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60" r:id="rId5"/>
    <p:sldId id="297" r:id="rId6"/>
    <p:sldId id="407" r:id="rId7"/>
    <p:sldId id="411" r:id="rId8"/>
    <p:sldId id="414" r:id="rId9"/>
    <p:sldId id="415" r:id="rId10"/>
    <p:sldId id="416" r:id="rId11"/>
    <p:sldId id="417" r:id="rId12"/>
    <p:sldId id="413" r:id="rId13"/>
    <p:sldId id="390" r:id="rId14"/>
    <p:sldId id="419" r:id="rId15"/>
    <p:sldId id="452" r:id="rId16"/>
    <p:sldId id="438" r:id="rId17"/>
    <p:sldId id="401" r:id="rId18"/>
    <p:sldId id="445" r:id="rId19"/>
    <p:sldId id="396" r:id="rId20"/>
    <p:sldId id="380" r:id="rId21"/>
    <p:sldId id="377" r:id="rId22"/>
    <p:sldId id="421" r:id="rId23"/>
    <p:sldId id="423" r:id="rId24"/>
    <p:sldId id="435" r:id="rId25"/>
    <p:sldId id="384" r:id="rId26"/>
    <p:sldId id="425" r:id="rId27"/>
    <p:sldId id="444" r:id="rId28"/>
    <p:sldId id="447" r:id="rId29"/>
    <p:sldId id="429" r:id="rId30"/>
    <p:sldId id="430" r:id="rId31"/>
    <p:sldId id="386" r:id="rId32"/>
    <p:sldId id="391" r:id="rId33"/>
    <p:sldId id="433" r:id="rId34"/>
    <p:sldId id="43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69BD"/>
    <a:srgbClr val="6464FF"/>
    <a:srgbClr val="1D1DFF"/>
    <a:srgbClr val="FF00FF"/>
    <a:srgbClr val="C1D8F2"/>
    <a:srgbClr val="FF81FE"/>
    <a:srgbClr val="CC9B00"/>
    <a:srgbClr val="FFFFFF"/>
    <a:srgbClr val="9F2992"/>
    <a:srgbClr val="1688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8D50F-C12A-4B50-8E37-259BC456B487}" type="datetimeFigureOut">
              <a:rPr lang="en-US" smtClean="0"/>
              <a:t>10/18/2025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10072-C561-4776-9214-53F7C0EAABCE}" type="slidenum">
              <a:rPr lang="en-US" smtClean="0"/>
              <a:t>‹#›</a:t>
            </a:fld>
            <a:endParaRPr lang="en-US"/>
          </a:p>
        </p:txBody>
      </p:sp>
    </p:spTree>
    <p:extLst>
      <p:ext uri="{BB962C8B-B14F-4D97-AF65-F5344CB8AC3E}">
        <p14:creationId xmlns:p14="http://schemas.microsoft.com/office/powerpoint/2010/main" val="287074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ea typeface="Calibri"/>
              <a:cs typeface="Calibri"/>
            </a:endParaRPr>
          </a:p>
        </p:txBody>
      </p:sp>
      <p:sp>
        <p:nvSpPr>
          <p:cNvPr id="4" name="Segnaposto numero diapositiva 3"/>
          <p:cNvSpPr>
            <a:spLocks noGrp="1"/>
          </p:cNvSpPr>
          <p:nvPr>
            <p:ph type="sldNum" sz="quarter" idx="5"/>
          </p:nvPr>
        </p:nvSpPr>
        <p:spPr/>
        <p:txBody>
          <a:bodyPr/>
          <a:lstStyle/>
          <a:p>
            <a:fld id="{F16B36F4-14DC-4A22-B81B-51947C6AA93F}" type="slidenum">
              <a:t>1</a:t>
            </a:fld>
            <a:endParaRPr lang="it-IT"/>
          </a:p>
        </p:txBody>
      </p:sp>
    </p:spTree>
    <p:extLst>
      <p:ext uri="{BB962C8B-B14F-4D97-AF65-F5344CB8AC3E}">
        <p14:creationId xmlns:p14="http://schemas.microsoft.com/office/powerpoint/2010/main" val="2900958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23EED-2108-30C7-DCFB-1FD43CACE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46950-C8DA-3987-D4B0-B4DF1FB29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0A377-F14D-64E1-55C5-24B6FC7F77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Because of this complexity, optimizing their performance is a major challenge — and that’s where AI can play a crucial role."</a:t>
            </a:r>
          </a:p>
          <a:p>
            <a:endParaRPr lang="en-US"/>
          </a:p>
        </p:txBody>
      </p:sp>
      <p:sp>
        <p:nvSpPr>
          <p:cNvPr id="4" name="Slide Number Placeholder 3">
            <a:extLst>
              <a:ext uri="{FF2B5EF4-FFF2-40B4-BE49-F238E27FC236}">
                <a16:creationId xmlns:a16="http://schemas.microsoft.com/office/drawing/2014/main" id="{514A64AE-D52F-4F7B-1375-4B4C0D0153BA}"/>
              </a:ext>
            </a:extLst>
          </p:cNvPr>
          <p:cNvSpPr>
            <a:spLocks noGrp="1"/>
          </p:cNvSpPr>
          <p:nvPr>
            <p:ph type="sldNum" sz="quarter" idx="5"/>
          </p:nvPr>
        </p:nvSpPr>
        <p:spPr/>
        <p:txBody>
          <a:bodyPr/>
          <a:lstStyle/>
          <a:p>
            <a:fld id="{D3D10072-C561-4776-9214-53F7C0EAABCE}" type="slidenum">
              <a:rPr lang="en-US" smtClean="0"/>
              <a:t>11</a:t>
            </a:fld>
            <a:endParaRPr lang="en-US"/>
          </a:p>
        </p:txBody>
      </p:sp>
    </p:spTree>
    <p:extLst>
      <p:ext uri="{BB962C8B-B14F-4D97-AF65-F5344CB8AC3E}">
        <p14:creationId xmlns:p14="http://schemas.microsoft.com/office/powerpoint/2010/main" val="11359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E552E-76AA-8D7E-7165-5BEE0B246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3DDA6-8EFB-7990-E11F-A271965D4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9FC12-6B38-0CBC-E649-8C9D1FDF2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618119-B2BD-2B20-CA52-8975CC8C3A02}"/>
              </a:ext>
            </a:extLst>
          </p:cNvPr>
          <p:cNvSpPr>
            <a:spLocks noGrp="1"/>
          </p:cNvSpPr>
          <p:nvPr>
            <p:ph type="sldNum" sz="quarter" idx="5"/>
          </p:nvPr>
        </p:nvSpPr>
        <p:spPr/>
        <p:txBody>
          <a:bodyPr/>
          <a:lstStyle/>
          <a:p>
            <a:fld id="{D3D10072-C561-4776-9214-53F7C0EAABCE}" type="slidenum">
              <a:rPr lang="en-US" smtClean="0"/>
              <a:t>12</a:t>
            </a:fld>
            <a:endParaRPr lang="en-US"/>
          </a:p>
        </p:txBody>
      </p:sp>
    </p:spTree>
    <p:extLst>
      <p:ext uri="{BB962C8B-B14F-4D97-AF65-F5344CB8AC3E}">
        <p14:creationId xmlns:p14="http://schemas.microsoft.com/office/powerpoint/2010/main" val="3537899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86FD3-354E-34BA-84EC-E0BB46B7C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C54E9-76BD-1C0D-8CF1-E5E098C9E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7AA15-7882-0232-32CF-539B46BECB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F0C0BB-1863-1EAC-2346-A40ACC24AC91}"/>
              </a:ext>
            </a:extLst>
          </p:cNvPr>
          <p:cNvSpPr>
            <a:spLocks noGrp="1"/>
          </p:cNvSpPr>
          <p:nvPr>
            <p:ph type="sldNum" sz="quarter" idx="5"/>
          </p:nvPr>
        </p:nvSpPr>
        <p:spPr/>
        <p:txBody>
          <a:bodyPr/>
          <a:lstStyle/>
          <a:p>
            <a:fld id="{D3D10072-C561-4776-9214-53F7C0EAABCE}" type="slidenum">
              <a:rPr lang="en-US" smtClean="0"/>
              <a:t>13</a:t>
            </a:fld>
            <a:endParaRPr lang="en-US"/>
          </a:p>
        </p:txBody>
      </p:sp>
    </p:spTree>
    <p:extLst>
      <p:ext uri="{BB962C8B-B14F-4D97-AF65-F5344CB8AC3E}">
        <p14:creationId xmlns:p14="http://schemas.microsoft.com/office/powerpoint/2010/main" val="368131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C375C-8F82-E560-FB92-C02C21C92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AC8E9-8D98-F1CB-CD6E-B2959863A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E6C04-8A08-B588-2E13-5C49F0BE54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8254F6-1064-AA7B-8877-D8DFF9D7DB0B}"/>
              </a:ext>
            </a:extLst>
          </p:cNvPr>
          <p:cNvSpPr>
            <a:spLocks noGrp="1"/>
          </p:cNvSpPr>
          <p:nvPr>
            <p:ph type="sldNum" sz="quarter" idx="5"/>
          </p:nvPr>
        </p:nvSpPr>
        <p:spPr/>
        <p:txBody>
          <a:bodyPr/>
          <a:lstStyle/>
          <a:p>
            <a:fld id="{D3D10072-C561-4776-9214-53F7C0EAABCE}" type="slidenum">
              <a:rPr lang="en-US" smtClean="0"/>
              <a:t>14</a:t>
            </a:fld>
            <a:endParaRPr lang="en-US"/>
          </a:p>
        </p:txBody>
      </p:sp>
    </p:spTree>
    <p:extLst>
      <p:ext uri="{BB962C8B-B14F-4D97-AF65-F5344CB8AC3E}">
        <p14:creationId xmlns:p14="http://schemas.microsoft.com/office/powerpoint/2010/main" val="195932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EE2C2-563B-3932-67BE-1C3931DB4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A5858-3A02-E596-58BF-47145E107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47B88-F583-A77D-B359-33913480CA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D3AFBC-6420-82B1-B06F-CD4A349E0A9E}"/>
              </a:ext>
            </a:extLst>
          </p:cNvPr>
          <p:cNvSpPr>
            <a:spLocks noGrp="1"/>
          </p:cNvSpPr>
          <p:nvPr>
            <p:ph type="sldNum" sz="quarter" idx="5"/>
          </p:nvPr>
        </p:nvSpPr>
        <p:spPr/>
        <p:txBody>
          <a:bodyPr/>
          <a:lstStyle/>
          <a:p>
            <a:fld id="{D3D10072-C561-4776-9214-53F7C0EAABCE}" type="slidenum">
              <a:rPr lang="en-US" smtClean="0"/>
              <a:t>16</a:t>
            </a:fld>
            <a:endParaRPr lang="en-US"/>
          </a:p>
        </p:txBody>
      </p:sp>
    </p:spTree>
    <p:extLst>
      <p:ext uri="{BB962C8B-B14F-4D97-AF65-F5344CB8AC3E}">
        <p14:creationId xmlns:p14="http://schemas.microsoft.com/office/powerpoint/2010/main" val="156506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10852-DFB9-B344-977D-C3B942FAE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E6800-7AE8-928F-B410-37D5FDC1F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8DCF2-9FBF-C7E5-1D1B-35C364EBCE0D}"/>
              </a:ext>
            </a:extLst>
          </p:cNvPr>
          <p:cNvSpPr>
            <a:spLocks noGrp="1"/>
          </p:cNvSpPr>
          <p:nvPr>
            <p:ph type="body" idx="1"/>
          </p:nvPr>
        </p:nvSpPr>
        <p:spPr/>
        <p:txBody>
          <a:bodyPr/>
          <a:lstStyle/>
          <a:p>
            <a:pPr marL="171450" indent="-171450">
              <a:buFont typeface="Arial" panose="020B0604020202020204" pitchFamily="34" charset="0"/>
              <a:buChar char="•"/>
            </a:pPr>
            <a:r>
              <a:rPr lang="en-US"/>
              <a:t>Ions are generated inside an external source and are extracted with a weakly positive charge state (q = +1). Before entering Tandem ions cross a charge-exchange region in which, by playing on the relative electronic affinity, they receive two electrons from the gas which they interact with (cesium, Cs). The first electron makes the atom neutral again, while the second gives the atom a weakly negative charge (q = -1).</a:t>
            </a:r>
          </a:p>
          <a:p>
            <a:pPr marL="171450" indent="-171450">
              <a:buFont typeface="Arial" panose="020B0604020202020204" pitchFamily="34" charset="0"/>
              <a:buChar char="•"/>
            </a:pPr>
            <a:r>
              <a:rPr lang="en-US"/>
              <a:t>For nuclei with an atomic number larger than A~100, at the beam current levels usually injected inside the Tandem, the stripper foils average life-time is so short to make it unsuitable in practice. When all the 250 stripper foils, available in a special, remotely operated carrier, are exhausted, a Tandem opening is indeed required, in order to replace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a:t>PIAVE-ALPI Energy: </a:t>
            </a:r>
            <a:r>
              <a:rPr lang="en-US" sz="1200"/>
              <a:t>from 13.6 MeV/A with </a:t>
            </a:r>
            <a:r>
              <a:rPr lang="en-US" sz="1200" baseline="30000"/>
              <a:t>14</a:t>
            </a:r>
            <a:r>
              <a:rPr lang="en-US" sz="1200"/>
              <a:t>N to 6.0 MeV/A with </a:t>
            </a:r>
            <a:r>
              <a:rPr lang="en-US" sz="1200" baseline="30000"/>
              <a:t>238</a:t>
            </a:r>
            <a:r>
              <a:rPr lang="en-US" sz="1200"/>
              <a:t>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1">
                    <a:lumMod val="75000"/>
                  </a:schemeClr>
                </a:solidFill>
              </a:rPr>
              <a:t>Tandem-ALPI Energy: from 22.5 MeV/A with </a:t>
            </a:r>
            <a:r>
              <a:rPr lang="en-US" sz="1200" baseline="30000">
                <a:solidFill>
                  <a:schemeClr val="accent1">
                    <a:lumMod val="75000"/>
                  </a:schemeClr>
                </a:solidFill>
              </a:rPr>
              <a:t>12</a:t>
            </a:r>
            <a:r>
              <a:rPr lang="en-US" sz="1200">
                <a:solidFill>
                  <a:schemeClr val="accent1">
                    <a:lumMod val="75000"/>
                  </a:schemeClr>
                </a:solidFill>
              </a:rPr>
              <a:t>C to 5.5 MeV/A with </a:t>
            </a:r>
            <a:r>
              <a:rPr lang="en-US" sz="1200" baseline="30000">
                <a:solidFill>
                  <a:schemeClr val="accent1">
                    <a:lumMod val="75000"/>
                  </a:schemeClr>
                </a:solidFill>
              </a:rPr>
              <a:t>96</a:t>
            </a:r>
            <a:r>
              <a:rPr lang="en-US" sz="1200">
                <a:solidFill>
                  <a:schemeClr val="accent1">
                    <a:lumMod val="75000"/>
                  </a:schemeClr>
                </a:solidFill>
              </a:rPr>
              <a:t>Zr</a:t>
            </a:r>
            <a:endParaRPr lang="en-US"/>
          </a:p>
          <a:p>
            <a:pPr marL="171450" indent="-171450">
              <a:buFont typeface="Arial" panose="020B0604020202020204" pitchFamily="34" charset="0"/>
              <a:buChar char="•"/>
            </a:pPr>
            <a:r>
              <a:rPr lang="en-US"/>
              <a:t>MRMS of 1/1000, which removes the CB contaminants.</a:t>
            </a:r>
          </a:p>
        </p:txBody>
      </p:sp>
      <p:sp>
        <p:nvSpPr>
          <p:cNvPr id="4" name="Slide Number Placeholder 3">
            <a:extLst>
              <a:ext uri="{FF2B5EF4-FFF2-40B4-BE49-F238E27FC236}">
                <a16:creationId xmlns:a16="http://schemas.microsoft.com/office/drawing/2014/main" id="{D981307C-4460-9E04-260D-991A6C9CE03A}"/>
              </a:ext>
            </a:extLst>
          </p:cNvPr>
          <p:cNvSpPr>
            <a:spLocks noGrp="1"/>
          </p:cNvSpPr>
          <p:nvPr>
            <p:ph type="sldNum" sz="quarter" idx="5"/>
          </p:nvPr>
        </p:nvSpPr>
        <p:spPr/>
        <p:txBody>
          <a:bodyPr/>
          <a:lstStyle/>
          <a:p>
            <a:fld id="{D3D10072-C561-4776-9214-53F7C0EAABCE}" type="slidenum">
              <a:rPr lang="en-US" smtClean="0"/>
              <a:t>17</a:t>
            </a:fld>
            <a:endParaRPr lang="en-US"/>
          </a:p>
        </p:txBody>
      </p:sp>
    </p:spTree>
    <p:extLst>
      <p:ext uri="{BB962C8B-B14F-4D97-AF65-F5344CB8AC3E}">
        <p14:creationId xmlns:p14="http://schemas.microsoft.com/office/powerpoint/2010/main" val="4190593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8DAB-D826-3C8C-47B4-15C962FA7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93A18-A7E6-AABF-2F85-DBB8B6AA5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CCA6E-75F6-6B54-E8CE-76D45005CD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FB3FE9-1B8D-6F24-F067-5EDD0D8CB83C}"/>
              </a:ext>
            </a:extLst>
          </p:cNvPr>
          <p:cNvSpPr>
            <a:spLocks noGrp="1"/>
          </p:cNvSpPr>
          <p:nvPr>
            <p:ph type="sldNum" sz="quarter" idx="5"/>
          </p:nvPr>
        </p:nvSpPr>
        <p:spPr/>
        <p:txBody>
          <a:bodyPr/>
          <a:lstStyle/>
          <a:p>
            <a:fld id="{D3D10072-C561-4776-9214-53F7C0EAABCE}" type="slidenum">
              <a:rPr lang="en-US" smtClean="0"/>
              <a:t>19</a:t>
            </a:fld>
            <a:endParaRPr lang="en-US"/>
          </a:p>
        </p:txBody>
      </p:sp>
    </p:spTree>
    <p:extLst>
      <p:ext uri="{BB962C8B-B14F-4D97-AF65-F5344CB8AC3E}">
        <p14:creationId xmlns:p14="http://schemas.microsoft.com/office/powerpoint/2010/main" val="1698073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65D3-8A58-757F-6D35-E3F482CE9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D2FB4-190C-B6F8-B5CD-A4BBAB428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28925-9E95-C01F-2D31-EB58943062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A10EE0-7D5A-1E2E-BB46-1810F89ABDF1}"/>
              </a:ext>
            </a:extLst>
          </p:cNvPr>
          <p:cNvSpPr>
            <a:spLocks noGrp="1"/>
          </p:cNvSpPr>
          <p:nvPr>
            <p:ph type="sldNum" sz="quarter" idx="5"/>
          </p:nvPr>
        </p:nvSpPr>
        <p:spPr/>
        <p:txBody>
          <a:bodyPr/>
          <a:lstStyle/>
          <a:p>
            <a:fld id="{D3D10072-C561-4776-9214-53F7C0EAABCE}" type="slidenum">
              <a:rPr lang="en-US" smtClean="0"/>
              <a:t>20</a:t>
            </a:fld>
            <a:endParaRPr lang="en-US"/>
          </a:p>
        </p:txBody>
      </p:sp>
    </p:spTree>
    <p:extLst>
      <p:ext uri="{BB962C8B-B14F-4D97-AF65-F5344CB8AC3E}">
        <p14:creationId xmlns:p14="http://schemas.microsoft.com/office/powerpoint/2010/main" val="237560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E550-245E-D23A-6198-9497ADD37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239E7-B26B-AE0D-2D88-B777F361A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5CD5B-6E7A-B41E-7B60-4F2C58B81E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9905B5-CED4-BDB6-4687-955E7E22AB19}"/>
              </a:ext>
            </a:extLst>
          </p:cNvPr>
          <p:cNvSpPr>
            <a:spLocks noGrp="1"/>
          </p:cNvSpPr>
          <p:nvPr>
            <p:ph type="sldNum" sz="quarter" idx="5"/>
          </p:nvPr>
        </p:nvSpPr>
        <p:spPr/>
        <p:txBody>
          <a:bodyPr/>
          <a:lstStyle/>
          <a:p>
            <a:fld id="{D3D10072-C561-4776-9214-53F7C0EAABCE}" type="slidenum">
              <a:rPr lang="en-US" smtClean="0"/>
              <a:t>21</a:t>
            </a:fld>
            <a:endParaRPr lang="en-US"/>
          </a:p>
        </p:txBody>
      </p:sp>
    </p:spTree>
    <p:extLst>
      <p:ext uri="{BB962C8B-B14F-4D97-AF65-F5344CB8AC3E}">
        <p14:creationId xmlns:p14="http://schemas.microsoft.com/office/powerpoint/2010/main" val="883487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66CA-77EA-0E15-8CA8-C6AF8203B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55DA4-FCA1-6224-51F0-7C268A1D0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3A0C1-EB99-A893-EDD4-7B6700C56F29}"/>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C08B1C35-2E37-84AF-1EBA-70D5D2792FFF}"/>
              </a:ext>
            </a:extLst>
          </p:cNvPr>
          <p:cNvSpPr>
            <a:spLocks noGrp="1"/>
          </p:cNvSpPr>
          <p:nvPr>
            <p:ph type="sldNum" sz="quarter" idx="5"/>
          </p:nvPr>
        </p:nvSpPr>
        <p:spPr/>
        <p:txBody>
          <a:bodyPr/>
          <a:lstStyle/>
          <a:p>
            <a:fld id="{D3D10072-C561-4776-9214-53F7C0EAABCE}" type="slidenum">
              <a:rPr lang="en-US" smtClean="0"/>
              <a:t>23</a:t>
            </a:fld>
            <a:endParaRPr lang="en-US"/>
          </a:p>
        </p:txBody>
      </p:sp>
    </p:spTree>
    <p:extLst>
      <p:ext uri="{BB962C8B-B14F-4D97-AF65-F5344CB8AC3E}">
        <p14:creationId xmlns:p14="http://schemas.microsoft.com/office/powerpoint/2010/main" val="412283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5B5CA-87CE-45B7-949C-9E008B4D8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6D990-77BD-A7DC-0643-7CF60A497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56D5-83A4-B4F3-9A0D-1F91CFA76E3A}"/>
              </a:ext>
            </a:extLst>
          </p:cNvPr>
          <p:cNvSpPr>
            <a:spLocks noGrp="1"/>
          </p:cNvSpPr>
          <p:nvPr>
            <p:ph type="body" idx="1"/>
          </p:nvPr>
        </p:nvSpPr>
        <p:spPr/>
        <p:txBody>
          <a:bodyPr/>
          <a:lstStyle/>
          <a:p>
            <a:r>
              <a:rPr lang="en-GB"/>
              <a:t>"Let’s take a quick look at what Artificial Intelligence, or AI, really is.</a:t>
            </a:r>
            <a:br>
              <a:rPr lang="en-GB"/>
            </a:br>
            <a:r>
              <a:rPr lang="en-GB"/>
              <a:t>At its core, AI is about enabling machines to think and act like humans — learning from experience, solving problems, and making decisions.</a:t>
            </a:r>
          </a:p>
          <a:p>
            <a:r>
              <a:rPr lang="en-GB"/>
              <a:t>Now, within AI, we have </a:t>
            </a:r>
            <a:r>
              <a:rPr lang="en-GB" b="1"/>
              <a:t>Machine Learning</a:t>
            </a:r>
            <a:r>
              <a:rPr lang="en-GB"/>
              <a:t> — this is where we teach machines to learn from data, so they can make predictions or decisions without being explicitly programmed for every task.</a:t>
            </a:r>
          </a:p>
          <a:p>
            <a:r>
              <a:rPr lang="en-GB"/>
              <a:t>And deeper within that, we have </a:t>
            </a:r>
            <a:r>
              <a:rPr lang="en-GB" b="1"/>
              <a:t>Deep Learning</a:t>
            </a:r>
            <a:r>
              <a:rPr lang="en-GB"/>
              <a:t>, a subset of Machine Learning. Deep Learning uses complex, multilayered neural networks that try to mimic how the human brain processes information — allowing AI to tackle more sophisticated problems, like image recognition or natural language understanding.</a:t>
            </a:r>
          </a:p>
          <a:p>
            <a:r>
              <a:rPr lang="en-GB"/>
              <a:t>So, in simple terms: </a:t>
            </a:r>
            <a:r>
              <a:rPr lang="en-GB" b="1"/>
              <a:t>AI is the big picture</a:t>
            </a:r>
            <a:r>
              <a:rPr lang="en-GB"/>
              <a:t>, </a:t>
            </a:r>
            <a:r>
              <a:rPr lang="en-GB" b="1"/>
              <a:t>Machine Learning is how we teach</a:t>
            </a:r>
            <a:r>
              <a:rPr lang="en-GB"/>
              <a:t>, and </a:t>
            </a:r>
            <a:r>
              <a:rPr lang="en-GB" b="1"/>
              <a:t>Deep Learning is the brain-like structure doing the heavy lifting.</a:t>
            </a:r>
            <a:r>
              <a:rPr lang="en-GB"/>
              <a:t>"</a:t>
            </a:r>
          </a:p>
          <a:p>
            <a:endParaRPr lang="en-US"/>
          </a:p>
        </p:txBody>
      </p:sp>
      <p:sp>
        <p:nvSpPr>
          <p:cNvPr id="4" name="Slide Number Placeholder 3">
            <a:extLst>
              <a:ext uri="{FF2B5EF4-FFF2-40B4-BE49-F238E27FC236}">
                <a16:creationId xmlns:a16="http://schemas.microsoft.com/office/drawing/2014/main" id="{80FE07F8-ACD1-1452-7BE3-AF291495C18B}"/>
              </a:ext>
            </a:extLst>
          </p:cNvPr>
          <p:cNvSpPr>
            <a:spLocks noGrp="1"/>
          </p:cNvSpPr>
          <p:nvPr>
            <p:ph type="sldNum" sz="quarter" idx="5"/>
          </p:nvPr>
        </p:nvSpPr>
        <p:spPr/>
        <p:txBody>
          <a:bodyPr/>
          <a:lstStyle/>
          <a:p>
            <a:fld id="{D3D10072-C561-4776-9214-53F7C0EAABCE}" type="slidenum">
              <a:rPr lang="en-US" smtClean="0"/>
              <a:t>3</a:t>
            </a:fld>
            <a:endParaRPr lang="en-US"/>
          </a:p>
        </p:txBody>
      </p:sp>
    </p:spTree>
    <p:extLst>
      <p:ext uri="{BB962C8B-B14F-4D97-AF65-F5344CB8AC3E}">
        <p14:creationId xmlns:p14="http://schemas.microsoft.com/office/powerpoint/2010/main" val="278945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4370-6D83-F2E0-C391-5BB145E6E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A8F70-9BC2-6E57-B8DE-774F112CB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E9498-A307-CCD0-B960-7E0CF2F380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Because of this complexity, optimizing their performance is a major challenge — and that’s where AI can play a crucial role."</a:t>
            </a:r>
          </a:p>
          <a:p>
            <a:endParaRPr lang="en-US"/>
          </a:p>
        </p:txBody>
      </p:sp>
      <p:sp>
        <p:nvSpPr>
          <p:cNvPr id="4" name="Slide Number Placeholder 3">
            <a:extLst>
              <a:ext uri="{FF2B5EF4-FFF2-40B4-BE49-F238E27FC236}">
                <a16:creationId xmlns:a16="http://schemas.microsoft.com/office/drawing/2014/main" id="{79505449-59CA-3610-DF9A-2C75A3B860D9}"/>
              </a:ext>
            </a:extLst>
          </p:cNvPr>
          <p:cNvSpPr>
            <a:spLocks noGrp="1"/>
          </p:cNvSpPr>
          <p:nvPr>
            <p:ph type="sldNum" sz="quarter" idx="5"/>
          </p:nvPr>
        </p:nvSpPr>
        <p:spPr/>
        <p:txBody>
          <a:bodyPr/>
          <a:lstStyle/>
          <a:p>
            <a:fld id="{D3D10072-C561-4776-9214-53F7C0EAABCE}" type="slidenum">
              <a:rPr lang="en-US" smtClean="0"/>
              <a:t>24</a:t>
            </a:fld>
            <a:endParaRPr lang="en-US"/>
          </a:p>
        </p:txBody>
      </p:sp>
    </p:spTree>
    <p:extLst>
      <p:ext uri="{BB962C8B-B14F-4D97-AF65-F5344CB8AC3E}">
        <p14:creationId xmlns:p14="http://schemas.microsoft.com/office/powerpoint/2010/main" val="2867775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CCEDA-47CF-CFF6-D339-D6834F029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A2B58-38A1-A518-6496-4962E20AD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97764-A55B-4088-DD83-7878FEEFB4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CEECAD-4628-0AF4-0942-3ECE472619CC}"/>
              </a:ext>
            </a:extLst>
          </p:cNvPr>
          <p:cNvSpPr>
            <a:spLocks noGrp="1"/>
          </p:cNvSpPr>
          <p:nvPr>
            <p:ph type="sldNum" sz="quarter" idx="5"/>
          </p:nvPr>
        </p:nvSpPr>
        <p:spPr/>
        <p:txBody>
          <a:bodyPr/>
          <a:lstStyle/>
          <a:p>
            <a:fld id="{D3D10072-C561-4776-9214-53F7C0EAABCE}" type="slidenum">
              <a:rPr lang="en-US" smtClean="0"/>
              <a:t>25</a:t>
            </a:fld>
            <a:endParaRPr lang="en-US"/>
          </a:p>
        </p:txBody>
      </p:sp>
    </p:spTree>
    <p:extLst>
      <p:ext uri="{BB962C8B-B14F-4D97-AF65-F5344CB8AC3E}">
        <p14:creationId xmlns:p14="http://schemas.microsoft.com/office/powerpoint/2010/main" val="3445026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D885-DFB8-92A5-FDDB-BD703ECE0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2AC90-0B14-BFDE-85FC-04C1384CE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5D0F7-B725-FD7F-0F83-9773BF27C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37B456-704C-7C89-799D-4FAA6F8C5137}"/>
              </a:ext>
            </a:extLst>
          </p:cNvPr>
          <p:cNvSpPr>
            <a:spLocks noGrp="1"/>
          </p:cNvSpPr>
          <p:nvPr>
            <p:ph type="sldNum" sz="quarter" idx="5"/>
          </p:nvPr>
        </p:nvSpPr>
        <p:spPr/>
        <p:txBody>
          <a:bodyPr/>
          <a:lstStyle/>
          <a:p>
            <a:fld id="{D3D10072-C561-4776-9214-53F7C0EAABCE}" type="slidenum">
              <a:rPr lang="en-US" smtClean="0"/>
              <a:t>26</a:t>
            </a:fld>
            <a:endParaRPr lang="en-US"/>
          </a:p>
        </p:txBody>
      </p:sp>
    </p:spTree>
    <p:extLst>
      <p:ext uri="{BB962C8B-B14F-4D97-AF65-F5344CB8AC3E}">
        <p14:creationId xmlns:p14="http://schemas.microsoft.com/office/powerpoint/2010/main" val="2859563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696C-D4E6-A8E2-20E8-ED749A8AA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DB9B2-F196-03D2-EC31-CCA063476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C112A-98AD-237D-1488-B00E7F30B1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0DC799-3BCF-4FB4-672C-E8DFB9F375D0}"/>
              </a:ext>
            </a:extLst>
          </p:cNvPr>
          <p:cNvSpPr>
            <a:spLocks noGrp="1"/>
          </p:cNvSpPr>
          <p:nvPr>
            <p:ph type="sldNum" sz="quarter" idx="5"/>
          </p:nvPr>
        </p:nvSpPr>
        <p:spPr/>
        <p:txBody>
          <a:bodyPr/>
          <a:lstStyle/>
          <a:p>
            <a:fld id="{D3D10072-C561-4776-9214-53F7C0EAABCE}" type="slidenum">
              <a:rPr lang="en-US" smtClean="0"/>
              <a:t>27</a:t>
            </a:fld>
            <a:endParaRPr lang="en-US"/>
          </a:p>
        </p:txBody>
      </p:sp>
    </p:spTree>
    <p:extLst>
      <p:ext uri="{BB962C8B-B14F-4D97-AF65-F5344CB8AC3E}">
        <p14:creationId xmlns:p14="http://schemas.microsoft.com/office/powerpoint/2010/main" val="1036382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EB042-5647-413F-4544-C191702A8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82EF9-5D30-8EF8-C549-2C4A638B6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D8A1E-62C8-8162-0EB9-B90E6BF811B6}"/>
              </a:ext>
            </a:extLst>
          </p:cNvPr>
          <p:cNvSpPr>
            <a:spLocks noGrp="1"/>
          </p:cNvSpPr>
          <p:nvPr>
            <p:ph type="body" idx="1"/>
          </p:nvPr>
        </p:nvSpPr>
        <p:spPr/>
        <p:txBody>
          <a:bodyPr/>
          <a:lstStyle/>
          <a:p>
            <a:r>
              <a:rPr lang="en-US"/>
              <a:t>Transverse obj function:</a:t>
            </a:r>
          </a:p>
          <a:p>
            <a:r>
              <a:rPr lang="en-US"/>
              <a:t>\</a:t>
            </a:r>
            <a:r>
              <a:rPr lang="en-US" err="1"/>
              <a:t>textbf</a:t>
            </a:r>
            <a:r>
              <a:rPr lang="en-US"/>
              <a:t>{max} $f(x_{RFQ}, x_{DTL5}, o_{</a:t>
            </a:r>
            <a:r>
              <a:rPr lang="en-US" err="1"/>
              <a:t>i</a:t>
            </a:r>
            <a:r>
              <a:rPr lang="en-US"/>
              <a:t>}, ..., o_{n})=\frac{\left [ w_{x}\left ( \frac{-|x_{RFQ}-x_{DTL5}|}{x_{RFQ}} \right )+w_{o}\sum_{</a:t>
            </a:r>
            <a:r>
              <a:rPr lang="en-US" err="1"/>
              <a:t>i</a:t>
            </a:r>
            <a:r>
              <a:rPr lang="en-US"/>
              <a:t>}^{n}\left ( -|o_{</a:t>
            </a:r>
            <a:r>
              <a:rPr lang="en-US" err="1"/>
              <a:t>i</a:t>
            </a:r>
            <a:r>
              <a:rPr lang="en-US"/>
              <a:t>}| \right ) \right ]}{w_{x} + w_{o}n}$</a:t>
            </a:r>
          </a:p>
          <a:p>
            <a:r>
              <a:rPr lang="en-US"/>
              <a:t>Longitudinal obj. function:</a:t>
            </a:r>
          </a:p>
          <a:p>
            <a:r>
              <a:rPr lang="en-US"/>
              <a:t>\</a:t>
            </a:r>
            <a:r>
              <a:rPr lang="en-US" err="1"/>
              <a:t>textbf</a:t>
            </a:r>
            <a:r>
              <a:rPr lang="en-US"/>
              <a:t>{max} $f(x_{RFQ}, x_{BD}, y_{</a:t>
            </a:r>
            <a:r>
              <a:rPr lang="en-US" err="1"/>
              <a:t>i</a:t>
            </a:r>
            <a:r>
              <a:rPr lang="en-US"/>
              <a:t>}, ..., y_{n})=\frac{\left [ w_{x}\left ( \frac{x_{BD}}{x_{RFQ}} \right )+w_{y}\left ( \frac{1}{n}\sum_{</a:t>
            </a:r>
            <a:r>
              <a:rPr lang="en-US" err="1"/>
              <a:t>i</a:t>
            </a:r>
            <a:r>
              <a:rPr lang="en-US"/>
              <a:t>}^{n}y_{</a:t>
            </a:r>
            <a:r>
              <a:rPr lang="en-US" err="1"/>
              <a:t>i</a:t>
            </a:r>
            <a:r>
              <a:rPr lang="en-US"/>
              <a:t>} \right ) \right ]}{w_{x} + w_{y}}$</a:t>
            </a:r>
          </a:p>
        </p:txBody>
      </p:sp>
      <p:sp>
        <p:nvSpPr>
          <p:cNvPr id="4" name="Slide Number Placeholder 3">
            <a:extLst>
              <a:ext uri="{FF2B5EF4-FFF2-40B4-BE49-F238E27FC236}">
                <a16:creationId xmlns:a16="http://schemas.microsoft.com/office/drawing/2014/main" id="{47DC4C09-B853-2922-9F14-23BDC76D2E54}"/>
              </a:ext>
            </a:extLst>
          </p:cNvPr>
          <p:cNvSpPr>
            <a:spLocks noGrp="1"/>
          </p:cNvSpPr>
          <p:nvPr>
            <p:ph type="sldNum" sz="quarter" idx="5"/>
          </p:nvPr>
        </p:nvSpPr>
        <p:spPr/>
        <p:txBody>
          <a:bodyPr/>
          <a:lstStyle/>
          <a:p>
            <a:fld id="{D3D10072-C561-4776-9214-53F7C0EAABCE}" type="slidenum">
              <a:rPr lang="en-US" smtClean="0"/>
              <a:t>28</a:t>
            </a:fld>
            <a:endParaRPr lang="en-US"/>
          </a:p>
        </p:txBody>
      </p:sp>
    </p:spTree>
    <p:extLst>
      <p:ext uri="{BB962C8B-B14F-4D97-AF65-F5344CB8AC3E}">
        <p14:creationId xmlns:p14="http://schemas.microsoft.com/office/powerpoint/2010/main" val="97408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EE18-D0D6-40BE-65C0-7FEBACEB3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4EDDA-310C-01DF-E1EE-6BEDA6EED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8850B-9256-9709-2499-35A1677AAA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D894EF-9641-8574-389A-3846D569463D}"/>
              </a:ext>
            </a:extLst>
          </p:cNvPr>
          <p:cNvSpPr>
            <a:spLocks noGrp="1"/>
          </p:cNvSpPr>
          <p:nvPr>
            <p:ph type="sldNum" sz="quarter" idx="5"/>
          </p:nvPr>
        </p:nvSpPr>
        <p:spPr/>
        <p:txBody>
          <a:bodyPr/>
          <a:lstStyle/>
          <a:p>
            <a:fld id="{D3D10072-C561-4776-9214-53F7C0EAABCE}" type="slidenum">
              <a:rPr lang="en-US" smtClean="0"/>
              <a:t>29</a:t>
            </a:fld>
            <a:endParaRPr lang="en-US"/>
          </a:p>
        </p:txBody>
      </p:sp>
    </p:spTree>
    <p:extLst>
      <p:ext uri="{BB962C8B-B14F-4D97-AF65-F5344CB8AC3E}">
        <p14:creationId xmlns:p14="http://schemas.microsoft.com/office/powerpoint/2010/main" val="2565483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FEC6E-412E-4213-15CF-79A26E107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A2057-7C75-0205-5E74-DC6DDA850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A48C9-6841-3B03-8D3B-F45F62DEFD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19021B-3AEC-7326-1BB6-451607D45CC3}"/>
              </a:ext>
            </a:extLst>
          </p:cNvPr>
          <p:cNvSpPr>
            <a:spLocks noGrp="1"/>
          </p:cNvSpPr>
          <p:nvPr>
            <p:ph type="sldNum" sz="quarter" idx="5"/>
          </p:nvPr>
        </p:nvSpPr>
        <p:spPr/>
        <p:txBody>
          <a:bodyPr/>
          <a:lstStyle/>
          <a:p>
            <a:fld id="{D3D10072-C561-4776-9214-53F7C0EAABCE}" type="slidenum">
              <a:rPr lang="en-US" smtClean="0"/>
              <a:t>30</a:t>
            </a:fld>
            <a:endParaRPr lang="en-US"/>
          </a:p>
        </p:txBody>
      </p:sp>
    </p:spTree>
    <p:extLst>
      <p:ext uri="{BB962C8B-B14F-4D97-AF65-F5344CB8AC3E}">
        <p14:creationId xmlns:p14="http://schemas.microsoft.com/office/powerpoint/2010/main" val="329248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AE395-ABD7-DC83-3207-F5C048FA8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1F209-5CED-C3D3-5487-D8135DBFD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D5F58-EF49-71DC-102C-BD7BB1B46455}"/>
              </a:ext>
            </a:extLst>
          </p:cNvPr>
          <p:cNvSpPr>
            <a:spLocks noGrp="1"/>
          </p:cNvSpPr>
          <p:nvPr>
            <p:ph type="body" idx="1"/>
          </p:nvPr>
        </p:nvSpPr>
        <p:spPr/>
        <p:txBody>
          <a:bodyPr/>
          <a:lstStyle/>
          <a:p>
            <a:r>
              <a:rPr lang="en-GB"/>
              <a:t>"Let’s take a quick look at what Artificial Intelligence, or AI, really is.</a:t>
            </a:r>
            <a:br>
              <a:rPr lang="en-GB"/>
            </a:br>
            <a:r>
              <a:rPr lang="en-GB"/>
              <a:t>At its core, AI is about enabling machines to think and act like humans — learning from experience, solving problems, and making decisions.</a:t>
            </a:r>
          </a:p>
          <a:p>
            <a:r>
              <a:rPr lang="en-GB"/>
              <a:t>Now, within AI, we have </a:t>
            </a:r>
            <a:r>
              <a:rPr lang="en-GB" b="1"/>
              <a:t>Machine Learning</a:t>
            </a:r>
            <a:r>
              <a:rPr lang="en-GB"/>
              <a:t> — this is where we teach machines to learn from data, so they can make predictions or decisions without being explicitly programmed for every task.</a:t>
            </a:r>
          </a:p>
          <a:p>
            <a:r>
              <a:rPr lang="en-GB"/>
              <a:t>And deeper within that, we have </a:t>
            </a:r>
            <a:r>
              <a:rPr lang="en-GB" b="1"/>
              <a:t>Deep Learning</a:t>
            </a:r>
            <a:r>
              <a:rPr lang="en-GB"/>
              <a:t>, a subset of Machine Learning. Deep Learning uses complex, multilayered neural networks that try to mimic how the human brain processes information — allowing AI to tackle more sophisticated problems, like image recognition or natural language understanding.</a:t>
            </a:r>
          </a:p>
          <a:p>
            <a:r>
              <a:rPr lang="en-GB"/>
              <a:t>So, in simple terms: </a:t>
            </a:r>
            <a:r>
              <a:rPr lang="en-GB" b="1"/>
              <a:t>AI is the big picture</a:t>
            </a:r>
            <a:r>
              <a:rPr lang="en-GB"/>
              <a:t>, </a:t>
            </a:r>
            <a:r>
              <a:rPr lang="en-GB" b="1"/>
              <a:t>Machine Learning is how we teach</a:t>
            </a:r>
            <a:r>
              <a:rPr lang="en-GB"/>
              <a:t>, and </a:t>
            </a:r>
            <a:r>
              <a:rPr lang="en-GB" b="1"/>
              <a:t>Deep Learning is the brain-like structure doing the heavy lifting.</a:t>
            </a:r>
            <a:r>
              <a:rPr lang="en-GB"/>
              <a:t>"</a:t>
            </a:r>
          </a:p>
          <a:p>
            <a:endParaRPr lang="en-US"/>
          </a:p>
        </p:txBody>
      </p:sp>
      <p:sp>
        <p:nvSpPr>
          <p:cNvPr id="4" name="Slide Number Placeholder 3">
            <a:extLst>
              <a:ext uri="{FF2B5EF4-FFF2-40B4-BE49-F238E27FC236}">
                <a16:creationId xmlns:a16="http://schemas.microsoft.com/office/drawing/2014/main" id="{6B72175D-7693-28FC-5C18-878710817B2F}"/>
              </a:ext>
            </a:extLst>
          </p:cNvPr>
          <p:cNvSpPr>
            <a:spLocks noGrp="1"/>
          </p:cNvSpPr>
          <p:nvPr>
            <p:ph type="sldNum" sz="quarter" idx="5"/>
          </p:nvPr>
        </p:nvSpPr>
        <p:spPr/>
        <p:txBody>
          <a:bodyPr/>
          <a:lstStyle/>
          <a:p>
            <a:fld id="{D3D10072-C561-4776-9214-53F7C0EAABCE}" type="slidenum">
              <a:rPr lang="en-US" smtClean="0"/>
              <a:t>4</a:t>
            </a:fld>
            <a:endParaRPr lang="en-US"/>
          </a:p>
        </p:txBody>
      </p:sp>
    </p:spTree>
    <p:extLst>
      <p:ext uri="{BB962C8B-B14F-4D97-AF65-F5344CB8AC3E}">
        <p14:creationId xmlns:p14="http://schemas.microsoft.com/office/powerpoint/2010/main" val="306725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16E0-D491-A4AE-06E7-D425A8B0C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90CE5-A995-4890-B895-6C7A234BA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08B4A-CDF2-2C37-CEED-88E6D39B95E8}"/>
              </a:ext>
            </a:extLst>
          </p:cNvPr>
          <p:cNvSpPr>
            <a:spLocks noGrp="1"/>
          </p:cNvSpPr>
          <p:nvPr>
            <p:ph type="body" idx="1"/>
          </p:nvPr>
        </p:nvSpPr>
        <p:spPr/>
        <p:txBody>
          <a:bodyPr/>
          <a:lstStyle/>
          <a:p>
            <a:r>
              <a:rPr lang="en-GB"/>
              <a:t>"Let’s take a quick look at what Artificial Intelligence, or AI, really is.</a:t>
            </a:r>
            <a:br>
              <a:rPr lang="en-GB"/>
            </a:br>
            <a:r>
              <a:rPr lang="en-GB"/>
              <a:t>At its core, AI is about enabling machines to think and act like humans — learning from experience, solving problems, and making decisions.</a:t>
            </a:r>
          </a:p>
          <a:p>
            <a:r>
              <a:rPr lang="en-GB"/>
              <a:t>Now, within AI, we have </a:t>
            </a:r>
            <a:r>
              <a:rPr lang="en-GB" b="1"/>
              <a:t>Machine Learning</a:t>
            </a:r>
            <a:r>
              <a:rPr lang="en-GB"/>
              <a:t> — this is where we teach machines to learn from data, so they can make predictions or decisions without being explicitly programmed for every task.</a:t>
            </a:r>
          </a:p>
          <a:p>
            <a:r>
              <a:rPr lang="en-GB"/>
              <a:t>And deeper within that, we have </a:t>
            </a:r>
            <a:r>
              <a:rPr lang="en-GB" b="1"/>
              <a:t>Deep Learning</a:t>
            </a:r>
            <a:r>
              <a:rPr lang="en-GB"/>
              <a:t>, a subset of Machine Learning. Deep Learning uses complex, multilayered neural networks that try to mimic how the human brain processes information — allowing AI to tackle more sophisticated problems, like image recognition or natural language understanding.</a:t>
            </a:r>
          </a:p>
          <a:p>
            <a:r>
              <a:rPr lang="en-GB"/>
              <a:t>So, in simple terms: </a:t>
            </a:r>
            <a:r>
              <a:rPr lang="en-GB" b="1"/>
              <a:t>AI is the big picture</a:t>
            </a:r>
            <a:r>
              <a:rPr lang="en-GB"/>
              <a:t>, </a:t>
            </a:r>
            <a:r>
              <a:rPr lang="en-GB" b="1"/>
              <a:t>Machine Learning is how we teach</a:t>
            </a:r>
            <a:r>
              <a:rPr lang="en-GB"/>
              <a:t>, and </a:t>
            </a:r>
            <a:r>
              <a:rPr lang="en-GB" b="1"/>
              <a:t>Deep Learning is the brain-like structure doing the heavy lifting.</a:t>
            </a:r>
            <a:r>
              <a:rPr lang="en-GB"/>
              <a:t>"</a:t>
            </a:r>
          </a:p>
          <a:p>
            <a:endParaRPr lang="en-US"/>
          </a:p>
        </p:txBody>
      </p:sp>
      <p:sp>
        <p:nvSpPr>
          <p:cNvPr id="4" name="Slide Number Placeholder 3">
            <a:extLst>
              <a:ext uri="{FF2B5EF4-FFF2-40B4-BE49-F238E27FC236}">
                <a16:creationId xmlns:a16="http://schemas.microsoft.com/office/drawing/2014/main" id="{98AC4FC1-4EDE-5512-5C04-DED64F8ADAE5}"/>
              </a:ext>
            </a:extLst>
          </p:cNvPr>
          <p:cNvSpPr>
            <a:spLocks noGrp="1"/>
          </p:cNvSpPr>
          <p:nvPr>
            <p:ph type="sldNum" sz="quarter" idx="5"/>
          </p:nvPr>
        </p:nvSpPr>
        <p:spPr/>
        <p:txBody>
          <a:bodyPr/>
          <a:lstStyle/>
          <a:p>
            <a:fld id="{D3D10072-C561-4776-9214-53F7C0EAABCE}" type="slidenum">
              <a:rPr lang="en-US" smtClean="0"/>
              <a:t>5</a:t>
            </a:fld>
            <a:endParaRPr lang="en-US"/>
          </a:p>
        </p:txBody>
      </p:sp>
    </p:spTree>
    <p:extLst>
      <p:ext uri="{BB962C8B-B14F-4D97-AF65-F5344CB8AC3E}">
        <p14:creationId xmlns:p14="http://schemas.microsoft.com/office/powerpoint/2010/main" val="3471549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EB855-7960-526C-7123-8410AA0E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EC85E-0304-A00F-999B-FC56F1A3F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0F68D-1090-0A06-7576-484F3018FD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3E136F-9F42-B572-556A-E3AA3A444A49}"/>
              </a:ext>
            </a:extLst>
          </p:cNvPr>
          <p:cNvSpPr>
            <a:spLocks noGrp="1"/>
          </p:cNvSpPr>
          <p:nvPr>
            <p:ph type="sldNum" sz="quarter" idx="5"/>
          </p:nvPr>
        </p:nvSpPr>
        <p:spPr/>
        <p:txBody>
          <a:bodyPr/>
          <a:lstStyle/>
          <a:p>
            <a:fld id="{D3D10072-C561-4776-9214-53F7C0EAABCE}" type="slidenum">
              <a:rPr lang="en-US" smtClean="0"/>
              <a:t>6</a:t>
            </a:fld>
            <a:endParaRPr lang="en-US"/>
          </a:p>
        </p:txBody>
      </p:sp>
    </p:spTree>
    <p:extLst>
      <p:ext uri="{BB962C8B-B14F-4D97-AF65-F5344CB8AC3E}">
        <p14:creationId xmlns:p14="http://schemas.microsoft.com/office/powerpoint/2010/main" val="1331053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C93A-D8E7-88A6-A2D1-B893F9F62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CA4D1-E580-D262-C52F-5BD718488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E4AD2-FA4C-5F55-F4E7-8A8E5FE0A4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458930-89C5-AAEA-0F0A-3E69B43A79EA}"/>
              </a:ext>
            </a:extLst>
          </p:cNvPr>
          <p:cNvSpPr>
            <a:spLocks noGrp="1"/>
          </p:cNvSpPr>
          <p:nvPr>
            <p:ph type="sldNum" sz="quarter" idx="5"/>
          </p:nvPr>
        </p:nvSpPr>
        <p:spPr/>
        <p:txBody>
          <a:bodyPr/>
          <a:lstStyle/>
          <a:p>
            <a:fld id="{D3D10072-C561-4776-9214-53F7C0EAABCE}" type="slidenum">
              <a:rPr lang="en-US" smtClean="0"/>
              <a:t>7</a:t>
            </a:fld>
            <a:endParaRPr lang="en-US"/>
          </a:p>
        </p:txBody>
      </p:sp>
    </p:spTree>
    <p:extLst>
      <p:ext uri="{BB962C8B-B14F-4D97-AF65-F5344CB8AC3E}">
        <p14:creationId xmlns:p14="http://schemas.microsoft.com/office/powerpoint/2010/main" val="3408557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57B1-7C6F-6F9C-CE1D-AF685791C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373B7-BCCD-82C6-D704-165093342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C259D-B3B2-6998-AA2D-C200F3C0FF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761FDA-3B54-D507-BFD6-697CBA34A1E2}"/>
              </a:ext>
            </a:extLst>
          </p:cNvPr>
          <p:cNvSpPr>
            <a:spLocks noGrp="1"/>
          </p:cNvSpPr>
          <p:nvPr>
            <p:ph type="sldNum" sz="quarter" idx="5"/>
          </p:nvPr>
        </p:nvSpPr>
        <p:spPr/>
        <p:txBody>
          <a:bodyPr/>
          <a:lstStyle/>
          <a:p>
            <a:fld id="{D3D10072-C561-4776-9214-53F7C0EAABCE}" type="slidenum">
              <a:rPr lang="en-US" smtClean="0"/>
              <a:t>8</a:t>
            </a:fld>
            <a:endParaRPr lang="en-US"/>
          </a:p>
        </p:txBody>
      </p:sp>
    </p:spTree>
    <p:extLst>
      <p:ext uri="{BB962C8B-B14F-4D97-AF65-F5344CB8AC3E}">
        <p14:creationId xmlns:p14="http://schemas.microsoft.com/office/powerpoint/2010/main" val="337000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27EAD-3171-D653-EC12-379FA49FB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CC90C-80A7-9C83-433A-27B62DDBD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7E8B4-C59B-16EF-D4F1-5D0FA9FEA8BD}"/>
              </a:ext>
            </a:extLst>
          </p:cNvPr>
          <p:cNvSpPr>
            <a:spLocks noGrp="1"/>
          </p:cNvSpPr>
          <p:nvPr>
            <p:ph type="body" idx="1"/>
          </p:nvPr>
        </p:nvSpPr>
        <p:spPr/>
        <p:txBody>
          <a:bodyPr/>
          <a:lstStyle/>
          <a:p>
            <a:r>
              <a:rPr lang="en-GB"/>
              <a:t>We see the practical benefits of AI in different aspects of accelerator design and operation: AI reduces operator workload through </a:t>
            </a:r>
            <a:r>
              <a:rPr lang="en-GB" b="1"/>
              <a:t>automation and adaptivity</a:t>
            </a:r>
            <a:r>
              <a:rPr lang="en-GB"/>
              <a:t>, making real-time adjustments to changing conditions. It enhances </a:t>
            </a:r>
            <a:r>
              <a:rPr lang="en-GB" b="1"/>
              <a:t>optimization</a:t>
            </a:r>
            <a:r>
              <a:rPr lang="en-GB"/>
              <a:t> for better beam quality and efficiency. AI also supports </a:t>
            </a:r>
            <a:r>
              <a:rPr lang="en-GB" b="1"/>
              <a:t>virtual diagnostics</a:t>
            </a:r>
            <a:r>
              <a:rPr lang="en-GB"/>
              <a:t>, </a:t>
            </a:r>
            <a:r>
              <a:rPr lang="en-GB" err="1"/>
              <a:t>modeling</a:t>
            </a:r>
            <a:r>
              <a:rPr lang="en-GB"/>
              <a:t> systems when direct measurements are destructive or unavailable. Furthermore, it accelerates </a:t>
            </a:r>
            <a:r>
              <a:rPr lang="en-GB" b="1"/>
              <a:t>online simulations</a:t>
            </a:r>
            <a:r>
              <a:rPr lang="en-GB"/>
              <a:t>, and enables </a:t>
            </a:r>
            <a:r>
              <a:rPr lang="en-GB" b="1"/>
              <a:t>fault detection and prediction</a:t>
            </a:r>
            <a:r>
              <a:rPr lang="en-GB"/>
              <a:t>, spotting anomalies before failures occur.</a:t>
            </a:r>
            <a:endParaRPr lang="en-US"/>
          </a:p>
        </p:txBody>
      </p:sp>
      <p:sp>
        <p:nvSpPr>
          <p:cNvPr id="4" name="Slide Number Placeholder 3">
            <a:extLst>
              <a:ext uri="{FF2B5EF4-FFF2-40B4-BE49-F238E27FC236}">
                <a16:creationId xmlns:a16="http://schemas.microsoft.com/office/drawing/2014/main" id="{43F3D5A0-9CA8-1B3D-FD3B-3A1993FEB73D}"/>
              </a:ext>
            </a:extLst>
          </p:cNvPr>
          <p:cNvSpPr>
            <a:spLocks noGrp="1"/>
          </p:cNvSpPr>
          <p:nvPr>
            <p:ph type="sldNum" sz="quarter" idx="5"/>
          </p:nvPr>
        </p:nvSpPr>
        <p:spPr/>
        <p:txBody>
          <a:bodyPr/>
          <a:lstStyle/>
          <a:p>
            <a:fld id="{D3D10072-C561-4776-9214-53F7C0EAABCE}" type="slidenum">
              <a:rPr lang="en-US" smtClean="0"/>
              <a:t>9</a:t>
            </a:fld>
            <a:endParaRPr lang="en-US"/>
          </a:p>
        </p:txBody>
      </p:sp>
    </p:spTree>
    <p:extLst>
      <p:ext uri="{BB962C8B-B14F-4D97-AF65-F5344CB8AC3E}">
        <p14:creationId xmlns:p14="http://schemas.microsoft.com/office/powerpoint/2010/main" val="3707165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5B573-093C-84B5-D972-EED753DD5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25EC3-0E35-3728-3001-254FEB4EB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70B44-E04F-8976-0A7F-4C0243D1EF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714F4F-0522-3F35-E36E-78CC4D4D1C93}"/>
              </a:ext>
            </a:extLst>
          </p:cNvPr>
          <p:cNvSpPr>
            <a:spLocks noGrp="1"/>
          </p:cNvSpPr>
          <p:nvPr>
            <p:ph type="sldNum" sz="quarter" idx="5"/>
          </p:nvPr>
        </p:nvSpPr>
        <p:spPr/>
        <p:txBody>
          <a:bodyPr/>
          <a:lstStyle/>
          <a:p>
            <a:fld id="{D3D10072-C561-4776-9214-53F7C0EAABCE}" type="slidenum">
              <a:rPr lang="en-US" smtClean="0"/>
              <a:t>10</a:t>
            </a:fld>
            <a:endParaRPr lang="en-US"/>
          </a:p>
        </p:txBody>
      </p:sp>
    </p:spTree>
    <p:extLst>
      <p:ext uri="{BB962C8B-B14F-4D97-AF65-F5344CB8AC3E}">
        <p14:creationId xmlns:p14="http://schemas.microsoft.com/office/powerpoint/2010/main" val="31259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94B0-A917-5A8E-0F15-B04A3F2961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968400-CCB4-9EC6-9F1F-1670D1068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1B8ED-89F2-5EF3-AE70-2832DB874A45}"/>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5" name="Footer Placeholder 4">
            <a:extLst>
              <a:ext uri="{FF2B5EF4-FFF2-40B4-BE49-F238E27FC236}">
                <a16:creationId xmlns:a16="http://schemas.microsoft.com/office/drawing/2014/main" id="{01D0A16C-F2BD-DC32-E40E-F59928E2D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56A8B-1AD4-67D1-5AF2-17E94200E947}"/>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106393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108B-D8EC-3806-C372-68AD5D99F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32C705-FC6D-13AD-571B-5BB7BDD11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802FE-8322-CB76-0161-698ECDC1EC1F}"/>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5" name="Footer Placeholder 4">
            <a:extLst>
              <a:ext uri="{FF2B5EF4-FFF2-40B4-BE49-F238E27FC236}">
                <a16:creationId xmlns:a16="http://schemas.microsoft.com/office/drawing/2014/main" id="{82E732B2-812E-93C6-DADB-745463504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A2066-F3CD-70DC-F310-5EAC7B904EC1}"/>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124144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81ECC-6774-8EF6-84CA-5C7E782936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C2E9ED-A831-7A04-407B-25A4039C95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016DB-BDBC-74A5-EA70-229465B270E7}"/>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5" name="Footer Placeholder 4">
            <a:extLst>
              <a:ext uri="{FF2B5EF4-FFF2-40B4-BE49-F238E27FC236}">
                <a16:creationId xmlns:a16="http://schemas.microsoft.com/office/drawing/2014/main" id="{0642F04D-A4EF-36E0-C708-BBF52D886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084A9-0F4A-E519-C939-C805B6BE5BE5}"/>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28100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PERTINA 1">
    <p:spTree>
      <p:nvGrpSpPr>
        <p:cNvPr id="1" name=""/>
        <p:cNvGrpSpPr/>
        <p:nvPr/>
      </p:nvGrpSpPr>
      <p:grpSpPr>
        <a:xfrm>
          <a:off x="0" y="0"/>
          <a:ext cx="0" cy="0"/>
          <a:chOff x="0" y="0"/>
          <a:chExt cx="0" cy="0"/>
        </a:xfrm>
      </p:grpSpPr>
      <p:sp>
        <p:nvSpPr>
          <p:cNvPr id="2" name="Parallelogramma 1">
            <a:extLst>
              <a:ext uri="{FF2B5EF4-FFF2-40B4-BE49-F238E27FC236}">
                <a16:creationId xmlns:a16="http://schemas.microsoft.com/office/drawing/2014/main" id="{29BFC56C-E6D9-BFBD-451B-2B71CFE5CF8D}"/>
              </a:ext>
            </a:extLst>
          </p:cNvPr>
          <p:cNvSpPr/>
          <p:nvPr userDrawn="1"/>
        </p:nvSpPr>
        <p:spPr>
          <a:xfrm flipV="1">
            <a:off x="6001554" y="2221374"/>
            <a:ext cx="6191782" cy="2629508"/>
          </a:xfrm>
          <a:custGeom>
            <a:avLst/>
            <a:gdLst>
              <a:gd name="connsiteX0" fmla="*/ 0 w 6190446"/>
              <a:gd name="connsiteY0" fmla="*/ 2629508 h 2629508"/>
              <a:gd name="connsiteX1" fmla="*/ 1246439 w 6190446"/>
              <a:gd name="connsiteY1" fmla="*/ 0 h 2629508"/>
              <a:gd name="connsiteX2" fmla="*/ 6190446 w 6190446"/>
              <a:gd name="connsiteY2" fmla="*/ 0 h 2629508"/>
              <a:gd name="connsiteX3" fmla="*/ 4944007 w 6190446"/>
              <a:gd name="connsiteY3" fmla="*/ 2629508 h 2629508"/>
              <a:gd name="connsiteX4" fmla="*/ 0 w 6190446"/>
              <a:gd name="connsiteY4" fmla="*/ 2629508 h 2629508"/>
              <a:gd name="connsiteX0" fmla="*/ 0 w 6190446"/>
              <a:gd name="connsiteY0" fmla="*/ 2629508 h 2629508"/>
              <a:gd name="connsiteX1" fmla="*/ 1246439 w 6190446"/>
              <a:gd name="connsiteY1" fmla="*/ 0 h 2629508"/>
              <a:gd name="connsiteX2" fmla="*/ 6190446 w 6190446"/>
              <a:gd name="connsiteY2" fmla="*/ 0 h 2629508"/>
              <a:gd name="connsiteX3" fmla="*/ 6163207 w 6190446"/>
              <a:gd name="connsiteY3" fmla="*/ 2619983 h 2629508"/>
              <a:gd name="connsiteX4" fmla="*/ 0 w 6190446"/>
              <a:gd name="connsiteY4" fmla="*/ 2629508 h 2629508"/>
              <a:gd name="connsiteX0" fmla="*/ 0 w 6191782"/>
              <a:gd name="connsiteY0" fmla="*/ 2629508 h 2629508"/>
              <a:gd name="connsiteX1" fmla="*/ 1246439 w 6191782"/>
              <a:gd name="connsiteY1" fmla="*/ 0 h 2629508"/>
              <a:gd name="connsiteX2" fmla="*/ 6190446 w 6191782"/>
              <a:gd name="connsiteY2" fmla="*/ 0 h 2629508"/>
              <a:gd name="connsiteX3" fmla="*/ 6191782 w 6191782"/>
              <a:gd name="connsiteY3" fmla="*/ 2619983 h 2629508"/>
              <a:gd name="connsiteX4" fmla="*/ 0 w 6191782"/>
              <a:gd name="connsiteY4" fmla="*/ 2629508 h 2629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782" h="2629508">
                <a:moveTo>
                  <a:pt x="0" y="2629508"/>
                </a:moveTo>
                <a:lnTo>
                  <a:pt x="1246439" y="0"/>
                </a:lnTo>
                <a:lnTo>
                  <a:pt x="6190446" y="0"/>
                </a:lnTo>
                <a:cubicBezTo>
                  <a:pt x="6190891" y="873328"/>
                  <a:pt x="6191337" y="1746655"/>
                  <a:pt x="6191782" y="2619983"/>
                </a:cubicBezTo>
                <a:lnTo>
                  <a:pt x="0" y="26295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immagine 2">
            <a:extLst>
              <a:ext uri="{FF2B5EF4-FFF2-40B4-BE49-F238E27FC236}">
                <a16:creationId xmlns:a16="http://schemas.microsoft.com/office/drawing/2014/main" id="{BC925861-376C-6146-B10D-7FF8D3B9A5B5}"/>
              </a:ext>
            </a:extLst>
          </p:cNvPr>
          <p:cNvSpPr>
            <a:spLocks noGrp="1"/>
          </p:cNvSpPr>
          <p:nvPr>
            <p:ph type="pic" sz="quarter" idx="13"/>
          </p:nvPr>
        </p:nvSpPr>
        <p:spPr>
          <a:xfrm>
            <a:off x="1" y="2221374"/>
            <a:ext cx="7527294" cy="2629509"/>
          </a:xfrm>
        </p:spPr>
        <p:txBody>
          <a:bodyPr/>
          <a:lstStyle/>
          <a:p>
            <a:r>
              <a:rPr lang="it-IT"/>
              <a:t>Fare clic sull'icona per inserire un'immagine</a:t>
            </a:r>
          </a:p>
        </p:txBody>
      </p:sp>
      <p:sp>
        <p:nvSpPr>
          <p:cNvPr id="9" name="Title 1">
            <a:extLst>
              <a:ext uri="{FF2B5EF4-FFF2-40B4-BE49-F238E27FC236}">
                <a16:creationId xmlns:a16="http://schemas.microsoft.com/office/drawing/2014/main" id="{F7EA1C37-6459-B049-9FC3-CBFB1DF3160A}"/>
              </a:ext>
            </a:extLst>
          </p:cNvPr>
          <p:cNvSpPr>
            <a:spLocks noGrp="1"/>
          </p:cNvSpPr>
          <p:nvPr>
            <p:ph type="title"/>
          </p:nvPr>
        </p:nvSpPr>
        <p:spPr>
          <a:xfrm>
            <a:off x="1" y="531380"/>
            <a:ext cx="12192000" cy="590931"/>
          </a:xfrm>
        </p:spPr>
        <p:txBody>
          <a:bodyPr wrap="square" anchor="ctr" anchorCtr="1">
            <a:spAutoFit/>
          </a:bodyPr>
          <a:lstStyle>
            <a:lvl1pPr>
              <a:defRPr>
                <a:solidFill>
                  <a:schemeClr val="accent1"/>
                </a:solidFill>
              </a:defRPr>
            </a:lvl1pPr>
          </a:lstStyle>
          <a:p>
            <a:r>
              <a:rPr lang="it-IT"/>
              <a:t>Fare clic per modificare lo stile del titolo dello schema</a:t>
            </a:r>
            <a:endParaRPr lang="en-US"/>
          </a:p>
        </p:txBody>
      </p:sp>
      <p:sp>
        <p:nvSpPr>
          <p:cNvPr id="13" name="Text Placeholder 2">
            <a:extLst>
              <a:ext uri="{FF2B5EF4-FFF2-40B4-BE49-F238E27FC236}">
                <a16:creationId xmlns:a16="http://schemas.microsoft.com/office/drawing/2014/main" id="{4EACC6D7-2098-C04C-863E-1C489AFAB9FA}"/>
              </a:ext>
            </a:extLst>
          </p:cNvPr>
          <p:cNvSpPr>
            <a:spLocks noGrp="1"/>
          </p:cNvSpPr>
          <p:nvPr>
            <p:ph type="body" idx="1" hasCustomPrompt="1"/>
          </p:nvPr>
        </p:nvSpPr>
        <p:spPr>
          <a:xfrm>
            <a:off x="2438400" y="5005519"/>
            <a:ext cx="7315200" cy="730170"/>
          </a:xfrm>
        </p:spPr>
        <p:txBody>
          <a:bodyPr anchor="ctr" anchorCtr="1">
            <a:normAutofit/>
          </a:bodyPr>
          <a:lstStyle>
            <a:lvl1pPr marL="0" indent="0">
              <a:buNone/>
              <a:defRPr sz="2200" cap="none" spc="0" baseline="0">
                <a:solidFill>
                  <a:srgbClr val="28365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Istituto Nazionale di Fisica Nucleare</a:t>
            </a:r>
          </a:p>
        </p:txBody>
      </p:sp>
      <p:sp>
        <p:nvSpPr>
          <p:cNvPr id="4" name="Segnaposto testo 3">
            <a:extLst>
              <a:ext uri="{FF2B5EF4-FFF2-40B4-BE49-F238E27FC236}">
                <a16:creationId xmlns:a16="http://schemas.microsoft.com/office/drawing/2014/main" id="{49443648-EC3D-BE43-A087-162E85B7B224}"/>
              </a:ext>
            </a:extLst>
          </p:cNvPr>
          <p:cNvSpPr>
            <a:spLocks noGrp="1"/>
          </p:cNvSpPr>
          <p:nvPr>
            <p:ph type="body" sz="quarter" idx="14" hasCustomPrompt="1"/>
          </p:nvPr>
        </p:nvSpPr>
        <p:spPr>
          <a:xfrm>
            <a:off x="4429125" y="1402481"/>
            <a:ext cx="2965450" cy="590932"/>
          </a:xfrm>
        </p:spPr>
        <p:txBody>
          <a:bodyPr anchor="ctr" anchorCtr="1"/>
          <a:lstStyle>
            <a:lvl1pPr marL="0" indent="0">
              <a:buNone/>
              <a:defRPr/>
            </a:lvl1pPr>
          </a:lstStyle>
          <a:p>
            <a:pPr lvl="0"/>
            <a:r>
              <a:rPr lang="it-IT"/>
              <a:t>Inserire data</a:t>
            </a:r>
          </a:p>
        </p:txBody>
      </p:sp>
      <p:sp>
        <p:nvSpPr>
          <p:cNvPr id="10" name="Segnaposto testo 3">
            <a:extLst>
              <a:ext uri="{FF2B5EF4-FFF2-40B4-BE49-F238E27FC236}">
                <a16:creationId xmlns:a16="http://schemas.microsoft.com/office/drawing/2014/main" id="{42120736-D7DC-D54A-BC28-5263CCB271C8}"/>
              </a:ext>
            </a:extLst>
          </p:cNvPr>
          <p:cNvSpPr>
            <a:spLocks noGrp="1"/>
          </p:cNvSpPr>
          <p:nvPr>
            <p:ph type="body" sz="quarter" idx="15" hasCustomPrompt="1"/>
          </p:nvPr>
        </p:nvSpPr>
        <p:spPr>
          <a:xfrm>
            <a:off x="3547123" y="5808660"/>
            <a:ext cx="4729453" cy="590932"/>
          </a:xfrm>
        </p:spPr>
        <p:txBody>
          <a:bodyPr anchor="ctr" anchorCtr="1"/>
          <a:lstStyle>
            <a:lvl1pPr marL="0" indent="0">
              <a:buNone/>
              <a:defRPr/>
            </a:lvl1pPr>
          </a:lstStyle>
          <a:p>
            <a:pPr lvl="0"/>
            <a:r>
              <a:rPr lang="it-IT"/>
              <a:t>Inserire relatore</a:t>
            </a:r>
          </a:p>
        </p:txBody>
      </p:sp>
      <p:pic>
        <p:nvPicPr>
          <p:cNvPr id="11" name="Immagine 10">
            <a:extLst>
              <a:ext uri="{FF2B5EF4-FFF2-40B4-BE49-F238E27FC236}">
                <a16:creationId xmlns:a16="http://schemas.microsoft.com/office/drawing/2014/main" id="{C2659881-7594-E14E-8132-EFA8CF997A4C}"/>
              </a:ext>
            </a:extLst>
          </p:cNvPr>
          <p:cNvPicPr>
            <a:picLocks noChangeAspect="1"/>
          </p:cNvPicPr>
          <p:nvPr userDrawn="1"/>
        </p:nvPicPr>
        <p:blipFill>
          <a:blip r:embed="rId2"/>
          <a:srcRect/>
          <a:stretch/>
        </p:blipFill>
        <p:spPr>
          <a:xfrm>
            <a:off x="7935445" y="2518881"/>
            <a:ext cx="3939909" cy="1820237"/>
          </a:xfrm>
          <a:prstGeom prst="rect">
            <a:avLst/>
          </a:prstGeom>
        </p:spPr>
      </p:pic>
    </p:spTree>
    <p:extLst>
      <p:ext uri="{BB962C8B-B14F-4D97-AF65-F5344CB8AC3E}">
        <p14:creationId xmlns:p14="http://schemas.microsoft.com/office/powerpoint/2010/main" val="439819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ONDO FOTO CHIAR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44EFA5F-72C9-8D4A-A0C8-421511FAFC54}"/>
              </a:ext>
            </a:extLst>
          </p:cNvPr>
          <p:cNvSpPr>
            <a:spLocks noGrp="1"/>
          </p:cNvSpPr>
          <p:nvPr>
            <p:ph type="pic" sz="quarter" idx="13"/>
          </p:nvPr>
        </p:nvSpPr>
        <p:spPr>
          <a:xfrm>
            <a:off x="0" y="0"/>
            <a:ext cx="12192000" cy="6858000"/>
          </a:xfrm>
        </p:spPr>
        <p:txBody>
          <a:bodyPr/>
          <a:lstStyle/>
          <a:p>
            <a:r>
              <a:rPr lang="it-IT"/>
              <a:t>Fare clic sull'icona per inserire un'immagine</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
        <p:nvSpPr>
          <p:cNvPr id="11" name="Rectangle 6">
            <a:extLst>
              <a:ext uri="{FF2B5EF4-FFF2-40B4-BE49-F238E27FC236}">
                <a16:creationId xmlns:a16="http://schemas.microsoft.com/office/drawing/2014/main" id="{39B0B72A-A6C1-1249-88B9-6D9907833940}"/>
              </a:ext>
            </a:extLst>
          </p:cNvPr>
          <p:cNvSpPr/>
          <p:nvPr userDrawn="1"/>
        </p:nvSpPr>
        <p:spPr>
          <a:xfrm>
            <a:off x="8159505" y="758952"/>
            <a:ext cx="3443590" cy="5330952"/>
          </a:xfrm>
          <a:prstGeom prst="rect">
            <a:avLst/>
          </a:prstGeom>
          <a:solidFill>
            <a:schemeClr val="bg1">
              <a:lumMod val="8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Title Placeholder 1">
            <a:extLst>
              <a:ext uri="{FF2B5EF4-FFF2-40B4-BE49-F238E27FC236}">
                <a16:creationId xmlns:a16="http://schemas.microsoft.com/office/drawing/2014/main" id="{4699C15A-FD59-674C-B5BB-AD3BA9887745}"/>
              </a:ext>
            </a:extLst>
          </p:cNvPr>
          <p:cNvSpPr txBox="1">
            <a:spLocks/>
          </p:cNvSpPr>
          <p:nvPr userDrawn="1"/>
        </p:nvSpPr>
        <p:spPr>
          <a:xfrm>
            <a:off x="8412423"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a:t>Fare clic per modificare lo stile del titolo dello schema</a:t>
            </a:r>
            <a:endParaRPr lang="en-US"/>
          </a:p>
        </p:txBody>
      </p:sp>
      <p:sp>
        <p:nvSpPr>
          <p:cNvPr id="2" name="Text Box 9">
            <a:extLst>
              <a:ext uri="{FF2B5EF4-FFF2-40B4-BE49-F238E27FC236}">
                <a16:creationId xmlns:a16="http://schemas.microsoft.com/office/drawing/2014/main" id="{98528D7D-D1E0-BA7F-AA6B-FCD10E253F42}"/>
              </a:ext>
            </a:extLst>
          </p:cNvPr>
          <p:cNvSpPr txBox="1">
            <a:spLocks noChangeArrowheads="1"/>
          </p:cNvSpPr>
          <p:nvPr userDrawn="1"/>
        </p:nvSpPr>
        <p:spPr bwMode="auto">
          <a:xfrm>
            <a:off x="-3537" y="6473229"/>
            <a:ext cx="16834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0" hangingPunct="0">
              <a:defRPr/>
            </a:pPr>
            <a:r>
              <a:rPr lang="it-IT" sz="1000" b="1">
                <a:ea typeface="+mn-ea"/>
                <a:cs typeface="+mn-cs"/>
              </a:rPr>
              <a:t> Beam</a:t>
            </a:r>
            <a:r>
              <a:rPr lang="it-IT" sz="1000" b="1" baseline="0">
                <a:ea typeface="+mn-ea"/>
                <a:cs typeface="+mn-cs"/>
              </a:rPr>
              <a:t> Dynamics Group</a:t>
            </a:r>
            <a:r>
              <a:rPr lang="it-IT" sz="1600">
                <a:ea typeface="+mn-ea"/>
                <a:cs typeface="+mn-cs"/>
              </a:rPr>
              <a:t> </a:t>
            </a:r>
          </a:p>
        </p:txBody>
      </p:sp>
      <p:pic>
        <p:nvPicPr>
          <p:cNvPr id="4" name="Picture 2">
            <a:extLst>
              <a:ext uri="{FF2B5EF4-FFF2-40B4-BE49-F238E27FC236}">
                <a16:creationId xmlns:a16="http://schemas.microsoft.com/office/drawing/2014/main" id="{B6017EF1-8F7E-9FE3-D213-BC542B82245A}"/>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588566" y="6488330"/>
            <a:ext cx="646627" cy="32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82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97D8-D143-63CB-E571-94E5CDE52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B2299-8149-0E8C-E5F0-B59641212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434D3-1CAC-B652-E69C-F406FD29A470}"/>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5" name="Footer Placeholder 4">
            <a:extLst>
              <a:ext uri="{FF2B5EF4-FFF2-40B4-BE49-F238E27FC236}">
                <a16:creationId xmlns:a16="http://schemas.microsoft.com/office/drawing/2014/main" id="{D363BFA0-FC0C-335F-C67D-6165E701C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D8872-24E2-B328-E561-294D3FD22763}"/>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100179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C8CA-26E9-B619-A104-6CC44EA608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3F7431-7998-344C-08C9-689086D084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1350E-3BE3-7F77-9491-26789EABAC73}"/>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5" name="Footer Placeholder 4">
            <a:extLst>
              <a:ext uri="{FF2B5EF4-FFF2-40B4-BE49-F238E27FC236}">
                <a16:creationId xmlns:a16="http://schemas.microsoft.com/office/drawing/2014/main" id="{CD9D40CF-5D99-7584-A7DB-783DFAB01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A18CE-3205-AD39-CB89-FE00BE98581C}"/>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351497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DCD2-A408-9697-02EF-058D5186E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8E567-8A8E-8CAC-531D-C99C82155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886464-8D56-C13E-856C-AEB4CA9117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95FE45-E5EB-E090-E172-DF3B4B695ECC}"/>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6" name="Footer Placeholder 5">
            <a:extLst>
              <a:ext uri="{FF2B5EF4-FFF2-40B4-BE49-F238E27FC236}">
                <a16:creationId xmlns:a16="http://schemas.microsoft.com/office/drawing/2014/main" id="{A77DE5F5-3CCD-ADE3-3AD6-6827ED1CB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5962C-D5DC-1EBF-FFB3-AA5DAF8EC93A}"/>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221460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FAC7-4769-4C46-8104-05062EE9EB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286A83-226E-7628-709B-DBCEBC75B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58DFB9-B4B3-025D-B4DA-1407E9AF2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827A6-E647-8480-78AA-547A517DBB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578730-276F-B3D2-3D63-668A9C3AB9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4BE18-F3C7-0020-315B-9D8789664B96}"/>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8" name="Footer Placeholder 7">
            <a:extLst>
              <a:ext uri="{FF2B5EF4-FFF2-40B4-BE49-F238E27FC236}">
                <a16:creationId xmlns:a16="http://schemas.microsoft.com/office/drawing/2014/main" id="{19E64D2A-AF78-348E-F9B5-4DE9EA35A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784441-1595-E852-BBB8-31BFBE947653}"/>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36256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AD81-5BAE-0610-2D3E-33EDEF596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3F515-F29A-8457-C550-EF8DC1A03809}"/>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4" name="Footer Placeholder 3">
            <a:extLst>
              <a:ext uri="{FF2B5EF4-FFF2-40B4-BE49-F238E27FC236}">
                <a16:creationId xmlns:a16="http://schemas.microsoft.com/office/drawing/2014/main" id="{9D200543-9D12-95F6-2F69-0CADA42841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2FCD69-9500-FDC1-487C-1159DB09AB52}"/>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411382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168422-022D-A1B0-17F9-2CDC86F5C9AA}"/>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3" name="Footer Placeholder 2">
            <a:extLst>
              <a:ext uri="{FF2B5EF4-FFF2-40B4-BE49-F238E27FC236}">
                <a16:creationId xmlns:a16="http://schemas.microsoft.com/office/drawing/2014/main" id="{BB7F30C6-9433-CF3E-EF4B-6C15ED98A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86F72-5A98-2FFF-6316-7D0FB90D8E10}"/>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289283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2DBB-E39C-8AB4-E266-683214BFD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EAB52-C8AB-5B81-6155-B629D281D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5C072-B1CD-7117-E631-93643B8F0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88003-6341-D763-675A-DAEB65917E48}"/>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6" name="Footer Placeholder 5">
            <a:extLst>
              <a:ext uri="{FF2B5EF4-FFF2-40B4-BE49-F238E27FC236}">
                <a16:creationId xmlns:a16="http://schemas.microsoft.com/office/drawing/2014/main" id="{998130B0-8ACB-559C-98BE-759953F77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82750-8193-D607-8F3D-FA2147E5E0B7}"/>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321510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0F7F-C999-D549-0D2D-CBED8F9E1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51ADD4-3DA8-C4F6-C939-7DAD833FA3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8FD9AA-789F-F70A-40F9-4C6A52CDE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AE809-094F-B114-F7BB-501C4AE30ED6}"/>
              </a:ext>
            </a:extLst>
          </p:cNvPr>
          <p:cNvSpPr>
            <a:spLocks noGrp="1"/>
          </p:cNvSpPr>
          <p:nvPr>
            <p:ph type="dt" sz="half" idx="10"/>
          </p:nvPr>
        </p:nvSpPr>
        <p:spPr/>
        <p:txBody>
          <a:bodyPr/>
          <a:lstStyle/>
          <a:p>
            <a:fld id="{344BF609-328C-4191-959E-A3C3EE427EF5}" type="datetimeFigureOut">
              <a:rPr lang="en-US" smtClean="0"/>
              <a:t>10/18/2025</a:t>
            </a:fld>
            <a:endParaRPr lang="en-US"/>
          </a:p>
        </p:txBody>
      </p:sp>
      <p:sp>
        <p:nvSpPr>
          <p:cNvPr id="6" name="Footer Placeholder 5">
            <a:extLst>
              <a:ext uri="{FF2B5EF4-FFF2-40B4-BE49-F238E27FC236}">
                <a16:creationId xmlns:a16="http://schemas.microsoft.com/office/drawing/2014/main" id="{D3B1211B-E084-712E-B1B6-F2FE9C7B3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BCDE1-01E0-E069-890A-309A4DD70059}"/>
              </a:ext>
            </a:extLst>
          </p:cNvPr>
          <p:cNvSpPr>
            <a:spLocks noGrp="1"/>
          </p:cNvSpPr>
          <p:nvPr>
            <p:ph type="sldNum" sz="quarter" idx="12"/>
          </p:nvPr>
        </p:nvSpPr>
        <p:spPr/>
        <p:txBody>
          <a:bodyPr/>
          <a:lstStyle/>
          <a:p>
            <a:fld id="{A9B030AC-5077-4AD6-841B-A7C03550D66F}" type="slidenum">
              <a:rPr lang="en-US" smtClean="0"/>
              <a:t>‹#›</a:t>
            </a:fld>
            <a:endParaRPr lang="en-US"/>
          </a:p>
        </p:txBody>
      </p:sp>
    </p:spTree>
    <p:extLst>
      <p:ext uri="{BB962C8B-B14F-4D97-AF65-F5344CB8AC3E}">
        <p14:creationId xmlns:p14="http://schemas.microsoft.com/office/powerpoint/2010/main" val="278454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D6E9CB-4861-15B9-48A7-76A779A2E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F9F494-6DAC-B533-7A2A-F2ADA5F8B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C29EC-4750-5303-50DE-6C243F182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BF609-328C-4191-959E-A3C3EE427EF5}" type="datetimeFigureOut">
              <a:rPr lang="en-US" smtClean="0"/>
              <a:t>10/18/2025</a:t>
            </a:fld>
            <a:endParaRPr lang="en-US"/>
          </a:p>
        </p:txBody>
      </p:sp>
      <p:sp>
        <p:nvSpPr>
          <p:cNvPr id="5" name="Footer Placeholder 4">
            <a:extLst>
              <a:ext uri="{FF2B5EF4-FFF2-40B4-BE49-F238E27FC236}">
                <a16:creationId xmlns:a16="http://schemas.microsoft.com/office/drawing/2014/main" id="{28B7EE5B-1B3A-9FC2-AD5A-B56F41B3E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51D1F3-5D27-C168-B56D-0DF08FC08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B030AC-5077-4AD6-841B-A7C03550D66F}" type="slidenum">
              <a:rPr lang="en-US" smtClean="0"/>
              <a:t>‹#›</a:t>
            </a:fld>
            <a:endParaRPr lang="en-US"/>
          </a:p>
        </p:txBody>
      </p:sp>
    </p:spTree>
    <p:extLst>
      <p:ext uri="{BB962C8B-B14F-4D97-AF65-F5344CB8AC3E}">
        <p14:creationId xmlns:p14="http://schemas.microsoft.com/office/powerpoint/2010/main" val="1560285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5.pn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agenda.infn.it/event/43957/" TargetMode="External"/><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8429/JACoW-HIAT2025-WEP12"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hyperlink" Target="https://github.com/bayesian-optimization/BayesianOptimization" TargetMode="External"/><Relationship Id="rId4" Type="http://schemas.openxmlformats.org/officeDocument/2006/relationships/hyperlink" Target="https://indico.cern.ch/event/977332/contributions/4116530/attachments/2198314/3717164/20200226JUAS-ML.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en.wikipedia.org/wiki/Particle_swarm_optimization#/media/File:ParticleSwarmArrowsAnimation.gif"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descr="Immagine che contiene testo, giallo, blu, colorato&#10;&#10;Descrizione generata automaticamente">
            <a:extLst>
              <a:ext uri="{FF2B5EF4-FFF2-40B4-BE49-F238E27FC236}">
                <a16:creationId xmlns:a16="http://schemas.microsoft.com/office/drawing/2014/main" id="{D9BEF8F9-1375-EE42-AF3C-CD059636E9B4}"/>
              </a:ext>
            </a:extLst>
          </p:cNvPr>
          <p:cNvPicPr>
            <a:picLocks noGrp="1" noChangeAspect="1"/>
          </p:cNvPicPr>
          <p:nvPr>
            <p:ph type="pic" sz="quarter" idx="13"/>
          </p:nvPr>
        </p:nvPicPr>
        <p:blipFill>
          <a:blip r:embed="rId3"/>
          <a:srcRect t="23104" b="23104"/>
          <a:stretch>
            <a:fillRect/>
          </a:stretch>
        </p:blipFill>
        <p:spPr>
          <a:xfrm>
            <a:off x="-1" y="2221374"/>
            <a:ext cx="7394576" cy="2629509"/>
          </a:xfrm>
        </p:spPr>
      </p:pic>
      <p:sp>
        <p:nvSpPr>
          <p:cNvPr id="3" name="Titolo 2">
            <a:extLst>
              <a:ext uri="{FF2B5EF4-FFF2-40B4-BE49-F238E27FC236}">
                <a16:creationId xmlns:a16="http://schemas.microsoft.com/office/drawing/2014/main" id="{83228786-D527-6842-82EB-C336E659EBD6}"/>
              </a:ext>
            </a:extLst>
          </p:cNvPr>
          <p:cNvSpPr>
            <a:spLocks noGrp="1"/>
          </p:cNvSpPr>
          <p:nvPr>
            <p:ph type="title"/>
          </p:nvPr>
        </p:nvSpPr>
        <p:spPr>
          <a:xfrm>
            <a:off x="454726" y="154397"/>
            <a:ext cx="11282544" cy="1924438"/>
          </a:xfrm>
        </p:spPr>
        <p:txBody>
          <a:bodyPr/>
          <a:lstStyle/>
          <a:p>
            <a:pPr algn="ctr"/>
            <a:r>
              <a:rPr lang="en-US" b="1">
                <a:latin typeface="Aptos Narrow" panose="020B0004020202020204" pitchFamily="34" charset="0"/>
                <a:cs typeface="Aptos Serif" panose="020B0502040204020203" pitchFamily="18" charset="0"/>
              </a:rPr>
              <a:t>Artificial Intelligence–Driven Optimization of Light and Heavy Ion LINAC Design and Operation</a:t>
            </a:r>
            <a:endParaRPr lang="en-US" sz="5400">
              <a:latin typeface="Aptos Narrow" panose="020B0004020202020204" pitchFamily="34" charset="0"/>
            </a:endParaRPr>
          </a:p>
        </p:txBody>
      </p:sp>
      <p:sp>
        <p:nvSpPr>
          <p:cNvPr id="4" name="Segnaposto testo 3">
            <a:extLst>
              <a:ext uri="{FF2B5EF4-FFF2-40B4-BE49-F238E27FC236}">
                <a16:creationId xmlns:a16="http://schemas.microsoft.com/office/drawing/2014/main" id="{0642D4B1-6088-514E-8BEE-99B2B5896FDB}"/>
              </a:ext>
            </a:extLst>
          </p:cNvPr>
          <p:cNvSpPr>
            <a:spLocks noGrp="1"/>
          </p:cNvSpPr>
          <p:nvPr>
            <p:ph type="body" idx="1"/>
          </p:nvPr>
        </p:nvSpPr>
        <p:spPr>
          <a:xfrm>
            <a:off x="2438399" y="4779165"/>
            <a:ext cx="7315200" cy="730170"/>
          </a:xfrm>
        </p:spPr>
        <p:txBody>
          <a:bodyPr>
            <a:normAutofit/>
          </a:bodyPr>
          <a:lstStyle/>
          <a:p>
            <a:pPr algn="ctr">
              <a:lnSpc>
                <a:spcPct val="100000"/>
              </a:lnSpc>
              <a:spcBef>
                <a:spcPts val="0"/>
              </a:spcBef>
            </a:pPr>
            <a:r>
              <a:rPr lang="it-IT" sz="1400">
                <a:latin typeface="Aptos Narrow" panose="020B0004020202020204" pitchFamily="34" charset="0"/>
              </a:rPr>
              <a:t>Istituto Nazionale di Fisica Nucleare</a:t>
            </a:r>
          </a:p>
          <a:p>
            <a:pPr algn="ctr">
              <a:lnSpc>
                <a:spcPct val="100000"/>
              </a:lnSpc>
              <a:spcBef>
                <a:spcPts val="0"/>
              </a:spcBef>
            </a:pPr>
            <a:r>
              <a:rPr lang="it-IT" sz="1400">
                <a:solidFill>
                  <a:srgbClr val="4297B7"/>
                </a:solidFill>
                <a:latin typeface="Aptos Narrow" panose="020B0004020202020204" pitchFamily="34" charset="0"/>
              </a:rPr>
              <a:t>The </a:t>
            </a:r>
            <a:r>
              <a:rPr lang="it-IT" sz="1400" err="1">
                <a:solidFill>
                  <a:srgbClr val="4297B7"/>
                </a:solidFill>
                <a:latin typeface="Aptos Narrow" panose="020B0004020202020204" pitchFamily="34" charset="0"/>
              </a:rPr>
              <a:t>Italian</a:t>
            </a:r>
            <a:r>
              <a:rPr lang="it-IT" sz="1400">
                <a:solidFill>
                  <a:srgbClr val="4297B7"/>
                </a:solidFill>
                <a:latin typeface="Aptos Narrow" panose="020B0004020202020204" pitchFamily="34" charset="0"/>
              </a:rPr>
              <a:t> National Institute for </a:t>
            </a:r>
            <a:r>
              <a:rPr lang="it-IT" sz="1400" err="1">
                <a:solidFill>
                  <a:srgbClr val="4297B7"/>
                </a:solidFill>
                <a:latin typeface="Aptos Narrow" panose="020B0004020202020204" pitchFamily="34" charset="0"/>
              </a:rPr>
              <a:t>Nuclear</a:t>
            </a:r>
            <a:r>
              <a:rPr lang="it-IT" sz="1400">
                <a:solidFill>
                  <a:srgbClr val="4297B7"/>
                </a:solidFill>
                <a:latin typeface="Aptos Narrow" panose="020B0004020202020204" pitchFamily="34" charset="0"/>
              </a:rPr>
              <a:t> </a:t>
            </a:r>
            <a:r>
              <a:rPr lang="it-IT" sz="1400" err="1">
                <a:solidFill>
                  <a:srgbClr val="4297B7"/>
                </a:solidFill>
                <a:latin typeface="Aptos Narrow" panose="020B0004020202020204" pitchFamily="34" charset="0"/>
              </a:rPr>
              <a:t>Physics</a:t>
            </a:r>
            <a:endParaRPr lang="it-IT" sz="1400">
              <a:solidFill>
                <a:srgbClr val="4297B7"/>
              </a:solidFill>
              <a:latin typeface="Aptos Narrow" panose="020B0004020202020204" pitchFamily="34" charset="0"/>
            </a:endParaRPr>
          </a:p>
        </p:txBody>
      </p:sp>
      <p:sp>
        <p:nvSpPr>
          <p:cNvPr id="6" name="Segnaposto testo 5">
            <a:extLst>
              <a:ext uri="{FF2B5EF4-FFF2-40B4-BE49-F238E27FC236}">
                <a16:creationId xmlns:a16="http://schemas.microsoft.com/office/drawing/2014/main" id="{A19CACCF-7464-DC43-8743-5B436E14E38D}"/>
              </a:ext>
            </a:extLst>
          </p:cNvPr>
          <p:cNvSpPr>
            <a:spLocks noGrp="1"/>
          </p:cNvSpPr>
          <p:nvPr>
            <p:ph type="body" sz="quarter" idx="15"/>
          </p:nvPr>
        </p:nvSpPr>
        <p:spPr>
          <a:xfrm>
            <a:off x="2346331" y="5356985"/>
            <a:ext cx="7499335" cy="1533309"/>
          </a:xfrm>
        </p:spPr>
        <p:txBody>
          <a:bodyPr>
            <a:normAutofit/>
          </a:bodyPr>
          <a:lstStyle/>
          <a:p>
            <a:pPr algn="ctr"/>
            <a:r>
              <a:rPr lang="it-IT" sz="2000" b="1">
                <a:latin typeface="Aptos Narrow" panose="020B0004020202020204" pitchFamily="34" charset="0"/>
              </a:rPr>
              <a:t>Ysabella Kassandra Ong</a:t>
            </a:r>
          </a:p>
          <a:p>
            <a:pPr algn="ctr"/>
            <a:r>
              <a:rPr lang="it-IT" sz="1600">
                <a:latin typeface="Aptos Narrow" panose="020B0004020202020204" pitchFamily="34" charset="0"/>
              </a:rPr>
              <a:t>Dottorato in Fisica degli Acceleratori: Seminari di passaggio al III anno (39 ciclo)</a:t>
            </a:r>
            <a:br>
              <a:rPr lang="it-IT" sz="1600">
                <a:latin typeface="Aptos Narrow" panose="020B0004020202020204" pitchFamily="34" charset="0"/>
              </a:rPr>
            </a:br>
            <a:r>
              <a:rPr lang="it-IT" sz="1600">
                <a:latin typeface="Aptos Narrow" panose="020B0004020202020204" pitchFamily="34" charset="0"/>
              </a:rPr>
              <a:t>20 </a:t>
            </a:r>
            <a:r>
              <a:rPr lang="it-IT" sz="1600" err="1">
                <a:latin typeface="Aptos Narrow" panose="020B0004020202020204" pitchFamily="34" charset="0"/>
              </a:rPr>
              <a:t>October</a:t>
            </a:r>
            <a:r>
              <a:rPr lang="it-IT" sz="1600">
                <a:latin typeface="Aptos Narrow" panose="020B0004020202020204" pitchFamily="34" charset="0"/>
              </a:rPr>
              <a:t> 2025</a:t>
            </a:r>
          </a:p>
        </p:txBody>
      </p:sp>
      <p:pic>
        <p:nvPicPr>
          <p:cNvPr id="1026" name="Picture 2">
            <a:extLst>
              <a:ext uri="{FF2B5EF4-FFF2-40B4-BE49-F238E27FC236}">
                <a16:creationId xmlns:a16="http://schemas.microsoft.com/office/drawing/2014/main" id="{07229DB0-00E4-93F4-731F-3122F1519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0896"/>
            <a:ext cx="1721050" cy="71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48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0092-DBB4-B068-C4CD-40FC98C9F19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E3EECEF-8864-FBB1-C6A1-BE301A28D5C7}"/>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C65CC1CB-48F5-2537-9117-4A5C478D78F8}"/>
              </a:ext>
            </a:extLst>
          </p:cNvPr>
          <p:cNvSpPr>
            <a:spLocks noGrp="1"/>
          </p:cNvSpPr>
          <p:nvPr>
            <p:ph type="sldNum" sz="quarter" idx="12"/>
          </p:nvPr>
        </p:nvSpPr>
        <p:spPr/>
        <p:txBody>
          <a:bodyPr/>
          <a:lstStyle/>
          <a:p>
            <a:fld id="{A6D6D798-1883-974D-96D0-4E82B243DEDE}" type="slidenum">
              <a:rPr lang="it-IT" smtClean="0"/>
              <a:t>10</a:t>
            </a:fld>
            <a:endParaRPr lang="it-IT"/>
          </a:p>
        </p:txBody>
      </p:sp>
      <p:sp>
        <p:nvSpPr>
          <p:cNvPr id="11" name="Titolo 4">
            <a:extLst>
              <a:ext uri="{FF2B5EF4-FFF2-40B4-BE49-F238E27FC236}">
                <a16:creationId xmlns:a16="http://schemas.microsoft.com/office/drawing/2014/main" id="{C5989287-0226-0918-CFC6-AF9DA178258E}"/>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LNL accelerators</a:t>
            </a:r>
          </a:p>
        </p:txBody>
      </p:sp>
      <p:sp>
        <p:nvSpPr>
          <p:cNvPr id="7" name="Rectangle 6">
            <a:extLst>
              <a:ext uri="{FF2B5EF4-FFF2-40B4-BE49-F238E27FC236}">
                <a16:creationId xmlns:a16="http://schemas.microsoft.com/office/drawing/2014/main" id="{6241CFA6-0C59-F637-F8F0-1CB81DF5EF0C}"/>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2CDC7F-C0C1-A35E-8823-1BAE17DC73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4984" y="1728833"/>
            <a:ext cx="6614085" cy="2478711"/>
          </a:xfrm>
          <a:prstGeom prst="rect">
            <a:avLst/>
          </a:prstGeom>
        </p:spPr>
      </p:pic>
      <p:sp>
        <p:nvSpPr>
          <p:cNvPr id="15" name="Titolo 4">
            <a:extLst>
              <a:ext uri="{FF2B5EF4-FFF2-40B4-BE49-F238E27FC236}">
                <a16:creationId xmlns:a16="http://schemas.microsoft.com/office/drawing/2014/main" id="{25B557EA-7D55-0839-FED8-6F5B6DEE2581}"/>
              </a:ext>
            </a:extLst>
          </p:cNvPr>
          <p:cNvSpPr txBox="1">
            <a:spLocks/>
          </p:cNvSpPr>
          <p:nvPr/>
        </p:nvSpPr>
        <p:spPr>
          <a:xfrm>
            <a:off x="5722162" y="816130"/>
            <a:ext cx="4839898" cy="837267"/>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atin typeface="Aptos Narrow" panose="020B0004020202020204" pitchFamily="34" charset="0"/>
              </a:rPr>
              <a:t>TAPA – Tandem ALPI PIAVE ADIGE</a:t>
            </a:r>
          </a:p>
          <a:p>
            <a:pPr algn="ctr"/>
            <a:r>
              <a:rPr lang="en-US" sz="2800">
                <a:latin typeface="Aptos Narrow" panose="020B0004020202020204" pitchFamily="34" charset="0"/>
              </a:rPr>
              <a:t>accelerator complex</a:t>
            </a:r>
          </a:p>
        </p:txBody>
      </p:sp>
      <p:pic>
        <p:nvPicPr>
          <p:cNvPr id="2" name="Picture 1" descr="A diagram of a building&#10;&#10;AI-generated content may be incorrect.">
            <a:extLst>
              <a:ext uri="{FF2B5EF4-FFF2-40B4-BE49-F238E27FC236}">
                <a16:creationId xmlns:a16="http://schemas.microsoft.com/office/drawing/2014/main" id="{B86F9886-D931-5FAE-591D-6C5565618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10" y="1668088"/>
            <a:ext cx="3541887" cy="2702144"/>
          </a:xfrm>
          <a:prstGeom prst="rect">
            <a:avLst/>
          </a:prstGeom>
        </p:spPr>
      </p:pic>
      <p:sp>
        <p:nvSpPr>
          <p:cNvPr id="9" name="Titolo 4">
            <a:extLst>
              <a:ext uri="{FF2B5EF4-FFF2-40B4-BE49-F238E27FC236}">
                <a16:creationId xmlns:a16="http://schemas.microsoft.com/office/drawing/2014/main" id="{F10157BC-8092-43DB-E8D3-A3CFF4E30332}"/>
              </a:ext>
            </a:extLst>
          </p:cNvPr>
          <p:cNvSpPr txBox="1">
            <a:spLocks/>
          </p:cNvSpPr>
          <p:nvPr/>
        </p:nvSpPr>
        <p:spPr>
          <a:xfrm>
            <a:off x="617906" y="1100140"/>
            <a:ext cx="3259987" cy="467415"/>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atin typeface="Aptos Narrow" panose="020B0004020202020204" pitchFamily="34" charset="0"/>
              </a:rPr>
              <a:t>Anthem BNCT facility</a:t>
            </a:r>
          </a:p>
        </p:txBody>
      </p:sp>
      <p:pic>
        <p:nvPicPr>
          <p:cNvPr id="10" name="Picture 9" descr="A diagram of a diagram&#10;&#10;AI-generated content may be incorrect.">
            <a:extLst>
              <a:ext uri="{FF2B5EF4-FFF2-40B4-BE49-F238E27FC236}">
                <a16:creationId xmlns:a16="http://schemas.microsoft.com/office/drawing/2014/main" id="{3678DEC6-E0C9-3999-9E42-12C02CFEFD98}"/>
              </a:ext>
            </a:extLst>
          </p:cNvPr>
          <p:cNvPicPr>
            <a:picLocks noChangeAspect="1"/>
          </p:cNvPicPr>
          <p:nvPr/>
        </p:nvPicPr>
        <p:blipFill>
          <a:blip r:embed="rId5">
            <a:extLst>
              <a:ext uri="{28A0092B-C50C-407E-A947-70E740481C1C}">
                <a14:useLocalDpi xmlns:a14="http://schemas.microsoft.com/office/drawing/2010/main" val="0"/>
              </a:ext>
            </a:extLst>
          </a:blip>
          <a:srcRect b="46961"/>
          <a:stretch>
            <a:fillRect/>
          </a:stretch>
        </p:blipFill>
        <p:spPr>
          <a:xfrm>
            <a:off x="1608293" y="5038714"/>
            <a:ext cx="8975413" cy="1278519"/>
          </a:xfrm>
          <a:prstGeom prst="rect">
            <a:avLst/>
          </a:prstGeom>
        </p:spPr>
      </p:pic>
      <p:sp>
        <p:nvSpPr>
          <p:cNvPr id="12" name="Titolo 4">
            <a:extLst>
              <a:ext uri="{FF2B5EF4-FFF2-40B4-BE49-F238E27FC236}">
                <a16:creationId xmlns:a16="http://schemas.microsoft.com/office/drawing/2014/main" id="{E1CFD856-9924-50E9-12E4-5CEBF421136F}"/>
              </a:ext>
            </a:extLst>
          </p:cNvPr>
          <p:cNvSpPr txBox="1">
            <a:spLocks/>
          </p:cNvSpPr>
          <p:nvPr/>
        </p:nvSpPr>
        <p:spPr>
          <a:xfrm>
            <a:off x="3676051" y="4532919"/>
            <a:ext cx="4839898" cy="474865"/>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atin typeface="Aptos Narrow" panose="020B0004020202020204" pitchFamily="34" charset="0"/>
              </a:rPr>
              <a:t>European Spallation Source</a:t>
            </a:r>
          </a:p>
        </p:txBody>
      </p:sp>
    </p:spTree>
    <p:extLst>
      <p:ext uri="{BB962C8B-B14F-4D97-AF65-F5344CB8AC3E}">
        <p14:creationId xmlns:p14="http://schemas.microsoft.com/office/powerpoint/2010/main" val="1348202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9CB25-8F92-BF44-F70B-7BB17B1AF5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BA3A7D-E783-DA39-E722-96FA330EA5F3}"/>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DA632FDF-9044-BEB3-C3D4-B31BCEE9F126}"/>
              </a:ext>
            </a:extLst>
          </p:cNvPr>
          <p:cNvSpPr>
            <a:spLocks noGrp="1"/>
          </p:cNvSpPr>
          <p:nvPr>
            <p:ph type="sldNum" sz="quarter" idx="12"/>
          </p:nvPr>
        </p:nvSpPr>
        <p:spPr/>
        <p:txBody>
          <a:bodyPr/>
          <a:lstStyle/>
          <a:p>
            <a:fld id="{A6D6D798-1883-974D-96D0-4E82B243DEDE}" type="slidenum">
              <a:rPr lang="it-IT" smtClean="0"/>
              <a:t>11</a:t>
            </a:fld>
            <a:endParaRPr lang="it-IT"/>
          </a:p>
        </p:txBody>
      </p:sp>
      <p:sp>
        <p:nvSpPr>
          <p:cNvPr id="11" name="Titolo 4">
            <a:extLst>
              <a:ext uri="{FF2B5EF4-FFF2-40B4-BE49-F238E27FC236}">
                <a16:creationId xmlns:a16="http://schemas.microsoft.com/office/drawing/2014/main" id="{25478B60-3798-9A03-4781-B9AF1FE0292F}"/>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Anthem BNCT facility</a:t>
            </a:r>
          </a:p>
        </p:txBody>
      </p:sp>
      <p:sp>
        <p:nvSpPr>
          <p:cNvPr id="7" name="Rectangle 6">
            <a:extLst>
              <a:ext uri="{FF2B5EF4-FFF2-40B4-BE49-F238E27FC236}">
                <a16:creationId xmlns:a16="http://schemas.microsoft.com/office/drawing/2014/main" id="{795AC373-F86C-CDA3-A776-E9656B8C0371}"/>
              </a:ext>
            </a:extLst>
          </p:cNvPr>
          <p:cNvSpPr/>
          <p:nvPr/>
        </p:nvSpPr>
        <p:spPr>
          <a:xfrm>
            <a:off x="5876306" y="5033913"/>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0">
            <a:extLst>
              <a:ext uri="{FF2B5EF4-FFF2-40B4-BE49-F238E27FC236}">
                <a16:creationId xmlns:a16="http://schemas.microsoft.com/office/drawing/2014/main" id="{EB4EBE2A-39BB-A9F8-0DAD-0F6257A7A831}"/>
              </a:ext>
            </a:extLst>
          </p:cNvPr>
          <p:cNvSpPr txBox="1"/>
          <p:nvPr/>
        </p:nvSpPr>
        <p:spPr>
          <a:xfrm>
            <a:off x="8994442" y="5167604"/>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AGATA</a:t>
            </a:r>
          </a:p>
        </p:txBody>
      </p:sp>
      <p:pic>
        <p:nvPicPr>
          <p:cNvPr id="16" name="Picture 15" descr="A diagram of a building&#10;&#10;AI-generated content may be incorrect.">
            <a:extLst>
              <a:ext uri="{FF2B5EF4-FFF2-40B4-BE49-F238E27FC236}">
                <a16:creationId xmlns:a16="http://schemas.microsoft.com/office/drawing/2014/main" id="{F66C620D-1B68-47F9-7715-725438562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829" y="1379162"/>
            <a:ext cx="3026570" cy="2309003"/>
          </a:xfrm>
          <a:prstGeom prst="rect">
            <a:avLst/>
          </a:prstGeom>
        </p:spPr>
      </p:pic>
      <p:sp>
        <p:nvSpPr>
          <p:cNvPr id="19" name="Titolo 4">
            <a:extLst>
              <a:ext uri="{FF2B5EF4-FFF2-40B4-BE49-F238E27FC236}">
                <a16:creationId xmlns:a16="http://schemas.microsoft.com/office/drawing/2014/main" id="{42983A40-131F-A1B0-EDB5-4E851B6AF6F5}"/>
              </a:ext>
            </a:extLst>
          </p:cNvPr>
          <p:cNvSpPr txBox="1">
            <a:spLocks/>
          </p:cNvSpPr>
          <p:nvPr/>
        </p:nvSpPr>
        <p:spPr>
          <a:xfrm>
            <a:off x="594494" y="1239669"/>
            <a:ext cx="6304055" cy="1900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q"/>
            </a:pPr>
            <a:r>
              <a:rPr lang="en-US" sz="1600">
                <a:latin typeface="Aptos Narrow" panose="020B0004020202020204" pitchFamily="34" charset="0"/>
              </a:rPr>
              <a:t>High-intensity CW proton machine </a:t>
            </a:r>
            <a:r>
              <a:rPr lang="en-US" sz="1600" b="1">
                <a:latin typeface="Aptos Narrow" panose="020B0004020202020204" pitchFamily="34" charset="0"/>
              </a:rPr>
              <a:t>150 kW beam power</a:t>
            </a:r>
          </a:p>
          <a:p>
            <a:pPr marL="457200" indent="-457200">
              <a:buFont typeface="Wingdings" panose="05000000000000000000" pitchFamily="2" charset="2"/>
              <a:buChar char="q"/>
            </a:pPr>
            <a:r>
              <a:rPr lang="en-US" sz="1600">
                <a:latin typeface="Aptos Narrow" panose="020B0004020202020204" pitchFamily="34" charset="0"/>
              </a:rPr>
              <a:t>Space-charge → non-linear effect</a:t>
            </a:r>
          </a:p>
          <a:p>
            <a:pPr marL="457200" indent="-457200">
              <a:buFont typeface="Wingdings" panose="05000000000000000000" pitchFamily="2" charset="2"/>
              <a:buChar char="q"/>
            </a:pPr>
            <a:r>
              <a:rPr lang="en-US" sz="1600" b="1">
                <a:solidFill>
                  <a:schemeClr val="accent1"/>
                </a:solidFill>
                <a:latin typeface="Aptos Narrow" panose="020B0004020202020204" pitchFamily="34" charset="0"/>
              </a:rPr>
              <a:t>MEBT</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matching</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critical</a:t>
            </a:r>
            <a:r>
              <a:rPr lang="en-US" sz="1600" b="1">
                <a:latin typeface="Aptos Narrow" panose="020B0004020202020204" pitchFamily="34" charset="0"/>
              </a:rPr>
              <a:t> </a:t>
            </a:r>
            <a:r>
              <a:rPr lang="en-US" sz="1600">
                <a:latin typeface="Aptos Narrow" panose="020B0004020202020204" pitchFamily="34" charset="0"/>
              </a:rPr>
              <a:t>→ beam shaping at the target (uniform power deposition)</a:t>
            </a:r>
          </a:p>
          <a:p>
            <a:pPr marL="457200" indent="-457200">
              <a:buFont typeface="Wingdings" panose="05000000000000000000" pitchFamily="2" charset="2"/>
              <a:buChar char="q"/>
            </a:pPr>
            <a:r>
              <a:rPr lang="en-US" sz="1600">
                <a:latin typeface="Aptos Narrow" panose="020B0004020202020204" pitchFamily="34" charset="0"/>
              </a:rPr>
              <a:t>Objective: </a:t>
            </a:r>
            <a:r>
              <a:rPr lang="en-US" sz="1600" b="1">
                <a:solidFill>
                  <a:schemeClr val="accent1"/>
                </a:solidFill>
                <a:latin typeface="Aptos Narrow" panose="020B0004020202020204" pitchFamily="34" charset="0"/>
              </a:rPr>
              <a:t>High</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beam</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transmission</a:t>
            </a:r>
            <a:r>
              <a:rPr lang="en-US" sz="1600" b="1">
                <a:latin typeface="Aptos Narrow" panose="020B0004020202020204" pitchFamily="34" charset="0"/>
              </a:rPr>
              <a:t> </a:t>
            </a:r>
            <a:r>
              <a:rPr lang="en-US" sz="1600">
                <a:latin typeface="Aptos Narrow" panose="020B0004020202020204" pitchFamily="34" charset="0"/>
              </a:rPr>
              <a:t>and </a:t>
            </a:r>
            <a:r>
              <a:rPr lang="en-US" sz="1600" b="1">
                <a:solidFill>
                  <a:schemeClr val="accent1"/>
                </a:solidFill>
                <a:latin typeface="Aptos Narrow" panose="020B0004020202020204" pitchFamily="34" charset="0"/>
              </a:rPr>
              <a:t>beam</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uniformity</a:t>
            </a:r>
            <a:r>
              <a:rPr lang="en-US" sz="1600" b="1">
                <a:latin typeface="Aptos Narrow" panose="020B0004020202020204" pitchFamily="34" charset="0"/>
              </a:rPr>
              <a:t> </a:t>
            </a:r>
            <a:r>
              <a:rPr lang="en-US" sz="1600">
                <a:latin typeface="Aptos Narrow" panose="020B0004020202020204" pitchFamily="34" charset="0"/>
              </a:rPr>
              <a:t>at the target → optimal neutron yield</a:t>
            </a:r>
          </a:p>
          <a:p>
            <a:pPr marL="914400" lvl="1" indent="-457200">
              <a:buFont typeface="Wingdings" panose="05000000000000000000" pitchFamily="2" charset="2"/>
              <a:buChar char="q"/>
            </a:pPr>
            <a:r>
              <a:rPr lang="en-US" sz="1400">
                <a:latin typeface="Aptos Narrow" panose="020B0004020202020204" pitchFamily="34" charset="0"/>
              </a:rPr>
              <a:t>Controlled losses in cooled collimators (for shaping)</a:t>
            </a:r>
          </a:p>
        </p:txBody>
      </p:sp>
      <p:grpSp>
        <p:nvGrpSpPr>
          <p:cNvPr id="76" name="Group 75">
            <a:extLst>
              <a:ext uri="{FF2B5EF4-FFF2-40B4-BE49-F238E27FC236}">
                <a16:creationId xmlns:a16="http://schemas.microsoft.com/office/drawing/2014/main" id="{C234980F-A870-FD48-B386-BF96808117E9}"/>
              </a:ext>
            </a:extLst>
          </p:cNvPr>
          <p:cNvGrpSpPr/>
          <p:nvPr/>
        </p:nvGrpSpPr>
        <p:grpSpPr>
          <a:xfrm>
            <a:off x="8184217" y="3869222"/>
            <a:ext cx="2163763" cy="1414183"/>
            <a:chOff x="6785789" y="1475961"/>
            <a:chExt cx="2938555" cy="1543507"/>
          </a:xfrm>
        </p:grpSpPr>
        <p:pic>
          <p:nvPicPr>
            <p:cNvPr id="66" name="Picture 65">
              <a:extLst>
                <a:ext uri="{FF2B5EF4-FFF2-40B4-BE49-F238E27FC236}">
                  <a16:creationId xmlns:a16="http://schemas.microsoft.com/office/drawing/2014/main" id="{5840B94D-F29F-41BA-1D2E-27E14B88BB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85789" y="1475961"/>
              <a:ext cx="2938555" cy="1543507"/>
            </a:xfrm>
            <a:prstGeom prst="rect">
              <a:avLst/>
            </a:prstGeom>
          </p:spPr>
        </p:pic>
        <p:sp>
          <p:nvSpPr>
            <p:cNvPr id="69" name="CasellaDiTesto 50">
              <a:extLst>
                <a:ext uri="{FF2B5EF4-FFF2-40B4-BE49-F238E27FC236}">
                  <a16:creationId xmlns:a16="http://schemas.microsoft.com/office/drawing/2014/main" id="{E5FC3BE6-B5D5-4E98-79D6-DD688C034545}"/>
                </a:ext>
              </a:extLst>
            </p:cNvPr>
            <p:cNvSpPr txBox="1"/>
            <p:nvPr/>
          </p:nvSpPr>
          <p:spPr>
            <a:xfrm>
              <a:off x="7534065" y="1536671"/>
              <a:ext cx="1430924" cy="307777"/>
            </a:xfrm>
            <a:prstGeom prst="rect">
              <a:avLst/>
            </a:prstGeom>
            <a:noFill/>
          </p:spPr>
          <p:txBody>
            <a:bodyPr wrap="square" rtlCol="0">
              <a:spAutoFit/>
            </a:bodyPr>
            <a:lstStyle/>
            <a:p>
              <a:pPr algn="ctr"/>
              <a:r>
                <a:rPr lang="it-IT" sz="1400" b="1">
                  <a:latin typeface="Aptos Narrow" panose="020B0004020202020204" pitchFamily="34" charset="0"/>
                </a:rPr>
                <a:t>MEBT</a:t>
              </a:r>
            </a:p>
          </p:txBody>
        </p:sp>
      </p:grpSp>
      <p:grpSp>
        <p:nvGrpSpPr>
          <p:cNvPr id="77" name="Group 76">
            <a:extLst>
              <a:ext uri="{FF2B5EF4-FFF2-40B4-BE49-F238E27FC236}">
                <a16:creationId xmlns:a16="http://schemas.microsoft.com/office/drawing/2014/main" id="{87FA3F7E-F0AE-18CB-EEAD-FA16A9D9DCD4}"/>
              </a:ext>
            </a:extLst>
          </p:cNvPr>
          <p:cNvGrpSpPr/>
          <p:nvPr/>
        </p:nvGrpSpPr>
        <p:grpSpPr>
          <a:xfrm>
            <a:off x="10600152" y="3804560"/>
            <a:ext cx="1312471" cy="1528594"/>
            <a:chOff x="9977885" y="1202180"/>
            <a:chExt cx="1764062" cy="2072326"/>
          </a:xfrm>
        </p:grpSpPr>
        <p:grpSp>
          <p:nvGrpSpPr>
            <p:cNvPr id="74" name="Group 73">
              <a:extLst>
                <a:ext uri="{FF2B5EF4-FFF2-40B4-BE49-F238E27FC236}">
                  <a16:creationId xmlns:a16="http://schemas.microsoft.com/office/drawing/2014/main" id="{3D9FB78E-2BC7-70B3-F124-7195A0483064}"/>
                </a:ext>
              </a:extLst>
            </p:cNvPr>
            <p:cNvGrpSpPr/>
            <p:nvPr/>
          </p:nvGrpSpPr>
          <p:grpSpPr>
            <a:xfrm>
              <a:off x="9977885" y="1242575"/>
              <a:ext cx="1764062" cy="2031931"/>
              <a:chOff x="9977885" y="1242575"/>
              <a:chExt cx="1764062" cy="2031931"/>
            </a:xfrm>
          </p:grpSpPr>
          <p:pic>
            <p:nvPicPr>
              <p:cNvPr id="68" name="Picture 67">
                <a:extLst>
                  <a:ext uri="{FF2B5EF4-FFF2-40B4-BE49-F238E27FC236}">
                    <a16:creationId xmlns:a16="http://schemas.microsoft.com/office/drawing/2014/main" id="{A7DCEEFE-666F-AC14-B016-F7731B47F89C}"/>
                  </a:ext>
                </a:extLst>
              </p:cNvPr>
              <p:cNvPicPr>
                <a:picLocks noChangeAspect="1"/>
              </p:cNvPicPr>
              <p:nvPr/>
            </p:nvPicPr>
            <p:blipFill>
              <a:blip r:embed="rId5"/>
              <a:srcRect l="445" t="6654" r="19158" b="38"/>
              <a:stretch>
                <a:fillRect/>
              </a:stretch>
            </p:blipFill>
            <p:spPr>
              <a:xfrm>
                <a:off x="10093003" y="1416568"/>
                <a:ext cx="1423840" cy="1689044"/>
              </a:xfrm>
              <a:prstGeom prst="rect">
                <a:avLst/>
              </a:prstGeom>
            </p:spPr>
          </p:pic>
          <p:sp>
            <p:nvSpPr>
              <p:cNvPr id="70" name="Rectangle 69">
                <a:extLst>
                  <a:ext uri="{FF2B5EF4-FFF2-40B4-BE49-F238E27FC236}">
                    <a16:creationId xmlns:a16="http://schemas.microsoft.com/office/drawing/2014/main" id="{590AB973-2C66-4EF2-D94E-C2D2392AD429}"/>
                  </a:ext>
                </a:extLst>
              </p:cNvPr>
              <p:cNvSpPr/>
              <p:nvPr/>
            </p:nvSpPr>
            <p:spPr>
              <a:xfrm rot="713101">
                <a:off x="10645158" y="1242575"/>
                <a:ext cx="993544" cy="2851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8394271-8695-5C1C-1FDA-66B3E8B2241D}"/>
                  </a:ext>
                </a:extLst>
              </p:cNvPr>
              <p:cNvSpPr/>
              <p:nvPr/>
            </p:nvSpPr>
            <p:spPr>
              <a:xfrm rot="6270398">
                <a:off x="11102618" y="2635177"/>
                <a:ext cx="993544" cy="2851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29A0DB-6A9E-A4CA-9390-34F74585656D}"/>
                  </a:ext>
                </a:extLst>
              </p:cNvPr>
              <p:cNvSpPr/>
              <p:nvPr/>
            </p:nvSpPr>
            <p:spPr>
              <a:xfrm rot="713101">
                <a:off x="9977885" y="1243619"/>
                <a:ext cx="204014" cy="2851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CasellaDiTesto 50">
              <a:extLst>
                <a:ext uri="{FF2B5EF4-FFF2-40B4-BE49-F238E27FC236}">
                  <a16:creationId xmlns:a16="http://schemas.microsoft.com/office/drawing/2014/main" id="{367B3763-8FB9-78CC-93A0-4EB5A1A332D0}"/>
                </a:ext>
              </a:extLst>
            </p:cNvPr>
            <p:cNvSpPr txBox="1"/>
            <p:nvPr/>
          </p:nvSpPr>
          <p:spPr>
            <a:xfrm>
              <a:off x="10079892" y="1202180"/>
              <a:ext cx="1430924" cy="307777"/>
            </a:xfrm>
            <a:prstGeom prst="rect">
              <a:avLst/>
            </a:prstGeom>
            <a:noFill/>
          </p:spPr>
          <p:txBody>
            <a:bodyPr wrap="square" rtlCol="0">
              <a:spAutoFit/>
            </a:bodyPr>
            <a:lstStyle/>
            <a:p>
              <a:pPr algn="ctr"/>
              <a:r>
                <a:rPr lang="it-IT" sz="1400" b="1">
                  <a:latin typeface="Aptos Narrow" panose="020B0004020202020204" pitchFamily="34" charset="0"/>
                </a:rPr>
                <a:t>Target</a:t>
              </a:r>
            </a:p>
          </p:txBody>
        </p:sp>
      </p:grpSp>
      <p:cxnSp>
        <p:nvCxnSpPr>
          <p:cNvPr id="87" name="Straight Arrow Connector 86">
            <a:extLst>
              <a:ext uri="{FF2B5EF4-FFF2-40B4-BE49-F238E27FC236}">
                <a16:creationId xmlns:a16="http://schemas.microsoft.com/office/drawing/2014/main" id="{909D7F54-FC19-CB26-128D-6F803E687AD1}"/>
              </a:ext>
            </a:extLst>
          </p:cNvPr>
          <p:cNvCxnSpPr>
            <a:cxnSpLocks/>
          </p:cNvCxnSpPr>
          <p:nvPr/>
        </p:nvCxnSpPr>
        <p:spPr>
          <a:xfrm flipV="1">
            <a:off x="6959694" y="2806736"/>
            <a:ext cx="1421263" cy="10150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D33B977E-E997-F3F1-CC29-17719EFBE03E}"/>
              </a:ext>
            </a:extLst>
          </p:cNvPr>
          <p:cNvCxnSpPr>
            <a:cxnSpLocks/>
            <a:stCxn id="69" idx="0"/>
          </p:cNvCxnSpPr>
          <p:nvPr/>
        </p:nvCxnSpPr>
        <p:spPr>
          <a:xfrm flipH="1" flipV="1">
            <a:off x="9106220" y="2806736"/>
            <a:ext cx="155799" cy="11181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6193E72D-D098-4D07-249F-4ED9A59B5949}"/>
              </a:ext>
            </a:extLst>
          </p:cNvPr>
          <p:cNvCxnSpPr>
            <a:cxnSpLocks/>
            <a:stCxn id="75" idx="0"/>
          </p:cNvCxnSpPr>
          <p:nvPr/>
        </p:nvCxnSpPr>
        <p:spPr>
          <a:xfrm flipH="1" flipV="1">
            <a:off x="9283077" y="2828425"/>
            <a:ext cx="1925277" cy="9761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6" name="Rectangle 95">
            <a:extLst>
              <a:ext uri="{FF2B5EF4-FFF2-40B4-BE49-F238E27FC236}">
                <a16:creationId xmlns:a16="http://schemas.microsoft.com/office/drawing/2014/main" id="{4E4CE5BC-5E9F-0A49-49D5-DD81DDDA6049}"/>
              </a:ext>
            </a:extLst>
          </p:cNvPr>
          <p:cNvSpPr/>
          <p:nvPr/>
        </p:nvSpPr>
        <p:spPr>
          <a:xfrm>
            <a:off x="5834511" y="5211855"/>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D69A8FE3-73D6-3E8F-CA98-29140E74F0FF}"/>
              </a:ext>
            </a:extLst>
          </p:cNvPr>
          <p:cNvGrpSpPr/>
          <p:nvPr/>
        </p:nvGrpSpPr>
        <p:grpSpPr>
          <a:xfrm>
            <a:off x="5990848" y="3815332"/>
            <a:ext cx="2005117" cy="1479821"/>
            <a:chOff x="635297" y="1296163"/>
            <a:chExt cx="2745348" cy="2077387"/>
          </a:xfrm>
        </p:grpSpPr>
        <p:pic>
          <p:nvPicPr>
            <p:cNvPr id="18" name="Picture 17" descr="A machine in a factory&#10;&#10;AI-generated content may be incorrect.">
              <a:extLst>
                <a:ext uri="{FF2B5EF4-FFF2-40B4-BE49-F238E27FC236}">
                  <a16:creationId xmlns:a16="http://schemas.microsoft.com/office/drawing/2014/main" id="{6F201782-BB3B-6A1F-4A6F-E4385B2F3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297" y="1314539"/>
              <a:ext cx="2745348" cy="2059011"/>
            </a:xfrm>
            <a:prstGeom prst="rect">
              <a:avLst/>
            </a:prstGeom>
          </p:spPr>
        </p:pic>
        <p:sp>
          <p:nvSpPr>
            <p:cNvPr id="53" name="CasellaDiTesto 50">
              <a:extLst>
                <a:ext uri="{FF2B5EF4-FFF2-40B4-BE49-F238E27FC236}">
                  <a16:creationId xmlns:a16="http://schemas.microsoft.com/office/drawing/2014/main" id="{D19124F0-62B6-C250-E4AB-7C5A6481EE86}"/>
                </a:ext>
              </a:extLst>
            </p:cNvPr>
            <p:cNvSpPr txBox="1"/>
            <p:nvPr/>
          </p:nvSpPr>
          <p:spPr>
            <a:xfrm>
              <a:off x="1128367" y="1296163"/>
              <a:ext cx="1657920" cy="432060"/>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TRASCO RFQ</a:t>
              </a:r>
            </a:p>
          </p:txBody>
        </p:sp>
      </p:grpSp>
      <p:pic>
        <p:nvPicPr>
          <p:cNvPr id="2" name="Picture 1" descr="A logo with a black background&#10;&#10;AI-generated content may be incorrect.">
            <a:extLst>
              <a:ext uri="{FF2B5EF4-FFF2-40B4-BE49-F238E27FC236}">
                <a16:creationId xmlns:a16="http://schemas.microsoft.com/office/drawing/2014/main" id="{8D2A549E-7C6D-3ED2-0B4A-90218E77E1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3688" y="0"/>
            <a:ext cx="1154775" cy="668120"/>
          </a:xfrm>
          <a:prstGeom prst="rect">
            <a:avLst/>
          </a:prstGeom>
        </p:spPr>
      </p:pic>
      <p:pic>
        <p:nvPicPr>
          <p:cNvPr id="9" name="Picture 8">
            <a:extLst>
              <a:ext uri="{FF2B5EF4-FFF2-40B4-BE49-F238E27FC236}">
                <a16:creationId xmlns:a16="http://schemas.microsoft.com/office/drawing/2014/main" id="{7F0F48AC-27B6-8942-199F-9451140C1446}"/>
              </a:ext>
            </a:extLst>
          </p:cNvPr>
          <p:cNvPicPr>
            <a:picLocks noChangeAspect="1"/>
          </p:cNvPicPr>
          <p:nvPr/>
        </p:nvPicPr>
        <p:blipFill>
          <a:blip r:embed="rId8"/>
          <a:stretch>
            <a:fillRect/>
          </a:stretch>
        </p:blipFill>
        <p:spPr>
          <a:xfrm>
            <a:off x="1277615" y="3236959"/>
            <a:ext cx="3759393" cy="2381372"/>
          </a:xfrm>
          <a:prstGeom prst="rect">
            <a:avLst/>
          </a:prstGeom>
        </p:spPr>
      </p:pic>
    </p:spTree>
    <p:extLst>
      <p:ext uri="{BB962C8B-B14F-4D97-AF65-F5344CB8AC3E}">
        <p14:creationId xmlns:p14="http://schemas.microsoft.com/office/powerpoint/2010/main" val="921407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D493-A34C-EC8C-8521-2270A18D361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9C6AD6-FD8C-00DA-CBB3-91480B299705}"/>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54A5FD4D-D697-5B12-B55C-2B22E9E524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22658" y="2247369"/>
            <a:ext cx="2888831" cy="2778039"/>
          </a:xfrm>
          <a:prstGeom prst="rect">
            <a:avLst/>
          </a:prstGeom>
        </p:spPr>
      </p:pic>
      <p:pic>
        <p:nvPicPr>
          <p:cNvPr id="7" name="Picture 6">
            <a:extLst>
              <a:ext uri="{FF2B5EF4-FFF2-40B4-BE49-F238E27FC236}">
                <a16:creationId xmlns:a16="http://schemas.microsoft.com/office/drawing/2014/main" id="{4797F9A0-8933-4E33-B01F-6B3336F098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3827" y="2247369"/>
            <a:ext cx="2888831" cy="2778040"/>
          </a:xfrm>
          <a:prstGeom prst="rect">
            <a:avLst/>
          </a:prstGeom>
        </p:spPr>
      </p:pic>
      <p:sp>
        <p:nvSpPr>
          <p:cNvPr id="4" name="Slide Number Placeholder 3">
            <a:extLst>
              <a:ext uri="{FF2B5EF4-FFF2-40B4-BE49-F238E27FC236}">
                <a16:creationId xmlns:a16="http://schemas.microsoft.com/office/drawing/2014/main" id="{C35F5FA1-1B83-54FE-8081-EA36EC400992}"/>
              </a:ext>
            </a:extLst>
          </p:cNvPr>
          <p:cNvSpPr>
            <a:spLocks noGrp="1"/>
          </p:cNvSpPr>
          <p:nvPr>
            <p:ph type="sldNum" sz="quarter" idx="12"/>
          </p:nvPr>
        </p:nvSpPr>
        <p:spPr/>
        <p:txBody>
          <a:bodyPr/>
          <a:lstStyle/>
          <a:p>
            <a:fld id="{A6D6D798-1883-974D-96D0-4E82B243DEDE}" type="slidenum">
              <a:rPr lang="it-IT" smtClean="0"/>
              <a:t>12</a:t>
            </a:fld>
            <a:endParaRPr lang="it-IT"/>
          </a:p>
        </p:txBody>
      </p:sp>
      <p:sp>
        <p:nvSpPr>
          <p:cNvPr id="11" name="Titolo 4">
            <a:extLst>
              <a:ext uri="{FF2B5EF4-FFF2-40B4-BE49-F238E27FC236}">
                <a16:creationId xmlns:a16="http://schemas.microsoft.com/office/drawing/2014/main" id="{AFAED32B-AEB9-8B1C-52C8-E0A45B86FF89}"/>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Offline Activities – ARBO</a:t>
            </a:r>
          </a:p>
        </p:txBody>
      </p:sp>
      <p:sp>
        <p:nvSpPr>
          <p:cNvPr id="31" name="TextBox 30">
            <a:extLst>
              <a:ext uri="{FF2B5EF4-FFF2-40B4-BE49-F238E27FC236}">
                <a16:creationId xmlns:a16="http://schemas.microsoft.com/office/drawing/2014/main" id="{D79B436E-56A6-06D5-78EC-3552ABE7B30F}"/>
              </a:ext>
            </a:extLst>
          </p:cNvPr>
          <p:cNvSpPr txBox="1"/>
          <p:nvPr/>
        </p:nvSpPr>
        <p:spPr>
          <a:xfrm>
            <a:off x="739775" y="711664"/>
            <a:ext cx="10712449" cy="1354217"/>
          </a:xfrm>
          <a:prstGeom prst="rect">
            <a:avLst/>
          </a:prstGeom>
          <a:noFill/>
        </p:spPr>
        <p:txBody>
          <a:bodyPr wrap="square">
            <a:spAutoFit/>
          </a:bodyPr>
          <a:lstStyle/>
          <a:p>
            <a:pPr algn="just"/>
            <a:r>
              <a:rPr lang="en-US" b="1"/>
              <a:t>Shaping the target beam uniformity at ANTHEM high intensity MEBT line </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latin typeface="Aptos Narrow" panose="020B0004020202020204" pitchFamily="34" charset="0"/>
              </a:rPr>
              <a:t>: MEBT last three quadrupoles, two octupole magnets (Total: </a:t>
            </a:r>
            <a:r>
              <a:rPr lang="en-US" sz="1600">
                <a:solidFill>
                  <a:schemeClr val="accent3">
                    <a:lumMod val="60000"/>
                    <a:lumOff val="40000"/>
                  </a:schemeClr>
                </a:solidFill>
                <a:latin typeface="Aptos Narrow" panose="020B0004020202020204" pitchFamily="34" charset="0"/>
              </a:rPr>
              <a:t>5</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obtain </a:t>
            </a:r>
            <a:r>
              <a:rPr lang="en-US" sz="1600">
                <a:solidFill>
                  <a:srgbClr val="FF0000"/>
                </a:solidFill>
                <a:latin typeface="Aptos Narrow" panose="020B0004020202020204" pitchFamily="34" charset="0"/>
              </a:rPr>
              <a:t>good beam uniformity </a:t>
            </a:r>
            <a:r>
              <a:rPr lang="en-US" sz="1600">
                <a:latin typeface="Aptos Narrow" panose="020B0004020202020204" pitchFamily="34" charset="0"/>
              </a:rPr>
              <a:t>at the </a:t>
            </a:r>
            <a:r>
              <a:rPr lang="en-US" sz="1600">
                <a:solidFill>
                  <a:srgbClr val="FF0000"/>
                </a:solidFill>
                <a:latin typeface="Aptos Narrow" panose="020B0004020202020204" pitchFamily="34" charset="0"/>
              </a:rPr>
              <a:t>target</a:t>
            </a:r>
            <a:r>
              <a:rPr lang="en-US" sz="1600">
                <a:latin typeface="Aptos Narrow" panose="020B0004020202020204" pitchFamily="34" charset="0"/>
              </a:rPr>
              <a:t> with an area of 12×12 cm</a:t>
            </a:r>
            <a:r>
              <a:rPr lang="en-US" sz="1600" baseline="30000">
                <a:latin typeface="Aptos Narrow" panose="020B0004020202020204" pitchFamily="34" charset="0"/>
              </a:rPr>
              <a:t>2</a:t>
            </a:r>
            <a:r>
              <a:rPr lang="en-US" sz="1600">
                <a:latin typeface="Aptos Narrow" panose="020B0004020202020204" pitchFamily="34" charset="0"/>
              </a:rPr>
              <a:t> to maintain the beam power deposition at around 1 kW/cm</a:t>
            </a:r>
            <a:r>
              <a:rPr lang="en-US" sz="1600" baseline="30000">
                <a:latin typeface="Aptos Narrow" panose="020B0004020202020204" pitchFamily="34" charset="0"/>
              </a:rPr>
              <a:t>2</a:t>
            </a:r>
            <a:r>
              <a:rPr lang="en-US" sz="1600">
                <a:latin typeface="Aptos Narrow" panose="020B0004020202020204" pitchFamily="34" charset="0"/>
              </a:rPr>
              <a:t>, transmission &gt; 85% to maintain necessary neutron production yield (</a:t>
            </a:r>
            <a:r>
              <a:rPr lang="en-US" sz="1600" i="1" u="sng">
                <a:latin typeface="Aptos Narrow" panose="020B0004020202020204" pitchFamily="34" charset="0"/>
              </a:rPr>
              <a:t>multi-objective</a:t>
            </a:r>
            <a:r>
              <a:rPr lang="en-US" sz="1600">
                <a:latin typeface="Aptos Narrow" panose="020B0004020202020204" pitchFamily="34" charset="0"/>
              </a:rPr>
              <a:t>!!)</a:t>
            </a:r>
          </a:p>
        </p:txBody>
      </p:sp>
      <p:sp>
        <p:nvSpPr>
          <p:cNvPr id="2" name="Rectangle 1">
            <a:extLst>
              <a:ext uri="{FF2B5EF4-FFF2-40B4-BE49-F238E27FC236}">
                <a16:creationId xmlns:a16="http://schemas.microsoft.com/office/drawing/2014/main" id="{A75A3E57-91B5-51CF-0301-ABC1D50BFDD8}"/>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graph&#10;&#10;Description automatically generated">
            <a:extLst>
              <a:ext uri="{FF2B5EF4-FFF2-40B4-BE49-F238E27FC236}">
                <a16:creationId xmlns:a16="http://schemas.microsoft.com/office/drawing/2014/main" id="{DD0E9333-C0B0-D56B-46AC-27D06A54D7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007" y="24060001"/>
            <a:ext cx="1595203" cy="914400"/>
          </a:xfrm>
          <a:prstGeom prst="rect">
            <a:avLst/>
          </a:prstGeom>
        </p:spPr>
      </p:pic>
      <p:pic>
        <p:nvPicPr>
          <p:cNvPr id="13" name="Picture 12">
            <a:extLst>
              <a:ext uri="{FF2B5EF4-FFF2-40B4-BE49-F238E27FC236}">
                <a16:creationId xmlns:a16="http://schemas.microsoft.com/office/drawing/2014/main" id="{83937BB3-E003-F396-CEF5-32DE421F7F10}"/>
              </a:ext>
            </a:extLst>
          </p:cNvPr>
          <p:cNvPicPr>
            <a:picLocks noChangeAspect="1"/>
          </p:cNvPicPr>
          <p:nvPr/>
        </p:nvPicPr>
        <p:blipFill>
          <a:blip r:embed="rId6"/>
          <a:stretch>
            <a:fillRect/>
          </a:stretch>
        </p:blipFill>
        <p:spPr>
          <a:xfrm>
            <a:off x="250017" y="2232617"/>
            <a:ext cx="4855980" cy="2783234"/>
          </a:xfrm>
          <a:prstGeom prst="rect">
            <a:avLst/>
          </a:prstGeom>
        </p:spPr>
      </p:pic>
      <p:sp>
        <p:nvSpPr>
          <p:cNvPr id="14" name="Rectangle 13">
            <a:extLst>
              <a:ext uri="{FF2B5EF4-FFF2-40B4-BE49-F238E27FC236}">
                <a16:creationId xmlns:a16="http://schemas.microsoft.com/office/drawing/2014/main" id="{AA799981-E7D3-B30E-FD01-78E7A7737CFE}"/>
              </a:ext>
            </a:extLst>
          </p:cNvPr>
          <p:cNvSpPr/>
          <p:nvPr/>
        </p:nvSpPr>
        <p:spPr>
          <a:xfrm>
            <a:off x="2678006" y="3216094"/>
            <a:ext cx="931159" cy="783229"/>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157E74-8D51-8909-588A-AF8CCB185AA5}"/>
              </a:ext>
            </a:extLst>
          </p:cNvPr>
          <p:cNvSpPr/>
          <p:nvPr/>
        </p:nvSpPr>
        <p:spPr>
          <a:xfrm rot="5400000">
            <a:off x="4363012" y="3584849"/>
            <a:ext cx="140970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able 7">
            <a:extLst>
              <a:ext uri="{FF2B5EF4-FFF2-40B4-BE49-F238E27FC236}">
                <a16:creationId xmlns:a16="http://schemas.microsoft.com/office/drawing/2014/main" id="{3C15E1D1-47D0-A917-1C05-986232C36E6D}"/>
              </a:ext>
            </a:extLst>
          </p:cNvPr>
          <p:cNvGraphicFramePr>
            <a:graphicFrameLocks noGrp="1"/>
          </p:cNvGraphicFramePr>
          <p:nvPr>
            <p:extLst>
              <p:ext uri="{D42A27DB-BD31-4B8C-83A1-F6EECF244321}">
                <p14:modId xmlns:p14="http://schemas.microsoft.com/office/powerpoint/2010/main" val="2854256152"/>
              </p:ext>
            </p:extLst>
          </p:nvPr>
        </p:nvGraphicFramePr>
        <p:xfrm>
          <a:off x="4724400" y="5093020"/>
          <a:ext cx="6959599" cy="822960"/>
        </p:xfrm>
        <a:graphic>
          <a:graphicData uri="http://schemas.openxmlformats.org/drawingml/2006/table">
            <a:tbl>
              <a:tblPr firstRow="1" bandRow="1">
                <a:tableStyleId>{5C22544A-7EE6-4342-B048-85BDC9FD1C3A}</a:tableStyleId>
              </a:tblPr>
              <a:tblGrid>
                <a:gridCol w="2366682">
                  <a:extLst>
                    <a:ext uri="{9D8B030D-6E8A-4147-A177-3AD203B41FA5}">
                      <a16:colId xmlns:a16="http://schemas.microsoft.com/office/drawing/2014/main" val="566562442"/>
                    </a:ext>
                  </a:extLst>
                </a:gridCol>
                <a:gridCol w="2554942">
                  <a:extLst>
                    <a:ext uri="{9D8B030D-6E8A-4147-A177-3AD203B41FA5}">
                      <a16:colId xmlns:a16="http://schemas.microsoft.com/office/drawing/2014/main" val="3724815476"/>
                    </a:ext>
                  </a:extLst>
                </a:gridCol>
                <a:gridCol w="2037975">
                  <a:extLst>
                    <a:ext uri="{9D8B030D-6E8A-4147-A177-3AD203B41FA5}">
                      <a16:colId xmlns:a16="http://schemas.microsoft.com/office/drawing/2014/main" val="76516567"/>
                    </a:ext>
                  </a:extLst>
                </a:gridCol>
              </a:tblGrid>
              <a:tr h="2730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ptos Narrow" panose="020B0004020202020204" pitchFamily="34" charset="0"/>
                        </a:rPr>
                        <a:t>Uniformity x </a:t>
                      </a:r>
                    </a:p>
                  </a:txBody>
                  <a:tcPr anchor="ctr"/>
                </a:tc>
                <a:tc>
                  <a:txBody>
                    <a:bodyPr/>
                    <a:lstStyle/>
                    <a:p>
                      <a:pPr algn="ctr"/>
                      <a:r>
                        <a:rPr lang="en-US" sz="1400">
                          <a:latin typeface="Aptos Narrow" panose="020B0004020202020204" pitchFamily="34" charset="0"/>
                        </a:rPr>
                        <a:t>Uniformity y</a:t>
                      </a:r>
                    </a:p>
                  </a:txBody>
                  <a:tcPr anchor="ctr"/>
                </a:tc>
                <a:tc>
                  <a:txBody>
                    <a:bodyPr/>
                    <a:lstStyle/>
                    <a:p>
                      <a:pPr algn="ctr"/>
                      <a:r>
                        <a:rPr lang="en-US" sz="1400">
                          <a:latin typeface="Aptos Narrow" panose="020B0004020202020204" pitchFamily="34" charset="0"/>
                        </a:rPr>
                        <a:t>Transmission</a:t>
                      </a:r>
                    </a:p>
                  </a:txBody>
                  <a:tcPr anchor="ctr"/>
                </a:tc>
                <a:extLst>
                  <a:ext uri="{0D108BD9-81ED-4DB2-BD59-A6C34878D82A}">
                    <a16:rowId xmlns:a16="http://schemas.microsoft.com/office/drawing/2014/main" val="1136141088"/>
                  </a:ext>
                </a:extLst>
              </a:tr>
              <a:tr h="483359">
                <a:tc>
                  <a:txBody>
                    <a:bodyPr/>
                    <a:lstStyle/>
                    <a:p>
                      <a:pPr algn="ctr"/>
                      <a:r>
                        <a:rPr lang="en-US" sz="1400">
                          <a:latin typeface="Aptos Narrow" panose="020B0004020202020204" pitchFamily="34" charset="0"/>
                        </a:rPr>
                        <a:t>± 10.76 % [-55 mm, 55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ptos Narrow" panose="020B0004020202020204" pitchFamily="34" charset="0"/>
                        </a:rPr>
                        <a:t>± 16.68 % [-60 mm, 60mm]</a:t>
                      </a:r>
                    </a:p>
                  </a:txBody>
                  <a:tcPr anchor="ctr"/>
                </a:tc>
                <a:tc>
                  <a:txBody>
                    <a:bodyPr/>
                    <a:lstStyle/>
                    <a:p>
                      <a:pPr algn="ctr"/>
                      <a:r>
                        <a:rPr lang="en-US" sz="1400">
                          <a:latin typeface="Aptos Narrow" panose="020B0004020202020204" pitchFamily="34" charset="0"/>
                        </a:rPr>
                        <a:t>± 12.19 % [-55 mm, 55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ptos Narrow" panose="020B0004020202020204" pitchFamily="34" charset="0"/>
                        </a:rPr>
                        <a:t>± 17.58 % [-60 mm, 60mm]</a:t>
                      </a:r>
                    </a:p>
                  </a:txBody>
                  <a:tcPr anchor="ctr"/>
                </a:tc>
                <a:tc>
                  <a:txBody>
                    <a:bodyPr/>
                    <a:lstStyle/>
                    <a:p>
                      <a:pPr algn="ctr"/>
                      <a:r>
                        <a:rPr lang="en-US" sz="1400" b="1">
                          <a:solidFill>
                            <a:schemeClr val="accent1"/>
                          </a:solidFill>
                          <a:latin typeface="Aptos Narrow" panose="020B0004020202020204" pitchFamily="34" charset="0"/>
                        </a:rPr>
                        <a:t>92.16 % </a:t>
                      </a:r>
                      <a:r>
                        <a:rPr lang="en-US" sz="1400">
                          <a:latin typeface="Aptos Narrow" panose="020B0004020202020204" pitchFamily="34" charset="0"/>
                        </a:rPr>
                        <a:t>[-60 mm, 60mm]</a:t>
                      </a:r>
                      <a:endParaRPr lang="en-US" sz="1400" b="1">
                        <a:solidFill>
                          <a:schemeClr val="accent1"/>
                        </a:solidFill>
                        <a:latin typeface="Aptos Narrow" panose="020B0004020202020204" pitchFamily="34" charset="0"/>
                      </a:endParaRPr>
                    </a:p>
                  </a:txBody>
                  <a:tcPr anchor="ctr"/>
                </a:tc>
                <a:extLst>
                  <a:ext uri="{0D108BD9-81ED-4DB2-BD59-A6C34878D82A}">
                    <a16:rowId xmlns:a16="http://schemas.microsoft.com/office/drawing/2014/main" val="808450324"/>
                  </a:ext>
                </a:extLst>
              </a:tr>
            </a:tbl>
          </a:graphicData>
        </a:graphic>
      </p:graphicFrame>
      <p:sp>
        <p:nvSpPr>
          <p:cNvPr id="25" name="Arrow: Down 20">
            <a:extLst>
              <a:ext uri="{FF2B5EF4-FFF2-40B4-BE49-F238E27FC236}">
                <a16:creationId xmlns:a16="http://schemas.microsoft.com/office/drawing/2014/main" id="{6DD191A6-55F1-235C-960D-3A3C6D4C4559}"/>
              </a:ext>
            </a:extLst>
          </p:cNvPr>
          <p:cNvSpPr/>
          <p:nvPr/>
        </p:nvSpPr>
        <p:spPr>
          <a:xfrm rot="16200000">
            <a:off x="5256888" y="3298778"/>
            <a:ext cx="426050" cy="60766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TextBox 25">
            <a:extLst>
              <a:ext uri="{FF2B5EF4-FFF2-40B4-BE49-F238E27FC236}">
                <a16:creationId xmlns:a16="http://schemas.microsoft.com/office/drawing/2014/main" id="{321CB509-37C6-7C95-2ED2-A368B9899BDB}"/>
              </a:ext>
            </a:extLst>
          </p:cNvPr>
          <p:cNvSpPr txBox="1"/>
          <p:nvPr/>
        </p:nvSpPr>
        <p:spPr>
          <a:xfrm>
            <a:off x="4991918" y="2616151"/>
            <a:ext cx="567528" cy="276999"/>
          </a:xfrm>
          <a:prstGeom prst="rect">
            <a:avLst/>
          </a:prstGeom>
          <a:noFill/>
        </p:spPr>
        <p:txBody>
          <a:bodyPr wrap="none" rtlCol="0">
            <a:spAutoFit/>
          </a:bodyPr>
          <a:lstStyle/>
          <a:p>
            <a:r>
              <a:rPr lang="en-US" sz="1200" b="1">
                <a:latin typeface="Aptos Narrow" panose="020B0004020202020204" pitchFamily="34" charset="0"/>
              </a:rPr>
              <a:t>Target</a:t>
            </a:r>
          </a:p>
        </p:txBody>
      </p:sp>
      <p:sp>
        <p:nvSpPr>
          <p:cNvPr id="33" name="TextBox 32">
            <a:extLst>
              <a:ext uri="{FF2B5EF4-FFF2-40B4-BE49-F238E27FC236}">
                <a16:creationId xmlns:a16="http://schemas.microsoft.com/office/drawing/2014/main" id="{11000E65-CBDB-D621-DB6A-FC160F98BF81}"/>
              </a:ext>
            </a:extLst>
          </p:cNvPr>
          <p:cNvSpPr txBox="1"/>
          <p:nvPr/>
        </p:nvSpPr>
        <p:spPr>
          <a:xfrm>
            <a:off x="508001" y="5083551"/>
            <a:ext cx="3974351" cy="1323439"/>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Optimization lasted about 500 iterations</a:t>
            </a:r>
          </a:p>
          <a:p>
            <a:pPr marL="285750" indent="-285750" algn="just">
              <a:buFont typeface="Wingdings" panose="05000000000000000000" pitchFamily="2" charset="2"/>
              <a:buChar char="q"/>
            </a:pPr>
            <a:r>
              <a:rPr lang="en-US" sz="1600">
                <a:latin typeface="Aptos Narrow" panose="020B0004020202020204" pitchFamily="34" charset="0"/>
              </a:rPr>
              <a:t>Beam uniformity obtained through tail-folding technique of the octupole magnets</a:t>
            </a:r>
          </a:p>
          <a:p>
            <a:pPr marL="285750" indent="-285750" algn="just">
              <a:buFont typeface="Wingdings" panose="05000000000000000000" pitchFamily="2" charset="2"/>
              <a:buChar char="q"/>
            </a:pPr>
            <a:r>
              <a:rPr lang="en-US" sz="1600">
                <a:latin typeface="Aptos Narrow" panose="020B0004020202020204" pitchFamily="34" charset="0"/>
              </a:rPr>
              <a:t>Asymmetry in the x-plane → uncorrected dispersion from the dipole</a:t>
            </a:r>
          </a:p>
        </p:txBody>
      </p:sp>
      <p:sp>
        <p:nvSpPr>
          <p:cNvPr id="48" name="TextBox 47">
            <a:extLst>
              <a:ext uri="{FF2B5EF4-FFF2-40B4-BE49-F238E27FC236}">
                <a16:creationId xmlns:a16="http://schemas.microsoft.com/office/drawing/2014/main" id="{5247BE3C-B40C-86EB-77FE-E3B98F1D266E}"/>
              </a:ext>
            </a:extLst>
          </p:cNvPr>
          <p:cNvSpPr txBox="1"/>
          <p:nvPr/>
        </p:nvSpPr>
        <p:spPr>
          <a:xfrm>
            <a:off x="6639813" y="2523817"/>
            <a:ext cx="1418786" cy="461665"/>
          </a:xfrm>
          <a:prstGeom prst="rect">
            <a:avLst/>
          </a:prstGeom>
          <a:noFill/>
        </p:spPr>
        <p:txBody>
          <a:bodyPr wrap="none" rtlCol="0">
            <a:spAutoFit/>
          </a:bodyPr>
          <a:lstStyle/>
          <a:p>
            <a:r>
              <a:rPr lang="en-US" sz="1200" b="1">
                <a:latin typeface="Aptos Narrow" panose="020B0004020202020204" pitchFamily="34" charset="0"/>
              </a:rPr>
              <a:t>Octupoles inactive,</a:t>
            </a:r>
          </a:p>
          <a:p>
            <a:pPr algn="ctr"/>
            <a:r>
              <a:rPr lang="en-US" sz="1200" b="1">
                <a:latin typeface="Aptos Narrow" panose="020B0004020202020204" pitchFamily="34" charset="0"/>
              </a:rPr>
              <a:t>No collimator</a:t>
            </a:r>
          </a:p>
        </p:txBody>
      </p:sp>
      <p:sp>
        <p:nvSpPr>
          <p:cNvPr id="50" name="TextBox 49">
            <a:extLst>
              <a:ext uri="{FF2B5EF4-FFF2-40B4-BE49-F238E27FC236}">
                <a16:creationId xmlns:a16="http://schemas.microsoft.com/office/drawing/2014/main" id="{37C94072-4594-DC5E-D054-2AD0AB97A9B0}"/>
              </a:ext>
            </a:extLst>
          </p:cNvPr>
          <p:cNvSpPr txBox="1"/>
          <p:nvPr/>
        </p:nvSpPr>
        <p:spPr>
          <a:xfrm>
            <a:off x="7705516" y="2028232"/>
            <a:ext cx="2106795" cy="276999"/>
          </a:xfrm>
          <a:prstGeom prst="rect">
            <a:avLst/>
          </a:prstGeom>
          <a:noFill/>
        </p:spPr>
        <p:txBody>
          <a:bodyPr wrap="none" rtlCol="0">
            <a:spAutoFit/>
          </a:bodyPr>
          <a:lstStyle/>
          <a:p>
            <a:r>
              <a:rPr lang="en-US" sz="1200" b="1">
                <a:latin typeface="Aptos Narrow" panose="020B0004020202020204" pitchFamily="34" charset="0"/>
              </a:rPr>
              <a:t>Beam distribution at the target</a:t>
            </a:r>
          </a:p>
        </p:txBody>
      </p:sp>
      <p:sp>
        <p:nvSpPr>
          <p:cNvPr id="51" name="TextBox 50">
            <a:extLst>
              <a:ext uri="{FF2B5EF4-FFF2-40B4-BE49-F238E27FC236}">
                <a16:creationId xmlns:a16="http://schemas.microsoft.com/office/drawing/2014/main" id="{06890EA6-099D-C338-0566-3BBA31BEEB1D}"/>
              </a:ext>
            </a:extLst>
          </p:cNvPr>
          <p:cNvSpPr txBox="1"/>
          <p:nvPr/>
        </p:nvSpPr>
        <p:spPr>
          <a:xfrm>
            <a:off x="9569753" y="2558526"/>
            <a:ext cx="1300163" cy="646331"/>
          </a:xfrm>
          <a:prstGeom prst="rect">
            <a:avLst/>
          </a:prstGeom>
          <a:noFill/>
        </p:spPr>
        <p:txBody>
          <a:bodyPr wrap="none" rtlCol="0">
            <a:spAutoFit/>
          </a:bodyPr>
          <a:lstStyle/>
          <a:p>
            <a:pPr algn="ctr"/>
            <a:r>
              <a:rPr lang="en-US" sz="1200" b="1">
                <a:latin typeface="Aptos Narrow" panose="020B0004020202020204" pitchFamily="34" charset="0"/>
              </a:rPr>
              <a:t>Octupoles active,</a:t>
            </a:r>
          </a:p>
          <a:p>
            <a:pPr algn="ctr"/>
            <a:r>
              <a:rPr lang="en-US" sz="1200" b="1">
                <a:latin typeface="Aptos Narrow" panose="020B0004020202020204" pitchFamily="34" charset="0"/>
              </a:rPr>
              <a:t>With collimator, </a:t>
            </a:r>
          </a:p>
          <a:p>
            <a:pPr algn="ctr"/>
            <a:r>
              <a:rPr lang="en-US" sz="1200" b="1">
                <a:latin typeface="Aptos Narrow" panose="020B0004020202020204" pitchFamily="34" charset="0"/>
              </a:rPr>
              <a:t>After BO</a:t>
            </a:r>
          </a:p>
        </p:txBody>
      </p:sp>
      <p:sp>
        <p:nvSpPr>
          <p:cNvPr id="52" name="TextBox 51">
            <a:extLst>
              <a:ext uri="{FF2B5EF4-FFF2-40B4-BE49-F238E27FC236}">
                <a16:creationId xmlns:a16="http://schemas.microsoft.com/office/drawing/2014/main" id="{C2AA1910-5B50-FFD9-BB2F-787E918EE6EA}"/>
              </a:ext>
            </a:extLst>
          </p:cNvPr>
          <p:cNvSpPr txBox="1"/>
          <p:nvPr/>
        </p:nvSpPr>
        <p:spPr>
          <a:xfrm>
            <a:off x="2379689" y="2028232"/>
            <a:ext cx="1102033" cy="276999"/>
          </a:xfrm>
          <a:prstGeom prst="rect">
            <a:avLst/>
          </a:prstGeom>
          <a:noFill/>
        </p:spPr>
        <p:txBody>
          <a:bodyPr wrap="none" rtlCol="0">
            <a:spAutoFit/>
          </a:bodyPr>
          <a:lstStyle/>
          <a:p>
            <a:r>
              <a:rPr lang="en-US" sz="1200" b="1">
                <a:latin typeface="Aptos Narrow" panose="020B0004020202020204" pitchFamily="34" charset="0"/>
              </a:rPr>
              <a:t>ANTHEM MEBT</a:t>
            </a:r>
          </a:p>
        </p:txBody>
      </p:sp>
      <p:pic>
        <p:nvPicPr>
          <p:cNvPr id="3" name="Picture 2" descr="A logo with a black background&#10;&#10;AI-generated content may be incorrect.">
            <a:extLst>
              <a:ext uri="{FF2B5EF4-FFF2-40B4-BE49-F238E27FC236}">
                <a16:creationId xmlns:a16="http://schemas.microsoft.com/office/drawing/2014/main" id="{1392F322-689F-6865-E2F1-2CEDD28454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3688" y="0"/>
            <a:ext cx="1154775" cy="668120"/>
          </a:xfrm>
          <a:prstGeom prst="rect">
            <a:avLst/>
          </a:prstGeom>
        </p:spPr>
      </p:pic>
      <p:sp>
        <p:nvSpPr>
          <p:cNvPr id="9" name="CasellaDiTesto 29">
            <a:extLst>
              <a:ext uri="{FF2B5EF4-FFF2-40B4-BE49-F238E27FC236}">
                <a16:creationId xmlns:a16="http://schemas.microsoft.com/office/drawing/2014/main" id="{37D2BEAD-0C46-1C99-EAA5-41F7691D24A2}"/>
              </a:ext>
            </a:extLst>
          </p:cNvPr>
          <p:cNvSpPr txBox="1"/>
          <p:nvPr/>
        </p:nvSpPr>
        <p:spPr>
          <a:xfrm>
            <a:off x="6271901" y="6006880"/>
            <a:ext cx="3740420"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Nominal MEBT optics achieved with desired beam characteristics</a:t>
            </a:r>
            <a:endParaRPr lang="it-IT" b="1" u="sng">
              <a:solidFill>
                <a:schemeClr val="bg1"/>
              </a:solidFill>
              <a:latin typeface="Aptos Narrow" panose="020B0004020202020204" pitchFamily="34" charset="0"/>
            </a:endParaRPr>
          </a:p>
        </p:txBody>
      </p:sp>
    </p:spTree>
    <p:extLst>
      <p:ext uri="{BB962C8B-B14F-4D97-AF65-F5344CB8AC3E}">
        <p14:creationId xmlns:p14="http://schemas.microsoft.com/office/powerpoint/2010/main" val="860701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9AE0-FA48-EB18-B075-80737AD30A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A162A0-9506-7AF6-F4BC-BDAF1471F099}"/>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Narrow" panose="020B0004020202020204" pitchFamily="34" charset="0"/>
            </a:endParaRPr>
          </a:p>
        </p:txBody>
      </p:sp>
      <p:sp>
        <p:nvSpPr>
          <p:cNvPr id="3" name="Titolo 4">
            <a:extLst>
              <a:ext uri="{FF2B5EF4-FFF2-40B4-BE49-F238E27FC236}">
                <a16:creationId xmlns:a16="http://schemas.microsoft.com/office/drawing/2014/main" id="{4D2DCCD1-0F20-3377-645F-403200A71037}"/>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ANTHEM MEBT – Diagnostics definition</a:t>
            </a:r>
          </a:p>
        </p:txBody>
      </p:sp>
      <p:sp>
        <p:nvSpPr>
          <p:cNvPr id="4" name="Slide Number Placeholder 3">
            <a:extLst>
              <a:ext uri="{FF2B5EF4-FFF2-40B4-BE49-F238E27FC236}">
                <a16:creationId xmlns:a16="http://schemas.microsoft.com/office/drawing/2014/main" id="{9150B8F4-150B-02DF-E7EE-7DE697B4EDD2}"/>
              </a:ext>
            </a:extLst>
          </p:cNvPr>
          <p:cNvSpPr>
            <a:spLocks noGrp="1"/>
          </p:cNvSpPr>
          <p:nvPr>
            <p:ph type="sldNum" sz="quarter" idx="12"/>
          </p:nvPr>
        </p:nvSpPr>
        <p:spPr/>
        <p:txBody>
          <a:bodyPr/>
          <a:lstStyle/>
          <a:p>
            <a:fld id="{A6D6D798-1883-974D-96D0-4E82B243DEDE}" type="slidenum">
              <a:rPr lang="it-IT" smtClean="0">
                <a:latin typeface="Aptos Narrow" panose="020B0004020202020204" pitchFamily="34" charset="0"/>
              </a:rPr>
              <a:t>13</a:t>
            </a:fld>
            <a:endParaRPr lang="it-IT">
              <a:latin typeface="Aptos Narrow" panose="020B0004020202020204" pitchFamily="34" charset="0"/>
            </a:endParaRPr>
          </a:p>
        </p:txBody>
      </p:sp>
      <p:sp>
        <p:nvSpPr>
          <p:cNvPr id="51" name="Rectangle 50">
            <a:extLst>
              <a:ext uri="{FF2B5EF4-FFF2-40B4-BE49-F238E27FC236}">
                <a16:creationId xmlns:a16="http://schemas.microsoft.com/office/drawing/2014/main" id="{D31D4F53-7257-24F7-7F90-3172C18AC917}"/>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3" name="Picture 52" descr="A screenshot of a computer&#10;&#10;AI-generated content may be incorrect.">
            <a:extLst>
              <a:ext uri="{FF2B5EF4-FFF2-40B4-BE49-F238E27FC236}">
                <a16:creationId xmlns:a16="http://schemas.microsoft.com/office/drawing/2014/main" id="{F69C6996-FA46-F82B-E36C-4AD28F4A2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54" y="1116335"/>
            <a:ext cx="10057091" cy="4993689"/>
          </a:xfrm>
          <a:prstGeom prst="rect">
            <a:avLst/>
          </a:prstGeom>
        </p:spPr>
      </p:pic>
      <p:sp>
        <p:nvSpPr>
          <p:cNvPr id="54" name="TextBox 53">
            <a:extLst>
              <a:ext uri="{FF2B5EF4-FFF2-40B4-BE49-F238E27FC236}">
                <a16:creationId xmlns:a16="http://schemas.microsoft.com/office/drawing/2014/main" id="{4E36859A-DC9E-9BAC-8D91-45F00178E656}"/>
              </a:ext>
            </a:extLst>
          </p:cNvPr>
          <p:cNvSpPr txBox="1"/>
          <p:nvPr/>
        </p:nvSpPr>
        <p:spPr>
          <a:xfrm>
            <a:off x="3831821" y="870009"/>
            <a:ext cx="4528356" cy="276999"/>
          </a:xfrm>
          <a:prstGeom prst="rect">
            <a:avLst/>
          </a:prstGeom>
          <a:noFill/>
        </p:spPr>
        <p:txBody>
          <a:bodyPr wrap="none" rtlCol="0">
            <a:spAutoFit/>
          </a:bodyPr>
          <a:lstStyle/>
          <a:p>
            <a:pPr algn="ctr"/>
            <a:r>
              <a:rPr lang="en-US" sz="1200" b="1">
                <a:latin typeface="Aptos Narrow" panose="020B0004020202020204" pitchFamily="34" charset="0"/>
              </a:rPr>
              <a:t>ANTHEM MEBT layout with diagnostic boxes and main components</a:t>
            </a:r>
          </a:p>
        </p:txBody>
      </p:sp>
      <p:pic>
        <p:nvPicPr>
          <p:cNvPr id="5" name="Picture 4" descr="A logo with a black background&#10;&#10;AI-generated content may be incorrect.">
            <a:extLst>
              <a:ext uri="{FF2B5EF4-FFF2-40B4-BE49-F238E27FC236}">
                <a16:creationId xmlns:a16="http://schemas.microsoft.com/office/drawing/2014/main" id="{22B25212-C716-294F-276D-39B77CAAD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3688" y="0"/>
            <a:ext cx="1154775" cy="668120"/>
          </a:xfrm>
          <a:prstGeom prst="rect">
            <a:avLst/>
          </a:prstGeom>
        </p:spPr>
      </p:pic>
    </p:spTree>
    <p:extLst>
      <p:ext uri="{BB962C8B-B14F-4D97-AF65-F5344CB8AC3E}">
        <p14:creationId xmlns:p14="http://schemas.microsoft.com/office/powerpoint/2010/main" val="409999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642B-A49E-C413-7D64-A5F17D0846D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37B27A1-1965-E9B8-76FC-CD45F52B1D36}"/>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B770007D-4237-C9CF-E104-B245B1338E8A}"/>
              </a:ext>
            </a:extLst>
          </p:cNvPr>
          <p:cNvSpPr>
            <a:spLocks noGrp="1"/>
          </p:cNvSpPr>
          <p:nvPr>
            <p:ph type="sldNum" sz="quarter" idx="12"/>
          </p:nvPr>
        </p:nvSpPr>
        <p:spPr/>
        <p:txBody>
          <a:bodyPr/>
          <a:lstStyle/>
          <a:p>
            <a:fld id="{A6D6D798-1883-974D-96D0-4E82B243DEDE}" type="slidenum">
              <a:rPr lang="it-IT" smtClean="0"/>
              <a:t>14</a:t>
            </a:fld>
            <a:endParaRPr lang="it-IT"/>
          </a:p>
        </p:txBody>
      </p:sp>
      <p:sp>
        <p:nvSpPr>
          <p:cNvPr id="11" name="Titolo 4">
            <a:extLst>
              <a:ext uri="{FF2B5EF4-FFF2-40B4-BE49-F238E27FC236}">
                <a16:creationId xmlns:a16="http://schemas.microsoft.com/office/drawing/2014/main" id="{A2DB66C4-630C-9162-C75C-9B474D134CC3}"/>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Offline Activities – CNN</a:t>
            </a:r>
          </a:p>
        </p:txBody>
      </p:sp>
      <p:sp>
        <p:nvSpPr>
          <p:cNvPr id="31" name="TextBox 30">
            <a:extLst>
              <a:ext uri="{FF2B5EF4-FFF2-40B4-BE49-F238E27FC236}">
                <a16:creationId xmlns:a16="http://schemas.microsoft.com/office/drawing/2014/main" id="{73A54CFB-9A96-5E0A-54CC-60FFFD2C900F}"/>
              </a:ext>
            </a:extLst>
          </p:cNvPr>
          <p:cNvSpPr txBox="1"/>
          <p:nvPr/>
        </p:nvSpPr>
        <p:spPr>
          <a:xfrm>
            <a:off x="508001" y="725571"/>
            <a:ext cx="11175997" cy="861774"/>
          </a:xfrm>
          <a:prstGeom prst="rect">
            <a:avLst/>
          </a:prstGeom>
          <a:noFill/>
        </p:spPr>
        <p:txBody>
          <a:bodyPr wrap="square">
            <a:spAutoFit/>
          </a:bodyPr>
          <a:lstStyle/>
          <a:p>
            <a:pPr algn="just"/>
            <a:r>
              <a:rPr lang="en-US" b="1"/>
              <a:t>Virtual diagnostics for the ANTHEM high intensity MEBT line </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Convolutional Neural Network (</a:t>
            </a:r>
            <a:r>
              <a:rPr lang="en-US" sz="1600">
                <a:solidFill>
                  <a:schemeClr val="accent1"/>
                </a:solidFill>
                <a:latin typeface="Aptos Narrow" panose="020B0004020202020204" pitchFamily="34" charset="0"/>
              </a:rPr>
              <a:t>CNN</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a:t>
            </a:r>
            <a:r>
              <a:rPr lang="en-US" sz="1600">
                <a:solidFill>
                  <a:srgbClr val="FF0000"/>
                </a:solidFill>
                <a:latin typeface="Aptos Narrow" panose="020B0004020202020204" pitchFamily="34" charset="0"/>
              </a:rPr>
              <a:t>train</a:t>
            </a:r>
            <a:r>
              <a:rPr lang="en-US" sz="1600">
                <a:latin typeface="Aptos Narrow" panose="020B0004020202020204" pitchFamily="34" charset="0"/>
              </a:rPr>
              <a:t> a </a:t>
            </a:r>
            <a:r>
              <a:rPr lang="en-US" sz="1600">
                <a:solidFill>
                  <a:srgbClr val="FF0000"/>
                </a:solidFill>
                <a:latin typeface="Aptos Narrow" panose="020B0004020202020204" pitchFamily="34" charset="0"/>
              </a:rPr>
              <a:t>CNN</a:t>
            </a:r>
            <a:r>
              <a:rPr lang="en-US" sz="1600">
                <a:latin typeface="Aptos Narrow" panose="020B0004020202020204" pitchFamily="34" charset="0"/>
              </a:rPr>
              <a:t> to serve as a virtual diagnostic for determining the </a:t>
            </a:r>
            <a:r>
              <a:rPr lang="en-US" sz="1600">
                <a:solidFill>
                  <a:srgbClr val="FF0000"/>
                </a:solidFill>
                <a:latin typeface="Aptos Narrow" panose="020B0004020202020204" pitchFamily="34" charset="0"/>
              </a:rPr>
              <a:t>beam uniformity </a:t>
            </a:r>
            <a:r>
              <a:rPr lang="en-US" sz="1600">
                <a:latin typeface="Aptos Narrow" panose="020B0004020202020204" pitchFamily="34" charset="0"/>
              </a:rPr>
              <a:t>at the target position </a:t>
            </a:r>
          </a:p>
        </p:txBody>
      </p:sp>
      <p:sp>
        <p:nvSpPr>
          <p:cNvPr id="2" name="Rectangle 1">
            <a:extLst>
              <a:ext uri="{FF2B5EF4-FFF2-40B4-BE49-F238E27FC236}">
                <a16:creationId xmlns:a16="http://schemas.microsoft.com/office/drawing/2014/main" id="{DE2F5EDC-CAB9-D500-1B82-8A726E37DC02}"/>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1">
            <a:extLst>
              <a:ext uri="{FF2B5EF4-FFF2-40B4-BE49-F238E27FC236}">
                <a16:creationId xmlns:a16="http://schemas.microsoft.com/office/drawing/2014/main" id="{7098E31A-E3DA-32CE-1A5B-00304FB604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8659" y="4099177"/>
            <a:ext cx="1536455" cy="1539311"/>
          </a:xfrm>
          <a:prstGeom prst="rect">
            <a:avLst/>
          </a:prstGeom>
          <a:ln w="19050">
            <a:solidFill>
              <a:schemeClr val="tx1"/>
            </a:solidFill>
          </a:ln>
        </p:spPr>
      </p:pic>
      <p:pic>
        <p:nvPicPr>
          <p:cNvPr id="36" name="Picture 40" descr="A diagram of a layer&#10;&#10;AI-generated content may be incorrect.">
            <a:extLst>
              <a:ext uri="{FF2B5EF4-FFF2-40B4-BE49-F238E27FC236}">
                <a16:creationId xmlns:a16="http://schemas.microsoft.com/office/drawing/2014/main" id="{9206E7A9-8CD3-5C5F-3607-B1862BB77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5166" y="4401386"/>
            <a:ext cx="2475922" cy="934891"/>
          </a:xfrm>
          <a:prstGeom prst="rect">
            <a:avLst/>
          </a:prstGeom>
        </p:spPr>
      </p:pic>
      <p:pic>
        <p:nvPicPr>
          <p:cNvPr id="37" name="Picture 42">
            <a:extLst>
              <a:ext uri="{FF2B5EF4-FFF2-40B4-BE49-F238E27FC236}">
                <a16:creationId xmlns:a16="http://schemas.microsoft.com/office/drawing/2014/main" id="{567D7531-CDBA-811B-3CBE-687861B1554B}"/>
              </a:ext>
            </a:extLst>
          </p:cNvPr>
          <p:cNvPicPr>
            <a:picLocks noChangeAspect="1"/>
          </p:cNvPicPr>
          <p:nvPr/>
        </p:nvPicPr>
        <p:blipFill>
          <a:blip r:embed="rId5"/>
          <a:srcRect r="49657"/>
          <a:stretch/>
        </p:blipFill>
        <p:spPr>
          <a:xfrm>
            <a:off x="4508189" y="4048683"/>
            <a:ext cx="1587811" cy="1640295"/>
          </a:xfrm>
          <a:prstGeom prst="rect">
            <a:avLst/>
          </a:prstGeom>
          <a:ln w="19050">
            <a:solidFill>
              <a:srgbClr val="FF0000"/>
            </a:solidFill>
          </a:ln>
        </p:spPr>
      </p:pic>
      <p:sp>
        <p:nvSpPr>
          <p:cNvPr id="38" name="TextBox 51">
            <a:extLst>
              <a:ext uri="{FF2B5EF4-FFF2-40B4-BE49-F238E27FC236}">
                <a16:creationId xmlns:a16="http://schemas.microsoft.com/office/drawing/2014/main" id="{FC7402F6-2A9D-9F77-BDA5-0AF10D2361AC}"/>
              </a:ext>
            </a:extLst>
          </p:cNvPr>
          <p:cNvSpPr txBox="1"/>
          <p:nvPr/>
        </p:nvSpPr>
        <p:spPr>
          <a:xfrm>
            <a:off x="323311" y="5637676"/>
            <a:ext cx="1527149" cy="276999"/>
          </a:xfrm>
          <a:prstGeom prst="rect">
            <a:avLst/>
          </a:prstGeom>
          <a:noFill/>
        </p:spPr>
        <p:txBody>
          <a:bodyPr wrap="none" rtlCol="0">
            <a:spAutoFit/>
          </a:bodyPr>
          <a:lstStyle/>
          <a:p>
            <a:r>
              <a:rPr lang="en-US" sz="1200" b="1">
                <a:latin typeface="Aptos Narrow" panose="020B0004020202020204" pitchFamily="34" charset="0"/>
              </a:rPr>
              <a:t>Projections @ DBOX4</a:t>
            </a:r>
          </a:p>
        </p:txBody>
      </p:sp>
      <p:sp>
        <p:nvSpPr>
          <p:cNvPr id="39" name="TextBox 52">
            <a:extLst>
              <a:ext uri="{FF2B5EF4-FFF2-40B4-BE49-F238E27FC236}">
                <a16:creationId xmlns:a16="http://schemas.microsoft.com/office/drawing/2014/main" id="{3E94F9CE-D588-6B3F-599D-1D491EA64650}"/>
              </a:ext>
            </a:extLst>
          </p:cNvPr>
          <p:cNvSpPr txBox="1"/>
          <p:nvPr/>
        </p:nvSpPr>
        <p:spPr>
          <a:xfrm>
            <a:off x="4251999" y="5698659"/>
            <a:ext cx="2100190" cy="276999"/>
          </a:xfrm>
          <a:prstGeom prst="rect">
            <a:avLst/>
          </a:prstGeom>
          <a:noFill/>
        </p:spPr>
        <p:txBody>
          <a:bodyPr wrap="none" rtlCol="0">
            <a:spAutoFit/>
          </a:bodyPr>
          <a:lstStyle/>
          <a:p>
            <a:r>
              <a:rPr lang="en-US" sz="1200" b="1">
                <a:latin typeface="Aptos Narrow" panose="020B0004020202020204" pitchFamily="34" charset="0"/>
              </a:rPr>
              <a:t>Predicted projections @ target</a:t>
            </a:r>
          </a:p>
        </p:txBody>
      </p:sp>
      <p:grpSp>
        <p:nvGrpSpPr>
          <p:cNvPr id="9" name="Group 8">
            <a:extLst>
              <a:ext uri="{FF2B5EF4-FFF2-40B4-BE49-F238E27FC236}">
                <a16:creationId xmlns:a16="http://schemas.microsoft.com/office/drawing/2014/main" id="{52AB1F9C-FED8-38E2-CF69-DE960B327B2E}"/>
              </a:ext>
            </a:extLst>
          </p:cNvPr>
          <p:cNvGrpSpPr/>
          <p:nvPr/>
        </p:nvGrpSpPr>
        <p:grpSpPr>
          <a:xfrm>
            <a:off x="6484604" y="1725299"/>
            <a:ext cx="5216471" cy="4094180"/>
            <a:chOff x="6601937" y="2015844"/>
            <a:chExt cx="5216471" cy="4094180"/>
          </a:xfrm>
        </p:grpSpPr>
        <p:pic>
          <p:nvPicPr>
            <p:cNvPr id="41" name="Picture 53">
              <a:extLst>
                <a:ext uri="{FF2B5EF4-FFF2-40B4-BE49-F238E27FC236}">
                  <a16:creationId xmlns:a16="http://schemas.microsoft.com/office/drawing/2014/main" id="{0CC2F633-3F75-3C43-93D0-3F246F212B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26081" y="3389271"/>
              <a:ext cx="2523907" cy="1317424"/>
            </a:xfrm>
            <a:prstGeom prst="rect">
              <a:avLst/>
            </a:prstGeom>
          </p:spPr>
        </p:pic>
        <p:pic>
          <p:nvPicPr>
            <p:cNvPr id="42" name="Picture 54">
              <a:extLst>
                <a:ext uri="{FF2B5EF4-FFF2-40B4-BE49-F238E27FC236}">
                  <a16:creationId xmlns:a16="http://schemas.microsoft.com/office/drawing/2014/main" id="{E01D4275-895E-5EC4-DD63-C4C1B87ADC37}"/>
                </a:ext>
              </a:extLst>
            </p:cNvPr>
            <p:cNvPicPr>
              <a:picLocks noChangeAspect="1"/>
            </p:cNvPicPr>
            <p:nvPr/>
          </p:nvPicPr>
          <p:blipFill>
            <a:blip r:embed="rId7"/>
            <a:stretch>
              <a:fillRect/>
            </a:stretch>
          </p:blipFill>
          <p:spPr>
            <a:xfrm>
              <a:off x="9250040" y="2015844"/>
              <a:ext cx="2560685" cy="1343181"/>
            </a:xfrm>
            <a:prstGeom prst="rect">
              <a:avLst/>
            </a:prstGeom>
          </p:spPr>
        </p:pic>
        <p:pic>
          <p:nvPicPr>
            <p:cNvPr id="43" name="Picture 55">
              <a:extLst>
                <a:ext uri="{FF2B5EF4-FFF2-40B4-BE49-F238E27FC236}">
                  <a16:creationId xmlns:a16="http://schemas.microsoft.com/office/drawing/2014/main" id="{97DE3634-9034-9C1D-CAD6-FEAD7D0A63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250040" y="3365994"/>
              <a:ext cx="2559092" cy="1340701"/>
            </a:xfrm>
            <a:prstGeom prst="rect">
              <a:avLst/>
            </a:prstGeom>
          </p:spPr>
        </p:pic>
        <p:pic>
          <p:nvPicPr>
            <p:cNvPr id="44" name="Picture 56">
              <a:extLst>
                <a:ext uri="{FF2B5EF4-FFF2-40B4-BE49-F238E27FC236}">
                  <a16:creationId xmlns:a16="http://schemas.microsoft.com/office/drawing/2014/main" id="{EF4DC6B7-9484-4DB7-8E58-C2897290233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01937" y="4792600"/>
              <a:ext cx="2523907" cy="1317424"/>
            </a:xfrm>
            <a:prstGeom prst="rect">
              <a:avLst/>
            </a:prstGeom>
          </p:spPr>
        </p:pic>
        <p:pic>
          <p:nvPicPr>
            <p:cNvPr id="45" name="Picture 57">
              <a:extLst>
                <a:ext uri="{FF2B5EF4-FFF2-40B4-BE49-F238E27FC236}">
                  <a16:creationId xmlns:a16="http://schemas.microsoft.com/office/drawing/2014/main" id="{7CABD940-F6CA-45BC-EFA5-05988927F8C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07692" y="2019124"/>
              <a:ext cx="2560683" cy="1336620"/>
            </a:xfrm>
            <a:prstGeom prst="rect">
              <a:avLst/>
            </a:prstGeom>
          </p:spPr>
        </p:pic>
        <p:pic>
          <p:nvPicPr>
            <p:cNvPr id="46" name="Picture 58">
              <a:extLst>
                <a:ext uri="{FF2B5EF4-FFF2-40B4-BE49-F238E27FC236}">
                  <a16:creationId xmlns:a16="http://schemas.microsoft.com/office/drawing/2014/main" id="{7EE10B0C-F979-35D0-02D4-7495680FE1F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259318" y="4767678"/>
              <a:ext cx="2559090" cy="1342346"/>
            </a:xfrm>
            <a:prstGeom prst="rect">
              <a:avLst/>
            </a:prstGeom>
          </p:spPr>
        </p:pic>
      </p:grpSp>
      <p:sp>
        <p:nvSpPr>
          <p:cNvPr id="47" name="Titolo 4">
            <a:extLst>
              <a:ext uri="{FF2B5EF4-FFF2-40B4-BE49-F238E27FC236}">
                <a16:creationId xmlns:a16="http://schemas.microsoft.com/office/drawing/2014/main" id="{16F70EDD-9DB2-0D25-67B9-A58AC0F152B3}"/>
              </a:ext>
            </a:extLst>
          </p:cNvPr>
          <p:cNvSpPr txBox="1">
            <a:spLocks/>
          </p:cNvSpPr>
          <p:nvPr/>
        </p:nvSpPr>
        <p:spPr>
          <a:xfrm>
            <a:off x="7706114" y="5848853"/>
            <a:ext cx="2871741" cy="259558"/>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a:latin typeface="Aptos Narrow" panose="020B0004020202020204" pitchFamily="34" charset="0"/>
              </a:rPr>
              <a:t>CNN SEM Grid predictions</a:t>
            </a:r>
          </a:p>
        </p:txBody>
      </p:sp>
      <p:pic>
        <p:nvPicPr>
          <p:cNvPr id="6" name="Picture 5" descr="A logo with a black background&#10;&#10;AI-generated content may be incorrect.">
            <a:extLst>
              <a:ext uri="{FF2B5EF4-FFF2-40B4-BE49-F238E27FC236}">
                <a16:creationId xmlns:a16="http://schemas.microsoft.com/office/drawing/2014/main" id="{7F4C2562-EC61-1BAC-0F85-A60E18D956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3688" y="0"/>
            <a:ext cx="1154775" cy="668120"/>
          </a:xfrm>
          <a:prstGeom prst="rect">
            <a:avLst/>
          </a:prstGeom>
        </p:spPr>
      </p:pic>
      <p:sp>
        <p:nvSpPr>
          <p:cNvPr id="10" name="Rectangle 9">
            <a:extLst>
              <a:ext uri="{FF2B5EF4-FFF2-40B4-BE49-F238E27FC236}">
                <a16:creationId xmlns:a16="http://schemas.microsoft.com/office/drawing/2014/main" id="{805A6F32-9E14-DA44-483C-AEEC025E7CA2}"/>
              </a:ext>
            </a:extLst>
          </p:cNvPr>
          <p:cNvSpPr/>
          <p:nvPr/>
        </p:nvSpPr>
        <p:spPr>
          <a:xfrm>
            <a:off x="387522" y="4606728"/>
            <a:ext cx="283580" cy="55558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AD3180-CE28-A3F2-876F-C440860C92C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960131" y="1671229"/>
            <a:ext cx="4277414" cy="2246757"/>
          </a:xfrm>
          <a:prstGeom prst="rect">
            <a:avLst/>
          </a:prstGeom>
        </p:spPr>
      </p:pic>
      <p:cxnSp>
        <p:nvCxnSpPr>
          <p:cNvPr id="13" name="Straight Arrow Connector 12">
            <a:extLst>
              <a:ext uri="{FF2B5EF4-FFF2-40B4-BE49-F238E27FC236}">
                <a16:creationId xmlns:a16="http://schemas.microsoft.com/office/drawing/2014/main" id="{0A21367F-790A-F66D-0E0B-E02F3B77E606}"/>
              </a:ext>
            </a:extLst>
          </p:cNvPr>
          <p:cNvCxnSpPr>
            <a:cxnSpLocks/>
            <a:stCxn id="14" idx="3"/>
          </p:cNvCxnSpPr>
          <p:nvPr/>
        </p:nvCxnSpPr>
        <p:spPr>
          <a:xfrm flipV="1">
            <a:off x="3294565" y="2817202"/>
            <a:ext cx="934286" cy="7044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6EB7907-F689-772D-4719-05F348CCF03A}"/>
              </a:ext>
            </a:extLst>
          </p:cNvPr>
          <p:cNvSpPr txBox="1"/>
          <p:nvPr/>
        </p:nvSpPr>
        <p:spPr>
          <a:xfrm>
            <a:off x="2637013" y="3290837"/>
            <a:ext cx="657552" cy="461665"/>
          </a:xfrm>
          <a:prstGeom prst="rect">
            <a:avLst/>
          </a:prstGeom>
          <a:solidFill>
            <a:schemeClr val="bg1"/>
          </a:solidFill>
          <a:ln>
            <a:solidFill>
              <a:schemeClr val="tx1"/>
            </a:solidFill>
          </a:ln>
        </p:spPr>
        <p:txBody>
          <a:bodyPr wrap="none" rtlCol="0">
            <a:spAutoFit/>
          </a:bodyPr>
          <a:lstStyle/>
          <a:p>
            <a:r>
              <a:rPr lang="en-US" sz="600" b="1">
                <a:latin typeface="Aptos Narrow" panose="020B0004020202020204" pitchFamily="34" charset="0"/>
              </a:rPr>
              <a:t>DIAG BOX 4</a:t>
            </a:r>
          </a:p>
          <a:p>
            <a:pPr marL="171450" indent="-171450">
              <a:buFont typeface="Arial" panose="020B0604020202020204" pitchFamily="34" charset="0"/>
              <a:buChar char="•"/>
            </a:pPr>
            <a:r>
              <a:rPr lang="en-US" sz="600">
                <a:latin typeface="Aptos Narrow" panose="020B0004020202020204" pitchFamily="34" charset="0"/>
              </a:rPr>
              <a:t>SEM grids</a:t>
            </a:r>
          </a:p>
          <a:p>
            <a:pPr marL="171450" indent="-171450">
              <a:buFont typeface="Arial" panose="020B0604020202020204" pitchFamily="34" charset="0"/>
              <a:buChar char="•"/>
            </a:pPr>
            <a:r>
              <a:rPr lang="en-US" sz="600">
                <a:latin typeface="Aptos Narrow" panose="020B0004020202020204" pitchFamily="34" charset="0"/>
              </a:rPr>
              <a:t>Slits</a:t>
            </a:r>
          </a:p>
          <a:p>
            <a:pPr marL="171450" indent="-171450">
              <a:buFont typeface="Arial" panose="020B0604020202020204" pitchFamily="34" charset="0"/>
              <a:buChar char="•"/>
            </a:pPr>
            <a:r>
              <a:rPr lang="en-US" sz="600">
                <a:latin typeface="Aptos Narrow" panose="020B0004020202020204" pitchFamily="34" charset="0"/>
              </a:rPr>
              <a:t>ACCT</a:t>
            </a:r>
          </a:p>
        </p:txBody>
      </p:sp>
      <p:cxnSp>
        <p:nvCxnSpPr>
          <p:cNvPr id="17" name="Straight Arrow Connector 16">
            <a:extLst>
              <a:ext uri="{FF2B5EF4-FFF2-40B4-BE49-F238E27FC236}">
                <a16:creationId xmlns:a16="http://schemas.microsoft.com/office/drawing/2014/main" id="{FC9A04A1-0AFA-6705-75DB-6EB677144C8C}"/>
              </a:ext>
            </a:extLst>
          </p:cNvPr>
          <p:cNvCxnSpPr>
            <a:cxnSpLocks/>
            <a:stCxn id="19" idx="0"/>
            <a:endCxn id="12" idx="3"/>
          </p:cNvCxnSpPr>
          <p:nvPr/>
        </p:nvCxnSpPr>
        <p:spPr>
          <a:xfrm flipH="1" flipV="1">
            <a:off x="5237545" y="2794608"/>
            <a:ext cx="21097" cy="4962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D9740DF-3220-9D2E-852D-E2350DDB18F7}"/>
              </a:ext>
            </a:extLst>
          </p:cNvPr>
          <p:cNvSpPr txBox="1"/>
          <p:nvPr/>
        </p:nvSpPr>
        <p:spPr>
          <a:xfrm>
            <a:off x="5042878" y="3290837"/>
            <a:ext cx="431528" cy="184666"/>
          </a:xfrm>
          <a:prstGeom prst="rect">
            <a:avLst/>
          </a:prstGeom>
          <a:solidFill>
            <a:schemeClr val="bg1"/>
          </a:solidFill>
          <a:ln>
            <a:solidFill>
              <a:srgbClr val="FF0000"/>
            </a:solidFill>
          </a:ln>
        </p:spPr>
        <p:txBody>
          <a:bodyPr wrap="none" rtlCol="0">
            <a:spAutoFit/>
          </a:bodyPr>
          <a:lstStyle/>
          <a:p>
            <a:r>
              <a:rPr lang="en-US" sz="600" b="1">
                <a:solidFill>
                  <a:srgbClr val="FF0000"/>
                </a:solidFill>
                <a:latin typeface="Aptos Narrow" panose="020B0004020202020204" pitchFamily="34" charset="0"/>
              </a:rPr>
              <a:t>TARGET</a:t>
            </a:r>
          </a:p>
        </p:txBody>
      </p:sp>
      <p:sp>
        <p:nvSpPr>
          <p:cNvPr id="22" name="Rectangle 21">
            <a:extLst>
              <a:ext uri="{FF2B5EF4-FFF2-40B4-BE49-F238E27FC236}">
                <a16:creationId xmlns:a16="http://schemas.microsoft.com/office/drawing/2014/main" id="{A7308D01-B09E-0C0E-3838-387F9C3ED000}"/>
              </a:ext>
            </a:extLst>
          </p:cNvPr>
          <p:cNvSpPr/>
          <p:nvPr/>
        </p:nvSpPr>
        <p:spPr>
          <a:xfrm rot="5400000">
            <a:off x="887901" y="5042994"/>
            <a:ext cx="397965" cy="55558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52">
            <a:extLst>
              <a:ext uri="{FF2B5EF4-FFF2-40B4-BE49-F238E27FC236}">
                <a16:creationId xmlns:a16="http://schemas.microsoft.com/office/drawing/2014/main" id="{655C7DDC-5D00-2668-AC69-2DF632E3D642}"/>
              </a:ext>
            </a:extLst>
          </p:cNvPr>
          <p:cNvSpPr txBox="1"/>
          <p:nvPr/>
        </p:nvSpPr>
        <p:spPr>
          <a:xfrm>
            <a:off x="2858227" y="5235624"/>
            <a:ext cx="481222" cy="276999"/>
          </a:xfrm>
          <a:prstGeom prst="rect">
            <a:avLst/>
          </a:prstGeom>
          <a:noFill/>
        </p:spPr>
        <p:txBody>
          <a:bodyPr wrap="none" rtlCol="0">
            <a:spAutoFit/>
          </a:bodyPr>
          <a:lstStyle/>
          <a:p>
            <a:r>
              <a:rPr lang="en-US" sz="1200" b="1">
                <a:latin typeface="Aptos Narrow" panose="020B0004020202020204" pitchFamily="34" charset="0"/>
              </a:rPr>
              <a:t>CNN</a:t>
            </a:r>
          </a:p>
        </p:txBody>
      </p:sp>
      <p:cxnSp>
        <p:nvCxnSpPr>
          <p:cNvPr id="25" name="Straight Arrow Connector 24">
            <a:extLst>
              <a:ext uri="{FF2B5EF4-FFF2-40B4-BE49-F238E27FC236}">
                <a16:creationId xmlns:a16="http://schemas.microsoft.com/office/drawing/2014/main" id="{21565965-5F5A-035B-3C59-9D927AB64AAA}"/>
              </a:ext>
            </a:extLst>
          </p:cNvPr>
          <p:cNvCxnSpPr>
            <a:cxnSpLocks/>
            <a:endCxn id="36" idx="1"/>
          </p:cNvCxnSpPr>
          <p:nvPr/>
        </p:nvCxnSpPr>
        <p:spPr>
          <a:xfrm>
            <a:off x="671102" y="4646441"/>
            <a:ext cx="1284064" cy="222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18ECA95-0C57-E4DD-99ED-EC584B10C3E9}"/>
              </a:ext>
            </a:extLst>
          </p:cNvPr>
          <p:cNvCxnSpPr>
            <a:cxnSpLocks/>
          </p:cNvCxnSpPr>
          <p:nvPr/>
        </p:nvCxnSpPr>
        <p:spPr>
          <a:xfrm flipV="1">
            <a:off x="1364676" y="5023365"/>
            <a:ext cx="590490" cy="2974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0CC6A2B-E9AB-F626-F84C-A6223FDEE8B3}"/>
              </a:ext>
            </a:extLst>
          </p:cNvPr>
          <p:cNvCxnSpPr>
            <a:stCxn id="14" idx="1"/>
            <a:endCxn id="35" idx="0"/>
          </p:cNvCxnSpPr>
          <p:nvPr/>
        </p:nvCxnSpPr>
        <p:spPr>
          <a:xfrm flipH="1">
            <a:off x="1086887" y="3521670"/>
            <a:ext cx="1550126" cy="5775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231D41E-AFCE-AE3B-C4AA-210DB4880A47}"/>
              </a:ext>
            </a:extLst>
          </p:cNvPr>
          <p:cNvCxnSpPr>
            <a:stCxn id="19" idx="2"/>
            <a:endCxn id="37" idx="0"/>
          </p:cNvCxnSpPr>
          <p:nvPr/>
        </p:nvCxnSpPr>
        <p:spPr>
          <a:xfrm>
            <a:off x="5258642" y="3475503"/>
            <a:ext cx="43453" cy="5731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137C3646-4134-544E-4D10-3F19AAA7CD55}"/>
              </a:ext>
            </a:extLst>
          </p:cNvPr>
          <p:cNvCxnSpPr>
            <a:cxnSpLocks/>
          </p:cNvCxnSpPr>
          <p:nvPr/>
        </p:nvCxnSpPr>
        <p:spPr>
          <a:xfrm flipV="1">
            <a:off x="4251999" y="4220195"/>
            <a:ext cx="744957" cy="6923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1" name="Straight Arrow Connector 60">
            <a:extLst>
              <a:ext uri="{FF2B5EF4-FFF2-40B4-BE49-F238E27FC236}">
                <a16:creationId xmlns:a16="http://schemas.microsoft.com/office/drawing/2014/main" id="{041C7E3C-E6FC-DB95-5461-42B1C5429129}"/>
              </a:ext>
            </a:extLst>
          </p:cNvPr>
          <p:cNvCxnSpPr>
            <a:cxnSpLocks/>
          </p:cNvCxnSpPr>
          <p:nvPr/>
        </p:nvCxnSpPr>
        <p:spPr>
          <a:xfrm>
            <a:off x="4251999" y="4982294"/>
            <a:ext cx="1680290" cy="36366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2" name="TextBox 51">
            <a:extLst>
              <a:ext uri="{FF2B5EF4-FFF2-40B4-BE49-F238E27FC236}">
                <a16:creationId xmlns:a16="http://schemas.microsoft.com/office/drawing/2014/main" id="{C7077CB5-3615-EC43-CD41-626637D98743}"/>
              </a:ext>
            </a:extLst>
          </p:cNvPr>
          <p:cNvSpPr txBox="1"/>
          <p:nvPr/>
        </p:nvSpPr>
        <p:spPr>
          <a:xfrm>
            <a:off x="2509061" y="1730399"/>
            <a:ext cx="1368131" cy="276999"/>
          </a:xfrm>
          <a:prstGeom prst="rect">
            <a:avLst/>
          </a:prstGeom>
          <a:noFill/>
        </p:spPr>
        <p:txBody>
          <a:bodyPr wrap="none" rtlCol="0">
            <a:spAutoFit/>
          </a:bodyPr>
          <a:lstStyle/>
          <a:p>
            <a:r>
              <a:rPr lang="en-US" sz="1200" b="1">
                <a:latin typeface="Aptos Narrow" panose="020B0004020202020204" pitchFamily="34" charset="0"/>
              </a:rPr>
              <a:t>ANTHEM MEBT line</a:t>
            </a:r>
          </a:p>
        </p:txBody>
      </p:sp>
      <p:sp>
        <p:nvSpPr>
          <p:cNvPr id="73" name="CasellaDiTesto 29">
            <a:extLst>
              <a:ext uri="{FF2B5EF4-FFF2-40B4-BE49-F238E27FC236}">
                <a16:creationId xmlns:a16="http://schemas.microsoft.com/office/drawing/2014/main" id="{FE1B7F22-0384-66EF-37EE-BA8E023D8BBF}"/>
              </a:ext>
            </a:extLst>
          </p:cNvPr>
          <p:cNvSpPr txBox="1"/>
          <p:nvPr/>
        </p:nvSpPr>
        <p:spPr>
          <a:xfrm>
            <a:off x="4158195" y="6033184"/>
            <a:ext cx="3875608"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Applicable model for predicting beam distribution @ target position</a:t>
            </a:r>
            <a:endParaRPr lang="it-IT" b="1" u="sng">
              <a:solidFill>
                <a:schemeClr val="bg1"/>
              </a:solidFill>
              <a:latin typeface="Aptos Narrow" panose="020B0004020202020204" pitchFamily="34" charset="0"/>
            </a:endParaRPr>
          </a:p>
        </p:txBody>
      </p:sp>
    </p:spTree>
    <p:extLst>
      <p:ext uri="{BB962C8B-B14F-4D97-AF65-F5344CB8AC3E}">
        <p14:creationId xmlns:p14="http://schemas.microsoft.com/office/powerpoint/2010/main" val="4232761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F2E2-A918-3593-90F9-6DE9B96E84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8D1234-975E-4005-292D-FB2AB9AC922A}"/>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A909654A-7D46-6624-8FB7-3A23F87A9B15}"/>
              </a:ext>
            </a:extLst>
          </p:cNvPr>
          <p:cNvSpPr>
            <a:spLocks noGrp="1"/>
          </p:cNvSpPr>
          <p:nvPr>
            <p:ph type="sldNum" sz="quarter" idx="12"/>
          </p:nvPr>
        </p:nvSpPr>
        <p:spPr/>
        <p:txBody>
          <a:bodyPr/>
          <a:lstStyle/>
          <a:p>
            <a:fld id="{A6D6D798-1883-974D-96D0-4E82B243DEDE}" type="slidenum">
              <a:rPr lang="it-IT" smtClean="0"/>
              <a:t>15</a:t>
            </a:fld>
            <a:endParaRPr lang="it-IT"/>
          </a:p>
        </p:txBody>
      </p:sp>
      <p:sp>
        <p:nvSpPr>
          <p:cNvPr id="16" name="Rectangle 15">
            <a:extLst>
              <a:ext uri="{FF2B5EF4-FFF2-40B4-BE49-F238E27FC236}">
                <a16:creationId xmlns:a16="http://schemas.microsoft.com/office/drawing/2014/main" id="{A74E6D95-ACB3-67C5-4712-107575D8C60A}"/>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16F6CC4D-29A8-B1C8-6F10-F3AC36F0F035}"/>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Offline Activities – ARBO + CNN</a:t>
            </a:r>
          </a:p>
        </p:txBody>
      </p:sp>
      <p:sp>
        <p:nvSpPr>
          <p:cNvPr id="7" name="TextBox 6">
            <a:extLst>
              <a:ext uri="{FF2B5EF4-FFF2-40B4-BE49-F238E27FC236}">
                <a16:creationId xmlns:a16="http://schemas.microsoft.com/office/drawing/2014/main" id="{80B2A820-27E3-AA7F-F76F-71D3848E0231}"/>
              </a:ext>
            </a:extLst>
          </p:cNvPr>
          <p:cNvSpPr txBox="1"/>
          <p:nvPr/>
        </p:nvSpPr>
        <p:spPr>
          <a:xfrm>
            <a:off x="508001" y="725571"/>
            <a:ext cx="11175997" cy="1354217"/>
          </a:xfrm>
          <a:prstGeom prst="rect">
            <a:avLst/>
          </a:prstGeom>
          <a:noFill/>
        </p:spPr>
        <p:txBody>
          <a:bodyPr wrap="square">
            <a:spAutoFit/>
          </a:bodyPr>
          <a:lstStyle/>
          <a:p>
            <a:pPr algn="just"/>
            <a:r>
              <a:rPr lang="en-US" b="1"/>
              <a:t>Virtual autotuning of the ANTHEM high intensity MEBT line with applied errors </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Convolutional Neural Network (</a:t>
            </a:r>
            <a:r>
              <a:rPr lang="en-US" sz="1600">
                <a:solidFill>
                  <a:schemeClr val="accent1"/>
                </a:solidFill>
                <a:latin typeface="Aptos Narrow" panose="020B0004020202020204" pitchFamily="34" charset="0"/>
              </a:rPr>
              <a:t>CNN</a:t>
            </a:r>
            <a:r>
              <a:rPr lang="en-US" sz="1600">
                <a:latin typeface="Aptos Narrow" panose="020B0004020202020204" pitchFamily="34" charset="0"/>
              </a:rPr>
              <a:t>) and 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00B050"/>
                </a:solidFill>
                <a:latin typeface="Aptos Narrow" panose="020B0004020202020204" pitchFamily="34" charset="0"/>
              </a:rPr>
              <a:t>Parameters</a:t>
            </a:r>
            <a:r>
              <a:rPr lang="en-US" sz="1600">
                <a:latin typeface="Aptos Narrow" panose="020B0004020202020204" pitchFamily="34" charset="0"/>
              </a:rPr>
              <a:t>: Steerers (beam centering (oct off)); Steerers, last three quadrupoles, octupoles (uniformity + transmission (oct on))</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a:t>
            </a:r>
            <a:r>
              <a:rPr lang="en-US" sz="1600">
                <a:solidFill>
                  <a:srgbClr val="FF0000"/>
                </a:solidFill>
                <a:latin typeface="Aptos Narrow" panose="020B0004020202020204" pitchFamily="34" charset="0"/>
              </a:rPr>
              <a:t>Applying</a:t>
            </a:r>
            <a:r>
              <a:rPr lang="en-US" sz="1600">
                <a:latin typeface="Aptos Narrow" panose="020B0004020202020204" pitchFamily="34" charset="0"/>
              </a:rPr>
              <a:t> beam/magnet </a:t>
            </a:r>
            <a:r>
              <a:rPr lang="en-US" sz="1600">
                <a:solidFill>
                  <a:srgbClr val="FF0000"/>
                </a:solidFill>
                <a:latin typeface="Aptos Narrow" panose="020B0004020202020204" pitchFamily="34" charset="0"/>
              </a:rPr>
              <a:t>errors</a:t>
            </a:r>
            <a:r>
              <a:rPr lang="en-US" sz="1600">
                <a:latin typeface="Aptos Narrow" panose="020B0004020202020204" pitchFamily="34" charset="0"/>
              </a:rPr>
              <a:t> to the line, </a:t>
            </a:r>
            <a:r>
              <a:rPr lang="en-US" sz="1600">
                <a:solidFill>
                  <a:srgbClr val="FF0000"/>
                </a:solidFill>
                <a:latin typeface="Aptos Narrow" panose="020B0004020202020204" pitchFamily="34" charset="0"/>
              </a:rPr>
              <a:t>rematch</a:t>
            </a:r>
            <a:r>
              <a:rPr lang="en-US" sz="1600">
                <a:latin typeface="Aptos Narrow" panose="020B0004020202020204" pitchFamily="34" charset="0"/>
              </a:rPr>
              <a:t> the line by first </a:t>
            </a:r>
            <a:r>
              <a:rPr lang="en-US" sz="1600">
                <a:solidFill>
                  <a:srgbClr val="FF0000"/>
                </a:solidFill>
                <a:latin typeface="Aptos Narrow" panose="020B0004020202020204" pitchFamily="34" charset="0"/>
              </a:rPr>
              <a:t>centering</a:t>
            </a:r>
            <a:r>
              <a:rPr lang="en-US" sz="1600">
                <a:latin typeface="Aptos Narrow" panose="020B0004020202020204" pitchFamily="34" charset="0"/>
              </a:rPr>
              <a:t> the beam at </a:t>
            </a:r>
            <a:r>
              <a:rPr lang="en-US" sz="1600">
                <a:solidFill>
                  <a:srgbClr val="FF0000"/>
                </a:solidFill>
                <a:latin typeface="Aptos Narrow" panose="020B0004020202020204" pitchFamily="34" charset="0"/>
              </a:rPr>
              <a:t>DBOX3</a:t>
            </a:r>
            <a:r>
              <a:rPr lang="en-US" sz="1600">
                <a:latin typeface="Aptos Narrow" panose="020B0004020202020204" pitchFamily="34" charset="0"/>
              </a:rPr>
              <a:t> and </a:t>
            </a:r>
            <a:r>
              <a:rPr lang="en-US" sz="1600">
                <a:solidFill>
                  <a:srgbClr val="FF0000"/>
                </a:solidFill>
                <a:latin typeface="Aptos Narrow" panose="020B0004020202020204" pitchFamily="34" charset="0"/>
              </a:rPr>
              <a:t>DBOX4</a:t>
            </a:r>
            <a:r>
              <a:rPr lang="en-US" sz="1600">
                <a:latin typeface="Aptos Narrow" panose="020B0004020202020204" pitchFamily="34" charset="0"/>
              </a:rPr>
              <a:t> (oct off), then </a:t>
            </a:r>
            <a:r>
              <a:rPr lang="en-US" sz="1600">
                <a:solidFill>
                  <a:srgbClr val="FF0000"/>
                </a:solidFill>
                <a:latin typeface="Aptos Narrow" panose="020B0004020202020204" pitchFamily="34" charset="0"/>
              </a:rPr>
              <a:t>optimize</a:t>
            </a:r>
            <a:r>
              <a:rPr lang="en-US" sz="1600">
                <a:latin typeface="Aptos Narrow" panose="020B0004020202020204" pitchFamily="34" charset="0"/>
              </a:rPr>
              <a:t> the target </a:t>
            </a:r>
            <a:r>
              <a:rPr lang="en-US" sz="1600">
                <a:solidFill>
                  <a:srgbClr val="FF0000"/>
                </a:solidFill>
                <a:latin typeface="Aptos Narrow" panose="020B0004020202020204" pitchFamily="34" charset="0"/>
              </a:rPr>
              <a:t>uniformity</a:t>
            </a:r>
            <a:r>
              <a:rPr lang="en-US" sz="1600">
                <a:latin typeface="Aptos Narrow" panose="020B0004020202020204" pitchFamily="34" charset="0"/>
              </a:rPr>
              <a:t> (using the trained CNN model) and </a:t>
            </a:r>
            <a:r>
              <a:rPr lang="en-US" sz="1600">
                <a:solidFill>
                  <a:srgbClr val="FF0000"/>
                </a:solidFill>
                <a:latin typeface="Aptos Narrow" panose="020B0004020202020204" pitchFamily="34" charset="0"/>
              </a:rPr>
              <a:t>transmission</a:t>
            </a:r>
            <a:r>
              <a:rPr lang="en-US" sz="1600">
                <a:latin typeface="Aptos Narrow" panose="020B0004020202020204" pitchFamily="34" charset="0"/>
              </a:rPr>
              <a:t> (oct on)</a:t>
            </a:r>
          </a:p>
        </p:txBody>
      </p:sp>
      <p:grpSp>
        <p:nvGrpSpPr>
          <p:cNvPr id="24" name="Group 23">
            <a:extLst>
              <a:ext uri="{FF2B5EF4-FFF2-40B4-BE49-F238E27FC236}">
                <a16:creationId xmlns:a16="http://schemas.microsoft.com/office/drawing/2014/main" id="{39A7DC1A-E179-203C-5C94-2062CC5222FD}"/>
              </a:ext>
            </a:extLst>
          </p:cNvPr>
          <p:cNvGrpSpPr/>
          <p:nvPr/>
        </p:nvGrpSpPr>
        <p:grpSpPr>
          <a:xfrm>
            <a:off x="1823518" y="2009623"/>
            <a:ext cx="8544962" cy="2838753"/>
            <a:chOff x="1516463" y="2092748"/>
            <a:chExt cx="8544962" cy="2838753"/>
          </a:xfrm>
        </p:grpSpPr>
        <p:pic>
          <p:nvPicPr>
            <p:cNvPr id="6" name="Picture 5">
              <a:extLst>
                <a:ext uri="{FF2B5EF4-FFF2-40B4-BE49-F238E27FC236}">
                  <a16:creationId xmlns:a16="http://schemas.microsoft.com/office/drawing/2014/main" id="{B48D1C36-95B8-11F4-1508-5F4D2212DF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91997" y="2352306"/>
              <a:ext cx="2569428" cy="2574204"/>
            </a:xfrm>
            <a:prstGeom prst="rect">
              <a:avLst/>
            </a:prstGeom>
          </p:spPr>
        </p:pic>
        <p:pic>
          <p:nvPicPr>
            <p:cNvPr id="20" name="Picture 19">
              <a:extLst>
                <a:ext uri="{FF2B5EF4-FFF2-40B4-BE49-F238E27FC236}">
                  <a16:creationId xmlns:a16="http://schemas.microsoft.com/office/drawing/2014/main" id="{9DC7B54A-0DB9-6E78-AFC9-380B8CA5BA5F}"/>
                </a:ext>
              </a:extLst>
            </p:cNvPr>
            <p:cNvPicPr>
              <a:picLocks noChangeAspect="1"/>
            </p:cNvPicPr>
            <p:nvPr/>
          </p:nvPicPr>
          <p:blipFill>
            <a:blip r:embed="rId3"/>
            <a:stretch>
              <a:fillRect/>
            </a:stretch>
          </p:blipFill>
          <p:spPr>
            <a:xfrm>
              <a:off x="1516463" y="2357107"/>
              <a:ext cx="2563511" cy="2574204"/>
            </a:xfrm>
            <a:prstGeom prst="rect">
              <a:avLst/>
            </a:prstGeom>
          </p:spPr>
        </p:pic>
        <p:pic>
          <p:nvPicPr>
            <p:cNvPr id="21" name="Picture 20">
              <a:extLst>
                <a:ext uri="{FF2B5EF4-FFF2-40B4-BE49-F238E27FC236}">
                  <a16:creationId xmlns:a16="http://schemas.microsoft.com/office/drawing/2014/main" id="{94EB95EC-3414-70CD-9C69-9BEBD2721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9131" y="2358442"/>
              <a:ext cx="2563511" cy="2573059"/>
            </a:xfrm>
            <a:prstGeom prst="rect">
              <a:avLst/>
            </a:prstGeom>
          </p:spPr>
        </p:pic>
        <p:sp>
          <p:nvSpPr>
            <p:cNvPr id="22" name="Titolo 4">
              <a:extLst>
                <a:ext uri="{FF2B5EF4-FFF2-40B4-BE49-F238E27FC236}">
                  <a16:creationId xmlns:a16="http://schemas.microsoft.com/office/drawing/2014/main" id="{4265375D-3285-2627-79B1-3EDB5A9A2B83}"/>
                </a:ext>
              </a:extLst>
            </p:cNvPr>
            <p:cNvSpPr txBox="1">
              <a:spLocks/>
            </p:cNvSpPr>
            <p:nvPr/>
          </p:nvSpPr>
          <p:spPr>
            <a:xfrm>
              <a:off x="4416733" y="2092748"/>
              <a:ext cx="2871741" cy="259558"/>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a:latin typeface="Aptos Narrow" panose="020B0004020202020204" pitchFamily="34" charset="0"/>
                </a:rPr>
                <a:t>Beam distribution @ target position</a:t>
              </a:r>
            </a:p>
          </p:txBody>
        </p:sp>
      </p:grpSp>
      <p:graphicFrame>
        <p:nvGraphicFramePr>
          <p:cNvPr id="23" name="Table 22">
            <a:extLst>
              <a:ext uri="{FF2B5EF4-FFF2-40B4-BE49-F238E27FC236}">
                <a16:creationId xmlns:a16="http://schemas.microsoft.com/office/drawing/2014/main" id="{FE5A09CA-CB02-2700-941C-0408ADB6F35D}"/>
              </a:ext>
            </a:extLst>
          </p:cNvPr>
          <p:cNvGraphicFramePr>
            <a:graphicFrameLocks noGrp="1"/>
          </p:cNvGraphicFramePr>
          <p:nvPr>
            <p:extLst>
              <p:ext uri="{D42A27DB-BD31-4B8C-83A1-F6EECF244321}">
                <p14:modId xmlns:p14="http://schemas.microsoft.com/office/powerpoint/2010/main" val="1782758979"/>
              </p:ext>
            </p:extLst>
          </p:nvPr>
        </p:nvGraphicFramePr>
        <p:xfrm>
          <a:off x="1693021" y="5213399"/>
          <a:ext cx="5388016" cy="1386840"/>
        </p:xfrm>
        <a:graphic>
          <a:graphicData uri="http://schemas.openxmlformats.org/drawingml/2006/table">
            <a:tbl>
              <a:tblPr firstRow="1" bandRow="1">
                <a:tableStyleId>{5C22544A-7EE6-4342-B048-85BDC9FD1C3A}</a:tableStyleId>
              </a:tblPr>
              <a:tblGrid>
                <a:gridCol w="1347004">
                  <a:extLst>
                    <a:ext uri="{9D8B030D-6E8A-4147-A177-3AD203B41FA5}">
                      <a16:colId xmlns:a16="http://schemas.microsoft.com/office/drawing/2014/main" val="2715079546"/>
                    </a:ext>
                  </a:extLst>
                </a:gridCol>
                <a:gridCol w="1347004">
                  <a:extLst>
                    <a:ext uri="{9D8B030D-6E8A-4147-A177-3AD203B41FA5}">
                      <a16:colId xmlns:a16="http://schemas.microsoft.com/office/drawing/2014/main" val="2397498688"/>
                    </a:ext>
                  </a:extLst>
                </a:gridCol>
                <a:gridCol w="1347004">
                  <a:extLst>
                    <a:ext uri="{9D8B030D-6E8A-4147-A177-3AD203B41FA5}">
                      <a16:colId xmlns:a16="http://schemas.microsoft.com/office/drawing/2014/main" val="945751809"/>
                    </a:ext>
                  </a:extLst>
                </a:gridCol>
                <a:gridCol w="1347004">
                  <a:extLst>
                    <a:ext uri="{9D8B030D-6E8A-4147-A177-3AD203B41FA5}">
                      <a16:colId xmlns:a16="http://schemas.microsoft.com/office/drawing/2014/main" val="810486420"/>
                    </a:ext>
                  </a:extLst>
                </a:gridCol>
              </a:tblGrid>
              <a:tr h="260473">
                <a:tc>
                  <a:txBody>
                    <a:bodyPr/>
                    <a:lstStyle/>
                    <a:p>
                      <a:endParaRPr lang="en-US" sz="1400"/>
                    </a:p>
                  </a:txBody>
                  <a:tcPr/>
                </a:tc>
                <a:tc>
                  <a:txBody>
                    <a:bodyPr/>
                    <a:lstStyle/>
                    <a:p>
                      <a:pPr algn="ctr"/>
                      <a:r>
                        <a:rPr lang="en-US" sz="1400"/>
                        <a:t>Uniformity X</a:t>
                      </a:r>
                    </a:p>
                  </a:txBody>
                  <a:tcPr/>
                </a:tc>
                <a:tc>
                  <a:txBody>
                    <a:bodyPr/>
                    <a:lstStyle/>
                    <a:p>
                      <a:pPr algn="ctr"/>
                      <a:r>
                        <a:rPr lang="en-US" sz="1400"/>
                        <a:t>Uniformity Y</a:t>
                      </a:r>
                    </a:p>
                  </a:txBody>
                  <a:tcPr/>
                </a:tc>
                <a:tc>
                  <a:txBody>
                    <a:bodyPr/>
                    <a:lstStyle/>
                    <a:p>
                      <a:pPr algn="ctr"/>
                      <a:r>
                        <a:rPr lang="en-US" sz="1400"/>
                        <a:t>Transmission</a:t>
                      </a:r>
                    </a:p>
                  </a:txBody>
                  <a:tcPr/>
                </a:tc>
                <a:extLst>
                  <a:ext uri="{0D108BD9-81ED-4DB2-BD59-A6C34878D82A}">
                    <a16:rowId xmlns:a16="http://schemas.microsoft.com/office/drawing/2014/main" val="1091298373"/>
                  </a:ext>
                </a:extLst>
              </a:tr>
              <a:tr h="260473">
                <a:tc>
                  <a:txBody>
                    <a:bodyPr/>
                    <a:lstStyle/>
                    <a:p>
                      <a:r>
                        <a:rPr lang="en-US" sz="1400"/>
                        <a:t>Worst case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effectLst/>
                        </a:rPr>
                        <a:t>± 73.81 %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effectLst/>
                        </a:rPr>
                        <a:t>± 30.71 %</a:t>
                      </a:r>
                      <a:endParaRPr lang="en-US" sz="1400"/>
                    </a:p>
                  </a:txBody>
                  <a:tcPr/>
                </a:tc>
                <a:tc>
                  <a:txBody>
                    <a:bodyPr/>
                    <a:lstStyle/>
                    <a:p>
                      <a:pPr algn="ctr"/>
                      <a:r>
                        <a:rPr lang="en-US" sz="1400"/>
                        <a:t>89.94 %</a:t>
                      </a:r>
                    </a:p>
                  </a:txBody>
                  <a:tcPr/>
                </a:tc>
                <a:extLst>
                  <a:ext uri="{0D108BD9-81ED-4DB2-BD59-A6C34878D82A}">
                    <a16:rowId xmlns:a16="http://schemas.microsoft.com/office/drawing/2014/main" val="890707984"/>
                  </a:ext>
                </a:extLst>
              </a:tr>
              <a:tr h="406765">
                <a:tc>
                  <a:txBody>
                    <a:bodyPr/>
                    <a:lstStyle/>
                    <a:p>
                      <a:r>
                        <a:rPr lang="en-US" sz="1400" err="1"/>
                        <a:t>TraceWin</a:t>
                      </a:r>
                      <a:r>
                        <a:rPr lang="en-US" sz="1400"/>
                        <a:t> opt. </a:t>
                      </a:r>
                      <a:r>
                        <a:rPr lang="en-US" sz="1100"/>
                        <a:t>(Steerers only)</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effectLst/>
                        </a:rPr>
                        <a:t>± 29.25 %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effectLst/>
                        </a:rPr>
                        <a:t>± 19.31 %</a:t>
                      </a:r>
                      <a:endParaRPr lang="en-US" sz="1400"/>
                    </a:p>
                  </a:txBody>
                  <a:tcPr/>
                </a:tc>
                <a:tc>
                  <a:txBody>
                    <a:bodyPr/>
                    <a:lstStyle/>
                    <a:p>
                      <a:pPr algn="ctr"/>
                      <a:r>
                        <a:rPr lang="en-US" sz="1400"/>
                        <a:t>92.11 %</a:t>
                      </a:r>
                    </a:p>
                  </a:txBody>
                  <a:tcPr/>
                </a:tc>
                <a:extLst>
                  <a:ext uri="{0D108BD9-81ED-4DB2-BD59-A6C34878D82A}">
                    <a16:rowId xmlns:a16="http://schemas.microsoft.com/office/drawing/2014/main" val="2149332726"/>
                  </a:ext>
                </a:extLst>
              </a:tr>
              <a:tr h="260473">
                <a:tc>
                  <a:txBody>
                    <a:bodyPr/>
                    <a:lstStyle/>
                    <a:p>
                      <a:r>
                        <a:rPr lang="en-US" sz="1400" b="1">
                          <a:solidFill>
                            <a:schemeClr val="accent1"/>
                          </a:solidFill>
                        </a:rPr>
                        <a:t>ARBO + CNN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effectLst/>
                          <a:latin typeface="Aptos Narrow" panose="020B0004020202020204" pitchFamily="34" charset="0"/>
                        </a:rPr>
                        <a:t>± 16.84 %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effectLst/>
                          <a:latin typeface="Aptos Narrow" panose="020B0004020202020204" pitchFamily="34" charset="0"/>
                        </a:rPr>
                        <a:t>± 19.77 %</a:t>
                      </a:r>
                      <a:endParaRPr lang="en-US" sz="1400" b="1">
                        <a:solidFill>
                          <a:schemeClr val="accent1"/>
                        </a:solidFill>
                        <a:latin typeface="Aptos Narrow" panose="020B0004020202020204" pitchFamily="34" charset="0"/>
                      </a:endParaRPr>
                    </a:p>
                  </a:txBody>
                  <a:tcPr/>
                </a:tc>
                <a:tc>
                  <a:txBody>
                    <a:bodyPr/>
                    <a:lstStyle/>
                    <a:p>
                      <a:pPr algn="ctr"/>
                      <a:r>
                        <a:rPr lang="en-US" sz="1400" b="1">
                          <a:solidFill>
                            <a:schemeClr val="accent1"/>
                          </a:solidFill>
                          <a:latin typeface="Aptos Narrow" panose="020B0004020202020204" pitchFamily="34" charset="0"/>
                        </a:rPr>
                        <a:t>92.10 %</a:t>
                      </a:r>
                      <a:endParaRPr lang="en-US" sz="1400" b="1">
                        <a:solidFill>
                          <a:schemeClr val="accent1"/>
                        </a:solidFill>
                      </a:endParaRPr>
                    </a:p>
                  </a:txBody>
                  <a:tcPr/>
                </a:tc>
                <a:extLst>
                  <a:ext uri="{0D108BD9-81ED-4DB2-BD59-A6C34878D82A}">
                    <a16:rowId xmlns:a16="http://schemas.microsoft.com/office/drawing/2014/main" val="2279300057"/>
                  </a:ext>
                </a:extLst>
              </a:tr>
            </a:tbl>
          </a:graphicData>
        </a:graphic>
      </p:graphicFrame>
      <p:sp>
        <p:nvSpPr>
          <p:cNvPr id="25" name="Titolo 4">
            <a:extLst>
              <a:ext uri="{FF2B5EF4-FFF2-40B4-BE49-F238E27FC236}">
                <a16:creationId xmlns:a16="http://schemas.microsoft.com/office/drawing/2014/main" id="{18A2A748-61C4-0DA8-99B4-B2E65CDF3A15}"/>
              </a:ext>
            </a:extLst>
          </p:cNvPr>
          <p:cNvSpPr txBox="1">
            <a:spLocks/>
          </p:cNvSpPr>
          <p:nvPr/>
        </p:nvSpPr>
        <p:spPr>
          <a:xfrm>
            <a:off x="1669402" y="4843385"/>
            <a:ext cx="2871741" cy="259558"/>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a:latin typeface="Aptos Narrow" panose="020B0004020202020204" pitchFamily="34" charset="0"/>
              </a:rPr>
              <a:t>Worst case</a:t>
            </a:r>
          </a:p>
        </p:txBody>
      </p:sp>
      <p:sp>
        <p:nvSpPr>
          <p:cNvPr id="26" name="Titolo 4">
            <a:extLst>
              <a:ext uri="{FF2B5EF4-FFF2-40B4-BE49-F238E27FC236}">
                <a16:creationId xmlns:a16="http://schemas.microsoft.com/office/drawing/2014/main" id="{63281443-7805-F45D-C4D1-5093BF55101E}"/>
              </a:ext>
            </a:extLst>
          </p:cNvPr>
          <p:cNvSpPr txBox="1">
            <a:spLocks/>
          </p:cNvSpPr>
          <p:nvPr/>
        </p:nvSpPr>
        <p:spPr>
          <a:xfrm>
            <a:off x="4654020" y="4843385"/>
            <a:ext cx="2871741" cy="259558"/>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err="1">
                <a:latin typeface="Aptos Narrow" panose="020B0004020202020204" pitchFamily="34" charset="0"/>
              </a:rPr>
              <a:t>TraceWin</a:t>
            </a:r>
            <a:r>
              <a:rPr lang="en-US" sz="1200" b="1">
                <a:latin typeface="Aptos Narrow" panose="020B0004020202020204" pitchFamily="34" charset="0"/>
              </a:rPr>
              <a:t> opt.</a:t>
            </a:r>
          </a:p>
        </p:txBody>
      </p:sp>
      <p:sp>
        <p:nvSpPr>
          <p:cNvPr id="27" name="Titolo 4">
            <a:extLst>
              <a:ext uri="{FF2B5EF4-FFF2-40B4-BE49-F238E27FC236}">
                <a16:creationId xmlns:a16="http://schemas.microsoft.com/office/drawing/2014/main" id="{229D36B9-A5DA-6AD8-5027-BF558500614A}"/>
              </a:ext>
            </a:extLst>
          </p:cNvPr>
          <p:cNvSpPr txBox="1">
            <a:spLocks/>
          </p:cNvSpPr>
          <p:nvPr/>
        </p:nvSpPr>
        <p:spPr>
          <a:xfrm>
            <a:off x="7650859" y="4843385"/>
            <a:ext cx="2871741" cy="259558"/>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a:latin typeface="Aptos Narrow" panose="020B0004020202020204" pitchFamily="34" charset="0"/>
              </a:rPr>
              <a:t>ARBO + CNN</a:t>
            </a:r>
          </a:p>
        </p:txBody>
      </p:sp>
      <p:sp>
        <p:nvSpPr>
          <p:cNvPr id="28" name="CasellaDiTesto 29">
            <a:extLst>
              <a:ext uri="{FF2B5EF4-FFF2-40B4-BE49-F238E27FC236}">
                <a16:creationId xmlns:a16="http://schemas.microsoft.com/office/drawing/2014/main" id="{33177085-DA74-EAF7-E29A-35561E6D38AA}"/>
              </a:ext>
            </a:extLst>
          </p:cNvPr>
          <p:cNvSpPr txBox="1"/>
          <p:nvPr/>
        </p:nvSpPr>
        <p:spPr>
          <a:xfrm>
            <a:off x="7595529" y="5583371"/>
            <a:ext cx="3541888"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Autotuning procedure will be applied in online operations</a:t>
            </a:r>
            <a:endParaRPr lang="it-IT" b="1" u="sng">
              <a:solidFill>
                <a:schemeClr val="bg1"/>
              </a:solidFill>
              <a:latin typeface="Aptos Narrow" panose="020B0004020202020204" pitchFamily="34" charset="0"/>
            </a:endParaRPr>
          </a:p>
        </p:txBody>
      </p:sp>
      <p:pic>
        <p:nvPicPr>
          <p:cNvPr id="3" name="Picture 2" descr="A logo with a black background&#10;&#10;AI-generated content may be incorrect.">
            <a:extLst>
              <a:ext uri="{FF2B5EF4-FFF2-40B4-BE49-F238E27FC236}">
                <a16:creationId xmlns:a16="http://schemas.microsoft.com/office/drawing/2014/main" id="{5060E7A1-A11D-53BE-4EF8-441FBAD30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3688" y="0"/>
            <a:ext cx="1154775" cy="668120"/>
          </a:xfrm>
          <a:prstGeom prst="rect">
            <a:avLst/>
          </a:prstGeom>
        </p:spPr>
      </p:pic>
    </p:spTree>
    <p:extLst>
      <p:ext uri="{BB962C8B-B14F-4D97-AF65-F5344CB8AC3E}">
        <p14:creationId xmlns:p14="http://schemas.microsoft.com/office/powerpoint/2010/main" val="299806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56E3B-9D14-680E-D993-93BC1A5B329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87DD643-382C-99AF-64ED-ECA0C26DCB08}"/>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DEEEF1BD-ECDE-0684-5404-31D0E36F07D7}"/>
              </a:ext>
            </a:extLst>
          </p:cNvPr>
          <p:cNvSpPr>
            <a:spLocks noGrp="1"/>
          </p:cNvSpPr>
          <p:nvPr>
            <p:ph type="sldNum" sz="quarter" idx="12"/>
          </p:nvPr>
        </p:nvSpPr>
        <p:spPr/>
        <p:txBody>
          <a:bodyPr/>
          <a:lstStyle/>
          <a:p>
            <a:fld id="{A6D6D798-1883-974D-96D0-4E82B243DEDE}" type="slidenum">
              <a:rPr lang="it-IT" smtClean="0"/>
              <a:t>16</a:t>
            </a:fld>
            <a:endParaRPr lang="it-IT"/>
          </a:p>
        </p:txBody>
      </p:sp>
      <p:sp>
        <p:nvSpPr>
          <p:cNvPr id="11" name="Titolo 4">
            <a:extLst>
              <a:ext uri="{FF2B5EF4-FFF2-40B4-BE49-F238E27FC236}">
                <a16:creationId xmlns:a16="http://schemas.microsoft.com/office/drawing/2014/main" id="{283D53B4-466A-D3F9-ECF3-ED6D00057B8C}"/>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TAPA accelerator complex</a:t>
            </a:r>
          </a:p>
        </p:txBody>
      </p:sp>
      <p:sp>
        <p:nvSpPr>
          <p:cNvPr id="7" name="Rectangle 6">
            <a:extLst>
              <a:ext uri="{FF2B5EF4-FFF2-40B4-BE49-F238E27FC236}">
                <a16:creationId xmlns:a16="http://schemas.microsoft.com/office/drawing/2014/main" id="{53E56C1A-C6D0-47F7-1A0E-52D474C0DC14}"/>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951151-6B72-0D8D-1706-D162698CDC60}"/>
              </a:ext>
            </a:extLst>
          </p:cNvPr>
          <p:cNvGrpSpPr/>
          <p:nvPr/>
        </p:nvGrpSpPr>
        <p:grpSpPr>
          <a:xfrm>
            <a:off x="290458" y="691378"/>
            <a:ext cx="11612179" cy="5987663"/>
            <a:chOff x="290458" y="691378"/>
            <a:chExt cx="11612179" cy="5987663"/>
          </a:xfrm>
        </p:grpSpPr>
        <p:pic>
          <p:nvPicPr>
            <p:cNvPr id="13" name="Picture 12">
              <a:extLst>
                <a:ext uri="{FF2B5EF4-FFF2-40B4-BE49-F238E27FC236}">
                  <a16:creationId xmlns:a16="http://schemas.microsoft.com/office/drawing/2014/main" id="{4AE06C45-F3DD-A7FE-A05B-6274F5CC3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079" y="950289"/>
              <a:ext cx="11525842" cy="4319453"/>
            </a:xfrm>
            <a:prstGeom prst="rect">
              <a:avLst/>
            </a:prstGeom>
          </p:spPr>
        </p:pic>
        <p:sp>
          <p:nvSpPr>
            <p:cNvPr id="2" name="Rectangle 1">
              <a:extLst>
                <a:ext uri="{FF2B5EF4-FFF2-40B4-BE49-F238E27FC236}">
                  <a16:creationId xmlns:a16="http://schemas.microsoft.com/office/drawing/2014/main" id="{5E28CC58-828E-4785-5901-D7C5883BCD6A}"/>
                </a:ext>
              </a:extLst>
            </p:cNvPr>
            <p:cNvSpPr/>
            <p:nvPr/>
          </p:nvSpPr>
          <p:spPr>
            <a:xfrm>
              <a:off x="404038" y="951336"/>
              <a:ext cx="2789339" cy="1453830"/>
            </a:xfrm>
            <a:prstGeom prst="rect">
              <a:avLst/>
            </a:prstGeom>
            <a:solidFill>
              <a:schemeClr val="accent1">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endParaRPr>
            </a:p>
          </p:txBody>
        </p:sp>
        <p:sp>
          <p:nvSpPr>
            <p:cNvPr id="3" name="Rectangle 2">
              <a:extLst>
                <a:ext uri="{FF2B5EF4-FFF2-40B4-BE49-F238E27FC236}">
                  <a16:creationId xmlns:a16="http://schemas.microsoft.com/office/drawing/2014/main" id="{AC07D541-0ED0-2863-E0FD-DC68877B52DE}"/>
                </a:ext>
              </a:extLst>
            </p:cNvPr>
            <p:cNvSpPr/>
            <p:nvPr/>
          </p:nvSpPr>
          <p:spPr>
            <a:xfrm>
              <a:off x="3193377" y="950289"/>
              <a:ext cx="769023" cy="835752"/>
            </a:xfrm>
            <a:prstGeom prst="rect">
              <a:avLst/>
            </a:prstGeom>
            <a:solidFill>
              <a:schemeClr val="accent1">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65198E-927D-3BA2-BDEF-910FAC3B8FC0}"/>
                </a:ext>
              </a:extLst>
            </p:cNvPr>
            <p:cNvSpPr txBox="1"/>
            <p:nvPr/>
          </p:nvSpPr>
          <p:spPr>
            <a:xfrm>
              <a:off x="1715801" y="1493585"/>
              <a:ext cx="652743" cy="369332"/>
            </a:xfrm>
            <a:prstGeom prst="rect">
              <a:avLst/>
            </a:prstGeom>
            <a:noFill/>
          </p:spPr>
          <p:txBody>
            <a:bodyPr wrap="square" rtlCol="0">
              <a:spAutoFit/>
            </a:bodyPr>
            <a:lstStyle/>
            <a:p>
              <a:r>
                <a:rPr lang="it-IT" b="1">
                  <a:solidFill>
                    <a:schemeClr val="accent1">
                      <a:lumMod val="75000"/>
                    </a:schemeClr>
                  </a:solidFill>
                  <a:latin typeface="Aptos Narrow" panose="020B0004020202020204" pitchFamily="34" charset="0"/>
                </a:rPr>
                <a:t>ALPI</a:t>
              </a:r>
              <a:endParaRPr lang="en-US" b="1">
                <a:solidFill>
                  <a:schemeClr val="accent1">
                    <a:lumMod val="75000"/>
                  </a:schemeClr>
                </a:solidFill>
                <a:latin typeface="Aptos Narrow" panose="020B0004020202020204" pitchFamily="34" charset="0"/>
              </a:endParaRPr>
            </a:p>
          </p:txBody>
        </p:sp>
        <p:sp>
          <p:nvSpPr>
            <p:cNvPr id="9" name="Rectangle 8">
              <a:extLst>
                <a:ext uri="{FF2B5EF4-FFF2-40B4-BE49-F238E27FC236}">
                  <a16:creationId xmlns:a16="http://schemas.microsoft.com/office/drawing/2014/main" id="{6FB18AAB-0BE0-EA87-548A-C0AF0941D2A9}"/>
                </a:ext>
              </a:extLst>
            </p:cNvPr>
            <p:cNvSpPr/>
            <p:nvPr/>
          </p:nvSpPr>
          <p:spPr>
            <a:xfrm>
              <a:off x="333079" y="4286312"/>
              <a:ext cx="3915071" cy="945629"/>
            </a:xfrm>
            <a:prstGeom prst="rect">
              <a:avLst/>
            </a:prstGeom>
            <a:solidFill>
              <a:schemeClr val="accent3">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endParaRPr>
            </a:p>
          </p:txBody>
        </p:sp>
        <p:sp>
          <p:nvSpPr>
            <p:cNvPr id="10" name="TextBox 9">
              <a:extLst>
                <a:ext uri="{FF2B5EF4-FFF2-40B4-BE49-F238E27FC236}">
                  <a16:creationId xmlns:a16="http://schemas.microsoft.com/office/drawing/2014/main" id="{B1705AA4-E8E9-8CBE-4EDB-3EAD0077D20A}"/>
                </a:ext>
              </a:extLst>
            </p:cNvPr>
            <p:cNvSpPr txBox="1"/>
            <p:nvPr/>
          </p:nvSpPr>
          <p:spPr>
            <a:xfrm>
              <a:off x="2368544" y="4829608"/>
              <a:ext cx="1372940" cy="369332"/>
            </a:xfrm>
            <a:prstGeom prst="rect">
              <a:avLst/>
            </a:prstGeom>
            <a:noFill/>
          </p:spPr>
          <p:txBody>
            <a:bodyPr wrap="none" rtlCol="0">
              <a:spAutoFit/>
            </a:bodyPr>
            <a:lstStyle/>
            <a:p>
              <a:r>
                <a:rPr lang="it-IT" b="1">
                  <a:solidFill>
                    <a:schemeClr val="accent3">
                      <a:lumMod val="75000"/>
                    </a:schemeClr>
                  </a:solidFill>
                  <a:latin typeface="Aptos Narrow" panose="020B0004020202020204" pitchFamily="34" charset="0"/>
                </a:rPr>
                <a:t>Tandem-XTU</a:t>
              </a:r>
              <a:endParaRPr lang="en-US" b="1">
                <a:solidFill>
                  <a:schemeClr val="accent3">
                    <a:lumMod val="75000"/>
                  </a:schemeClr>
                </a:solidFill>
                <a:latin typeface="Aptos Narrow" panose="020B0004020202020204" pitchFamily="34" charset="0"/>
              </a:endParaRPr>
            </a:p>
          </p:txBody>
        </p:sp>
        <p:sp>
          <p:nvSpPr>
            <p:cNvPr id="14" name="Rectangle 13">
              <a:extLst>
                <a:ext uri="{FF2B5EF4-FFF2-40B4-BE49-F238E27FC236}">
                  <a16:creationId xmlns:a16="http://schemas.microsoft.com/office/drawing/2014/main" id="{15866B74-5A13-42FA-B68A-322F9CC254BD}"/>
                </a:ext>
              </a:extLst>
            </p:cNvPr>
            <p:cNvSpPr/>
            <p:nvPr/>
          </p:nvSpPr>
          <p:spPr>
            <a:xfrm>
              <a:off x="3205324" y="2168562"/>
              <a:ext cx="500289" cy="2021642"/>
            </a:xfrm>
            <a:prstGeom prst="rect">
              <a:avLst/>
            </a:prstGeom>
            <a:solidFill>
              <a:srgbClr val="C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2">
                    <a:lumMod val="40000"/>
                    <a:lumOff val="60000"/>
                  </a:schemeClr>
                </a:solidFill>
              </a:endParaRPr>
            </a:p>
          </p:txBody>
        </p:sp>
        <p:sp>
          <p:nvSpPr>
            <p:cNvPr id="15" name="TextBox 14">
              <a:extLst>
                <a:ext uri="{FF2B5EF4-FFF2-40B4-BE49-F238E27FC236}">
                  <a16:creationId xmlns:a16="http://schemas.microsoft.com/office/drawing/2014/main" id="{1777A416-153C-F0B3-3E63-413D1AAE4B4E}"/>
                </a:ext>
              </a:extLst>
            </p:cNvPr>
            <p:cNvSpPr txBox="1"/>
            <p:nvPr/>
          </p:nvSpPr>
          <p:spPr>
            <a:xfrm rot="16200000">
              <a:off x="2959709" y="2831958"/>
              <a:ext cx="740524" cy="369332"/>
            </a:xfrm>
            <a:prstGeom prst="rect">
              <a:avLst/>
            </a:prstGeom>
            <a:noFill/>
          </p:spPr>
          <p:txBody>
            <a:bodyPr wrap="none" rtlCol="0">
              <a:spAutoFit/>
            </a:bodyPr>
            <a:lstStyle/>
            <a:p>
              <a:r>
                <a:rPr lang="it-IT" b="1">
                  <a:solidFill>
                    <a:srgbClr val="C00000"/>
                  </a:solidFill>
                  <a:latin typeface="Aptos Narrow" panose="020B0004020202020204" pitchFamily="34" charset="0"/>
                </a:rPr>
                <a:t>PIAVE</a:t>
              </a:r>
              <a:endParaRPr lang="en-US" b="1">
                <a:solidFill>
                  <a:srgbClr val="C00000"/>
                </a:solidFill>
                <a:latin typeface="Aptos Narrow" panose="020B0004020202020204" pitchFamily="34" charset="0"/>
              </a:endParaRPr>
            </a:p>
          </p:txBody>
        </p:sp>
        <p:sp>
          <p:nvSpPr>
            <p:cNvPr id="30" name="TextBox 29">
              <a:extLst>
                <a:ext uri="{FF2B5EF4-FFF2-40B4-BE49-F238E27FC236}">
                  <a16:creationId xmlns:a16="http://schemas.microsoft.com/office/drawing/2014/main" id="{BDE37681-6F3A-6FE2-D053-B0CBA92C8817}"/>
                </a:ext>
              </a:extLst>
            </p:cNvPr>
            <p:cNvSpPr txBox="1"/>
            <p:nvPr/>
          </p:nvSpPr>
          <p:spPr>
            <a:xfrm>
              <a:off x="4276975" y="2145412"/>
              <a:ext cx="787395" cy="369332"/>
            </a:xfrm>
            <a:prstGeom prst="rect">
              <a:avLst/>
            </a:prstGeom>
            <a:noFill/>
          </p:spPr>
          <p:txBody>
            <a:bodyPr wrap="none" rtlCol="0">
              <a:spAutoFit/>
            </a:bodyPr>
            <a:lstStyle/>
            <a:p>
              <a:r>
                <a:rPr lang="it-IT" b="1">
                  <a:solidFill>
                    <a:schemeClr val="accent5">
                      <a:lumMod val="75000"/>
                    </a:schemeClr>
                  </a:solidFill>
                  <a:latin typeface="Aptos Narrow" panose="020B0004020202020204" pitchFamily="34" charset="0"/>
                </a:rPr>
                <a:t>ADIGE</a:t>
              </a:r>
              <a:endParaRPr lang="en-US" b="1">
                <a:solidFill>
                  <a:schemeClr val="accent5">
                    <a:lumMod val="75000"/>
                  </a:schemeClr>
                </a:solidFill>
                <a:latin typeface="Aptos Narrow" panose="020B0004020202020204" pitchFamily="34" charset="0"/>
              </a:endParaRPr>
            </a:p>
          </p:txBody>
        </p:sp>
        <p:sp>
          <p:nvSpPr>
            <p:cNvPr id="31" name="Rectangle 30">
              <a:extLst>
                <a:ext uri="{FF2B5EF4-FFF2-40B4-BE49-F238E27FC236}">
                  <a16:creationId xmlns:a16="http://schemas.microsoft.com/office/drawing/2014/main" id="{59BDCE28-92B0-2233-45D2-8EA5DEA78805}"/>
                </a:ext>
              </a:extLst>
            </p:cNvPr>
            <p:cNvSpPr/>
            <p:nvPr/>
          </p:nvSpPr>
          <p:spPr>
            <a:xfrm>
              <a:off x="9172574" y="1271691"/>
              <a:ext cx="2598857" cy="1743075"/>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endParaRPr>
            </a:p>
          </p:txBody>
        </p:sp>
        <p:sp>
          <p:nvSpPr>
            <p:cNvPr id="32" name="Rectangle 31">
              <a:extLst>
                <a:ext uri="{FF2B5EF4-FFF2-40B4-BE49-F238E27FC236}">
                  <a16:creationId xmlns:a16="http://schemas.microsoft.com/office/drawing/2014/main" id="{6CA1516B-F57C-D074-3131-9BC8FE372E34}"/>
                </a:ext>
              </a:extLst>
            </p:cNvPr>
            <p:cNvSpPr/>
            <p:nvPr/>
          </p:nvSpPr>
          <p:spPr>
            <a:xfrm>
              <a:off x="7011351" y="1753114"/>
              <a:ext cx="2165364" cy="761630"/>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endParaRPr>
            </a:p>
          </p:txBody>
        </p:sp>
        <p:sp>
          <p:nvSpPr>
            <p:cNvPr id="33" name="Rectangle 32">
              <a:extLst>
                <a:ext uri="{FF2B5EF4-FFF2-40B4-BE49-F238E27FC236}">
                  <a16:creationId xmlns:a16="http://schemas.microsoft.com/office/drawing/2014/main" id="{31AB7B94-B04B-FD6D-13C5-F4C508796D66}"/>
                </a:ext>
              </a:extLst>
            </p:cNvPr>
            <p:cNvSpPr/>
            <p:nvPr/>
          </p:nvSpPr>
          <p:spPr>
            <a:xfrm>
              <a:off x="4222011" y="1439510"/>
              <a:ext cx="2789340" cy="761630"/>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endParaRPr>
            </a:p>
          </p:txBody>
        </p:sp>
        <p:sp>
          <p:nvSpPr>
            <p:cNvPr id="29" name="Rectangle 28">
              <a:extLst>
                <a:ext uri="{FF2B5EF4-FFF2-40B4-BE49-F238E27FC236}">
                  <a16:creationId xmlns:a16="http://schemas.microsoft.com/office/drawing/2014/main" id="{EEC172C4-89EA-B40F-2F38-B6864FCAAFFA}"/>
                </a:ext>
              </a:extLst>
            </p:cNvPr>
            <p:cNvSpPr/>
            <p:nvPr/>
          </p:nvSpPr>
          <p:spPr>
            <a:xfrm>
              <a:off x="4151230" y="1350790"/>
              <a:ext cx="2860121" cy="1163953"/>
            </a:xfrm>
            <a:prstGeom prst="rect">
              <a:avLst/>
            </a:prstGeom>
            <a:solidFill>
              <a:schemeClr val="accent5">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endParaRPr>
            </a:p>
          </p:txBody>
        </p:sp>
        <p:sp>
          <p:nvSpPr>
            <p:cNvPr id="36" name="TextBox 35">
              <a:extLst>
                <a:ext uri="{FF2B5EF4-FFF2-40B4-BE49-F238E27FC236}">
                  <a16:creationId xmlns:a16="http://schemas.microsoft.com/office/drawing/2014/main" id="{1260A881-68E4-5BB6-FE59-BC84128A8E74}"/>
                </a:ext>
              </a:extLst>
            </p:cNvPr>
            <p:cNvSpPr txBox="1"/>
            <p:nvPr/>
          </p:nvSpPr>
          <p:spPr>
            <a:xfrm>
              <a:off x="10515968" y="2133929"/>
              <a:ext cx="778687" cy="369332"/>
            </a:xfrm>
            <a:prstGeom prst="rect">
              <a:avLst/>
            </a:prstGeom>
            <a:noFill/>
          </p:spPr>
          <p:txBody>
            <a:bodyPr wrap="square" rtlCol="0">
              <a:spAutoFit/>
            </a:bodyPr>
            <a:lstStyle/>
            <a:p>
              <a:r>
                <a:rPr lang="it-IT" b="1">
                  <a:solidFill>
                    <a:srgbClr val="CC9B00"/>
                  </a:solidFill>
                  <a:latin typeface="Aptos Narrow" panose="020B0004020202020204" pitchFamily="34" charset="0"/>
                </a:rPr>
                <a:t>SPES</a:t>
              </a:r>
              <a:endParaRPr lang="en-US" b="1">
                <a:solidFill>
                  <a:srgbClr val="CC9B00"/>
                </a:solidFill>
                <a:latin typeface="Aptos Narrow" panose="020B0004020202020204" pitchFamily="34" charset="0"/>
              </a:endParaRPr>
            </a:p>
          </p:txBody>
        </p:sp>
        <p:pic>
          <p:nvPicPr>
            <p:cNvPr id="37" name="Picture 10">
              <a:extLst>
                <a:ext uri="{FF2B5EF4-FFF2-40B4-BE49-F238E27FC236}">
                  <a16:creationId xmlns:a16="http://schemas.microsoft.com/office/drawing/2014/main" id="{F9109F53-E66D-C078-2C12-71168FF050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05" b="33003"/>
            <a:stretch/>
          </p:blipFill>
          <p:spPr>
            <a:xfrm>
              <a:off x="290458" y="5014274"/>
              <a:ext cx="1684798" cy="1326857"/>
            </a:xfrm>
            <a:prstGeom prst="rect">
              <a:avLst/>
            </a:prstGeom>
            <a:ln w="28575">
              <a:solidFill>
                <a:schemeClr val="accent3"/>
              </a:solidFill>
            </a:ln>
            <a:effectLst>
              <a:outerShdw blurRad="292100" dist="139700" dir="2700000" algn="tl" rotWithShape="0">
                <a:srgbClr val="333333">
                  <a:alpha val="65000"/>
                </a:srgbClr>
              </a:outerShdw>
            </a:effectLst>
          </p:spPr>
        </p:pic>
        <p:pic>
          <p:nvPicPr>
            <p:cNvPr id="38" name="Picture 5" descr="A picture containing indoor&#10;&#10;Description automatically generated">
              <a:extLst>
                <a:ext uri="{FF2B5EF4-FFF2-40B4-BE49-F238E27FC236}">
                  <a16:creationId xmlns:a16="http://schemas.microsoft.com/office/drawing/2014/main" id="{67117698-21EE-573B-7F87-9024D4D46D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45322"/>
            <a:stretch/>
          </p:blipFill>
          <p:spPr>
            <a:xfrm>
              <a:off x="485358" y="2296926"/>
              <a:ext cx="1380713" cy="1329804"/>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39" name="Picture 33" descr="A picture containing engine&#10;&#10;Description automatically generated">
              <a:extLst>
                <a:ext uri="{FF2B5EF4-FFF2-40B4-BE49-F238E27FC236}">
                  <a16:creationId xmlns:a16="http://schemas.microsoft.com/office/drawing/2014/main" id="{24C48FDB-35BF-8B53-E096-410EE438BE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4362" y="5395007"/>
              <a:ext cx="1244867" cy="1244867"/>
            </a:xfrm>
            <a:prstGeom prst="rect">
              <a:avLst/>
            </a:prstGeom>
            <a:ln w="28575">
              <a:solidFill>
                <a:schemeClr val="tx1"/>
              </a:solidFill>
            </a:ln>
            <a:effectLst>
              <a:outerShdw blurRad="292100" dist="139700" dir="2700000" algn="tl" rotWithShape="0">
                <a:srgbClr val="333333">
                  <a:alpha val="65000"/>
                </a:srgbClr>
              </a:outerShdw>
            </a:effectLst>
          </p:spPr>
        </p:pic>
        <p:pic>
          <p:nvPicPr>
            <p:cNvPr id="40" name="Picture 8" descr="A picture containing indoor, metal&#10;&#10;Description automatically generated">
              <a:extLst>
                <a:ext uri="{FF2B5EF4-FFF2-40B4-BE49-F238E27FC236}">
                  <a16:creationId xmlns:a16="http://schemas.microsoft.com/office/drawing/2014/main" id="{FB563719-35B3-43F0-50B4-266A312239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031" b="16156"/>
            <a:stretch/>
          </p:blipFill>
          <p:spPr>
            <a:xfrm>
              <a:off x="4097010" y="2686154"/>
              <a:ext cx="1644068" cy="1485692"/>
            </a:xfrm>
            <a:prstGeom prst="rect">
              <a:avLst/>
            </a:prstGeom>
            <a:ln w="28575">
              <a:solidFill>
                <a:srgbClr val="C00000"/>
              </a:solidFill>
            </a:ln>
            <a:effectLst>
              <a:outerShdw blurRad="292100" dist="139700" dir="2700000" algn="tl" rotWithShape="0">
                <a:srgbClr val="333333">
                  <a:alpha val="65000"/>
                </a:srgbClr>
              </a:outerShdw>
            </a:effectLst>
          </p:spPr>
        </p:pic>
        <p:pic>
          <p:nvPicPr>
            <p:cNvPr id="43" name="Picture 42" descr="A large machine on a conveyor belt&#10;&#10;Description automatically generated">
              <a:extLst>
                <a:ext uri="{FF2B5EF4-FFF2-40B4-BE49-F238E27FC236}">
                  <a16:creationId xmlns:a16="http://schemas.microsoft.com/office/drawing/2014/main" id="{0188366C-9F14-3FB6-CB07-77EE428571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574" b="24345"/>
            <a:stretch/>
          </p:blipFill>
          <p:spPr>
            <a:xfrm flipH="1">
              <a:off x="3893542" y="1304551"/>
              <a:ext cx="1854138" cy="566214"/>
            </a:xfrm>
            <a:prstGeom prst="rect">
              <a:avLst/>
            </a:prstGeom>
            <a:ln w="28575">
              <a:solidFill>
                <a:schemeClr val="accent5"/>
              </a:solidFill>
            </a:ln>
            <a:effectLst>
              <a:outerShdw blurRad="292100" dist="139700" dir="2700000" algn="tl" rotWithShape="0">
                <a:srgbClr val="333333">
                  <a:alpha val="65000"/>
                </a:srgbClr>
              </a:outerShdw>
            </a:effectLst>
          </p:spPr>
        </p:pic>
        <p:pic>
          <p:nvPicPr>
            <p:cNvPr id="44" name="Immagine 4" descr="Immagine che contiene interno, sporco&#10;&#10;Descrizione generata automaticamente">
              <a:extLst>
                <a:ext uri="{FF2B5EF4-FFF2-40B4-BE49-F238E27FC236}">
                  <a16:creationId xmlns:a16="http://schemas.microsoft.com/office/drawing/2014/main" id="{CD702D32-5EE6-0918-AEFF-2D062CC780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916" r="2513"/>
            <a:stretch/>
          </p:blipFill>
          <p:spPr>
            <a:xfrm>
              <a:off x="6547776" y="763095"/>
              <a:ext cx="1758807" cy="1210139"/>
            </a:xfrm>
            <a:prstGeom prst="rect">
              <a:avLst/>
            </a:prstGeom>
            <a:ln w="28575">
              <a:solidFill>
                <a:schemeClr val="accent5"/>
              </a:solid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2320D7C0-ADCB-3788-3BE7-0BE82BD807DF}"/>
                </a:ext>
              </a:extLst>
            </p:cNvPr>
            <p:cNvPicPr>
              <a:picLocks noChangeAspect="1"/>
            </p:cNvPicPr>
            <p:nvPr/>
          </p:nvPicPr>
          <p:blipFill>
            <a:blip r:embed="rId10"/>
            <a:srcRect t="4583"/>
            <a:stretch/>
          </p:blipFill>
          <p:spPr>
            <a:xfrm>
              <a:off x="6187742" y="2532490"/>
              <a:ext cx="1147671" cy="963207"/>
            </a:xfrm>
            <a:prstGeom prst="rect">
              <a:avLst/>
            </a:prstGeom>
            <a:ln w="28575">
              <a:solidFill>
                <a:schemeClr val="accent5"/>
              </a:solidFill>
            </a:ln>
            <a:effectLst>
              <a:outerShdw blurRad="292100" dist="139700" dir="2700000" algn="tl" rotWithShape="0">
                <a:srgbClr val="333333">
                  <a:alpha val="65000"/>
                </a:srgbClr>
              </a:outerShdw>
            </a:effectLst>
          </p:spPr>
        </p:pic>
        <p:pic>
          <p:nvPicPr>
            <p:cNvPr id="46" name="Picture 40" descr="Graphical user interface&#10;&#10;Description automatically generated with medium confidence">
              <a:extLst>
                <a:ext uri="{FF2B5EF4-FFF2-40B4-BE49-F238E27FC236}">
                  <a16:creationId xmlns:a16="http://schemas.microsoft.com/office/drawing/2014/main" id="{B1D0EA50-6F02-BFAA-3B67-D9D7B78D569E}"/>
                </a:ext>
              </a:extLst>
            </p:cNvPr>
            <p:cNvPicPr>
              <a:picLocks noChangeAspect="1"/>
            </p:cNvPicPr>
            <p:nvPr/>
          </p:nvPicPr>
          <p:blipFill rotWithShape="1">
            <a:blip r:embed="rId11">
              <a:extLst>
                <a:ext uri="{28A0092B-C50C-407E-A947-70E740481C1C}">
                  <a14:useLocalDpi xmlns:a14="http://schemas.microsoft.com/office/drawing/2010/main" val="0"/>
                </a:ext>
              </a:extLst>
            </a:blip>
            <a:srcRect l="60422" t="47670" r="2511" b="17159"/>
            <a:stretch/>
          </p:blipFill>
          <p:spPr>
            <a:xfrm>
              <a:off x="9857884" y="691378"/>
              <a:ext cx="2044753" cy="1061736"/>
            </a:xfrm>
            <a:prstGeom prst="rect">
              <a:avLst/>
            </a:prstGeom>
            <a:ln w="28575">
              <a:solidFill>
                <a:srgbClr val="FFFF00"/>
              </a:solidFill>
            </a:ln>
            <a:effectLst>
              <a:outerShdw blurRad="292100" dist="139700" dir="2700000" algn="tl" rotWithShape="0">
                <a:srgbClr val="333333">
                  <a:alpha val="65000"/>
                </a:srgbClr>
              </a:outerShdw>
            </a:effectLst>
          </p:spPr>
        </p:pic>
        <p:grpSp>
          <p:nvGrpSpPr>
            <p:cNvPr id="50" name="Group 49">
              <a:extLst>
                <a:ext uri="{FF2B5EF4-FFF2-40B4-BE49-F238E27FC236}">
                  <a16:creationId xmlns:a16="http://schemas.microsoft.com/office/drawing/2014/main" id="{0B77F568-8610-63BB-5E67-84D808D28DC1}"/>
                </a:ext>
              </a:extLst>
            </p:cNvPr>
            <p:cNvGrpSpPr/>
            <p:nvPr/>
          </p:nvGrpSpPr>
          <p:grpSpPr>
            <a:xfrm>
              <a:off x="3539910" y="5315981"/>
              <a:ext cx="458234" cy="755369"/>
              <a:chOff x="3975835" y="6019073"/>
              <a:chExt cx="458234" cy="755369"/>
            </a:xfrm>
          </p:grpSpPr>
          <p:sp>
            <p:nvSpPr>
              <p:cNvPr id="51" name="Arrow: Down 50">
                <a:extLst>
                  <a:ext uri="{FF2B5EF4-FFF2-40B4-BE49-F238E27FC236}">
                    <a16:creationId xmlns:a16="http://schemas.microsoft.com/office/drawing/2014/main" id="{89CF88A7-7461-C95C-0549-6EBBB1C0ADDC}"/>
                  </a:ext>
                </a:extLst>
              </p:cNvPr>
              <p:cNvSpPr/>
              <p:nvPr/>
            </p:nvSpPr>
            <p:spPr>
              <a:xfrm>
                <a:off x="3975835" y="6071269"/>
                <a:ext cx="458234" cy="70317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468554C9-8EA0-3CB7-4663-8B1D7D09B894}"/>
                  </a:ext>
                </a:extLst>
              </p:cNvPr>
              <p:cNvSpPr txBox="1"/>
              <p:nvPr/>
            </p:nvSpPr>
            <p:spPr>
              <a:xfrm rot="16200000">
                <a:off x="3842257" y="6212492"/>
                <a:ext cx="725391" cy="338554"/>
              </a:xfrm>
              <a:prstGeom prst="rect">
                <a:avLst/>
              </a:prstGeom>
              <a:noFill/>
            </p:spPr>
            <p:txBody>
              <a:bodyPr wrap="none" rtlCol="0">
                <a:spAutoFit/>
              </a:bodyPr>
              <a:lstStyle/>
              <a:p>
                <a:r>
                  <a:rPr lang="it-IT" sz="1600" b="1"/>
                  <a:t>Users</a:t>
                </a:r>
                <a:endParaRPr lang="en-US" sz="1600" b="1"/>
              </a:p>
            </p:txBody>
          </p:sp>
        </p:grpSp>
        <p:sp>
          <p:nvSpPr>
            <p:cNvPr id="55" name="CasellaDiTesto 50">
              <a:extLst>
                <a:ext uri="{FF2B5EF4-FFF2-40B4-BE49-F238E27FC236}">
                  <a16:creationId xmlns:a16="http://schemas.microsoft.com/office/drawing/2014/main" id="{153BB690-FC1C-B8B8-2A68-2969E6AB2D83}"/>
                </a:ext>
              </a:extLst>
            </p:cNvPr>
            <p:cNvSpPr txBox="1"/>
            <p:nvPr/>
          </p:nvSpPr>
          <p:spPr>
            <a:xfrm>
              <a:off x="4203582" y="3913286"/>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PIAVE SRFQ</a:t>
              </a:r>
            </a:p>
          </p:txBody>
        </p:sp>
        <p:sp>
          <p:nvSpPr>
            <p:cNvPr id="58" name="CasellaDiTesto 50">
              <a:extLst>
                <a:ext uri="{FF2B5EF4-FFF2-40B4-BE49-F238E27FC236}">
                  <a16:creationId xmlns:a16="http://schemas.microsoft.com/office/drawing/2014/main" id="{7E5700EE-F872-0391-418F-CF2824A4A19F}"/>
                </a:ext>
              </a:extLst>
            </p:cNvPr>
            <p:cNvSpPr txBox="1"/>
            <p:nvPr/>
          </p:nvSpPr>
          <p:spPr>
            <a:xfrm>
              <a:off x="454624" y="3341539"/>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ALPI QWR </a:t>
              </a:r>
            </a:p>
          </p:txBody>
        </p:sp>
        <p:sp>
          <p:nvSpPr>
            <p:cNvPr id="59" name="CasellaDiTesto 50">
              <a:extLst>
                <a:ext uri="{FF2B5EF4-FFF2-40B4-BE49-F238E27FC236}">
                  <a16:creationId xmlns:a16="http://schemas.microsoft.com/office/drawing/2014/main" id="{CB6E7A04-1AC3-1AAC-2578-D816324D6121}"/>
                </a:ext>
              </a:extLst>
            </p:cNvPr>
            <p:cNvSpPr txBox="1"/>
            <p:nvPr/>
          </p:nvSpPr>
          <p:spPr>
            <a:xfrm>
              <a:off x="420293" y="6056426"/>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TANDEM-XTU</a:t>
              </a:r>
            </a:p>
          </p:txBody>
        </p:sp>
        <p:sp>
          <p:nvSpPr>
            <p:cNvPr id="60" name="CasellaDiTesto 50">
              <a:extLst>
                <a:ext uri="{FF2B5EF4-FFF2-40B4-BE49-F238E27FC236}">
                  <a16:creationId xmlns:a16="http://schemas.microsoft.com/office/drawing/2014/main" id="{5FF665F4-E131-A0BD-58C7-30DC9418D1D5}"/>
                </a:ext>
              </a:extLst>
            </p:cNvPr>
            <p:cNvSpPr txBox="1"/>
            <p:nvPr/>
          </p:nvSpPr>
          <p:spPr>
            <a:xfrm>
              <a:off x="4101333" y="6371264"/>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AGATA</a:t>
              </a:r>
            </a:p>
          </p:txBody>
        </p:sp>
        <p:sp>
          <p:nvSpPr>
            <p:cNvPr id="61" name="CasellaDiTesto 50">
              <a:extLst>
                <a:ext uri="{FF2B5EF4-FFF2-40B4-BE49-F238E27FC236}">
                  <a16:creationId xmlns:a16="http://schemas.microsoft.com/office/drawing/2014/main" id="{FDB7466C-689C-761F-50EE-41FEA4DEF163}"/>
                </a:ext>
              </a:extLst>
            </p:cNvPr>
            <p:cNvSpPr txBox="1"/>
            <p:nvPr/>
          </p:nvSpPr>
          <p:spPr>
            <a:xfrm>
              <a:off x="4096780" y="1591693"/>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SPES RFQ</a:t>
              </a:r>
            </a:p>
          </p:txBody>
        </p:sp>
        <p:sp>
          <p:nvSpPr>
            <p:cNvPr id="62" name="CasellaDiTesto 50">
              <a:extLst>
                <a:ext uri="{FF2B5EF4-FFF2-40B4-BE49-F238E27FC236}">
                  <a16:creationId xmlns:a16="http://schemas.microsoft.com/office/drawing/2014/main" id="{F632B42F-0080-9DE2-4ED7-A9D9B0FC41BA}"/>
                </a:ext>
              </a:extLst>
            </p:cNvPr>
            <p:cNvSpPr txBox="1"/>
            <p:nvPr/>
          </p:nvSpPr>
          <p:spPr>
            <a:xfrm>
              <a:off x="6717789" y="1709028"/>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SPES MRMS</a:t>
              </a:r>
            </a:p>
          </p:txBody>
        </p:sp>
        <p:sp>
          <p:nvSpPr>
            <p:cNvPr id="63" name="CasellaDiTesto 50">
              <a:extLst>
                <a:ext uri="{FF2B5EF4-FFF2-40B4-BE49-F238E27FC236}">
                  <a16:creationId xmlns:a16="http://schemas.microsoft.com/office/drawing/2014/main" id="{14F67E39-DDA9-26E8-0790-C74596FAD300}"/>
                </a:ext>
              </a:extLst>
            </p:cNvPr>
            <p:cNvSpPr txBox="1"/>
            <p:nvPr/>
          </p:nvSpPr>
          <p:spPr>
            <a:xfrm>
              <a:off x="6046115" y="3239621"/>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SPES CB</a:t>
              </a:r>
            </a:p>
          </p:txBody>
        </p:sp>
        <p:sp>
          <p:nvSpPr>
            <p:cNvPr id="64" name="CasellaDiTesto 50">
              <a:extLst>
                <a:ext uri="{FF2B5EF4-FFF2-40B4-BE49-F238E27FC236}">
                  <a16:creationId xmlns:a16="http://schemas.microsoft.com/office/drawing/2014/main" id="{91CDD033-B893-6FF8-2A14-443B0E142E0F}"/>
                </a:ext>
              </a:extLst>
            </p:cNvPr>
            <p:cNvSpPr txBox="1"/>
            <p:nvPr/>
          </p:nvSpPr>
          <p:spPr>
            <a:xfrm>
              <a:off x="10191462" y="702804"/>
              <a:ext cx="1430924" cy="307777"/>
            </a:xfrm>
            <a:prstGeom prst="rect">
              <a:avLst/>
            </a:prstGeom>
            <a:noFill/>
          </p:spPr>
          <p:txBody>
            <a:bodyPr wrap="square" rtlCol="0">
              <a:spAutoFit/>
            </a:bodyPr>
            <a:lstStyle/>
            <a:p>
              <a:pPr algn="ctr"/>
              <a:r>
                <a:rPr lang="it-IT" sz="1400" b="1">
                  <a:solidFill>
                    <a:schemeClr val="bg1"/>
                  </a:solidFill>
                  <a:latin typeface="Aptos Narrow" panose="020B0004020202020204" pitchFamily="34" charset="0"/>
                </a:rPr>
                <a:t>SPES TIS</a:t>
              </a:r>
            </a:p>
          </p:txBody>
        </p:sp>
      </p:grpSp>
      <p:sp>
        <p:nvSpPr>
          <p:cNvPr id="17" name="Titolo 4">
            <a:extLst>
              <a:ext uri="{FF2B5EF4-FFF2-40B4-BE49-F238E27FC236}">
                <a16:creationId xmlns:a16="http://schemas.microsoft.com/office/drawing/2014/main" id="{F440D002-077C-265B-EE4F-749390CE916A}"/>
              </a:ext>
            </a:extLst>
          </p:cNvPr>
          <p:cNvSpPr txBox="1">
            <a:spLocks/>
          </p:cNvSpPr>
          <p:nvPr/>
        </p:nvSpPr>
        <p:spPr>
          <a:xfrm>
            <a:off x="6513957" y="4643246"/>
            <a:ext cx="5133251" cy="1288484"/>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Wingdings" panose="05000000000000000000" pitchFamily="2" charset="2"/>
              <a:buChar char="q"/>
            </a:pPr>
            <a:r>
              <a:rPr lang="en-US" sz="1600">
                <a:latin typeface="Aptos Narrow" panose="020B0004020202020204" pitchFamily="34" charset="0"/>
              </a:rPr>
              <a:t>A </a:t>
            </a:r>
            <a:r>
              <a:rPr lang="en-US" sz="1600" b="1">
                <a:latin typeface="Aptos Narrow" panose="020B0004020202020204" pitchFamily="34" charset="0"/>
              </a:rPr>
              <a:t>heavy ion</a:t>
            </a:r>
            <a:r>
              <a:rPr lang="en-US" sz="1600">
                <a:latin typeface="Aptos Narrow" panose="020B0004020202020204" pitchFamily="34" charset="0"/>
              </a:rPr>
              <a:t> accelerator facility </a:t>
            </a:r>
            <a:endParaRPr lang="en-US" sz="1600" b="1">
              <a:latin typeface="Aptos Narrow" panose="020B0004020202020204" pitchFamily="34" charset="0"/>
            </a:endParaRPr>
          </a:p>
          <a:p>
            <a:pPr marL="457200" indent="-457200" algn="just">
              <a:buFont typeface="Wingdings" panose="05000000000000000000" pitchFamily="2" charset="2"/>
              <a:buChar char="q"/>
            </a:pPr>
            <a:r>
              <a:rPr lang="en-US" sz="1600" b="1">
                <a:solidFill>
                  <a:schemeClr val="accent1"/>
                </a:solidFill>
                <a:latin typeface="Aptos Narrow" panose="020B0004020202020204" pitchFamily="34" charset="0"/>
              </a:rPr>
              <a:t>~300 control parameters </a:t>
            </a:r>
            <a:r>
              <a:rPr lang="en-US" sz="1600">
                <a:latin typeface="Aptos Narrow" panose="020B0004020202020204" pitchFamily="34" charset="0"/>
              </a:rPr>
              <a:t>(transport and acceleration)</a:t>
            </a:r>
          </a:p>
          <a:p>
            <a:pPr marL="914400" lvl="1" indent="-457200" algn="just">
              <a:buFont typeface="Wingdings" panose="05000000000000000000" pitchFamily="2" charset="2"/>
              <a:buChar char="q"/>
            </a:pPr>
            <a:r>
              <a:rPr lang="en-US" sz="1400" b="1">
                <a:solidFill>
                  <a:schemeClr val="accent1"/>
                </a:solidFill>
                <a:latin typeface="Aptos Narrow" panose="020B0004020202020204" pitchFamily="34" charset="0"/>
              </a:rPr>
              <a:t>Parameters</a:t>
            </a:r>
            <a:r>
              <a:rPr lang="en-US" sz="1400">
                <a:solidFill>
                  <a:schemeClr val="accent1"/>
                </a:solidFill>
                <a:latin typeface="Aptos Narrow" panose="020B0004020202020204" pitchFamily="34" charset="0"/>
              </a:rPr>
              <a:t> </a:t>
            </a:r>
            <a:r>
              <a:rPr lang="en-US" sz="1400" b="1">
                <a:solidFill>
                  <a:schemeClr val="accent1"/>
                </a:solidFill>
                <a:latin typeface="Aptos Narrow" panose="020B0004020202020204" pitchFamily="34" charset="0"/>
              </a:rPr>
              <a:t>vary</a:t>
            </a:r>
            <a:r>
              <a:rPr lang="en-US" sz="1400">
                <a:solidFill>
                  <a:schemeClr val="accent1"/>
                </a:solidFill>
                <a:latin typeface="Aptos Narrow" panose="020B0004020202020204" pitchFamily="34" charset="0"/>
              </a:rPr>
              <a:t> </a:t>
            </a:r>
            <a:r>
              <a:rPr lang="en-US" sz="1400">
                <a:latin typeface="Aptos Narrow" panose="020B0004020202020204" pitchFamily="34" charset="0"/>
              </a:rPr>
              <a:t>depending on the species, mass/charge ratio and the injector used</a:t>
            </a:r>
          </a:p>
          <a:p>
            <a:pPr marL="457200" indent="-457200" algn="just">
              <a:buFont typeface="Wingdings" panose="05000000000000000000" pitchFamily="2" charset="2"/>
              <a:buChar char="q"/>
            </a:pPr>
            <a:r>
              <a:rPr lang="en-US" sz="1600">
                <a:latin typeface="Aptos Narrow" panose="020B0004020202020204" pitchFamily="34" charset="0"/>
              </a:rPr>
              <a:t>Two main objectives: </a:t>
            </a:r>
            <a:r>
              <a:rPr lang="en-US" sz="1600" b="1">
                <a:solidFill>
                  <a:schemeClr val="accent1"/>
                </a:solidFill>
                <a:latin typeface="Aptos Narrow" panose="020B0004020202020204" pitchFamily="34" charset="0"/>
              </a:rPr>
              <a:t>beam energy </a:t>
            </a:r>
            <a:r>
              <a:rPr lang="en-US" sz="1600">
                <a:latin typeface="Aptos Narrow" panose="020B0004020202020204" pitchFamily="34" charset="0"/>
              </a:rPr>
              <a:t>and </a:t>
            </a:r>
            <a:r>
              <a:rPr lang="en-US" sz="1600" b="1">
                <a:solidFill>
                  <a:schemeClr val="accent1"/>
                </a:solidFill>
                <a:latin typeface="Aptos Narrow" panose="020B0004020202020204" pitchFamily="34" charset="0"/>
              </a:rPr>
              <a:t>transmission</a:t>
            </a:r>
            <a:endParaRPr lang="en-US" sz="2000" b="1">
              <a:solidFill>
                <a:schemeClr val="accent1"/>
              </a:solidFill>
              <a:latin typeface="Aptos Narrow" panose="020B0004020202020204" pitchFamily="34" charset="0"/>
            </a:endParaRPr>
          </a:p>
          <a:p>
            <a:pPr marL="914400" lvl="1" indent="-457200" algn="just">
              <a:buFont typeface="Wingdings" panose="05000000000000000000" pitchFamily="2" charset="2"/>
              <a:buChar char="q"/>
            </a:pPr>
            <a:endParaRPr lang="en-US" sz="100">
              <a:latin typeface="Aptos Narrow" panose="020B0004020202020204" pitchFamily="34" charset="0"/>
            </a:endParaRPr>
          </a:p>
          <a:p>
            <a:pPr marL="914400" lvl="1" indent="-457200" algn="just">
              <a:buFont typeface="Wingdings" panose="05000000000000000000" pitchFamily="2" charset="2"/>
              <a:buChar char="q"/>
            </a:pPr>
            <a:endParaRPr lang="en-US" sz="100">
              <a:latin typeface="Aptos Narrow" panose="020B0004020202020204" pitchFamily="34" charset="0"/>
            </a:endParaRPr>
          </a:p>
          <a:p>
            <a:pPr marL="914400" lvl="1" indent="-457200" algn="just">
              <a:buFont typeface="Wingdings" panose="05000000000000000000" pitchFamily="2" charset="2"/>
              <a:buChar char="q"/>
            </a:pPr>
            <a:endParaRPr lang="en-US" sz="100">
              <a:latin typeface="Aptos Narrow" panose="020B0004020202020204" pitchFamily="34" charset="0"/>
            </a:endParaRPr>
          </a:p>
          <a:p>
            <a:pPr lvl="1" algn="just"/>
            <a:endParaRPr lang="en-US" sz="100">
              <a:latin typeface="Aptos Narrow" panose="020B0004020202020204" pitchFamily="34" charset="0"/>
            </a:endParaRPr>
          </a:p>
        </p:txBody>
      </p:sp>
    </p:spTree>
    <p:extLst>
      <p:ext uri="{BB962C8B-B14F-4D97-AF65-F5344CB8AC3E}">
        <p14:creationId xmlns:p14="http://schemas.microsoft.com/office/powerpoint/2010/main" val="3611569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08419-E96E-BAB3-1952-02C1FB573B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442612D-60D6-A6F5-8996-79BC4C96D537}"/>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itolo 4">
            <a:extLst>
              <a:ext uri="{FF2B5EF4-FFF2-40B4-BE49-F238E27FC236}">
                <a16:creationId xmlns:a16="http://schemas.microsoft.com/office/drawing/2014/main" id="{EE706BB6-DBAC-B860-7C22-A479EC652512}"/>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TAPA accelerator complex</a:t>
            </a:r>
          </a:p>
        </p:txBody>
      </p:sp>
      <p:grpSp>
        <p:nvGrpSpPr>
          <p:cNvPr id="24" name="Group 23">
            <a:extLst>
              <a:ext uri="{FF2B5EF4-FFF2-40B4-BE49-F238E27FC236}">
                <a16:creationId xmlns:a16="http://schemas.microsoft.com/office/drawing/2014/main" id="{46A8E5B0-2387-5A9F-BB47-A0CB33B6A121}"/>
              </a:ext>
            </a:extLst>
          </p:cNvPr>
          <p:cNvGrpSpPr/>
          <p:nvPr/>
        </p:nvGrpSpPr>
        <p:grpSpPr>
          <a:xfrm>
            <a:off x="2504461" y="1555622"/>
            <a:ext cx="7183078" cy="4496597"/>
            <a:chOff x="2222995" y="1507997"/>
            <a:chExt cx="7183078" cy="4496597"/>
          </a:xfrm>
        </p:grpSpPr>
        <p:pic>
          <p:nvPicPr>
            <p:cNvPr id="14" name="Picture 13">
              <a:extLst>
                <a:ext uri="{FF2B5EF4-FFF2-40B4-BE49-F238E27FC236}">
                  <a16:creationId xmlns:a16="http://schemas.microsoft.com/office/drawing/2014/main" id="{4D2C95BB-BA6C-680C-554D-81CAA785ACA7}"/>
                </a:ext>
              </a:extLst>
            </p:cNvPr>
            <p:cNvPicPr>
              <a:picLocks noChangeAspect="1"/>
            </p:cNvPicPr>
            <p:nvPr/>
          </p:nvPicPr>
          <p:blipFill>
            <a:blip r:embed="rId3"/>
            <a:stretch>
              <a:fillRect/>
            </a:stretch>
          </p:blipFill>
          <p:spPr>
            <a:xfrm>
              <a:off x="2222995" y="1507997"/>
              <a:ext cx="7183078" cy="4496597"/>
            </a:xfrm>
            <a:prstGeom prst="rect">
              <a:avLst/>
            </a:prstGeom>
          </p:spPr>
        </p:pic>
        <p:sp>
          <p:nvSpPr>
            <p:cNvPr id="10" name="Rectangle 9">
              <a:extLst>
                <a:ext uri="{FF2B5EF4-FFF2-40B4-BE49-F238E27FC236}">
                  <a16:creationId xmlns:a16="http://schemas.microsoft.com/office/drawing/2014/main" id="{17EF939B-261B-85E8-A3BB-449F81E01CC2}"/>
                </a:ext>
              </a:extLst>
            </p:cNvPr>
            <p:cNvSpPr/>
            <p:nvPr/>
          </p:nvSpPr>
          <p:spPr>
            <a:xfrm>
              <a:off x="2456197" y="1592014"/>
              <a:ext cx="2964261" cy="1634248"/>
            </a:xfrm>
            <a:prstGeom prst="rect">
              <a:avLst/>
            </a:prstGeom>
            <a:solidFill>
              <a:schemeClr val="accent1">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latin typeface="Aptos Narrow" panose="020B0004020202020204" pitchFamily="34" charset="0"/>
              </a:endParaRPr>
            </a:p>
          </p:txBody>
        </p:sp>
        <p:sp>
          <p:nvSpPr>
            <p:cNvPr id="12" name="Rectangle 11">
              <a:extLst>
                <a:ext uri="{FF2B5EF4-FFF2-40B4-BE49-F238E27FC236}">
                  <a16:creationId xmlns:a16="http://schemas.microsoft.com/office/drawing/2014/main" id="{21998284-F654-6C74-5AAA-746F3A7B1F0B}"/>
                </a:ext>
              </a:extLst>
            </p:cNvPr>
            <p:cNvSpPr/>
            <p:nvPr/>
          </p:nvSpPr>
          <p:spPr>
            <a:xfrm>
              <a:off x="5420458" y="1590967"/>
              <a:ext cx="893092" cy="874332"/>
            </a:xfrm>
            <a:prstGeom prst="rect">
              <a:avLst/>
            </a:prstGeom>
            <a:solidFill>
              <a:schemeClr val="accent1">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Narrow" panose="020B0004020202020204" pitchFamily="34" charset="0"/>
              </a:endParaRPr>
            </a:p>
          </p:txBody>
        </p:sp>
        <p:sp>
          <p:nvSpPr>
            <p:cNvPr id="16" name="TextBox 15">
              <a:extLst>
                <a:ext uri="{FF2B5EF4-FFF2-40B4-BE49-F238E27FC236}">
                  <a16:creationId xmlns:a16="http://schemas.microsoft.com/office/drawing/2014/main" id="{C6B5B6B0-E274-3A6F-8C4B-035E408E5CA2}"/>
                </a:ext>
              </a:extLst>
            </p:cNvPr>
            <p:cNvSpPr txBox="1"/>
            <p:nvPr/>
          </p:nvSpPr>
          <p:spPr>
            <a:xfrm>
              <a:off x="3691760" y="2224472"/>
              <a:ext cx="606256" cy="369332"/>
            </a:xfrm>
            <a:prstGeom prst="rect">
              <a:avLst/>
            </a:prstGeom>
            <a:noFill/>
          </p:spPr>
          <p:txBody>
            <a:bodyPr wrap="none" rtlCol="0">
              <a:spAutoFit/>
            </a:bodyPr>
            <a:lstStyle/>
            <a:p>
              <a:r>
                <a:rPr lang="it-IT" b="1">
                  <a:solidFill>
                    <a:schemeClr val="accent1">
                      <a:lumMod val="75000"/>
                    </a:schemeClr>
                  </a:solidFill>
                  <a:latin typeface="Aptos Narrow" panose="020B0004020202020204" pitchFamily="34" charset="0"/>
                </a:rPr>
                <a:t>ALPI</a:t>
              </a:r>
              <a:endParaRPr lang="en-US" b="1">
                <a:solidFill>
                  <a:schemeClr val="accent1">
                    <a:lumMod val="75000"/>
                  </a:schemeClr>
                </a:solidFill>
                <a:latin typeface="Aptos Narrow" panose="020B0004020202020204" pitchFamily="34" charset="0"/>
              </a:endParaRPr>
            </a:p>
          </p:txBody>
        </p:sp>
        <p:sp>
          <p:nvSpPr>
            <p:cNvPr id="17" name="Rectangle 16">
              <a:extLst>
                <a:ext uri="{FF2B5EF4-FFF2-40B4-BE49-F238E27FC236}">
                  <a16:creationId xmlns:a16="http://schemas.microsoft.com/office/drawing/2014/main" id="{DBFF0B08-AE13-B0BC-070A-F95812B5B795}"/>
                </a:ext>
              </a:extLst>
            </p:cNvPr>
            <p:cNvSpPr/>
            <p:nvPr/>
          </p:nvSpPr>
          <p:spPr>
            <a:xfrm>
              <a:off x="5406229" y="2899852"/>
              <a:ext cx="524184" cy="2021642"/>
            </a:xfrm>
            <a:prstGeom prst="rect">
              <a:avLst/>
            </a:prstGeom>
            <a:solidFill>
              <a:srgbClr val="C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2">
                    <a:lumMod val="40000"/>
                    <a:lumOff val="60000"/>
                  </a:schemeClr>
                </a:solidFill>
                <a:latin typeface="Aptos Narrow" panose="020B0004020202020204" pitchFamily="34" charset="0"/>
              </a:endParaRPr>
            </a:p>
          </p:txBody>
        </p:sp>
        <p:sp>
          <p:nvSpPr>
            <p:cNvPr id="18" name="Rectangle 17">
              <a:extLst>
                <a:ext uri="{FF2B5EF4-FFF2-40B4-BE49-F238E27FC236}">
                  <a16:creationId xmlns:a16="http://schemas.microsoft.com/office/drawing/2014/main" id="{DC3A1416-7F45-063E-71C2-FF0F86AC1352}"/>
                </a:ext>
              </a:extLst>
            </p:cNvPr>
            <p:cNvSpPr/>
            <p:nvPr/>
          </p:nvSpPr>
          <p:spPr>
            <a:xfrm>
              <a:off x="2222995" y="4968387"/>
              <a:ext cx="4375632" cy="1036207"/>
            </a:xfrm>
            <a:prstGeom prst="rect">
              <a:avLst/>
            </a:prstGeom>
            <a:solidFill>
              <a:schemeClr val="accent3">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latin typeface="Aptos Narrow" panose="020B0004020202020204" pitchFamily="34" charset="0"/>
              </a:endParaRPr>
            </a:p>
          </p:txBody>
        </p:sp>
        <p:sp>
          <p:nvSpPr>
            <p:cNvPr id="19" name="Rectangle 18">
              <a:extLst>
                <a:ext uri="{FF2B5EF4-FFF2-40B4-BE49-F238E27FC236}">
                  <a16:creationId xmlns:a16="http://schemas.microsoft.com/office/drawing/2014/main" id="{8E2E30A8-4BA0-91DB-B661-CC16E09746E2}"/>
                </a:ext>
              </a:extLst>
            </p:cNvPr>
            <p:cNvSpPr/>
            <p:nvPr/>
          </p:nvSpPr>
          <p:spPr>
            <a:xfrm>
              <a:off x="6496413" y="2008310"/>
              <a:ext cx="2891467" cy="1189906"/>
            </a:xfrm>
            <a:prstGeom prst="rect">
              <a:avLst/>
            </a:prstGeom>
            <a:solidFill>
              <a:schemeClr val="accent5">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latin typeface="Aptos Narrow" panose="020B0004020202020204" pitchFamily="34" charset="0"/>
              </a:endParaRPr>
            </a:p>
          </p:txBody>
        </p:sp>
        <p:sp>
          <p:nvSpPr>
            <p:cNvPr id="20" name="TextBox 19">
              <a:extLst>
                <a:ext uri="{FF2B5EF4-FFF2-40B4-BE49-F238E27FC236}">
                  <a16:creationId xmlns:a16="http://schemas.microsoft.com/office/drawing/2014/main" id="{7D6ACE4F-C668-3EA2-FB43-971A2159E43E}"/>
                </a:ext>
              </a:extLst>
            </p:cNvPr>
            <p:cNvSpPr txBox="1"/>
            <p:nvPr/>
          </p:nvSpPr>
          <p:spPr>
            <a:xfrm>
              <a:off x="4864068" y="5544684"/>
              <a:ext cx="935705" cy="369332"/>
            </a:xfrm>
            <a:prstGeom prst="rect">
              <a:avLst/>
            </a:prstGeom>
            <a:noFill/>
          </p:spPr>
          <p:txBody>
            <a:bodyPr wrap="none" rtlCol="0">
              <a:spAutoFit/>
            </a:bodyPr>
            <a:lstStyle/>
            <a:p>
              <a:r>
                <a:rPr lang="it-IT" b="1">
                  <a:solidFill>
                    <a:schemeClr val="accent3">
                      <a:lumMod val="75000"/>
                    </a:schemeClr>
                  </a:solidFill>
                  <a:latin typeface="Aptos Narrow" panose="020B0004020202020204" pitchFamily="34" charset="0"/>
                </a:rPr>
                <a:t>Tandem</a:t>
              </a:r>
              <a:endParaRPr lang="en-US" b="1">
                <a:solidFill>
                  <a:schemeClr val="accent3">
                    <a:lumMod val="75000"/>
                  </a:schemeClr>
                </a:solidFill>
                <a:latin typeface="Aptos Narrow" panose="020B0004020202020204" pitchFamily="34" charset="0"/>
              </a:endParaRPr>
            </a:p>
          </p:txBody>
        </p:sp>
        <p:sp>
          <p:nvSpPr>
            <p:cNvPr id="21" name="TextBox 20">
              <a:extLst>
                <a:ext uri="{FF2B5EF4-FFF2-40B4-BE49-F238E27FC236}">
                  <a16:creationId xmlns:a16="http://schemas.microsoft.com/office/drawing/2014/main" id="{7FC862E9-1B6C-3282-718A-4E2018140FA2}"/>
                </a:ext>
              </a:extLst>
            </p:cNvPr>
            <p:cNvSpPr txBox="1"/>
            <p:nvPr/>
          </p:nvSpPr>
          <p:spPr>
            <a:xfrm rot="16200000">
              <a:off x="5184508" y="3563248"/>
              <a:ext cx="740524" cy="369332"/>
            </a:xfrm>
            <a:prstGeom prst="rect">
              <a:avLst/>
            </a:prstGeom>
            <a:noFill/>
          </p:spPr>
          <p:txBody>
            <a:bodyPr wrap="none" rtlCol="0">
              <a:spAutoFit/>
            </a:bodyPr>
            <a:lstStyle/>
            <a:p>
              <a:r>
                <a:rPr lang="it-IT" b="1">
                  <a:solidFill>
                    <a:srgbClr val="C00000"/>
                  </a:solidFill>
                  <a:latin typeface="Aptos Narrow" panose="020B0004020202020204" pitchFamily="34" charset="0"/>
                </a:rPr>
                <a:t>PIAVE</a:t>
              </a:r>
              <a:endParaRPr lang="en-US" b="1">
                <a:solidFill>
                  <a:srgbClr val="C00000"/>
                </a:solidFill>
                <a:latin typeface="Aptos Narrow" panose="020B0004020202020204" pitchFamily="34" charset="0"/>
              </a:endParaRPr>
            </a:p>
          </p:txBody>
        </p:sp>
        <p:sp>
          <p:nvSpPr>
            <p:cNvPr id="23" name="TextBox 22">
              <a:extLst>
                <a:ext uri="{FF2B5EF4-FFF2-40B4-BE49-F238E27FC236}">
                  <a16:creationId xmlns:a16="http://schemas.microsoft.com/office/drawing/2014/main" id="{115AF5C1-34FD-4756-91E8-71ADFD240541}"/>
                </a:ext>
              </a:extLst>
            </p:cNvPr>
            <p:cNvSpPr txBox="1"/>
            <p:nvPr/>
          </p:nvSpPr>
          <p:spPr>
            <a:xfrm>
              <a:off x="6575324" y="2039806"/>
              <a:ext cx="787395" cy="369332"/>
            </a:xfrm>
            <a:prstGeom prst="rect">
              <a:avLst/>
            </a:prstGeom>
            <a:noFill/>
          </p:spPr>
          <p:txBody>
            <a:bodyPr wrap="none" rtlCol="0">
              <a:spAutoFit/>
            </a:bodyPr>
            <a:lstStyle/>
            <a:p>
              <a:r>
                <a:rPr lang="it-IT" b="1">
                  <a:solidFill>
                    <a:schemeClr val="accent5">
                      <a:lumMod val="75000"/>
                    </a:schemeClr>
                  </a:solidFill>
                  <a:latin typeface="Aptos Narrow" panose="020B0004020202020204" pitchFamily="34" charset="0"/>
                </a:rPr>
                <a:t>ADIGE</a:t>
              </a:r>
              <a:endParaRPr lang="en-US" b="1">
                <a:solidFill>
                  <a:schemeClr val="accent5">
                    <a:lumMod val="75000"/>
                  </a:schemeClr>
                </a:solidFill>
                <a:latin typeface="Aptos Narrow" panose="020B0004020202020204" pitchFamily="34" charset="0"/>
              </a:endParaRPr>
            </a:p>
          </p:txBody>
        </p:sp>
      </p:grpSp>
      <p:sp>
        <p:nvSpPr>
          <p:cNvPr id="28" name="TextBox 27">
            <a:extLst>
              <a:ext uri="{FF2B5EF4-FFF2-40B4-BE49-F238E27FC236}">
                <a16:creationId xmlns:a16="http://schemas.microsoft.com/office/drawing/2014/main" id="{1D874EFC-EBD1-175D-222D-C4F840AC933B}"/>
              </a:ext>
            </a:extLst>
          </p:cNvPr>
          <p:cNvSpPr txBox="1"/>
          <p:nvPr/>
        </p:nvSpPr>
        <p:spPr>
          <a:xfrm>
            <a:off x="9669346" y="1871987"/>
            <a:ext cx="2562708" cy="1877437"/>
          </a:xfrm>
          <a:prstGeom prst="rect">
            <a:avLst/>
          </a:prstGeom>
          <a:noFill/>
        </p:spPr>
        <p:txBody>
          <a:bodyPr wrap="square" rtlCol="0">
            <a:spAutoFit/>
          </a:bodyPr>
          <a:lstStyle/>
          <a:p>
            <a:r>
              <a:rPr lang="it-IT" b="1">
                <a:solidFill>
                  <a:schemeClr val="accent5">
                    <a:lumMod val="75000"/>
                  </a:schemeClr>
                </a:solidFill>
                <a:latin typeface="Aptos Narrow" panose="020B0004020202020204" pitchFamily="34" charset="0"/>
              </a:rPr>
              <a:t>ADIGE (</a:t>
            </a:r>
            <a:r>
              <a:rPr lang="it-IT" b="1" err="1">
                <a:solidFill>
                  <a:schemeClr val="accent5">
                    <a:lumMod val="75000"/>
                  </a:schemeClr>
                </a:solidFill>
                <a:latin typeface="Aptos Narrow" panose="020B0004020202020204" pitchFamily="34" charset="0"/>
              </a:rPr>
              <a:t>being</a:t>
            </a:r>
            <a:r>
              <a:rPr lang="it-IT" b="1">
                <a:solidFill>
                  <a:schemeClr val="accent5">
                    <a:lumMod val="75000"/>
                  </a:schemeClr>
                </a:solidFill>
                <a:latin typeface="Aptos Narrow" panose="020B0004020202020204" pitchFamily="34" charset="0"/>
              </a:rPr>
              <a:t> </a:t>
            </a:r>
            <a:r>
              <a:rPr lang="it-IT" b="1" err="1">
                <a:solidFill>
                  <a:schemeClr val="accent5">
                    <a:lumMod val="75000"/>
                  </a:schemeClr>
                </a:solidFill>
                <a:latin typeface="Aptos Narrow" panose="020B0004020202020204" pitchFamily="34" charset="0"/>
              </a:rPr>
              <a:t>installed</a:t>
            </a:r>
            <a:r>
              <a:rPr lang="it-IT" b="1">
                <a:solidFill>
                  <a:schemeClr val="accent5">
                    <a:lumMod val="75000"/>
                  </a:schemeClr>
                </a:solidFill>
                <a:latin typeface="Aptos Narrow" panose="020B0004020202020204" pitchFamily="34" charset="0"/>
              </a:rPr>
              <a:t>)</a:t>
            </a:r>
          </a:p>
          <a:p>
            <a:pPr marL="285750" indent="-285750">
              <a:buFont typeface="Wingdings" panose="05000000000000000000" pitchFamily="2" charset="2"/>
              <a:buChar char="q"/>
            </a:pPr>
            <a:r>
              <a:rPr lang="it-IT" sz="1400" err="1">
                <a:solidFill>
                  <a:schemeClr val="accent5">
                    <a:lumMod val="75000"/>
                  </a:schemeClr>
                </a:solidFill>
                <a:latin typeface="Aptos Narrow" panose="020B0004020202020204" pitchFamily="34" charset="0"/>
              </a:rPr>
              <a:t>Stable</a:t>
            </a:r>
            <a:r>
              <a:rPr lang="it-IT" sz="1400">
                <a:solidFill>
                  <a:schemeClr val="accent5">
                    <a:lumMod val="75000"/>
                  </a:schemeClr>
                </a:solidFill>
                <a:latin typeface="Aptos Narrow" panose="020B0004020202020204" pitchFamily="34" charset="0"/>
              </a:rPr>
              <a:t> +1 </a:t>
            </a:r>
            <a:r>
              <a:rPr lang="it-IT" sz="1400" err="1">
                <a:solidFill>
                  <a:schemeClr val="accent5">
                    <a:lumMod val="75000"/>
                  </a:schemeClr>
                </a:solidFill>
                <a:latin typeface="Aptos Narrow" panose="020B0004020202020204" pitchFamily="34" charset="0"/>
              </a:rPr>
              <a:t>ion</a:t>
            </a:r>
            <a:r>
              <a:rPr lang="it-IT" sz="1400">
                <a:solidFill>
                  <a:schemeClr val="accent5">
                    <a:lumMod val="75000"/>
                  </a:schemeClr>
                </a:solidFill>
                <a:latin typeface="Aptos Narrow" panose="020B0004020202020204" pitchFamily="34" charset="0"/>
              </a:rPr>
              <a:t> source</a:t>
            </a:r>
          </a:p>
          <a:p>
            <a:pPr marL="285750" indent="-285750">
              <a:buFont typeface="Wingdings" panose="05000000000000000000" pitchFamily="2" charset="2"/>
              <a:buChar char="q"/>
            </a:pPr>
            <a:r>
              <a:rPr lang="it-IT" sz="1400" err="1">
                <a:solidFill>
                  <a:schemeClr val="accent5">
                    <a:lumMod val="75000"/>
                  </a:schemeClr>
                </a:solidFill>
                <a:latin typeface="Aptos Narrow" panose="020B0004020202020204" pitchFamily="34" charset="0"/>
              </a:rPr>
              <a:t>Charge</a:t>
            </a:r>
            <a:r>
              <a:rPr lang="it-IT" sz="1400">
                <a:solidFill>
                  <a:schemeClr val="accent5">
                    <a:lumMod val="75000"/>
                  </a:schemeClr>
                </a:solidFill>
                <a:latin typeface="Aptos Narrow" panose="020B0004020202020204" pitchFamily="34" charset="0"/>
              </a:rPr>
              <a:t> </a:t>
            </a:r>
            <a:r>
              <a:rPr lang="it-IT" sz="1400" err="1">
                <a:solidFill>
                  <a:schemeClr val="accent5">
                    <a:lumMod val="75000"/>
                  </a:schemeClr>
                </a:solidFill>
                <a:latin typeface="Aptos Narrow" panose="020B0004020202020204" pitchFamily="34" charset="0"/>
              </a:rPr>
              <a:t>breeder</a:t>
            </a:r>
            <a:r>
              <a:rPr lang="it-IT" sz="1400">
                <a:solidFill>
                  <a:schemeClr val="accent5">
                    <a:lumMod val="75000"/>
                  </a:schemeClr>
                </a:solidFill>
                <a:latin typeface="Aptos Narrow" panose="020B0004020202020204" pitchFamily="34" charset="0"/>
              </a:rPr>
              <a:t> SPES-CB</a:t>
            </a:r>
          </a:p>
          <a:p>
            <a:pPr marL="285750" indent="-285750">
              <a:buFont typeface="Wingdings" panose="05000000000000000000" pitchFamily="2" charset="2"/>
              <a:buChar char="q"/>
            </a:pPr>
            <a:r>
              <a:rPr lang="it-IT" sz="1400">
                <a:solidFill>
                  <a:schemeClr val="accent5">
                    <a:lumMod val="75000"/>
                  </a:schemeClr>
                </a:solidFill>
                <a:latin typeface="Aptos Narrow" panose="020B0004020202020204" pitchFamily="34" charset="0"/>
              </a:rPr>
              <a:t>MRMS (R = 1/1000, HVP -120 kV) </a:t>
            </a:r>
          </a:p>
          <a:p>
            <a:pPr marL="285750" indent="-285750">
              <a:buFont typeface="Wingdings" panose="05000000000000000000" pitchFamily="2" charset="2"/>
              <a:buChar char="q"/>
            </a:pPr>
            <a:r>
              <a:rPr lang="it-IT" sz="1400">
                <a:solidFill>
                  <a:schemeClr val="accent5">
                    <a:lumMod val="75000"/>
                  </a:schemeClr>
                </a:solidFill>
                <a:latin typeface="Aptos Narrow" panose="020B0004020202020204" pitchFamily="34" charset="0"/>
              </a:rPr>
              <a:t>SPES RFQ (</a:t>
            </a:r>
            <a:r>
              <a:rPr lang="en-US" sz="1400">
                <a:solidFill>
                  <a:schemeClr val="accent5">
                    <a:lumMod val="75000"/>
                  </a:schemeClr>
                </a:solidFill>
                <a:latin typeface="Aptos Narrow" panose="020B0004020202020204" pitchFamily="34" charset="0"/>
              </a:rPr>
              <a:t>up to 727.3 keV/u for A/q=7</a:t>
            </a:r>
            <a:r>
              <a:rPr lang="it-IT" sz="1400">
                <a:solidFill>
                  <a:schemeClr val="accent5">
                    <a:lumMod val="75000"/>
                  </a:schemeClr>
                </a:solidFill>
                <a:latin typeface="Aptos Narrow" panose="020B0004020202020204" pitchFamily="34" charset="0"/>
              </a:rPr>
              <a:t>)</a:t>
            </a:r>
          </a:p>
          <a:p>
            <a:pPr marL="285750" indent="-285750">
              <a:buFont typeface="Wingdings" panose="05000000000000000000" pitchFamily="2" charset="2"/>
              <a:buChar char="q"/>
            </a:pPr>
            <a:r>
              <a:rPr lang="it-IT" sz="1400">
                <a:solidFill>
                  <a:schemeClr val="accent5">
                    <a:lumMod val="75000"/>
                  </a:schemeClr>
                </a:solidFill>
                <a:latin typeface="Aptos Narrow" panose="020B0004020202020204" pitchFamily="34" charset="0"/>
              </a:rPr>
              <a:t>3.5 &lt; A/q &lt; 7</a:t>
            </a:r>
          </a:p>
        </p:txBody>
      </p:sp>
      <p:sp>
        <p:nvSpPr>
          <p:cNvPr id="3" name="TextBox 2">
            <a:extLst>
              <a:ext uri="{FF2B5EF4-FFF2-40B4-BE49-F238E27FC236}">
                <a16:creationId xmlns:a16="http://schemas.microsoft.com/office/drawing/2014/main" id="{2E1ABF50-2979-2D7F-EB56-83D2A1A468E5}"/>
              </a:ext>
            </a:extLst>
          </p:cNvPr>
          <p:cNvSpPr txBox="1"/>
          <p:nvPr/>
        </p:nvSpPr>
        <p:spPr>
          <a:xfrm>
            <a:off x="62073" y="1143318"/>
            <a:ext cx="2547328" cy="2523768"/>
          </a:xfrm>
          <a:prstGeom prst="rect">
            <a:avLst/>
          </a:prstGeom>
          <a:noFill/>
        </p:spPr>
        <p:txBody>
          <a:bodyPr wrap="square" rtlCol="0">
            <a:spAutoFit/>
          </a:bodyPr>
          <a:lstStyle/>
          <a:p>
            <a:r>
              <a:rPr lang="it-IT" b="1">
                <a:solidFill>
                  <a:schemeClr val="accent1">
                    <a:lumMod val="75000"/>
                  </a:schemeClr>
                </a:solidFill>
                <a:latin typeface="Aptos Narrow" panose="020B0004020202020204" pitchFamily="34" charset="0"/>
              </a:rPr>
              <a:t>ALPI </a:t>
            </a:r>
          </a:p>
          <a:p>
            <a:pPr marL="285750" indent="-285750">
              <a:buFont typeface="Wingdings" panose="05000000000000000000" pitchFamily="2" charset="2"/>
              <a:buChar char="q"/>
            </a:pPr>
            <a:r>
              <a:rPr lang="it-IT" sz="1400">
                <a:solidFill>
                  <a:schemeClr val="accent1">
                    <a:lumMod val="75000"/>
                  </a:schemeClr>
                </a:solidFill>
                <a:latin typeface="Aptos Narrow" panose="020B0004020202020204" pitchFamily="34" charset="0"/>
              </a:rPr>
              <a:t>20 </a:t>
            </a:r>
            <a:r>
              <a:rPr lang="it-IT" sz="1400" err="1">
                <a:solidFill>
                  <a:schemeClr val="accent1">
                    <a:lumMod val="75000"/>
                  </a:schemeClr>
                </a:solidFill>
                <a:latin typeface="Aptos Narrow" panose="020B0004020202020204" pitchFamily="34" charset="0"/>
              </a:rPr>
              <a:t>cryostats</a:t>
            </a:r>
            <a:r>
              <a:rPr lang="it-IT" sz="1400">
                <a:solidFill>
                  <a:schemeClr val="accent1">
                    <a:lumMod val="75000"/>
                  </a:schemeClr>
                </a:solidFill>
                <a:latin typeface="Aptos Narrow" panose="020B0004020202020204" pitchFamily="34" charset="0"/>
              </a:rPr>
              <a:t> (</a:t>
            </a:r>
            <a:r>
              <a:rPr lang="it-IT" sz="1400" err="1">
                <a:solidFill>
                  <a:schemeClr val="accent1">
                    <a:lumMod val="75000"/>
                  </a:schemeClr>
                </a:solidFill>
                <a:latin typeface="Aptos Narrow" panose="020B0004020202020204" pitchFamily="34" charset="0"/>
              </a:rPr>
              <a:t>each</a:t>
            </a:r>
            <a:r>
              <a:rPr lang="it-IT" sz="1400">
                <a:solidFill>
                  <a:schemeClr val="accent1">
                    <a:lumMod val="75000"/>
                  </a:schemeClr>
                </a:solidFill>
                <a:latin typeface="Aptos Narrow" panose="020B0004020202020204" pitchFamily="34" charset="0"/>
              </a:rPr>
              <a:t> with 4 </a:t>
            </a:r>
            <a:r>
              <a:rPr lang="it-IT" sz="1400" err="1">
                <a:solidFill>
                  <a:schemeClr val="accent1">
                    <a:lumMod val="75000"/>
                  </a:schemeClr>
                </a:solidFill>
                <a:latin typeface="Aptos Narrow" panose="020B0004020202020204" pitchFamily="34" charset="0"/>
              </a:rPr>
              <a:t>superconducting</a:t>
            </a:r>
            <a:r>
              <a:rPr lang="it-IT" sz="1400">
                <a:solidFill>
                  <a:schemeClr val="accent1">
                    <a:lumMod val="75000"/>
                  </a:schemeClr>
                </a:solidFill>
                <a:latin typeface="Aptos Narrow" panose="020B0004020202020204" pitchFamily="34" charset="0"/>
              </a:rPr>
              <a:t> QWR </a:t>
            </a:r>
            <a:r>
              <a:rPr lang="it-IT" sz="1400" err="1">
                <a:solidFill>
                  <a:schemeClr val="accent1">
                    <a:lumMod val="75000"/>
                  </a:schemeClr>
                </a:solidFill>
                <a:latin typeface="Aptos Narrow" panose="020B0004020202020204" pitchFamily="34" charset="0"/>
              </a:rPr>
              <a:t>cavities</a:t>
            </a:r>
            <a:r>
              <a:rPr lang="it-IT" sz="1400">
                <a:solidFill>
                  <a:schemeClr val="accent1">
                    <a:lumMod val="75000"/>
                  </a:schemeClr>
                </a:solidFill>
                <a:latin typeface="Aptos Narrow" panose="020B0004020202020204" pitchFamily="34" charset="0"/>
              </a:rPr>
              <a:t>)</a:t>
            </a:r>
          </a:p>
          <a:p>
            <a:pPr marL="285750" indent="-285750">
              <a:buFont typeface="Wingdings" panose="05000000000000000000" pitchFamily="2" charset="2"/>
              <a:buChar char="q"/>
            </a:pPr>
            <a:r>
              <a:rPr lang="it-IT" sz="1400" err="1">
                <a:solidFill>
                  <a:schemeClr val="accent1">
                    <a:lumMod val="75000"/>
                  </a:schemeClr>
                </a:solidFill>
                <a:latin typeface="Aptos Narrow" panose="020B0004020202020204" pitchFamily="34" charset="0"/>
              </a:rPr>
              <a:t>E</a:t>
            </a:r>
            <a:r>
              <a:rPr lang="it-IT" sz="1400" baseline="-25000" err="1">
                <a:solidFill>
                  <a:schemeClr val="accent1">
                    <a:lumMod val="75000"/>
                  </a:schemeClr>
                </a:solidFill>
                <a:latin typeface="Aptos Narrow" panose="020B0004020202020204" pitchFamily="34" charset="0"/>
              </a:rPr>
              <a:t>acc</a:t>
            </a:r>
            <a:r>
              <a:rPr lang="it-IT" sz="1400">
                <a:solidFill>
                  <a:schemeClr val="accent1">
                    <a:lumMod val="75000"/>
                  </a:schemeClr>
                </a:solidFill>
                <a:latin typeface="Aptos Narrow" panose="020B0004020202020204" pitchFamily="34" charset="0"/>
              </a:rPr>
              <a:t>: 3MV/m (</a:t>
            </a:r>
            <a:r>
              <a:rPr lang="it-IT" sz="1400" err="1">
                <a:solidFill>
                  <a:schemeClr val="accent1">
                    <a:lumMod val="75000"/>
                  </a:schemeClr>
                </a:solidFill>
                <a:latin typeface="Aptos Narrow" panose="020B0004020202020204" pitchFamily="34" charset="0"/>
              </a:rPr>
              <a:t>designed</a:t>
            </a:r>
            <a:r>
              <a:rPr lang="it-IT" sz="1400">
                <a:solidFill>
                  <a:schemeClr val="accent1">
                    <a:lumMod val="75000"/>
                  </a:schemeClr>
                </a:solidFill>
                <a:latin typeface="Aptos Narrow" panose="020B0004020202020204" pitchFamily="34" charset="0"/>
              </a:rPr>
              <a:t>), up to 5 MV/m (</a:t>
            </a:r>
            <a:r>
              <a:rPr lang="it-IT" sz="1400" err="1">
                <a:solidFill>
                  <a:schemeClr val="accent1">
                    <a:lumMod val="75000"/>
                  </a:schemeClr>
                </a:solidFill>
                <a:latin typeface="Aptos Narrow" panose="020B0004020202020204" pitchFamily="34" charset="0"/>
              </a:rPr>
              <a:t>improved</a:t>
            </a:r>
            <a:r>
              <a:rPr lang="it-IT" sz="1400">
                <a:solidFill>
                  <a:schemeClr val="accent1">
                    <a:lumMod val="75000"/>
                  </a:schemeClr>
                </a:solidFill>
                <a:latin typeface="Aptos Narrow" panose="020B0004020202020204" pitchFamily="34" charset="0"/>
              </a:rPr>
              <a:t>)</a:t>
            </a:r>
            <a:endParaRPr lang="en-US" sz="1400">
              <a:solidFill>
                <a:schemeClr val="accent1">
                  <a:lumMod val="75000"/>
                </a:schemeClr>
              </a:solidFill>
              <a:latin typeface="Aptos Narrow" panose="020B0004020202020204" pitchFamily="34" charset="0"/>
            </a:endParaRPr>
          </a:p>
          <a:p>
            <a:pPr marL="285750" indent="-285750">
              <a:buFont typeface="Wingdings" panose="05000000000000000000" pitchFamily="2" charset="2"/>
              <a:buChar char="q"/>
            </a:pPr>
            <a:r>
              <a:rPr lang="en-US" sz="1400">
                <a:solidFill>
                  <a:schemeClr val="accent1">
                    <a:lumMod val="75000"/>
                  </a:schemeClr>
                </a:solidFill>
                <a:latin typeface="Aptos Narrow" panose="020B0004020202020204" pitchFamily="34" charset="0"/>
              </a:rPr>
              <a:t>Two types of QWR: 80 MHz and 160 MHz</a:t>
            </a:r>
          </a:p>
          <a:p>
            <a:pPr marL="285750" indent="-285750">
              <a:buFont typeface="Wingdings" panose="05000000000000000000" pitchFamily="2" charset="2"/>
              <a:buChar char="q"/>
            </a:pPr>
            <a:r>
              <a:rPr lang="en-US" sz="1400">
                <a:solidFill>
                  <a:schemeClr val="accent1">
                    <a:lumMod val="75000"/>
                  </a:schemeClr>
                </a:solidFill>
                <a:latin typeface="Aptos Narrow" panose="020B0004020202020204" pitchFamily="34" charset="0"/>
              </a:rPr>
              <a:t>1 triplet per 2 cryostats</a:t>
            </a:r>
          </a:p>
          <a:p>
            <a:pPr marL="285750" indent="-285750">
              <a:buFont typeface="Wingdings" panose="05000000000000000000" pitchFamily="2" charset="2"/>
              <a:buChar char="q"/>
            </a:pPr>
            <a:r>
              <a:rPr lang="en-US" sz="1400">
                <a:solidFill>
                  <a:schemeClr val="accent1">
                    <a:lumMod val="75000"/>
                  </a:schemeClr>
                </a:solidFill>
                <a:latin typeface="Aptos Narrow" panose="020B0004020202020204" pitchFamily="34" charset="0"/>
              </a:rPr>
              <a:t>3 stable ion injectors (2 active, 1 under installation)</a:t>
            </a:r>
          </a:p>
        </p:txBody>
      </p:sp>
      <p:sp>
        <p:nvSpPr>
          <p:cNvPr id="5" name="TextBox 4">
            <a:extLst>
              <a:ext uri="{FF2B5EF4-FFF2-40B4-BE49-F238E27FC236}">
                <a16:creationId xmlns:a16="http://schemas.microsoft.com/office/drawing/2014/main" id="{037421AE-7940-5DFF-66B2-B5FDD03C0D1D}"/>
              </a:ext>
            </a:extLst>
          </p:cNvPr>
          <p:cNvSpPr txBox="1"/>
          <p:nvPr/>
        </p:nvSpPr>
        <p:spPr>
          <a:xfrm>
            <a:off x="53691" y="4703118"/>
            <a:ext cx="2547328" cy="1446550"/>
          </a:xfrm>
          <a:prstGeom prst="rect">
            <a:avLst/>
          </a:prstGeom>
          <a:noFill/>
        </p:spPr>
        <p:txBody>
          <a:bodyPr wrap="square" rtlCol="0">
            <a:spAutoFit/>
          </a:bodyPr>
          <a:lstStyle/>
          <a:p>
            <a:r>
              <a:rPr lang="it-IT" b="1">
                <a:solidFill>
                  <a:schemeClr val="accent3">
                    <a:lumMod val="75000"/>
                  </a:schemeClr>
                </a:solidFill>
                <a:latin typeface="Aptos Narrow" panose="020B0004020202020204" pitchFamily="34" charset="0"/>
              </a:rPr>
              <a:t>Tandem (</a:t>
            </a:r>
            <a:r>
              <a:rPr lang="it-IT" b="1" err="1">
                <a:solidFill>
                  <a:schemeClr val="accent3">
                    <a:lumMod val="75000"/>
                  </a:schemeClr>
                </a:solidFill>
                <a:latin typeface="Aptos Narrow" panose="020B0004020202020204" pitchFamily="34" charset="0"/>
              </a:rPr>
              <a:t>active</a:t>
            </a:r>
            <a:r>
              <a:rPr lang="it-IT" b="1">
                <a:solidFill>
                  <a:schemeClr val="accent3">
                    <a:lumMod val="75000"/>
                  </a:schemeClr>
                </a:solidFill>
                <a:latin typeface="Aptos Narrow" panose="020B0004020202020204" pitchFamily="34" charset="0"/>
              </a:rPr>
              <a:t>)</a:t>
            </a:r>
          </a:p>
          <a:p>
            <a:pPr marL="285750" indent="-285750">
              <a:buFont typeface="Wingdings" panose="05000000000000000000" pitchFamily="2" charset="2"/>
              <a:buChar char="q"/>
            </a:pPr>
            <a:r>
              <a:rPr lang="it-IT" sz="1400" err="1">
                <a:solidFill>
                  <a:schemeClr val="accent3">
                    <a:lumMod val="75000"/>
                  </a:schemeClr>
                </a:solidFill>
                <a:latin typeface="Aptos Narrow" panose="020B0004020202020204" pitchFamily="34" charset="0"/>
              </a:rPr>
              <a:t>Electrostatic</a:t>
            </a:r>
            <a:r>
              <a:rPr lang="it-IT" sz="1400">
                <a:solidFill>
                  <a:schemeClr val="accent3">
                    <a:lumMod val="75000"/>
                  </a:schemeClr>
                </a:solidFill>
                <a:latin typeface="Aptos Narrow" panose="020B0004020202020204" pitchFamily="34" charset="0"/>
              </a:rPr>
              <a:t> </a:t>
            </a:r>
            <a:r>
              <a:rPr lang="it-IT" sz="1400" err="1">
                <a:solidFill>
                  <a:schemeClr val="accent3">
                    <a:lumMod val="75000"/>
                  </a:schemeClr>
                </a:solidFill>
                <a:latin typeface="Aptos Narrow" panose="020B0004020202020204" pitchFamily="34" charset="0"/>
              </a:rPr>
              <a:t>accelerator</a:t>
            </a:r>
            <a:endParaRPr lang="it-IT" sz="1400">
              <a:solidFill>
                <a:schemeClr val="accent3">
                  <a:lumMod val="75000"/>
                </a:schemeClr>
              </a:solidFill>
              <a:latin typeface="Aptos Narrow" panose="020B0004020202020204" pitchFamily="34" charset="0"/>
            </a:endParaRPr>
          </a:p>
          <a:p>
            <a:pPr marL="285750" indent="-285750">
              <a:buFont typeface="Wingdings" panose="05000000000000000000" pitchFamily="2" charset="2"/>
              <a:buChar char="q"/>
            </a:pPr>
            <a:r>
              <a:rPr lang="it-IT" sz="1400">
                <a:solidFill>
                  <a:schemeClr val="accent3">
                    <a:lumMod val="75000"/>
                  </a:schemeClr>
                </a:solidFill>
                <a:latin typeface="Aptos Narrow" panose="020B0004020202020204" pitchFamily="34" charset="0"/>
              </a:rPr>
              <a:t>Terminal </a:t>
            </a:r>
            <a:r>
              <a:rPr lang="it-IT" sz="1400" err="1">
                <a:solidFill>
                  <a:schemeClr val="accent3">
                    <a:lumMod val="75000"/>
                  </a:schemeClr>
                </a:solidFill>
                <a:latin typeface="Aptos Narrow" panose="020B0004020202020204" pitchFamily="34" charset="0"/>
              </a:rPr>
              <a:t>voltage</a:t>
            </a:r>
            <a:r>
              <a:rPr lang="it-IT" sz="1400">
                <a:solidFill>
                  <a:schemeClr val="accent3">
                    <a:lumMod val="75000"/>
                  </a:schemeClr>
                </a:solidFill>
                <a:latin typeface="Aptos Narrow" panose="020B0004020202020204" pitchFamily="34" charset="0"/>
              </a:rPr>
              <a:t>: 14.5 MV</a:t>
            </a:r>
          </a:p>
          <a:p>
            <a:pPr marL="285750" indent="-285750">
              <a:buFont typeface="Wingdings" panose="05000000000000000000" pitchFamily="2" charset="2"/>
              <a:buChar char="q"/>
            </a:pPr>
            <a:r>
              <a:rPr lang="it-IT" sz="1400">
                <a:solidFill>
                  <a:schemeClr val="accent3">
                    <a:lumMod val="75000"/>
                  </a:schemeClr>
                </a:solidFill>
                <a:latin typeface="Aptos Narrow" panose="020B0004020202020204" pitchFamily="34" charset="0"/>
              </a:rPr>
              <a:t>28 MeV/u for </a:t>
            </a:r>
            <a:r>
              <a:rPr lang="it-IT" sz="1400" baseline="30000">
                <a:solidFill>
                  <a:schemeClr val="accent3">
                    <a:lumMod val="75000"/>
                  </a:schemeClr>
                </a:solidFill>
                <a:latin typeface="Aptos Narrow" panose="020B0004020202020204" pitchFamily="34" charset="0"/>
              </a:rPr>
              <a:t>1</a:t>
            </a:r>
            <a:r>
              <a:rPr lang="it-IT" sz="1400">
                <a:solidFill>
                  <a:schemeClr val="accent3">
                    <a:lumMod val="75000"/>
                  </a:schemeClr>
                </a:solidFill>
                <a:latin typeface="Aptos Narrow" panose="020B0004020202020204" pitchFamily="34" charset="0"/>
              </a:rPr>
              <a:t>H up to 1.5 MeV/u for </a:t>
            </a:r>
            <a:r>
              <a:rPr lang="it-IT" sz="1400" baseline="30000">
                <a:solidFill>
                  <a:schemeClr val="accent3">
                    <a:lumMod val="75000"/>
                  </a:schemeClr>
                </a:solidFill>
                <a:latin typeface="Aptos Narrow" panose="020B0004020202020204" pitchFamily="34" charset="0"/>
              </a:rPr>
              <a:t>197</a:t>
            </a:r>
            <a:r>
              <a:rPr lang="it-IT" sz="1400">
                <a:solidFill>
                  <a:schemeClr val="accent3">
                    <a:lumMod val="75000"/>
                  </a:schemeClr>
                </a:solidFill>
                <a:latin typeface="Aptos Narrow" panose="020B0004020202020204" pitchFamily="34" charset="0"/>
              </a:rPr>
              <a:t>Au. </a:t>
            </a:r>
          </a:p>
          <a:p>
            <a:pPr marL="285750" indent="-285750">
              <a:buFont typeface="Wingdings" panose="05000000000000000000" pitchFamily="2" charset="2"/>
              <a:buChar char="q"/>
            </a:pPr>
            <a:r>
              <a:rPr lang="it-IT" sz="1400">
                <a:solidFill>
                  <a:schemeClr val="accent3">
                    <a:lumMod val="75000"/>
                  </a:schemeClr>
                </a:solidFill>
                <a:latin typeface="Aptos Narrow" panose="020B0004020202020204" pitchFamily="34" charset="0"/>
              </a:rPr>
              <a:t>Can </a:t>
            </a:r>
            <a:r>
              <a:rPr lang="it-IT" sz="1400" err="1">
                <a:solidFill>
                  <a:schemeClr val="accent3">
                    <a:lumMod val="75000"/>
                  </a:schemeClr>
                </a:solidFill>
                <a:latin typeface="Aptos Narrow" panose="020B0004020202020204" pitchFamily="34" charset="0"/>
              </a:rPr>
              <a:t>provide</a:t>
            </a:r>
            <a:r>
              <a:rPr lang="it-IT" sz="1400">
                <a:solidFill>
                  <a:schemeClr val="accent3">
                    <a:lumMod val="75000"/>
                  </a:schemeClr>
                </a:solidFill>
                <a:latin typeface="Aptos Narrow" panose="020B0004020202020204" pitchFamily="34" charset="0"/>
              </a:rPr>
              <a:t> </a:t>
            </a:r>
            <a:r>
              <a:rPr lang="it-IT" sz="1400" err="1">
                <a:solidFill>
                  <a:schemeClr val="accent3">
                    <a:lumMod val="75000"/>
                  </a:schemeClr>
                </a:solidFill>
                <a:latin typeface="Aptos Narrow" panose="020B0004020202020204" pitchFamily="34" charset="0"/>
              </a:rPr>
              <a:t>beams</a:t>
            </a:r>
            <a:r>
              <a:rPr lang="it-IT" sz="1400">
                <a:solidFill>
                  <a:schemeClr val="accent3">
                    <a:lumMod val="75000"/>
                  </a:schemeClr>
                </a:solidFill>
                <a:latin typeface="Aptos Narrow" panose="020B0004020202020204" pitchFamily="34" charset="0"/>
              </a:rPr>
              <a:t> w/o ALPI</a:t>
            </a:r>
          </a:p>
        </p:txBody>
      </p:sp>
      <p:sp>
        <p:nvSpPr>
          <p:cNvPr id="6" name="Rectangle 5">
            <a:extLst>
              <a:ext uri="{FF2B5EF4-FFF2-40B4-BE49-F238E27FC236}">
                <a16:creationId xmlns:a16="http://schemas.microsoft.com/office/drawing/2014/main" id="{662E869F-5E08-4A87-FCB2-73CA650E31C1}"/>
              </a:ext>
            </a:extLst>
          </p:cNvPr>
          <p:cNvSpPr/>
          <p:nvPr/>
        </p:nvSpPr>
        <p:spPr>
          <a:xfrm>
            <a:off x="9939" y="6440557"/>
            <a:ext cx="2315817" cy="407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Narrow" panose="020B0004020202020204" pitchFamily="34" charset="0"/>
            </a:endParaRPr>
          </a:p>
        </p:txBody>
      </p:sp>
      <p:sp>
        <p:nvSpPr>
          <p:cNvPr id="8" name="TextBox 7">
            <a:extLst>
              <a:ext uri="{FF2B5EF4-FFF2-40B4-BE49-F238E27FC236}">
                <a16:creationId xmlns:a16="http://schemas.microsoft.com/office/drawing/2014/main" id="{F732B319-DA6C-F752-2377-0EB8EAF84915}"/>
              </a:ext>
            </a:extLst>
          </p:cNvPr>
          <p:cNvSpPr txBox="1"/>
          <p:nvPr/>
        </p:nvSpPr>
        <p:spPr>
          <a:xfrm>
            <a:off x="2737663" y="3307126"/>
            <a:ext cx="2904004" cy="1446550"/>
          </a:xfrm>
          <a:prstGeom prst="rect">
            <a:avLst/>
          </a:prstGeom>
          <a:noFill/>
        </p:spPr>
        <p:txBody>
          <a:bodyPr wrap="square" rtlCol="0">
            <a:spAutoFit/>
          </a:bodyPr>
          <a:lstStyle/>
          <a:p>
            <a:r>
              <a:rPr lang="it-IT" b="1">
                <a:solidFill>
                  <a:srgbClr val="C00000"/>
                </a:solidFill>
                <a:latin typeface="Aptos Narrow" panose="020B0004020202020204" pitchFamily="34" charset="0"/>
              </a:rPr>
              <a:t>PIAVE (</a:t>
            </a:r>
            <a:r>
              <a:rPr lang="it-IT" b="1" err="1">
                <a:solidFill>
                  <a:srgbClr val="C00000"/>
                </a:solidFill>
                <a:latin typeface="Aptos Narrow" panose="020B0004020202020204" pitchFamily="34" charset="0"/>
              </a:rPr>
              <a:t>active</a:t>
            </a:r>
            <a:r>
              <a:rPr lang="it-IT" b="1">
                <a:solidFill>
                  <a:srgbClr val="C00000"/>
                </a:solidFill>
                <a:latin typeface="Aptos Narrow" panose="020B0004020202020204" pitchFamily="34" charset="0"/>
              </a:rPr>
              <a:t>)</a:t>
            </a:r>
          </a:p>
          <a:p>
            <a:pPr marL="285750" indent="-285750">
              <a:buFont typeface="Wingdings" panose="05000000000000000000" pitchFamily="2" charset="2"/>
              <a:buChar char="q"/>
            </a:pPr>
            <a:r>
              <a:rPr lang="it-IT" sz="1400">
                <a:solidFill>
                  <a:srgbClr val="C00000"/>
                </a:solidFill>
                <a:latin typeface="Aptos Narrow" panose="020B0004020202020204" pitchFamily="34" charset="0"/>
              </a:rPr>
              <a:t>ECR source LEGIS (HV </a:t>
            </a:r>
            <a:r>
              <a:rPr lang="it-IT" sz="1400" err="1">
                <a:solidFill>
                  <a:srgbClr val="C00000"/>
                </a:solidFill>
                <a:latin typeface="Aptos Narrow" panose="020B0004020202020204" pitchFamily="34" charset="0"/>
              </a:rPr>
              <a:t>platform</a:t>
            </a:r>
            <a:r>
              <a:rPr lang="it-IT" sz="1400">
                <a:solidFill>
                  <a:srgbClr val="C00000"/>
                </a:solidFill>
                <a:latin typeface="Aptos Narrow" panose="020B0004020202020204" pitchFamily="34" charset="0"/>
              </a:rPr>
              <a:t> 250 kV to 300 kV max)</a:t>
            </a:r>
          </a:p>
          <a:p>
            <a:pPr marL="285750" indent="-285750">
              <a:buFont typeface="Wingdings" panose="05000000000000000000" pitchFamily="2" charset="2"/>
              <a:buChar char="q"/>
            </a:pPr>
            <a:r>
              <a:rPr lang="it-IT" sz="1400" err="1">
                <a:solidFill>
                  <a:srgbClr val="C00000"/>
                </a:solidFill>
                <a:latin typeface="Aptos Narrow" panose="020B0004020202020204" pitchFamily="34" charset="0"/>
              </a:rPr>
              <a:t>Superconducting</a:t>
            </a:r>
            <a:r>
              <a:rPr lang="it-IT" sz="1400">
                <a:solidFill>
                  <a:srgbClr val="C00000"/>
                </a:solidFill>
                <a:latin typeface="Aptos Narrow" panose="020B0004020202020204" pitchFamily="34" charset="0"/>
              </a:rPr>
              <a:t> RFQ (@ 80 MHz), </a:t>
            </a:r>
            <a:r>
              <a:rPr lang="it-IT" sz="1400" err="1">
                <a:solidFill>
                  <a:srgbClr val="C00000"/>
                </a:solidFill>
                <a:latin typeface="Aptos Narrow" panose="020B0004020202020204" pitchFamily="34" charset="0"/>
              </a:rPr>
              <a:t>external</a:t>
            </a:r>
            <a:r>
              <a:rPr lang="it-IT" sz="1400">
                <a:solidFill>
                  <a:srgbClr val="C00000"/>
                </a:solidFill>
                <a:latin typeface="Aptos Narrow" panose="020B0004020202020204" pitchFamily="34" charset="0"/>
              </a:rPr>
              <a:t> </a:t>
            </a:r>
            <a:r>
              <a:rPr lang="it-IT" sz="1400" err="1">
                <a:solidFill>
                  <a:srgbClr val="C00000"/>
                </a:solidFill>
                <a:latin typeface="Aptos Narrow" panose="020B0004020202020204" pitchFamily="34" charset="0"/>
              </a:rPr>
              <a:t>bunching</a:t>
            </a:r>
            <a:endParaRPr lang="it-IT" sz="1400">
              <a:solidFill>
                <a:srgbClr val="C00000"/>
              </a:solidFill>
              <a:latin typeface="Aptos Narrow" panose="020B0004020202020204" pitchFamily="34" charset="0"/>
            </a:endParaRPr>
          </a:p>
          <a:p>
            <a:pPr marL="285750" indent="-285750">
              <a:buFont typeface="Wingdings" panose="05000000000000000000" pitchFamily="2" charset="2"/>
              <a:buChar char="q"/>
            </a:pPr>
            <a:r>
              <a:rPr lang="en-US" sz="1400">
                <a:solidFill>
                  <a:srgbClr val="C00000"/>
                </a:solidFill>
                <a:latin typeface="Aptos Narrow" panose="020B0004020202020204" pitchFamily="34" charset="0"/>
              </a:rPr>
              <a:t>RFQ output energy of 587.5 keV/u</a:t>
            </a:r>
            <a:endParaRPr lang="it-IT" sz="1400">
              <a:solidFill>
                <a:srgbClr val="C00000"/>
              </a:solidFill>
              <a:latin typeface="Aptos Narrow" panose="020B0004020202020204" pitchFamily="34" charset="0"/>
            </a:endParaRPr>
          </a:p>
        </p:txBody>
      </p:sp>
      <p:sp>
        <p:nvSpPr>
          <p:cNvPr id="9" name="Slide Number Placeholder 3">
            <a:extLst>
              <a:ext uri="{FF2B5EF4-FFF2-40B4-BE49-F238E27FC236}">
                <a16:creationId xmlns:a16="http://schemas.microsoft.com/office/drawing/2014/main" id="{D71B2739-72A3-FFF6-47A7-D87F1883EEEB}"/>
              </a:ext>
            </a:extLst>
          </p:cNvPr>
          <p:cNvSpPr>
            <a:spLocks noGrp="1"/>
          </p:cNvSpPr>
          <p:nvPr>
            <p:ph type="sldNum" sz="quarter" idx="12"/>
          </p:nvPr>
        </p:nvSpPr>
        <p:spPr>
          <a:xfrm>
            <a:off x="8610600" y="6356350"/>
            <a:ext cx="2743200" cy="365125"/>
          </a:xfrm>
        </p:spPr>
        <p:txBody>
          <a:bodyPr/>
          <a:lstStyle/>
          <a:p>
            <a:fld id="{A6D6D798-1883-974D-96D0-4E82B243DEDE}" type="slidenum">
              <a:rPr lang="it-IT" smtClean="0"/>
              <a:t>17</a:t>
            </a:fld>
            <a:endParaRPr lang="it-IT"/>
          </a:p>
        </p:txBody>
      </p:sp>
      <p:sp>
        <p:nvSpPr>
          <p:cNvPr id="13" name="Rectangle 12">
            <a:extLst>
              <a:ext uri="{FF2B5EF4-FFF2-40B4-BE49-F238E27FC236}">
                <a16:creationId xmlns:a16="http://schemas.microsoft.com/office/drawing/2014/main" id="{725E8CA2-5B5E-4B99-D050-9895EF92C8BD}"/>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46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FD23-7E04-8458-395B-A892193AF44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10C3ED6-89B7-ADB4-53C3-8F28BD0B4FBD}"/>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itolo 4">
            <a:extLst>
              <a:ext uri="{FF2B5EF4-FFF2-40B4-BE49-F238E27FC236}">
                <a16:creationId xmlns:a16="http://schemas.microsoft.com/office/drawing/2014/main" id="{2369C4B3-A790-21C4-412D-06930D4F071C}"/>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TAPA accelerator complex</a:t>
            </a:r>
          </a:p>
        </p:txBody>
      </p:sp>
      <p:graphicFrame>
        <p:nvGraphicFramePr>
          <p:cNvPr id="7" name="Table 6">
            <a:extLst>
              <a:ext uri="{FF2B5EF4-FFF2-40B4-BE49-F238E27FC236}">
                <a16:creationId xmlns:a16="http://schemas.microsoft.com/office/drawing/2014/main" id="{666B8C23-7AE4-B3AC-196A-8EBA41B124EA}"/>
              </a:ext>
            </a:extLst>
          </p:cNvPr>
          <p:cNvGraphicFramePr>
            <a:graphicFrameLocks noGrp="1"/>
          </p:cNvGraphicFramePr>
          <p:nvPr/>
        </p:nvGraphicFramePr>
        <p:xfrm>
          <a:off x="7974239" y="1729441"/>
          <a:ext cx="3804516" cy="1880994"/>
        </p:xfrm>
        <a:graphic>
          <a:graphicData uri="http://schemas.openxmlformats.org/drawingml/2006/table">
            <a:tbl>
              <a:tblPr firstRow="1" bandRow="1">
                <a:tableStyleId>{5C22544A-7EE6-4342-B048-85BDC9FD1C3A}</a:tableStyleId>
              </a:tblPr>
              <a:tblGrid>
                <a:gridCol w="1902258">
                  <a:extLst>
                    <a:ext uri="{9D8B030D-6E8A-4147-A177-3AD203B41FA5}">
                      <a16:colId xmlns:a16="http://schemas.microsoft.com/office/drawing/2014/main" val="3803306205"/>
                    </a:ext>
                  </a:extLst>
                </a:gridCol>
                <a:gridCol w="1902258">
                  <a:extLst>
                    <a:ext uri="{9D8B030D-6E8A-4147-A177-3AD203B41FA5}">
                      <a16:colId xmlns:a16="http://schemas.microsoft.com/office/drawing/2014/main" val="4064796499"/>
                    </a:ext>
                  </a:extLst>
                </a:gridCol>
              </a:tblGrid>
              <a:tr h="206274">
                <a:tc>
                  <a:txBody>
                    <a:bodyPr/>
                    <a:lstStyle/>
                    <a:p>
                      <a:pPr algn="ctr"/>
                      <a:r>
                        <a:rPr lang="it-IT" sz="1200"/>
                        <a:t>TAP Performance in 2024</a:t>
                      </a:r>
                      <a:endParaRPr lang="en-US" sz="1200"/>
                    </a:p>
                  </a:txBody>
                  <a:tcPr anchor="ctr"/>
                </a:tc>
                <a:tc>
                  <a:txBody>
                    <a:bodyPr/>
                    <a:lstStyle/>
                    <a:p>
                      <a:pPr algn="ctr"/>
                      <a:r>
                        <a:rPr lang="en-US" sz="1200"/>
                        <a:t>Time [hours]</a:t>
                      </a:r>
                    </a:p>
                  </a:txBody>
                  <a:tcPr anchor="ctr"/>
                </a:tc>
                <a:extLst>
                  <a:ext uri="{0D108BD9-81ED-4DB2-BD59-A6C34878D82A}">
                    <a16:rowId xmlns:a16="http://schemas.microsoft.com/office/drawing/2014/main" val="2477639939"/>
                  </a:ext>
                </a:extLst>
              </a:tr>
              <a:tr h="201845">
                <a:tc>
                  <a:txBody>
                    <a:bodyPr/>
                    <a:lstStyle/>
                    <a:p>
                      <a:pPr algn="ctr"/>
                      <a:r>
                        <a:rPr lang="en-US" sz="1200" b="1"/>
                        <a:t>Beam on target</a:t>
                      </a:r>
                    </a:p>
                  </a:txBody>
                  <a:tcPr anchor="ctr"/>
                </a:tc>
                <a:tc>
                  <a:txBody>
                    <a:bodyPr/>
                    <a:lstStyle/>
                    <a:p>
                      <a:pPr algn="ctr"/>
                      <a:r>
                        <a:rPr lang="it-IT" sz="1200"/>
                        <a:t>3</a:t>
                      </a:r>
                      <a:r>
                        <a:rPr lang="en-US" sz="1200"/>
                        <a:t>277</a:t>
                      </a:r>
                    </a:p>
                  </a:txBody>
                  <a:tcPr anchor="ctr"/>
                </a:tc>
                <a:extLst>
                  <a:ext uri="{0D108BD9-81ED-4DB2-BD59-A6C34878D82A}">
                    <a16:rowId xmlns:a16="http://schemas.microsoft.com/office/drawing/2014/main" val="3515110065"/>
                  </a:ext>
                </a:extLst>
              </a:tr>
              <a:tr h="201845">
                <a:tc>
                  <a:txBody>
                    <a:bodyPr/>
                    <a:lstStyle/>
                    <a:p>
                      <a:pPr algn="ctr"/>
                      <a:r>
                        <a:rPr lang="it-IT" sz="1200" b="1" err="1">
                          <a:solidFill>
                            <a:srgbClr val="FF0000"/>
                          </a:solidFill>
                        </a:rPr>
                        <a:t>Beam</a:t>
                      </a:r>
                      <a:r>
                        <a:rPr lang="it-IT" sz="1200" b="1">
                          <a:solidFill>
                            <a:srgbClr val="FF0000"/>
                          </a:solidFill>
                        </a:rPr>
                        <a:t> </a:t>
                      </a:r>
                      <a:r>
                        <a:rPr lang="it-IT" sz="1200" b="1" err="1">
                          <a:solidFill>
                            <a:srgbClr val="FF0000"/>
                          </a:solidFill>
                        </a:rPr>
                        <a:t>preparation</a:t>
                      </a:r>
                      <a:endParaRPr lang="en-US" sz="1200">
                        <a:solidFill>
                          <a:srgbClr val="FF0000"/>
                        </a:solidFill>
                      </a:endParaRPr>
                    </a:p>
                  </a:txBody>
                  <a:tcPr anchor="ctr"/>
                </a:tc>
                <a:tc>
                  <a:txBody>
                    <a:bodyPr/>
                    <a:lstStyle/>
                    <a:p>
                      <a:pPr algn="ctr"/>
                      <a:r>
                        <a:rPr lang="it-IT" sz="1200">
                          <a:solidFill>
                            <a:srgbClr val="FF0000"/>
                          </a:solidFill>
                        </a:rPr>
                        <a:t>8</a:t>
                      </a:r>
                      <a:r>
                        <a:rPr lang="en-US" sz="1200">
                          <a:solidFill>
                            <a:srgbClr val="FF0000"/>
                          </a:solidFill>
                        </a:rPr>
                        <a:t>50</a:t>
                      </a:r>
                    </a:p>
                  </a:txBody>
                  <a:tcPr anchor="ctr"/>
                </a:tc>
                <a:extLst>
                  <a:ext uri="{0D108BD9-81ED-4DB2-BD59-A6C34878D82A}">
                    <a16:rowId xmlns:a16="http://schemas.microsoft.com/office/drawing/2014/main" val="451572923"/>
                  </a:ext>
                </a:extLst>
              </a:tr>
              <a:tr h="201845">
                <a:tc>
                  <a:txBody>
                    <a:bodyPr/>
                    <a:lstStyle/>
                    <a:p>
                      <a:pPr algn="ctr"/>
                      <a:r>
                        <a:rPr lang="en-US" sz="1200" b="1"/>
                        <a:t>Accelerator Division test</a:t>
                      </a:r>
                      <a:endParaRPr lang="en-US" sz="1200"/>
                    </a:p>
                  </a:txBody>
                  <a:tcPr anchor="ctr"/>
                </a:tc>
                <a:tc>
                  <a:txBody>
                    <a:bodyPr/>
                    <a:lstStyle/>
                    <a:p>
                      <a:pPr algn="ctr"/>
                      <a:r>
                        <a:rPr lang="it-IT" sz="1200"/>
                        <a:t>4</a:t>
                      </a:r>
                      <a:r>
                        <a:rPr lang="en-US" sz="1200"/>
                        <a:t>80</a:t>
                      </a:r>
                    </a:p>
                  </a:txBody>
                  <a:tcPr anchor="ctr"/>
                </a:tc>
                <a:extLst>
                  <a:ext uri="{0D108BD9-81ED-4DB2-BD59-A6C34878D82A}">
                    <a16:rowId xmlns:a16="http://schemas.microsoft.com/office/drawing/2014/main" val="3857963465"/>
                  </a:ext>
                </a:extLst>
              </a:tr>
              <a:tr h="201845">
                <a:tc>
                  <a:txBody>
                    <a:bodyPr/>
                    <a:lstStyle/>
                    <a:p>
                      <a:pPr algn="ctr"/>
                      <a:r>
                        <a:rPr lang="en-US" sz="1200" b="1"/>
                        <a:t>Unscheduled maintenance</a:t>
                      </a:r>
                      <a:endParaRPr lang="en-US" sz="1200"/>
                    </a:p>
                  </a:txBody>
                  <a:tcPr anchor="ctr"/>
                </a:tc>
                <a:tc>
                  <a:txBody>
                    <a:bodyPr/>
                    <a:lstStyle/>
                    <a:p>
                      <a:pPr algn="ctr"/>
                      <a:r>
                        <a:rPr lang="it-IT" sz="1200"/>
                        <a:t>4</a:t>
                      </a:r>
                      <a:r>
                        <a:rPr lang="en-US" sz="1200"/>
                        <a:t>81</a:t>
                      </a:r>
                    </a:p>
                  </a:txBody>
                  <a:tcPr anchor="ctr"/>
                </a:tc>
                <a:extLst>
                  <a:ext uri="{0D108BD9-81ED-4DB2-BD59-A6C34878D82A}">
                    <a16:rowId xmlns:a16="http://schemas.microsoft.com/office/drawing/2014/main" val="179950704"/>
                  </a:ext>
                </a:extLst>
              </a:tr>
              <a:tr h="3265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1"/>
                        <a:t>Working time</a:t>
                      </a:r>
                      <a:endParaRPr lang="en-US" sz="1200" b="1"/>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a:t>4</a:t>
                      </a:r>
                      <a:r>
                        <a:rPr lang="en-US" sz="1200"/>
                        <a:t>607</a:t>
                      </a:r>
                    </a:p>
                  </a:txBody>
                  <a:tcPr anchor="ctr"/>
                </a:tc>
                <a:extLst>
                  <a:ext uri="{0D108BD9-81ED-4DB2-BD59-A6C34878D82A}">
                    <a16:rowId xmlns:a16="http://schemas.microsoft.com/office/drawing/2014/main" val="498061681"/>
                  </a:ext>
                </a:extLst>
              </a:tr>
            </a:tbl>
          </a:graphicData>
        </a:graphic>
      </p:graphicFrame>
      <p:pic>
        <p:nvPicPr>
          <p:cNvPr id="14" name="Picture 13">
            <a:extLst>
              <a:ext uri="{FF2B5EF4-FFF2-40B4-BE49-F238E27FC236}">
                <a16:creationId xmlns:a16="http://schemas.microsoft.com/office/drawing/2014/main" id="{3D48BA00-EF6F-D42A-C222-45DEDB95BDA9}"/>
              </a:ext>
            </a:extLst>
          </p:cNvPr>
          <p:cNvPicPr>
            <a:picLocks noChangeAspect="1"/>
          </p:cNvPicPr>
          <p:nvPr/>
        </p:nvPicPr>
        <p:blipFill>
          <a:blip r:embed="rId2"/>
          <a:stretch>
            <a:fillRect/>
          </a:stretch>
        </p:blipFill>
        <p:spPr>
          <a:xfrm>
            <a:off x="413245" y="1574672"/>
            <a:ext cx="7183078" cy="4496597"/>
          </a:xfrm>
          <a:prstGeom prst="rect">
            <a:avLst/>
          </a:prstGeom>
        </p:spPr>
      </p:pic>
      <p:sp>
        <p:nvSpPr>
          <p:cNvPr id="10" name="Rectangle 9">
            <a:extLst>
              <a:ext uri="{FF2B5EF4-FFF2-40B4-BE49-F238E27FC236}">
                <a16:creationId xmlns:a16="http://schemas.microsoft.com/office/drawing/2014/main" id="{A70CD4AB-7593-ED39-46ED-C71F7D9DBF69}"/>
              </a:ext>
            </a:extLst>
          </p:cNvPr>
          <p:cNvSpPr/>
          <p:nvPr/>
        </p:nvSpPr>
        <p:spPr>
          <a:xfrm>
            <a:off x="646447" y="1658689"/>
            <a:ext cx="2964261" cy="1634248"/>
          </a:xfrm>
          <a:prstGeom prst="rect">
            <a:avLst/>
          </a:prstGeom>
          <a:solidFill>
            <a:schemeClr val="accent1">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latin typeface="Aptos Narrow" panose="020B0004020202020204" pitchFamily="34" charset="0"/>
            </a:endParaRPr>
          </a:p>
        </p:txBody>
      </p:sp>
      <p:sp>
        <p:nvSpPr>
          <p:cNvPr id="12" name="Rectangle 11">
            <a:extLst>
              <a:ext uri="{FF2B5EF4-FFF2-40B4-BE49-F238E27FC236}">
                <a16:creationId xmlns:a16="http://schemas.microsoft.com/office/drawing/2014/main" id="{B5A47649-090E-07B3-2631-FBB43DFC8414}"/>
              </a:ext>
            </a:extLst>
          </p:cNvPr>
          <p:cNvSpPr/>
          <p:nvPr/>
        </p:nvSpPr>
        <p:spPr>
          <a:xfrm>
            <a:off x="3610708" y="1657642"/>
            <a:ext cx="893092" cy="874332"/>
          </a:xfrm>
          <a:prstGeom prst="rect">
            <a:avLst/>
          </a:prstGeom>
          <a:solidFill>
            <a:schemeClr val="accent1">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Narrow" panose="020B0004020202020204" pitchFamily="34" charset="0"/>
            </a:endParaRPr>
          </a:p>
        </p:txBody>
      </p:sp>
      <p:sp>
        <p:nvSpPr>
          <p:cNvPr id="16" name="TextBox 15">
            <a:extLst>
              <a:ext uri="{FF2B5EF4-FFF2-40B4-BE49-F238E27FC236}">
                <a16:creationId xmlns:a16="http://schemas.microsoft.com/office/drawing/2014/main" id="{E7E65079-2BF7-8AA4-C7DE-A7F9824C1DD8}"/>
              </a:ext>
            </a:extLst>
          </p:cNvPr>
          <p:cNvSpPr txBox="1"/>
          <p:nvPr/>
        </p:nvSpPr>
        <p:spPr>
          <a:xfrm>
            <a:off x="1882010" y="2291147"/>
            <a:ext cx="606256" cy="369332"/>
          </a:xfrm>
          <a:prstGeom prst="rect">
            <a:avLst/>
          </a:prstGeom>
          <a:noFill/>
        </p:spPr>
        <p:txBody>
          <a:bodyPr wrap="none" rtlCol="0">
            <a:spAutoFit/>
          </a:bodyPr>
          <a:lstStyle/>
          <a:p>
            <a:r>
              <a:rPr lang="it-IT" b="1">
                <a:solidFill>
                  <a:schemeClr val="accent1">
                    <a:lumMod val="75000"/>
                  </a:schemeClr>
                </a:solidFill>
                <a:latin typeface="Aptos Narrow" panose="020B0004020202020204" pitchFamily="34" charset="0"/>
              </a:rPr>
              <a:t>ALPI</a:t>
            </a:r>
            <a:endParaRPr lang="en-US" b="1">
              <a:solidFill>
                <a:schemeClr val="accent1">
                  <a:lumMod val="75000"/>
                </a:schemeClr>
              </a:solidFill>
              <a:latin typeface="Aptos Narrow" panose="020B0004020202020204" pitchFamily="34" charset="0"/>
            </a:endParaRPr>
          </a:p>
        </p:txBody>
      </p:sp>
      <p:sp>
        <p:nvSpPr>
          <p:cNvPr id="17" name="Rectangle 16">
            <a:extLst>
              <a:ext uri="{FF2B5EF4-FFF2-40B4-BE49-F238E27FC236}">
                <a16:creationId xmlns:a16="http://schemas.microsoft.com/office/drawing/2014/main" id="{C8FF2A7A-4803-0575-DFD4-7F9D47EC8B68}"/>
              </a:ext>
            </a:extLst>
          </p:cNvPr>
          <p:cNvSpPr/>
          <p:nvPr/>
        </p:nvSpPr>
        <p:spPr>
          <a:xfrm>
            <a:off x="3596479" y="2966527"/>
            <a:ext cx="524184" cy="2021642"/>
          </a:xfrm>
          <a:prstGeom prst="rect">
            <a:avLst/>
          </a:prstGeom>
          <a:solidFill>
            <a:schemeClr val="accent2">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2">
                  <a:lumMod val="40000"/>
                  <a:lumOff val="60000"/>
                </a:schemeClr>
              </a:solidFill>
              <a:latin typeface="Aptos Narrow" panose="020B0004020202020204" pitchFamily="34" charset="0"/>
            </a:endParaRPr>
          </a:p>
        </p:txBody>
      </p:sp>
      <p:sp>
        <p:nvSpPr>
          <p:cNvPr id="18" name="Rectangle 17">
            <a:extLst>
              <a:ext uri="{FF2B5EF4-FFF2-40B4-BE49-F238E27FC236}">
                <a16:creationId xmlns:a16="http://schemas.microsoft.com/office/drawing/2014/main" id="{7E35BE77-D750-AA33-F762-DE4269A0789E}"/>
              </a:ext>
            </a:extLst>
          </p:cNvPr>
          <p:cNvSpPr/>
          <p:nvPr/>
        </p:nvSpPr>
        <p:spPr>
          <a:xfrm>
            <a:off x="413245" y="5035062"/>
            <a:ext cx="4375632" cy="1036207"/>
          </a:xfrm>
          <a:prstGeom prst="rect">
            <a:avLst/>
          </a:prstGeom>
          <a:solidFill>
            <a:schemeClr val="accent3">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latin typeface="Aptos Narrow" panose="020B0004020202020204" pitchFamily="34" charset="0"/>
            </a:endParaRPr>
          </a:p>
        </p:txBody>
      </p:sp>
      <p:sp>
        <p:nvSpPr>
          <p:cNvPr id="19" name="Rectangle 18">
            <a:extLst>
              <a:ext uri="{FF2B5EF4-FFF2-40B4-BE49-F238E27FC236}">
                <a16:creationId xmlns:a16="http://schemas.microsoft.com/office/drawing/2014/main" id="{4DF4B038-6719-E8BF-E800-8922C7BA309D}"/>
              </a:ext>
            </a:extLst>
          </p:cNvPr>
          <p:cNvSpPr/>
          <p:nvPr/>
        </p:nvSpPr>
        <p:spPr>
          <a:xfrm>
            <a:off x="4686663" y="2074985"/>
            <a:ext cx="2891467" cy="1189906"/>
          </a:xfrm>
          <a:prstGeom prst="rect">
            <a:avLst/>
          </a:prstGeom>
          <a:solidFill>
            <a:schemeClr val="accent5">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lumMod val="75000"/>
                </a:schemeClr>
              </a:solidFill>
              <a:latin typeface="Aptos Narrow" panose="020B0004020202020204" pitchFamily="34" charset="0"/>
            </a:endParaRPr>
          </a:p>
        </p:txBody>
      </p:sp>
      <p:sp>
        <p:nvSpPr>
          <p:cNvPr id="20" name="TextBox 19">
            <a:extLst>
              <a:ext uri="{FF2B5EF4-FFF2-40B4-BE49-F238E27FC236}">
                <a16:creationId xmlns:a16="http://schemas.microsoft.com/office/drawing/2014/main" id="{0A76A9C8-3372-CE7B-8DF8-614B05899C3C}"/>
              </a:ext>
            </a:extLst>
          </p:cNvPr>
          <p:cNvSpPr txBox="1"/>
          <p:nvPr/>
        </p:nvSpPr>
        <p:spPr>
          <a:xfrm>
            <a:off x="3054318" y="5611359"/>
            <a:ext cx="935705" cy="369332"/>
          </a:xfrm>
          <a:prstGeom prst="rect">
            <a:avLst/>
          </a:prstGeom>
          <a:noFill/>
        </p:spPr>
        <p:txBody>
          <a:bodyPr wrap="none" rtlCol="0">
            <a:spAutoFit/>
          </a:bodyPr>
          <a:lstStyle/>
          <a:p>
            <a:r>
              <a:rPr lang="it-IT" b="1">
                <a:solidFill>
                  <a:schemeClr val="accent3">
                    <a:lumMod val="75000"/>
                  </a:schemeClr>
                </a:solidFill>
                <a:latin typeface="Aptos Narrow" panose="020B0004020202020204" pitchFamily="34" charset="0"/>
              </a:rPr>
              <a:t>Tandem</a:t>
            </a:r>
            <a:endParaRPr lang="en-US" b="1">
              <a:solidFill>
                <a:schemeClr val="accent3">
                  <a:lumMod val="75000"/>
                </a:schemeClr>
              </a:solidFill>
              <a:latin typeface="Aptos Narrow" panose="020B0004020202020204" pitchFamily="34" charset="0"/>
            </a:endParaRPr>
          </a:p>
        </p:txBody>
      </p:sp>
      <p:sp>
        <p:nvSpPr>
          <p:cNvPr id="21" name="TextBox 20">
            <a:extLst>
              <a:ext uri="{FF2B5EF4-FFF2-40B4-BE49-F238E27FC236}">
                <a16:creationId xmlns:a16="http://schemas.microsoft.com/office/drawing/2014/main" id="{A50B6BB7-0003-A9B4-F78A-217320D59FA4}"/>
              </a:ext>
            </a:extLst>
          </p:cNvPr>
          <p:cNvSpPr txBox="1"/>
          <p:nvPr/>
        </p:nvSpPr>
        <p:spPr>
          <a:xfrm rot="16200000">
            <a:off x="3374758" y="3629923"/>
            <a:ext cx="740524" cy="369332"/>
          </a:xfrm>
          <a:prstGeom prst="rect">
            <a:avLst/>
          </a:prstGeom>
          <a:noFill/>
        </p:spPr>
        <p:txBody>
          <a:bodyPr wrap="none" rtlCol="0">
            <a:spAutoFit/>
          </a:bodyPr>
          <a:lstStyle/>
          <a:p>
            <a:r>
              <a:rPr lang="it-IT" b="1">
                <a:solidFill>
                  <a:schemeClr val="accent2">
                    <a:lumMod val="75000"/>
                  </a:schemeClr>
                </a:solidFill>
                <a:latin typeface="Aptos Narrow" panose="020B0004020202020204" pitchFamily="34" charset="0"/>
              </a:rPr>
              <a:t>PIAVE</a:t>
            </a:r>
            <a:endParaRPr lang="en-US" b="1">
              <a:solidFill>
                <a:schemeClr val="accent2">
                  <a:lumMod val="75000"/>
                </a:schemeClr>
              </a:solidFill>
              <a:latin typeface="Aptos Narrow" panose="020B0004020202020204" pitchFamily="34" charset="0"/>
            </a:endParaRPr>
          </a:p>
        </p:txBody>
      </p:sp>
      <p:sp>
        <p:nvSpPr>
          <p:cNvPr id="23" name="TextBox 22">
            <a:extLst>
              <a:ext uri="{FF2B5EF4-FFF2-40B4-BE49-F238E27FC236}">
                <a16:creationId xmlns:a16="http://schemas.microsoft.com/office/drawing/2014/main" id="{4DA37E8C-BA50-63FC-DF64-852F608128EF}"/>
              </a:ext>
            </a:extLst>
          </p:cNvPr>
          <p:cNvSpPr txBox="1"/>
          <p:nvPr/>
        </p:nvSpPr>
        <p:spPr>
          <a:xfrm>
            <a:off x="4765574" y="2106481"/>
            <a:ext cx="787395" cy="369332"/>
          </a:xfrm>
          <a:prstGeom prst="rect">
            <a:avLst/>
          </a:prstGeom>
          <a:noFill/>
        </p:spPr>
        <p:txBody>
          <a:bodyPr wrap="none" rtlCol="0">
            <a:spAutoFit/>
          </a:bodyPr>
          <a:lstStyle/>
          <a:p>
            <a:r>
              <a:rPr lang="it-IT" b="1">
                <a:solidFill>
                  <a:schemeClr val="accent5">
                    <a:lumMod val="75000"/>
                  </a:schemeClr>
                </a:solidFill>
                <a:latin typeface="Aptos Narrow" panose="020B0004020202020204" pitchFamily="34" charset="0"/>
              </a:rPr>
              <a:t>ADIGE</a:t>
            </a:r>
            <a:endParaRPr lang="en-US" b="1">
              <a:solidFill>
                <a:schemeClr val="accent5">
                  <a:lumMod val="75000"/>
                </a:schemeClr>
              </a:solidFill>
              <a:latin typeface="Aptos Narrow" panose="020B0004020202020204" pitchFamily="34" charset="0"/>
            </a:endParaRPr>
          </a:p>
        </p:txBody>
      </p:sp>
      <p:sp>
        <p:nvSpPr>
          <p:cNvPr id="3" name="TextBox 2">
            <a:extLst>
              <a:ext uri="{FF2B5EF4-FFF2-40B4-BE49-F238E27FC236}">
                <a16:creationId xmlns:a16="http://schemas.microsoft.com/office/drawing/2014/main" id="{810A68D0-ECF4-DA1F-1F82-14B757763D5D}"/>
              </a:ext>
            </a:extLst>
          </p:cNvPr>
          <p:cNvSpPr txBox="1"/>
          <p:nvPr/>
        </p:nvSpPr>
        <p:spPr>
          <a:xfrm>
            <a:off x="8216166" y="4501609"/>
            <a:ext cx="3318534" cy="1569660"/>
          </a:xfrm>
          <a:prstGeom prst="rect">
            <a:avLst/>
          </a:prstGeom>
          <a:noFill/>
          <a:ln w="38100">
            <a:noFill/>
          </a:ln>
        </p:spPr>
        <p:txBody>
          <a:bodyPr wrap="square" rtlCol="0">
            <a:spAutoFit/>
          </a:bodyPr>
          <a:lstStyle/>
          <a:p>
            <a:pPr algn="just"/>
            <a:r>
              <a:rPr lang="it-IT" sz="2400" err="1">
                <a:latin typeface="Aptos Narrow" panose="020B0004020202020204" pitchFamily="34" charset="0"/>
              </a:rPr>
              <a:t>Almost</a:t>
            </a:r>
            <a:r>
              <a:rPr lang="it-IT" sz="2400">
                <a:latin typeface="Aptos Narrow" panose="020B0004020202020204" pitchFamily="34" charset="0"/>
              </a:rPr>
              <a:t> </a:t>
            </a:r>
            <a:r>
              <a:rPr lang="it-IT" sz="2400" b="1">
                <a:solidFill>
                  <a:srgbClr val="FF0000"/>
                </a:solidFill>
                <a:latin typeface="Aptos Narrow" panose="020B0004020202020204" pitchFamily="34" charset="0"/>
              </a:rPr>
              <a:t>20%</a:t>
            </a:r>
            <a:r>
              <a:rPr lang="it-IT" sz="2400">
                <a:latin typeface="Aptos Narrow" panose="020B0004020202020204" pitchFamily="34" charset="0"/>
              </a:rPr>
              <a:t> of the </a:t>
            </a:r>
            <a:r>
              <a:rPr lang="it-IT" sz="2400" b="1" err="1">
                <a:latin typeface="Aptos Narrow" panose="020B0004020202020204" pitchFamily="34" charset="0"/>
              </a:rPr>
              <a:t>accelerator</a:t>
            </a:r>
            <a:r>
              <a:rPr lang="it-IT" sz="2400" b="1">
                <a:latin typeface="Aptos Narrow" panose="020B0004020202020204" pitchFamily="34" charset="0"/>
              </a:rPr>
              <a:t> </a:t>
            </a:r>
            <a:r>
              <a:rPr lang="it-IT" sz="2400" b="1" err="1">
                <a:latin typeface="Aptos Narrow" panose="020B0004020202020204" pitchFamily="34" charset="0"/>
              </a:rPr>
              <a:t>operation</a:t>
            </a:r>
            <a:r>
              <a:rPr lang="it-IT" sz="2400">
                <a:latin typeface="Aptos Narrow" panose="020B0004020202020204" pitchFamily="34" charset="0"/>
              </a:rPr>
              <a:t> </a:t>
            </a:r>
            <a:r>
              <a:rPr lang="it-IT" sz="2400" err="1">
                <a:latin typeface="Aptos Narrow" panose="020B0004020202020204" pitchFamily="34" charset="0"/>
              </a:rPr>
              <a:t>is</a:t>
            </a:r>
            <a:r>
              <a:rPr lang="it-IT" sz="2400">
                <a:latin typeface="Aptos Narrow" panose="020B0004020202020204" pitchFamily="34" charset="0"/>
              </a:rPr>
              <a:t> </a:t>
            </a:r>
            <a:r>
              <a:rPr lang="it-IT" sz="2400" err="1">
                <a:latin typeface="Aptos Narrow" panose="020B0004020202020204" pitchFamily="34" charset="0"/>
              </a:rPr>
              <a:t>utilized</a:t>
            </a:r>
            <a:r>
              <a:rPr lang="it-IT" sz="2400">
                <a:latin typeface="Aptos Narrow" panose="020B0004020202020204" pitchFamily="34" charset="0"/>
              </a:rPr>
              <a:t> for </a:t>
            </a:r>
            <a:r>
              <a:rPr lang="it-IT" sz="2400" b="1" err="1">
                <a:solidFill>
                  <a:srgbClr val="FF0000"/>
                </a:solidFill>
                <a:latin typeface="Aptos Narrow" panose="020B0004020202020204" pitchFamily="34" charset="0"/>
              </a:rPr>
              <a:t>beam</a:t>
            </a:r>
            <a:r>
              <a:rPr lang="it-IT" sz="2400" b="1">
                <a:solidFill>
                  <a:srgbClr val="FF0000"/>
                </a:solidFill>
                <a:latin typeface="Aptos Narrow" panose="020B0004020202020204" pitchFamily="34" charset="0"/>
              </a:rPr>
              <a:t> </a:t>
            </a:r>
            <a:r>
              <a:rPr lang="it-IT" sz="2400" b="1" err="1">
                <a:solidFill>
                  <a:srgbClr val="FF0000"/>
                </a:solidFill>
                <a:latin typeface="Aptos Narrow" panose="020B0004020202020204" pitchFamily="34" charset="0"/>
              </a:rPr>
              <a:t>preparation</a:t>
            </a:r>
            <a:r>
              <a:rPr lang="it-IT" sz="2400">
                <a:latin typeface="Aptos Narrow" panose="020B0004020202020204" pitchFamily="34" charset="0"/>
              </a:rPr>
              <a:t>.</a:t>
            </a:r>
            <a:endParaRPr lang="en-US" sz="2400">
              <a:latin typeface="Aptos Narrow" panose="020B0004020202020204" pitchFamily="34" charset="0"/>
            </a:endParaRPr>
          </a:p>
        </p:txBody>
      </p:sp>
      <p:sp>
        <p:nvSpPr>
          <p:cNvPr id="5" name="TextBox 4">
            <a:extLst>
              <a:ext uri="{FF2B5EF4-FFF2-40B4-BE49-F238E27FC236}">
                <a16:creationId xmlns:a16="http://schemas.microsoft.com/office/drawing/2014/main" id="{14076F0A-D3D3-419C-05A6-C479F2D7E87A}"/>
              </a:ext>
            </a:extLst>
          </p:cNvPr>
          <p:cNvSpPr txBox="1"/>
          <p:nvPr/>
        </p:nvSpPr>
        <p:spPr>
          <a:xfrm>
            <a:off x="7972111" y="3610435"/>
            <a:ext cx="3806644" cy="461665"/>
          </a:xfrm>
          <a:prstGeom prst="rect">
            <a:avLst/>
          </a:prstGeom>
          <a:noFill/>
        </p:spPr>
        <p:txBody>
          <a:bodyPr wrap="square" rtlCol="0">
            <a:spAutoFit/>
          </a:bodyPr>
          <a:lstStyle/>
          <a:p>
            <a:pPr algn="just"/>
            <a:r>
              <a:rPr lang="it-IT" sz="800">
                <a:latin typeface="Aptos Narrow" panose="020B0004020202020204" pitchFamily="34" charset="0"/>
              </a:rPr>
              <a:t>Data from </a:t>
            </a:r>
            <a:r>
              <a:rPr lang="en-US" sz="800" err="1">
                <a:latin typeface="Aptos Narrow" panose="020B0004020202020204" pitchFamily="34" charset="0"/>
              </a:rPr>
              <a:t>Fagotti</a:t>
            </a:r>
            <a:r>
              <a:rPr lang="en-US" sz="800">
                <a:latin typeface="Aptos Narrow" panose="020B0004020202020204" pitchFamily="34" charset="0"/>
              </a:rPr>
              <a:t>, E. (2025, April 3). </a:t>
            </a:r>
            <a:r>
              <a:rPr lang="en-US" sz="800" i="1">
                <a:latin typeface="Aptos Narrow" panose="020B0004020202020204" pitchFamily="34" charset="0"/>
              </a:rPr>
              <a:t>LNL accelerator activities: Status and perspectives</a:t>
            </a:r>
            <a:r>
              <a:rPr lang="en-US" sz="800">
                <a:latin typeface="Aptos Narrow" panose="020B0004020202020204" pitchFamily="34" charset="0"/>
              </a:rPr>
              <a:t> [Conference presentation]. 4ᵃ </a:t>
            </a:r>
            <a:r>
              <a:rPr lang="en-US" sz="800" err="1">
                <a:latin typeface="Aptos Narrow" panose="020B0004020202020204" pitchFamily="34" charset="0"/>
              </a:rPr>
              <a:t>Giornata</a:t>
            </a:r>
            <a:r>
              <a:rPr lang="en-US" sz="800">
                <a:latin typeface="Aptos Narrow" panose="020B0004020202020204" pitchFamily="34" charset="0"/>
              </a:rPr>
              <a:t> </a:t>
            </a:r>
            <a:r>
              <a:rPr lang="en-US" sz="800" err="1">
                <a:latin typeface="Aptos Narrow" panose="020B0004020202020204" pitchFamily="34" charset="0"/>
              </a:rPr>
              <a:t>Acceleratori</a:t>
            </a:r>
            <a:r>
              <a:rPr lang="en-US" sz="800">
                <a:latin typeface="Aptos Narrow" panose="020B0004020202020204" pitchFamily="34" charset="0"/>
              </a:rPr>
              <a:t> (National Accelerator Day), INFN </a:t>
            </a:r>
            <a:r>
              <a:rPr lang="en-US" sz="800" err="1">
                <a:latin typeface="Aptos Narrow" panose="020B0004020202020204" pitchFamily="34" charset="0"/>
              </a:rPr>
              <a:t>Laboratori</a:t>
            </a:r>
            <a:r>
              <a:rPr lang="en-US" sz="800">
                <a:latin typeface="Aptos Narrow" panose="020B0004020202020204" pitchFamily="34" charset="0"/>
              </a:rPr>
              <a:t> </a:t>
            </a:r>
            <a:r>
              <a:rPr lang="en-US" sz="800" err="1">
                <a:latin typeface="Aptos Narrow" panose="020B0004020202020204" pitchFamily="34" charset="0"/>
              </a:rPr>
              <a:t>Nazionali</a:t>
            </a:r>
            <a:r>
              <a:rPr lang="en-US" sz="800">
                <a:latin typeface="Aptos Narrow" panose="020B0004020202020204" pitchFamily="34" charset="0"/>
              </a:rPr>
              <a:t> di </a:t>
            </a:r>
            <a:r>
              <a:rPr lang="en-US" sz="800" err="1">
                <a:latin typeface="Aptos Narrow" panose="020B0004020202020204" pitchFamily="34" charset="0"/>
              </a:rPr>
              <a:t>Legnaro</a:t>
            </a:r>
            <a:r>
              <a:rPr lang="en-US" sz="800">
                <a:latin typeface="Aptos Narrow" panose="020B0004020202020204" pitchFamily="34" charset="0"/>
              </a:rPr>
              <a:t>, Padova, Italy. </a:t>
            </a:r>
            <a:r>
              <a:rPr lang="en-US" sz="800">
                <a:latin typeface="Aptos Narrow" panose="020B0004020202020204" pitchFamily="34" charset="0"/>
                <a:hlinkClick r:id="rId3"/>
              </a:rPr>
              <a:t>https://agenda.infn.it/event/43957/</a:t>
            </a:r>
            <a:endParaRPr lang="en-US" sz="800">
              <a:latin typeface="Aptos Narrow" panose="020B0004020202020204" pitchFamily="34" charset="0"/>
            </a:endParaRPr>
          </a:p>
        </p:txBody>
      </p:sp>
      <p:grpSp>
        <p:nvGrpSpPr>
          <p:cNvPr id="9" name="Group 8">
            <a:extLst>
              <a:ext uri="{FF2B5EF4-FFF2-40B4-BE49-F238E27FC236}">
                <a16:creationId xmlns:a16="http://schemas.microsoft.com/office/drawing/2014/main" id="{64D21B8C-BDCC-C96C-1ECE-25CE2DCB71AB}"/>
              </a:ext>
            </a:extLst>
          </p:cNvPr>
          <p:cNvGrpSpPr/>
          <p:nvPr/>
        </p:nvGrpSpPr>
        <p:grpSpPr>
          <a:xfrm>
            <a:off x="3975835" y="6046100"/>
            <a:ext cx="458234" cy="728342"/>
            <a:chOff x="3975835" y="6046100"/>
            <a:chExt cx="458234" cy="728342"/>
          </a:xfrm>
        </p:grpSpPr>
        <p:sp>
          <p:nvSpPr>
            <p:cNvPr id="6" name="Arrow: Down 5">
              <a:extLst>
                <a:ext uri="{FF2B5EF4-FFF2-40B4-BE49-F238E27FC236}">
                  <a16:creationId xmlns:a16="http://schemas.microsoft.com/office/drawing/2014/main" id="{99CF6C9A-8E45-87E5-E8C2-11B3FDDA2B73}"/>
                </a:ext>
              </a:extLst>
            </p:cNvPr>
            <p:cNvSpPr/>
            <p:nvPr/>
          </p:nvSpPr>
          <p:spPr>
            <a:xfrm>
              <a:off x="3975835" y="6071269"/>
              <a:ext cx="458234" cy="70317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Narrow" panose="020B0004020202020204" pitchFamily="34" charset="0"/>
              </a:endParaRPr>
            </a:p>
          </p:txBody>
        </p:sp>
        <p:sp>
          <p:nvSpPr>
            <p:cNvPr id="8" name="TextBox 7">
              <a:extLst>
                <a:ext uri="{FF2B5EF4-FFF2-40B4-BE49-F238E27FC236}">
                  <a16:creationId xmlns:a16="http://schemas.microsoft.com/office/drawing/2014/main" id="{E85E4D2C-E7A5-3750-572F-5AD714EE262C}"/>
                </a:ext>
              </a:extLst>
            </p:cNvPr>
            <p:cNvSpPr txBox="1"/>
            <p:nvPr/>
          </p:nvSpPr>
          <p:spPr>
            <a:xfrm rot="16200000">
              <a:off x="3869283" y="6212492"/>
              <a:ext cx="671338" cy="338554"/>
            </a:xfrm>
            <a:prstGeom prst="rect">
              <a:avLst/>
            </a:prstGeom>
            <a:noFill/>
          </p:spPr>
          <p:txBody>
            <a:bodyPr wrap="none" rtlCol="0">
              <a:spAutoFit/>
            </a:bodyPr>
            <a:lstStyle/>
            <a:p>
              <a:r>
                <a:rPr lang="it-IT" sz="1600" b="1">
                  <a:latin typeface="Aptos Narrow" panose="020B0004020202020204" pitchFamily="34" charset="0"/>
                </a:rPr>
                <a:t>Users</a:t>
              </a:r>
              <a:endParaRPr lang="en-US" sz="1600" b="1">
                <a:latin typeface="Aptos Narrow" panose="020B0004020202020204" pitchFamily="34" charset="0"/>
              </a:endParaRPr>
            </a:p>
          </p:txBody>
        </p:sp>
      </p:grpSp>
      <p:sp>
        <p:nvSpPr>
          <p:cNvPr id="2" name="Rectangle 1">
            <a:extLst>
              <a:ext uri="{FF2B5EF4-FFF2-40B4-BE49-F238E27FC236}">
                <a16:creationId xmlns:a16="http://schemas.microsoft.com/office/drawing/2014/main" id="{8785241C-7516-EFCF-A5BE-D025695403FA}"/>
              </a:ext>
            </a:extLst>
          </p:cNvPr>
          <p:cNvSpPr/>
          <p:nvPr/>
        </p:nvSpPr>
        <p:spPr>
          <a:xfrm>
            <a:off x="9939" y="6440557"/>
            <a:ext cx="2315817" cy="407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Narrow" panose="020B0004020202020204" pitchFamily="34" charset="0"/>
            </a:endParaRPr>
          </a:p>
        </p:txBody>
      </p:sp>
      <p:sp>
        <p:nvSpPr>
          <p:cNvPr id="15" name="Slide Number Placeholder 3">
            <a:extLst>
              <a:ext uri="{FF2B5EF4-FFF2-40B4-BE49-F238E27FC236}">
                <a16:creationId xmlns:a16="http://schemas.microsoft.com/office/drawing/2014/main" id="{D80D7070-592A-29E5-3B7E-A1B9E67A7501}"/>
              </a:ext>
            </a:extLst>
          </p:cNvPr>
          <p:cNvSpPr>
            <a:spLocks noGrp="1"/>
          </p:cNvSpPr>
          <p:nvPr>
            <p:ph type="sldNum" sz="quarter" idx="12"/>
          </p:nvPr>
        </p:nvSpPr>
        <p:spPr>
          <a:xfrm>
            <a:off x="8610600" y="6356350"/>
            <a:ext cx="2743200" cy="365125"/>
          </a:xfrm>
        </p:spPr>
        <p:txBody>
          <a:bodyPr/>
          <a:lstStyle/>
          <a:p>
            <a:fld id="{A6D6D798-1883-974D-96D0-4E82B243DEDE}" type="slidenum">
              <a:rPr lang="it-IT" smtClean="0"/>
              <a:t>18</a:t>
            </a:fld>
            <a:endParaRPr lang="it-IT"/>
          </a:p>
        </p:txBody>
      </p:sp>
      <p:sp>
        <p:nvSpPr>
          <p:cNvPr id="22" name="Rectangle 21">
            <a:extLst>
              <a:ext uri="{FF2B5EF4-FFF2-40B4-BE49-F238E27FC236}">
                <a16:creationId xmlns:a16="http://schemas.microsoft.com/office/drawing/2014/main" id="{641C721D-0E4B-F5AF-4DC8-2E3A9C6CBF98}"/>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51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6D66-B316-52C8-4D26-A96851CE6FA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9444FA-4FB9-D136-6D62-BB43CFFCFBCE}"/>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70873C6C-760C-48C4-E9EA-F8B59B904222}"/>
              </a:ext>
            </a:extLst>
          </p:cNvPr>
          <p:cNvSpPr>
            <a:spLocks noGrp="1"/>
          </p:cNvSpPr>
          <p:nvPr>
            <p:ph type="sldNum" sz="quarter" idx="12"/>
          </p:nvPr>
        </p:nvSpPr>
        <p:spPr/>
        <p:txBody>
          <a:bodyPr/>
          <a:lstStyle/>
          <a:p>
            <a:fld id="{A6D6D798-1883-974D-96D0-4E82B243DEDE}" type="slidenum">
              <a:rPr lang="it-IT" smtClean="0"/>
              <a:t>19</a:t>
            </a:fld>
            <a:endParaRPr lang="it-IT"/>
          </a:p>
        </p:txBody>
      </p:sp>
      <p:sp>
        <p:nvSpPr>
          <p:cNvPr id="11" name="Titolo 4">
            <a:extLst>
              <a:ext uri="{FF2B5EF4-FFF2-40B4-BE49-F238E27FC236}">
                <a16:creationId xmlns:a16="http://schemas.microsoft.com/office/drawing/2014/main" id="{F8765353-2624-77D7-A372-9C74F5E4439D}"/>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Tandem ALPI PIAVE Problem</a:t>
            </a:r>
          </a:p>
        </p:txBody>
      </p:sp>
      <p:sp>
        <p:nvSpPr>
          <p:cNvPr id="2" name="Rectangle 1">
            <a:extLst>
              <a:ext uri="{FF2B5EF4-FFF2-40B4-BE49-F238E27FC236}">
                <a16:creationId xmlns:a16="http://schemas.microsoft.com/office/drawing/2014/main" id="{CA94248A-96E2-6C68-C695-158B0655F92B}"/>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6">
            <a:extLst>
              <a:ext uri="{FF2B5EF4-FFF2-40B4-BE49-F238E27FC236}">
                <a16:creationId xmlns:a16="http://schemas.microsoft.com/office/drawing/2014/main" id="{A4F3E1C3-C796-4883-166A-9F099471E928}"/>
              </a:ext>
            </a:extLst>
          </p:cNvPr>
          <p:cNvPicPr>
            <a:picLocks noChangeAspect="1"/>
          </p:cNvPicPr>
          <p:nvPr/>
        </p:nvPicPr>
        <p:blipFill rotWithShape="1">
          <a:blip r:embed="rId3"/>
          <a:srcRect l="16714" t="29101" r="5720" b="4362"/>
          <a:stretch/>
        </p:blipFill>
        <p:spPr>
          <a:xfrm>
            <a:off x="3139214" y="1273204"/>
            <a:ext cx="3215965" cy="1714151"/>
          </a:xfrm>
          <a:prstGeom prst="rect">
            <a:avLst/>
          </a:prstGeom>
        </p:spPr>
      </p:pic>
      <p:sp>
        <p:nvSpPr>
          <p:cNvPr id="6" name="Titolo 4">
            <a:extLst>
              <a:ext uri="{FF2B5EF4-FFF2-40B4-BE49-F238E27FC236}">
                <a16:creationId xmlns:a16="http://schemas.microsoft.com/office/drawing/2014/main" id="{98554957-D7FF-DD0E-EE36-8BE320BE6C8A}"/>
              </a:ext>
            </a:extLst>
          </p:cNvPr>
          <p:cNvSpPr txBox="1">
            <a:spLocks/>
          </p:cNvSpPr>
          <p:nvPr/>
        </p:nvSpPr>
        <p:spPr>
          <a:xfrm>
            <a:off x="3891315" y="1136456"/>
            <a:ext cx="1711761" cy="259558"/>
          </a:xfrm>
          <a:prstGeom prst="rect">
            <a:avLst/>
          </a:prstGeom>
        </p:spPr>
        <p:txBody>
          <a:bodyPr vert="horz" wrap="square" lIns="91440" tIns="45720" rIns="91440" bIns="45720" rtlCol="0" anchor="ctr" anchorCtr="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a:latin typeface="Aptos Narrow" panose="020B0004020202020204" pitchFamily="34" charset="0"/>
              </a:rPr>
              <a:t>ALPI lattice</a:t>
            </a:r>
          </a:p>
        </p:txBody>
      </p:sp>
      <p:sp>
        <p:nvSpPr>
          <p:cNvPr id="7" name="TextBox 6">
            <a:extLst>
              <a:ext uri="{FF2B5EF4-FFF2-40B4-BE49-F238E27FC236}">
                <a16:creationId xmlns:a16="http://schemas.microsoft.com/office/drawing/2014/main" id="{86BD6B8F-066F-6B7B-6D90-C0253394D7F4}"/>
              </a:ext>
            </a:extLst>
          </p:cNvPr>
          <p:cNvSpPr txBox="1"/>
          <p:nvPr/>
        </p:nvSpPr>
        <p:spPr>
          <a:xfrm>
            <a:off x="360349" y="1266407"/>
            <a:ext cx="2945964" cy="1569660"/>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20 mm diameter aperture of cavities</a:t>
            </a:r>
          </a:p>
          <a:p>
            <a:pPr marL="285750" indent="-285750" algn="just">
              <a:buFont typeface="Wingdings" panose="05000000000000000000" pitchFamily="2" charset="2"/>
              <a:buChar char="q"/>
            </a:pPr>
            <a:r>
              <a:rPr lang="en-US" sz="1600">
                <a:latin typeface="Aptos Narrow" panose="020B0004020202020204" pitchFamily="34" charset="0"/>
              </a:rPr>
              <a:t>E</a:t>
            </a:r>
            <a:r>
              <a:rPr lang="en-US" sz="1600" baseline="-25000">
                <a:latin typeface="Aptos Narrow" panose="020B0004020202020204" pitchFamily="34" charset="0"/>
              </a:rPr>
              <a:t>0</a:t>
            </a:r>
            <a:r>
              <a:rPr lang="en-US" sz="1600">
                <a:latin typeface="Aptos Narrow" panose="020B0004020202020204" pitchFamily="34" charset="0"/>
              </a:rPr>
              <a:t> increased 4 times the initial design → </a:t>
            </a:r>
            <a:r>
              <a:rPr lang="en-US" sz="1600" b="1">
                <a:latin typeface="Aptos Narrow" panose="020B0004020202020204" pitchFamily="34" charset="0"/>
              </a:rPr>
              <a:t>unstable</a:t>
            </a:r>
            <a:r>
              <a:rPr lang="en-US" sz="1600">
                <a:latin typeface="Aptos Narrow" panose="020B0004020202020204" pitchFamily="34" charset="0"/>
              </a:rPr>
              <a:t> longitudinal phase advance </a:t>
            </a:r>
            <a:r>
              <a:rPr lang="en-US" sz="1600" b="1">
                <a:solidFill>
                  <a:schemeClr val="accent1"/>
                </a:solidFill>
                <a:latin typeface="Aptos Narrow" panose="020B0004020202020204" pitchFamily="34" charset="0"/>
              </a:rPr>
              <a:t>𝜎</a:t>
            </a:r>
            <a:r>
              <a:rPr lang="en-US" sz="1600" b="1" baseline="-25000">
                <a:solidFill>
                  <a:schemeClr val="accent1"/>
                </a:solidFill>
                <a:latin typeface="Aptos Narrow" panose="020B0004020202020204" pitchFamily="34" charset="0"/>
              </a:rPr>
              <a:t>0𝑙   </a:t>
            </a:r>
          </a:p>
          <a:p>
            <a:pPr marL="285750" indent="-285750" algn="just">
              <a:buFont typeface="Wingdings" panose="05000000000000000000" pitchFamily="2" charset="2"/>
              <a:buChar char="q"/>
            </a:pPr>
            <a:endParaRPr lang="en-US" sz="1600">
              <a:latin typeface="Aptos Narrow" panose="020B0004020202020204" pitchFamily="34" charset="0"/>
            </a:endParaRPr>
          </a:p>
        </p:txBody>
      </p:sp>
      <p:pic>
        <p:nvPicPr>
          <p:cNvPr id="30" name="Picture 21">
            <a:extLst>
              <a:ext uri="{FF2B5EF4-FFF2-40B4-BE49-F238E27FC236}">
                <a16:creationId xmlns:a16="http://schemas.microsoft.com/office/drawing/2014/main" id="{B519157A-5B34-491B-E3B1-460A5630A1A9}"/>
              </a:ext>
            </a:extLst>
          </p:cNvPr>
          <p:cNvPicPr>
            <a:picLocks noChangeAspect="1"/>
          </p:cNvPicPr>
          <p:nvPr/>
        </p:nvPicPr>
        <p:blipFill>
          <a:blip r:embed="rId4"/>
          <a:stretch>
            <a:fillRect/>
          </a:stretch>
        </p:blipFill>
        <p:spPr>
          <a:xfrm>
            <a:off x="6433643" y="965068"/>
            <a:ext cx="2583707" cy="1710697"/>
          </a:xfrm>
          <a:prstGeom prst="rect">
            <a:avLst/>
          </a:prstGeom>
        </p:spPr>
      </p:pic>
      <p:pic>
        <p:nvPicPr>
          <p:cNvPr id="32" name="Picture 24">
            <a:extLst>
              <a:ext uri="{FF2B5EF4-FFF2-40B4-BE49-F238E27FC236}">
                <a16:creationId xmlns:a16="http://schemas.microsoft.com/office/drawing/2014/main" id="{7AFC0C84-BF27-B968-B0D7-D3C0CB1B4066}"/>
              </a:ext>
            </a:extLst>
          </p:cNvPr>
          <p:cNvPicPr>
            <a:picLocks noChangeAspect="1"/>
          </p:cNvPicPr>
          <p:nvPr/>
        </p:nvPicPr>
        <p:blipFill>
          <a:blip r:embed="rId5"/>
          <a:stretch>
            <a:fillRect/>
          </a:stretch>
        </p:blipFill>
        <p:spPr>
          <a:xfrm>
            <a:off x="9496351" y="965069"/>
            <a:ext cx="2517279" cy="1660620"/>
          </a:xfrm>
          <a:prstGeom prst="rect">
            <a:avLst/>
          </a:prstGeom>
        </p:spPr>
      </p:pic>
      <p:sp>
        <p:nvSpPr>
          <p:cNvPr id="33" name="TextBox 22">
            <a:extLst>
              <a:ext uri="{FF2B5EF4-FFF2-40B4-BE49-F238E27FC236}">
                <a16:creationId xmlns:a16="http://schemas.microsoft.com/office/drawing/2014/main" id="{6BF6BFC1-A9DA-2FD3-BD0D-C823775FA9AB}"/>
              </a:ext>
            </a:extLst>
          </p:cNvPr>
          <p:cNvSpPr txBox="1"/>
          <p:nvPr/>
        </p:nvSpPr>
        <p:spPr>
          <a:xfrm>
            <a:off x="6425307" y="2637868"/>
            <a:ext cx="2583707" cy="276999"/>
          </a:xfrm>
          <a:prstGeom prst="rect">
            <a:avLst/>
          </a:prstGeom>
          <a:noFill/>
        </p:spPr>
        <p:txBody>
          <a:bodyPr wrap="square" rtlCol="0">
            <a:spAutoFit/>
          </a:bodyPr>
          <a:lstStyle/>
          <a:p>
            <a:pPr algn="ctr"/>
            <a:r>
              <a:rPr lang="en-US" sz="1200"/>
              <a:t>-20 -20 -20 -20    –     -20 -20 -20 -20 </a:t>
            </a:r>
          </a:p>
        </p:txBody>
      </p:sp>
      <p:sp>
        <p:nvSpPr>
          <p:cNvPr id="34" name="TextBox 23">
            <a:extLst>
              <a:ext uri="{FF2B5EF4-FFF2-40B4-BE49-F238E27FC236}">
                <a16:creationId xmlns:a16="http://schemas.microsoft.com/office/drawing/2014/main" id="{B6CCACF0-FF9F-655E-13B9-989E768EDC90}"/>
              </a:ext>
            </a:extLst>
          </p:cNvPr>
          <p:cNvSpPr txBox="1"/>
          <p:nvPr/>
        </p:nvSpPr>
        <p:spPr>
          <a:xfrm>
            <a:off x="9625870" y="2635735"/>
            <a:ext cx="2494288" cy="276999"/>
          </a:xfrm>
          <a:prstGeom prst="rect">
            <a:avLst/>
          </a:prstGeom>
          <a:noFill/>
        </p:spPr>
        <p:txBody>
          <a:bodyPr wrap="square" rtlCol="0">
            <a:spAutoFit/>
          </a:bodyPr>
          <a:lstStyle/>
          <a:p>
            <a:pPr algn="ctr"/>
            <a:r>
              <a:rPr lang="en-US" sz="1200"/>
              <a:t>-20 -20 </a:t>
            </a:r>
            <a:r>
              <a:rPr lang="en-US" sz="1200">
                <a:solidFill>
                  <a:srgbClr val="FF0000"/>
                </a:solidFill>
              </a:rPr>
              <a:t>+20 </a:t>
            </a:r>
            <a:r>
              <a:rPr lang="en-US" sz="1200"/>
              <a:t>-20    –  -20 -20 </a:t>
            </a:r>
            <a:r>
              <a:rPr lang="en-US" sz="1200">
                <a:solidFill>
                  <a:srgbClr val="FF0000"/>
                </a:solidFill>
              </a:rPr>
              <a:t>+20 </a:t>
            </a:r>
            <a:r>
              <a:rPr lang="en-US" sz="1200"/>
              <a:t>-20 </a:t>
            </a:r>
          </a:p>
        </p:txBody>
      </p:sp>
      <mc:AlternateContent xmlns:mc="http://schemas.openxmlformats.org/markup-compatibility/2006" xmlns:a14="http://schemas.microsoft.com/office/drawing/2010/main">
        <mc:Choice Requires="a14">
          <p:sp>
            <p:nvSpPr>
              <p:cNvPr id="35" name="TextBox 27">
                <a:extLst>
                  <a:ext uri="{FF2B5EF4-FFF2-40B4-BE49-F238E27FC236}">
                    <a16:creationId xmlns:a16="http://schemas.microsoft.com/office/drawing/2014/main" id="{192F2E3D-3F8E-A164-C358-4D3442385784}"/>
                  </a:ext>
                </a:extLst>
              </p:cNvPr>
              <p:cNvSpPr txBox="1"/>
              <p:nvPr/>
            </p:nvSpPr>
            <p:spPr>
              <a:xfrm>
                <a:off x="6508287" y="754013"/>
                <a:ext cx="2424432" cy="276999"/>
              </a:xfrm>
              <a:prstGeom prst="rect">
                <a:avLst/>
              </a:prstGeom>
              <a:noFill/>
            </p:spPr>
            <p:txBody>
              <a:bodyPr wrap="square" rtlCol="0">
                <a:spAutoFit/>
              </a:bodyPr>
              <a:lstStyle/>
              <a:p>
                <a:pPr algn="ctr"/>
                <a14:m>
                  <m:oMath xmlns:m="http://schemas.openxmlformats.org/officeDocument/2006/math">
                    <m:sSub>
                      <m:sSubPr>
                        <m:ctrlPr>
                          <a:rPr lang="it-IT" sz="1200" b="0" i="1" smtClean="0">
                            <a:latin typeface="Cambria Math" panose="02040503050406030204" pitchFamily="18" charset="0"/>
                            <a:ea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𝜎</m:t>
                        </m:r>
                      </m:e>
                      <m:sub>
                        <m:r>
                          <a:rPr lang="it-IT" sz="1200" b="0" i="1" smtClean="0">
                            <a:latin typeface="Cambria Math" panose="02040503050406030204" pitchFamily="18" charset="0"/>
                            <a:ea typeface="Cambria Math" panose="02040503050406030204" pitchFamily="18" charset="0"/>
                          </a:rPr>
                          <m:t>0</m:t>
                        </m:r>
                        <m:r>
                          <a:rPr lang="it-IT" sz="1200" b="0" i="1" smtClean="0">
                            <a:latin typeface="Cambria Math" panose="02040503050406030204" pitchFamily="18" charset="0"/>
                            <a:ea typeface="Cambria Math" panose="02040503050406030204" pitchFamily="18" charset="0"/>
                          </a:rPr>
                          <m:t>𝑙</m:t>
                        </m:r>
                      </m:sub>
                    </m:sSub>
                    <m:r>
                      <a:rPr lang="it-IT" sz="1200" b="0" i="1" smtClean="0">
                        <a:latin typeface="Cambria Math" panose="02040503050406030204" pitchFamily="18" charset="0"/>
                        <a:ea typeface="Cambria Math" panose="02040503050406030204" pitchFamily="18" charset="0"/>
                      </a:rPr>
                      <m:t>&gt;160−180</m:t>
                    </m:r>
                  </m:oMath>
                </a14:m>
                <a:r>
                  <a:rPr lang="en-US" sz="1200"/>
                  <a:t> deg</a:t>
                </a:r>
              </a:p>
            </p:txBody>
          </p:sp>
        </mc:Choice>
        <mc:Fallback xmlns="">
          <p:sp>
            <p:nvSpPr>
              <p:cNvPr id="35" name="TextBox 27">
                <a:extLst>
                  <a:ext uri="{FF2B5EF4-FFF2-40B4-BE49-F238E27FC236}">
                    <a16:creationId xmlns:a16="http://schemas.microsoft.com/office/drawing/2014/main" id="{192F2E3D-3F8E-A164-C358-4D3442385784}"/>
                  </a:ext>
                </a:extLst>
              </p:cNvPr>
              <p:cNvSpPr txBox="1">
                <a:spLocks noRot="1" noChangeAspect="1" noMove="1" noResize="1" noEditPoints="1" noAdjustHandles="1" noChangeArrowheads="1" noChangeShapeType="1" noTextEdit="1"/>
              </p:cNvSpPr>
              <p:nvPr/>
            </p:nvSpPr>
            <p:spPr>
              <a:xfrm>
                <a:off x="6508287" y="754013"/>
                <a:ext cx="2424432" cy="276999"/>
              </a:xfrm>
              <a:prstGeom prst="rect">
                <a:avLst/>
              </a:prstGeom>
              <a:blipFill>
                <a:blip r:embed="rId6"/>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28">
                <a:extLst>
                  <a:ext uri="{FF2B5EF4-FFF2-40B4-BE49-F238E27FC236}">
                    <a16:creationId xmlns:a16="http://schemas.microsoft.com/office/drawing/2014/main" id="{01769C40-E5B8-AD02-71EF-F46AD999C44C}"/>
                  </a:ext>
                </a:extLst>
              </p:cNvPr>
              <p:cNvSpPr txBox="1"/>
              <p:nvPr/>
            </p:nvSpPr>
            <p:spPr>
              <a:xfrm>
                <a:off x="9646643" y="773038"/>
                <a:ext cx="2357484" cy="276999"/>
              </a:xfrm>
              <a:prstGeom prst="rect">
                <a:avLst/>
              </a:prstGeom>
              <a:noFill/>
            </p:spPr>
            <p:txBody>
              <a:bodyPr wrap="square" rtlCol="0">
                <a:spAutoFit/>
              </a:bodyPr>
              <a:lstStyle/>
              <a:p>
                <a:pPr algn="ctr"/>
                <a14:m>
                  <m:oMath xmlns:m="http://schemas.openxmlformats.org/officeDocument/2006/math">
                    <m:sSub>
                      <m:sSubPr>
                        <m:ctrlPr>
                          <a:rPr lang="it-IT" sz="1200" b="0" i="1" smtClean="0">
                            <a:latin typeface="Cambria Math" panose="02040503050406030204" pitchFamily="18" charset="0"/>
                            <a:ea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𝜎</m:t>
                        </m:r>
                      </m:e>
                      <m:sub>
                        <m:r>
                          <a:rPr lang="it-IT" sz="1200" b="0" i="1" smtClean="0">
                            <a:latin typeface="Cambria Math" panose="02040503050406030204" pitchFamily="18" charset="0"/>
                            <a:ea typeface="Cambria Math" panose="02040503050406030204" pitchFamily="18" charset="0"/>
                          </a:rPr>
                          <m:t>0</m:t>
                        </m:r>
                        <m:r>
                          <a:rPr lang="it-IT" sz="1200" b="0" i="1" smtClean="0">
                            <a:latin typeface="Cambria Math" panose="02040503050406030204" pitchFamily="18" charset="0"/>
                            <a:ea typeface="Cambria Math" panose="02040503050406030204" pitchFamily="18" charset="0"/>
                          </a:rPr>
                          <m:t>𝑙</m:t>
                        </m:r>
                      </m:sub>
                    </m:sSub>
                    <m:r>
                      <a:rPr lang="it-IT" sz="1200" b="0" i="1" smtClean="0">
                        <a:latin typeface="Cambria Math" panose="02040503050406030204" pitchFamily="18" charset="0"/>
                        <a:ea typeface="Cambria Math" panose="02040503050406030204" pitchFamily="18" charset="0"/>
                      </a:rPr>
                      <m:t>=65</m:t>
                    </m:r>
                  </m:oMath>
                </a14:m>
                <a:r>
                  <a:rPr lang="en-US" sz="1200"/>
                  <a:t> deg</a:t>
                </a:r>
              </a:p>
            </p:txBody>
          </p:sp>
        </mc:Choice>
        <mc:Fallback xmlns="">
          <p:sp>
            <p:nvSpPr>
              <p:cNvPr id="36" name="TextBox 28">
                <a:extLst>
                  <a:ext uri="{FF2B5EF4-FFF2-40B4-BE49-F238E27FC236}">
                    <a16:creationId xmlns:a16="http://schemas.microsoft.com/office/drawing/2014/main" id="{01769C40-E5B8-AD02-71EF-F46AD999C44C}"/>
                  </a:ext>
                </a:extLst>
              </p:cNvPr>
              <p:cNvSpPr txBox="1">
                <a:spLocks noRot="1" noChangeAspect="1" noMove="1" noResize="1" noEditPoints="1" noAdjustHandles="1" noChangeArrowheads="1" noChangeShapeType="1" noTextEdit="1"/>
              </p:cNvSpPr>
              <p:nvPr/>
            </p:nvSpPr>
            <p:spPr>
              <a:xfrm>
                <a:off x="9646643" y="773038"/>
                <a:ext cx="2357484" cy="276999"/>
              </a:xfrm>
              <a:prstGeom prst="rect">
                <a:avLst/>
              </a:prstGeom>
              <a:blipFill>
                <a:blip r:embed="rId7"/>
                <a:stretch>
                  <a:fillRect t="-2222" b="-17778"/>
                </a:stretch>
              </a:blipFill>
            </p:spPr>
            <p:txBody>
              <a:bodyPr/>
              <a:lstStyle/>
              <a:p>
                <a:r>
                  <a:rPr lang="en-US">
                    <a:noFill/>
                  </a:rPr>
                  <a:t> </a:t>
                </a:r>
              </a:p>
            </p:txBody>
          </p:sp>
        </mc:Fallback>
      </mc:AlternateContent>
      <p:sp>
        <p:nvSpPr>
          <p:cNvPr id="37" name="TextBox 1">
            <a:extLst>
              <a:ext uri="{FF2B5EF4-FFF2-40B4-BE49-F238E27FC236}">
                <a16:creationId xmlns:a16="http://schemas.microsoft.com/office/drawing/2014/main" id="{4B372523-D34E-A8EB-3A84-2F06B313FC25}"/>
              </a:ext>
            </a:extLst>
          </p:cNvPr>
          <p:cNvSpPr txBox="1"/>
          <p:nvPr/>
        </p:nvSpPr>
        <p:spPr>
          <a:xfrm>
            <a:off x="6252514" y="2833632"/>
            <a:ext cx="2945964" cy="276999"/>
          </a:xfrm>
          <a:prstGeom prst="rect">
            <a:avLst/>
          </a:prstGeom>
          <a:noFill/>
        </p:spPr>
        <p:txBody>
          <a:bodyPr wrap="square" rtlCol="0">
            <a:spAutoFit/>
          </a:bodyPr>
          <a:lstStyle/>
          <a:p>
            <a:pPr algn="ctr"/>
            <a:r>
              <a:rPr lang="en-US" sz="1200" b="1"/>
              <a:t>Nominal Sync. Phases</a:t>
            </a:r>
            <a:r>
              <a:rPr lang="en-US" sz="1200"/>
              <a:t>: Not stable!</a:t>
            </a:r>
          </a:p>
        </p:txBody>
      </p:sp>
      <p:sp>
        <p:nvSpPr>
          <p:cNvPr id="39" name="TextBox 13">
            <a:extLst>
              <a:ext uri="{FF2B5EF4-FFF2-40B4-BE49-F238E27FC236}">
                <a16:creationId xmlns:a16="http://schemas.microsoft.com/office/drawing/2014/main" id="{3E98E5D7-5B66-D5FE-3FEA-BF6B587E213A}"/>
              </a:ext>
            </a:extLst>
          </p:cNvPr>
          <p:cNvSpPr txBox="1"/>
          <p:nvPr/>
        </p:nvSpPr>
        <p:spPr>
          <a:xfrm>
            <a:off x="9338734" y="2820679"/>
            <a:ext cx="2837460" cy="646331"/>
          </a:xfrm>
          <a:prstGeom prst="rect">
            <a:avLst/>
          </a:prstGeom>
          <a:noFill/>
        </p:spPr>
        <p:txBody>
          <a:bodyPr wrap="square" rtlCol="0">
            <a:spAutoFit/>
          </a:bodyPr>
          <a:lstStyle/>
          <a:p>
            <a:pPr algn="just"/>
            <a:r>
              <a:rPr lang="en-US" sz="1200" b="1"/>
              <a:t>APF</a:t>
            </a:r>
            <a:r>
              <a:rPr lang="en-US" sz="1200"/>
              <a:t>: the beam can be accelerated and transported but still suffers from low transmission</a:t>
            </a:r>
          </a:p>
        </p:txBody>
      </p:sp>
      <p:sp>
        <p:nvSpPr>
          <p:cNvPr id="40" name="Arrow: Right 39">
            <a:extLst>
              <a:ext uri="{FF2B5EF4-FFF2-40B4-BE49-F238E27FC236}">
                <a16:creationId xmlns:a16="http://schemas.microsoft.com/office/drawing/2014/main" id="{41F29328-287E-547D-3AC1-106840836053}"/>
              </a:ext>
            </a:extLst>
          </p:cNvPr>
          <p:cNvSpPr/>
          <p:nvPr/>
        </p:nvSpPr>
        <p:spPr>
          <a:xfrm>
            <a:off x="9131822" y="1574229"/>
            <a:ext cx="294209" cy="361507"/>
          </a:xfrm>
          <a:prstGeom prst="rightArrow">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9617B833-AD96-9907-AC3B-E42C57DCE613}"/>
              </a:ext>
            </a:extLst>
          </p:cNvPr>
          <p:cNvPicPr>
            <a:picLocks noChangeAspect="1"/>
          </p:cNvPicPr>
          <p:nvPr/>
        </p:nvPicPr>
        <p:blipFill>
          <a:blip r:embed="rId8"/>
          <a:stretch>
            <a:fillRect/>
          </a:stretch>
        </p:blipFill>
        <p:spPr>
          <a:xfrm>
            <a:off x="943317" y="2707940"/>
            <a:ext cx="1924149" cy="558829"/>
          </a:xfrm>
          <a:prstGeom prst="rect">
            <a:avLst/>
          </a:prstGeom>
        </p:spPr>
      </p:pic>
      <p:sp>
        <p:nvSpPr>
          <p:cNvPr id="44" name="TextBox 43">
            <a:extLst>
              <a:ext uri="{FF2B5EF4-FFF2-40B4-BE49-F238E27FC236}">
                <a16:creationId xmlns:a16="http://schemas.microsoft.com/office/drawing/2014/main" id="{FEC500A0-8EDA-EE84-3AC8-999A21B47171}"/>
              </a:ext>
            </a:extLst>
          </p:cNvPr>
          <p:cNvSpPr txBox="1"/>
          <p:nvPr/>
        </p:nvSpPr>
        <p:spPr>
          <a:xfrm>
            <a:off x="360349" y="3455727"/>
            <a:ext cx="5283990" cy="3077766"/>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Manual set-up of the accelerator → </a:t>
            </a:r>
            <a:r>
              <a:rPr lang="en-US" sz="1600" b="1">
                <a:latin typeface="Aptos Narrow" panose="020B0004020202020204" pitchFamily="34" charset="0"/>
              </a:rPr>
              <a:t>time-consuming</a:t>
            </a:r>
            <a:r>
              <a:rPr lang="en-US" sz="1600">
                <a:latin typeface="Aptos Narrow" panose="020B0004020202020204" pitchFamily="34" charset="0"/>
              </a:rPr>
              <a:t> (~ 6-8 hours)</a:t>
            </a:r>
          </a:p>
          <a:p>
            <a:pPr marL="742950" lvl="1" indent="-285750" algn="just">
              <a:buFont typeface="Wingdings" panose="05000000000000000000" pitchFamily="2" charset="2"/>
              <a:buChar char="q"/>
            </a:pPr>
            <a:r>
              <a:rPr lang="en-US" sz="1400">
                <a:latin typeface="Aptos Narrow" panose="020B0004020202020204" pitchFamily="34" charset="0"/>
              </a:rPr>
              <a:t>Every ion beam type → optics need to be optimized, cavities independently tuned </a:t>
            </a:r>
          </a:p>
          <a:p>
            <a:pPr marL="285750" indent="-285750" algn="just">
              <a:buFont typeface="Wingdings" panose="05000000000000000000" pitchFamily="2" charset="2"/>
              <a:buChar char="q"/>
            </a:pPr>
            <a:r>
              <a:rPr lang="en-US" sz="1600" b="1">
                <a:latin typeface="Aptos Narrow" panose="020B0004020202020204" pitchFamily="34" charset="0"/>
              </a:rPr>
              <a:t>Poor transmission</a:t>
            </a:r>
            <a:r>
              <a:rPr lang="en-US" sz="1600">
                <a:solidFill>
                  <a:schemeClr val="accent1"/>
                </a:solidFill>
                <a:latin typeface="Aptos Narrow" panose="020B0004020202020204" pitchFamily="34" charset="0"/>
              </a:rPr>
              <a:t> </a:t>
            </a:r>
            <a:r>
              <a:rPr lang="en-US" sz="1600">
                <a:latin typeface="Aptos Narrow" panose="020B0004020202020204" pitchFamily="34" charset="0"/>
              </a:rPr>
              <a:t>(</a:t>
            </a:r>
            <a:r>
              <a:rPr lang="en-US" sz="1600" b="1">
                <a:latin typeface="Aptos Narrow" panose="020B0004020202020204" pitchFamily="34" charset="0"/>
              </a:rPr>
              <a:t>max 35% </a:t>
            </a:r>
            <a:r>
              <a:rPr lang="en-US" sz="1600">
                <a:latin typeface="Aptos Narrow" panose="020B0004020202020204" pitchFamily="34" charset="0"/>
              </a:rPr>
              <a:t>vs </a:t>
            </a:r>
            <a:r>
              <a:rPr lang="en-US" sz="1600" b="1">
                <a:latin typeface="Aptos Narrow" panose="020B0004020202020204" pitchFamily="34" charset="0"/>
              </a:rPr>
              <a:t>expected</a:t>
            </a:r>
            <a:r>
              <a:rPr lang="en-US" sz="1600">
                <a:latin typeface="Aptos Narrow" panose="020B0004020202020204" pitchFamily="34" charset="0"/>
              </a:rPr>
              <a:t> </a:t>
            </a:r>
            <a:r>
              <a:rPr lang="en-US" sz="1600" b="1">
                <a:latin typeface="Aptos Narrow" panose="020B0004020202020204" pitchFamily="34" charset="0"/>
              </a:rPr>
              <a:t>93%</a:t>
            </a:r>
            <a:r>
              <a:rPr lang="en-US" sz="1600">
                <a:latin typeface="Aptos Narrow" panose="020B0004020202020204" pitchFamily="34" charset="0"/>
              </a:rPr>
              <a:t>)</a:t>
            </a:r>
          </a:p>
          <a:p>
            <a:pPr marL="742950" lvl="1" indent="-285750" algn="just">
              <a:buFont typeface="Wingdings" panose="05000000000000000000" pitchFamily="2" charset="2"/>
              <a:buChar char="q"/>
            </a:pPr>
            <a:r>
              <a:rPr lang="en-US" sz="1400">
                <a:latin typeface="Aptos Narrow" panose="020B0004020202020204" pitchFamily="34" charset="0"/>
              </a:rPr>
              <a:t>Active injectors suffer low transmission to ALPI due to its aggressive transverse focusing → sensitive to beam misalignment</a:t>
            </a:r>
          </a:p>
          <a:p>
            <a:pPr marL="285750" indent="-285750" algn="just">
              <a:buFont typeface="Wingdings" panose="05000000000000000000" pitchFamily="2" charset="2"/>
              <a:buChar char="q"/>
            </a:pPr>
            <a:r>
              <a:rPr lang="en-US" sz="1600" b="1">
                <a:latin typeface="Aptos Narrow" panose="020B0004020202020204" pitchFamily="34" charset="0"/>
              </a:rPr>
              <a:t>Frequent need </a:t>
            </a:r>
            <a:r>
              <a:rPr lang="en-US" sz="1600">
                <a:latin typeface="Aptos Narrow" panose="020B0004020202020204" pitchFamily="34" charset="0"/>
              </a:rPr>
              <a:t>for </a:t>
            </a:r>
            <a:r>
              <a:rPr lang="en-US" sz="1600" b="1" err="1">
                <a:latin typeface="Aptos Narrow" panose="020B0004020202020204" pitchFamily="34" charset="0"/>
              </a:rPr>
              <a:t>reoptimization</a:t>
            </a:r>
            <a:r>
              <a:rPr lang="en-US" sz="1600">
                <a:latin typeface="Aptos Narrow" panose="020B0004020202020204" pitchFamily="34" charset="0"/>
              </a:rPr>
              <a:t> due to beam and hardware instabilities (every few hours)</a:t>
            </a:r>
          </a:p>
          <a:p>
            <a:pPr marL="285750" indent="-285750" algn="just">
              <a:buFont typeface="Wingdings" panose="05000000000000000000" pitchFamily="2" charset="2"/>
              <a:buChar char="q"/>
            </a:pPr>
            <a:r>
              <a:rPr lang="en-US" sz="1600" b="1">
                <a:latin typeface="Aptos Narrow" panose="020B0004020202020204" pitchFamily="34" charset="0"/>
              </a:rPr>
              <a:t>Small transverse </a:t>
            </a:r>
            <a:r>
              <a:rPr lang="en-US" sz="1600">
                <a:latin typeface="Aptos Narrow" panose="020B0004020202020204" pitchFamily="34" charset="0"/>
              </a:rPr>
              <a:t>and </a:t>
            </a:r>
            <a:r>
              <a:rPr lang="en-US" sz="1600" b="1">
                <a:latin typeface="Aptos Narrow" panose="020B0004020202020204" pitchFamily="34" charset="0"/>
              </a:rPr>
              <a:t>longitudinal acceptance</a:t>
            </a:r>
          </a:p>
          <a:p>
            <a:pPr marL="742950" lvl="1" indent="-285750" algn="just">
              <a:buFont typeface="Wingdings" panose="05000000000000000000" pitchFamily="2" charset="2"/>
              <a:buChar char="q"/>
            </a:pPr>
            <a:r>
              <a:rPr lang="en-US" sz="1400">
                <a:latin typeface="Aptos Narrow" panose="020B0004020202020204" pitchFamily="34" charset="0"/>
              </a:rPr>
              <a:t>Nominal → beam not fully covered by acceptance</a:t>
            </a:r>
          </a:p>
          <a:p>
            <a:pPr marL="742950" lvl="1" indent="-285750" algn="just">
              <a:buFont typeface="Wingdings" panose="05000000000000000000" pitchFamily="2" charset="2"/>
              <a:buChar char="q"/>
            </a:pPr>
            <a:r>
              <a:rPr lang="en-US" sz="1400">
                <a:latin typeface="Aptos Narrow" panose="020B0004020202020204" pitchFamily="34" charset="0"/>
              </a:rPr>
              <a:t>Small oscillations of input beam → beam losses</a:t>
            </a:r>
          </a:p>
        </p:txBody>
      </p:sp>
      <p:grpSp>
        <p:nvGrpSpPr>
          <p:cNvPr id="45" name="Group 1">
            <a:extLst>
              <a:ext uri="{FF2B5EF4-FFF2-40B4-BE49-F238E27FC236}">
                <a16:creationId xmlns:a16="http://schemas.microsoft.com/office/drawing/2014/main" id="{369872E7-B33C-E2F0-1E0E-001DA0E44788}"/>
              </a:ext>
            </a:extLst>
          </p:cNvPr>
          <p:cNvGrpSpPr/>
          <p:nvPr/>
        </p:nvGrpSpPr>
        <p:grpSpPr>
          <a:xfrm>
            <a:off x="9185291" y="3756798"/>
            <a:ext cx="2837460" cy="2442427"/>
            <a:chOff x="5114925" y="1403829"/>
            <a:chExt cx="4352925" cy="3977350"/>
          </a:xfrm>
        </p:grpSpPr>
        <p:pic>
          <p:nvPicPr>
            <p:cNvPr id="46" name="Picture 24">
              <a:extLst>
                <a:ext uri="{FF2B5EF4-FFF2-40B4-BE49-F238E27FC236}">
                  <a16:creationId xmlns:a16="http://schemas.microsoft.com/office/drawing/2014/main" id="{0CBCFC08-E1DC-CA30-B42C-3D6C068EE7C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114925" y="1403829"/>
              <a:ext cx="4352925" cy="3977350"/>
            </a:xfrm>
            <a:prstGeom prst="rect">
              <a:avLst/>
            </a:prstGeom>
          </p:spPr>
        </p:pic>
        <p:pic>
          <p:nvPicPr>
            <p:cNvPr id="47" name="Picture 19">
              <a:extLst>
                <a:ext uri="{FF2B5EF4-FFF2-40B4-BE49-F238E27FC236}">
                  <a16:creationId xmlns:a16="http://schemas.microsoft.com/office/drawing/2014/main" id="{F761699C-4451-BD5E-0367-01281F868703}"/>
                </a:ext>
              </a:extLst>
            </p:cNvPr>
            <p:cNvPicPr>
              <a:picLocks noChangeAspect="1"/>
            </p:cNvPicPr>
            <p:nvPr/>
          </p:nvPicPr>
          <p:blipFill>
            <a:blip r:embed="rId10">
              <a:clrChange>
                <a:clrFrom>
                  <a:srgbClr val="FFFFFF"/>
                </a:clrFrom>
                <a:clrTo>
                  <a:srgbClr val="FFFFFF">
                    <a:alpha val="0"/>
                  </a:srgbClr>
                </a:clrTo>
              </a:clrChange>
            </a:blip>
            <a:srcRect l="7674" t="9297" b="6422"/>
            <a:stretch/>
          </p:blipFill>
          <p:spPr>
            <a:xfrm>
              <a:off x="5443442" y="1773568"/>
              <a:ext cx="3731243" cy="3351953"/>
            </a:xfrm>
            <a:prstGeom prst="rect">
              <a:avLst/>
            </a:prstGeom>
          </p:spPr>
        </p:pic>
      </p:grpSp>
      <p:grpSp>
        <p:nvGrpSpPr>
          <p:cNvPr id="48" name="Group 16">
            <a:extLst>
              <a:ext uri="{FF2B5EF4-FFF2-40B4-BE49-F238E27FC236}">
                <a16:creationId xmlns:a16="http://schemas.microsoft.com/office/drawing/2014/main" id="{66720444-DD33-5CA5-E54E-8DB4183FF749}"/>
              </a:ext>
            </a:extLst>
          </p:cNvPr>
          <p:cNvGrpSpPr/>
          <p:nvPr/>
        </p:nvGrpSpPr>
        <p:grpSpPr>
          <a:xfrm>
            <a:off x="6012514" y="3756798"/>
            <a:ext cx="3004359" cy="2442427"/>
            <a:chOff x="118776" y="787229"/>
            <a:chExt cx="6091780" cy="4907509"/>
          </a:xfrm>
        </p:grpSpPr>
        <p:pic>
          <p:nvPicPr>
            <p:cNvPr id="49" name="Picture 12">
              <a:extLst>
                <a:ext uri="{FF2B5EF4-FFF2-40B4-BE49-F238E27FC236}">
                  <a16:creationId xmlns:a16="http://schemas.microsoft.com/office/drawing/2014/main" id="{66161F9E-3D53-3C5E-B9E6-BAC681044F73}"/>
                </a:ext>
              </a:extLst>
            </p:cNvPr>
            <p:cNvPicPr>
              <a:picLocks noChangeAspect="1"/>
            </p:cNvPicPr>
            <p:nvPr/>
          </p:nvPicPr>
          <p:blipFill>
            <a:blip r:embed="rId11">
              <a:clrChange>
                <a:clrFrom>
                  <a:srgbClr val="FFFFFF"/>
                </a:clrFrom>
                <a:clrTo>
                  <a:srgbClr val="FFFFFF">
                    <a:alpha val="0"/>
                  </a:srgbClr>
                </a:clrTo>
              </a:clrChange>
            </a:blip>
            <a:srcRect l="6050" t="10006" b="7747"/>
            <a:stretch/>
          </p:blipFill>
          <p:spPr>
            <a:xfrm>
              <a:off x="460268" y="1236145"/>
              <a:ext cx="5750288" cy="4088096"/>
            </a:xfrm>
            <a:prstGeom prst="rect">
              <a:avLst/>
            </a:prstGeom>
          </p:spPr>
        </p:pic>
        <p:pic>
          <p:nvPicPr>
            <p:cNvPr id="50" name="Picture 13">
              <a:extLst>
                <a:ext uri="{FF2B5EF4-FFF2-40B4-BE49-F238E27FC236}">
                  <a16:creationId xmlns:a16="http://schemas.microsoft.com/office/drawing/2014/main" id="{0C707339-EED3-1799-EF0D-19A7A1E7E72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18776" y="787229"/>
              <a:ext cx="5686743" cy="4907509"/>
            </a:xfrm>
            <a:prstGeom prst="rect">
              <a:avLst/>
            </a:prstGeom>
          </p:spPr>
        </p:pic>
      </p:grpSp>
      <p:sp>
        <p:nvSpPr>
          <p:cNvPr id="51" name="TextBox 11">
            <a:extLst>
              <a:ext uri="{FF2B5EF4-FFF2-40B4-BE49-F238E27FC236}">
                <a16:creationId xmlns:a16="http://schemas.microsoft.com/office/drawing/2014/main" id="{6C5C0675-5513-ACE5-DA9E-DA9675F2EAFD}"/>
              </a:ext>
            </a:extLst>
          </p:cNvPr>
          <p:cNvSpPr txBox="1"/>
          <p:nvPr/>
        </p:nvSpPr>
        <p:spPr>
          <a:xfrm>
            <a:off x="5656502" y="6156258"/>
            <a:ext cx="3825540" cy="276999"/>
          </a:xfrm>
          <a:prstGeom prst="rect">
            <a:avLst/>
          </a:prstGeom>
          <a:noFill/>
        </p:spPr>
        <p:txBody>
          <a:bodyPr wrap="square" rtlCol="0">
            <a:spAutoFit/>
          </a:bodyPr>
          <a:lstStyle/>
          <a:p>
            <a:pPr algn="ctr"/>
            <a:r>
              <a:rPr lang="en-US" sz="1200" b="1"/>
              <a:t>Transverse acceptance</a:t>
            </a:r>
          </a:p>
        </p:txBody>
      </p:sp>
      <p:sp>
        <p:nvSpPr>
          <p:cNvPr id="52" name="TextBox 15">
            <a:extLst>
              <a:ext uri="{FF2B5EF4-FFF2-40B4-BE49-F238E27FC236}">
                <a16:creationId xmlns:a16="http://schemas.microsoft.com/office/drawing/2014/main" id="{28016273-B723-7372-4D7C-0D97B2B04DC6}"/>
              </a:ext>
            </a:extLst>
          </p:cNvPr>
          <p:cNvSpPr txBox="1"/>
          <p:nvPr/>
        </p:nvSpPr>
        <p:spPr>
          <a:xfrm>
            <a:off x="8977373" y="6146205"/>
            <a:ext cx="3550047" cy="276999"/>
          </a:xfrm>
          <a:prstGeom prst="rect">
            <a:avLst/>
          </a:prstGeom>
          <a:noFill/>
        </p:spPr>
        <p:txBody>
          <a:bodyPr wrap="square" rtlCol="0">
            <a:spAutoFit/>
          </a:bodyPr>
          <a:lstStyle/>
          <a:p>
            <a:pPr algn="ctr"/>
            <a:r>
              <a:rPr lang="en-US" sz="1200" b="1"/>
              <a:t>Longitudinal acceptance</a:t>
            </a:r>
          </a:p>
        </p:txBody>
      </p:sp>
      <p:sp>
        <p:nvSpPr>
          <p:cNvPr id="54" name="TextBox 53">
            <a:extLst>
              <a:ext uri="{FF2B5EF4-FFF2-40B4-BE49-F238E27FC236}">
                <a16:creationId xmlns:a16="http://schemas.microsoft.com/office/drawing/2014/main" id="{F137DA4C-5AAB-DB49-A43B-762872EEF4D1}"/>
              </a:ext>
            </a:extLst>
          </p:cNvPr>
          <p:cNvSpPr txBox="1"/>
          <p:nvPr/>
        </p:nvSpPr>
        <p:spPr>
          <a:xfrm>
            <a:off x="360349" y="739861"/>
            <a:ext cx="5521181" cy="369332"/>
          </a:xfrm>
          <a:prstGeom prst="rect">
            <a:avLst/>
          </a:prstGeom>
          <a:noFill/>
        </p:spPr>
        <p:txBody>
          <a:bodyPr wrap="square">
            <a:spAutoFit/>
          </a:bodyPr>
          <a:lstStyle/>
          <a:p>
            <a:pPr algn="just"/>
            <a:r>
              <a:rPr lang="en-US" b="1"/>
              <a:t>TAP accelerator facility operation problem</a:t>
            </a:r>
          </a:p>
        </p:txBody>
      </p:sp>
      <p:sp>
        <p:nvSpPr>
          <p:cNvPr id="55" name="TextBox 25">
            <a:extLst>
              <a:ext uri="{FF2B5EF4-FFF2-40B4-BE49-F238E27FC236}">
                <a16:creationId xmlns:a16="http://schemas.microsoft.com/office/drawing/2014/main" id="{14470803-3A00-9B97-88FC-AC9C2084A4DD}"/>
              </a:ext>
            </a:extLst>
          </p:cNvPr>
          <p:cNvSpPr txBox="1"/>
          <p:nvPr/>
        </p:nvSpPr>
        <p:spPr>
          <a:xfrm>
            <a:off x="7569272" y="3407634"/>
            <a:ext cx="2975375" cy="338554"/>
          </a:xfrm>
          <a:prstGeom prst="rect">
            <a:avLst/>
          </a:prstGeom>
          <a:noFill/>
        </p:spPr>
        <p:txBody>
          <a:bodyPr wrap="square" rtlCol="0">
            <a:spAutoFit/>
          </a:bodyPr>
          <a:lstStyle/>
          <a:p>
            <a:pPr algn="ctr"/>
            <a:r>
              <a:rPr lang="en-US" sz="1600" b="1"/>
              <a:t>From PIAVE injector</a:t>
            </a:r>
          </a:p>
        </p:txBody>
      </p:sp>
    </p:spTree>
    <p:extLst>
      <p:ext uri="{BB962C8B-B14F-4D97-AF65-F5344CB8AC3E}">
        <p14:creationId xmlns:p14="http://schemas.microsoft.com/office/powerpoint/2010/main" val="1489345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EE732A-6CC6-9FC8-2F1A-FD2CF2B66E51}"/>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itolo 4">
            <a:extLst>
              <a:ext uri="{FF2B5EF4-FFF2-40B4-BE49-F238E27FC236}">
                <a16:creationId xmlns:a16="http://schemas.microsoft.com/office/drawing/2014/main" id="{D78660E9-B183-1AA5-B48B-265591CA111D}"/>
              </a:ext>
            </a:extLst>
          </p:cNvPr>
          <p:cNvSpPr>
            <a:spLocks noGrp="1"/>
          </p:cNvSpPr>
          <p:nvPr>
            <p:ph type="title"/>
          </p:nvPr>
        </p:nvSpPr>
        <p:spPr>
          <a:xfrm>
            <a:off x="1" y="79170"/>
            <a:ext cx="12192000" cy="705642"/>
          </a:xfrm>
        </p:spPr>
        <p:txBody>
          <a:bodyPr/>
          <a:lstStyle/>
          <a:p>
            <a:pPr algn="ctr"/>
            <a:r>
              <a:rPr lang="en-US" b="1">
                <a:solidFill>
                  <a:schemeClr val="accent1"/>
                </a:solidFill>
                <a:latin typeface="Aptos Narrow" panose="020B0004020202020204" pitchFamily="34" charset="0"/>
              </a:rPr>
              <a:t>Outline</a:t>
            </a:r>
          </a:p>
        </p:txBody>
      </p:sp>
      <p:sp>
        <p:nvSpPr>
          <p:cNvPr id="7" name="Segnaposto testo 1">
            <a:extLst>
              <a:ext uri="{FF2B5EF4-FFF2-40B4-BE49-F238E27FC236}">
                <a16:creationId xmlns:a16="http://schemas.microsoft.com/office/drawing/2014/main" id="{9EA75182-EEB8-3AEF-E31B-F8BA6A9AC9A0}"/>
              </a:ext>
            </a:extLst>
          </p:cNvPr>
          <p:cNvSpPr txBox="1">
            <a:spLocks/>
          </p:cNvSpPr>
          <p:nvPr/>
        </p:nvSpPr>
        <p:spPr>
          <a:xfrm>
            <a:off x="452458" y="1914145"/>
            <a:ext cx="5122333" cy="91440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a:p>
        </p:txBody>
      </p:sp>
      <p:sp>
        <p:nvSpPr>
          <p:cNvPr id="10" name="CasellaDiTesto 9">
            <a:extLst>
              <a:ext uri="{FF2B5EF4-FFF2-40B4-BE49-F238E27FC236}">
                <a16:creationId xmlns:a16="http://schemas.microsoft.com/office/drawing/2014/main" id="{E3045DFE-3722-5056-C54C-7FEDDA05A00E}"/>
              </a:ext>
            </a:extLst>
          </p:cNvPr>
          <p:cNvSpPr txBox="1"/>
          <p:nvPr/>
        </p:nvSpPr>
        <p:spPr>
          <a:xfrm>
            <a:off x="1392525" y="1443841"/>
            <a:ext cx="9406950" cy="3108543"/>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q"/>
            </a:pPr>
            <a:r>
              <a:rPr lang="en-US" sz="2800">
                <a:latin typeface="Aptos Narrow" panose="020B0004020202020204" pitchFamily="34" charset="0"/>
              </a:rPr>
              <a:t>Artificially intelligent algorithms</a:t>
            </a:r>
          </a:p>
          <a:p>
            <a:pPr marL="457200" indent="-457200">
              <a:buFont typeface="Wingdings" panose="05000000000000000000" pitchFamily="2" charset="2"/>
              <a:buChar char="q"/>
            </a:pPr>
            <a:r>
              <a:rPr lang="en-US" sz="2800">
                <a:latin typeface="Aptos Narrow" panose="020B0004020202020204" pitchFamily="34" charset="0"/>
              </a:rPr>
              <a:t>How are we using AI for accelerators?</a:t>
            </a:r>
          </a:p>
          <a:p>
            <a:pPr marL="457200" indent="-457200">
              <a:buFont typeface="Wingdings" panose="05000000000000000000" pitchFamily="2" charset="2"/>
              <a:buChar char="q"/>
            </a:pPr>
            <a:r>
              <a:rPr lang="en-US" sz="2800">
                <a:latin typeface="Aptos Narrow" panose="020B0004020202020204" pitchFamily="34" charset="0"/>
              </a:rPr>
              <a:t>ANTHEM MEBT line</a:t>
            </a:r>
          </a:p>
          <a:p>
            <a:pPr marL="457200" indent="-457200">
              <a:buFont typeface="Wingdings" panose="05000000000000000000" pitchFamily="2" charset="2"/>
              <a:buChar char="q"/>
            </a:pPr>
            <a:r>
              <a:rPr lang="en-US" sz="2800">
                <a:latin typeface="Aptos Narrow" panose="020B0004020202020204" pitchFamily="34" charset="0"/>
              </a:rPr>
              <a:t>TAP accelerator complex</a:t>
            </a:r>
          </a:p>
          <a:p>
            <a:pPr marL="457200" indent="-457200">
              <a:buFont typeface="Wingdings" panose="05000000000000000000" pitchFamily="2" charset="2"/>
              <a:buChar char="q"/>
            </a:pPr>
            <a:r>
              <a:rPr lang="en-US" sz="2800">
                <a:latin typeface="Aptos Narrow" panose="020B0004020202020204" pitchFamily="34" charset="0"/>
              </a:rPr>
              <a:t>European Spallation Source</a:t>
            </a:r>
          </a:p>
          <a:p>
            <a:pPr marL="457200" indent="-457200">
              <a:buFont typeface="Wingdings" panose="05000000000000000000" pitchFamily="2" charset="2"/>
              <a:buChar char="q"/>
            </a:pPr>
            <a:r>
              <a:rPr lang="en-US" sz="2800">
                <a:latin typeface="Aptos Narrow" panose="020B0004020202020204" pitchFamily="34" charset="0"/>
              </a:rPr>
              <a:t>ML algorithm generalization</a:t>
            </a:r>
          </a:p>
          <a:p>
            <a:pPr marL="457200" indent="-457200">
              <a:buFont typeface="Wingdings" panose="05000000000000000000" pitchFamily="2" charset="2"/>
              <a:buChar char="q"/>
            </a:pPr>
            <a:r>
              <a:rPr lang="en-US" sz="2800">
                <a:latin typeface="Aptos Narrow" panose="020B0004020202020204" pitchFamily="34" charset="0"/>
              </a:rPr>
              <a:t>Conclusions</a:t>
            </a:r>
          </a:p>
        </p:txBody>
      </p:sp>
      <p:sp>
        <p:nvSpPr>
          <p:cNvPr id="4" name="Slide Number Placeholder 3">
            <a:extLst>
              <a:ext uri="{FF2B5EF4-FFF2-40B4-BE49-F238E27FC236}">
                <a16:creationId xmlns:a16="http://schemas.microsoft.com/office/drawing/2014/main" id="{A9F2F415-DFC1-ADA1-463F-8108FA07EE4C}"/>
              </a:ext>
            </a:extLst>
          </p:cNvPr>
          <p:cNvSpPr>
            <a:spLocks noGrp="1"/>
          </p:cNvSpPr>
          <p:nvPr>
            <p:ph type="sldNum" sz="quarter" idx="12"/>
          </p:nvPr>
        </p:nvSpPr>
        <p:spPr/>
        <p:txBody>
          <a:bodyPr/>
          <a:lstStyle/>
          <a:p>
            <a:fld id="{A6D6D798-1883-974D-96D0-4E82B243DEDE}" type="slidenum">
              <a:rPr lang="it-IT" smtClean="0"/>
              <a:t>2</a:t>
            </a:fld>
            <a:endParaRPr lang="it-IT"/>
          </a:p>
        </p:txBody>
      </p:sp>
      <p:sp>
        <p:nvSpPr>
          <p:cNvPr id="3" name="Rectangle 2">
            <a:extLst>
              <a:ext uri="{FF2B5EF4-FFF2-40B4-BE49-F238E27FC236}">
                <a16:creationId xmlns:a16="http://schemas.microsoft.com/office/drawing/2014/main" id="{648C92A9-06C4-6822-8012-069C649C58C9}"/>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248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0BF7E-31D3-4197-D802-8FDE1FE8B7C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F41E8BF-27D9-C665-0AC2-C6047DEE5CBD}"/>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A4321786-3B50-C468-6E98-14C3C6F3FBFE}"/>
              </a:ext>
            </a:extLst>
          </p:cNvPr>
          <p:cNvSpPr>
            <a:spLocks noGrp="1"/>
          </p:cNvSpPr>
          <p:nvPr>
            <p:ph type="sldNum" sz="quarter" idx="12"/>
          </p:nvPr>
        </p:nvSpPr>
        <p:spPr/>
        <p:txBody>
          <a:bodyPr/>
          <a:lstStyle/>
          <a:p>
            <a:fld id="{A6D6D798-1883-974D-96D0-4E82B243DEDE}" type="slidenum">
              <a:rPr lang="it-IT" smtClean="0"/>
              <a:t>20</a:t>
            </a:fld>
            <a:endParaRPr lang="it-IT"/>
          </a:p>
        </p:txBody>
      </p:sp>
      <p:sp>
        <p:nvSpPr>
          <p:cNvPr id="11" name="Titolo 4">
            <a:extLst>
              <a:ext uri="{FF2B5EF4-FFF2-40B4-BE49-F238E27FC236}">
                <a16:creationId xmlns:a16="http://schemas.microsoft.com/office/drawing/2014/main" id="{5F7CC4F9-AD21-3D86-ED92-CFD6D6615501}"/>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ARBO</a:t>
            </a:r>
          </a:p>
        </p:txBody>
      </p:sp>
      <p:sp>
        <p:nvSpPr>
          <p:cNvPr id="2" name="Rectangle 1">
            <a:extLst>
              <a:ext uri="{FF2B5EF4-FFF2-40B4-BE49-F238E27FC236}">
                <a16:creationId xmlns:a16="http://schemas.microsoft.com/office/drawing/2014/main" id="{99BCB6DF-6501-DA0D-1BB2-45CC1A0BD50A}"/>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98B0C-A8B5-4524-FC2E-32EC373EF161}"/>
              </a:ext>
            </a:extLst>
          </p:cNvPr>
          <p:cNvSpPr txBox="1"/>
          <p:nvPr/>
        </p:nvSpPr>
        <p:spPr>
          <a:xfrm>
            <a:off x="661949" y="769362"/>
            <a:ext cx="7599671" cy="1354217"/>
          </a:xfrm>
          <a:prstGeom prst="rect">
            <a:avLst/>
          </a:prstGeom>
          <a:noFill/>
        </p:spPr>
        <p:txBody>
          <a:bodyPr wrap="square">
            <a:spAutoFit/>
          </a:bodyPr>
          <a:lstStyle/>
          <a:p>
            <a:pPr algn="just"/>
            <a:r>
              <a:rPr lang="en-US" b="1">
                <a:latin typeface="Aptos Narrow" panose="020B0004020202020204" pitchFamily="34" charset="0"/>
              </a:rPr>
              <a:t>Longitudinal acceptance optimization of ALPI (2024)</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a:t>
            </a:r>
            <a:r>
              <a:rPr lang="en-US" sz="1600">
                <a:latin typeface="Aptos Narrow" panose="020B0004020202020204" pitchFamily="34" charset="0"/>
              </a:rPr>
              <a:t>: </a:t>
            </a:r>
            <a:r>
              <a:rPr lang="en-US" sz="1600" baseline="30000">
                <a:latin typeface="Aptos Narrow" panose="020B0004020202020204" pitchFamily="34" charset="0"/>
              </a:rPr>
              <a:t>129</a:t>
            </a:r>
            <a:r>
              <a:rPr lang="en-US" sz="1600">
                <a:latin typeface="Aptos Narrow" panose="020B0004020202020204" pitchFamily="34" charset="0"/>
              </a:rPr>
              <a:t>Xe</a:t>
            </a:r>
            <a:r>
              <a:rPr lang="en-US" sz="1600" baseline="30000">
                <a:latin typeface="Aptos Narrow" panose="020B0004020202020204" pitchFamily="34" charset="0"/>
              </a:rPr>
              <a:t>25+</a:t>
            </a:r>
            <a:r>
              <a:rPr lang="en-US" sz="1600">
                <a:latin typeface="Aptos Narrow" panose="020B0004020202020204" pitchFamily="34" charset="0"/>
              </a:rPr>
              <a:t> </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ALPI Cryostats 1-6 (Total: </a:t>
            </a:r>
            <a:r>
              <a:rPr lang="en-US" sz="1600">
                <a:solidFill>
                  <a:schemeClr val="accent3">
                    <a:lumMod val="60000"/>
                    <a:lumOff val="40000"/>
                  </a:schemeClr>
                </a:solidFill>
                <a:latin typeface="Aptos Narrow" panose="020B0004020202020204" pitchFamily="34" charset="0"/>
              </a:rPr>
              <a:t>24</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Improve the </a:t>
            </a:r>
            <a:r>
              <a:rPr lang="en-US" sz="1600">
                <a:solidFill>
                  <a:srgbClr val="FF0000"/>
                </a:solidFill>
                <a:latin typeface="Aptos Narrow" panose="020B0004020202020204" pitchFamily="34" charset="0"/>
              </a:rPr>
              <a:t>beam transmission </a:t>
            </a:r>
            <a:r>
              <a:rPr lang="en-US" sz="1600">
                <a:latin typeface="Aptos Narrow" panose="020B0004020202020204" pitchFamily="34" charset="0"/>
              </a:rPr>
              <a:t>and</a:t>
            </a:r>
            <a:r>
              <a:rPr lang="en-US" sz="1600">
                <a:solidFill>
                  <a:srgbClr val="FF0000"/>
                </a:solidFill>
                <a:latin typeface="Aptos Narrow" panose="020B0004020202020204" pitchFamily="34" charset="0"/>
              </a:rPr>
              <a:t> acceptance </a:t>
            </a:r>
            <a:r>
              <a:rPr lang="en-US" sz="1600">
                <a:latin typeface="Aptos Narrow" panose="020B0004020202020204" pitchFamily="34" charset="0"/>
              </a:rPr>
              <a:t>of</a:t>
            </a:r>
            <a:r>
              <a:rPr lang="en-US" sz="1600">
                <a:solidFill>
                  <a:srgbClr val="FF0000"/>
                </a:solidFill>
                <a:latin typeface="Aptos Narrow" panose="020B0004020202020204" pitchFamily="34" charset="0"/>
              </a:rPr>
              <a:t> ALPI</a:t>
            </a:r>
            <a:endParaRPr lang="en-US" sz="1600">
              <a:latin typeface="Aptos Narrow" panose="020B0004020202020204" pitchFamily="34" charset="0"/>
            </a:endParaRPr>
          </a:p>
        </p:txBody>
      </p:sp>
      <p:grpSp>
        <p:nvGrpSpPr>
          <p:cNvPr id="53" name="Group 52">
            <a:extLst>
              <a:ext uri="{FF2B5EF4-FFF2-40B4-BE49-F238E27FC236}">
                <a16:creationId xmlns:a16="http://schemas.microsoft.com/office/drawing/2014/main" id="{B6B41194-2442-BB15-A52D-E1DBBCF62D87}"/>
              </a:ext>
            </a:extLst>
          </p:cNvPr>
          <p:cNvGrpSpPr/>
          <p:nvPr/>
        </p:nvGrpSpPr>
        <p:grpSpPr>
          <a:xfrm>
            <a:off x="7273127" y="904078"/>
            <a:ext cx="4204016" cy="3484912"/>
            <a:chOff x="7226254" y="818563"/>
            <a:chExt cx="4204016" cy="3484912"/>
          </a:xfrm>
        </p:grpSpPr>
        <p:pic>
          <p:nvPicPr>
            <p:cNvPr id="7" name="Picture 6">
              <a:extLst>
                <a:ext uri="{FF2B5EF4-FFF2-40B4-BE49-F238E27FC236}">
                  <a16:creationId xmlns:a16="http://schemas.microsoft.com/office/drawing/2014/main" id="{C0817FAD-E100-63FE-C52C-B5EE379C83E5}"/>
                </a:ext>
              </a:extLst>
            </p:cNvPr>
            <p:cNvPicPr>
              <a:picLocks noChangeAspect="1"/>
            </p:cNvPicPr>
            <p:nvPr/>
          </p:nvPicPr>
          <p:blipFill>
            <a:blip r:embed="rId3"/>
            <a:srcRect t="13145" b="1713"/>
            <a:stretch>
              <a:fillRect/>
            </a:stretch>
          </p:blipFill>
          <p:spPr>
            <a:xfrm>
              <a:off x="7246071" y="832509"/>
              <a:ext cx="4184199" cy="3470966"/>
            </a:xfrm>
            <a:prstGeom prst="rect">
              <a:avLst/>
            </a:prstGeom>
          </p:spPr>
        </p:pic>
        <p:sp>
          <p:nvSpPr>
            <p:cNvPr id="20" name="Rectangle 19">
              <a:extLst>
                <a:ext uri="{FF2B5EF4-FFF2-40B4-BE49-F238E27FC236}">
                  <a16:creationId xmlns:a16="http://schemas.microsoft.com/office/drawing/2014/main" id="{7BFB441F-29E6-6478-FEC7-4C7D948E5719}"/>
                </a:ext>
              </a:extLst>
            </p:cNvPr>
            <p:cNvSpPr/>
            <p:nvPr/>
          </p:nvSpPr>
          <p:spPr>
            <a:xfrm>
              <a:off x="8515349" y="1458468"/>
              <a:ext cx="1276351" cy="251713"/>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100384-2EB8-098A-BFAE-68C3AFD960E6}"/>
                </a:ext>
              </a:extLst>
            </p:cNvPr>
            <p:cNvSpPr txBox="1"/>
            <p:nvPr/>
          </p:nvSpPr>
          <p:spPr>
            <a:xfrm>
              <a:off x="8985970" y="924450"/>
              <a:ext cx="652743" cy="307777"/>
            </a:xfrm>
            <a:prstGeom prst="rect">
              <a:avLst/>
            </a:prstGeom>
            <a:solidFill>
              <a:schemeClr val="bg1"/>
            </a:solidFill>
          </p:spPr>
          <p:txBody>
            <a:bodyPr wrap="square" rtlCol="0">
              <a:spAutoFit/>
            </a:bodyPr>
            <a:lstStyle/>
            <a:p>
              <a:r>
                <a:rPr lang="it-IT" sz="1400" b="1">
                  <a:latin typeface="Aptos Narrow" panose="020B0004020202020204" pitchFamily="34" charset="0"/>
                </a:rPr>
                <a:t>ALPI</a:t>
              </a:r>
              <a:endParaRPr lang="en-US" sz="1400" b="1">
                <a:latin typeface="Aptos Narrow" panose="020B0004020202020204" pitchFamily="34" charset="0"/>
              </a:endParaRPr>
            </a:p>
          </p:txBody>
        </p:sp>
        <p:sp>
          <p:nvSpPr>
            <p:cNvPr id="24" name="TextBox 23">
              <a:extLst>
                <a:ext uri="{FF2B5EF4-FFF2-40B4-BE49-F238E27FC236}">
                  <a16:creationId xmlns:a16="http://schemas.microsoft.com/office/drawing/2014/main" id="{8F34A296-6668-0555-9488-A6A7B099ACB4}"/>
                </a:ext>
              </a:extLst>
            </p:cNvPr>
            <p:cNvSpPr txBox="1"/>
            <p:nvPr/>
          </p:nvSpPr>
          <p:spPr>
            <a:xfrm>
              <a:off x="10126772" y="2269272"/>
              <a:ext cx="618246" cy="307777"/>
            </a:xfrm>
            <a:prstGeom prst="rect">
              <a:avLst/>
            </a:prstGeom>
            <a:solidFill>
              <a:schemeClr val="bg1"/>
            </a:solidFill>
          </p:spPr>
          <p:txBody>
            <a:bodyPr wrap="none" rtlCol="0">
              <a:spAutoFit/>
            </a:bodyPr>
            <a:lstStyle/>
            <a:p>
              <a:r>
                <a:rPr lang="it-IT" sz="1400" b="1">
                  <a:latin typeface="Aptos Narrow" panose="020B0004020202020204" pitchFamily="34" charset="0"/>
                </a:rPr>
                <a:t>PIAVE</a:t>
              </a:r>
              <a:endParaRPr lang="en-US" sz="1400" b="1">
                <a:latin typeface="Aptos Narrow" panose="020B0004020202020204" pitchFamily="34" charset="0"/>
              </a:endParaRPr>
            </a:p>
          </p:txBody>
        </p:sp>
        <p:sp>
          <p:nvSpPr>
            <p:cNvPr id="25" name="Rectangle 24">
              <a:extLst>
                <a:ext uri="{FF2B5EF4-FFF2-40B4-BE49-F238E27FC236}">
                  <a16:creationId xmlns:a16="http://schemas.microsoft.com/office/drawing/2014/main" id="{97D4458D-FD59-D8FE-E737-A43B62C79B48}"/>
                </a:ext>
              </a:extLst>
            </p:cNvPr>
            <p:cNvSpPr/>
            <p:nvPr/>
          </p:nvSpPr>
          <p:spPr>
            <a:xfrm>
              <a:off x="7226254" y="818563"/>
              <a:ext cx="447530" cy="81441"/>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0">
              <a:extLst>
                <a:ext uri="{FF2B5EF4-FFF2-40B4-BE49-F238E27FC236}">
                  <a16:creationId xmlns:a16="http://schemas.microsoft.com/office/drawing/2014/main" id="{3855819E-0979-D061-F4B9-F0F1E2BE7453}"/>
                </a:ext>
              </a:extLst>
            </p:cNvPr>
            <p:cNvSpPr/>
            <p:nvPr/>
          </p:nvSpPr>
          <p:spPr>
            <a:xfrm rot="10800000">
              <a:off x="10795720" y="2334093"/>
              <a:ext cx="170705" cy="202020"/>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Arrow: Down 20">
              <a:extLst>
                <a:ext uri="{FF2B5EF4-FFF2-40B4-BE49-F238E27FC236}">
                  <a16:creationId xmlns:a16="http://schemas.microsoft.com/office/drawing/2014/main" id="{AE54788D-FF8F-3119-F56A-55D2890C10A7}"/>
                </a:ext>
              </a:extLst>
            </p:cNvPr>
            <p:cNvSpPr/>
            <p:nvPr/>
          </p:nvSpPr>
          <p:spPr>
            <a:xfrm rot="10800000">
              <a:off x="7368370" y="977328"/>
              <a:ext cx="170705" cy="202020"/>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38" name="Gruppo 29">
            <a:extLst>
              <a:ext uri="{FF2B5EF4-FFF2-40B4-BE49-F238E27FC236}">
                <a16:creationId xmlns:a16="http://schemas.microsoft.com/office/drawing/2014/main" id="{0F0E7005-43BB-4842-FC69-A1FCC2661E40}"/>
              </a:ext>
            </a:extLst>
          </p:cNvPr>
          <p:cNvGrpSpPr/>
          <p:nvPr/>
        </p:nvGrpSpPr>
        <p:grpSpPr>
          <a:xfrm>
            <a:off x="248790" y="2502196"/>
            <a:ext cx="3278320" cy="2692240"/>
            <a:chOff x="272762" y="2955461"/>
            <a:chExt cx="3688118" cy="2775967"/>
          </a:xfrm>
        </p:grpSpPr>
        <p:grpSp>
          <p:nvGrpSpPr>
            <p:cNvPr id="39" name="Group 83">
              <a:extLst>
                <a:ext uri="{FF2B5EF4-FFF2-40B4-BE49-F238E27FC236}">
                  <a16:creationId xmlns:a16="http://schemas.microsoft.com/office/drawing/2014/main" id="{D19E4AB6-1BC5-D6B0-85B1-B8B91FD37C13}"/>
                </a:ext>
              </a:extLst>
            </p:cNvPr>
            <p:cNvGrpSpPr/>
            <p:nvPr/>
          </p:nvGrpSpPr>
          <p:grpSpPr>
            <a:xfrm>
              <a:off x="272762" y="2955461"/>
              <a:ext cx="3688118" cy="2775967"/>
              <a:chOff x="7753349" y="4757426"/>
              <a:chExt cx="2620684" cy="2100574"/>
            </a:xfrm>
          </p:grpSpPr>
          <p:pic>
            <p:nvPicPr>
              <p:cNvPr id="42" name="Picture 80">
                <a:extLst>
                  <a:ext uri="{FF2B5EF4-FFF2-40B4-BE49-F238E27FC236}">
                    <a16:creationId xmlns:a16="http://schemas.microsoft.com/office/drawing/2014/main" id="{DC57A613-D858-8AE2-3EEE-D117A25206CD}"/>
                  </a:ext>
                </a:extLst>
              </p:cNvPr>
              <p:cNvPicPr>
                <a:picLocks noChangeAspect="1"/>
              </p:cNvPicPr>
              <p:nvPr/>
            </p:nvPicPr>
            <p:blipFill>
              <a:blip r:embed="rId4"/>
              <a:stretch>
                <a:fillRect/>
              </a:stretch>
            </p:blipFill>
            <p:spPr>
              <a:xfrm>
                <a:off x="7753350" y="4757426"/>
                <a:ext cx="2620683" cy="2100573"/>
              </a:xfrm>
              <a:prstGeom prst="rect">
                <a:avLst/>
              </a:prstGeom>
            </p:spPr>
          </p:pic>
          <p:pic>
            <p:nvPicPr>
              <p:cNvPr id="43" name="Picture 82">
                <a:extLst>
                  <a:ext uri="{FF2B5EF4-FFF2-40B4-BE49-F238E27FC236}">
                    <a16:creationId xmlns:a16="http://schemas.microsoft.com/office/drawing/2014/main" id="{2FAB1D0E-39AF-E124-6C4A-1BB2BC1A7B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53349" y="4757427"/>
                <a:ext cx="2620683" cy="2100573"/>
              </a:xfrm>
              <a:prstGeom prst="rect">
                <a:avLst/>
              </a:prstGeom>
            </p:spPr>
          </p:pic>
        </p:grpSp>
        <p:sp>
          <p:nvSpPr>
            <p:cNvPr id="40" name="TextBox 84">
              <a:extLst>
                <a:ext uri="{FF2B5EF4-FFF2-40B4-BE49-F238E27FC236}">
                  <a16:creationId xmlns:a16="http://schemas.microsoft.com/office/drawing/2014/main" id="{CAEFD678-7DA6-DB79-5DEE-80375EEB876D}"/>
                </a:ext>
              </a:extLst>
            </p:cNvPr>
            <p:cNvSpPr txBox="1"/>
            <p:nvPr/>
          </p:nvSpPr>
          <p:spPr>
            <a:xfrm>
              <a:off x="2891877" y="4872153"/>
              <a:ext cx="801235" cy="317349"/>
            </a:xfrm>
            <a:prstGeom prst="rect">
              <a:avLst/>
            </a:prstGeom>
            <a:noFill/>
          </p:spPr>
          <p:txBody>
            <a:bodyPr wrap="square" rtlCol="0">
              <a:spAutoFit/>
            </a:bodyPr>
            <a:lstStyle/>
            <a:p>
              <a:r>
                <a:rPr lang="en-US" sz="1400" b="1">
                  <a:solidFill>
                    <a:srgbClr val="FF0000"/>
                  </a:solidFill>
                </a:rPr>
                <a:t>BO</a:t>
              </a:r>
            </a:p>
          </p:txBody>
        </p:sp>
        <p:sp>
          <p:nvSpPr>
            <p:cNvPr id="41" name="TextBox 85">
              <a:extLst>
                <a:ext uri="{FF2B5EF4-FFF2-40B4-BE49-F238E27FC236}">
                  <a16:creationId xmlns:a16="http://schemas.microsoft.com/office/drawing/2014/main" id="{E4B5F638-4198-A7B1-0D33-2925394B0FCE}"/>
                </a:ext>
              </a:extLst>
            </p:cNvPr>
            <p:cNvSpPr txBox="1"/>
            <p:nvPr/>
          </p:nvSpPr>
          <p:spPr>
            <a:xfrm>
              <a:off x="2892223" y="5152340"/>
              <a:ext cx="946017" cy="317349"/>
            </a:xfrm>
            <a:prstGeom prst="rect">
              <a:avLst/>
            </a:prstGeom>
            <a:noFill/>
          </p:spPr>
          <p:txBody>
            <a:bodyPr wrap="square" rtlCol="0">
              <a:spAutoFit/>
            </a:bodyPr>
            <a:lstStyle/>
            <a:p>
              <a:r>
                <a:rPr lang="en-US" sz="1400" b="1"/>
                <a:t>inital</a:t>
              </a:r>
            </a:p>
          </p:txBody>
        </p:sp>
      </p:grpSp>
      <p:sp>
        <p:nvSpPr>
          <p:cNvPr id="44" name="TextBox 87">
            <a:extLst>
              <a:ext uri="{FF2B5EF4-FFF2-40B4-BE49-F238E27FC236}">
                <a16:creationId xmlns:a16="http://schemas.microsoft.com/office/drawing/2014/main" id="{B2B0B307-EEFB-CDBF-2D57-A5352DD02127}"/>
              </a:ext>
            </a:extLst>
          </p:cNvPr>
          <p:cNvSpPr txBox="1"/>
          <p:nvPr/>
        </p:nvSpPr>
        <p:spPr>
          <a:xfrm>
            <a:off x="468794" y="2155646"/>
            <a:ext cx="2743786" cy="276999"/>
          </a:xfrm>
          <a:prstGeom prst="rect">
            <a:avLst/>
          </a:prstGeom>
          <a:noFill/>
        </p:spPr>
        <p:txBody>
          <a:bodyPr wrap="square" rtlCol="0">
            <a:spAutoFit/>
          </a:bodyPr>
          <a:lstStyle/>
          <a:p>
            <a:pPr algn="ctr"/>
            <a:r>
              <a:rPr lang="en-US" sz="1200" b="1">
                <a:latin typeface="Aptos Narrow" panose="020B0004020202020204" pitchFamily="34" charset="0"/>
              </a:rPr>
              <a:t>Synchronous phases along the linac</a:t>
            </a:r>
          </a:p>
        </p:txBody>
      </p:sp>
      <p:sp>
        <p:nvSpPr>
          <p:cNvPr id="46" name="TextBox 87">
            <a:extLst>
              <a:ext uri="{FF2B5EF4-FFF2-40B4-BE49-F238E27FC236}">
                <a16:creationId xmlns:a16="http://schemas.microsoft.com/office/drawing/2014/main" id="{ACA43A5C-CF68-017A-C8DA-65429B5393D8}"/>
              </a:ext>
            </a:extLst>
          </p:cNvPr>
          <p:cNvSpPr txBox="1"/>
          <p:nvPr/>
        </p:nvSpPr>
        <p:spPr>
          <a:xfrm>
            <a:off x="4097739" y="2156883"/>
            <a:ext cx="2082428" cy="276999"/>
          </a:xfrm>
          <a:prstGeom prst="rect">
            <a:avLst/>
          </a:prstGeom>
          <a:noFill/>
        </p:spPr>
        <p:txBody>
          <a:bodyPr wrap="square" rtlCol="0">
            <a:spAutoFit/>
          </a:bodyPr>
          <a:lstStyle/>
          <a:p>
            <a:pPr algn="ctr"/>
            <a:r>
              <a:rPr lang="en-US" sz="1200" b="1">
                <a:latin typeface="Aptos Narrow" panose="020B0004020202020204" pitchFamily="34" charset="0"/>
              </a:rPr>
              <a:t>Longitudinal acceptance </a:t>
            </a:r>
          </a:p>
        </p:txBody>
      </p:sp>
      <p:sp>
        <p:nvSpPr>
          <p:cNvPr id="47" name="TextBox 46">
            <a:extLst>
              <a:ext uri="{FF2B5EF4-FFF2-40B4-BE49-F238E27FC236}">
                <a16:creationId xmlns:a16="http://schemas.microsoft.com/office/drawing/2014/main" id="{BAE94171-850F-060C-4E8B-73A04993125E}"/>
              </a:ext>
            </a:extLst>
          </p:cNvPr>
          <p:cNvSpPr txBox="1"/>
          <p:nvPr/>
        </p:nvSpPr>
        <p:spPr>
          <a:xfrm>
            <a:off x="6750796" y="2470935"/>
            <a:ext cx="3234705" cy="2800767"/>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BO range </a:t>
            </a:r>
            <a:r>
              <a:rPr lang="el-GR" sz="1600" b="1">
                <a:latin typeface="Aptos Narrow" panose="020B0004020202020204" pitchFamily="34" charset="0"/>
              </a:rPr>
              <a:t>φ</a:t>
            </a:r>
            <a:r>
              <a:rPr lang="en-US" sz="1600" b="1">
                <a:latin typeface="Aptos Narrow" panose="020B0004020202020204" pitchFamily="34" charset="0"/>
              </a:rPr>
              <a:t>⁡</a:t>
            </a:r>
            <a:r>
              <a:rPr lang="en-US" sz="1600" b="1" baseline="-25000">
                <a:latin typeface="Aptos Narrow" panose="020B0004020202020204" pitchFamily="34" charset="0"/>
              </a:rPr>
              <a:t>ss</a:t>
            </a:r>
            <a:r>
              <a:rPr lang="en-US" sz="1600" b="1">
                <a:latin typeface="Aptos Narrow" panose="020B0004020202020204" pitchFamily="34" charset="0"/>
              </a:rPr>
              <a:t> ±3.5 deg</a:t>
            </a:r>
            <a:r>
              <a:rPr lang="en-US" sz="1600">
                <a:latin typeface="Aptos Narrow" panose="020B0004020202020204" pitchFamily="34" charset="0"/>
              </a:rPr>
              <a:t> on the ALPI cavity phases (allowed to expand)</a:t>
            </a:r>
          </a:p>
          <a:p>
            <a:pPr marL="285750" indent="-285750" algn="just">
              <a:buFont typeface="Wingdings" panose="05000000000000000000" pitchFamily="2" charset="2"/>
              <a:buChar char="q"/>
            </a:pPr>
            <a:r>
              <a:rPr lang="en-US" sz="1600">
                <a:latin typeface="Aptos Narrow" panose="020B0004020202020204" pitchFamily="34" charset="0"/>
              </a:rPr>
              <a:t>Algorithm had a total of 120 iterations (</a:t>
            </a:r>
            <a:r>
              <a:rPr lang="en-US" sz="1600" b="1">
                <a:solidFill>
                  <a:schemeClr val="accent1"/>
                </a:solidFill>
                <a:latin typeface="Aptos Narrow" panose="020B0004020202020204" pitchFamily="34" charset="0"/>
              </a:rPr>
              <a:t>~</a:t>
            </a:r>
            <a:r>
              <a:rPr lang="en-US" sz="1600">
                <a:latin typeface="Aptos Narrow" panose="020B0004020202020204" pitchFamily="34" charset="0"/>
              </a:rPr>
              <a:t> </a:t>
            </a:r>
            <a:r>
              <a:rPr lang="en-US" sz="1600" b="1">
                <a:solidFill>
                  <a:schemeClr val="accent1"/>
                </a:solidFill>
                <a:latin typeface="Aptos Narrow" panose="020B0004020202020204" pitchFamily="34" charset="0"/>
              </a:rPr>
              <a:t>5 mins.</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a:latin typeface="Aptos Narrow" panose="020B0004020202020204" pitchFamily="34" charset="0"/>
              </a:rPr>
              <a:t>BO distorts the shape of the acceptance to </a:t>
            </a:r>
            <a:r>
              <a:rPr lang="en-US" sz="1600" b="1">
                <a:solidFill>
                  <a:schemeClr val="accent1"/>
                </a:solidFill>
                <a:latin typeface="Aptos Narrow" panose="020B0004020202020204" pitchFamily="34" charset="0"/>
              </a:rPr>
              <a:t>increase</a:t>
            </a:r>
            <a:r>
              <a:rPr lang="en-US" sz="1600">
                <a:latin typeface="Aptos Narrow" panose="020B0004020202020204" pitchFamily="34" charset="0"/>
              </a:rPr>
              <a:t> the </a:t>
            </a:r>
            <a:r>
              <a:rPr lang="en-US" sz="1600" b="1">
                <a:solidFill>
                  <a:schemeClr val="accent1"/>
                </a:solidFill>
                <a:latin typeface="Aptos Narrow" panose="020B0004020202020204" pitchFamily="34" charset="0"/>
              </a:rPr>
              <a:t>coverage towards +𝜙 </a:t>
            </a:r>
            <a:r>
              <a:rPr lang="en-US" sz="1600">
                <a:latin typeface="Aptos Narrow" panose="020B0004020202020204" pitchFamily="34" charset="0"/>
              </a:rPr>
              <a:t>→ input beam phase offset from ALPI by a few degrees</a:t>
            </a:r>
          </a:p>
          <a:p>
            <a:pPr marL="285750" indent="-285750" algn="just">
              <a:buFont typeface="Wingdings" panose="05000000000000000000" pitchFamily="2" charset="2"/>
              <a:buChar char="q"/>
            </a:pPr>
            <a:r>
              <a:rPr lang="en-US" sz="1600" b="1">
                <a:latin typeface="Aptos Narrow" panose="020B0004020202020204" pitchFamily="34" charset="0"/>
              </a:rPr>
              <a:t>No</a:t>
            </a:r>
            <a:r>
              <a:rPr lang="en-US" sz="1600">
                <a:latin typeface="Aptos Narrow" panose="020B0004020202020204" pitchFamily="34" charset="0"/>
              </a:rPr>
              <a:t> significant </a:t>
            </a:r>
            <a:r>
              <a:rPr lang="en-US" sz="1600" b="1">
                <a:latin typeface="Aptos Narrow" panose="020B0004020202020204" pitchFamily="34" charset="0"/>
              </a:rPr>
              <a:t>change</a:t>
            </a:r>
            <a:r>
              <a:rPr lang="en-US" sz="1600">
                <a:latin typeface="Aptos Narrow" panose="020B0004020202020204" pitchFamily="34" charset="0"/>
              </a:rPr>
              <a:t> in </a:t>
            </a:r>
            <a:r>
              <a:rPr lang="en-US" sz="1600" b="1">
                <a:latin typeface="Aptos Narrow" panose="020B0004020202020204" pitchFamily="34" charset="0"/>
              </a:rPr>
              <a:t>beam</a:t>
            </a:r>
            <a:r>
              <a:rPr lang="en-US" sz="1600">
                <a:latin typeface="Aptos Narrow" panose="020B0004020202020204" pitchFamily="34" charset="0"/>
              </a:rPr>
              <a:t> output </a:t>
            </a:r>
            <a:r>
              <a:rPr lang="en-US" sz="1600" b="1">
                <a:latin typeface="Aptos Narrow" panose="020B0004020202020204" pitchFamily="34" charset="0"/>
              </a:rPr>
              <a:t>energy</a:t>
            </a:r>
          </a:p>
        </p:txBody>
      </p:sp>
      <p:grpSp>
        <p:nvGrpSpPr>
          <p:cNvPr id="52" name="Group 51">
            <a:extLst>
              <a:ext uri="{FF2B5EF4-FFF2-40B4-BE49-F238E27FC236}">
                <a16:creationId xmlns:a16="http://schemas.microsoft.com/office/drawing/2014/main" id="{45A10C56-B9A8-EE1E-D79F-BE5BFC07D562}"/>
              </a:ext>
            </a:extLst>
          </p:cNvPr>
          <p:cNvGrpSpPr/>
          <p:nvPr/>
        </p:nvGrpSpPr>
        <p:grpSpPr>
          <a:xfrm>
            <a:off x="3730294" y="2430682"/>
            <a:ext cx="2817319" cy="2692239"/>
            <a:chOff x="3885686" y="2414563"/>
            <a:chExt cx="2817319" cy="2692239"/>
          </a:xfrm>
        </p:grpSpPr>
        <p:grpSp>
          <p:nvGrpSpPr>
            <p:cNvPr id="33" name="Group 77">
              <a:extLst>
                <a:ext uri="{FF2B5EF4-FFF2-40B4-BE49-F238E27FC236}">
                  <a16:creationId xmlns:a16="http://schemas.microsoft.com/office/drawing/2014/main" id="{74797CF0-120E-2015-54F0-9CFB4DEE5A59}"/>
                </a:ext>
              </a:extLst>
            </p:cNvPr>
            <p:cNvGrpSpPr/>
            <p:nvPr/>
          </p:nvGrpSpPr>
          <p:grpSpPr>
            <a:xfrm>
              <a:off x="3885686" y="2414563"/>
              <a:ext cx="2817319" cy="2692239"/>
              <a:chOff x="6017787" y="1072961"/>
              <a:chExt cx="4093719" cy="4208077"/>
            </a:xfrm>
          </p:grpSpPr>
          <p:pic>
            <p:nvPicPr>
              <p:cNvPr id="34" name="Picture 76">
                <a:extLst>
                  <a:ext uri="{FF2B5EF4-FFF2-40B4-BE49-F238E27FC236}">
                    <a16:creationId xmlns:a16="http://schemas.microsoft.com/office/drawing/2014/main" id="{9D1FF578-8819-15E7-6F44-8770C6EDAC24}"/>
                  </a:ext>
                </a:extLst>
              </p:cNvPr>
              <p:cNvPicPr>
                <a:picLocks noChangeAspect="1"/>
              </p:cNvPicPr>
              <p:nvPr/>
            </p:nvPicPr>
            <p:blipFill>
              <a:blip r:embed="rId6"/>
              <a:srcRect l="10296" t="10099" r="5318" b="9686"/>
              <a:stretch/>
            </p:blipFill>
            <p:spPr>
              <a:xfrm>
                <a:off x="6616700" y="1328562"/>
                <a:ext cx="3494806" cy="3592688"/>
              </a:xfrm>
              <a:prstGeom prst="rect">
                <a:avLst/>
              </a:prstGeom>
            </p:spPr>
          </p:pic>
          <p:grpSp>
            <p:nvGrpSpPr>
              <p:cNvPr id="35" name="Group 72">
                <a:extLst>
                  <a:ext uri="{FF2B5EF4-FFF2-40B4-BE49-F238E27FC236}">
                    <a16:creationId xmlns:a16="http://schemas.microsoft.com/office/drawing/2014/main" id="{01AEFED3-9C67-0337-F950-C6F0BDEF184E}"/>
                  </a:ext>
                </a:extLst>
              </p:cNvPr>
              <p:cNvGrpSpPr/>
              <p:nvPr/>
            </p:nvGrpSpPr>
            <p:grpSpPr>
              <a:xfrm>
                <a:off x="6017787" y="1072961"/>
                <a:ext cx="4093718" cy="4208077"/>
                <a:chOff x="5776487" y="1200761"/>
                <a:chExt cx="4093718" cy="4208077"/>
              </a:xfrm>
            </p:grpSpPr>
            <p:pic>
              <p:nvPicPr>
                <p:cNvPr id="36" name="Picture 70">
                  <a:extLst>
                    <a:ext uri="{FF2B5EF4-FFF2-40B4-BE49-F238E27FC236}">
                      <a16:creationId xmlns:a16="http://schemas.microsoft.com/office/drawing/2014/main" id="{E7EF54FE-A272-A9AD-0DE4-1F979F4538DF}"/>
                    </a:ext>
                  </a:extLst>
                </p:cNvPr>
                <p:cNvPicPr>
                  <a:picLocks noChangeAspect="1"/>
                </p:cNvPicPr>
                <p:nvPr/>
              </p:nvPicPr>
              <p:blipFill>
                <a:blip r:embed="rId7">
                  <a:clrChange>
                    <a:clrFrom>
                      <a:srgbClr val="FFFFFF"/>
                    </a:clrFrom>
                    <a:clrTo>
                      <a:srgbClr val="FFFFFF">
                        <a:alpha val="0"/>
                      </a:srgbClr>
                    </a:clrTo>
                  </a:clrChange>
                </a:blip>
                <a:srcRect t="2312"/>
                <a:stretch/>
              </p:blipFill>
              <p:spPr>
                <a:xfrm>
                  <a:off x="5776487" y="1200761"/>
                  <a:ext cx="4093718" cy="4208077"/>
                </a:xfrm>
                <a:prstGeom prst="rect">
                  <a:avLst/>
                </a:prstGeom>
              </p:spPr>
            </p:pic>
            <p:pic>
              <p:nvPicPr>
                <p:cNvPr id="37" name="Picture 71">
                  <a:extLst>
                    <a:ext uri="{FF2B5EF4-FFF2-40B4-BE49-F238E27FC236}">
                      <a16:creationId xmlns:a16="http://schemas.microsoft.com/office/drawing/2014/main" id="{FBCD1D1B-8662-1AFE-B1FB-45DEF87779B4}"/>
                    </a:ext>
                  </a:extLst>
                </p:cNvPr>
                <p:cNvPicPr>
                  <a:picLocks noChangeAspect="1"/>
                </p:cNvPicPr>
                <p:nvPr/>
              </p:nvPicPr>
              <p:blipFill>
                <a:blip r:embed="rId8">
                  <a:clrChange>
                    <a:clrFrom>
                      <a:srgbClr val="FFFFFF"/>
                    </a:clrFrom>
                    <a:clrTo>
                      <a:srgbClr val="FFFFFF">
                        <a:alpha val="0"/>
                      </a:srgbClr>
                    </a:clrTo>
                  </a:clrChange>
                  <a:alphaModFix amt="50000"/>
                </a:blip>
                <a:srcRect l="5513" t="7770" r="1652" b="5861"/>
                <a:stretch/>
              </p:blipFill>
              <p:spPr>
                <a:xfrm>
                  <a:off x="6009485" y="1440576"/>
                  <a:ext cx="3792612" cy="3712833"/>
                </a:xfrm>
                <a:prstGeom prst="rect">
                  <a:avLst/>
                </a:prstGeom>
              </p:spPr>
            </p:pic>
          </p:grpSp>
        </p:grpSp>
        <p:sp>
          <p:nvSpPr>
            <p:cNvPr id="49" name="TextBox 84">
              <a:extLst>
                <a:ext uri="{FF2B5EF4-FFF2-40B4-BE49-F238E27FC236}">
                  <a16:creationId xmlns:a16="http://schemas.microsoft.com/office/drawing/2014/main" id="{F4C1F681-CF3C-8E51-C4A8-6B507F9C6296}"/>
                </a:ext>
              </a:extLst>
            </p:cNvPr>
            <p:cNvSpPr txBox="1"/>
            <p:nvPr/>
          </p:nvSpPr>
          <p:spPr>
            <a:xfrm>
              <a:off x="4077966" y="4337730"/>
              <a:ext cx="712207" cy="307777"/>
            </a:xfrm>
            <a:prstGeom prst="rect">
              <a:avLst/>
            </a:prstGeom>
            <a:noFill/>
          </p:spPr>
          <p:txBody>
            <a:bodyPr wrap="square" rtlCol="0">
              <a:spAutoFit/>
            </a:bodyPr>
            <a:lstStyle/>
            <a:p>
              <a:r>
                <a:rPr lang="en-US" sz="1400" b="1">
                  <a:solidFill>
                    <a:srgbClr val="FF0000"/>
                  </a:solidFill>
                </a:rPr>
                <a:t>BO</a:t>
              </a:r>
            </a:p>
          </p:txBody>
        </p:sp>
        <p:sp>
          <p:nvSpPr>
            <p:cNvPr id="50" name="TextBox 85">
              <a:extLst>
                <a:ext uri="{FF2B5EF4-FFF2-40B4-BE49-F238E27FC236}">
                  <a16:creationId xmlns:a16="http://schemas.microsoft.com/office/drawing/2014/main" id="{A7BFDCD8-13F8-5165-0B59-688AB4CFACC7}"/>
                </a:ext>
              </a:extLst>
            </p:cNvPr>
            <p:cNvSpPr txBox="1"/>
            <p:nvPr/>
          </p:nvSpPr>
          <p:spPr>
            <a:xfrm>
              <a:off x="4078274" y="4609466"/>
              <a:ext cx="840902" cy="307777"/>
            </a:xfrm>
            <a:prstGeom prst="rect">
              <a:avLst/>
            </a:prstGeom>
            <a:noFill/>
          </p:spPr>
          <p:txBody>
            <a:bodyPr wrap="square" rtlCol="0">
              <a:spAutoFit/>
            </a:bodyPr>
            <a:lstStyle/>
            <a:p>
              <a:r>
                <a:rPr lang="en-US" sz="1400" b="1"/>
                <a:t>inital</a:t>
              </a:r>
            </a:p>
          </p:txBody>
        </p:sp>
      </p:grpSp>
      <p:graphicFrame>
        <p:nvGraphicFramePr>
          <p:cNvPr id="54" name="Table 7">
            <a:extLst>
              <a:ext uri="{FF2B5EF4-FFF2-40B4-BE49-F238E27FC236}">
                <a16:creationId xmlns:a16="http://schemas.microsoft.com/office/drawing/2014/main" id="{318A8F3C-03A7-C811-9C31-29064D408B58}"/>
              </a:ext>
            </a:extLst>
          </p:cNvPr>
          <p:cNvGraphicFramePr>
            <a:graphicFrameLocks noGrp="1"/>
          </p:cNvGraphicFramePr>
          <p:nvPr>
            <p:extLst>
              <p:ext uri="{D42A27DB-BD31-4B8C-83A1-F6EECF244321}">
                <p14:modId xmlns:p14="http://schemas.microsoft.com/office/powerpoint/2010/main" val="2221664401"/>
              </p:ext>
            </p:extLst>
          </p:nvPr>
        </p:nvGraphicFramePr>
        <p:xfrm>
          <a:off x="1210292" y="5394657"/>
          <a:ext cx="4415610" cy="1136370"/>
        </p:xfrm>
        <a:graphic>
          <a:graphicData uri="http://schemas.openxmlformats.org/drawingml/2006/table">
            <a:tbl>
              <a:tblPr firstRow="1" bandRow="1">
                <a:tableStyleId>{5C22544A-7EE6-4342-B048-85BDC9FD1C3A}</a:tableStyleId>
              </a:tblPr>
              <a:tblGrid>
                <a:gridCol w="1261482">
                  <a:extLst>
                    <a:ext uri="{9D8B030D-6E8A-4147-A177-3AD203B41FA5}">
                      <a16:colId xmlns:a16="http://schemas.microsoft.com/office/drawing/2014/main" val="566562442"/>
                    </a:ext>
                  </a:extLst>
                </a:gridCol>
                <a:gridCol w="1026083">
                  <a:extLst>
                    <a:ext uri="{9D8B030D-6E8A-4147-A177-3AD203B41FA5}">
                      <a16:colId xmlns:a16="http://schemas.microsoft.com/office/drawing/2014/main" val="3724815476"/>
                    </a:ext>
                  </a:extLst>
                </a:gridCol>
                <a:gridCol w="2128045">
                  <a:extLst>
                    <a:ext uri="{9D8B030D-6E8A-4147-A177-3AD203B41FA5}">
                      <a16:colId xmlns:a16="http://schemas.microsoft.com/office/drawing/2014/main" val="76516567"/>
                    </a:ext>
                  </a:extLst>
                </a:gridCol>
              </a:tblGrid>
              <a:tr h="297624">
                <a:tc>
                  <a:txBody>
                    <a:bodyPr/>
                    <a:lstStyle/>
                    <a:p>
                      <a:pPr algn="ctr"/>
                      <a:endParaRPr lang="en-US" sz="1400">
                        <a:latin typeface="Aptos Narrow" panose="020B0004020202020204" pitchFamily="34" charset="0"/>
                      </a:endParaRPr>
                    </a:p>
                  </a:txBody>
                  <a:tcPr anchor="ctr"/>
                </a:tc>
                <a:tc>
                  <a:txBody>
                    <a:bodyPr/>
                    <a:lstStyle/>
                    <a:p>
                      <a:pPr algn="ctr"/>
                      <a:r>
                        <a:rPr lang="en-US" sz="1400">
                          <a:latin typeface="Aptos Narrow" panose="020B0004020202020204" pitchFamily="34" charset="0"/>
                        </a:rPr>
                        <a:t>Initial</a:t>
                      </a:r>
                    </a:p>
                  </a:txBody>
                  <a:tcPr anchor="ctr"/>
                </a:tc>
                <a:tc>
                  <a:txBody>
                    <a:bodyPr/>
                    <a:lstStyle/>
                    <a:p>
                      <a:pPr algn="ctr"/>
                      <a:r>
                        <a:rPr lang="en-US" sz="1400">
                          <a:latin typeface="Aptos Narrow" panose="020B0004020202020204" pitchFamily="34" charset="0"/>
                        </a:rPr>
                        <a:t>BO</a:t>
                      </a:r>
                    </a:p>
                  </a:txBody>
                  <a:tcPr anchor="ctr"/>
                </a:tc>
                <a:extLst>
                  <a:ext uri="{0D108BD9-81ED-4DB2-BD59-A6C34878D82A}">
                    <a16:rowId xmlns:a16="http://schemas.microsoft.com/office/drawing/2014/main" val="1136141088"/>
                  </a:ext>
                </a:extLst>
              </a:tr>
              <a:tr h="526770">
                <a:tc>
                  <a:txBody>
                    <a:bodyPr/>
                    <a:lstStyle/>
                    <a:p>
                      <a:pPr algn="ctr"/>
                      <a:r>
                        <a:rPr lang="en-US" sz="1400">
                          <a:latin typeface="Aptos Narrow" panose="020B0004020202020204" pitchFamily="34" charset="0"/>
                        </a:rPr>
                        <a:t>Current</a:t>
                      </a:r>
                    </a:p>
                  </a:txBody>
                  <a:tcPr anchor="ctr"/>
                </a:tc>
                <a:tc>
                  <a:txBody>
                    <a:bodyPr/>
                    <a:lstStyle/>
                    <a:p>
                      <a:pPr algn="ctr"/>
                      <a:r>
                        <a:rPr lang="en-US" sz="1400">
                          <a:latin typeface="Aptos Narrow" panose="020B0004020202020204" pitchFamily="34" charset="0"/>
                        </a:rPr>
                        <a:t>122 </a:t>
                      </a:r>
                      <a:r>
                        <a:rPr lang="en-US" sz="1400" err="1">
                          <a:latin typeface="Aptos Narrow" panose="020B0004020202020204" pitchFamily="34" charset="0"/>
                        </a:rPr>
                        <a:t>nA</a:t>
                      </a:r>
                      <a:endParaRPr lang="en-US" sz="1400">
                        <a:latin typeface="Aptos Narrow" panose="020B0004020202020204" pitchFamily="34" charset="0"/>
                      </a:endParaRPr>
                    </a:p>
                  </a:txBody>
                  <a:tcPr anchor="ctr"/>
                </a:tc>
                <a:tc>
                  <a:txBody>
                    <a:bodyPr/>
                    <a:lstStyle/>
                    <a:p>
                      <a:pPr algn="ctr"/>
                      <a:r>
                        <a:rPr lang="en-US" sz="1400" b="1">
                          <a:solidFill>
                            <a:schemeClr val="accent1"/>
                          </a:solidFill>
                          <a:latin typeface="Aptos Narrow" panose="020B0004020202020204" pitchFamily="34" charset="0"/>
                        </a:rPr>
                        <a:t>180 </a:t>
                      </a:r>
                      <a:r>
                        <a:rPr lang="en-US" sz="1400" b="1" err="1">
                          <a:solidFill>
                            <a:schemeClr val="accent1"/>
                          </a:solidFill>
                          <a:latin typeface="Aptos Narrow" panose="020B0004020202020204" pitchFamily="34" charset="0"/>
                        </a:rPr>
                        <a:t>nA</a:t>
                      </a:r>
                      <a:endParaRPr lang="en-US" sz="1400" b="1">
                        <a:solidFill>
                          <a:schemeClr val="accent1"/>
                        </a:solidFill>
                        <a:latin typeface="Aptos Narrow" panose="020B0004020202020204" pitchFamily="34" charset="0"/>
                      </a:endParaRPr>
                    </a:p>
                    <a:p>
                      <a:pPr algn="ctr"/>
                      <a:r>
                        <a:rPr lang="en-US" sz="1400" b="1">
                          <a:solidFill>
                            <a:schemeClr val="accent1"/>
                          </a:solidFill>
                          <a:latin typeface="Aptos Narrow" panose="020B0004020202020204" pitchFamily="34" charset="0"/>
                        </a:rPr>
                        <a:t>(+47.54 % </a:t>
                      </a:r>
                      <a:r>
                        <a:rPr lang="en-US" sz="1400" b="1" err="1">
                          <a:solidFill>
                            <a:schemeClr val="accent1"/>
                          </a:solidFill>
                          <a:latin typeface="Aptos Narrow" panose="020B0004020202020204" pitchFamily="34" charset="0"/>
                        </a:rPr>
                        <a:t>wrt</a:t>
                      </a:r>
                      <a:r>
                        <a:rPr lang="en-US" sz="1400" b="1">
                          <a:solidFill>
                            <a:schemeClr val="accent1"/>
                          </a:solidFill>
                          <a:latin typeface="Aptos Narrow" panose="020B0004020202020204" pitchFamily="34" charset="0"/>
                        </a:rPr>
                        <a:t> initial)</a:t>
                      </a:r>
                    </a:p>
                  </a:txBody>
                  <a:tcPr anchor="ctr"/>
                </a:tc>
                <a:extLst>
                  <a:ext uri="{0D108BD9-81ED-4DB2-BD59-A6C34878D82A}">
                    <a16:rowId xmlns:a16="http://schemas.microsoft.com/office/drawing/2014/main" val="808450324"/>
                  </a:ext>
                </a:extLst>
              </a:tr>
              <a:tr h="299420">
                <a:tc>
                  <a:txBody>
                    <a:bodyPr/>
                    <a:lstStyle/>
                    <a:p>
                      <a:pPr algn="ctr"/>
                      <a:r>
                        <a:rPr lang="en-US" sz="1400">
                          <a:latin typeface="Aptos Narrow" panose="020B0004020202020204" pitchFamily="34" charset="0"/>
                        </a:rPr>
                        <a:t>Time taken</a:t>
                      </a:r>
                    </a:p>
                  </a:txBody>
                  <a:tcPr anchor="ctr"/>
                </a:tc>
                <a:tc>
                  <a:txBody>
                    <a:bodyPr/>
                    <a:lstStyle/>
                    <a:p>
                      <a:pPr algn="ctr"/>
                      <a:r>
                        <a:rPr lang="en-US" sz="1400">
                          <a:latin typeface="Aptos Narrow" panose="020B0004020202020204" pitchFamily="34" charset="0"/>
                        </a:rPr>
                        <a:t>-</a:t>
                      </a:r>
                    </a:p>
                  </a:txBody>
                  <a:tcPr anchor="ctr"/>
                </a:tc>
                <a:tc>
                  <a:txBody>
                    <a:bodyPr/>
                    <a:lstStyle/>
                    <a:p>
                      <a:pPr algn="ctr"/>
                      <a:r>
                        <a:rPr lang="en-US" sz="1400" b="1">
                          <a:solidFill>
                            <a:schemeClr val="accent1"/>
                          </a:solidFill>
                          <a:latin typeface="Aptos Narrow" panose="020B0004020202020204" pitchFamily="34" charset="0"/>
                        </a:rPr>
                        <a:t>~ 5 min</a:t>
                      </a:r>
                    </a:p>
                  </a:txBody>
                  <a:tcPr anchor="ctr"/>
                </a:tc>
                <a:extLst>
                  <a:ext uri="{0D108BD9-81ED-4DB2-BD59-A6C34878D82A}">
                    <a16:rowId xmlns:a16="http://schemas.microsoft.com/office/drawing/2014/main" val="1806704826"/>
                  </a:ext>
                </a:extLst>
              </a:tr>
            </a:tbl>
          </a:graphicData>
        </a:graphic>
      </p:graphicFrame>
      <p:sp>
        <p:nvSpPr>
          <p:cNvPr id="55" name="CasellaDiTesto 29">
            <a:extLst>
              <a:ext uri="{FF2B5EF4-FFF2-40B4-BE49-F238E27FC236}">
                <a16:creationId xmlns:a16="http://schemas.microsoft.com/office/drawing/2014/main" id="{B3C8E670-0732-E981-A71F-1F9E7EAD6331}"/>
              </a:ext>
            </a:extLst>
          </p:cNvPr>
          <p:cNvSpPr txBox="1"/>
          <p:nvPr/>
        </p:nvSpPr>
        <p:spPr>
          <a:xfrm>
            <a:off x="6856227" y="5537181"/>
            <a:ext cx="3541888"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Almost</a:t>
            </a:r>
            <a:r>
              <a:rPr lang="en-US" b="1">
                <a:solidFill>
                  <a:schemeClr val="bg1"/>
                </a:solidFill>
                <a:latin typeface="Aptos Narrow" panose="020B0004020202020204" pitchFamily="34" charset="0"/>
              </a:rPr>
              <a:t> 9% increase </a:t>
            </a:r>
            <a:r>
              <a:rPr lang="en-US">
                <a:solidFill>
                  <a:schemeClr val="bg1"/>
                </a:solidFill>
                <a:latin typeface="Aptos Narrow" panose="020B0004020202020204" pitchFamily="34" charset="0"/>
              </a:rPr>
              <a:t>in</a:t>
            </a:r>
            <a:r>
              <a:rPr lang="en-US" b="1">
                <a:solidFill>
                  <a:schemeClr val="bg1"/>
                </a:solidFill>
                <a:latin typeface="Aptos Narrow" panose="020B0004020202020204" pitchFamily="34" charset="0"/>
              </a:rPr>
              <a:t> longitudinal acceptance</a:t>
            </a:r>
            <a:endParaRPr lang="it-IT" b="1" u="sng">
              <a:solidFill>
                <a:schemeClr val="bg1"/>
              </a:solidFill>
              <a:latin typeface="Aptos Narrow" panose="020B0004020202020204" pitchFamily="34" charset="0"/>
            </a:endParaRPr>
          </a:p>
        </p:txBody>
      </p:sp>
    </p:spTree>
    <p:extLst>
      <p:ext uri="{BB962C8B-B14F-4D97-AF65-F5344CB8AC3E}">
        <p14:creationId xmlns:p14="http://schemas.microsoft.com/office/powerpoint/2010/main" val="1575768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492D-41BC-906B-A718-A91589B94A9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CD7BCF-D43E-FC3B-169D-2DEB8BA37E8E}"/>
              </a:ext>
            </a:extLst>
          </p:cNvPr>
          <p:cNvSpPr>
            <a:spLocks noGrp="1"/>
          </p:cNvSpPr>
          <p:nvPr>
            <p:ph type="sldNum" sz="quarter" idx="12"/>
          </p:nvPr>
        </p:nvSpPr>
        <p:spPr/>
        <p:txBody>
          <a:bodyPr/>
          <a:lstStyle/>
          <a:p>
            <a:fld id="{A6D6D798-1883-974D-96D0-4E82B243DEDE}" type="slidenum">
              <a:rPr lang="it-IT" smtClean="0"/>
              <a:t>21</a:t>
            </a:fld>
            <a:endParaRPr lang="it-IT"/>
          </a:p>
        </p:txBody>
      </p:sp>
      <p:sp>
        <p:nvSpPr>
          <p:cNvPr id="12" name="Rectangle 11">
            <a:extLst>
              <a:ext uri="{FF2B5EF4-FFF2-40B4-BE49-F238E27FC236}">
                <a16:creationId xmlns:a16="http://schemas.microsoft.com/office/drawing/2014/main" id="{CC024445-0A7B-D8F3-9CD3-B98FDE8D3630}"/>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50238E82-FD46-2ECC-D82D-44F19CBA40A3}"/>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olo 4">
            <a:extLst>
              <a:ext uri="{FF2B5EF4-FFF2-40B4-BE49-F238E27FC236}">
                <a16:creationId xmlns:a16="http://schemas.microsoft.com/office/drawing/2014/main" id="{2A272034-7270-1A9A-143D-55D161BF412A}"/>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ARBO vs </a:t>
            </a:r>
            <a:r>
              <a:rPr lang="en-US" b="1" err="1">
                <a:solidFill>
                  <a:schemeClr val="accent1"/>
                </a:solidFill>
                <a:latin typeface="Aptos Narrow" panose="020B0004020202020204" pitchFamily="34" charset="0"/>
              </a:rPr>
              <a:t>TuRBO</a:t>
            </a:r>
            <a:endParaRPr lang="en-US" sz="3600">
              <a:solidFill>
                <a:schemeClr val="accent1"/>
              </a:solidFill>
              <a:latin typeface="Aptos Narrow" panose="020B0004020202020204" pitchFamily="34" charset="0"/>
            </a:endParaRPr>
          </a:p>
        </p:txBody>
      </p:sp>
      <p:sp>
        <p:nvSpPr>
          <p:cNvPr id="19" name="CasellaDiTesto 9">
            <a:extLst>
              <a:ext uri="{FF2B5EF4-FFF2-40B4-BE49-F238E27FC236}">
                <a16:creationId xmlns:a16="http://schemas.microsoft.com/office/drawing/2014/main" id="{72A8B45B-3FA3-1546-A912-20D0346983E7}"/>
              </a:ext>
            </a:extLst>
          </p:cNvPr>
          <p:cNvSpPr txBox="1"/>
          <p:nvPr/>
        </p:nvSpPr>
        <p:spPr>
          <a:xfrm>
            <a:off x="646728" y="4533395"/>
            <a:ext cx="6138178" cy="1569660"/>
          </a:xfrm>
          <a:prstGeom prst="rect">
            <a:avLst/>
          </a:prstGeom>
          <a:noFill/>
        </p:spPr>
        <p:txBody>
          <a:bodyPr wrap="square" lIns="91440" tIns="45720" rIns="91440" bIns="45720" anchor="t">
            <a:spAutoFit/>
          </a:bodyPr>
          <a:lstStyle/>
          <a:p>
            <a:pPr marL="342900" indent="-342900" algn="just">
              <a:buFont typeface="Wingdings" panose="05000000000000000000" pitchFamily="2" charset="2"/>
              <a:buChar char="q"/>
            </a:pPr>
            <a:r>
              <a:rPr lang="en-US" sz="1600" b="1">
                <a:solidFill>
                  <a:schemeClr val="accent1"/>
                </a:solidFill>
                <a:latin typeface="Aptos Narrow" panose="020B0004020202020204" pitchFamily="34" charset="0"/>
              </a:rPr>
              <a:t>ARBO</a:t>
            </a:r>
            <a:r>
              <a:rPr lang="en-US" sz="1600">
                <a:latin typeface="Aptos Narrow" panose="020B0004020202020204" pitchFamily="34" charset="0"/>
              </a:rPr>
              <a:t> achieved the </a:t>
            </a:r>
            <a:r>
              <a:rPr lang="en-US" sz="1600" b="1">
                <a:solidFill>
                  <a:schemeClr val="accent1"/>
                </a:solidFill>
                <a:latin typeface="Aptos Narrow" panose="020B0004020202020204" pitchFamily="34" charset="0"/>
              </a:rPr>
              <a:t>highest relative transmission</a:t>
            </a:r>
            <a:r>
              <a:rPr lang="en-US" sz="1600">
                <a:latin typeface="Aptos Narrow" panose="020B0004020202020204" pitchFamily="34" charset="0"/>
              </a:rPr>
              <a:t> of </a:t>
            </a:r>
            <a:r>
              <a:rPr lang="en-US" sz="1600" b="1">
                <a:solidFill>
                  <a:schemeClr val="accent1"/>
                </a:solidFill>
                <a:latin typeface="Aptos Narrow" panose="020B0004020202020204" pitchFamily="34" charset="0"/>
              </a:rPr>
              <a:t>23.1%</a:t>
            </a:r>
            <a:r>
              <a:rPr lang="en-US" sz="1600">
                <a:latin typeface="Aptos Narrow" panose="020B0004020202020204" pitchFamily="34" charset="0"/>
              </a:rPr>
              <a:t> in less than 20 iterations. </a:t>
            </a:r>
          </a:p>
          <a:p>
            <a:pPr marL="342900" indent="-342900" algn="just">
              <a:buFont typeface="Wingdings" panose="05000000000000000000" pitchFamily="2" charset="2"/>
              <a:buChar char="q"/>
            </a:pPr>
            <a:r>
              <a:rPr lang="en-US" sz="1600">
                <a:latin typeface="Aptos Narrow" panose="020B0004020202020204" pitchFamily="34" charset="0"/>
              </a:rPr>
              <a:t>Moreover, although </a:t>
            </a:r>
            <a:r>
              <a:rPr lang="en-US" sz="1600" b="1">
                <a:solidFill>
                  <a:schemeClr val="accent1"/>
                </a:solidFill>
                <a:latin typeface="Aptos Narrow" panose="020B0004020202020204" pitchFamily="34" charset="0"/>
              </a:rPr>
              <a:t>ARBO began </a:t>
            </a:r>
            <a:r>
              <a:rPr lang="en-US" sz="1600">
                <a:latin typeface="Aptos Narrow" panose="020B0004020202020204" pitchFamily="34" charset="0"/>
              </a:rPr>
              <a:t>with a </a:t>
            </a:r>
            <a:r>
              <a:rPr lang="en-US" sz="1600" b="1">
                <a:solidFill>
                  <a:schemeClr val="accent1"/>
                </a:solidFill>
                <a:latin typeface="Aptos Narrow" panose="020B0004020202020204" pitchFamily="34" charset="0"/>
              </a:rPr>
              <a:t>smaller region 𝑅 than </a:t>
            </a:r>
            <a:r>
              <a:rPr lang="en-US" sz="1600" b="1" err="1">
                <a:solidFill>
                  <a:schemeClr val="accent1"/>
                </a:solidFill>
                <a:latin typeface="Aptos Narrow" panose="020B0004020202020204" pitchFamily="34" charset="0"/>
              </a:rPr>
              <a:t>TuRBO</a:t>
            </a:r>
            <a:r>
              <a:rPr lang="en-US" sz="1600">
                <a:latin typeface="Aptos Narrow" panose="020B0004020202020204" pitchFamily="34" charset="0"/>
              </a:rPr>
              <a:t>, its adaptive region feature </a:t>
            </a:r>
            <a:r>
              <a:rPr lang="en-US" sz="1600" b="1">
                <a:solidFill>
                  <a:schemeClr val="accent1"/>
                </a:solidFill>
                <a:latin typeface="Aptos Narrow" panose="020B0004020202020204" pitchFamily="34" charset="0"/>
              </a:rPr>
              <a:t>allowed</a:t>
            </a:r>
            <a:r>
              <a:rPr lang="en-US" sz="1600">
                <a:latin typeface="Aptos Narrow" panose="020B0004020202020204" pitchFamily="34" charset="0"/>
              </a:rPr>
              <a:t> it to eventually </a:t>
            </a:r>
            <a:r>
              <a:rPr lang="en-US" sz="1600" b="1">
                <a:solidFill>
                  <a:schemeClr val="accent1"/>
                </a:solidFill>
                <a:latin typeface="Aptos Narrow" panose="020B0004020202020204" pitchFamily="34" charset="0"/>
              </a:rPr>
              <a:t>explore beyond </a:t>
            </a:r>
            <a:r>
              <a:rPr lang="en-US" sz="1600" b="1" err="1">
                <a:solidFill>
                  <a:schemeClr val="accent1"/>
                </a:solidFill>
                <a:latin typeface="Aptos Narrow" panose="020B0004020202020204" pitchFamily="34" charset="0"/>
              </a:rPr>
              <a:t>TuRBO’s</a:t>
            </a:r>
            <a:r>
              <a:rPr lang="en-US" sz="1600" b="1">
                <a:solidFill>
                  <a:schemeClr val="accent1"/>
                </a:solidFill>
                <a:latin typeface="Aptos Narrow" panose="020B0004020202020204" pitchFamily="34" charset="0"/>
              </a:rPr>
              <a:t> fixed global bounds</a:t>
            </a:r>
            <a:r>
              <a:rPr lang="en-US" sz="1600">
                <a:latin typeface="Aptos Narrow" panose="020B0004020202020204" pitchFamily="34" charset="0"/>
              </a:rPr>
              <a:t>, giving ARBO a potential advantage in discovering better solutions.</a:t>
            </a:r>
          </a:p>
        </p:txBody>
      </p:sp>
      <p:pic>
        <p:nvPicPr>
          <p:cNvPr id="21" name="Picture 20">
            <a:extLst>
              <a:ext uri="{FF2B5EF4-FFF2-40B4-BE49-F238E27FC236}">
                <a16:creationId xmlns:a16="http://schemas.microsoft.com/office/drawing/2014/main" id="{0BD0B9E9-0D6F-20AF-0708-73E4D55F7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290" y="705642"/>
            <a:ext cx="4527709" cy="5278633"/>
          </a:xfrm>
          <a:prstGeom prst="rect">
            <a:avLst/>
          </a:prstGeom>
        </p:spPr>
      </p:pic>
      <p:sp>
        <p:nvSpPr>
          <p:cNvPr id="2" name="TextBox 1">
            <a:extLst>
              <a:ext uri="{FF2B5EF4-FFF2-40B4-BE49-F238E27FC236}">
                <a16:creationId xmlns:a16="http://schemas.microsoft.com/office/drawing/2014/main" id="{41A83908-EB03-CD34-9535-807191FCCF7C}"/>
              </a:ext>
            </a:extLst>
          </p:cNvPr>
          <p:cNvSpPr txBox="1"/>
          <p:nvPr/>
        </p:nvSpPr>
        <p:spPr>
          <a:xfrm>
            <a:off x="621438" y="890896"/>
            <a:ext cx="6375459" cy="1600438"/>
          </a:xfrm>
          <a:prstGeom prst="rect">
            <a:avLst/>
          </a:prstGeom>
          <a:noFill/>
        </p:spPr>
        <p:txBody>
          <a:bodyPr wrap="square">
            <a:spAutoFit/>
          </a:bodyPr>
          <a:lstStyle/>
          <a:p>
            <a:pPr algn="just"/>
            <a:r>
              <a:rPr lang="en-US" b="1">
                <a:latin typeface="Aptos Narrow" panose="020B0004020202020204" pitchFamily="34" charset="0"/>
              </a:rPr>
              <a:t>Transmission optimization of PIAVE (2024)</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 and Trust Region Bayesian Optimization (</a:t>
            </a:r>
            <a:r>
              <a:rPr lang="en-US" sz="1600" err="1">
                <a:solidFill>
                  <a:schemeClr val="accent1"/>
                </a:solidFill>
                <a:latin typeface="Aptos Narrow" panose="020B0004020202020204" pitchFamily="34" charset="0"/>
              </a:rPr>
              <a:t>TuRBO</a:t>
            </a:r>
            <a:r>
              <a:rPr lang="en-US" sz="1600">
                <a:latin typeface="Aptos Narrow" panose="020B0004020202020204" pitchFamily="34" charset="0"/>
              </a:rPr>
              <a:t>)  </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a:t>
            </a:r>
            <a:r>
              <a:rPr lang="en-US" sz="1600">
                <a:latin typeface="Aptos Narrow" panose="020B0004020202020204" pitchFamily="34" charset="0"/>
              </a:rPr>
              <a:t>: </a:t>
            </a:r>
            <a:r>
              <a:rPr lang="en-US" sz="1600" baseline="30000">
                <a:latin typeface="Aptos Narrow" panose="020B0004020202020204" pitchFamily="34" charset="0"/>
              </a:rPr>
              <a:t>129</a:t>
            </a:r>
            <a:r>
              <a:rPr lang="en-US" sz="1600">
                <a:latin typeface="Aptos Narrow" panose="020B0004020202020204" pitchFamily="34" charset="0"/>
              </a:rPr>
              <a:t>Xe</a:t>
            </a:r>
            <a:r>
              <a:rPr lang="en-US" sz="1600" baseline="30000">
                <a:latin typeface="Aptos Narrow" panose="020B0004020202020204" pitchFamily="34" charset="0"/>
              </a:rPr>
              <a:t>25+</a:t>
            </a:r>
            <a:r>
              <a:rPr lang="en-US" sz="1600">
                <a:latin typeface="Aptos Narrow" panose="020B0004020202020204" pitchFamily="34" charset="0"/>
              </a:rPr>
              <a:t> </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PIAVE Steerers (Total: </a:t>
            </a:r>
            <a:r>
              <a:rPr lang="en-US" sz="1600">
                <a:solidFill>
                  <a:schemeClr val="accent3">
                    <a:lumMod val="60000"/>
                    <a:lumOff val="40000"/>
                  </a:schemeClr>
                </a:solidFill>
                <a:latin typeface="Aptos Narrow" panose="020B0004020202020204" pitchFamily="34" charset="0"/>
              </a:rPr>
              <a:t>16</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Improve the </a:t>
            </a:r>
            <a:r>
              <a:rPr lang="en-US" sz="1600">
                <a:solidFill>
                  <a:srgbClr val="FF0000"/>
                </a:solidFill>
                <a:latin typeface="Aptos Narrow" panose="020B0004020202020204" pitchFamily="34" charset="0"/>
              </a:rPr>
              <a:t>beam transmission </a:t>
            </a:r>
            <a:r>
              <a:rPr lang="en-US" sz="1600">
                <a:latin typeface="Aptos Narrow" panose="020B0004020202020204" pitchFamily="34" charset="0"/>
              </a:rPr>
              <a:t>and</a:t>
            </a:r>
            <a:r>
              <a:rPr lang="en-US" sz="1600">
                <a:solidFill>
                  <a:srgbClr val="FF0000"/>
                </a:solidFill>
                <a:latin typeface="Aptos Narrow" panose="020B0004020202020204" pitchFamily="34" charset="0"/>
              </a:rPr>
              <a:t> acceptance </a:t>
            </a:r>
            <a:r>
              <a:rPr lang="en-US" sz="1600">
                <a:latin typeface="Aptos Narrow" panose="020B0004020202020204" pitchFamily="34" charset="0"/>
              </a:rPr>
              <a:t>of</a:t>
            </a:r>
            <a:r>
              <a:rPr lang="en-US" sz="1600">
                <a:solidFill>
                  <a:srgbClr val="FF0000"/>
                </a:solidFill>
                <a:latin typeface="Aptos Narrow" panose="020B0004020202020204" pitchFamily="34" charset="0"/>
              </a:rPr>
              <a:t> PIAVE</a:t>
            </a:r>
            <a:endParaRPr lang="en-US" sz="1600">
              <a:latin typeface="Aptos Narrow" panose="020B0004020202020204" pitchFamily="34" charset="0"/>
            </a:endParaRPr>
          </a:p>
        </p:txBody>
      </p:sp>
      <p:pic>
        <p:nvPicPr>
          <p:cNvPr id="3" name="Picture 2" descr="A screen shot of a computer&#10;&#10;AI-generated content may be incorrect.">
            <a:extLst>
              <a:ext uri="{FF2B5EF4-FFF2-40B4-BE49-F238E27FC236}">
                <a16:creationId xmlns:a16="http://schemas.microsoft.com/office/drawing/2014/main" id="{607160BC-A9DB-92B8-06AB-BFDDBABEF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0" y="2637685"/>
            <a:ext cx="5880174" cy="1789443"/>
          </a:xfrm>
          <a:prstGeom prst="rect">
            <a:avLst/>
          </a:prstGeom>
          <a:ln w="38100">
            <a:noFill/>
          </a:ln>
        </p:spPr>
      </p:pic>
      <p:sp>
        <p:nvSpPr>
          <p:cNvPr id="5" name="CasellaDiTesto 29">
            <a:extLst>
              <a:ext uri="{FF2B5EF4-FFF2-40B4-BE49-F238E27FC236}">
                <a16:creationId xmlns:a16="http://schemas.microsoft.com/office/drawing/2014/main" id="{A021D2BB-4A7F-213C-C31C-B9AA2F79A856}"/>
              </a:ext>
            </a:extLst>
          </p:cNvPr>
          <p:cNvSpPr txBox="1"/>
          <p:nvPr/>
        </p:nvSpPr>
        <p:spPr>
          <a:xfrm>
            <a:off x="3921966" y="6035809"/>
            <a:ext cx="4348067"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ARBO achieved better transmission efficiency and explored a larger search region</a:t>
            </a:r>
            <a:endParaRPr lang="it-IT" u="sng">
              <a:solidFill>
                <a:schemeClr val="bg1"/>
              </a:solidFill>
              <a:latin typeface="Aptos Narrow" panose="020B0004020202020204" pitchFamily="34" charset="0"/>
            </a:endParaRPr>
          </a:p>
        </p:txBody>
      </p:sp>
      <p:sp>
        <p:nvSpPr>
          <p:cNvPr id="6" name="TextBox 5">
            <a:extLst>
              <a:ext uri="{FF2B5EF4-FFF2-40B4-BE49-F238E27FC236}">
                <a16:creationId xmlns:a16="http://schemas.microsoft.com/office/drawing/2014/main" id="{45335679-C97A-A77C-A6F3-DAAF6313CA45}"/>
              </a:ext>
            </a:extLst>
          </p:cNvPr>
          <p:cNvSpPr txBox="1"/>
          <p:nvPr/>
        </p:nvSpPr>
        <p:spPr>
          <a:xfrm>
            <a:off x="3190921" y="3274018"/>
            <a:ext cx="618246" cy="307777"/>
          </a:xfrm>
          <a:prstGeom prst="rect">
            <a:avLst/>
          </a:prstGeom>
          <a:solidFill>
            <a:schemeClr val="bg1"/>
          </a:solidFill>
        </p:spPr>
        <p:txBody>
          <a:bodyPr wrap="none" rtlCol="0">
            <a:spAutoFit/>
          </a:bodyPr>
          <a:lstStyle/>
          <a:p>
            <a:r>
              <a:rPr lang="it-IT" sz="1400" b="1">
                <a:latin typeface="Aptos Narrow" panose="020B0004020202020204" pitchFamily="34" charset="0"/>
              </a:rPr>
              <a:t>PIAVE</a:t>
            </a:r>
            <a:endParaRPr lang="en-US" sz="1400" b="1">
              <a:latin typeface="Aptos Narrow" panose="020B0004020202020204" pitchFamily="34" charset="0"/>
            </a:endParaRPr>
          </a:p>
        </p:txBody>
      </p:sp>
    </p:spTree>
    <p:extLst>
      <p:ext uri="{BB962C8B-B14F-4D97-AF65-F5344CB8AC3E}">
        <p14:creationId xmlns:p14="http://schemas.microsoft.com/office/powerpoint/2010/main" val="36005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43D46-F14D-B8B3-4380-C42E6921FF5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CD061FB-E6AC-5197-A3C9-96EF01D03FDC}"/>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F697EC00-1D95-10BB-EEE4-657E2F55F1E3}"/>
              </a:ext>
            </a:extLst>
          </p:cNvPr>
          <p:cNvSpPr>
            <a:spLocks noGrp="1"/>
          </p:cNvSpPr>
          <p:nvPr>
            <p:ph type="sldNum" sz="quarter" idx="12"/>
          </p:nvPr>
        </p:nvSpPr>
        <p:spPr/>
        <p:txBody>
          <a:bodyPr/>
          <a:lstStyle/>
          <a:p>
            <a:r>
              <a:rPr lang="it-IT"/>
              <a:t>36</a:t>
            </a:r>
          </a:p>
        </p:txBody>
      </p:sp>
      <p:sp>
        <p:nvSpPr>
          <p:cNvPr id="3" name="Titolo 4">
            <a:extLst>
              <a:ext uri="{FF2B5EF4-FFF2-40B4-BE49-F238E27FC236}">
                <a16:creationId xmlns:a16="http://schemas.microsoft.com/office/drawing/2014/main" id="{5BF48510-417E-3A12-E162-2C92A940DCFE}"/>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ARBO</a:t>
            </a:r>
            <a:endParaRPr lang="en-US" sz="3600">
              <a:solidFill>
                <a:schemeClr val="accent1"/>
              </a:solidFill>
              <a:latin typeface="Aptos Narrow" panose="020B0004020202020204" pitchFamily="34" charset="0"/>
            </a:endParaRPr>
          </a:p>
        </p:txBody>
      </p:sp>
      <p:sp>
        <p:nvSpPr>
          <p:cNvPr id="5" name="CasellaDiTesto 9">
            <a:extLst>
              <a:ext uri="{FF2B5EF4-FFF2-40B4-BE49-F238E27FC236}">
                <a16:creationId xmlns:a16="http://schemas.microsoft.com/office/drawing/2014/main" id="{A656A5F5-5B08-3224-F361-448FE5B0053B}"/>
              </a:ext>
            </a:extLst>
          </p:cNvPr>
          <p:cNvSpPr txBox="1"/>
          <p:nvPr/>
        </p:nvSpPr>
        <p:spPr>
          <a:xfrm>
            <a:off x="865295" y="3752048"/>
            <a:ext cx="4661429" cy="1815882"/>
          </a:xfrm>
          <a:prstGeom prst="rect">
            <a:avLst/>
          </a:prstGeom>
          <a:noFill/>
        </p:spPr>
        <p:txBody>
          <a:bodyPr wrap="square" lIns="91440" tIns="45720" rIns="91440" bIns="45720" anchor="t">
            <a:spAutoFit/>
          </a:bodyPr>
          <a:lstStyle/>
          <a:p>
            <a:pPr marL="342900" indent="-342900" algn="just">
              <a:buFont typeface="Wingdings" panose="05000000000000000000" pitchFamily="2" charset="2"/>
              <a:buChar char="q"/>
            </a:pPr>
            <a:r>
              <a:rPr lang="it-IT" sz="1600" b="1">
                <a:solidFill>
                  <a:schemeClr val="accent1"/>
                </a:solidFill>
                <a:latin typeface="Aptos Narrow" panose="020B0004020202020204" pitchFamily="34" charset="0"/>
              </a:rPr>
              <a:t>ARBO</a:t>
            </a:r>
            <a:r>
              <a:rPr lang="it-IT" sz="1600">
                <a:latin typeface="Aptos Narrow" panose="020B0004020202020204" pitchFamily="34" charset="0"/>
              </a:rPr>
              <a:t> </a:t>
            </a:r>
            <a:r>
              <a:rPr lang="it-IT" sz="1600" err="1">
                <a:latin typeface="Aptos Narrow" panose="020B0004020202020204" pitchFamily="34" charset="0"/>
              </a:rPr>
              <a:t>achieved</a:t>
            </a:r>
            <a:r>
              <a:rPr lang="it-IT" sz="1600">
                <a:latin typeface="Aptos Narrow" panose="020B0004020202020204" pitchFamily="34" charset="0"/>
              </a:rPr>
              <a:t> </a:t>
            </a:r>
            <a:r>
              <a:rPr lang="it-IT" sz="1600" b="1">
                <a:solidFill>
                  <a:schemeClr val="accent1"/>
                </a:solidFill>
                <a:latin typeface="Aptos Narrow" panose="020B0004020202020204" pitchFamily="34" charset="0"/>
              </a:rPr>
              <a:t>maximum transmission</a:t>
            </a:r>
            <a:r>
              <a:rPr lang="it-IT" sz="1600">
                <a:latin typeface="Aptos Narrow" panose="020B0004020202020204" pitchFamily="34" charset="0"/>
              </a:rPr>
              <a:t> of </a:t>
            </a:r>
            <a:r>
              <a:rPr lang="it-IT" sz="1600" b="1">
                <a:solidFill>
                  <a:schemeClr val="accent1"/>
                </a:solidFill>
                <a:latin typeface="Aptos Narrow" panose="020B0004020202020204" pitchFamily="34" charset="0"/>
              </a:rPr>
              <a:t>63.9 %</a:t>
            </a:r>
            <a:r>
              <a:rPr lang="it-IT" sz="1600">
                <a:latin typeface="Aptos Narrow" panose="020B0004020202020204" pitchFamily="34" charset="0"/>
              </a:rPr>
              <a:t> more </a:t>
            </a:r>
            <a:r>
              <a:rPr lang="it-IT" sz="1600" err="1">
                <a:latin typeface="Aptos Narrow" panose="020B0004020202020204" pitchFamily="34" charset="0"/>
              </a:rPr>
              <a:t>than</a:t>
            </a:r>
            <a:r>
              <a:rPr lang="it-IT" sz="1600">
                <a:latin typeface="Aptos Narrow" panose="020B0004020202020204" pitchFamily="34" charset="0"/>
              </a:rPr>
              <a:t> </a:t>
            </a:r>
            <a:r>
              <a:rPr lang="it-IT" sz="1600" b="1" err="1">
                <a:solidFill>
                  <a:schemeClr val="accent1"/>
                </a:solidFill>
                <a:latin typeface="Aptos Narrow" panose="020B0004020202020204" pitchFamily="34" charset="0"/>
              </a:rPr>
              <a:t>doubling</a:t>
            </a:r>
            <a:r>
              <a:rPr lang="it-IT" sz="1600">
                <a:latin typeface="Aptos Narrow" panose="020B0004020202020204" pitchFamily="34" charset="0"/>
              </a:rPr>
              <a:t> the </a:t>
            </a:r>
            <a:r>
              <a:rPr lang="it-IT" sz="1600" b="1" err="1">
                <a:solidFill>
                  <a:schemeClr val="accent1"/>
                </a:solidFill>
                <a:latin typeface="Aptos Narrow" panose="020B0004020202020204" pitchFamily="34" charset="0"/>
              </a:rPr>
              <a:t>initial</a:t>
            </a:r>
            <a:r>
              <a:rPr lang="it-IT" sz="1600" b="1">
                <a:solidFill>
                  <a:schemeClr val="accent1"/>
                </a:solidFill>
                <a:latin typeface="Aptos Narrow" panose="020B0004020202020204" pitchFamily="34" charset="0"/>
              </a:rPr>
              <a:t> </a:t>
            </a:r>
            <a:r>
              <a:rPr lang="it-IT" sz="1600" b="1" err="1">
                <a:solidFill>
                  <a:schemeClr val="accent1"/>
                </a:solidFill>
                <a:latin typeface="Aptos Narrow" panose="020B0004020202020204" pitchFamily="34" charset="0"/>
              </a:rPr>
              <a:t>value</a:t>
            </a:r>
            <a:r>
              <a:rPr lang="it-IT" sz="1600" b="1">
                <a:solidFill>
                  <a:schemeClr val="accent1"/>
                </a:solidFill>
                <a:latin typeface="Aptos Narrow" panose="020B0004020202020204" pitchFamily="34" charset="0"/>
              </a:rPr>
              <a:t> </a:t>
            </a:r>
            <a:r>
              <a:rPr lang="it-IT" sz="1600">
                <a:latin typeface="Aptos Narrow" panose="020B0004020202020204" pitchFamily="34" charset="0"/>
              </a:rPr>
              <a:t>in </a:t>
            </a:r>
            <a:r>
              <a:rPr lang="it-IT" sz="1600" err="1">
                <a:latin typeface="Aptos Narrow" panose="020B0004020202020204" pitchFamily="34" charset="0"/>
              </a:rPr>
              <a:t>less</a:t>
            </a:r>
            <a:r>
              <a:rPr lang="it-IT" sz="1600">
                <a:latin typeface="Aptos Narrow" panose="020B0004020202020204" pitchFamily="34" charset="0"/>
              </a:rPr>
              <a:t> </a:t>
            </a:r>
            <a:r>
              <a:rPr lang="it-IT" sz="1600" err="1">
                <a:latin typeface="Aptos Narrow" panose="020B0004020202020204" pitchFamily="34" charset="0"/>
              </a:rPr>
              <a:t>than</a:t>
            </a:r>
            <a:r>
              <a:rPr lang="it-IT" sz="1600">
                <a:latin typeface="Aptos Narrow" panose="020B0004020202020204" pitchFamily="34" charset="0"/>
              </a:rPr>
              <a:t> </a:t>
            </a:r>
            <a:r>
              <a:rPr lang="it-IT" sz="1600" b="1">
                <a:solidFill>
                  <a:schemeClr val="accent1"/>
                </a:solidFill>
                <a:latin typeface="Aptos Narrow" panose="020B0004020202020204" pitchFamily="34" charset="0"/>
              </a:rPr>
              <a:t>20 minutes</a:t>
            </a:r>
            <a:r>
              <a:rPr lang="it-IT" sz="1600">
                <a:latin typeface="Aptos Narrow" panose="020B0004020202020204" pitchFamily="34" charset="0"/>
              </a:rPr>
              <a:t>.</a:t>
            </a:r>
          </a:p>
          <a:p>
            <a:pPr marL="342900" indent="-342900" algn="just">
              <a:buFont typeface="Wingdings" panose="05000000000000000000" pitchFamily="2" charset="2"/>
              <a:buChar char="q"/>
            </a:pPr>
            <a:r>
              <a:rPr lang="it-IT" sz="1600" err="1">
                <a:latin typeface="Aptos Narrow" panose="020B0004020202020204" pitchFamily="34" charset="0"/>
              </a:rPr>
              <a:t>Against</a:t>
            </a:r>
            <a:r>
              <a:rPr lang="it-IT" sz="1600">
                <a:latin typeface="Aptos Narrow" panose="020B0004020202020204" pitchFamily="34" charset="0"/>
              </a:rPr>
              <a:t> the </a:t>
            </a:r>
            <a:r>
              <a:rPr lang="it-IT" sz="1600" b="1">
                <a:latin typeface="Aptos Narrow" panose="020B0004020202020204" pitchFamily="34" charset="0"/>
              </a:rPr>
              <a:t>«best operator» </a:t>
            </a:r>
            <a:r>
              <a:rPr lang="it-IT" sz="1600">
                <a:latin typeface="Aptos Narrow" panose="020B0004020202020204" pitchFamily="34" charset="0"/>
              </a:rPr>
              <a:t>(~60 % trans. in one hour)</a:t>
            </a:r>
          </a:p>
          <a:p>
            <a:pPr marL="342900" indent="-342900" algn="just">
              <a:buFont typeface="Wingdings" panose="05000000000000000000" pitchFamily="2" charset="2"/>
              <a:buChar char="q"/>
            </a:pPr>
            <a:r>
              <a:rPr lang="it-IT" sz="1600" err="1">
                <a:latin typeface="Aptos Narrow" panose="020B0004020202020204" pitchFamily="34" charset="0"/>
              </a:rPr>
              <a:t>Changes</a:t>
            </a:r>
            <a:r>
              <a:rPr lang="it-IT" sz="1600">
                <a:latin typeface="Aptos Narrow" panose="020B0004020202020204" pitchFamily="34" charset="0"/>
              </a:rPr>
              <a:t> in </a:t>
            </a:r>
            <a:r>
              <a:rPr lang="it-IT" sz="1600" err="1">
                <a:latin typeface="Aptos Narrow" panose="020B0004020202020204" pitchFamily="34" charset="0"/>
              </a:rPr>
              <a:t>quadrupoles</a:t>
            </a:r>
            <a:r>
              <a:rPr lang="it-IT" sz="1600">
                <a:latin typeface="Aptos Narrow" panose="020B0004020202020204" pitchFamily="34" charset="0"/>
              </a:rPr>
              <a:t> are </a:t>
            </a:r>
            <a:r>
              <a:rPr lang="it-IT" sz="1600" b="1">
                <a:latin typeface="Aptos Narrow" panose="020B0004020202020204" pitchFamily="34" charset="0"/>
              </a:rPr>
              <a:t>fine-tuning</a:t>
            </a:r>
            <a:r>
              <a:rPr lang="it-IT" sz="1600">
                <a:latin typeface="Aptos Narrow" panose="020B0004020202020204" pitchFamily="34" charset="0"/>
              </a:rPr>
              <a:t> (</a:t>
            </a:r>
            <a:r>
              <a:rPr lang="el-GR" sz="1600" i="1">
                <a:latin typeface="Aptos Narrow" panose="020B0004020202020204" pitchFamily="34" charset="0"/>
              </a:rPr>
              <a:t>Δ</a:t>
            </a:r>
            <a:r>
              <a:rPr lang="it-IT" sz="1600" i="1">
                <a:latin typeface="Aptos Narrow" panose="020B0004020202020204" pitchFamily="34" charset="0"/>
              </a:rPr>
              <a:t>G</a:t>
            </a:r>
            <a:r>
              <a:rPr lang="it-IT" sz="1600">
                <a:latin typeface="Aptos Narrow" panose="020B0004020202020204" pitchFamily="34" charset="0"/>
              </a:rPr>
              <a:t> &lt; 10%)</a:t>
            </a:r>
          </a:p>
        </p:txBody>
      </p:sp>
      <p:grpSp>
        <p:nvGrpSpPr>
          <p:cNvPr id="7" name="Group 6">
            <a:extLst>
              <a:ext uri="{FF2B5EF4-FFF2-40B4-BE49-F238E27FC236}">
                <a16:creationId xmlns:a16="http://schemas.microsoft.com/office/drawing/2014/main" id="{5C820EEE-6950-4511-0650-E3DB0F76E4F7}"/>
              </a:ext>
            </a:extLst>
          </p:cNvPr>
          <p:cNvGrpSpPr/>
          <p:nvPr/>
        </p:nvGrpSpPr>
        <p:grpSpPr>
          <a:xfrm>
            <a:off x="5925631" y="3141720"/>
            <a:ext cx="5293475" cy="3117652"/>
            <a:chOff x="6377000" y="1870174"/>
            <a:chExt cx="5293475" cy="3117652"/>
          </a:xfrm>
        </p:grpSpPr>
        <p:pic>
          <p:nvPicPr>
            <p:cNvPr id="2" name="Picture 1" descr="A graph showing a transmission line&#10;&#10;AI-generated content may be incorrect.">
              <a:extLst>
                <a:ext uri="{FF2B5EF4-FFF2-40B4-BE49-F238E27FC236}">
                  <a16:creationId xmlns:a16="http://schemas.microsoft.com/office/drawing/2014/main" id="{C410BA47-CF98-CA76-E79C-46C35BC4E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7000" y="1870174"/>
              <a:ext cx="5293475" cy="3117652"/>
            </a:xfrm>
            <a:prstGeom prst="rect">
              <a:avLst/>
            </a:prstGeom>
          </p:spPr>
        </p:pic>
        <p:sp>
          <p:nvSpPr>
            <p:cNvPr id="6" name="TextBox 5">
              <a:extLst>
                <a:ext uri="{FF2B5EF4-FFF2-40B4-BE49-F238E27FC236}">
                  <a16:creationId xmlns:a16="http://schemas.microsoft.com/office/drawing/2014/main" id="{88013C24-782C-F703-0EC6-F4F572EAE662}"/>
                </a:ext>
              </a:extLst>
            </p:cNvPr>
            <p:cNvSpPr txBox="1"/>
            <p:nvPr/>
          </p:nvSpPr>
          <p:spPr>
            <a:xfrm>
              <a:off x="7801151" y="2329775"/>
              <a:ext cx="3080209" cy="461665"/>
            </a:xfrm>
            <a:prstGeom prst="rect">
              <a:avLst/>
            </a:prstGeom>
            <a:noFill/>
          </p:spPr>
          <p:txBody>
            <a:bodyPr wrap="square" rtlCol="0">
              <a:spAutoFit/>
            </a:bodyPr>
            <a:lstStyle/>
            <a:p>
              <a:pPr algn="ctr"/>
              <a:r>
                <a:rPr lang="it-IT" sz="2400" b="1">
                  <a:latin typeface="Aptos Narrow" panose="020B0004020202020204" pitchFamily="34" charset="0"/>
                </a:rPr>
                <a:t>63.9 % transmission</a:t>
              </a:r>
              <a:endParaRPr lang="en-US" sz="2400" b="1">
                <a:latin typeface="Aptos Narrow" panose="020B0004020202020204" pitchFamily="34" charset="0"/>
              </a:endParaRPr>
            </a:p>
          </p:txBody>
        </p:sp>
      </p:grpSp>
      <p:sp>
        <p:nvSpPr>
          <p:cNvPr id="9" name="Rectangle 8">
            <a:extLst>
              <a:ext uri="{FF2B5EF4-FFF2-40B4-BE49-F238E27FC236}">
                <a16:creationId xmlns:a16="http://schemas.microsoft.com/office/drawing/2014/main" id="{60EAB801-6712-812D-388F-39F15AB15168}"/>
              </a:ext>
            </a:extLst>
          </p:cNvPr>
          <p:cNvSpPr/>
          <p:nvPr/>
        </p:nvSpPr>
        <p:spPr>
          <a:xfrm>
            <a:off x="9939" y="6440557"/>
            <a:ext cx="2315817" cy="407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D1BCE8-390C-DD39-F58A-AD2761782BB6}"/>
              </a:ext>
            </a:extLst>
          </p:cNvPr>
          <p:cNvSpPr txBox="1"/>
          <p:nvPr/>
        </p:nvSpPr>
        <p:spPr>
          <a:xfrm>
            <a:off x="606590" y="850029"/>
            <a:ext cx="4416355" cy="2616101"/>
          </a:xfrm>
          <a:prstGeom prst="rect">
            <a:avLst/>
          </a:prstGeom>
          <a:noFill/>
        </p:spPr>
        <p:txBody>
          <a:bodyPr wrap="square">
            <a:spAutoFit/>
          </a:bodyPr>
          <a:lstStyle/>
          <a:p>
            <a:pPr algn="just"/>
            <a:r>
              <a:rPr lang="en-US" b="1">
                <a:latin typeface="Aptos Narrow" panose="020B0004020202020204" pitchFamily="34" charset="0"/>
              </a:rPr>
              <a:t>Transmission optimization of full PIAVE optics (2024)</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 and Trust Region Bayesian Optimization (</a:t>
            </a:r>
            <a:r>
              <a:rPr lang="en-US" sz="1600" err="1">
                <a:solidFill>
                  <a:schemeClr val="accent1"/>
                </a:solidFill>
                <a:latin typeface="Aptos Narrow" panose="020B0004020202020204" pitchFamily="34" charset="0"/>
              </a:rPr>
              <a:t>TuRBO</a:t>
            </a:r>
            <a:r>
              <a:rPr lang="en-US" sz="1600">
                <a:latin typeface="Aptos Narrow" panose="020B0004020202020204" pitchFamily="34" charset="0"/>
              </a:rPr>
              <a:t>)  </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a:t>
            </a:r>
            <a:r>
              <a:rPr lang="en-US" sz="1600">
                <a:latin typeface="Aptos Narrow" panose="020B0004020202020204" pitchFamily="34" charset="0"/>
              </a:rPr>
              <a:t>: </a:t>
            </a:r>
            <a:r>
              <a:rPr lang="en-US" sz="1600" baseline="30000">
                <a:latin typeface="Aptos Narrow" panose="020B0004020202020204" pitchFamily="34" charset="0"/>
              </a:rPr>
              <a:t>129</a:t>
            </a:r>
            <a:r>
              <a:rPr lang="en-US" sz="1600">
                <a:latin typeface="Aptos Narrow" panose="020B0004020202020204" pitchFamily="34" charset="0"/>
              </a:rPr>
              <a:t>Xe</a:t>
            </a:r>
            <a:r>
              <a:rPr lang="en-US" sz="1600" baseline="30000">
                <a:latin typeface="Aptos Narrow" panose="020B0004020202020204" pitchFamily="34" charset="0"/>
              </a:rPr>
              <a:t>25+</a:t>
            </a:r>
            <a:r>
              <a:rPr lang="en-US" sz="1600">
                <a:latin typeface="Aptos Narrow" panose="020B0004020202020204" pitchFamily="34" charset="0"/>
              </a:rPr>
              <a:t> </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PIAVE Steerers, Quadrupoles (Total: </a:t>
            </a:r>
            <a:r>
              <a:rPr lang="en-US" sz="1600">
                <a:solidFill>
                  <a:schemeClr val="accent3">
                    <a:lumMod val="60000"/>
                    <a:lumOff val="40000"/>
                  </a:schemeClr>
                </a:solidFill>
                <a:latin typeface="Aptos Narrow" panose="020B0004020202020204" pitchFamily="34" charset="0"/>
              </a:rPr>
              <a:t>37</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Improve the </a:t>
            </a:r>
            <a:r>
              <a:rPr lang="en-US" sz="1600">
                <a:solidFill>
                  <a:srgbClr val="FF0000"/>
                </a:solidFill>
                <a:latin typeface="Aptos Narrow" panose="020B0004020202020204" pitchFamily="34" charset="0"/>
              </a:rPr>
              <a:t>beam transmission </a:t>
            </a:r>
            <a:r>
              <a:rPr lang="en-US" sz="1600">
                <a:latin typeface="Aptos Narrow" panose="020B0004020202020204" pitchFamily="34" charset="0"/>
              </a:rPr>
              <a:t>and</a:t>
            </a:r>
            <a:r>
              <a:rPr lang="en-US" sz="1600">
                <a:solidFill>
                  <a:srgbClr val="FF0000"/>
                </a:solidFill>
                <a:latin typeface="Aptos Narrow" panose="020B0004020202020204" pitchFamily="34" charset="0"/>
              </a:rPr>
              <a:t> acceptance </a:t>
            </a:r>
            <a:r>
              <a:rPr lang="en-US" sz="1600">
                <a:latin typeface="Aptos Narrow" panose="020B0004020202020204" pitchFamily="34" charset="0"/>
              </a:rPr>
              <a:t>of</a:t>
            </a:r>
            <a:r>
              <a:rPr lang="en-US" sz="1600">
                <a:solidFill>
                  <a:srgbClr val="FF0000"/>
                </a:solidFill>
                <a:latin typeface="Aptos Narrow" panose="020B0004020202020204" pitchFamily="34" charset="0"/>
              </a:rPr>
              <a:t> PIAVE</a:t>
            </a:r>
            <a:endParaRPr lang="en-US" sz="1600">
              <a:latin typeface="Aptos Narrow" panose="020B0004020202020204" pitchFamily="34" charset="0"/>
            </a:endParaRPr>
          </a:p>
        </p:txBody>
      </p:sp>
      <p:pic>
        <p:nvPicPr>
          <p:cNvPr id="12" name="Picture 11">
            <a:extLst>
              <a:ext uri="{FF2B5EF4-FFF2-40B4-BE49-F238E27FC236}">
                <a16:creationId xmlns:a16="http://schemas.microsoft.com/office/drawing/2014/main" id="{FCAB8ADC-3509-3E6C-8FAB-D1DDAC3896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1858" y="991560"/>
            <a:ext cx="6310365" cy="1920359"/>
          </a:xfrm>
          <a:prstGeom prst="rect">
            <a:avLst/>
          </a:prstGeom>
          <a:ln w="38100">
            <a:noFill/>
          </a:ln>
        </p:spPr>
      </p:pic>
      <p:sp>
        <p:nvSpPr>
          <p:cNvPr id="13" name="CasellaDiTesto 29">
            <a:extLst>
              <a:ext uri="{FF2B5EF4-FFF2-40B4-BE49-F238E27FC236}">
                <a16:creationId xmlns:a16="http://schemas.microsoft.com/office/drawing/2014/main" id="{96AC5018-CBCD-8B1C-2F6E-F96C11AAD916}"/>
              </a:ext>
            </a:extLst>
          </p:cNvPr>
          <p:cNvSpPr txBox="1"/>
          <p:nvPr/>
        </p:nvSpPr>
        <p:spPr>
          <a:xfrm>
            <a:off x="1014034" y="5794955"/>
            <a:ext cx="4497824"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Achieved higher transmission efficiency than the best operator in one-third of the time</a:t>
            </a:r>
            <a:endParaRPr lang="it-IT" u="sng">
              <a:solidFill>
                <a:schemeClr val="bg1"/>
              </a:solidFill>
              <a:latin typeface="Aptos Narrow" panose="020B0004020202020204" pitchFamily="34" charset="0"/>
            </a:endParaRPr>
          </a:p>
        </p:txBody>
      </p:sp>
      <p:sp>
        <p:nvSpPr>
          <p:cNvPr id="14" name="TextBox 13">
            <a:extLst>
              <a:ext uri="{FF2B5EF4-FFF2-40B4-BE49-F238E27FC236}">
                <a16:creationId xmlns:a16="http://schemas.microsoft.com/office/drawing/2014/main" id="{CBDAAA63-2583-488C-2C12-7EEB0474C21C}"/>
              </a:ext>
            </a:extLst>
          </p:cNvPr>
          <p:cNvSpPr txBox="1"/>
          <p:nvPr/>
        </p:nvSpPr>
        <p:spPr>
          <a:xfrm>
            <a:off x="8048794" y="1649946"/>
            <a:ext cx="618246" cy="307777"/>
          </a:xfrm>
          <a:prstGeom prst="rect">
            <a:avLst/>
          </a:prstGeom>
          <a:solidFill>
            <a:schemeClr val="bg1"/>
          </a:solidFill>
        </p:spPr>
        <p:txBody>
          <a:bodyPr wrap="none" rtlCol="0">
            <a:spAutoFit/>
          </a:bodyPr>
          <a:lstStyle/>
          <a:p>
            <a:r>
              <a:rPr lang="it-IT" sz="1400" b="1">
                <a:latin typeface="Aptos Narrow" panose="020B0004020202020204" pitchFamily="34" charset="0"/>
              </a:rPr>
              <a:t>PIAVE</a:t>
            </a:r>
            <a:endParaRPr lang="en-US" sz="1400" b="1">
              <a:latin typeface="Aptos Narrow" panose="020B0004020202020204" pitchFamily="34" charset="0"/>
            </a:endParaRPr>
          </a:p>
        </p:txBody>
      </p:sp>
    </p:spTree>
    <p:extLst>
      <p:ext uri="{BB962C8B-B14F-4D97-AF65-F5344CB8AC3E}">
        <p14:creationId xmlns:p14="http://schemas.microsoft.com/office/powerpoint/2010/main" val="4098862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D9E6-AE8F-E011-2C06-5F48DC08DD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535981-7736-DA1C-5657-8A061837DE5E}"/>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76DF60BE-EB1B-78FA-1CCF-93B1C8C8AA79}"/>
              </a:ext>
            </a:extLst>
          </p:cNvPr>
          <p:cNvSpPr>
            <a:spLocks noGrp="1"/>
          </p:cNvSpPr>
          <p:nvPr>
            <p:ph type="sldNum" sz="quarter" idx="12"/>
          </p:nvPr>
        </p:nvSpPr>
        <p:spPr/>
        <p:txBody>
          <a:bodyPr/>
          <a:lstStyle/>
          <a:p>
            <a:fld id="{A6D6D798-1883-974D-96D0-4E82B243DEDE}" type="slidenum">
              <a:rPr lang="it-IT" smtClean="0"/>
              <a:t>23</a:t>
            </a:fld>
            <a:endParaRPr lang="it-IT"/>
          </a:p>
        </p:txBody>
      </p:sp>
      <p:sp>
        <p:nvSpPr>
          <p:cNvPr id="11" name="Titolo 4">
            <a:extLst>
              <a:ext uri="{FF2B5EF4-FFF2-40B4-BE49-F238E27FC236}">
                <a16:creationId xmlns:a16="http://schemas.microsoft.com/office/drawing/2014/main" id="{1FE432C2-6BC1-B521-62EE-E58A2A2A90C9}"/>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ARBO</a:t>
            </a:r>
          </a:p>
        </p:txBody>
      </p:sp>
      <p:sp>
        <p:nvSpPr>
          <p:cNvPr id="2" name="Rectangle 1">
            <a:extLst>
              <a:ext uri="{FF2B5EF4-FFF2-40B4-BE49-F238E27FC236}">
                <a16:creationId xmlns:a16="http://schemas.microsoft.com/office/drawing/2014/main" id="{C4CD2BDE-31B6-379B-F7F6-905642B1BCA7}"/>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89F630-C843-7F05-2F33-EB3AE4AA6935}"/>
              </a:ext>
            </a:extLst>
          </p:cNvPr>
          <p:cNvSpPr txBox="1"/>
          <p:nvPr/>
        </p:nvSpPr>
        <p:spPr>
          <a:xfrm>
            <a:off x="741684" y="849037"/>
            <a:ext cx="6058369" cy="1600438"/>
          </a:xfrm>
          <a:prstGeom prst="rect">
            <a:avLst/>
          </a:prstGeom>
          <a:noFill/>
        </p:spPr>
        <p:txBody>
          <a:bodyPr wrap="square">
            <a:spAutoFit/>
          </a:bodyPr>
          <a:lstStyle/>
          <a:p>
            <a:pPr algn="just"/>
            <a:r>
              <a:rPr lang="en-US" b="1">
                <a:latin typeface="Aptos Narrow" panose="020B0004020202020204" pitchFamily="34" charset="0"/>
              </a:rPr>
              <a:t>Full optics optimization of PIAVE-ALPI (2024)</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a:t>
            </a:r>
            <a:r>
              <a:rPr lang="en-US" sz="1600">
                <a:latin typeface="Aptos Narrow" panose="020B0004020202020204" pitchFamily="34" charset="0"/>
              </a:rPr>
              <a:t>: </a:t>
            </a:r>
            <a:r>
              <a:rPr lang="en-US" sz="1600" baseline="30000">
                <a:latin typeface="Aptos Narrow" panose="020B0004020202020204" pitchFamily="34" charset="0"/>
              </a:rPr>
              <a:t>129</a:t>
            </a:r>
            <a:r>
              <a:rPr lang="en-US" sz="1600">
                <a:latin typeface="Aptos Narrow" panose="020B0004020202020204" pitchFamily="34" charset="0"/>
              </a:rPr>
              <a:t>Xe</a:t>
            </a:r>
            <a:r>
              <a:rPr lang="en-US" sz="1600" baseline="30000">
                <a:latin typeface="Aptos Narrow" panose="020B0004020202020204" pitchFamily="34" charset="0"/>
              </a:rPr>
              <a:t>25+</a:t>
            </a:r>
            <a:r>
              <a:rPr lang="en-US" sz="1600">
                <a:latin typeface="Aptos Narrow" panose="020B0004020202020204" pitchFamily="34" charset="0"/>
              </a:rPr>
              <a:t> </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Source optics, PIAVE-ALPI steerers, quadrupoles, cavities (Total: </a:t>
            </a:r>
            <a:r>
              <a:rPr lang="en-US" sz="1600">
                <a:solidFill>
                  <a:schemeClr val="accent3">
                    <a:lumMod val="60000"/>
                    <a:lumOff val="40000"/>
                  </a:schemeClr>
                </a:solidFill>
                <a:latin typeface="Aptos Narrow" panose="020B0004020202020204" pitchFamily="34" charset="0"/>
              </a:rPr>
              <a:t>48</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Improve the </a:t>
            </a:r>
            <a:r>
              <a:rPr lang="en-US" sz="1600">
                <a:solidFill>
                  <a:srgbClr val="FF0000"/>
                </a:solidFill>
                <a:latin typeface="Aptos Narrow" panose="020B0004020202020204" pitchFamily="34" charset="0"/>
              </a:rPr>
              <a:t>beam transmission @ Faraday Cup </a:t>
            </a:r>
            <a:endParaRPr lang="en-US" sz="1600">
              <a:latin typeface="Aptos Narrow" panose="020B0004020202020204" pitchFamily="34" charset="0"/>
            </a:endParaRPr>
          </a:p>
        </p:txBody>
      </p:sp>
      <p:sp>
        <p:nvSpPr>
          <p:cNvPr id="51" name="CasellaDiTesto 29">
            <a:extLst>
              <a:ext uri="{FF2B5EF4-FFF2-40B4-BE49-F238E27FC236}">
                <a16:creationId xmlns:a16="http://schemas.microsoft.com/office/drawing/2014/main" id="{0CD58CD1-21E1-6AEA-C38F-5455DA5C0878}"/>
              </a:ext>
            </a:extLst>
          </p:cNvPr>
          <p:cNvSpPr txBox="1"/>
          <p:nvPr/>
        </p:nvSpPr>
        <p:spPr>
          <a:xfrm>
            <a:off x="5463942" y="5119699"/>
            <a:ext cx="3980744"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Record numbers for the facility reached, closer to expected values</a:t>
            </a:r>
            <a:endParaRPr lang="it-IT" u="sng">
              <a:solidFill>
                <a:schemeClr val="bg1"/>
              </a:solidFill>
              <a:latin typeface="Aptos Narrow" panose="020B0004020202020204" pitchFamily="34" charset="0"/>
            </a:endParaRPr>
          </a:p>
        </p:txBody>
      </p:sp>
      <p:grpSp>
        <p:nvGrpSpPr>
          <p:cNvPr id="52" name="Group 51">
            <a:extLst>
              <a:ext uri="{FF2B5EF4-FFF2-40B4-BE49-F238E27FC236}">
                <a16:creationId xmlns:a16="http://schemas.microsoft.com/office/drawing/2014/main" id="{0A2BDE54-5F8F-1523-2911-2B5CACE2AF82}"/>
              </a:ext>
            </a:extLst>
          </p:cNvPr>
          <p:cNvGrpSpPr/>
          <p:nvPr/>
        </p:nvGrpSpPr>
        <p:grpSpPr>
          <a:xfrm>
            <a:off x="7125758" y="758181"/>
            <a:ext cx="4351909" cy="3484912"/>
            <a:chOff x="7125234" y="904078"/>
            <a:chExt cx="4351909" cy="3484912"/>
          </a:xfrm>
        </p:grpSpPr>
        <p:grpSp>
          <p:nvGrpSpPr>
            <p:cNvPr id="6" name="Group 5">
              <a:extLst>
                <a:ext uri="{FF2B5EF4-FFF2-40B4-BE49-F238E27FC236}">
                  <a16:creationId xmlns:a16="http://schemas.microsoft.com/office/drawing/2014/main" id="{3B81C3AD-DCC7-76AF-B2F5-AB3612D2D31E}"/>
                </a:ext>
              </a:extLst>
            </p:cNvPr>
            <p:cNvGrpSpPr/>
            <p:nvPr/>
          </p:nvGrpSpPr>
          <p:grpSpPr>
            <a:xfrm>
              <a:off x="7125234" y="904078"/>
              <a:ext cx="4351909" cy="3484912"/>
              <a:chOff x="7078361" y="818563"/>
              <a:chExt cx="4351909" cy="3484912"/>
            </a:xfrm>
          </p:grpSpPr>
          <p:pic>
            <p:nvPicPr>
              <p:cNvPr id="8" name="Picture 7">
                <a:extLst>
                  <a:ext uri="{FF2B5EF4-FFF2-40B4-BE49-F238E27FC236}">
                    <a16:creationId xmlns:a16="http://schemas.microsoft.com/office/drawing/2014/main" id="{E38A24DF-140E-7089-9814-15D0CF2F3B35}"/>
                  </a:ext>
                </a:extLst>
              </p:cNvPr>
              <p:cNvPicPr>
                <a:picLocks noChangeAspect="1"/>
              </p:cNvPicPr>
              <p:nvPr/>
            </p:nvPicPr>
            <p:blipFill>
              <a:blip r:embed="rId3"/>
              <a:srcRect t="13145" b="1713"/>
              <a:stretch>
                <a:fillRect/>
              </a:stretch>
            </p:blipFill>
            <p:spPr>
              <a:xfrm>
                <a:off x="7246071" y="832509"/>
                <a:ext cx="4184199" cy="3470966"/>
              </a:xfrm>
              <a:prstGeom prst="rect">
                <a:avLst/>
              </a:prstGeom>
            </p:spPr>
          </p:pic>
          <p:sp>
            <p:nvSpPr>
              <p:cNvPr id="9" name="Rectangle 8">
                <a:extLst>
                  <a:ext uri="{FF2B5EF4-FFF2-40B4-BE49-F238E27FC236}">
                    <a16:creationId xmlns:a16="http://schemas.microsoft.com/office/drawing/2014/main" id="{4996183C-ED96-0BD0-81B4-14804B8FC30E}"/>
                  </a:ext>
                </a:extLst>
              </p:cNvPr>
              <p:cNvSpPr/>
              <p:nvPr/>
            </p:nvSpPr>
            <p:spPr>
              <a:xfrm>
                <a:off x="7610527" y="1458468"/>
                <a:ext cx="3398885" cy="251713"/>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818ECF-F95B-B4A1-70D0-910915E878FC}"/>
                  </a:ext>
                </a:extLst>
              </p:cNvPr>
              <p:cNvSpPr/>
              <p:nvPr/>
            </p:nvSpPr>
            <p:spPr>
              <a:xfrm>
                <a:off x="10795720" y="2090501"/>
                <a:ext cx="171450" cy="133350"/>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17DD5F-BA7C-8045-25CC-FB9B7A01B250}"/>
                  </a:ext>
                </a:extLst>
              </p:cNvPr>
              <p:cNvSpPr/>
              <p:nvPr/>
            </p:nvSpPr>
            <p:spPr>
              <a:xfrm>
                <a:off x="10795720" y="2681051"/>
                <a:ext cx="171450" cy="133350"/>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8EF28B6-A53B-5A7D-8B05-7A00A194C98E}"/>
                  </a:ext>
                </a:extLst>
              </p:cNvPr>
              <p:cNvSpPr txBox="1"/>
              <p:nvPr/>
            </p:nvSpPr>
            <p:spPr>
              <a:xfrm>
                <a:off x="8985970" y="924450"/>
                <a:ext cx="652743" cy="307777"/>
              </a:xfrm>
              <a:prstGeom prst="rect">
                <a:avLst/>
              </a:prstGeom>
              <a:solidFill>
                <a:schemeClr val="bg1"/>
              </a:solidFill>
            </p:spPr>
            <p:txBody>
              <a:bodyPr wrap="square" rtlCol="0">
                <a:spAutoFit/>
              </a:bodyPr>
              <a:lstStyle/>
              <a:p>
                <a:r>
                  <a:rPr lang="it-IT" sz="1400" b="1">
                    <a:latin typeface="Aptos Narrow" panose="020B0004020202020204" pitchFamily="34" charset="0"/>
                  </a:rPr>
                  <a:t>ALPI</a:t>
                </a:r>
                <a:endParaRPr lang="en-US" sz="1400" b="1">
                  <a:latin typeface="Aptos Narrow" panose="020B0004020202020204" pitchFamily="34" charset="0"/>
                </a:endParaRPr>
              </a:p>
            </p:txBody>
          </p:sp>
          <p:sp>
            <p:nvSpPr>
              <p:cNvPr id="14" name="TextBox 13">
                <a:extLst>
                  <a:ext uri="{FF2B5EF4-FFF2-40B4-BE49-F238E27FC236}">
                    <a16:creationId xmlns:a16="http://schemas.microsoft.com/office/drawing/2014/main" id="{78CFD11C-6C3E-FF27-9F0E-91CF90F44192}"/>
                  </a:ext>
                </a:extLst>
              </p:cNvPr>
              <p:cNvSpPr txBox="1"/>
              <p:nvPr/>
            </p:nvSpPr>
            <p:spPr>
              <a:xfrm>
                <a:off x="10126772" y="2269272"/>
                <a:ext cx="618246" cy="307777"/>
              </a:xfrm>
              <a:prstGeom prst="rect">
                <a:avLst/>
              </a:prstGeom>
              <a:solidFill>
                <a:schemeClr val="bg1"/>
              </a:solidFill>
            </p:spPr>
            <p:txBody>
              <a:bodyPr wrap="none" rtlCol="0">
                <a:spAutoFit/>
              </a:bodyPr>
              <a:lstStyle/>
              <a:p>
                <a:r>
                  <a:rPr lang="it-IT" sz="1400" b="1">
                    <a:latin typeface="Aptos Narrow" panose="020B0004020202020204" pitchFamily="34" charset="0"/>
                  </a:rPr>
                  <a:t>PIAVE</a:t>
                </a:r>
                <a:endParaRPr lang="en-US" sz="1400" b="1">
                  <a:latin typeface="Aptos Narrow" panose="020B0004020202020204" pitchFamily="34" charset="0"/>
                </a:endParaRPr>
              </a:p>
            </p:txBody>
          </p:sp>
          <p:sp>
            <p:nvSpPr>
              <p:cNvPr id="15" name="Rectangle 14">
                <a:extLst>
                  <a:ext uri="{FF2B5EF4-FFF2-40B4-BE49-F238E27FC236}">
                    <a16:creationId xmlns:a16="http://schemas.microsoft.com/office/drawing/2014/main" id="{4CBF7CB1-2D84-DD4E-60D7-4C7273F8524A}"/>
                  </a:ext>
                </a:extLst>
              </p:cNvPr>
              <p:cNvSpPr/>
              <p:nvPr/>
            </p:nvSpPr>
            <p:spPr>
              <a:xfrm>
                <a:off x="7226254" y="818563"/>
                <a:ext cx="447530" cy="81441"/>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20">
                <a:extLst>
                  <a:ext uri="{FF2B5EF4-FFF2-40B4-BE49-F238E27FC236}">
                    <a16:creationId xmlns:a16="http://schemas.microsoft.com/office/drawing/2014/main" id="{4295FE2B-3BFB-ACC2-49C4-309C4EFBDC42}"/>
                  </a:ext>
                </a:extLst>
              </p:cNvPr>
              <p:cNvSpPr/>
              <p:nvPr/>
            </p:nvSpPr>
            <p:spPr>
              <a:xfrm rot="10800000">
                <a:off x="10557431" y="2640276"/>
                <a:ext cx="170705" cy="202020"/>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Arrow: Down 20">
                <a:extLst>
                  <a:ext uri="{FF2B5EF4-FFF2-40B4-BE49-F238E27FC236}">
                    <a16:creationId xmlns:a16="http://schemas.microsoft.com/office/drawing/2014/main" id="{BC01BE41-4263-E15C-A238-64425DF2FDB7}"/>
                  </a:ext>
                </a:extLst>
              </p:cNvPr>
              <p:cNvSpPr/>
              <p:nvPr/>
            </p:nvSpPr>
            <p:spPr>
              <a:xfrm rot="10800000">
                <a:off x="7078361" y="977216"/>
                <a:ext cx="170705" cy="202020"/>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8" name="Rectangle 17">
              <a:extLst>
                <a:ext uri="{FF2B5EF4-FFF2-40B4-BE49-F238E27FC236}">
                  <a16:creationId xmlns:a16="http://schemas.microsoft.com/office/drawing/2014/main" id="{8841C00C-CCF5-4E60-ABC4-3DAF8C95C612}"/>
                </a:ext>
              </a:extLst>
            </p:cNvPr>
            <p:cNvSpPr/>
            <p:nvPr/>
          </p:nvSpPr>
          <p:spPr>
            <a:xfrm>
              <a:off x="7359689" y="971436"/>
              <a:ext cx="297712" cy="824260"/>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CAE131-BBBE-47F6-0089-F3E25D4F46C7}"/>
                </a:ext>
              </a:extLst>
            </p:cNvPr>
            <p:cNvSpPr/>
            <p:nvPr/>
          </p:nvSpPr>
          <p:spPr>
            <a:xfrm rot="5400000">
              <a:off x="9713725" y="2886543"/>
              <a:ext cx="2433406" cy="251713"/>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D819B3-938F-1234-9F3D-685302A43785}"/>
                </a:ext>
              </a:extLst>
            </p:cNvPr>
            <p:cNvSpPr/>
            <p:nvPr/>
          </p:nvSpPr>
          <p:spPr>
            <a:xfrm>
              <a:off x="10503004" y="3562350"/>
              <a:ext cx="297712" cy="673722"/>
            </a:xfrm>
            <a:prstGeom prst="rect">
              <a:avLst/>
            </a:prstGeom>
            <a:solidFill>
              <a:schemeClr val="accent3">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20">
              <a:extLst>
                <a:ext uri="{FF2B5EF4-FFF2-40B4-BE49-F238E27FC236}">
                  <a16:creationId xmlns:a16="http://schemas.microsoft.com/office/drawing/2014/main" id="{B1F4D003-DBE6-028B-0798-C34E10FBBEDC}"/>
                </a:ext>
              </a:extLst>
            </p:cNvPr>
            <p:cNvSpPr/>
            <p:nvPr/>
          </p:nvSpPr>
          <p:spPr>
            <a:xfrm rot="5400000">
              <a:off x="8947490" y="1868258"/>
              <a:ext cx="170705" cy="202020"/>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53" name="Group 17">
            <a:extLst>
              <a:ext uri="{FF2B5EF4-FFF2-40B4-BE49-F238E27FC236}">
                <a16:creationId xmlns:a16="http://schemas.microsoft.com/office/drawing/2014/main" id="{794DC2AE-3678-229F-3F8B-F9F6E4419529}"/>
              </a:ext>
            </a:extLst>
          </p:cNvPr>
          <p:cNvGrpSpPr/>
          <p:nvPr/>
        </p:nvGrpSpPr>
        <p:grpSpPr>
          <a:xfrm>
            <a:off x="426736" y="2819126"/>
            <a:ext cx="4660876" cy="3789979"/>
            <a:chOff x="1700554" y="1174965"/>
            <a:chExt cx="7099588" cy="5546510"/>
          </a:xfrm>
        </p:grpSpPr>
        <p:pic>
          <p:nvPicPr>
            <p:cNvPr id="54" name="Picture 66">
              <a:extLst>
                <a:ext uri="{FF2B5EF4-FFF2-40B4-BE49-F238E27FC236}">
                  <a16:creationId xmlns:a16="http://schemas.microsoft.com/office/drawing/2014/main" id="{907D3B33-516E-387C-EE54-46B1C384D536}"/>
                </a:ext>
              </a:extLst>
            </p:cNvPr>
            <p:cNvPicPr>
              <a:picLocks noChangeAspect="1"/>
            </p:cNvPicPr>
            <p:nvPr/>
          </p:nvPicPr>
          <p:blipFill>
            <a:blip r:embed="rId4"/>
            <a:stretch>
              <a:fillRect/>
            </a:stretch>
          </p:blipFill>
          <p:spPr>
            <a:xfrm>
              <a:off x="1700554" y="1174965"/>
              <a:ext cx="7099588" cy="5546510"/>
            </a:xfrm>
            <a:prstGeom prst="rect">
              <a:avLst/>
            </a:prstGeom>
          </p:spPr>
        </p:pic>
        <p:sp>
          <p:nvSpPr>
            <p:cNvPr id="55" name="TextBox 20">
              <a:extLst>
                <a:ext uri="{FF2B5EF4-FFF2-40B4-BE49-F238E27FC236}">
                  <a16:creationId xmlns:a16="http://schemas.microsoft.com/office/drawing/2014/main" id="{CF4BEA8E-F958-834C-6554-C64AC1AD3C5E}"/>
                </a:ext>
              </a:extLst>
            </p:cNvPr>
            <p:cNvSpPr txBox="1"/>
            <p:nvPr/>
          </p:nvSpPr>
          <p:spPr>
            <a:xfrm>
              <a:off x="4321506" y="3921701"/>
              <a:ext cx="618060" cy="382858"/>
            </a:xfrm>
            <a:prstGeom prst="rect">
              <a:avLst/>
            </a:prstGeom>
            <a:noFill/>
          </p:spPr>
          <p:txBody>
            <a:bodyPr wrap="square">
              <a:spAutoFit/>
            </a:bodyPr>
            <a:lstStyle/>
            <a:p>
              <a:r>
                <a:rPr lang="en-US" sz="1100">
                  <a:latin typeface="Aptos Narrow" panose="020B0004020202020204" pitchFamily="34" charset="0"/>
                </a:rPr>
                <a:t>Xe</a:t>
              </a:r>
            </a:p>
          </p:txBody>
        </p:sp>
        <p:sp>
          <p:nvSpPr>
            <p:cNvPr id="56" name="TextBox 21">
              <a:extLst>
                <a:ext uri="{FF2B5EF4-FFF2-40B4-BE49-F238E27FC236}">
                  <a16:creationId xmlns:a16="http://schemas.microsoft.com/office/drawing/2014/main" id="{4A0F0706-9B11-5072-AB20-14337D2A15FE}"/>
                </a:ext>
              </a:extLst>
            </p:cNvPr>
            <p:cNvSpPr txBox="1"/>
            <p:nvPr/>
          </p:nvSpPr>
          <p:spPr>
            <a:xfrm>
              <a:off x="5660239" y="1802137"/>
              <a:ext cx="2502770" cy="630589"/>
            </a:xfrm>
            <a:prstGeom prst="rect">
              <a:avLst/>
            </a:prstGeom>
            <a:noFill/>
          </p:spPr>
          <p:txBody>
            <a:bodyPr wrap="square">
              <a:spAutoFit/>
            </a:bodyPr>
            <a:lstStyle/>
            <a:p>
              <a:pPr algn="r"/>
              <a:r>
                <a:rPr lang="en-US" sz="1100">
                  <a:latin typeface="Aptos Narrow" panose="020B0004020202020204" pitchFamily="34" charset="0"/>
                </a:rPr>
                <a:t>Xe, </a:t>
              </a:r>
              <a:r>
                <a:rPr lang="en-US" sz="1100" b="1">
                  <a:latin typeface="Aptos Narrow" panose="020B0004020202020204" pitchFamily="34" charset="0"/>
                </a:rPr>
                <a:t>3 uA accelerated beam</a:t>
              </a:r>
            </a:p>
          </p:txBody>
        </p:sp>
        <p:sp>
          <p:nvSpPr>
            <p:cNvPr id="57" name="TextBox 30">
              <a:extLst>
                <a:ext uri="{FF2B5EF4-FFF2-40B4-BE49-F238E27FC236}">
                  <a16:creationId xmlns:a16="http://schemas.microsoft.com/office/drawing/2014/main" id="{5267AF42-93DF-9BF0-34CE-7A136177A25B}"/>
                </a:ext>
              </a:extLst>
            </p:cNvPr>
            <p:cNvSpPr txBox="1"/>
            <p:nvPr/>
          </p:nvSpPr>
          <p:spPr>
            <a:xfrm>
              <a:off x="2580949" y="4639150"/>
              <a:ext cx="1516642" cy="878320"/>
            </a:xfrm>
            <a:prstGeom prst="rect">
              <a:avLst/>
            </a:prstGeom>
            <a:noFill/>
          </p:spPr>
          <p:txBody>
            <a:bodyPr wrap="square">
              <a:spAutoFit/>
            </a:bodyPr>
            <a:lstStyle/>
            <a:p>
              <a:r>
                <a:rPr lang="en-US" sz="1100">
                  <a:latin typeface="Aptos Narrow" panose="020B0004020202020204" pitchFamily="34" charset="0"/>
                </a:rPr>
                <a:t>O, 0.1 uA accelerated beam</a:t>
              </a:r>
            </a:p>
          </p:txBody>
        </p:sp>
        <p:sp>
          <p:nvSpPr>
            <p:cNvPr id="59" name="TextBox 58">
              <a:extLst>
                <a:ext uri="{FF2B5EF4-FFF2-40B4-BE49-F238E27FC236}">
                  <a16:creationId xmlns:a16="http://schemas.microsoft.com/office/drawing/2014/main" id="{060E72BD-B688-9162-EA29-656510A4F7CE}"/>
                </a:ext>
              </a:extLst>
            </p:cNvPr>
            <p:cNvSpPr txBox="1"/>
            <p:nvPr/>
          </p:nvSpPr>
          <p:spPr>
            <a:xfrm>
              <a:off x="5954684" y="3632924"/>
              <a:ext cx="1963948" cy="630589"/>
            </a:xfrm>
            <a:prstGeom prst="rect">
              <a:avLst/>
            </a:prstGeom>
            <a:noFill/>
          </p:spPr>
          <p:txBody>
            <a:bodyPr wrap="square">
              <a:spAutoFit/>
            </a:bodyPr>
            <a:lstStyle/>
            <a:p>
              <a:pPr algn="r"/>
              <a:r>
                <a:rPr lang="en-US" sz="1100">
                  <a:latin typeface="Aptos Narrow" panose="020B0004020202020204" pitchFamily="34" charset="0"/>
                </a:rPr>
                <a:t>Pb, 0.3 uA accelerated beam</a:t>
              </a:r>
            </a:p>
          </p:txBody>
        </p:sp>
      </p:grpSp>
      <p:sp>
        <p:nvSpPr>
          <p:cNvPr id="60" name="TextBox 15">
            <a:extLst>
              <a:ext uri="{FF2B5EF4-FFF2-40B4-BE49-F238E27FC236}">
                <a16:creationId xmlns:a16="http://schemas.microsoft.com/office/drawing/2014/main" id="{248F03DA-19CB-D4E2-1F1C-D28B7ED7AA8F}"/>
              </a:ext>
            </a:extLst>
          </p:cNvPr>
          <p:cNvSpPr txBox="1"/>
          <p:nvPr/>
        </p:nvSpPr>
        <p:spPr>
          <a:xfrm>
            <a:off x="366847" y="2662536"/>
            <a:ext cx="5318840" cy="276999"/>
          </a:xfrm>
          <a:prstGeom prst="rect">
            <a:avLst/>
          </a:prstGeom>
          <a:noFill/>
        </p:spPr>
        <p:txBody>
          <a:bodyPr wrap="square" rtlCol="0">
            <a:spAutoFit/>
          </a:bodyPr>
          <a:lstStyle/>
          <a:p>
            <a:pPr algn="ctr"/>
            <a:r>
              <a:rPr lang="en-US" sz="1200" b="1">
                <a:latin typeface="Aptos Narrow" panose="020B0004020202020204" pitchFamily="34" charset="0"/>
              </a:rPr>
              <a:t>Official data and milestones related to PIAVE-ALPI</a:t>
            </a:r>
          </a:p>
        </p:txBody>
      </p:sp>
      <p:grpSp>
        <p:nvGrpSpPr>
          <p:cNvPr id="21" name="Group 20">
            <a:extLst>
              <a:ext uri="{FF2B5EF4-FFF2-40B4-BE49-F238E27FC236}">
                <a16:creationId xmlns:a16="http://schemas.microsoft.com/office/drawing/2014/main" id="{2BCBF8B1-AD14-A1F2-4054-56D6E0FDBB57}"/>
              </a:ext>
            </a:extLst>
          </p:cNvPr>
          <p:cNvGrpSpPr/>
          <p:nvPr/>
        </p:nvGrpSpPr>
        <p:grpSpPr>
          <a:xfrm>
            <a:off x="5222519" y="2558916"/>
            <a:ext cx="4463591" cy="2462213"/>
            <a:chOff x="5222519" y="3029983"/>
            <a:chExt cx="4463591" cy="2462213"/>
          </a:xfrm>
        </p:grpSpPr>
        <p:sp>
          <p:nvSpPr>
            <p:cNvPr id="47" name="TextBox 46">
              <a:extLst>
                <a:ext uri="{FF2B5EF4-FFF2-40B4-BE49-F238E27FC236}">
                  <a16:creationId xmlns:a16="http://schemas.microsoft.com/office/drawing/2014/main" id="{42423A79-61CF-2AB3-8E34-2961CB1F2C76}"/>
                </a:ext>
              </a:extLst>
            </p:cNvPr>
            <p:cNvSpPr txBox="1"/>
            <p:nvPr/>
          </p:nvSpPr>
          <p:spPr>
            <a:xfrm>
              <a:off x="5222519" y="3029983"/>
              <a:ext cx="4463591" cy="2462213"/>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Sequential optimization</a:t>
              </a:r>
            </a:p>
            <a:p>
              <a:pPr marL="742950" lvl="1" indent="-285750" algn="just">
                <a:buFont typeface="Wingdings" panose="05000000000000000000" pitchFamily="2" charset="2"/>
                <a:buChar char="q"/>
              </a:pPr>
              <a:r>
                <a:rPr lang="en-US" sz="1400">
                  <a:latin typeface="Aptos Narrow" panose="020B0004020202020204" pitchFamily="34" charset="0"/>
                </a:rPr>
                <a:t>Source optics </a:t>
              </a:r>
              <a:r>
                <a:rPr lang="en-US" sz="1200">
                  <a:latin typeface="Aptos Narrow" panose="020B0004020202020204" pitchFamily="34" charset="0"/>
                </a:rPr>
                <a:t>(in collaboration with the source group)</a:t>
              </a:r>
            </a:p>
            <a:p>
              <a:pPr marL="742950" lvl="1" indent="-285750" algn="just">
                <a:buFont typeface="Wingdings" panose="05000000000000000000" pitchFamily="2" charset="2"/>
                <a:buChar char="q"/>
              </a:pPr>
              <a:r>
                <a:rPr lang="en-US" sz="1400">
                  <a:latin typeface="Aptos Narrow" panose="020B0004020202020204" pitchFamily="34" charset="0"/>
                </a:rPr>
                <a:t>PIAVE-ALPI transverse optics</a:t>
              </a:r>
            </a:p>
            <a:p>
              <a:pPr marL="742950" lvl="1" indent="-285750" algn="just">
                <a:buFont typeface="Wingdings" panose="05000000000000000000" pitchFamily="2" charset="2"/>
                <a:buChar char="q"/>
              </a:pPr>
              <a:r>
                <a:rPr lang="en-US" sz="1400">
                  <a:latin typeface="Aptos Narrow" panose="020B0004020202020204" pitchFamily="34" charset="0"/>
                </a:rPr>
                <a:t>Longitudinal optics</a:t>
              </a:r>
            </a:p>
            <a:p>
              <a:pPr marL="285750" indent="-285750" algn="just">
                <a:buFont typeface="Wingdings" panose="05000000000000000000" pitchFamily="2" charset="2"/>
                <a:buChar char="q"/>
              </a:pPr>
              <a:r>
                <a:rPr lang="en-US" sz="1600">
                  <a:latin typeface="Aptos Narrow" panose="020B0004020202020204" pitchFamily="34" charset="0"/>
                </a:rPr>
                <a:t>Reached</a:t>
              </a:r>
              <a:r>
                <a:rPr lang="en-US" sz="1600">
                  <a:solidFill>
                    <a:schemeClr val="accent1"/>
                  </a:solidFill>
                  <a:latin typeface="Aptos Narrow" panose="020B0004020202020204" pitchFamily="34" charset="0"/>
                </a:rPr>
                <a:t> </a:t>
              </a:r>
              <a:r>
                <a:rPr lang="en-US" sz="1600" b="1">
                  <a:solidFill>
                    <a:schemeClr val="accent1"/>
                  </a:solidFill>
                  <a:latin typeface="Aptos Narrow" panose="020B0004020202020204" pitchFamily="34" charset="0"/>
                </a:rPr>
                <a:t>85%</a:t>
              </a:r>
              <a:r>
                <a:rPr lang="en-US" sz="1600">
                  <a:solidFill>
                    <a:schemeClr val="accent1"/>
                  </a:solidFill>
                  <a:latin typeface="Aptos Narrow" panose="020B0004020202020204" pitchFamily="34" charset="0"/>
                </a:rPr>
                <a:t> </a:t>
              </a:r>
              <a:r>
                <a:rPr lang="en-US" sz="1600">
                  <a:latin typeface="Aptos Narrow" panose="020B0004020202020204" pitchFamily="34" charset="0"/>
                </a:rPr>
                <a:t>of</a:t>
              </a:r>
              <a:r>
                <a:rPr lang="en-US" sz="1600">
                  <a:solidFill>
                    <a:schemeClr val="accent1"/>
                  </a:solidFill>
                  <a:latin typeface="Aptos Narrow" panose="020B0004020202020204" pitchFamily="34" charset="0"/>
                </a:rPr>
                <a:t> </a:t>
              </a:r>
              <a:r>
                <a:rPr lang="en-US" sz="1600" b="1">
                  <a:solidFill>
                    <a:schemeClr val="accent1"/>
                  </a:solidFill>
                  <a:latin typeface="Aptos Narrow" panose="020B0004020202020204" pitchFamily="34" charset="0"/>
                </a:rPr>
                <a:t>ALPI transmission </a:t>
              </a:r>
              <a:r>
                <a:rPr lang="en-US" sz="1600">
                  <a:latin typeface="Aptos Narrow" panose="020B0004020202020204" pitchFamily="34" charset="0"/>
                </a:rPr>
                <a:t>(cavities on)</a:t>
              </a:r>
            </a:p>
            <a:p>
              <a:pPr marL="742950" lvl="1" indent="-285750" algn="just">
                <a:buFont typeface="Wingdings" panose="05000000000000000000" pitchFamily="2" charset="2"/>
                <a:buChar char="q"/>
              </a:pPr>
              <a:r>
                <a:rPr lang="en-US" sz="1600">
                  <a:latin typeface="Aptos Narrow" panose="020B0004020202020204" pitchFamily="34" charset="0"/>
                </a:rPr>
                <a:t>Record since its construction, roughly 20 years ago</a:t>
              </a:r>
            </a:p>
            <a:p>
              <a:pPr marL="742950" lvl="1" indent="-285750" algn="just">
                <a:buFont typeface="Wingdings" panose="05000000000000000000" pitchFamily="2" charset="2"/>
                <a:buChar char="q"/>
              </a:pPr>
              <a:r>
                <a:rPr lang="en-US" sz="1600">
                  <a:latin typeface="Aptos Narrow" panose="020B0004020202020204" pitchFamily="34" charset="0"/>
                </a:rPr>
                <a:t>Max theoretical transmission of 93%</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Maximum current </a:t>
              </a:r>
              <a:r>
                <a:rPr lang="en-US" sz="1600">
                  <a:latin typeface="Aptos Narrow" panose="020B0004020202020204" pitchFamily="34" charset="0"/>
                </a:rPr>
                <a:t>reached at </a:t>
              </a:r>
              <a:r>
                <a:rPr lang="en-US" sz="1600" b="1">
                  <a:solidFill>
                    <a:schemeClr val="accent1"/>
                  </a:solidFill>
                  <a:latin typeface="Aptos Narrow" panose="020B0004020202020204" pitchFamily="34" charset="0"/>
                </a:rPr>
                <a:t>3 </a:t>
              </a:r>
              <a:r>
                <a:rPr lang="en-US" sz="1600" b="1" err="1">
                  <a:solidFill>
                    <a:schemeClr val="accent1"/>
                  </a:solidFill>
                  <a:latin typeface="Aptos Narrow" panose="020B0004020202020204" pitchFamily="34" charset="0"/>
                </a:rPr>
                <a:t>μA</a:t>
              </a:r>
              <a:r>
                <a:rPr lang="en-US" sz="1600" b="1">
                  <a:solidFill>
                    <a:schemeClr val="accent1"/>
                  </a:solidFill>
                  <a:latin typeface="Aptos Narrow" panose="020B0004020202020204" pitchFamily="34" charset="0"/>
                </a:rPr>
                <a:t> </a:t>
              </a:r>
            </a:p>
            <a:p>
              <a:pPr marL="742950" lvl="1" indent="-285750" algn="just">
                <a:buFont typeface="Wingdings" panose="05000000000000000000" pitchFamily="2" charset="2"/>
                <a:buChar char="q"/>
              </a:pPr>
              <a:r>
                <a:rPr lang="en-US" sz="1600">
                  <a:latin typeface="Aptos Narrow" panose="020B0004020202020204" pitchFamily="34" charset="0"/>
                </a:rPr>
                <a:t>Record, limited by uncooled diagnostics</a:t>
              </a:r>
            </a:p>
          </p:txBody>
        </p:sp>
        <p:sp>
          <p:nvSpPr>
            <p:cNvPr id="61" name="Arrow: Curved Right 60">
              <a:extLst>
                <a:ext uri="{FF2B5EF4-FFF2-40B4-BE49-F238E27FC236}">
                  <a16:creationId xmlns:a16="http://schemas.microsoft.com/office/drawing/2014/main" id="{3AC11215-692A-3D9A-721D-6AE137F7BC1D}"/>
                </a:ext>
              </a:extLst>
            </p:cNvPr>
            <p:cNvSpPr/>
            <p:nvPr/>
          </p:nvSpPr>
          <p:spPr>
            <a:xfrm>
              <a:off x="5573211" y="3385596"/>
              <a:ext cx="112476" cy="22570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row: Curved Right 61">
              <a:extLst>
                <a:ext uri="{FF2B5EF4-FFF2-40B4-BE49-F238E27FC236}">
                  <a16:creationId xmlns:a16="http://schemas.microsoft.com/office/drawing/2014/main" id="{FFEC3874-7521-9FCF-BE9A-0B8F2CD29D2F}"/>
                </a:ext>
              </a:extLst>
            </p:cNvPr>
            <p:cNvSpPr/>
            <p:nvPr/>
          </p:nvSpPr>
          <p:spPr>
            <a:xfrm>
              <a:off x="5573210" y="3673672"/>
              <a:ext cx="112476" cy="22570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Right 62">
              <a:extLst>
                <a:ext uri="{FF2B5EF4-FFF2-40B4-BE49-F238E27FC236}">
                  <a16:creationId xmlns:a16="http://schemas.microsoft.com/office/drawing/2014/main" id="{4DFC3746-F158-7E81-7275-6DE7BF3B2876}"/>
                </a:ext>
              </a:extLst>
            </p:cNvPr>
            <p:cNvSpPr/>
            <p:nvPr/>
          </p:nvSpPr>
          <p:spPr>
            <a:xfrm rot="10800000" flipH="1">
              <a:off x="5369124" y="3385596"/>
              <a:ext cx="112476" cy="51378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 name="Picture 6" descr="A group of people posing for a photo&#10;&#10;AI-generated content may be incorrect.">
            <a:extLst>
              <a:ext uri="{FF2B5EF4-FFF2-40B4-BE49-F238E27FC236}">
                <a16:creationId xmlns:a16="http://schemas.microsoft.com/office/drawing/2014/main" id="{7C8EA7EB-E88F-4C19-4D5E-64A457472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8400" y="4403576"/>
            <a:ext cx="2458696" cy="1844022"/>
          </a:xfrm>
          <a:prstGeom prst="rect">
            <a:avLst/>
          </a:prstGeom>
        </p:spPr>
      </p:pic>
    </p:spTree>
    <p:extLst>
      <p:ext uri="{BB962C8B-B14F-4D97-AF65-F5344CB8AC3E}">
        <p14:creationId xmlns:p14="http://schemas.microsoft.com/office/powerpoint/2010/main" val="3047291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A7D0-1401-8458-17E7-5FF090A419D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84819E4-29E2-30DD-C0CE-3F764BCF801F}"/>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D9709156-CC1E-D2C8-F0F1-286DD814CDC0}"/>
              </a:ext>
            </a:extLst>
          </p:cNvPr>
          <p:cNvSpPr>
            <a:spLocks noGrp="1"/>
          </p:cNvSpPr>
          <p:nvPr>
            <p:ph type="sldNum" sz="quarter" idx="12"/>
          </p:nvPr>
        </p:nvSpPr>
        <p:spPr/>
        <p:txBody>
          <a:bodyPr/>
          <a:lstStyle/>
          <a:p>
            <a:fld id="{A6D6D798-1883-974D-96D0-4E82B243DEDE}" type="slidenum">
              <a:rPr lang="it-IT" smtClean="0"/>
              <a:t>24</a:t>
            </a:fld>
            <a:endParaRPr lang="it-IT"/>
          </a:p>
        </p:txBody>
      </p:sp>
      <p:sp>
        <p:nvSpPr>
          <p:cNvPr id="11" name="Titolo 4">
            <a:extLst>
              <a:ext uri="{FF2B5EF4-FFF2-40B4-BE49-F238E27FC236}">
                <a16:creationId xmlns:a16="http://schemas.microsoft.com/office/drawing/2014/main" id="{DC0CACCB-ED02-4089-026E-847D97327E08}"/>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err="1">
                <a:solidFill>
                  <a:schemeClr val="accent1"/>
                </a:solidFill>
                <a:latin typeface="Aptos Narrow" panose="020B0004020202020204" pitchFamily="34" charset="0"/>
              </a:rPr>
              <a:t>European</a:t>
            </a:r>
            <a:r>
              <a:rPr lang="fr-FR" b="1">
                <a:solidFill>
                  <a:schemeClr val="accent1"/>
                </a:solidFill>
                <a:latin typeface="Aptos Narrow" panose="020B0004020202020204" pitchFamily="34" charset="0"/>
              </a:rPr>
              <a:t> Spallation Source (ESS)</a:t>
            </a:r>
          </a:p>
        </p:txBody>
      </p:sp>
      <p:pic>
        <p:nvPicPr>
          <p:cNvPr id="8" name="Picture 7" descr="A diagram of a diagram&#10;&#10;AI-generated content may be incorrect.">
            <a:extLst>
              <a:ext uri="{FF2B5EF4-FFF2-40B4-BE49-F238E27FC236}">
                <a16:creationId xmlns:a16="http://schemas.microsoft.com/office/drawing/2014/main" id="{592CF674-BA6B-C9E6-EF25-62A6F83204DD}"/>
              </a:ext>
            </a:extLst>
          </p:cNvPr>
          <p:cNvPicPr>
            <a:picLocks noChangeAspect="1"/>
          </p:cNvPicPr>
          <p:nvPr/>
        </p:nvPicPr>
        <p:blipFill>
          <a:blip r:embed="rId3">
            <a:extLst>
              <a:ext uri="{28A0092B-C50C-407E-A947-70E740481C1C}">
                <a14:useLocalDpi xmlns:a14="http://schemas.microsoft.com/office/drawing/2010/main" val="0"/>
              </a:ext>
            </a:extLst>
          </a:blip>
          <a:srcRect b="46961"/>
          <a:stretch>
            <a:fillRect/>
          </a:stretch>
        </p:blipFill>
        <p:spPr>
          <a:xfrm>
            <a:off x="6065305" y="1209521"/>
            <a:ext cx="5737671" cy="817313"/>
          </a:xfrm>
          <a:prstGeom prst="rect">
            <a:avLst/>
          </a:prstGeom>
        </p:spPr>
      </p:pic>
      <p:cxnSp>
        <p:nvCxnSpPr>
          <p:cNvPr id="27" name="Straight Connector 26">
            <a:extLst>
              <a:ext uri="{FF2B5EF4-FFF2-40B4-BE49-F238E27FC236}">
                <a16:creationId xmlns:a16="http://schemas.microsoft.com/office/drawing/2014/main" id="{7C565A39-6425-4C1C-D3C2-42D39929168F}"/>
              </a:ext>
            </a:extLst>
          </p:cNvPr>
          <p:cNvCxnSpPr>
            <a:cxnSpLocks/>
          </p:cNvCxnSpPr>
          <p:nvPr/>
        </p:nvCxnSpPr>
        <p:spPr>
          <a:xfrm flipH="1">
            <a:off x="6077645" y="1760930"/>
            <a:ext cx="991578" cy="65743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10C4B498-4A4E-EB2E-2F08-D80817E50D10}"/>
              </a:ext>
            </a:extLst>
          </p:cNvPr>
          <p:cNvCxnSpPr>
            <a:cxnSpLocks/>
          </p:cNvCxnSpPr>
          <p:nvPr/>
        </p:nvCxnSpPr>
        <p:spPr>
          <a:xfrm>
            <a:off x="7755079" y="1789909"/>
            <a:ext cx="4108608" cy="608498"/>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81" name="Group 80">
            <a:extLst>
              <a:ext uri="{FF2B5EF4-FFF2-40B4-BE49-F238E27FC236}">
                <a16:creationId xmlns:a16="http://schemas.microsoft.com/office/drawing/2014/main" id="{EC9B888A-189D-6888-D252-1DCC6768D1EF}"/>
              </a:ext>
            </a:extLst>
          </p:cNvPr>
          <p:cNvGrpSpPr/>
          <p:nvPr/>
        </p:nvGrpSpPr>
        <p:grpSpPr>
          <a:xfrm>
            <a:off x="6065305" y="2418369"/>
            <a:ext cx="3541888" cy="1302257"/>
            <a:chOff x="605462" y="5455935"/>
            <a:chExt cx="3541888" cy="1302257"/>
          </a:xfrm>
        </p:grpSpPr>
        <p:pic>
          <p:nvPicPr>
            <p:cNvPr id="25" name="Picture 24">
              <a:extLst>
                <a:ext uri="{FF2B5EF4-FFF2-40B4-BE49-F238E27FC236}">
                  <a16:creationId xmlns:a16="http://schemas.microsoft.com/office/drawing/2014/main" id="{00D9E427-7E47-8DD4-ECDC-375E05F44C82}"/>
                </a:ext>
              </a:extLst>
            </p:cNvPr>
            <p:cNvPicPr>
              <a:picLocks noChangeAspect="1"/>
            </p:cNvPicPr>
            <p:nvPr/>
          </p:nvPicPr>
          <p:blipFill>
            <a:blip r:embed="rId4"/>
            <a:stretch>
              <a:fillRect/>
            </a:stretch>
          </p:blipFill>
          <p:spPr>
            <a:xfrm>
              <a:off x="605462" y="5455935"/>
              <a:ext cx="3541888" cy="1302257"/>
            </a:xfrm>
            <a:prstGeom prst="rect">
              <a:avLst/>
            </a:prstGeom>
          </p:spPr>
        </p:pic>
        <p:sp>
          <p:nvSpPr>
            <p:cNvPr id="47" name="CasellaDiTesto 50">
              <a:extLst>
                <a:ext uri="{FF2B5EF4-FFF2-40B4-BE49-F238E27FC236}">
                  <a16:creationId xmlns:a16="http://schemas.microsoft.com/office/drawing/2014/main" id="{1D72B2A5-C690-18CE-B6E2-BD2C8D22DBCF}"/>
                </a:ext>
              </a:extLst>
            </p:cNvPr>
            <p:cNvSpPr txBox="1"/>
            <p:nvPr/>
          </p:nvSpPr>
          <p:spPr>
            <a:xfrm>
              <a:off x="963706" y="5455935"/>
              <a:ext cx="1430924" cy="307777"/>
            </a:xfrm>
            <a:prstGeom prst="rect">
              <a:avLst/>
            </a:prstGeom>
            <a:noFill/>
          </p:spPr>
          <p:txBody>
            <a:bodyPr wrap="square" rtlCol="0">
              <a:spAutoFit/>
            </a:bodyPr>
            <a:lstStyle/>
            <a:p>
              <a:pPr algn="ctr"/>
              <a:r>
                <a:rPr lang="it-IT" sz="1400" b="1">
                  <a:latin typeface="Aptos Narrow" panose="020B0004020202020204" pitchFamily="34" charset="0"/>
                </a:rPr>
                <a:t>MEBT</a:t>
              </a:r>
            </a:p>
          </p:txBody>
        </p:sp>
      </p:grpSp>
      <p:grpSp>
        <p:nvGrpSpPr>
          <p:cNvPr id="80" name="Group 79">
            <a:extLst>
              <a:ext uri="{FF2B5EF4-FFF2-40B4-BE49-F238E27FC236}">
                <a16:creationId xmlns:a16="http://schemas.microsoft.com/office/drawing/2014/main" id="{8EE4BE80-B485-95A1-72CA-A2630574CDE0}"/>
              </a:ext>
            </a:extLst>
          </p:cNvPr>
          <p:cNvGrpSpPr/>
          <p:nvPr/>
        </p:nvGrpSpPr>
        <p:grpSpPr>
          <a:xfrm>
            <a:off x="9604958" y="2398407"/>
            <a:ext cx="2308795" cy="1296235"/>
            <a:chOff x="4227961" y="5444956"/>
            <a:chExt cx="2308795" cy="1296235"/>
          </a:xfrm>
        </p:grpSpPr>
        <p:pic>
          <p:nvPicPr>
            <p:cNvPr id="22" name="Picture 21" descr="A large machine with many wires&#10;&#10;AI-generated content may be incorrect.">
              <a:extLst>
                <a:ext uri="{FF2B5EF4-FFF2-40B4-BE49-F238E27FC236}">
                  <a16:creationId xmlns:a16="http://schemas.microsoft.com/office/drawing/2014/main" id="{E6428AEE-73ED-097D-7F89-49B741E7D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826" y="5464918"/>
              <a:ext cx="2268930" cy="1276273"/>
            </a:xfrm>
            <a:prstGeom prst="rect">
              <a:avLst/>
            </a:prstGeom>
          </p:spPr>
        </p:pic>
        <p:sp>
          <p:nvSpPr>
            <p:cNvPr id="48" name="CasellaDiTesto 50">
              <a:extLst>
                <a:ext uri="{FF2B5EF4-FFF2-40B4-BE49-F238E27FC236}">
                  <a16:creationId xmlns:a16="http://schemas.microsoft.com/office/drawing/2014/main" id="{616A4303-7206-A1BA-B1A2-AD7CF86BC111}"/>
                </a:ext>
              </a:extLst>
            </p:cNvPr>
            <p:cNvSpPr txBox="1"/>
            <p:nvPr/>
          </p:nvSpPr>
          <p:spPr>
            <a:xfrm>
              <a:off x="4227961" y="5444956"/>
              <a:ext cx="549886" cy="307777"/>
            </a:xfrm>
            <a:prstGeom prst="rect">
              <a:avLst/>
            </a:prstGeom>
            <a:noFill/>
          </p:spPr>
          <p:txBody>
            <a:bodyPr wrap="square" rtlCol="0">
              <a:spAutoFit/>
            </a:bodyPr>
            <a:lstStyle/>
            <a:p>
              <a:pPr algn="ctr"/>
              <a:r>
                <a:rPr lang="it-IT" sz="1400" b="1">
                  <a:latin typeface="Aptos Narrow" panose="020B0004020202020204" pitchFamily="34" charset="0"/>
                </a:rPr>
                <a:t>DTL</a:t>
              </a:r>
            </a:p>
          </p:txBody>
        </p:sp>
      </p:grpSp>
      <p:pic>
        <p:nvPicPr>
          <p:cNvPr id="65" name="Picture 64" descr="A blue logo with white text&#10;&#10;AI-generated content may be incorrect.">
            <a:extLst>
              <a:ext uri="{FF2B5EF4-FFF2-40B4-BE49-F238E27FC236}">
                <a16:creationId xmlns:a16="http://schemas.microsoft.com/office/drawing/2014/main" id="{124BD06E-E040-FDB2-CAEF-7AF91E389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4273" y="47253"/>
            <a:ext cx="1146086" cy="616693"/>
          </a:xfrm>
          <a:prstGeom prst="rect">
            <a:avLst/>
          </a:prstGeom>
        </p:spPr>
      </p:pic>
      <p:sp>
        <p:nvSpPr>
          <p:cNvPr id="96" name="Rectangle 95">
            <a:extLst>
              <a:ext uri="{FF2B5EF4-FFF2-40B4-BE49-F238E27FC236}">
                <a16:creationId xmlns:a16="http://schemas.microsoft.com/office/drawing/2014/main" id="{8DB28E74-8FFD-282A-4E7D-EC2B0A2999E7}"/>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895ECD-82F0-9A3F-A887-11AB1EDA0C60}"/>
              </a:ext>
            </a:extLst>
          </p:cNvPr>
          <p:cNvSpPr txBox="1"/>
          <p:nvPr/>
        </p:nvSpPr>
        <p:spPr>
          <a:xfrm>
            <a:off x="389024" y="1007235"/>
            <a:ext cx="5446527" cy="2985433"/>
          </a:xfrm>
          <a:prstGeom prst="rect">
            <a:avLst/>
          </a:prstGeom>
          <a:noFill/>
        </p:spPr>
        <p:txBody>
          <a:bodyPr wrap="square">
            <a:spAutoFit/>
          </a:bodyPr>
          <a:lstStyle/>
          <a:p>
            <a:pPr marL="285750" indent="-285750" algn="just">
              <a:buFont typeface="Wingdings" panose="05000000000000000000" pitchFamily="2" charset="2"/>
              <a:buChar char="q"/>
            </a:pPr>
            <a:r>
              <a:rPr lang="en-US">
                <a:latin typeface="Aptos Narrow" panose="020B0004020202020204" pitchFamily="34" charset="0"/>
              </a:rPr>
              <a:t>High-intensity machine (protons, 5 MW </a:t>
            </a:r>
            <a:r>
              <a:rPr lang="en-US" err="1">
                <a:latin typeface="Aptos Narrow" panose="020B0004020202020204" pitchFamily="34" charset="0"/>
              </a:rPr>
              <a:t>ave.</a:t>
            </a:r>
            <a:r>
              <a:rPr lang="en-US">
                <a:latin typeface="Aptos Narrow" panose="020B0004020202020204" pitchFamily="34" charset="0"/>
              </a:rPr>
              <a:t> beam power, 2 GeV energy, 62.5 mA current)</a:t>
            </a:r>
          </a:p>
          <a:p>
            <a:pPr marL="742950" lvl="1" indent="-285750" algn="just">
              <a:buFont typeface="Wingdings" panose="05000000000000000000" pitchFamily="2" charset="2"/>
              <a:buChar char="q"/>
            </a:pPr>
            <a:r>
              <a:rPr lang="en-US" sz="1600">
                <a:latin typeface="Aptos Narrow" panose="020B0004020202020204" pitchFamily="34" charset="0"/>
              </a:rPr>
              <a:t>Even at </a:t>
            </a:r>
            <a:r>
              <a:rPr lang="en-US" sz="1600" b="1">
                <a:latin typeface="Aptos Narrow" panose="020B0004020202020204" pitchFamily="34" charset="0"/>
              </a:rPr>
              <a:t>low duty cycle </a:t>
            </a:r>
            <a:r>
              <a:rPr lang="en-US" sz="1600">
                <a:latin typeface="Aptos Narrow" panose="020B0004020202020204" pitchFamily="34" charset="0"/>
              </a:rPr>
              <a:t>(50 </a:t>
            </a:r>
            <a:r>
              <a:rPr lang="en-US" sz="1600" err="1">
                <a:latin typeface="Aptos Narrow" panose="020B0004020202020204" pitchFamily="34" charset="0"/>
              </a:rPr>
              <a:t>μs</a:t>
            </a:r>
            <a:r>
              <a:rPr lang="en-US" sz="1600">
                <a:latin typeface="Aptos Narrow" panose="020B0004020202020204" pitchFamily="34" charset="0"/>
              </a:rPr>
              <a:t>, 1 Hz) → </a:t>
            </a:r>
            <a:r>
              <a:rPr lang="en-US" sz="1600" b="1">
                <a:latin typeface="Aptos Narrow" panose="020B0004020202020204" pitchFamily="34" charset="0"/>
              </a:rPr>
              <a:t>300 W</a:t>
            </a:r>
            <a:r>
              <a:rPr lang="en-US" sz="1600">
                <a:latin typeface="Aptos Narrow" panose="020B0004020202020204" pitchFamily="34" charset="0"/>
              </a:rPr>
              <a:t> </a:t>
            </a:r>
            <a:r>
              <a:rPr lang="en-US" sz="1600" err="1">
                <a:latin typeface="Aptos Narrow" panose="020B0004020202020204" pitchFamily="34" charset="0"/>
              </a:rPr>
              <a:t>ave.</a:t>
            </a:r>
            <a:r>
              <a:rPr lang="en-US" sz="1600">
                <a:latin typeface="Aptos Narrow" panose="020B0004020202020204" pitchFamily="34" charset="0"/>
              </a:rPr>
              <a:t> beam power at end of DTL (enough to damage the linac!!)</a:t>
            </a:r>
          </a:p>
          <a:p>
            <a:pPr marL="285750" indent="-285750" algn="just">
              <a:buFont typeface="Wingdings" panose="05000000000000000000" pitchFamily="2" charset="2"/>
              <a:buChar char="q"/>
            </a:pPr>
            <a:r>
              <a:rPr lang="en-US" b="1">
                <a:latin typeface="Aptos Narrow" panose="020B0004020202020204" pitchFamily="34" charset="0"/>
              </a:rPr>
              <a:t>Testing</a:t>
            </a:r>
            <a:r>
              <a:rPr lang="en-US">
                <a:latin typeface="Aptos Narrow" panose="020B0004020202020204" pitchFamily="34" charset="0"/>
              </a:rPr>
              <a:t> the ML algorithm on the </a:t>
            </a:r>
            <a:r>
              <a:rPr lang="en-US" b="1">
                <a:solidFill>
                  <a:schemeClr val="accent1"/>
                </a:solidFill>
                <a:latin typeface="Aptos Narrow" panose="020B0004020202020204" pitchFamily="34" charset="0"/>
              </a:rPr>
              <a:t>normal conducting linac NCL </a:t>
            </a:r>
            <a:r>
              <a:rPr lang="en-US">
                <a:latin typeface="Aptos Narrow" panose="020B0004020202020204" pitchFamily="34" charset="0"/>
              </a:rPr>
              <a:t>(</a:t>
            </a:r>
            <a:r>
              <a:rPr lang="en-US" b="1">
                <a:solidFill>
                  <a:schemeClr val="accent1"/>
                </a:solidFill>
                <a:latin typeface="Aptos Narrow" panose="020B0004020202020204" pitchFamily="34" charset="0"/>
              </a:rPr>
              <a:t>MEBT</a:t>
            </a:r>
            <a:r>
              <a:rPr lang="en-US">
                <a:latin typeface="Aptos Narrow" panose="020B0004020202020204" pitchFamily="34" charset="0"/>
              </a:rPr>
              <a:t>,</a:t>
            </a:r>
            <a:r>
              <a:rPr lang="en-US">
                <a:solidFill>
                  <a:schemeClr val="accent1"/>
                </a:solidFill>
                <a:latin typeface="Aptos Narrow" panose="020B0004020202020204" pitchFamily="34" charset="0"/>
              </a:rPr>
              <a:t> </a:t>
            </a:r>
            <a:r>
              <a:rPr lang="en-US" b="1">
                <a:solidFill>
                  <a:schemeClr val="accent1"/>
                </a:solidFill>
                <a:latin typeface="Aptos Narrow" panose="020B0004020202020204" pitchFamily="34" charset="0"/>
              </a:rPr>
              <a:t>DTL</a:t>
            </a:r>
            <a:r>
              <a:rPr lang="en-US">
                <a:latin typeface="Aptos Narrow" panose="020B0004020202020204" pitchFamily="34" charset="0"/>
              </a:rPr>
              <a:t>)</a:t>
            </a:r>
          </a:p>
          <a:p>
            <a:pPr marL="285750" indent="-285750" algn="just">
              <a:buFont typeface="Wingdings" panose="05000000000000000000" pitchFamily="2" charset="2"/>
              <a:buChar char="q"/>
            </a:pPr>
            <a:r>
              <a:rPr lang="en-US">
                <a:latin typeface="Aptos Narrow" panose="020B0004020202020204" pitchFamily="34" charset="0"/>
              </a:rPr>
              <a:t>Many </a:t>
            </a:r>
            <a:r>
              <a:rPr lang="en-US" b="1">
                <a:latin typeface="Aptos Narrow" panose="020B0004020202020204" pitchFamily="34" charset="0"/>
              </a:rPr>
              <a:t>diagnostics available </a:t>
            </a:r>
            <a:r>
              <a:rPr lang="en-US">
                <a:latin typeface="Aptos Narrow" panose="020B0004020202020204" pitchFamily="34" charset="0"/>
              </a:rPr>
              <a:t>(</a:t>
            </a:r>
            <a:r>
              <a:rPr lang="en-US" b="1">
                <a:latin typeface="Aptos Narrow" panose="020B0004020202020204" pitchFamily="34" charset="0"/>
              </a:rPr>
              <a:t>hundreds</a:t>
            </a:r>
            <a:r>
              <a:rPr lang="en-US">
                <a:latin typeface="Aptos Narrow" panose="020B0004020202020204" pitchFamily="34" charset="0"/>
              </a:rPr>
              <a:t>), compared to TAP accelerator (Faraday cup)</a:t>
            </a:r>
          </a:p>
          <a:p>
            <a:pPr marL="742950" lvl="1" indent="-285750" algn="just">
              <a:buFont typeface="Wingdings" panose="05000000000000000000" pitchFamily="2" charset="2"/>
              <a:buChar char="q"/>
            </a:pPr>
            <a:r>
              <a:rPr lang="en-US" sz="1600">
                <a:latin typeface="Aptos Narrow" panose="020B0004020202020204" pitchFamily="34" charset="0"/>
              </a:rPr>
              <a:t>Beam Current Monitors (BCMs)</a:t>
            </a:r>
          </a:p>
          <a:p>
            <a:pPr marL="742950" lvl="1" indent="-285750" algn="just">
              <a:buFont typeface="Wingdings" panose="05000000000000000000" pitchFamily="2" charset="2"/>
              <a:buChar char="q"/>
            </a:pPr>
            <a:r>
              <a:rPr lang="en-US" sz="1600">
                <a:latin typeface="Aptos Narrow" panose="020B0004020202020204" pitchFamily="34" charset="0"/>
              </a:rPr>
              <a:t>Beam Position Monitors (BPMs)</a:t>
            </a:r>
          </a:p>
          <a:p>
            <a:pPr marL="742950" lvl="1" indent="-285750" algn="just">
              <a:buFont typeface="Wingdings" panose="05000000000000000000" pitchFamily="2" charset="2"/>
              <a:buChar char="q"/>
            </a:pPr>
            <a:r>
              <a:rPr lang="en-US" sz="1600">
                <a:latin typeface="Aptos Narrow" panose="020B0004020202020204" pitchFamily="34" charset="0"/>
              </a:rPr>
              <a:t>Beam Loss Monitors (BLMs)</a:t>
            </a:r>
          </a:p>
        </p:txBody>
      </p:sp>
      <p:sp>
        <p:nvSpPr>
          <p:cNvPr id="6" name="TextBox 5">
            <a:extLst>
              <a:ext uri="{FF2B5EF4-FFF2-40B4-BE49-F238E27FC236}">
                <a16:creationId xmlns:a16="http://schemas.microsoft.com/office/drawing/2014/main" id="{5335E86C-5DDE-CE43-AA85-EAC25749EBE9}"/>
              </a:ext>
            </a:extLst>
          </p:cNvPr>
          <p:cNvSpPr txBox="1"/>
          <p:nvPr/>
        </p:nvSpPr>
        <p:spPr>
          <a:xfrm>
            <a:off x="6752399" y="4294262"/>
            <a:ext cx="4711360" cy="1354217"/>
          </a:xfrm>
          <a:prstGeom prst="rect">
            <a:avLst/>
          </a:prstGeom>
          <a:noFill/>
        </p:spPr>
        <p:txBody>
          <a:bodyPr wrap="square">
            <a:spAutoFit/>
          </a:bodyPr>
          <a:lstStyle/>
          <a:p>
            <a:pPr algn="just"/>
            <a:r>
              <a:rPr lang="en-US" b="1">
                <a:solidFill>
                  <a:srgbClr val="00B050"/>
                </a:solidFill>
                <a:latin typeface="Aptos Narrow" panose="020B0004020202020204" pitchFamily="34" charset="0"/>
              </a:rPr>
              <a:t>Our approach:</a:t>
            </a:r>
          </a:p>
          <a:p>
            <a:pPr marL="285750" indent="-285750" algn="just">
              <a:buFont typeface="Wingdings" panose="05000000000000000000" pitchFamily="2" charset="2"/>
              <a:buChar char="q"/>
            </a:pPr>
            <a:r>
              <a:rPr lang="en-US" sz="1600" b="1">
                <a:latin typeface="Aptos Narrow" panose="020B0004020202020204" pitchFamily="34" charset="0"/>
              </a:rPr>
              <a:t>Start</a:t>
            </a:r>
            <a:r>
              <a:rPr lang="en-US" sz="1600">
                <a:latin typeface="Aptos Narrow" panose="020B0004020202020204" pitchFamily="34" charset="0"/>
              </a:rPr>
              <a:t> from a </a:t>
            </a:r>
            <a:r>
              <a:rPr lang="en-US" sz="1600" b="1">
                <a:latin typeface="Aptos Narrow" panose="020B0004020202020204" pitchFamily="34" charset="0"/>
              </a:rPr>
              <a:t>working solution</a:t>
            </a:r>
          </a:p>
          <a:p>
            <a:pPr marL="285750" indent="-285750" algn="just">
              <a:buFont typeface="Wingdings" panose="05000000000000000000" pitchFamily="2" charset="2"/>
              <a:buChar char="q"/>
            </a:pPr>
            <a:r>
              <a:rPr lang="en-US" sz="1600" b="1">
                <a:latin typeface="Aptos Narrow" panose="020B0004020202020204" pitchFamily="34" charset="0"/>
              </a:rPr>
              <a:t>Restrict</a:t>
            </a:r>
            <a:r>
              <a:rPr lang="en-US" sz="1600">
                <a:latin typeface="Aptos Narrow" panose="020B0004020202020204" pitchFamily="34" charset="0"/>
              </a:rPr>
              <a:t> the parameter </a:t>
            </a:r>
            <a:r>
              <a:rPr lang="en-US" sz="1600" b="1">
                <a:latin typeface="Aptos Narrow" panose="020B0004020202020204" pitchFamily="34" charset="0"/>
              </a:rPr>
              <a:t>search range</a:t>
            </a:r>
          </a:p>
          <a:p>
            <a:pPr marL="285750" indent="-285750" algn="just">
              <a:buFont typeface="Wingdings" panose="05000000000000000000" pitchFamily="2" charset="2"/>
              <a:buChar char="q"/>
            </a:pPr>
            <a:r>
              <a:rPr lang="en-US" sz="1600" b="1">
                <a:latin typeface="Aptos Narrow" panose="020B0004020202020204" pitchFamily="34" charset="0"/>
              </a:rPr>
              <a:t>Tune</a:t>
            </a:r>
            <a:r>
              <a:rPr lang="en-US" sz="1600">
                <a:latin typeface="Aptos Narrow" panose="020B0004020202020204" pitchFamily="34" charset="0"/>
              </a:rPr>
              <a:t> the </a:t>
            </a:r>
            <a:r>
              <a:rPr lang="en-US" sz="1600" b="1">
                <a:latin typeface="Aptos Narrow" panose="020B0004020202020204" pitchFamily="34" charset="0"/>
              </a:rPr>
              <a:t>hyperparameters</a:t>
            </a:r>
            <a:r>
              <a:rPr lang="en-US" sz="1600">
                <a:latin typeface="Aptos Narrow" panose="020B0004020202020204" pitchFamily="34" charset="0"/>
              </a:rPr>
              <a:t> of the ML optimization algorithm</a:t>
            </a:r>
          </a:p>
        </p:txBody>
      </p:sp>
      <p:sp>
        <p:nvSpPr>
          <p:cNvPr id="9" name="TextBox 8">
            <a:extLst>
              <a:ext uri="{FF2B5EF4-FFF2-40B4-BE49-F238E27FC236}">
                <a16:creationId xmlns:a16="http://schemas.microsoft.com/office/drawing/2014/main" id="{CC9BA737-A05B-0A53-C1A4-2C80667C55D7}"/>
              </a:ext>
            </a:extLst>
          </p:cNvPr>
          <p:cNvSpPr txBox="1"/>
          <p:nvPr/>
        </p:nvSpPr>
        <p:spPr>
          <a:xfrm>
            <a:off x="998678" y="4294262"/>
            <a:ext cx="4408190" cy="1908215"/>
          </a:xfrm>
          <a:prstGeom prst="rect">
            <a:avLst/>
          </a:prstGeom>
          <a:noFill/>
        </p:spPr>
        <p:txBody>
          <a:bodyPr wrap="square">
            <a:spAutoFit/>
          </a:bodyPr>
          <a:lstStyle/>
          <a:p>
            <a:pPr algn="just"/>
            <a:r>
              <a:rPr lang="en-US" b="1">
                <a:solidFill>
                  <a:srgbClr val="FF0000"/>
                </a:solidFill>
                <a:latin typeface="Aptos Narrow" panose="020B0004020202020204" pitchFamily="34" charset="0"/>
              </a:rPr>
              <a:t>Optimization challenge?</a:t>
            </a:r>
          </a:p>
          <a:p>
            <a:pPr marL="285750" indent="-285750" algn="just">
              <a:buFont typeface="Wingdings" panose="05000000000000000000" pitchFamily="2" charset="2"/>
              <a:buChar char="q"/>
            </a:pPr>
            <a:r>
              <a:rPr lang="en-US" sz="1600" b="1">
                <a:latin typeface="Aptos Narrow" panose="020B0004020202020204" pitchFamily="34" charset="0"/>
              </a:rPr>
              <a:t>Collapsing</a:t>
            </a:r>
            <a:r>
              <a:rPr lang="en-US" sz="1600">
                <a:latin typeface="Aptos Narrow" panose="020B0004020202020204" pitchFamily="34" charset="0"/>
              </a:rPr>
              <a:t> the </a:t>
            </a:r>
            <a:r>
              <a:rPr lang="en-US" sz="1600" b="1">
                <a:latin typeface="Aptos Narrow" panose="020B0004020202020204" pitchFamily="34" charset="0"/>
              </a:rPr>
              <a:t>objective function </a:t>
            </a:r>
            <a:r>
              <a:rPr lang="en-US" sz="1600">
                <a:latin typeface="Aptos Narrow" panose="020B0004020202020204" pitchFamily="34" charset="0"/>
              </a:rPr>
              <a:t>(diagnostic measurements) to a </a:t>
            </a:r>
            <a:r>
              <a:rPr lang="en-US" sz="1600" b="1">
                <a:latin typeface="Aptos Narrow" panose="020B0004020202020204" pitchFamily="34" charset="0"/>
              </a:rPr>
              <a:t>single value</a:t>
            </a:r>
          </a:p>
          <a:p>
            <a:pPr marL="285750" indent="-285750" algn="just">
              <a:buFont typeface="Wingdings" panose="05000000000000000000" pitchFamily="2" charset="2"/>
              <a:buChar char="q"/>
            </a:pPr>
            <a:r>
              <a:rPr lang="en-US" sz="1600">
                <a:latin typeface="Aptos Narrow" panose="020B0004020202020204" pitchFamily="34" charset="0"/>
              </a:rPr>
              <a:t>Optimize the objective function to </a:t>
            </a:r>
            <a:r>
              <a:rPr lang="en-US" sz="1600" b="1">
                <a:latin typeface="Aptos Narrow" panose="020B0004020202020204" pitchFamily="34" charset="0"/>
              </a:rPr>
              <a:t>control</a:t>
            </a:r>
            <a:r>
              <a:rPr lang="en-US" sz="1600">
                <a:latin typeface="Aptos Narrow" panose="020B0004020202020204" pitchFamily="34" charset="0"/>
              </a:rPr>
              <a:t> of the </a:t>
            </a:r>
            <a:r>
              <a:rPr lang="en-US" sz="1600" b="1">
                <a:latin typeface="Aptos Narrow" panose="020B0004020202020204" pitchFamily="34" charset="0"/>
              </a:rPr>
              <a:t>losses</a:t>
            </a:r>
            <a:r>
              <a:rPr lang="en-US" sz="1600">
                <a:latin typeface="Aptos Narrow" panose="020B0004020202020204" pitchFamily="34" charset="0"/>
              </a:rPr>
              <a:t> along the line</a:t>
            </a:r>
          </a:p>
          <a:p>
            <a:pPr marL="285750" indent="-285750">
              <a:buFont typeface="Wingdings" panose="05000000000000000000" pitchFamily="2" charset="2"/>
              <a:buChar char="q"/>
            </a:pPr>
            <a:r>
              <a:rPr lang="en-US" sz="1600" b="1">
                <a:solidFill>
                  <a:schemeClr val="accent1"/>
                </a:solidFill>
                <a:latin typeface="Aptos Narrow" panose="020B0004020202020204" pitchFamily="34" charset="0"/>
              </a:rPr>
              <a:t>Full</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beam</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transmission</a:t>
            </a:r>
            <a:r>
              <a:rPr lang="en-US" sz="1600" b="1">
                <a:latin typeface="Aptos Narrow" panose="020B0004020202020204" pitchFamily="34" charset="0"/>
              </a:rPr>
              <a:t> </a:t>
            </a:r>
            <a:r>
              <a:rPr lang="en-US" sz="1600">
                <a:latin typeface="Aptos Narrow" panose="020B0004020202020204" pitchFamily="34" charset="0"/>
              </a:rPr>
              <a:t>with the </a:t>
            </a:r>
            <a:r>
              <a:rPr lang="en-US" sz="1600" b="1">
                <a:solidFill>
                  <a:schemeClr val="accent1"/>
                </a:solidFill>
                <a:latin typeface="Aptos Narrow" panose="020B0004020202020204" pitchFamily="34" charset="0"/>
              </a:rPr>
              <a:t>correct</a:t>
            </a:r>
            <a:r>
              <a:rPr lang="en-US" sz="1600" b="1">
                <a:latin typeface="Aptos Narrow" panose="020B0004020202020204" pitchFamily="34" charset="0"/>
              </a:rPr>
              <a:t> </a:t>
            </a:r>
            <a:r>
              <a:rPr lang="en-US" sz="1600" b="1">
                <a:solidFill>
                  <a:schemeClr val="accent1"/>
                </a:solidFill>
                <a:latin typeface="Aptos Narrow" panose="020B0004020202020204" pitchFamily="34" charset="0"/>
              </a:rPr>
              <a:t>energy</a:t>
            </a:r>
            <a:r>
              <a:rPr lang="en-US" sz="1600">
                <a:latin typeface="Aptos Narrow" panose="020B0004020202020204" pitchFamily="34" charset="0"/>
              </a:rPr>
              <a:t> at the target</a:t>
            </a:r>
          </a:p>
        </p:txBody>
      </p:sp>
      <p:sp>
        <p:nvSpPr>
          <p:cNvPr id="10" name="Arrow: Right 9">
            <a:extLst>
              <a:ext uri="{FF2B5EF4-FFF2-40B4-BE49-F238E27FC236}">
                <a16:creationId xmlns:a16="http://schemas.microsoft.com/office/drawing/2014/main" id="{6972E9C1-579E-3639-0B14-C32152C624FF}"/>
              </a:ext>
            </a:extLst>
          </p:cNvPr>
          <p:cNvSpPr/>
          <p:nvPr/>
        </p:nvSpPr>
        <p:spPr>
          <a:xfrm>
            <a:off x="5800913" y="4748882"/>
            <a:ext cx="557441" cy="444975"/>
          </a:xfrm>
          <a:prstGeom prst="rightArrow">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145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D3017-1936-16B5-FE0A-5438D6ACD6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42841-D280-EF3F-2E94-9EF4D503D9AE}"/>
              </a:ext>
            </a:extLst>
          </p:cNvPr>
          <p:cNvSpPr>
            <a:spLocks noGrp="1"/>
          </p:cNvSpPr>
          <p:nvPr>
            <p:ph type="sldNum" sz="quarter" idx="12"/>
          </p:nvPr>
        </p:nvSpPr>
        <p:spPr/>
        <p:txBody>
          <a:bodyPr/>
          <a:lstStyle/>
          <a:p>
            <a:fld id="{A6D6D798-1883-974D-96D0-4E82B243DEDE}" type="slidenum">
              <a:rPr lang="it-IT" smtClean="0"/>
              <a:t>25</a:t>
            </a:fld>
            <a:endParaRPr lang="it-IT"/>
          </a:p>
        </p:txBody>
      </p:sp>
      <p:sp>
        <p:nvSpPr>
          <p:cNvPr id="11" name="Titolo 4">
            <a:extLst>
              <a:ext uri="{FF2B5EF4-FFF2-40B4-BE49-F238E27FC236}">
                <a16:creationId xmlns:a16="http://schemas.microsoft.com/office/drawing/2014/main" id="{27A3726A-1AAD-F091-4C59-3BECD6A4E6DA}"/>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Offline Activities – ARBO</a:t>
            </a:r>
          </a:p>
        </p:txBody>
      </p:sp>
      <p:sp>
        <p:nvSpPr>
          <p:cNvPr id="2" name="Rectangle 1">
            <a:extLst>
              <a:ext uri="{FF2B5EF4-FFF2-40B4-BE49-F238E27FC236}">
                <a16:creationId xmlns:a16="http://schemas.microsoft.com/office/drawing/2014/main" id="{C2C34EDB-790B-FE71-C6B0-B8D079B69BE0}"/>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D8F6AA-08F3-E39C-BC68-6F6C036C576E}"/>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CasellaDiTesto 29">
            <a:extLst>
              <a:ext uri="{FF2B5EF4-FFF2-40B4-BE49-F238E27FC236}">
                <a16:creationId xmlns:a16="http://schemas.microsoft.com/office/drawing/2014/main" id="{91CEB3D9-A7FD-2B22-E46A-282C86E83D03}"/>
              </a:ext>
            </a:extLst>
          </p:cNvPr>
          <p:cNvSpPr txBox="1"/>
          <p:nvPr/>
        </p:nvSpPr>
        <p:spPr>
          <a:xfrm>
            <a:off x="1924739" y="5907103"/>
            <a:ext cx="3829160"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Tuned the ML parameters and search range for online tests</a:t>
            </a:r>
            <a:endParaRPr lang="it-IT" u="sng">
              <a:solidFill>
                <a:schemeClr val="bg1"/>
              </a:solidFill>
              <a:latin typeface="Aptos Narrow" panose="020B0004020202020204" pitchFamily="34" charset="0"/>
            </a:endParaRPr>
          </a:p>
        </p:txBody>
      </p:sp>
      <p:pic>
        <p:nvPicPr>
          <p:cNvPr id="5" name="Picture 4" descr="A blue logo with white text&#10;&#10;AI-generated content may be incorrect.">
            <a:extLst>
              <a:ext uri="{FF2B5EF4-FFF2-40B4-BE49-F238E27FC236}">
                <a16:creationId xmlns:a16="http://schemas.microsoft.com/office/drawing/2014/main" id="{F2D4A861-AB0F-84E2-B52B-618ECFC4F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4273" y="47253"/>
            <a:ext cx="1146086" cy="616693"/>
          </a:xfrm>
          <a:prstGeom prst="rect">
            <a:avLst/>
          </a:prstGeom>
        </p:spPr>
      </p:pic>
      <p:sp>
        <p:nvSpPr>
          <p:cNvPr id="3" name="TextBox 2">
            <a:extLst>
              <a:ext uri="{FF2B5EF4-FFF2-40B4-BE49-F238E27FC236}">
                <a16:creationId xmlns:a16="http://schemas.microsoft.com/office/drawing/2014/main" id="{6C020BC2-297B-FD45-5328-E755BC91AC59}"/>
              </a:ext>
            </a:extLst>
          </p:cNvPr>
          <p:cNvSpPr txBox="1"/>
          <p:nvPr/>
        </p:nvSpPr>
        <p:spPr>
          <a:xfrm>
            <a:off x="377771" y="757198"/>
            <a:ext cx="10728138" cy="1384995"/>
          </a:xfrm>
          <a:prstGeom prst="rect">
            <a:avLst/>
          </a:prstGeom>
          <a:noFill/>
        </p:spPr>
        <p:txBody>
          <a:bodyPr wrap="square">
            <a:spAutoFit/>
          </a:bodyPr>
          <a:lstStyle/>
          <a:p>
            <a:pPr algn="just"/>
            <a:r>
              <a:rPr lang="en-US" b="1">
                <a:latin typeface="Aptos Narrow" panose="020B0004020202020204" pitchFamily="34" charset="0"/>
              </a:rPr>
              <a:t>ESS NCL transverse transport optimization</a:t>
            </a: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 </a:t>
            </a:r>
            <a:r>
              <a:rPr lang="en-US" sz="1600">
                <a:latin typeface="Aptos Narrow" panose="020B0004020202020204" pitchFamily="34" charset="0"/>
              </a:rPr>
              <a:t>Protons @</a:t>
            </a:r>
            <a:r>
              <a:rPr lang="en-US" sz="1600" b="1">
                <a:solidFill>
                  <a:schemeClr val="accent2"/>
                </a:solidFill>
                <a:latin typeface="Aptos Narrow" panose="020B0004020202020204" pitchFamily="34" charset="0"/>
              </a:rPr>
              <a:t> </a:t>
            </a:r>
            <a:r>
              <a:rPr lang="en-US" sz="1600">
                <a:latin typeface="Aptos Narrow" panose="020B0004020202020204" pitchFamily="34" charset="0"/>
              </a:rPr>
              <a:t>62.5 mA, </a:t>
            </a:r>
            <a:r>
              <a:rPr lang="en-US" sz="1600"/>
              <a:t>low duty cycle (50 </a:t>
            </a:r>
            <a:r>
              <a:rPr lang="el-GR" sz="1600"/>
              <a:t>μ</a:t>
            </a:r>
            <a:r>
              <a:rPr lang="en-US" sz="1600"/>
              <a:t>s, 1 Hz)</a:t>
            </a:r>
            <a:endParaRPr lang="en-US" sz="1600">
              <a:latin typeface="Aptos Narrow" panose="020B0004020202020204" pitchFamily="34" charset="0"/>
            </a:endParaRP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MEBT Quadrupoles, Steerers, Bunchers, DTL Steerers (Total: </a:t>
            </a:r>
            <a:r>
              <a:rPr lang="en-US" sz="1600">
                <a:solidFill>
                  <a:schemeClr val="accent3">
                    <a:lumMod val="60000"/>
                    <a:lumOff val="40000"/>
                  </a:schemeClr>
                </a:solidFill>
                <a:latin typeface="Aptos Narrow" panose="020B0004020202020204" pitchFamily="34" charset="0"/>
              </a:rPr>
              <a:t>69</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Optimize </a:t>
            </a:r>
            <a:r>
              <a:rPr lang="en-US" sz="1600">
                <a:solidFill>
                  <a:srgbClr val="FF0000"/>
                </a:solidFill>
                <a:latin typeface="Aptos Narrow" panose="020B0004020202020204" pitchFamily="34" charset="0"/>
              </a:rPr>
              <a:t>beam transmission </a:t>
            </a:r>
            <a:r>
              <a:rPr lang="en-US" sz="1600">
                <a:latin typeface="Aptos Narrow" panose="020B0004020202020204" pitchFamily="34" charset="0"/>
              </a:rPr>
              <a:t>and</a:t>
            </a:r>
            <a:r>
              <a:rPr lang="en-US" sz="1600">
                <a:solidFill>
                  <a:srgbClr val="FF0000"/>
                </a:solidFill>
                <a:latin typeface="Aptos Narrow" panose="020B0004020202020204" pitchFamily="34" charset="0"/>
              </a:rPr>
              <a:t> trajectory </a:t>
            </a:r>
            <a:r>
              <a:rPr lang="en-US" sz="1600">
                <a:latin typeface="Aptos Narrow" panose="020B0004020202020204" pitchFamily="34" charset="0"/>
              </a:rPr>
              <a:t>until the end of the DTL (</a:t>
            </a:r>
            <a:r>
              <a:rPr lang="en-US" sz="1600" i="1" u="sng">
                <a:latin typeface="Aptos Narrow" panose="020B0004020202020204" pitchFamily="34" charset="0"/>
              </a:rPr>
              <a:t>multi-objective</a:t>
            </a:r>
            <a:r>
              <a:rPr lang="en-US" sz="1600">
                <a:latin typeface="Aptos Narrow" panose="020B0004020202020204" pitchFamily="34" charset="0"/>
              </a:rPr>
              <a:t>!! → 23 diagnostics BPMs, BCMs)</a:t>
            </a:r>
          </a:p>
        </p:txBody>
      </p:sp>
      <p:pic>
        <p:nvPicPr>
          <p:cNvPr id="8" name="Picture 7">
            <a:extLst>
              <a:ext uri="{FF2B5EF4-FFF2-40B4-BE49-F238E27FC236}">
                <a16:creationId xmlns:a16="http://schemas.microsoft.com/office/drawing/2014/main" id="{32E40BA5-6A04-5C2A-83C9-E4AED523A0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7771" y="2300654"/>
            <a:ext cx="3291252" cy="1723359"/>
          </a:xfrm>
          <a:prstGeom prst="rect">
            <a:avLst/>
          </a:prstGeom>
        </p:spPr>
      </p:pic>
      <p:pic>
        <p:nvPicPr>
          <p:cNvPr id="9" name="Picture 8">
            <a:extLst>
              <a:ext uri="{FF2B5EF4-FFF2-40B4-BE49-F238E27FC236}">
                <a16:creationId xmlns:a16="http://schemas.microsoft.com/office/drawing/2014/main" id="{4C486533-D92F-438A-7CF0-41764B5FA5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7771" y="4038365"/>
            <a:ext cx="3300755" cy="1723359"/>
          </a:xfrm>
          <a:prstGeom prst="rect">
            <a:avLst/>
          </a:prstGeom>
        </p:spPr>
      </p:pic>
      <p:pic>
        <p:nvPicPr>
          <p:cNvPr id="10" name="Picture 9">
            <a:extLst>
              <a:ext uri="{FF2B5EF4-FFF2-40B4-BE49-F238E27FC236}">
                <a16:creationId xmlns:a16="http://schemas.microsoft.com/office/drawing/2014/main" id="{1D516142-AC53-2E6D-E424-A6D4880CC9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78526" y="2306953"/>
            <a:ext cx="3294413" cy="1723358"/>
          </a:xfrm>
          <a:prstGeom prst="rect">
            <a:avLst/>
          </a:prstGeom>
        </p:spPr>
      </p:pic>
      <p:pic>
        <p:nvPicPr>
          <p:cNvPr id="15" name="Picture 14">
            <a:extLst>
              <a:ext uri="{FF2B5EF4-FFF2-40B4-BE49-F238E27FC236}">
                <a16:creationId xmlns:a16="http://schemas.microsoft.com/office/drawing/2014/main" id="{D5652E37-2363-8E82-5C4B-960454F320E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69023" y="4038365"/>
            <a:ext cx="3294413" cy="1723359"/>
          </a:xfrm>
          <a:prstGeom prst="rect">
            <a:avLst/>
          </a:prstGeom>
        </p:spPr>
      </p:pic>
      <p:sp>
        <p:nvSpPr>
          <p:cNvPr id="23" name="TextBox 22">
            <a:extLst>
              <a:ext uri="{FF2B5EF4-FFF2-40B4-BE49-F238E27FC236}">
                <a16:creationId xmlns:a16="http://schemas.microsoft.com/office/drawing/2014/main" id="{D9272A84-E17C-0641-B1C9-51EDF61F79C7}"/>
              </a:ext>
            </a:extLst>
          </p:cNvPr>
          <p:cNvSpPr txBox="1"/>
          <p:nvPr/>
        </p:nvSpPr>
        <p:spPr>
          <a:xfrm>
            <a:off x="377771" y="2083391"/>
            <a:ext cx="3541888" cy="261610"/>
          </a:xfrm>
          <a:prstGeom prst="rect">
            <a:avLst/>
          </a:prstGeom>
          <a:noFill/>
        </p:spPr>
        <p:txBody>
          <a:bodyPr wrap="square" rtlCol="0">
            <a:spAutoFit/>
          </a:bodyPr>
          <a:lstStyle/>
          <a:p>
            <a:pPr algn="ctr"/>
            <a:r>
              <a:rPr lang="en-US" sz="1100" b="1">
                <a:latin typeface="Aptos Narrow" panose="020B0004020202020204" pitchFamily="34" charset="0"/>
              </a:rPr>
              <a:t>Nominal w/ induced losses</a:t>
            </a:r>
          </a:p>
        </p:txBody>
      </p:sp>
      <p:sp>
        <p:nvSpPr>
          <p:cNvPr id="26" name="TextBox 25">
            <a:extLst>
              <a:ext uri="{FF2B5EF4-FFF2-40B4-BE49-F238E27FC236}">
                <a16:creationId xmlns:a16="http://schemas.microsoft.com/office/drawing/2014/main" id="{A197F10B-85F6-68F3-B73E-206BA43966FC}"/>
              </a:ext>
            </a:extLst>
          </p:cNvPr>
          <p:cNvSpPr txBox="1"/>
          <p:nvPr/>
        </p:nvSpPr>
        <p:spPr>
          <a:xfrm>
            <a:off x="3545285" y="2083391"/>
            <a:ext cx="3541888" cy="261610"/>
          </a:xfrm>
          <a:prstGeom prst="rect">
            <a:avLst/>
          </a:prstGeom>
          <a:noFill/>
        </p:spPr>
        <p:txBody>
          <a:bodyPr wrap="square" rtlCol="0">
            <a:spAutoFit/>
          </a:bodyPr>
          <a:lstStyle/>
          <a:p>
            <a:pPr algn="ctr"/>
            <a:r>
              <a:rPr lang="en-US" sz="1100" b="1">
                <a:latin typeface="Aptos Narrow" panose="020B0004020202020204" pitchFamily="34" charset="0"/>
              </a:rPr>
              <a:t>Bayesian optimized line</a:t>
            </a:r>
          </a:p>
        </p:txBody>
      </p:sp>
      <p:grpSp>
        <p:nvGrpSpPr>
          <p:cNvPr id="27" name="Group 26">
            <a:extLst>
              <a:ext uri="{FF2B5EF4-FFF2-40B4-BE49-F238E27FC236}">
                <a16:creationId xmlns:a16="http://schemas.microsoft.com/office/drawing/2014/main" id="{6BC7B9E0-FD69-1B1C-38B7-B18017FE1573}"/>
              </a:ext>
            </a:extLst>
          </p:cNvPr>
          <p:cNvGrpSpPr/>
          <p:nvPr/>
        </p:nvGrpSpPr>
        <p:grpSpPr>
          <a:xfrm>
            <a:off x="7096676" y="2345001"/>
            <a:ext cx="4778102" cy="3460280"/>
            <a:chOff x="6053219" y="1233640"/>
            <a:chExt cx="5630780" cy="4230053"/>
          </a:xfrm>
        </p:grpSpPr>
        <p:pic>
          <p:nvPicPr>
            <p:cNvPr id="29" name="Picture 28">
              <a:extLst>
                <a:ext uri="{FF2B5EF4-FFF2-40B4-BE49-F238E27FC236}">
                  <a16:creationId xmlns:a16="http://schemas.microsoft.com/office/drawing/2014/main" id="{C748B4D4-7D76-F720-F63C-F29B5C4A9C35}"/>
                </a:ext>
              </a:extLst>
            </p:cNvPr>
            <p:cNvPicPr>
              <a:picLocks noChangeAspect="1"/>
            </p:cNvPicPr>
            <p:nvPr/>
          </p:nvPicPr>
          <p:blipFill>
            <a:blip r:embed="rId8"/>
            <a:stretch>
              <a:fillRect/>
            </a:stretch>
          </p:blipFill>
          <p:spPr>
            <a:xfrm>
              <a:off x="6053220" y="1233640"/>
              <a:ext cx="5630779" cy="4223084"/>
            </a:xfrm>
            <a:prstGeom prst="rect">
              <a:avLst/>
            </a:prstGeom>
          </p:spPr>
        </p:pic>
        <p:pic>
          <p:nvPicPr>
            <p:cNvPr id="31" name="Picture 30">
              <a:extLst>
                <a:ext uri="{FF2B5EF4-FFF2-40B4-BE49-F238E27FC236}">
                  <a16:creationId xmlns:a16="http://schemas.microsoft.com/office/drawing/2014/main" id="{369F5C4A-1EDF-E273-96A5-A36125ED4CE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053219" y="1237564"/>
              <a:ext cx="5630779" cy="4226129"/>
            </a:xfrm>
            <a:prstGeom prst="rect">
              <a:avLst/>
            </a:prstGeom>
          </p:spPr>
        </p:pic>
        <p:sp>
          <p:nvSpPr>
            <p:cNvPr id="33" name="Rectangle 32">
              <a:extLst>
                <a:ext uri="{FF2B5EF4-FFF2-40B4-BE49-F238E27FC236}">
                  <a16:creationId xmlns:a16="http://schemas.microsoft.com/office/drawing/2014/main" id="{F5FC1AFE-7898-A7FB-9B0D-209749569903}"/>
                </a:ext>
              </a:extLst>
            </p:cNvPr>
            <p:cNvSpPr/>
            <p:nvPr/>
          </p:nvSpPr>
          <p:spPr>
            <a:xfrm>
              <a:off x="6676253" y="1404267"/>
              <a:ext cx="452379" cy="3600870"/>
            </a:xfrm>
            <a:prstGeom prst="rect">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61CE6A-62A7-924C-9DA7-70D6A2849F63}"/>
                </a:ext>
              </a:extLst>
            </p:cNvPr>
            <p:cNvSpPr/>
            <p:nvPr/>
          </p:nvSpPr>
          <p:spPr>
            <a:xfrm>
              <a:off x="7128633" y="1409803"/>
              <a:ext cx="4507555" cy="3602490"/>
            </a:xfrm>
            <a:prstGeom prst="rect">
              <a:avLst/>
            </a:prstGeom>
            <a:solidFill>
              <a:schemeClr val="accent3">
                <a:lumMod val="40000"/>
                <a:lumOff val="60000"/>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8042E28-5371-5D0D-7C64-466115542FF1}"/>
                </a:ext>
              </a:extLst>
            </p:cNvPr>
            <p:cNvSpPr txBox="1"/>
            <p:nvPr/>
          </p:nvSpPr>
          <p:spPr>
            <a:xfrm>
              <a:off x="11031262" y="1394307"/>
              <a:ext cx="604926" cy="338620"/>
            </a:xfrm>
            <a:prstGeom prst="rect">
              <a:avLst/>
            </a:prstGeom>
            <a:noFill/>
          </p:spPr>
          <p:txBody>
            <a:bodyPr wrap="square" rtlCol="0">
              <a:spAutoFit/>
            </a:bodyPr>
            <a:lstStyle/>
            <a:p>
              <a:r>
                <a:rPr lang="en-US" sz="1200">
                  <a:solidFill>
                    <a:srgbClr val="00B050"/>
                  </a:solidFill>
                </a:rPr>
                <a:t>DTL</a:t>
              </a:r>
            </a:p>
          </p:txBody>
        </p:sp>
        <p:sp>
          <p:nvSpPr>
            <p:cNvPr id="41" name="TextBox 40">
              <a:extLst>
                <a:ext uri="{FF2B5EF4-FFF2-40B4-BE49-F238E27FC236}">
                  <a16:creationId xmlns:a16="http://schemas.microsoft.com/office/drawing/2014/main" id="{3CA41EB3-A9A6-E6EF-27FB-291359114012}"/>
                </a:ext>
              </a:extLst>
            </p:cNvPr>
            <p:cNvSpPr txBox="1"/>
            <p:nvPr/>
          </p:nvSpPr>
          <p:spPr>
            <a:xfrm>
              <a:off x="6675357" y="1406250"/>
              <a:ext cx="670285" cy="338620"/>
            </a:xfrm>
            <a:prstGeom prst="rect">
              <a:avLst/>
            </a:prstGeom>
            <a:noFill/>
          </p:spPr>
          <p:txBody>
            <a:bodyPr wrap="square" rtlCol="0">
              <a:spAutoFit/>
            </a:bodyPr>
            <a:lstStyle/>
            <a:p>
              <a:r>
                <a:rPr lang="en-US" sz="1200">
                  <a:solidFill>
                    <a:srgbClr val="FFC000"/>
                  </a:solidFill>
                </a:rPr>
                <a:t>MEBT</a:t>
              </a:r>
            </a:p>
          </p:txBody>
        </p:sp>
      </p:grpSp>
      <p:sp>
        <p:nvSpPr>
          <p:cNvPr id="42" name="TextBox 41">
            <a:extLst>
              <a:ext uri="{FF2B5EF4-FFF2-40B4-BE49-F238E27FC236}">
                <a16:creationId xmlns:a16="http://schemas.microsoft.com/office/drawing/2014/main" id="{1D6A8EB3-0E36-D527-A7BD-B76C7EC4197F}"/>
              </a:ext>
            </a:extLst>
          </p:cNvPr>
          <p:cNvSpPr txBox="1"/>
          <p:nvPr/>
        </p:nvSpPr>
        <p:spPr>
          <a:xfrm>
            <a:off x="8531331" y="5806549"/>
            <a:ext cx="2408030" cy="430887"/>
          </a:xfrm>
          <a:prstGeom prst="rect">
            <a:avLst/>
          </a:prstGeom>
          <a:noFill/>
        </p:spPr>
        <p:txBody>
          <a:bodyPr wrap="none" rtlCol="0">
            <a:spAutoFit/>
          </a:bodyPr>
          <a:lstStyle/>
          <a:p>
            <a:pPr algn="ctr"/>
            <a:r>
              <a:rPr lang="en-US" sz="1100" b="1">
                <a:solidFill>
                  <a:srgbClr val="FF0000"/>
                </a:solidFill>
                <a:latin typeface="Aptos Narrow" panose="020B0004020202020204" pitchFamily="34" charset="0"/>
              </a:rPr>
              <a:t>Nominal w/ induced transmission loss</a:t>
            </a:r>
          </a:p>
          <a:p>
            <a:pPr algn="ctr"/>
            <a:r>
              <a:rPr lang="en-US" sz="1100" b="1">
                <a:solidFill>
                  <a:srgbClr val="0000FF"/>
                </a:solidFill>
                <a:latin typeface="Aptos Narrow" panose="020B0004020202020204" pitchFamily="34" charset="0"/>
              </a:rPr>
              <a:t>Bayesian optimized line</a:t>
            </a:r>
          </a:p>
        </p:txBody>
      </p:sp>
      <p:sp>
        <p:nvSpPr>
          <p:cNvPr id="51" name="TextBox 50">
            <a:extLst>
              <a:ext uri="{FF2B5EF4-FFF2-40B4-BE49-F238E27FC236}">
                <a16:creationId xmlns:a16="http://schemas.microsoft.com/office/drawing/2014/main" id="{79676201-25E1-AF41-D0BB-459EDD9324AE}"/>
              </a:ext>
            </a:extLst>
          </p:cNvPr>
          <p:cNvSpPr txBox="1"/>
          <p:nvPr/>
        </p:nvSpPr>
        <p:spPr>
          <a:xfrm>
            <a:off x="7964402" y="2104843"/>
            <a:ext cx="3541888" cy="261610"/>
          </a:xfrm>
          <a:prstGeom prst="rect">
            <a:avLst/>
          </a:prstGeom>
          <a:noFill/>
        </p:spPr>
        <p:txBody>
          <a:bodyPr wrap="square" rtlCol="0">
            <a:spAutoFit/>
          </a:bodyPr>
          <a:lstStyle/>
          <a:p>
            <a:pPr algn="ctr"/>
            <a:r>
              <a:rPr lang="en-US" sz="1100" b="1">
                <a:latin typeface="Aptos Narrow" panose="020B0004020202020204" pitchFamily="34" charset="0"/>
              </a:rPr>
              <a:t>Beam transmission</a:t>
            </a:r>
          </a:p>
        </p:txBody>
      </p:sp>
    </p:spTree>
    <p:extLst>
      <p:ext uri="{BB962C8B-B14F-4D97-AF65-F5344CB8AC3E}">
        <p14:creationId xmlns:p14="http://schemas.microsoft.com/office/powerpoint/2010/main" val="716456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25F4-8910-CC6D-75AC-D5CE4378695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C47159-9609-32E8-9CEA-87C434F0078E}"/>
              </a:ext>
            </a:extLst>
          </p:cNvPr>
          <p:cNvSpPr>
            <a:spLocks noGrp="1"/>
          </p:cNvSpPr>
          <p:nvPr>
            <p:ph type="sldNum" sz="quarter" idx="12"/>
          </p:nvPr>
        </p:nvSpPr>
        <p:spPr/>
        <p:txBody>
          <a:bodyPr/>
          <a:lstStyle/>
          <a:p>
            <a:fld id="{A6D6D798-1883-974D-96D0-4E82B243DEDE}" type="slidenum">
              <a:rPr lang="it-IT" smtClean="0"/>
              <a:t>26</a:t>
            </a:fld>
            <a:endParaRPr lang="it-IT"/>
          </a:p>
        </p:txBody>
      </p:sp>
      <p:sp>
        <p:nvSpPr>
          <p:cNvPr id="11" name="Titolo 4">
            <a:extLst>
              <a:ext uri="{FF2B5EF4-FFF2-40B4-BE49-F238E27FC236}">
                <a16:creationId xmlns:a16="http://schemas.microsoft.com/office/drawing/2014/main" id="{E24F4AB2-6AA3-FBD2-460D-47B020C80A74}"/>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ARBO</a:t>
            </a:r>
          </a:p>
        </p:txBody>
      </p:sp>
      <p:sp>
        <p:nvSpPr>
          <p:cNvPr id="2" name="Rectangle 1">
            <a:extLst>
              <a:ext uri="{FF2B5EF4-FFF2-40B4-BE49-F238E27FC236}">
                <a16:creationId xmlns:a16="http://schemas.microsoft.com/office/drawing/2014/main" id="{79FD5E02-87BE-EDB1-9F82-16BE6E0EE2D2}"/>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A74E5D-A471-F234-6662-19CD0342458E}"/>
              </a:ext>
            </a:extLst>
          </p:cNvPr>
          <p:cNvSpPr txBox="1"/>
          <p:nvPr/>
        </p:nvSpPr>
        <p:spPr>
          <a:xfrm>
            <a:off x="377771" y="757198"/>
            <a:ext cx="6794983" cy="1785104"/>
          </a:xfrm>
          <a:prstGeom prst="rect">
            <a:avLst/>
          </a:prstGeom>
          <a:noFill/>
        </p:spPr>
        <p:txBody>
          <a:bodyPr wrap="square">
            <a:spAutoFit/>
          </a:bodyPr>
          <a:lstStyle/>
          <a:p>
            <a:pPr algn="just"/>
            <a:r>
              <a:rPr lang="en-US" b="1">
                <a:latin typeface="Aptos Narrow" panose="020B0004020202020204" pitchFamily="34" charset="0"/>
              </a:rPr>
              <a:t>ESS NCL transverse transport optimization (June 2025) </a:t>
            </a:r>
          </a:p>
          <a:p>
            <a:pPr algn="just"/>
            <a:r>
              <a:rPr lang="en-US" sz="1200" b="1" u="sng"/>
              <a:t>courtesy and fundamental support of ESS team </a:t>
            </a:r>
            <a:endParaRPr lang="en-US" b="1">
              <a:latin typeface="Aptos Narrow" panose="020B0004020202020204" pitchFamily="34" charset="0"/>
            </a:endParaRP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 </a:t>
            </a:r>
            <a:r>
              <a:rPr lang="en-US" sz="1600">
                <a:latin typeface="Aptos Narrow" panose="020B0004020202020204" pitchFamily="34" charset="0"/>
              </a:rPr>
              <a:t>Protons @</a:t>
            </a:r>
            <a:r>
              <a:rPr lang="en-US" sz="1600" b="1">
                <a:solidFill>
                  <a:schemeClr val="accent2"/>
                </a:solidFill>
                <a:latin typeface="Aptos Narrow" panose="020B0004020202020204" pitchFamily="34" charset="0"/>
              </a:rPr>
              <a:t> </a:t>
            </a:r>
            <a:r>
              <a:rPr lang="en-US" sz="1600">
                <a:latin typeface="Aptos Narrow" panose="020B0004020202020204" pitchFamily="34" charset="0"/>
              </a:rPr>
              <a:t>6 mA current, 1 Hz repetition rate</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Steerers, quadrupoles (Total: </a:t>
            </a:r>
            <a:r>
              <a:rPr lang="en-US" sz="1600">
                <a:solidFill>
                  <a:schemeClr val="accent3">
                    <a:lumMod val="60000"/>
                    <a:lumOff val="40000"/>
                  </a:schemeClr>
                </a:solidFill>
                <a:latin typeface="Aptos Narrow" panose="020B0004020202020204" pitchFamily="34" charset="0"/>
              </a:rPr>
              <a:t>56</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Optimize </a:t>
            </a:r>
            <a:r>
              <a:rPr lang="en-US" sz="1600">
                <a:solidFill>
                  <a:srgbClr val="FF0000"/>
                </a:solidFill>
                <a:latin typeface="Aptos Narrow" panose="020B0004020202020204" pitchFamily="34" charset="0"/>
              </a:rPr>
              <a:t>beam transmission </a:t>
            </a:r>
            <a:r>
              <a:rPr lang="en-US" sz="1600">
                <a:latin typeface="Aptos Narrow" panose="020B0004020202020204" pitchFamily="34" charset="0"/>
              </a:rPr>
              <a:t>and</a:t>
            </a:r>
            <a:r>
              <a:rPr lang="en-US" sz="1600">
                <a:solidFill>
                  <a:srgbClr val="FF0000"/>
                </a:solidFill>
                <a:latin typeface="Aptos Narrow" panose="020B0004020202020204" pitchFamily="34" charset="0"/>
              </a:rPr>
              <a:t> trajectory </a:t>
            </a:r>
            <a:r>
              <a:rPr lang="en-US" sz="1600">
                <a:latin typeface="Aptos Narrow" panose="020B0004020202020204" pitchFamily="34" charset="0"/>
              </a:rPr>
              <a:t>until the end of the DTL (</a:t>
            </a:r>
            <a:r>
              <a:rPr lang="en-US" sz="1600" i="1" u="sng">
                <a:latin typeface="Aptos Narrow" panose="020B0004020202020204" pitchFamily="34" charset="0"/>
              </a:rPr>
              <a:t>multi-objective</a:t>
            </a:r>
            <a:r>
              <a:rPr lang="en-US" sz="1600">
                <a:latin typeface="Aptos Narrow" panose="020B0004020202020204" pitchFamily="34" charset="0"/>
              </a:rPr>
              <a:t>!! → 52 diagnostics BPMs, BCMs)</a:t>
            </a:r>
          </a:p>
        </p:txBody>
      </p:sp>
      <p:sp>
        <p:nvSpPr>
          <p:cNvPr id="12" name="Rectangle 11">
            <a:extLst>
              <a:ext uri="{FF2B5EF4-FFF2-40B4-BE49-F238E27FC236}">
                <a16:creationId xmlns:a16="http://schemas.microsoft.com/office/drawing/2014/main" id="{05C133C8-3B32-4EA3-5003-00E7E2AD61F5}"/>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a:extLst>
              <a:ext uri="{FF2B5EF4-FFF2-40B4-BE49-F238E27FC236}">
                <a16:creationId xmlns:a16="http://schemas.microsoft.com/office/drawing/2014/main" id="{429B9D65-7F90-7A8F-B4A6-53E5EF82FEDB}"/>
              </a:ext>
            </a:extLst>
          </p:cNvPr>
          <p:cNvPicPr>
            <a:picLocks noChangeAspect="1"/>
          </p:cNvPicPr>
          <p:nvPr/>
        </p:nvPicPr>
        <p:blipFill>
          <a:blip r:embed="rId3"/>
          <a:stretch>
            <a:fillRect/>
          </a:stretch>
        </p:blipFill>
        <p:spPr>
          <a:xfrm>
            <a:off x="7599337" y="2806952"/>
            <a:ext cx="4189975" cy="1540541"/>
          </a:xfrm>
          <a:prstGeom prst="rect">
            <a:avLst/>
          </a:prstGeom>
        </p:spPr>
      </p:pic>
      <p:sp>
        <p:nvSpPr>
          <p:cNvPr id="14" name="TextBox 13">
            <a:extLst>
              <a:ext uri="{FF2B5EF4-FFF2-40B4-BE49-F238E27FC236}">
                <a16:creationId xmlns:a16="http://schemas.microsoft.com/office/drawing/2014/main" id="{F004DA74-C60F-BBC9-A8C2-6E530FA732A5}"/>
              </a:ext>
            </a:extLst>
          </p:cNvPr>
          <p:cNvSpPr txBox="1"/>
          <p:nvPr/>
        </p:nvSpPr>
        <p:spPr>
          <a:xfrm>
            <a:off x="9290092" y="2609477"/>
            <a:ext cx="800668" cy="276999"/>
          </a:xfrm>
          <a:prstGeom prst="rect">
            <a:avLst/>
          </a:prstGeom>
          <a:noFill/>
        </p:spPr>
        <p:txBody>
          <a:bodyPr wrap="none" rtlCol="0">
            <a:spAutoFit/>
          </a:bodyPr>
          <a:lstStyle/>
          <a:p>
            <a:r>
              <a:rPr lang="en-US" sz="1200" b="1">
                <a:latin typeface="Aptos Narrow" panose="020B0004020202020204" pitchFamily="34" charset="0"/>
              </a:rPr>
              <a:t>ESS MEBT</a:t>
            </a:r>
          </a:p>
        </p:txBody>
      </p:sp>
      <p:pic>
        <p:nvPicPr>
          <p:cNvPr id="16" name="Picture 15" descr="A diagram of a diagram&#10;&#10;AI-generated content may be incorrect.">
            <a:extLst>
              <a:ext uri="{FF2B5EF4-FFF2-40B4-BE49-F238E27FC236}">
                <a16:creationId xmlns:a16="http://schemas.microsoft.com/office/drawing/2014/main" id="{31689AEF-92B8-AD20-D8B6-1639730BEE46}"/>
              </a:ext>
            </a:extLst>
          </p:cNvPr>
          <p:cNvPicPr>
            <a:picLocks noChangeAspect="1"/>
          </p:cNvPicPr>
          <p:nvPr/>
        </p:nvPicPr>
        <p:blipFill>
          <a:blip r:embed="rId4">
            <a:extLst>
              <a:ext uri="{28A0092B-C50C-407E-A947-70E740481C1C}">
                <a14:useLocalDpi xmlns:a14="http://schemas.microsoft.com/office/drawing/2010/main" val="0"/>
              </a:ext>
            </a:extLst>
          </a:blip>
          <a:srcRect t="12068" r="67194" b="46961"/>
          <a:stretch>
            <a:fillRect/>
          </a:stretch>
        </p:blipFill>
        <p:spPr>
          <a:xfrm>
            <a:off x="7304688" y="1316815"/>
            <a:ext cx="3687497" cy="1236842"/>
          </a:xfrm>
          <a:prstGeom prst="rect">
            <a:avLst/>
          </a:prstGeom>
        </p:spPr>
      </p:pic>
      <p:sp>
        <p:nvSpPr>
          <p:cNvPr id="17" name="Rectangle 16">
            <a:extLst>
              <a:ext uri="{FF2B5EF4-FFF2-40B4-BE49-F238E27FC236}">
                <a16:creationId xmlns:a16="http://schemas.microsoft.com/office/drawing/2014/main" id="{91DE8E5D-BD83-BCC4-A411-8033F1842979}"/>
              </a:ext>
            </a:extLst>
          </p:cNvPr>
          <p:cNvSpPr/>
          <p:nvPr/>
        </p:nvSpPr>
        <p:spPr>
          <a:xfrm>
            <a:off x="11026156" y="1370841"/>
            <a:ext cx="213651" cy="80740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D43B5D0-4408-E9A3-0F2D-21A44A44B3E5}"/>
              </a:ext>
            </a:extLst>
          </p:cNvPr>
          <p:cNvSpPr txBox="1"/>
          <p:nvPr/>
        </p:nvSpPr>
        <p:spPr>
          <a:xfrm>
            <a:off x="8425815" y="761462"/>
            <a:ext cx="2989810" cy="461665"/>
          </a:xfrm>
          <a:prstGeom prst="rect">
            <a:avLst/>
          </a:prstGeom>
          <a:solidFill>
            <a:srgbClr val="FFFFFF"/>
          </a:solidFill>
        </p:spPr>
        <p:txBody>
          <a:bodyPr wrap="square" rtlCol="0">
            <a:spAutoFit/>
          </a:bodyPr>
          <a:lstStyle/>
          <a:p>
            <a:pPr algn="ctr"/>
            <a:r>
              <a:rPr lang="en-US" sz="1200">
                <a:solidFill>
                  <a:schemeClr val="accent3">
                    <a:lumMod val="60000"/>
                    <a:lumOff val="40000"/>
                  </a:schemeClr>
                </a:solidFill>
                <a:latin typeface="Aptos Narrow" panose="020B0004020202020204" pitchFamily="34" charset="0"/>
              </a:rPr>
              <a:t>Control parameters tuned for </a:t>
            </a:r>
          </a:p>
          <a:p>
            <a:pPr algn="ctr"/>
            <a:r>
              <a:rPr lang="en-US" sz="1200">
                <a:solidFill>
                  <a:srgbClr val="FF0000"/>
                </a:solidFill>
                <a:latin typeface="Aptos Narrow" panose="020B0004020202020204" pitchFamily="34" charset="0"/>
              </a:rPr>
              <a:t>transmission &amp; trajectory optimization</a:t>
            </a:r>
          </a:p>
        </p:txBody>
      </p:sp>
      <p:sp>
        <p:nvSpPr>
          <p:cNvPr id="19" name="TextBox 18">
            <a:extLst>
              <a:ext uri="{FF2B5EF4-FFF2-40B4-BE49-F238E27FC236}">
                <a16:creationId xmlns:a16="http://schemas.microsoft.com/office/drawing/2014/main" id="{0D18021C-707D-E2DC-B79B-56FB196131A3}"/>
              </a:ext>
            </a:extLst>
          </p:cNvPr>
          <p:cNvSpPr txBox="1"/>
          <p:nvPr/>
        </p:nvSpPr>
        <p:spPr>
          <a:xfrm>
            <a:off x="11096954" y="1559282"/>
            <a:ext cx="718979" cy="430887"/>
          </a:xfrm>
          <a:prstGeom prst="rect">
            <a:avLst/>
          </a:prstGeom>
          <a:noFill/>
        </p:spPr>
        <p:txBody>
          <a:bodyPr wrap="square" rtlCol="0">
            <a:spAutoFit/>
          </a:bodyPr>
          <a:lstStyle/>
          <a:p>
            <a:pPr algn="ctr"/>
            <a:r>
              <a:rPr lang="en-US" sz="1100">
                <a:latin typeface="Aptos Narrow" panose="020B0004020202020204" pitchFamily="34" charset="0"/>
              </a:rPr>
              <a:t>Beam stop</a:t>
            </a:r>
          </a:p>
        </p:txBody>
      </p:sp>
      <p:sp>
        <p:nvSpPr>
          <p:cNvPr id="21" name="Rectangle 20">
            <a:extLst>
              <a:ext uri="{FF2B5EF4-FFF2-40B4-BE49-F238E27FC236}">
                <a16:creationId xmlns:a16="http://schemas.microsoft.com/office/drawing/2014/main" id="{D84FA570-FE45-BB77-188E-00F8035E43EB}"/>
              </a:ext>
            </a:extLst>
          </p:cNvPr>
          <p:cNvSpPr/>
          <p:nvPr/>
        </p:nvSpPr>
        <p:spPr>
          <a:xfrm>
            <a:off x="9196564" y="1316815"/>
            <a:ext cx="1443789" cy="863343"/>
          </a:xfrm>
          <a:prstGeom prst="rect">
            <a:avLst/>
          </a:prstGeom>
          <a:noFill/>
          <a:ln>
            <a:solidFill>
              <a:schemeClr val="accent3">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4219B6E-3268-86E8-1DB0-881EC32BFF81}"/>
              </a:ext>
            </a:extLst>
          </p:cNvPr>
          <p:cNvSpPr/>
          <p:nvPr/>
        </p:nvSpPr>
        <p:spPr>
          <a:xfrm>
            <a:off x="9016090" y="1240957"/>
            <a:ext cx="1868424" cy="1015486"/>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A5E3D664-8488-462A-8498-09BA405B2A0B}"/>
              </a:ext>
            </a:extLst>
          </p:cNvPr>
          <p:cNvCxnSpPr>
            <a:cxnSpLocks/>
          </p:cNvCxnSpPr>
          <p:nvPr/>
        </p:nvCxnSpPr>
        <p:spPr>
          <a:xfrm flipH="1" flipV="1">
            <a:off x="9836078" y="2008163"/>
            <a:ext cx="1922415" cy="798789"/>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28" name="Straight Connector 27">
            <a:extLst>
              <a:ext uri="{FF2B5EF4-FFF2-40B4-BE49-F238E27FC236}">
                <a16:creationId xmlns:a16="http://schemas.microsoft.com/office/drawing/2014/main" id="{DB5D2E3E-8C2C-DC24-4E93-3A95678EB16D}"/>
              </a:ext>
            </a:extLst>
          </p:cNvPr>
          <p:cNvCxnSpPr>
            <a:cxnSpLocks/>
          </p:cNvCxnSpPr>
          <p:nvPr/>
        </p:nvCxnSpPr>
        <p:spPr>
          <a:xfrm flipV="1">
            <a:off x="7608085" y="1990169"/>
            <a:ext cx="1703794" cy="825891"/>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pic>
        <p:nvPicPr>
          <p:cNvPr id="30" name="Picture 29">
            <a:extLst>
              <a:ext uri="{FF2B5EF4-FFF2-40B4-BE49-F238E27FC236}">
                <a16:creationId xmlns:a16="http://schemas.microsoft.com/office/drawing/2014/main" id="{4E29F695-2A99-7D28-F450-DD6BCDA0E8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9151" y="2886476"/>
            <a:ext cx="3866872" cy="2281375"/>
          </a:xfrm>
          <a:prstGeom prst="rect">
            <a:avLst/>
          </a:prstGeom>
        </p:spPr>
      </p:pic>
      <p:sp>
        <p:nvSpPr>
          <p:cNvPr id="32" name="TextBox 31">
            <a:extLst>
              <a:ext uri="{FF2B5EF4-FFF2-40B4-BE49-F238E27FC236}">
                <a16:creationId xmlns:a16="http://schemas.microsoft.com/office/drawing/2014/main" id="{707C7FD3-CE97-F801-C32B-BA8084DCAD47}"/>
              </a:ext>
            </a:extLst>
          </p:cNvPr>
          <p:cNvSpPr txBox="1"/>
          <p:nvPr/>
        </p:nvSpPr>
        <p:spPr>
          <a:xfrm>
            <a:off x="7599337" y="4641895"/>
            <a:ext cx="4159156" cy="1569660"/>
          </a:xfrm>
          <a:prstGeom prst="rect">
            <a:avLst/>
          </a:prstGeom>
          <a:noFill/>
        </p:spPr>
        <p:txBody>
          <a:bodyPr wrap="square">
            <a:spAutoFit/>
          </a:bodyPr>
          <a:lstStyle/>
          <a:p>
            <a:pPr marL="285750" indent="-285750" algn="just" fontAlgn="base">
              <a:buFont typeface="Wingdings" panose="05000000000000000000" pitchFamily="2" charset="2"/>
              <a:buChar char="q"/>
            </a:pPr>
            <a:r>
              <a:rPr lang="en-US" sz="1600">
                <a:latin typeface="Aptos Narrow" panose="020B0004020202020204" pitchFamily="34" charset="0"/>
              </a:rPr>
              <a:t>Starting condition → beam </a:t>
            </a:r>
            <a:r>
              <a:rPr lang="en-US" sz="1600" b="1">
                <a:latin typeface="Aptos Narrow" panose="020B0004020202020204" pitchFamily="34" charset="0"/>
              </a:rPr>
              <a:t>misaligned</a:t>
            </a:r>
            <a:r>
              <a:rPr lang="en-US" sz="1600">
                <a:latin typeface="Aptos Narrow" panose="020B0004020202020204" pitchFamily="34" charset="0"/>
              </a:rPr>
              <a:t> in </a:t>
            </a:r>
            <a:r>
              <a:rPr lang="en-US" sz="1600" b="1">
                <a:latin typeface="Aptos Narrow" panose="020B0004020202020204" pitchFamily="34" charset="0"/>
              </a:rPr>
              <a:t>x-axis</a:t>
            </a:r>
            <a:r>
              <a:rPr lang="en-US" sz="1600">
                <a:latin typeface="Aptos Narrow" panose="020B0004020202020204" pitchFamily="34" charset="0"/>
              </a:rPr>
              <a:t>, </a:t>
            </a:r>
            <a:r>
              <a:rPr lang="en-US" sz="1600" b="1">
                <a:latin typeface="Aptos Narrow" panose="020B0004020202020204" pitchFamily="34" charset="0"/>
              </a:rPr>
              <a:t>20-30% </a:t>
            </a:r>
            <a:r>
              <a:rPr lang="en-US" sz="1600">
                <a:latin typeface="Aptos Narrow" panose="020B0004020202020204" pitchFamily="34" charset="0"/>
              </a:rPr>
              <a:t>beam </a:t>
            </a:r>
            <a:r>
              <a:rPr lang="en-US" sz="1600" b="1">
                <a:latin typeface="Aptos Narrow" panose="020B0004020202020204" pitchFamily="34" charset="0"/>
              </a:rPr>
              <a:t>current loss</a:t>
            </a:r>
          </a:p>
          <a:p>
            <a:pPr marL="285750" indent="-285750" algn="just" fontAlgn="base">
              <a:buFont typeface="Wingdings" panose="05000000000000000000" pitchFamily="2" charset="2"/>
              <a:buChar char="q"/>
            </a:pPr>
            <a:r>
              <a:rPr lang="en-US" sz="1600">
                <a:latin typeface="Aptos Narrow" panose="020B0004020202020204" pitchFamily="34" charset="0"/>
              </a:rPr>
              <a:t>Losses minimized with </a:t>
            </a:r>
            <a:r>
              <a:rPr lang="en-US" sz="1600" b="1">
                <a:solidFill>
                  <a:schemeClr val="accent1"/>
                </a:solidFill>
                <a:latin typeface="Aptos Narrow" panose="020B0004020202020204" pitchFamily="34" charset="0"/>
              </a:rPr>
              <a:t>20 iterations (~3mins</a:t>
            </a:r>
            <a:r>
              <a:rPr lang="en-US" sz="1600">
                <a:latin typeface="Aptos Narrow" panose="020B0004020202020204" pitchFamily="34" charset="0"/>
              </a:rPr>
              <a:t>, 7-10s per iteration)</a:t>
            </a:r>
          </a:p>
          <a:p>
            <a:pPr marL="285750" indent="-285750" algn="just" fontAlgn="base">
              <a:buFont typeface="Wingdings" panose="05000000000000000000" pitchFamily="2" charset="2"/>
              <a:buChar char="q"/>
            </a:pPr>
            <a:r>
              <a:rPr lang="en-US" sz="1600">
                <a:latin typeface="Aptos Narrow" panose="020B0004020202020204" pitchFamily="34" charset="0"/>
              </a:rPr>
              <a:t>Final beam </a:t>
            </a:r>
            <a:r>
              <a:rPr lang="en-US" sz="1600" b="1">
                <a:solidFill>
                  <a:schemeClr val="accent1"/>
                </a:solidFill>
                <a:latin typeface="Aptos Narrow" panose="020B0004020202020204" pitchFamily="34" charset="0"/>
              </a:rPr>
              <a:t>transmission efficiency increased </a:t>
            </a:r>
            <a:r>
              <a:rPr lang="en-US" sz="1600">
                <a:latin typeface="Aptos Narrow" panose="020B0004020202020204" pitchFamily="34" charset="0"/>
              </a:rPr>
              <a:t>to </a:t>
            </a:r>
            <a:r>
              <a:rPr lang="en-US" sz="1600" b="1">
                <a:solidFill>
                  <a:schemeClr val="accent1"/>
                </a:solidFill>
                <a:latin typeface="Aptos Narrow" panose="020B0004020202020204" pitchFamily="34" charset="0"/>
              </a:rPr>
              <a:t>99.43%</a:t>
            </a:r>
          </a:p>
        </p:txBody>
      </p:sp>
      <p:grpSp>
        <p:nvGrpSpPr>
          <p:cNvPr id="50" name="Group 49">
            <a:extLst>
              <a:ext uri="{FF2B5EF4-FFF2-40B4-BE49-F238E27FC236}">
                <a16:creationId xmlns:a16="http://schemas.microsoft.com/office/drawing/2014/main" id="{3D56850A-B25F-84EA-514E-DD87437D0BF1}"/>
              </a:ext>
            </a:extLst>
          </p:cNvPr>
          <p:cNvGrpSpPr/>
          <p:nvPr/>
        </p:nvGrpSpPr>
        <p:grpSpPr>
          <a:xfrm>
            <a:off x="4310127" y="2568807"/>
            <a:ext cx="3062130" cy="1809725"/>
            <a:chOff x="4310127" y="2568807"/>
            <a:chExt cx="3062130" cy="1809725"/>
          </a:xfrm>
        </p:grpSpPr>
        <p:pic>
          <p:nvPicPr>
            <p:cNvPr id="34" name="Picture 33">
              <a:extLst>
                <a:ext uri="{FF2B5EF4-FFF2-40B4-BE49-F238E27FC236}">
                  <a16:creationId xmlns:a16="http://schemas.microsoft.com/office/drawing/2014/main" id="{0C94498D-42CA-64A6-0D47-8B1F8E8631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10127" y="2568807"/>
              <a:ext cx="3062130" cy="1809725"/>
            </a:xfrm>
            <a:prstGeom prst="rect">
              <a:avLst/>
            </a:prstGeom>
          </p:spPr>
        </p:pic>
        <p:sp>
          <p:nvSpPr>
            <p:cNvPr id="35" name="TextBox 34">
              <a:extLst>
                <a:ext uri="{FF2B5EF4-FFF2-40B4-BE49-F238E27FC236}">
                  <a16:creationId xmlns:a16="http://schemas.microsoft.com/office/drawing/2014/main" id="{326432AE-0B2F-F971-165F-EB375A588540}"/>
                </a:ext>
              </a:extLst>
            </p:cNvPr>
            <p:cNvSpPr txBox="1"/>
            <p:nvPr/>
          </p:nvSpPr>
          <p:spPr>
            <a:xfrm rot="16200000">
              <a:off x="4359673" y="2728324"/>
              <a:ext cx="470000" cy="246221"/>
            </a:xfrm>
            <a:prstGeom prst="rect">
              <a:avLst/>
            </a:prstGeom>
            <a:noFill/>
          </p:spPr>
          <p:txBody>
            <a:bodyPr wrap="none" rtlCol="0">
              <a:spAutoFit/>
            </a:bodyPr>
            <a:lstStyle/>
            <a:p>
              <a:r>
                <a:rPr lang="en-US" sz="1000">
                  <a:latin typeface="Aptos Narrow" panose="020B0004020202020204" pitchFamily="34" charset="0"/>
                </a:rPr>
                <a:t>MEBT</a:t>
              </a:r>
            </a:p>
          </p:txBody>
        </p:sp>
        <p:sp>
          <p:nvSpPr>
            <p:cNvPr id="36" name="TextBox 35">
              <a:extLst>
                <a:ext uri="{FF2B5EF4-FFF2-40B4-BE49-F238E27FC236}">
                  <a16:creationId xmlns:a16="http://schemas.microsoft.com/office/drawing/2014/main" id="{FCFFC39C-4C57-EEBE-0D9B-06447BC26D11}"/>
                </a:ext>
              </a:extLst>
            </p:cNvPr>
            <p:cNvSpPr txBox="1"/>
            <p:nvPr/>
          </p:nvSpPr>
          <p:spPr>
            <a:xfrm rot="16200000">
              <a:off x="4740055" y="2672380"/>
              <a:ext cx="380232" cy="246221"/>
            </a:xfrm>
            <a:prstGeom prst="rect">
              <a:avLst/>
            </a:prstGeom>
            <a:noFill/>
          </p:spPr>
          <p:txBody>
            <a:bodyPr wrap="none" rtlCol="0">
              <a:spAutoFit/>
            </a:bodyPr>
            <a:lstStyle/>
            <a:p>
              <a:r>
                <a:rPr lang="en-US" sz="1000">
                  <a:latin typeface="Aptos Narrow" panose="020B0004020202020204" pitchFamily="34" charset="0"/>
                </a:rPr>
                <a:t>DTL</a:t>
              </a:r>
            </a:p>
          </p:txBody>
        </p:sp>
        <p:sp>
          <p:nvSpPr>
            <p:cNvPr id="37" name="TextBox 36">
              <a:extLst>
                <a:ext uri="{FF2B5EF4-FFF2-40B4-BE49-F238E27FC236}">
                  <a16:creationId xmlns:a16="http://schemas.microsoft.com/office/drawing/2014/main" id="{66BFD390-BDDE-3063-7765-C78163195155}"/>
                </a:ext>
              </a:extLst>
            </p:cNvPr>
            <p:cNvSpPr txBox="1"/>
            <p:nvPr/>
          </p:nvSpPr>
          <p:spPr>
            <a:xfrm rot="16200000">
              <a:off x="6926895" y="2679425"/>
              <a:ext cx="386644" cy="246221"/>
            </a:xfrm>
            <a:prstGeom prst="rect">
              <a:avLst/>
            </a:prstGeom>
            <a:noFill/>
          </p:spPr>
          <p:txBody>
            <a:bodyPr wrap="none" rtlCol="0">
              <a:spAutoFit/>
            </a:bodyPr>
            <a:lstStyle/>
            <a:p>
              <a:r>
                <a:rPr lang="en-US" sz="1000">
                  <a:latin typeface="Aptos Narrow" panose="020B0004020202020204" pitchFamily="34" charset="0"/>
                </a:rPr>
                <a:t>SPK</a:t>
              </a:r>
            </a:p>
          </p:txBody>
        </p:sp>
      </p:grpSp>
      <p:grpSp>
        <p:nvGrpSpPr>
          <p:cNvPr id="49" name="Group 48">
            <a:extLst>
              <a:ext uri="{FF2B5EF4-FFF2-40B4-BE49-F238E27FC236}">
                <a16:creationId xmlns:a16="http://schemas.microsoft.com/office/drawing/2014/main" id="{6C7B3D68-C6FA-C859-8217-F351C19A8246}"/>
              </a:ext>
            </a:extLst>
          </p:cNvPr>
          <p:cNvGrpSpPr/>
          <p:nvPr/>
        </p:nvGrpSpPr>
        <p:grpSpPr>
          <a:xfrm>
            <a:off x="4310127" y="4401830"/>
            <a:ext cx="3062130" cy="1809725"/>
            <a:chOff x="4310127" y="4636322"/>
            <a:chExt cx="3062130" cy="1809725"/>
          </a:xfrm>
        </p:grpSpPr>
        <p:pic>
          <p:nvPicPr>
            <p:cNvPr id="39" name="Picture 38">
              <a:extLst>
                <a:ext uri="{FF2B5EF4-FFF2-40B4-BE49-F238E27FC236}">
                  <a16:creationId xmlns:a16="http://schemas.microsoft.com/office/drawing/2014/main" id="{3B469E4D-98DC-CD7C-4E35-E65AE003C8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0127" y="4636322"/>
              <a:ext cx="3062130" cy="1809725"/>
            </a:xfrm>
            <a:prstGeom prst="rect">
              <a:avLst/>
            </a:prstGeom>
          </p:spPr>
        </p:pic>
        <p:sp>
          <p:nvSpPr>
            <p:cNvPr id="43" name="TextBox 42">
              <a:extLst>
                <a:ext uri="{FF2B5EF4-FFF2-40B4-BE49-F238E27FC236}">
                  <a16:creationId xmlns:a16="http://schemas.microsoft.com/office/drawing/2014/main" id="{D2161EB4-DB8D-F94A-A7E9-7B634B165F5B}"/>
                </a:ext>
              </a:extLst>
            </p:cNvPr>
            <p:cNvSpPr txBox="1"/>
            <p:nvPr/>
          </p:nvSpPr>
          <p:spPr>
            <a:xfrm rot="16200000">
              <a:off x="4359674" y="4809002"/>
              <a:ext cx="470000" cy="246221"/>
            </a:xfrm>
            <a:prstGeom prst="rect">
              <a:avLst/>
            </a:prstGeom>
            <a:noFill/>
          </p:spPr>
          <p:txBody>
            <a:bodyPr wrap="none" rtlCol="0">
              <a:spAutoFit/>
            </a:bodyPr>
            <a:lstStyle/>
            <a:p>
              <a:r>
                <a:rPr lang="en-US" sz="1000">
                  <a:latin typeface="Aptos Narrow" panose="020B0004020202020204" pitchFamily="34" charset="0"/>
                </a:rPr>
                <a:t>MEBT</a:t>
              </a:r>
            </a:p>
          </p:txBody>
        </p:sp>
        <p:sp>
          <p:nvSpPr>
            <p:cNvPr id="44" name="TextBox 43">
              <a:extLst>
                <a:ext uri="{FF2B5EF4-FFF2-40B4-BE49-F238E27FC236}">
                  <a16:creationId xmlns:a16="http://schemas.microsoft.com/office/drawing/2014/main" id="{960FCA46-7A2A-C59F-00F6-B21E022E38B9}"/>
                </a:ext>
              </a:extLst>
            </p:cNvPr>
            <p:cNvSpPr txBox="1"/>
            <p:nvPr/>
          </p:nvSpPr>
          <p:spPr>
            <a:xfrm rot="16200000">
              <a:off x="4740056" y="4753058"/>
              <a:ext cx="380232" cy="246221"/>
            </a:xfrm>
            <a:prstGeom prst="rect">
              <a:avLst/>
            </a:prstGeom>
            <a:noFill/>
          </p:spPr>
          <p:txBody>
            <a:bodyPr wrap="none" rtlCol="0">
              <a:spAutoFit/>
            </a:bodyPr>
            <a:lstStyle/>
            <a:p>
              <a:r>
                <a:rPr lang="en-US" sz="1000">
                  <a:latin typeface="Aptos Narrow" panose="020B0004020202020204" pitchFamily="34" charset="0"/>
                </a:rPr>
                <a:t>DTL</a:t>
              </a:r>
            </a:p>
          </p:txBody>
        </p:sp>
        <p:sp>
          <p:nvSpPr>
            <p:cNvPr id="45" name="TextBox 44">
              <a:extLst>
                <a:ext uri="{FF2B5EF4-FFF2-40B4-BE49-F238E27FC236}">
                  <a16:creationId xmlns:a16="http://schemas.microsoft.com/office/drawing/2014/main" id="{A75A9505-F4E2-64D7-EACF-384F8A7F6967}"/>
                </a:ext>
              </a:extLst>
            </p:cNvPr>
            <p:cNvSpPr txBox="1"/>
            <p:nvPr/>
          </p:nvSpPr>
          <p:spPr>
            <a:xfrm rot="16200000">
              <a:off x="6926896" y="4760103"/>
              <a:ext cx="386644" cy="246221"/>
            </a:xfrm>
            <a:prstGeom prst="rect">
              <a:avLst/>
            </a:prstGeom>
            <a:noFill/>
          </p:spPr>
          <p:txBody>
            <a:bodyPr wrap="none" rtlCol="0">
              <a:spAutoFit/>
            </a:bodyPr>
            <a:lstStyle/>
            <a:p>
              <a:r>
                <a:rPr lang="en-US" sz="1000">
                  <a:latin typeface="Aptos Narrow" panose="020B0004020202020204" pitchFamily="34" charset="0"/>
                </a:rPr>
                <a:t>SPK</a:t>
              </a:r>
            </a:p>
          </p:txBody>
        </p:sp>
      </p:grpSp>
      <p:sp>
        <p:nvSpPr>
          <p:cNvPr id="46" name="TextBox 45">
            <a:extLst>
              <a:ext uri="{FF2B5EF4-FFF2-40B4-BE49-F238E27FC236}">
                <a16:creationId xmlns:a16="http://schemas.microsoft.com/office/drawing/2014/main" id="{3ACEFDB2-C887-2BC7-F7FF-3CEFEAA8FC53}"/>
              </a:ext>
            </a:extLst>
          </p:cNvPr>
          <p:cNvSpPr txBox="1"/>
          <p:nvPr/>
        </p:nvSpPr>
        <p:spPr>
          <a:xfrm>
            <a:off x="4179425" y="2276753"/>
            <a:ext cx="3541888" cy="261610"/>
          </a:xfrm>
          <a:prstGeom prst="rect">
            <a:avLst/>
          </a:prstGeom>
          <a:noFill/>
        </p:spPr>
        <p:txBody>
          <a:bodyPr wrap="square" rtlCol="0">
            <a:spAutoFit/>
          </a:bodyPr>
          <a:lstStyle/>
          <a:p>
            <a:pPr algn="ctr"/>
            <a:r>
              <a:rPr lang="en-US" sz="1100" b="1">
                <a:latin typeface="Aptos Narrow" panose="020B0004020202020204" pitchFamily="34" charset="0"/>
              </a:rPr>
              <a:t>Beam trajectory</a:t>
            </a:r>
          </a:p>
        </p:txBody>
      </p:sp>
      <p:sp>
        <p:nvSpPr>
          <p:cNvPr id="47" name="TextBox 46">
            <a:extLst>
              <a:ext uri="{FF2B5EF4-FFF2-40B4-BE49-F238E27FC236}">
                <a16:creationId xmlns:a16="http://schemas.microsoft.com/office/drawing/2014/main" id="{FF6106DA-B873-3897-4B92-8FB9C7A309CE}"/>
              </a:ext>
            </a:extLst>
          </p:cNvPr>
          <p:cNvSpPr txBox="1"/>
          <p:nvPr/>
        </p:nvSpPr>
        <p:spPr>
          <a:xfrm>
            <a:off x="400875" y="2659662"/>
            <a:ext cx="3541888" cy="261610"/>
          </a:xfrm>
          <a:prstGeom prst="rect">
            <a:avLst/>
          </a:prstGeom>
          <a:noFill/>
        </p:spPr>
        <p:txBody>
          <a:bodyPr wrap="square" rtlCol="0">
            <a:spAutoFit/>
          </a:bodyPr>
          <a:lstStyle/>
          <a:p>
            <a:pPr algn="ctr"/>
            <a:r>
              <a:rPr lang="en-US" sz="1100" b="1">
                <a:latin typeface="Aptos Narrow" panose="020B0004020202020204" pitchFamily="34" charset="0"/>
              </a:rPr>
              <a:t>Beam transmission</a:t>
            </a:r>
          </a:p>
        </p:txBody>
      </p:sp>
      <p:sp>
        <p:nvSpPr>
          <p:cNvPr id="48" name="CasellaDiTesto 29">
            <a:extLst>
              <a:ext uri="{FF2B5EF4-FFF2-40B4-BE49-F238E27FC236}">
                <a16:creationId xmlns:a16="http://schemas.microsoft.com/office/drawing/2014/main" id="{7A429C92-77BF-D666-2212-458240042B9E}"/>
              </a:ext>
            </a:extLst>
          </p:cNvPr>
          <p:cNvSpPr txBox="1"/>
          <p:nvPr/>
        </p:nvSpPr>
        <p:spPr>
          <a:xfrm>
            <a:off x="209580" y="5321362"/>
            <a:ext cx="3829160"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Beam trajectory corrected, beam transmission efficiency increased</a:t>
            </a:r>
            <a:endParaRPr lang="it-IT" u="sng">
              <a:solidFill>
                <a:schemeClr val="bg1"/>
              </a:solidFill>
              <a:latin typeface="Aptos Narrow" panose="020B0004020202020204" pitchFamily="34" charset="0"/>
            </a:endParaRPr>
          </a:p>
        </p:txBody>
      </p:sp>
      <p:pic>
        <p:nvPicPr>
          <p:cNvPr id="5" name="Picture 4" descr="A blue logo with white text&#10;&#10;AI-generated content may be incorrect.">
            <a:extLst>
              <a:ext uri="{FF2B5EF4-FFF2-40B4-BE49-F238E27FC236}">
                <a16:creationId xmlns:a16="http://schemas.microsoft.com/office/drawing/2014/main" id="{A5FEF30D-3461-D9FC-11C1-ADC4EAEC50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4273" y="47253"/>
            <a:ext cx="1146086" cy="616693"/>
          </a:xfrm>
          <a:prstGeom prst="rect">
            <a:avLst/>
          </a:prstGeom>
        </p:spPr>
      </p:pic>
    </p:spTree>
    <p:extLst>
      <p:ext uri="{BB962C8B-B14F-4D97-AF65-F5344CB8AC3E}">
        <p14:creationId xmlns:p14="http://schemas.microsoft.com/office/powerpoint/2010/main" val="2973027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6FB1-575D-AAE4-3A07-67CCE8355C8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438767-7655-7610-9A17-6B06E99C741A}"/>
              </a:ext>
            </a:extLst>
          </p:cNvPr>
          <p:cNvSpPr>
            <a:spLocks noGrp="1"/>
          </p:cNvSpPr>
          <p:nvPr>
            <p:ph type="sldNum" sz="quarter" idx="12"/>
          </p:nvPr>
        </p:nvSpPr>
        <p:spPr/>
        <p:txBody>
          <a:bodyPr/>
          <a:lstStyle/>
          <a:p>
            <a:fld id="{A6D6D798-1883-974D-96D0-4E82B243DEDE}" type="slidenum">
              <a:rPr lang="it-IT" smtClean="0"/>
              <a:t>27</a:t>
            </a:fld>
            <a:endParaRPr lang="it-IT"/>
          </a:p>
        </p:txBody>
      </p:sp>
      <p:sp>
        <p:nvSpPr>
          <p:cNvPr id="11" name="Titolo 4">
            <a:extLst>
              <a:ext uri="{FF2B5EF4-FFF2-40B4-BE49-F238E27FC236}">
                <a16:creationId xmlns:a16="http://schemas.microsoft.com/office/drawing/2014/main" id="{41F4238E-AD76-E49F-9F37-7785476238E0}"/>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Online Activities – ARBO</a:t>
            </a:r>
          </a:p>
        </p:txBody>
      </p:sp>
      <p:sp>
        <p:nvSpPr>
          <p:cNvPr id="12" name="Rectangle 11">
            <a:extLst>
              <a:ext uri="{FF2B5EF4-FFF2-40B4-BE49-F238E27FC236}">
                <a16:creationId xmlns:a16="http://schemas.microsoft.com/office/drawing/2014/main" id="{BF75710F-8BDA-AB0C-24AA-4270AB92042A}"/>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BE58E94D-2D48-C9C3-025A-7050EBF73608}"/>
              </a:ext>
            </a:extLst>
          </p:cNvPr>
          <p:cNvSpPr txBox="1"/>
          <p:nvPr/>
        </p:nvSpPr>
        <p:spPr>
          <a:xfrm>
            <a:off x="377771" y="757198"/>
            <a:ext cx="11306228" cy="1538883"/>
          </a:xfrm>
          <a:prstGeom prst="rect">
            <a:avLst/>
          </a:prstGeom>
          <a:noFill/>
        </p:spPr>
        <p:txBody>
          <a:bodyPr wrap="square">
            <a:spAutoFit/>
          </a:bodyPr>
          <a:lstStyle/>
          <a:p>
            <a:pPr algn="just"/>
            <a:r>
              <a:rPr lang="en-US" b="1">
                <a:latin typeface="Aptos Narrow" panose="020B0004020202020204" pitchFamily="34" charset="0"/>
              </a:rPr>
              <a:t>ESS NCL longitudinal transport optimization (June 2025) </a:t>
            </a:r>
          </a:p>
          <a:p>
            <a:pPr algn="just"/>
            <a:r>
              <a:rPr lang="en-US" sz="1200" b="1" u="sng"/>
              <a:t>courtesy and fundamental support of ESS team </a:t>
            </a:r>
            <a:endParaRPr lang="en-US" b="1">
              <a:latin typeface="Aptos Narrow" panose="020B0004020202020204" pitchFamily="34" charset="0"/>
            </a:endParaRPr>
          </a:p>
          <a:p>
            <a:pPr marL="285750" indent="-285750" algn="just">
              <a:buFont typeface="Wingdings" panose="05000000000000000000" pitchFamily="2" charset="2"/>
              <a:buChar char="q"/>
            </a:pPr>
            <a:r>
              <a:rPr lang="en-US" sz="1600" b="1">
                <a:solidFill>
                  <a:schemeClr val="accent1"/>
                </a:solidFill>
                <a:latin typeface="Aptos Narrow" panose="020B0004020202020204" pitchFamily="34" charset="0"/>
              </a:rPr>
              <a:t>Algorithm: </a:t>
            </a:r>
            <a:r>
              <a:rPr lang="en-US" sz="1600">
                <a:latin typeface="Aptos Narrow" panose="020B0004020202020204" pitchFamily="34" charset="0"/>
              </a:rPr>
              <a:t>Adaptive Region Bayesian Optimization (</a:t>
            </a:r>
            <a:r>
              <a:rPr lang="en-US" sz="1600">
                <a:solidFill>
                  <a:schemeClr val="accent1"/>
                </a:solidFill>
                <a:latin typeface="Aptos Narrow" panose="020B0004020202020204" pitchFamily="34" charset="0"/>
              </a:rPr>
              <a:t>ARBO</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chemeClr val="accent2"/>
                </a:solidFill>
                <a:latin typeface="Aptos Narrow" panose="020B0004020202020204" pitchFamily="34" charset="0"/>
              </a:rPr>
              <a:t>Beam: </a:t>
            </a:r>
            <a:r>
              <a:rPr lang="en-US" sz="1600">
                <a:latin typeface="Aptos Narrow" panose="020B0004020202020204" pitchFamily="34" charset="0"/>
              </a:rPr>
              <a:t>Protons @</a:t>
            </a:r>
            <a:r>
              <a:rPr lang="en-US" sz="1600" b="1">
                <a:solidFill>
                  <a:schemeClr val="accent2"/>
                </a:solidFill>
                <a:latin typeface="Aptos Narrow" panose="020B0004020202020204" pitchFamily="34" charset="0"/>
              </a:rPr>
              <a:t> </a:t>
            </a:r>
            <a:r>
              <a:rPr lang="en-US" sz="1600">
                <a:latin typeface="Aptos Narrow" panose="020B0004020202020204" pitchFamily="34" charset="0"/>
              </a:rPr>
              <a:t>6 mA current, 1 Hz repetition rate, SCL active (energy @ Beam Dump ~800 MeV)</a:t>
            </a:r>
          </a:p>
          <a:p>
            <a:pPr marL="285750" indent="-285750" algn="just">
              <a:buFont typeface="Wingdings" panose="05000000000000000000" pitchFamily="2" charset="2"/>
              <a:buChar char="q"/>
            </a:pPr>
            <a:r>
              <a:rPr lang="en-US" sz="1600" b="1">
                <a:solidFill>
                  <a:schemeClr val="accent3">
                    <a:lumMod val="60000"/>
                    <a:lumOff val="40000"/>
                  </a:schemeClr>
                </a:solidFill>
                <a:latin typeface="Aptos Narrow" panose="020B0004020202020204" pitchFamily="34" charset="0"/>
              </a:rPr>
              <a:t>Parameters Optimized</a:t>
            </a:r>
            <a:r>
              <a:rPr lang="en-US" sz="1600">
                <a:solidFill>
                  <a:schemeClr val="accent3">
                    <a:lumMod val="60000"/>
                    <a:lumOff val="40000"/>
                  </a:schemeClr>
                </a:solidFill>
                <a:latin typeface="Aptos Narrow" panose="020B0004020202020204" pitchFamily="34" charset="0"/>
              </a:rPr>
              <a:t>: </a:t>
            </a:r>
            <a:r>
              <a:rPr lang="en-US" sz="1600">
                <a:latin typeface="Aptos Narrow" panose="020B0004020202020204" pitchFamily="34" charset="0"/>
              </a:rPr>
              <a:t>MEBT buncher cavities field and phases (Total: </a:t>
            </a:r>
            <a:r>
              <a:rPr lang="en-US" sz="1600">
                <a:solidFill>
                  <a:schemeClr val="accent3">
                    <a:lumMod val="60000"/>
                    <a:lumOff val="40000"/>
                  </a:schemeClr>
                </a:solidFill>
                <a:latin typeface="Aptos Narrow" panose="020B0004020202020204" pitchFamily="34" charset="0"/>
              </a:rPr>
              <a:t>6</a:t>
            </a:r>
            <a:r>
              <a:rPr lang="en-US" sz="1600">
                <a:latin typeface="Aptos Narrow" panose="020B0004020202020204" pitchFamily="34" charset="0"/>
              </a:rPr>
              <a:t>)</a:t>
            </a:r>
          </a:p>
          <a:p>
            <a:pPr marL="285750" indent="-285750" algn="just">
              <a:buFont typeface="Wingdings" panose="05000000000000000000" pitchFamily="2" charset="2"/>
              <a:buChar char="q"/>
            </a:pPr>
            <a:r>
              <a:rPr lang="en-US" sz="1600" b="1">
                <a:solidFill>
                  <a:srgbClr val="FF0000"/>
                </a:solidFill>
                <a:latin typeface="Aptos Narrow" panose="020B0004020202020204" pitchFamily="34" charset="0"/>
              </a:rPr>
              <a:t>Goal</a:t>
            </a:r>
            <a:r>
              <a:rPr lang="en-US" sz="1600">
                <a:latin typeface="Aptos Narrow" panose="020B0004020202020204" pitchFamily="34" charset="0"/>
              </a:rPr>
              <a:t>: Optimize </a:t>
            </a:r>
            <a:r>
              <a:rPr lang="en-US" sz="1600">
                <a:solidFill>
                  <a:srgbClr val="FF0000"/>
                </a:solidFill>
                <a:latin typeface="Aptos Narrow" panose="020B0004020202020204" pitchFamily="34" charset="0"/>
              </a:rPr>
              <a:t>beam transmission </a:t>
            </a:r>
            <a:r>
              <a:rPr lang="en-US" sz="1600">
                <a:latin typeface="Aptos Narrow" panose="020B0004020202020204" pitchFamily="34" charset="0"/>
              </a:rPr>
              <a:t>and</a:t>
            </a:r>
            <a:r>
              <a:rPr lang="en-US" sz="1600">
                <a:solidFill>
                  <a:srgbClr val="FF0000"/>
                </a:solidFill>
                <a:latin typeface="Aptos Narrow" panose="020B0004020202020204" pitchFamily="34" charset="0"/>
              </a:rPr>
              <a:t> </a:t>
            </a:r>
            <a:r>
              <a:rPr lang="en-US" sz="1600">
                <a:latin typeface="Aptos Narrow" panose="020B0004020202020204" pitchFamily="34" charset="0"/>
              </a:rPr>
              <a:t>minimize</a:t>
            </a:r>
            <a:r>
              <a:rPr lang="en-US" sz="1600">
                <a:solidFill>
                  <a:srgbClr val="FF0000"/>
                </a:solidFill>
                <a:latin typeface="Aptos Narrow" panose="020B0004020202020204" pitchFamily="34" charset="0"/>
              </a:rPr>
              <a:t> beam losses </a:t>
            </a:r>
            <a:r>
              <a:rPr lang="en-US" sz="1600">
                <a:latin typeface="Aptos Narrow" panose="020B0004020202020204" pitchFamily="34" charset="0"/>
              </a:rPr>
              <a:t>until the beam dump (</a:t>
            </a:r>
            <a:r>
              <a:rPr lang="en-US" sz="1600" i="1" u="sng">
                <a:latin typeface="Aptos Narrow" panose="020B0004020202020204" pitchFamily="34" charset="0"/>
              </a:rPr>
              <a:t>multi-objective</a:t>
            </a:r>
            <a:r>
              <a:rPr lang="en-US" sz="1600">
                <a:latin typeface="Aptos Narrow" panose="020B0004020202020204" pitchFamily="34" charset="0"/>
              </a:rPr>
              <a:t>!! → 291 diagnostics BLMs, BCMs)</a:t>
            </a:r>
          </a:p>
        </p:txBody>
      </p:sp>
      <p:grpSp>
        <p:nvGrpSpPr>
          <p:cNvPr id="41" name="Group 40">
            <a:extLst>
              <a:ext uri="{FF2B5EF4-FFF2-40B4-BE49-F238E27FC236}">
                <a16:creationId xmlns:a16="http://schemas.microsoft.com/office/drawing/2014/main" id="{9BE3BADF-4791-DD61-9FF1-4D63F9C1E5AC}"/>
              </a:ext>
            </a:extLst>
          </p:cNvPr>
          <p:cNvGrpSpPr/>
          <p:nvPr/>
        </p:nvGrpSpPr>
        <p:grpSpPr>
          <a:xfrm>
            <a:off x="740170" y="2259191"/>
            <a:ext cx="10711659" cy="1683846"/>
            <a:chOff x="782086" y="2002770"/>
            <a:chExt cx="10711659" cy="1683846"/>
          </a:xfrm>
        </p:grpSpPr>
        <p:pic>
          <p:nvPicPr>
            <p:cNvPr id="5" name="Picture 4" descr="A diagram of a diagram&#10;&#10;AI-generated content may be incorrect.">
              <a:extLst>
                <a:ext uri="{FF2B5EF4-FFF2-40B4-BE49-F238E27FC236}">
                  <a16:creationId xmlns:a16="http://schemas.microsoft.com/office/drawing/2014/main" id="{C35E5A06-F04D-98D7-4D42-E9D822E9A011}"/>
                </a:ext>
              </a:extLst>
            </p:cNvPr>
            <p:cNvPicPr>
              <a:picLocks noChangeAspect="1"/>
            </p:cNvPicPr>
            <p:nvPr/>
          </p:nvPicPr>
          <p:blipFill>
            <a:blip r:embed="rId3">
              <a:extLst>
                <a:ext uri="{28A0092B-C50C-407E-A947-70E740481C1C}">
                  <a14:useLocalDpi xmlns:a14="http://schemas.microsoft.com/office/drawing/2010/main" val="0"/>
                </a:ext>
              </a:extLst>
            </a:blip>
            <a:srcRect b="46961"/>
            <a:stretch>
              <a:fillRect/>
            </a:stretch>
          </p:blipFill>
          <p:spPr>
            <a:xfrm>
              <a:off x="782086" y="2002770"/>
              <a:ext cx="10012363" cy="1426230"/>
            </a:xfrm>
            <a:prstGeom prst="rect">
              <a:avLst/>
            </a:prstGeom>
          </p:spPr>
        </p:pic>
        <p:sp>
          <p:nvSpPr>
            <p:cNvPr id="6" name="Rectangle 5">
              <a:extLst>
                <a:ext uri="{FF2B5EF4-FFF2-40B4-BE49-F238E27FC236}">
                  <a16:creationId xmlns:a16="http://schemas.microsoft.com/office/drawing/2014/main" id="{E4037A61-F4DD-1AF2-2C1B-13C4B68C2855}"/>
                </a:ext>
              </a:extLst>
            </p:cNvPr>
            <p:cNvSpPr/>
            <p:nvPr/>
          </p:nvSpPr>
          <p:spPr>
            <a:xfrm>
              <a:off x="2502502" y="2567222"/>
              <a:ext cx="594704" cy="429972"/>
            </a:xfrm>
            <a:prstGeom prst="rect">
              <a:avLst/>
            </a:prstGeom>
            <a:noFill/>
            <a:ln>
              <a:solidFill>
                <a:schemeClr val="accent3">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DC3A67-7AA1-5279-A5B8-AE591CCFF070}"/>
                </a:ext>
              </a:extLst>
            </p:cNvPr>
            <p:cNvSpPr/>
            <p:nvPr/>
          </p:nvSpPr>
          <p:spPr>
            <a:xfrm>
              <a:off x="3843957" y="2507061"/>
              <a:ext cx="6219532" cy="56216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495001-5F13-CD53-5407-73914756D674}"/>
                </a:ext>
              </a:extLst>
            </p:cNvPr>
            <p:cNvSpPr txBox="1"/>
            <p:nvPr/>
          </p:nvSpPr>
          <p:spPr>
            <a:xfrm>
              <a:off x="1755750" y="3409617"/>
              <a:ext cx="2088207" cy="276999"/>
            </a:xfrm>
            <a:prstGeom prst="rect">
              <a:avLst/>
            </a:prstGeom>
            <a:solidFill>
              <a:srgbClr val="FFFFFF"/>
            </a:solidFill>
          </p:spPr>
          <p:txBody>
            <a:bodyPr wrap="square" rtlCol="0">
              <a:spAutoFit/>
            </a:bodyPr>
            <a:lstStyle/>
            <a:p>
              <a:pPr algn="ctr"/>
              <a:r>
                <a:rPr lang="en-US" sz="1200">
                  <a:solidFill>
                    <a:schemeClr val="accent3">
                      <a:lumMod val="60000"/>
                      <a:lumOff val="40000"/>
                    </a:schemeClr>
                  </a:solidFill>
                  <a:latin typeface="Aptos Narrow" panose="020B0004020202020204" pitchFamily="34" charset="0"/>
                </a:rPr>
                <a:t>Control parameters tuned</a:t>
              </a:r>
            </a:p>
          </p:txBody>
        </p:sp>
        <p:cxnSp>
          <p:nvCxnSpPr>
            <p:cNvPr id="9" name="Straight Arrow Connector 8">
              <a:extLst>
                <a:ext uri="{FF2B5EF4-FFF2-40B4-BE49-F238E27FC236}">
                  <a16:creationId xmlns:a16="http://schemas.microsoft.com/office/drawing/2014/main" id="{6AE5BF5A-1393-F068-FD1D-AAFC0C6B7A80}"/>
                </a:ext>
              </a:extLst>
            </p:cNvPr>
            <p:cNvCxnSpPr/>
            <p:nvPr/>
          </p:nvCxnSpPr>
          <p:spPr>
            <a:xfrm flipH="1" flipV="1">
              <a:off x="2799854" y="2997194"/>
              <a:ext cx="150005" cy="431806"/>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B3A5827-9F42-A59B-55E8-8F202A4C7DB9}"/>
                </a:ext>
              </a:extLst>
            </p:cNvPr>
            <p:cNvSpPr txBox="1"/>
            <p:nvPr/>
          </p:nvSpPr>
          <p:spPr>
            <a:xfrm>
              <a:off x="8817681" y="3092323"/>
              <a:ext cx="2676064" cy="461665"/>
            </a:xfrm>
            <a:prstGeom prst="rect">
              <a:avLst/>
            </a:prstGeom>
            <a:solidFill>
              <a:srgbClr val="FFFFFF"/>
            </a:solidFill>
          </p:spPr>
          <p:txBody>
            <a:bodyPr wrap="square" rtlCol="0">
              <a:spAutoFit/>
            </a:bodyPr>
            <a:lstStyle/>
            <a:p>
              <a:pPr algn="ctr"/>
              <a:r>
                <a:rPr lang="en-US" sz="1200">
                  <a:solidFill>
                    <a:srgbClr val="FF0000"/>
                  </a:solidFill>
                  <a:latin typeface="Aptos Narrow" panose="020B0004020202020204" pitchFamily="34" charset="0"/>
                </a:rPr>
                <a:t>Optimize transmission and minimize beam losses in the SCL</a:t>
              </a:r>
            </a:p>
          </p:txBody>
        </p:sp>
      </p:grpSp>
      <p:grpSp>
        <p:nvGrpSpPr>
          <p:cNvPr id="15" name="Group 14">
            <a:extLst>
              <a:ext uri="{FF2B5EF4-FFF2-40B4-BE49-F238E27FC236}">
                <a16:creationId xmlns:a16="http://schemas.microsoft.com/office/drawing/2014/main" id="{99149500-E4D0-6748-F3BA-AB69E339BFF9}"/>
              </a:ext>
            </a:extLst>
          </p:cNvPr>
          <p:cNvGrpSpPr/>
          <p:nvPr/>
        </p:nvGrpSpPr>
        <p:grpSpPr>
          <a:xfrm>
            <a:off x="6096000" y="3978020"/>
            <a:ext cx="4848525" cy="2860530"/>
            <a:chOff x="6442926" y="2038468"/>
            <a:chExt cx="5749073" cy="3321784"/>
          </a:xfrm>
        </p:grpSpPr>
        <p:pic>
          <p:nvPicPr>
            <p:cNvPr id="20" name="Picture 19">
              <a:extLst>
                <a:ext uri="{FF2B5EF4-FFF2-40B4-BE49-F238E27FC236}">
                  <a16:creationId xmlns:a16="http://schemas.microsoft.com/office/drawing/2014/main" id="{04FD1566-A482-5175-7D2A-C821E63CCB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42926" y="2038468"/>
              <a:ext cx="5749073" cy="3321784"/>
            </a:xfrm>
            <a:prstGeom prst="rect">
              <a:avLst/>
            </a:prstGeom>
          </p:spPr>
        </p:pic>
        <p:sp>
          <p:nvSpPr>
            <p:cNvPr id="22" name="Rectangle 21">
              <a:extLst>
                <a:ext uri="{FF2B5EF4-FFF2-40B4-BE49-F238E27FC236}">
                  <a16:creationId xmlns:a16="http://schemas.microsoft.com/office/drawing/2014/main" id="{7F588302-A129-5288-E855-C147E0C6F064}"/>
                </a:ext>
              </a:extLst>
            </p:cNvPr>
            <p:cNvSpPr/>
            <p:nvPr/>
          </p:nvSpPr>
          <p:spPr>
            <a:xfrm>
              <a:off x="8315175" y="4119375"/>
              <a:ext cx="952714" cy="837615"/>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6" name="TextBox 25">
              <a:extLst>
                <a:ext uri="{FF2B5EF4-FFF2-40B4-BE49-F238E27FC236}">
                  <a16:creationId xmlns:a16="http://schemas.microsoft.com/office/drawing/2014/main" id="{43915C6E-2361-2E37-035A-C266CDA2D8EA}"/>
                </a:ext>
              </a:extLst>
            </p:cNvPr>
            <p:cNvSpPr txBox="1"/>
            <p:nvPr/>
          </p:nvSpPr>
          <p:spPr>
            <a:xfrm>
              <a:off x="7828237" y="2822238"/>
              <a:ext cx="1951715" cy="646331"/>
            </a:xfrm>
            <a:prstGeom prst="rect">
              <a:avLst/>
            </a:prstGeom>
            <a:solidFill>
              <a:schemeClr val="bg1"/>
            </a:solidFill>
            <a:ln>
              <a:noFill/>
            </a:ln>
          </p:spPr>
          <p:txBody>
            <a:bodyPr wrap="square" rtlCol="0">
              <a:spAutoFit/>
            </a:bodyPr>
            <a:lstStyle/>
            <a:p>
              <a:pPr algn="ctr"/>
              <a:r>
                <a:rPr lang="en-US" sz="1200">
                  <a:solidFill>
                    <a:schemeClr val="accent1"/>
                  </a:solidFill>
                  <a:latin typeface="Aptos Narrow" panose="020B0004020202020204" pitchFamily="34" charset="0"/>
                </a:rPr>
                <a:t>Effect of frequency jump longitudinal acceptance shrinkage </a:t>
              </a:r>
            </a:p>
          </p:txBody>
        </p:sp>
        <p:cxnSp>
          <p:nvCxnSpPr>
            <p:cNvPr id="27" name="Straight Arrow Connector 26">
              <a:extLst>
                <a:ext uri="{FF2B5EF4-FFF2-40B4-BE49-F238E27FC236}">
                  <a16:creationId xmlns:a16="http://schemas.microsoft.com/office/drawing/2014/main" id="{E3C0B40E-DB51-373A-53EA-1545D8D63E28}"/>
                </a:ext>
              </a:extLst>
            </p:cNvPr>
            <p:cNvCxnSpPr>
              <a:cxnSpLocks/>
            </p:cNvCxnSpPr>
            <p:nvPr/>
          </p:nvCxnSpPr>
          <p:spPr>
            <a:xfrm>
              <a:off x="8804095" y="3600268"/>
              <a:ext cx="0" cy="458108"/>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
        <p:nvSpPr>
          <p:cNvPr id="40" name="Rectangle 39">
            <a:extLst>
              <a:ext uri="{FF2B5EF4-FFF2-40B4-BE49-F238E27FC236}">
                <a16:creationId xmlns:a16="http://schemas.microsoft.com/office/drawing/2014/main" id="{93C208F6-910D-4779-15AA-9C916712D0AB}"/>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88D5699-313F-30C8-4531-0A2FEF1C7C02}"/>
              </a:ext>
            </a:extLst>
          </p:cNvPr>
          <p:cNvSpPr txBox="1"/>
          <p:nvPr/>
        </p:nvSpPr>
        <p:spPr>
          <a:xfrm>
            <a:off x="6902483" y="3751197"/>
            <a:ext cx="3541888" cy="261610"/>
          </a:xfrm>
          <a:prstGeom prst="rect">
            <a:avLst/>
          </a:prstGeom>
          <a:noFill/>
        </p:spPr>
        <p:txBody>
          <a:bodyPr wrap="square" rtlCol="0">
            <a:spAutoFit/>
          </a:bodyPr>
          <a:lstStyle/>
          <a:p>
            <a:pPr algn="ctr"/>
            <a:r>
              <a:rPr lang="en-US" sz="1100" b="1">
                <a:latin typeface="Aptos Narrow" panose="020B0004020202020204" pitchFamily="34" charset="0"/>
              </a:rPr>
              <a:t>Measurement of beam loss monitors</a:t>
            </a:r>
          </a:p>
        </p:txBody>
      </p:sp>
      <p:sp>
        <p:nvSpPr>
          <p:cNvPr id="49" name="TextBox 48">
            <a:extLst>
              <a:ext uri="{FF2B5EF4-FFF2-40B4-BE49-F238E27FC236}">
                <a16:creationId xmlns:a16="http://schemas.microsoft.com/office/drawing/2014/main" id="{8A3E7FC4-89F6-BD77-4F63-0DE0AAB8047E}"/>
              </a:ext>
            </a:extLst>
          </p:cNvPr>
          <p:cNvSpPr txBox="1"/>
          <p:nvPr/>
        </p:nvSpPr>
        <p:spPr>
          <a:xfrm>
            <a:off x="322983" y="4025810"/>
            <a:ext cx="5523170" cy="2000548"/>
          </a:xfrm>
          <a:prstGeom prst="rect">
            <a:avLst/>
          </a:prstGeom>
          <a:noFill/>
        </p:spPr>
        <p:txBody>
          <a:bodyPr wrap="square">
            <a:spAutoFit/>
          </a:bodyPr>
          <a:lstStyle/>
          <a:p>
            <a:pPr marL="285750" indent="-285750" algn="just" fontAlgn="base">
              <a:buFont typeface="Wingdings" panose="05000000000000000000" pitchFamily="2" charset="2"/>
              <a:buChar char="q"/>
            </a:pPr>
            <a:r>
              <a:rPr lang="en-US" sz="1600" b="1">
                <a:solidFill>
                  <a:schemeClr val="accent1"/>
                </a:solidFill>
                <a:latin typeface="Aptos Narrow" panose="020B0004020202020204" pitchFamily="34" charset="0"/>
              </a:rPr>
              <a:t>BLM signals reduced significantly </a:t>
            </a:r>
            <a:r>
              <a:rPr lang="en-US" sz="1600">
                <a:latin typeface="Aptos Narrow" panose="020B0004020202020204" pitchFamily="34" charset="0"/>
              </a:rPr>
              <a:t>especially at MBL-HBL interface </a:t>
            </a:r>
          </a:p>
          <a:p>
            <a:pPr marL="742950" lvl="1" indent="-285750" algn="just" fontAlgn="base">
              <a:buFont typeface="Wingdings" panose="05000000000000000000" pitchFamily="2" charset="2"/>
              <a:buChar char="q"/>
            </a:pPr>
            <a:r>
              <a:rPr lang="en-US" sz="1400">
                <a:latin typeface="Aptos Narrow" panose="020B0004020202020204" pitchFamily="34" charset="0"/>
              </a:rPr>
              <a:t>Optimized settings caused only a small beam energy change (a few keV, from simulations)</a:t>
            </a:r>
          </a:p>
          <a:p>
            <a:pPr marL="285750" indent="-285750" algn="just" fontAlgn="base">
              <a:buFont typeface="Wingdings" panose="05000000000000000000" pitchFamily="2" charset="2"/>
              <a:buChar char="q"/>
            </a:pPr>
            <a:r>
              <a:rPr lang="en-US" sz="1600" b="1">
                <a:solidFill>
                  <a:schemeClr val="accent1"/>
                </a:solidFill>
                <a:latin typeface="Aptos Narrow" panose="020B0004020202020204" pitchFamily="34" charset="0"/>
              </a:rPr>
              <a:t>Improved</a:t>
            </a:r>
            <a:r>
              <a:rPr lang="en-US" sz="1600">
                <a:latin typeface="Aptos Narrow" panose="020B0004020202020204" pitchFamily="34" charset="0"/>
              </a:rPr>
              <a:t> overall </a:t>
            </a:r>
            <a:r>
              <a:rPr lang="en-US" sz="1600" b="1">
                <a:solidFill>
                  <a:schemeClr val="accent1"/>
                </a:solidFill>
                <a:latin typeface="Aptos Narrow" panose="020B0004020202020204" pitchFamily="34" charset="0"/>
              </a:rPr>
              <a:t>transmission</a:t>
            </a:r>
            <a:r>
              <a:rPr lang="en-US" sz="1600">
                <a:latin typeface="Aptos Narrow" panose="020B0004020202020204" pitchFamily="34" charset="0"/>
              </a:rPr>
              <a:t> efficiency from </a:t>
            </a:r>
            <a:r>
              <a:rPr lang="en-US" sz="1600" b="1">
                <a:solidFill>
                  <a:schemeClr val="accent1"/>
                </a:solidFill>
                <a:latin typeface="Aptos Narrow" panose="020B0004020202020204" pitchFamily="34" charset="0"/>
              </a:rPr>
              <a:t>96.27% → 99.12% </a:t>
            </a:r>
            <a:r>
              <a:rPr lang="en-US" sz="1600">
                <a:latin typeface="Aptos Narrow" panose="020B0004020202020204" pitchFamily="34" charset="0"/>
              </a:rPr>
              <a:t>(measured at the beam dump BCM)</a:t>
            </a:r>
          </a:p>
          <a:p>
            <a:pPr marL="285750" indent="-285750" algn="just" fontAlgn="base">
              <a:buFont typeface="Wingdings" panose="05000000000000000000" pitchFamily="2" charset="2"/>
              <a:buChar char="q"/>
            </a:pPr>
            <a:r>
              <a:rPr lang="en-US" sz="1600">
                <a:latin typeface="Aptos Narrow" panose="020B0004020202020204" pitchFamily="34" charset="0"/>
              </a:rPr>
              <a:t>Best point reached in </a:t>
            </a:r>
            <a:r>
              <a:rPr lang="en-US" sz="1600" b="1">
                <a:solidFill>
                  <a:schemeClr val="accent1"/>
                </a:solidFill>
                <a:latin typeface="Aptos Narrow" panose="020B0004020202020204" pitchFamily="34" charset="0"/>
              </a:rPr>
              <a:t>45 iterations </a:t>
            </a:r>
            <a:r>
              <a:rPr lang="en-US" sz="1600">
                <a:latin typeface="Aptos Narrow" panose="020B0004020202020204" pitchFamily="34" charset="0"/>
              </a:rPr>
              <a:t>(</a:t>
            </a:r>
            <a:r>
              <a:rPr lang="en-US" sz="1600" b="1">
                <a:solidFill>
                  <a:schemeClr val="accent1"/>
                </a:solidFill>
                <a:latin typeface="Aptos Narrow" panose="020B0004020202020204" pitchFamily="34" charset="0"/>
              </a:rPr>
              <a:t>&lt;</a:t>
            </a:r>
            <a:r>
              <a:rPr lang="en-US" sz="1600">
                <a:latin typeface="Aptos Narrow" panose="020B0004020202020204" pitchFamily="34" charset="0"/>
              </a:rPr>
              <a:t> </a:t>
            </a:r>
            <a:r>
              <a:rPr lang="en-US" sz="1600" b="1">
                <a:solidFill>
                  <a:schemeClr val="accent1"/>
                </a:solidFill>
                <a:latin typeface="Aptos Narrow" panose="020B0004020202020204" pitchFamily="34" charset="0"/>
              </a:rPr>
              <a:t>10 mins</a:t>
            </a:r>
            <a:r>
              <a:rPr lang="en-US" sz="1600">
                <a:latin typeface="Aptos Narrow" panose="020B0004020202020204" pitchFamily="34" charset="0"/>
              </a:rPr>
              <a:t>, 12s per iteration)</a:t>
            </a:r>
          </a:p>
        </p:txBody>
      </p:sp>
      <p:sp>
        <p:nvSpPr>
          <p:cNvPr id="50" name="CasellaDiTesto 29">
            <a:extLst>
              <a:ext uri="{FF2B5EF4-FFF2-40B4-BE49-F238E27FC236}">
                <a16:creationId xmlns:a16="http://schemas.microsoft.com/office/drawing/2014/main" id="{CC9974B0-869D-EBB5-2B34-B7F1597B8C1F}"/>
              </a:ext>
            </a:extLst>
          </p:cNvPr>
          <p:cNvSpPr txBox="1"/>
          <p:nvPr/>
        </p:nvSpPr>
        <p:spPr>
          <a:xfrm>
            <a:off x="1092201" y="6046428"/>
            <a:ext cx="3980744" cy="646331"/>
          </a:xfrm>
          <a:prstGeom prst="rect">
            <a:avLst/>
          </a:prstGeom>
          <a:solidFill>
            <a:schemeClr val="accent1"/>
          </a:solidFill>
        </p:spPr>
        <p:txBody>
          <a:bodyPr wrap="square" rtlCol="0">
            <a:spAutoFit/>
          </a:bodyPr>
          <a:lstStyle/>
          <a:p>
            <a:pPr algn="ctr"/>
            <a:r>
              <a:rPr lang="en-US" b="1">
                <a:solidFill>
                  <a:schemeClr val="bg1"/>
                </a:solidFill>
                <a:latin typeface="Aptos Narrow" panose="020B0004020202020204" pitchFamily="34" charset="0"/>
              </a:rPr>
              <a:t>Result: </a:t>
            </a:r>
            <a:r>
              <a:rPr lang="en-US">
                <a:solidFill>
                  <a:schemeClr val="bg1"/>
                </a:solidFill>
                <a:latin typeface="Aptos Narrow" panose="020B0004020202020204" pitchFamily="34" charset="0"/>
              </a:rPr>
              <a:t>Beam loss minimized, beam transmission efficiency increased</a:t>
            </a:r>
            <a:endParaRPr lang="it-IT" u="sng">
              <a:solidFill>
                <a:schemeClr val="bg1"/>
              </a:solidFill>
              <a:latin typeface="Aptos Narrow" panose="020B0004020202020204" pitchFamily="34" charset="0"/>
            </a:endParaRPr>
          </a:p>
        </p:txBody>
      </p:sp>
      <p:sp>
        <p:nvSpPr>
          <p:cNvPr id="2" name="Rectangle 1">
            <a:extLst>
              <a:ext uri="{FF2B5EF4-FFF2-40B4-BE49-F238E27FC236}">
                <a16:creationId xmlns:a16="http://schemas.microsoft.com/office/drawing/2014/main" id="{AB3FA2AC-82EA-9C42-2A16-E2E2CC00998A}"/>
              </a:ext>
            </a:extLst>
          </p:cNvPr>
          <p:cNvSpPr/>
          <p:nvPr/>
        </p:nvSpPr>
        <p:spPr>
          <a:xfrm>
            <a:off x="10562602" y="4061963"/>
            <a:ext cx="339015" cy="2449943"/>
          </a:xfrm>
          <a:prstGeom prst="rect">
            <a:avLst/>
          </a:prstGeom>
          <a:solidFill>
            <a:schemeClr val="accent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781AEB-38DA-9368-D147-07469C6B021F}"/>
              </a:ext>
            </a:extLst>
          </p:cNvPr>
          <p:cNvSpPr txBox="1"/>
          <p:nvPr/>
        </p:nvSpPr>
        <p:spPr>
          <a:xfrm>
            <a:off x="10999325" y="4098590"/>
            <a:ext cx="905823" cy="461665"/>
          </a:xfrm>
          <a:prstGeom prst="rect">
            <a:avLst/>
          </a:prstGeom>
          <a:solidFill>
            <a:schemeClr val="bg1"/>
          </a:solidFill>
          <a:ln>
            <a:noFill/>
          </a:ln>
        </p:spPr>
        <p:txBody>
          <a:bodyPr wrap="square" rtlCol="0">
            <a:spAutoFit/>
          </a:bodyPr>
          <a:lstStyle/>
          <a:p>
            <a:pPr algn="ctr"/>
            <a:r>
              <a:rPr lang="en-US" sz="1200">
                <a:solidFill>
                  <a:schemeClr val="accent1"/>
                </a:solidFill>
                <a:latin typeface="Aptos Narrow" panose="020B0004020202020204" pitchFamily="34" charset="0"/>
              </a:rPr>
              <a:t>Beam Dump zone</a:t>
            </a:r>
          </a:p>
        </p:txBody>
      </p:sp>
      <p:cxnSp>
        <p:nvCxnSpPr>
          <p:cNvPr id="14" name="Straight Arrow Connector 13">
            <a:extLst>
              <a:ext uri="{FF2B5EF4-FFF2-40B4-BE49-F238E27FC236}">
                <a16:creationId xmlns:a16="http://schemas.microsoft.com/office/drawing/2014/main" id="{983B5A4A-4B94-5A84-0756-F8DCF8FB217D}"/>
              </a:ext>
            </a:extLst>
          </p:cNvPr>
          <p:cNvCxnSpPr>
            <a:cxnSpLocks/>
          </p:cNvCxnSpPr>
          <p:nvPr/>
        </p:nvCxnSpPr>
        <p:spPr>
          <a:xfrm flipH="1">
            <a:off x="10818191" y="4290013"/>
            <a:ext cx="326887" cy="106017"/>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descr="A blue logo with white text&#10;&#10;AI-generated content may be incorrect.">
            <a:extLst>
              <a:ext uri="{FF2B5EF4-FFF2-40B4-BE49-F238E27FC236}">
                <a16:creationId xmlns:a16="http://schemas.microsoft.com/office/drawing/2014/main" id="{1B731343-4BC2-BB05-9778-2E8F4CCFC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4273" y="47253"/>
            <a:ext cx="1146086" cy="616693"/>
          </a:xfrm>
          <a:prstGeom prst="rect">
            <a:avLst/>
          </a:prstGeom>
        </p:spPr>
      </p:pic>
    </p:spTree>
    <p:extLst>
      <p:ext uri="{BB962C8B-B14F-4D97-AF65-F5344CB8AC3E}">
        <p14:creationId xmlns:p14="http://schemas.microsoft.com/office/powerpoint/2010/main" val="4130565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E67C-B022-C21F-63B5-0D6A7547D3B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F2FD77-91C7-E279-BF57-C90CC015FE5C}"/>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302EF9CF-650B-8979-8014-6334D056A1B4}"/>
              </a:ext>
            </a:extLst>
          </p:cNvPr>
          <p:cNvSpPr>
            <a:spLocks noGrp="1"/>
          </p:cNvSpPr>
          <p:nvPr>
            <p:ph type="sldNum" sz="quarter" idx="12"/>
          </p:nvPr>
        </p:nvSpPr>
        <p:spPr/>
        <p:txBody>
          <a:bodyPr/>
          <a:lstStyle/>
          <a:p>
            <a:fld id="{A6D6D798-1883-974D-96D0-4E82B243DEDE}" type="slidenum">
              <a:rPr lang="it-IT" smtClean="0"/>
              <a:t>28</a:t>
            </a:fld>
            <a:endParaRPr lang="it-IT"/>
          </a:p>
        </p:txBody>
      </p:sp>
      <p:sp>
        <p:nvSpPr>
          <p:cNvPr id="11" name="Titolo 4">
            <a:extLst>
              <a:ext uri="{FF2B5EF4-FFF2-40B4-BE49-F238E27FC236}">
                <a16:creationId xmlns:a16="http://schemas.microsoft.com/office/drawing/2014/main" id="{054A6109-091E-29FD-94BA-44E7B84570D6}"/>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ML algorithm generalization</a:t>
            </a:r>
          </a:p>
        </p:txBody>
      </p:sp>
      <p:sp>
        <p:nvSpPr>
          <p:cNvPr id="3" name="TextBox 2">
            <a:extLst>
              <a:ext uri="{FF2B5EF4-FFF2-40B4-BE49-F238E27FC236}">
                <a16:creationId xmlns:a16="http://schemas.microsoft.com/office/drawing/2014/main" id="{889C14A9-1A51-BCF9-522B-9D3AABE9F135}"/>
              </a:ext>
            </a:extLst>
          </p:cNvPr>
          <p:cNvSpPr txBox="1"/>
          <p:nvPr/>
        </p:nvSpPr>
        <p:spPr>
          <a:xfrm>
            <a:off x="249663" y="1447306"/>
            <a:ext cx="4520360" cy="4955203"/>
          </a:xfrm>
          <a:prstGeom prst="rect">
            <a:avLst/>
          </a:prstGeom>
          <a:noFill/>
        </p:spPr>
        <p:txBody>
          <a:bodyPr wrap="square">
            <a:spAutoFit/>
          </a:bodyPr>
          <a:lstStyle/>
          <a:p>
            <a:pPr marL="285750" indent="-285750" algn="just" fontAlgn="base">
              <a:spcAft>
                <a:spcPts val="1200"/>
              </a:spcAft>
              <a:buFont typeface="Wingdings" panose="05000000000000000000" pitchFamily="2" charset="2"/>
              <a:buChar char="q"/>
            </a:pPr>
            <a:r>
              <a:rPr lang="en-US">
                <a:latin typeface="Aptos Narrow" panose="020B0004020202020204" pitchFamily="34" charset="0"/>
              </a:rPr>
              <a:t>The code consists of the following:</a:t>
            </a:r>
          </a:p>
          <a:p>
            <a:pPr marL="800100" lvl="1" indent="-342900" algn="just" fontAlgn="base">
              <a:buFont typeface="+mj-lt"/>
              <a:buAutoNum type="arabicPeriod"/>
            </a:pPr>
            <a:r>
              <a:rPr lang="en-US" sz="1600">
                <a:latin typeface="Aptos Narrow" panose="020B0004020202020204" pitchFamily="34" charset="0"/>
              </a:rPr>
              <a:t>BO wrapper</a:t>
            </a:r>
          </a:p>
          <a:p>
            <a:pPr marL="800100" lvl="1" indent="-342900" algn="just" fontAlgn="base">
              <a:buFont typeface="+mj-lt"/>
              <a:buAutoNum type="arabicPeriod"/>
            </a:pPr>
            <a:r>
              <a:rPr lang="en-US" sz="1600">
                <a:latin typeface="Aptos Narrow" panose="020B0004020202020204" pitchFamily="34" charset="0"/>
              </a:rPr>
              <a:t>Configuration file (type of run, iterations)</a:t>
            </a:r>
          </a:p>
          <a:p>
            <a:pPr marL="800100" lvl="1" indent="-342900" algn="just" fontAlgn="base">
              <a:spcAft>
                <a:spcPts val="1200"/>
              </a:spcAft>
              <a:buFont typeface="+mj-lt"/>
              <a:buAutoNum type="arabicPeriod"/>
            </a:pPr>
            <a:r>
              <a:rPr lang="en-US" sz="1600">
                <a:latin typeface="Aptos Narrow" panose="020B0004020202020204" pitchFamily="34" charset="0"/>
              </a:rPr>
              <a:t>Accelerator-specific dictionary (PVs, objective function)</a:t>
            </a:r>
          </a:p>
          <a:p>
            <a:pPr marL="285750" indent="-285750" algn="just" rtl="0" fontAlgn="base">
              <a:spcAft>
                <a:spcPts val="1200"/>
              </a:spcAft>
              <a:buFont typeface="Wingdings" panose="05000000000000000000" pitchFamily="2" charset="2"/>
              <a:buChar char="q"/>
            </a:pPr>
            <a:r>
              <a:rPr lang="en-US" b="1">
                <a:solidFill>
                  <a:schemeClr val="accent1"/>
                </a:solidFill>
                <a:latin typeface="Aptos Narrow" panose="020B0004020202020204" pitchFamily="34" charset="0"/>
              </a:rPr>
              <a:t>Easily adaptable </a:t>
            </a:r>
            <a:r>
              <a:rPr lang="en-US">
                <a:latin typeface="Aptos Narrow" panose="020B0004020202020204" pitchFamily="34" charset="0"/>
              </a:rPr>
              <a:t>to different accelerator systems, important things required:</a:t>
            </a:r>
          </a:p>
          <a:p>
            <a:pPr marL="742950" lvl="1" indent="-285750" algn="just" fontAlgn="base">
              <a:buFont typeface="Wingdings" panose="05000000000000000000" pitchFamily="2" charset="2"/>
              <a:buChar char="q"/>
            </a:pPr>
            <a:r>
              <a:rPr lang="en-US" sz="1600" b="1">
                <a:latin typeface="Aptos Narrow" panose="020B0004020202020204" pitchFamily="34" charset="0"/>
              </a:rPr>
              <a:t>PVs (magnets, cavities, diagnostics, etc.)</a:t>
            </a:r>
            <a:r>
              <a:rPr lang="en-US" sz="1600">
                <a:latin typeface="Aptos Narrow" panose="020B0004020202020204" pitchFamily="34" charset="0"/>
              </a:rPr>
              <a:t> required for the optimization</a:t>
            </a:r>
          </a:p>
          <a:p>
            <a:pPr marL="742950" lvl="1" indent="-285750" algn="just" fontAlgn="base">
              <a:buFont typeface="Wingdings" panose="05000000000000000000" pitchFamily="2" charset="2"/>
              <a:buChar char="q"/>
            </a:pPr>
            <a:r>
              <a:rPr lang="en-US" sz="1600" b="1">
                <a:latin typeface="Aptos Narrow" panose="020B0004020202020204" pitchFamily="34" charset="0"/>
              </a:rPr>
              <a:t>Objective function </a:t>
            </a:r>
            <a:r>
              <a:rPr lang="en-US" sz="1600">
                <a:latin typeface="Aptos Narrow" panose="020B0004020202020204" pitchFamily="34" charset="0"/>
              </a:rPr>
              <a:t>(must be collapsed to a single value)</a:t>
            </a:r>
          </a:p>
          <a:p>
            <a:pPr marL="742950" lvl="1" indent="-285750" algn="just" fontAlgn="base">
              <a:spcAft>
                <a:spcPts val="1200"/>
              </a:spcAft>
              <a:buFont typeface="Wingdings" panose="05000000000000000000" pitchFamily="2" charset="2"/>
              <a:buChar char="q"/>
            </a:pPr>
            <a:r>
              <a:rPr lang="en-US" sz="1600" b="1">
                <a:latin typeface="Aptos Narrow" panose="020B0004020202020204" pitchFamily="34" charset="0"/>
              </a:rPr>
              <a:t>Starting range</a:t>
            </a:r>
            <a:r>
              <a:rPr lang="en-US" sz="1600">
                <a:latin typeface="Aptos Narrow" panose="020B0004020202020204" pitchFamily="34" charset="0"/>
              </a:rPr>
              <a:t> (initial set point ± x)</a:t>
            </a:r>
          </a:p>
          <a:p>
            <a:pPr marL="285750" indent="-285750" algn="just" fontAlgn="base">
              <a:spcAft>
                <a:spcPts val="1200"/>
              </a:spcAft>
              <a:buFont typeface="Wingdings" panose="05000000000000000000" pitchFamily="2" charset="2"/>
              <a:buChar char="q"/>
            </a:pPr>
            <a:r>
              <a:rPr lang="en-US" b="1">
                <a:solidFill>
                  <a:schemeClr val="accent1"/>
                </a:solidFill>
                <a:latin typeface="Aptos Narrow" panose="020B0004020202020204" pitchFamily="34" charset="0"/>
              </a:rPr>
              <a:t>Easily executable </a:t>
            </a:r>
            <a:r>
              <a:rPr lang="en-US">
                <a:latin typeface="Aptos Narrow" panose="020B0004020202020204" pitchFamily="34" charset="0"/>
              </a:rPr>
              <a:t>in command line → interface currently being developed</a:t>
            </a:r>
          </a:p>
          <a:p>
            <a:pPr marL="742950" lvl="1" indent="-285750" algn="just" fontAlgn="base">
              <a:spcAft>
                <a:spcPts val="1200"/>
              </a:spcAft>
              <a:buFont typeface="Wingdings" panose="05000000000000000000" pitchFamily="2" charset="2"/>
              <a:buChar char="q"/>
            </a:pPr>
            <a:r>
              <a:rPr lang="en-US" sz="1600">
                <a:latin typeface="Aptos Narrow" panose="020B0004020202020204" pitchFamily="34" charset="0"/>
              </a:rPr>
              <a:t>Calling the configuration file and specifying the parameters of the optimization run</a:t>
            </a:r>
          </a:p>
        </p:txBody>
      </p:sp>
      <p:pic>
        <p:nvPicPr>
          <p:cNvPr id="10" name="Picture 9">
            <a:extLst>
              <a:ext uri="{FF2B5EF4-FFF2-40B4-BE49-F238E27FC236}">
                <a16:creationId xmlns:a16="http://schemas.microsoft.com/office/drawing/2014/main" id="{9C6F8F02-B6EC-B341-77C6-FF6925281DD5}"/>
              </a:ext>
            </a:extLst>
          </p:cNvPr>
          <p:cNvPicPr>
            <a:picLocks noChangeAspect="1"/>
          </p:cNvPicPr>
          <p:nvPr/>
        </p:nvPicPr>
        <p:blipFill>
          <a:blip r:embed="rId3"/>
          <a:stretch>
            <a:fillRect/>
          </a:stretch>
        </p:blipFill>
        <p:spPr>
          <a:xfrm>
            <a:off x="5037248" y="1538014"/>
            <a:ext cx="6905089" cy="4536483"/>
          </a:xfrm>
          <a:prstGeom prst="rect">
            <a:avLst/>
          </a:prstGeom>
        </p:spPr>
      </p:pic>
      <p:sp>
        <p:nvSpPr>
          <p:cNvPr id="12" name="Rectangle 11">
            <a:extLst>
              <a:ext uri="{FF2B5EF4-FFF2-40B4-BE49-F238E27FC236}">
                <a16:creationId xmlns:a16="http://schemas.microsoft.com/office/drawing/2014/main" id="{38179157-C7EA-B1D2-7D21-E43BC8137AE6}"/>
              </a:ext>
            </a:extLst>
          </p:cNvPr>
          <p:cNvSpPr/>
          <p:nvPr/>
        </p:nvSpPr>
        <p:spPr>
          <a:xfrm>
            <a:off x="6569703" y="1726325"/>
            <a:ext cx="3267377" cy="176473"/>
          </a:xfrm>
          <a:prstGeom prst="rect">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498A692-276E-ABAB-0787-3DC4B2C7DB19}"/>
              </a:ext>
            </a:extLst>
          </p:cNvPr>
          <p:cNvCxnSpPr>
            <a:cxnSpLocks/>
          </p:cNvCxnSpPr>
          <p:nvPr/>
        </p:nvCxnSpPr>
        <p:spPr>
          <a:xfrm flipV="1">
            <a:off x="4770023" y="1967116"/>
            <a:ext cx="1642425" cy="3999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3C6F2E5-C31B-58DD-7C8C-5FE15E10ED4F}"/>
              </a:ext>
            </a:extLst>
          </p:cNvPr>
          <p:cNvSpPr txBox="1"/>
          <p:nvPr/>
        </p:nvSpPr>
        <p:spPr>
          <a:xfrm>
            <a:off x="249663" y="783503"/>
            <a:ext cx="11434336" cy="646331"/>
          </a:xfrm>
          <a:prstGeom prst="rect">
            <a:avLst/>
          </a:prstGeom>
          <a:noFill/>
        </p:spPr>
        <p:txBody>
          <a:bodyPr wrap="square">
            <a:spAutoFit/>
          </a:bodyPr>
          <a:lstStyle/>
          <a:p>
            <a:pPr marL="285750" indent="-285750" algn="just" fontAlgn="base">
              <a:spcAft>
                <a:spcPts val="1200"/>
              </a:spcAft>
              <a:buFont typeface="Wingdings" panose="05000000000000000000" pitchFamily="2" charset="2"/>
              <a:buChar char="q"/>
            </a:pPr>
            <a:r>
              <a:rPr lang="en-US">
                <a:latin typeface="Aptos Narrow" panose="020B0004020202020204" pitchFamily="34" charset="0"/>
              </a:rPr>
              <a:t>We created ML python code based on the Bayesian Optimization (BO) python module from MIT [1] and on EPICS for controlling and reading PVs of different elements (magnets, cavities, diagnostics). </a:t>
            </a:r>
            <a:endParaRPr lang="en-US" sz="1600">
              <a:latin typeface="Aptos Narrow" panose="020B0004020202020204" pitchFamily="34" charset="0"/>
            </a:endParaRPr>
          </a:p>
        </p:txBody>
      </p:sp>
      <p:sp>
        <p:nvSpPr>
          <p:cNvPr id="6" name="Rectangle 5">
            <a:extLst>
              <a:ext uri="{FF2B5EF4-FFF2-40B4-BE49-F238E27FC236}">
                <a16:creationId xmlns:a16="http://schemas.microsoft.com/office/drawing/2014/main" id="{A782DE0A-1A95-BF74-F575-1526545FC60D}"/>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051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9102-C82D-D1ED-7404-A59DB91DAB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A4E909B-0355-7E4C-E817-706E911A4E83}"/>
              </a:ext>
            </a:extLst>
          </p:cNvPr>
          <p:cNvSpPr/>
          <p:nvPr/>
        </p:nvSpPr>
        <p:spPr>
          <a:xfrm>
            <a:off x="8120378" y="703852"/>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0DEC71C4-7FAA-4B34-3B57-4FC1E1EC85B3}"/>
              </a:ext>
            </a:extLst>
          </p:cNvPr>
          <p:cNvSpPr>
            <a:spLocks noGrp="1"/>
          </p:cNvSpPr>
          <p:nvPr>
            <p:ph type="sldNum" sz="quarter" idx="12"/>
          </p:nvPr>
        </p:nvSpPr>
        <p:spPr/>
        <p:txBody>
          <a:bodyPr/>
          <a:lstStyle/>
          <a:p>
            <a:fld id="{A6D6D798-1883-974D-96D0-4E82B243DEDE}" type="slidenum">
              <a:rPr lang="it-IT" smtClean="0"/>
              <a:t>29</a:t>
            </a:fld>
            <a:endParaRPr lang="it-IT"/>
          </a:p>
        </p:txBody>
      </p:sp>
      <p:sp>
        <p:nvSpPr>
          <p:cNvPr id="11" name="Titolo 4">
            <a:extLst>
              <a:ext uri="{FF2B5EF4-FFF2-40B4-BE49-F238E27FC236}">
                <a16:creationId xmlns:a16="http://schemas.microsoft.com/office/drawing/2014/main" id="{DD72729B-9204-9C00-08FE-C4EB7ECEF91B}"/>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Conclusions</a:t>
            </a:r>
          </a:p>
        </p:txBody>
      </p:sp>
      <p:sp>
        <p:nvSpPr>
          <p:cNvPr id="3" name="TextBox 2">
            <a:extLst>
              <a:ext uri="{FF2B5EF4-FFF2-40B4-BE49-F238E27FC236}">
                <a16:creationId xmlns:a16="http://schemas.microsoft.com/office/drawing/2014/main" id="{676B0446-7397-62D2-E062-F92AD12A04FA}"/>
              </a:ext>
            </a:extLst>
          </p:cNvPr>
          <p:cNvSpPr txBox="1"/>
          <p:nvPr/>
        </p:nvSpPr>
        <p:spPr>
          <a:xfrm>
            <a:off x="767614" y="969878"/>
            <a:ext cx="10586185" cy="4985980"/>
          </a:xfrm>
          <a:prstGeom prst="rect">
            <a:avLst/>
          </a:prstGeom>
          <a:noFill/>
        </p:spPr>
        <p:txBody>
          <a:bodyPr wrap="square">
            <a:spAutoFit/>
          </a:bodyPr>
          <a:lstStyle/>
          <a:p>
            <a:pPr marL="285750" indent="-285750" algn="just" fontAlgn="base">
              <a:spcAft>
                <a:spcPts val="1200"/>
              </a:spcAft>
              <a:buFont typeface="Wingdings" panose="05000000000000000000" pitchFamily="2" charset="2"/>
              <a:buChar char="q"/>
            </a:pPr>
            <a:r>
              <a:rPr lang="en-US" b="1">
                <a:latin typeface="Aptos Narrow" panose="020B0004020202020204" pitchFamily="34" charset="0"/>
              </a:rPr>
              <a:t>AI</a:t>
            </a:r>
            <a:r>
              <a:rPr lang="en-US">
                <a:latin typeface="Aptos Narrow" panose="020B0004020202020204" pitchFamily="34" charset="0"/>
              </a:rPr>
              <a:t> and </a:t>
            </a:r>
            <a:r>
              <a:rPr lang="en-US" b="1">
                <a:latin typeface="Aptos Narrow" panose="020B0004020202020204" pitchFamily="34" charset="0"/>
              </a:rPr>
              <a:t>ML</a:t>
            </a:r>
            <a:r>
              <a:rPr lang="en-US">
                <a:latin typeface="Aptos Narrow" panose="020B0004020202020204" pitchFamily="34" charset="0"/>
              </a:rPr>
              <a:t> are powerful tools for accelerator operation and optimization</a:t>
            </a:r>
          </a:p>
          <a:p>
            <a:pPr marL="285750" indent="-285750" algn="just" fontAlgn="base">
              <a:spcAft>
                <a:spcPts val="1200"/>
              </a:spcAft>
              <a:buFont typeface="Wingdings" panose="05000000000000000000" pitchFamily="2" charset="2"/>
              <a:buChar char="q"/>
            </a:pPr>
            <a:r>
              <a:rPr lang="en-US">
                <a:latin typeface="Aptos Narrow" panose="020B0004020202020204" pitchFamily="34" charset="0"/>
              </a:rPr>
              <a:t>They support both </a:t>
            </a:r>
            <a:r>
              <a:rPr lang="en-US" b="1">
                <a:latin typeface="Aptos Narrow" panose="020B0004020202020204" pitchFamily="34" charset="0"/>
              </a:rPr>
              <a:t>offline tasks </a:t>
            </a:r>
            <a:r>
              <a:rPr lang="en-US">
                <a:latin typeface="Aptos Narrow" panose="020B0004020202020204" pitchFamily="34" charset="0"/>
              </a:rPr>
              <a:t>(data analysis, modeling) and </a:t>
            </a:r>
            <a:r>
              <a:rPr lang="en-US" b="1">
                <a:latin typeface="Aptos Narrow" panose="020B0004020202020204" pitchFamily="34" charset="0"/>
              </a:rPr>
              <a:t>online tasks</a:t>
            </a:r>
            <a:r>
              <a:rPr lang="en-US">
                <a:latin typeface="Aptos Narrow" panose="020B0004020202020204" pitchFamily="34" charset="0"/>
              </a:rPr>
              <a:t> (real-time tuning, anomaly detection).</a:t>
            </a:r>
          </a:p>
          <a:p>
            <a:pPr marL="285750" indent="-285750" algn="just" fontAlgn="base">
              <a:spcAft>
                <a:spcPts val="1200"/>
              </a:spcAft>
              <a:buFont typeface="Wingdings" panose="05000000000000000000" pitchFamily="2" charset="2"/>
              <a:buChar char="q"/>
            </a:pPr>
            <a:r>
              <a:rPr lang="en-US">
                <a:latin typeface="Aptos Narrow" panose="020B0004020202020204" pitchFamily="34" charset="0"/>
              </a:rPr>
              <a:t>Benefits:</a:t>
            </a:r>
          </a:p>
          <a:p>
            <a:pPr marL="742950" lvl="1" indent="-285750" algn="just" fontAlgn="base">
              <a:buFont typeface="Wingdings" panose="05000000000000000000" pitchFamily="2" charset="2"/>
              <a:buChar char="q"/>
            </a:pPr>
            <a:r>
              <a:rPr lang="en-US" sz="1600">
                <a:latin typeface="Aptos Narrow" panose="020B0004020202020204" pitchFamily="34" charset="0"/>
              </a:rPr>
              <a:t>Improved </a:t>
            </a:r>
            <a:r>
              <a:rPr lang="en-US" sz="1600" b="1">
                <a:solidFill>
                  <a:schemeClr val="accent1"/>
                </a:solidFill>
                <a:latin typeface="Aptos Narrow" panose="020B0004020202020204" pitchFamily="34" charset="0"/>
              </a:rPr>
              <a:t>efficiency</a:t>
            </a:r>
            <a:r>
              <a:rPr lang="en-US" sz="1600">
                <a:latin typeface="Aptos Narrow" panose="020B0004020202020204" pitchFamily="34" charset="0"/>
              </a:rPr>
              <a:t>, </a:t>
            </a:r>
            <a:r>
              <a:rPr lang="en-US" sz="1600" b="1">
                <a:solidFill>
                  <a:schemeClr val="accent1"/>
                </a:solidFill>
                <a:latin typeface="Aptos Narrow" panose="020B0004020202020204" pitchFamily="34" charset="0"/>
              </a:rPr>
              <a:t>beam quality</a:t>
            </a:r>
            <a:r>
              <a:rPr lang="en-US" sz="1600">
                <a:latin typeface="Aptos Narrow" panose="020B0004020202020204" pitchFamily="34" charset="0"/>
              </a:rPr>
              <a:t>, and </a:t>
            </a:r>
            <a:r>
              <a:rPr lang="en-US" sz="1600" b="1">
                <a:solidFill>
                  <a:schemeClr val="accent1"/>
                </a:solidFill>
                <a:latin typeface="Aptos Narrow" panose="020B0004020202020204" pitchFamily="34" charset="0"/>
              </a:rPr>
              <a:t>stability</a:t>
            </a:r>
          </a:p>
          <a:p>
            <a:pPr marL="742950" lvl="1" indent="-285750" algn="just" fontAlgn="base">
              <a:buFont typeface="Wingdings" panose="05000000000000000000" pitchFamily="2" charset="2"/>
              <a:buChar char="q"/>
            </a:pPr>
            <a:r>
              <a:rPr lang="en-US" sz="1600">
                <a:latin typeface="Aptos Narrow" panose="020B0004020202020204" pitchFamily="34" charset="0"/>
              </a:rPr>
              <a:t>Reduced </a:t>
            </a:r>
            <a:r>
              <a:rPr lang="en-US" sz="1600" b="1">
                <a:solidFill>
                  <a:schemeClr val="accent1"/>
                </a:solidFill>
                <a:latin typeface="Aptos Narrow" panose="020B0004020202020204" pitchFamily="34" charset="0"/>
              </a:rPr>
              <a:t>operator workload</a:t>
            </a:r>
          </a:p>
          <a:p>
            <a:pPr marL="742950" lvl="1" indent="-285750" algn="just" fontAlgn="base">
              <a:spcAft>
                <a:spcPts val="1200"/>
              </a:spcAft>
              <a:buFont typeface="Wingdings" panose="05000000000000000000" pitchFamily="2" charset="2"/>
              <a:buChar char="q"/>
            </a:pPr>
            <a:r>
              <a:rPr lang="en-US" sz="1600" b="1">
                <a:solidFill>
                  <a:schemeClr val="accent1"/>
                </a:solidFill>
                <a:latin typeface="Aptos Narrow" panose="020B0004020202020204" pitchFamily="34" charset="0"/>
              </a:rPr>
              <a:t>Faster simulations </a:t>
            </a:r>
            <a:r>
              <a:rPr lang="en-US" sz="1600">
                <a:latin typeface="Aptos Narrow" panose="020B0004020202020204" pitchFamily="34" charset="0"/>
              </a:rPr>
              <a:t>and </a:t>
            </a:r>
            <a:r>
              <a:rPr lang="en-US" sz="1600" b="1">
                <a:solidFill>
                  <a:schemeClr val="accent1"/>
                </a:solidFill>
                <a:latin typeface="Aptos Narrow" panose="020B0004020202020204" pitchFamily="34" charset="0"/>
              </a:rPr>
              <a:t>surrogate diagnostics</a:t>
            </a:r>
          </a:p>
          <a:p>
            <a:pPr marL="285750" indent="-285750" algn="just" fontAlgn="base">
              <a:spcAft>
                <a:spcPts val="1200"/>
              </a:spcAft>
              <a:buFont typeface="Wingdings" panose="05000000000000000000" pitchFamily="2" charset="2"/>
              <a:buChar char="q"/>
            </a:pPr>
            <a:r>
              <a:rPr lang="en-US" b="1">
                <a:solidFill>
                  <a:schemeClr val="accent1"/>
                </a:solidFill>
                <a:latin typeface="Aptos Narrow" panose="020B0004020202020204" pitchFamily="34" charset="0"/>
              </a:rPr>
              <a:t>Accelerator physics knowledge is essential</a:t>
            </a:r>
            <a:r>
              <a:rPr lang="en-US">
                <a:latin typeface="Aptos Narrow" panose="020B0004020202020204" pitchFamily="34" charset="0"/>
              </a:rPr>
              <a:t> to guide ML application and ensure meaningful results</a:t>
            </a:r>
          </a:p>
          <a:p>
            <a:pPr marL="285750" indent="-285750" algn="just" fontAlgn="base">
              <a:spcAft>
                <a:spcPts val="1200"/>
              </a:spcAft>
              <a:buFont typeface="Wingdings" panose="05000000000000000000" pitchFamily="2" charset="2"/>
              <a:buChar char="q"/>
            </a:pPr>
            <a:r>
              <a:rPr lang="en-US">
                <a:latin typeface="Aptos Narrow" panose="020B0004020202020204" pitchFamily="34" charset="0"/>
              </a:rPr>
              <a:t>Early results at LNL and ESS show strong potential for ML-based optimization</a:t>
            </a:r>
          </a:p>
          <a:p>
            <a:pPr marL="285750" indent="-285750" algn="just" fontAlgn="base">
              <a:spcAft>
                <a:spcPts val="1200"/>
              </a:spcAft>
              <a:buFont typeface="Wingdings" panose="05000000000000000000" pitchFamily="2" charset="2"/>
              <a:buChar char="q"/>
            </a:pPr>
            <a:r>
              <a:rPr lang="en-US">
                <a:latin typeface="Aptos Narrow" panose="020B0004020202020204" pitchFamily="34" charset="0"/>
              </a:rPr>
              <a:t>Next steps:</a:t>
            </a:r>
          </a:p>
          <a:p>
            <a:pPr marL="742950" lvl="1" indent="-285750" algn="just" fontAlgn="base">
              <a:buFont typeface="Wingdings" panose="05000000000000000000" pitchFamily="2" charset="2"/>
              <a:buChar char="q"/>
            </a:pPr>
            <a:r>
              <a:rPr lang="en-US" sz="1600">
                <a:latin typeface="Aptos Narrow" panose="020B0004020202020204" pitchFamily="34" charset="0"/>
              </a:rPr>
              <a:t>Integrate ML more deeply into control systems</a:t>
            </a:r>
          </a:p>
          <a:p>
            <a:pPr marL="742950" lvl="1" indent="-285750" algn="just" fontAlgn="base">
              <a:buFont typeface="Wingdings" panose="05000000000000000000" pitchFamily="2" charset="2"/>
              <a:buChar char="q"/>
            </a:pPr>
            <a:r>
              <a:rPr lang="en-US" sz="1600">
                <a:latin typeface="Aptos Narrow" panose="020B0004020202020204" pitchFamily="34" charset="0"/>
              </a:rPr>
              <a:t>Develop robust models and optimization algorithms for scientific use</a:t>
            </a:r>
          </a:p>
          <a:p>
            <a:pPr marL="742950" lvl="1" indent="-285750" algn="just" fontAlgn="base">
              <a:buFont typeface="Wingdings" panose="05000000000000000000" pitchFamily="2" charset="2"/>
              <a:buChar char="q"/>
            </a:pPr>
            <a:r>
              <a:rPr lang="en-US" sz="1600">
                <a:latin typeface="Aptos Narrow" panose="020B0004020202020204" pitchFamily="34" charset="0"/>
              </a:rPr>
              <a:t>Scale methods to other future high-intensity machines</a:t>
            </a:r>
          </a:p>
          <a:p>
            <a:pPr marL="742950" lvl="1" indent="-285750" algn="just" fontAlgn="base">
              <a:spcAft>
                <a:spcPts val="1200"/>
              </a:spcAft>
              <a:buFont typeface="Wingdings" panose="05000000000000000000" pitchFamily="2" charset="2"/>
              <a:buChar char="q"/>
            </a:pPr>
            <a:r>
              <a:rPr lang="en-US" sz="1600">
                <a:latin typeface="Aptos Narrow" panose="020B0004020202020204" pitchFamily="34" charset="0"/>
              </a:rPr>
              <a:t>Develop a surrogate model for the ANTHEM MEBT line</a:t>
            </a:r>
          </a:p>
        </p:txBody>
      </p:sp>
      <p:sp>
        <p:nvSpPr>
          <p:cNvPr id="2" name="Rectangle 1">
            <a:extLst>
              <a:ext uri="{FF2B5EF4-FFF2-40B4-BE49-F238E27FC236}">
                <a16:creationId xmlns:a16="http://schemas.microsoft.com/office/drawing/2014/main" id="{DF96F62E-8349-0824-FA83-F1A34969F2B8}"/>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con angoli arrotondati 9">
            <a:extLst>
              <a:ext uri="{FF2B5EF4-FFF2-40B4-BE49-F238E27FC236}">
                <a16:creationId xmlns:a16="http://schemas.microsoft.com/office/drawing/2014/main" id="{47289A9A-F677-D807-A8D5-701BCD2AAFC4}"/>
              </a:ext>
            </a:extLst>
          </p:cNvPr>
          <p:cNvSpPr/>
          <p:nvPr/>
        </p:nvSpPr>
        <p:spPr>
          <a:xfrm>
            <a:off x="10581036" y="5183320"/>
            <a:ext cx="983436" cy="481804"/>
          </a:xfrm>
          <a:prstGeom prst="roundRect">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ptos Narrow" panose="020B0004020202020204" pitchFamily="34" charset="0"/>
              </a:rPr>
              <a:t>AI support</a:t>
            </a:r>
            <a:endParaRPr lang="it-IT" sz="1400">
              <a:solidFill>
                <a:schemeClr val="tx1"/>
              </a:solidFill>
              <a:latin typeface="Aptos Narrow" panose="020B0004020202020204" pitchFamily="34" charset="0"/>
            </a:endParaRPr>
          </a:p>
        </p:txBody>
      </p:sp>
      <p:sp>
        <p:nvSpPr>
          <p:cNvPr id="7" name="Freccia circolare in su 12">
            <a:extLst>
              <a:ext uri="{FF2B5EF4-FFF2-40B4-BE49-F238E27FC236}">
                <a16:creationId xmlns:a16="http://schemas.microsoft.com/office/drawing/2014/main" id="{9593E17F-8E4F-49E2-01C7-E4B3C1F3AB8C}"/>
              </a:ext>
            </a:extLst>
          </p:cNvPr>
          <p:cNvSpPr/>
          <p:nvPr/>
        </p:nvSpPr>
        <p:spPr>
          <a:xfrm rot="565778" flipH="1">
            <a:off x="9465485" y="5643459"/>
            <a:ext cx="1322745" cy="332582"/>
          </a:xfrm>
          <a:prstGeom prst="curvedUpArrow">
            <a:avLst>
              <a:gd name="adj1" fmla="val 6455"/>
              <a:gd name="adj2" fmla="val 34289"/>
              <a:gd name="adj3" fmla="val 26791"/>
            </a:avLst>
          </a:prstGeom>
          <a:solidFill>
            <a:schemeClr val="accent2">
              <a:lumMod val="20000"/>
              <a:lumOff val="80000"/>
            </a:schemeClr>
          </a:solidFill>
          <a:ln>
            <a:solidFill>
              <a:schemeClr val="accent2"/>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solidFill>
                <a:schemeClr val="tx1"/>
              </a:solidFill>
            </a:endParaRPr>
          </a:p>
        </p:txBody>
      </p:sp>
      <p:sp>
        <p:nvSpPr>
          <p:cNvPr id="8" name="Rettangolo con angoli arrotondati 17">
            <a:extLst>
              <a:ext uri="{FF2B5EF4-FFF2-40B4-BE49-F238E27FC236}">
                <a16:creationId xmlns:a16="http://schemas.microsoft.com/office/drawing/2014/main" id="{467D397B-AA1B-42F4-D1D5-5F44E5A2EFC8}"/>
              </a:ext>
            </a:extLst>
          </p:cNvPr>
          <p:cNvSpPr/>
          <p:nvPr/>
        </p:nvSpPr>
        <p:spPr>
          <a:xfrm>
            <a:off x="8319019" y="4811777"/>
            <a:ext cx="1807839" cy="671831"/>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ptos Narrow" panose="020B0004020202020204" pitchFamily="34" charset="0"/>
              </a:rPr>
              <a:t>Conventional Theory of Accelerator</a:t>
            </a:r>
            <a:endParaRPr lang="it-IT" sz="1400">
              <a:solidFill>
                <a:schemeClr val="tx1"/>
              </a:solidFill>
              <a:latin typeface="Aptos Narrow" panose="020B0004020202020204" pitchFamily="34" charset="0"/>
            </a:endParaRPr>
          </a:p>
        </p:txBody>
      </p:sp>
      <p:sp>
        <p:nvSpPr>
          <p:cNvPr id="9" name="CasellaDiTesto 20">
            <a:extLst>
              <a:ext uri="{FF2B5EF4-FFF2-40B4-BE49-F238E27FC236}">
                <a16:creationId xmlns:a16="http://schemas.microsoft.com/office/drawing/2014/main" id="{F68362C7-4A58-8EF4-813B-F1AAB24F3456}"/>
              </a:ext>
            </a:extLst>
          </p:cNvPr>
          <p:cNvSpPr txBox="1"/>
          <p:nvPr/>
        </p:nvSpPr>
        <p:spPr>
          <a:xfrm>
            <a:off x="8170921" y="4390889"/>
            <a:ext cx="2308149" cy="315407"/>
          </a:xfrm>
          <a:prstGeom prst="rect">
            <a:avLst/>
          </a:prstGeom>
          <a:noFill/>
        </p:spPr>
        <p:txBody>
          <a:bodyPr wrap="square">
            <a:spAutoFit/>
          </a:bodyPr>
          <a:lstStyle/>
          <a:p>
            <a:pPr marL="57150">
              <a:lnSpc>
                <a:spcPct val="90000"/>
              </a:lnSpc>
              <a:spcAft>
                <a:spcPts val="600"/>
              </a:spcAft>
            </a:pPr>
            <a:r>
              <a:rPr lang="en-US" sz="1600" i="1" u="sng">
                <a:solidFill>
                  <a:srgbClr val="FF0000"/>
                </a:solidFill>
                <a:latin typeface="Aptos Narrow" panose="020B0004020202020204" pitchFamily="34" charset="0"/>
              </a:rPr>
              <a:t>Disclaimer:</a:t>
            </a:r>
          </a:p>
        </p:txBody>
      </p:sp>
      <p:sp>
        <p:nvSpPr>
          <p:cNvPr id="10" name="Rettangolo con angoli arrotondati 3">
            <a:extLst>
              <a:ext uri="{FF2B5EF4-FFF2-40B4-BE49-F238E27FC236}">
                <a16:creationId xmlns:a16="http://schemas.microsoft.com/office/drawing/2014/main" id="{6B7BF234-BA75-60A8-B95A-9CB718FF3B67}"/>
              </a:ext>
            </a:extLst>
          </p:cNvPr>
          <p:cNvSpPr/>
          <p:nvPr/>
        </p:nvSpPr>
        <p:spPr>
          <a:xfrm>
            <a:off x="8063345" y="4344907"/>
            <a:ext cx="3750507" cy="1809241"/>
          </a:xfrm>
          <a:prstGeom prst="roundRect">
            <a:avLst>
              <a:gd name="adj" fmla="val 7139"/>
            </a:avLst>
          </a:prstGeom>
          <a:noFill/>
          <a:ln>
            <a:solidFill>
              <a:srgbClr val="FF0000"/>
            </a:solidFill>
          </a:ln>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solidFill>
                <a:srgbClr val="FF0000"/>
              </a:solidFill>
            </a:endParaRPr>
          </a:p>
        </p:txBody>
      </p:sp>
    </p:spTree>
    <p:extLst>
      <p:ext uri="{BB962C8B-B14F-4D97-AF65-F5344CB8AC3E}">
        <p14:creationId xmlns:p14="http://schemas.microsoft.com/office/powerpoint/2010/main" val="185048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2B3D6-696E-B494-E1A8-8A5C31C17F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36B0459-AAB6-0A07-EC92-3FA66D764EE3}"/>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5E8DA6B3-C1F2-BC1E-E5A5-52C385DFE306}"/>
              </a:ext>
            </a:extLst>
          </p:cNvPr>
          <p:cNvSpPr>
            <a:spLocks noGrp="1"/>
          </p:cNvSpPr>
          <p:nvPr>
            <p:ph type="sldNum" sz="quarter" idx="12"/>
          </p:nvPr>
        </p:nvSpPr>
        <p:spPr/>
        <p:txBody>
          <a:bodyPr/>
          <a:lstStyle/>
          <a:p>
            <a:fld id="{A6D6D798-1883-974D-96D0-4E82B243DEDE}" type="slidenum">
              <a:rPr lang="it-IT" smtClean="0"/>
              <a:t>3</a:t>
            </a:fld>
            <a:endParaRPr lang="it-IT"/>
          </a:p>
        </p:txBody>
      </p:sp>
      <p:sp>
        <p:nvSpPr>
          <p:cNvPr id="11" name="Titolo 4">
            <a:extLst>
              <a:ext uri="{FF2B5EF4-FFF2-40B4-BE49-F238E27FC236}">
                <a16:creationId xmlns:a16="http://schemas.microsoft.com/office/drawing/2014/main" id="{A041D8E5-F6D6-0566-D87D-6578100F23CA}"/>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What is Artificial Intelligence (AI)?</a:t>
            </a:r>
          </a:p>
        </p:txBody>
      </p:sp>
      <p:sp>
        <p:nvSpPr>
          <p:cNvPr id="6" name="Rectangle 5">
            <a:extLst>
              <a:ext uri="{FF2B5EF4-FFF2-40B4-BE49-F238E27FC236}">
                <a16:creationId xmlns:a16="http://schemas.microsoft.com/office/drawing/2014/main" id="{23C9A10E-39BC-2241-AD2B-80E42BBEDE15}"/>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in a white coat&#10;&#10;AI-generated content may be incorrect.">
            <a:extLst>
              <a:ext uri="{FF2B5EF4-FFF2-40B4-BE49-F238E27FC236}">
                <a16:creationId xmlns:a16="http://schemas.microsoft.com/office/drawing/2014/main" id="{7BC4C481-49A7-C60D-386E-CEF1C720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221" y="1714500"/>
            <a:ext cx="3429000" cy="3429000"/>
          </a:xfrm>
          <a:prstGeom prst="rect">
            <a:avLst/>
          </a:prstGeom>
        </p:spPr>
      </p:pic>
      <p:sp>
        <p:nvSpPr>
          <p:cNvPr id="16" name="Rectangle: Rounded Corners 15">
            <a:extLst>
              <a:ext uri="{FF2B5EF4-FFF2-40B4-BE49-F238E27FC236}">
                <a16:creationId xmlns:a16="http://schemas.microsoft.com/office/drawing/2014/main" id="{F2C72E82-F517-B7EC-ED52-48937B44097B}"/>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DAE3E7C-5B36-D605-9502-8F588F369D11}"/>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23" name="TextBox 22">
            <a:extLst>
              <a:ext uri="{FF2B5EF4-FFF2-40B4-BE49-F238E27FC236}">
                <a16:creationId xmlns:a16="http://schemas.microsoft.com/office/drawing/2014/main" id="{CA8C0BAF-01CC-6D18-CF58-DE6DF58EA41F}"/>
              </a:ext>
            </a:extLst>
          </p:cNvPr>
          <p:cNvSpPr txBox="1"/>
          <p:nvPr/>
        </p:nvSpPr>
        <p:spPr>
          <a:xfrm>
            <a:off x="1080349" y="1342355"/>
            <a:ext cx="4888669" cy="830997"/>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Enables computers and machines to simulate how a human mind works which allows them to learn, comprehend, solve problems, make decisions</a:t>
            </a:r>
          </a:p>
        </p:txBody>
      </p:sp>
    </p:spTree>
    <p:extLst>
      <p:ext uri="{BB962C8B-B14F-4D97-AF65-F5344CB8AC3E}">
        <p14:creationId xmlns:p14="http://schemas.microsoft.com/office/powerpoint/2010/main" val="1112678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15F8B-960E-C643-ACC0-BCEDF9FF9A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68B06C2-46E7-AFC3-11DD-AB47C4198141}"/>
              </a:ext>
            </a:extLst>
          </p:cNvPr>
          <p:cNvSpPr/>
          <p:nvPr/>
        </p:nvSpPr>
        <p:spPr>
          <a:xfrm>
            <a:off x="8120378" y="703852"/>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74D2BBD3-4272-7324-91B7-346F2356C2A2}"/>
              </a:ext>
            </a:extLst>
          </p:cNvPr>
          <p:cNvSpPr>
            <a:spLocks noGrp="1"/>
          </p:cNvSpPr>
          <p:nvPr>
            <p:ph type="sldNum" sz="quarter" idx="12"/>
          </p:nvPr>
        </p:nvSpPr>
        <p:spPr/>
        <p:txBody>
          <a:bodyPr/>
          <a:lstStyle/>
          <a:p>
            <a:fld id="{A6D6D798-1883-974D-96D0-4E82B243DEDE}" type="slidenum">
              <a:rPr lang="it-IT" smtClean="0"/>
              <a:t>30</a:t>
            </a:fld>
            <a:endParaRPr lang="it-IT"/>
          </a:p>
        </p:txBody>
      </p:sp>
      <p:sp>
        <p:nvSpPr>
          <p:cNvPr id="11" name="Titolo 4">
            <a:extLst>
              <a:ext uri="{FF2B5EF4-FFF2-40B4-BE49-F238E27FC236}">
                <a16:creationId xmlns:a16="http://schemas.microsoft.com/office/drawing/2014/main" id="{924AD296-8CAD-6FB6-04AF-CFCB292A168A}"/>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References</a:t>
            </a:r>
          </a:p>
        </p:txBody>
      </p:sp>
      <p:sp>
        <p:nvSpPr>
          <p:cNvPr id="3" name="TextBox 2">
            <a:extLst>
              <a:ext uri="{FF2B5EF4-FFF2-40B4-BE49-F238E27FC236}">
                <a16:creationId xmlns:a16="http://schemas.microsoft.com/office/drawing/2014/main" id="{5D1D75ED-FD3D-4E69-8515-0220217E276E}"/>
              </a:ext>
            </a:extLst>
          </p:cNvPr>
          <p:cNvSpPr txBox="1"/>
          <p:nvPr/>
        </p:nvSpPr>
        <p:spPr>
          <a:xfrm>
            <a:off x="529734" y="886111"/>
            <a:ext cx="11265412" cy="5447645"/>
          </a:xfrm>
          <a:prstGeom prst="rect">
            <a:avLst/>
          </a:prstGeom>
          <a:noFill/>
        </p:spPr>
        <p:txBody>
          <a:bodyPr wrap="square">
            <a:spAutoFit/>
          </a:bodyPr>
          <a:lstStyle/>
          <a:p>
            <a:pPr algn="just" fontAlgn="base">
              <a:spcAft>
                <a:spcPts val="1200"/>
              </a:spcAft>
            </a:pPr>
            <a:r>
              <a:rPr lang="en-US" sz="1200">
                <a:latin typeface="Aptos Narrow" panose="020B0004020202020204" pitchFamily="34" charset="0"/>
              </a:rPr>
              <a:t>[1] Ong, Y., Bellan, L., </a:t>
            </a:r>
            <a:r>
              <a:rPr lang="en-US" sz="1200" err="1">
                <a:latin typeface="Aptos Narrow" panose="020B0004020202020204" pitchFamily="34" charset="0"/>
              </a:rPr>
              <a:t>Pisent</a:t>
            </a:r>
            <a:r>
              <a:rPr lang="en-US" sz="1200">
                <a:latin typeface="Aptos Narrow" panose="020B0004020202020204" pitchFamily="34" charset="0"/>
              </a:rPr>
              <a:t>, A., Comunian, M., </a:t>
            </a:r>
            <a:r>
              <a:rPr lang="en-US" sz="1200" err="1">
                <a:latin typeface="Aptos Narrow" panose="020B0004020202020204" pitchFamily="34" charset="0"/>
              </a:rPr>
              <a:t>Fagotti</a:t>
            </a:r>
            <a:r>
              <a:rPr lang="en-US" sz="1200">
                <a:latin typeface="Aptos Narrow" panose="020B0004020202020204" pitchFamily="34" charset="0"/>
              </a:rPr>
              <a:t>, E., </a:t>
            </a:r>
            <a:r>
              <a:rPr lang="en-US" sz="1200" err="1">
                <a:latin typeface="Aptos Narrow" panose="020B0004020202020204" pitchFamily="34" charset="0"/>
              </a:rPr>
              <a:t>Bortolato</a:t>
            </a:r>
            <a:r>
              <a:rPr lang="en-US" sz="1200">
                <a:latin typeface="Aptos Narrow" panose="020B0004020202020204" pitchFamily="34" charset="0"/>
              </a:rPr>
              <a:t>, D., Montis, M., </a:t>
            </a:r>
            <a:r>
              <a:rPr lang="en-US" sz="1200" err="1">
                <a:latin typeface="Aptos Narrow" panose="020B0004020202020204" pitchFamily="34" charset="0"/>
              </a:rPr>
              <a:t>Giacchini</a:t>
            </a:r>
            <a:r>
              <a:rPr lang="en-US" sz="1200">
                <a:latin typeface="Aptos Narrow" panose="020B0004020202020204" pitchFamily="34" charset="0"/>
              </a:rPr>
              <a:t>, M., Carletto, O., et al. (2025, June). Enhancing ALPI-PIAVE performance at INFN-LNL with advanced optimization algorithms [Conference presentation]. HIAT 2025, Michigan State University, East Lansing, MI, United States. (Paper WEB04, unpublished).</a:t>
            </a:r>
          </a:p>
          <a:p>
            <a:pPr algn="just" fontAlgn="base">
              <a:spcAft>
                <a:spcPts val="1200"/>
              </a:spcAft>
            </a:pPr>
            <a:r>
              <a:rPr lang="en-US" sz="1200">
                <a:latin typeface="Aptos Narrow" panose="020B0004020202020204" pitchFamily="34" charset="0"/>
              </a:rPr>
              <a:t>[2] Ong, Y., Bellan, L., </a:t>
            </a:r>
            <a:r>
              <a:rPr lang="en-US" sz="1200" err="1">
                <a:latin typeface="Aptos Narrow" panose="020B0004020202020204" pitchFamily="34" charset="0"/>
              </a:rPr>
              <a:t>Pisent</a:t>
            </a:r>
            <a:r>
              <a:rPr lang="en-US" sz="1200">
                <a:latin typeface="Aptos Narrow" panose="020B0004020202020204" pitchFamily="34" charset="0"/>
              </a:rPr>
              <a:t>, A., Comunian, M., </a:t>
            </a:r>
            <a:r>
              <a:rPr lang="en-US" sz="1200" err="1">
                <a:latin typeface="Aptos Narrow" panose="020B0004020202020204" pitchFamily="34" charset="0"/>
              </a:rPr>
              <a:t>Fagotti</a:t>
            </a:r>
            <a:r>
              <a:rPr lang="en-US" sz="1200">
                <a:latin typeface="Aptos Narrow" panose="020B0004020202020204" pitchFamily="34" charset="0"/>
              </a:rPr>
              <a:t>, E., </a:t>
            </a:r>
            <a:r>
              <a:rPr lang="en-US" sz="1200" err="1">
                <a:latin typeface="Aptos Narrow" panose="020B0004020202020204" pitchFamily="34" charset="0"/>
              </a:rPr>
              <a:t>Bortolato</a:t>
            </a:r>
            <a:r>
              <a:rPr lang="en-US" sz="1200">
                <a:latin typeface="Aptos Narrow" panose="020B0004020202020204" pitchFamily="34" charset="0"/>
              </a:rPr>
              <a:t>, D., Montis, M., </a:t>
            </a:r>
            <a:r>
              <a:rPr lang="en-US" sz="1200" err="1">
                <a:latin typeface="Aptos Narrow" panose="020B0004020202020204" pitchFamily="34" charset="0"/>
              </a:rPr>
              <a:t>Giacchini</a:t>
            </a:r>
            <a:r>
              <a:rPr lang="en-US" sz="1200">
                <a:latin typeface="Aptos Narrow" panose="020B0004020202020204" pitchFamily="34" charset="0"/>
              </a:rPr>
              <a:t>, M., Carletto, O., et al. (2025, June). Enhancing ALPI-PIAVE performance at INFN-LNL with advanced optimization algorithms. In Proceedings of HIAT 2025 (pp. 250–253). Michigan State University. </a:t>
            </a:r>
            <a:r>
              <a:rPr lang="en-US" sz="1200">
                <a:latin typeface="Aptos Narrow" panose="020B0004020202020204" pitchFamily="34" charset="0"/>
                <a:hlinkClick r:id="rId3"/>
              </a:rPr>
              <a:t>https://doi.org/10.18429/JACoW-HIAT2025-WEP12</a:t>
            </a:r>
            <a:endParaRPr lang="en-US" sz="1200">
              <a:latin typeface="Aptos Narrow" panose="020B0004020202020204" pitchFamily="34" charset="0"/>
            </a:endParaRPr>
          </a:p>
          <a:p>
            <a:pPr algn="just" fontAlgn="base">
              <a:spcAft>
                <a:spcPts val="1200"/>
              </a:spcAft>
            </a:pPr>
            <a:r>
              <a:rPr lang="en-US" sz="1200">
                <a:latin typeface="Aptos Narrow" panose="020B0004020202020204" pitchFamily="34" charset="0"/>
              </a:rPr>
              <a:t>[3] Ong, Y., Bellan, L., </a:t>
            </a:r>
            <a:r>
              <a:rPr lang="en-US" sz="1200" err="1">
                <a:latin typeface="Aptos Narrow" panose="020B0004020202020204" pitchFamily="34" charset="0"/>
              </a:rPr>
              <a:t>Pisent</a:t>
            </a:r>
            <a:r>
              <a:rPr lang="en-US" sz="1200">
                <a:latin typeface="Aptos Narrow" panose="020B0004020202020204" pitchFamily="34" charset="0"/>
              </a:rPr>
              <a:t>, A., Comunian, M., </a:t>
            </a:r>
            <a:r>
              <a:rPr lang="en-US" sz="1200" err="1">
                <a:latin typeface="Aptos Narrow" panose="020B0004020202020204" pitchFamily="34" charset="0"/>
              </a:rPr>
              <a:t>Fagotti</a:t>
            </a:r>
            <a:r>
              <a:rPr lang="en-US" sz="1200">
                <a:latin typeface="Aptos Narrow" panose="020B0004020202020204" pitchFamily="34" charset="0"/>
              </a:rPr>
              <a:t>, E., </a:t>
            </a:r>
            <a:r>
              <a:rPr lang="en-US" sz="1200" err="1">
                <a:latin typeface="Aptos Narrow" panose="020B0004020202020204" pitchFamily="34" charset="0"/>
              </a:rPr>
              <a:t>Bortolato</a:t>
            </a:r>
            <a:r>
              <a:rPr lang="en-US" sz="1200">
                <a:latin typeface="Aptos Narrow" panose="020B0004020202020204" pitchFamily="34" charset="0"/>
              </a:rPr>
              <a:t>, D., Montis, M., </a:t>
            </a:r>
            <a:r>
              <a:rPr lang="en-US" sz="1200" err="1">
                <a:latin typeface="Aptos Narrow" panose="020B0004020202020204" pitchFamily="34" charset="0"/>
              </a:rPr>
              <a:t>Giacchini</a:t>
            </a:r>
            <a:r>
              <a:rPr lang="en-US" sz="1200">
                <a:latin typeface="Aptos Narrow" panose="020B0004020202020204" pitchFamily="34" charset="0"/>
              </a:rPr>
              <a:t>, M., Carletto, O., et al. (2024). Advanced algorithms for linear accelerator design and operation. In Proceedings of the 32nd Linear Accelerator Conference (LINAC 2024) (pp. 288–291).</a:t>
            </a:r>
          </a:p>
          <a:p>
            <a:pPr algn="just" fontAlgn="base">
              <a:spcAft>
                <a:spcPts val="1200"/>
              </a:spcAft>
            </a:pPr>
            <a:r>
              <a:rPr lang="en-US" sz="1200">
                <a:latin typeface="Aptos Narrow" panose="020B0004020202020204" pitchFamily="34" charset="0"/>
              </a:rPr>
              <a:t>[4] Bellan, L., Carletto, O., Comunian, M., </a:t>
            </a:r>
            <a:r>
              <a:rPr lang="en-US" sz="1200" err="1">
                <a:latin typeface="Aptos Narrow" panose="020B0004020202020204" pitchFamily="34" charset="0"/>
              </a:rPr>
              <a:t>Fagotti</a:t>
            </a:r>
            <a:r>
              <a:rPr lang="en-US" sz="1200">
                <a:latin typeface="Aptos Narrow" panose="020B0004020202020204" pitchFamily="34" charset="0"/>
              </a:rPr>
              <a:t>, E., </a:t>
            </a:r>
            <a:r>
              <a:rPr lang="en-US" sz="1200" err="1">
                <a:latin typeface="Aptos Narrow" panose="020B0004020202020204" pitchFamily="34" charset="0"/>
              </a:rPr>
              <a:t>Giacchini</a:t>
            </a:r>
            <a:r>
              <a:rPr lang="en-US" sz="1200">
                <a:latin typeface="Aptos Narrow" panose="020B0004020202020204" pitchFamily="34" charset="0"/>
              </a:rPr>
              <a:t>, M., Montis, M., Ong, Y., &amp; </a:t>
            </a:r>
            <a:r>
              <a:rPr lang="en-US" sz="1200" err="1">
                <a:latin typeface="Aptos Narrow" panose="020B0004020202020204" pitchFamily="34" charset="0"/>
              </a:rPr>
              <a:t>Pisent</a:t>
            </a:r>
            <a:r>
              <a:rPr lang="en-US" sz="1200">
                <a:latin typeface="Aptos Narrow" panose="020B0004020202020204" pitchFamily="34" charset="0"/>
              </a:rPr>
              <a:t>, A. (2024). New techniques method for improving the performance of the ALPI linac. Journal of Instrumentation, 19, T03005.</a:t>
            </a:r>
          </a:p>
          <a:p>
            <a:pPr algn="just" fontAlgn="base">
              <a:spcAft>
                <a:spcPts val="1200"/>
              </a:spcAft>
            </a:pPr>
            <a:r>
              <a:rPr lang="en-US" sz="1200">
                <a:latin typeface="Aptos Narrow" panose="020B0004020202020204" pitchFamily="34" charset="0"/>
              </a:rPr>
              <a:t>[5] </a:t>
            </a:r>
            <a:r>
              <a:rPr lang="en-US" sz="1200" err="1">
                <a:latin typeface="Aptos Narrow" panose="020B0004020202020204" pitchFamily="34" charset="0"/>
              </a:rPr>
              <a:t>Pisent</a:t>
            </a:r>
            <a:r>
              <a:rPr lang="en-US" sz="1200">
                <a:latin typeface="Aptos Narrow" panose="020B0004020202020204" pitchFamily="34" charset="0"/>
              </a:rPr>
              <a:t>, A., </a:t>
            </a:r>
            <a:r>
              <a:rPr lang="en-US" sz="1200" err="1">
                <a:latin typeface="Aptos Narrow" panose="020B0004020202020204" pitchFamily="34" charset="0"/>
              </a:rPr>
              <a:t>Grespan</a:t>
            </a:r>
            <a:r>
              <a:rPr lang="en-US" sz="1200">
                <a:latin typeface="Aptos Narrow" panose="020B0004020202020204" pitchFamily="34" charset="0"/>
              </a:rPr>
              <a:t>, F., </a:t>
            </a:r>
            <a:r>
              <a:rPr lang="en-US" sz="1200" err="1">
                <a:latin typeface="Aptos Narrow" panose="020B0004020202020204" pitchFamily="34" charset="0"/>
              </a:rPr>
              <a:t>Baltador</a:t>
            </a:r>
            <a:r>
              <a:rPr lang="en-US" sz="1200">
                <a:latin typeface="Aptos Narrow" panose="020B0004020202020204" pitchFamily="34" charset="0"/>
              </a:rPr>
              <a:t>, C., Bellan, L., Comunian, M., Conte, V., Esposito, J., Ferrari, L., </a:t>
            </a:r>
            <a:r>
              <a:rPr lang="en-US" sz="1200" err="1">
                <a:latin typeface="Aptos Narrow" panose="020B0004020202020204" pitchFamily="34" charset="0"/>
              </a:rPr>
              <a:t>Fagotti</a:t>
            </a:r>
            <a:r>
              <a:rPr lang="en-US" sz="1200">
                <a:latin typeface="Aptos Narrow" panose="020B0004020202020204" pitchFamily="34" charset="0"/>
              </a:rPr>
              <a:t>, E., Montis, M., Ong, Y., Palmieri, A., &amp; Selva, A. (2024). ANTHEM project: Construction of a RFQ-driven BNCT neutron source. In Proceedings of the 32nd Linear Accelerator Conference (LINAC 2024) (pp. 291–294).</a:t>
            </a:r>
          </a:p>
          <a:p>
            <a:pPr algn="just" fontAlgn="base">
              <a:spcAft>
                <a:spcPts val="1200"/>
              </a:spcAft>
            </a:pPr>
            <a:r>
              <a:rPr lang="en-US" sz="1200">
                <a:latin typeface="Aptos Narrow" panose="020B0004020202020204" pitchFamily="34" charset="0"/>
              </a:rPr>
              <a:t>[6] Montis, M. (2025, April 4). AI and accelerators: The pilot experience at LNL as a base for a new INFN-A network [Conference presentation]. 4ᵃ </a:t>
            </a:r>
            <a:r>
              <a:rPr lang="en-US" sz="1200" err="1">
                <a:latin typeface="Aptos Narrow" panose="020B0004020202020204" pitchFamily="34" charset="0"/>
              </a:rPr>
              <a:t>Giornata</a:t>
            </a:r>
            <a:r>
              <a:rPr lang="en-US" sz="1200">
                <a:latin typeface="Aptos Narrow" panose="020B0004020202020204" pitchFamily="34" charset="0"/>
              </a:rPr>
              <a:t> </a:t>
            </a:r>
            <a:r>
              <a:rPr lang="en-US" sz="1200" err="1">
                <a:latin typeface="Aptos Narrow" panose="020B0004020202020204" pitchFamily="34" charset="0"/>
              </a:rPr>
              <a:t>Acceleratori</a:t>
            </a:r>
            <a:r>
              <a:rPr lang="en-US" sz="1200">
                <a:latin typeface="Aptos Narrow" panose="020B0004020202020204" pitchFamily="34" charset="0"/>
              </a:rPr>
              <a:t>, INFN-ACC.</a:t>
            </a:r>
          </a:p>
          <a:p>
            <a:pPr algn="just" fontAlgn="base">
              <a:spcAft>
                <a:spcPts val="1200"/>
              </a:spcAft>
            </a:pPr>
            <a:r>
              <a:rPr lang="en-US" sz="1200">
                <a:latin typeface="Aptos Narrow" panose="020B0004020202020204" pitchFamily="34" charset="0"/>
              </a:rPr>
              <a:t>[7] Bellan, L., &amp; Montis, M. (2025, January 17). </a:t>
            </a:r>
            <a:r>
              <a:rPr lang="en-US" sz="1200" err="1">
                <a:latin typeface="Aptos Narrow" panose="020B0004020202020204" pitchFamily="34" charset="0"/>
              </a:rPr>
              <a:t>C’è</a:t>
            </a:r>
            <a:r>
              <a:rPr lang="en-US" sz="1200">
                <a:latin typeface="Aptos Narrow" panose="020B0004020202020204" pitchFamily="34" charset="0"/>
              </a:rPr>
              <a:t> </a:t>
            </a:r>
            <a:r>
              <a:rPr lang="en-US" sz="1200" err="1">
                <a:latin typeface="Aptos Narrow" panose="020B0004020202020204" pitchFamily="34" charset="0"/>
              </a:rPr>
              <a:t>dell’Intelligenza</a:t>
            </a:r>
            <a:r>
              <a:rPr lang="en-US" sz="1200">
                <a:latin typeface="Aptos Narrow" panose="020B0004020202020204" pitchFamily="34" charset="0"/>
              </a:rPr>
              <a:t> (</a:t>
            </a:r>
            <a:r>
              <a:rPr lang="en-US" sz="1200" err="1">
                <a:latin typeface="Aptos Narrow" panose="020B0004020202020204" pitchFamily="34" charset="0"/>
              </a:rPr>
              <a:t>Artificiale</a:t>
            </a:r>
            <a:r>
              <a:rPr lang="en-US" sz="1200">
                <a:latin typeface="Aptos Narrow" panose="020B0004020202020204" pitchFamily="34" charset="0"/>
              </a:rPr>
              <a:t>) </a:t>
            </a:r>
            <a:r>
              <a:rPr lang="en-US" sz="1200" err="1">
                <a:latin typeface="Aptos Narrow" panose="020B0004020202020204" pitchFamily="34" charset="0"/>
              </a:rPr>
              <a:t>negli</a:t>
            </a:r>
            <a:r>
              <a:rPr lang="en-US" sz="1200">
                <a:latin typeface="Aptos Narrow" panose="020B0004020202020204" pitchFamily="34" charset="0"/>
              </a:rPr>
              <a:t> </a:t>
            </a:r>
            <a:r>
              <a:rPr lang="en-US" sz="1200" err="1">
                <a:latin typeface="Aptos Narrow" panose="020B0004020202020204" pitchFamily="34" charset="0"/>
              </a:rPr>
              <a:t>Acceleratori</a:t>
            </a:r>
            <a:r>
              <a:rPr lang="en-US" sz="1200">
                <a:latin typeface="Aptos Narrow" panose="020B0004020202020204" pitchFamily="34" charset="0"/>
              </a:rPr>
              <a:t> [Conference presentation]. RPF@LNL: </a:t>
            </a:r>
            <a:r>
              <a:rPr lang="en-US" sz="1200" err="1">
                <a:latin typeface="Aptos Narrow" panose="020B0004020202020204" pitchFamily="34" charset="0"/>
              </a:rPr>
              <a:t>Risultati</a:t>
            </a:r>
            <a:r>
              <a:rPr lang="en-US" sz="1200">
                <a:latin typeface="Aptos Narrow" panose="020B0004020202020204" pitchFamily="34" charset="0"/>
              </a:rPr>
              <a:t> e </a:t>
            </a:r>
            <a:r>
              <a:rPr lang="en-US" sz="1200" err="1">
                <a:latin typeface="Aptos Narrow" panose="020B0004020202020204" pitchFamily="34" charset="0"/>
              </a:rPr>
              <a:t>Prospettive</a:t>
            </a:r>
            <a:r>
              <a:rPr lang="en-US" sz="1200">
                <a:latin typeface="Aptos Narrow" panose="020B0004020202020204" pitchFamily="34" charset="0"/>
              </a:rPr>
              <a:t> Future 2024, </a:t>
            </a:r>
            <a:r>
              <a:rPr lang="en-US" sz="1200" err="1">
                <a:latin typeface="Aptos Narrow" panose="020B0004020202020204" pitchFamily="34" charset="0"/>
              </a:rPr>
              <a:t>Istituto</a:t>
            </a:r>
            <a:r>
              <a:rPr lang="en-US" sz="1200">
                <a:latin typeface="Aptos Narrow" panose="020B0004020202020204" pitchFamily="34" charset="0"/>
              </a:rPr>
              <a:t> Nazionale di </a:t>
            </a:r>
            <a:r>
              <a:rPr lang="en-US" sz="1200" err="1">
                <a:latin typeface="Aptos Narrow" panose="020B0004020202020204" pitchFamily="34" charset="0"/>
              </a:rPr>
              <a:t>Fisica</a:t>
            </a:r>
            <a:r>
              <a:rPr lang="en-US" sz="1200">
                <a:latin typeface="Aptos Narrow" panose="020B0004020202020204" pitchFamily="34" charset="0"/>
              </a:rPr>
              <a:t> </a:t>
            </a:r>
            <a:r>
              <a:rPr lang="en-US" sz="1200" err="1">
                <a:latin typeface="Aptos Narrow" panose="020B0004020202020204" pitchFamily="34" charset="0"/>
              </a:rPr>
              <a:t>Nucleare.JUAS</a:t>
            </a:r>
            <a:r>
              <a:rPr lang="en-US" sz="1200">
                <a:latin typeface="Aptos Narrow" panose="020B0004020202020204" pitchFamily="34" charset="0"/>
              </a:rPr>
              <a:t>. (2020, February 26). </a:t>
            </a:r>
          </a:p>
          <a:p>
            <a:pPr algn="just" fontAlgn="base">
              <a:spcAft>
                <a:spcPts val="1200"/>
              </a:spcAft>
            </a:pPr>
            <a:r>
              <a:rPr lang="en-US" sz="1200">
                <a:latin typeface="Aptos Narrow" panose="020B0004020202020204" pitchFamily="34" charset="0"/>
              </a:rPr>
              <a:t>[8] Machine learning — JUAS-ML [Conference presentation]. JUAS, CERN. Retrieved from </a:t>
            </a:r>
            <a:r>
              <a:rPr lang="en-US" sz="1200">
                <a:latin typeface="Aptos Narrow" panose="020B0004020202020204" pitchFamily="34" charset="0"/>
                <a:hlinkClick r:id="rId4"/>
              </a:rPr>
              <a:t>https://indico.cern.ch/event/977332/contributions/4116530/attachments/2198314/3717164/20200226JUAS-ML.pdf</a:t>
            </a:r>
            <a:endParaRPr lang="en-US" sz="1200">
              <a:latin typeface="Aptos Narrow" panose="020B0004020202020204" pitchFamily="34" charset="0"/>
            </a:endParaRPr>
          </a:p>
          <a:p>
            <a:pPr algn="just" fontAlgn="base">
              <a:spcAft>
                <a:spcPts val="1200"/>
              </a:spcAft>
            </a:pPr>
            <a:r>
              <a:rPr lang="en-US" sz="1200">
                <a:latin typeface="Aptos Narrow" panose="020B0004020202020204" pitchFamily="34" charset="0"/>
              </a:rPr>
              <a:t>[9] Ong, Y. K. (2023). Beam transfer lines design study for high-intensity proton beam (30 and 50 mA) for Boron Neutron Capture Therapy facility (Laurea </a:t>
            </a:r>
            <a:r>
              <a:rPr lang="en-US" sz="1200" err="1">
                <a:latin typeface="Aptos Narrow" panose="020B0004020202020204" pitchFamily="34" charset="0"/>
              </a:rPr>
              <a:t>magistrale</a:t>
            </a:r>
            <a:r>
              <a:rPr lang="en-US" sz="1200">
                <a:latin typeface="Aptos Narrow" panose="020B0004020202020204" pitchFamily="34" charset="0"/>
              </a:rPr>
              <a:t> thesis, Università </a:t>
            </a:r>
            <a:r>
              <a:rPr lang="en-US" sz="1200" err="1">
                <a:latin typeface="Aptos Narrow" panose="020B0004020202020204" pitchFamily="34" charset="0"/>
              </a:rPr>
              <a:t>degli</a:t>
            </a:r>
            <a:r>
              <a:rPr lang="en-US" sz="1200">
                <a:latin typeface="Aptos Narrow" panose="020B0004020202020204" pitchFamily="34" charset="0"/>
              </a:rPr>
              <a:t> Studi di Catania). Università </a:t>
            </a:r>
            <a:r>
              <a:rPr lang="en-US" sz="1200" err="1">
                <a:latin typeface="Aptos Narrow" panose="020B0004020202020204" pitchFamily="34" charset="0"/>
              </a:rPr>
              <a:t>degli</a:t>
            </a:r>
            <a:r>
              <a:rPr lang="en-US" sz="1200">
                <a:latin typeface="Aptos Narrow" panose="020B0004020202020204" pitchFamily="34" charset="0"/>
              </a:rPr>
              <a:t> Studi di Catania.</a:t>
            </a:r>
          </a:p>
          <a:p>
            <a:pPr algn="just" fontAlgn="base">
              <a:spcAft>
                <a:spcPts val="1200"/>
              </a:spcAft>
            </a:pPr>
            <a:r>
              <a:rPr lang="en-US" sz="1200">
                <a:latin typeface="Aptos Narrow" panose="020B0004020202020204" pitchFamily="34" charset="0"/>
              </a:rPr>
              <a:t>[10] F. Nogueira, Bayesian Optimization: Open source constrained global optimization tool for Python, 2014–. </a:t>
            </a:r>
            <a:r>
              <a:rPr lang="en-US" sz="1200">
                <a:latin typeface="Aptos Narrow" panose="020B0004020202020204" pitchFamily="34" charset="0"/>
                <a:hlinkClick r:id="rId5"/>
              </a:rPr>
              <a:t>https://github.com/bayesian-optimization/BayesianOptimization</a:t>
            </a:r>
            <a:endParaRPr lang="en-US" sz="1200">
              <a:latin typeface="Aptos Narrow" panose="020B0004020202020204" pitchFamily="34" charset="0"/>
            </a:endParaRPr>
          </a:p>
          <a:p>
            <a:pPr algn="just" fontAlgn="base">
              <a:spcAft>
                <a:spcPts val="1200"/>
              </a:spcAft>
            </a:pPr>
            <a:endParaRPr lang="en-US" sz="1200">
              <a:latin typeface="Aptos Narrow" panose="020B0004020202020204" pitchFamily="34" charset="0"/>
            </a:endParaRPr>
          </a:p>
          <a:p>
            <a:pPr algn="just" fontAlgn="base">
              <a:spcAft>
                <a:spcPts val="1200"/>
              </a:spcAft>
            </a:pPr>
            <a:endParaRPr lang="en-US" sz="1200">
              <a:latin typeface="Aptos Narrow" panose="020B0004020202020204" pitchFamily="34" charset="0"/>
            </a:endParaRPr>
          </a:p>
        </p:txBody>
      </p:sp>
      <p:sp>
        <p:nvSpPr>
          <p:cNvPr id="2" name="Rectangle 1">
            <a:extLst>
              <a:ext uri="{FF2B5EF4-FFF2-40B4-BE49-F238E27FC236}">
                <a16:creationId xmlns:a16="http://schemas.microsoft.com/office/drawing/2014/main" id="{9A9F1A3E-F73F-7A1B-8ADF-6DDCB7382FA3}"/>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39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a:extLst>
              <a:ext uri="{FF2B5EF4-FFF2-40B4-BE49-F238E27FC236}">
                <a16:creationId xmlns:a16="http://schemas.microsoft.com/office/drawing/2014/main" id="{81FFC507-C16C-373A-18D3-24177537B579}"/>
              </a:ext>
            </a:extLst>
          </p:cNvPr>
          <p:cNvSpPr txBox="1">
            <a:spLocks/>
          </p:cNvSpPr>
          <p:nvPr/>
        </p:nvSpPr>
        <p:spPr>
          <a:xfrm>
            <a:off x="1176647" y="2528246"/>
            <a:ext cx="2916127" cy="18015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Thank you for your attention!</a:t>
            </a:r>
          </a:p>
        </p:txBody>
      </p:sp>
      <p:pic>
        <p:nvPicPr>
          <p:cNvPr id="4" name="Picture 3" descr="A robot holding a sign&#10;&#10;AI-generated content may be incorrect.">
            <a:extLst>
              <a:ext uri="{FF2B5EF4-FFF2-40B4-BE49-F238E27FC236}">
                <a16:creationId xmlns:a16="http://schemas.microsoft.com/office/drawing/2014/main" id="{C560BCA1-2A16-14AC-0E1B-861CECB42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56139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3178F-DC9E-347D-2E35-1195E3D498E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D2D9751-42C8-CFD1-B714-4E77B6C9D6C2}"/>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6D1F729F-7131-509A-B2E7-63EB7C6E7B5A}"/>
              </a:ext>
            </a:extLst>
          </p:cNvPr>
          <p:cNvSpPr>
            <a:spLocks noGrp="1"/>
          </p:cNvSpPr>
          <p:nvPr>
            <p:ph type="sldNum" sz="quarter" idx="12"/>
          </p:nvPr>
        </p:nvSpPr>
        <p:spPr/>
        <p:txBody>
          <a:bodyPr/>
          <a:lstStyle/>
          <a:p>
            <a:fld id="{A6D6D798-1883-974D-96D0-4E82B243DEDE}" type="slidenum">
              <a:rPr lang="it-IT" smtClean="0"/>
              <a:t>4</a:t>
            </a:fld>
            <a:endParaRPr lang="it-IT"/>
          </a:p>
        </p:txBody>
      </p:sp>
      <p:sp>
        <p:nvSpPr>
          <p:cNvPr id="11" name="Titolo 4">
            <a:extLst>
              <a:ext uri="{FF2B5EF4-FFF2-40B4-BE49-F238E27FC236}">
                <a16:creationId xmlns:a16="http://schemas.microsoft.com/office/drawing/2014/main" id="{24F00B78-86E2-9DD2-C959-74281A040FFF}"/>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What is Artificial Intelligence (AI)?</a:t>
            </a:r>
          </a:p>
        </p:txBody>
      </p:sp>
      <p:sp>
        <p:nvSpPr>
          <p:cNvPr id="6" name="Rectangle 5">
            <a:extLst>
              <a:ext uri="{FF2B5EF4-FFF2-40B4-BE49-F238E27FC236}">
                <a16:creationId xmlns:a16="http://schemas.microsoft.com/office/drawing/2014/main" id="{2571F4E0-2400-9CFC-176F-166F6003E21B}"/>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D25951E-EDBF-FE77-2684-8EAE010ED797}"/>
              </a:ext>
            </a:extLst>
          </p:cNvPr>
          <p:cNvPicPr>
            <a:picLocks noChangeAspect="1"/>
          </p:cNvPicPr>
          <p:nvPr/>
        </p:nvPicPr>
        <p:blipFill>
          <a:blip r:embed="rId3"/>
          <a:srcRect/>
          <a:stretch/>
        </p:blipFill>
        <p:spPr>
          <a:xfrm>
            <a:off x="7066221" y="1714500"/>
            <a:ext cx="3429000" cy="3429000"/>
          </a:xfrm>
          <a:prstGeom prst="rect">
            <a:avLst/>
          </a:prstGeom>
        </p:spPr>
      </p:pic>
      <p:sp>
        <p:nvSpPr>
          <p:cNvPr id="13" name="Rectangle: Rounded Corners 12">
            <a:extLst>
              <a:ext uri="{FF2B5EF4-FFF2-40B4-BE49-F238E27FC236}">
                <a16:creationId xmlns:a16="http://schemas.microsoft.com/office/drawing/2014/main" id="{2852C858-9459-562C-ED02-FA09B94FEE3D}"/>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4D53825-DC11-D3CC-551B-5217654FDCB8}"/>
              </a:ext>
            </a:extLst>
          </p:cNvPr>
          <p:cNvSpPr/>
          <p:nvPr/>
        </p:nvSpPr>
        <p:spPr>
          <a:xfrm>
            <a:off x="1265272" y="2354283"/>
            <a:ext cx="4518837" cy="3617143"/>
          </a:xfrm>
          <a:prstGeom prst="roundRect">
            <a:avLst/>
          </a:prstGeom>
          <a:solidFill>
            <a:schemeClr val="accent2">
              <a:lumMod val="20000"/>
              <a:lumOff val="80000"/>
            </a:schemeClr>
          </a:solidFill>
          <a:ln>
            <a:solidFill>
              <a:schemeClr val="accent2">
                <a:lumMod val="60000"/>
                <a:lumOff val="40000"/>
              </a:schemeClr>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9D1CBA-F0F8-385D-F75D-5A52583B14C8}"/>
              </a:ext>
            </a:extLst>
          </p:cNvPr>
          <p:cNvSpPr txBox="1"/>
          <p:nvPr/>
        </p:nvSpPr>
        <p:spPr>
          <a:xfrm>
            <a:off x="2107444" y="2389773"/>
            <a:ext cx="2834463" cy="400110"/>
          </a:xfrm>
          <a:prstGeom prst="rect">
            <a:avLst/>
          </a:prstGeom>
          <a:noFill/>
        </p:spPr>
        <p:txBody>
          <a:bodyPr wrap="square">
            <a:spAutoFit/>
          </a:bodyPr>
          <a:lstStyle/>
          <a:p>
            <a:pPr algn="ctr"/>
            <a:r>
              <a:rPr lang="en-US" sz="2000" b="1">
                <a:solidFill>
                  <a:schemeClr val="accent2"/>
                </a:solidFill>
                <a:latin typeface="Aptos Narrow" panose="020B0004020202020204" pitchFamily="34" charset="0"/>
              </a:rPr>
              <a:t>Machine Learning (ML)</a:t>
            </a:r>
          </a:p>
        </p:txBody>
      </p:sp>
      <p:sp>
        <p:nvSpPr>
          <p:cNvPr id="16" name="TextBox 15">
            <a:extLst>
              <a:ext uri="{FF2B5EF4-FFF2-40B4-BE49-F238E27FC236}">
                <a16:creationId xmlns:a16="http://schemas.microsoft.com/office/drawing/2014/main" id="{70E02D01-9503-025F-B809-5F6258CAAFAA}"/>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20" name="TextBox 19">
            <a:extLst>
              <a:ext uri="{FF2B5EF4-FFF2-40B4-BE49-F238E27FC236}">
                <a16:creationId xmlns:a16="http://schemas.microsoft.com/office/drawing/2014/main" id="{AE71DDF1-3358-F80D-4A59-096729E7C093}"/>
              </a:ext>
            </a:extLst>
          </p:cNvPr>
          <p:cNvSpPr txBox="1"/>
          <p:nvPr/>
        </p:nvSpPr>
        <p:spPr>
          <a:xfrm>
            <a:off x="1080349" y="1342355"/>
            <a:ext cx="4888669" cy="830997"/>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Enables computers and machines to simulate how a human mind works which allows them to learn, comprehend, solve problems, make decisions</a:t>
            </a:r>
          </a:p>
        </p:txBody>
      </p:sp>
      <p:sp>
        <p:nvSpPr>
          <p:cNvPr id="21" name="TextBox 20">
            <a:extLst>
              <a:ext uri="{FF2B5EF4-FFF2-40B4-BE49-F238E27FC236}">
                <a16:creationId xmlns:a16="http://schemas.microsoft.com/office/drawing/2014/main" id="{5CAC6B93-4BE6-6E6A-8E12-688D6333EAA7}"/>
              </a:ext>
            </a:extLst>
          </p:cNvPr>
          <p:cNvSpPr txBox="1"/>
          <p:nvPr/>
        </p:nvSpPr>
        <p:spPr>
          <a:xfrm>
            <a:off x="1437467" y="2769012"/>
            <a:ext cx="4174419" cy="584775"/>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Creates models by training an algorithm to make prediction or decisions based on data</a:t>
            </a:r>
          </a:p>
        </p:txBody>
      </p:sp>
    </p:spTree>
    <p:extLst>
      <p:ext uri="{BB962C8B-B14F-4D97-AF65-F5344CB8AC3E}">
        <p14:creationId xmlns:p14="http://schemas.microsoft.com/office/powerpoint/2010/main" val="3324362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FC74-7E61-C0F0-4174-0FC1814F16D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1274FA-DAC3-B558-F612-7B378BFD61DD}"/>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8380A31C-7B43-29C5-3943-482CB58D3042}"/>
              </a:ext>
            </a:extLst>
          </p:cNvPr>
          <p:cNvSpPr>
            <a:spLocks noGrp="1"/>
          </p:cNvSpPr>
          <p:nvPr>
            <p:ph type="sldNum" sz="quarter" idx="12"/>
          </p:nvPr>
        </p:nvSpPr>
        <p:spPr/>
        <p:txBody>
          <a:bodyPr/>
          <a:lstStyle/>
          <a:p>
            <a:fld id="{A6D6D798-1883-974D-96D0-4E82B243DEDE}" type="slidenum">
              <a:rPr lang="it-IT" smtClean="0"/>
              <a:t>5</a:t>
            </a:fld>
            <a:endParaRPr lang="it-IT"/>
          </a:p>
        </p:txBody>
      </p:sp>
      <p:sp>
        <p:nvSpPr>
          <p:cNvPr id="11" name="Titolo 4">
            <a:extLst>
              <a:ext uri="{FF2B5EF4-FFF2-40B4-BE49-F238E27FC236}">
                <a16:creationId xmlns:a16="http://schemas.microsoft.com/office/drawing/2014/main" id="{BADD7665-BCD7-7543-F185-1A0B8C4AFD06}"/>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What is Artificial Intelligence (AI)?</a:t>
            </a:r>
          </a:p>
        </p:txBody>
      </p:sp>
      <p:pic>
        <p:nvPicPr>
          <p:cNvPr id="17" name="Picture 16">
            <a:extLst>
              <a:ext uri="{FF2B5EF4-FFF2-40B4-BE49-F238E27FC236}">
                <a16:creationId xmlns:a16="http://schemas.microsoft.com/office/drawing/2014/main" id="{2B926B95-7EF3-1DE9-ABBD-C84E0C651CD6}"/>
              </a:ext>
            </a:extLst>
          </p:cNvPr>
          <p:cNvPicPr>
            <a:picLocks noChangeAspect="1"/>
          </p:cNvPicPr>
          <p:nvPr/>
        </p:nvPicPr>
        <p:blipFill>
          <a:blip r:embed="rId3"/>
          <a:srcRect/>
          <a:stretch/>
        </p:blipFill>
        <p:spPr>
          <a:xfrm>
            <a:off x="7066221" y="1714500"/>
            <a:ext cx="3429000" cy="3429000"/>
          </a:xfrm>
          <a:prstGeom prst="rect">
            <a:avLst/>
          </a:prstGeom>
        </p:spPr>
      </p:pic>
      <p:sp>
        <p:nvSpPr>
          <p:cNvPr id="9" name="Rectangle: Rounded Corners 8">
            <a:extLst>
              <a:ext uri="{FF2B5EF4-FFF2-40B4-BE49-F238E27FC236}">
                <a16:creationId xmlns:a16="http://schemas.microsoft.com/office/drawing/2014/main" id="{6234DAF4-EEDD-BE5F-A67C-545EDD89C187}"/>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9669CF1-7A56-C096-0F99-F97303321CF1}"/>
              </a:ext>
            </a:extLst>
          </p:cNvPr>
          <p:cNvSpPr/>
          <p:nvPr/>
        </p:nvSpPr>
        <p:spPr>
          <a:xfrm>
            <a:off x="1265272" y="2354283"/>
            <a:ext cx="4518837" cy="3617143"/>
          </a:xfrm>
          <a:prstGeom prst="roundRect">
            <a:avLst/>
          </a:prstGeom>
          <a:solidFill>
            <a:schemeClr val="accent2">
              <a:lumMod val="20000"/>
              <a:lumOff val="80000"/>
            </a:schemeClr>
          </a:solidFill>
          <a:ln>
            <a:solidFill>
              <a:schemeClr val="accent2">
                <a:lumMod val="60000"/>
                <a:lumOff val="40000"/>
              </a:schemeClr>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00F34B-2D48-8865-0B03-67BD61DBF3A9}"/>
              </a:ext>
            </a:extLst>
          </p:cNvPr>
          <p:cNvSpPr txBox="1"/>
          <p:nvPr/>
        </p:nvSpPr>
        <p:spPr>
          <a:xfrm>
            <a:off x="2107444" y="2389773"/>
            <a:ext cx="2834463" cy="400110"/>
          </a:xfrm>
          <a:prstGeom prst="rect">
            <a:avLst/>
          </a:prstGeom>
          <a:noFill/>
        </p:spPr>
        <p:txBody>
          <a:bodyPr wrap="square">
            <a:spAutoFit/>
          </a:bodyPr>
          <a:lstStyle/>
          <a:p>
            <a:pPr algn="ctr"/>
            <a:r>
              <a:rPr lang="en-US" sz="2000" b="1">
                <a:solidFill>
                  <a:schemeClr val="accent2"/>
                </a:solidFill>
                <a:latin typeface="Aptos Narrow" panose="020B0004020202020204" pitchFamily="34" charset="0"/>
              </a:rPr>
              <a:t>Machine Learning (ML)</a:t>
            </a:r>
          </a:p>
        </p:txBody>
      </p:sp>
      <p:sp>
        <p:nvSpPr>
          <p:cNvPr id="16" name="TextBox 15">
            <a:extLst>
              <a:ext uri="{FF2B5EF4-FFF2-40B4-BE49-F238E27FC236}">
                <a16:creationId xmlns:a16="http://schemas.microsoft.com/office/drawing/2014/main" id="{84C71223-A27B-DBB8-B829-4833E1650F59}"/>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18" name="Rectangle: Rounded Corners 17">
            <a:extLst>
              <a:ext uri="{FF2B5EF4-FFF2-40B4-BE49-F238E27FC236}">
                <a16:creationId xmlns:a16="http://schemas.microsoft.com/office/drawing/2014/main" id="{4832B8F6-711E-E8A5-A42B-A5511F8BC7C8}"/>
              </a:ext>
            </a:extLst>
          </p:cNvPr>
          <p:cNvSpPr/>
          <p:nvPr/>
        </p:nvSpPr>
        <p:spPr>
          <a:xfrm>
            <a:off x="1554118" y="4062441"/>
            <a:ext cx="3941136" cy="1540918"/>
          </a:xfrm>
          <a:prstGeom prst="roundRect">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E96973-26DA-99EF-BD8B-155F043AAD3A}"/>
              </a:ext>
            </a:extLst>
          </p:cNvPr>
          <p:cNvSpPr txBox="1"/>
          <p:nvPr/>
        </p:nvSpPr>
        <p:spPr>
          <a:xfrm>
            <a:off x="2107444" y="4109252"/>
            <a:ext cx="2834463" cy="400110"/>
          </a:xfrm>
          <a:prstGeom prst="rect">
            <a:avLst/>
          </a:prstGeom>
          <a:noFill/>
        </p:spPr>
        <p:txBody>
          <a:bodyPr wrap="square">
            <a:spAutoFit/>
          </a:bodyPr>
          <a:lstStyle/>
          <a:p>
            <a:pPr algn="ctr"/>
            <a:r>
              <a:rPr lang="en-US" sz="2000" b="1">
                <a:solidFill>
                  <a:schemeClr val="accent5"/>
                </a:solidFill>
                <a:latin typeface="Aptos Narrow" panose="020B0004020202020204" pitchFamily="34" charset="0"/>
              </a:rPr>
              <a:t>Deep Learning (DL)</a:t>
            </a:r>
          </a:p>
        </p:txBody>
      </p:sp>
      <p:sp>
        <p:nvSpPr>
          <p:cNvPr id="20" name="TextBox 19">
            <a:extLst>
              <a:ext uri="{FF2B5EF4-FFF2-40B4-BE49-F238E27FC236}">
                <a16:creationId xmlns:a16="http://schemas.microsoft.com/office/drawing/2014/main" id="{901EDE3A-F732-9619-4D01-91D4B350A87B}"/>
              </a:ext>
            </a:extLst>
          </p:cNvPr>
          <p:cNvSpPr txBox="1"/>
          <p:nvPr/>
        </p:nvSpPr>
        <p:spPr>
          <a:xfrm>
            <a:off x="1080349" y="1342355"/>
            <a:ext cx="4888669" cy="830997"/>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Enables computers and machines to simulate how a human mind works which allows them to learn, comprehend, solve problems, make decisions</a:t>
            </a:r>
          </a:p>
        </p:txBody>
      </p:sp>
      <p:sp>
        <p:nvSpPr>
          <p:cNvPr id="21" name="TextBox 20">
            <a:extLst>
              <a:ext uri="{FF2B5EF4-FFF2-40B4-BE49-F238E27FC236}">
                <a16:creationId xmlns:a16="http://schemas.microsoft.com/office/drawing/2014/main" id="{9D845263-D866-EDAA-93CB-89D64E631F18}"/>
              </a:ext>
            </a:extLst>
          </p:cNvPr>
          <p:cNvSpPr txBox="1"/>
          <p:nvPr/>
        </p:nvSpPr>
        <p:spPr>
          <a:xfrm>
            <a:off x="1437467" y="2769012"/>
            <a:ext cx="4174419" cy="584775"/>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Creates models by training an algorithm to make prediction or decisions based on data</a:t>
            </a:r>
          </a:p>
        </p:txBody>
      </p:sp>
      <p:sp>
        <p:nvSpPr>
          <p:cNvPr id="22" name="TextBox 21">
            <a:extLst>
              <a:ext uri="{FF2B5EF4-FFF2-40B4-BE49-F238E27FC236}">
                <a16:creationId xmlns:a16="http://schemas.microsoft.com/office/drawing/2014/main" id="{270BEDF6-28FB-27CD-67D3-351D0CB0B18B}"/>
              </a:ext>
            </a:extLst>
          </p:cNvPr>
          <p:cNvSpPr txBox="1"/>
          <p:nvPr/>
        </p:nvSpPr>
        <p:spPr>
          <a:xfrm>
            <a:off x="1690558" y="4599827"/>
            <a:ext cx="3668233" cy="584775"/>
          </a:xfrm>
          <a:prstGeom prst="rect">
            <a:avLst/>
          </a:prstGeom>
          <a:noFill/>
        </p:spPr>
        <p:txBody>
          <a:bodyPr wrap="square">
            <a:spAutoFit/>
          </a:bodyPr>
          <a:lstStyle/>
          <a:p>
            <a:pPr marL="285750" indent="-285750" algn="just">
              <a:buFont typeface="Wingdings" panose="05000000000000000000" pitchFamily="2" charset="2"/>
              <a:buChar char="q"/>
            </a:pPr>
            <a:r>
              <a:rPr lang="en-US" sz="1600">
                <a:latin typeface="Aptos Narrow" panose="020B0004020202020204" pitchFamily="34" charset="0"/>
              </a:rPr>
              <a:t>Uses multilayered networks to simulate complex human decision making</a:t>
            </a:r>
          </a:p>
        </p:txBody>
      </p:sp>
      <p:sp>
        <p:nvSpPr>
          <p:cNvPr id="23" name="Rectangle 22">
            <a:extLst>
              <a:ext uri="{FF2B5EF4-FFF2-40B4-BE49-F238E27FC236}">
                <a16:creationId xmlns:a16="http://schemas.microsoft.com/office/drawing/2014/main" id="{F53F9EF3-E149-432D-82A0-147FF672D0BE}"/>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0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D3B9B-3451-AAA2-FB11-FF12D91C703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2704CD0-9306-4880-2437-88A4F863D807}"/>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D181269B-8249-ABBD-0701-7F0914BC96BE}"/>
              </a:ext>
            </a:extLst>
          </p:cNvPr>
          <p:cNvSpPr>
            <a:spLocks noGrp="1"/>
          </p:cNvSpPr>
          <p:nvPr>
            <p:ph type="sldNum" sz="quarter" idx="12"/>
          </p:nvPr>
        </p:nvSpPr>
        <p:spPr/>
        <p:txBody>
          <a:bodyPr/>
          <a:lstStyle/>
          <a:p>
            <a:fld id="{A6D6D798-1883-974D-96D0-4E82B243DEDE}" type="slidenum">
              <a:rPr lang="it-IT" smtClean="0"/>
              <a:t>6</a:t>
            </a:fld>
            <a:endParaRPr lang="it-IT"/>
          </a:p>
        </p:txBody>
      </p:sp>
      <p:sp>
        <p:nvSpPr>
          <p:cNvPr id="11" name="Titolo 4">
            <a:extLst>
              <a:ext uri="{FF2B5EF4-FFF2-40B4-BE49-F238E27FC236}">
                <a16:creationId xmlns:a16="http://schemas.microsoft.com/office/drawing/2014/main" id="{3C2E9FDE-0C9F-8D12-1241-150D0A1BEB1D}"/>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Examples of AI algorithms</a:t>
            </a:r>
          </a:p>
        </p:txBody>
      </p:sp>
      <p:sp>
        <p:nvSpPr>
          <p:cNvPr id="6" name="Rectangle 5">
            <a:extLst>
              <a:ext uri="{FF2B5EF4-FFF2-40B4-BE49-F238E27FC236}">
                <a16:creationId xmlns:a16="http://schemas.microsoft.com/office/drawing/2014/main" id="{9702C1A4-0091-47A5-8952-7C372B06F59D}"/>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1F86278-BAB8-A934-A8F4-FDCBA89AFB9F}"/>
              </a:ext>
            </a:extLst>
          </p:cNvPr>
          <p:cNvSpPr/>
          <p:nvPr/>
        </p:nvSpPr>
        <p:spPr>
          <a:xfrm>
            <a:off x="6456288" y="1500460"/>
            <a:ext cx="701749" cy="622084"/>
          </a:xfrm>
          <a:prstGeom prst="rightArrow">
            <a:avLst/>
          </a:prstGeom>
          <a:solidFill>
            <a:schemeClr val="accent1">
              <a:lumMod val="20000"/>
              <a:lumOff val="80000"/>
            </a:schemeClr>
          </a:solidFill>
          <a:ln>
            <a:solidFill>
              <a:schemeClr val="accent1">
                <a:lumMod val="60000"/>
                <a:lumOff val="40000"/>
              </a:schemeClr>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E9BC942-BD8E-27B7-AD9B-2E45AC2BC9CF}"/>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E47718C-04FD-7F91-CF6B-08F9BA677120}"/>
              </a:ext>
            </a:extLst>
          </p:cNvPr>
          <p:cNvSpPr/>
          <p:nvPr/>
        </p:nvSpPr>
        <p:spPr>
          <a:xfrm>
            <a:off x="1265272" y="2354283"/>
            <a:ext cx="4518837" cy="3617143"/>
          </a:xfrm>
          <a:prstGeom prst="roundRect">
            <a:avLst/>
          </a:prstGeom>
          <a:solidFill>
            <a:schemeClr val="accent2">
              <a:lumMod val="20000"/>
              <a:lumOff val="80000"/>
            </a:schemeClr>
          </a:solidFill>
          <a:ln>
            <a:solidFill>
              <a:schemeClr val="accent2">
                <a:lumMod val="60000"/>
                <a:lumOff val="40000"/>
              </a:schemeClr>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5665403-D3F4-6D20-F410-F82A422CC1F5}"/>
              </a:ext>
            </a:extLst>
          </p:cNvPr>
          <p:cNvSpPr/>
          <p:nvPr/>
        </p:nvSpPr>
        <p:spPr>
          <a:xfrm>
            <a:off x="1554118" y="4062441"/>
            <a:ext cx="3941136" cy="1540918"/>
          </a:xfrm>
          <a:prstGeom prst="roundRect">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CAD1A2-1A62-D33F-87EA-F2E192B42DBE}"/>
              </a:ext>
            </a:extLst>
          </p:cNvPr>
          <p:cNvSpPr txBox="1"/>
          <p:nvPr/>
        </p:nvSpPr>
        <p:spPr>
          <a:xfrm>
            <a:off x="1080349" y="1342355"/>
            <a:ext cx="4888669" cy="584775"/>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Particle Swarm Optimization (PSO) </a:t>
            </a:r>
          </a:p>
          <a:p>
            <a:pPr marL="285750" indent="-285750" algn="ctr">
              <a:buFont typeface="Wingdings" panose="05000000000000000000" pitchFamily="2" charset="2"/>
              <a:buChar char="q"/>
            </a:pPr>
            <a:r>
              <a:rPr lang="en-US" sz="1600">
                <a:latin typeface="Aptos Narrow" panose="020B0004020202020204" pitchFamily="34" charset="0"/>
              </a:rPr>
              <a:t>Genetic algorithm (GA)</a:t>
            </a:r>
          </a:p>
        </p:txBody>
      </p:sp>
      <p:sp>
        <p:nvSpPr>
          <p:cNvPr id="29" name="Content Placeholder 6">
            <a:extLst>
              <a:ext uri="{FF2B5EF4-FFF2-40B4-BE49-F238E27FC236}">
                <a16:creationId xmlns:a16="http://schemas.microsoft.com/office/drawing/2014/main" id="{47872517-2540-C73A-D243-6F8AE0373001}"/>
              </a:ext>
            </a:extLst>
          </p:cNvPr>
          <p:cNvSpPr txBox="1">
            <a:spLocks/>
          </p:cNvSpPr>
          <p:nvPr/>
        </p:nvSpPr>
        <p:spPr>
          <a:xfrm>
            <a:off x="7404525" y="3194591"/>
            <a:ext cx="4096399" cy="304800"/>
          </a:xfrm>
          <a:prstGeom prst="rect">
            <a:avLst/>
          </a:prstGeom>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
              <a:t>GIF from </a:t>
            </a:r>
            <a:r>
              <a:rPr lang="en-US" sz="800">
                <a:hlinkClick r:id="rId3"/>
              </a:rPr>
              <a:t>https://en.wikipedia.org/wiki/Particle_swarm_optimization</a:t>
            </a:r>
            <a:endParaRPr lang="en-PH" sz="800"/>
          </a:p>
        </p:txBody>
      </p:sp>
      <p:pic>
        <p:nvPicPr>
          <p:cNvPr id="31" name="Picture 30">
            <a:extLst>
              <a:ext uri="{FF2B5EF4-FFF2-40B4-BE49-F238E27FC236}">
                <a16:creationId xmlns:a16="http://schemas.microsoft.com/office/drawing/2014/main" id="{4DCC4B35-AC1C-E120-CF66-20B373F00B9F}"/>
              </a:ext>
            </a:extLst>
          </p:cNvPr>
          <p:cNvPicPr>
            <a:picLocks noChangeAspect="1"/>
          </p:cNvPicPr>
          <p:nvPr/>
        </p:nvPicPr>
        <p:blipFill>
          <a:blip r:embed="rId4"/>
          <a:stretch>
            <a:fillRect/>
          </a:stretch>
        </p:blipFill>
        <p:spPr>
          <a:xfrm>
            <a:off x="7146922" y="4062441"/>
            <a:ext cx="4537077" cy="1918860"/>
          </a:xfrm>
          <a:prstGeom prst="rect">
            <a:avLst/>
          </a:prstGeom>
        </p:spPr>
      </p:pic>
      <p:sp>
        <p:nvSpPr>
          <p:cNvPr id="33" name="TextBox 32">
            <a:extLst>
              <a:ext uri="{FF2B5EF4-FFF2-40B4-BE49-F238E27FC236}">
                <a16:creationId xmlns:a16="http://schemas.microsoft.com/office/drawing/2014/main" id="{BA7BDB2B-E41F-FDC3-E8E1-C781D4694928}"/>
              </a:ext>
            </a:extLst>
          </p:cNvPr>
          <p:cNvSpPr txBox="1"/>
          <p:nvPr/>
        </p:nvSpPr>
        <p:spPr>
          <a:xfrm>
            <a:off x="8142111" y="3809146"/>
            <a:ext cx="2621233" cy="307777"/>
          </a:xfrm>
          <a:prstGeom prst="rect">
            <a:avLst/>
          </a:prstGeom>
          <a:noFill/>
        </p:spPr>
        <p:txBody>
          <a:bodyPr wrap="square">
            <a:spAutoFit/>
          </a:bodyPr>
          <a:lstStyle/>
          <a:p>
            <a:pPr algn="ctr"/>
            <a:r>
              <a:rPr lang="en-US" sz="1400">
                <a:latin typeface="Aptos Narrow" panose="020B0004020202020204" pitchFamily="34" charset="0"/>
              </a:rPr>
              <a:t>Genetic algorithm (GA)</a:t>
            </a:r>
          </a:p>
        </p:txBody>
      </p:sp>
      <p:sp>
        <p:nvSpPr>
          <p:cNvPr id="35" name="TextBox 34">
            <a:extLst>
              <a:ext uri="{FF2B5EF4-FFF2-40B4-BE49-F238E27FC236}">
                <a16:creationId xmlns:a16="http://schemas.microsoft.com/office/drawing/2014/main" id="{EEDEFB3E-3877-05D3-1667-E3AE2E1A44B1}"/>
              </a:ext>
            </a:extLst>
          </p:cNvPr>
          <p:cNvSpPr txBox="1"/>
          <p:nvPr/>
        </p:nvSpPr>
        <p:spPr>
          <a:xfrm>
            <a:off x="7973332" y="754945"/>
            <a:ext cx="2958789" cy="307777"/>
          </a:xfrm>
          <a:prstGeom prst="rect">
            <a:avLst/>
          </a:prstGeom>
          <a:noFill/>
        </p:spPr>
        <p:txBody>
          <a:bodyPr wrap="square">
            <a:spAutoFit/>
          </a:bodyPr>
          <a:lstStyle/>
          <a:p>
            <a:pPr algn="ctr"/>
            <a:r>
              <a:rPr lang="en-US" sz="1400">
                <a:latin typeface="Aptos Narrow" panose="020B0004020202020204" pitchFamily="34" charset="0"/>
              </a:rPr>
              <a:t>Particle Swarm Optimization (PSO) </a:t>
            </a:r>
          </a:p>
        </p:txBody>
      </p:sp>
      <p:sp>
        <p:nvSpPr>
          <p:cNvPr id="36" name="TextBox 35">
            <a:extLst>
              <a:ext uri="{FF2B5EF4-FFF2-40B4-BE49-F238E27FC236}">
                <a16:creationId xmlns:a16="http://schemas.microsoft.com/office/drawing/2014/main" id="{31C83431-EDEC-C44D-5FCF-09DC458F4122}"/>
              </a:ext>
            </a:extLst>
          </p:cNvPr>
          <p:cNvSpPr txBox="1"/>
          <p:nvPr/>
        </p:nvSpPr>
        <p:spPr>
          <a:xfrm>
            <a:off x="2107444" y="2389773"/>
            <a:ext cx="2834463" cy="400110"/>
          </a:xfrm>
          <a:prstGeom prst="rect">
            <a:avLst/>
          </a:prstGeom>
          <a:noFill/>
        </p:spPr>
        <p:txBody>
          <a:bodyPr wrap="square">
            <a:spAutoFit/>
          </a:bodyPr>
          <a:lstStyle/>
          <a:p>
            <a:pPr algn="ctr"/>
            <a:r>
              <a:rPr lang="en-US" sz="2000" b="1">
                <a:solidFill>
                  <a:schemeClr val="accent2"/>
                </a:solidFill>
                <a:latin typeface="Aptos Narrow" panose="020B0004020202020204" pitchFamily="34" charset="0"/>
              </a:rPr>
              <a:t>Machine Learning (ML)</a:t>
            </a:r>
          </a:p>
        </p:txBody>
      </p:sp>
      <p:sp>
        <p:nvSpPr>
          <p:cNvPr id="37" name="TextBox 36">
            <a:extLst>
              <a:ext uri="{FF2B5EF4-FFF2-40B4-BE49-F238E27FC236}">
                <a16:creationId xmlns:a16="http://schemas.microsoft.com/office/drawing/2014/main" id="{B221174B-49D1-7A24-ED55-4E337289888A}"/>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38" name="TextBox 37">
            <a:extLst>
              <a:ext uri="{FF2B5EF4-FFF2-40B4-BE49-F238E27FC236}">
                <a16:creationId xmlns:a16="http://schemas.microsoft.com/office/drawing/2014/main" id="{B16A09AC-FC91-E22A-CC92-02E0AEB931EB}"/>
              </a:ext>
            </a:extLst>
          </p:cNvPr>
          <p:cNvSpPr txBox="1"/>
          <p:nvPr/>
        </p:nvSpPr>
        <p:spPr>
          <a:xfrm>
            <a:off x="2107444" y="4109252"/>
            <a:ext cx="2834463" cy="400110"/>
          </a:xfrm>
          <a:prstGeom prst="rect">
            <a:avLst/>
          </a:prstGeom>
          <a:noFill/>
        </p:spPr>
        <p:txBody>
          <a:bodyPr wrap="square">
            <a:spAutoFit/>
          </a:bodyPr>
          <a:lstStyle/>
          <a:p>
            <a:pPr algn="ctr"/>
            <a:r>
              <a:rPr lang="en-US" sz="2000" b="1">
                <a:solidFill>
                  <a:schemeClr val="accent5"/>
                </a:solidFill>
                <a:latin typeface="Aptos Narrow" panose="020B0004020202020204" pitchFamily="34" charset="0"/>
              </a:rPr>
              <a:t>Deep Learning (DL)</a:t>
            </a:r>
          </a:p>
        </p:txBody>
      </p:sp>
      <p:grpSp>
        <p:nvGrpSpPr>
          <p:cNvPr id="21" name="Group 20">
            <a:extLst>
              <a:ext uri="{FF2B5EF4-FFF2-40B4-BE49-F238E27FC236}">
                <a16:creationId xmlns:a16="http://schemas.microsoft.com/office/drawing/2014/main" id="{D7BDB3C2-3F6C-6737-0C85-CDD1E373176C}"/>
              </a:ext>
            </a:extLst>
          </p:cNvPr>
          <p:cNvGrpSpPr/>
          <p:nvPr/>
        </p:nvGrpSpPr>
        <p:grpSpPr>
          <a:xfrm>
            <a:off x="7577211" y="1187580"/>
            <a:ext cx="3884862" cy="1946516"/>
            <a:chOff x="7622211" y="1154219"/>
            <a:chExt cx="3884862" cy="1946516"/>
          </a:xfrm>
        </p:grpSpPr>
        <p:pic>
          <p:nvPicPr>
            <p:cNvPr id="3" name="Picture 2" descr="A colorful pattern with arrows and circles&#10;&#10;AI-generated content may be incorrect.">
              <a:extLst>
                <a:ext uri="{FF2B5EF4-FFF2-40B4-BE49-F238E27FC236}">
                  <a16:creationId xmlns:a16="http://schemas.microsoft.com/office/drawing/2014/main" id="{73C174B9-F290-3CC5-27A3-E327C0DBB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2211" y="1155413"/>
              <a:ext cx="1289508" cy="967131"/>
            </a:xfrm>
            <a:prstGeom prst="rect">
              <a:avLst/>
            </a:prstGeom>
          </p:spPr>
        </p:pic>
        <p:pic>
          <p:nvPicPr>
            <p:cNvPr id="8" name="Picture 7" descr="A colorful pattern with circles and lines&#10;&#10;AI-generated content may be incorrect.">
              <a:extLst>
                <a:ext uri="{FF2B5EF4-FFF2-40B4-BE49-F238E27FC236}">
                  <a16:creationId xmlns:a16="http://schemas.microsoft.com/office/drawing/2014/main" id="{B31ADEE5-6378-3055-A8FE-7D156713C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177" y="1155413"/>
              <a:ext cx="1299257" cy="974443"/>
            </a:xfrm>
            <a:prstGeom prst="rect">
              <a:avLst/>
            </a:prstGeom>
          </p:spPr>
        </p:pic>
        <p:pic>
          <p:nvPicPr>
            <p:cNvPr id="12" name="Picture 11" descr="A screen shot of a graph&#10;&#10;AI-generated content may be incorrect.">
              <a:extLst>
                <a:ext uri="{FF2B5EF4-FFF2-40B4-BE49-F238E27FC236}">
                  <a16:creationId xmlns:a16="http://schemas.microsoft.com/office/drawing/2014/main" id="{E65E3D1B-E12D-FCF1-EC2A-970CF02499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396" y="1154219"/>
              <a:ext cx="1291557" cy="968668"/>
            </a:xfrm>
            <a:prstGeom prst="rect">
              <a:avLst/>
            </a:prstGeom>
          </p:spPr>
        </p:pic>
        <p:pic>
          <p:nvPicPr>
            <p:cNvPr id="16" name="Picture 15" descr="A screen shot of a graph&#10;&#10;AI-generated content may be incorrect.">
              <a:extLst>
                <a:ext uri="{FF2B5EF4-FFF2-40B4-BE49-F238E27FC236}">
                  <a16:creationId xmlns:a16="http://schemas.microsoft.com/office/drawing/2014/main" id="{A21AE309-8FD8-7945-6F66-C5FFEA0BEF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6282" y="2122027"/>
              <a:ext cx="1291557" cy="968668"/>
            </a:xfrm>
            <a:prstGeom prst="rect">
              <a:avLst/>
            </a:prstGeom>
          </p:spPr>
        </p:pic>
        <p:pic>
          <p:nvPicPr>
            <p:cNvPr id="18" name="Picture 17" descr="A screen shot of a graph&#10;&#10;AI-generated content may be incorrect.">
              <a:extLst>
                <a:ext uri="{FF2B5EF4-FFF2-40B4-BE49-F238E27FC236}">
                  <a16:creationId xmlns:a16="http://schemas.microsoft.com/office/drawing/2014/main" id="{ACC41AE4-A21E-F7FC-C84C-77B98473CF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1719" y="2128664"/>
              <a:ext cx="1291557" cy="968668"/>
            </a:xfrm>
            <a:prstGeom prst="rect">
              <a:avLst/>
            </a:prstGeom>
          </p:spPr>
        </p:pic>
        <p:pic>
          <p:nvPicPr>
            <p:cNvPr id="20" name="Picture 19" descr="A screen shot of a graph&#10;&#10;AI-generated content may be incorrect.">
              <a:extLst>
                <a:ext uri="{FF2B5EF4-FFF2-40B4-BE49-F238E27FC236}">
                  <a16:creationId xmlns:a16="http://schemas.microsoft.com/office/drawing/2014/main" id="{11775E61-621A-2F21-58AC-7F1AE1EFD9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76" y="2122887"/>
              <a:ext cx="1303797" cy="977848"/>
            </a:xfrm>
            <a:prstGeom prst="rect">
              <a:avLst/>
            </a:prstGeom>
          </p:spPr>
        </p:pic>
      </p:grpSp>
      <p:sp>
        <p:nvSpPr>
          <p:cNvPr id="10" name="Rectangle 9">
            <a:extLst>
              <a:ext uri="{FF2B5EF4-FFF2-40B4-BE49-F238E27FC236}">
                <a16:creationId xmlns:a16="http://schemas.microsoft.com/office/drawing/2014/main" id="{4CADA28E-204C-968F-4C4C-78F0D594F1D6}"/>
              </a:ext>
            </a:extLst>
          </p:cNvPr>
          <p:cNvSpPr/>
          <p:nvPr/>
        </p:nvSpPr>
        <p:spPr>
          <a:xfrm>
            <a:off x="7468716" y="1149409"/>
            <a:ext cx="4367683" cy="19812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olorful pattern with arrows&#10;&#10;AI-generated content may be incorrect.">
            <a:extLst>
              <a:ext uri="{FF2B5EF4-FFF2-40B4-BE49-F238E27FC236}">
                <a16:creationId xmlns:a16="http://schemas.microsoft.com/office/drawing/2014/main" id="{C77915CC-28DF-BD9F-D179-6B59C34432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6959" y="1062722"/>
            <a:ext cx="2811533" cy="2108650"/>
          </a:xfrm>
          <a:prstGeom prst="rect">
            <a:avLst/>
          </a:prstGeom>
        </p:spPr>
      </p:pic>
    </p:spTree>
    <p:extLst>
      <p:ext uri="{BB962C8B-B14F-4D97-AF65-F5344CB8AC3E}">
        <p14:creationId xmlns:p14="http://schemas.microsoft.com/office/powerpoint/2010/main" val="326703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370C-5870-BC61-8BE2-477819A94C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3E336F-18AF-0FCF-CC7A-34A965EE3155}"/>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D96EF8CC-3DD9-E52F-2E32-2C52F6E80126}"/>
              </a:ext>
            </a:extLst>
          </p:cNvPr>
          <p:cNvSpPr>
            <a:spLocks noGrp="1"/>
          </p:cNvSpPr>
          <p:nvPr>
            <p:ph type="sldNum" sz="quarter" idx="12"/>
          </p:nvPr>
        </p:nvSpPr>
        <p:spPr/>
        <p:txBody>
          <a:bodyPr/>
          <a:lstStyle/>
          <a:p>
            <a:fld id="{A6D6D798-1883-974D-96D0-4E82B243DEDE}" type="slidenum">
              <a:rPr lang="it-IT" smtClean="0"/>
              <a:t>7</a:t>
            </a:fld>
            <a:endParaRPr lang="it-IT"/>
          </a:p>
        </p:txBody>
      </p:sp>
      <p:sp>
        <p:nvSpPr>
          <p:cNvPr id="11" name="Titolo 4">
            <a:extLst>
              <a:ext uri="{FF2B5EF4-FFF2-40B4-BE49-F238E27FC236}">
                <a16:creationId xmlns:a16="http://schemas.microsoft.com/office/drawing/2014/main" id="{6A973F3B-BFA9-98FC-0941-CA3CBDB6F024}"/>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Examples of AI algorithms</a:t>
            </a:r>
          </a:p>
        </p:txBody>
      </p:sp>
      <p:sp>
        <p:nvSpPr>
          <p:cNvPr id="6" name="Rectangle 5">
            <a:extLst>
              <a:ext uri="{FF2B5EF4-FFF2-40B4-BE49-F238E27FC236}">
                <a16:creationId xmlns:a16="http://schemas.microsoft.com/office/drawing/2014/main" id="{7D7EDAD7-0822-A267-C77E-95471EBB01FA}"/>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C98378A-C414-9DDB-4756-9E98B0F89B32}"/>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6FD9719-062D-83D5-2307-1B3423BC9C6D}"/>
              </a:ext>
            </a:extLst>
          </p:cNvPr>
          <p:cNvSpPr/>
          <p:nvPr/>
        </p:nvSpPr>
        <p:spPr>
          <a:xfrm>
            <a:off x="1265272" y="2354283"/>
            <a:ext cx="4518837" cy="3617143"/>
          </a:xfrm>
          <a:prstGeom prst="roundRect">
            <a:avLst/>
          </a:prstGeom>
          <a:solidFill>
            <a:schemeClr val="accent2">
              <a:lumMod val="20000"/>
              <a:lumOff val="80000"/>
            </a:schemeClr>
          </a:solidFill>
          <a:ln>
            <a:solidFill>
              <a:schemeClr val="accent2">
                <a:lumMod val="60000"/>
                <a:lumOff val="40000"/>
              </a:schemeClr>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6111DD7-EB82-FCA6-BAF2-EE47A1A15D43}"/>
              </a:ext>
            </a:extLst>
          </p:cNvPr>
          <p:cNvSpPr/>
          <p:nvPr/>
        </p:nvSpPr>
        <p:spPr>
          <a:xfrm>
            <a:off x="1554118" y="4062441"/>
            <a:ext cx="3941136" cy="1540918"/>
          </a:xfrm>
          <a:prstGeom prst="roundRect">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26897EF-8BE0-F851-086C-6A23434CFB5F}"/>
              </a:ext>
            </a:extLst>
          </p:cNvPr>
          <p:cNvSpPr txBox="1"/>
          <p:nvPr/>
        </p:nvSpPr>
        <p:spPr>
          <a:xfrm>
            <a:off x="7950978" y="797926"/>
            <a:ext cx="2958789" cy="307777"/>
          </a:xfrm>
          <a:prstGeom prst="rect">
            <a:avLst/>
          </a:prstGeom>
          <a:noFill/>
        </p:spPr>
        <p:txBody>
          <a:bodyPr wrap="square">
            <a:spAutoFit/>
          </a:bodyPr>
          <a:lstStyle/>
          <a:p>
            <a:pPr algn="ctr"/>
            <a:r>
              <a:rPr lang="en-US" sz="1400">
                <a:latin typeface="Aptos Narrow" panose="020B0004020202020204" pitchFamily="34" charset="0"/>
              </a:rPr>
              <a:t>Bayesian Optimization (BO)</a:t>
            </a:r>
          </a:p>
        </p:txBody>
      </p:sp>
      <p:sp>
        <p:nvSpPr>
          <p:cNvPr id="2" name="Arrow: Right 1">
            <a:extLst>
              <a:ext uri="{FF2B5EF4-FFF2-40B4-BE49-F238E27FC236}">
                <a16:creationId xmlns:a16="http://schemas.microsoft.com/office/drawing/2014/main" id="{3C7A69E0-1501-6EE4-489C-628CBA5A4AB3}"/>
              </a:ext>
            </a:extLst>
          </p:cNvPr>
          <p:cNvSpPr/>
          <p:nvPr/>
        </p:nvSpPr>
        <p:spPr>
          <a:xfrm>
            <a:off x="6456290" y="3184510"/>
            <a:ext cx="701749" cy="622084"/>
          </a:xfrm>
          <a:prstGeom prst="rightArrow">
            <a:avLst/>
          </a:prstGeom>
          <a:solidFill>
            <a:schemeClr val="accent2">
              <a:lumMod val="20000"/>
              <a:lumOff val="80000"/>
            </a:schemeClr>
          </a:solidFill>
          <a:ln>
            <a:solidFill>
              <a:schemeClr val="accent2"/>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ACB90B-FBFC-C58D-D50A-D9C45AFDA530}"/>
              </a:ext>
            </a:extLst>
          </p:cNvPr>
          <p:cNvSpPr txBox="1"/>
          <p:nvPr/>
        </p:nvSpPr>
        <p:spPr>
          <a:xfrm>
            <a:off x="1351353" y="2769011"/>
            <a:ext cx="4346642" cy="830997"/>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Bayesian Optimization (BO)</a:t>
            </a:r>
          </a:p>
          <a:p>
            <a:pPr marL="285750" indent="-285750" algn="ctr">
              <a:buFont typeface="Wingdings" panose="05000000000000000000" pitchFamily="2" charset="2"/>
              <a:buChar char="q"/>
            </a:pPr>
            <a:r>
              <a:rPr lang="en-US" sz="1600">
                <a:latin typeface="Aptos Narrow" panose="020B0004020202020204" pitchFamily="34" charset="0"/>
              </a:rPr>
              <a:t>Trust Region Bayesian Optimization (</a:t>
            </a:r>
            <a:r>
              <a:rPr lang="en-US" sz="1600" err="1">
                <a:latin typeface="Aptos Narrow" panose="020B0004020202020204" pitchFamily="34" charset="0"/>
              </a:rPr>
              <a:t>TuRBO</a:t>
            </a:r>
            <a:r>
              <a:rPr lang="en-US" sz="1600">
                <a:latin typeface="Aptos Narrow" panose="020B0004020202020204" pitchFamily="34" charset="0"/>
              </a:rPr>
              <a:t>)</a:t>
            </a:r>
          </a:p>
          <a:p>
            <a:pPr marL="285750" indent="-285750" algn="ctr">
              <a:buFont typeface="Wingdings" panose="05000000000000000000" pitchFamily="2" charset="2"/>
              <a:buChar char="q"/>
            </a:pPr>
            <a:r>
              <a:rPr lang="en-US" sz="1600">
                <a:latin typeface="Aptos Narrow" panose="020B0004020202020204" pitchFamily="34" charset="0"/>
              </a:rPr>
              <a:t>Adaptive Region Bayesian Optimization (ARBO)</a:t>
            </a:r>
          </a:p>
        </p:txBody>
      </p:sp>
      <p:sp>
        <p:nvSpPr>
          <p:cNvPr id="8" name="TextBox 7">
            <a:extLst>
              <a:ext uri="{FF2B5EF4-FFF2-40B4-BE49-F238E27FC236}">
                <a16:creationId xmlns:a16="http://schemas.microsoft.com/office/drawing/2014/main" id="{8665C303-2059-23BC-5471-3B42269E3419}"/>
              </a:ext>
            </a:extLst>
          </p:cNvPr>
          <p:cNvSpPr txBox="1"/>
          <p:nvPr/>
        </p:nvSpPr>
        <p:spPr>
          <a:xfrm>
            <a:off x="7672566" y="3422374"/>
            <a:ext cx="3541888" cy="307777"/>
          </a:xfrm>
          <a:prstGeom prst="rect">
            <a:avLst/>
          </a:prstGeom>
          <a:noFill/>
        </p:spPr>
        <p:txBody>
          <a:bodyPr wrap="square">
            <a:spAutoFit/>
          </a:bodyPr>
          <a:lstStyle/>
          <a:p>
            <a:pPr algn="ctr"/>
            <a:r>
              <a:rPr lang="en-US" sz="1400">
                <a:latin typeface="Aptos Narrow" panose="020B0004020202020204" pitchFamily="34" charset="0"/>
              </a:rPr>
              <a:t>Adaptive Region Bayesian Optimization (ARBO)</a:t>
            </a:r>
          </a:p>
        </p:txBody>
      </p:sp>
      <p:sp>
        <p:nvSpPr>
          <p:cNvPr id="39" name="TextBox 38">
            <a:extLst>
              <a:ext uri="{FF2B5EF4-FFF2-40B4-BE49-F238E27FC236}">
                <a16:creationId xmlns:a16="http://schemas.microsoft.com/office/drawing/2014/main" id="{DD9B0EB9-442A-D062-BADE-C5058C8B1B7D}"/>
              </a:ext>
            </a:extLst>
          </p:cNvPr>
          <p:cNvSpPr txBox="1"/>
          <p:nvPr/>
        </p:nvSpPr>
        <p:spPr>
          <a:xfrm>
            <a:off x="2107444" y="2389773"/>
            <a:ext cx="2834463" cy="400110"/>
          </a:xfrm>
          <a:prstGeom prst="rect">
            <a:avLst/>
          </a:prstGeom>
          <a:noFill/>
        </p:spPr>
        <p:txBody>
          <a:bodyPr wrap="square">
            <a:spAutoFit/>
          </a:bodyPr>
          <a:lstStyle/>
          <a:p>
            <a:pPr algn="ctr"/>
            <a:r>
              <a:rPr lang="en-US" sz="2000" b="1">
                <a:solidFill>
                  <a:schemeClr val="accent2"/>
                </a:solidFill>
                <a:latin typeface="Aptos Narrow" panose="020B0004020202020204" pitchFamily="34" charset="0"/>
              </a:rPr>
              <a:t>Machine Learning (ML)</a:t>
            </a:r>
          </a:p>
        </p:txBody>
      </p:sp>
      <p:sp>
        <p:nvSpPr>
          <p:cNvPr id="40" name="TextBox 39">
            <a:extLst>
              <a:ext uri="{FF2B5EF4-FFF2-40B4-BE49-F238E27FC236}">
                <a16:creationId xmlns:a16="http://schemas.microsoft.com/office/drawing/2014/main" id="{80681724-FDC0-7CF4-B32E-38315AE324E0}"/>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41" name="TextBox 40">
            <a:extLst>
              <a:ext uri="{FF2B5EF4-FFF2-40B4-BE49-F238E27FC236}">
                <a16:creationId xmlns:a16="http://schemas.microsoft.com/office/drawing/2014/main" id="{8101601D-FD37-9304-C349-FED38CBD436A}"/>
              </a:ext>
            </a:extLst>
          </p:cNvPr>
          <p:cNvSpPr txBox="1"/>
          <p:nvPr/>
        </p:nvSpPr>
        <p:spPr>
          <a:xfrm>
            <a:off x="2107444" y="4109252"/>
            <a:ext cx="2834463" cy="400110"/>
          </a:xfrm>
          <a:prstGeom prst="rect">
            <a:avLst/>
          </a:prstGeom>
          <a:noFill/>
        </p:spPr>
        <p:txBody>
          <a:bodyPr wrap="square">
            <a:spAutoFit/>
          </a:bodyPr>
          <a:lstStyle/>
          <a:p>
            <a:pPr algn="ctr"/>
            <a:r>
              <a:rPr lang="en-US" sz="2000" b="1">
                <a:solidFill>
                  <a:schemeClr val="accent5"/>
                </a:solidFill>
                <a:latin typeface="Aptos Narrow" panose="020B0004020202020204" pitchFamily="34" charset="0"/>
              </a:rPr>
              <a:t>Deep Learning (DL)</a:t>
            </a:r>
          </a:p>
        </p:txBody>
      </p:sp>
      <p:pic>
        <p:nvPicPr>
          <p:cNvPr id="14" name="Picture 13" descr="A graph of a function&#10;&#10;AI-generated content may be incorrect.">
            <a:extLst>
              <a:ext uri="{FF2B5EF4-FFF2-40B4-BE49-F238E27FC236}">
                <a16:creationId xmlns:a16="http://schemas.microsoft.com/office/drawing/2014/main" id="{5AD91E36-3F2D-97A8-87AA-5A39C818F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473" y="1087829"/>
            <a:ext cx="1871035" cy="1138263"/>
          </a:xfrm>
          <a:prstGeom prst="rect">
            <a:avLst/>
          </a:prstGeom>
        </p:spPr>
      </p:pic>
      <p:pic>
        <p:nvPicPr>
          <p:cNvPr id="22" name="Picture 21" descr="A graph showing a function&#10;&#10;AI-generated content may be incorrect.">
            <a:extLst>
              <a:ext uri="{FF2B5EF4-FFF2-40B4-BE49-F238E27FC236}">
                <a16:creationId xmlns:a16="http://schemas.microsoft.com/office/drawing/2014/main" id="{1BE5C465-CCF0-EE0E-E758-CE8EB56D8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436" y="1087829"/>
            <a:ext cx="1871037" cy="1138264"/>
          </a:xfrm>
          <a:prstGeom prst="rect">
            <a:avLst/>
          </a:prstGeom>
        </p:spPr>
      </p:pic>
      <p:pic>
        <p:nvPicPr>
          <p:cNvPr id="31" name="Picture 30" descr="A diagram of a function&#10;&#10;AI-generated content may be incorrect.">
            <a:extLst>
              <a:ext uri="{FF2B5EF4-FFF2-40B4-BE49-F238E27FC236}">
                <a16:creationId xmlns:a16="http://schemas.microsoft.com/office/drawing/2014/main" id="{4646B85B-6E72-1926-127B-6B1A67AC5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329" y="2222915"/>
            <a:ext cx="1867791" cy="1136290"/>
          </a:xfrm>
          <a:prstGeom prst="rect">
            <a:avLst/>
          </a:prstGeom>
        </p:spPr>
      </p:pic>
      <p:pic>
        <p:nvPicPr>
          <p:cNvPr id="34" name="Picture 33" descr="A screenshot of a graph&#10;&#10;AI-generated content may be incorrect.">
            <a:extLst>
              <a:ext uri="{FF2B5EF4-FFF2-40B4-BE49-F238E27FC236}">
                <a16:creationId xmlns:a16="http://schemas.microsoft.com/office/drawing/2014/main" id="{8B269E88-A8C5-688D-C09C-09BE4A68C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6120" y="2226092"/>
            <a:ext cx="1871037" cy="1138264"/>
          </a:xfrm>
          <a:prstGeom prst="rect">
            <a:avLst/>
          </a:prstGeom>
        </p:spPr>
      </p:pic>
      <p:pic>
        <p:nvPicPr>
          <p:cNvPr id="17" name="Picture 16" descr="A graph of a function&#10;&#10;AI-generated content may be incorrect.">
            <a:extLst>
              <a:ext uri="{FF2B5EF4-FFF2-40B4-BE49-F238E27FC236}">
                <a16:creationId xmlns:a16="http://schemas.microsoft.com/office/drawing/2014/main" id="{098CDF74-2A40-6398-DA4B-D113F6D65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0958" y="1074156"/>
            <a:ext cx="3738828" cy="2274554"/>
          </a:xfrm>
          <a:prstGeom prst="rect">
            <a:avLst/>
          </a:prstGeom>
        </p:spPr>
      </p:pic>
      <p:pic>
        <p:nvPicPr>
          <p:cNvPr id="33" name="Picture 32" descr="A diagram of a graph&#10;&#10;AI-generated content may be incorrect.">
            <a:extLst>
              <a:ext uri="{FF2B5EF4-FFF2-40B4-BE49-F238E27FC236}">
                <a16:creationId xmlns:a16="http://schemas.microsoft.com/office/drawing/2014/main" id="{B05084C8-0102-7E4D-0460-14A040DBB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7795" y="3788169"/>
            <a:ext cx="3676650" cy="2533650"/>
          </a:xfrm>
          <a:prstGeom prst="rect">
            <a:avLst/>
          </a:prstGeom>
        </p:spPr>
      </p:pic>
      <p:sp>
        <p:nvSpPr>
          <p:cNvPr id="7" name="TextBox 6">
            <a:extLst>
              <a:ext uri="{FF2B5EF4-FFF2-40B4-BE49-F238E27FC236}">
                <a16:creationId xmlns:a16="http://schemas.microsoft.com/office/drawing/2014/main" id="{BD24D546-BBB2-A0F2-037E-CCA59E23290F}"/>
              </a:ext>
            </a:extLst>
          </p:cNvPr>
          <p:cNvSpPr txBox="1"/>
          <p:nvPr/>
        </p:nvSpPr>
        <p:spPr>
          <a:xfrm>
            <a:off x="1080349" y="1342355"/>
            <a:ext cx="4888669" cy="584775"/>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Particle Swarm Optimization (PSO) </a:t>
            </a:r>
          </a:p>
          <a:p>
            <a:pPr marL="285750" indent="-285750" algn="ctr">
              <a:buFont typeface="Wingdings" panose="05000000000000000000" pitchFamily="2" charset="2"/>
              <a:buChar char="q"/>
            </a:pPr>
            <a:r>
              <a:rPr lang="en-US" sz="1600">
                <a:latin typeface="Aptos Narrow" panose="020B0004020202020204" pitchFamily="34" charset="0"/>
              </a:rPr>
              <a:t>Genetic algorithm (GA)</a:t>
            </a:r>
          </a:p>
        </p:txBody>
      </p:sp>
    </p:spTree>
    <p:extLst>
      <p:ext uri="{BB962C8B-B14F-4D97-AF65-F5344CB8AC3E}">
        <p14:creationId xmlns:p14="http://schemas.microsoft.com/office/powerpoint/2010/main" val="408657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CF6A-923B-D380-EE65-A7072C58929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1384CA6-2FBF-0F06-0C66-4960AED98F0D}"/>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02F6F65B-C343-5483-5E92-D23D9CEF6100}"/>
              </a:ext>
            </a:extLst>
          </p:cNvPr>
          <p:cNvSpPr>
            <a:spLocks noGrp="1"/>
          </p:cNvSpPr>
          <p:nvPr>
            <p:ph type="sldNum" sz="quarter" idx="12"/>
          </p:nvPr>
        </p:nvSpPr>
        <p:spPr/>
        <p:txBody>
          <a:bodyPr/>
          <a:lstStyle/>
          <a:p>
            <a:fld id="{A6D6D798-1883-974D-96D0-4E82B243DEDE}" type="slidenum">
              <a:rPr lang="it-IT" smtClean="0"/>
              <a:t>8</a:t>
            </a:fld>
            <a:endParaRPr lang="it-IT"/>
          </a:p>
        </p:txBody>
      </p:sp>
      <p:sp>
        <p:nvSpPr>
          <p:cNvPr id="11" name="Titolo 4">
            <a:extLst>
              <a:ext uri="{FF2B5EF4-FFF2-40B4-BE49-F238E27FC236}">
                <a16:creationId xmlns:a16="http://schemas.microsoft.com/office/drawing/2014/main" id="{07D9ABD8-1F81-3AF2-94A0-065E122BEF75}"/>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Examples of AI algorithms</a:t>
            </a:r>
          </a:p>
        </p:txBody>
      </p:sp>
      <p:sp>
        <p:nvSpPr>
          <p:cNvPr id="6" name="Rectangle 5">
            <a:extLst>
              <a:ext uri="{FF2B5EF4-FFF2-40B4-BE49-F238E27FC236}">
                <a16:creationId xmlns:a16="http://schemas.microsoft.com/office/drawing/2014/main" id="{D6F75A89-A064-F695-A460-49D2DCC2E733}"/>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9BA83E8-6633-6593-69E1-4E3A37D0B0BE}"/>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45E1834-0C04-6D25-9A34-FE55AD058912}"/>
              </a:ext>
            </a:extLst>
          </p:cNvPr>
          <p:cNvSpPr/>
          <p:nvPr/>
        </p:nvSpPr>
        <p:spPr>
          <a:xfrm>
            <a:off x="1265272" y="2354283"/>
            <a:ext cx="4518837" cy="3617143"/>
          </a:xfrm>
          <a:prstGeom prst="roundRect">
            <a:avLst/>
          </a:prstGeom>
          <a:solidFill>
            <a:schemeClr val="accent2">
              <a:lumMod val="20000"/>
              <a:lumOff val="80000"/>
            </a:schemeClr>
          </a:solidFill>
          <a:ln>
            <a:solidFill>
              <a:schemeClr val="accent2">
                <a:lumMod val="60000"/>
                <a:lumOff val="40000"/>
              </a:schemeClr>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6CC17D2-C393-0AAC-960C-CF2F607A96AD}"/>
              </a:ext>
            </a:extLst>
          </p:cNvPr>
          <p:cNvSpPr/>
          <p:nvPr/>
        </p:nvSpPr>
        <p:spPr>
          <a:xfrm>
            <a:off x="1554118" y="4062441"/>
            <a:ext cx="3941136" cy="1540918"/>
          </a:xfrm>
          <a:prstGeom prst="roundRect">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603602-6394-18C0-11BF-7491EDBC598E}"/>
              </a:ext>
            </a:extLst>
          </p:cNvPr>
          <p:cNvSpPr txBox="1"/>
          <p:nvPr/>
        </p:nvSpPr>
        <p:spPr>
          <a:xfrm>
            <a:off x="1351353" y="2769011"/>
            <a:ext cx="4346642" cy="830997"/>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Bayesian Optimization (BO)</a:t>
            </a:r>
          </a:p>
          <a:p>
            <a:pPr marL="285750" indent="-285750" algn="ctr">
              <a:buFont typeface="Wingdings" panose="05000000000000000000" pitchFamily="2" charset="2"/>
              <a:buChar char="q"/>
            </a:pPr>
            <a:r>
              <a:rPr lang="en-US" sz="1600">
                <a:latin typeface="Aptos Narrow" panose="020B0004020202020204" pitchFamily="34" charset="0"/>
              </a:rPr>
              <a:t>Trust Region Bayesian Optimization (</a:t>
            </a:r>
            <a:r>
              <a:rPr lang="en-US" sz="1600" err="1">
                <a:latin typeface="Aptos Narrow" panose="020B0004020202020204" pitchFamily="34" charset="0"/>
              </a:rPr>
              <a:t>TuRBO</a:t>
            </a:r>
            <a:r>
              <a:rPr lang="en-US" sz="1600">
                <a:latin typeface="Aptos Narrow" panose="020B0004020202020204" pitchFamily="34" charset="0"/>
              </a:rPr>
              <a:t>)</a:t>
            </a:r>
          </a:p>
          <a:p>
            <a:pPr marL="285750" indent="-285750" algn="ctr">
              <a:buFont typeface="Wingdings" panose="05000000000000000000" pitchFamily="2" charset="2"/>
              <a:buChar char="q"/>
            </a:pPr>
            <a:r>
              <a:rPr lang="en-US" sz="1600">
                <a:latin typeface="Aptos Narrow" panose="020B0004020202020204" pitchFamily="34" charset="0"/>
              </a:rPr>
              <a:t>Adaptive Region Bayesian Optimization (ARBO)</a:t>
            </a:r>
          </a:p>
        </p:txBody>
      </p:sp>
      <p:sp>
        <p:nvSpPr>
          <p:cNvPr id="8" name="TextBox 7">
            <a:extLst>
              <a:ext uri="{FF2B5EF4-FFF2-40B4-BE49-F238E27FC236}">
                <a16:creationId xmlns:a16="http://schemas.microsoft.com/office/drawing/2014/main" id="{785B1121-0E61-FBA5-3E88-40BBC3D00969}"/>
              </a:ext>
            </a:extLst>
          </p:cNvPr>
          <p:cNvSpPr txBox="1"/>
          <p:nvPr/>
        </p:nvSpPr>
        <p:spPr>
          <a:xfrm>
            <a:off x="7542770" y="1717790"/>
            <a:ext cx="3541888" cy="307777"/>
          </a:xfrm>
          <a:prstGeom prst="rect">
            <a:avLst/>
          </a:prstGeom>
          <a:noFill/>
        </p:spPr>
        <p:txBody>
          <a:bodyPr wrap="square">
            <a:spAutoFit/>
          </a:bodyPr>
          <a:lstStyle/>
          <a:p>
            <a:pPr algn="ctr"/>
            <a:r>
              <a:rPr lang="en-US" sz="1400">
                <a:latin typeface="Aptos Narrow" panose="020B0004020202020204" pitchFamily="34" charset="0"/>
              </a:rPr>
              <a:t>Neural Networks (NN)</a:t>
            </a:r>
          </a:p>
        </p:txBody>
      </p:sp>
      <p:sp>
        <p:nvSpPr>
          <p:cNvPr id="14" name="Arrow: Right 13">
            <a:extLst>
              <a:ext uri="{FF2B5EF4-FFF2-40B4-BE49-F238E27FC236}">
                <a16:creationId xmlns:a16="http://schemas.microsoft.com/office/drawing/2014/main" id="{FF8B0AEF-0AB7-2B9D-916F-EF96BAB9A5F2}"/>
              </a:ext>
            </a:extLst>
          </p:cNvPr>
          <p:cNvSpPr/>
          <p:nvPr/>
        </p:nvSpPr>
        <p:spPr>
          <a:xfrm>
            <a:off x="6456289" y="4868560"/>
            <a:ext cx="701749" cy="622084"/>
          </a:xfrm>
          <a:prstGeom prst="rightArrow">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AD652DB-79C4-E6B9-4C8E-A1694E24625C}"/>
              </a:ext>
            </a:extLst>
          </p:cNvPr>
          <p:cNvSpPr txBox="1"/>
          <p:nvPr/>
        </p:nvSpPr>
        <p:spPr>
          <a:xfrm>
            <a:off x="1690558" y="4599827"/>
            <a:ext cx="3668233" cy="338554"/>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Neural networks (NN)</a:t>
            </a:r>
          </a:p>
        </p:txBody>
      </p:sp>
      <p:pic>
        <p:nvPicPr>
          <p:cNvPr id="33" name="Picture 32">
            <a:extLst>
              <a:ext uri="{FF2B5EF4-FFF2-40B4-BE49-F238E27FC236}">
                <a16:creationId xmlns:a16="http://schemas.microsoft.com/office/drawing/2014/main" id="{0B78F2D8-530A-C71E-F227-2CC3A710704D}"/>
              </a:ext>
            </a:extLst>
          </p:cNvPr>
          <p:cNvPicPr>
            <a:picLocks noChangeAspect="1"/>
          </p:cNvPicPr>
          <p:nvPr/>
        </p:nvPicPr>
        <p:blipFill>
          <a:blip r:embed="rId3"/>
          <a:stretch>
            <a:fillRect/>
          </a:stretch>
        </p:blipFill>
        <p:spPr>
          <a:xfrm>
            <a:off x="7273627" y="2005539"/>
            <a:ext cx="4080173" cy="1568688"/>
          </a:xfrm>
          <a:prstGeom prst="rect">
            <a:avLst/>
          </a:prstGeom>
        </p:spPr>
      </p:pic>
      <p:pic>
        <p:nvPicPr>
          <p:cNvPr id="36" name="Picture 35">
            <a:extLst>
              <a:ext uri="{FF2B5EF4-FFF2-40B4-BE49-F238E27FC236}">
                <a16:creationId xmlns:a16="http://schemas.microsoft.com/office/drawing/2014/main" id="{2E7417D9-5FB4-01D8-3E54-FA6BD2235257}"/>
              </a:ext>
            </a:extLst>
          </p:cNvPr>
          <p:cNvPicPr>
            <a:picLocks noChangeAspect="1"/>
          </p:cNvPicPr>
          <p:nvPr/>
        </p:nvPicPr>
        <p:blipFill>
          <a:blip r:embed="rId4"/>
          <a:stretch>
            <a:fillRect/>
          </a:stretch>
        </p:blipFill>
        <p:spPr>
          <a:xfrm>
            <a:off x="7661042" y="3571164"/>
            <a:ext cx="3305341" cy="1514551"/>
          </a:xfrm>
          <a:prstGeom prst="rect">
            <a:avLst/>
          </a:prstGeom>
        </p:spPr>
      </p:pic>
      <p:sp>
        <p:nvSpPr>
          <p:cNvPr id="37" name="TextBox 36">
            <a:extLst>
              <a:ext uri="{FF2B5EF4-FFF2-40B4-BE49-F238E27FC236}">
                <a16:creationId xmlns:a16="http://schemas.microsoft.com/office/drawing/2014/main" id="{6114E76B-16F6-4F16-48D0-8AE1EE977FE1}"/>
              </a:ext>
            </a:extLst>
          </p:cNvPr>
          <p:cNvSpPr txBox="1"/>
          <p:nvPr/>
        </p:nvSpPr>
        <p:spPr>
          <a:xfrm>
            <a:off x="2107444" y="2389773"/>
            <a:ext cx="2834463" cy="400110"/>
          </a:xfrm>
          <a:prstGeom prst="rect">
            <a:avLst/>
          </a:prstGeom>
          <a:noFill/>
        </p:spPr>
        <p:txBody>
          <a:bodyPr wrap="square">
            <a:spAutoFit/>
          </a:bodyPr>
          <a:lstStyle/>
          <a:p>
            <a:pPr algn="ctr"/>
            <a:r>
              <a:rPr lang="en-US" sz="2000" b="1">
                <a:solidFill>
                  <a:schemeClr val="accent2"/>
                </a:solidFill>
                <a:latin typeface="Aptos Narrow" panose="020B0004020202020204" pitchFamily="34" charset="0"/>
              </a:rPr>
              <a:t>Machine Learning (ML)</a:t>
            </a:r>
          </a:p>
        </p:txBody>
      </p:sp>
      <p:sp>
        <p:nvSpPr>
          <p:cNvPr id="38" name="TextBox 37">
            <a:extLst>
              <a:ext uri="{FF2B5EF4-FFF2-40B4-BE49-F238E27FC236}">
                <a16:creationId xmlns:a16="http://schemas.microsoft.com/office/drawing/2014/main" id="{A10DC1DD-7612-845B-D835-1F0789031B58}"/>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39" name="TextBox 38">
            <a:extLst>
              <a:ext uri="{FF2B5EF4-FFF2-40B4-BE49-F238E27FC236}">
                <a16:creationId xmlns:a16="http://schemas.microsoft.com/office/drawing/2014/main" id="{1B1C1BBC-A569-8BE2-3CE7-DC18FF022328}"/>
              </a:ext>
            </a:extLst>
          </p:cNvPr>
          <p:cNvSpPr txBox="1"/>
          <p:nvPr/>
        </p:nvSpPr>
        <p:spPr>
          <a:xfrm>
            <a:off x="2107444" y="4109252"/>
            <a:ext cx="2834463" cy="400110"/>
          </a:xfrm>
          <a:prstGeom prst="rect">
            <a:avLst/>
          </a:prstGeom>
          <a:noFill/>
        </p:spPr>
        <p:txBody>
          <a:bodyPr wrap="square">
            <a:spAutoFit/>
          </a:bodyPr>
          <a:lstStyle/>
          <a:p>
            <a:pPr algn="ctr"/>
            <a:r>
              <a:rPr lang="en-US" sz="2000" b="1">
                <a:solidFill>
                  <a:schemeClr val="accent5"/>
                </a:solidFill>
                <a:latin typeface="Aptos Narrow" panose="020B0004020202020204" pitchFamily="34" charset="0"/>
              </a:rPr>
              <a:t>Deep Learning (DL)</a:t>
            </a:r>
          </a:p>
        </p:txBody>
      </p:sp>
      <p:sp>
        <p:nvSpPr>
          <p:cNvPr id="2" name="TextBox 1">
            <a:extLst>
              <a:ext uri="{FF2B5EF4-FFF2-40B4-BE49-F238E27FC236}">
                <a16:creationId xmlns:a16="http://schemas.microsoft.com/office/drawing/2014/main" id="{C9B3AADB-2120-AB04-4F92-BE88D4AAA2DD}"/>
              </a:ext>
            </a:extLst>
          </p:cNvPr>
          <p:cNvSpPr txBox="1"/>
          <p:nvPr/>
        </p:nvSpPr>
        <p:spPr>
          <a:xfrm>
            <a:off x="1080349" y="1342355"/>
            <a:ext cx="4888669" cy="584775"/>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Particle Swarm Optimization (PSO) </a:t>
            </a:r>
          </a:p>
          <a:p>
            <a:pPr marL="285750" indent="-285750" algn="ctr">
              <a:buFont typeface="Wingdings" panose="05000000000000000000" pitchFamily="2" charset="2"/>
              <a:buChar char="q"/>
            </a:pPr>
            <a:r>
              <a:rPr lang="en-US" sz="1600">
                <a:latin typeface="Aptos Narrow" panose="020B0004020202020204" pitchFamily="34" charset="0"/>
              </a:rPr>
              <a:t>Genetic algorithm (GA)</a:t>
            </a:r>
          </a:p>
        </p:txBody>
      </p:sp>
    </p:spTree>
    <p:extLst>
      <p:ext uri="{BB962C8B-B14F-4D97-AF65-F5344CB8AC3E}">
        <p14:creationId xmlns:p14="http://schemas.microsoft.com/office/powerpoint/2010/main" val="4245854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B75BC-05F1-59AE-DC9B-D258C49639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B033DD9-01E3-3332-4169-DB7D375BD1BD}"/>
              </a:ext>
            </a:extLst>
          </p:cNvPr>
          <p:cNvSpPr/>
          <p:nvPr/>
        </p:nvSpPr>
        <p:spPr>
          <a:xfrm>
            <a:off x="8142111" y="712611"/>
            <a:ext cx="3541888" cy="5390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4002ED92-5C96-E506-59CA-D03CE721E433}"/>
              </a:ext>
            </a:extLst>
          </p:cNvPr>
          <p:cNvSpPr>
            <a:spLocks noGrp="1"/>
          </p:cNvSpPr>
          <p:nvPr>
            <p:ph type="sldNum" sz="quarter" idx="12"/>
          </p:nvPr>
        </p:nvSpPr>
        <p:spPr/>
        <p:txBody>
          <a:bodyPr/>
          <a:lstStyle/>
          <a:p>
            <a:fld id="{A6D6D798-1883-974D-96D0-4E82B243DEDE}" type="slidenum">
              <a:rPr lang="it-IT" smtClean="0"/>
              <a:t>9</a:t>
            </a:fld>
            <a:endParaRPr lang="it-IT"/>
          </a:p>
        </p:txBody>
      </p:sp>
      <p:sp>
        <p:nvSpPr>
          <p:cNvPr id="11" name="Titolo 4">
            <a:extLst>
              <a:ext uri="{FF2B5EF4-FFF2-40B4-BE49-F238E27FC236}">
                <a16:creationId xmlns:a16="http://schemas.microsoft.com/office/drawing/2014/main" id="{F932005D-49CC-DE66-327A-1BD16FBFF1B6}"/>
              </a:ext>
            </a:extLst>
          </p:cNvPr>
          <p:cNvSpPr txBox="1">
            <a:spLocks/>
          </p:cNvSpPr>
          <p:nvPr/>
        </p:nvSpPr>
        <p:spPr>
          <a:xfrm>
            <a:off x="0" y="83558"/>
            <a:ext cx="12192000" cy="6220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solidFill>
                <a:latin typeface="Aptos Narrow" panose="020B0004020202020204" pitchFamily="34" charset="0"/>
              </a:rPr>
              <a:t>How are we using AI for accelerators?</a:t>
            </a:r>
          </a:p>
        </p:txBody>
      </p:sp>
      <p:sp>
        <p:nvSpPr>
          <p:cNvPr id="6" name="Rectangle 5">
            <a:extLst>
              <a:ext uri="{FF2B5EF4-FFF2-40B4-BE49-F238E27FC236}">
                <a16:creationId xmlns:a16="http://schemas.microsoft.com/office/drawing/2014/main" id="{0ACE3D2C-8195-36EE-2A13-C5EDB13D0801}"/>
              </a:ext>
            </a:extLst>
          </p:cNvPr>
          <p:cNvSpPr/>
          <p:nvPr/>
        </p:nvSpPr>
        <p:spPr>
          <a:xfrm>
            <a:off x="9525" y="6457949"/>
            <a:ext cx="2238375" cy="39052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5C32FAC-5608-B135-6776-1A361B62C657}"/>
              </a:ext>
            </a:extLst>
          </p:cNvPr>
          <p:cNvSpPr/>
          <p:nvPr/>
        </p:nvSpPr>
        <p:spPr>
          <a:xfrm>
            <a:off x="6456288" y="1500460"/>
            <a:ext cx="701749" cy="622084"/>
          </a:xfrm>
          <a:prstGeom prst="rightArrow">
            <a:avLst/>
          </a:prstGeom>
          <a:solidFill>
            <a:schemeClr val="accent1">
              <a:lumMod val="20000"/>
              <a:lumOff val="80000"/>
            </a:schemeClr>
          </a:solidFill>
          <a:ln>
            <a:solidFill>
              <a:schemeClr val="accent1">
                <a:lumMod val="60000"/>
                <a:lumOff val="40000"/>
              </a:schemeClr>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3FAA083-57CD-7B31-E24A-BBA230AB391B}"/>
              </a:ext>
            </a:extLst>
          </p:cNvPr>
          <p:cNvSpPr/>
          <p:nvPr/>
        </p:nvSpPr>
        <p:spPr>
          <a:xfrm>
            <a:off x="6456290" y="3184510"/>
            <a:ext cx="701749" cy="622084"/>
          </a:xfrm>
          <a:prstGeom prst="rightArrow">
            <a:avLst/>
          </a:prstGeom>
          <a:solidFill>
            <a:schemeClr val="accent2">
              <a:lumMod val="20000"/>
              <a:lumOff val="80000"/>
            </a:schemeClr>
          </a:solidFill>
          <a:ln>
            <a:solidFill>
              <a:schemeClr val="accent2"/>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BFFF87A-E2B7-24B5-8217-90C55D4DD68B}"/>
              </a:ext>
            </a:extLst>
          </p:cNvPr>
          <p:cNvSpPr/>
          <p:nvPr/>
        </p:nvSpPr>
        <p:spPr>
          <a:xfrm>
            <a:off x="6456289" y="4868560"/>
            <a:ext cx="701749" cy="622084"/>
          </a:xfrm>
          <a:prstGeom prst="rightArrow">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C1EDB8-C6EF-90DD-AF5F-FD203067E75C}"/>
              </a:ext>
            </a:extLst>
          </p:cNvPr>
          <p:cNvSpPr txBox="1"/>
          <p:nvPr/>
        </p:nvSpPr>
        <p:spPr>
          <a:xfrm>
            <a:off x="7518325" y="971784"/>
            <a:ext cx="4218244" cy="5047536"/>
          </a:xfrm>
          <a:prstGeom prst="rect">
            <a:avLst/>
          </a:prstGeom>
          <a:noFill/>
        </p:spPr>
        <p:txBody>
          <a:bodyPr wrap="square">
            <a:spAutoFit/>
          </a:bodyPr>
          <a:lstStyle/>
          <a:p>
            <a:pPr algn="ctr"/>
            <a:r>
              <a:rPr lang="en-US" sz="2000">
                <a:latin typeface="Aptos Narrow" panose="020B0004020202020204" pitchFamily="34" charset="0"/>
              </a:rPr>
              <a:t>AI help in the following aspects of accelerator design and operations:</a:t>
            </a:r>
          </a:p>
          <a:p>
            <a:pPr algn="ctr"/>
            <a:endParaRPr lang="en-US" sz="1600">
              <a:latin typeface="Aptos Narrow" panose="020B0004020202020204" pitchFamily="34" charset="0"/>
            </a:endParaRPr>
          </a:p>
          <a:p>
            <a:pPr marL="285750" indent="-285750" algn="just">
              <a:buFont typeface="Wingdings" panose="05000000000000000000" pitchFamily="2" charset="2"/>
              <a:buChar char="q"/>
            </a:pPr>
            <a:r>
              <a:rPr lang="en-US" b="1">
                <a:latin typeface="Aptos Narrow" panose="020B0004020202020204" pitchFamily="34" charset="0"/>
              </a:rPr>
              <a:t>Automation</a:t>
            </a:r>
            <a:r>
              <a:rPr lang="en-US">
                <a:latin typeface="Aptos Narrow" panose="020B0004020202020204" pitchFamily="34" charset="0"/>
              </a:rPr>
              <a:t> &amp; </a:t>
            </a:r>
            <a:r>
              <a:rPr lang="en-US" b="1">
                <a:latin typeface="Aptos Narrow" panose="020B0004020202020204" pitchFamily="34" charset="0"/>
              </a:rPr>
              <a:t>adaptivity</a:t>
            </a:r>
          </a:p>
          <a:p>
            <a:pPr marL="742950" lvl="1" indent="-285750" algn="just">
              <a:buFont typeface="Wingdings" panose="05000000000000000000" pitchFamily="2" charset="2"/>
              <a:buChar char="Ø"/>
            </a:pPr>
            <a:r>
              <a:rPr lang="en-US" sz="1600">
                <a:latin typeface="Aptos Narrow" panose="020B0004020202020204" pitchFamily="34" charset="0"/>
              </a:rPr>
              <a:t>reduce operator workload in tuning and calibration</a:t>
            </a:r>
          </a:p>
          <a:p>
            <a:pPr marL="742950" lvl="1" indent="-285750" algn="just">
              <a:buFont typeface="Wingdings" panose="05000000000000000000" pitchFamily="2" charset="2"/>
              <a:buChar char="Ø"/>
            </a:pPr>
            <a:r>
              <a:rPr lang="en-US" sz="1600">
                <a:latin typeface="Aptos Narrow" panose="020B0004020202020204" pitchFamily="34" charset="0"/>
              </a:rPr>
              <a:t>Real-time adjustment to environmental or system changes</a:t>
            </a:r>
          </a:p>
          <a:p>
            <a:pPr marL="285750" indent="-285750" algn="just">
              <a:buFont typeface="Wingdings" panose="05000000000000000000" pitchFamily="2" charset="2"/>
              <a:buChar char="q"/>
            </a:pPr>
            <a:r>
              <a:rPr lang="en-US" b="1">
                <a:latin typeface="Aptos Narrow" panose="020B0004020202020204" pitchFamily="34" charset="0"/>
              </a:rPr>
              <a:t>Optimization</a:t>
            </a:r>
          </a:p>
          <a:p>
            <a:pPr marL="742950" lvl="1" indent="-285750" algn="just">
              <a:buFont typeface="Wingdings" panose="05000000000000000000" pitchFamily="2" charset="2"/>
              <a:buChar char="Ø"/>
            </a:pPr>
            <a:r>
              <a:rPr lang="en-US" sz="1600">
                <a:latin typeface="Aptos Narrow" panose="020B0004020202020204" pitchFamily="34" charset="0"/>
              </a:rPr>
              <a:t>Improve beam quality, stability, and efficiency</a:t>
            </a:r>
          </a:p>
          <a:p>
            <a:pPr marL="285750" indent="-285750" algn="just">
              <a:buFont typeface="Wingdings" panose="05000000000000000000" pitchFamily="2" charset="2"/>
              <a:buChar char="q"/>
            </a:pPr>
            <a:r>
              <a:rPr lang="en-US" b="1">
                <a:latin typeface="Aptos Narrow" panose="020B0004020202020204" pitchFamily="34" charset="0"/>
              </a:rPr>
              <a:t>Virtual diagnostics</a:t>
            </a:r>
          </a:p>
          <a:p>
            <a:pPr marL="742950" lvl="1" indent="-285750" algn="just">
              <a:buFont typeface="Wingdings" panose="05000000000000000000" pitchFamily="2" charset="2"/>
              <a:buChar char="Ø"/>
            </a:pPr>
            <a:r>
              <a:rPr lang="en-US" sz="1600">
                <a:latin typeface="Aptos Narrow" panose="020B0004020202020204" pitchFamily="34" charset="0"/>
              </a:rPr>
              <a:t>Surrogate model of destructive or broken diagnostic</a:t>
            </a:r>
          </a:p>
          <a:p>
            <a:pPr marL="285750" indent="-285750" algn="just">
              <a:buFont typeface="Wingdings" panose="05000000000000000000" pitchFamily="2" charset="2"/>
              <a:buChar char="q"/>
            </a:pPr>
            <a:r>
              <a:rPr lang="en-US" b="1">
                <a:latin typeface="Aptos Narrow" panose="020B0004020202020204" pitchFamily="34" charset="0"/>
              </a:rPr>
              <a:t>Online modelling </a:t>
            </a:r>
            <a:r>
              <a:rPr lang="en-US">
                <a:latin typeface="Aptos Narrow" panose="020B0004020202020204" pitchFamily="34" charset="0"/>
              </a:rPr>
              <a:t>/ </a:t>
            </a:r>
            <a:r>
              <a:rPr lang="en-US" b="1">
                <a:latin typeface="Aptos Narrow" panose="020B0004020202020204" pitchFamily="34" charset="0"/>
              </a:rPr>
              <a:t>Simulations</a:t>
            </a:r>
          </a:p>
          <a:p>
            <a:pPr marL="742950" lvl="1" indent="-285750" algn="just">
              <a:buFont typeface="Wingdings" panose="05000000000000000000" pitchFamily="2" charset="2"/>
              <a:buChar char="Ø"/>
            </a:pPr>
            <a:r>
              <a:rPr lang="en-US" sz="1600">
                <a:latin typeface="Aptos Narrow" panose="020B0004020202020204" pitchFamily="34" charset="0"/>
              </a:rPr>
              <a:t>Fast beam transport model</a:t>
            </a:r>
          </a:p>
          <a:p>
            <a:pPr marL="285750" indent="-285750" algn="just">
              <a:buFont typeface="Wingdings" panose="05000000000000000000" pitchFamily="2" charset="2"/>
              <a:buChar char="q"/>
            </a:pPr>
            <a:r>
              <a:rPr lang="en-US" b="1">
                <a:latin typeface="Aptos Narrow" panose="020B0004020202020204" pitchFamily="34" charset="0"/>
              </a:rPr>
              <a:t>Fault detection </a:t>
            </a:r>
            <a:r>
              <a:rPr lang="en-US">
                <a:latin typeface="Aptos Narrow" panose="020B0004020202020204" pitchFamily="34" charset="0"/>
              </a:rPr>
              <a:t>&amp; </a:t>
            </a:r>
            <a:r>
              <a:rPr lang="en-US" b="1">
                <a:latin typeface="Aptos Narrow" panose="020B0004020202020204" pitchFamily="34" charset="0"/>
              </a:rPr>
              <a:t>prediction</a:t>
            </a:r>
          </a:p>
          <a:p>
            <a:pPr marL="742950" lvl="1" indent="-285750" algn="just">
              <a:buFont typeface="Wingdings" panose="05000000000000000000" pitchFamily="2" charset="2"/>
              <a:buChar char="Ø"/>
            </a:pPr>
            <a:r>
              <a:rPr lang="en-US" sz="1600">
                <a:latin typeface="Aptos Narrow" panose="020B0004020202020204" pitchFamily="34" charset="0"/>
              </a:rPr>
              <a:t>Identify anomalies before they occur, interlock prediction</a:t>
            </a:r>
          </a:p>
        </p:txBody>
      </p:sp>
      <p:sp>
        <p:nvSpPr>
          <p:cNvPr id="31" name="Rectangle: Rounded Corners 30">
            <a:extLst>
              <a:ext uri="{FF2B5EF4-FFF2-40B4-BE49-F238E27FC236}">
                <a16:creationId xmlns:a16="http://schemas.microsoft.com/office/drawing/2014/main" id="{10BAD824-3CE1-C96E-62AB-B7A226BB99E1}"/>
              </a:ext>
            </a:extLst>
          </p:cNvPr>
          <p:cNvSpPr/>
          <p:nvPr/>
        </p:nvSpPr>
        <p:spPr>
          <a:xfrm>
            <a:off x="953385" y="886573"/>
            <a:ext cx="5142615" cy="5390444"/>
          </a:xfrm>
          <a:prstGeom prst="roundRect">
            <a:avLst/>
          </a:prstGeom>
          <a:solidFill>
            <a:schemeClr val="accent1">
              <a:lumMod val="20000"/>
              <a:lumOff val="80000"/>
            </a:schemeClr>
          </a:solidFill>
          <a:ln>
            <a:solidFill>
              <a:schemeClr val="accent1">
                <a:lumMod val="60000"/>
                <a:lumOff val="40000"/>
              </a:schemeClr>
            </a:solid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33EED49D-06B1-6E01-D1BA-E713155031DE}"/>
              </a:ext>
            </a:extLst>
          </p:cNvPr>
          <p:cNvSpPr/>
          <p:nvPr/>
        </p:nvSpPr>
        <p:spPr>
          <a:xfrm>
            <a:off x="1265272" y="2354283"/>
            <a:ext cx="4518837" cy="3617143"/>
          </a:xfrm>
          <a:prstGeom prst="roundRect">
            <a:avLst/>
          </a:prstGeom>
          <a:solidFill>
            <a:schemeClr val="accent2">
              <a:lumMod val="20000"/>
              <a:lumOff val="80000"/>
            </a:schemeClr>
          </a:solidFill>
          <a:ln>
            <a:solidFill>
              <a:schemeClr val="accent2">
                <a:lumMod val="60000"/>
                <a:lumOff val="40000"/>
              </a:schemeClr>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BCDBC22E-2D0A-0952-5029-6CF7A1F8C601}"/>
              </a:ext>
            </a:extLst>
          </p:cNvPr>
          <p:cNvSpPr/>
          <p:nvPr/>
        </p:nvSpPr>
        <p:spPr>
          <a:xfrm>
            <a:off x="1554118" y="4062441"/>
            <a:ext cx="3941136" cy="1540918"/>
          </a:xfrm>
          <a:prstGeom prst="roundRect">
            <a:avLst/>
          </a:prstGeom>
          <a:solidFill>
            <a:schemeClr val="accent5">
              <a:lumMod val="20000"/>
              <a:lumOff val="80000"/>
            </a:schemeClr>
          </a:solidFill>
          <a:ln>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58C74C0-9F20-5D33-A090-DDCD5D4B352B}"/>
              </a:ext>
            </a:extLst>
          </p:cNvPr>
          <p:cNvSpPr txBox="1"/>
          <p:nvPr/>
        </p:nvSpPr>
        <p:spPr>
          <a:xfrm>
            <a:off x="1351353" y="2769011"/>
            <a:ext cx="4346642" cy="830997"/>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Bayesian Optimization (BO)</a:t>
            </a:r>
          </a:p>
          <a:p>
            <a:pPr marL="285750" indent="-285750" algn="ctr">
              <a:buFont typeface="Wingdings" panose="05000000000000000000" pitchFamily="2" charset="2"/>
              <a:buChar char="q"/>
            </a:pPr>
            <a:r>
              <a:rPr lang="en-US" sz="1600">
                <a:latin typeface="Aptos Narrow" panose="020B0004020202020204" pitchFamily="34" charset="0"/>
              </a:rPr>
              <a:t>Trust Region Bayesian Optimization (</a:t>
            </a:r>
            <a:r>
              <a:rPr lang="en-US" sz="1600" err="1">
                <a:latin typeface="Aptos Narrow" panose="020B0004020202020204" pitchFamily="34" charset="0"/>
              </a:rPr>
              <a:t>TuRBO</a:t>
            </a:r>
            <a:r>
              <a:rPr lang="en-US" sz="1600">
                <a:latin typeface="Aptos Narrow" panose="020B0004020202020204" pitchFamily="34" charset="0"/>
              </a:rPr>
              <a:t>)</a:t>
            </a:r>
          </a:p>
          <a:p>
            <a:pPr marL="285750" indent="-285750" algn="ctr">
              <a:buFont typeface="Wingdings" panose="05000000000000000000" pitchFamily="2" charset="2"/>
              <a:buChar char="q"/>
            </a:pPr>
            <a:r>
              <a:rPr lang="en-US" sz="1600">
                <a:latin typeface="Aptos Narrow" panose="020B0004020202020204" pitchFamily="34" charset="0"/>
              </a:rPr>
              <a:t>Adaptive Region Bayesian Optimization (ARBO)</a:t>
            </a:r>
          </a:p>
        </p:txBody>
      </p:sp>
      <p:sp>
        <p:nvSpPr>
          <p:cNvPr id="39" name="TextBox 38">
            <a:extLst>
              <a:ext uri="{FF2B5EF4-FFF2-40B4-BE49-F238E27FC236}">
                <a16:creationId xmlns:a16="http://schemas.microsoft.com/office/drawing/2014/main" id="{BFB9DF18-DABF-C963-6128-CD6F06C15CA8}"/>
              </a:ext>
            </a:extLst>
          </p:cNvPr>
          <p:cNvSpPr txBox="1"/>
          <p:nvPr/>
        </p:nvSpPr>
        <p:spPr>
          <a:xfrm>
            <a:off x="1690558" y="4599827"/>
            <a:ext cx="3668233" cy="338554"/>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Neural networks (NN)</a:t>
            </a:r>
          </a:p>
        </p:txBody>
      </p:sp>
      <p:sp>
        <p:nvSpPr>
          <p:cNvPr id="40" name="TextBox 39">
            <a:extLst>
              <a:ext uri="{FF2B5EF4-FFF2-40B4-BE49-F238E27FC236}">
                <a16:creationId xmlns:a16="http://schemas.microsoft.com/office/drawing/2014/main" id="{9D273B88-F656-040E-D50C-44BD219787F7}"/>
              </a:ext>
            </a:extLst>
          </p:cNvPr>
          <p:cNvSpPr txBox="1"/>
          <p:nvPr/>
        </p:nvSpPr>
        <p:spPr>
          <a:xfrm>
            <a:off x="2107444" y="2389773"/>
            <a:ext cx="2834463" cy="400110"/>
          </a:xfrm>
          <a:prstGeom prst="rect">
            <a:avLst/>
          </a:prstGeom>
          <a:noFill/>
        </p:spPr>
        <p:txBody>
          <a:bodyPr wrap="square">
            <a:spAutoFit/>
          </a:bodyPr>
          <a:lstStyle/>
          <a:p>
            <a:pPr algn="ctr"/>
            <a:r>
              <a:rPr lang="en-US" sz="2000" b="1">
                <a:solidFill>
                  <a:schemeClr val="accent2"/>
                </a:solidFill>
                <a:latin typeface="Aptos Narrow" panose="020B0004020202020204" pitchFamily="34" charset="0"/>
              </a:rPr>
              <a:t>Machine Learning (ML)</a:t>
            </a:r>
          </a:p>
        </p:txBody>
      </p:sp>
      <p:sp>
        <p:nvSpPr>
          <p:cNvPr id="41" name="TextBox 40">
            <a:extLst>
              <a:ext uri="{FF2B5EF4-FFF2-40B4-BE49-F238E27FC236}">
                <a16:creationId xmlns:a16="http://schemas.microsoft.com/office/drawing/2014/main" id="{4914F91F-F07A-78EF-E37A-239E347FF694}"/>
              </a:ext>
            </a:extLst>
          </p:cNvPr>
          <p:cNvSpPr txBox="1"/>
          <p:nvPr/>
        </p:nvSpPr>
        <p:spPr>
          <a:xfrm>
            <a:off x="1994710" y="948001"/>
            <a:ext cx="3059963" cy="400110"/>
          </a:xfrm>
          <a:prstGeom prst="rect">
            <a:avLst/>
          </a:prstGeom>
          <a:noFill/>
        </p:spPr>
        <p:txBody>
          <a:bodyPr wrap="square">
            <a:spAutoFit/>
          </a:bodyPr>
          <a:lstStyle/>
          <a:p>
            <a:pPr algn="ctr"/>
            <a:r>
              <a:rPr lang="en-US" sz="2000" b="1">
                <a:solidFill>
                  <a:schemeClr val="accent1"/>
                </a:solidFill>
                <a:latin typeface="Aptos Narrow" panose="020B0004020202020204" pitchFamily="34" charset="0"/>
              </a:rPr>
              <a:t>Artificial Intelligence (AI)</a:t>
            </a:r>
          </a:p>
        </p:txBody>
      </p:sp>
      <p:sp>
        <p:nvSpPr>
          <p:cNvPr id="42" name="TextBox 41">
            <a:extLst>
              <a:ext uri="{FF2B5EF4-FFF2-40B4-BE49-F238E27FC236}">
                <a16:creationId xmlns:a16="http://schemas.microsoft.com/office/drawing/2014/main" id="{57F3E18E-9387-189C-8D8D-95B73CBC51FE}"/>
              </a:ext>
            </a:extLst>
          </p:cNvPr>
          <p:cNvSpPr txBox="1"/>
          <p:nvPr/>
        </p:nvSpPr>
        <p:spPr>
          <a:xfrm>
            <a:off x="2107444" y="4109252"/>
            <a:ext cx="2834463" cy="400110"/>
          </a:xfrm>
          <a:prstGeom prst="rect">
            <a:avLst/>
          </a:prstGeom>
          <a:noFill/>
        </p:spPr>
        <p:txBody>
          <a:bodyPr wrap="square">
            <a:spAutoFit/>
          </a:bodyPr>
          <a:lstStyle/>
          <a:p>
            <a:pPr algn="ctr"/>
            <a:r>
              <a:rPr lang="en-US" sz="2000" b="1">
                <a:solidFill>
                  <a:schemeClr val="accent5"/>
                </a:solidFill>
                <a:latin typeface="Aptos Narrow" panose="020B0004020202020204" pitchFamily="34" charset="0"/>
              </a:rPr>
              <a:t>Deep Learning (DL)</a:t>
            </a:r>
          </a:p>
        </p:txBody>
      </p:sp>
      <p:sp>
        <p:nvSpPr>
          <p:cNvPr id="2" name="TextBox 1">
            <a:extLst>
              <a:ext uri="{FF2B5EF4-FFF2-40B4-BE49-F238E27FC236}">
                <a16:creationId xmlns:a16="http://schemas.microsoft.com/office/drawing/2014/main" id="{29E5FBFF-7D8C-3DDA-2D0E-2388D1D8523B}"/>
              </a:ext>
            </a:extLst>
          </p:cNvPr>
          <p:cNvSpPr txBox="1"/>
          <p:nvPr/>
        </p:nvSpPr>
        <p:spPr>
          <a:xfrm>
            <a:off x="1080349" y="1342355"/>
            <a:ext cx="4888669" cy="584775"/>
          </a:xfrm>
          <a:prstGeom prst="rect">
            <a:avLst/>
          </a:prstGeom>
          <a:noFill/>
        </p:spPr>
        <p:txBody>
          <a:bodyPr wrap="square">
            <a:spAutoFit/>
          </a:bodyPr>
          <a:lstStyle/>
          <a:p>
            <a:pPr marL="285750" indent="-285750" algn="ctr">
              <a:buFont typeface="Wingdings" panose="05000000000000000000" pitchFamily="2" charset="2"/>
              <a:buChar char="q"/>
            </a:pPr>
            <a:r>
              <a:rPr lang="en-US" sz="1600">
                <a:latin typeface="Aptos Narrow" panose="020B0004020202020204" pitchFamily="34" charset="0"/>
              </a:rPr>
              <a:t>Particle Swarm Optimization (PSO) </a:t>
            </a:r>
          </a:p>
          <a:p>
            <a:pPr marL="285750" indent="-285750" algn="ctr">
              <a:buFont typeface="Wingdings" panose="05000000000000000000" pitchFamily="2" charset="2"/>
              <a:buChar char="q"/>
            </a:pPr>
            <a:r>
              <a:rPr lang="en-US" sz="1600">
                <a:latin typeface="Aptos Narrow" panose="020B0004020202020204" pitchFamily="34" charset="0"/>
              </a:rPr>
              <a:t>Genetic algorithm (GA)</a:t>
            </a:r>
          </a:p>
        </p:txBody>
      </p:sp>
    </p:spTree>
    <p:extLst>
      <p:ext uri="{BB962C8B-B14F-4D97-AF65-F5344CB8AC3E}">
        <p14:creationId xmlns:p14="http://schemas.microsoft.com/office/powerpoint/2010/main" val="36635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0AAC4BC529EB4B82BA44A0203119FB" ma:contentTypeVersion="5" ma:contentTypeDescription="Create a new document." ma:contentTypeScope="" ma:versionID="19ec5e235c52b45f5e5023d91a73e8bb">
  <xsd:schema xmlns:xsd="http://www.w3.org/2001/XMLSchema" xmlns:xs="http://www.w3.org/2001/XMLSchema" xmlns:p="http://schemas.microsoft.com/office/2006/metadata/properties" xmlns:ns3="bd977be2-f17a-494b-b74b-2cee4c75f097" targetNamespace="http://schemas.microsoft.com/office/2006/metadata/properties" ma:root="true" ma:fieldsID="c5d0b6ce85618fbeaa664e08aa010b21" ns3:_="">
    <xsd:import namespace="bd977be2-f17a-494b-b74b-2cee4c75f09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977be2-f17a-494b-b74b-2cee4c75f09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991116-FDC4-446F-8232-B894EFBAE7E6}">
  <ds:schemaRefs>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d977be2-f17a-494b-b74b-2cee4c75f097"/>
    <ds:schemaRef ds:uri="http://www.w3.org/XML/1998/namespace"/>
  </ds:schemaRefs>
</ds:datastoreItem>
</file>

<file path=customXml/itemProps2.xml><?xml version="1.0" encoding="utf-8"?>
<ds:datastoreItem xmlns:ds="http://schemas.openxmlformats.org/officeDocument/2006/customXml" ds:itemID="{2DE50B99-B8A6-4972-8FD5-003220994D98}">
  <ds:schemaRefs>
    <ds:schemaRef ds:uri="http://schemas.microsoft.com/sharepoint/v3/contenttype/forms"/>
  </ds:schemaRefs>
</ds:datastoreItem>
</file>

<file path=customXml/itemProps3.xml><?xml version="1.0" encoding="utf-8"?>
<ds:datastoreItem xmlns:ds="http://schemas.openxmlformats.org/officeDocument/2006/customXml" ds:itemID="{168BFF08-C75B-4673-9943-0751BDCA6145}">
  <ds:schemaRefs>
    <ds:schemaRef ds:uri="bd977be2-f17a-494b-b74b-2cee4c75f0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4620</Words>
  <Application>Microsoft Office PowerPoint</Application>
  <PresentationFormat>Widescreen</PresentationFormat>
  <Paragraphs>518</Paragraphs>
  <Slides>31</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Aptos Display</vt:lpstr>
      <vt:lpstr>Aptos Narrow</vt:lpstr>
      <vt:lpstr>Arial</vt:lpstr>
      <vt:lpstr>Calibri</vt:lpstr>
      <vt:lpstr>Cambria Math</vt:lpstr>
      <vt:lpstr>Wingdings</vt:lpstr>
      <vt:lpstr>Office Theme</vt:lpstr>
      <vt:lpstr>Artificial Intelligence–Driven Optimization of Light and Heavy Ion LINAC Design and Operation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Ysabella Kassandra Ong</dc:creator>
  <cp:lastModifiedBy>Ysabella Kassandra Ong</cp:lastModifiedBy>
  <cp:revision>3</cp:revision>
  <dcterms:created xsi:type="dcterms:W3CDTF">2025-04-29T11:58:19Z</dcterms:created>
  <dcterms:modified xsi:type="dcterms:W3CDTF">2025-10-18T14:46:24Z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0x0101000F0AAC4BC529EB4B82BA44A0203119FB</vt:lpwstr>
  </property>
</Properties>
</file>