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8"/>
  </p:notesMasterIdLst>
  <p:sldIdLst>
    <p:sldId id="256" r:id="rId2"/>
    <p:sldId id="257" r:id="rId3"/>
    <p:sldId id="258" r:id="rId4"/>
    <p:sldId id="265" r:id="rId5"/>
    <p:sldId id="266" r:id="rId6"/>
    <p:sldId id="273" r:id="rId7"/>
    <p:sldId id="276" r:id="rId8"/>
    <p:sldId id="275" r:id="rId9"/>
    <p:sldId id="271" r:id="rId10"/>
    <p:sldId id="293" r:id="rId11"/>
    <p:sldId id="290" r:id="rId12"/>
    <p:sldId id="278" r:id="rId13"/>
    <p:sldId id="279" r:id="rId14"/>
    <p:sldId id="281" r:id="rId15"/>
    <p:sldId id="282" r:id="rId16"/>
    <p:sldId id="283" r:id="rId17"/>
    <p:sldId id="280" r:id="rId18"/>
    <p:sldId id="294" r:id="rId19"/>
    <p:sldId id="289" r:id="rId20"/>
    <p:sldId id="287" r:id="rId21"/>
    <p:sldId id="288" r:id="rId22"/>
    <p:sldId id="261" r:id="rId23"/>
    <p:sldId id="263" r:id="rId24"/>
    <p:sldId id="262" r:id="rId25"/>
    <p:sldId id="291" r:id="rId26"/>
    <p:sldId id="269" r:id="rId27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atamaran" pitchFamily="2" charset="77"/>
      <p:regular r:id="rId34"/>
      <p:bold r:id="rId35"/>
    </p:embeddedFont>
    <p:embeddedFont>
      <p:font typeface="Raleway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99"/>
    <p:restoredTop sz="43497" autoAdjust="0"/>
  </p:normalViewPr>
  <p:slideViewPr>
    <p:cSldViewPr snapToGrid="0">
      <p:cViewPr varScale="1">
        <p:scale>
          <a:sx n="64" d="100"/>
          <a:sy n="64" d="100"/>
        </p:scale>
        <p:origin x="3744" y="168"/>
      </p:cViewPr>
      <p:guideLst>
        <p:guide orient="horz" pos="162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38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it-IT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FE5AA-EB49-C833-F86B-2C0BD06E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3776B9-CAA7-2901-C608-2E9DC90AA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62E29C-B4B1-8D0E-0BFB-01B08137B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9757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6370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58750" indent="0">
                  <a:buNone/>
                </a:pPr>
                <a:endParaRPr lang="it-IT" baseline="0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58750" indent="0">
                  <a:buNone/>
                </a:pPr>
                <a:r>
                  <a:rPr lang="it-IT" dirty="0"/>
                  <a:t>Before </a:t>
                </a:r>
                <a:r>
                  <a:rPr lang="it-IT" dirty="0" err="1"/>
                  <a:t>considering</a:t>
                </a:r>
                <a:r>
                  <a:rPr lang="it-IT" dirty="0"/>
                  <a:t> screening </a:t>
                </a:r>
                <a:r>
                  <a:rPr lang="it-IT" dirty="0" err="1"/>
                  <a:t>currents</a:t>
                </a:r>
                <a:r>
                  <a:rPr lang="it-IT" dirty="0"/>
                  <a:t> , a first </a:t>
                </a:r>
                <a:r>
                  <a:rPr lang="it-IT" dirty="0" err="1"/>
                  <a:t>numerical</a:t>
                </a:r>
                <a:r>
                  <a:rPr lang="it-IT" dirty="0"/>
                  <a:t> </a:t>
                </a:r>
                <a:r>
                  <a:rPr lang="it-IT" dirty="0" err="1"/>
                  <a:t>validation</a:t>
                </a:r>
                <a:r>
                  <a:rPr lang="it-IT" dirty="0"/>
                  <a:t> of field and </a:t>
                </a:r>
                <a:r>
                  <a:rPr lang="it-IT" dirty="0" err="1"/>
                  <a:t>margin</a:t>
                </a:r>
                <a:r>
                  <a:rPr lang="it-IT" dirty="0"/>
                  <a:t> </a:t>
                </a:r>
                <a:r>
                  <a:rPr lang="it-IT" dirty="0" err="1"/>
                  <a:t>using</a:t>
                </a:r>
                <a:r>
                  <a:rPr lang="it-IT" sz="1100" i="0">
                    <a:latin typeface="Cambria Math" panose="02040503050406030204" pitchFamily="18" charset="0"/>
                  </a:rPr>
                  <a:t>〖</a:t>
                </a:r>
                <a:r>
                  <a:rPr lang="it-IT" sz="1100" b="0" i="0">
                    <a:latin typeface="Cambria Math" panose="02040503050406030204" pitchFamily="18" charset="0"/>
                  </a:rPr>
                  <a:t> </a:t>
                </a:r>
                <a:r>
                  <a:rPr lang="it-IT" sz="1100" i="0">
                    <a:latin typeface="Cambria Math" panose="02040503050406030204" pitchFamily="18" charset="0"/>
                  </a:rPr>
                  <a:t>𝐽〗_𝑢𝑛𝑖𝑓</a:t>
                </a:r>
                <a:r>
                  <a:rPr lang="it-IT" dirty="0"/>
                  <a:t> had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been</a:t>
                </a:r>
                <a:r>
                  <a:rPr lang="it-IT" baseline="0" dirty="0"/>
                  <a:t> </a:t>
                </a:r>
                <a:r>
                  <a:rPr lang="it-IT" dirty="0" err="1"/>
                  <a:t>performed</a:t>
                </a:r>
                <a:r>
                  <a:rPr lang="it-IT" baseline="0" dirty="0"/>
                  <a:t>.</a:t>
                </a:r>
              </a:p>
              <a:p>
                <a:pPr marL="158750" indent="0">
                  <a:buNone/>
                </a:pPr>
                <a:r>
                  <a:rPr lang="it-IT" baseline="0" dirty="0"/>
                  <a:t>The </a:t>
                </a:r>
                <a:r>
                  <a:rPr lang="it-IT" baseline="0" dirty="0" err="1"/>
                  <a:t>comparison</a:t>
                </a:r>
                <a:r>
                  <a:rPr lang="it-IT" baseline="0" dirty="0"/>
                  <a:t> with </a:t>
                </a:r>
                <a:r>
                  <a:rPr lang="it-IT" baseline="0" dirty="0" err="1"/>
                  <a:t>results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obtained</a:t>
                </a:r>
                <a:r>
                  <a:rPr lang="it-IT" baseline="0" dirty="0"/>
                  <a:t> by ROXIE (a FEM software </a:t>
                </a:r>
                <a:r>
                  <a:rPr lang="it-IT" baseline="0" dirty="0" err="1"/>
                  <a:t>developed</a:t>
                </a:r>
                <a:r>
                  <a:rPr lang="it-IT" baseline="0" dirty="0"/>
                  <a:t> by CERN) shows good agreement </a:t>
                </a:r>
                <a:r>
                  <a:rPr lang="it-IT" baseline="0" dirty="0" err="1"/>
                  <a:t>between</a:t>
                </a:r>
                <a:r>
                  <a:rPr lang="it-IT" baseline="0" dirty="0"/>
                  <a:t> the </a:t>
                </a:r>
                <a:r>
                  <a:rPr lang="it-IT" baseline="0" dirty="0" err="1"/>
                  <a:t>two</a:t>
                </a:r>
                <a:r>
                  <a:rPr lang="it-IT" baseline="0" dirty="0"/>
                  <a:t> tools, </a:t>
                </a:r>
                <a:r>
                  <a:rPr lang="it-IT" baseline="0" dirty="0" err="1"/>
                  <a:t>ensuring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that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any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possible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deviation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that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could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arise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considering</a:t>
                </a:r>
                <a:r>
                  <a:rPr lang="it-IT" baseline="0" dirty="0"/>
                  <a:t> screening </a:t>
                </a:r>
                <a:r>
                  <a:rPr lang="it-IT" baseline="0" dirty="0" err="1"/>
                  <a:t>currents</a:t>
                </a:r>
                <a:r>
                  <a:rPr lang="it-IT" baseline="0" dirty="0"/>
                  <a:t> are </a:t>
                </a:r>
                <a:r>
                  <a:rPr lang="it-IT" baseline="0" dirty="0" err="1"/>
                  <a:t>not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attributable</a:t>
                </a:r>
                <a:r>
                  <a:rPr lang="it-IT" baseline="0" dirty="0"/>
                  <a:t> to the </a:t>
                </a:r>
                <a:r>
                  <a:rPr lang="it-IT" baseline="0" dirty="0" err="1"/>
                  <a:t>wrong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implementation</a:t>
                </a:r>
                <a:r>
                  <a:rPr lang="it-IT" baseline="0" dirty="0"/>
                  <a:t> of the </a:t>
                </a:r>
                <a:r>
                  <a:rPr lang="it-IT" baseline="0" dirty="0" err="1"/>
                  <a:t>basic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equations</a:t>
                </a:r>
                <a:r>
                  <a:rPr lang="it-IT" baseline="0" dirty="0"/>
                  <a:t> or to the </a:t>
                </a:r>
                <a:r>
                  <a:rPr lang="it-IT" baseline="0" dirty="0" err="1"/>
                  <a:t>wrong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integration</a:t>
                </a:r>
                <a:r>
                  <a:rPr lang="it-IT" baseline="0" dirty="0"/>
                  <a:t> of the </a:t>
                </a:r>
                <a:r>
                  <a:rPr lang="it-IT" baseline="0" dirty="0" err="1"/>
                  <a:t>grid</a:t>
                </a:r>
                <a:r>
                  <a:rPr lang="it-IT" baseline="0" dirty="0"/>
                  <a:t> points.</a:t>
                </a:r>
                <a:endParaRPr lang="it-IT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340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1445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316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3545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6923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5610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523E-295F-EAC7-A7C5-EE69E7C5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33A49C-2E3E-9C09-C7D1-E3ABEB64B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2551A6-3314-42C4-D1AD-8FE6BE11B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it-IT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683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df644b6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67" name="Google Shape;67;g12df644b60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2832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0418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df644b60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108" name="Google Shape;108;g12df644b60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5670f63a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133" name="Google Shape;133;g95670f63a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a3e01eb3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125" name="Google Shape;125;g12a3e01eb3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09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A05A93B5-3484-3689-D3EF-FC1A98DE9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054C696D-80D9-FE99-8F77-036AB3F6EE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79" name="Google Shape;79;g12ade092b4f_0_5:notes">
            <a:extLst>
              <a:ext uri="{FF2B5EF4-FFF2-40B4-BE49-F238E27FC236}">
                <a16:creationId xmlns:a16="http://schemas.microsoft.com/office/drawing/2014/main" id="{B70F486F-9FB4-22B0-5B1D-8067753455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Tx/>
              <a:buChar char="-"/>
            </a:pPr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it-IT" sz="1100" baseline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9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79" name="Google Shape;79;g12ade092b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GB" sz="11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167F545E-BB33-A4D0-CD11-5506DD7B0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DA6FD939-3DF1-6C72-13C2-D85EF906E1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79" name="Google Shape;79;g12ade092b4f_0_5:notes">
            <a:extLst>
              <a:ext uri="{FF2B5EF4-FFF2-40B4-BE49-F238E27FC236}">
                <a16:creationId xmlns:a16="http://schemas.microsoft.com/office/drawing/2014/main" id="{AE71023C-73B4-2DE9-189B-DE9E404209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287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56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9BF23069-488E-F876-A9E2-C869797C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AE61327F-E617-EA69-D75E-3389CE04EC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Google Shape;79;g12ade092b4f_0_5:notes">
                <a:extLst>
                  <a:ext uri="{FF2B5EF4-FFF2-40B4-BE49-F238E27FC236}">
                    <a16:creationId xmlns:a16="http://schemas.microsoft.com/office/drawing/2014/main" id="{3B01463D-6324-5C54-694E-276A663021E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endParaRPr lang="en-US" sz="1100" dirty="0"/>
              </a:p>
            </p:txBody>
          </p:sp>
        </mc:Choice>
        <mc:Fallback xmlns="">
          <p:sp>
            <p:nvSpPr>
              <p:cNvPr id="79" name="Google Shape;79;g12ade092b4f_0_5:notes">
                <a:extLst>
                  <a:ext uri="{FF2B5EF4-FFF2-40B4-BE49-F238E27FC236}">
                    <a16:creationId xmlns:a16="http://schemas.microsoft.com/office/drawing/2014/main" id="{3B01463D-6324-5C54-694E-276A663021E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it-IT" sz="1100" dirty="0"/>
                  <a:t>The Brandt Model describes how the sheet current (</a:t>
                </a:r>
                <a:r>
                  <a:rPr lang="en-GB" sz="1100" dirty="0"/>
                  <a:t>Current density </a:t>
                </a:r>
                <a:r>
                  <a:rPr lang="it-IT" sz="1100" b="0" i="0">
                    <a:latin typeface="Cambria Math" panose="02040503050406030204" pitchFamily="18" charset="0"/>
                  </a:rPr>
                  <a:t>𝑗</a:t>
                </a:r>
                <a:r>
                  <a:rPr lang="it" sz="1100" dirty="0"/>
                  <a:t> </a:t>
                </a:r>
                <a:r>
                  <a:rPr lang="it-IT" sz="1100" b="0" i="0">
                    <a:latin typeface="Cambria Math" panose="02040503050406030204" pitchFamily="18" charset="0"/>
                  </a:rPr>
                  <a:t>(𝐴/</a:t>
                </a:r>
                <a:r>
                  <a:rPr lang="it-IT" sz="1100" i="0">
                    <a:latin typeface="Cambria Math" panose="02040503050406030204" pitchFamily="18" charset="0"/>
                  </a:rPr>
                  <a:t>〖</a:t>
                </a:r>
                <a:r>
                  <a:rPr lang="it-IT" sz="1100" b="0" i="0">
                    <a:latin typeface="Cambria Math" panose="02040503050406030204" pitchFamily="18" charset="0"/>
                  </a:rPr>
                  <a:t>𝑚𝑚〗^2</a:t>
                </a:r>
                <a:r>
                  <a:rPr lang="it" sz="1100" dirty="0"/>
                  <a:t>) integrated along the tape thickness d </a:t>
                </a:r>
                <a:r>
                  <a:rPr lang="it-IT" sz="1100" dirty="0"/>
                  <a:t>) distributes inside a single REBCO tape when immersed in uniform and perpendicular field. It can be briefly described as follows: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it-IT" sz="1100" baseline="0" dirty="0"/>
                  <a:t>If the transport current is zero and an external field is </a:t>
                </a:r>
                <a:r>
                  <a:rPr lang="it-IT" sz="1100" baseline="0" dirty="0" err="1"/>
                  <a:t>present</a:t>
                </a:r>
                <a:r>
                  <a:rPr lang="it-IT" sz="1100" baseline="0" dirty="0"/>
                  <a:t>, a</a:t>
                </a:r>
                <a:r>
                  <a:rPr lang="it-IT" sz="1100" dirty="0"/>
                  <a:t> screening current (</a:t>
                </a:r>
                <a:r>
                  <a:rPr lang="it-IT" sz="1100" i="0">
                    <a:latin typeface="Cambria Math" panose="02040503050406030204" pitchFamily="18" charset="0"/>
                  </a:rPr>
                  <a:t>𝐼_𝑠𝑐𝑟𝑒𝑒𝑛</a:t>
                </a:r>
                <a:r>
                  <a:rPr lang="it-IT" sz="1100" dirty="0"/>
                  <a:t>) originates inside it (starting from the edges) to cancel the inner perpendicular field</a:t>
                </a:r>
                <a:r>
                  <a:rPr lang="it-IT" sz="1100" baseline="0" dirty="0"/>
                  <a:t> (</a:t>
                </a:r>
                <a:r>
                  <a:rPr lang="it-IT" sz="1100" b="1" baseline="0" dirty="0" err="1"/>
                  <a:t>Fig.a</a:t>
                </a:r>
                <a:r>
                  <a:rPr lang="it-IT" sz="1100" baseline="0" dirty="0"/>
                  <a:t>)</a:t>
                </a:r>
                <a:endParaRPr lang="it-IT" sz="1100" dirty="0"/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it-IT" sz="1100" dirty="0"/>
                  <a:t>As the field increases </a:t>
                </a:r>
                <a:r>
                  <a:rPr lang="it-IT" sz="1100" b="1" dirty="0"/>
                  <a:t>(Fig.</a:t>
                </a:r>
                <a:r>
                  <a:rPr lang="it-IT" sz="1100" b="1" baseline="0" dirty="0"/>
                  <a:t> b) </a:t>
                </a:r>
                <a:r>
                  <a:rPr lang="it-IT" sz="1100" dirty="0"/>
                  <a:t>, </a:t>
                </a:r>
                <a:r>
                  <a:rPr lang="it-IT" sz="1100" i="0">
                    <a:latin typeface="Cambria Math" panose="02040503050406030204" pitchFamily="18" charset="0"/>
                  </a:rPr>
                  <a:t>𝐼_𝑠𝑐𝑟𝑒𝑒𝑛</a:t>
                </a:r>
                <a:r>
                  <a:rPr lang="it-IT" sz="1100" dirty="0"/>
                  <a:t> penetrates towards the center of the tape</a:t>
                </a:r>
                <a:r>
                  <a:rPr lang="it-IT" sz="1100" baseline="0" dirty="0"/>
                  <a:t> </a:t>
                </a:r>
                <a:r>
                  <a:rPr lang="it-IT" sz="1100" b="0" baseline="0" dirty="0"/>
                  <a:t>thus reducing the zero-field region.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dirty="0"/>
                  <a:t>I</a:t>
                </a:r>
                <a:r>
                  <a:rPr lang="it-IT" sz="1100" dirty="0"/>
                  <a:t>f a transport current </a:t>
                </a:r>
                <a:r>
                  <a:rPr lang="it-IT" sz="1100" b="0" i="0">
                    <a:latin typeface="Cambria Math" panose="02040503050406030204" pitchFamily="18" charset="0"/>
                  </a:rPr>
                  <a:t>𝐼_𝑡</a:t>
                </a:r>
                <a:r>
                  <a:rPr lang="it-IT" sz="1100" dirty="0"/>
                  <a:t> flows along the tape, we need to distinguish between 2 scenarios:</a:t>
                </a:r>
              </a:p>
              <a:p>
                <a:pPr marL="171450" indent="-171450">
                  <a:buFontTx/>
                  <a:buChar char="-"/>
                </a:pPr>
                <a:r>
                  <a:rPr lang="it-IT" sz="1100" dirty="0"/>
                  <a:t>If </a:t>
                </a:r>
                <a:r>
                  <a:rPr lang="it-IT" sz="1100" i="0">
                    <a:latin typeface="Cambria Math" panose="02040503050406030204" pitchFamily="18" charset="0"/>
                  </a:rPr>
                  <a:t>𝐼_𝑠𝑐𝑟𝑒𝑒𝑛</a:t>
                </a:r>
                <a:r>
                  <a:rPr lang="it-IT" sz="1100" dirty="0"/>
                  <a:t> has not yet fully penetrated inside the</a:t>
                </a:r>
                <a:r>
                  <a:rPr lang="it-IT" sz="1100" baseline="0" dirty="0"/>
                  <a:t> </a:t>
                </a:r>
                <a:r>
                  <a:rPr lang="it-IT" sz="1100" dirty="0"/>
                  <a:t>tape (</a:t>
                </a:r>
                <a:r>
                  <a:rPr lang="it-IT" sz="1100" b="1" dirty="0"/>
                  <a:t>Fig.c)</a:t>
                </a:r>
                <a:r>
                  <a:rPr lang="it-IT" sz="1100" dirty="0"/>
                  <a:t> , then </a:t>
                </a:r>
                <a:r>
                  <a:rPr lang="it-IT" sz="1100" b="0" i="0">
                    <a:latin typeface="Cambria Math" panose="02040503050406030204" pitchFamily="18" charset="0"/>
                  </a:rPr>
                  <a:t>𝐼_𝑡</a:t>
                </a:r>
                <a:r>
                  <a:rPr lang="it-IT" sz="1100" dirty="0"/>
                  <a:t> will distribute in the region not yet saturated (</a:t>
                </a:r>
                <a:r>
                  <a:rPr lang="it-IT" sz="1100" b="1" dirty="0"/>
                  <a:t>Fig. d</a:t>
                </a:r>
                <a:r>
                  <a:rPr lang="it-IT" sz="1100" dirty="0"/>
                  <a:t>);</a:t>
                </a:r>
              </a:p>
              <a:p>
                <a:pPr marL="171450" indent="-171450">
                  <a:buFontTx/>
                  <a:buChar char="-"/>
                </a:pPr>
                <a:r>
                  <a:rPr lang="it-IT" sz="1100" dirty="0"/>
                  <a:t>Whereas if </a:t>
                </a:r>
                <a:r>
                  <a:rPr lang="it-IT" sz="1100" b="0" i="0">
                    <a:latin typeface="Cambria Math" panose="02040503050406030204" pitchFamily="18" charset="0"/>
                  </a:rPr>
                  <a:t>𝐼_𝑠𝑐𝑟𝑒𝑒𝑛</a:t>
                </a:r>
                <a:r>
                  <a:rPr lang="en-US" sz="1100" dirty="0"/>
                  <a:t> has fully penetrated (</a:t>
                </a:r>
                <a:r>
                  <a:rPr lang="en-US" sz="1100" b="1" dirty="0"/>
                  <a:t>Fig.</a:t>
                </a:r>
                <a:r>
                  <a:rPr lang="en-US" sz="1100" b="1" baseline="0" dirty="0"/>
                  <a:t> e</a:t>
                </a:r>
                <a:r>
                  <a:rPr lang="en-US" sz="1100" baseline="0" dirty="0"/>
                  <a:t>) </a:t>
                </a:r>
                <a:r>
                  <a:rPr lang="en-US" sz="1100" dirty="0"/>
                  <a:t> , then </a:t>
                </a:r>
                <a:r>
                  <a:rPr lang="it-IT" sz="1100" i="0">
                    <a:latin typeface="Cambria Math" panose="02040503050406030204" pitchFamily="18" charset="0"/>
                  </a:rPr>
                  <a:t>𝐼_𝑡</a:t>
                </a:r>
                <a:r>
                  <a:rPr lang="it-IT" sz="1100" dirty="0"/>
                  <a:t> will distribute in the central region of the tape by pushing </a:t>
                </a:r>
                <a:r>
                  <a:rPr lang="it-IT" sz="1100" i="0">
                    <a:latin typeface="Cambria Math" panose="02040503050406030204" pitchFamily="18" charset="0"/>
                  </a:rPr>
                  <a:t>𝐼_𝑠𝑐𝑟𝑒𝑒𝑛</a:t>
                </a:r>
                <a:r>
                  <a:rPr lang="en-US" sz="1100" dirty="0"/>
                  <a:t> towards the edges and</a:t>
                </a:r>
                <a:r>
                  <a:rPr lang="en-US" sz="1100" baseline="0" dirty="0"/>
                  <a:t> so reducing its intensity (</a:t>
                </a:r>
                <a:r>
                  <a:rPr lang="en-US" sz="1100" b="1" baseline="0" dirty="0"/>
                  <a:t>Fig. f</a:t>
                </a:r>
                <a:r>
                  <a:rPr lang="en-US" sz="1100" baseline="0" dirty="0"/>
                  <a:t>)</a:t>
                </a:r>
                <a:r>
                  <a:rPr lang="en-US" sz="1100" dirty="0"/>
                  <a:t>. 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62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endParaRPr lang="en-GB" sz="1200" baseline="0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r>
                  <a:rPr lang="en-US" sz="1100" b="1" dirty="0"/>
                  <a:t>Implementing this model in MATLAB </a:t>
                </a:r>
                <a:r>
                  <a:rPr lang="en-US" b="1" dirty="0"/>
                  <a:t>for the</a:t>
                </a:r>
                <a:r>
                  <a:rPr lang="en-US" sz="1100" b="1" dirty="0"/>
                  <a:t> calculation of the current distribution over a magnet cross section is not straightforward:</a:t>
                </a:r>
              </a:p>
              <a:p>
                <a:pPr marL="0" indent="0">
                  <a:buFontTx/>
                  <a:buNone/>
                </a:pPr>
                <a:endParaRPr lang="en-US" sz="1100" b="1" dirty="0"/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r>
                  <a:rPr lang="en-US" dirty="0"/>
                  <a:t>- </a:t>
                </a:r>
                <a:r>
                  <a:rPr lang="en-US" sz="1100" dirty="0"/>
                  <a:t>First, because magnets are composed by not one but thousands of tapes interacting     between each other.</a:t>
                </a:r>
                <a:r>
                  <a:rPr lang="it-IT" b="0" dirty="0"/>
                  <a:t> For this reason, </a:t>
                </a:r>
                <a:r>
                  <a:rPr lang="en-GB" sz="11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iterative solution needs to be performed </a:t>
                </a:r>
                <a:r>
                  <a:rPr lang="en-US" sz="11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to consider how each tape is affected by the current distribution of the others.</a:t>
                </a:r>
                <a:endParaRPr lang="en-US" sz="1100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Char char="-"/>
                  <a:tabLst/>
                  <a:defRPr/>
                </a:pPr>
                <a:r>
                  <a:rPr lang="it-IT" dirty="0"/>
                  <a:t>In addition</a:t>
                </a:r>
                <a:r>
                  <a:rPr lang="en-GB" sz="1200" dirty="0"/>
                  <a:t>,</a:t>
                </a:r>
                <a:r>
                  <a:rPr lang="en-GB" sz="1200" baseline="0" dirty="0"/>
                  <a:t> t</a:t>
                </a:r>
                <a:r>
                  <a:rPr lang="en-GB" sz="1200" dirty="0"/>
                  <a:t>he model assumes a single value of </a:t>
                </a:r>
                <a:r>
                  <a:rPr lang="it-IT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𝑩_┴</a:t>
                </a:r>
                <a:r>
                  <a:rPr lang="en-GB" sz="1200" dirty="0"/>
                  <a:t> in which the tape is immersed, </a:t>
                </a:r>
                <a:r>
                  <a:rPr lang="en-GB" sz="1200" baseline="0" dirty="0"/>
                  <a:t>but the field produced by </a:t>
                </a:r>
                <a:r>
                  <a:rPr lang="en-GB" sz="1200" dirty="0"/>
                  <a:t>a </a:t>
                </a:r>
                <a:r>
                  <a:rPr lang="en-GB" sz="1200" baseline="0" dirty="0"/>
                  <a:t>magnet is non-uniform</a:t>
                </a:r>
                <a:r>
                  <a:rPr lang="en-GB" sz="1200" b="1" baseline="0" dirty="0"/>
                  <a:t> in the coil region.</a:t>
                </a:r>
                <a:r>
                  <a:rPr lang="en-GB" sz="1200" baseline="0" dirty="0"/>
                  <a:t> So, to apply the model, we must average the field along each tape.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6CE9-1877-45A3-9ABE-42D28D769CE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4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ADE42739-9ADC-21A5-6E3F-F2598C9BC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C28B85D7-02CF-4F1E-EAB0-A726DF19F7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79" name="Google Shape;79;g12ade092b4f_0_5:notes">
            <a:extLst>
              <a:ext uri="{FF2B5EF4-FFF2-40B4-BE49-F238E27FC236}">
                <a16:creationId xmlns:a16="http://schemas.microsoft.com/office/drawing/2014/main" id="{2848C523-18CC-2ABE-E3E4-1BFC21293F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305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86267BCB-BFB1-A486-DF03-3AD959882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EDEE27C3-4336-2F80-F712-F83B354D31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p:sp>
        <p:nvSpPr>
          <p:cNvPr id="79" name="Google Shape;79;g12ade092b4f_0_5:notes">
            <a:extLst>
              <a:ext uri="{FF2B5EF4-FFF2-40B4-BE49-F238E27FC236}">
                <a16:creationId xmlns:a16="http://schemas.microsoft.com/office/drawing/2014/main" id="{349AD5E4-F336-CD08-7ACE-601B2259FE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it-IT" sz="1100" baseline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29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F4E6C195-86D0-5CAE-F379-FB573177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de092b4f_0_5:notes">
            <a:extLst>
              <a:ext uri="{FF2B5EF4-FFF2-40B4-BE49-F238E27FC236}">
                <a16:creationId xmlns:a16="http://schemas.microsoft.com/office/drawing/2014/main" id="{CF9550B4-06D4-9BF1-6C9C-8A4C9A2ED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Google Shape;79;g12ade092b4f_0_5:notes">
                <a:extLst>
                  <a:ext uri="{FF2B5EF4-FFF2-40B4-BE49-F238E27FC236}">
                    <a16:creationId xmlns:a16="http://schemas.microsoft.com/office/drawing/2014/main" id="{654DAFDF-2772-5335-A51B-EBFAC8E1F7B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Google Shape;79;g12ade092b4f_0_5:notes">
                <a:extLst>
                  <a:ext uri="{FF2B5EF4-FFF2-40B4-BE49-F238E27FC236}">
                    <a16:creationId xmlns:a16="http://schemas.microsoft.com/office/drawing/2014/main" id="{654DAFDF-2772-5335-A51B-EBFAC8E1F7B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it-IT" sz="11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By the iterative process schematized on the right the solution is reached.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it-IT" sz="1100" b="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Indeed, t</a:t>
                </a:r>
                <a:r>
                  <a:rPr lang="it-IT" sz="1100" b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 new value of </a:t>
                </a:r>
                <a:r>
                  <a:rPr lang="it-IT" sz="1100" b="0" i="0" noProof="0">
                    <a:solidFill>
                      <a:schemeClr val="tx1"/>
                    </a:solidFill>
                    <a:latin typeface="Cambria Math" panose="02040503050406030204" pitchFamily="18" charset="0"/>
                    <a:cs typeface="Catamaran" panose="020B0604020202020204" charset="0"/>
                  </a:rPr>
                  <a:t>𝑠ℎ𝑒𝑒𝑡 𝑐𝑢𝑟𝑟𝑒𝑛𝑡 𝑑𝑒𝑛𝑠𝑖𝑡𝑦 𝐽_𝑛</a:t>
                </a:r>
                <a:r>
                  <a:rPr lang="it-IT" sz="1100" b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obtained by the Brandt formula will generate a new field map producing a new sheet current distribution </a:t>
                </a:r>
                <a:r>
                  <a:rPr lang="it-IT" sz="1100" b="0" i="0" noProof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𝐽_(𝑛+1)</a:t>
                </a:r>
                <a:r>
                  <a:rPr lang="it-IT" sz="1100" b="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it-IT" sz="1100" b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process must be iterated several times until convergence is achieved.</a:t>
                </a:r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the code, actually, </a:t>
                </a:r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cannot simulate time dependent phenomena</a:t>
                </a: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. It means that in principle it </a:t>
                </a:r>
                <a:r>
                  <a:rPr lang="it-IT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is more suitable for the design of steady state magnets instead of ramped magnets</a:t>
                </a: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04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atamaran"/>
              <a:buNone/>
              <a:defRPr sz="4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323909" y="3405078"/>
            <a:ext cx="1820091" cy="173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830400" y="1170063"/>
            <a:ext cx="548700" cy="882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1379100" y="1170063"/>
            <a:ext cx="548700" cy="88200"/>
          </a:xfrm>
          <a:prstGeom prst="rect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C043CC-B736-5AB0-15D8-7B4390141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b="48515"/>
          <a:stretch>
            <a:fillRect/>
          </a:stretch>
        </p:blipFill>
        <p:spPr>
          <a:xfrm>
            <a:off x="-152922" y="465536"/>
            <a:ext cx="2312450" cy="7937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C02DD5-79B5-DC74-008D-5E26DB94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t="49995"/>
          <a:stretch>
            <a:fillRect/>
          </a:stretch>
        </p:blipFill>
        <p:spPr>
          <a:xfrm>
            <a:off x="-99942" y="4399440"/>
            <a:ext cx="2409384" cy="803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A7CB56-3C18-4358-9499-BF509D501E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749"/>
                    </a14:imgEffect>
                    <a14:imgEffect>
                      <a14:saturation sat="29000"/>
                    </a14:imgEffect>
                    <a14:imgEffect>
                      <a14:brightnessContrast bright="-85000"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306" y="551987"/>
            <a:ext cx="1357515" cy="851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atamaran"/>
              <a:buNone/>
              <a:defRPr sz="4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5584404" y="3461145"/>
            <a:ext cx="1783047" cy="169490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830400" y="1170063"/>
            <a:ext cx="548700" cy="882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1379100" y="1170063"/>
            <a:ext cx="548700" cy="88200"/>
          </a:xfrm>
          <a:prstGeom prst="rect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C043CC-B736-5AB0-15D8-7B4390141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b="48515"/>
          <a:stretch>
            <a:fillRect/>
          </a:stretch>
        </p:blipFill>
        <p:spPr>
          <a:xfrm>
            <a:off x="1495414" y="2508071"/>
            <a:ext cx="3056098" cy="10489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C02DD5-79B5-DC74-008D-5E26DB94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t="49995"/>
          <a:stretch>
            <a:fillRect/>
          </a:stretch>
        </p:blipFill>
        <p:spPr>
          <a:xfrm>
            <a:off x="1561171" y="3835663"/>
            <a:ext cx="3056098" cy="10187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A7CB56-3C18-4358-9499-BF509D501E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749"/>
                    </a14:imgEffect>
                    <a14:imgEffect>
                      <a14:saturation sat="29000"/>
                    </a14:imgEffect>
                    <a14:imgEffect>
                      <a14:brightnessContrast bright="-85000"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703" y="2465699"/>
            <a:ext cx="1357515" cy="8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6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  <p:sp>
        <p:nvSpPr>
          <p:cNvPr id="20" name="Google Shape;20;p3"/>
          <p:cNvSpPr txBox="1"/>
          <p:nvPr/>
        </p:nvSpPr>
        <p:spPr>
          <a:xfrm>
            <a:off x="347725" y="1983300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1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347725" y="2937794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3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4167025" y="1983300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2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4167025" y="2937794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4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14300" y="1983327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14300" y="2937820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5233600" y="1983327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5233600" y="2937820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 rot="10800000" flipH="1">
            <a:off x="828588" y="734362"/>
            <a:ext cx="372900" cy="459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1201463" y="734362"/>
            <a:ext cx="372900" cy="45900"/>
          </a:xfrm>
          <a:prstGeom prst="rect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395010" y="926607"/>
            <a:ext cx="1401265" cy="13202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/>
        </p:nvSpPr>
        <p:spPr>
          <a:xfrm>
            <a:off x="347725" y="3875250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5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4167025" y="3875250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latin typeface="Raleway"/>
                <a:ea typeface="Raleway"/>
                <a:cs typeface="Raleway"/>
                <a:sym typeface="Raleway"/>
              </a:rPr>
              <a:t>6</a:t>
            </a:r>
            <a:endParaRPr sz="48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414300" y="3875277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5233600" y="3875277"/>
            <a:ext cx="26525" cy="841231"/>
          </a:xfrm>
          <a:custGeom>
            <a:avLst/>
            <a:gdLst/>
            <a:ahLst/>
            <a:cxnLst/>
            <a:rect l="l" t="t" r="r" b="b"/>
            <a:pathLst>
              <a:path w="1061" h="31989" extrusionOk="0">
                <a:moveTo>
                  <a:pt x="0" y="0"/>
                </a:moveTo>
                <a:lnTo>
                  <a:pt x="0" y="31989"/>
                </a:lnTo>
                <a:lnTo>
                  <a:pt x="1060" y="31989"/>
                </a:lnTo>
                <a:lnTo>
                  <a:pt x="1060" y="0"/>
                </a:lnTo>
                <a:close/>
              </a:path>
            </a:pathLst>
          </a:cu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8FD399-E492-70CE-DDBB-39CDE4C513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749"/>
                    </a14:imgEffect>
                    <a14:imgEffect>
                      <a14:saturation sat="29000"/>
                    </a14:imgEffect>
                    <a14:imgEffect>
                      <a14:brightnessContrast bright="-85000"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805" y="1184802"/>
            <a:ext cx="1357515" cy="8513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A04326-8232-A611-0BB9-E73F4A20BB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b="48515"/>
          <a:stretch>
            <a:fillRect/>
          </a:stretch>
        </p:blipFill>
        <p:spPr>
          <a:xfrm>
            <a:off x="679300" y="1214138"/>
            <a:ext cx="2726200" cy="9357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C9CBDC-40F0-3709-5522-CB63348F52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76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t="49995"/>
          <a:stretch>
            <a:fillRect/>
          </a:stretch>
        </p:blipFill>
        <p:spPr>
          <a:xfrm>
            <a:off x="3214416" y="1281202"/>
            <a:ext cx="2453389" cy="817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7650" y="162202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  <p:sp>
        <p:nvSpPr>
          <p:cNvPr id="41" name="Google Shape;41;p4"/>
          <p:cNvSpPr/>
          <p:nvPr/>
        </p:nvSpPr>
        <p:spPr>
          <a:xfrm>
            <a:off x="0" y="4129750"/>
            <a:ext cx="1327200" cy="1013700"/>
          </a:xfrm>
          <a:prstGeom prst="rtTriangle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 l="7088" t="14912" r="9620" b="16523"/>
          <a:stretch/>
        </p:blipFill>
        <p:spPr>
          <a:xfrm>
            <a:off x="99550" y="4626400"/>
            <a:ext cx="505675" cy="4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 rot="10800000" flipH="1">
            <a:off x="828588" y="734362"/>
            <a:ext cx="372900" cy="459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4"/>
          <p:cNvSpPr/>
          <p:nvPr/>
        </p:nvSpPr>
        <p:spPr>
          <a:xfrm rot="10800000" flipH="1">
            <a:off x="1201463" y="734362"/>
            <a:ext cx="372900" cy="45900"/>
          </a:xfrm>
          <a:prstGeom prst="rect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2"/>
          </p:nvPr>
        </p:nvSpPr>
        <p:spPr>
          <a:xfrm>
            <a:off x="1414800" y="4779100"/>
            <a:ext cx="5854500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1C6CC5D-B506-B679-E5B6-BBB3DFEA31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3044" y="0"/>
            <a:ext cx="1140956" cy="861800"/>
          </a:xfrm>
          <a:prstGeom prst="rect">
            <a:avLst/>
          </a:prstGeom>
        </p:spPr>
      </p:pic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A387585F-206E-39B4-A454-262986039704}"/>
              </a:ext>
            </a:extLst>
          </p:cNvPr>
          <p:cNvSpPr/>
          <p:nvPr userDrawn="1"/>
        </p:nvSpPr>
        <p:spPr>
          <a:xfrm>
            <a:off x="8003044" y="17253"/>
            <a:ext cx="606118" cy="457198"/>
          </a:xfrm>
          <a:prstGeom prst="rt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7650" y="162202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  <p:sp>
        <p:nvSpPr>
          <p:cNvPr id="41" name="Google Shape;41;p4"/>
          <p:cNvSpPr/>
          <p:nvPr/>
        </p:nvSpPr>
        <p:spPr>
          <a:xfrm>
            <a:off x="0" y="4129750"/>
            <a:ext cx="1327200" cy="1013700"/>
          </a:xfrm>
          <a:prstGeom prst="rtTriangle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2">
            <a:alphaModFix/>
          </a:blip>
          <a:srcRect l="7088" t="14912" r="9620" b="16523"/>
          <a:stretch/>
        </p:blipFill>
        <p:spPr>
          <a:xfrm>
            <a:off x="99550" y="4626400"/>
            <a:ext cx="505675" cy="4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 rot="10800000" flipH="1">
            <a:off x="828588" y="734362"/>
            <a:ext cx="372900" cy="45900"/>
          </a:xfrm>
          <a:prstGeom prst="rect">
            <a:avLst/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4"/>
          <p:cNvSpPr/>
          <p:nvPr/>
        </p:nvSpPr>
        <p:spPr>
          <a:xfrm rot="10800000" flipH="1">
            <a:off x="1201463" y="734362"/>
            <a:ext cx="372900" cy="45900"/>
          </a:xfrm>
          <a:prstGeom prst="rect">
            <a:avLst/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2"/>
          </p:nvPr>
        </p:nvSpPr>
        <p:spPr>
          <a:xfrm>
            <a:off x="1414800" y="4779100"/>
            <a:ext cx="5854500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1C6CC5D-B506-B679-E5B6-BBB3DFEA31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3044" y="0"/>
            <a:ext cx="1140956" cy="861800"/>
          </a:xfrm>
          <a:prstGeom prst="rect">
            <a:avLst/>
          </a:prstGeom>
        </p:spPr>
      </p:pic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A387585F-206E-39B4-A454-262986039704}"/>
              </a:ext>
            </a:extLst>
          </p:cNvPr>
          <p:cNvSpPr/>
          <p:nvPr userDrawn="1"/>
        </p:nvSpPr>
        <p:spPr>
          <a:xfrm>
            <a:off x="8003044" y="17253"/>
            <a:ext cx="606118" cy="457198"/>
          </a:xfrm>
          <a:prstGeom prst="rt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A0E50E1-735B-5746-9CA6-DB911BF47C24}"/>
              </a:ext>
            </a:extLst>
          </p:cNvPr>
          <p:cNvSpPr/>
          <p:nvPr userDrawn="1"/>
        </p:nvSpPr>
        <p:spPr>
          <a:xfrm>
            <a:off x="0" y="0"/>
            <a:ext cx="7980218" cy="535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iangolo rettangolo 4">
            <a:extLst>
              <a:ext uri="{FF2B5EF4-FFF2-40B4-BE49-F238E27FC236}">
                <a16:creationId xmlns:a16="http://schemas.microsoft.com/office/drawing/2014/main" id="{92A33FD5-8CEF-13D9-22F2-124EA66731B3}"/>
              </a:ext>
            </a:extLst>
          </p:cNvPr>
          <p:cNvSpPr/>
          <p:nvPr userDrawn="1"/>
        </p:nvSpPr>
        <p:spPr>
          <a:xfrm>
            <a:off x="7980218" y="0"/>
            <a:ext cx="713509" cy="53172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23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2045"/>
            <a:ext cx="2949178" cy="7965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5009" y="1112045"/>
            <a:ext cx="4629150" cy="365521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190857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Arial Narrow" panose="020B0604020202020204" pitchFamily="34" charset="0"/>
                <a:cs typeface="Arial Narrow" panose="020B0604020202020204" pitchFamily="34" charset="0"/>
              </a:rPr>
              <a:t>Title of presentation  / Name of lecturer / Name of institution or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7FBA-D4E9-46CA-9321-3ADA2E368FCD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08786CB-E1F4-439A-5528-1599FF8817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6772" y="114363"/>
            <a:ext cx="5556618" cy="99417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4pPr marL="1028700" indent="0" algn="ctr">
              <a:buNone/>
              <a:defRPr sz="2700"/>
            </a:lvl4pPr>
          </a:lstStyle>
          <a:p>
            <a:pPr lvl="0"/>
            <a:r>
              <a:rPr lang="it-IT" dirty="0"/>
              <a:t>Slide Title</a:t>
            </a:r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5509DED-E106-6B66-CA6C-F1B97E8482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96431" y="165730"/>
            <a:ext cx="723539" cy="68864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it-IT" dirty="0"/>
              <a:t>Your 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 sz="2800" b="1"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49" r:id="rId3"/>
    <p:sldLayoutId id="2147483650" r:id="rId4"/>
    <p:sldLayoutId id="2147483654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emf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7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56.emf"/><Relationship Id="rId4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ietro-nardelli/sapienza-ppt-templat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97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5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11" Type="http://schemas.openxmlformats.org/officeDocument/2006/relationships/image" Target="../media/image44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b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</a:t>
            </a:r>
            <a:br>
              <a:rPr lang="it-IT" b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Energy Frontier Colliders</a:t>
            </a:r>
            <a:endParaRPr lang="it-IT" sz="3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Francesco Mariani – ID 2118962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Ph.D in Accelerator Physics - 39° cycle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Sapienza University of Rome</a:t>
            </a:r>
          </a:p>
        </p:txBody>
      </p:sp>
      <p:sp>
        <p:nvSpPr>
          <p:cNvPr id="2" name="Google Shape;64;p6">
            <a:extLst>
              <a:ext uri="{FF2B5EF4-FFF2-40B4-BE49-F238E27FC236}">
                <a16:creationId xmlns:a16="http://schemas.microsoft.com/office/drawing/2014/main" id="{DCE95C21-7EB2-B0C9-99FC-434EA92DD050}"/>
              </a:ext>
            </a:extLst>
          </p:cNvPr>
          <p:cNvSpPr txBox="1">
            <a:spLocks/>
          </p:cNvSpPr>
          <p:nvPr/>
        </p:nvSpPr>
        <p:spPr>
          <a:xfrm>
            <a:off x="4475153" y="4243618"/>
            <a:ext cx="2820399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it-IT" sz="1200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Supervisor: Prof. Lucio Rossi</a:t>
            </a:r>
          </a:p>
          <a:p>
            <a:pPr marL="0" indent="0"/>
            <a:r>
              <a:rPr lang="it-IT" sz="1200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Co-Supervisor: Dott. Samuele Mariotto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91FEA-EDC6-4993-7E3A-863D1F4B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438A6-6722-B16C-86D8-5219F395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cs typeface="Calibri" panose="020F0502020204030204" pitchFamily="34" charset="0"/>
              </a:rPr>
              <a:t>Code Validation by comparison with FEM software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10E12E-98E0-2BC5-152D-2977C57991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7EA247-89B2-F36F-B446-789BDE37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99" y="1410038"/>
            <a:ext cx="2442234" cy="11617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9D522C-EDC2-06E5-25F2-F9703D580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596" y="1498032"/>
            <a:ext cx="2590203" cy="881626"/>
          </a:xfrm>
          <a:prstGeom prst="rect">
            <a:avLst/>
          </a:prstGeom>
        </p:spPr>
      </p:pic>
      <p:sp>
        <p:nvSpPr>
          <p:cNvPr id="8" name="Google Shape;84;p8">
            <a:extLst>
              <a:ext uri="{FF2B5EF4-FFF2-40B4-BE49-F238E27FC236}">
                <a16:creationId xmlns:a16="http://schemas.microsoft.com/office/drawing/2014/main" id="{70A87DDC-3392-F2E7-EDDF-3F3B94E70B0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F4D2989-8EF0-B2C2-4F75-D2DBEF6C5FB1}"/>
              </a:ext>
            </a:extLst>
          </p:cNvPr>
          <p:cNvSpPr/>
          <p:nvPr/>
        </p:nvSpPr>
        <p:spPr>
          <a:xfrm>
            <a:off x="1722667" y="2600999"/>
            <a:ext cx="1768816" cy="653523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16T Dipole for </a:t>
            </a:r>
            <a:r>
              <a:rPr lang="it-IT" b="1" dirty="0"/>
              <a:t>Muon</a:t>
            </a:r>
            <a:r>
              <a:rPr lang="it-IT" dirty="0"/>
              <a:t> </a:t>
            </a:r>
            <a:r>
              <a:rPr lang="it-IT" b="1" dirty="0"/>
              <a:t>Collider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(steady state)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D7D8E13-BCF9-F3E6-21DE-6D44AFFEE71F}"/>
              </a:ext>
            </a:extLst>
          </p:cNvPr>
          <p:cNvSpPr/>
          <p:nvPr/>
        </p:nvSpPr>
        <p:spPr>
          <a:xfrm>
            <a:off x="5398597" y="2506193"/>
            <a:ext cx="2590203" cy="881626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10T dipole demonstrator for 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FCC 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(ramped)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92F8AC8-DF91-4A50-9FB9-E87D852E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382" t="38042" r="29444" b="11403"/>
          <a:stretch/>
        </p:blipFill>
        <p:spPr>
          <a:xfrm>
            <a:off x="1850357" y="3345564"/>
            <a:ext cx="1641126" cy="1481683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49B5443-1E49-956A-83CF-03A49AD397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492" b="9671"/>
          <a:stretch>
            <a:fillRect/>
          </a:stretch>
        </p:blipFill>
        <p:spPr>
          <a:xfrm>
            <a:off x="6032811" y="3428441"/>
            <a:ext cx="1654540" cy="1310036"/>
          </a:xfrm>
          <a:prstGeom prst="snip2DiagRect">
            <a:avLst>
              <a:gd name="adj1" fmla="val 0"/>
              <a:gd name="adj2" fmla="val 35295"/>
            </a:avLst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69F7915-45FD-27AF-11FF-40CF054B9F5C}"/>
              </a:ext>
            </a:extLst>
          </p:cNvPr>
          <p:cNvSpPr/>
          <p:nvPr/>
        </p:nvSpPr>
        <p:spPr>
          <a:xfrm>
            <a:off x="5652519" y="3428441"/>
            <a:ext cx="625618" cy="384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645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A0877-6143-8177-2E0E-01B899069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F4D71C-DDD0-E106-840E-8FE6AC3A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1" r="39651"/>
          <a:stretch>
            <a:fillRect/>
          </a:stretch>
        </p:blipFill>
        <p:spPr>
          <a:xfrm>
            <a:off x="3622947" y="2718107"/>
            <a:ext cx="2749993" cy="1433171"/>
          </a:xfrm>
          <a:prstGeom prst="snip2DiagRect">
            <a:avLst>
              <a:gd name="adj1" fmla="val 0"/>
              <a:gd name="adj2" fmla="val 25051"/>
            </a:avLst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DB1B9B-F168-BAE3-670D-21277FE252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F7C8FF3-D90C-22AC-0BE8-024A0B42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862013"/>
            <a:ext cx="7689850" cy="534987"/>
          </a:xfrm>
        </p:spPr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Muon Collider </a:t>
            </a:r>
          </a:p>
        </p:txBody>
      </p:sp>
      <p:grpSp>
        <p:nvGrpSpPr>
          <p:cNvPr id="7" name="Group 56">
            <a:extLst>
              <a:ext uri="{FF2B5EF4-FFF2-40B4-BE49-F238E27FC236}">
                <a16:creationId xmlns:a16="http://schemas.microsoft.com/office/drawing/2014/main" id="{D70AD1DC-FFD3-36FF-706B-E5D3AB880061}"/>
              </a:ext>
            </a:extLst>
          </p:cNvPr>
          <p:cNvGrpSpPr/>
          <p:nvPr/>
        </p:nvGrpSpPr>
        <p:grpSpPr>
          <a:xfrm>
            <a:off x="11913" y="1554398"/>
            <a:ext cx="6321716" cy="988541"/>
            <a:chOff x="225062" y="4258594"/>
            <a:chExt cx="11658600" cy="1822165"/>
          </a:xfrm>
        </p:grpSpPr>
        <p:pic>
          <p:nvPicPr>
            <p:cNvPr id="8" name="Immagine 128" descr="Immagine che contiene testo, schermata, Carattere, linea&#10;&#10;Il contenuto generato dall'IA potrebbe non essere corretto.">
              <a:extLst>
                <a:ext uri="{FF2B5EF4-FFF2-40B4-BE49-F238E27FC236}">
                  <a16:creationId xmlns:a16="http://schemas.microsoft.com/office/drawing/2014/main" id="{102FD190-5510-564B-8423-EFB317D53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" b="-2041"/>
            <a:stretch>
              <a:fillRect/>
            </a:stretch>
          </p:blipFill>
          <p:spPr>
            <a:xfrm>
              <a:off x="479062" y="4296721"/>
              <a:ext cx="11404600" cy="1670733"/>
            </a:xfrm>
            <a:prstGeom prst="rect">
              <a:avLst/>
            </a:prstGeom>
          </p:spPr>
        </p:pic>
        <p:sp>
          <p:nvSpPr>
            <p:cNvPr id="9" name="Flowchart: Process 54">
              <a:extLst>
                <a:ext uri="{FF2B5EF4-FFF2-40B4-BE49-F238E27FC236}">
                  <a16:creationId xmlns:a16="http://schemas.microsoft.com/office/drawing/2014/main" id="{654CEBFD-39A1-143E-FE27-1983E561EF10}"/>
                </a:ext>
              </a:extLst>
            </p:cNvPr>
            <p:cNvSpPr/>
            <p:nvPr/>
          </p:nvSpPr>
          <p:spPr>
            <a:xfrm>
              <a:off x="225062" y="4258594"/>
              <a:ext cx="10610578" cy="1822165"/>
            </a:xfrm>
            <a:prstGeom prst="flowChartProcess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>
                  <a:alpha val="22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1" noProof="0" dirty="0"/>
            </a:p>
          </p:txBody>
        </p:sp>
      </p:grpSp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425F6E34-1E03-48DE-7DF3-846B58FCBD9B}"/>
              </a:ext>
            </a:extLst>
          </p:cNvPr>
          <p:cNvSpPr/>
          <p:nvPr/>
        </p:nvSpPr>
        <p:spPr>
          <a:xfrm rot="5400000" flipH="1">
            <a:off x="5848881" y="1002790"/>
            <a:ext cx="534987" cy="446400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84;p8">
            <a:extLst>
              <a:ext uri="{FF2B5EF4-FFF2-40B4-BE49-F238E27FC236}">
                <a16:creationId xmlns:a16="http://schemas.microsoft.com/office/drawing/2014/main" id="{7E0BA22C-D601-8BB4-BAF3-F5A58ABE889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55839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2D2949-52D2-31D7-7EBE-EDBD75680003}"/>
              </a:ext>
            </a:extLst>
          </p:cNvPr>
          <p:cNvSpPr/>
          <p:nvPr/>
        </p:nvSpPr>
        <p:spPr>
          <a:xfrm>
            <a:off x="1414799" y="2482099"/>
            <a:ext cx="441224" cy="156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C6E77AB8-CAF5-D313-FE2C-B57929298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7068964"/>
                  </p:ext>
                </p:extLst>
              </p:nvPr>
            </p:nvGraphicFramePr>
            <p:xfrm>
              <a:off x="274450" y="2519876"/>
              <a:ext cx="2974994" cy="1784097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487497">
                      <a:extLst>
                        <a:ext uri="{9D8B030D-6E8A-4147-A177-3AD203B41FA5}">
                          <a16:colId xmlns:a16="http://schemas.microsoft.com/office/drawing/2014/main" val="3704105256"/>
                        </a:ext>
                      </a:extLst>
                    </a:gridCol>
                    <a:gridCol w="1487497">
                      <a:extLst>
                        <a:ext uri="{9D8B030D-6E8A-4147-A177-3AD203B41FA5}">
                          <a16:colId xmlns:a16="http://schemas.microsoft.com/office/drawing/2014/main" val="76977702"/>
                        </a:ext>
                      </a:extLst>
                    </a:gridCol>
                  </a:tblGrid>
                  <a:tr h="25360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noProof="0" dirty="0"/>
                            <a:t>REQUIREMENTS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81516"/>
                      </a:ext>
                    </a:extLst>
                  </a:tr>
                  <a:tr h="2536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𝑎𝑝𝑒𝑟𝑡𝑢𝑟𝑒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140 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5380359"/>
                      </a:ext>
                    </a:extLst>
                  </a:tr>
                  <a:tr h="2536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300" b="1" noProof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it-IT" sz="1300" noProof="0"/>
                                  <m:t> </m:t>
                                </m:r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300" noProof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m:rPr>
                                  <m:nor/>
                                </m:rPr>
                                <a:rPr lang="it-IT" sz="1300" noProof="0">
                                  <a:solidFill>
                                    <a:schemeClr val="bg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1300" noProof="0">
                                  <a:solidFill>
                                    <a:schemeClr val="bg2"/>
                                  </a:solidFill>
                                </a:rPr>
                                <m:t>T</m:t>
                              </m:r>
                            </m:oMath>
                          </a14:m>
                          <a:r>
                            <a:rPr lang="it-IT" sz="1300" noProof="0" dirty="0">
                              <a:solidFill>
                                <a:schemeClr val="bg2"/>
                              </a:solidFill>
                            </a:rPr>
                            <a:t> (with iron)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810363"/>
                      </a:ext>
                    </a:extLst>
                  </a:tr>
                  <a:tr h="2536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𝑜𝑝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5088677"/>
                      </a:ext>
                    </a:extLst>
                  </a:tr>
                  <a:tr h="2536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𝑚𝑎𝑟𝑔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2.5 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7664384"/>
                      </a:ext>
                    </a:extLst>
                  </a:tr>
                  <a:tr h="2536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latin typeface="Cambria Math" panose="02040503050406030204" pitchFamily="18" charset="0"/>
                                  </a:rPr>
                                  <m:t>𝐵𝑢𝑑𝑔𝑒𝑡</m:t>
                                </m:r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400 </m:t>
                                </m:r>
                                <m:r>
                                  <a:rPr lang="it-IT" sz="1300" b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it-IT" sz="1300" b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€/</m:t>
                                </m:r>
                                <m:r>
                                  <a:rPr lang="it-IT" sz="1300" b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0995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C6E77AB8-CAF5-D313-FE2C-B57929298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7068964"/>
                  </p:ext>
                </p:extLst>
              </p:nvPr>
            </p:nvGraphicFramePr>
            <p:xfrm>
              <a:off x="274450" y="2519876"/>
              <a:ext cx="2974994" cy="1784097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487497">
                      <a:extLst>
                        <a:ext uri="{9D8B030D-6E8A-4147-A177-3AD203B41FA5}">
                          <a16:colId xmlns:a16="http://schemas.microsoft.com/office/drawing/2014/main" val="3704105256"/>
                        </a:ext>
                      </a:extLst>
                    </a:gridCol>
                    <a:gridCol w="1487497">
                      <a:extLst>
                        <a:ext uri="{9D8B030D-6E8A-4147-A177-3AD203B41FA5}">
                          <a16:colId xmlns:a16="http://schemas.microsoft.com/office/drawing/2014/main" val="76977702"/>
                        </a:ext>
                      </a:extLst>
                    </a:gridCol>
                  </a:tblGrid>
                  <a:tr h="2895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noProof="0" dirty="0"/>
                            <a:t>REQUIREMENTS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81516"/>
                      </a:ext>
                    </a:extLst>
                  </a:tr>
                  <a:tr h="30486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847" t="-100000" r="-10169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1709" t="-100000" r="-2564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38035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847" t="-208696" r="-101695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1709" t="-208696" r="-2564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810363"/>
                      </a:ext>
                    </a:extLst>
                  </a:tr>
                  <a:tr h="30486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847" t="-295833" r="-101695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1709" t="-295833" r="-2564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5088677"/>
                      </a:ext>
                    </a:extLst>
                  </a:tr>
                  <a:tr h="30568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847" t="-395833" r="-101695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1709" t="-395833" r="-2564" b="-1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664384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847" t="-517391" r="-101695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1709" t="-517391" r="-2564" b="-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09953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1617A1E6-3047-6248-971B-0F24CEF06691}"/>
              </a:ext>
            </a:extLst>
          </p:cNvPr>
          <p:cNvSpPr/>
          <p:nvPr/>
        </p:nvSpPr>
        <p:spPr>
          <a:xfrm>
            <a:off x="3404017" y="3307821"/>
            <a:ext cx="296217" cy="21563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A874F56-8A19-2F54-4F63-C2F0DE26192F}"/>
              </a:ext>
            </a:extLst>
          </p:cNvPr>
          <p:cNvSpPr/>
          <p:nvPr/>
        </p:nvSpPr>
        <p:spPr>
          <a:xfrm>
            <a:off x="6116375" y="3263142"/>
            <a:ext cx="296217" cy="21563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327EE0E-17F2-504C-8924-D58C69BFD03E}"/>
              </a:ext>
            </a:extLst>
          </p:cNvPr>
          <p:cNvSpPr/>
          <p:nvPr/>
        </p:nvSpPr>
        <p:spPr>
          <a:xfrm>
            <a:off x="6525847" y="2874653"/>
            <a:ext cx="2336104" cy="1120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and MEC design considering effects produced by </a:t>
            </a:r>
            <a:r>
              <a:rPr lang="it-IT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currents.</a:t>
            </a:r>
            <a:endParaRPr lang="it-IT" noProof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2BF506-AE2B-F3A0-603C-D52DEB661AB4}"/>
              </a:ext>
            </a:extLst>
          </p:cNvPr>
          <p:cNvSpPr txBox="1"/>
          <p:nvPr/>
        </p:nvSpPr>
        <p:spPr>
          <a:xfrm>
            <a:off x="7192836" y="2461589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noProof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5F93D5E-BB72-2B95-8CFA-95A8A2025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317" y="4036731"/>
            <a:ext cx="1711452" cy="986351"/>
          </a:xfrm>
          <a:prstGeom prst="rect">
            <a:avLst/>
          </a:prstGeom>
        </p:spPr>
      </p:pic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18AE1192-B12D-E9AE-6035-2396E61D628E}"/>
              </a:ext>
            </a:extLst>
          </p:cNvPr>
          <p:cNvSpPr/>
          <p:nvPr/>
        </p:nvSpPr>
        <p:spPr>
          <a:xfrm>
            <a:off x="6382852" y="862014"/>
            <a:ext cx="2666262" cy="1507896"/>
          </a:xfrm>
          <a:prstGeom prst="roundRect">
            <a:avLst/>
          </a:prstGeom>
          <a:solidFill>
            <a:srgbClr val="FFBF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Collider Ring Dipoles</a:t>
            </a:r>
          </a:p>
          <a:p>
            <a:pPr algn="ctr"/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featuring: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field 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to have a compact</a:t>
            </a:r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aperture 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shielding against beam induced heat.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6C1513E3-D09F-4C4F-900E-DDE53BF503EC}"/>
              </a:ext>
            </a:extLst>
          </p:cNvPr>
          <p:cNvSpPr txBox="1"/>
          <p:nvPr/>
        </p:nvSpPr>
        <p:spPr>
          <a:xfrm>
            <a:off x="3143293" y="1003692"/>
            <a:ext cx="2666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(10 km-long ring, C.o.M of 10 TeV)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1" grpId="0" animBg="1"/>
      <p:bldP spid="22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2EEE9-22FF-359E-42D8-B358BD69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Comparison: ROXIE-MATLAB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7F673A-33A1-CF20-DFE1-C1FA149467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E1FBB0-EAA2-0CF7-3ADA-6DA66A17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291" y="1039162"/>
            <a:ext cx="4311498" cy="36443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191554-98AA-1193-DB00-1C97E3DEA986}"/>
              </a:ext>
            </a:extLst>
          </p:cNvPr>
          <p:cNvSpPr txBox="1"/>
          <p:nvPr/>
        </p:nvSpPr>
        <p:spPr>
          <a:xfrm rot="16200000">
            <a:off x="4379818" y="1710789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ROXIE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6D966C-8C99-9B56-F8E3-ACC48A2CFA1F}"/>
              </a:ext>
            </a:extLst>
          </p:cNvPr>
          <p:cNvSpPr txBox="1"/>
          <p:nvPr/>
        </p:nvSpPr>
        <p:spPr>
          <a:xfrm rot="16200000">
            <a:off x="4300158" y="3530363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MATLAB</a:t>
            </a:r>
          </a:p>
        </p:txBody>
      </p:sp>
      <p:sp>
        <p:nvSpPr>
          <p:cNvPr id="12" name="Google Shape;84;p8">
            <a:extLst>
              <a:ext uri="{FF2B5EF4-FFF2-40B4-BE49-F238E27FC236}">
                <a16:creationId xmlns:a16="http://schemas.microsoft.com/office/drawing/2014/main" id="{52C79E60-A8E0-540C-7B67-20E926409C5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254455C-031B-C121-B517-1611AEF02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39" y="3220392"/>
            <a:ext cx="3310670" cy="1007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con angoli arrotondati 16">
                <a:extLst>
                  <a:ext uri="{FF2B5EF4-FFF2-40B4-BE49-F238E27FC236}">
                    <a16:creationId xmlns:a16="http://schemas.microsoft.com/office/drawing/2014/main" id="{1D98B049-5AE8-876B-F571-83AB95950BAC}"/>
                  </a:ext>
                </a:extLst>
              </p:cNvPr>
              <p:cNvSpPr/>
              <p:nvPr/>
            </p:nvSpPr>
            <p:spPr>
              <a:xfrm>
                <a:off x="855594" y="1690045"/>
                <a:ext cx="3625561" cy="939996"/>
              </a:xfrm>
              <a:prstGeom prst="round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First numerical validation of </a:t>
                </a:r>
                <a:r>
                  <a:rPr lang="it-IT" sz="1600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field </a:t>
                </a:r>
                <a14:m>
                  <m:oMath xmlns:m="http://schemas.openxmlformats.org/officeDocument/2006/math">
                    <m:r>
                      <a:rPr lang="it-IT" sz="1600" b="1" i="1" noProof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sz="1600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it-IT" sz="1600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1600" b="1" i="1" noProof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sz="1600" b="1" i="1" noProof="0">
                            <a:latin typeface="Cambria Math" panose="02040503050406030204" pitchFamily="18" charset="0"/>
                          </a:rPr>
                          <m:t>𝒎𝒂𝒓𝒈</m:t>
                        </m:r>
                      </m:sub>
                    </m:sSub>
                  </m:oMath>
                </a14:m>
                <a:r>
                  <a:rPr lang="it-IT" sz="1600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noProof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600" i="1" noProof="0">
                            <a:latin typeface="Cambria Math" panose="02040503050406030204" pitchFamily="18" charset="0"/>
                          </a:rPr>
                          <m:t>𝑢𝑛𝑖𝑓</m:t>
                        </m:r>
                      </m:sub>
                    </m:sSub>
                  </m:oMath>
                </a14:m>
                <a:r>
                  <a:rPr lang="it-IT" sz="16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before adding complex effect.</a:t>
                </a:r>
              </a:p>
            </p:txBody>
          </p:sp>
        </mc:Choice>
        <mc:Fallback xmlns="">
          <p:sp>
            <p:nvSpPr>
              <p:cNvPr id="17" name="Rettangolo con angoli arrotondati 16">
                <a:extLst>
                  <a:ext uri="{FF2B5EF4-FFF2-40B4-BE49-F238E27FC236}">
                    <a16:creationId xmlns:a16="http://schemas.microsoft.com/office/drawing/2014/main" id="{1D98B049-5AE8-876B-F571-83AB95950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94" y="1690045"/>
                <a:ext cx="3625561" cy="939996"/>
              </a:xfrm>
              <a:prstGeom prst="round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1CC9D8-E7E0-0EB0-CAF3-430266FEBCB5}"/>
              </a:ext>
            </a:extLst>
          </p:cNvPr>
          <p:cNvSpPr txBox="1"/>
          <p:nvPr/>
        </p:nvSpPr>
        <p:spPr>
          <a:xfrm>
            <a:off x="3360964" y="878816"/>
            <a:ext cx="209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baseline="30000" noProof="0" dirty="0"/>
              <a:t>1</a:t>
            </a:r>
            <a:r>
              <a:rPr lang="it-IT" sz="1400" b="1" dirty="0"/>
              <a:t> </a:t>
            </a:r>
            <a:endParaRPr lang="it-IT" dirty="0"/>
          </a:p>
        </p:txBody>
      </p:sp>
      <p:sp>
        <p:nvSpPr>
          <p:cNvPr id="6" name="Google Shape;82;p8">
            <a:extLst>
              <a:ext uri="{FF2B5EF4-FFF2-40B4-BE49-F238E27FC236}">
                <a16:creationId xmlns:a16="http://schemas.microsoft.com/office/drawing/2014/main" id="{703E1A89-99A3-FF1B-FA7E-B438BF14E601}"/>
              </a:ext>
            </a:extLst>
          </p:cNvPr>
          <p:cNvSpPr txBox="1">
            <a:spLocks/>
          </p:cNvSpPr>
          <p:nvPr/>
        </p:nvSpPr>
        <p:spPr>
          <a:xfrm>
            <a:off x="-51042" y="-58428"/>
            <a:ext cx="4374752" cy="106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10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S. Russenschuck. Roxie. [Online]. Available: https://espace.cern.ch/roxie</a:t>
            </a:r>
            <a:endParaRPr lang="it-IT" sz="1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8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7EC12-CB84-F09C-764A-0FA316D87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DF809-997E-F419-BADD-7E77446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by COMSOL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75FFE7-1AEC-5E4C-D3D4-F17DC1F201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DBA879-048A-088A-8E14-9B6DEB9E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48000"/>
            <a:ext cx="4282518" cy="40154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6C7890-E535-B846-8E5F-C6F345E63296}"/>
              </a:ext>
            </a:extLst>
          </p:cNvPr>
          <p:cNvSpPr txBox="1"/>
          <p:nvPr/>
        </p:nvSpPr>
        <p:spPr>
          <a:xfrm>
            <a:off x="7083000" y="538266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(MATLAB)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9FD8D9-2A99-F137-2B6C-7B30BD574C1E}"/>
              </a:ext>
            </a:extLst>
          </p:cNvPr>
          <p:cNvSpPr txBox="1"/>
          <p:nvPr/>
        </p:nvSpPr>
        <p:spPr>
          <a:xfrm>
            <a:off x="5164318" y="530617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(COMSOL)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28FD511-224F-0874-4B9A-AF6243E83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21" y="2918921"/>
            <a:ext cx="3264854" cy="114313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9405CC-2F8E-E316-7A83-67ECD0217292}"/>
              </a:ext>
            </a:extLst>
          </p:cNvPr>
          <p:cNvSpPr txBox="1"/>
          <p:nvPr/>
        </p:nvSpPr>
        <p:spPr>
          <a:xfrm>
            <a:off x="727650" y="4281700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N.B. </a:t>
            </a: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 yoke not considered </a:t>
            </a:r>
          </a:p>
        </p:txBody>
      </p:sp>
      <p:sp>
        <p:nvSpPr>
          <p:cNvPr id="12" name="Google Shape;84;p8">
            <a:extLst>
              <a:ext uri="{FF2B5EF4-FFF2-40B4-BE49-F238E27FC236}">
                <a16:creationId xmlns:a16="http://schemas.microsoft.com/office/drawing/2014/main" id="{67DCA6C9-E6D8-CEE2-D461-4B25F78E674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con angoli arrotondati 12">
                <a:extLst>
                  <a:ext uri="{FF2B5EF4-FFF2-40B4-BE49-F238E27FC236}">
                    <a16:creationId xmlns:a16="http://schemas.microsoft.com/office/drawing/2014/main" id="{6F78B2BC-2F16-AB33-3E0F-EFFBEA622D45}"/>
                  </a:ext>
                </a:extLst>
              </p:cNvPr>
              <p:cNvSpPr/>
              <p:nvPr/>
            </p:nvSpPr>
            <p:spPr>
              <a:xfrm>
                <a:off x="837399" y="1656723"/>
                <a:ext cx="3264853" cy="915027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2° numerical validation considering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600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it-IT" sz="1600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𝑢𝑛𝑖𝑓</m:t>
                        </m:r>
                      </m:sub>
                    </m:sSub>
                  </m:oMath>
                </a14:m>
                <a:r>
                  <a:rPr lang="it-IT" sz="1600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comparing results with COMSOL.</a:t>
                </a:r>
              </a:p>
            </p:txBody>
          </p:sp>
        </mc:Choice>
        <mc:Fallback xmlns="">
          <p:sp>
            <p:nvSpPr>
              <p:cNvPr id="13" name="Rettangolo con angoli arrotondati 12">
                <a:extLst>
                  <a:ext uri="{FF2B5EF4-FFF2-40B4-BE49-F238E27FC236}">
                    <a16:creationId xmlns:a16="http://schemas.microsoft.com/office/drawing/2014/main" id="{6F78B2BC-2F16-AB33-3E0F-EFFBEA622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99" y="1656723"/>
                <a:ext cx="3264853" cy="915027"/>
              </a:xfrm>
              <a:prstGeom prst="roundRect">
                <a:avLst/>
              </a:prstGeom>
              <a:blipFill>
                <a:blip r:embed="rId5"/>
                <a:stretch>
                  <a:fillRect r="-769" b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82;p8">
            <a:extLst>
              <a:ext uri="{FF2B5EF4-FFF2-40B4-BE49-F238E27FC236}">
                <a16:creationId xmlns:a16="http://schemas.microsoft.com/office/drawing/2014/main" id="{DADBACEF-54BA-F6AF-9C4A-7EDA45128E6A}"/>
              </a:ext>
            </a:extLst>
          </p:cNvPr>
          <p:cNvSpPr txBox="1">
            <a:spLocks/>
          </p:cNvSpPr>
          <p:nvPr/>
        </p:nvSpPr>
        <p:spPr>
          <a:xfrm>
            <a:off x="-51042" y="-58428"/>
            <a:ext cx="5650856" cy="33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10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Thinkbook Lenovo: RAM (16 GB), Processor (AMD Ryzen 5 5600 with Radeon Graphics, 2.3 GHz), 6 core</a:t>
            </a:r>
            <a:endParaRPr lang="it-IT" sz="1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D0494D-ED64-50E9-3079-6DED14833D1A}"/>
              </a:ext>
            </a:extLst>
          </p:cNvPr>
          <p:cNvSpPr txBox="1"/>
          <p:nvPr/>
        </p:nvSpPr>
        <p:spPr>
          <a:xfrm>
            <a:off x="2175872" y="3783525"/>
            <a:ext cx="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aseline="30000" noProof="0" dirty="0"/>
              <a:t>1</a:t>
            </a:r>
            <a:r>
              <a:rPr lang="it-IT" sz="1400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263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7631-F4F5-026E-787F-DFB91F05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C6A82-3D8B-AC10-350D-90E6FF59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Study: Lorentz Forces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A7F8D3-B64E-899E-32D3-6AF63EA421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26">
                <a:extLst>
                  <a:ext uri="{FF2B5EF4-FFF2-40B4-BE49-F238E27FC236}">
                    <a16:creationId xmlns:a16="http://schemas.microsoft.com/office/drawing/2014/main" id="{8B2F6EF6-11A2-4595-9E85-C4587F0E3B7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56319" y="1537258"/>
                <a:ext cx="5252248" cy="4175728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it-IT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Homogenized coils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𝒄𝒐𝒊𝒍𝒔</m:t>
                        </m:r>
                      </m:sub>
                    </m:sSub>
                    <m:r>
                      <a:rPr lang="it-IT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=174</m:t>
                    </m:r>
                    <m:r>
                      <m:rPr>
                        <m:nor/>
                      </m:rPr>
                      <a:rPr lang="it-IT" baseline="30000" noProof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it-IT" i="1" baseline="30000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it-IT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𝐺𝑃𝑎</m:t>
                    </m:r>
                    <m:r>
                      <a:rPr lang="it-IT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it-IT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𝒄𝒐𝒊𝒍𝒔</m:t>
                        </m:r>
                      </m:sub>
                    </m:sSub>
                    <m:r>
                      <a:rPr lang="it-IT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=0.3</m:t>
                    </m:r>
                  </m:oMath>
                </a14:m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it-IT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Infinitely rigid structure</a:t>
                </a:r>
              </a:p>
              <a:p>
                <a:pPr algn="just">
                  <a:spcBef>
                    <a:spcPts val="600"/>
                  </a:spcBef>
                </a:pPr>
                <a:endParaRPr lang="it-IT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it-IT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Frictionless contact </a:t>
                </a: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between coils and structure</a:t>
                </a: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it-IT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Layers bonded </a:t>
                </a: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together</a:t>
                </a: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Only </a:t>
                </a:r>
                <a:r>
                  <a:rPr lang="it-IT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Lorentz forces </a:t>
                </a: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(no forces for cooling contraction)</a:t>
                </a:r>
              </a:p>
              <a:p>
                <a:pPr marL="342900" indent="-3429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326">
                <a:extLst>
                  <a:ext uri="{FF2B5EF4-FFF2-40B4-BE49-F238E27FC236}">
                    <a16:creationId xmlns:a16="http://schemas.microsoft.com/office/drawing/2014/main" id="{8B2F6EF6-11A2-4595-9E85-C4587F0E3B7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6319" y="1537258"/>
                <a:ext cx="5252248" cy="41757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6170927D-B41C-E300-4224-45732896A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0"/>
          <a:stretch>
            <a:fillRect/>
          </a:stretch>
        </p:blipFill>
        <p:spPr>
          <a:xfrm>
            <a:off x="4836440" y="1649365"/>
            <a:ext cx="3314689" cy="3100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083EBF8-AEE9-7C40-A2FA-8F33AE14F682}"/>
                  </a:ext>
                </a:extLst>
              </p:cNvPr>
              <p:cNvSpPr txBox="1"/>
              <p:nvPr/>
            </p:nvSpPr>
            <p:spPr>
              <a:xfrm>
                <a:off x="7134258" y="1806307"/>
                <a:ext cx="140204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noProof="0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it-IT" sz="16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it-IT" sz="16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0" noProof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600" b="0" i="1" noProof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600" b="0" i="1" noProof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1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600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sz="1600" b="0" i="1" noProof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it-IT" sz="16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083EBF8-AEE9-7C40-A2FA-8F33AE14F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58" y="1806307"/>
                <a:ext cx="1402044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7ED585B9-367C-397B-A4ED-203E19B24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7"/>
          <a:stretch>
            <a:fillRect/>
          </a:stretch>
        </p:blipFill>
        <p:spPr>
          <a:xfrm>
            <a:off x="8151128" y="1467370"/>
            <a:ext cx="715015" cy="33556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9AE4158-AC33-2A42-771F-8447E4A5B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396" y="2969650"/>
            <a:ext cx="1646491" cy="178868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6E916F3-BEE6-8A0B-E11C-182F2ED00F0A}"/>
              </a:ext>
            </a:extLst>
          </p:cNvPr>
          <p:cNvSpPr txBox="1"/>
          <p:nvPr/>
        </p:nvSpPr>
        <p:spPr>
          <a:xfrm>
            <a:off x="667626" y="1457866"/>
            <a:ext cx="456756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1300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it-IT" sz="13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evaluate how screening currents affect the stress analysis.</a:t>
            </a:r>
          </a:p>
        </p:txBody>
      </p:sp>
      <p:sp>
        <p:nvSpPr>
          <p:cNvPr id="3" name="Google Shape;84;p8">
            <a:extLst>
              <a:ext uri="{FF2B5EF4-FFF2-40B4-BE49-F238E27FC236}">
                <a16:creationId xmlns:a16="http://schemas.microsoft.com/office/drawing/2014/main" id="{F919D414-130F-9755-7166-6E9C244DA7A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</p:spTree>
    <p:extLst>
      <p:ext uri="{BB962C8B-B14F-4D97-AF65-F5344CB8AC3E}">
        <p14:creationId xmlns:p14="http://schemas.microsoft.com/office/powerpoint/2010/main" val="17640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DAE93-465B-E10F-8487-F2BF9EA73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B9DA6-C47F-3ABF-E91B-C0718029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Study: Stresses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795833-82C1-F822-59B5-EA07E556E7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Policromia, arte, linea, luce&#10;&#10;Il contenuto generato dall'IA potrebbe non essere corretto.">
            <a:extLst>
              <a:ext uri="{FF2B5EF4-FFF2-40B4-BE49-F238E27FC236}">
                <a16:creationId xmlns:a16="http://schemas.microsoft.com/office/drawing/2014/main" id="{043FFDBD-4C3A-A877-1D3B-2351D07D9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r="18992" b="13208"/>
          <a:stretch>
            <a:fillRect/>
          </a:stretch>
        </p:blipFill>
        <p:spPr>
          <a:xfrm>
            <a:off x="5984842" y="2701528"/>
            <a:ext cx="2486306" cy="2143813"/>
          </a:xfrm>
          <a:prstGeom prst="rect">
            <a:avLst/>
          </a:prstGeom>
        </p:spPr>
      </p:pic>
      <p:pic>
        <p:nvPicPr>
          <p:cNvPr id="7" name="Immagine 6" descr="Immagine che contiene Policromia, linea, arte, luce&#10;&#10;Il contenuto generato dall'IA potrebbe non essere corretto.">
            <a:extLst>
              <a:ext uri="{FF2B5EF4-FFF2-40B4-BE49-F238E27FC236}">
                <a16:creationId xmlns:a16="http://schemas.microsoft.com/office/drawing/2014/main" id="{5E264E8F-2D94-A49C-F875-A9EC2E6D7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r="18023" b="14615"/>
          <a:stretch>
            <a:fillRect/>
          </a:stretch>
        </p:blipFill>
        <p:spPr>
          <a:xfrm>
            <a:off x="975360" y="2748739"/>
            <a:ext cx="2320471" cy="206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C023FA5-90A4-CA29-7D1B-41EE9CE574A6}"/>
                  </a:ext>
                </a:extLst>
              </p:cNvPr>
              <p:cNvSpPr txBox="1"/>
              <p:nvPr/>
            </p:nvSpPr>
            <p:spPr>
              <a:xfrm>
                <a:off x="5242355" y="2386471"/>
                <a:ext cx="42007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Radial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b="1" i="1" noProof="0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C023FA5-90A4-CA29-7D1B-41EE9CE57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355" y="2386471"/>
                <a:ext cx="4200761" cy="307777"/>
              </a:xfrm>
              <a:prstGeom prst="rect">
                <a:avLst/>
              </a:prstGeom>
              <a:blipFill>
                <a:blip r:embed="rId5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3913E8B-FD69-85CD-20C8-B427F5241707}"/>
                  </a:ext>
                </a:extLst>
              </p:cNvPr>
              <p:cNvSpPr txBox="1"/>
              <p:nvPr/>
            </p:nvSpPr>
            <p:spPr>
              <a:xfrm>
                <a:off x="135796" y="2356928"/>
                <a:ext cx="42007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Azimuthal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3913E8B-FD69-85CD-20C8-B427F5241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96" y="2356928"/>
                <a:ext cx="4200761" cy="307777"/>
              </a:xfrm>
              <a:prstGeom prst="rect">
                <a:avLst/>
              </a:prstGeom>
              <a:blipFill>
                <a:blip r:embed="rId6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48">
            <a:extLst>
              <a:ext uri="{FF2B5EF4-FFF2-40B4-BE49-F238E27FC236}">
                <a16:creationId xmlns:a16="http://schemas.microsoft.com/office/drawing/2014/main" id="{0185BB29-5B27-5D23-0E65-8F2CF2184035}"/>
              </a:ext>
            </a:extLst>
          </p:cNvPr>
          <p:cNvSpPr txBox="1"/>
          <p:nvPr/>
        </p:nvSpPr>
        <p:spPr>
          <a:xfrm>
            <a:off x="-163634" y="1369878"/>
            <a:ext cx="25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Compressive Stress </a:t>
            </a:r>
          </a:p>
          <a:p>
            <a:pPr algn="ctr"/>
            <a:r>
              <a:rPr lang="it-IT" sz="1200" noProof="0" dirty="0">
                <a:solidFill>
                  <a:srgbClr val="0A27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400 MPa</a:t>
            </a:r>
            <a:r>
              <a:rPr lang="it-IT" sz="1200" baseline="30000" noProof="0" dirty="0">
                <a:solidFill>
                  <a:srgbClr val="0A27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it-IT" sz="1200" noProof="0" dirty="0">
              <a:solidFill>
                <a:srgbClr val="0A27B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617165-ED14-04F5-FE0D-BFDF2C1FF5E0}"/>
              </a:ext>
            </a:extLst>
          </p:cNvPr>
          <p:cNvSpPr txBox="1"/>
          <p:nvPr/>
        </p:nvSpPr>
        <p:spPr>
          <a:xfrm>
            <a:off x="2236177" y="1381642"/>
            <a:ext cx="2542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Tensile Stress </a:t>
            </a:r>
          </a:p>
          <a:p>
            <a:pPr algn="ctr"/>
            <a:r>
              <a:rPr lang="it-IT" sz="120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10-100 MPa</a:t>
            </a:r>
            <a:r>
              <a:rPr lang="it-IT" sz="1200" baseline="3000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it-IT" sz="1200" noProof="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657DFBD-ECF1-F887-1630-ADA45A75D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903" y="1794651"/>
            <a:ext cx="766566" cy="5312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BDA70E7-466C-37F9-373E-D5A966458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498" y="1791873"/>
            <a:ext cx="725737" cy="5420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9E40F63-6E9B-9FC8-6903-7754FA3EA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2394" y="1839411"/>
            <a:ext cx="1148993" cy="3180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FE02C1F-578E-BBEA-6412-896B2E3EE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3845" y="1849038"/>
            <a:ext cx="1157899" cy="29877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DF46EC9-FF95-316B-9E73-5C0DD08B1851}"/>
              </a:ext>
            </a:extLst>
          </p:cNvPr>
          <p:cNvSpPr txBox="1"/>
          <p:nvPr/>
        </p:nvSpPr>
        <p:spPr>
          <a:xfrm>
            <a:off x="4635275" y="1378398"/>
            <a:ext cx="254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Parallel Compressive Stress</a:t>
            </a:r>
          </a:p>
          <a:p>
            <a:pPr algn="ctr"/>
            <a:r>
              <a:rPr lang="it-IT" sz="1200" noProof="0" dirty="0">
                <a:solidFill>
                  <a:srgbClr val="0A27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100 MPa</a:t>
            </a:r>
            <a:r>
              <a:rPr lang="it-IT" sz="1200" baseline="30000" noProof="0" dirty="0">
                <a:solidFill>
                  <a:srgbClr val="0A27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it-IT" sz="1200" noProof="0" dirty="0">
              <a:solidFill>
                <a:srgbClr val="0A27B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5C6DE3-58E8-5943-8CDA-783E96482346}"/>
              </a:ext>
            </a:extLst>
          </p:cNvPr>
          <p:cNvSpPr txBox="1"/>
          <p:nvPr/>
        </p:nvSpPr>
        <p:spPr>
          <a:xfrm>
            <a:off x="7091756" y="1351716"/>
            <a:ext cx="2052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Parallel Tensile Stress</a:t>
            </a:r>
          </a:p>
          <a:p>
            <a:pPr algn="ctr"/>
            <a:r>
              <a:rPr lang="it-IT" sz="120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 700 MPa</a:t>
            </a:r>
            <a:r>
              <a:rPr lang="it-IT" sz="1200" baseline="30000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it-IT" sz="1200" noProof="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magine 18" descr="Immagine che contiene Policromia, linea, arte, luce&#10;&#10;Il contenuto generato dall'IA potrebbe non essere corretto.">
            <a:extLst>
              <a:ext uri="{FF2B5EF4-FFF2-40B4-BE49-F238E27FC236}">
                <a16:creationId xmlns:a16="http://schemas.microsoft.com/office/drawing/2014/main" id="{3DD148EA-3290-01B3-3C5E-5E362F74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9"/>
          <a:stretch>
            <a:fillRect/>
          </a:stretch>
        </p:blipFill>
        <p:spPr>
          <a:xfrm>
            <a:off x="3240570" y="2621149"/>
            <a:ext cx="3122763" cy="37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4C580E7-0605-D806-554D-6AC19371F7F7}"/>
                  </a:ext>
                </a:extLst>
              </p:cNvPr>
              <p:cNvSpPr txBox="1"/>
              <p:nvPr/>
            </p:nvSpPr>
            <p:spPr>
              <a:xfrm>
                <a:off x="4105232" y="2413814"/>
                <a:ext cx="85803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(MPa)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4C580E7-0605-D806-554D-6AC19371F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232" y="2413814"/>
                <a:ext cx="858035" cy="307777"/>
              </a:xfrm>
              <a:prstGeom prst="rect">
                <a:avLst/>
              </a:prstGeom>
              <a:blipFill>
                <a:blip r:embed="rId11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79945AF8-3135-5262-F953-19506DBA2607}"/>
              </a:ext>
            </a:extLst>
          </p:cNvPr>
          <p:cNvSpPr/>
          <p:nvPr/>
        </p:nvSpPr>
        <p:spPr>
          <a:xfrm>
            <a:off x="4441311" y="3787646"/>
            <a:ext cx="343835" cy="27453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84;p8">
            <a:extLst>
              <a:ext uri="{FF2B5EF4-FFF2-40B4-BE49-F238E27FC236}">
                <a16:creationId xmlns:a16="http://schemas.microsoft.com/office/drawing/2014/main" id="{680E4B85-691E-7C39-A974-32CC417C18BC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A6E4BC7-BBA5-6ED0-C3F9-D6BE902B95B7}"/>
                  </a:ext>
                </a:extLst>
              </p:cNvPr>
              <p:cNvSpPr txBox="1"/>
              <p:nvPr/>
            </p:nvSpPr>
            <p:spPr>
              <a:xfrm>
                <a:off x="7199533" y="2717677"/>
                <a:ext cx="1271615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lang="it-IT" sz="1000" b="1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it-IT" sz="1000" noProof="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 Mpa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000" b="1" i="1" noProof="0" smtClean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  <m:r>
                      <a:rPr lang="it-IT" sz="1000" b="1" i="1" noProof="0">
                        <a:solidFill>
                          <a:srgbClr val="0A27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it-IT" sz="1000" b="1" noProof="0" dirty="0">
                    <a:solidFill>
                      <a:srgbClr val="0A27B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lang="it-IT" sz="1000" noProof="0" dirty="0">
                    <a:solidFill>
                      <a:srgbClr val="0A27B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197 MPa</a:t>
                </a:r>
                <a:r>
                  <a:rPr lang="it-IT" sz="1000" noProof="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A6E4BC7-BBA5-6ED0-C3F9-D6BE902B9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533" y="2717677"/>
                <a:ext cx="1271615" cy="400110"/>
              </a:xfrm>
              <a:prstGeom prst="rect">
                <a:avLst/>
              </a:prstGeom>
              <a:blipFill>
                <a:blip r:embed="rId12"/>
                <a:stretch>
                  <a:fillRect b="-606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0587CFD-4304-2712-D54D-EBA7B82CE2AF}"/>
                  </a:ext>
                </a:extLst>
              </p:cNvPr>
              <p:cNvSpPr txBox="1"/>
              <p:nvPr/>
            </p:nvSpPr>
            <p:spPr>
              <a:xfrm>
                <a:off x="1990816" y="2728871"/>
                <a:ext cx="1305015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000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  <m:r>
                      <a:rPr lang="it-IT" sz="1000" b="1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it-IT" sz="1000" noProof="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 Mpa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000" b="1" i="1" noProof="0" smtClean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000" b="1" i="1" noProof="0">
                            <a:solidFill>
                              <a:srgbClr val="0A27B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𝒎𝒊𝒏</m:t>
                        </m:r>
                      </m:sub>
                    </m:sSub>
                    <m:r>
                      <a:rPr lang="it-IT" sz="1000" b="1" i="1" noProof="0">
                        <a:solidFill>
                          <a:srgbClr val="0A27B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it-IT" sz="1000" noProof="0" dirty="0">
                    <a:solidFill>
                      <a:srgbClr val="0A27B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-261 MPa</a:t>
                </a:r>
                <a:r>
                  <a:rPr lang="it-IT" sz="1000" noProof="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0587CFD-4304-2712-D54D-EBA7B82CE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816" y="2728871"/>
                <a:ext cx="1305015" cy="4001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D5A83C8F-A6ED-8644-0299-A1A8D051A12F}"/>
              </a:ext>
            </a:extLst>
          </p:cNvPr>
          <p:cNvSpPr/>
          <p:nvPr/>
        </p:nvSpPr>
        <p:spPr>
          <a:xfrm>
            <a:off x="3546642" y="4141398"/>
            <a:ext cx="2148124" cy="7039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Study Step:</a:t>
            </a:r>
          </a:p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 management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D53182C0-901A-D0E1-A550-F9ACF8D5F238}"/>
              </a:ext>
            </a:extLst>
          </p:cNvPr>
          <p:cNvSpPr/>
          <p:nvPr/>
        </p:nvSpPr>
        <p:spPr>
          <a:xfrm>
            <a:off x="3546642" y="2992349"/>
            <a:ext cx="2187388" cy="7039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Radial compressive stress</a:t>
            </a:r>
          </a:p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needs to be reduced!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BFEB312-9ED4-C8C3-CD5C-758AADBCF6CE}"/>
              </a:ext>
            </a:extLst>
          </p:cNvPr>
          <p:cNvSpPr txBox="1"/>
          <p:nvPr/>
        </p:nvSpPr>
        <p:spPr>
          <a:xfrm>
            <a:off x="0" y="-33547"/>
            <a:ext cx="8405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Maeda and Y. Yanagisawa, "Recent Developments in High-Temperature Superconducting Magnet Technology (Review)," doi: 10.1109/TASC.2013.2287707</a:t>
            </a:r>
          </a:p>
          <a:p>
            <a:r>
              <a:rPr lang="it-IT" sz="1000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Superconductor Business Development Division Fujikura Ltd., “Introduction of Fujikura re-based high temperature superconductor,” Fujikura Global, Koto City, Tokyo, Japan, Tech. Rep., Jul. 2024. [Online]. </a:t>
            </a:r>
            <a:r>
              <a:rPr lang="fr-FR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Available: https://www.fujikura.co.jp/eng/products/newbusiness/</a:t>
            </a: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rafico ad anello 24">
            <a:extLst>
              <a:ext uri="{FF2B5EF4-FFF2-40B4-BE49-F238E27FC236}">
                <a16:creationId xmlns:a16="http://schemas.microsoft.com/office/drawing/2014/main" id="{0303D04C-FF86-F27B-8C02-FD880808A802}"/>
              </a:ext>
            </a:extLst>
          </p:cNvPr>
          <p:cNvSpPr/>
          <p:nvPr/>
        </p:nvSpPr>
        <p:spPr>
          <a:xfrm>
            <a:off x="7153184" y="2869505"/>
            <a:ext cx="1325118" cy="277532"/>
          </a:xfrm>
          <a:prstGeom prst="donut">
            <a:avLst>
              <a:gd name="adj" fmla="val 128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Freccia in giù 22">
            <a:extLst>
              <a:ext uri="{FF2B5EF4-FFF2-40B4-BE49-F238E27FC236}">
                <a16:creationId xmlns:a16="http://schemas.microsoft.com/office/drawing/2014/main" id="{8CBD2A93-CBA7-096A-66BE-B3C92C5EBDDC}"/>
              </a:ext>
            </a:extLst>
          </p:cNvPr>
          <p:cNvSpPr/>
          <p:nvPr/>
        </p:nvSpPr>
        <p:spPr>
          <a:xfrm rot="19336034">
            <a:off x="6512772" y="1669323"/>
            <a:ext cx="343835" cy="143215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4" grpId="0" animBg="1"/>
      <p:bldP spid="26" grpId="0" animBg="1"/>
      <p:bldP spid="25" grpId="0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ED062C-F485-7BC1-91E2-039E8B288D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4;p8">
            <a:extLst>
              <a:ext uri="{FF2B5EF4-FFF2-40B4-BE49-F238E27FC236}">
                <a16:creationId xmlns:a16="http://schemas.microsoft.com/office/drawing/2014/main" id="{0DF6D3A4-A1DD-3640-E85B-2FB1F0EBCA8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6159FC-DEA0-C439-BF7C-04C083F4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276" y="1426251"/>
            <a:ext cx="4572376" cy="1912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2D5B0FE-2403-F25D-1F8A-F6EF0B0B5836}"/>
                  </a:ext>
                </a:extLst>
              </p:cNvPr>
              <p:cNvSpPr txBox="1"/>
              <p:nvPr/>
            </p:nvSpPr>
            <p:spPr>
              <a:xfrm>
                <a:off x="617301" y="1426249"/>
                <a:ext cx="356677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noProof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Next generation </a:t>
                </a:r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Hadron Collider </a:t>
                </a:r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proposed at CERN.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Designed for </a:t>
                </a:r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 TeV center-of-mass energy.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90</a:t>
                </a:r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km</a:t>
                </a:r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circular tunnel planned near Geneva.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Requires </a:t>
                </a:r>
                <a:r>
                  <a:rPr lang="it-IT" b="1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high-field superconducting dipole magnets (14 T).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2D5B0FE-2403-F25D-1F8A-F6EF0B0B5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01" y="1426249"/>
                <a:ext cx="3566772" cy="2677656"/>
              </a:xfrm>
              <a:prstGeom prst="rect">
                <a:avLst/>
              </a:prstGeom>
              <a:blipFill>
                <a:blip r:embed="rId4"/>
                <a:stretch>
                  <a:fillRect l="-355" t="-4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1">
            <a:extLst>
              <a:ext uri="{FF2B5EF4-FFF2-40B4-BE49-F238E27FC236}">
                <a16:creationId xmlns:a16="http://schemas.microsoft.com/office/drawing/2014/main" id="{1E03B363-9FA7-D8B0-C286-9D6B90C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862013"/>
            <a:ext cx="7689850" cy="534987"/>
          </a:xfrm>
        </p:spPr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FCC-hh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2CE6E35B-84D0-3A0A-96A2-7FF4A882BD90}"/>
              </a:ext>
            </a:extLst>
          </p:cNvPr>
          <p:cNvSpPr/>
          <p:nvPr/>
        </p:nvSpPr>
        <p:spPr>
          <a:xfrm>
            <a:off x="2301562" y="3866447"/>
            <a:ext cx="280168" cy="2520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44DB4C41-7166-C70F-BF56-742437608B09}"/>
              </a:ext>
            </a:extLst>
          </p:cNvPr>
          <p:cNvSpPr/>
          <p:nvPr/>
        </p:nvSpPr>
        <p:spPr>
          <a:xfrm>
            <a:off x="1195443" y="4159907"/>
            <a:ext cx="2492406" cy="6459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 indent="0" algn="ctr"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challenge: </a:t>
            </a:r>
            <a:r>
              <a:rPr lang="it-IT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of HTS materials in ramped-magnet!</a:t>
            </a: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A085F568-F015-DEF9-7D47-50EDF6E2FA0A}"/>
              </a:ext>
            </a:extLst>
          </p:cNvPr>
          <p:cNvSpPr/>
          <p:nvPr/>
        </p:nvSpPr>
        <p:spPr>
          <a:xfrm rot="16200000">
            <a:off x="3965209" y="4305980"/>
            <a:ext cx="290946" cy="3351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9C388EC4-57EB-4DEA-FD58-83AE7ADF8614}"/>
              </a:ext>
            </a:extLst>
          </p:cNvPr>
          <p:cNvSpPr/>
          <p:nvPr/>
        </p:nvSpPr>
        <p:spPr>
          <a:xfrm>
            <a:off x="4533515" y="3825932"/>
            <a:ext cx="4128654" cy="98145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INFN-CERN agreement within HFM program foresees the construction of a 10 T (with no iron contribution) HTS dipole demonstrator.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8A14629-7981-FB19-6993-CEA0E7930F55}"/>
              </a:ext>
            </a:extLst>
          </p:cNvPr>
          <p:cNvSpPr txBox="1"/>
          <p:nvPr/>
        </p:nvSpPr>
        <p:spPr>
          <a:xfrm>
            <a:off x="5621764" y="3425822"/>
            <a:ext cx="210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</a:t>
            </a:r>
            <a:endParaRPr lang="it-IT" sz="2000" b="1" noProof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41ED-C668-BF97-9869-73CFE9D2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5FCCF-C203-138B-7317-8CE7A0D2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10T HTS Dipole Demonstrator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86721F-B65A-3376-85B4-ECA6CFCBB3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4;p8">
            <a:extLst>
              <a:ext uri="{FF2B5EF4-FFF2-40B4-BE49-F238E27FC236}">
                <a16:creationId xmlns:a16="http://schemas.microsoft.com/office/drawing/2014/main" id="{BDFDE5C8-A93F-6D90-8C2B-A4560C3EE762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4844E361-E204-AF18-4D25-B280748F37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34569"/>
                  </p:ext>
                </p:extLst>
              </p:nvPr>
            </p:nvGraphicFramePr>
            <p:xfrm>
              <a:off x="608860" y="1397000"/>
              <a:ext cx="2667740" cy="2500377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333870">
                      <a:extLst>
                        <a:ext uri="{9D8B030D-6E8A-4147-A177-3AD203B41FA5}">
                          <a16:colId xmlns:a16="http://schemas.microsoft.com/office/drawing/2014/main" val="3704105256"/>
                        </a:ext>
                      </a:extLst>
                    </a:gridCol>
                    <a:gridCol w="1333870">
                      <a:extLst>
                        <a:ext uri="{9D8B030D-6E8A-4147-A177-3AD203B41FA5}">
                          <a16:colId xmlns:a16="http://schemas.microsoft.com/office/drawing/2014/main" val="76977702"/>
                        </a:ext>
                      </a:extLst>
                    </a:gridCol>
                  </a:tblGrid>
                  <a:tr h="205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noProof="0" dirty="0"/>
                            <a:t>REQUIREMENTS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81516"/>
                      </a:ext>
                    </a:extLst>
                  </a:tr>
                  <a:tr h="2178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𝑎𝑝𝑒𝑟𝑡𝑢𝑟𝑒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i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5380359"/>
                      </a:ext>
                    </a:extLst>
                  </a:tr>
                  <a:tr h="205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300" b="1" noProof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it-IT" sz="1300" noProof="0"/>
                                  <m:t> </m:t>
                                </m:r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300" noProof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it-IT" sz="1300" b="0" i="0" noProof="0" smtClean="0">
                                  <a:solidFill>
                                    <a:schemeClr val="bg2"/>
                                  </a:solidFill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it-IT" sz="1300" noProof="0">
                                  <a:solidFill>
                                    <a:schemeClr val="bg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1300" noProof="0">
                                  <a:solidFill>
                                    <a:schemeClr val="bg2"/>
                                  </a:solidFill>
                                </a:rPr>
                                <m:t>T</m:t>
                              </m:r>
                            </m:oMath>
                          </a14:m>
                          <a:r>
                            <a:rPr lang="it-IT" sz="1300" noProof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810363"/>
                      </a:ext>
                    </a:extLst>
                  </a:tr>
                  <a:tr h="2178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𝑜𝑝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20 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5088677"/>
                      </a:ext>
                    </a:extLst>
                  </a:tr>
                  <a:tr h="21860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1300" noProof="0">
                                        <a:latin typeface="Cambria Math" panose="02040503050406030204" pitchFamily="18" charset="0"/>
                                      </a:rPr>
                                      <m:t>𝑚𝑎𝑟𝑔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sz="1300" b="0" i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7664384"/>
                      </a:ext>
                    </a:extLst>
                  </a:tr>
                  <a:tr h="205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b="1" i="1" noProof="0" smtClean="0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it-IT" sz="1300" b="1" i="1" noProof="0" smtClean="0">
                                        <a:latin typeface="Cambria Math" panose="02040503050406030204" pitchFamily="18" charset="0"/>
                                      </a:rPr>
                                      <m:t>𝒎𝒆𝒄𝒄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3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i="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it-IT" sz="1300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0995346"/>
                      </a:ext>
                    </a:extLst>
                  </a:tr>
                  <a:tr h="205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1" i="1" noProof="0" smtClean="0">
                                    <a:latin typeface="Cambria Math" panose="02040503050406030204" pitchFamily="18" charset="0"/>
                                  </a:rPr>
                                  <m:t>𝑭𝒊𝒆𝒍𝒅</m:t>
                                </m:r>
                                <m:r>
                                  <a:rPr lang="it-IT" sz="1300" b="1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300" b="1" i="1" noProof="0" smtClean="0">
                                    <a:latin typeface="Cambria Math" panose="02040503050406030204" pitchFamily="18" charset="0"/>
                                  </a:rPr>
                                  <m:t>𝒒𝒖𝒂𝒍𝒊𝒕𝒚</m:t>
                                </m:r>
                              </m:oMath>
                            </m:oMathPara>
                          </a14:m>
                          <a:endParaRPr lang="it-IT" noProof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it-IT" b="0" noProof="0" dirty="0"/>
                            <a:t>(geometric)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lang="it-IT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30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b="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it-IT" sz="1300" b="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it-IT" sz="1300" b="0" i="1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it-IT" sz="1300" b="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300" b="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it-IT" sz="1300" b="0" i="1" noProof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it-IT" sz="1300" b="0" i="1" noProof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oMath>
                            </m:oMathPara>
                          </a14:m>
                          <a:endParaRPr lang="it-IT" sz="1300" noProof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64253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4844E361-E204-AF18-4D25-B280748F37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34569"/>
                  </p:ext>
                </p:extLst>
              </p:nvPr>
            </p:nvGraphicFramePr>
            <p:xfrm>
              <a:off x="608860" y="1397000"/>
              <a:ext cx="2667740" cy="2500377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1333870">
                      <a:extLst>
                        <a:ext uri="{9D8B030D-6E8A-4147-A177-3AD203B41FA5}">
                          <a16:colId xmlns:a16="http://schemas.microsoft.com/office/drawing/2014/main" val="3704105256"/>
                        </a:ext>
                      </a:extLst>
                    </a:gridCol>
                    <a:gridCol w="1333870">
                      <a:extLst>
                        <a:ext uri="{9D8B030D-6E8A-4147-A177-3AD203B41FA5}">
                          <a16:colId xmlns:a16="http://schemas.microsoft.com/office/drawing/2014/main" val="76977702"/>
                        </a:ext>
                      </a:extLst>
                    </a:gridCol>
                  </a:tblGrid>
                  <a:tr h="2895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noProof="0" dirty="0"/>
                            <a:t>REQUIREMENTS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81516"/>
                      </a:ext>
                    </a:extLst>
                  </a:tr>
                  <a:tr h="30486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101887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00952" t="-100000" r="-2857" b="-6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380359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208696" r="-101887" b="-56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00952" t="-208696" r="-2857" b="-56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810363"/>
                      </a:ext>
                    </a:extLst>
                  </a:tr>
                  <a:tr h="30486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295833" r="-101887" b="-4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00952" t="-295833" r="-2857" b="-43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5088677"/>
                      </a:ext>
                    </a:extLst>
                  </a:tr>
                  <a:tr h="30568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395833" r="-101887" b="-3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00952" t="-395833" r="-2857" b="-33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664384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517391" r="-101887" b="-2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00952" t="-517391" r="-2857" b="-25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0995346"/>
                      </a:ext>
                    </a:extLst>
                  </a:tr>
                  <a:tr h="716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253571" r="-101887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952" t="-253571" r="-2857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42536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BEE1463B-550F-2567-30D2-525DDF06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648" y="1530048"/>
            <a:ext cx="5199004" cy="152543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43F134-521B-9ACC-3A6A-9BA7AD425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539" y="3322500"/>
            <a:ext cx="3275801" cy="1450300"/>
          </a:xfrm>
          <a:prstGeom prst="snip2DiagRect">
            <a:avLst>
              <a:gd name="adj1" fmla="val 0"/>
              <a:gd name="adj2" fmla="val 35295"/>
            </a:avLst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479DDEB-BB72-95E0-EAF4-788FFC5D715E}"/>
              </a:ext>
            </a:extLst>
          </p:cNvPr>
          <p:cNvSpPr txBox="1"/>
          <p:nvPr/>
        </p:nvSpPr>
        <p:spPr>
          <a:xfrm>
            <a:off x="4199943" y="1361534"/>
            <a:ext cx="60946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ROXIE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6C3A217-76F9-8B77-0334-28A5567567A6}"/>
              </a:ext>
            </a:extLst>
          </p:cNvPr>
          <p:cNvSpPr txBox="1"/>
          <p:nvPr/>
        </p:nvSpPr>
        <p:spPr>
          <a:xfrm>
            <a:off x="7372634" y="1317330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COMSOL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BEC777-0B09-0A37-C43F-7F29F77B6D7B}"/>
              </a:ext>
            </a:extLst>
          </p:cNvPr>
          <p:cNvSpPr txBox="1"/>
          <p:nvPr/>
        </p:nvSpPr>
        <p:spPr>
          <a:xfrm>
            <a:off x="5152135" y="3170006"/>
            <a:ext cx="7922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COMSOL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F3CADA-AA80-C353-C536-53F8042D8AE7}"/>
              </a:ext>
            </a:extLst>
          </p:cNvPr>
          <p:cNvSpPr txBox="1"/>
          <p:nvPr/>
        </p:nvSpPr>
        <p:spPr>
          <a:xfrm>
            <a:off x="6791483" y="3115722"/>
            <a:ext cx="7777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MATLAB</a:t>
            </a:r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ECD226FD-3682-A414-7F05-8C105F2AA521}"/>
              </a:ext>
            </a:extLst>
          </p:cNvPr>
          <p:cNvSpPr/>
          <p:nvPr/>
        </p:nvSpPr>
        <p:spPr>
          <a:xfrm>
            <a:off x="1743763" y="3733996"/>
            <a:ext cx="397933" cy="34410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E97236B5-4560-E983-DCF1-3D30432E3A1C}"/>
                  </a:ext>
                </a:extLst>
              </p:cNvPr>
              <p:cNvSpPr/>
              <p:nvPr/>
            </p:nvSpPr>
            <p:spPr>
              <a:xfrm>
                <a:off x="991173" y="4144051"/>
                <a:ext cx="1903114" cy="635049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EM design considering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𝑢𝑛𝑖𝑓</m:t>
                        </m:r>
                      </m:sub>
                    </m:sSub>
                  </m:oMath>
                </a14:m>
                <a:r>
                  <a:rPr lang="it-IT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E97236B5-4560-E983-DCF1-3D30432E3A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73" y="4144051"/>
                <a:ext cx="1903114" cy="63504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ccia angolare in su 8">
            <a:extLst>
              <a:ext uri="{FF2B5EF4-FFF2-40B4-BE49-F238E27FC236}">
                <a16:creationId xmlns:a16="http://schemas.microsoft.com/office/drawing/2014/main" id="{F81669AB-2B24-756E-9401-FE2BA8339764}"/>
              </a:ext>
            </a:extLst>
          </p:cNvPr>
          <p:cNvSpPr/>
          <p:nvPr/>
        </p:nvSpPr>
        <p:spPr>
          <a:xfrm>
            <a:off x="3276600" y="3188526"/>
            <a:ext cx="923343" cy="1366541"/>
          </a:xfrm>
          <a:prstGeom prst="bent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DAF84A5-CBCD-EAD5-43DC-0868DBE691D8}"/>
                  </a:ext>
                </a:extLst>
              </p:cNvPr>
              <p:cNvSpPr txBox="1"/>
              <p:nvPr/>
            </p:nvSpPr>
            <p:spPr>
              <a:xfrm>
                <a:off x="6316936" y="3316200"/>
                <a:ext cx="34605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DAF84A5-CBCD-EAD5-43DC-0868DBE69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936" y="3316200"/>
                <a:ext cx="346056" cy="215444"/>
              </a:xfrm>
              <a:prstGeom prst="rect">
                <a:avLst/>
              </a:prstGeom>
              <a:blipFill>
                <a:blip r:embed="rId7"/>
                <a:stretch>
                  <a:fillRect l="-17857" t="-5882" b="-352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08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E4A5F-38A9-6D57-2257-EBA00F78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74BB7-ADDA-BFE6-8B82-1988C291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Measurements on Racetrack Coils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E98597-642D-5F72-84D4-446F10A0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25" y="1274950"/>
            <a:ext cx="2476350" cy="367915"/>
          </a:xfrm>
        </p:spPr>
        <p:txBody>
          <a:bodyPr/>
          <a:lstStyle/>
          <a:p>
            <a:pPr marL="146050" indent="0" algn="ctr">
              <a:buNone/>
            </a:pPr>
            <a:r>
              <a:rPr lang="it-IT" b="1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</a:t>
            </a:r>
          </a:p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88950" indent="-342900" algn="ctr">
              <a:buFont typeface="+mj-lt"/>
              <a:buAutoNum type="arabicPeriod"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D5E69C-0C27-F45D-EFA0-2CEA45B70C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DD0157B2-7037-8D10-5730-356218B94937}"/>
              </a:ext>
            </a:extLst>
          </p:cNvPr>
          <p:cNvSpPr/>
          <p:nvPr/>
        </p:nvSpPr>
        <p:spPr>
          <a:xfrm>
            <a:off x="2669892" y="1924765"/>
            <a:ext cx="432000" cy="27715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Segnaposto testo 2">
            <a:extLst>
              <a:ext uri="{FF2B5EF4-FFF2-40B4-BE49-F238E27FC236}">
                <a16:creationId xmlns:a16="http://schemas.microsoft.com/office/drawing/2014/main" id="{D939E55D-8F3F-9FEB-C806-CB6C55B56420}"/>
              </a:ext>
            </a:extLst>
          </p:cNvPr>
          <p:cNvSpPr txBox="1">
            <a:spLocks/>
          </p:cNvSpPr>
          <p:nvPr/>
        </p:nvSpPr>
        <p:spPr>
          <a:xfrm>
            <a:off x="2973600" y="1672339"/>
            <a:ext cx="2476350" cy="60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46050" indent="0" algn="ctr">
              <a:buFont typeface="Catamaran"/>
              <a:buNone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E75124D5-208C-052D-5E3D-04067CDD0A28}"/>
              </a:ext>
            </a:extLst>
          </p:cNvPr>
          <p:cNvSpPr/>
          <p:nvPr/>
        </p:nvSpPr>
        <p:spPr>
          <a:xfrm>
            <a:off x="5866960" y="1934771"/>
            <a:ext cx="432000" cy="27715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4BB1D8E5-6C7C-7CCD-F2B8-45D1ED6A6EA7}"/>
              </a:ext>
            </a:extLst>
          </p:cNvPr>
          <p:cNvSpPr/>
          <p:nvPr/>
        </p:nvSpPr>
        <p:spPr>
          <a:xfrm>
            <a:off x="3184672" y="1593917"/>
            <a:ext cx="2581426" cy="9588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 indent="0" algn="ctr">
              <a:buFont typeface="Catamaran"/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Coil system must be designed to enhance the screening current effects.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3CA6D189-79DD-9E89-BDA0-85448FE5515D}"/>
              </a:ext>
            </a:extLst>
          </p:cNvPr>
          <p:cNvSpPr/>
          <p:nvPr/>
        </p:nvSpPr>
        <p:spPr>
          <a:xfrm>
            <a:off x="6421388" y="1642865"/>
            <a:ext cx="2202000" cy="8877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Parametric simulations to identify the best layout.</a:t>
            </a:r>
            <a:endParaRPr lang="it-IT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C880A5F1-9043-684A-B5D6-9A0C7D99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0"/>
          <a:stretch>
            <a:fillRect/>
          </a:stretch>
        </p:blipFill>
        <p:spPr>
          <a:xfrm>
            <a:off x="486399" y="2948139"/>
            <a:ext cx="2584800" cy="1505583"/>
          </a:xfrm>
          <a:prstGeom prst="rect">
            <a:avLst/>
          </a:prstGeom>
        </p:spPr>
      </p:pic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2CB39478-2554-EAB9-AF44-C9E92E8F6241}"/>
              </a:ext>
            </a:extLst>
          </p:cNvPr>
          <p:cNvSpPr/>
          <p:nvPr/>
        </p:nvSpPr>
        <p:spPr>
          <a:xfrm>
            <a:off x="333348" y="1583913"/>
            <a:ext cx="2253764" cy="95886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 indent="0" algn="ctr"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comparing the measurements with the simulated results for further validation.</a:t>
            </a:r>
          </a:p>
        </p:txBody>
      </p:sp>
      <p:sp>
        <p:nvSpPr>
          <p:cNvPr id="46" name="Google Shape;84;p8">
            <a:extLst>
              <a:ext uri="{FF2B5EF4-FFF2-40B4-BE49-F238E27FC236}">
                <a16:creationId xmlns:a16="http://schemas.microsoft.com/office/drawing/2014/main" id="{C3089E28-F7DD-5809-ADF4-41BA056A89F2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392F56-C8B8-FA35-C4FC-1026A069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75" y="3026814"/>
            <a:ext cx="6065828" cy="18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82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E212-87E3-4EFD-06EE-6B944C84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olo 28">
                <a:extLst>
                  <a:ext uri="{FF2B5EF4-FFF2-40B4-BE49-F238E27FC236}">
                    <a16:creationId xmlns:a16="http://schemas.microsoft.com/office/drawing/2014/main" id="{1261898E-12CE-0E4C-E945-1313EF4D61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Output Example </a:t>
                </a:r>
                <a:r>
                  <a:rPr lang="it-IT" sz="12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200" i="1" noProof="0" smtClean="0">
                        <a:latin typeface="Cambria Math" panose="02040503050406030204" pitchFamily="18" charset="0"/>
                      </a:rPr>
                      <m:t>𝑀𝑖𝑟𝑟𝑜𝑟𝑒𝑑</m:t>
                    </m:r>
                  </m:oMath>
                </a14:m>
                <a:r>
                  <a:rPr lang="it-IT" sz="12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Titolo 28">
                <a:extLst>
                  <a:ext uri="{FF2B5EF4-FFF2-40B4-BE49-F238E27FC236}">
                    <a16:creationId xmlns:a16="http://schemas.microsoft.com/office/drawing/2014/main" id="{1261898E-12CE-0E4C-E945-1313EF4D6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85" b="-279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egnaposto testo 29">
            <a:extLst>
              <a:ext uri="{FF2B5EF4-FFF2-40B4-BE49-F238E27FC236}">
                <a16:creationId xmlns:a16="http://schemas.microsoft.com/office/drawing/2014/main" id="{8274C495-7FDB-68BE-45DF-8DC54AC57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E1F461-1BE1-3993-1845-8A992A13C0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4;p8">
            <a:extLst>
              <a:ext uri="{FF2B5EF4-FFF2-40B4-BE49-F238E27FC236}">
                <a16:creationId xmlns:a16="http://schemas.microsoft.com/office/drawing/2014/main" id="{2FF40A4E-4CD0-36E1-30CF-FFD5C440D21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3ACBC0-C804-6C8D-C221-4AC180F96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08" y="1334225"/>
            <a:ext cx="3656207" cy="310615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2411CC1-348A-771B-D8F5-E22DF186D0F9}"/>
              </a:ext>
            </a:extLst>
          </p:cNvPr>
          <p:cNvSpPr/>
          <p:nvPr/>
        </p:nvSpPr>
        <p:spPr>
          <a:xfrm>
            <a:off x="1897810" y="2202021"/>
            <a:ext cx="349371" cy="2501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D583B27-0A9B-D8F3-FEFD-52D9C0423BA8}"/>
              </a:ext>
            </a:extLst>
          </p:cNvPr>
          <p:cNvSpPr/>
          <p:nvPr/>
        </p:nvSpPr>
        <p:spPr>
          <a:xfrm>
            <a:off x="812319" y="2184767"/>
            <a:ext cx="349371" cy="2501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05C3930-2439-A783-68E4-85F3CFEBB31A}"/>
              </a:ext>
            </a:extLst>
          </p:cNvPr>
          <p:cNvSpPr/>
          <p:nvPr/>
        </p:nvSpPr>
        <p:spPr>
          <a:xfrm>
            <a:off x="3344891" y="1694370"/>
            <a:ext cx="364467" cy="2724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DB10F6B-7492-D956-5BE5-611437F7A3E7}"/>
              </a:ext>
            </a:extLst>
          </p:cNvPr>
          <p:cNvSpPr/>
          <p:nvPr/>
        </p:nvSpPr>
        <p:spPr>
          <a:xfrm>
            <a:off x="3324046" y="3179336"/>
            <a:ext cx="437400" cy="3327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886B7F6-CC70-9024-1210-8A75925EE073}"/>
              </a:ext>
            </a:extLst>
          </p:cNvPr>
          <p:cNvSpPr/>
          <p:nvPr/>
        </p:nvSpPr>
        <p:spPr>
          <a:xfrm>
            <a:off x="2967157" y="3768877"/>
            <a:ext cx="437401" cy="3327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0C8456-5CF7-1B60-01D6-944501D4BF67}"/>
              </a:ext>
            </a:extLst>
          </p:cNvPr>
          <p:cNvSpPr/>
          <p:nvPr/>
        </p:nvSpPr>
        <p:spPr>
          <a:xfrm>
            <a:off x="2013384" y="3202340"/>
            <a:ext cx="437401" cy="3071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16BE471-E90B-18AA-07A4-D8097E348C2F}"/>
              </a:ext>
            </a:extLst>
          </p:cNvPr>
          <p:cNvSpPr/>
          <p:nvPr/>
        </p:nvSpPr>
        <p:spPr>
          <a:xfrm>
            <a:off x="1842375" y="3781707"/>
            <a:ext cx="437400" cy="31996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E40CAEE-752F-6E04-6170-D02716D3A698}"/>
              </a:ext>
            </a:extLst>
          </p:cNvPr>
          <p:cNvSpPr/>
          <p:nvPr/>
        </p:nvSpPr>
        <p:spPr>
          <a:xfrm>
            <a:off x="768303" y="3176679"/>
            <a:ext cx="437401" cy="3327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AE69FF4-90A1-71D7-9A20-2BE0934796E8}"/>
              </a:ext>
            </a:extLst>
          </p:cNvPr>
          <p:cNvSpPr/>
          <p:nvPr/>
        </p:nvSpPr>
        <p:spPr>
          <a:xfrm>
            <a:off x="767317" y="3768877"/>
            <a:ext cx="437401" cy="3327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2B00E08-681E-B611-B891-33C609C89FCA}"/>
              </a:ext>
            </a:extLst>
          </p:cNvPr>
          <p:cNvSpPr/>
          <p:nvPr/>
        </p:nvSpPr>
        <p:spPr>
          <a:xfrm>
            <a:off x="812319" y="1708158"/>
            <a:ext cx="349371" cy="2501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09CEA13-C964-398C-7531-2855F5CAB57B}"/>
              </a:ext>
            </a:extLst>
          </p:cNvPr>
          <p:cNvSpPr/>
          <p:nvPr/>
        </p:nvSpPr>
        <p:spPr>
          <a:xfrm>
            <a:off x="2039425" y="1716654"/>
            <a:ext cx="349371" cy="2501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3483E7C-62E7-89FF-D00A-013DA98FE75A}"/>
              </a:ext>
            </a:extLst>
          </p:cNvPr>
          <p:cNvSpPr/>
          <p:nvPr/>
        </p:nvSpPr>
        <p:spPr>
          <a:xfrm>
            <a:off x="3040091" y="2197828"/>
            <a:ext cx="364467" cy="2501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74A6DEC-9BED-E294-679D-13A6EC7C4C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6" t="1354" r="-1" b="50003"/>
          <a:stretch>
            <a:fillRect/>
          </a:stretch>
        </p:blipFill>
        <p:spPr>
          <a:xfrm>
            <a:off x="4042214" y="1229264"/>
            <a:ext cx="5098035" cy="14547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DAD60EA-CB03-BCFD-BB06-82B2DC01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003"/>
          <a:stretch>
            <a:fillRect/>
          </a:stretch>
        </p:blipFill>
        <p:spPr>
          <a:xfrm>
            <a:off x="3982611" y="2995099"/>
            <a:ext cx="5157638" cy="13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/>
              <a:t>2</a:t>
            </a:fld>
            <a:endParaRPr lang="it-IT" noProof="0" dirty="0"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of contents</a:t>
            </a:r>
          </a:p>
        </p:txBody>
      </p:sp>
      <p:sp>
        <p:nvSpPr>
          <p:cNvPr id="71" name="Google Shape;71;p7"/>
          <p:cNvSpPr txBox="1"/>
          <p:nvPr/>
        </p:nvSpPr>
        <p:spPr>
          <a:xfrm>
            <a:off x="1583700" y="2048475"/>
            <a:ext cx="2817478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HTS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 for Future Colliders</a:t>
            </a:r>
          </a:p>
        </p:txBody>
      </p:sp>
      <p:sp>
        <p:nvSpPr>
          <p:cNvPr id="72" name="Google Shape;72;p7"/>
          <p:cNvSpPr txBox="1"/>
          <p:nvPr/>
        </p:nvSpPr>
        <p:spPr>
          <a:xfrm>
            <a:off x="5403000" y="2064012"/>
            <a:ext cx="2141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Brandt Model 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Implementation</a:t>
            </a:r>
          </a:p>
        </p:txBody>
      </p:sp>
      <p:sp>
        <p:nvSpPr>
          <p:cNvPr id="73" name="Google Shape;73;p7"/>
          <p:cNvSpPr txBox="1"/>
          <p:nvPr/>
        </p:nvSpPr>
        <p:spPr>
          <a:xfrm>
            <a:off x="5412981" y="3021787"/>
            <a:ext cx="339851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10T</a:t>
            </a: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 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Dipole Demonstrator for </a:t>
            </a: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FCC</a:t>
            </a:r>
          </a:p>
        </p:txBody>
      </p:sp>
      <p:sp>
        <p:nvSpPr>
          <p:cNvPr id="75" name="Google Shape;75;p7"/>
          <p:cNvSpPr txBox="1"/>
          <p:nvPr/>
        </p:nvSpPr>
        <p:spPr>
          <a:xfrm>
            <a:off x="1583699" y="3991119"/>
            <a:ext cx="278231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Field Measurements of </a:t>
            </a: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Racetrack Coils 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made at INFN-LASA</a:t>
            </a:r>
          </a:p>
        </p:txBody>
      </p:sp>
      <p:sp>
        <p:nvSpPr>
          <p:cNvPr id="76" name="Google Shape;76;p7"/>
          <p:cNvSpPr txBox="1"/>
          <p:nvPr/>
        </p:nvSpPr>
        <p:spPr>
          <a:xfrm>
            <a:off x="5403000" y="3875250"/>
            <a:ext cx="21414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Next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 Steps</a:t>
            </a:r>
          </a:p>
        </p:txBody>
      </p:sp>
      <p:sp>
        <p:nvSpPr>
          <p:cNvPr id="13" name="Google Shape;74;p7">
            <a:extLst>
              <a:ext uri="{FF2B5EF4-FFF2-40B4-BE49-F238E27FC236}">
                <a16:creationId xmlns:a16="http://schemas.microsoft.com/office/drawing/2014/main" id="{D4B9F4BA-C423-36C7-0D5C-4EE9058758DA}"/>
              </a:ext>
            </a:extLst>
          </p:cNvPr>
          <p:cNvSpPr txBox="1"/>
          <p:nvPr/>
        </p:nvSpPr>
        <p:spPr>
          <a:xfrm>
            <a:off x="1583699" y="3034050"/>
            <a:ext cx="3209973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16T</a:t>
            </a: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 Dipole for </a:t>
            </a:r>
            <a:r>
              <a:rPr lang="it-IT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Muon Collider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2FA406-8F7E-5402-FE10-75E759FF4F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F464242-0D33-B0C7-E9DA-2F4D142A9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92" y="3226471"/>
            <a:ext cx="2546134" cy="1788541"/>
          </a:xfrm>
          <a:prstGeom prst="rect">
            <a:avLst/>
          </a:prstGeom>
        </p:spPr>
      </p:pic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C277CEF-83E1-66E7-7B8B-42F9BF4ED658}"/>
              </a:ext>
            </a:extLst>
          </p:cNvPr>
          <p:cNvCxnSpPr/>
          <p:nvPr/>
        </p:nvCxnSpPr>
        <p:spPr>
          <a:xfrm>
            <a:off x="5957454" y="-22012"/>
            <a:ext cx="0" cy="31178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694AA44-1FE0-3BD9-CA52-226D8379C81B}"/>
              </a:ext>
            </a:extLst>
          </p:cNvPr>
          <p:cNvCxnSpPr>
            <a:cxnSpLocks/>
          </p:cNvCxnSpPr>
          <p:nvPr/>
        </p:nvCxnSpPr>
        <p:spPr>
          <a:xfrm>
            <a:off x="0" y="3105029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D538D69D-45CE-7BA9-CB28-D9D9170C4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670" y="19711"/>
            <a:ext cx="1810180" cy="3014825"/>
          </a:xfrm>
          <a:prstGeom prst="rect">
            <a:avLst/>
          </a:prstGeom>
        </p:spPr>
      </p:pic>
      <p:sp>
        <p:nvSpPr>
          <p:cNvPr id="27" name="Cornice 26">
            <a:extLst>
              <a:ext uri="{FF2B5EF4-FFF2-40B4-BE49-F238E27FC236}">
                <a16:creationId xmlns:a16="http://schemas.microsoft.com/office/drawing/2014/main" id="{1D110C59-686F-71A8-CFF1-AC31530B7F07}"/>
              </a:ext>
            </a:extLst>
          </p:cNvPr>
          <p:cNvSpPr/>
          <p:nvPr/>
        </p:nvSpPr>
        <p:spPr>
          <a:xfrm>
            <a:off x="6873115" y="2294660"/>
            <a:ext cx="451890" cy="205672"/>
          </a:xfrm>
          <a:prstGeom prst="fram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E9657EB2-0D14-C624-168E-868BC6D9616A}"/>
              </a:ext>
            </a:extLst>
          </p:cNvPr>
          <p:cNvSpPr/>
          <p:nvPr/>
        </p:nvSpPr>
        <p:spPr>
          <a:xfrm rot="4246924">
            <a:off x="7054615" y="2779029"/>
            <a:ext cx="638794" cy="281197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84;p8">
            <a:extLst>
              <a:ext uri="{FF2B5EF4-FFF2-40B4-BE49-F238E27FC236}">
                <a16:creationId xmlns:a16="http://schemas.microsoft.com/office/drawing/2014/main" id="{6973B12B-AA0B-EEA0-1F93-BF92192CA40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0B5303D-D884-F37B-E257-AE7BF62B83E9}"/>
              </a:ext>
            </a:extLst>
          </p:cNvPr>
          <p:cNvSpPr/>
          <p:nvPr/>
        </p:nvSpPr>
        <p:spPr>
          <a:xfrm>
            <a:off x="7341880" y="4158649"/>
            <a:ext cx="900908" cy="6957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643673-721F-0DF5-8436-BA0AF54B6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8" y="19711"/>
            <a:ext cx="5847209" cy="30344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12EB54-F6D0-5DAC-F82C-07D4F6F18140}"/>
              </a:ext>
            </a:extLst>
          </p:cNvPr>
          <p:cNvSpPr txBox="1"/>
          <p:nvPr/>
        </p:nvSpPr>
        <p:spPr>
          <a:xfrm>
            <a:off x="0" y="3217327"/>
            <a:ext cx="655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The best configuration, also considering the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ease in construction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12A1B16E-4E8B-CB52-C991-8438ACBCCB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906552"/>
                  </p:ext>
                </p:extLst>
              </p:nvPr>
            </p:nvGraphicFramePr>
            <p:xfrm>
              <a:off x="1700204" y="3637831"/>
              <a:ext cx="3298372" cy="1090097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649186">
                      <a:extLst>
                        <a:ext uri="{9D8B030D-6E8A-4147-A177-3AD203B41FA5}">
                          <a16:colId xmlns:a16="http://schemas.microsoft.com/office/drawing/2014/main" val="2224937941"/>
                        </a:ext>
                      </a:extLst>
                    </a:gridCol>
                    <a:gridCol w="1649186">
                      <a:extLst>
                        <a:ext uri="{9D8B030D-6E8A-4147-A177-3AD203B41FA5}">
                          <a16:colId xmlns:a16="http://schemas.microsoft.com/office/drawing/2014/main" val="3760752709"/>
                        </a:ext>
                      </a:extLst>
                    </a:gridCol>
                  </a:tblGrid>
                  <a:tr h="348417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STAND ALONE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3488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it-IT" b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it-IT" b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𝑔𝑎𝑝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67260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a:rPr lang="it-IT" b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it-IT" b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31162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12A1B16E-4E8B-CB52-C991-8438ACBCCB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906552"/>
                  </p:ext>
                </p:extLst>
              </p:nvPr>
            </p:nvGraphicFramePr>
            <p:xfrm>
              <a:off x="1700204" y="3637831"/>
              <a:ext cx="3298372" cy="1090097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649186">
                      <a:extLst>
                        <a:ext uri="{9D8B030D-6E8A-4147-A177-3AD203B41FA5}">
                          <a16:colId xmlns:a16="http://schemas.microsoft.com/office/drawing/2014/main" val="2224937941"/>
                        </a:ext>
                      </a:extLst>
                    </a:gridCol>
                    <a:gridCol w="1649186">
                      <a:extLst>
                        <a:ext uri="{9D8B030D-6E8A-4147-A177-3AD203B41FA5}">
                          <a16:colId xmlns:a16="http://schemas.microsoft.com/office/drawing/2014/main" val="3760752709"/>
                        </a:ext>
                      </a:extLst>
                    </a:gridCol>
                  </a:tblGrid>
                  <a:tr h="348417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STAND ALONE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3488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t="-100000" r="-100000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00769" t="-100000" r="-769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7260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t="-193333" r="-1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00769" t="-193333" r="-769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31162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Freccia angolare in su 4">
            <a:extLst>
              <a:ext uri="{FF2B5EF4-FFF2-40B4-BE49-F238E27FC236}">
                <a16:creationId xmlns:a16="http://schemas.microsoft.com/office/drawing/2014/main" id="{A999C950-4BC0-4714-FB61-2FBE00F85B22}"/>
              </a:ext>
            </a:extLst>
          </p:cNvPr>
          <p:cNvSpPr/>
          <p:nvPr/>
        </p:nvSpPr>
        <p:spPr>
          <a:xfrm rot="10800000" flipH="1">
            <a:off x="6361817" y="3717351"/>
            <a:ext cx="900908" cy="489757"/>
          </a:xfrm>
          <a:prstGeom prst="bent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CCAFF9-A9D3-BDC2-302E-E644E8CAF3DA}"/>
              </a:ext>
            </a:extLst>
          </p:cNvPr>
          <p:cNvSpPr txBox="1"/>
          <p:nvPr/>
        </p:nvSpPr>
        <p:spPr>
          <a:xfrm>
            <a:off x="5314035" y="3606528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Hall probe 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7756780-BB45-34D2-D705-1CCC64EE5095}"/>
              </a:ext>
            </a:extLst>
          </p:cNvPr>
          <p:cNvSpPr/>
          <p:nvPr/>
        </p:nvSpPr>
        <p:spPr>
          <a:xfrm>
            <a:off x="7048366" y="4283888"/>
            <a:ext cx="214359" cy="20921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30" grpId="0" animBg="1"/>
      <p:bldP spid="12" grpId="0"/>
      <p:bldP spid="5" grpId="0" animBg="1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8B7CDE3-64F5-BC44-A0A9-5EE97561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102B0B-2CD1-DBFD-12AE-8BFC13D404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4;p8">
            <a:extLst>
              <a:ext uri="{FF2B5EF4-FFF2-40B4-BE49-F238E27FC236}">
                <a16:creationId xmlns:a16="http://schemas.microsoft.com/office/drawing/2014/main" id="{7023AEC5-66F1-F40A-E0A6-6D3E1099FA99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39138CC-BCCC-6082-B1E8-F407A7DE0D5A}"/>
              </a:ext>
            </a:extLst>
          </p:cNvPr>
          <p:cNvSpPr/>
          <p:nvPr/>
        </p:nvSpPr>
        <p:spPr>
          <a:xfrm>
            <a:off x="1841778" y="1702026"/>
            <a:ext cx="1639629" cy="763123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winding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05D5EB5E-BE08-B75A-B796-0351011B4E82}"/>
              </a:ext>
            </a:extLst>
          </p:cNvPr>
          <p:cNvSpPr/>
          <p:nvPr/>
        </p:nvSpPr>
        <p:spPr>
          <a:xfrm>
            <a:off x="5814681" y="1660285"/>
            <a:ext cx="1802150" cy="822170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FFBED72-C754-0D89-575E-11585C8618B1}"/>
              </a:ext>
            </a:extLst>
          </p:cNvPr>
          <p:cNvSpPr/>
          <p:nvPr/>
        </p:nvSpPr>
        <p:spPr>
          <a:xfrm>
            <a:off x="5783233" y="3654826"/>
            <a:ext cx="1865046" cy="1001596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test of magnet performances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6A28DF0-2CFB-4481-559B-F6272C879C56}"/>
              </a:ext>
            </a:extLst>
          </p:cNvPr>
          <p:cNvSpPr/>
          <p:nvPr/>
        </p:nvSpPr>
        <p:spPr>
          <a:xfrm>
            <a:off x="1760517" y="3731287"/>
            <a:ext cx="1802150" cy="828776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8838D83-3C02-AF41-20E5-7D80302C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66" y="2516533"/>
            <a:ext cx="1800467" cy="1038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828F2C4-0760-4EE7-3601-6EAD7F52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485" r="25620"/>
          <a:stretch>
            <a:fillRect/>
          </a:stretch>
        </p:blipFill>
        <p:spPr>
          <a:xfrm>
            <a:off x="3823855" y="2620667"/>
            <a:ext cx="1721813" cy="763728"/>
          </a:xfrm>
          <a:prstGeom prst="rect">
            <a:avLst/>
          </a:prstGeom>
        </p:spPr>
      </p:pic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DDE3AD83-28A5-3FE0-FF1B-C10F8C694188}"/>
              </a:ext>
            </a:extLst>
          </p:cNvPr>
          <p:cNvSpPr/>
          <p:nvPr/>
        </p:nvSpPr>
        <p:spPr>
          <a:xfrm>
            <a:off x="3823855" y="1867932"/>
            <a:ext cx="1648378" cy="338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C5734A3A-050E-A1EF-CC8D-C7D5734C0005}"/>
              </a:ext>
            </a:extLst>
          </p:cNvPr>
          <p:cNvSpPr/>
          <p:nvPr/>
        </p:nvSpPr>
        <p:spPr>
          <a:xfrm rot="5400000">
            <a:off x="6336882" y="2931105"/>
            <a:ext cx="671199" cy="338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D627A38A-D2BB-C524-36BF-99EAC5BB5C2C}"/>
              </a:ext>
            </a:extLst>
          </p:cNvPr>
          <p:cNvSpPr/>
          <p:nvPr/>
        </p:nvSpPr>
        <p:spPr>
          <a:xfrm rot="10800000">
            <a:off x="3747810" y="3976590"/>
            <a:ext cx="1648378" cy="338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9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/>
              <a:t>22</a:t>
            </a:fld>
            <a:endParaRPr lang="it-IT" noProof="0" dirty="0"/>
          </a:p>
        </p:txBody>
      </p:sp>
      <p:sp>
        <p:nvSpPr>
          <p:cNvPr id="112" name="Google Shape;112;p11"/>
          <p:cNvSpPr txBox="1"/>
          <p:nvPr/>
        </p:nvSpPr>
        <p:spPr>
          <a:xfrm>
            <a:off x="727650" y="8618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noProof="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Timeline</a:t>
            </a:r>
          </a:p>
        </p:txBody>
      </p:sp>
      <p:sp>
        <p:nvSpPr>
          <p:cNvPr id="113" name="Google Shape;113;p11"/>
          <p:cNvSpPr txBox="1"/>
          <p:nvPr/>
        </p:nvSpPr>
        <p:spPr>
          <a:xfrm>
            <a:off x="1884825" y="1860750"/>
            <a:ext cx="1919775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Analytical Brandt </a:t>
            </a:r>
            <a:r>
              <a:rPr lang="it-IT" b="1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Model Implementation </a:t>
            </a: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in MATLAB</a:t>
            </a:r>
          </a:p>
        </p:txBody>
      </p:sp>
      <p:sp>
        <p:nvSpPr>
          <p:cNvPr id="114" name="Google Shape;114;p11"/>
          <p:cNvSpPr txBox="1"/>
          <p:nvPr/>
        </p:nvSpPr>
        <p:spPr>
          <a:xfrm>
            <a:off x="1588425" y="1556800"/>
            <a:ext cx="23808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1° year</a:t>
            </a:r>
          </a:p>
        </p:txBody>
      </p:sp>
      <p:sp>
        <p:nvSpPr>
          <p:cNvPr id="115" name="Google Shape;115;p11"/>
          <p:cNvSpPr txBox="1"/>
          <p:nvPr/>
        </p:nvSpPr>
        <p:spPr>
          <a:xfrm>
            <a:off x="4643177" y="1724100"/>
            <a:ext cx="2492562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Further code validation by </a:t>
            </a:r>
            <a:r>
              <a:rPr lang="it-IT" b="1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comparison with experimental results </a:t>
            </a: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through field measurements on Racetrack coils</a:t>
            </a:r>
            <a:endParaRPr lang="it-IT" noProof="0" dirty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lang="it-IT" noProof="0" dirty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6" name="Google Shape;116;p11"/>
          <p:cNvSpPr txBox="1"/>
          <p:nvPr/>
        </p:nvSpPr>
        <p:spPr>
          <a:xfrm>
            <a:off x="4643176" y="1397000"/>
            <a:ext cx="26478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3° year</a:t>
            </a:r>
          </a:p>
        </p:txBody>
      </p:sp>
      <p:sp>
        <p:nvSpPr>
          <p:cNvPr id="117" name="Google Shape;117;p11"/>
          <p:cNvSpPr txBox="1"/>
          <p:nvPr/>
        </p:nvSpPr>
        <p:spPr>
          <a:xfrm>
            <a:off x="2264137" y="4002501"/>
            <a:ext cx="4210275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Code validation by COMSOL developing the </a:t>
            </a:r>
            <a:r>
              <a:rPr lang="it-IT" b="1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16T Muon Collider</a:t>
            </a: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 </a:t>
            </a:r>
            <a:r>
              <a:rPr lang="it-IT" b="1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HTS dipole </a:t>
            </a: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and the </a:t>
            </a:r>
            <a:r>
              <a:rPr lang="it-IT" b="1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10T FCC HTS dipole </a:t>
            </a:r>
            <a:r>
              <a:rPr lang="it-IT" noProof="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demonstrator </a:t>
            </a:r>
            <a:endParaRPr lang="it-IT" noProof="0" dirty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3061275" y="3643213"/>
            <a:ext cx="26478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tamaran"/>
              </a:rPr>
              <a:t>2° year</a:t>
            </a:r>
          </a:p>
        </p:txBody>
      </p:sp>
      <p:sp>
        <p:nvSpPr>
          <p:cNvPr id="119" name="Google Shape;119;p11"/>
          <p:cNvSpPr/>
          <p:nvPr/>
        </p:nvSpPr>
        <p:spPr>
          <a:xfrm>
            <a:off x="1884825" y="3084400"/>
            <a:ext cx="5000700" cy="1176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Google Shape;120;p11"/>
          <p:cNvSpPr/>
          <p:nvPr/>
        </p:nvSpPr>
        <p:spPr>
          <a:xfrm>
            <a:off x="2371425" y="2684075"/>
            <a:ext cx="800100" cy="8001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5567025" y="2684075"/>
            <a:ext cx="800100" cy="8001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6F0A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Google Shape;122;p11"/>
          <p:cNvSpPr/>
          <p:nvPr/>
        </p:nvSpPr>
        <p:spPr>
          <a:xfrm rot="10800000" flipH="1">
            <a:off x="3969225" y="2802075"/>
            <a:ext cx="800100" cy="8001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0067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84;p8">
            <a:extLst>
              <a:ext uri="{FF2B5EF4-FFF2-40B4-BE49-F238E27FC236}">
                <a16:creationId xmlns:a16="http://schemas.microsoft.com/office/drawing/2014/main" id="{1594F30B-51CA-7BEB-C4EA-E4634442E74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/>
              <a:t>HTS High Field Magnets for Future Energy Frontier Colliders </a:t>
            </a:r>
            <a:r>
              <a:rPr lang="it-IT" sz="900" noProof="0" dirty="0"/>
              <a:t>– Francesco Mariani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/>
              <a:t>Thank you for the attention!</a:t>
            </a:r>
          </a:p>
        </p:txBody>
      </p:sp>
      <p:sp>
        <p:nvSpPr>
          <p:cNvPr id="6" name="Google Shape;84;p8">
            <a:extLst>
              <a:ext uri="{FF2B5EF4-FFF2-40B4-BE49-F238E27FC236}">
                <a16:creationId xmlns:a16="http://schemas.microsoft.com/office/drawing/2014/main" id="{B4ABEAAF-5ABB-1C53-6369-92C6CD688D38}"/>
              </a:ext>
            </a:extLst>
          </p:cNvPr>
          <p:cNvSpPr txBox="1">
            <a:spLocks/>
          </p:cNvSpPr>
          <p:nvPr/>
        </p:nvSpPr>
        <p:spPr>
          <a:xfrm>
            <a:off x="2072072" y="0"/>
            <a:ext cx="4999856" cy="767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it-IT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</a:p>
          <a:p>
            <a:pPr algn="ctr">
              <a:spcAft>
                <a:spcPts val="1600"/>
              </a:spcAft>
            </a:pPr>
            <a:r>
              <a:rPr lang="it-IT" sz="9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Francesco Mariani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noProof="0" dirty="0"/>
              <a:t>References</a:t>
            </a:r>
          </a:p>
        </p:txBody>
      </p:sp>
      <p:sp>
        <p:nvSpPr>
          <p:cNvPr id="128" name="Google Shape;128;p12"/>
          <p:cNvSpPr txBox="1">
            <a:spLocks noGrp="1"/>
          </p:cNvSpPr>
          <p:nvPr>
            <p:ph type="body" idx="1"/>
          </p:nvPr>
        </p:nvSpPr>
        <p:spPr>
          <a:xfrm>
            <a:off x="727650" y="1397000"/>
            <a:ext cx="7688700" cy="3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it-IT" sz="1100" b="1" noProof="0" dirty="0"/>
              <a:t>Papers: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lang="it-IT" sz="1100" noProof="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it-IT" sz="1100" b="1" noProof="0" dirty="0"/>
              <a:t>Images: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lang="it-IT" sz="1100" noProof="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it-IT" sz="1100" b="1" noProof="0" dirty="0"/>
              <a:t>Slides: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it-IT" sz="1100" u="sng" noProof="0" dirty="0">
                <a:solidFill>
                  <a:schemeClr val="hlink"/>
                </a:solidFill>
                <a:hlinkClick r:id="rId3"/>
              </a:rPr>
              <a:t>https://github.com/pietro-nardelli/sapienza-ppt-template</a:t>
            </a:r>
            <a:r>
              <a:rPr lang="it-IT" sz="1100" noProof="0" dirty="0"/>
              <a:t> </a:t>
            </a:r>
            <a:br>
              <a:rPr lang="it-IT" sz="1100" noProof="0" dirty="0"/>
            </a:br>
            <a:r>
              <a:rPr lang="it-IT" sz="1100" i="1" noProof="0" dirty="0"/>
              <a:t>[Attribution-NonCommercial-ShareAlike 4.0 International (CC BY-NC-SA 4.0)]</a:t>
            </a:r>
          </a:p>
        </p:txBody>
      </p:sp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/>
              <a:t>24</a:t>
            </a:fld>
            <a:endParaRPr lang="it-IT" noProof="0" dirty="0"/>
          </a:p>
        </p:txBody>
      </p:sp>
      <p:sp>
        <p:nvSpPr>
          <p:cNvPr id="7" name="Google Shape;84;p8">
            <a:extLst>
              <a:ext uri="{FF2B5EF4-FFF2-40B4-BE49-F238E27FC236}">
                <a16:creationId xmlns:a16="http://schemas.microsoft.com/office/drawing/2014/main" id="{CCF67F2A-3FBF-CED2-8266-33B59F1EE01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/>
              <a:t>HTS High Field Magnets for Future Energy Frontier Colliders </a:t>
            </a:r>
            <a:r>
              <a:rPr lang="it-IT" sz="900" noProof="0" dirty="0"/>
              <a:t>– Francesco Mariani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3EC4D-B909-2883-2A51-FF3FA9AB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0" y="1949484"/>
            <a:ext cx="7688700" cy="1244532"/>
          </a:xfrm>
        </p:spPr>
        <p:txBody>
          <a:bodyPr/>
          <a:lstStyle/>
          <a:p>
            <a:pPr algn="ctr"/>
            <a:r>
              <a:rPr lang="it-IT" sz="8000" noProof="0" dirty="0">
                <a:latin typeface="Calibri" panose="020F0502020204030204" pitchFamily="34" charset="0"/>
                <a:cs typeface="Calibri" panose="020F0502020204030204" pitchFamily="34" charset="0"/>
              </a:rPr>
              <a:t>Backup Slides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B84224-9A13-74F3-CF67-3AF46855CF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/>
              <a:t>25</a:t>
            </a:fld>
            <a:endParaRPr lang="it-IT" noProof="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6DA30793-E83A-CDC8-C1B9-EBBE519A02D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13368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FB448779-43A7-D555-5D3B-56C9125F0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ECF655C-B102-F363-95AD-99401E19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061" y="3051972"/>
            <a:ext cx="2301941" cy="2062228"/>
          </a:xfrm>
          <a:prstGeom prst="rect">
            <a:avLst/>
          </a:prstGeom>
        </p:spPr>
      </p:pic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6099BD4D-5BE5-4E91-5BEF-943DBA9206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Raleway"/>
                <a:cs typeface="Calibri" panose="020F0502020204030204" pitchFamily="34" charset="0"/>
                <a:sym typeface="Raleway"/>
              </a:rPr>
              <a:t>Brandt Model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82;p8">
                <a:extLst>
                  <a:ext uri="{FF2B5EF4-FFF2-40B4-BE49-F238E27FC236}">
                    <a16:creationId xmlns:a16="http://schemas.microsoft.com/office/drawing/2014/main" id="{F22AB413-1484-F3BF-6BD3-A136B0E813F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7700" y="1360804"/>
                <a:ext cx="7688700" cy="22611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noProof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𝒒𝒑</m:t>
                        </m:r>
                      </m:sub>
                    </m:sSub>
                    <m:d>
                      <m:dPr>
                        <m:ctrlP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[ </m:t>
                    </m:r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𝒋</m:t>
                    </m:r>
                    <m:d>
                      <m:dPr>
                        <m:ctrlP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600" b="1" i="1" noProof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𝒋</m:t>
                    </m:r>
                    <m:d>
                      <m:dPr>
                        <m:ctrlP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it-IT" sz="16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sz="1600" b="1" noProof="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it-IT" sz="1600" b="1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:endParaRPr lang="it-IT" sz="1600" noProof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it-IT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                                              </a:t>
                </a:r>
                <a:endParaRPr lang="it-IT" sz="11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endParaRPr lang="it-IT" sz="130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lvl="1" indent="0">
                  <a:lnSpc>
                    <a:spcPct val="100000"/>
                  </a:lnSpc>
                  <a:spcAft>
                    <a:spcPts val="1600"/>
                  </a:spcAft>
                  <a:buNone/>
                </a:pPr>
                <a:endParaRPr lang="it-IT" sz="130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spcAft>
                    <a:spcPts val="1600"/>
                  </a:spcAft>
                  <a:buFont typeface="+mj-lt"/>
                  <a:buAutoNum type="arabicPeriod"/>
                </a:pPr>
                <a:endParaRPr lang="it-IT" sz="140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600"/>
                  </a:spcAft>
                </a:pPr>
                <a:endParaRPr lang="it-IT" b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+mj-lt"/>
                  <a:buAutoNum type="arabicPeriod"/>
                </a:pPr>
                <a:endParaRPr lang="it-IT" b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Google Shape;82;p8">
                <a:extLst>
                  <a:ext uri="{FF2B5EF4-FFF2-40B4-BE49-F238E27FC236}">
                    <a16:creationId xmlns:a16="http://schemas.microsoft.com/office/drawing/2014/main" id="{F22AB413-1484-F3BF-6BD3-A136B0E813F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7700" y="1360804"/>
                <a:ext cx="7688700" cy="22611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189FDD6D-EF38-65D3-7D10-EB7D092A44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fld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A5596CA2-1418-D388-C480-9D3FA88BE49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56B5DCE2-F937-36D3-0CA7-6B30792F31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DF78B4D3-2E18-014D-C92B-0FF3FBF62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1042" y="-58427"/>
                <a:ext cx="3368367" cy="259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300"/>
                  <a:buFont typeface="Catamaran"/>
                  <a:buChar char="●"/>
                  <a:defRPr sz="13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None/>
                </a:pPr>
                <a:r>
                  <a:rPr lang="it-IT" sz="1000" b="1" baseline="30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it-IT" sz="10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10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self field contribution VS external field contribution</a:t>
                </a:r>
              </a:p>
            </p:txBody>
          </p:sp>
        </mc:Choice>
        <mc:Fallback xmlns="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DF78B4D3-2E18-014D-C92B-0FF3FBF62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042" y="-58427"/>
                <a:ext cx="3368367" cy="259632"/>
              </a:xfrm>
              <a:prstGeom prst="rect">
                <a:avLst/>
              </a:prstGeom>
              <a:blipFill>
                <a:blip r:embed="rId5"/>
                <a:stretch>
                  <a:fillRect b="-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9432478-14B6-B0CE-FBC9-68B07A524AF4}"/>
                  </a:ext>
                </a:extLst>
              </p:cNvPr>
              <p:cNvSpPr txBox="1"/>
              <p:nvPr/>
            </p:nvSpPr>
            <p:spPr>
              <a:xfrm>
                <a:off x="1498141" y="4398472"/>
                <a:ext cx="4603761" cy="332848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300" noProof="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it-IT" sz="1000" noProof="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N.B. </a:t>
                </a:r>
                <a:r>
                  <a:rPr lang="it-IT" sz="10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parameter g</a:t>
                </a:r>
                <a14:m>
                  <m:oMath xmlns:m="http://schemas.openxmlformats.org/officeDocument/2006/math"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it-IT" sz="1000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0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m:rPr>
                        <m:nor/>
                      </m:rPr>
                      <a:rPr lang="it-IT" sz="1000" b="1" baseline="30000" noProof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den>
                    </m:f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while</a:t>
                </a:r>
                <a14:m>
                  <m:oMath xmlns:m="http://schemas.openxmlformats.org/officeDocument/2006/math">
                    <m:r>
                      <a:rPr lang="it-IT" sz="1000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it-IT" sz="1000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0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m:rPr>
                        <m:nor/>
                      </m:rPr>
                      <a:rPr lang="it-IT" sz="1000" b="1" baseline="30000" noProof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it-IT" sz="1000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it-IT" sz="1000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den>
                    </m:f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1000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000" b="1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9432478-14B6-B0CE-FBC9-68B07A524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141" y="4398472"/>
                <a:ext cx="4603761" cy="332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7001F0E-7859-AE48-C3D8-D4B9AE8C1448}"/>
              </a:ext>
            </a:extLst>
          </p:cNvPr>
          <p:cNvSpPr txBox="1"/>
          <p:nvPr/>
        </p:nvSpPr>
        <p:spPr>
          <a:xfrm>
            <a:off x="8090752" y="3957959"/>
            <a:ext cx="721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noProof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648B7C8-76A2-49F1-90EB-B02EEF3BB6CD}"/>
                  </a:ext>
                </a:extLst>
              </p:cNvPr>
              <p:cNvSpPr txBox="1"/>
              <p:nvPr/>
            </p:nvSpPr>
            <p:spPr>
              <a:xfrm>
                <a:off x="7399974" y="3876447"/>
                <a:ext cx="37842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100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𝑞𝑝</m:t>
                    </m:r>
                  </m:oMath>
                </a14:m>
                <a:r>
                  <a:rPr lang="it-IT" sz="11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648B7C8-76A2-49F1-90EB-B02EEF3BB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974" y="3876447"/>
                <a:ext cx="378421" cy="430887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8CEBB1D-B3ED-1CC0-BD7F-31C43D651A39}"/>
                  </a:ext>
                </a:extLst>
              </p:cNvPr>
              <p:cNvSpPr txBox="1"/>
              <p:nvPr/>
            </p:nvSpPr>
            <p:spPr>
              <a:xfrm>
                <a:off x="7032802" y="3871981"/>
                <a:ext cx="37842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100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𝑞𝑝</m:t>
                    </m:r>
                  </m:oMath>
                </a14:m>
                <a:r>
                  <a:rPr lang="it-IT" sz="11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8CEBB1D-B3ED-1CC0-BD7F-31C43D651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802" y="3871981"/>
                <a:ext cx="378421" cy="430887"/>
              </a:xfrm>
              <a:prstGeom prst="rect">
                <a:avLst/>
              </a:prstGeom>
              <a:blipFill>
                <a:blip r:embed="rId8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4D79584-EBB0-BCB9-027F-C54977D902EB}"/>
                  </a:ext>
                </a:extLst>
              </p:cNvPr>
              <p:cNvSpPr txBox="1"/>
              <p:nvPr/>
            </p:nvSpPr>
            <p:spPr>
              <a:xfrm>
                <a:off x="7210764" y="3869417"/>
                <a:ext cx="37842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100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𝑞𝑝</m:t>
                    </m:r>
                  </m:oMath>
                </a14:m>
                <a:r>
                  <a:rPr lang="it-IT" sz="11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4D79584-EBB0-BCB9-027F-C54977D90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64" y="3869417"/>
                <a:ext cx="378421" cy="430887"/>
              </a:xfrm>
              <a:prstGeom prst="rect">
                <a:avLst/>
              </a:prstGeom>
              <a:blipFill>
                <a:blip r:embed="rId9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26FED71-212B-BD32-182A-ADA5BCA9AAA2}"/>
                  </a:ext>
                </a:extLst>
              </p:cNvPr>
              <p:cNvSpPr txBox="1"/>
              <p:nvPr/>
            </p:nvSpPr>
            <p:spPr>
              <a:xfrm>
                <a:off x="8460016" y="3861387"/>
                <a:ext cx="37842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100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𝑞𝑝</m:t>
                    </m:r>
                  </m:oMath>
                </a14:m>
                <a:r>
                  <a:rPr lang="it-IT" sz="11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100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𝑁</m:t>
                    </m:r>
                  </m:oMath>
                </a14:m>
                <a:endParaRPr lang="it-IT" sz="110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26FED71-212B-BD32-182A-ADA5BCA9A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16" y="3861387"/>
                <a:ext cx="37842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FDE99FD-EC6E-7C8F-9ED0-48F3E2E150CB}"/>
              </a:ext>
            </a:extLst>
          </p:cNvPr>
          <p:cNvCxnSpPr>
            <a:cxnSpLocks/>
          </p:cNvCxnSpPr>
          <p:nvPr/>
        </p:nvCxnSpPr>
        <p:spPr>
          <a:xfrm>
            <a:off x="8284759" y="4943222"/>
            <a:ext cx="377881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12CC7A4-D8AA-8C5D-4873-9AD101E01D0A}"/>
                  </a:ext>
                </a:extLst>
              </p:cNvPr>
              <p:cNvSpPr txBox="1"/>
              <p:nvPr/>
            </p:nvSpPr>
            <p:spPr>
              <a:xfrm>
                <a:off x="1992146" y="1993272"/>
                <a:ext cx="2301941" cy="727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𝒋</m:t>
                    </m:r>
                    <m:d>
                      <m:dPr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e>
                            <m:f>
                              <m:fPr>
                                <m:ctrlP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den>
                            </m:f>
                            <m:r>
                              <a:rPr lang="it-IT" b="1" i="0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𝐚𝐫𝐜𝐜𝐨𝐭</m:t>
                            </m:r>
                            <m: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it-IT" b="1" i="1" noProof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i="1" noProof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it-IT" b="1" i="1" noProof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𝒂𝒚</m:t>
                                </m:r>
                              </m:num>
                              <m:den>
                                <m:r>
                                  <a:rPr lang="it-IT" b="1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den>
                            </m:f>
                          </m:e>
                          <m:e>
                            <m: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eqArr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</m:e>
                    </m:d>
                    <m:r>
                      <a:rPr lang="it-IT" b="1" i="0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12CC7A4-D8AA-8C5D-4873-9AD101E0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46" y="1993272"/>
                <a:ext cx="2301941" cy="727892"/>
              </a:xfrm>
              <a:prstGeom prst="rect">
                <a:avLst/>
              </a:prstGeom>
              <a:blipFill>
                <a:blip r:embed="rId11"/>
                <a:stretch>
                  <a:fillRect l="-15934" t="-215254" r="-1648" b="-30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FDE6D363-4DBF-117A-0A4D-AEDBD3902C92}"/>
                  </a:ext>
                </a:extLst>
              </p:cNvPr>
              <p:cNvSpPr txBox="1"/>
              <p:nvPr/>
            </p:nvSpPr>
            <p:spPr>
              <a:xfrm>
                <a:off x="4724400" y="1880164"/>
                <a:ext cx="134120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it-IT" b="1" i="1" noProof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b="1" i="1" noProof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it-IT" b="1" i="1" noProof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b="1" i="1" noProof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it-IT" b="1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it-IT" b="1" noProof="0" dirty="0">
                  <a:solidFill>
                    <a:schemeClr val="accent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−∞&lt;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&lt;−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it-IT" b="1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FDE6D363-4DBF-117A-0A4D-AEDBD3902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880164"/>
                <a:ext cx="1341200" cy="9541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8996A60-334B-0A08-A8B4-C79F6D7A8F1D}"/>
              </a:ext>
            </a:extLst>
          </p:cNvPr>
          <p:cNvSpPr txBox="1"/>
          <p:nvPr/>
        </p:nvSpPr>
        <p:spPr>
          <a:xfrm>
            <a:off x="0" y="1861810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8698F6E5-C585-A1B4-63C1-464383C45BD3}"/>
                  </a:ext>
                </a:extLst>
              </p:cNvPr>
              <p:cNvSpPr txBox="1"/>
              <p:nvPr/>
            </p:nvSpPr>
            <p:spPr>
              <a:xfrm>
                <a:off x="0" y="2783018"/>
                <a:ext cx="7983917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values of </a:t>
                </a:r>
                <a14:m>
                  <m:oMath xmlns:m="http://schemas.openxmlformats.org/officeDocument/2006/math">
                    <m:r>
                      <a:rPr lang="it-IT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it-IT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noProof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each tape must be obtained (</a:t>
                </a:r>
                <a14:m>
                  <m:oMath xmlns:m="http://schemas.openxmlformats.org/officeDocument/2006/math">
                    <m:r>
                      <a:rPr lang="it-IT" b="1" i="1" noProof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𝒕𝒂𝒑𝒆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𝒘𝒊𝒅𝒕𝒉</m:t>
                    </m:r>
                    <m:r>
                      <a:rPr lang="it-IT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b="1" i="1" noProof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it-IT" b="1" i="1" noProof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b="1" i="1" noProof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it-IT" b="1" i="1" noProof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ctrlPr>
                              <a:rPr lang="it-IT" b="1" i="1" noProof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it-IT" b="1" i="1" noProof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8698F6E5-C585-A1B4-63C1-464383C45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83018"/>
                <a:ext cx="7983917" cy="335476"/>
              </a:xfrm>
              <a:prstGeom prst="rect">
                <a:avLst/>
              </a:prstGeom>
              <a:blipFill>
                <a:blip r:embed="rId13"/>
                <a:stretch>
                  <a:fillRect l="-318" b="-185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444A940-F218-523E-70D1-FA2A74480938}"/>
                  </a:ext>
                </a:extLst>
              </p:cNvPr>
              <p:cNvSpPr txBox="1"/>
              <p:nvPr/>
            </p:nvSpPr>
            <p:spPr>
              <a:xfrm>
                <a:off x="8509005" y="4869580"/>
                <a:ext cx="3288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444A940-F218-523E-70D1-FA2A74480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005" y="4869580"/>
                <a:ext cx="328808" cy="307777"/>
              </a:xfrm>
              <a:prstGeom prst="rect">
                <a:avLst/>
              </a:prstGeom>
              <a:blipFill>
                <a:blip r:embed="rId1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7719500B-7006-7D6A-18D8-82678B4CA1BC}"/>
                  </a:ext>
                </a:extLst>
              </p:cNvPr>
              <p:cNvSpPr txBox="1"/>
              <p:nvPr/>
            </p:nvSpPr>
            <p:spPr>
              <a:xfrm>
                <a:off x="8100766" y="4493782"/>
                <a:ext cx="326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7719500B-7006-7D6A-18D8-82678B4CA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766" y="4493782"/>
                <a:ext cx="326371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5490128F-83A1-600D-1585-AD51FF96C842}"/>
              </a:ext>
            </a:extLst>
          </p:cNvPr>
          <p:cNvCxnSpPr>
            <a:cxnSpLocks/>
          </p:cNvCxnSpPr>
          <p:nvPr/>
        </p:nvCxnSpPr>
        <p:spPr>
          <a:xfrm flipV="1">
            <a:off x="8383341" y="4714409"/>
            <a:ext cx="0" cy="31034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328423D-3D57-3425-CCE7-A43DE3C10A12}"/>
                  </a:ext>
                </a:extLst>
              </p:cNvPr>
              <p:cNvSpPr txBox="1"/>
              <p:nvPr/>
            </p:nvSpPr>
            <p:spPr>
              <a:xfrm>
                <a:off x="58998" y="3325531"/>
                <a:ext cx="2436308" cy="559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it-IT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=(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p>
                                    <m: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it-IT" b="1" i="1" noProof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b="1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it-IT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m:rPr>
                                <m:nor/>
                              </m:rPr>
                              <a:rPr lang="it-IT" b="1" noProof="0" smtClean="0">
                                <a:solidFill>
                                  <a:schemeClr val="accent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it-IT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it-IT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1" i="1" noProof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𝒂𝒇𝒄</m:t>
                            </m:r>
                            <m:r>
                              <m:rPr>
                                <m:nor/>
                              </m:rPr>
                              <a:rPr lang="it-IT" b="1" noProof="0">
                                <a:solidFill>
                                  <a:schemeClr val="accent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328423D-3D57-3425-CCE7-A43DE3C10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8" y="3325531"/>
                <a:ext cx="2436308" cy="559577"/>
              </a:xfrm>
              <a:prstGeom prst="rect">
                <a:avLst/>
              </a:prstGeom>
              <a:blipFill>
                <a:blip r:embed="rId16"/>
                <a:stretch>
                  <a:fillRect l="-43523" t="-236364" r="-3109" b="-3363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E092FF7-B99B-7F85-24CC-3117E522A37D}"/>
                  </a:ext>
                </a:extLst>
              </p:cNvPr>
              <p:cNvSpPr txBox="1"/>
              <p:nvPr/>
            </p:nvSpPr>
            <p:spPr>
              <a:xfrm>
                <a:off x="2758554" y="3384569"/>
                <a:ext cx="986489" cy="335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num>
                      <m:den>
                        <m:sSub>
                          <m:sSubPr>
                            <m:ctrlP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it-IT" b="1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𝑴𝑨𝑿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E092FF7-B99B-7F85-24CC-3117E522A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554" y="3384569"/>
                <a:ext cx="986489" cy="335798"/>
              </a:xfrm>
              <a:prstGeom prst="rect">
                <a:avLst/>
              </a:prstGeom>
              <a:blipFill>
                <a:blip r:embed="rId17"/>
                <a:stretch>
                  <a:fillRect l="-8974" t="-3704" b="-148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3211D9B7-5DA9-864A-613A-A21C57DCD8DA}"/>
                  </a:ext>
                </a:extLst>
              </p:cNvPr>
              <p:cNvSpPr txBox="1"/>
              <p:nvPr/>
            </p:nvSpPr>
            <p:spPr>
              <a:xfrm>
                <a:off x="3597192" y="3306037"/>
                <a:ext cx="1052468" cy="439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𝒕𝒂𝒏𝒉</m:t>
                          </m:r>
                        </m:fName>
                        <m:e>
                          <m:f>
                            <m:fPr>
                              <m:ctrlPr>
                                <a:rPr lang="it-IT" b="1" i="1" noProof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1" i="1" noProof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noProof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it-IT" b="1" i="1" noProof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1" i="1" noProof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noProof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it-IT" b="1" i="1" noProof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it-IT" b="1" i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3211D9B7-5DA9-864A-613A-A21C57DC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192" y="3306037"/>
                <a:ext cx="1052468" cy="439544"/>
              </a:xfrm>
              <a:prstGeom prst="rect">
                <a:avLst/>
              </a:prstGeom>
              <a:blipFill>
                <a:blip r:embed="rId18"/>
                <a:stretch>
                  <a:fillRect l="-2381" t="-2857"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D3E1882F-AE04-23F8-1F6E-4572D005E288}"/>
                  </a:ext>
                </a:extLst>
              </p:cNvPr>
              <p:cNvSpPr txBox="1"/>
              <p:nvPr/>
            </p:nvSpPr>
            <p:spPr>
              <a:xfrm>
                <a:off x="2790288" y="4042888"/>
                <a:ext cx="98648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𝑴𝑨𝑿</m:t>
                        </m:r>
                      </m:sub>
                    </m:sSub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it-IT" b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D3E1882F-AE04-23F8-1F6E-4572D005E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288" y="4042888"/>
                <a:ext cx="986489" cy="215444"/>
              </a:xfrm>
              <a:prstGeom prst="rect">
                <a:avLst/>
              </a:prstGeom>
              <a:blipFill>
                <a:blip r:embed="rId19"/>
                <a:stretch>
                  <a:fillRect l="-5063" r="-3797" b="-2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Freccia a destra 60">
            <a:extLst>
              <a:ext uri="{FF2B5EF4-FFF2-40B4-BE49-F238E27FC236}">
                <a16:creationId xmlns:a16="http://schemas.microsoft.com/office/drawing/2014/main" id="{0F798863-4D4D-80C8-5CB1-0A52D587E907}"/>
              </a:ext>
            </a:extLst>
          </p:cNvPr>
          <p:cNvSpPr/>
          <p:nvPr/>
        </p:nvSpPr>
        <p:spPr>
          <a:xfrm rot="5400000">
            <a:off x="3129372" y="3801524"/>
            <a:ext cx="244852" cy="21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ABAFEC49-1C5F-8465-588C-B26E1814B34A}"/>
                  </a:ext>
                </a:extLst>
              </p:cNvPr>
              <p:cNvSpPr txBox="1"/>
              <p:nvPr/>
            </p:nvSpPr>
            <p:spPr>
              <a:xfrm>
                <a:off x="3915845" y="4030899"/>
                <a:ext cx="8085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b="1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b="1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b="1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1" i="1" noProof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endParaRPr lang="it-IT" b="1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ABAFEC49-1C5F-8465-588C-B26E1814B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845" y="4030899"/>
                <a:ext cx="808555" cy="215444"/>
              </a:xfrm>
              <a:prstGeom prst="rect">
                <a:avLst/>
              </a:prstGeom>
              <a:blipFill>
                <a:blip r:embed="rId20"/>
                <a:stretch>
                  <a:fillRect l="-7813" t="-5556" r="-4688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Freccia a destra 64">
            <a:extLst>
              <a:ext uri="{FF2B5EF4-FFF2-40B4-BE49-F238E27FC236}">
                <a16:creationId xmlns:a16="http://schemas.microsoft.com/office/drawing/2014/main" id="{D51FA151-840D-8D7F-7D64-2A75BA1D6612}"/>
              </a:ext>
            </a:extLst>
          </p:cNvPr>
          <p:cNvSpPr/>
          <p:nvPr/>
        </p:nvSpPr>
        <p:spPr>
          <a:xfrm rot="5400000">
            <a:off x="4100132" y="3788255"/>
            <a:ext cx="244852" cy="21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9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HTS for Future Colliders</a:t>
            </a:r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1"/>
          </p:nvPr>
        </p:nvSpPr>
        <p:spPr>
          <a:xfrm>
            <a:off x="55418" y="1444752"/>
            <a:ext cx="6289964" cy="18542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energies can be obtained inside a collider either by increasing the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bending radius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machine or by enhancing the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field.</a:t>
            </a:r>
          </a:p>
          <a:p>
            <a:pPr marL="285750" indent="-285750">
              <a:spcAft>
                <a:spcPts val="1600"/>
              </a:spcAft>
            </a:pP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exploiting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emperature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upercondoctor (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achieve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field values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allow to reduce the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cryogenic power.</a:t>
            </a:r>
          </a:p>
          <a:p>
            <a:pPr marL="285750" indent="-285750">
              <a:spcAft>
                <a:spcPts val="1600"/>
              </a:spcAft>
            </a:pP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REBCO</a:t>
            </a:r>
            <a:r>
              <a:rPr lang="it-IT" sz="1400" b="1" baseline="300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one of the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performant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materials in these terms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3" name="Google Shape;8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/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5" name="Google Shape;82;p8">
            <a:extLst>
              <a:ext uri="{FF2B5EF4-FFF2-40B4-BE49-F238E27FC236}">
                <a16:creationId xmlns:a16="http://schemas.microsoft.com/office/drawing/2014/main" id="{7D7B5881-B779-BDB7-498D-336866C73A7F}"/>
              </a:ext>
            </a:extLst>
          </p:cNvPr>
          <p:cNvSpPr txBox="1">
            <a:spLocks/>
          </p:cNvSpPr>
          <p:nvPr/>
        </p:nvSpPr>
        <p:spPr>
          <a:xfrm>
            <a:off x="770849" y="3236100"/>
            <a:ext cx="1031877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b="1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805ED3-67AF-0D3A-DC5D-690A3CB32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45" y="1457869"/>
            <a:ext cx="2131700" cy="7255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90C696-9222-4F82-4743-70C4FB969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079" y="2241938"/>
            <a:ext cx="2442234" cy="1161712"/>
          </a:xfrm>
          <a:prstGeom prst="rect">
            <a:avLst/>
          </a:prstGeom>
        </p:spPr>
      </p:pic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6D6F3D8D-B8AB-02E2-8BAC-A89714ADE3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3805187-7DC3-1BEF-03CE-F4C2897C4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538" y="3626582"/>
            <a:ext cx="3150464" cy="1123267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3EC9B7EB-647B-5F7C-7A3E-10A74D7BE0CF}"/>
              </a:ext>
            </a:extLst>
          </p:cNvPr>
          <p:cNvSpPr/>
          <p:nvPr/>
        </p:nvSpPr>
        <p:spPr>
          <a:xfrm>
            <a:off x="5559332" y="4281700"/>
            <a:ext cx="340872" cy="254152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2;p8">
            <a:extLst>
              <a:ext uri="{FF2B5EF4-FFF2-40B4-BE49-F238E27FC236}">
                <a16:creationId xmlns:a16="http://schemas.microsoft.com/office/drawing/2014/main" id="{AD79FDDB-E44E-15E9-283B-DC60AC13B2A5}"/>
              </a:ext>
            </a:extLst>
          </p:cNvPr>
          <p:cNvSpPr txBox="1">
            <a:spLocks/>
          </p:cNvSpPr>
          <p:nvPr/>
        </p:nvSpPr>
        <p:spPr>
          <a:xfrm>
            <a:off x="770849" y="3604289"/>
            <a:ext cx="4831682" cy="106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285750" indent="-285750">
              <a:spcAft>
                <a:spcPts val="1600"/>
              </a:spcAft>
            </a:pPr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REBCO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superconductor is ceramic (so brittle) and anisotropic : it </a:t>
            </a:r>
            <a:r>
              <a:rPr lang="it-IT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extruded in a filamentary structure!</a:t>
            </a:r>
          </a:p>
          <a:p>
            <a:pPr marL="285750" indent="-285750">
              <a:spcAft>
                <a:spcPts val="1600"/>
              </a:spcAft>
            </a:pP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 needs to be deposited on </a:t>
            </a:r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 substrate </a:t>
            </a:r>
            <a:r>
              <a:rPr lang="it-IT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forming a </a:t>
            </a:r>
            <a:r>
              <a:rPr lang="it-IT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tape-shaped conductor.</a:t>
            </a:r>
          </a:p>
        </p:txBody>
      </p:sp>
      <p:sp>
        <p:nvSpPr>
          <p:cNvPr id="18" name="Google Shape;82;p8">
            <a:extLst>
              <a:ext uri="{FF2B5EF4-FFF2-40B4-BE49-F238E27FC236}">
                <a16:creationId xmlns:a16="http://schemas.microsoft.com/office/drawing/2014/main" id="{9EE2AD91-0D3A-0E72-8132-F26226BBB187}"/>
              </a:ext>
            </a:extLst>
          </p:cNvPr>
          <p:cNvSpPr txBox="1">
            <a:spLocks/>
          </p:cNvSpPr>
          <p:nvPr/>
        </p:nvSpPr>
        <p:spPr>
          <a:xfrm>
            <a:off x="-51042" y="-58428"/>
            <a:ext cx="3368367" cy="106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1000" b="1" baseline="30000" noProof="0" dirty="0"/>
              <a:t>1</a:t>
            </a:r>
            <a:r>
              <a:rPr lang="it-IT" sz="1000" b="1" noProof="0" dirty="0"/>
              <a:t> </a:t>
            </a:r>
            <a:r>
              <a:rPr lang="it-IT" sz="1000" noProof="0" dirty="0"/>
              <a:t>rare-earth barium copper oxide (REBCO, e.g., YBa₂Cu₃O₇–x) </a:t>
            </a:r>
            <a:endParaRPr lang="it-IT" sz="1000" b="1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2FA3C170-F624-F757-3622-A56B890FB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CF62EB7-2312-DC0F-24C6-4C7E232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667"/>
          <a:stretch>
            <a:fillRect/>
          </a:stretch>
        </p:blipFill>
        <p:spPr>
          <a:xfrm>
            <a:off x="4720551" y="1573842"/>
            <a:ext cx="1952537" cy="1128232"/>
          </a:xfrm>
          <a:prstGeom prst="rect">
            <a:avLst/>
          </a:prstGeom>
        </p:spPr>
      </p:pic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60AB57D8-FEF9-9F29-8A90-D05C08F9DF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Screening Currents Magnetization</a:t>
            </a:r>
          </a:p>
        </p:txBody>
      </p:sp>
      <p:sp>
        <p:nvSpPr>
          <p:cNvPr id="82" name="Google Shape;82;p8">
            <a:extLst>
              <a:ext uri="{FF2B5EF4-FFF2-40B4-BE49-F238E27FC236}">
                <a16:creationId xmlns:a16="http://schemas.microsoft.com/office/drawing/2014/main" id="{594364F1-11C8-486F-0D1D-9D4A585D4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670136"/>
            <a:ext cx="4786746" cy="964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high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aspect ratio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REBCO tapes results in enhanced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magnetization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produced by the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persistent currents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inside the superconductor to screen the external field.</a:t>
            </a:r>
            <a:endParaRPr lang="it-IT" sz="1400" b="1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600"/>
              </a:spcAft>
              <a:buFont typeface="+mj-lt"/>
              <a:buAutoNum type="arabicPeriod"/>
            </a:pPr>
            <a:endParaRPr lang="it-IT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C17B12B3-AE76-3A1C-DCF6-3BF5087BDD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0A2C5457-D42D-D48D-19F4-AE0ADB13C9A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F677483A-B388-EC57-8C7B-4A6112F19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2EC0149-3111-60F3-5FAF-66FCD6308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6" y="2850311"/>
            <a:ext cx="2164849" cy="204775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8C901B9-B437-0776-8F56-B2A2EBA0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454" y="3192202"/>
            <a:ext cx="2388116" cy="16120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7DC7614-B3B2-AD9B-CBAF-2D71DA669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119" y="3084361"/>
            <a:ext cx="1855216" cy="1734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B655F0F-2033-A11D-D055-ABAB6CED6083}"/>
                  </a:ext>
                </a:extLst>
              </p:cNvPr>
              <p:cNvSpPr txBox="1"/>
              <p:nvPr/>
            </p:nvSpPr>
            <p:spPr>
              <a:xfrm>
                <a:off x="7851727" y="3151863"/>
                <a:ext cx="10460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it-IT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0" noProof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B655F0F-2033-A11D-D055-ABAB6CED6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727" y="3151863"/>
                <a:ext cx="1046087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24FDAA4A-B289-23CE-988F-9FBD47602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7"/>
          <a:stretch>
            <a:fillRect/>
          </a:stretch>
        </p:blipFill>
        <p:spPr>
          <a:xfrm>
            <a:off x="8764496" y="3052088"/>
            <a:ext cx="389575" cy="1828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F1ED26D-3802-EBC5-22C2-8AC9051D092A}"/>
                  </a:ext>
                </a:extLst>
              </p:cNvPr>
              <p:cNvSpPr txBox="1"/>
              <p:nvPr/>
            </p:nvSpPr>
            <p:spPr>
              <a:xfrm>
                <a:off x="4318376" y="3151864"/>
                <a:ext cx="10460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noProof="0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it-IT" b="1" i="1" noProof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b="1" i="1" noProof="0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it-IT" b="1" i="1" noProof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F1ED26D-3802-EBC5-22C2-8AC9051D0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376" y="3151864"/>
                <a:ext cx="1046087" cy="307777"/>
              </a:xfrm>
              <a:prstGeom prst="rect">
                <a:avLst/>
              </a:prstGeom>
              <a:blipFill>
                <a:blip r:embed="rId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F86CAC1-9659-F653-10E6-ECAB12A64A6A}"/>
                  </a:ext>
                </a:extLst>
              </p:cNvPr>
              <p:cNvSpPr txBox="1"/>
              <p:nvPr/>
            </p:nvSpPr>
            <p:spPr>
              <a:xfrm>
                <a:off x="6190473" y="3143838"/>
                <a:ext cx="10460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1" i="0" noProof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F86CAC1-9659-F653-10E6-ECAB12A6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473" y="3143838"/>
                <a:ext cx="1046087" cy="307777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29F587-BEE8-C0E4-F64B-A44A2BA8D186}"/>
              </a:ext>
            </a:extLst>
          </p:cNvPr>
          <p:cNvSpPr txBox="1"/>
          <p:nvPr/>
        </p:nvSpPr>
        <p:spPr>
          <a:xfrm>
            <a:off x="6610229" y="1151656"/>
            <a:ext cx="2547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noProof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B13AF33-1A9C-D547-8A04-E576EA5D5579}"/>
              </a:ext>
            </a:extLst>
          </p:cNvPr>
          <p:cNvSpPr/>
          <p:nvPr/>
        </p:nvSpPr>
        <p:spPr>
          <a:xfrm>
            <a:off x="6924119" y="1518072"/>
            <a:ext cx="1919398" cy="128632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 screening current phenomenon by quantitative analysis and exploring mitigation strategies!</a:t>
            </a:r>
          </a:p>
        </p:txBody>
      </p:sp>
      <p:pic>
        <p:nvPicPr>
          <p:cNvPr id="1026" name="Picture 2" descr="COMSOL Multiphysics GmbH">
            <a:extLst>
              <a:ext uri="{FF2B5EF4-FFF2-40B4-BE49-F238E27FC236}">
                <a16:creationId xmlns:a16="http://schemas.microsoft.com/office/drawing/2014/main" id="{3B125BFA-F7A7-778D-2D3E-117ED5E33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0" b="44147"/>
          <a:stretch>
            <a:fillRect/>
          </a:stretch>
        </p:blipFill>
        <p:spPr bwMode="auto">
          <a:xfrm>
            <a:off x="5444860" y="4833517"/>
            <a:ext cx="2073710" cy="2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EAE4542-386D-E35B-7646-5100428596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61" t="47511" r="9036" b="49349"/>
          <a:stretch>
            <a:fillRect/>
          </a:stretch>
        </p:blipFill>
        <p:spPr>
          <a:xfrm rot="16200000" flipV="1">
            <a:off x="6195665" y="3946701"/>
            <a:ext cx="1557763" cy="1070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16D87C-8AFD-23FE-0D57-0FAFC26333DC}"/>
              </a:ext>
            </a:extLst>
          </p:cNvPr>
          <p:cNvSpPr txBox="1"/>
          <p:nvPr/>
        </p:nvSpPr>
        <p:spPr>
          <a:xfrm>
            <a:off x="6936478" y="32180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877871-F5FB-EFA7-5374-D3418AE38F62}"/>
              </a:ext>
            </a:extLst>
          </p:cNvPr>
          <p:cNvSpPr txBox="1"/>
          <p:nvPr/>
        </p:nvSpPr>
        <p:spPr>
          <a:xfrm>
            <a:off x="6936478" y="4663437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1778BE-9F9A-62F0-5BEF-73D0CFB737C6}"/>
              </a:ext>
            </a:extLst>
          </p:cNvPr>
          <p:cNvSpPr txBox="1"/>
          <p:nvPr/>
        </p:nvSpPr>
        <p:spPr>
          <a:xfrm>
            <a:off x="6936478" y="449368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C91336-1527-FB8A-28B6-EE6A9B02CC59}"/>
              </a:ext>
            </a:extLst>
          </p:cNvPr>
          <p:cNvSpPr txBox="1"/>
          <p:nvPr/>
        </p:nvSpPr>
        <p:spPr>
          <a:xfrm>
            <a:off x="6936478" y="432155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1073DF-7CB8-56D2-3F2A-BA5A68461233}"/>
              </a:ext>
            </a:extLst>
          </p:cNvPr>
          <p:cNvSpPr txBox="1"/>
          <p:nvPr/>
        </p:nvSpPr>
        <p:spPr>
          <a:xfrm>
            <a:off x="6936478" y="4138259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916B4C-AD13-1A78-D11C-6F4111DEE053}"/>
              </a:ext>
            </a:extLst>
          </p:cNvPr>
          <p:cNvSpPr txBox="1"/>
          <p:nvPr/>
        </p:nvSpPr>
        <p:spPr>
          <a:xfrm>
            <a:off x="6936478" y="395710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13BD9B-9314-F679-AA75-ACBC4CC0237C}"/>
              </a:ext>
            </a:extLst>
          </p:cNvPr>
          <p:cNvSpPr txBox="1"/>
          <p:nvPr/>
        </p:nvSpPr>
        <p:spPr>
          <a:xfrm>
            <a:off x="6936478" y="378279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5E08F7-2D98-63DE-4C84-2A936AB7FB3F}"/>
              </a:ext>
            </a:extLst>
          </p:cNvPr>
          <p:cNvSpPr txBox="1"/>
          <p:nvPr/>
        </p:nvSpPr>
        <p:spPr>
          <a:xfrm>
            <a:off x="6936478" y="359564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Google Shape;82;p8">
            <a:extLst>
              <a:ext uri="{FF2B5EF4-FFF2-40B4-BE49-F238E27FC236}">
                <a16:creationId xmlns:a16="http://schemas.microsoft.com/office/drawing/2014/main" id="{99FE135E-DEC4-666E-8165-B88D86430868}"/>
              </a:ext>
            </a:extLst>
          </p:cNvPr>
          <p:cNvSpPr txBox="1">
            <a:spLocks/>
          </p:cNvSpPr>
          <p:nvPr/>
        </p:nvSpPr>
        <p:spPr>
          <a:xfrm>
            <a:off x="10551" y="2782333"/>
            <a:ext cx="4786746" cy="106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285750" indent="-285750">
              <a:spcAft>
                <a:spcPts val="1600"/>
              </a:spcAft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phenomenon 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negatively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affect the magnet performances</a:t>
            </a:r>
            <a:r>
              <a:rPr lang="it-IT" sz="1400" b="1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742950" lvl="1" indent="-285750">
              <a:lnSpc>
                <a:spcPct val="50000"/>
              </a:lnSpc>
              <a:spcBef>
                <a:spcPts val="60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Hysteretic</a:t>
            </a:r>
            <a:r>
              <a:rPr lang="it-IT" sz="1400" b="1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losses</a:t>
            </a:r>
            <a:endParaRPr lang="it-IT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50000"/>
              </a:lnSpc>
              <a:spcBef>
                <a:spcPts val="60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it-IT" sz="1400" b="1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quality 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degradation</a:t>
            </a:r>
            <a:endParaRPr lang="it-IT" sz="1400" b="1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50000"/>
              </a:lnSpc>
              <a:spcBef>
                <a:spcPts val="60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it-IT" sz="1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it-IT" sz="1400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noProof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stresses </a:t>
            </a:r>
          </a:p>
          <a:p>
            <a:pPr marL="742950" lvl="1" indent="-285750">
              <a:lnSpc>
                <a:spcPct val="50000"/>
              </a:lnSpc>
              <a:spcAft>
                <a:spcPts val="1600"/>
              </a:spcAft>
              <a:buFont typeface="+mj-lt"/>
              <a:buAutoNum type="arabicPeriod"/>
            </a:pPr>
            <a:endParaRPr lang="it-IT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spcAft>
                <a:spcPts val="1600"/>
              </a:spcAft>
              <a:buFont typeface="+mj-lt"/>
              <a:buAutoNum type="arabicPeriod"/>
            </a:pPr>
            <a:endParaRPr lang="it-IT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2;p8">
            <a:extLst>
              <a:ext uri="{FF2B5EF4-FFF2-40B4-BE49-F238E27FC236}">
                <a16:creationId xmlns:a16="http://schemas.microsoft.com/office/drawing/2014/main" id="{FCB1EEFF-E0F3-04DF-DFC8-A025C3019AEB}"/>
              </a:ext>
            </a:extLst>
          </p:cNvPr>
          <p:cNvSpPr txBox="1">
            <a:spLocks/>
          </p:cNvSpPr>
          <p:nvPr/>
        </p:nvSpPr>
        <p:spPr>
          <a:xfrm>
            <a:off x="-51042" y="-58428"/>
            <a:ext cx="3969899" cy="106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10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Comsol multiphysics. [Online]. Available: https://www.comsol.com</a:t>
            </a:r>
            <a:r>
              <a:rPr lang="it-IT" sz="1000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35035F5-D8A8-7F8E-102F-3B90F3786290}"/>
              </a:ext>
            </a:extLst>
          </p:cNvPr>
          <p:cNvSpPr txBox="1"/>
          <p:nvPr/>
        </p:nvSpPr>
        <p:spPr>
          <a:xfrm>
            <a:off x="7295303" y="4733318"/>
            <a:ext cx="159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baseline="30000" noProof="0" dirty="0">
                <a:solidFill>
                  <a:srgbClr val="0070C0"/>
                </a:solidFill>
              </a:rPr>
              <a:t>1</a:t>
            </a:r>
            <a:r>
              <a:rPr lang="it-IT" sz="1400" b="1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45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3" grpId="0"/>
      <p:bldP spid="2" grpId="0" animBg="1"/>
      <p:bldP spid="5" grpId="0"/>
      <p:bldP spid="7" grpId="0"/>
      <p:bldP spid="8" grpId="0"/>
      <p:bldP spid="10" grpId="0"/>
      <p:bldP spid="11" grpId="0"/>
      <p:bldP spid="12" grpId="0"/>
      <p:bldP spid="13" grpId="0"/>
      <p:bldP spid="15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63035FAD-1034-26BE-E7F6-F4ACD5AF2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632B8D-9275-6D07-3B09-DB60C626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779" y="1448873"/>
            <a:ext cx="3760015" cy="3330227"/>
          </a:xfrm>
          <a:prstGeom prst="rect">
            <a:avLst/>
          </a:prstGeom>
        </p:spPr>
      </p:pic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AF79B555-5609-8A49-7462-2959786513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833376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Brandt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Google Shape;82;p8">
                <a:extLst>
                  <a:ext uri="{FF2B5EF4-FFF2-40B4-BE49-F238E27FC236}">
                    <a16:creationId xmlns:a16="http://schemas.microsoft.com/office/drawing/2014/main" id="{CE610D84-B61B-A537-F233-AFCDD454748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-1" y="2296715"/>
                <a:ext cx="5538287" cy="254087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spcAft>
                    <a:spcPts val="1600"/>
                  </a:spcAft>
                  <a:buFont typeface="+mj-lt"/>
                  <a:buAutoNum type="arabicPeriod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it-IT" sz="1400" b="1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b="1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with the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sz="1400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┴</m:t>
                        </m:r>
                      </m:sub>
                    </m:sSub>
                  </m:oMath>
                </a14:m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400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𝒔𝒄𝒓𝒆𝒆𝒏</m:t>
                        </m:r>
                      </m:sub>
                    </m:sSub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penetrates towards the center (</a:t>
                </a:r>
                <a:r>
                  <a:rPr lang="it-IT" sz="1400" b="1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Fig. a,b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  <a:p>
                <a:pPr marL="342900" indent="-342900">
                  <a:lnSpc>
                    <a:spcPct val="50000"/>
                  </a:lnSpc>
                  <a:spcAft>
                    <a:spcPts val="1600"/>
                  </a:spcAft>
                  <a:buFont typeface="+mj-lt"/>
                  <a:buAutoNum type="arabicPeriod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4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it-IT" sz="1400" b="1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sz="1400" b="1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800100" lvl="1" indent="-34290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𝒔𝒄𝒓𝒆𝒆𝒏</m:t>
                        </m:r>
                      </m:sub>
                    </m:sSub>
                  </m:oMath>
                </a14:m>
                <a:r>
                  <a:rPr lang="it-IT" sz="13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has not yet fully penetrated,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it-IT" sz="13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distributes in the region not yet saturated (</a:t>
                </a:r>
                <a:r>
                  <a:rPr lang="it-IT" sz="1300" b="1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Fig. c,d</a:t>
                </a: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  <a:p>
                <a:pPr marL="800100" lvl="1" indent="-34290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1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𝒔𝒄𝒓𝒆𝒆𝒏</m:t>
                        </m:r>
                      </m:sub>
                    </m:sSub>
                  </m:oMath>
                </a14:m>
                <a:r>
                  <a:rPr lang="it-IT" sz="13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has fully penetrated,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distributes in the central region, by pushing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1300" b="1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𝒔𝒄𝒓𝒆𝒆𝒏</m:t>
                        </m:r>
                      </m:sub>
                    </m:sSub>
                  </m:oMath>
                </a14:m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toward the edges (</a:t>
                </a:r>
                <a:r>
                  <a:rPr lang="it-IT" sz="1300" b="1" noProof="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Fig. e,f</a:t>
                </a:r>
                <a:r>
                  <a:rPr lang="it-IT" sz="13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it-IT" sz="1200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spcAft>
                    <a:spcPts val="1600"/>
                  </a:spcAft>
                  <a:buFont typeface="+mj-lt"/>
                  <a:buAutoNum type="arabicPeriod"/>
                </a:pPr>
                <a:endParaRPr lang="it-IT" sz="14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600"/>
                  </a:spcAft>
                </a:pPr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+mj-lt"/>
                  <a:buAutoNum type="arabicPeriod"/>
                </a:pPr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2" name="Google Shape;82;p8">
                <a:extLst>
                  <a:ext uri="{FF2B5EF4-FFF2-40B4-BE49-F238E27FC236}">
                    <a16:creationId xmlns:a16="http://schemas.microsoft.com/office/drawing/2014/main" id="{CE610D84-B61B-A537-F233-AFCDD454748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" y="2296715"/>
                <a:ext cx="5538287" cy="2540873"/>
              </a:xfrm>
              <a:prstGeom prst="rect">
                <a:avLst/>
              </a:prstGeom>
              <a:blipFill>
                <a:blip r:embed="rId4"/>
                <a:stretch>
                  <a:fillRect l="-229" r="-458" b="-19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729A3FC5-8A65-A272-546A-8BE8AC22C0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6301" y="4749851"/>
            <a:ext cx="5590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A64ACB75-29AA-39A0-49C8-2795E7366D18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945214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F11CE9D1-A8EE-A643-2320-358EF072C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50"/>
            <a:ext cx="31053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82;p8">
                <a:extLst>
                  <a:ext uri="{FF2B5EF4-FFF2-40B4-BE49-F238E27FC236}">
                    <a16:creationId xmlns:a16="http://schemas.microsoft.com/office/drawing/2014/main" id="{EACCE3F2-F15C-6FD0-7A30-77D23781E7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4277" y="-72178"/>
                <a:ext cx="8567097" cy="1065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300"/>
                  <a:buFont typeface="Catamaran"/>
                  <a:buChar char="●"/>
                  <a:defRPr sz="13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9pPr>
              </a:lstStyle>
              <a:p>
                <a:pPr marL="0" indent="0">
                  <a:buNone/>
                </a:pPr>
                <a:r>
                  <a:rPr lang="it-IT" sz="1000" b="1" baseline="30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it-IT" sz="10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E. H. Brandt and M. Indenbom, “Type-ii-superconductor strip with current in a perpendicular magnetic field” , Physical review B, vol. 48, no. 17, p. 12893, 1993.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r>
                  <a:rPr lang="it-IT" sz="1000" b="1" baseline="30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it-IT" sz="10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Current density </a:t>
                </a:r>
                <a14:m>
                  <m:oMath xmlns:m="http://schemas.openxmlformats.org/officeDocument/2006/math"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1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integrated along the tape thickness d (Figure inside the black box)</a:t>
                </a:r>
              </a:p>
            </p:txBody>
          </p:sp>
        </mc:Choice>
        <mc:Fallback xmlns="">
          <p:sp>
            <p:nvSpPr>
              <p:cNvPr id="10" name="Google Shape;82;p8">
                <a:extLst>
                  <a:ext uri="{FF2B5EF4-FFF2-40B4-BE49-F238E27FC236}">
                    <a16:creationId xmlns:a16="http://schemas.microsoft.com/office/drawing/2014/main" id="{EACCE3F2-F15C-6FD0-7A30-77D23781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277" y="-72178"/>
                <a:ext cx="8567097" cy="10657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9173192-A8EF-C5B0-8302-0BA5FFE90722}"/>
                  </a:ext>
                </a:extLst>
              </p:cNvPr>
              <p:cNvSpPr txBox="1"/>
              <p:nvPr/>
            </p:nvSpPr>
            <p:spPr>
              <a:xfrm>
                <a:off x="7762321" y="3169403"/>
                <a:ext cx="245253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900" baseline="30000" noProof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2</m:t>
                      </m:r>
                    </m:oMath>
                  </m:oMathPara>
                </a14:m>
                <a:endParaRPr lang="it-IT" sz="9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9173192-A8EF-C5B0-8302-0BA5FFE9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321" y="3169403"/>
                <a:ext cx="245253" cy="230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con angoli arrotondati 1">
                <a:extLst>
                  <a:ext uri="{FF2B5EF4-FFF2-40B4-BE49-F238E27FC236}">
                    <a16:creationId xmlns:a16="http://schemas.microsoft.com/office/drawing/2014/main" id="{323CFABA-EA9B-2D05-AB8E-29041952BF40}"/>
                  </a:ext>
                </a:extLst>
              </p:cNvPr>
              <p:cNvSpPr/>
              <p:nvPr/>
            </p:nvSpPr>
            <p:spPr>
              <a:xfrm>
                <a:off x="497076" y="1519635"/>
                <a:ext cx="4650484" cy="777080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b="1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Brandt Model</a:t>
                </a:r>
                <a:r>
                  <a:rPr lang="it-IT" b="1" baseline="30000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  <a:r>
                  <a:rPr lang="it-IT" b="1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describes how the </a:t>
                </a:r>
                <a14:m>
                  <m:oMath xmlns:m="http://schemas.openxmlformats.org/officeDocument/2006/math">
                    <m:r>
                      <a:rPr lang="it-IT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𝑠h𝑒𝑒𝑡</m:t>
                    </m:r>
                    <m:r>
                      <m:rPr>
                        <m:nor/>
                      </m:rPr>
                      <a:rPr lang="it-IT" b="1" noProof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it-IT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m:rPr>
                        <m:nor/>
                      </m:rPr>
                      <a:rPr lang="it-IT" baseline="30000" noProof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distributes inside a </a:t>
                </a:r>
                <a:r>
                  <a:rPr lang="it-IT" b="1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single</a:t>
                </a:r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REBCO tape when immersed in </a:t>
                </a:r>
                <a:r>
                  <a:rPr lang="it-IT" b="1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uniform</a:t>
                </a:r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perpendicular field.</a:t>
                </a:r>
              </a:p>
            </p:txBody>
          </p:sp>
        </mc:Choice>
        <mc:Fallback xmlns="">
          <p:sp>
            <p:nvSpPr>
              <p:cNvPr id="2" name="Rettangolo con angoli arrotondati 1">
                <a:extLst>
                  <a:ext uri="{FF2B5EF4-FFF2-40B4-BE49-F238E27FC236}">
                    <a16:creationId xmlns:a16="http://schemas.microsoft.com/office/drawing/2014/main" id="{323CFABA-EA9B-2D05-AB8E-29041952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76" y="1519635"/>
                <a:ext cx="4650484" cy="777080"/>
              </a:xfrm>
              <a:prstGeom prst="roundRect">
                <a:avLst/>
              </a:prstGeom>
              <a:blipFill>
                <a:blip r:embed="rId7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05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42E072FD-362E-D7B5-38A3-B9A4091378B4}"/>
                  </a:ext>
                </a:extLst>
              </p:cNvPr>
              <p:cNvSpPr txBox="1"/>
              <p:nvPr/>
            </p:nvSpPr>
            <p:spPr>
              <a:xfrm>
                <a:off x="6264033" y="2570628"/>
                <a:ext cx="9753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 i="1" noProof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it-IT" sz="36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42E072FD-362E-D7B5-38A3-B9A409137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033" y="2570628"/>
                <a:ext cx="97532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1C8EB-8673-9821-CC1F-8789F4802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5C7FBA-D4E9-46CA-9321-3ADA2E368FCD}" type="slidenum">
              <a:rPr lang="it-IT" noProof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it-IT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A761DD4B-7EAD-AC02-94ED-148E7632A65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t="741" b="741"/>
          <a:stretch>
            <a:fillRect/>
          </a:stretch>
        </p:blipFill>
        <p:spPr>
          <a:xfrm>
            <a:off x="2201955" y="2394237"/>
            <a:ext cx="1718511" cy="132203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1BDD90D-17C7-1DC1-0030-D9E77C96D521}"/>
              </a:ext>
            </a:extLst>
          </p:cNvPr>
          <p:cNvSpPr/>
          <p:nvPr/>
        </p:nvSpPr>
        <p:spPr>
          <a:xfrm>
            <a:off x="622321" y="2966935"/>
            <a:ext cx="985139" cy="45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1AA1CD-5ED8-3B52-D5C2-128EBFCFBD06}"/>
              </a:ext>
            </a:extLst>
          </p:cNvPr>
          <p:cNvSpPr txBox="1"/>
          <p:nvPr/>
        </p:nvSpPr>
        <p:spPr>
          <a:xfrm>
            <a:off x="850241" y="2658001"/>
            <a:ext cx="535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noProof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tape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E07BEC-BBB9-89A7-EAA0-5A301BDE420E}"/>
                  </a:ext>
                </a:extLst>
              </p:cNvPr>
              <p:cNvSpPr txBox="1"/>
              <p:nvPr/>
            </p:nvSpPr>
            <p:spPr>
              <a:xfrm>
                <a:off x="1720094" y="2626957"/>
                <a:ext cx="56376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 i="1" noProof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it-IT" sz="36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BE07BEC-BBB9-89A7-EAA0-5A301BDE4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094" y="2626957"/>
                <a:ext cx="563761" cy="646331"/>
              </a:xfrm>
              <a:prstGeom prst="rect">
                <a:avLst/>
              </a:prstGeom>
              <a:blipFill>
                <a:blip r:embed="rId5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8FE472-58E7-0195-94B2-53B41C67FF1F}"/>
              </a:ext>
            </a:extLst>
          </p:cNvPr>
          <p:cNvSpPr txBox="1"/>
          <p:nvPr/>
        </p:nvSpPr>
        <p:spPr>
          <a:xfrm>
            <a:off x="2630993" y="2172474"/>
            <a:ext cx="10649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noProof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10736 tapes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FA71434-46A4-C68B-1EFA-88414BAC3004}"/>
              </a:ext>
            </a:extLst>
          </p:cNvPr>
          <p:cNvSpPr/>
          <p:nvPr/>
        </p:nvSpPr>
        <p:spPr>
          <a:xfrm>
            <a:off x="4850222" y="2885516"/>
            <a:ext cx="1628930" cy="1289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E7FD2D42-4268-79CD-5576-CDB732A8C4FB}"/>
              </a:ext>
            </a:extLst>
          </p:cNvPr>
          <p:cNvSpPr/>
          <p:nvPr/>
        </p:nvSpPr>
        <p:spPr>
          <a:xfrm>
            <a:off x="5034990" y="2407394"/>
            <a:ext cx="177859" cy="12374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D03AB3C8-FEBB-9FA3-35CC-59965D6B1E5B}"/>
                  </a:ext>
                </a:extLst>
              </p:cNvPr>
              <p:cNvSpPr txBox="1"/>
              <p:nvPr/>
            </p:nvSpPr>
            <p:spPr>
              <a:xfrm>
                <a:off x="5153534" y="2060541"/>
                <a:ext cx="1228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b="1" noProof="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┴</m:t>
                        </m:r>
                      </m:sub>
                    </m:sSub>
                  </m:oMath>
                </a14:m>
                <a:r>
                  <a:rPr lang="it-IT" sz="1500" b="1" noProof="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D03AB3C8-FEBB-9FA3-35CC-59965D6B1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534" y="2060541"/>
                <a:ext cx="1228448" cy="323165"/>
              </a:xfrm>
              <a:prstGeom prst="rect">
                <a:avLst/>
              </a:prstGeom>
              <a:blipFill>
                <a:blip r:embed="rId6"/>
                <a:stretch>
                  <a:fillRect l="-2041" t="-3846" b="-192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magine 47">
            <a:extLst>
              <a:ext uri="{FF2B5EF4-FFF2-40B4-BE49-F238E27FC236}">
                <a16:creationId xmlns:a16="http://schemas.microsoft.com/office/drawing/2014/main" id="{02BCFE04-828B-2C40-2B49-B41C779718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08" t="10811" r="8907" b="8097"/>
          <a:stretch/>
        </p:blipFill>
        <p:spPr>
          <a:xfrm>
            <a:off x="7061391" y="2369621"/>
            <a:ext cx="1769291" cy="1322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6CB8652A-4482-8DEF-603B-9FBBC0B2DC35}"/>
                  </a:ext>
                </a:extLst>
              </p:cNvPr>
              <p:cNvSpPr txBox="1"/>
              <p:nvPr/>
            </p:nvSpPr>
            <p:spPr>
              <a:xfrm>
                <a:off x="7122989" y="2065764"/>
                <a:ext cx="1707693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b="1" noProof="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non uniform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sz="1500" b="1" i="1" noProof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┴</m:t>
                        </m:r>
                      </m:sub>
                    </m:sSub>
                  </m:oMath>
                </a14:m>
                <a:r>
                  <a:rPr lang="it-IT" sz="1500" b="1" noProof="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6CB8652A-4482-8DEF-603B-9FBBC0B2D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989" y="2065764"/>
                <a:ext cx="1707693" cy="323165"/>
              </a:xfrm>
              <a:prstGeom prst="rect">
                <a:avLst/>
              </a:prstGeom>
              <a:blipFill>
                <a:blip r:embed="rId8"/>
                <a:stretch>
                  <a:fillRect t="-3704" b="-185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A9750924-CC25-1BED-5BAB-4582EC6617B6}"/>
              </a:ext>
            </a:extLst>
          </p:cNvPr>
          <p:cNvSpPr/>
          <p:nvPr/>
        </p:nvSpPr>
        <p:spPr>
          <a:xfrm>
            <a:off x="1843203" y="2381822"/>
            <a:ext cx="269100" cy="2769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23B5DC9D-E57E-0F57-4032-3D9CDE110EC3}"/>
              </a:ext>
            </a:extLst>
          </p:cNvPr>
          <p:cNvSpPr/>
          <p:nvPr/>
        </p:nvSpPr>
        <p:spPr>
          <a:xfrm>
            <a:off x="1849199" y="3321580"/>
            <a:ext cx="269100" cy="2769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Freccia in giù 32">
            <a:extLst>
              <a:ext uri="{FF2B5EF4-FFF2-40B4-BE49-F238E27FC236}">
                <a16:creationId xmlns:a16="http://schemas.microsoft.com/office/drawing/2014/main" id="{6611F088-71C6-58B0-418E-1B5043D86E53}"/>
              </a:ext>
            </a:extLst>
          </p:cNvPr>
          <p:cNvSpPr/>
          <p:nvPr/>
        </p:nvSpPr>
        <p:spPr>
          <a:xfrm>
            <a:off x="6601890" y="2388929"/>
            <a:ext cx="268612" cy="2456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5C3CF923-1B60-F121-FD34-AC40DD3B9480}"/>
              </a:ext>
            </a:extLst>
          </p:cNvPr>
          <p:cNvSpPr/>
          <p:nvPr/>
        </p:nvSpPr>
        <p:spPr>
          <a:xfrm>
            <a:off x="6625860" y="3250953"/>
            <a:ext cx="267407" cy="2600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9DD87A-E0B2-A9BC-5ED0-EBC7B902F7D8}"/>
              </a:ext>
            </a:extLst>
          </p:cNvPr>
          <p:cNvSpPr txBox="1"/>
          <p:nvPr/>
        </p:nvSpPr>
        <p:spPr>
          <a:xfrm>
            <a:off x="4319795" y="2842082"/>
            <a:ext cx="6099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noProof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</a:t>
            </a:r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77D09906-82F9-1CE6-A17E-EA3BF8569916}"/>
              </a:ext>
            </a:extLst>
          </p:cNvPr>
          <p:cNvSpPr/>
          <p:nvPr/>
        </p:nvSpPr>
        <p:spPr>
          <a:xfrm>
            <a:off x="5326671" y="2407394"/>
            <a:ext cx="177859" cy="12374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2DBBEECC-DFA3-4F6C-1390-35F307EAB396}"/>
              </a:ext>
            </a:extLst>
          </p:cNvPr>
          <p:cNvSpPr/>
          <p:nvPr/>
        </p:nvSpPr>
        <p:spPr>
          <a:xfrm>
            <a:off x="5600337" y="2407394"/>
            <a:ext cx="177859" cy="12374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1D86F5D3-A533-4FD1-BF89-F5BE09B252B6}"/>
              </a:ext>
            </a:extLst>
          </p:cNvPr>
          <p:cNvSpPr/>
          <p:nvPr/>
        </p:nvSpPr>
        <p:spPr>
          <a:xfrm>
            <a:off x="5883423" y="2407394"/>
            <a:ext cx="177859" cy="12374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5A4A18AC-E626-083A-92A8-7D98F3602D02}"/>
              </a:ext>
            </a:extLst>
          </p:cNvPr>
          <p:cNvSpPr/>
          <p:nvPr/>
        </p:nvSpPr>
        <p:spPr>
          <a:xfrm>
            <a:off x="6175104" y="2407394"/>
            <a:ext cx="177859" cy="12374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81;p8">
            <a:extLst>
              <a:ext uri="{FF2B5EF4-FFF2-40B4-BE49-F238E27FC236}">
                <a16:creationId xmlns:a16="http://schemas.microsoft.com/office/drawing/2014/main" id="{70CE7762-7E6F-2C34-E132-F183706F21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Brandt Model for Magnet Design</a:t>
            </a:r>
          </a:p>
        </p:txBody>
      </p:sp>
      <p:sp>
        <p:nvSpPr>
          <p:cNvPr id="23" name="Google Shape;84;p8">
            <a:extLst>
              <a:ext uri="{FF2B5EF4-FFF2-40B4-BE49-F238E27FC236}">
                <a16:creationId xmlns:a16="http://schemas.microsoft.com/office/drawing/2014/main" id="{72211D0E-DA0A-6AA7-0958-5DF46E44143A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EAB546A-D5B2-B55C-C537-9729650FCEA9}"/>
              </a:ext>
            </a:extLst>
          </p:cNvPr>
          <p:cNvSpPr/>
          <p:nvPr/>
        </p:nvSpPr>
        <p:spPr>
          <a:xfrm>
            <a:off x="404312" y="1479887"/>
            <a:ext cx="4167687" cy="6650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model considers only a single tape, whereas the dipole magnet is made of thousands of tapes.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212EEA38-D9D6-1AA8-8123-FCCAF3F7DE18}"/>
                  </a:ext>
                </a:extLst>
              </p:cNvPr>
              <p:cNvSpPr/>
              <p:nvPr/>
            </p:nvSpPr>
            <p:spPr>
              <a:xfrm>
                <a:off x="4786728" y="1493831"/>
                <a:ext cx="4111553" cy="61082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model assumes a single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b="1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┴</m:t>
                        </m:r>
                      </m:sub>
                    </m:sSub>
                  </m:oMath>
                </a14:m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which the tape is immersed.</a:t>
                </a:r>
              </a:p>
            </p:txBody>
          </p:sp>
        </mc:Choice>
        <mc:Fallback xmlns="">
          <p:sp>
            <p:nvSpPr>
              <p:cNvPr id="8" name="Rettangolo con angoli arrotondati 7">
                <a:extLst>
                  <a:ext uri="{FF2B5EF4-FFF2-40B4-BE49-F238E27FC236}">
                    <a16:creationId xmlns:a16="http://schemas.microsoft.com/office/drawing/2014/main" id="{212EEA38-D9D6-1AA8-8123-FCCAF3F7D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728" y="1493831"/>
                <a:ext cx="4111553" cy="610827"/>
              </a:xfrm>
              <a:prstGeom prst="roundRect">
                <a:avLst/>
              </a:prstGeom>
              <a:blipFill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26BCE0D-B3BC-721C-9CB3-89100E13BF53}"/>
              </a:ext>
            </a:extLst>
          </p:cNvPr>
          <p:cNvSpPr/>
          <p:nvPr/>
        </p:nvSpPr>
        <p:spPr>
          <a:xfrm>
            <a:off x="404313" y="3788731"/>
            <a:ext cx="4167687" cy="665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Iterative solution needs to be performed to consider how each tape is affected by the current distribution of the others.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con angoli arrotondati 19">
                <a:extLst>
                  <a:ext uri="{FF2B5EF4-FFF2-40B4-BE49-F238E27FC236}">
                    <a16:creationId xmlns:a16="http://schemas.microsoft.com/office/drawing/2014/main" id="{00482A96-96FD-1D16-D3F1-240DCEDAB8F0}"/>
                  </a:ext>
                </a:extLst>
              </p:cNvPr>
              <p:cNvSpPr/>
              <p:nvPr/>
            </p:nvSpPr>
            <p:spPr>
              <a:xfrm>
                <a:off x="4773591" y="3766736"/>
                <a:ext cx="4167687" cy="665078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1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it-IT" b="1" i="1" noProof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┴</m:t>
                        </m:r>
                      </m:sub>
                    </m:sSub>
                  </m:oMath>
                </a14:m>
                <a:r>
                  <a:rPr lang="it-IT" noProof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averaged along each tape is taken as the uniform field in which the tape is immersed.</a:t>
                </a:r>
              </a:p>
            </p:txBody>
          </p:sp>
        </mc:Choice>
        <mc:Fallback xmlns="">
          <p:sp>
            <p:nvSpPr>
              <p:cNvPr id="20" name="Rettangolo con angoli arrotondati 19">
                <a:extLst>
                  <a:ext uri="{FF2B5EF4-FFF2-40B4-BE49-F238E27FC236}">
                    <a16:creationId xmlns:a16="http://schemas.microsoft.com/office/drawing/2014/main" id="{00482A96-96FD-1D16-D3F1-240DCEDAB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591" y="3766736"/>
                <a:ext cx="4167687" cy="6650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0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/>
      <p:bldP spid="12" grpId="0"/>
      <p:bldP spid="14" grpId="0"/>
      <p:bldP spid="16" grpId="0"/>
      <p:bldP spid="31" grpId="0" animBg="1"/>
      <p:bldP spid="40" grpId="0" animBg="1"/>
      <p:bldP spid="41" grpId="0"/>
      <p:bldP spid="56" grpId="0"/>
      <p:bldP spid="17" grpId="0" animBg="1"/>
      <p:bldP spid="29" grpId="0" animBg="1"/>
      <p:bldP spid="33" grpId="0" animBg="1"/>
      <p:bldP spid="34" grpId="0" animBg="1"/>
      <p:bldP spid="3" grpId="0"/>
      <p:bldP spid="9" grpId="0" animBg="1"/>
      <p:bldP spid="13" grpId="0" animBg="1"/>
      <p:bldP spid="15" grpId="0" animBg="1"/>
      <p:bldP spid="18" grpId="0" animBg="1"/>
      <p:bldP spid="2" grpId="0" animBg="1"/>
      <p:bldP spid="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1A834484-4655-47D6-8000-45C04608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854CFDC-CD96-7840-E021-41635DE5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32" t="6612" r="27909" b="5034"/>
          <a:stretch>
            <a:fillRect/>
          </a:stretch>
        </p:blipFill>
        <p:spPr>
          <a:xfrm>
            <a:off x="4618967" y="1559735"/>
            <a:ext cx="2207281" cy="21548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E39B4E-7EA0-FAC7-C0FD-15DAE544C3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53" t="52314" r="36730" b="39089"/>
          <a:stretch>
            <a:fillRect/>
          </a:stretch>
        </p:blipFill>
        <p:spPr>
          <a:xfrm>
            <a:off x="1044715" y="4593399"/>
            <a:ext cx="3374885" cy="307777"/>
          </a:xfrm>
          <a:prstGeom prst="rect">
            <a:avLst/>
          </a:prstGeom>
        </p:spPr>
      </p:pic>
      <p:sp>
        <p:nvSpPr>
          <p:cNvPr id="82" name="Google Shape;82;p8">
            <a:extLst>
              <a:ext uri="{FF2B5EF4-FFF2-40B4-BE49-F238E27FC236}">
                <a16:creationId xmlns:a16="http://schemas.microsoft.com/office/drawing/2014/main" id="{80D735A6-E83E-9FBD-6D0D-66FC889DD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5049" y="3894268"/>
            <a:ext cx="4148952" cy="699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magnetic flux density value B </a:t>
            </a:r>
            <a:r>
              <a:rPr lang="it-IT" sz="1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400" noProof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calculated in each quadrature point.</a:t>
            </a:r>
            <a:endParaRPr lang="it-IT" sz="1400" b="1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BC19AD30-09C0-43F5-6327-8420147DD4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MATLAB code initialization</a:t>
            </a:r>
          </a:p>
        </p:txBody>
      </p:sp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0B0F03D5-1172-68CB-600F-DA4C0AD8B6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3E9D3697-9A51-7D56-AEE2-FD2A78EEF74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A7E33ED4-BE7C-5040-961C-2D16DED9D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A423A20D-4FBE-F4AF-8B3F-168CEBD190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79792"/>
                <a:ext cx="3368367" cy="1065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300"/>
                  <a:buFont typeface="Catamaran"/>
                  <a:buChar char="●"/>
                  <a:defRPr sz="13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None/>
                </a:pPr>
                <a:r>
                  <a:rPr lang="it-IT" sz="1000" b="1" baseline="30000" dirty="0"/>
                  <a:t>2</a:t>
                </a:r>
                <a14:m>
                  <m:oMath xmlns:m="http://schemas.openxmlformats.org/officeDocument/2006/math">
                    <m:r>
                      <a:rPr lang="it-IT" sz="1000" b="1" i="1" baseline="3000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dirty="0" smtClean="0">
                        <a:latin typeface="Cambria Math" panose="02040503050406030204" pitchFamily="18" charset="0"/>
                      </a:rPr>
                      <m:t>𝑞𝑝</m:t>
                    </m:r>
                    <m:r>
                      <a:rPr lang="it-IT" sz="1000" b="1" i="1" noProof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b="1" noProof="0" dirty="0"/>
                  <a:t>= </a:t>
                </a:r>
                <a:r>
                  <a:rPr lang="it-IT" sz="1000" noProof="0" dirty="0"/>
                  <a:t>quadrature point</a:t>
                </a:r>
                <a:endParaRPr lang="it-IT" sz="1000" b="1" noProof="0" dirty="0"/>
              </a:p>
            </p:txBody>
          </p:sp>
        </mc:Choice>
        <mc:Fallback xmlns="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A423A20D-4FBE-F4AF-8B3F-168CEBD19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9792"/>
                <a:ext cx="3368367" cy="10657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09BB940-4AD1-0EDC-60B2-84EE0973A3FE}"/>
                  </a:ext>
                </a:extLst>
              </p:cNvPr>
              <p:cNvSpPr txBox="1"/>
              <p:nvPr/>
            </p:nvSpPr>
            <p:spPr>
              <a:xfrm>
                <a:off x="4349304" y="4523618"/>
                <a:ext cx="51747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1" i="0" noProof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it-IT" b="1" i="1" noProof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09BB940-4AD1-0EDC-60B2-84EE0973A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304" y="4523618"/>
                <a:ext cx="517474" cy="307777"/>
              </a:xfrm>
              <a:prstGeom prst="rect">
                <a:avLst/>
              </a:prstGeom>
              <a:blipFill>
                <a:blip r:embed="rId6"/>
                <a:stretch>
                  <a:fillRect r="-4762"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1ECCD35-5A74-8AA0-91B0-17ADF042181B}"/>
                  </a:ext>
                </a:extLst>
              </p:cNvPr>
              <p:cNvSpPr txBox="1"/>
              <p:nvPr/>
            </p:nvSpPr>
            <p:spPr>
              <a:xfrm>
                <a:off x="677728" y="1454503"/>
                <a:ext cx="4046672" cy="1391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Inside each block of the magnet, a grid of quadrature points is built. </a:t>
                </a:r>
              </a:p>
              <a:p>
                <a:pPr marL="285750" indent="-285750"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uniform current distribution is supposed to flow inside the magnet (i.e. same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</m:sub>
                    </m:sSub>
                  </m:oMath>
                </a14:m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each </a:t>
                </a:r>
                <a14:m>
                  <m:oMath xmlns:m="http://schemas.openxmlformats.org/officeDocument/2006/math">
                    <m:r>
                      <a:rPr lang="it-IT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𝑞𝑝</m:t>
                    </m:r>
                  </m:oMath>
                </a14:m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1ECCD35-5A74-8AA0-91B0-17ADF0421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28" y="1454503"/>
                <a:ext cx="4046672" cy="1391343"/>
              </a:xfrm>
              <a:prstGeom prst="rect">
                <a:avLst/>
              </a:prstGeom>
              <a:blipFill>
                <a:blip r:embed="rId7"/>
                <a:stretch>
                  <a:fillRect l="-313" t="-901" r="-313" b="-36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>
            <a:extLst>
              <a:ext uri="{FF2B5EF4-FFF2-40B4-BE49-F238E27FC236}">
                <a16:creationId xmlns:a16="http://schemas.microsoft.com/office/drawing/2014/main" id="{838C7D7F-5075-84F8-ED27-5FF13FB5A5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971" t="13263" r="38044" b="18940"/>
          <a:stretch>
            <a:fillRect/>
          </a:stretch>
        </p:blipFill>
        <p:spPr>
          <a:xfrm>
            <a:off x="1675936" y="2736730"/>
            <a:ext cx="2145116" cy="186380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41EA577-B7B6-9A62-E279-997DB19A3E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509" t="6868" r="28302" b="10636"/>
          <a:stretch>
            <a:fillRect/>
          </a:stretch>
        </p:blipFill>
        <p:spPr>
          <a:xfrm>
            <a:off x="7069525" y="1570807"/>
            <a:ext cx="2003387" cy="2024812"/>
          </a:xfrm>
          <a:prstGeom prst="rect">
            <a:avLst/>
          </a:prstGeom>
        </p:spPr>
      </p:pic>
      <p:sp>
        <p:nvSpPr>
          <p:cNvPr id="22" name="Freccia curva 21">
            <a:extLst>
              <a:ext uri="{FF2B5EF4-FFF2-40B4-BE49-F238E27FC236}">
                <a16:creationId xmlns:a16="http://schemas.microsoft.com/office/drawing/2014/main" id="{271E5EAB-FAE8-6A39-3BBE-70C516015C14}"/>
              </a:ext>
            </a:extLst>
          </p:cNvPr>
          <p:cNvSpPr/>
          <p:nvPr/>
        </p:nvSpPr>
        <p:spPr>
          <a:xfrm>
            <a:off x="6342881" y="2583213"/>
            <a:ext cx="1204381" cy="407293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82;p8">
            <a:extLst>
              <a:ext uri="{FF2B5EF4-FFF2-40B4-BE49-F238E27FC236}">
                <a16:creationId xmlns:a16="http://schemas.microsoft.com/office/drawing/2014/main" id="{EB0354F1-C1FA-4F48-7ED3-6217D695DA47}"/>
              </a:ext>
            </a:extLst>
          </p:cNvPr>
          <p:cNvSpPr txBox="1">
            <a:spLocks/>
          </p:cNvSpPr>
          <p:nvPr/>
        </p:nvSpPr>
        <p:spPr>
          <a:xfrm>
            <a:off x="-1" y="-30401"/>
            <a:ext cx="5783883" cy="420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tamaran"/>
              <a:buChar char="●"/>
              <a:defRPr sz="13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●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tamaran"/>
              <a:buChar char="○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tamaran"/>
              <a:buChar char="■"/>
              <a:defRPr sz="1100" b="0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10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MathWorks. 1994-2023 the mathworks, inc. [Online]. Available: https://matlab.mathworks.com</a:t>
            </a:r>
            <a:endParaRPr lang="it-IT" sz="10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8E0686-79ED-3B0A-8423-93E0BD0B26CD}"/>
              </a:ext>
            </a:extLst>
          </p:cNvPr>
          <p:cNvSpPr txBox="1"/>
          <p:nvPr/>
        </p:nvSpPr>
        <p:spPr>
          <a:xfrm>
            <a:off x="2000250" y="912378"/>
            <a:ext cx="209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baseline="30000" noProof="0" dirty="0"/>
              <a:t>1</a:t>
            </a:r>
            <a:r>
              <a:rPr lang="it-IT" sz="1400" b="1" dirty="0"/>
              <a:t>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5F6A30-0A2B-9AF1-E97E-CF06990C764F}"/>
              </a:ext>
            </a:extLst>
          </p:cNvPr>
          <p:cNvSpPr txBox="1"/>
          <p:nvPr/>
        </p:nvSpPr>
        <p:spPr>
          <a:xfrm>
            <a:off x="1502756" y="2461518"/>
            <a:ext cx="200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aseline="30000" dirty="0"/>
              <a:t>2</a:t>
            </a:r>
            <a:r>
              <a:rPr lang="it-IT" sz="1400" dirty="0"/>
              <a:t>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850ADD-E6CE-3B02-D93B-70366BE1799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113" t="49531" r="42997" b="41310"/>
          <a:stretch>
            <a:fillRect/>
          </a:stretch>
        </p:blipFill>
        <p:spPr>
          <a:xfrm>
            <a:off x="4995049" y="688634"/>
            <a:ext cx="3815604" cy="823276"/>
          </a:xfrm>
          <a:prstGeom prst="rect">
            <a:avLst/>
          </a:prstGeom>
        </p:spPr>
      </p:pic>
      <p:sp>
        <p:nvSpPr>
          <p:cNvPr id="4" name="Freccia curva 3">
            <a:extLst>
              <a:ext uri="{FF2B5EF4-FFF2-40B4-BE49-F238E27FC236}">
                <a16:creationId xmlns:a16="http://schemas.microsoft.com/office/drawing/2014/main" id="{39A9A0EA-7A7A-9524-A6FE-28DA834D4674}"/>
              </a:ext>
            </a:extLst>
          </p:cNvPr>
          <p:cNvSpPr/>
          <p:nvPr/>
        </p:nvSpPr>
        <p:spPr>
          <a:xfrm rot="15032633" flipV="1">
            <a:off x="8184256" y="1808467"/>
            <a:ext cx="1024369" cy="518725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0D4B61-231D-0141-4334-DC1F2A8717B8}"/>
              </a:ext>
            </a:extLst>
          </p:cNvPr>
          <p:cNvSpPr txBox="1"/>
          <p:nvPr/>
        </p:nvSpPr>
        <p:spPr>
          <a:xfrm>
            <a:off x="6101775" y="405273"/>
            <a:ext cx="173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quadrature point qp</a:t>
            </a:r>
          </a:p>
        </p:txBody>
      </p:sp>
      <p:sp>
        <p:nvSpPr>
          <p:cNvPr id="28" name="Freccia angolare in su 27">
            <a:extLst>
              <a:ext uri="{FF2B5EF4-FFF2-40B4-BE49-F238E27FC236}">
                <a16:creationId xmlns:a16="http://schemas.microsoft.com/office/drawing/2014/main" id="{688E2C6E-A078-9AED-3C31-087020C5F13F}"/>
              </a:ext>
            </a:extLst>
          </p:cNvPr>
          <p:cNvSpPr/>
          <p:nvPr/>
        </p:nvSpPr>
        <p:spPr>
          <a:xfrm rot="16200000">
            <a:off x="8068423" y="292882"/>
            <a:ext cx="116046" cy="579807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8B9F2051-BEB8-9006-4C2D-A405B7F4F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1631BE-7735-876F-D346-B7866D79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01" t="6996" r="16110" b="10313"/>
          <a:stretch>
            <a:fillRect/>
          </a:stretch>
        </p:blipFill>
        <p:spPr>
          <a:xfrm>
            <a:off x="5812618" y="1600099"/>
            <a:ext cx="2945853" cy="3075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Google Shape;82;p8">
                <a:extLst>
                  <a:ext uri="{FF2B5EF4-FFF2-40B4-BE49-F238E27FC236}">
                    <a16:creationId xmlns:a16="http://schemas.microsoft.com/office/drawing/2014/main" id="{C815C01A-9A66-A56F-9B46-15BBD6BC72B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96353" y="1574049"/>
                <a:ext cx="4963122" cy="2655914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285750" indent="-28575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𝑞𝑢𝑎𝑑𝑟𝑎𝑡𝑢𝑟𝑒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𝑝𝑜𝑖𝑛𝑡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value of </a:t>
                </a:r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critical sheet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calculated taking into account both the </a:t>
                </a:r>
                <a:r>
                  <a:rPr lang="it-IT" sz="1400" u="sng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intensity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the </a:t>
                </a:r>
                <a:r>
                  <a:rPr lang="it-IT" sz="1400" u="sng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direction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each tape the </a:t>
                </a:r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mean critical sheet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140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</a:t>
                </a:r>
                <a:r>
                  <a:rPr lang="it-IT" sz="1400" dirty="0" err="1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it-IT" sz="140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calculated :</a:t>
                </a:r>
              </a:p>
              <a:p>
                <a:pPr marL="0" indent="0" algn="ctr">
                  <a:buNone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	</m:t>
                    </m:r>
                    <m:sSub>
                      <m:sSub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𝑞𝑝</m:t>
                            </m:r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it-IT" sz="1400" i="1" noProof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,</a:t>
                </a:r>
                <a14:m>
                  <m:oMath xmlns:m="http://schemas.openxmlformats.org/officeDocument/2006/math">
                    <m:r>
                      <a:rPr lang="it-IT" sz="1400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400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it-IT" sz="14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it-IT" sz="1400" b="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𝑞𝑝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𝑜𝑛𝑒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𝑡𝑎𝑝𝑒</m:t>
                    </m:r>
                  </m:oMath>
                </a14:m>
                <a:endParaRPr lang="it-IT" sz="1400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:endParaRPr lang="it-IT" sz="1400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it-IT" sz="1400" noProof="0" dirty="0" err="1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ew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sheet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</m:sub>
                    </m:sSub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it-IT" sz="1400" i="1" noProof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𝑞𝑝</m:t>
                    </m:r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by the following formula :</a:t>
                </a:r>
              </a:p>
              <a:p>
                <a:pPr marL="0" indent="0">
                  <a:buNone/>
                </a:pPr>
                <a:endParaRPr lang="it-IT" sz="14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noProof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𝒒𝒑</m:t>
                        </m:r>
                      </m:sub>
                    </m:sSub>
                    <m:d>
                      <m:dPr>
                        <m:ctrlP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[ </m:t>
                    </m:r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𝒋</m:t>
                    </m:r>
                    <m:d>
                      <m:dPr>
                        <m:ctrlP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400" b="1" i="1" noProof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𝒋</m:t>
                    </m:r>
                    <m:d>
                      <m:dPr>
                        <m:ctrlP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 noProof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it-IT" sz="1400" b="1" i="1" noProof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sz="1100" b="1" noProof="0" dirty="0">
                    <a:solidFill>
                      <a:schemeClr val="accent3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it-IT" sz="1100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endParaRPr lang="it-IT" sz="13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Wingdings" panose="05000000000000000000" pitchFamily="2" charset="2"/>
                  <a:buChar char="Ø"/>
                </a:pPr>
                <a:endParaRPr lang="it-IT" sz="13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28650" lvl="1" indent="-171450">
                  <a:lnSpc>
                    <a:spcPct val="100000"/>
                  </a:lnSpc>
                  <a:spcAft>
                    <a:spcPts val="1600"/>
                  </a:spcAft>
                  <a:buFont typeface="Arial" panose="020B0604020202020204" pitchFamily="34" charset="0"/>
                  <a:buChar char="•"/>
                </a:pPr>
                <a:endParaRPr lang="it-IT" sz="13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spcAft>
                    <a:spcPts val="1600"/>
                  </a:spcAft>
                  <a:buFont typeface="+mj-lt"/>
                  <a:buAutoNum type="arabicPeriod"/>
                </a:pPr>
                <a:endParaRPr lang="it-IT" sz="14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600"/>
                  </a:spcAft>
                </a:pPr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lnSpc>
                    <a:spcPct val="100000"/>
                  </a:lnSpc>
                  <a:spcAft>
                    <a:spcPts val="1600"/>
                  </a:spcAft>
                  <a:buFont typeface="+mj-lt"/>
                  <a:buAutoNum type="arabicPeriod"/>
                </a:pPr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2" name="Google Shape;82;p8">
                <a:extLst>
                  <a:ext uri="{FF2B5EF4-FFF2-40B4-BE49-F238E27FC236}">
                    <a16:creationId xmlns:a16="http://schemas.microsoft.com/office/drawing/2014/main" id="{C815C01A-9A66-A56F-9B46-15BBD6BC72B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6353" y="1574049"/>
                <a:ext cx="4963122" cy="2655914"/>
              </a:xfrm>
              <a:prstGeom prst="rect">
                <a:avLst/>
              </a:prstGeom>
              <a:blipFill>
                <a:blip r:embed="rId4"/>
                <a:stretch>
                  <a:fillRect b="-222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1431CE16-BD6C-EF2F-E198-C4A6E3C8B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New current distribution</a:t>
            </a:r>
          </a:p>
        </p:txBody>
      </p:sp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86168BED-F8CF-183F-EC81-F1B35F7F74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D4C104CA-A3F3-D3DD-26F1-F7F4E3B46B78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20ABFAF3-8854-2E01-55B4-56FBEAD67A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97AD31C-4BC1-76C1-FC67-BA807EC85863}"/>
                  </a:ext>
                </a:extLst>
              </p:cNvPr>
              <p:cNvSpPr txBox="1"/>
              <p:nvPr/>
            </p:nvSpPr>
            <p:spPr>
              <a:xfrm>
                <a:off x="7710547" y="1397000"/>
                <a:ext cx="1602408" cy="443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sSub>
                            <m:sSubPr>
                              <m:ctrlPr>
                                <a:rPr lang="it-IT" sz="12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1200" i="1" noProof="0">
                                  <a:latin typeface="Cambria Math" panose="02040503050406030204" pitchFamily="18" charset="0"/>
                                </a:rPr>
                                <m:t>𝑞𝑝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it-IT" sz="1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2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it-IT" sz="1200" b="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it-IT" sz="1200" b="0" i="1" noProof="0" smtClean="0">
                          <a:latin typeface="Cambria Math" panose="02040503050406030204" pitchFamily="18" charset="0"/>
                        </a:rPr>
                        <m:t>(×</m:t>
                      </m:r>
                      <m:sSup>
                        <m:sSupPr>
                          <m:ctrlPr>
                            <a:rPr lang="it-IT" sz="12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it-IT" sz="12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2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97AD31C-4BC1-76C1-FC67-BA807EC85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547" y="1397000"/>
                <a:ext cx="1602408" cy="443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>
            <a:extLst>
              <a:ext uri="{FF2B5EF4-FFF2-40B4-BE49-F238E27FC236}">
                <a16:creationId xmlns:a16="http://schemas.microsoft.com/office/drawing/2014/main" id="{90DFA4D0-A256-FE56-556B-3BD66B0E6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383924">
            <a:off x="5771412" y="1467504"/>
            <a:ext cx="833472" cy="823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E213B92-329B-B6AC-B551-8A0DA88299B4}"/>
                  </a:ext>
                </a:extLst>
              </p:cNvPr>
              <p:cNvSpPr txBox="1"/>
              <p:nvPr/>
            </p:nvSpPr>
            <p:spPr>
              <a:xfrm rot="19066101">
                <a:off x="5428560" y="1680319"/>
                <a:ext cx="98521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000" i="1" noProof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 2 3 …                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E213B92-329B-B6AC-B551-8A0DA8829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66101">
                <a:off x="5428560" y="1680319"/>
                <a:ext cx="985217" cy="246221"/>
              </a:xfrm>
              <a:prstGeom prst="rect">
                <a:avLst/>
              </a:prstGeom>
              <a:blipFill>
                <a:blip r:embed="rId7"/>
                <a:stretch>
                  <a:fillRect t="-8824" r="-97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tangolo 29">
            <a:extLst>
              <a:ext uri="{FF2B5EF4-FFF2-40B4-BE49-F238E27FC236}">
                <a16:creationId xmlns:a16="http://schemas.microsoft.com/office/drawing/2014/main" id="{F09D4C65-FDC8-6FF0-0515-D0ADAF43D692}"/>
              </a:ext>
            </a:extLst>
          </p:cNvPr>
          <p:cNvSpPr/>
          <p:nvPr/>
        </p:nvSpPr>
        <p:spPr>
          <a:xfrm rot="18797791" flipV="1">
            <a:off x="6992439" y="2839112"/>
            <a:ext cx="337870" cy="45719"/>
          </a:xfrm>
          <a:prstGeom prst="rect">
            <a:avLst/>
          </a:prstGeom>
          <a:solidFill>
            <a:srgbClr val="B262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1AA7DAB-5781-4C6D-F227-28BF87920177}"/>
              </a:ext>
            </a:extLst>
          </p:cNvPr>
          <p:cNvCxnSpPr>
            <a:cxnSpLocks/>
          </p:cNvCxnSpPr>
          <p:nvPr/>
        </p:nvCxnSpPr>
        <p:spPr>
          <a:xfrm flipV="1">
            <a:off x="7037204" y="2727306"/>
            <a:ext cx="248340" cy="26158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ccia curva 33">
            <a:extLst>
              <a:ext uri="{FF2B5EF4-FFF2-40B4-BE49-F238E27FC236}">
                <a16:creationId xmlns:a16="http://schemas.microsoft.com/office/drawing/2014/main" id="{0666C9F3-6218-7333-206E-106409B57B15}"/>
              </a:ext>
            </a:extLst>
          </p:cNvPr>
          <p:cNvSpPr/>
          <p:nvPr/>
        </p:nvSpPr>
        <p:spPr>
          <a:xfrm flipH="1">
            <a:off x="6464060" y="1678359"/>
            <a:ext cx="821484" cy="1015731"/>
          </a:xfrm>
          <a:prstGeom prst="bentArrow">
            <a:avLst>
              <a:gd name="adj1" fmla="val 13998"/>
              <a:gd name="adj2" fmla="val 15832"/>
              <a:gd name="adj3" fmla="val 20110"/>
              <a:gd name="adj4" fmla="val 48029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7F5DC78-5180-A704-BEA2-6B4276EA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457" t="7202" r="6263" b="10866"/>
          <a:stretch>
            <a:fillRect/>
          </a:stretch>
        </p:blipFill>
        <p:spPr>
          <a:xfrm>
            <a:off x="8676706" y="1803429"/>
            <a:ext cx="403655" cy="285262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8A41FDD-9B8E-E73F-4ECD-DC6F5A0B53A8}"/>
              </a:ext>
            </a:extLst>
          </p:cNvPr>
          <p:cNvSpPr/>
          <p:nvPr/>
        </p:nvSpPr>
        <p:spPr>
          <a:xfrm>
            <a:off x="5643264" y="4594429"/>
            <a:ext cx="1587828" cy="108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6E6998-6650-5BB8-078F-14ABD05FAE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0018" t="50372" r="1954" b="39565"/>
          <a:stretch>
            <a:fillRect/>
          </a:stretch>
        </p:blipFill>
        <p:spPr>
          <a:xfrm rot="19074188">
            <a:off x="6477955" y="803896"/>
            <a:ext cx="625637" cy="6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3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552B78CE-7069-3B9C-700D-A15A172A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>
            <a:extLst>
              <a:ext uri="{FF2B5EF4-FFF2-40B4-BE49-F238E27FC236}">
                <a16:creationId xmlns:a16="http://schemas.microsoft.com/office/drawing/2014/main" id="{BC3E8539-CC4F-BD80-5CC7-57D98B48E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861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it-IT" sz="2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aleway"/>
              </a:rPr>
              <a:t>Iterative Process</a:t>
            </a:r>
          </a:p>
        </p:txBody>
      </p:sp>
      <p:sp>
        <p:nvSpPr>
          <p:cNvPr id="83" name="Google Shape;83;p8">
            <a:extLst>
              <a:ext uri="{FF2B5EF4-FFF2-40B4-BE49-F238E27FC236}">
                <a16:creationId xmlns:a16="http://schemas.microsoft.com/office/drawing/2014/main" id="{FEC019FA-4CE8-EDC3-90D0-81124D130B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noProof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Google Shape;84;p8">
            <a:extLst>
              <a:ext uri="{FF2B5EF4-FFF2-40B4-BE49-F238E27FC236}">
                <a16:creationId xmlns:a16="http://schemas.microsoft.com/office/drawing/2014/main" id="{A7F7BF2E-D870-C083-5097-BFBEA5535F0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414799" y="4779100"/>
            <a:ext cx="7798473" cy="3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HTS High Field Magnets for Future Energy Frontier Colliders </a:t>
            </a:r>
            <a:r>
              <a:rPr lang="it-IT" sz="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Francesco Mariani</a:t>
            </a:r>
          </a:p>
        </p:txBody>
      </p:sp>
      <p:sp>
        <p:nvSpPr>
          <p:cNvPr id="14" name="AutoShape 2" descr="Schematic layout of REBCO tapes. The layers are not up to scale ...">
            <a:extLst>
              <a:ext uri="{FF2B5EF4-FFF2-40B4-BE49-F238E27FC236}">
                <a16:creationId xmlns:a16="http://schemas.microsoft.com/office/drawing/2014/main" id="{AF281C3D-8EF8-207A-C293-F4B5EB0FBD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5E06B9A3-7609-CA57-27A7-E324CB179C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39040"/>
                <a:ext cx="262152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300"/>
                  <a:buFont typeface="Catamaran"/>
                  <a:buChar char="●"/>
                  <a:defRPr sz="13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Catamaran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accent1"/>
                  </a:buClr>
                  <a:buSzPts val="1100"/>
                  <a:buFont typeface="Catamaran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Catamaran"/>
                    <a:ea typeface="Catamaran"/>
                    <a:cs typeface="Catamaran"/>
                    <a:sym typeface="Catamaran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None/>
                </a:pPr>
                <a:r>
                  <a:rPr lang="it-IT" sz="1000" baseline="30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it-IT" sz="1000" b="0" i="1" noProof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000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field orientation respect the tape surface</a:t>
                </a:r>
              </a:p>
            </p:txBody>
          </p:sp>
        </mc:Choice>
        <mc:Fallback xmlns="">
          <p:sp>
            <p:nvSpPr>
              <p:cNvPr id="20" name="Google Shape;82;p8">
                <a:extLst>
                  <a:ext uri="{FF2B5EF4-FFF2-40B4-BE49-F238E27FC236}">
                    <a16:creationId xmlns:a16="http://schemas.microsoft.com/office/drawing/2014/main" id="{5E06B9A3-7609-CA57-27A7-E324CB179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39040"/>
                <a:ext cx="2621521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1">
                <a:extLst>
                  <a:ext uri="{FF2B5EF4-FFF2-40B4-BE49-F238E27FC236}">
                    <a16:creationId xmlns:a16="http://schemas.microsoft.com/office/drawing/2014/main" id="{9F1E8655-994E-E525-3FFA-BE59AAAAC46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-85310" y="1344385"/>
                <a:ext cx="4535487" cy="1858890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new value of </a:t>
                </a:r>
                <a14:m>
                  <m:oMath xmlns:m="http://schemas.openxmlformats.org/officeDocument/2006/math"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𝑠h𝑒𝑒𝑡</m:t>
                    </m:r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 </m:t>
                    </m:r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𝑐𝑢𝑟𝑟𝑒𝑛𝑡</m:t>
                    </m:r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 </m:t>
                    </m:r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𝑑𝑒𝑛𝑠𝑖𝑡𝑦</m:t>
                    </m:r>
                    <m:r>
                      <a:rPr lang="it-IT" sz="1400" i="1" noProof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tamaran" panose="020B0604020202020204" charset="0"/>
                      </a:rPr>
                      <m:t> </m:t>
                    </m:r>
                    <m:sSub>
                      <m:sSubPr>
                        <m:ctrlPr>
                          <a:rPr lang="it-IT" sz="140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tamaran" panose="020B0604020202020204" charset="0"/>
                          </a:rPr>
                        </m:ctrlPr>
                      </m:sSubPr>
                      <m:e>
                        <m:r>
                          <a:rPr lang="it-IT" sz="1400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tamaran" panose="020B0604020202020204" charset="0"/>
                          </a:rPr>
                          <m:t>𝐽</m:t>
                        </m:r>
                      </m:e>
                      <m:sub>
                        <m:r>
                          <a:rPr lang="it-IT" sz="1400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tamaran" panose="020B060402020202020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obtained by the </a:t>
                </a:r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Brandt formula 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will generate a new field map producing a new sheet current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noProof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400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1400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1400" noProof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process must be </a:t>
                </a:r>
                <a:r>
                  <a:rPr lang="it-IT" sz="1400" b="1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iterated</a:t>
                </a:r>
                <a:r>
                  <a:rPr lang="it-IT" sz="1400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several times until convergence is achieved.</a:t>
                </a:r>
              </a:p>
            </p:txBody>
          </p:sp>
        </mc:Choice>
        <mc:Fallback xmlns="">
          <p:sp>
            <p:nvSpPr>
              <p:cNvPr id="6" name="Segnaposto contenuto 1">
                <a:extLst>
                  <a:ext uri="{FF2B5EF4-FFF2-40B4-BE49-F238E27FC236}">
                    <a16:creationId xmlns:a16="http://schemas.microsoft.com/office/drawing/2014/main" id="{9F1E8655-994E-E525-3FFA-BE59AAAAC4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85310" y="1344385"/>
                <a:ext cx="4535487" cy="1858890"/>
              </a:xfrm>
              <a:blipFill>
                <a:blip r:embed="rId4"/>
                <a:stretch>
                  <a:fillRect r="-11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905184-57D6-8E2B-09C9-0096DDCDA99F}"/>
              </a:ext>
            </a:extLst>
          </p:cNvPr>
          <p:cNvSpPr txBox="1"/>
          <p:nvPr/>
        </p:nvSpPr>
        <p:spPr>
          <a:xfrm>
            <a:off x="7628519" y="4304869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Iteration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CD90C15-5C2F-3BE4-01C5-B52A77FF00F2}"/>
                  </a:ext>
                </a:extLst>
              </p:cNvPr>
              <p:cNvSpPr txBox="1"/>
              <p:nvPr/>
            </p:nvSpPr>
            <p:spPr>
              <a:xfrm rot="16200000">
                <a:off x="7019149" y="3884842"/>
                <a:ext cx="6418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𝑏𝑜𝑟𝑒</m:t>
                          </m:r>
                        </m:sub>
                      </m:sSub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CD90C15-5C2F-3BE4-01C5-B52A77FF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9149" y="3884842"/>
                <a:ext cx="641842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980001FB-FB3D-5E31-D737-69BC284BBC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34" t="7298" r="8676" b="9501"/>
          <a:stretch>
            <a:fillRect/>
          </a:stretch>
        </p:blipFill>
        <p:spPr>
          <a:xfrm>
            <a:off x="7451518" y="3805828"/>
            <a:ext cx="1146792" cy="514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con angoli arrotondati 18">
                <a:extLst>
                  <a:ext uri="{FF2B5EF4-FFF2-40B4-BE49-F238E27FC236}">
                    <a16:creationId xmlns:a16="http://schemas.microsoft.com/office/drawing/2014/main" id="{A9FCBACC-0944-CB81-724D-F7C8D75FED07}"/>
                  </a:ext>
                </a:extLst>
              </p:cNvPr>
              <p:cNvSpPr/>
              <p:nvPr/>
            </p:nvSpPr>
            <p:spPr>
              <a:xfrm>
                <a:off x="4400104" y="1750973"/>
                <a:ext cx="1751164" cy="590512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current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b="0" i="1" noProof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it-IT" noProof="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ettangolo con angoli arrotondati 18">
                <a:extLst>
                  <a:ext uri="{FF2B5EF4-FFF2-40B4-BE49-F238E27FC236}">
                    <a16:creationId xmlns:a16="http://schemas.microsoft.com/office/drawing/2014/main" id="{A9FCBACC-0944-CB81-724D-F7C8D75FE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104" y="1750973"/>
                <a:ext cx="1751164" cy="59051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B6667157-AB38-0178-6645-B4FBB344351C}"/>
              </a:ext>
            </a:extLst>
          </p:cNvPr>
          <p:cNvSpPr/>
          <p:nvPr/>
        </p:nvSpPr>
        <p:spPr>
          <a:xfrm>
            <a:off x="6307520" y="1878229"/>
            <a:ext cx="350807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018C491-1456-7F02-BD18-EBE1277CA4C0}"/>
              </a:ext>
            </a:extLst>
          </p:cNvPr>
          <p:cNvSpPr/>
          <p:nvPr/>
        </p:nvSpPr>
        <p:spPr>
          <a:xfrm>
            <a:off x="6814579" y="1750973"/>
            <a:ext cx="1721723" cy="5905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map over the coils cross-section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C989D0F-821E-D46E-4991-4B831E611675}"/>
              </a:ext>
            </a:extLst>
          </p:cNvPr>
          <p:cNvSpPr txBox="1"/>
          <p:nvPr/>
        </p:nvSpPr>
        <p:spPr>
          <a:xfrm>
            <a:off x="5947359" y="1427132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Biot-Savart</a:t>
            </a: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AA73DD2F-AA0C-AA42-88D9-06A6F53662F1}"/>
              </a:ext>
            </a:extLst>
          </p:cNvPr>
          <p:cNvSpPr/>
          <p:nvPr/>
        </p:nvSpPr>
        <p:spPr>
          <a:xfrm rot="5400000">
            <a:off x="7510273" y="2544224"/>
            <a:ext cx="350807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con angoli arrotondati 26">
                <a:extLst>
                  <a:ext uri="{FF2B5EF4-FFF2-40B4-BE49-F238E27FC236}">
                    <a16:creationId xmlns:a16="http://schemas.microsoft.com/office/drawing/2014/main" id="{52B25ABD-75FF-8312-94A6-4175B097CD0E}"/>
                  </a:ext>
                </a:extLst>
              </p:cNvPr>
              <p:cNvSpPr/>
              <p:nvPr/>
            </p:nvSpPr>
            <p:spPr>
              <a:xfrm>
                <a:off x="4400104" y="3002462"/>
                <a:ext cx="1751164" cy="590512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current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noProof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ttangolo con angoli arrotondati 26">
                <a:extLst>
                  <a:ext uri="{FF2B5EF4-FFF2-40B4-BE49-F238E27FC236}">
                    <a16:creationId xmlns:a16="http://schemas.microsoft.com/office/drawing/2014/main" id="{52B25ABD-75FF-8312-94A6-4175B097C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104" y="3002462"/>
                <a:ext cx="1751164" cy="59051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tangolo con angoli arrotondati 30">
                <a:extLst>
                  <a:ext uri="{FF2B5EF4-FFF2-40B4-BE49-F238E27FC236}">
                    <a16:creationId xmlns:a16="http://schemas.microsoft.com/office/drawing/2014/main" id="{B2A652D4-310E-BD7B-D0AC-3694B81246BC}"/>
                  </a:ext>
                </a:extLst>
              </p:cNvPr>
              <p:cNvSpPr/>
              <p:nvPr/>
            </p:nvSpPr>
            <p:spPr>
              <a:xfrm>
                <a:off x="6824814" y="3002462"/>
                <a:ext cx="1721723" cy="590512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noProof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obtained for each tape</a:t>
                </a:r>
              </a:p>
            </p:txBody>
          </p:sp>
        </mc:Choice>
        <mc:Fallback xmlns="">
          <p:sp>
            <p:nvSpPr>
              <p:cNvPr id="31" name="Rettangolo con angoli arrotondati 30">
                <a:extLst>
                  <a:ext uri="{FF2B5EF4-FFF2-40B4-BE49-F238E27FC236}">
                    <a16:creationId xmlns:a16="http://schemas.microsoft.com/office/drawing/2014/main" id="{B2A652D4-310E-BD7B-D0AC-3694B8124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814" y="3002462"/>
                <a:ext cx="1721723" cy="590512"/>
              </a:xfrm>
              <a:prstGeom prst="roundRect">
                <a:avLst/>
              </a:prstGeom>
              <a:blipFill>
                <a:blip r:embed="rId9"/>
                <a:stretch>
                  <a:fillRect r="-725" b="-40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4376C00-A85A-B6A2-B1DD-D23A005D7C48}"/>
              </a:ext>
            </a:extLst>
          </p:cNvPr>
          <p:cNvSpPr txBox="1"/>
          <p:nvPr/>
        </p:nvSpPr>
        <p:spPr>
          <a:xfrm>
            <a:off x="6151268" y="2808578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Brandt </a:t>
            </a: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F4E20972-5C75-9238-9721-F0A72311BC3D}"/>
              </a:ext>
            </a:extLst>
          </p:cNvPr>
          <p:cNvSpPr/>
          <p:nvPr/>
        </p:nvSpPr>
        <p:spPr>
          <a:xfrm rot="10800000">
            <a:off x="6294753" y="3145606"/>
            <a:ext cx="350807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DD0366E5-2FC4-C7B6-6C9B-5596B3E3FD29}"/>
                  </a:ext>
                </a:extLst>
              </p:cNvPr>
              <p:cNvSpPr txBox="1"/>
              <p:nvPr/>
            </p:nvSpPr>
            <p:spPr>
              <a:xfrm>
                <a:off x="7816238" y="2445050"/>
                <a:ext cx="8965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noProof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i="1" noProof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0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DD0366E5-2FC4-C7B6-6C9B-5596B3E3F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38" y="2445050"/>
                <a:ext cx="896527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C10878AE-695A-9E1A-CDB9-851C4B4A87B5}"/>
              </a:ext>
            </a:extLst>
          </p:cNvPr>
          <p:cNvSpPr/>
          <p:nvPr/>
        </p:nvSpPr>
        <p:spPr>
          <a:xfrm rot="1648996">
            <a:off x="6179651" y="4472241"/>
            <a:ext cx="335100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5645B1C-89D6-2EB8-94B6-15343817E02F}"/>
              </a:ext>
            </a:extLst>
          </p:cNvPr>
          <p:cNvSpPr txBox="1"/>
          <p:nvPr/>
        </p:nvSpPr>
        <p:spPr>
          <a:xfrm>
            <a:off x="4523899" y="4258469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it converge?</a:t>
            </a:r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9D424109-2EAA-AC9A-487E-8DE5B806C672}"/>
              </a:ext>
            </a:extLst>
          </p:cNvPr>
          <p:cNvSpPr/>
          <p:nvPr/>
        </p:nvSpPr>
        <p:spPr>
          <a:xfrm rot="5400000">
            <a:off x="5040427" y="3837678"/>
            <a:ext cx="547211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72C1AAA-FB62-DFB3-7283-69D42DA95605}"/>
              </a:ext>
            </a:extLst>
          </p:cNvPr>
          <p:cNvSpPr txBox="1"/>
          <p:nvPr/>
        </p:nvSpPr>
        <p:spPr>
          <a:xfrm>
            <a:off x="6482922" y="3937515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49" name="Elemento grafico 48" descr="Segno di spunta con riempimento a tinta unita">
            <a:extLst>
              <a:ext uri="{FF2B5EF4-FFF2-40B4-BE49-F238E27FC236}">
                <a16:creationId xmlns:a16="http://schemas.microsoft.com/office/drawing/2014/main" id="{48D0A796-4594-C1BA-F8D0-49474B0ADC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27908" y="3926035"/>
            <a:ext cx="343924" cy="343924"/>
          </a:xfrm>
          <a:prstGeom prst="rect">
            <a:avLst/>
          </a:prstGeom>
        </p:spPr>
      </p:pic>
      <p:sp>
        <p:nvSpPr>
          <p:cNvPr id="50" name="Freccia a destra 49">
            <a:extLst>
              <a:ext uri="{FF2B5EF4-FFF2-40B4-BE49-F238E27FC236}">
                <a16:creationId xmlns:a16="http://schemas.microsoft.com/office/drawing/2014/main" id="{9AAA24D6-5C5E-F259-5BB9-7107D3C4A9AB}"/>
              </a:ext>
            </a:extLst>
          </p:cNvPr>
          <p:cNvSpPr/>
          <p:nvPr/>
        </p:nvSpPr>
        <p:spPr>
          <a:xfrm rot="19840850">
            <a:off x="6168418" y="4119596"/>
            <a:ext cx="335100" cy="261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8B7CE23-A423-02F1-ABE8-3939A9BC3546}"/>
              </a:ext>
            </a:extLst>
          </p:cNvPr>
          <p:cNvSpPr txBox="1"/>
          <p:nvPr/>
        </p:nvSpPr>
        <p:spPr>
          <a:xfrm>
            <a:off x="6514012" y="4508512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54" name="Freccia angolare in su 53">
            <a:extLst>
              <a:ext uri="{FF2B5EF4-FFF2-40B4-BE49-F238E27FC236}">
                <a16:creationId xmlns:a16="http://schemas.microsoft.com/office/drawing/2014/main" id="{EFEC2BF2-4CDB-587E-EA73-2628B1477632}"/>
              </a:ext>
            </a:extLst>
          </p:cNvPr>
          <p:cNvSpPr/>
          <p:nvPr/>
        </p:nvSpPr>
        <p:spPr>
          <a:xfrm>
            <a:off x="6946470" y="3263604"/>
            <a:ext cx="2110427" cy="1468070"/>
          </a:xfrm>
          <a:prstGeom prst="bentUpArrow">
            <a:avLst>
              <a:gd name="adj1" fmla="val 8547"/>
              <a:gd name="adj2" fmla="val 11485"/>
              <a:gd name="adj3" fmla="val 124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Freccia angolare in su 55">
            <a:extLst>
              <a:ext uri="{FF2B5EF4-FFF2-40B4-BE49-F238E27FC236}">
                <a16:creationId xmlns:a16="http://schemas.microsoft.com/office/drawing/2014/main" id="{7ED3A5FF-BDDD-02C9-7C7B-86A2D4DC4F7B}"/>
              </a:ext>
            </a:extLst>
          </p:cNvPr>
          <p:cNvSpPr/>
          <p:nvPr/>
        </p:nvSpPr>
        <p:spPr>
          <a:xfrm rot="16200000">
            <a:off x="8085342" y="2359512"/>
            <a:ext cx="1332451" cy="355074"/>
          </a:xfrm>
          <a:prstGeom prst="bentUpArrow">
            <a:avLst>
              <a:gd name="adj1" fmla="val 31596"/>
              <a:gd name="adj2" fmla="val 30437"/>
              <a:gd name="adj3" fmla="val 358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18ABB981-6BEF-AEC3-24DE-6078BD199B2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3382" t="38042" r="29444" b="11403"/>
          <a:stretch/>
        </p:blipFill>
        <p:spPr>
          <a:xfrm>
            <a:off x="489297" y="3210111"/>
            <a:ext cx="1585928" cy="1431847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63" name="Immagine 62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FB6E3DDE-85F9-344F-B190-15B2E59963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389" t="38250" r="19184" b="5189"/>
          <a:stretch/>
        </p:blipFill>
        <p:spPr>
          <a:xfrm>
            <a:off x="2244043" y="3140919"/>
            <a:ext cx="1714514" cy="1554470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52122289-9D09-FBFF-BA33-E1B068C7717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50196"/>
          <a:stretch>
            <a:fillRect/>
          </a:stretch>
        </p:blipFill>
        <p:spPr>
          <a:xfrm rot="16200000">
            <a:off x="1323093" y="3848019"/>
            <a:ext cx="1625744" cy="121481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3E146E42-4D15-F068-9228-AABA95A030B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9211" t="7309" r="36668" b="39480"/>
          <a:stretch>
            <a:fillRect/>
          </a:stretch>
        </p:blipFill>
        <p:spPr>
          <a:xfrm>
            <a:off x="3946788" y="3140919"/>
            <a:ext cx="251431" cy="1596326"/>
          </a:xfrm>
          <a:prstGeom prst="rect">
            <a:avLst/>
          </a:prstGeom>
        </p:spPr>
      </p:pic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E709421-607F-960B-E856-565929C50F48}"/>
              </a:ext>
            </a:extLst>
          </p:cNvPr>
          <p:cNvSpPr txBox="1"/>
          <p:nvPr/>
        </p:nvSpPr>
        <p:spPr>
          <a:xfrm>
            <a:off x="2196706" y="4551591"/>
            <a:ext cx="8335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2264CC9F-129F-716B-C4E5-0D1FFA9B1212}"/>
              </a:ext>
            </a:extLst>
          </p:cNvPr>
          <p:cNvSpPr txBox="1"/>
          <p:nvPr/>
        </p:nvSpPr>
        <p:spPr>
          <a:xfrm>
            <a:off x="2185299" y="3070610"/>
            <a:ext cx="512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29A1A8D-7D7D-08BF-B1C4-97A9BC982A9B}"/>
              </a:ext>
            </a:extLst>
          </p:cNvPr>
          <p:cNvSpPr txBox="1"/>
          <p:nvPr/>
        </p:nvSpPr>
        <p:spPr>
          <a:xfrm>
            <a:off x="2194553" y="3834615"/>
            <a:ext cx="512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00FE4A6E-EFB3-3F0A-E48E-3F0B34229C64}"/>
                  </a:ext>
                </a:extLst>
              </p:cNvPr>
              <p:cNvSpPr txBox="1"/>
              <p:nvPr/>
            </p:nvSpPr>
            <p:spPr>
              <a:xfrm>
                <a:off x="1652695" y="3116355"/>
                <a:ext cx="3617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it-IT" b="1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it-IT" b="1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00FE4A6E-EFB3-3F0A-E48E-3F0B3422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95" y="3116355"/>
                <a:ext cx="361701" cy="215444"/>
              </a:xfrm>
              <a:prstGeom prst="rect">
                <a:avLst/>
              </a:prstGeom>
              <a:blipFill>
                <a:blip r:embed="rId17"/>
                <a:stretch>
                  <a:fillRect l="-17241" t="-5556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645C20A8-4A1B-3A5B-9843-B1934A184817}"/>
                  </a:ext>
                </a:extLst>
              </p:cNvPr>
              <p:cNvSpPr txBox="1"/>
              <p:nvPr/>
            </p:nvSpPr>
            <p:spPr>
              <a:xfrm>
                <a:off x="3439845" y="3070610"/>
                <a:ext cx="51747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1" i="0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it-IT" b="1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b="1" noProof="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645C20A8-4A1B-3A5B-9843-B1934A184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845" y="3070610"/>
                <a:ext cx="517474" cy="307777"/>
              </a:xfrm>
              <a:prstGeom prst="rect">
                <a:avLst/>
              </a:prstGeom>
              <a:blipFill>
                <a:blip r:embed="rId18"/>
                <a:stretch>
                  <a:fillRect r="-4762" b="-1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962D82-8453-C9AA-B6F8-13E7B16F58B5}"/>
              </a:ext>
            </a:extLst>
          </p:cNvPr>
          <p:cNvSpPr txBox="1"/>
          <p:nvPr/>
        </p:nvSpPr>
        <p:spPr>
          <a:xfrm>
            <a:off x="5502298" y="522786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N.B. </a:t>
            </a:r>
            <a:r>
              <a:rPr lang="it-IT" dirty="0"/>
              <a:t>No time-dependent phenomena</a:t>
            </a:r>
          </a:p>
        </p:txBody>
      </p:sp>
    </p:spTree>
    <p:extLst>
      <p:ext uri="{BB962C8B-B14F-4D97-AF65-F5344CB8AC3E}">
        <p14:creationId xmlns:p14="http://schemas.microsoft.com/office/powerpoint/2010/main" val="17611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1932</Words>
  <Application>Microsoft Macintosh PowerPoint</Application>
  <PresentationFormat>Presentazione su schermo (16:9)</PresentationFormat>
  <Paragraphs>334</Paragraphs>
  <Slides>26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Wingdings</vt:lpstr>
      <vt:lpstr>Arial</vt:lpstr>
      <vt:lpstr>Catamaran</vt:lpstr>
      <vt:lpstr>Arial Narrow</vt:lpstr>
      <vt:lpstr>Calibri</vt:lpstr>
      <vt:lpstr>Raleway</vt:lpstr>
      <vt:lpstr>Cambria Math</vt:lpstr>
      <vt:lpstr>Streamline</vt:lpstr>
      <vt:lpstr>HTS High Field Magnets for  Future Energy Frontier Colliders</vt:lpstr>
      <vt:lpstr>Table of contents</vt:lpstr>
      <vt:lpstr>HTS for Future Colliders</vt:lpstr>
      <vt:lpstr>Screening Currents Magnetization</vt:lpstr>
      <vt:lpstr>Brandt Model</vt:lpstr>
      <vt:lpstr>Brandt Model for Magnet Design</vt:lpstr>
      <vt:lpstr>MATLAB code initialization</vt:lpstr>
      <vt:lpstr>New current distribution</vt:lpstr>
      <vt:lpstr>Iterative Process</vt:lpstr>
      <vt:lpstr>Code Validation by comparison with FEM software</vt:lpstr>
      <vt:lpstr>Muon Collider </vt:lpstr>
      <vt:lpstr>Comparison: ROXIE-MATLAB</vt:lpstr>
      <vt:lpstr>Validation by COMSOL </vt:lpstr>
      <vt:lpstr>Mechanical Study: Lorentz Forces</vt:lpstr>
      <vt:lpstr>Mechanical Study: Stresses</vt:lpstr>
      <vt:lpstr>FCC-hh</vt:lpstr>
      <vt:lpstr>10T HTS Dipole Demonstrator</vt:lpstr>
      <vt:lpstr>Field Measurements on Racetrack Coils </vt:lpstr>
      <vt:lpstr>Output Example (Mirrored)</vt:lpstr>
      <vt:lpstr>Presentazione standard di PowerPoint</vt:lpstr>
      <vt:lpstr>Next Steps</vt:lpstr>
      <vt:lpstr>Presentazione standard di PowerPoint</vt:lpstr>
      <vt:lpstr>Thank you for the attention!</vt:lpstr>
      <vt:lpstr>References</vt:lpstr>
      <vt:lpstr>Backup Slides</vt:lpstr>
      <vt:lpstr>Brandt Model Implementation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Francesco Mariani</dc:creator>
  <cp:lastModifiedBy>Francesco Mariani</cp:lastModifiedBy>
  <cp:revision>71</cp:revision>
  <cp:lastPrinted>2025-10-19T08:25:43Z</cp:lastPrinted>
  <dcterms:modified xsi:type="dcterms:W3CDTF">2025-10-19T18:43:30Z</dcterms:modified>
</cp:coreProperties>
</file>