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19"/>
  </p:notesMasterIdLst>
  <p:sldIdLst>
    <p:sldId id="297" r:id="rId2"/>
    <p:sldId id="256" r:id="rId3"/>
    <p:sldId id="317" r:id="rId4"/>
    <p:sldId id="303" r:id="rId5"/>
    <p:sldId id="304" r:id="rId6"/>
    <p:sldId id="315" r:id="rId7"/>
    <p:sldId id="316" r:id="rId8"/>
    <p:sldId id="305" r:id="rId9"/>
    <p:sldId id="320" r:id="rId10"/>
    <p:sldId id="319" r:id="rId11"/>
    <p:sldId id="321" r:id="rId12"/>
    <p:sldId id="323" r:id="rId13"/>
    <p:sldId id="324" r:id="rId14"/>
    <p:sldId id="325" r:id="rId15"/>
    <p:sldId id="326" r:id="rId16"/>
    <p:sldId id="327"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318D009-E1DB-4DFB-8F74-53D0A83FD72F}">
          <p14:sldIdLst>
            <p14:sldId id="297"/>
            <p14:sldId id="256"/>
            <p14:sldId id="317"/>
            <p14:sldId id="303"/>
            <p14:sldId id="304"/>
            <p14:sldId id="315"/>
            <p14:sldId id="316"/>
            <p14:sldId id="305"/>
            <p14:sldId id="320"/>
            <p14:sldId id="319"/>
            <p14:sldId id="321"/>
            <p14:sldId id="323"/>
            <p14:sldId id="324"/>
            <p14:sldId id="325"/>
            <p14:sldId id="326"/>
            <p14:sldId id="327"/>
            <p14:sldId id="311"/>
          </p14:sldIdLst>
        </p14:section>
        <p14:section name="Backup" id="{A74987D3-7FBC-431E-B9D1-5DCB6AA78DC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5" autoAdjust="0"/>
    <p:restoredTop sz="94802" autoAdjust="0"/>
  </p:normalViewPr>
  <p:slideViewPr>
    <p:cSldViewPr snapToGrid="0">
      <p:cViewPr varScale="1">
        <p:scale>
          <a:sx n="90" d="100"/>
          <a:sy n="90" d="100"/>
        </p:scale>
        <p:origin x="149"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Grippa" userId="f77b8ad4ee4e86d5" providerId="LiveId" clId="{92B6DC37-5EB5-436C-8DC5-B78B3CFB4382}"/>
    <pc:docChg chg="undo redo custSel addSld delSld modSld sldOrd addSection modSection">
      <pc:chgData name="Francesco Grippa" userId="f77b8ad4ee4e86d5" providerId="LiveId" clId="{92B6DC37-5EB5-436C-8DC5-B78B3CFB4382}" dt="2025-11-13T18:47:16.151" v="14588"/>
      <pc:docMkLst>
        <pc:docMk/>
      </pc:docMkLst>
      <pc:sldChg chg="addSp delSp modSp add mod">
        <pc:chgData name="Francesco Grippa" userId="f77b8ad4ee4e86d5" providerId="LiveId" clId="{92B6DC37-5EB5-436C-8DC5-B78B3CFB4382}" dt="2025-11-12T20:35:53.148" v="14369" actId="114"/>
        <pc:sldMkLst>
          <pc:docMk/>
          <pc:sldMk cId="2326547225" sldId="256"/>
        </pc:sldMkLst>
        <pc:spChg chg="mod">
          <ac:chgData name="Francesco Grippa" userId="f77b8ad4ee4e86d5" providerId="LiveId" clId="{92B6DC37-5EB5-436C-8DC5-B78B3CFB4382}" dt="2025-11-12T20:27:26.095" v="13924" actId="20577"/>
          <ac:spMkLst>
            <pc:docMk/>
            <pc:sldMk cId="2326547225" sldId="256"/>
            <ac:spMk id="2" creationId="{00000000-0000-0000-0000-000000000000}"/>
          </ac:spMkLst>
        </pc:spChg>
        <pc:spChg chg="mod">
          <ac:chgData name="Francesco Grippa" userId="f77b8ad4ee4e86d5" providerId="LiveId" clId="{92B6DC37-5EB5-436C-8DC5-B78B3CFB4382}" dt="2025-11-12T20:35:53.148" v="14369" actId="114"/>
          <ac:spMkLst>
            <pc:docMk/>
            <pc:sldMk cId="2326547225" sldId="256"/>
            <ac:spMk id="3" creationId="{00000000-0000-0000-0000-000000000000}"/>
          </ac:spMkLst>
        </pc:spChg>
        <pc:spChg chg="add del mod">
          <ac:chgData name="Francesco Grippa" userId="f77b8ad4ee4e86d5" providerId="LiveId" clId="{92B6DC37-5EB5-436C-8DC5-B78B3CFB4382}" dt="2025-11-12T20:33:19.837" v="14367" actId="478"/>
          <ac:spMkLst>
            <pc:docMk/>
            <pc:sldMk cId="2326547225" sldId="256"/>
            <ac:spMk id="4" creationId="{00000000-0000-0000-0000-000000000000}"/>
          </ac:spMkLst>
        </pc:spChg>
        <pc:spChg chg="add mod">
          <ac:chgData name="Francesco Grippa" userId="f77b8ad4ee4e86d5" providerId="LiveId" clId="{92B6DC37-5EB5-436C-8DC5-B78B3CFB4382}" dt="2025-11-12T20:29:20.004" v="14117"/>
          <ac:spMkLst>
            <pc:docMk/>
            <pc:sldMk cId="2326547225" sldId="256"/>
            <ac:spMk id="5" creationId="{93968427-9B5A-E6A6-3EBF-861B8A8A3ED9}"/>
          </ac:spMkLst>
        </pc:spChg>
        <pc:spChg chg="add mod ord">
          <ac:chgData name="Francesco Grippa" userId="f77b8ad4ee4e86d5" providerId="LiveId" clId="{92B6DC37-5EB5-436C-8DC5-B78B3CFB4382}" dt="2025-11-12T20:33:15.075" v="14366" actId="404"/>
          <ac:spMkLst>
            <pc:docMk/>
            <pc:sldMk cId="2326547225" sldId="256"/>
            <ac:spMk id="6" creationId="{1019EADB-6569-A82F-D6C6-561A8E90C68A}"/>
          </ac:spMkLst>
        </pc:spChg>
      </pc:sldChg>
      <pc:sldChg chg="addSp delSp modSp mod">
        <pc:chgData name="Francesco Grippa" userId="f77b8ad4ee4e86d5" providerId="LiveId" clId="{92B6DC37-5EB5-436C-8DC5-B78B3CFB4382}" dt="2025-11-11T10:06:12.064" v="3670" actId="1076"/>
        <pc:sldMkLst>
          <pc:docMk/>
          <pc:sldMk cId="3321192354" sldId="297"/>
        </pc:sldMkLst>
        <pc:spChg chg="mod">
          <ac:chgData name="Francesco Grippa" userId="f77b8ad4ee4e86d5" providerId="LiveId" clId="{92B6DC37-5EB5-436C-8DC5-B78B3CFB4382}" dt="2025-11-10T15:03:10.703" v="1489" actId="1076"/>
          <ac:spMkLst>
            <pc:docMk/>
            <pc:sldMk cId="3321192354" sldId="297"/>
            <ac:spMk id="3" creationId="{25EC30CA-ED48-53D2-4D0A-A6CA237AA2BD}"/>
          </ac:spMkLst>
        </pc:spChg>
        <pc:spChg chg="mod">
          <ac:chgData name="Francesco Grippa" userId="f77b8ad4ee4e86d5" providerId="LiveId" clId="{92B6DC37-5EB5-436C-8DC5-B78B3CFB4382}" dt="2025-11-10T15:00:10.771" v="1458" actId="1076"/>
          <ac:spMkLst>
            <pc:docMk/>
            <pc:sldMk cId="3321192354" sldId="297"/>
            <ac:spMk id="6" creationId="{B3360C43-9B74-5FD1-9FC2-FA030669B3A5}"/>
          </ac:spMkLst>
        </pc:spChg>
        <pc:spChg chg="mod">
          <ac:chgData name="Francesco Grippa" userId="f77b8ad4ee4e86d5" providerId="LiveId" clId="{92B6DC37-5EB5-436C-8DC5-B78B3CFB4382}" dt="2025-11-11T10:06:12.064" v="3670" actId="1076"/>
          <ac:spMkLst>
            <pc:docMk/>
            <pc:sldMk cId="3321192354" sldId="297"/>
            <ac:spMk id="8" creationId="{6CC415F0-ECD1-5BDE-3FC6-9243976AB9B0}"/>
          </ac:spMkLst>
        </pc:spChg>
        <pc:picChg chg="add mod">
          <ac:chgData name="Francesco Grippa" userId="f77b8ad4ee4e86d5" providerId="LiveId" clId="{92B6DC37-5EB5-436C-8DC5-B78B3CFB4382}" dt="2025-11-10T15:00:46.836" v="1462" actId="1076"/>
          <ac:picMkLst>
            <pc:docMk/>
            <pc:sldMk cId="3321192354" sldId="297"/>
            <ac:picMk id="2" creationId="{5C5C7BF0-2213-F1D9-6A61-F8F585E81273}"/>
          </ac:picMkLst>
        </pc:picChg>
        <pc:picChg chg="add del mod">
          <ac:chgData name="Francesco Grippa" userId="f77b8ad4ee4e86d5" providerId="LiveId" clId="{92B6DC37-5EB5-436C-8DC5-B78B3CFB4382}" dt="2025-11-10T14:59:28.995" v="1426" actId="1035"/>
          <ac:picMkLst>
            <pc:docMk/>
            <pc:sldMk cId="3321192354" sldId="297"/>
            <ac:picMk id="5" creationId="{EEC5B4E0-321D-8697-3406-79FD219D80BF}"/>
          </ac:picMkLst>
        </pc:picChg>
        <pc:picChg chg="add mod">
          <ac:chgData name="Francesco Grippa" userId="f77b8ad4ee4e86d5" providerId="LiveId" clId="{92B6DC37-5EB5-436C-8DC5-B78B3CFB4382}" dt="2025-11-10T15:03:26.230" v="1491" actId="1076"/>
          <ac:picMkLst>
            <pc:docMk/>
            <pc:sldMk cId="3321192354" sldId="297"/>
            <ac:picMk id="7" creationId="{B4916C02-3C4B-BEC3-8F45-C5E9B46D13BE}"/>
          </ac:picMkLst>
        </pc:picChg>
      </pc:sldChg>
      <pc:sldChg chg="addSp delSp modSp add del mod">
        <pc:chgData name="Francesco Grippa" userId="f77b8ad4ee4e86d5" providerId="LiveId" clId="{92B6DC37-5EB5-436C-8DC5-B78B3CFB4382}" dt="2025-11-12T20:33:22.217" v="14368" actId="47"/>
        <pc:sldMkLst>
          <pc:docMk/>
          <pc:sldMk cId="3235572405" sldId="302"/>
        </pc:sldMkLst>
        <pc:spChg chg="add del mod">
          <ac:chgData name="Francesco Grippa" userId="f77b8ad4ee4e86d5" providerId="LiveId" clId="{92B6DC37-5EB5-436C-8DC5-B78B3CFB4382}" dt="2025-11-12T20:15:57.222" v="13356" actId="478"/>
          <ac:spMkLst>
            <pc:docMk/>
            <pc:sldMk cId="3235572405" sldId="302"/>
            <ac:spMk id="2" creationId="{D12CAEA0-C91E-1F48-087D-D499F9A50C06}"/>
          </ac:spMkLst>
        </pc:spChg>
        <pc:spChg chg="del">
          <ac:chgData name="Francesco Grippa" userId="f77b8ad4ee4e86d5" providerId="LiveId" clId="{92B6DC37-5EB5-436C-8DC5-B78B3CFB4382}" dt="2025-11-12T20:15:54.598" v="13355" actId="478"/>
          <ac:spMkLst>
            <pc:docMk/>
            <pc:sldMk cId="3235572405" sldId="302"/>
            <ac:spMk id="3" creationId="{51F4A4D1-B752-B5A5-B013-33B0F2CB234B}"/>
          </ac:spMkLst>
        </pc:spChg>
        <pc:spChg chg="mod">
          <ac:chgData name="Francesco Grippa" userId="f77b8ad4ee4e86d5" providerId="LiveId" clId="{92B6DC37-5EB5-436C-8DC5-B78B3CFB4382}" dt="2025-11-12T20:20:30.029" v="13443" actId="1076"/>
          <ac:spMkLst>
            <pc:docMk/>
            <pc:sldMk cId="3235572405" sldId="302"/>
            <ac:spMk id="4" creationId="{C64ED067-E26F-7B60-F989-14CFBB87B6D7}"/>
          </ac:spMkLst>
        </pc:spChg>
        <pc:spChg chg="add mod">
          <ac:chgData name="Francesco Grippa" userId="f77b8ad4ee4e86d5" providerId="LiveId" clId="{92B6DC37-5EB5-436C-8DC5-B78B3CFB4382}" dt="2025-11-12T20:20:27.724" v="13441" actId="1076"/>
          <ac:spMkLst>
            <pc:docMk/>
            <pc:sldMk cId="3235572405" sldId="302"/>
            <ac:spMk id="5" creationId="{7D822BAF-AD7E-A9B6-F890-FB9E67CC2979}"/>
          </ac:spMkLst>
        </pc:spChg>
        <pc:spChg chg="del">
          <ac:chgData name="Francesco Grippa" userId="f77b8ad4ee4e86d5" providerId="LiveId" clId="{92B6DC37-5EB5-436C-8DC5-B78B3CFB4382}" dt="2025-11-12T20:15:54.598" v="13355" actId="478"/>
          <ac:spMkLst>
            <pc:docMk/>
            <pc:sldMk cId="3235572405" sldId="302"/>
            <ac:spMk id="6" creationId="{C58D4B94-978D-99D7-59CA-B7E9F42DA7F6}"/>
          </ac:spMkLst>
        </pc:spChg>
        <pc:spChg chg="mod">
          <ac:chgData name="Francesco Grippa" userId="f77b8ad4ee4e86d5" providerId="LiveId" clId="{92B6DC37-5EB5-436C-8DC5-B78B3CFB4382}" dt="2025-11-12T20:20:37.431" v="13444" actId="1076"/>
          <ac:spMkLst>
            <pc:docMk/>
            <pc:sldMk cId="3235572405" sldId="302"/>
            <ac:spMk id="7" creationId="{CBBBB3D2-EF25-8819-1493-786A351055DE}"/>
          </ac:spMkLst>
        </pc:spChg>
        <pc:spChg chg="add mod">
          <ac:chgData name="Francesco Grippa" userId="f77b8ad4ee4e86d5" providerId="LiveId" clId="{92B6DC37-5EB5-436C-8DC5-B78B3CFB4382}" dt="2025-11-12T20:20:53.125" v="13455" actId="27636"/>
          <ac:spMkLst>
            <pc:docMk/>
            <pc:sldMk cId="3235572405" sldId="302"/>
            <ac:spMk id="8" creationId="{CF80B78E-65EE-F51E-D921-7C5CDE65BC76}"/>
          </ac:spMkLst>
        </pc:spChg>
        <pc:spChg chg="del">
          <ac:chgData name="Francesco Grippa" userId="f77b8ad4ee4e86d5" providerId="LiveId" clId="{92B6DC37-5EB5-436C-8DC5-B78B3CFB4382}" dt="2025-11-12T20:15:54.598" v="13355" actId="478"/>
          <ac:spMkLst>
            <pc:docMk/>
            <pc:sldMk cId="3235572405" sldId="302"/>
            <ac:spMk id="9" creationId="{D5650856-2CFB-9C59-79A1-DD07953DADFE}"/>
          </ac:spMkLst>
        </pc:spChg>
        <pc:spChg chg="add del mod">
          <ac:chgData name="Francesco Grippa" userId="f77b8ad4ee4e86d5" providerId="LiveId" clId="{92B6DC37-5EB5-436C-8DC5-B78B3CFB4382}" dt="2025-11-12T20:17:15.211" v="13426" actId="478"/>
          <ac:spMkLst>
            <pc:docMk/>
            <pc:sldMk cId="3235572405" sldId="302"/>
            <ac:spMk id="10" creationId="{693DF5E4-A208-7A20-61ED-9A9ADC15DF7F}"/>
          </ac:spMkLst>
        </pc:spChg>
        <pc:spChg chg="add del mod">
          <ac:chgData name="Francesco Grippa" userId="f77b8ad4ee4e86d5" providerId="LiveId" clId="{92B6DC37-5EB5-436C-8DC5-B78B3CFB4382}" dt="2025-11-12T20:17:15.946" v="13427" actId="478"/>
          <ac:spMkLst>
            <pc:docMk/>
            <pc:sldMk cId="3235572405" sldId="302"/>
            <ac:spMk id="11" creationId="{B75AB649-7111-3E21-7FED-8B85E4DEC492}"/>
          </ac:spMkLst>
        </pc:spChg>
        <pc:spChg chg="mod">
          <ac:chgData name="Francesco Grippa" userId="f77b8ad4ee4e86d5" providerId="LiveId" clId="{92B6DC37-5EB5-436C-8DC5-B78B3CFB4382}" dt="2025-11-12T20:22:51.662" v="13548" actId="27636"/>
          <ac:spMkLst>
            <pc:docMk/>
            <pc:sldMk cId="3235572405" sldId="302"/>
            <ac:spMk id="12" creationId="{D7B4FE62-6A4D-47D7-B8C1-D812583BD4BC}"/>
          </ac:spMkLst>
        </pc:spChg>
        <pc:spChg chg="del">
          <ac:chgData name="Francesco Grippa" userId="f77b8ad4ee4e86d5" providerId="LiveId" clId="{92B6DC37-5EB5-436C-8DC5-B78B3CFB4382}" dt="2025-11-12T20:15:54.598" v="13355" actId="478"/>
          <ac:spMkLst>
            <pc:docMk/>
            <pc:sldMk cId="3235572405" sldId="302"/>
            <ac:spMk id="13" creationId="{FDBBFA7B-BEC9-C9E4-874F-AD44DE5C3350}"/>
          </ac:spMkLst>
        </pc:spChg>
      </pc:sldChg>
      <pc:sldChg chg="delSp modSp mod">
        <pc:chgData name="Francesco Grippa" userId="f77b8ad4ee4e86d5" providerId="LiveId" clId="{92B6DC37-5EB5-436C-8DC5-B78B3CFB4382}" dt="2025-11-05T11:11:51.921" v="993" actId="1037"/>
        <pc:sldMkLst>
          <pc:docMk/>
          <pc:sldMk cId="320245444" sldId="303"/>
        </pc:sldMkLst>
        <pc:spChg chg="mod">
          <ac:chgData name="Francesco Grippa" userId="f77b8ad4ee4e86d5" providerId="LiveId" clId="{92B6DC37-5EB5-436C-8DC5-B78B3CFB4382}" dt="2025-11-04T11:50:05.957" v="409" actId="20577"/>
          <ac:spMkLst>
            <pc:docMk/>
            <pc:sldMk cId="320245444" sldId="303"/>
            <ac:spMk id="2" creationId="{844E60D0-E7E1-B05E-8F0F-50E7D94FCC81}"/>
          </ac:spMkLst>
        </pc:spChg>
        <pc:spChg chg="mod">
          <ac:chgData name="Francesco Grippa" userId="f77b8ad4ee4e86d5" providerId="LiveId" clId="{92B6DC37-5EB5-436C-8DC5-B78B3CFB4382}" dt="2025-11-04T11:44:48.148" v="274" actId="1076"/>
          <ac:spMkLst>
            <pc:docMk/>
            <pc:sldMk cId="320245444" sldId="303"/>
            <ac:spMk id="7" creationId="{3B6DFC0A-C52F-98BD-C25D-405C2096C4C1}"/>
          </ac:spMkLst>
        </pc:spChg>
        <pc:spChg chg="mod">
          <ac:chgData name="Francesco Grippa" userId="f77b8ad4ee4e86d5" providerId="LiveId" clId="{92B6DC37-5EB5-436C-8DC5-B78B3CFB4382}" dt="2025-11-05T11:11:51.921" v="993" actId="1037"/>
          <ac:spMkLst>
            <pc:docMk/>
            <pc:sldMk cId="320245444" sldId="303"/>
            <ac:spMk id="11" creationId="{AEAC2995-914A-D319-1E7E-BF6A05C1DF2B}"/>
          </ac:spMkLst>
        </pc:spChg>
        <pc:picChg chg="mod">
          <ac:chgData name="Francesco Grippa" userId="f77b8ad4ee4e86d5" providerId="LiveId" clId="{92B6DC37-5EB5-436C-8DC5-B78B3CFB4382}" dt="2025-11-05T11:11:30.148" v="985" actId="1076"/>
          <ac:picMkLst>
            <pc:docMk/>
            <pc:sldMk cId="320245444" sldId="303"/>
            <ac:picMk id="14" creationId="{32D661A2-CE62-EF50-C2F6-0838C8836262}"/>
          </ac:picMkLst>
        </pc:picChg>
      </pc:sldChg>
      <pc:sldChg chg="addSp modSp mod">
        <pc:chgData name="Francesco Grippa" userId="f77b8ad4ee4e86d5" providerId="LiveId" clId="{92B6DC37-5EB5-436C-8DC5-B78B3CFB4382}" dt="2025-11-13T08:31:33.273" v="14373" actId="115"/>
        <pc:sldMkLst>
          <pc:docMk/>
          <pc:sldMk cId="1828620928" sldId="304"/>
        </pc:sldMkLst>
        <pc:spChg chg="mod">
          <ac:chgData name="Francesco Grippa" userId="f77b8ad4ee4e86d5" providerId="LiveId" clId="{92B6DC37-5EB5-436C-8DC5-B78B3CFB4382}" dt="2025-11-11T08:07:33.567" v="1701" actId="20577"/>
          <ac:spMkLst>
            <pc:docMk/>
            <pc:sldMk cId="1828620928" sldId="304"/>
            <ac:spMk id="2" creationId="{51952E33-442A-BC89-9A64-A78C98B270EC}"/>
          </ac:spMkLst>
        </pc:spChg>
        <pc:spChg chg="add mod">
          <ac:chgData name="Francesco Grippa" userId="f77b8ad4ee4e86d5" providerId="LiveId" clId="{92B6DC37-5EB5-436C-8DC5-B78B3CFB4382}" dt="2025-11-13T08:31:33.273" v="14373" actId="115"/>
          <ac:spMkLst>
            <pc:docMk/>
            <pc:sldMk cId="1828620928" sldId="304"/>
            <ac:spMk id="4" creationId="{875F3651-7801-EFE8-0C23-E996A50146CC}"/>
          </ac:spMkLst>
        </pc:spChg>
        <pc:spChg chg="mod">
          <ac:chgData name="Francesco Grippa" userId="f77b8ad4ee4e86d5" providerId="LiveId" clId="{92B6DC37-5EB5-436C-8DC5-B78B3CFB4382}" dt="2025-11-11T13:22:17.402" v="4528" actId="20577"/>
          <ac:spMkLst>
            <pc:docMk/>
            <pc:sldMk cId="1828620928" sldId="304"/>
            <ac:spMk id="6" creationId="{3F51C5C1-900A-9286-66D6-D62784DB98B4}"/>
          </ac:spMkLst>
        </pc:spChg>
        <pc:spChg chg="mod">
          <ac:chgData name="Francesco Grippa" userId="f77b8ad4ee4e86d5" providerId="LiveId" clId="{92B6DC37-5EB5-436C-8DC5-B78B3CFB4382}" dt="2025-11-04T11:42:51.387" v="209" actId="20577"/>
          <ac:spMkLst>
            <pc:docMk/>
            <pc:sldMk cId="1828620928" sldId="304"/>
            <ac:spMk id="9" creationId="{64B414BE-DF71-0090-C7E8-4B8A4D241736}"/>
          </ac:spMkLst>
        </pc:spChg>
        <pc:spChg chg="mod">
          <ac:chgData name="Francesco Grippa" userId="f77b8ad4ee4e86d5" providerId="LiveId" clId="{92B6DC37-5EB5-436C-8DC5-B78B3CFB4382}" dt="2025-11-04T11:42:06.287" v="203" actId="20577"/>
          <ac:spMkLst>
            <pc:docMk/>
            <pc:sldMk cId="1828620928" sldId="304"/>
            <ac:spMk id="15" creationId="{8EF72453-41FE-37C8-F6BD-12F0E309609A}"/>
          </ac:spMkLst>
        </pc:spChg>
        <pc:spChg chg="mod">
          <ac:chgData name="Francesco Grippa" userId="f77b8ad4ee4e86d5" providerId="LiveId" clId="{92B6DC37-5EB5-436C-8DC5-B78B3CFB4382}" dt="2025-11-11T13:22:06.732" v="4524" actId="20577"/>
          <ac:spMkLst>
            <pc:docMk/>
            <pc:sldMk cId="1828620928" sldId="304"/>
            <ac:spMk id="16" creationId="{0313F026-6ECF-C691-8388-849C149B1A8C}"/>
          </ac:spMkLst>
        </pc:spChg>
      </pc:sldChg>
      <pc:sldChg chg="addSp delSp modSp mod">
        <pc:chgData name="Francesco Grippa" userId="f77b8ad4ee4e86d5" providerId="LiveId" clId="{92B6DC37-5EB5-436C-8DC5-B78B3CFB4382}" dt="2025-11-13T08:33:54.038" v="14400" actId="20577"/>
        <pc:sldMkLst>
          <pc:docMk/>
          <pc:sldMk cId="611641120" sldId="305"/>
        </pc:sldMkLst>
        <pc:spChg chg="mod">
          <ac:chgData name="Francesco Grippa" userId="f77b8ad4ee4e86d5" providerId="LiveId" clId="{92B6DC37-5EB5-436C-8DC5-B78B3CFB4382}" dt="2025-11-13T08:33:54.038" v="14400" actId="20577"/>
          <ac:spMkLst>
            <pc:docMk/>
            <pc:sldMk cId="611641120" sldId="305"/>
            <ac:spMk id="2" creationId="{39302C7A-93CE-D0A9-B1EF-055E6442D9EE}"/>
          </ac:spMkLst>
        </pc:spChg>
        <pc:spChg chg="add mod">
          <ac:chgData name="Francesco Grippa" userId="f77b8ad4ee4e86d5" providerId="LiveId" clId="{92B6DC37-5EB5-436C-8DC5-B78B3CFB4382}" dt="2025-11-11T10:22:09.598" v="3987" actId="1036"/>
          <ac:spMkLst>
            <pc:docMk/>
            <pc:sldMk cId="611641120" sldId="305"/>
            <ac:spMk id="5" creationId="{9DFE43F9-D78C-20B4-E6F1-66033171B85D}"/>
          </ac:spMkLst>
        </pc:spChg>
        <pc:spChg chg="add mod">
          <ac:chgData name="Francesco Grippa" userId="f77b8ad4ee4e86d5" providerId="LiveId" clId="{92B6DC37-5EB5-436C-8DC5-B78B3CFB4382}" dt="2025-11-11T10:22:09.598" v="3987" actId="1036"/>
          <ac:spMkLst>
            <pc:docMk/>
            <pc:sldMk cId="611641120" sldId="305"/>
            <ac:spMk id="7" creationId="{2C172B1B-00FA-A06D-B474-F12953900DD0}"/>
          </ac:spMkLst>
        </pc:spChg>
        <pc:spChg chg="add mod">
          <ac:chgData name="Francesco Grippa" userId="f77b8ad4ee4e86d5" providerId="LiveId" clId="{92B6DC37-5EB5-436C-8DC5-B78B3CFB4382}" dt="2025-11-11T10:22:20.373" v="3997" actId="1036"/>
          <ac:spMkLst>
            <pc:docMk/>
            <pc:sldMk cId="611641120" sldId="305"/>
            <ac:spMk id="10" creationId="{502FC23B-66F3-25EC-3E38-946D3979C06F}"/>
          </ac:spMkLst>
        </pc:spChg>
        <pc:spChg chg="add mod">
          <ac:chgData name="Francesco Grippa" userId="f77b8ad4ee4e86d5" providerId="LiveId" clId="{92B6DC37-5EB5-436C-8DC5-B78B3CFB4382}" dt="2025-11-11T13:22:42.494" v="4533" actId="20577"/>
          <ac:spMkLst>
            <pc:docMk/>
            <pc:sldMk cId="611641120" sldId="305"/>
            <ac:spMk id="13" creationId="{B38EE2CD-41EC-4D0B-07EC-475464F64AB4}"/>
          </ac:spMkLst>
        </pc:spChg>
        <pc:spChg chg="add mod">
          <ac:chgData name="Francesco Grippa" userId="f77b8ad4ee4e86d5" providerId="LiveId" clId="{92B6DC37-5EB5-436C-8DC5-B78B3CFB4382}" dt="2025-11-11T10:24:50.667" v="4020" actId="115"/>
          <ac:spMkLst>
            <pc:docMk/>
            <pc:sldMk cId="611641120" sldId="305"/>
            <ac:spMk id="14" creationId="{049B2FA7-E9A7-642A-D108-4DEA4EFF1C2B}"/>
          </ac:spMkLst>
        </pc:spChg>
        <pc:spChg chg="add mod">
          <ac:chgData name="Francesco Grippa" userId="f77b8ad4ee4e86d5" providerId="LiveId" clId="{92B6DC37-5EB5-436C-8DC5-B78B3CFB4382}" dt="2025-11-11T10:21:39.440" v="3953" actId="1076"/>
          <ac:spMkLst>
            <pc:docMk/>
            <pc:sldMk cId="611641120" sldId="305"/>
            <ac:spMk id="15" creationId="{4F02AC17-7328-0EF4-2CDA-E7F16E5D0698}"/>
          </ac:spMkLst>
        </pc:spChg>
        <pc:spChg chg="add del mod">
          <ac:chgData name="Francesco Grippa" userId="f77b8ad4ee4e86d5" providerId="LiveId" clId="{92B6DC37-5EB5-436C-8DC5-B78B3CFB4382}" dt="2025-11-12T15:09:34.043" v="7187" actId="21"/>
          <ac:spMkLst>
            <pc:docMk/>
            <pc:sldMk cId="611641120" sldId="305"/>
            <ac:spMk id="16" creationId="{FFFFC270-4133-04BA-91F5-49CBB9170CA4}"/>
          </ac:spMkLst>
        </pc:spChg>
        <pc:spChg chg="mod">
          <ac:chgData name="Francesco Grippa" userId="f77b8ad4ee4e86d5" providerId="LiveId" clId="{92B6DC37-5EB5-436C-8DC5-B78B3CFB4382}" dt="2025-11-11T10:22:09.598" v="3987" actId="1036"/>
          <ac:spMkLst>
            <pc:docMk/>
            <pc:sldMk cId="611641120" sldId="305"/>
            <ac:spMk id="17" creationId="{F42A7998-1011-093A-6A08-6ACAC858221F}"/>
          </ac:spMkLst>
        </pc:spChg>
        <pc:spChg chg="add mod">
          <ac:chgData name="Francesco Grippa" userId="f77b8ad4ee4e86d5" providerId="LiveId" clId="{92B6DC37-5EB5-436C-8DC5-B78B3CFB4382}" dt="2025-11-11T10:29:48.802" v="4110" actId="1076"/>
          <ac:spMkLst>
            <pc:docMk/>
            <pc:sldMk cId="611641120" sldId="305"/>
            <ac:spMk id="19" creationId="{CB0805F8-A6CA-9F3C-9C70-9729BC777852}"/>
          </ac:spMkLst>
        </pc:spChg>
        <pc:spChg chg="add mod">
          <ac:chgData name="Francesco Grippa" userId="f77b8ad4ee4e86d5" providerId="LiveId" clId="{92B6DC37-5EB5-436C-8DC5-B78B3CFB4382}" dt="2025-11-11T10:29:19.085" v="4102" actId="14100"/>
          <ac:spMkLst>
            <pc:docMk/>
            <pc:sldMk cId="611641120" sldId="305"/>
            <ac:spMk id="26" creationId="{ED313A2D-BA35-DAFF-8B55-9A5A4465AA19}"/>
          </ac:spMkLst>
        </pc:spChg>
        <pc:spChg chg="add mod">
          <ac:chgData name="Francesco Grippa" userId="f77b8ad4ee4e86d5" providerId="LiveId" clId="{92B6DC37-5EB5-436C-8DC5-B78B3CFB4382}" dt="2025-11-11T10:29:03.808" v="4098" actId="1076"/>
          <ac:spMkLst>
            <pc:docMk/>
            <pc:sldMk cId="611641120" sldId="305"/>
            <ac:spMk id="28" creationId="{BDBEDB13-DA7A-A0EB-0F73-25F4858238B5}"/>
          </ac:spMkLst>
        </pc:spChg>
        <pc:spChg chg="add mod">
          <ac:chgData name="Francesco Grippa" userId="f77b8ad4ee4e86d5" providerId="LiveId" clId="{92B6DC37-5EB5-436C-8DC5-B78B3CFB4382}" dt="2025-11-11T10:29:58.889" v="4111" actId="1076"/>
          <ac:spMkLst>
            <pc:docMk/>
            <pc:sldMk cId="611641120" sldId="305"/>
            <ac:spMk id="30" creationId="{A21AE684-8BB8-7F62-2709-AA3BB6050825}"/>
          </ac:spMkLst>
        </pc:spChg>
      </pc:sldChg>
      <pc:sldChg chg="addSp delSp modSp del mod ord">
        <pc:chgData name="Francesco Grippa" userId="f77b8ad4ee4e86d5" providerId="LiveId" clId="{92B6DC37-5EB5-436C-8DC5-B78B3CFB4382}" dt="2025-11-12T18:05:19.374" v="11189" actId="47"/>
        <pc:sldMkLst>
          <pc:docMk/>
          <pc:sldMk cId="2159870149" sldId="306"/>
        </pc:sldMkLst>
        <pc:picChg chg="add mod">
          <ac:chgData name="Francesco Grippa" userId="f77b8ad4ee4e86d5" providerId="LiveId" clId="{92B6DC37-5EB5-436C-8DC5-B78B3CFB4382}" dt="2025-11-12T17:01:52.102" v="9558" actId="1076"/>
          <ac:picMkLst>
            <pc:docMk/>
            <pc:sldMk cId="2159870149" sldId="306"/>
            <ac:picMk id="4" creationId="{AF75A7AD-4D7B-A0AD-D6D5-9FD4FE017A28}"/>
          </ac:picMkLst>
        </pc:picChg>
        <pc:picChg chg="add del mod">
          <ac:chgData name="Francesco Grippa" userId="f77b8ad4ee4e86d5" providerId="LiveId" clId="{92B6DC37-5EB5-436C-8DC5-B78B3CFB4382}" dt="2025-11-12T17:01:46.673" v="9556" actId="478"/>
          <ac:picMkLst>
            <pc:docMk/>
            <pc:sldMk cId="2159870149" sldId="306"/>
            <ac:picMk id="6" creationId="{477457E0-186C-F393-A5FC-C923AFE4B646}"/>
          </ac:picMkLst>
        </pc:picChg>
      </pc:sldChg>
      <pc:sldChg chg="del ord">
        <pc:chgData name="Francesco Grippa" userId="f77b8ad4ee4e86d5" providerId="LiveId" clId="{92B6DC37-5EB5-436C-8DC5-B78B3CFB4382}" dt="2025-11-12T15:47:21.588" v="8512" actId="47"/>
        <pc:sldMkLst>
          <pc:docMk/>
          <pc:sldMk cId="1308889298" sldId="308"/>
        </pc:sldMkLst>
      </pc:sldChg>
      <pc:sldChg chg="modSp del mod ord">
        <pc:chgData name="Francesco Grippa" userId="f77b8ad4ee4e86d5" providerId="LiveId" clId="{92B6DC37-5EB5-436C-8DC5-B78B3CFB4382}" dt="2025-11-12T15:47:21.588" v="8512" actId="47"/>
        <pc:sldMkLst>
          <pc:docMk/>
          <pc:sldMk cId="1619651411" sldId="309"/>
        </pc:sldMkLst>
      </pc:sldChg>
      <pc:sldChg chg="modSp del mod ord">
        <pc:chgData name="Francesco Grippa" userId="f77b8ad4ee4e86d5" providerId="LiveId" clId="{92B6DC37-5EB5-436C-8DC5-B78B3CFB4382}" dt="2025-11-12T15:47:21.588" v="8512" actId="47"/>
        <pc:sldMkLst>
          <pc:docMk/>
          <pc:sldMk cId="1811574433" sldId="310"/>
        </pc:sldMkLst>
      </pc:sldChg>
      <pc:sldChg chg="ord">
        <pc:chgData name="Francesco Grippa" userId="f77b8ad4ee4e86d5" providerId="LiveId" clId="{92B6DC37-5EB5-436C-8DC5-B78B3CFB4382}" dt="2025-11-10T15:50:20.988" v="1498"/>
        <pc:sldMkLst>
          <pc:docMk/>
          <pc:sldMk cId="180588521" sldId="311"/>
        </pc:sldMkLst>
      </pc:sldChg>
      <pc:sldChg chg="del ord">
        <pc:chgData name="Francesco Grippa" userId="f77b8ad4ee4e86d5" providerId="LiveId" clId="{92B6DC37-5EB5-436C-8DC5-B78B3CFB4382}" dt="2025-11-12T15:47:21.588" v="8512" actId="47"/>
        <pc:sldMkLst>
          <pc:docMk/>
          <pc:sldMk cId="2323689727" sldId="313"/>
        </pc:sldMkLst>
      </pc:sldChg>
      <pc:sldChg chg="addSp modSp del mod ord">
        <pc:chgData name="Francesco Grippa" userId="f77b8ad4ee4e86d5" providerId="LiveId" clId="{92B6DC37-5EB5-436C-8DC5-B78B3CFB4382}" dt="2025-11-12T15:47:21.588" v="8512" actId="47"/>
        <pc:sldMkLst>
          <pc:docMk/>
          <pc:sldMk cId="106004168" sldId="314"/>
        </pc:sldMkLst>
      </pc:sldChg>
      <pc:sldChg chg="addSp delSp modSp new mod">
        <pc:chgData name="Francesco Grippa" userId="f77b8ad4ee4e86d5" providerId="LiveId" clId="{92B6DC37-5EB5-436C-8DC5-B78B3CFB4382}" dt="2025-11-11T08:47:40.252" v="2583" actId="114"/>
        <pc:sldMkLst>
          <pc:docMk/>
          <pc:sldMk cId="3546024726" sldId="315"/>
        </pc:sldMkLst>
        <pc:spChg chg="add mod">
          <ac:chgData name="Francesco Grippa" userId="f77b8ad4ee4e86d5" providerId="LiveId" clId="{92B6DC37-5EB5-436C-8DC5-B78B3CFB4382}" dt="2025-11-11T08:16:04.381" v="1871" actId="1035"/>
          <ac:spMkLst>
            <pc:docMk/>
            <pc:sldMk cId="3546024726" sldId="315"/>
            <ac:spMk id="10" creationId="{C37A60F2-1930-EAEE-25AF-CE7BF24EF1DA}"/>
          </ac:spMkLst>
        </pc:spChg>
        <pc:spChg chg="add mod">
          <ac:chgData name="Francesco Grippa" userId="f77b8ad4ee4e86d5" providerId="LiveId" clId="{92B6DC37-5EB5-436C-8DC5-B78B3CFB4382}" dt="2025-11-11T08:16:04.381" v="1871" actId="1035"/>
          <ac:spMkLst>
            <pc:docMk/>
            <pc:sldMk cId="3546024726" sldId="315"/>
            <ac:spMk id="12" creationId="{530C69C1-6FB9-D143-9524-CCDD759E7D0E}"/>
          </ac:spMkLst>
        </pc:spChg>
        <pc:spChg chg="add mod">
          <ac:chgData name="Francesco Grippa" userId="f77b8ad4ee4e86d5" providerId="LiveId" clId="{92B6DC37-5EB5-436C-8DC5-B78B3CFB4382}" dt="2025-11-11T08:47:40.252" v="2583" actId="114"/>
          <ac:spMkLst>
            <pc:docMk/>
            <pc:sldMk cId="3546024726" sldId="315"/>
            <ac:spMk id="14" creationId="{ED47E8DE-7A31-DC21-41BC-DD8EA0428587}"/>
          </ac:spMkLst>
        </pc:spChg>
        <pc:picChg chg="add mod">
          <ac:chgData name="Francesco Grippa" userId="f77b8ad4ee4e86d5" providerId="LiveId" clId="{92B6DC37-5EB5-436C-8DC5-B78B3CFB4382}" dt="2025-11-11T08:16:04.381" v="1871" actId="1035"/>
          <ac:picMkLst>
            <pc:docMk/>
            <pc:sldMk cId="3546024726" sldId="315"/>
            <ac:picMk id="6" creationId="{0D82E7A1-2B6F-94B6-C3EC-23BF5AEC5CFA}"/>
          </ac:picMkLst>
        </pc:picChg>
        <pc:picChg chg="add mod">
          <ac:chgData name="Francesco Grippa" userId="f77b8ad4ee4e86d5" providerId="LiveId" clId="{92B6DC37-5EB5-436C-8DC5-B78B3CFB4382}" dt="2025-11-11T08:16:04.381" v="1871" actId="1035"/>
          <ac:picMkLst>
            <pc:docMk/>
            <pc:sldMk cId="3546024726" sldId="315"/>
            <ac:picMk id="8" creationId="{EC67BC88-1E89-5605-EE11-D621BFB178AA}"/>
          </ac:picMkLst>
        </pc:picChg>
        <pc:picChg chg="add mod">
          <ac:chgData name="Francesco Grippa" userId="f77b8ad4ee4e86d5" providerId="LiveId" clId="{92B6DC37-5EB5-436C-8DC5-B78B3CFB4382}" dt="2025-11-11T08:16:44.971" v="1876" actId="1076"/>
          <ac:picMkLst>
            <pc:docMk/>
            <pc:sldMk cId="3546024726" sldId="315"/>
            <ac:picMk id="18" creationId="{3762918E-59CE-A065-7ADC-B46DF1C96E97}"/>
          </ac:picMkLst>
        </pc:picChg>
        <pc:picChg chg="add mod">
          <ac:chgData name="Francesco Grippa" userId="f77b8ad4ee4e86d5" providerId="LiveId" clId="{92B6DC37-5EB5-436C-8DC5-B78B3CFB4382}" dt="2025-11-11T08:17:15.496" v="1880" actId="1076"/>
          <ac:picMkLst>
            <pc:docMk/>
            <pc:sldMk cId="3546024726" sldId="315"/>
            <ac:picMk id="20" creationId="{8ADF45D7-9B7E-E269-C635-BA31CBB1F03C}"/>
          </ac:picMkLst>
        </pc:picChg>
      </pc:sldChg>
      <pc:sldChg chg="addSp delSp modSp new mod">
        <pc:chgData name="Francesco Grippa" userId="f77b8ad4ee4e86d5" providerId="LiveId" clId="{92B6DC37-5EB5-436C-8DC5-B78B3CFB4382}" dt="2025-11-13T08:32:33.912" v="14396" actId="114"/>
        <pc:sldMkLst>
          <pc:docMk/>
          <pc:sldMk cId="2040136540" sldId="316"/>
        </pc:sldMkLst>
        <pc:spChg chg="add mod">
          <ac:chgData name="Francesco Grippa" userId="f77b8ad4ee4e86d5" providerId="LiveId" clId="{92B6DC37-5EB5-436C-8DC5-B78B3CFB4382}" dt="2025-11-11T08:52:48.612" v="2644" actId="20577"/>
          <ac:spMkLst>
            <pc:docMk/>
            <pc:sldMk cId="2040136540" sldId="316"/>
            <ac:spMk id="7" creationId="{2FF44FBE-4290-DE66-2B11-B5170168B63A}"/>
          </ac:spMkLst>
        </pc:spChg>
        <pc:spChg chg="add mod">
          <ac:chgData name="Francesco Grippa" userId="f77b8ad4ee4e86d5" providerId="LiveId" clId="{92B6DC37-5EB5-436C-8DC5-B78B3CFB4382}" dt="2025-11-11T09:23:42.382" v="3028" actId="20577"/>
          <ac:spMkLst>
            <pc:docMk/>
            <pc:sldMk cId="2040136540" sldId="316"/>
            <ac:spMk id="9" creationId="{54235222-1093-FE2C-1D27-B994C0BC86BE}"/>
          </ac:spMkLst>
        </pc:spChg>
        <pc:spChg chg="add mod">
          <ac:chgData name="Francesco Grippa" userId="f77b8ad4ee4e86d5" providerId="LiveId" clId="{92B6DC37-5EB5-436C-8DC5-B78B3CFB4382}" dt="2025-11-13T08:32:33.912" v="14396" actId="114"/>
          <ac:spMkLst>
            <pc:docMk/>
            <pc:sldMk cId="2040136540" sldId="316"/>
            <ac:spMk id="11" creationId="{EAD25789-FFE6-29CA-5168-42A976272EAE}"/>
          </ac:spMkLst>
        </pc:spChg>
        <pc:spChg chg="add mod">
          <ac:chgData name="Francesco Grippa" userId="f77b8ad4ee4e86d5" providerId="LiveId" clId="{92B6DC37-5EB5-436C-8DC5-B78B3CFB4382}" dt="2025-11-11T09:19:20.443" v="2976" actId="1038"/>
          <ac:spMkLst>
            <pc:docMk/>
            <pc:sldMk cId="2040136540" sldId="316"/>
            <ac:spMk id="13" creationId="{623ECDA8-E809-3B37-C1FA-988D44F26E36}"/>
          </ac:spMkLst>
        </pc:spChg>
        <pc:spChg chg="add mod">
          <ac:chgData name="Francesco Grippa" userId="f77b8ad4ee4e86d5" providerId="LiveId" clId="{92B6DC37-5EB5-436C-8DC5-B78B3CFB4382}" dt="2025-11-11T09:31:03.772" v="3141" actId="1076"/>
          <ac:spMkLst>
            <pc:docMk/>
            <pc:sldMk cId="2040136540" sldId="316"/>
            <ac:spMk id="17" creationId="{B547652E-165F-2B53-346F-69653647E9F7}"/>
          </ac:spMkLst>
        </pc:spChg>
        <pc:spChg chg="add mod">
          <ac:chgData name="Francesco Grippa" userId="f77b8ad4ee4e86d5" providerId="LiveId" clId="{92B6DC37-5EB5-436C-8DC5-B78B3CFB4382}" dt="2025-11-11T13:22:31.770" v="4531" actId="115"/>
          <ac:spMkLst>
            <pc:docMk/>
            <pc:sldMk cId="2040136540" sldId="316"/>
            <ac:spMk id="18" creationId="{76AA255C-5085-14D0-71C2-8349C78303AC}"/>
          </ac:spMkLst>
        </pc:spChg>
        <pc:spChg chg="add mod">
          <ac:chgData name="Francesco Grippa" userId="f77b8ad4ee4e86d5" providerId="LiveId" clId="{92B6DC37-5EB5-436C-8DC5-B78B3CFB4382}" dt="2025-11-11T09:41:43.946" v="3227" actId="1035"/>
          <ac:spMkLst>
            <pc:docMk/>
            <pc:sldMk cId="2040136540" sldId="316"/>
            <ac:spMk id="21" creationId="{990D7F64-036B-8AED-EF75-0B551398077D}"/>
          </ac:spMkLst>
        </pc:spChg>
        <pc:picChg chg="add mod">
          <ac:chgData name="Francesco Grippa" userId="f77b8ad4ee4e86d5" providerId="LiveId" clId="{92B6DC37-5EB5-436C-8DC5-B78B3CFB4382}" dt="2025-11-11T09:23:31.871" v="3000" actId="1076"/>
          <ac:picMkLst>
            <pc:docMk/>
            <pc:sldMk cId="2040136540" sldId="316"/>
            <ac:picMk id="6" creationId="{2D608BE1-39C6-E72B-1665-C629E092ED72}"/>
          </ac:picMkLst>
        </pc:picChg>
      </pc:sldChg>
      <pc:sldChg chg="addSp delSp modSp add mod ord">
        <pc:chgData name="Francesco Grippa" userId="f77b8ad4ee4e86d5" providerId="LiveId" clId="{92B6DC37-5EB5-436C-8DC5-B78B3CFB4382}" dt="2025-11-13T08:30:23.282" v="14372" actId="113"/>
        <pc:sldMkLst>
          <pc:docMk/>
          <pc:sldMk cId="422842615" sldId="317"/>
        </pc:sldMkLst>
        <pc:spChg chg="mod">
          <ac:chgData name="Francesco Grippa" userId="f77b8ad4ee4e86d5" providerId="LiveId" clId="{92B6DC37-5EB5-436C-8DC5-B78B3CFB4382}" dt="2025-11-11T08:40:34.938" v="2226" actId="20577"/>
          <ac:spMkLst>
            <pc:docMk/>
            <pc:sldMk cId="422842615" sldId="317"/>
            <ac:spMk id="2" creationId="{D749384B-4DBC-A271-8B60-E3379A34E6B0}"/>
          </ac:spMkLst>
        </pc:spChg>
        <pc:spChg chg="add mod">
          <ac:chgData name="Francesco Grippa" userId="f77b8ad4ee4e86d5" providerId="LiveId" clId="{92B6DC37-5EB5-436C-8DC5-B78B3CFB4382}" dt="2025-11-11T08:39:59.939" v="2164" actId="1076"/>
          <ac:spMkLst>
            <pc:docMk/>
            <pc:sldMk cId="422842615" sldId="317"/>
            <ac:spMk id="5" creationId="{C86C3EDD-71E6-32BF-0F5B-4915697BF519}"/>
          </ac:spMkLst>
        </pc:spChg>
        <pc:spChg chg="add mod">
          <ac:chgData name="Francesco Grippa" userId="f77b8ad4ee4e86d5" providerId="LiveId" clId="{92B6DC37-5EB5-436C-8DC5-B78B3CFB4382}" dt="2025-11-12T20:36:16.955" v="14370" actId="115"/>
          <ac:spMkLst>
            <pc:docMk/>
            <pc:sldMk cId="422842615" sldId="317"/>
            <ac:spMk id="6" creationId="{4C6FDB03-71DB-6EC1-A24B-13E86EB160AF}"/>
          </ac:spMkLst>
        </pc:spChg>
        <pc:spChg chg="add mod">
          <ac:chgData name="Francesco Grippa" userId="f77b8ad4ee4e86d5" providerId="LiveId" clId="{92B6DC37-5EB5-436C-8DC5-B78B3CFB4382}" dt="2025-11-11T08:42:04.990" v="2272" actId="1037"/>
          <ac:spMkLst>
            <pc:docMk/>
            <pc:sldMk cId="422842615" sldId="317"/>
            <ac:spMk id="8" creationId="{24A2818E-61FA-D245-46D6-AF6854503708}"/>
          </ac:spMkLst>
        </pc:spChg>
        <pc:spChg chg="add mod">
          <ac:chgData name="Francesco Grippa" userId="f77b8ad4ee4e86d5" providerId="LiveId" clId="{92B6DC37-5EB5-436C-8DC5-B78B3CFB4382}" dt="2025-11-11T08:42:09.844" v="2273" actId="1076"/>
          <ac:spMkLst>
            <pc:docMk/>
            <pc:sldMk cId="422842615" sldId="317"/>
            <ac:spMk id="9" creationId="{5E127865-1B4B-E0C5-68CF-9741BF3BC130}"/>
          </ac:spMkLst>
        </pc:spChg>
        <pc:graphicFrameChg chg="add mod modGraphic">
          <ac:chgData name="Francesco Grippa" userId="f77b8ad4ee4e86d5" providerId="LiveId" clId="{92B6DC37-5EB5-436C-8DC5-B78B3CFB4382}" dt="2025-11-13T08:30:23.282" v="14372" actId="113"/>
          <ac:graphicFrameMkLst>
            <pc:docMk/>
            <pc:sldMk cId="422842615" sldId="317"/>
            <ac:graphicFrameMk id="4" creationId="{8880C188-F3D0-C266-DA73-3F341F0C1E5D}"/>
          </ac:graphicFrameMkLst>
        </pc:graphicFrameChg>
      </pc:sldChg>
      <pc:sldChg chg="addSp delSp modSp add mod">
        <pc:chgData name="Francesco Grippa" userId="f77b8ad4ee4e86d5" providerId="LiveId" clId="{92B6DC37-5EB5-436C-8DC5-B78B3CFB4382}" dt="2025-11-13T10:42:00.361" v="14540" actId="1076"/>
        <pc:sldMkLst>
          <pc:docMk/>
          <pc:sldMk cId="2206467827" sldId="319"/>
        </pc:sldMkLst>
        <pc:spChg chg="add mod">
          <ac:chgData name="Francesco Grippa" userId="f77b8ad4ee4e86d5" providerId="LiveId" clId="{92B6DC37-5EB5-436C-8DC5-B78B3CFB4382}" dt="2025-11-13T08:39:47.155" v="14406" actId="113"/>
          <ac:spMkLst>
            <pc:docMk/>
            <pc:sldMk cId="2206467827" sldId="319"/>
            <ac:spMk id="3" creationId="{EB9CF430-8A0D-B0B2-B9A5-A8A9F8858875}"/>
          </ac:spMkLst>
        </pc:spChg>
        <pc:spChg chg="add mod">
          <ac:chgData name="Francesco Grippa" userId="f77b8ad4ee4e86d5" providerId="LiveId" clId="{92B6DC37-5EB5-436C-8DC5-B78B3CFB4382}" dt="2025-11-11T09:44:31.917" v="3271" actId="27636"/>
          <ac:spMkLst>
            <pc:docMk/>
            <pc:sldMk cId="2206467827" sldId="319"/>
            <ac:spMk id="5" creationId="{CD5BC32A-89A9-FC6F-47B0-35C971DFF313}"/>
          </ac:spMkLst>
        </pc:spChg>
        <pc:spChg chg="add mod">
          <ac:chgData name="Francesco Grippa" userId="f77b8ad4ee4e86d5" providerId="LiveId" clId="{92B6DC37-5EB5-436C-8DC5-B78B3CFB4382}" dt="2025-11-11T14:59:20.998" v="6325" actId="1076"/>
          <ac:spMkLst>
            <pc:docMk/>
            <pc:sldMk cId="2206467827" sldId="319"/>
            <ac:spMk id="7" creationId="{F827E287-7714-A1AB-002E-7BFD5374DC6D}"/>
          </ac:spMkLst>
        </pc:spChg>
        <pc:spChg chg="add mod">
          <ac:chgData name="Francesco Grippa" userId="f77b8ad4ee4e86d5" providerId="LiveId" clId="{92B6DC37-5EB5-436C-8DC5-B78B3CFB4382}" dt="2025-11-11T15:00:15.188" v="6349" actId="20577"/>
          <ac:spMkLst>
            <pc:docMk/>
            <pc:sldMk cId="2206467827" sldId="319"/>
            <ac:spMk id="10" creationId="{A21C4916-0822-43F0-F3A2-15E7A8FB33CC}"/>
          </ac:spMkLst>
        </pc:spChg>
        <pc:spChg chg="add mod">
          <ac:chgData name="Francesco Grippa" userId="f77b8ad4ee4e86d5" providerId="LiveId" clId="{92B6DC37-5EB5-436C-8DC5-B78B3CFB4382}" dt="2025-11-11T15:51:52.109" v="6635" actId="21"/>
          <ac:spMkLst>
            <pc:docMk/>
            <pc:sldMk cId="2206467827" sldId="319"/>
            <ac:spMk id="15" creationId="{C1C334B7-E717-8D45-9B71-37141224F16C}"/>
          </ac:spMkLst>
        </pc:spChg>
        <pc:spChg chg="add mod">
          <ac:chgData name="Francesco Grippa" userId="f77b8ad4ee4e86d5" providerId="LiveId" clId="{92B6DC37-5EB5-436C-8DC5-B78B3CFB4382}" dt="2025-11-13T08:42:53.414" v="14409" actId="20577"/>
          <ac:spMkLst>
            <pc:docMk/>
            <pc:sldMk cId="2206467827" sldId="319"/>
            <ac:spMk id="16" creationId="{A47CB0CF-4364-776D-2FC8-D6EB0DF7359A}"/>
          </ac:spMkLst>
        </pc:spChg>
        <pc:spChg chg="add mod">
          <ac:chgData name="Francesco Grippa" userId="f77b8ad4ee4e86d5" providerId="LiveId" clId="{92B6DC37-5EB5-436C-8DC5-B78B3CFB4382}" dt="2025-11-11T15:44:37.938" v="6447" actId="1076"/>
          <ac:spMkLst>
            <pc:docMk/>
            <pc:sldMk cId="2206467827" sldId="319"/>
            <ac:spMk id="19" creationId="{5921F156-8C09-34A8-1C06-EDB03D2F53BD}"/>
          </ac:spMkLst>
        </pc:spChg>
        <pc:spChg chg="add mod">
          <ac:chgData name="Francesco Grippa" userId="f77b8ad4ee4e86d5" providerId="LiveId" clId="{92B6DC37-5EB5-436C-8DC5-B78B3CFB4382}" dt="2025-11-13T10:41:44.630" v="14539" actId="20577"/>
          <ac:spMkLst>
            <pc:docMk/>
            <pc:sldMk cId="2206467827" sldId="319"/>
            <ac:spMk id="23" creationId="{01E4ADE9-ED92-73D0-0F68-4A99B9D0C0AA}"/>
          </ac:spMkLst>
        </pc:spChg>
        <pc:spChg chg="add mod">
          <ac:chgData name="Francesco Grippa" userId="f77b8ad4ee4e86d5" providerId="LiveId" clId="{92B6DC37-5EB5-436C-8DC5-B78B3CFB4382}" dt="2025-11-13T10:42:00.361" v="14540" actId="1076"/>
          <ac:spMkLst>
            <pc:docMk/>
            <pc:sldMk cId="2206467827" sldId="319"/>
            <ac:spMk id="25" creationId="{9CB722DB-0CEC-F3FF-7A48-EFBC4ED3F8E4}"/>
          </ac:spMkLst>
        </pc:spChg>
      </pc:sldChg>
      <pc:sldChg chg="addSp delSp modSp new mod">
        <pc:chgData name="Francesco Grippa" userId="f77b8ad4ee4e86d5" providerId="LiveId" clId="{92B6DC37-5EB5-436C-8DC5-B78B3CFB4382}" dt="2025-11-13T08:34:47.279" v="14402" actId="115"/>
        <pc:sldMkLst>
          <pc:docMk/>
          <pc:sldMk cId="2292070957" sldId="320"/>
        </pc:sldMkLst>
        <pc:spChg chg="add mod">
          <ac:chgData name="Francesco Grippa" userId="f77b8ad4ee4e86d5" providerId="LiveId" clId="{92B6DC37-5EB5-436C-8DC5-B78B3CFB4382}" dt="2025-11-12T14:47:06.866" v="6654" actId="20577"/>
          <ac:spMkLst>
            <pc:docMk/>
            <pc:sldMk cId="2292070957" sldId="320"/>
            <ac:spMk id="2" creationId="{7A7E88BE-5066-0CF0-72BA-006EF4BF7F59}"/>
          </ac:spMkLst>
        </pc:spChg>
        <pc:spChg chg="add mod">
          <ac:chgData name="Francesco Grippa" userId="f77b8ad4ee4e86d5" providerId="LiveId" clId="{92B6DC37-5EB5-436C-8DC5-B78B3CFB4382}" dt="2025-11-13T08:34:47.279" v="14402" actId="115"/>
          <ac:spMkLst>
            <pc:docMk/>
            <pc:sldMk cId="2292070957" sldId="320"/>
            <ac:spMk id="4" creationId="{E1FA7A95-1ED6-959B-8047-044102B8CAAD}"/>
          </ac:spMkLst>
        </pc:spChg>
        <pc:spChg chg="add mod">
          <ac:chgData name="Francesco Grippa" userId="f77b8ad4ee4e86d5" providerId="LiveId" clId="{92B6DC37-5EB5-436C-8DC5-B78B3CFB4382}" dt="2025-11-11T13:31:36.067" v="4928" actId="1036"/>
          <ac:spMkLst>
            <pc:docMk/>
            <pc:sldMk cId="2292070957" sldId="320"/>
            <ac:spMk id="5" creationId="{18A15934-9B5A-E856-4FF2-DB5F86CCAFD4}"/>
          </ac:spMkLst>
        </pc:spChg>
        <pc:spChg chg="add mod">
          <ac:chgData name="Francesco Grippa" userId="f77b8ad4ee4e86d5" providerId="LiveId" clId="{92B6DC37-5EB5-436C-8DC5-B78B3CFB4382}" dt="2025-11-11T09:55:04.423" v="3570" actId="20577"/>
          <ac:spMkLst>
            <pc:docMk/>
            <pc:sldMk cId="2292070957" sldId="320"/>
            <ac:spMk id="6" creationId="{F230D50B-573B-DCD4-B160-7C118FFFA86D}"/>
          </ac:spMkLst>
        </pc:spChg>
        <pc:spChg chg="add mod">
          <ac:chgData name="Francesco Grippa" userId="f77b8ad4ee4e86d5" providerId="LiveId" clId="{92B6DC37-5EB5-436C-8DC5-B78B3CFB4382}" dt="2025-11-11T09:55:13.265" v="3572" actId="1076"/>
          <ac:spMkLst>
            <pc:docMk/>
            <pc:sldMk cId="2292070957" sldId="320"/>
            <ac:spMk id="7" creationId="{30FD79B0-16DA-71E6-B8DA-ADC570B9A586}"/>
          </ac:spMkLst>
        </pc:spChg>
        <pc:spChg chg="add mod">
          <ac:chgData name="Francesco Grippa" userId="f77b8ad4ee4e86d5" providerId="LiveId" clId="{92B6DC37-5EB5-436C-8DC5-B78B3CFB4382}" dt="2025-11-11T14:29:13.383" v="5022" actId="14100"/>
          <ac:spMkLst>
            <pc:docMk/>
            <pc:sldMk cId="2292070957" sldId="320"/>
            <ac:spMk id="9" creationId="{A2EACA39-94E3-8A2B-0FB4-38E6D646ACBB}"/>
          </ac:spMkLst>
        </pc:spChg>
        <pc:spChg chg="add mod">
          <ac:chgData name="Francesco Grippa" userId="f77b8ad4ee4e86d5" providerId="LiveId" clId="{92B6DC37-5EB5-436C-8DC5-B78B3CFB4382}" dt="2025-11-11T10:32:21.077" v="4166" actId="20577"/>
          <ac:spMkLst>
            <pc:docMk/>
            <pc:sldMk cId="2292070957" sldId="320"/>
            <ac:spMk id="10" creationId="{3B818330-09B4-5906-153F-DD408A88ED23}"/>
          </ac:spMkLst>
        </pc:spChg>
        <pc:spChg chg="add mod">
          <ac:chgData name="Francesco Grippa" userId="f77b8ad4ee4e86d5" providerId="LiveId" clId="{92B6DC37-5EB5-436C-8DC5-B78B3CFB4382}" dt="2025-11-11T10:33:31.054" v="4188" actId="1076"/>
          <ac:spMkLst>
            <pc:docMk/>
            <pc:sldMk cId="2292070957" sldId="320"/>
            <ac:spMk id="11" creationId="{91347AD7-C260-5643-B39D-B22E9262AC2A}"/>
          </ac:spMkLst>
        </pc:spChg>
        <pc:spChg chg="add mod">
          <ac:chgData name="Francesco Grippa" userId="f77b8ad4ee4e86d5" providerId="LiveId" clId="{92B6DC37-5EB5-436C-8DC5-B78B3CFB4382}" dt="2025-11-11T10:33:40.892" v="4193" actId="20577"/>
          <ac:spMkLst>
            <pc:docMk/>
            <pc:sldMk cId="2292070957" sldId="320"/>
            <ac:spMk id="12" creationId="{F83B5D4E-6630-CAA9-97D8-6FEC34A88280}"/>
          </ac:spMkLst>
        </pc:spChg>
        <pc:spChg chg="add mod">
          <ac:chgData name="Francesco Grippa" userId="f77b8ad4ee4e86d5" providerId="LiveId" clId="{92B6DC37-5EB5-436C-8DC5-B78B3CFB4382}" dt="2025-11-11T10:33:44.934" v="4197" actId="20577"/>
          <ac:spMkLst>
            <pc:docMk/>
            <pc:sldMk cId="2292070957" sldId="320"/>
            <ac:spMk id="13" creationId="{C2861D59-EEE7-1A67-859E-CD5D26D69682}"/>
          </ac:spMkLst>
        </pc:spChg>
        <pc:spChg chg="add mod">
          <ac:chgData name="Francesco Grippa" userId="f77b8ad4ee4e86d5" providerId="LiveId" clId="{92B6DC37-5EB5-436C-8DC5-B78B3CFB4382}" dt="2025-11-11T14:26:51.678" v="5019" actId="20577"/>
          <ac:spMkLst>
            <pc:docMk/>
            <pc:sldMk cId="2292070957" sldId="320"/>
            <ac:spMk id="14" creationId="{9E99238C-9349-0E9F-7437-B71FB8B78F76}"/>
          </ac:spMkLst>
        </pc:spChg>
        <pc:spChg chg="add mod">
          <ac:chgData name="Francesco Grippa" userId="f77b8ad4ee4e86d5" providerId="LiveId" clId="{92B6DC37-5EB5-436C-8DC5-B78B3CFB4382}" dt="2025-11-11T14:29:10.886" v="5021" actId="1076"/>
          <ac:spMkLst>
            <pc:docMk/>
            <pc:sldMk cId="2292070957" sldId="320"/>
            <ac:spMk id="15" creationId="{91615BEC-6898-1C0B-D6CB-10815D68D6AC}"/>
          </ac:spMkLst>
        </pc:spChg>
        <pc:spChg chg="add mod">
          <ac:chgData name="Francesco Grippa" userId="f77b8ad4ee4e86d5" providerId="LiveId" clId="{92B6DC37-5EB5-436C-8DC5-B78B3CFB4382}" dt="2025-11-11T14:29:56.946" v="5027" actId="1076"/>
          <ac:spMkLst>
            <pc:docMk/>
            <pc:sldMk cId="2292070957" sldId="320"/>
            <ac:spMk id="16" creationId="{9A1D60FA-810B-2441-57E9-46B0A6814E79}"/>
          </ac:spMkLst>
        </pc:spChg>
        <pc:spChg chg="add mod">
          <ac:chgData name="Francesco Grippa" userId="f77b8ad4ee4e86d5" providerId="LiveId" clId="{92B6DC37-5EB5-436C-8DC5-B78B3CFB4382}" dt="2025-11-11T14:30:38.901" v="5102" actId="1076"/>
          <ac:spMkLst>
            <pc:docMk/>
            <pc:sldMk cId="2292070957" sldId="320"/>
            <ac:spMk id="19" creationId="{5450AE86-53C1-8380-7D88-62BE58BBCAEC}"/>
          </ac:spMkLst>
        </pc:spChg>
        <pc:picChg chg="add mod">
          <ac:chgData name="Francesco Grippa" userId="f77b8ad4ee4e86d5" providerId="LiveId" clId="{92B6DC37-5EB5-436C-8DC5-B78B3CFB4382}" dt="2025-11-11T13:27:54.108" v="4901" actId="1035"/>
          <ac:picMkLst>
            <pc:docMk/>
            <pc:sldMk cId="2292070957" sldId="320"/>
            <ac:picMk id="17" creationId="{1C95742D-9318-9081-7669-2EE5820C5F0B}"/>
          </ac:picMkLst>
        </pc:picChg>
      </pc:sldChg>
      <pc:sldChg chg="addSp delSp modSp add mod">
        <pc:chgData name="Francesco Grippa" userId="f77b8ad4ee4e86d5" providerId="LiveId" clId="{92B6DC37-5EB5-436C-8DC5-B78B3CFB4382}" dt="2025-11-13T08:46:29.977" v="14425" actId="115"/>
        <pc:sldMkLst>
          <pc:docMk/>
          <pc:sldMk cId="3521848402" sldId="321"/>
        </pc:sldMkLst>
        <pc:spChg chg="mod">
          <ac:chgData name="Francesco Grippa" userId="f77b8ad4ee4e86d5" providerId="LiveId" clId="{92B6DC37-5EB5-436C-8DC5-B78B3CFB4382}" dt="2025-11-11T15:00:54" v="6372" actId="403"/>
          <ac:spMkLst>
            <pc:docMk/>
            <pc:sldMk cId="3521848402" sldId="321"/>
            <ac:spMk id="5" creationId="{51B50095-EA80-9041-ADF3-F09C02283EE3}"/>
          </ac:spMkLst>
        </pc:spChg>
        <pc:spChg chg="add mod">
          <ac:chgData name="Francesco Grippa" userId="f77b8ad4ee4e86d5" providerId="LiveId" clId="{92B6DC37-5EB5-436C-8DC5-B78B3CFB4382}" dt="2025-11-12T15:01:24.084" v="7077" actId="1038"/>
          <ac:spMkLst>
            <pc:docMk/>
            <pc:sldMk cId="3521848402" sldId="321"/>
            <ac:spMk id="6" creationId="{0BD185BE-BFB4-94E1-657D-FFCEB667A1A7}"/>
          </ac:spMkLst>
        </pc:spChg>
        <pc:spChg chg="add del mod">
          <ac:chgData name="Francesco Grippa" userId="f77b8ad4ee4e86d5" providerId="LiveId" clId="{92B6DC37-5EB5-436C-8DC5-B78B3CFB4382}" dt="2025-11-12T15:19:30.173" v="7417" actId="1076"/>
          <ac:spMkLst>
            <pc:docMk/>
            <pc:sldMk cId="3521848402" sldId="321"/>
            <ac:spMk id="9" creationId="{2F5D675F-5DA1-DC1C-CD60-8D04AA1A46C6}"/>
          </ac:spMkLst>
        </pc:spChg>
        <pc:spChg chg="add mod">
          <ac:chgData name="Francesco Grippa" userId="f77b8ad4ee4e86d5" providerId="LiveId" clId="{92B6DC37-5EB5-436C-8DC5-B78B3CFB4382}" dt="2025-11-12T14:54:15.700" v="6912" actId="1036"/>
          <ac:spMkLst>
            <pc:docMk/>
            <pc:sldMk cId="3521848402" sldId="321"/>
            <ac:spMk id="11" creationId="{C4EF5EA8-CCFC-2E13-E351-DD754ADA8F0D}"/>
          </ac:spMkLst>
        </pc:spChg>
        <pc:spChg chg="add mod">
          <ac:chgData name="Francesco Grippa" userId="f77b8ad4ee4e86d5" providerId="LiveId" clId="{92B6DC37-5EB5-436C-8DC5-B78B3CFB4382}" dt="2025-11-13T08:45:43.829" v="14421" actId="113"/>
          <ac:spMkLst>
            <pc:docMk/>
            <pc:sldMk cId="3521848402" sldId="321"/>
            <ac:spMk id="13" creationId="{AC337E79-C428-5B15-D326-1CE75084DADF}"/>
          </ac:spMkLst>
        </pc:spChg>
        <pc:spChg chg="add mod">
          <ac:chgData name="Francesco Grippa" userId="f77b8ad4ee4e86d5" providerId="LiveId" clId="{92B6DC37-5EB5-436C-8DC5-B78B3CFB4382}" dt="2025-11-12T15:04:28.144" v="7123" actId="1076"/>
          <ac:spMkLst>
            <pc:docMk/>
            <pc:sldMk cId="3521848402" sldId="321"/>
            <ac:spMk id="14" creationId="{849103E7-C676-9673-98BE-7C38D095E4BA}"/>
          </ac:spMkLst>
        </pc:spChg>
        <pc:spChg chg="add del mod">
          <ac:chgData name="Francesco Grippa" userId="f77b8ad4ee4e86d5" providerId="LiveId" clId="{92B6DC37-5EB5-436C-8DC5-B78B3CFB4382}" dt="2025-11-12T14:57:13.844" v="6954" actId="478"/>
          <ac:spMkLst>
            <pc:docMk/>
            <pc:sldMk cId="3521848402" sldId="321"/>
            <ac:spMk id="15" creationId="{6D158A86-BE01-22EE-DD86-901E9C8AF077}"/>
          </ac:spMkLst>
        </pc:spChg>
        <pc:spChg chg="add mod">
          <ac:chgData name="Francesco Grippa" userId="f77b8ad4ee4e86d5" providerId="LiveId" clId="{92B6DC37-5EB5-436C-8DC5-B78B3CFB4382}" dt="2025-11-13T08:46:29.977" v="14425" actId="115"/>
          <ac:spMkLst>
            <pc:docMk/>
            <pc:sldMk cId="3521848402" sldId="321"/>
            <ac:spMk id="16" creationId="{38BB707B-154C-375B-0A35-248755475659}"/>
          </ac:spMkLst>
        </pc:spChg>
        <pc:spChg chg="add del">
          <ac:chgData name="Francesco Grippa" userId="f77b8ad4ee4e86d5" providerId="LiveId" clId="{92B6DC37-5EB5-436C-8DC5-B78B3CFB4382}" dt="2025-11-12T15:03:06.427" v="7095" actId="22"/>
          <ac:spMkLst>
            <pc:docMk/>
            <pc:sldMk cId="3521848402" sldId="321"/>
            <ac:spMk id="19" creationId="{B89B7F6E-8855-F23E-AFCD-FEA9A4A36BFA}"/>
          </ac:spMkLst>
        </pc:spChg>
        <pc:spChg chg="add mod">
          <ac:chgData name="Francesco Grippa" userId="f77b8ad4ee4e86d5" providerId="LiveId" clId="{92B6DC37-5EB5-436C-8DC5-B78B3CFB4382}" dt="2025-11-12T15:33:54.939" v="7869" actId="1037"/>
          <ac:spMkLst>
            <pc:docMk/>
            <pc:sldMk cId="3521848402" sldId="321"/>
            <ac:spMk id="20" creationId="{16CEF509-F07D-877B-88AB-8A6E4CC8CA78}"/>
          </ac:spMkLst>
        </pc:spChg>
        <pc:spChg chg="add mod">
          <ac:chgData name="Francesco Grippa" userId="f77b8ad4ee4e86d5" providerId="LiveId" clId="{92B6DC37-5EB5-436C-8DC5-B78B3CFB4382}" dt="2025-11-12T15:07:45.816" v="7159" actId="1582"/>
          <ac:spMkLst>
            <pc:docMk/>
            <pc:sldMk cId="3521848402" sldId="321"/>
            <ac:spMk id="22" creationId="{FC854406-C6F7-614E-A93D-6ED512001D14}"/>
          </ac:spMkLst>
        </pc:spChg>
        <pc:spChg chg="add mod">
          <ac:chgData name="Francesco Grippa" userId="f77b8ad4ee4e86d5" providerId="LiveId" clId="{92B6DC37-5EB5-436C-8DC5-B78B3CFB4382}" dt="2025-11-12T15:09:24.144" v="7185" actId="1076"/>
          <ac:spMkLst>
            <pc:docMk/>
            <pc:sldMk cId="3521848402" sldId="321"/>
            <ac:spMk id="24" creationId="{36BE7078-6FD0-1A1B-4A3A-F6FD7199D48B}"/>
          </ac:spMkLst>
        </pc:spChg>
        <pc:spChg chg="add mod">
          <ac:chgData name="Francesco Grippa" userId="f77b8ad4ee4e86d5" providerId="LiveId" clId="{92B6DC37-5EB5-436C-8DC5-B78B3CFB4382}" dt="2025-11-12T15:09:47.607" v="7190" actId="1076"/>
          <ac:spMkLst>
            <pc:docMk/>
            <pc:sldMk cId="3521848402" sldId="321"/>
            <ac:spMk id="25" creationId="{7F628AE7-F40B-AE4F-0E40-36392FF97C5B}"/>
          </ac:spMkLst>
        </pc:spChg>
        <pc:spChg chg="add mod">
          <ac:chgData name="Francesco Grippa" userId="f77b8ad4ee4e86d5" providerId="LiveId" clId="{92B6DC37-5EB5-436C-8DC5-B78B3CFB4382}" dt="2025-11-12T15:18:44.983" v="7385" actId="20577"/>
          <ac:spMkLst>
            <pc:docMk/>
            <pc:sldMk cId="3521848402" sldId="321"/>
            <ac:spMk id="27" creationId="{11D9CFB8-D2D2-33CE-96D5-A8C1E43D2018}"/>
          </ac:spMkLst>
        </pc:spChg>
        <pc:spChg chg="add mod">
          <ac:chgData name="Francesco Grippa" userId="f77b8ad4ee4e86d5" providerId="LiveId" clId="{92B6DC37-5EB5-436C-8DC5-B78B3CFB4382}" dt="2025-11-12T15:18:37.653" v="7380" actId="1076"/>
          <ac:spMkLst>
            <pc:docMk/>
            <pc:sldMk cId="3521848402" sldId="321"/>
            <ac:spMk id="29" creationId="{C1925BB7-AEE7-FDEE-3520-239A7D87A6ED}"/>
          </ac:spMkLst>
        </pc:spChg>
        <pc:spChg chg="add mod">
          <ac:chgData name="Francesco Grippa" userId="f77b8ad4ee4e86d5" providerId="LiveId" clId="{92B6DC37-5EB5-436C-8DC5-B78B3CFB4382}" dt="2025-11-12T15:24:43.453" v="7700" actId="404"/>
          <ac:spMkLst>
            <pc:docMk/>
            <pc:sldMk cId="3521848402" sldId="321"/>
            <ac:spMk id="30" creationId="{F78C4312-114A-0F9A-A7FB-F7BB885D31C3}"/>
          </ac:spMkLst>
        </pc:spChg>
        <pc:spChg chg="add mod">
          <ac:chgData name="Francesco Grippa" userId="f77b8ad4ee4e86d5" providerId="LiveId" clId="{92B6DC37-5EB5-436C-8DC5-B78B3CFB4382}" dt="2025-11-12T15:23:03.638" v="7670" actId="14100"/>
          <ac:spMkLst>
            <pc:docMk/>
            <pc:sldMk cId="3521848402" sldId="321"/>
            <ac:spMk id="31" creationId="{4A64ED9B-DAF2-5397-CDFD-16AFE8E87131}"/>
          </ac:spMkLst>
        </pc:spChg>
        <pc:spChg chg="add mod">
          <ac:chgData name="Francesco Grippa" userId="f77b8ad4ee4e86d5" providerId="LiveId" clId="{92B6DC37-5EB5-436C-8DC5-B78B3CFB4382}" dt="2025-11-13T08:45:55.881" v="14422" actId="113"/>
          <ac:spMkLst>
            <pc:docMk/>
            <pc:sldMk cId="3521848402" sldId="321"/>
            <ac:spMk id="32" creationId="{9BDD5D93-4933-CF74-A890-7244A6216796}"/>
          </ac:spMkLst>
        </pc:spChg>
        <pc:spChg chg="add mod">
          <ac:chgData name="Francesco Grippa" userId="f77b8ad4ee4e86d5" providerId="LiveId" clId="{92B6DC37-5EB5-436C-8DC5-B78B3CFB4382}" dt="2025-11-12T15:27:57.365" v="7746" actId="20577"/>
          <ac:spMkLst>
            <pc:docMk/>
            <pc:sldMk cId="3521848402" sldId="321"/>
            <ac:spMk id="33" creationId="{C7E54C80-216E-68B6-E093-116C223E0A0F}"/>
          </ac:spMkLst>
        </pc:spChg>
        <pc:picChg chg="mod">
          <ac:chgData name="Francesco Grippa" userId="f77b8ad4ee4e86d5" providerId="LiveId" clId="{92B6DC37-5EB5-436C-8DC5-B78B3CFB4382}" dt="2025-11-12T15:18:49.345" v="7406" actId="1038"/>
          <ac:picMkLst>
            <pc:docMk/>
            <pc:sldMk cId="3521848402" sldId="321"/>
            <ac:picMk id="4" creationId="{C73D4088-EF63-EE95-AAA8-622672618BD3}"/>
          </ac:picMkLst>
        </pc:picChg>
      </pc:sldChg>
      <pc:sldChg chg="delSp modSp add del mod">
        <pc:chgData name="Francesco Grippa" userId="f77b8ad4ee4e86d5" providerId="LiveId" clId="{92B6DC37-5EB5-436C-8DC5-B78B3CFB4382}" dt="2025-11-12T15:28:48.494" v="7780" actId="47"/>
        <pc:sldMkLst>
          <pc:docMk/>
          <pc:sldMk cId="3065992111" sldId="322"/>
        </pc:sldMkLst>
      </pc:sldChg>
      <pc:sldChg chg="addSp delSp modSp add mod">
        <pc:chgData name="Francesco Grippa" userId="f77b8ad4ee4e86d5" providerId="LiveId" clId="{92B6DC37-5EB5-436C-8DC5-B78B3CFB4382}" dt="2025-11-13T18:47:16.151" v="14588"/>
        <pc:sldMkLst>
          <pc:docMk/>
          <pc:sldMk cId="876199863" sldId="323"/>
        </pc:sldMkLst>
        <pc:spChg chg="add del mod">
          <ac:chgData name="Francesco Grippa" userId="f77b8ad4ee4e86d5" providerId="LiveId" clId="{92B6DC37-5EB5-436C-8DC5-B78B3CFB4382}" dt="2025-11-13T10:42:35.948" v="14543" actId="478"/>
          <ac:spMkLst>
            <pc:docMk/>
            <pc:sldMk cId="876199863" sldId="323"/>
            <ac:spMk id="2" creationId="{1BD8B75E-DC16-4C05-FDFB-FB58CDFD584E}"/>
          </ac:spMkLst>
        </pc:spChg>
        <pc:spChg chg="mod">
          <ac:chgData name="Francesco Grippa" userId="f77b8ad4ee4e86d5" providerId="LiveId" clId="{92B6DC37-5EB5-436C-8DC5-B78B3CFB4382}" dt="2025-11-12T15:36:07.501" v="8033" actId="20577"/>
          <ac:spMkLst>
            <pc:docMk/>
            <pc:sldMk cId="876199863" sldId="323"/>
            <ac:spMk id="5" creationId="{B764C2CC-3091-70F7-F5BC-DC17CAC77218}"/>
          </ac:spMkLst>
        </pc:spChg>
        <pc:spChg chg="mod">
          <ac:chgData name="Francesco Grippa" userId="f77b8ad4ee4e86d5" providerId="LiveId" clId="{92B6DC37-5EB5-436C-8DC5-B78B3CFB4382}" dt="2025-11-12T15:31:44.527" v="7832" actId="1036"/>
          <ac:spMkLst>
            <pc:docMk/>
            <pc:sldMk cId="876199863" sldId="323"/>
            <ac:spMk id="6" creationId="{067A56E4-1818-6F21-5EB3-90DD4F580320}"/>
          </ac:spMkLst>
        </pc:spChg>
        <pc:spChg chg="mod">
          <ac:chgData name="Francesco Grippa" userId="f77b8ad4ee4e86d5" providerId="LiveId" clId="{92B6DC37-5EB5-436C-8DC5-B78B3CFB4382}" dt="2025-11-13T10:43:27.704" v="14546" actId="1076"/>
          <ac:spMkLst>
            <pc:docMk/>
            <pc:sldMk cId="876199863" sldId="323"/>
            <ac:spMk id="9" creationId="{619B9890-33BB-1DEE-5EE3-C50513FA9A1B}"/>
          </ac:spMkLst>
        </pc:spChg>
        <pc:spChg chg="del mod">
          <ac:chgData name="Francesco Grippa" userId="f77b8ad4ee4e86d5" providerId="LiveId" clId="{92B6DC37-5EB5-436C-8DC5-B78B3CFB4382}" dt="2025-11-12T15:31:23.606" v="7818" actId="478"/>
          <ac:spMkLst>
            <pc:docMk/>
            <pc:sldMk cId="876199863" sldId="323"/>
            <ac:spMk id="11" creationId="{8C17F019-52B1-07A5-F55A-CFADAEADD4FA}"/>
          </ac:spMkLst>
        </pc:spChg>
        <pc:spChg chg="mod">
          <ac:chgData name="Francesco Grippa" userId="f77b8ad4ee4e86d5" providerId="LiveId" clId="{92B6DC37-5EB5-436C-8DC5-B78B3CFB4382}" dt="2025-11-13T08:46:16.642" v="14423" actId="113"/>
          <ac:spMkLst>
            <pc:docMk/>
            <pc:sldMk cId="876199863" sldId="323"/>
            <ac:spMk id="13" creationId="{533C2AC3-5B13-9546-C17B-93667703C7AC}"/>
          </ac:spMkLst>
        </pc:spChg>
        <pc:spChg chg="mod">
          <ac:chgData name="Francesco Grippa" userId="f77b8ad4ee4e86d5" providerId="LiveId" clId="{92B6DC37-5EB5-436C-8DC5-B78B3CFB4382}" dt="2025-11-12T15:34:29.360" v="7892" actId="207"/>
          <ac:spMkLst>
            <pc:docMk/>
            <pc:sldMk cId="876199863" sldId="323"/>
            <ac:spMk id="14" creationId="{C1445D7C-2E27-4543-1E98-6E68D532C42E}"/>
          </ac:spMkLst>
        </pc:spChg>
        <pc:spChg chg="mod">
          <ac:chgData name="Francesco Grippa" userId="f77b8ad4ee4e86d5" providerId="LiveId" clId="{92B6DC37-5EB5-436C-8DC5-B78B3CFB4382}" dt="2025-11-13T08:46:22.389" v="14424" actId="115"/>
          <ac:spMkLst>
            <pc:docMk/>
            <pc:sldMk cId="876199863" sldId="323"/>
            <ac:spMk id="16" creationId="{8D5C8EB7-3E53-C76C-AD5F-279A44E19224}"/>
          </ac:spMkLst>
        </pc:spChg>
        <pc:spChg chg="mod">
          <ac:chgData name="Francesco Grippa" userId="f77b8ad4ee4e86d5" providerId="LiveId" clId="{92B6DC37-5EB5-436C-8DC5-B78B3CFB4382}" dt="2025-11-12T15:34:26.909" v="7891" actId="207"/>
          <ac:spMkLst>
            <pc:docMk/>
            <pc:sldMk cId="876199863" sldId="323"/>
            <ac:spMk id="20" creationId="{1092EE07-7595-669E-12FD-D22840A19CF5}"/>
          </ac:spMkLst>
        </pc:spChg>
        <pc:spChg chg="mod">
          <ac:chgData name="Francesco Grippa" userId="f77b8ad4ee4e86d5" providerId="LiveId" clId="{92B6DC37-5EB5-436C-8DC5-B78B3CFB4382}" dt="2025-11-12T15:34:17.746" v="7883" actId="1038"/>
          <ac:spMkLst>
            <pc:docMk/>
            <pc:sldMk cId="876199863" sldId="323"/>
            <ac:spMk id="24" creationId="{EA57BBC2-F7FB-A449-BBFC-CC8B46E4AA53}"/>
          </ac:spMkLst>
        </pc:spChg>
        <pc:spChg chg="mod">
          <ac:chgData name="Francesco Grippa" userId="f77b8ad4ee4e86d5" providerId="LiveId" clId="{92B6DC37-5EB5-436C-8DC5-B78B3CFB4382}" dt="2025-11-12T15:34:17.746" v="7883" actId="1038"/>
          <ac:spMkLst>
            <pc:docMk/>
            <pc:sldMk cId="876199863" sldId="323"/>
            <ac:spMk id="25" creationId="{27EC856A-F9C1-D862-86D9-7C276195A9B8}"/>
          </ac:spMkLst>
        </pc:spChg>
        <pc:spChg chg="mod">
          <ac:chgData name="Francesco Grippa" userId="f77b8ad4ee4e86d5" providerId="LiveId" clId="{92B6DC37-5EB5-436C-8DC5-B78B3CFB4382}" dt="2025-11-13T18:47:16.151" v="14588"/>
          <ac:spMkLst>
            <pc:docMk/>
            <pc:sldMk cId="876199863" sldId="323"/>
            <ac:spMk id="27" creationId="{322F3DD7-C021-08D9-C47D-4BE2EFF24D03}"/>
          </ac:spMkLst>
        </pc:spChg>
        <pc:spChg chg="mod">
          <ac:chgData name="Francesco Grippa" userId="f77b8ad4ee4e86d5" providerId="LiveId" clId="{92B6DC37-5EB5-436C-8DC5-B78B3CFB4382}" dt="2025-11-13T18:47:10.909" v="14585" actId="1076"/>
          <ac:spMkLst>
            <pc:docMk/>
            <pc:sldMk cId="876199863" sldId="323"/>
            <ac:spMk id="29" creationId="{0C9AE0C8-7DAC-3470-92C3-8596A7DBB918}"/>
          </ac:spMkLst>
        </pc:spChg>
        <pc:spChg chg="mod">
          <ac:chgData name="Francesco Grippa" userId="f77b8ad4ee4e86d5" providerId="LiveId" clId="{92B6DC37-5EB5-436C-8DC5-B78B3CFB4382}" dt="2025-11-12T15:38:04.524" v="8133" actId="14100"/>
          <ac:spMkLst>
            <pc:docMk/>
            <pc:sldMk cId="876199863" sldId="323"/>
            <ac:spMk id="30" creationId="{55059A95-8742-EEDB-D29E-DF53B90CB87A}"/>
          </ac:spMkLst>
        </pc:spChg>
        <pc:spChg chg="mod">
          <ac:chgData name="Francesco Grippa" userId="f77b8ad4ee4e86d5" providerId="LiveId" clId="{92B6DC37-5EB5-436C-8DC5-B78B3CFB4382}" dt="2025-11-12T15:36:24.417" v="8036"/>
          <ac:spMkLst>
            <pc:docMk/>
            <pc:sldMk cId="876199863" sldId="323"/>
            <ac:spMk id="31" creationId="{2938C970-614F-4E4E-E38A-DEAFD498FE46}"/>
          </ac:spMkLst>
        </pc:spChg>
        <pc:spChg chg="mod">
          <ac:chgData name="Francesco Grippa" userId="f77b8ad4ee4e86d5" providerId="LiveId" clId="{92B6DC37-5EB5-436C-8DC5-B78B3CFB4382}" dt="2025-11-12T15:38:37.415" v="8180" actId="20577"/>
          <ac:spMkLst>
            <pc:docMk/>
            <pc:sldMk cId="876199863" sldId="323"/>
            <ac:spMk id="32" creationId="{3A2E8665-B846-5974-4F79-EF2F647DE184}"/>
          </ac:spMkLst>
        </pc:spChg>
        <pc:spChg chg="mod">
          <ac:chgData name="Francesco Grippa" userId="f77b8ad4ee4e86d5" providerId="LiveId" clId="{92B6DC37-5EB5-436C-8DC5-B78B3CFB4382}" dt="2025-11-12T15:39:21.345" v="8218" actId="20577"/>
          <ac:spMkLst>
            <pc:docMk/>
            <pc:sldMk cId="876199863" sldId="323"/>
            <ac:spMk id="33" creationId="{262E4F5C-C248-362C-50BA-678664D9A81B}"/>
          </ac:spMkLst>
        </pc:spChg>
        <pc:picChg chg="add mod">
          <ac:chgData name="Francesco Grippa" userId="f77b8ad4ee4e86d5" providerId="LiveId" clId="{92B6DC37-5EB5-436C-8DC5-B78B3CFB4382}" dt="2025-11-13T10:43:05.601" v="14545" actId="1076"/>
          <ac:picMkLst>
            <pc:docMk/>
            <pc:sldMk cId="876199863" sldId="323"/>
            <ac:picMk id="4" creationId="{0B6A1CF7-0CFF-3F96-FFC1-3C646AFE0033}"/>
          </ac:picMkLst>
        </pc:picChg>
        <pc:picChg chg="del">
          <ac:chgData name="Francesco Grippa" userId="f77b8ad4ee4e86d5" providerId="LiveId" clId="{92B6DC37-5EB5-436C-8DC5-B78B3CFB4382}" dt="2025-11-12T15:28:51.279" v="7781" actId="478"/>
          <ac:picMkLst>
            <pc:docMk/>
            <pc:sldMk cId="876199863" sldId="323"/>
            <ac:picMk id="4" creationId="{8EFFB45C-BC14-7660-2A60-26C99CD6E414}"/>
          </ac:picMkLst>
        </pc:picChg>
      </pc:sldChg>
      <pc:sldChg chg="addSp delSp modSp new mod">
        <pc:chgData name="Francesco Grippa" userId="f77b8ad4ee4e86d5" providerId="LiveId" clId="{92B6DC37-5EB5-436C-8DC5-B78B3CFB4382}" dt="2025-11-13T08:51:02.814" v="14506" actId="1036"/>
        <pc:sldMkLst>
          <pc:docMk/>
          <pc:sldMk cId="3585440861" sldId="324"/>
        </pc:sldMkLst>
        <pc:spChg chg="del">
          <ac:chgData name="Francesco Grippa" userId="f77b8ad4ee4e86d5" providerId="LiveId" clId="{92B6DC37-5EB5-436C-8DC5-B78B3CFB4382}" dt="2025-11-12T15:39:51.254" v="8220" actId="478"/>
          <ac:spMkLst>
            <pc:docMk/>
            <pc:sldMk cId="3585440861" sldId="324"/>
            <ac:spMk id="2" creationId="{CD1245DB-0D62-04DE-BF18-ABC6F6848A16}"/>
          </ac:spMkLst>
        </pc:spChg>
        <pc:spChg chg="del">
          <ac:chgData name="Francesco Grippa" userId="f77b8ad4ee4e86d5" providerId="LiveId" clId="{92B6DC37-5EB5-436C-8DC5-B78B3CFB4382}" dt="2025-11-12T15:39:51.254" v="8220" actId="478"/>
          <ac:spMkLst>
            <pc:docMk/>
            <pc:sldMk cId="3585440861" sldId="324"/>
            <ac:spMk id="3" creationId="{4A9768D1-FA28-388F-01AC-D0EE7488B1F0}"/>
          </ac:spMkLst>
        </pc:spChg>
        <pc:spChg chg="add mod">
          <ac:chgData name="Francesco Grippa" userId="f77b8ad4ee4e86d5" providerId="LiveId" clId="{92B6DC37-5EB5-436C-8DC5-B78B3CFB4382}" dt="2025-11-13T08:48:17.963" v="14463" actId="1076"/>
          <ac:spMkLst>
            <pc:docMk/>
            <pc:sldMk cId="3585440861" sldId="324"/>
            <ac:spMk id="3" creationId="{6686160F-841E-3347-7BED-92ABA08E58AE}"/>
          </ac:spMkLst>
        </pc:spChg>
        <pc:spChg chg="add mod">
          <ac:chgData name="Francesco Grippa" userId="f77b8ad4ee4e86d5" providerId="LiveId" clId="{92B6DC37-5EB5-436C-8DC5-B78B3CFB4382}" dt="2025-11-12T15:45:55.024" v="8379" actId="20577"/>
          <ac:spMkLst>
            <pc:docMk/>
            <pc:sldMk cId="3585440861" sldId="324"/>
            <ac:spMk id="4" creationId="{F6C58035-B3D2-1665-9841-B55E85DB705C}"/>
          </ac:spMkLst>
        </pc:spChg>
        <pc:spChg chg="add mod">
          <ac:chgData name="Francesco Grippa" userId="f77b8ad4ee4e86d5" providerId="LiveId" clId="{92B6DC37-5EB5-436C-8DC5-B78B3CFB4382}" dt="2025-11-13T08:48:10.031" v="14460"/>
          <ac:spMkLst>
            <pc:docMk/>
            <pc:sldMk cId="3585440861" sldId="324"/>
            <ac:spMk id="7" creationId="{4AFBA0B6-1EC2-E4B7-A9EA-ED9ACD9F2DE1}"/>
          </ac:spMkLst>
        </pc:spChg>
        <pc:spChg chg="add mod">
          <ac:chgData name="Francesco Grippa" userId="f77b8ad4ee4e86d5" providerId="LiveId" clId="{92B6DC37-5EB5-436C-8DC5-B78B3CFB4382}" dt="2025-11-12T16:55:31.907" v="9552" actId="20577"/>
          <ac:spMkLst>
            <pc:docMk/>
            <pc:sldMk cId="3585440861" sldId="324"/>
            <ac:spMk id="8" creationId="{98039F76-D05F-CF79-BBCF-CE72EAEAED2E}"/>
          </ac:spMkLst>
        </pc:spChg>
        <pc:spChg chg="add mod">
          <ac:chgData name="Francesco Grippa" userId="f77b8ad4ee4e86d5" providerId="LiveId" clId="{92B6DC37-5EB5-436C-8DC5-B78B3CFB4382}" dt="2025-11-13T08:51:02.814" v="14506" actId="1036"/>
          <ac:spMkLst>
            <pc:docMk/>
            <pc:sldMk cId="3585440861" sldId="324"/>
            <ac:spMk id="9" creationId="{D306ACD8-E6EB-7B3C-88C8-DABF192B3FC3}"/>
          </ac:spMkLst>
        </pc:spChg>
        <pc:spChg chg="add mod">
          <ac:chgData name="Francesco Grippa" userId="f77b8ad4ee4e86d5" providerId="LiveId" clId="{92B6DC37-5EB5-436C-8DC5-B78B3CFB4382}" dt="2025-11-13T08:51:02.814" v="14506" actId="1036"/>
          <ac:spMkLst>
            <pc:docMk/>
            <pc:sldMk cId="3585440861" sldId="324"/>
            <ac:spMk id="11" creationId="{9E6E8C73-B32F-D67D-FE09-62FB8408B6EF}"/>
          </ac:spMkLst>
        </pc:spChg>
        <pc:spChg chg="add mod">
          <ac:chgData name="Francesco Grippa" userId="f77b8ad4ee4e86d5" providerId="LiveId" clId="{92B6DC37-5EB5-436C-8DC5-B78B3CFB4382}" dt="2025-11-13T08:51:02.814" v="14506" actId="1036"/>
          <ac:spMkLst>
            <pc:docMk/>
            <pc:sldMk cId="3585440861" sldId="324"/>
            <ac:spMk id="13" creationId="{2A69CA6C-C8AF-AD22-5D1B-AB8CFF8A3B60}"/>
          </ac:spMkLst>
        </pc:spChg>
        <pc:spChg chg="add mod">
          <ac:chgData name="Francesco Grippa" userId="f77b8ad4ee4e86d5" providerId="LiveId" clId="{92B6DC37-5EB5-436C-8DC5-B78B3CFB4382}" dt="2025-11-12T19:15:43.276" v="11195" actId="1076"/>
          <ac:spMkLst>
            <pc:docMk/>
            <pc:sldMk cId="3585440861" sldId="324"/>
            <ac:spMk id="14" creationId="{67D2D6FC-E7CD-B32C-2DE2-15ED862DD9CA}"/>
          </ac:spMkLst>
        </pc:spChg>
        <pc:picChg chg="add mod ord">
          <ac:chgData name="Francesco Grippa" userId="f77b8ad4ee4e86d5" providerId="LiveId" clId="{92B6DC37-5EB5-436C-8DC5-B78B3CFB4382}" dt="2025-11-12T16:43:36.860" v="9168" actId="1036"/>
          <ac:picMkLst>
            <pc:docMk/>
            <pc:sldMk cId="3585440861" sldId="324"/>
            <ac:picMk id="6" creationId="{6E3DB37E-3CF1-2DA9-6408-C48D520B1389}"/>
          </ac:picMkLst>
        </pc:picChg>
      </pc:sldChg>
      <pc:sldChg chg="addSp delSp modSp add mod">
        <pc:chgData name="Francesco Grippa" userId="f77b8ad4ee4e86d5" providerId="LiveId" clId="{92B6DC37-5EB5-436C-8DC5-B78B3CFB4382}" dt="2025-11-13T09:05:52.977" v="14519" actId="1036"/>
        <pc:sldMkLst>
          <pc:docMk/>
          <pc:sldMk cId="1907707555" sldId="325"/>
        </pc:sldMkLst>
        <pc:spChg chg="mod">
          <ac:chgData name="Francesco Grippa" userId="f77b8ad4ee4e86d5" providerId="LiveId" clId="{92B6DC37-5EB5-436C-8DC5-B78B3CFB4382}" dt="2025-11-12T15:46:51.799" v="8491" actId="20577"/>
          <ac:spMkLst>
            <pc:docMk/>
            <pc:sldMk cId="1907707555" sldId="325"/>
            <ac:spMk id="4" creationId="{795921C8-FEE6-B51C-A65A-C961286D4EA8}"/>
          </ac:spMkLst>
        </pc:spChg>
        <pc:spChg chg="add mod">
          <ac:chgData name="Francesco Grippa" userId="f77b8ad4ee4e86d5" providerId="LiveId" clId="{92B6DC37-5EB5-436C-8DC5-B78B3CFB4382}" dt="2025-11-13T09:05:52.977" v="14519" actId="1036"/>
          <ac:spMkLst>
            <pc:docMk/>
            <pc:sldMk cId="1907707555" sldId="325"/>
            <ac:spMk id="9" creationId="{C522CD0C-F057-7E0B-87CF-0E5317C81B12}"/>
          </ac:spMkLst>
        </pc:spChg>
        <pc:spChg chg="add del mod">
          <ac:chgData name="Francesco Grippa" userId="f77b8ad4ee4e86d5" providerId="LiveId" clId="{92B6DC37-5EB5-436C-8DC5-B78B3CFB4382}" dt="2025-11-12T19:28:50.986" v="11711" actId="478"/>
          <ac:spMkLst>
            <pc:docMk/>
            <pc:sldMk cId="1907707555" sldId="325"/>
            <ac:spMk id="10" creationId="{9654720F-70D8-F8DD-25E9-8219F6411DFA}"/>
          </ac:spMkLst>
        </pc:spChg>
        <pc:spChg chg="add mod">
          <ac:chgData name="Francesco Grippa" userId="f77b8ad4ee4e86d5" providerId="LiveId" clId="{92B6DC37-5EB5-436C-8DC5-B78B3CFB4382}" dt="2025-11-12T19:16:20.887" v="11203" actId="1076"/>
          <ac:spMkLst>
            <pc:docMk/>
            <pc:sldMk cId="1907707555" sldId="325"/>
            <ac:spMk id="11" creationId="{4BD1E2C4-5B4D-AB7C-083F-5A6E88F52D4A}"/>
          </ac:spMkLst>
        </pc:spChg>
        <pc:spChg chg="add mod">
          <ac:chgData name="Francesco Grippa" userId="f77b8ad4ee4e86d5" providerId="LiveId" clId="{92B6DC37-5EB5-436C-8DC5-B78B3CFB4382}" dt="2025-11-12T19:16:56.387" v="11216" actId="1076"/>
          <ac:spMkLst>
            <pc:docMk/>
            <pc:sldMk cId="1907707555" sldId="325"/>
            <ac:spMk id="12" creationId="{70E4E944-35EA-3574-81B3-504D172C451D}"/>
          </ac:spMkLst>
        </pc:spChg>
        <pc:spChg chg="add mod">
          <ac:chgData name="Francesco Grippa" userId="f77b8ad4ee4e86d5" providerId="LiveId" clId="{92B6DC37-5EB5-436C-8DC5-B78B3CFB4382}" dt="2025-11-13T08:52:09.229" v="14508" actId="113"/>
          <ac:spMkLst>
            <pc:docMk/>
            <pc:sldMk cId="1907707555" sldId="325"/>
            <ac:spMk id="13" creationId="{CE3E3FC0-2956-A75D-3785-117C8D674C92}"/>
          </ac:spMkLst>
        </pc:spChg>
        <pc:spChg chg="add mod">
          <ac:chgData name="Francesco Grippa" userId="f77b8ad4ee4e86d5" providerId="LiveId" clId="{92B6DC37-5EB5-436C-8DC5-B78B3CFB4382}" dt="2025-11-13T09:05:52.977" v="14519" actId="1036"/>
          <ac:spMkLst>
            <pc:docMk/>
            <pc:sldMk cId="1907707555" sldId="325"/>
            <ac:spMk id="14" creationId="{FC4F0849-128A-B726-6A1E-AE220F93680B}"/>
          </ac:spMkLst>
        </pc:spChg>
        <pc:picChg chg="add mod">
          <ac:chgData name="Francesco Grippa" userId="f77b8ad4ee4e86d5" providerId="LiveId" clId="{92B6DC37-5EB5-436C-8DC5-B78B3CFB4382}" dt="2025-11-12T17:23:59.170" v="10088" actId="1076"/>
          <ac:picMkLst>
            <pc:docMk/>
            <pc:sldMk cId="1907707555" sldId="325"/>
            <ac:picMk id="3" creationId="{CAB05127-20F6-43CE-A60D-A21701051672}"/>
          </ac:picMkLst>
        </pc:picChg>
        <pc:picChg chg="add mod">
          <ac:chgData name="Francesco Grippa" userId="f77b8ad4ee4e86d5" providerId="LiveId" clId="{92B6DC37-5EB5-436C-8DC5-B78B3CFB4382}" dt="2025-11-13T09:05:52.977" v="14519" actId="1036"/>
          <ac:picMkLst>
            <pc:docMk/>
            <pc:sldMk cId="1907707555" sldId="325"/>
            <ac:picMk id="6" creationId="{936DA681-DA4A-F12A-B8AB-D6A90D42A200}"/>
          </ac:picMkLst>
        </pc:picChg>
        <pc:picChg chg="add del mod">
          <ac:chgData name="Francesco Grippa" userId="f77b8ad4ee4e86d5" providerId="LiveId" clId="{92B6DC37-5EB5-436C-8DC5-B78B3CFB4382}" dt="2025-11-12T17:24:55.725" v="10125" actId="21"/>
          <ac:picMkLst>
            <pc:docMk/>
            <pc:sldMk cId="1907707555" sldId="325"/>
            <ac:picMk id="8" creationId="{78993B39-7EA9-230F-049F-BB197965EC2C}"/>
          </ac:picMkLst>
        </pc:picChg>
      </pc:sldChg>
      <pc:sldChg chg="addSp delSp modSp add mod setBg">
        <pc:chgData name="Francesco Grippa" userId="f77b8ad4ee4e86d5" providerId="LiveId" clId="{92B6DC37-5EB5-436C-8DC5-B78B3CFB4382}" dt="2025-11-13T09:06:20.987" v="14535" actId="20577"/>
        <pc:sldMkLst>
          <pc:docMk/>
          <pc:sldMk cId="2878324688" sldId="326"/>
        </pc:sldMkLst>
        <pc:spChg chg="add del mod">
          <ac:chgData name="Francesco Grippa" userId="f77b8ad4ee4e86d5" providerId="LiveId" clId="{92B6DC37-5EB5-436C-8DC5-B78B3CFB4382}" dt="2025-11-12T17:25:38.057" v="10145" actId="478"/>
          <ac:spMkLst>
            <pc:docMk/>
            <pc:sldMk cId="2878324688" sldId="326"/>
            <ac:spMk id="3" creationId="{5901E47E-4F3E-5BDE-2D34-826BDC47B653}"/>
          </ac:spMkLst>
        </pc:spChg>
        <pc:spChg chg="del mod">
          <ac:chgData name="Francesco Grippa" userId="f77b8ad4ee4e86d5" providerId="LiveId" clId="{92B6DC37-5EB5-436C-8DC5-B78B3CFB4382}" dt="2025-11-12T17:25:35.235" v="10143" actId="21"/>
          <ac:spMkLst>
            <pc:docMk/>
            <pc:sldMk cId="2878324688" sldId="326"/>
            <ac:spMk id="4" creationId="{F8E0E9EF-A951-E234-2AA6-77BDE51A9553}"/>
          </ac:spMkLst>
        </pc:spChg>
        <pc:spChg chg="add mod">
          <ac:chgData name="Francesco Grippa" userId="f77b8ad4ee4e86d5" providerId="LiveId" clId="{92B6DC37-5EB5-436C-8DC5-B78B3CFB4382}" dt="2025-11-12T17:26:36.915" v="10161" actId="26606"/>
          <ac:spMkLst>
            <pc:docMk/>
            <pc:sldMk cId="2878324688" sldId="326"/>
            <ac:spMk id="5" creationId="{F8E0E9EF-A951-E234-2AA6-77BDE51A9553}"/>
          </ac:spMkLst>
        </pc:spChg>
        <pc:spChg chg="add mod">
          <ac:chgData name="Francesco Grippa" userId="f77b8ad4ee4e86d5" providerId="LiveId" clId="{92B6DC37-5EB5-436C-8DC5-B78B3CFB4382}" dt="2025-11-12T17:26:36.915" v="10161" actId="26606"/>
          <ac:spMkLst>
            <pc:docMk/>
            <pc:sldMk cId="2878324688" sldId="326"/>
            <ac:spMk id="6" creationId="{734DE5F7-9680-536E-CE5E-0A2AC188CB37}"/>
          </ac:spMkLst>
        </pc:spChg>
        <pc:spChg chg="add del mod">
          <ac:chgData name="Francesco Grippa" userId="f77b8ad4ee4e86d5" providerId="LiveId" clId="{92B6DC37-5EB5-436C-8DC5-B78B3CFB4382}" dt="2025-11-12T19:35:07.918" v="12323" actId="478"/>
          <ac:spMkLst>
            <pc:docMk/>
            <pc:sldMk cId="2878324688" sldId="326"/>
            <ac:spMk id="10" creationId="{AE135F2C-6661-A4E9-8A79-B260A8163E2E}"/>
          </ac:spMkLst>
        </pc:spChg>
        <pc:spChg chg="add mod">
          <ac:chgData name="Francesco Grippa" userId="f77b8ad4ee4e86d5" providerId="LiveId" clId="{92B6DC37-5EB5-436C-8DC5-B78B3CFB4382}" dt="2025-11-12T19:16:32.189" v="11207" actId="1076"/>
          <ac:spMkLst>
            <pc:docMk/>
            <pc:sldMk cId="2878324688" sldId="326"/>
            <ac:spMk id="11" creationId="{D8788F3A-B83A-C3A8-7E85-6867F8473D27}"/>
          </ac:spMkLst>
        </pc:spChg>
        <pc:spChg chg="add mod">
          <ac:chgData name="Francesco Grippa" userId="f77b8ad4ee4e86d5" providerId="LiveId" clId="{92B6DC37-5EB5-436C-8DC5-B78B3CFB4382}" dt="2025-11-12T19:16:49.362" v="11214" actId="1036"/>
          <ac:spMkLst>
            <pc:docMk/>
            <pc:sldMk cId="2878324688" sldId="326"/>
            <ac:spMk id="12" creationId="{984CCDDB-9975-802B-51D9-AC8312A75170}"/>
          </ac:spMkLst>
        </pc:spChg>
        <pc:spChg chg="add mod">
          <ac:chgData name="Francesco Grippa" userId="f77b8ad4ee4e86d5" providerId="LiveId" clId="{92B6DC37-5EB5-436C-8DC5-B78B3CFB4382}" dt="2025-11-12T19:34:45.353" v="12321" actId="1076"/>
          <ac:spMkLst>
            <pc:docMk/>
            <pc:sldMk cId="2878324688" sldId="326"/>
            <ac:spMk id="13" creationId="{A46AA22B-7E01-21FB-09F7-EBB93888F26A}"/>
          </ac:spMkLst>
        </pc:spChg>
        <pc:spChg chg="add del">
          <ac:chgData name="Francesco Grippa" userId="f77b8ad4ee4e86d5" providerId="LiveId" clId="{92B6DC37-5EB5-436C-8DC5-B78B3CFB4382}" dt="2025-11-12T17:26:36.915" v="10161" actId="26606"/>
          <ac:spMkLst>
            <pc:docMk/>
            <pc:sldMk cId="2878324688" sldId="326"/>
            <ac:spMk id="14" creationId="{99ED5833-B85B-4103-8A3B-CAB0308E6C15}"/>
          </ac:spMkLst>
        </pc:spChg>
        <pc:spChg chg="add mod">
          <ac:chgData name="Francesco Grippa" userId="f77b8ad4ee4e86d5" providerId="LiveId" clId="{92B6DC37-5EB5-436C-8DC5-B78B3CFB4382}" dt="2025-11-13T09:06:20.987" v="14535" actId="20577"/>
          <ac:spMkLst>
            <pc:docMk/>
            <pc:sldMk cId="2878324688" sldId="326"/>
            <ac:spMk id="15" creationId="{47EBAA75-4BC5-46AA-E9AA-10D989B32E1E}"/>
          </ac:spMkLst>
        </pc:spChg>
        <pc:picChg chg="add mod ord">
          <ac:chgData name="Francesco Grippa" userId="f77b8ad4ee4e86d5" providerId="LiveId" clId="{92B6DC37-5EB5-436C-8DC5-B78B3CFB4382}" dt="2025-11-12T17:26:36.915" v="10161" actId="26606"/>
          <ac:picMkLst>
            <pc:docMk/>
            <pc:sldMk cId="2878324688" sldId="326"/>
            <ac:picMk id="8" creationId="{78993B39-7EA9-230F-049F-BB197965EC2C}"/>
          </ac:picMkLst>
        </pc:picChg>
        <pc:picChg chg="add mod">
          <ac:chgData name="Francesco Grippa" userId="f77b8ad4ee4e86d5" providerId="LiveId" clId="{92B6DC37-5EB5-436C-8DC5-B78B3CFB4382}" dt="2025-11-12T19:43:09.552" v="13145" actId="1076"/>
          <ac:picMkLst>
            <pc:docMk/>
            <pc:sldMk cId="2878324688" sldId="326"/>
            <ac:picMk id="9" creationId="{D1A50F40-969E-29D3-8E03-762BD6C04DE3}"/>
          </ac:picMkLst>
        </pc:picChg>
      </pc:sldChg>
      <pc:sldChg chg="addSp delSp modSp add mod">
        <pc:chgData name="Francesco Grippa" userId="f77b8ad4ee4e86d5" providerId="LiveId" clId="{92B6DC37-5EB5-436C-8DC5-B78B3CFB4382}" dt="2025-11-13T10:49:18.313" v="14583" actId="1076"/>
        <pc:sldMkLst>
          <pc:docMk/>
          <pc:sldMk cId="3958516368" sldId="327"/>
        </pc:sldMkLst>
        <pc:spChg chg="add mod">
          <ac:chgData name="Francesco Grippa" userId="f77b8ad4ee4e86d5" providerId="LiveId" clId="{92B6DC37-5EB5-436C-8DC5-B78B3CFB4382}" dt="2025-11-12T17:43:01.900" v="10825" actId="108"/>
          <ac:spMkLst>
            <pc:docMk/>
            <pc:sldMk cId="3958516368" sldId="327"/>
            <ac:spMk id="2" creationId="{6E5FD8CC-7C87-6689-8812-CDFADB8E1F78}"/>
          </ac:spMkLst>
        </pc:spChg>
        <pc:spChg chg="add mod">
          <ac:chgData name="Francesco Grippa" userId="f77b8ad4ee4e86d5" providerId="LiveId" clId="{92B6DC37-5EB5-436C-8DC5-B78B3CFB4382}" dt="2025-11-12T17:33:34.738" v="10173" actId="14100"/>
          <ac:spMkLst>
            <pc:docMk/>
            <pc:sldMk cId="3958516368" sldId="327"/>
            <ac:spMk id="3" creationId="{601DB993-D275-3595-E62A-E79EA7043039}"/>
          </ac:spMkLst>
        </pc:spChg>
        <pc:spChg chg="del mod">
          <ac:chgData name="Francesco Grippa" userId="f77b8ad4ee4e86d5" providerId="LiveId" clId="{92B6DC37-5EB5-436C-8DC5-B78B3CFB4382}" dt="2025-11-12T17:33:26.081" v="10169" actId="478"/>
          <ac:spMkLst>
            <pc:docMk/>
            <pc:sldMk cId="3958516368" sldId="327"/>
            <ac:spMk id="4" creationId="{33B68034-4CD6-7C79-9E50-A45C1134BD64}"/>
          </ac:spMkLst>
        </pc:spChg>
        <pc:spChg chg="add del mod">
          <ac:chgData name="Francesco Grippa" userId="f77b8ad4ee4e86d5" providerId="LiveId" clId="{92B6DC37-5EB5-436C-8DC5-B78B3CFB4382}" dt="2025-11-12T17:33:28.083" v="10170" actId="478"/>
          <ac:spMkLst>
            <pc:docMk/>
            <pc:sldMk cId="3958516368" sldId="327"/>
            <ac:spMk id="6" creationId="{630F8D89-1E1C-7EF0-0FB4-ABCCDCD567E5}"/>
          </ac:spMkLst>
        </pc:spChg>
        <pc:spChg chg="add del mod">
          <ac:chgData name="Francesco Grippa" userId="f77b8ad4ee4e86d5" providerId="LiveId" clId="{92B6DC37-5EB5-436C-8DC5-B78B3CFB4382}" dt="2025-11-12T17:43:03.417" v="10827"/>
          <ac:spMkLst>
            <pc:docMk/>
            <pc:sldMk cId="3958516368" sldId="327"/>
            <ac:spMk id="7" creationId="{5B5EEBE5-28D8-745E-5DD4-7BF6FBB68024}"/>
          </ac:spMkLst>
        </pc:spChg>
        <pc:spChg chg="add mod">
          <ac:chgData name="Francesco Grippa" userId="f77b8ad4ee4e86d5" providerId="LiveId" clId="{92B6DC37-5EB5-436C-8DC5-B78B3CFB4382}" dt="2025-11-13T10:49:10.912" v="14582" actId="1076"/>
          <ac:spMkLst>
            <pc:docMk/>
            <pc:sldMk cId="3958516368" sldId="327"/>
            <ac:spMk id="8" creationId="{103B2158-51C7-FAA7-8987-54D6C4AAF826}"/>
          </ac:spMkLst>
        </pc:spChg>
        <pc:spChg chg="add mod">
          <ac:chgData name="Francesco Grippa" userId="f77b8ad4ee4e86d5" providerId="LiveId" clId="{92B6DC37-5EB5-436C-8DC5-B78B3CFB4382}" dt="2025-11-13T10:49:18.313" v="14583" actId="1076"/>
          <ac:spMkLst>
            <pc:docMk/>
            <pc:sldMk cId="3958516368" sldId="327"/>
            <ac:spMk id="9" creationId="{0BC21778-29B7-E6B7-2F18-938F49EB59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8CA55-9808-490F-A240-E8C99AA42E02}" type="datetimeFigureOut">
              <a:rPr lang="it-IT" smtClean="0"/>
              <a:t>13/11/2025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1E885-4D8E-429A-8CC2-091227FFAAB2}" type="slidenum">
              <a:rPr lang="it-IT" smtClean="0"/>
              <a:t>‹#›</a:t>
            </a:fld>
            <a:endParaRPr lang="it-IT"/>
          </a:p>
        </p:txBody>
      </p:sp>
    </p:spTree>
    <p:extLst>
      <p:ext uri="{BB962C8B-B14F-4D97-AF65-F5344CB8AC3E}">
        <p14:creationId xmlns:p14="http://schemas.microsoft.com/office/powerpoint/2010/main" val="108172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1E885-4D8E-429A-8CC2-091227FFAAB2}" type="slidenum">
              <a:rPr lang="it-IT" smtClean="0"/>
              <a:t>2</a:t>
            </a:fld>
            <a:endParaRPr lang="it-IT"/>
          </a:p>
        </p:txBody>
      </p:sp>
    </p:spTree>
    <p:extLst>
      <p:ext uri="{BB962C8B-B14F-4D97-AF65-F5344CB8AC3E}">
        <p14:creationId xmlns:p14="http://schemas.microsoft.com/office/powerpoint/2010/main" val="374549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1E885-4D8E-429A-8CC2-091227FFAAB2}" type="slidenum">
              <a:rPr lang="it-IT" smtClean="0"/>
              <a:t>12</a:t>
            </a:fld>
            <a:endParaRPr lang="it-IT"/>
          </a:p>
        </p:txBody>
      </p:sp>
    </p:spTree>
    <p:extLst>
      <p:ext uri="{BB962C8B-B14F-4D97-AF65-F5344CB8AC3E}">
        <p14:creationId xmlns:p14="http://schemas.microsoft.com/office/powerpoint/2010/main" val="195298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1E885-4D8E-429A-8CC2-091227FFAAB2}" type="slidenum">
              <a:rPr lang="it-IT" smtClean="0"/>
              <a:t>13</a:t>
            </a:fld>
            <a:endParaRPr lang="it-IT"/>
          </a:p>
        </p:txBody>
      </p:sp>
    </p:spTree>
    <p:extLst>
      <p:ext uri="{BB962C8B-B14F-4D97-AF65-F5344CB8AC3E}">
        <p14:creationId xmlns:p14="http://schemas.microsoft.com/office/powerpoint/2010/main" val="140422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1E885-4D8E-429A-8CC2-091227FFAAB2}" type="slidenum">
              <a:rPr lang="it-IT" smtClean="0"/>
              <a:t>14</a:t>
            </a:fld>
            <a:endParaRPr lang="it-IT"/>
          </a:p>
        </p:txBody>
      </p:sp>
    </p:spTree>
    <p:extLst>
      <p:ext uri="{BB962C8B-B14F-4D97-AF65-F5344CB8AC3E}">
        <p14:creationId xmlns:p14="http://schemas.microsoft.com/office/powerpoint/2010/main" val="23324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01CB-3A03-0CC8-2982-023E5FC33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70BE6-2862-FE1A-A1A8-4856C5471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A5005-7C70-A497-D52B-2BBFE1221366}"/>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5" name="Footer Placeholder 4">
            <a:extLst>
              <a:ext uri="{FF2B5EF4-FFF2-40B4-BE49-F238E27FC236}">
                <a16:creationId xmlns:a16="http://schemas.microsoft.com/office/drawing/2014/main" id="{938EE50A-88FC-C1ED-1572-352D88E058C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235E993-392F-39E0-CE0E-A1B17C3E1A43}"/>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300256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4067-0EE5-5B38-9F76-DD554BEF11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6CF24-2AF2-717D-FF7C-182C48D38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DED18-4DFB-C78E-E544-87A476964AC0}"/>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5" name="Footer Placeholder 4">
            <a:extLst>
              <a:ext uri="{FF2B5EF4-FFF2-40B4-BE49-F238E27FC236}">
                <a16:creationId xmlns:a16="http://schemas.microsoft.com/office/drawing/2014/main" id="{E0C111E8-5364-D79D-EFB9-5C22784EBA4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00243BB-3AD8-BAA2-C24B-765F054FA363}"/>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358401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41F63-18D2-1E85-1A55-AB5287A371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9DAF1-3C5F-377D-DFDB-A7185EE52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0A618-0D1F-FE7E-0671-52B6CDC767E2}"/>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5" name="Footer Placeholder 4">
            <a:extLst>
              <a:ext uri="{FF2B5EF4-FFF2-40B4-BE49-F238E27FC236}">
                <a16:creationId xmlns:a16="http://schemas.microsoft.com/office/drawing/2014/main" id="{B782280B-63E1-E09D-0D45-A41A9B18A57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F6B34EA-D0D3-F448-830E-3F2AB857C930}"/>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164207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C57D-1872-2007-BB48-9450E0592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093B5-132C-406B-CBB4-08CE47000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025F2-582B-A543-1EAB-259C4455453E}"/>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5" name="Footer Placeholder 4">
            <a:extLst>
              <a:ext uri="{FF2B5EF4-FFF2-40B4-BE49-F238E27FC236}">
                <a16:creationId xmlns:a16="http://schemas.microsoft.com/office/drawing/2014/main" id="{92116A9E-B423-148D-7EB1-850F9BFE4A7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C048AAC-8EDD-5B2A-8EBC-B816C19CDFDB}"/>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115438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F0BD-B5CE-FBCE-49E4-F3C81C8063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9083C-268C-F0EA-08D5-1407069B49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0448A-7DF6-1C2D-8FD5-AE393311CF6C}"/>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5" name="Footer Placeholder 4">
            <a:extLst>
              <a:ext uri="{FF2B5EF4-FFF2-40B4-BE49-F238E27FC236}">
                <a16:creationId xmlns:a16="http://schemas.microsoft.com/office/drawing/2014/main" id="{706A368B-FC5D-B3F9-FFF7-26BD27E3771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9875789-83D7-357D-16F0-83B7C0701144}"/>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12370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ABD4-1519-46D1-1499-DB23378A1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446AA-E8BA-16C1-B6E3-B4BB11A9C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B1F4D4-7917-3A0C-6F71-9A85653FA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0C6768-9E2E-0920-B633-8447E6905D86}"/>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6" name="Footer Placeholder 5">
            <a:extLst>
              <a:ext uri="{FF2B5EF4-FFF2-40B4-BE49-F238E27FC236}">
                <a16:creationId xmlns:a16="http://schemas.microsoft.com/office/drawing/2014/main" id="{CB1138DD-561D-7943-09C3-5F890C98228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88E5714-7452-FFFB-B710-1DA7C6371C9B}"/>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12240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04A1-F209-438D-6134-95C6E9F0F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2825E1-09DD-4D90-C9B3-113F232DE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5B81E7-8CA9-C9C5-2073-9F209F1A1A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67A89-5687-B74C-B6A9-E48E5BA89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3B8B3-4424-5C8F-F5D7-25B2809DB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2FE292-F630-7333-1BCD-7209A567F96E}"/>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8" name="Footer Placeholder 7">
            <a:extLst>
              <a:ext uri="{FF2B5EF4-FFF2-40B4-BE49-F238E27FC236}">
                <a16:creationId xmlns:a16="http://schemas.microsoft.com/office/drawing/2014/main" id="{2E8BB382-7875-8E88-D146-7E57BDF3CD3B}"/>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07AEE0C0-9AB7-FC21-049F-991CEAB3E32A}"/>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251518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4B26-5571-161B-0F0A-F0A43AFBEE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82C220-D5CE-1288-B5D2-FD19E223711D}"/>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4" name="Footer Placeholder 3">
            <a:extLst>
              <a:ext uri="{FF2B5EF4-FFF2-40B4-BE49-F238E27FC236}">
                <a16:creationId xmlns:a16="http://schemas.microsoft.com/office/drawing/2014/main" id="{B96C5395-66DE-E2B6-F1C9-A771E1ECFEFC}"/>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CADC317A-EC6D-90FA-55EA-C45C8616D759}"/>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169623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B4269-6408-2E6C-C3CE-8D6763EDD563}"/>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3" name="Footer Placeholder 2">
            <a:extLst>
              <a:ext uri="{FF2B5EF4-FFF2-40B4-BE49-F238E27FC236}">
                <a16:creationId xmlns:a16="http://schemas.microsoft.com/office/drawing/2014/main" id="{DEFD2056-3B18-2BFD-0C38-78C7E84DBED0}"/>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CB4A571E-629F-761F-9363-AA735E27D107}"/>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85773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D11A-8789-1434-9011-001D49926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01BB20-6080-9C3A-9112-5513526A2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73F26-DD0C-FDFF-7719-33BBE060E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09CB9-FEDA-7139-A678-34313586907E}"/>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6" name="Footer Placeholder 5">
            <a:extLst>
              <a:ext uri="{FF2B5EF4-FFF2-40B4-BE49-F238E27FC236}">
                <a16:creationId xmlns:a16="http://schemas.microsoft.com/office/drawing/2014/main" id="{6B78DA3B-20C2-D683-4780-9D0AE351047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32F6B51-7134-F87F-3FE3-827A9774233C}"/>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211100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9176-9EB0-9F3D-FBAE-5067FDB5E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C12F9-912A-19AE-EB6A-FF6F324B2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FEED3F-BBB9-0C61-B894-FF9FA6641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1C303-A4A8-1F3A-E1F4-45F45435DD8B}"/>
              </a:ext>
            </a:extLst>
          </p:cNvPr>
          <p:cNvSpPr>
            <a:spLocks noGrp="1"/>
          </p:cNvSpPr>
          <p:nvPr>
            <p:ph type="dt" sz="half" idx="10"/>
          </p:nvPr>
        </p:nvSpPr>
        <p:spPr/>
        <p:txBody>
          <a:bodyPr/>
          <a:lstStyle/>
          <a:p>
            <a:fld id="{FADF7EE1-A119-47D9-9FBF-AB86B12B9520}" type="datetimeFigureOut">
              <a:rPr lang="it-IT" smtClean="0"/>
              <a:t>13/11/2025</a:t>
            </a:fld>
            <a:endParaRPr lang="it-IT"/>
          </a:p>
        </p:txBody>
      </p:sp>
      <p:sp>
        <p:nvSpPr>
          <p:cNvPr id="6" name="Footer Placeholder 5">
            <a:extLst>
              <a:ext uri="{FF2B5EF4-FFF2-40B4-BE49-F238E27FC236}">
                <a16:creationId xmlns:a16="http://schemas.microsoft.com/office/drawing/2014/main" id="{6DD0A07F-F614-7B52-94B0-8B2FCEB094C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F363F69-5BE2-2E85-4264-66CD7B6CFF47}"/>
              </a:ext>
            </a:extLst>
          </p:cNvPr>
          <p:cNvSpPr>
            <a:spLocks noGrp="1"/>
          </p:cNvSpPr>
          <p:nvPr>
            <p:ph type="sldNum" sz="quarter" idx="12"/>
          </p:nvPr>
        </p:nvSpPr>
        <p:spPr/>
        <p:txBody>
          <a:bodyPr/>
          <a:lstStyle/>
          <a:p>
            <a:fld id="{7E2D18CE-80F5-4A3D-8A14-730CFF957950}" type="slidenum">
              <a:rPr lang="it-IT" smtClean="0"/>
              <a:t>‹#›</a:t>
            </a:fld>
            <a:endParaRPr lang="it-IT"/>
          </a:p>
        </p:txBody>
      </p:sp>
    </p:spTree>
    <p:extLst>
      <p:ext uri="{BB962C8B-B14F-4D97-AF65-F5344CB8AC3E}">
        <p14:creationId xmlns:p14="http://schemas.microsoft.com/office/powerpoint/2010/main" val="185715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959E0-FE4D-40A3-BA74-03C9494A2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EE5F8-2D99-BF9D-0612-326AA5A1C9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5B9BD-9A25-8289-4BFE-EBB660AE3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DF7EE1-A119-47D9-9FBF-AB86B12B9520}" type="datetimeFigureOut">
              <a:rPr lang="it-IT" smtClean="0"/>
              <a:t>13/11/2025</a:t>
            </a:fld>
            <a:endParaRPr lang="it-IT"/>
          </a:p>
        </p:txBody>
      </p:sp>
      <p:sp>
        <p:nvSpPr>
          <p:cNvPr id="5" name="Footer Placeholder 4">
            <a:extLst>
              <a:ext uri="{FF2B5EF4-FFF2-40B4-BE49-F238E27FC236}">
                <a16:creationId xmlns:a16="http://schemas.microsoft.com/office/drawing/2014/main" id="{BEAE7C80-45B6-C7D3-F8B0-E98A6BE20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B3AF2B65-FE2D-6C8E-CCBB-272400F15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2D18CE-80F5-4A3D-8A14-730CFF957950}" type="slidenum">
              <a:rPr lang="it-IT" smtClean="0"/>
              <a:t>‹#›</a:t>
            </a:fld>
            <a:endParaRPr lang="it-IT"/>
          </a:p>
        </p:txBody>
      </p:sp>
    </p:spTree>
    <p:extLst>
      <p:ext uri="{BB962C8B-B14F-4D97-AF65-F5344CB8AC3E}">
        <p14:creationId xmlns:p14="http://schemas.microsoft.com/office/powerpoint/2010/main" val="32725661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0.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0.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ssive planets orbiting a bright space">
            <a:extLst>
              <a:ext uri="{FF2B5EF4-FFF2-40B4-BE49-F238E27FC236}">
                <a16:creationId xmlns:a16="http://schemas.microsoft.com/office/drawing/2014/main" id="{EEC5B4E0-321D-8697-3406-79FD219D80BF}"/>
              </a:ext>
            </a:extLst>
          </p:cNvPr>
          <p:cNvPicPr>
            <a:picLocks noChangeAspect="1"/>
          </p:cNvPicPr>
          <p:nvPr/>
        </p:nvPicPr>
        <p:blipFill>
          <a:blip r:embed="rId2"/>
          <a:srcRect t="5212" b="17799"/>
          <a:stretch/>
        </p:blipFill>
        <p:spPr>
          <a:xfrm>
            <a:off x="20" y="10"/>
            <a:ext cx="12191980" cy="5279933"/>
          </a:xfrm>
          <a:prstGeom prst="rect">
            <a:avLst/>
          </a:prstGeom>
        </p:spPr>
      </p:pic>
      <p:grpSp>
        <p:nvGrpSpPr>
          <p:cNvPr id="117" name="Group 116">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88" name="Rectangle 87">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CC415F0-ECD1-5BDE-3FC6-9243976AB9B0}"/>
              </a:ext>
            </a:extLst>
          </p:cNvPr>
          <p:cNvSpPr txBox="1"/>
          <p:nvPr/>
        </p:nvSpPr>
        <p:spPr>
          <a:xfrm>
            <a:off x="5029188" y="5938736"/>
            <a:ext cx="2556814" cy="461665"/>
          </a:xfrm>
          <a:prstGeom prst="rect">
            <a:avLst/>
          </a:prstGeom>
          <a:noFill/>
        </p:spPr>
        <p:txBody>
          <a:bodyPr wrap="square">
            <a:spAutoFit/>
          </a:bodyPr>
          <a:lstStyle/>
          <a:p>
            <a:pPr algn="ctr"/>
            <a:r>
              <a:rPr lang="it-IT" sz="2400" dirty="0"/>
              <a:t>Francesco Grippa</a:t>
            </a:r>
          </a:p>
        </p:txBody>
      </p:sp>
      <p:sp>
        <p:nvSpPr>
          <p:cNvPr id="3" name="TextBox 2">
            <a:extLst>
              <a:ext uri="{FF2B5EF4-FFF2-40B4-BE49-F238E27FC236}">
                <a16:creationId xmlns:a16="http://schemas.microsoft.com/office/drawing/2014/main" id="{25EC30CA-ED48-53D2-4D0A-A6CA237AA2BD}"/>
              </a:ext>
            </a:extLst>
          </p:cNvPr>
          <p:cNvSpPr txBox="1"/>
          <p:nvPr/>
        </p:nvSpPr>
        <p:spPr>
          <a:xfrm>
            <a:off x="1253092" y="6398111"/>
            <a:ext cx="9352082" cy="338554"/>
          </a:xfrm>
          <a:prstGeom prst="rect">
            <a:avLst/>
          </a:prstGeom>
          <a:noFill/>
        </p:spPr>
        <p:txBody>
          <a:bodyPr wrap="square">
            <a:spAutoFit/>
          </a:bodyPr>
          <a:lstStyle/>
          <a:p>
            <a:r>
              <a:rPr lang="it-IT" sz="1600" dirty="0"/>
              <a:t>Dip. di Fisica </a:t>
            </a:r>
            <a:r>
              <a:rPr lang="en-US" sz="1600" dirty="0"/>
              <a:t>“E. </a:t>
            </a:r>
            <a:r>
              <a:rPr lang="en-US" sz="1600" dirty="0" err="1"/>
              <a:t>Caianiello</a:t>
            </a:r>
            <a:r>
              <a:rPr lang="en-US" sz="1600" dirty="0"/>
              <a:t>”, Università di Salerno &amp; INFN, </a:t>
            </a:r>
            <a:r>
              <a:rPr lang="en-US" sz="1600" dirty="0" err="1"/>
              <a:t>Sezione</a:t>
            </a:r>
            <a:r>
              <a:rPr lang="en-US" sz="1600" dirty="0"/>
              <a:t> di Napoli, Gruppo </a:t>
            </a:r>
            <a:r>
              <a:rPr lang="en-US" sz="1600" dirty="0" err="1"/>
              <a:t>Collegato</a:t>
            </a:r>
            <a:r>
              <a:rPr lang="en-US" sz="1600" dirty="0"/>
              <a:t> di Salerno</a:t>
            </a:r>
            <a:r>
              <a:rPr lang="it-IT" sz="1600" dirty="0"/>
              <a:t>  </a:t>
            </a:r>
          </a:p>
        </p:txBody>
      </p:sp>
      <p:sp>
        <p:nvSpPr>
          <p:cNvPr id="6" name="TextBox 5">
            <a:extLst>
              <a:ext uri="{FF2B5EF4-FFF2-40B4-BE49-F238E27FC236}">
                <a16:creationId xmlns:a16="http://schemas.microsoft.com/office/drawing/2014/main" id="{B3360C43-9B74-5FD1-9FC2-FA030669B3A5}"/>
              </a:ext>
            </a:extLst>
          </p:cNvPr>
          <p:cNvSpPr txBox="1"/>
          <p:nvPr/>
        </p:nvSpPr>
        <p:spPr>
          <a:xfrm>
            <a:off x="646314" y="5319460"/>
            <a:ext cx="10899372" cy="646331"/>
          </a:xfrm>
          <a:prstGeom prst="rect">
            <a:avLst/>
          </a:prstGeom>
          <a:noFill/>
        </p:spPr>
        <p:txBody>
          <a:bodyPr wrap="square">
            <a:spAutoFit/>
          </a:bodyPr>
          <a:lstStyle/>
          <a:p>
            <a:r>
              <a:rPr lang="en-US" sz="3600" b="1" dirty="0">
                <a:latin typeface="+mj-lt"/>
                <a:ea typeface="+mj-ea"/>
                <a:cs typeface="+mj-cs"/>
              </a:rPr>
              <a:t>Scalar- and Vector- Dark Matter Admixed Neutron Stars</a:t>
            </a:r>
          </a:p>
        </p:txBody>
      </p:sp>
      <p:pic>
        <p:nvPicPr>
          <p:cNvPr id="2" name="Picture 1" descr="A yellow circle with red and yellow stripes and a person holding a book&#10;&#10;Description automatically generated">
            <a:extLst>
              <a:ext uri="{FF2B5EF4-FFF2-40B4-BE49-F238E27FC236}">
                <a16:creationId xmlns:a16="http://schemas.microsoft.com/office/drawing/2014/main" id="{5C5C7BF0-2213-F1D9-6A61-F8F585E81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15" y="5921057"/>
            <a:ext cx="904689" cy="904689"/>
          </a:xfrm>
          <a:prstGeom prst="rect">
            <a:avLst/>
          </a:prstGeom>
        </p:spPr>
      </p:pic>
      <p:pic>
        <p:nvPicPr>
          <p:cNvPr id="7" name="Picture 6">
            <a:extLst>
              <a:ext uri="{FF2B5EF4-FFF2-40B4-BE49-F238E27FC236}">
                <a16:creationId xmlns:a16="http://schemas.microsoft.com/office/drawing/2014/main" id="{B4916C02-3C4B-BEC3-8F45-C5E9B46D13BE}"/>
              </a:ext>
            </a:extLst>
          </p:cNvPr>
          <p:cNvPicPr>
            <a:picLocks noChangeAspect="1"/>
          </p:cNvPicPr>
          <p:nvPr/>
        </p:nvPicPr>
        <p:blipFill>
          <a:blip r:embed="rId4"/>
          <a:stretch>
            <a:fillRect/>
          </a:stretch>
        </p:blipFill>
        <p:spPr>
          <a:xfrm>
            <a:off x="10788762" y="6029180"/>
            <a:ext cx="1238423" cy="743054"/>
          </a:xfrm>
          <a:prstGeom prst="rect">
            <a:avLst/>
          </a:prstGeom>
        </p:spPr>
      </p:pic>
    </p:spTree>
    <p:extLst>
      <p:ext uri="{BB962C8B-B14F-4D97-AF65-F5344CB8AC3E}">
        <p14:creationId xmlns:p14="http://schemas.microsoft.com/office/powerpoint/2010/main" val="332119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6B3EEC-4211-D06B-FE03-BD31EEC365B3}"/>
            </a:ext>
          </a:extLst>
        </p:cNvPr>
        <p:cNvGrpSpPr/>
        <p:nvPr/>
      </p:nvGrpSpPr>
      <p:grpSpPr>
        <a:xfrm>
          <a:off x="0" y="0"/>
          <a:ext cx="0" cy="0"/>
          <a:chOff x="0" y="0"/>
          <a:chExt cx="0" cy="0"/>
        </a:xfrm>
      </p:grpSpPr>
      <p:sp>
        <p:nvSpPr>
          <p:cNvPr id="5" name="Titolo 1">
            <a:extLst>
              <a:ext uri="{FF2B5EF4-FFF2-40B4-BE49-F238E27FC236}">
                <a16:creationId xmlns:a16="http://schemas.microsoft.com/office/drawing/2014/main" id="{CD5BC32A-89A9-FC6F-47B0-35C971DFF313}"/>
              </a:ext>
            </a:extLst>
          </p:cNvPr>
          <p:cNvSpPr>
            <a:spLocks noGrp="1"/>
          </p:cNvSpPr>
          <p:nvPr>
            <p:ph type="title"/>
          </p:nvPr>
        </p:nvSpPr>
        <p:spPr>
          <a:xfrm>
            <a:off x="0" y="1"/>
            <a:ext cx="12191999" cy="887424"/>
          </a:xfrm>
        </p:spPr>
        <p:txBody>
          <a:bodyPr>
            <a:normAutofit/>
          </a:bodyPr>
          <a:lstStyle/>
          <a:p>
            <a:pPr algn="ctr"/>
            <a:r>
              <a:rPr lang="it-IT" sz="4000" b="1" dirty="0" err="1"/>
              <a:t>Fermionic</a:t>
            </a:r>
            <a:r>
              <a:rPr lang="it-IT" sz="4000" b="1" dirty="0"/>
              <a:t> Dark Matter</a:t>
            </a:r>
            <a:endParaRPr lang="it-IT" sz="4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9CF430-8A0D-B0B2-B9A5-A8A9F8858875}"/>
                  </a:ext>
                </a:extLst>
              </p:cNvPr>
              <p:cNvSpPr txBox="1"/>
              <p:nvPr/>
            </p:nvSpPr>
            <p:spPr>
              <a:xfrm>
                <a:off x="0" y="860184"/>
                <a:ext cx="12191998" cy="670248"/>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sz="1800" dirty="0"/>
                  <a:t>We assume that a DM fermion candidate</a:t>
                </a:r>
                <a:r>
                  <a:rPr lang="el-GR" dirty="0"/>
                  <a:t> </a:t>
                </a:r>
                <a14:m>
                  <m:oMath xmlns:m="http://schemas.openxmlformats.org/officeDocument/2006/math">
                    <m:r>
                      <m:rPr>
                        <m:sty m:val="p"/>
                      </m:rPr>
                      <a:rPr lang="el-GR">
                        <a:latin typeface="Cambria Math" panose="02040503050406030204" pitchFamily="18" charset="0"/>
                      </a:rPr>
                      <m:t>Ψ</m:t>
                    </m:r>
                  </m:oMath>
                </a14:m>
                <a:r>
                  <a:rPr lang="en-US" altLang="en-US" sz="1800" dirty="0"/>
                  <a:t>, with mass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𝑀</m:t>
                        </m:r>
                      </m:e>
                      <m:sub>
                        <m:r>
                          <a:rPr lang="en-US" altLang="en-US" sz="1800" b="0" i="1" smtClean="0">
                            <a:latin typeface="Cambria Math" panose="02040503050406030204" pitchFamily="18" charset="0"/>
                          </a:rPr>
                          <m:t>𝐷</m:t>
                        </m:r>
                      </m:sub>
                    </m:sSub>
                    <m:r>
                      <a:rPr lang="en-US" altLang="en-US" sz="1800" b="0" i="1" smtClean="0">
                        <a:latin typeface="Cambria Math" panose="02040503050406030204" pitchFamily="18" charset="0"/>
                      </a:rPr>
                      <m:t>,</m:t>
                    </m:r>
                  </m:oMath>
                </a14:m>
                <a:r>
                  <a:rPr lang="en-US" altLang="en-US" sz="1800" dirty="0"/>
                  <a:t> can interact with each other by exchanging dark mesons.</a:t>
                </a:r>
                <a:br>
                  <a:rPr lang="en-US" altLang="en-US" sz="1800" dirty="0"/>
                </a:br>
                <a:r>
                  <a:rPr lang="en-US" altLang="en-US" dirty="0"/>
                  <a:t>We consider a </a:t>
                </a:r>
                <a:r>
                  <a:rPr lang="en-US" altLang="en-US" b="1" i="1" dirty="0"/>
                  <a:t>dark scalar </a:t>
                </a:r>
                <a14:m>
                  <m:oMath xmlns:m="http://schemas.openxmlformats.org/officeDocument/2006/math">
                    <m:r>
                      <a:rPr lang="el-GR">
                        <a:latin typeface="Cambria Math" panose="02040503050406030204" pitchFamily="18" charset="0"/>
                      </a:rPr>
                      <m:t>𝜙</m:t>
                    </m:r>
                  </m:oMath>
                </a14:m>
                <a:r>
                  <a:rPr lang="en-US" altLang="en-US" dirty="0"/>
                  <a:t> and a </a:t>
                </a:r>
                <a:r>
                  <a:rPr lang="en-US" altLang="en-US" b="1" dirty="0"/>
                  <a:t>dark vector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𝑉</m:t>
                        </m:r>
                      </m:e>
                      <m:sub>
                        <m:r>
                          <m:rPr>
                            <m:sty m:val="p"/>
                          </m:rPr>
                          <a:rPr lang="el-GR">
                            <a:latin typeface="Cambria Math" panose="02040503050406030204" pitchFamily="18" charset="0"/>
                          </a:rPr>
                          <m:t>μ</m:t>
                        </m:r>
                      </m:sub>
                    </m:sSub>
                  </m:oMath>
                </a14:m>
                <a:r>
                  <a:rPr lang="en-US" altLang="en-US" dirty="0"/>
                  <a:t>, whose masses and couplings are respectively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m:t>
                        </m:r>
                        <m:r>
                          <a:rPr lang="en-US" altLang="en-US" b="0" i="1" smtClean="0">
                            <a:latin typeface="Cambria Math" panose="02040503050406030204" pitchFamily="18" charset="0"/>
                          </a:rPr>
                          <m:t>𝑚</m:t>
                        </m:r>
                      </m:e>
                      <m:sub>
                        <m:r>
                          <a:rPr lang="en-US" altLang="en-US" b="0" i="1" smtClean="0">
                            <a:latin typeface="Cambria Math" panose="02040503050406030204" pitchFamily="18" charset="0"/>
                          </a:rPr>
                          <m:t>𝑠</m:t>
                        </m:r>
                      </m:sub>
                    </m:sSub>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𝑔</m:t>
                        </m:r>
                      </m:e>
                      <m:sub>
                        <m:r>
                          <a:rPr lang="en-US" altLang="en-US" i="1">
                            <a:latin typeface="Cambria Math" panose="02040503050406030204" pitchFamily="18" charset="0"/>
                          </a:rPr>
                          <m:t>𝑠</m:t>
                        </m:r>
                      </m:sub>
                    </m:sSub>
                    <m:r>
                      <a:rPr lang="en-US" altLang="en-US" b="0" i="1" smtClean="0">
                        <a:latin typeface="Cambria Math" panose="02040503050406030204" pitchFamily="18" charset="0"/>
                      </a:rPr>
                      <m:t>)</m:t>
                    </m:r>
                  </m:oMath>
                </a14:m>
                <a:r>
                  <a:rPr lang="en-US" altLang="en-US" sz="1800" dirty="0"/>
                  <a:t> and </a:t>
                </a:r>
                <a14:m>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m:t>
                        </m:r>
                        <m:r>
                          <a:rPr lang="en-US" altLang="en-US" i="1">
                            <a:latin typeface="Cambria Math" panose="02040503050406030204" pitchFamily="18" charset="0"/>
                          </a:rPr>
                          <m:t>𝑚</m:t>
                        </m:r>
                      </m:e>
                      <m:sub>
                        <m:r>
                          <a:rPr lang="en-US" altLang="en-US" b="0" i="1" smtClean="0">
                            <a:latin typeface="Cambria Math" panose="02040503050406030204" pitchFamily="18" charset="0"/>
                          </a:rPr>
                          <m:t>𝑣</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𝑔</m:t>
                        </m:r>
                      </m:e>
                      <m:sub>
                        <m:r>
                          <a:rPr lang="en-US" altLang="en-US" b="0" i="1" smtClean="0">
                            <a:latin typeface="Cambria Math" panose="02040503050406030204" pitchFamily="18" charset="0"/>
                          </a:rPr>
                          <m:t>𝑣</m:t>
                        </m:r>
                      </m:sub>
                    </m:sSub>
                    <m:r>
                      <a:rPr lang="en-US" altLang="en-US" i="1">
                        <a:latin typeface="Cambria Math" panose="02040503050406030204" pitchFamily="18" charset="0"/>
                      </a:rPr>
                      <m:t>)</m:t>
                    </m:r>
                    <m:r>
                      <a:rPr lang="en-US" altLang="en-US" b="0" i="1" smtClean="0">
                        <a:latin typeface="Cambria Math" panose="02040503050406030204" pitchFamily="18" charset="0"/>
                      </a:rPr>
                      <m:t>.</m:t>
                    </m:r>
                  </m:oMath>
                </a14:m>
                <a:endParaRPr lang="en-US" altLang="en-US" sz="1800" dirty="0"/>
              </a:p>
            </p:txBody>
          </p:sp>
        </mc:Choice>
        <mc:Fallback xmlns="">
          <p:sp>
            <p:nvSpPr>
              <p:cNvPr id="3" name="TextBox 2">
                <a:extLst>
                  <a:ext uri="{FF2B5EF4-FFF2-40B4-BE49-F238E27FC236}">
                    <a16:creationId xmlns:a16="http://schemas.microsoft.com/office/drawing/2014/main" id="{EB9CF430-8A0D-B0B2-B9A5-A8A9F8858875}"/>
                  </a:ext>
                </a:extLst>
              </p:cNvPr>
              <p:cNvSpPr txBox="1">
                <a:spLocks noRot="1" noChangeAspect="1" noMove="1" noResize="1" noEditPoints="1" noAdjustHandles="1" noChangeArrowheads="1" noChangeShapeType="1" noTextEdit="1"/>
              </p:cNvSpPr>
              <p:nvPr/>
            </p:nvSpPr>
            <p:spPr>
              <a:xfrm>
                <a:off x="0" y="860184"/>
                <a:ext cx="12191998" cy="670248"/>
              </a:xfrm>
              <a:prstGeom prst="rect">
                <a:avLst/>
              </a:prstGeom>
              <a:blipFill>
                <a:blip r:embed="rId2"/>
                <a:stretch>
                  <a:fillRect l="-300" t="-3636" r="-400" b="-1181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827E287-7714-A1AB-002E-7BFD5374DC6D}"/>
              </a:ext>
            </a:extLst>
          </p:cNvPr>
          <p:cNvSpPr txBox="1"/>
          <p:nvPr/>
        </p:nvSpPr>
        <p:spPr>
          <a:xfrm>
            <a:off x="-630869" y="1688526"/>
            <a:ext cx="11517769" cy="369332"/>
          </a:xfrm>
          <a:prstGeom prst="rect">
            <a:avLst/>
          </a:prstGeom>
          <a:noFill/>
        </p:spPr>
        <p:txBody>
          <a:bodyPr wrap="square">
            <a:spAutoFit/>
          </a:bodyPr>
          <a:lstStyle/>
          <a:p>
            <a:pPr marL="285750" lvl="0" indent="-285750" algn="ctr" eaLnBrk="0" fontAlgn="base" hangingPunct="0">
              <a:spcBef>
                <a:spcPct val="0"/>
              </a:spcBef>
              <a:spcAft>
                <a:spcPct val="0"/>
              </a:spcAft>
              <a:buFont typeface="Arial" panose="020B0604020202020204" pitchFamily="34" charset="0"/>
              <a:buChar char="•"/>
            </a:pPr>
            <a:r>
              <a:rPr lang="en-US" altLang="en-US" dirty="0"/>
              <a:t>We analyze two scenarios, in which the interaction with the scalar meson can be </a:t>
            </a:r>
            <a:r>
              <a:rPr lang="en-US" altLang="en-US" i="1" u="sng" dirty="0"/>
              <a:t>linear</a:t>
            </a:r>
            <a:r>
              <a:rPr lang="en-US" altLang="en-US" dirty="0"/>
              <a:t> or </a:t>
            </a:r>
            <a:r>
              <a:rPr lang="en-US" altLang="en-US" i="1" u="sng" dirty="0"/>
              <a:t>quadratic</a:t>
            </a:r>
            <a:r>
              <a:rPr lang="en-US" altLang="en-US" dirty="0"/>
              <a:t>.</a:t>
            </a:r>
          </a:p>
        </p:txBody>
      </p:sp>
      <p:sp>
        <p:nvSpPr>
          <p:cNvPr id="10" name="TextBox 9">
            <a:extLst>
              <a:ext uri="{FF2B5EF4-FFF2-40B4-BE49-F238E27FC236}">
                <a16:creationId xmlns:a16="http://schemas.microsoft.com/office/drawing/2014/main" id="{A21C4916-0822-43F0-F3A2-15E7A8FB33CC}"/>
              </a:ext>
            </a:extLst>
          </p:cNvPr>
          <p:cNvSpPr txBox="1"/>
          <p:nvPr/>
        </p:nvSpPr>
        <p:spPr>
          <a:xfrm>
            <a:off x="0" y="2218720"/>
            <a:ext cx="12192000" cy="646331"/>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sz="1800" dirty="0"/>
              <a:t>Starting from the respective </a:t>
            </a:r>
            <a:r>
              <a:rPr lang="en-US" altLang="en-US" sz="1800" dirty="0" err="1"/>
              <a:t>Lagrangian</a:t>
            </a:r>
            <a:r>
              <a:rPr lang="en-US" altLang="en-US" sz="1800" dirty="0"/>
              <a:t>, we derive the pressure and the energy density of DM (i.e., its EOS) within a Relativistic Mean Field approach</a:t>
            </a:r>
            <a:r>
              <a:rPr lang="en-US" altLang="en-US" dirty="0"/>
              <a:t>. The mediator field operators are replaced by their ground state expectation values as:</a:t>
            </a:r>
            <a:endParaRPr lang="en-US" altLang="en-US" sz="18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1C334B7-E717-8D45-9B71-37141224F16C}"/>
                  </a:ext>
                </a:extLst>
              </p:cNvPr>
              <p:cNvSpPr txBox="1"/>
              <p:nvPr/>
            </p:nvSpPr>
            <p:spPr>
              <a:xfrm>
                <a:off x="3603586" y="2923686"/>
                <a:ext cx="4162598" cy="411716"/>
              </a:xfrm>
              <a:prstGeom prst="rect">
                <a:avLst/>
              </a:prstGeom>
              <a:noFill/>
            </p:spPr>
            <p:txBody>
              <a:bodyPr wrap="square">
                <a:spAutoFit/>
              </a:bodyPr>
              <a:lstStyle/>
              <a:p>
                <a14:m>
                  <m:oMath xmlns:m="http://schemas.openxmlformats.org/officeDocument/2006/math">
                    <m:d>
                      <m:dPr>
                        <m:begChr m:val="⟨"/>
                        <m:endChr m:val="⟩"/>
                        <m:ctrlPr>
                          <a:rPr lang="en-US" altLang="en-US" i="1" smtClean="0">
                            <a:latin typeface="Cambria Math" panose="02040503050406030204" pitchFamily="18" charset="0"/>
                          </a:rPr>
                        </m:ctrlPr>
                      </m:dPr>
                      <m:e>
                        <m:r>
                          <a:rPr lang="el-GR">
                            <a:latin typeface="Cambria Math" panose="02040503050406030204" pitchFamily="18" charset="0"/>
                          </a:rPr>
                          <m:t>𝜙</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e>
                    </m:d>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l-GR">
                            <a:latin typeface="Cambria Math" panose="02040503050406030204" pitchFamily="18" charset="0"/>
                          </a:rPr>
                          <m:t>𝜙</m:t>
                        </m:r>
                      </m:e>
                      <m:sub>
                        <m:r>
                          <a:rPr lang="en-US" altLang="en-US" b="0" i="1" smtClean="0">
                            <a:latin typeface="Cambria Math" panose="02040503050406030204" pitchFamily="18" charset="0"/>
                          </a:rPr>
                          <m:t>0</m:t>
                        </m:r>
                      </m:sub>
                    </m:sSub>
                  </m:oMath>
                </a14:m>
                <a:r>
                  <a:rPr lang="en-US" altLang="en-US" sz="1000" dirty="0"/>
                  <a:t>		</a:t>
                </a:r>
                <a14:m>
                  <m:oMath xmlns:m="http://schemas.openxmlformats.org/officeDocument/2006/math">
                    <m:d>
                      <m:dPr>
                        <m:begChr m:val="⟨"/>
                        <m:endChr m:val="⟩"/>
                        <m:ctrlPr>
                          <a:rPr lang="en-US" altLang="en-US" i="1" smtClean="0">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𝑉</m:t>
                            </m:r>
                          </m:e>
                          <m:sub>
                            <m:r>
                              <m:rPr>
                                <m:sty m:val="p"/>
                              </m:rPr>
                              <a:rPr lang="el-GR" altLang="en-US" i="1" smtClean="0">
                                <a:latin typeface="Cambria Math" panose="02040503050406030204" pitchFamily="18" charset="0"/>
                              </a:rPr>
                              <m:t>μ</m:t>
                            </m:r>
                          </m:sub>
                        </m:sSub>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m:t>
                        </m:r>
                      </m:e>
                    </m:d>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𝑉</m:t>
                        </m:r>
                      </m:e>
                      <m:sub>
                        <m:r>
                          <a:rPr lang="en-US" altLang="en-US" i="1">
                            <a:latin typeface="Cambria Math" panose="02040503050406030204" pitchFamily="18" charset="0"/>
                          </a:rPr>
                          <m:t>0</m:t>
                        </m:r>
                      </m:sub>
                    </m:sSub>
                  </m:oMath>
                </a14:m>
                <a:endParaRPr lang="en-US" dirty="0"/>
              </a:p>
            </p:txBody>
          </p:sp>
        </mc:Choice>
        <mc:Fallback xmlns="">
          <p:sp>
            <p:nvSpPr>
              <p:cNvPr id="15" name="TextBox 14">
                <a:extLst>
                  <a:ext uri="{FF2B5EF4-FFF2-40B4-BE49-F238E27FC236}">
                    <a16:creationId xmlns:a16="http://schemas.microsoft.com/office/drawing/2014/main" id="{C1C334B7-E717-8D45-9B71-37141224F16C}"/>
                  </a:ext>
                </a:extLst>
              </p:cNvPr>
              <p:cNvSpPr txBox="1">
                <a:spLocks noRot="1" noChangeAspect="1" noMove="1" noResize="1" noEditPoints="1" noAdjustHandles="1" noChangeArrowheads="1" noChangeShapeType="1" noTextEdit="1"/>
              </p:cNvSpPr>
              <p:nvPr/>
            </p:nvSpPr>
            <p:spPr>
              <a:xfrm>
                <a:off x="3603586" y="2923686"/>
                <a:ext cx="4162598" cy="411716"/>
              </a:xfrm>
              <a:prstGeom prst="rect">
                <a:avLst/>
              </a:prstGeom>
              <a:blipFill>
                <a:blip r:embed="rId3"/>
                <a:stretch>
                  <a:fillRect b="-7463"/>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47CB0CF-4364-776D-2FC8-D6EB0DF7359A}"/>
              </a:ext>
            </a:extLst>
          </p:cNvPr>
          <p:cNvSpPr txBox="1"/>
          <p:nvPr/>
        </p:nvSpPr>
        <p:spPr>
          <a:xfrm>
            <a:off x="108066" y="4153812"/>
            <a:ext cx="12083932" cy="646331"/>
          </a:xfrm>
          <a:prstGeom prst="rect">
            <a:avLst/>
          </a:prstGeom>
          <a:noFill/>
        </p:spPr>
        <p:txBody>
          <a:bodyPr wrap="square">
            <a:spAutoFit/>
          </a:bodyPr>
          <a:lstStyle/>
          <a:p>
            <a:pPr marL="285750" indent="-285750">
              <a:buFont typeface="Arial" panose="020B0604020202020204" pitchFamily="34" charset="0"/>
              <a:buChar char="•"/>
            </a:pPr>
            <a:r>
              <a:rPr lang="en-US" dirty="0"/>
              <a:t>We used Bayesian analysis to estimate the free parameters of the dark matter models, combining prior knowledge with the latest experimental and observational data (</a:t>
            </a:r>
            <a:r>
              <a:rPr lang="en-US" i="1" dirty="0"/>
              <a:t>NICER</a:t>
            </a:r>
            <a:r>
              <a:rPr lang="en-US" dirty="0"/>
              <a:t> and GW detections from </a:t>
            </a:r>
            <a:r>
              <a:rPr lang="en-US" i="1" dirty="0"/>
              <a:t>LIGO-Virgo</a:t>
            </a:r>
            <a:r>
              <a:rPr lang="en-US" dirty="0"/>
              <a:t>) to constrain their values.</a:t>
            </a:r>
            <a:endParaRPr lang="en-US" sz="1600" dirty="0"/>
          </a:p>
        </p:txBody>
      </p:sp>
      <p:sp>
        <p:nvSpPr>
          <p:cNvPr id="19" name="TextBox 18">
            <a:extLst>
              <a:ext uri="{FF2B5EF4-FFF2-40B4-BE49-F238E27FC236}">
                <a16:creationId xmlns:a16="http://schemas.microsoft.com/office/drawing/2014/main" id="{5921F156-8C09-34A8-1C06-EDB03D2F53BD}"/>
              </a:ext>
            </a:extLst>
          </p:cNvPr>
          <p:cNvSpPr txBox="1"/>
          <p:nvPr/>
        </p:nvSpPr>
        <p:spPr>
          <a:xfrm>
            <a:off x="4777393" y="3691482"/>
            <a:ext cx="2171701" cy="369332"/>
          </a:xfrm>
          <a:prstGeom prst="rect">
            <a:avLst/>
          </a:prstGeom>
          <a:noFill/>
        </p:spPr>
        <p:txBody>
          <a:bodyPr wrap="square">
            <a:spAutoFit/>
          </a:bodyPr>
          <a:lstStyle/>
          <a:p>
            <a:pPr algn="ctr"/>
            <a:r>
              <a:rPr lang="it-IT" sz="1800" b="1" u="sng" dirty="0" err="1"/>
              <a:t>Bayesian</a:t>
            </a:r>
            <a:r>
              <a:rPr lang="it-IT" sz="1800" b="1" u="sng" dirty="0"/>
              <a:t> </a:t>
            </a:r>
            <a:r>
              <a:rPr lang="it-IT" sz="1800" b="1" u="sng" dirty="0" err="1"/>
              <a:t>analysis</a:t>
            </a: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E4ADE9-ED92-73D0-0F68-4A99B9D0C0AA}"/>
                  </a:ext>
                </a:extLst>
              </p:cNvPr>
              <p:cNvSpPr txBox="1"/>
              <p:nvPr/>
            </p:nvSpPr>
            <p:spPr>
              <a:xfrm>
                <a:off x="108066" y="4893141"/>
                <a:ext cx="12083932" cy="706347"/>
              </a:xfrm>
              <a:prstGeom prst="rect">
                <a:avLst/>
              </a:prstGeom>
              <a:noFill/>
            </p:spPr>
            <p:txBody>
              <a:bodyPr wrap="square">
                <a:spAutoFit/>
              </a:bodyPr>
              <a:lstStyle/>
              <a:p>
                <a:pPr marL="285750" indent="-285750" algn="just">
                  <a:buFont typeface="Arial" panose="020B0604020202020204" pitchFamily="34" charset="0"/>
                  <a:buChar char="•"/>
                </a:pPr>
                <a:r>
                  <a:rPr lang="en-US" dirty="0"/>
                  <a:t>Starting from prior information </a:t>
                </a:r>
                <a14:m>
                  <m:oMath xmlns:m="http://schemas.openxmlformats.org/officeDocument/2006/math">
                    <m:r>
                      <m:rPr>
                        <m:sty m:val="p"/>
                      </m:rPr>
                      <a:rPr lang="el-GR" altLang="en-US">
                        <a:latin typeface="Cambria Math" panose="02040503050406030204" pitchFamily="18" charset="0"/>
                      </a:rPr>
                      <m:t>π</m:t>
                    </m:r>
                    <m:d>
                      <m:dPr>
                        <m:ctrlPr>
                          <a:rPr lang="en-US" altLang="en-US" i="1">
                            <a:latin typeface="Cambria Math" panose="02040503050406030204" pitchFamily="18" charset="0"/>
                          </a:rPr>
                        </m:ctrlPr>
                      </m:dPr>
                      <m:e>
                        <m:acc>
                          <m:accPr>
                            <m:chr m:val="⃗"/>
                            <m:ctrlPr>
                              <a:rPr lang="en-US" altLang="en-US" i="1">
                                <a:latin typeface="Cambria Math" panose="02040503050406030204" pitchFamily="18" charset="0"/>
                              </a:rPr>
                            </m:ctrlPr>
                          </m:accPr>
                          <m:e>
                            <m:r>
                              <m:rPr>
                                <m:sty m:val="p"/>
                              </m:rPr>
                              <a:rPr lang="el-GR" altLang="en-US">
                                <a:latin typeface="Cambria Math" panose="02040503050406030204" pitchFamily="18" charset="0"/>
                              </a:rPr>
                              <m:t>θ</m:t>
                            </m:r>
                          </m:e>
                        </m:acc>
                      </m:e>
                    </m:d>
                  </m:oMath>
                </a14:m>
                <a:r>
                  <a:rPr lang="en-US" dirty="0"/>
                  <a:t>, the Bayes theorem allows to incorporate experimental evidence </a:t>
                </a:r>
                <a14:m>
                  <m:oMath xmlns:m="http://schemas.openxmlformats.org/officeDocument/2006/math">
                    <m:r>
                      <a:rPr lang="en-US">
                        <a:latin typeface="Cambria Math" panose="02040503050406030204" pitchFamily="18" charset="0"/>
                      </a:rPr>
                      <m:t>𝔏</m:t>
                    </m:r>
                    <m:d>
                      <m:dPr>
                        <m:ctrlPr>
                          <a:rPr lang="en-US" altLang="en-US" i="1">
                            <a:latin typeface="Cambria Math" panose="02040503050406030204" pitchFamily="18" charset="0"/>
                          </a:rPr>
                        </m:ctrlPr>
                      </m:dPr>
                      <m:e>
                        <m:acc>
                          <m:accPr>
                            <m:chr m:val="⃗"/>
                            <m:ctrlPr>
                              <a:rPr lang="en-US" altLang="en-US" i="1">
                                <a:latin typeface="Cambria Math" panose="02040503050406030204" pitchFamily="18" charset="0"/>
                              </a:rPr>
                            </m:ctrlPr>
                          </m:accPr>
                          <m:e>
                            <m:r>
                              <a:rPr lang="en-US" altLang="en-US">
                                <a:latin typeface="Cambria Math" panose="02040503050406030204" pitchFamily="18" charset="0"/>
                              </a:rPr>
                              <m:t>𝑥</m:t>
                            </m:r>
                          </m:e>
                        </m:acc>
                        <m:r>
                          <a:rPr lang="en-US" altLang="en-US">
                            <a:latin typeface="Cambria Math" panose="02040503050406030204" pitchFamily="18" charset="0"/>
                          </a:rPr>
                          <m:t>,</m:t>
                        </m:r>
                        <m:acc>
                          <m:accPr>
                            <m:chr m:val="⃗"/>
                            <m:ctrlPr>
                              <a:rPr lang="en-US" altLang="en-US" i="1">
                                <a:latin typeface="Cambria Math" panose="02040503050406030204" pitchFamily="18" charset="0"/>
                              </a:rPr>
                            </m:ctrlPr>
                          </m:accPr>
                          <m:e>
                            <m:r>
                              <m:rPr>
                                <m:sty m:val="p"/>
                              </m:rPr>
                              <a:rPr lang="el-GR" altLang="en-US">
                                <a:latin typeface="Cambria Math" panose="02040503050406030204" pitchFamily="18" charset="0"/>
                              </a:rPr>
                              <m:t>θ</m:t>
                            </m:r>
                          </m:e>
                        </m:acc>
                      </m:e>
                    </m:d>
                  </m:oMath>
                </a14:m>
                <a:r>
                  <a:rPr lang="en-US" dirty="0"/>
                  <a:t> and quantify uncertainty about model parameters in terms of posterior probability distributions:</a:t>
                </a:r>
              </a:p>
            </p:txBody>
          </p:sp>
        </mc:Choice>
        <mc:Fallback xmlns="">
          <p:sp>
            <p:nvSpPr>
              <p:cNvPr id="23" name="TextBox 22">
                <a:extLst>
                  <a:ext uri="{FF2B5EF4-FFF2-40B4-BE49-F238E27FC236}">
                    <a16:creationId xmlns:a16="http://schemas.microsoft.com/office/drawing/2014/main" id="{01E4ADE9-ED92-73D0-0F68-4A99B9D0C0AA}"/>
                  </a:ext>
                </a:extLst>
              </p:cNvPr>
              <p:cNvSpPr txBox="1">
                <a:spLocks noRot="1" noChangeAspect="1" noMove="1" noResize="1" noEditPoints="1" noAdjustHandles="1" noChangeArrowheads="1" noChangeShapeType="1" noTextEdit="1"/>
              </p:cNvSpPr>
              <p:nvPr/>
            </p:nvSpPr>
            <p:spPr>
              <a:xfrm>
                <a:off x="108066" y="4893141"/>
                <a:ext cx="12083932" cy="706347"/>
              </a:xfrm>
              <a:prstGeom prst="rect">
                <a:avLst/>
              </a:prstGeom>
              <a:blipFill>
                <a:blip r:embed="rId4"/>
                <a:stretch>
                  <a:fillRect l="-353" t="-5172" r="-404" b="-12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B722DB-0CEC-F3FF-7A48-EFBC4ED3F8E4}"/>
                  </a:ext>
                </a:extLst>
              </p:cNvPr>
              <p:cNvSpPr txBox="1"/>
              <p:nvPr/>
            </p:nvSpPr>
            <p:spPr>
              <a:xfrm>
                <a:off x="4447673" y="5721431"/>
                <a:ext cx="2474423" cy="734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a:latin typeface="Cambria Math" panose="02040503050406030204" pitchFamily="18" charset="0"/>
                        </a:rPr>
                        <m:t>𝑝</m:t>
                      </m:r>
                      <m:d>
                        <m:dPr>
                          <m:ctrlPr>
                            <a:rPr lang="en-US" altLang="en-US" i="1">
                              <a:latin typeface="Cambria Math" panose="02040503050406030204" pitchFamily="18" charset="0"/>
                            </a:rPr>
                          </m:ctrlPr>
                        </m:dPr>
                        <m:e>
                          <m:acc>
                            <m:accPr>
                              <m:chr m:val="⃗"/>
                              <m:ctrlPr>
                                <a:rPr lang="en-US" altLang="en-US" i="1">
                                  <a:latin typeface="Cambria Math" panose="02040503050406030204" pitchFamily="18" charset="0"/>
                                </a:rPr>
                              </m:ctrlPr>
                            </m:accPr>
                            <m:e>
                              <m:r>
                                <m:rPr>
                                  <m:sty m:val="p"/>
                                </m:rPr>
                                <a:rPr lang="el-GR" altLang="en-US">
                                  <a:latin typeface="Cambria Math" panose="02040503050406030204" pitchFamily="18" charset="0"/>
                                </a:rPr>
                                <m:t>θ</m:t>
                              </m:r>
                            </m:e>
                          </m:acc>
                          <m:r>
                            <a:rPr lang="en-US" altLang="en-US">
                              <a:latin typeface="Cambria Math" panose="02040503050406030204" pitchFamily="18" charset="0"/>
                            </a:rPr>
                            <m:t>,</m:t>
                          </m:r>
                          <m:acc>
                            <m:accPr>
                              <m:chr m:val="⃗"/>
                              <m:ctrlPr>
                                <a:rPr lang="en-US" altLang="en-US" i="1">
                                  <a:latin typeface="Cambria Math" panose="02040503050406030204" pitchFamily="18" charset="0"/>
                                </a:rPr>
                              </m:ctrlPr>
                            </m:accPr>
                            <m:e>
                              <m:r>
                                <a:rPr lang="en-US" altLang="en-US">
                                  <a:latin typeface="Cambria Math" panose="02040503050406030204" pitchFamily="18" charset="0"/>
                                </a:rPr>
                                <m:t>𝑥</m:t>
                              </m:r>
                            </m:e>
                          </m:acc>
                        </m:e>
                      </m:d>
                      <m:r>
                        <a:rPr lang="en-US" altLang="en-US">
                          <a:latin typeface="Cambria Math" panose="02040503050406030204" pitchFamily="18" charset="0"/>
                        </a:rPr>
                        <m:t>=</m:t>
                      </m:r>
                      <m:f>
                        <m:fPr>
                          <m:ctrlPr>
                            <a:rPr lang="en-US" altLang="en-US" i="1">
                              <a:latin typeface="Cambria Math" panose="02040503050406030204" pitchFamily="18" charset="0"/>
                            </a:rPr>
                          </m:ctrlPr>
                        </m:fPr>
                        <m:num>
                          <m:r>
                            <m:rPr>
                              <m:sty m:val="p"/>
                            </m:rPr>
                            <a:rPr lang="el-GR" altLang="en-US">
                              <a:latin typeface="Cambria Math" panose="02040503050406030204" pitchFamily="18" charset="0"/>
                            </a:rPr>
                            <m:t>π</m:t>
                          </m:r>
                          <m:d>
                            <m:dPr>
                              <m:ctrlPr>
                                <a:rPr lang="en-US" altLang="en-US" i="1">
                                  <a:latin typeface="Cambria Math" panose="02040503050406030204" pitchFamily="18" charset="0"/>
                                </a:rPr>
                              </m:ctrlPr>
                            </m:dPr>
                            <m:e>
                              <m:acc>
                                <m:accPr>
                                  <m:chr m:val="⃗"/>
                                  <m:ctrlPr>
                                    <a:rPr lang="en-US" altLang="en-US" i="1">
                                      <a:latin typeface="Cambria Math" panose="02040503050406030204" pitchFamily="18" charset="0"/>
                                    </a:rPr>
                                  </m:ctrlPr>
                                </m:accPr>
                                <m:e>
                                  <m:r>
                                    <m:rPr>
                                      <m:sty m:val="p"/>
                                    </m:rPr>
                                    <a:rPr lang="el-GR" altLang="en-US">
                                      <a:latin typeface="Cambria Math" panose="02040503050406030204" pitchFamily="18" charset="0"/>
                                    </a:rPr>
                                    <m:t>θ</m:t>
                                  </m:r>
                                </m:e>
                              </m:acc>
                            </m:e>
                          </m:d>
                          <m:r>
                            <m:rPr>
                              <m:nor/>
                            </m:rPr>
                            <a:rPr lang="it-IT"/>
                            <m:t>×</m:t>
                          </m:r>
                          <m:r>
                            <a:rPr lang="en-US">
                              <a:latin typeface="Cambria Math" panose="02040503050406030204" pitchFamily="18" charset="0"/>
                            </a:rPr>
                            <m:t>𝔏</m:t>
                          </m:r>
                          <m:d>
                            <m:dPr>
                              <m:ctrlPr>
                                <a:rPr lang="en-US" altLang="en-US" i="1">
                                  <a:latin typeface="Cambria Math" panose="02040503050406030204" pitchFamily="18" charset="0"/>
                                </a:rPr>
                              </m:ctrlPr>
                            </m:dPr>
                            <m:e>
                              <m:acc>
                                <m:accPr>
                                  <m:chr m:val="⃗"/>
                                  <m:ctrlPr>
                                    <a:rPr lang="en-US" altLang="en-US" i="1">
                                      <a:latin typeface="Cambria Math" panose="02040503050406030204" pitchFamily="18" charset="0"/>
                                    </a:rPr>
                                  </m:ctrlPr>
                                </m:accPr>
                                <m:e>
                                  <m:r>
                                    <a:rPr lang="en-US" altLang="en-US">
                                      <a:latin typeface="Cambria Math" panose="02040503050406030204" pitchFamily="18" charset="0"/>
                                    </a:rPr>
                                    <m:t>𝑥</m:t>
                                  </m:r>
                                </m:e>
                              </m:acc>
                              <m:r>
                                <a:rPr lang="en-US" altLang="en-US">
                                  <a:latin typeface="Cambria Math" panose="02040503050406030204" pitchFamily="18" charset="0"/>
                                </a:rPr>
                                <m:t>,</m:t>
                              </m:r>
                              <m:acc>
                                <m:accPr>
                                  <m:chr m:val="⃗"/>
                                  <m:ctrlPr>
                                    <a:rPr lang="en-US" altLang="en-US" i="1">
                                      <a:latin typeface="Cambria Math" panose="02040503050406030204" pitchFamily="18" charset="0"/>
                                    </a:rPr>
                                  </m:ctrlPr>
                                </m:accPr>
                                <m:e>
                                  <m:r>
                                    <m:rPr>
                                      <m:sty m:val="p"/>
                                    </m:rPr>
                                    <a:rPr lang="el-GR" altLang="en-US">
                                      <a:latin typeface="Cambria Math" panose="02040503050406030204" pitchFamily="18" charset="0"/>
                                    </a:rPr>
                                    <m:t>θ</m:t>
                                  </m:r>
                                </m:e>
                              </m:acc>
                            </m:e>
                          </m:d>
                        </m:num>
                        <m:den>
                          <m:r>
                            <a:rPr lang="en-US" altLang="en-US">
                              <a:latin typeface="Cambria Math" panose="02040503050406030204" pitchFamily="18" charset="0"/>
                            </a:rPr>
                            <m:t>𝑝</m:t>
                          </m:r>
                          <m:r>
                            <a:rPr lang="en-US" altLang="en-US">
                              <a:latin typeface="Cambria Math" panose="02040503050406030204" pitchFamily="18" charset="0"/>
                            </a:rPr>
                            <m:t>(</m:t>
                          </m:r>
                          <m:acc>
                            <m:accPr>
                              <m:chr m:val="⃗"/>
                              <m:ctrlPr>
                                <a:rPr lang="en-US" altLang="en-US" i="1">
                                  <a:latin typeface="Cambria Math" panose="02040503050406030204" pitchFamily="18" charset="0"/>
                                </a:rPr>
                              </m:ctrlPr>
                            </m:accPr>
                            <m:e>
                              <m:r>
                                <a:rPr lang="en-US" altLang="en-US">
                                  <a:latin typeface="Cambria Math" panose="02040503050406030204" pitchFamily="18" charset="0"/>
                                </a:rPr>
                                <m:t>𝑥</m:t>
                              </m:r>
                            </m:e>
                          </m:acc>
                          <m:r>
                            <a:rPr lang="en-US" altLang="en-US">
                              <a:latin typeface="Cambria Math" panose="02040503050406030204" pitchFamily="18" charset="0"/>
                            </a:rPr>
                            <m:t>)</m:t>
                          </m:r>
                        </m:den>
                      </m:f>
                    </m:oMath>
                  </m:oMathPara>
                </a14:m>
                <a:endParaRPr lang="en-US" dirty="0"/>
              </a:p>
            </p:txBody>
          </p:sp>
        </mc:Choice>
        <mc:Fallback xmlns="">
          <p:sp>
            <p:nvSpPr>
              <p:cNvPr id="25" name="TextBox 24">
                <a:extLst>
                  <a:ext uri="{FF2B5EF4-FFF2-40B4-BE49-F238E27FC236}">
                    <a16:creationId xmlns:a16="http://schemas.microsoft.com/office/drawing/2014/main" id="{9CB722DB-0CEC-F3FF-7A48-EFBC4ED3F8E4}"/>
                  </a:ext>
                </a:extLst>
              </p:cNvPr>
              <p:cNvSpPr txBox="1">
                <a:spLocks noRot="1" noChangeAspect="1" noMove="1" noResize="1" noEditPoints="1" noAdjustHandles="1" noChangeArrowheads="1" noChangeShapeType="1" noTextEdit="1"/>
              </p:cNvSpPr>
              <p:nvPr/>
            </p:nvSpPr>
            <p:spPr>
              <a:xfrm>
                <a:off x="4447673" y="5721431"/>
                <a:ext cx="2474423" cy="73494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646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097B19-F23C-85FF-10DE-ECE930E22F06}"/>
            </a:ext>
          </a:extLst>
        </p:cNvPr>
        <p:cNvGrpSpPr/>
        <p:nvPr/>
      </p:nvGrpSpPr>
      <p:grpSpPr>
        <a:xfrm>
          <a:off x="0" y="0"/>
          <a:ext cx="0" cy="0"/>
          <a:chOff x="0" y="0"/>
          <a:chExt cx="0" cy="0"/>
        </a:xfrm>
      </p:grpSpPr>
      <p:pic>
        <p:nvPicPr>
          <p:cNvPr id="4" name="Picture 3" descr="A screenshot of a graph&#10;&#10;AI-generated content may be incorrect.">
            <a:extLst>
              <a:ext uri="{FF2B5EF4-FFF2-40B4-BE49-F238E27FC236}">
                <a16:creationId xmlns:a16="http://schemas.microsoft.com/office/drawing/2014/main" id="{C73D4088-EF63-EE95-AAA8-622672618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5153" y="2822752"/>
            <a:ext cx="3879552" cy="3879552"/>
          </a:xfrm>
          <a:prstGeom prst="rect">
            <a:avLst/>
          </a:prstGeom>
        </p:spPr>
      </p:pic>
      <p:sp>
        <p:nvSpPr>
          <p:cNvPr id="9" name="TextBox 8">
            <a:extLst>
              <a:ext uri="{FF2B5EF4-FFF2-40B4-BE49-F238E27FC236}">
                <a16:creationId xmlns:a16="http://schemas.microsoft.com/office/drawing/2014/main" id="{2F5D675F-5DA1-DC1C-CD60-8D04AA1A46C6}"/>
              </a:ext>
            </a:extLst>
          </p:cNvPr>
          <p:cNvSpPr txBox="1"/>
          <p:nvPr/>
        </p:nvSpPr>
        <p:spPr>
          <a:xfrm>
            <a:off x="8287188" y="6716872"/>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p:sp>
        <p:nvSpPr>
          <p:cNvPr id="5" name="Titolo 1">
            <a:extLst>
              <a:ext uri="{FF2B5EF4-FFF2-40B4-BE49-F238E27FC236}">
                <a16:creationId xmlns:a16="http://schemas.microsoft.com/office/drawing/2014/main" id="{51B50095-EA80-9041-ADF3-F09C02283EE3}"/>
              </a:ext>
            </a:extLst>
          </p:cNvPr>
          <p:cNvSpPr>
            <a:spLocks noGrp="1"/>
          </p:cNvSpPr>
          <p:nvPr>
            <p:ph type="title"/>
          </p:nvPr>
        </p:nvSpPr>
        <p:spPr>
          <a:xfrm>
            <a:off x="0" y="1"/>
            <a:ext cx="12191999" cy="887424"/>
          </a:xfrm>
        </p:spPr>
        <p:txBody>
          <a:bodyPr>
            <a:normAutofit/>
          </a:bodyPr>
          <a:lstStyle/>
          <a:p>
            <a:pPr algn="ctr"/>
            <a:r>
              <a:rPr lang="it-IT" sz="2800" b="1" dirty="0">
                <a:latin typeface="+mn-lt"/>
                <a:ea typeface="+mn-ea"/>
                <a:cs typeface="+mn-cs"/>
              </a:rPr>
              <a:t>Linear scenario</a:t>
            </a:r>
            <a:endParaRPr lang="en-US" sz="2400" b="1" dirty="0">
              <a:latin typeface="+mn-lt"/>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D185BE-BFB4-94E1-657D-FFCEB667A1A7}"/>
                  </a:ext>
                </a:extLst>
              </p:cNvPr>
              <p:cNvSpPr txBox="1"/>
              <p:nvPr/>
            </p:nvSpPr>
            <p:spPr>
              <a:xfrm>
                <a:off x="1670860" y="644209"/>
                <a:ext cx="10543943"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rPr>
                        <m:t>𝔏</m:t>
                      </m:r>
                      <m:r>
                        <m:rPr>
                          <m:nor/>
                        </m:rPr>
                        <a:rPr lang="en-US" sz="1600"/>
                        <m:t> </m:t>
                      </m:r>
                      <m:r>
                        <a:rPr lang="en-US" sz="1600" b="0" i="1" smtClean="0">
                          <a:latin typeface="Cambria Math" panose="02040503050406030204" pitchFamily="18" charset="0"/>
                        </a:rPr>
                        <m:t>=</m:t>
                      </m:r>
                      <m:acc>
                        <m:accPr>
                          <m:chr m:val="̅"/>
                          <m:ctrlPr>
                            <a:rPr lang="en-US" sz="1600" i="1">
                              <a:latin typeface="Cambria Math" panose="02040503050406030204" pitchFamily="18" charset="0"/>
                            </a:rPr>
                          </m:ctrlPr>
                        </m:accPr>
                        <m:e>
                          <m:r>
                            <m:rPr>
                              <m:sty m:val="p"/>
                            </m:rPr>
                            <a:rPr lang="el-GR" sz="1600">
                              <a:latin typeface="Cambria Math" panose="02040503050406030204" pitchFamily="18" charset="0"/>
                            </a:rPr>
                            <m:t>Ψ</m:t>
                          </m:r>
                        </m:e>
                      </m:acc>
                      <m:d>
                        <m:dPr>
                          <m:ctrlPr>
                            <a:rPr lang="en-US" sz="1600" i="1">
                              <a:latin typeface="Cambria Math" panose="02040503050406030204" pitchFamily="18" charset="0"/>
                            </a:rPr>
                          </m:ctrlPr>
                        </m:dPr>
                        <m:e>
                          <m:r>
                            <a:rPr lang="en-US" sz="1600">
                              <a:latin typeface="Cambria Math" panose="02040503050406030204" pitchFamily="18" charset="0"/>
                            </a:rPr>
                            <m:t>𝑥</m:t>
                          </m:r>
                        </m:e>
                      </m:d>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l-GR" sz="1600">
                                  <a:latin typeface="Cambria Math" panose="02040503050406030204" pitchFamily="18" charset="0"/>
                                </a:rPr>
                                <m:t>γ</m:t>
                              </m:r>
                            </m:e>
                            <m:sub>
                              <m:r>
                                <m:rPr>
                                  <m:sty m:val="p"/>
                                </m:rPr>
                                <a:rPr lang="el-GR" sz="1600">
                                  <a:latin typeface="Cambria Math" panose="02040503050406030204" pitchFamily="18" charset="0"/>
                                </a:rPr>
                                <m:t>μ</m:t>
                              </m:r>
                            </m:sub>
                          </m:sSub>
                          <m:d>
                            <m:dPr>
                              <m:begChr m:val="["/>
                              <m:endChr m:val="]"/>
                              <m:ctrlPr>
                                <a:rPr lang="el-GR" sz="1600" i="1">
                                  <a:latin typeface="Cambria Math" panose="02040503050406030204" pitchFamily="18" charset="0"/>
                                </a:rPr>
                              </m:ctrlPr>
                            </m:dPr>
                            <m:e>
                              <m:r>
                                <a:rPr lang="en-US" sz="1600">
                                  <a:latin typeface="Cambria Math" panose="02040503050406030204" pitchFamily="18" charset="0"/>
                                </a:rPr>
                                <m:t>𝑖</m:t>
                              </m:r>
                              <m:sSup>
                                <m:sSupPr>
                                  <m:ctrlPr>
                                    <a:rPr lang="en-US" sz="1600" i="1">
                                      <a:latin typeface="Cambria Math" panose="02040503050406030204" pitchFamily="18" charset="0"/>
                                    </a:rPr>
                                  </m:ctrlPr>
                                </m:sSupPr>
                                <m:e>
                                  <m:r>
                                    <a:rPr lang="en-US" sz="1600">
                                      <a:latin typeface="Cambria Math" panose="02040503050406030204" pitchFamily="18" charset="0"/>
                                    </a:rPr>
                                    <m:t>𝜕</m:t>
                                  </m:r>
                                </m:e>
                                <m:sup>
                                  <m:r>
                                    <m:rPr>
                                      <m:sty m:val="p"/>
                                    </m:rPr>
                                    <a:rPr lang="el-GR" sz="1600">
                                      <a:latin typeface="Cambria Math" panose="02040503050406030204" pitchFamily="18" charset="0"/>
                                    </a:rPr>
                                    <m:t>μ</m:t>
                                  </m:r>
                                </m:sup>
                              </m:sSup>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𝑔</m:t>
                                  </m:r>
                                </m:e>
                                <m:sub>
                                  <m:r>
                                    <a:rPr lang="en-US" sz="1600">
                                      <a:latin typeface="Cambria Math" panose="02040503050406030204" pitchFamily="18" charset="0"/>
                                    </a:rPr>
                                    <m:t>𝑣</m:t>
                                  </m:r>
                                </m:sub>
                              </m:sSub>
                              <m:sSup>
                                <m:sSupPr>
                                  <m:ctrlPr>
                                    <a:rPr lang="en-US" sz="1600" i="1">
                                      <a:latin typeface="Cambria Math" panose="02040503050406030204" pitchFamily="18" charset="0"/>
                                    </a:rPr>
                                  </m:ctrlPr>
                                </m:sSupPr>
                                <m:e>
                                  <m:r>
                                    <a:rPr lang="en-US" sz="1600">
                                      <a:latin typeface="Cambria Math" panose="02040503050406030204" pitchFamily="18" charset="0"/>
                                    </a:rPr>
                                    <m:t>𝑉</m:t>
                                  </m:r>
                                </m:e>
                                <m:sup>
                                  <m:r>
                                    <m:rPr>
                                      <m:sty m:val="p"/>
                                    </m:rPr>
                                    <a:rPr lang="el-GR" sz="1600">
                                      <a:latin typeface="Cambria Math" panose="02040503050406030204" pitchFamily="18" charset="0"/>
                                    </a:rPr>
                                    <m:t>μ</m:t>
                                  </m:r>
                                </m:sup>
                              </m:sSup>
                              <m:d>
                                <m:dPr>
                                  <m:ctrlPr>
                                    <a:rPr lang="en-US" sz="1600" i="1">
                                      <a:latin typeface="Cambria Math" panose="02040503050406030204" pitchFamily="18" charset="0"/>
                                    </a:rPr>
                                  </m:ctrlPr>
                                </m:dPr>
                                <m:e>
                                  <m:r>
                                    <a:rPr lang="en-US" sz="1600">
                                      <a:latin typeface="Cambria Math" panose="02040503050406030204" pitchFamily="18" charset="0"/>
                                    </a:rPr>
                                    <m:t>𝑥</m:t>
                                  </m:r>
                                </m:e>
                              </m:d>
                            </m:e>
                          </m:d>
                          <m:r>
                            <a:rPr lang="en-US" sz="1600">
                              <a:latin typeface="Cambria Math" panose="02040503050406030204" pitchFamily="18" charset="0"/>
                            </a:rPr>
                            <m:t>−</m:t>
                          </m:r>
                          <m:d>
                            <m:dPr>
                              <m:begChr m:val="["/>
                              <m:endChr m:val="]"/>
                              <m:ctrlPr>
                                <a:rPr lang="el-GR"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a:latin typeface="Cambria Math" panose="02040503050406030204" pitchFamily="18" charset="0"/>
                                    </a:rPr>
                                    <m:t>𝑀</m:t>
                                  </m:r>
                                </m:e>
                                <m:sub>
                                  <m:r>
                                    <a:rPr lang="en-US" sz="1600">
                                      <a:latin typeface="Cambria Math" panose="02040503050406030204" pitchFamily="18" charset="0"/>
                                    </a:rPr>
                                    <m:t>𝐷</m:t>
                                  </m:r>
                                </m:sub>
                              </m:sSub>
                              <m:r>
                                <a:rPr lang="en-US" sz="1600">
                                  <a:latin typeface="Cambria Math" panose="02040503050406030204" pitchFamily="18" charset="0"/>
                                </a:rPr>
                                <m:t>−</m:t>
                              </m:r>
                              <m:sSub>
                                <m:sSubPr>
                                  <m:ctrlPr>
                                    <a:rPr lang="en-US" sz="1600" i="1" smtClean="0">
                                      <a:solidFill>
                                        <a:srgbClr val="FF0000"/>
                                      </a:solidFill>
                                      <a:latin typeface="Cambria Math" panose="02040503050406030204" pitchFamily="18" charset="0"/>
                                    </a:rPr>
                                  </m:ctrlPr>
                                </m:sSubPr>
                                <m:e>
                                  <m:r>
                                    <a:rPr lang="en-US" sz="1600">
                                      <a:solidFill>
                                        <a:srgbClr val="FF0000"/>
                                      </a:solidFill>
                                      <a:latin typeface="Cambria Math" panose="02040503050406030204" pitchFamily="18" charset="0"/>
                                    </a:rPr>
                                    <m:t>𝑔</m:t>
                                  </m:r>
                                </m:e>
                                <m:sub>
                                  <m:sSub>
                                    <m:sSubPr>
                                      <m:ctrlPr>
                                        <a:rPr lang="en-US" sz="1600" i="1">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𝑠</m:t>
                                      </m:r>
                                    </m:e>
                                    <m:sub>
                                      <m:r>
                                        <a:rPr lang="en-US" sz="1600" b="0" i="1" smtClean="0">
                                          <a:solidFill>
                                            <a:srgbClr val="FF0000"/>
                                          </a:solidFill>
                                          <a:latin typeface="Cambria Math" panose="02040503050406030204" pitchFamily="18" charset="0"/>
                                        </a:rPr>
                                        <m:t>1</m:t>
                                      </m:r>
                                    </m:sub>
                                  </m:sSub>
                                </m:sub>
                              </m:sSub>
                              <m:r>
                                <a:rPr lang="el-GR" sz="1600">
                                  <a:solidFill>
                                    <a:srgbClr val="FF0000"/>
                                  </a:solidFill>
                                  <a:latin typeface="Cambria Math" panose="02040503050406030204" pitchFamily="18" charset="0"/>
                                </a:rPr>
                                <m:t>𝜙</m:t>
                              </m:r>
                              <m:d>
                                <m:dPr>
                                  <m:ctrlPr>
                                    <a:rPr lang="en-US" sz="1600" i="1">
                                      <a:solidFill>
                                        <a:srgbClr val="FF0000"/>
                                      </a:solidFill>
                                      <a:latin typeface="Cambria Math" panose="02040503050406030204" pitchFamily="18" charset="0"/>
                                    </a:rPr>
                                  </m:ctrlPr>
                                </m:dPr>
                                <m:e>
                                  <m:r>
                                    <a:rPr lang="en-US" sz="1600">
                                      <a:solidFill>
                                        <a:srgbClr val="FF0000"/>
                                      </a:solidFill>
                                      <a:latin typeface="Cambria Math" panose="02040503050406030204" pitchFamily="18" charset="0"/>
                                    </a:rPr>
                                    <m:t>𝑥</m:t>
                                  </m:r>
                                </m:e>
                              </m:d>
                            </m:e>
                          </m:d>
                        </m:e>
                      </m:d>
                      <m:r>
                        <m:rPr>
                          <m:sty m:val="p"/>
                        </m:rPr>
                        <a:rPr lang="el-GR" sz="1600">
                          <a:latin typeface="Cambria Math" panose="02040503050406030204" pitchFamily="18" charset="0"/>
                        </a:rPr>
                        <m:t>Ψ</m:t>
                      </m:r>
                      <m:d>
                        <m:dPr>
                          <m:ctrlPr>
                            <a:rPr lang="en-US" sz="1600" i="1">
                              <a:latin typeface="Cambria Math" panose="02040503050406030204" pitchFamily="18" charset="0"/>
                            </a:rPr>
                          </m:ctrlPr>
                        </m:dPr>
                        <m:e>
                          <m:r>
                            <a:rPr lang="en-US" sz="1600">
                              <a:latin typeface="Cambria Math" panose="02040503050406030204" pitchFamily="18" charset="0"/>
                            </a:rPr>
                            <m:t>𝑥</m:t>
                          </m:r>
                        </m:e>
                      </m:d>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r>
                        <a:rPr lang="en-US" sz="1600">
                          <a:latin typeface="Cambria Math" panose="02040503050406030204" pitchFamily="18" charset="0"/>
                        </a:rPr>
                        <m:t>	</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a:latin typeface="Cambria Math" panose="02040503050406030204" pitchFamily="18" charset="0"/>
                                </a:rPr>
                                <m:t>𝜕</m:t>
                              </m:r>
                            </m:e>
                            <m:sub>
                              <m:r>
                                <m:rPr>
                                  <m:sty m:val="p"/>
                                </m:rPr>
                                <a:rPr lang="el-GR" sz="1600">
                                  <a:latin typeface="Cambria Math" panose="02040503050406030204" pitchFamily="18" charset="0"/>
                                </a:rPr>
                                <m:t>μ</m:t>
                              </m:r>
                            </m:sub>
                          </m:sSub>
                          <m:r>
                            <a:rPr lang="el-GR" sz="1600">
                              <a:latin typeface="Cambria Math" panose="02040503050406030204" pitchFamily="18" charset="0"/>
                            </a:rPr>
                            <m:t>𝜙</m:t>
                          </m:r>
                          <m:d>
                            <m:dPr>
                              <m:ctrlPr>
                                <a:rPr lang="en-US" sz="1600" i="1">
                                  <a:latin typeface="Cambria Math" panose="02040503050406030204" pitchFamily="18" charset="0"/>
                                </a:rPr>
                              </m:ctrlPr>
                            </m:dPr>
                            <m:e>
                              <m:r>
                                <a:rPr lang="en-US" sz="1600">
                                  <a:latin typeface="Cambria Math" panose="02040503050406030204" pitchFamily="18" charset="0"/>
                                </a:rPr>
                                <m:t>𝑥</m:t>
                              </m:r>
                            </m:e>
                          </m:d>
                          <m:sSup>
                            <m:sSupPr>
                              <m:ctrlPr>
                                <a:rPr lang="en-US" sz="1600" i="1">
                                  <a:latin typeface="Cambria Math" panose="02040503050406030204" pitchFamily="18" charset="0"/>
                                </a:rPr>
                              </m:ctrlPr>
                            </m:sSupPr>
                            <m:e>
                              <m:r>
                                <a:rPr lang="en-US" sz="1600">
                                  <a:latin typeface="Cambria Math" panose="02040503050406030204" pitchFamily="18" charset="0"/>
                                </a:rPr>
                                <m:t>𝜕</m:t>
                              </m:r>
                            </m:e>
                            <m:sup>
                              <m:r>
                                <m:rPr>
                                  <m:sty m:val="p"/>
                                </m:rPr>
                                <a:rPr lang="el-GR" sz="1600">
                                  <a:latin typeface="Cambria Math" panose="02040503050406030204" pitchFamily="18" charset="0"/>
                                </a:rPr>
                                <m:t>μ</m:t>
                              </m:r>
                            </m:sup>
                          </m:sSup>
                          <m:r>
                            <a:rPr lang="el-GR" sz="1600">
                              <a:latin typeface="Cambria Math" panose="02040503050406030204" pitchFamily="18" charset="0"/>
                            </a:rPr>
                            <m:t>𝜙</m:t>
                          </m:r>
                          <m:d>
                            <m:dPr>
                              <m:ctrlPr>
                                <a:rPr lang="en-US" sz="1600" i="1">
                                  <a:latin typeface="Cambria Math" panose="02040503050406030204" pitchFamily="18" charset="0"/>
                                </a:rPr>
                              </m:ctrlPr>
                            </m:dPr>
                            <m:e>
                              <m:r>
                                <a:rPr lang="en-US" sz="1600">
                                  <a:latin typeface="Cambria Math" panose="02040503050406030204" pitchFamily="18" charset="0"/>
                                </a:rPr>
                                <m:t>𝑥</m:t>
                              </m:r>
                            </m:e>
                          </m:d>
                          <m:r>
                            <a:rPr lang="en-US" sz="1600">
                              <a:latin typeface="Cambria Math" panose="02040503050406030204" pitchFamily="18" charset="0"/>
                            </a:rPr>
                            <m:t>−</m:t>
                          </m:r>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𝑠</m:t>
                              </m:r>
                            </m:sub>
                            <m:sup>
                              <m:r>
                                <a:rPr lang="en-US" sz="1600">
                                  <a:latin typeface="Cambria Math" panose="02040503050406030204" pitchFamily="18" charset="0"/>
                                </a:rPr>
                                <m:t>2</m:t>
                              </m:r>
                            </m:sup>
                          </m:sSubSup>
                          <m:sSup>
                            <m:sSupPr>
                              <m:ctrlPr>
                                <a:rPr lang="en-US" sz="1600" i="1">
                                  <a:latin typeface="Cambria Math" panose="02040503050406030204" pitchFamily="18" charset="0"/>
                                </a:rPr>
                              </m:ctrlPr>
                            </m:sSupPr>
                            <m:e>
                              <m:r>
                                <a:rPr lang="el-GR" sz="1600">
                                  <a:latin typeface="Cambria Math" panose="02040503050406030204" pitchFamily="18" charset="0"/>
                                </a:rPr>
                                <m:t>𝜙</m:t>
                              </m:r>
                            </m:e>
                            <m:sup>
                              <m:r>
                                <a:rPr lang="en-US" sz="1600">
                                  <a:latin typeface="Cambria Math" panose="02040503050406030204" pitchFamily="18" charset="0"/>
                                </a:rPr>
                                <m:t>2</m:t>
                              </m:r>
                            </m:sup>
                          </m:sSup>
                          <m:r>
                            <a:rPr lang="en-US" sz="1600">
                              <a:latin typeface="Cambria Math" panose="02040503050406030204" pitchFamily="18" charset="0"/>
                            </a:rPr>
                            <m:t>(</m:t>
                          </m:r>
                          <m:r>
                            <a:rPr lang="en-US" sz="1600">
                              <a:latin typeface="Cambria Math" panose="02040503050406030204" pitchFamily="18" charset="0"/>
                            </a:rPr>
                            <m:t>𝑥</m:t>
                          </m:r>
                          <m:r>
                            <a:rPr lang="en-US" sz="1600">
                              <a:latin typeface="Cambria Math" panose="02040503050406030204" pitchFamily="18" charset="0"/>
                            </a:rPr>
                            <m:t>)</m:t>
                          </m:r>
                        </m:e>
                      </m:d>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4</m:t>
                          </m:r>
                        </m:den>
                      </m:f>
                      <m:sSup>
                        <m:sSupPr>
                          <m:ctrlPr>
                            <a:rPr lang="en-US" sz="1600" i="1">
                              <a:latin typeface="Cambria Math" panose="02040503050406030204" pitchFamily="18" charset="0"/>
                            </a:rPr>
                          </m:ctrlPr>
                        </m:sSupPr>
                        <m:e>
                          <m:r>
                            <a:rPr lang="en-US" sz="1600">
                              <a:latin typeface="Cambria Math" panose="02040503050406030204" pitchFamily="18" charset="0"/>
                            </a:rPr>
                            <m:t>𝑉</m:t>
                          </m:r>
                        </m:e>
                        <m:sup>
                          <m:r>
                            <m:rPr>
                              <m:sty m:val="p"/>
                            </m:rPr>
                            <a:rPr lang="el-GR" sz="1600">
                              <a:latin typeface="Cambria Math" panose="02040503050406030204" pitchFamily="18" charset="0"/>
                            </a:rPr>
                            <m:t>μν</m:t>
                          </m:r>
                        </m:sup>
                      </m:sSup>
                      <m:sSub>
                        <m:sSubPr>
                          <m:ctrlPr>
                            <a:rPr lang="en-US" sz="1600" i="1">
                              <a:latin typeface="Cambria Math" panose="02040503050406030204" pitchFamily="18" charset="0"/>
                            </a:rPr>
                          </m:ctrlPr>
                        </m:sSubPr>
                        <m:e>
                          <m:r>
                            <a:rPr lang="en-US" sz="1600">
                              <a:latin typeface="Cambria Math" panose="02040503050406030204" pitchFamily="18" charset="0"/>
                            </a:rPr>
                            <m:t>𝑉</m:t>
                          </m:r>
                        </m:e>
                        <m:sub>
                          <m:r>
                            <m:rPr>
                              <m:sty m:val="p"/>
                            </m:rPr>
                            <a:rPr lang="el-GR" sz="1600">
                              <a:latin typeface="Cambria Math" panose="02040503050406030204" pitchFamily="18" charset="0"/>
                            </a:rPr>
                            <m:t>μ</m:t>
                          </m:r>
                          <m:r>
                            <a:rPr lang="en-US" sz="1600">
                              <a:latin typeface="Cambria Math" panose="02040503050406030204" pitchFamily="18" charset="0"/>
                            </a:rPr>
                            <m:t>𝑣</m:t>
                          </m:r>
                        </m:sub>
                      </m:sSub>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𝑣</m:t>
                          </m:r>
                        </m:sub>
                        <m:sup>
                          <m:r>
                            <a:rPr lang="en-US" sz="1600">
                              <a:latin typeface="Cambria Math" panose="02040503050406030204" pitchFamily="18" charset="0"/>
                            </a:rPr>
                            <m:t>2</m:t>
                          </m:r>
                        </m:sup>
                      </m:sSubSup>
                      <m:sSub>
                        <m:sSubPr>
                          <m:ctrlPr>
                            <a:rPr lang="en-US" sz="1600" i="1">
                              <a:latin typeface="Cambria Math" panose="02040503050406030204" pitchFamily="18" charset="0"/>
                            </a:rPr>
                          </m:ctrlPr>
                        </m:sSubPr>
                        <m:e>
                          <m:r>
                            <a:rPr lang="en-US" sz="1600">
                              <a:latin typeface="Cambria Math" panose="02040503050406030204" pitchFamily="18" charset="0"/>
                            </a:rPr>
                            <m:t>𝑉</m:t>
                          </m:r>
                        </m:e>
                        <m:sub>
                          <m:r>
                            <m:rPr>
                              <m:sty m:val="p"/>
                            </m:rPr>
                            <a:rPr lang="el-GR" sz="1600">
                              <a:latin typeface="Cambria Math" panose="02040503050406030204" pitchFamily="18" charset="0"/>
                            </a:rPr>
                            <m:t>μ</m:t>
                          </m:r>
                        </m:sub>
                      </m:sSub>
                      <m:r>
                        <a:rPr lang="en-US" sz="1600">
                          <a:latin typeface="Cambria Math" panose="02040503050406030204" pitchFamily="18" charset="0"/>
                        </a:rPr>
                        <m:t>(</m:t>
                      </m:r>
                      <m:r>
                        <a:rPr lang="en-US" sz="1600">
                          <a:latin typeface="Cambria Math" panose="02040503050406030204" pitchFamily="18" charset="0"/>
                        </a:rPr>
                        <m:t>𝑥</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a:latin typeface="Cambria Math" panose="02040503050406030204" pitchFamily="18" charset="0"/>
                            </a:rPr>
                            <m:t>𝑉</m:t>
                          </m:r>
                        </m:e>
                        <m:sup>
                          <m:r>
                            <m:rPr>
                              <m:sty m:val="p"/>
                            </m:rPr>
                            <a:rPr lang="el-GR" sz="1600">
                              <a:latin typeface="Cambria Math" panose="02040503050406030204" pitchFamily="18" charset="0"/>
                            </a:rPr>
                            <m:t>μ</m:t>
                          </m:r>
                        </m:sup>
                      </m:sSup>
                      <m:d>
                        <m:dPr>
                          <m:ctrlPr>
                            <a:rPr lang="en-US" sz="1600" i="1">
                              <a:latin typeface="Cambria Math" panose="02040503050406030204" pitchFamily="18" charset="0"/>
                            </a:rPr>
                          </m:ctrlPr>
                        </m:dPr>
                        <m:e>
                          <m:r>
                            <a:rPr lang="en-US" sz="1600">
                              <a:latin typeface="Cambria Math" panose="02040503050406030204" pitchFamily="18" charset="0"/>
                            </a:rPr>
                            <m:t>𝑥</m:t>
                          </m:r>
                        </m:e>
                      </m:d>
                      <m:r>
                        <a:rPr lang="en-US" sz="1600">
                          <a:latin typeface="Cambria Math" panose="02040503050406030204" pitchFamily="18" charset="0"/>
                        </a:rPr>
                        <m:t>	</m:t>
                      </m:r>
                    </m:oMath>
                  </m:oMathPara>
                </a14:m>
                <a:endParaRPr lang="en-US" sz="1600" dirty="0"/>
              </a:p>
            </p:txBody>
          </p:sp>
        </mc:Choice>
        <mc:Fallback xmlns="">
          <p:sp>
            <p:nvSpPr>
              <p:cNvPr id="6" name="TextBox 5">
                <a:extLst>
                  <a:ext uri="{FF2B5EF4-FFF2-40B4-BE49-F238E27FC236}">
                    <a16:creationId xmlns:a16="http://schemas.microsoft.com/office/drawing/2014/main" id="{0BD185BE-BFB4-94E1-657D-FFCEB667A1A7}"/>
                  </a:ext>
                </a:extLst>
              </p:cNvPr>
              <p:cNvSpPr txBox="1">
                <a:spLocks noRot="1" noChangeAspect="1" noMove="1" noResize="1" noEditPoints="1" noAdjustHandles="1" noChangeArrowheads="1" noChangeShapeType="1" noTextEdit="1"/>
              </p:cNvSpPr>
              <p:nvPr/>
            </p:nvSpPr>
            <p:spPr>
              <a:xfrm>
                <a:off x="1670860" y="644209"/>
                <a:ext cx="10543943" cy="553357"/>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4EF5EA8-CCFC-2E13-E351-DD754ADA8F0D}"/>
              </a:ext>
            </a:extLst>
          </p:cNvPr>
          <p:cNvSpPr txBox="1"/>
          <p:nvPr/>
        </p:nvSpPr>
        <p:spPr>
          <a:xfrm>
            <a:off x="68639" y="736222"/>
            <a:ext cx="1681249" cy="369332"/>
          </a:xfrm>
          <a:prstGeom prst="rect">
            <a:avLst/>
          </a:prstGeom>
          <a:noFill/>
        </p:spPr>
        <p:txBody>
          <a:bodyPr wrap="square">
            <a:spAutoFit/>
          </a:bodyPr>
          <a:lstStyle/>
          <a:p>
            <a:r>
              <a:rPr lang="en-US" b="0" i="0" dirty="0">
                <a:effectLst/>
                <a:latin typeface="fkGroteskNeue"/>
              </a:rPr>
              <a:t>The </a:t>
            </a:r>
            <a:r>
              <a:rPr lang="en-US" b="0" i="0" dirty="0" err="1">
                <a:effectLst/>
                <a:latin typeface="fkGroteskNeue"/>
              </a:rPr>
              <a:t>Lagrangian</a:t>
            </a:r>
            <a:r>
              <a:rPr lang="en-US" dirty="0">
                <a:latin typeface="fkGroteskNeue"/>
              </a:rPr>
              <a:t>:</a:t>
            </a:r>
            <a:endParaRPr lang="en-US" dirty="0"/>
          </a:p>
        </p:txBody>
      </p:sp>
      <p:sp>
        <p:nvSpPr>
          <p:cNvPr id="13" name="TextBox 12">
            <a:extLst>
              <a:ext uri="{FF2B5EF4-FFF2-40B4-BE49-F238E27FC236}">
                <a16:creationId xmlns:a16="http://schemas.microsoft.com/office/drawing/2014/main" id="{AC337E79-C428-5B15-D326-1CE75084DADF}"/>
              </a:ext>
            </a:extLst>
          </p:cNvPr>
          <p:cNvSpPr txBox="1"/>
          <p:nvPr/>
        </p:nvSpPr>
        <p:spPr>
          <a:xfrm>
            <a:off x="133124" y="1854208"/>
            <a:ext cx="1681249" cy="369332"/>
          </a:xfrm>
          <a:prstGeom prst="rect">
            <a:avLst/>
          </a:prstGeom>
          <a:noFill/>
        </p:spPr>
        <p:txBody>
          <a:bodyPr wrap="square">
            <a:spAutoFit/>
          </a:bodyPr>
          <a:lstStyle/>
          <a:p>
            <a:r>
              <a:rPr lang="en-US" dirty="0">
                <a:latin typeface="fkGroteskNeue"/>
              </a:rPr>
              <a:t>yields the </a:t>
            </a:r>
            <a:r>
              <a:rPr lang="en-US" b="1" dirty="0">
                <a:latin typeface="fkGroteskNeue"/>
              </a:rPr>
              <a:t>EOS</a:t>
            </a:r>
            <a:r>
              <a:rPr lang="en-US" dirty="0">
                <a:latin typeface="fkGroteskNeue"/>
              </a:rPr>
              <a:t>:</a:t>
            </a: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9103E7-C676-9673-98BE-7C38D095E4BA}"/>
                  </a:ext>
                </a:extLst>
              </p:cNvPr>
              <p:cNvSpPr txBox="1"/>
              <p:nvPr/>
            </p:nvSpPr>
            <p:spPr>
              <a:xfrm>
                <a:off x="1670860" y="1345052"/>
                <a:ext cx="6705658" cy="585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rPr>
                        <m:t>ρ</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𝑀</m:t>
                                  </m:r>
                                </m:e>
                                <m:sub>
                                  <m:r>
                                    <a:rPr lang="en-US" sz="1600" i="1">
                                      <a:latin typeface="Cambria Math" panose="02040503050406030204" pitchFamily="18" charset="0"/>
                                    </a:rPr>
                                    <m:t>𝐷</m:t>
                                  </m:r>
                                </m:sub>
                                <m:sup>
                                  <m:r>
                                    <a:rPr lang="en-US" sz="1600" i="1">
                                      <a:latin typeface="Cambria Math" panose="02040503050406030204" pitchFamily="18" charset="0"/>
                                    </a:rPr>
                                    <m:t>∗</m:t>
                                  </m:r>
                                </m:sup>
                              </m:sSubSup>
                              <m:r>
                                <a:rPr lang="en-US" sz="1600" b="0" i="1" smtClean="0">
                                  <a:latin typeface="Cambria Math" panose="02040503050406030204" pitchFamily="18" charset="0"/>
                                </a:rPr>
                                <m:t>)</m:t>
                              </m:r>
                            </m:e>
                            <m:sup>
                              <m:r>
                                <a:rPr lang="en-US" sz="1600" b="0" i="1" smtClean="0">
                                  <a:latin typeface="Cambria Math" panose="02040503050406030204" pitchFamily="18" charset="0"/>
                                </a:rPr>
                                <m:t>4</m:t>
                              </m:r>
                            </m:sup>
                          </m:sSup>
                        </m:num>
                        <m:den>
                          <m:r>
                            <a:rPr lang="en-US" sz="1600" b="0" i="1" smtClean="0">
                              <a:latin typeface="Cambria Math" panose="02040503050406030204" pitchFamily="18" charset="0"/>
                            </a:rPr>
                            <m:t>8</m:t>
                          </m:r>
                          <m:sSup>
                            <m:sSupPr>
                              <m:ctrlPr>
                                <a:rPr lang="en-US" sz="1600" i="1" smtClean="0">
                                  <a:latin typeface="Cambria Math" panose="02040503050406030204" pitchFamily="18" charset="0"/>
                                </a:rPr>
                              </m:ctrlPr>
                            </m:sSupPr>
                            <m:e>
                              <m:r>
                                <m:rPr>
                                  <m:sty m:val="p"/>
                                </m:rPr>
                                <a:rPr lang="el-GR" altLang="en-US" sz="1600" i="1">
                                  <a:latin typeface="Cambria Math" panose="02040503050406030204" pitchFamily="18" charset="0"/>
                                </a:rPr>
                                <m:t>π</m:t>
                              </m:r>
                            </m:e>
                            <m:sup>
                              <m:r>
                                <a:rPr lang="en-US" sz="1600" b="0" i="1" smtClean="0">
                                  <a:latin typeface="Cambria Math" panose="02040503050406030204" pitchFamily="18" charset="0"/>
                                </a:rPr>
                                <m:t>2</m:t>
                              </m:r>
                            </m:sup>
                          </m:sSup>
                        </m:den>
                      </m:f>
                      <m:d>
                        <m:dPr>
                          <m:begChr m:val="["/>
                          <m:endChr m:val="]"/>
                          <m:ctrlPr>
                            <a:rPr lang="en-US" sz="1600" i="1" smtClean="0">
                              <a:latin typeface="Cambria Math" panose="02040503050406030204" pitchFamily="18" charset="0"/>
                            </a:rPr>
                          </m:ctrlPr>
                        </m:dPr>
                        <m:e>
                          <m:r>
                            <m:rPr>
                              <m:sty m:val="p"/>
                            </m:rPr>
                            <a:rPr lang="en-US" sz="1600">
                              <a:latin typeface="Cambria Math" panose="02040503050406030204" pitchFamily="18" charset="0"/>
                            </a:rPr>
                            <m:t>x</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d>
                            <m:dPr>
                              <m:ctrlPr>
                                <a:rPr lang="en-US" sz="1600" i="1">
                                  <a:latin typeface="Cambria Math" panose="02040503050406030204" pitchFamily="18" charset="0"/>
                                </a:rPr>
                              </m:ctrlPr>
                            </m:dPr>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rPr>
                                    <m:t>𝑥</m:t>
                                  </m:r>
                                </m:e>
                                <m:sup>
                                  <m:r>
                                    <a:rPr lang="en-US" sz="1600" i="1">
                                      <a:latin typeface="Cambria Math" panose="02040503050406030204" pitchFamily="18" charset="0"/>
                                    </a:rPr>
                                    <m:t>2</m:t>
                                  </m:r>
                                </m:sup>
                              </m:sSup>
                            </m:e>
                          </m:d>
                          <m:r>
                            <a:rPr lang="en-US" sz="1600" b="0" i="1" smtClean="0">
                              <a:latin typeface="Cambria Math" panose="02040503050406030204" pitchFamily="18" charset="0"/>
                            </a:rPr>
                            <m:t>−</m:t>
                          </m:r>
                          <m:r>
                            <m:rPr>
                              <m:sty m:val="p"/>
                            </m:rPr>
                            <a:rPr lang="en-US" sz="1600" b="0" i="0" smtClean="0">
                              <a:latin typeface="Cambria Math" panose="02040503050406030204" pitchFamily="18" charset="0"/>
                            </a:rPr>
                            <m:t>ln</m:t>
                          </m:r>
                          <m:d>
                            <m:dPr>
                              <m:ctrlPr>
                                <a:rPr lang="en-US" sz="1600" b="0" i="1" smtClean="0">
                                  <a:latin typeface="Cambria Math" panose="02040503050406030204" pitchFamily="18" charset="0"/>
                                </a:rPr>
                              </m:ctrlPr>
                            </m:dPr>
                            <m:e>
                              <m:r>
                                <m:rPr>
                                  <m:sty m:val="p"/>
                                </m:rPr>
                                <a:rPr lang="en-US" sz="1600">
                                  <a:latin typeface="Cambria Math" panose="02040503050406030204" pitchFamily="18" charset="0"/>
                                </a:rPr>
                                <m:t>x</m:t>
                              </m:r>
                              <m:r>
                                <a:rPr lang="en-US" sz="160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e>
                          </m:d>
                        </m:e>
                      </m:d>
                      <m:r>
                        <a:rPr lang="en-US"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𝑣</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0</m:t>
                          </m:r>
                        </m:sub>
                        <m:sup>
                          <m:r>
                            <a:rPr lang="en-US" sz="1600">
                              <a:latin typeface="Cambria Math" panose="02040503050406030204" pitchFamily="18" charset="0"/>
                            </a:rPr>
                            <m:t>2</m:t>
                          </m:r>
                        </m:sup>
                      </m:sSubSup>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b="0" i="1" smtClean="0">
                              <a:latin typeface="Cambria Math" panose="02040503050406030204" pitchFamily="18" charset="0"/>
                            </a:rPr>
                            <m:t>𝑠</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l-GR" sz="1600">
                              <a:latin typeface="Cambria Math" panose="02040503050406030204" pitchFamily="18" charset="0"/>
                            </a:rPr>
                            <m:t>𝜙</m:t>
                          </m:r>
                        </m:e>
                        <m:sub>
                          <m:r>
                            <a:rPr lang="en-US" sz="1600" i="1">
                              <a:latin typeface="Cambria Math" panose="02040503050406030204" pitchFamily="18" charset="0"/>
                            </a:rPr>
                            <m:t>0</m:t>
                          </m:r>
                        </m:sub>
                        <m:sup>
                          <m:r>
                            <a:rPr lang="en-US" sz="1600">
                              <a:latin typeface="Cambria Math" panose="02040503050406030204" pitchFamily="18" charset="0"/>
                            </a:rPr>
                            <m:t>2</m:t>
                          </m:r>
                        </m:sup>
                      </m:sSubSup>
                      <m:r>
                        <a:rPr lang="en-US" sz="1600">
                          <a:latin typeface="Cambria Math" panose="02040503050406030204" pitchFamily="18" charset="0"/>
                        </a:rPr>
                        <m:t>	</m:t>
                      </m:r>
                    </m:oMath>
                  </m:oMathPara>
                </a14:m>
                <a:endParaRPr lang="en-US" sz="1600" dirty="0"/>
              </a:p>
            </p:txBody>
          </p:sp>
        </mc:Choice>
        <mc:Fallback xmlns="">
          <p:sp>
            <p:nvSpPr>
              <p:cNvPr id="14" name="TextBox 13">
                <a:extLst>
                  <a:ext uri="{FF2B5EF4-FFF2-40B4-BE49-F238E27FC236}">
                    <a16:creationId xmlns:a16="http://schemas.microsoft.com/office/drawing/2014/main" id="{849103E7-C676-9673-98BE-7C38D095E4BA}"/>
                  </a:ext>
                </a:extLst>
              </p:cNvPr>
              <p:cNvSpPr txBox="1">
                <a:spLocks noRot="1" noChangeAspect="1" noMove="1" noResize="1" noEditPoints="1" noAdjustHandles="1" noChangeArrowheads="1" noChangeShapeType="1" noTextEdit="1"/>
              </p:cNvSpPr>
              <p:nvPr/>
            </p:nvSpPr>
            <p:spPr>
              <a:xfrm>
                <a:off x="1670860" y="1345052"/>
                <a:ext cx="6705658" cy="5854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BB707B-154C-375B-0A35-248755475659}"/>
                  </a:ext>
                </a:extLst>
              </p:cNvPr>
              <p:cNvSpPr txBox="1"/>
              <p:nvPr/>
            </p:nvSpPr>
            <p:spPr>
              <a:xfrm>
                <a:off x="68639" y="2869053"/>
                <a:ext cx="7055368" cy="393121"/>
              </a:xfrm>
              <a:prstGeom prst="rect">
                <a:avLst/>
              </a:prstGeom>
              <a:noFill/>
            </p:spPr>
            <p:txBody>
              <a:bodyPr wrap="square">
                <a:spAutoFit/>
              </a:bodyPr>
              <a:lstStyle/>
              <a:p>
                <a:r>
                  <a:rPr lang="en-US" dirty="0">
                    <a:latin typeface="fkGroteskNeue"/>
                  </a:rPr>
                  <a:t>The </a:t>
                </a:r>
                <a:r>
                  <a:rPr lang="en-US" u="sng" dirty="0">
                    <a:latin typeface="fkGroteskNeue"/>
                  </a:rPr>
                  <a:t>6 parameters</a:t>
                </a:r>
                <a:r>
                  <a:rPr lang="en-US" dirty="0">
                    <a:latin typeface="fkGroteskNeue"/>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smtClean="0">
                            <a:latin typeface="Cambria Math" panose="02040503050406030204" pitchFamily="18" charset="0"/>
                          </a:rPr>
                          <m:t>𝑀</m:t>
                        </m:r>
                      </m:e>
                      <m:sub>
                        <m:r>
                          <a:rPr lang="en-US">
                            <a:latin typeface="Cambria Math" panose="02040503050406030204" pitchFamily="18" charset="0"/>
                          </a:rPr>
                          <m:t>𝐷</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𝑣</m:t>
                        </m:r>
                      </m:sub>
                    </m:sSub>
                    <m:r>
                      <a:rPr lang="en-US" b="0" i="1" smtClean="0">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Sub>
                      </m:sub>
                    </m:sSub>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a:latin typeface="Cambria Math" panose="02040503050406030204" pitchFamily="18" charset="0"/>
                          </a:rPr>
                          <m:t>𝑣</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latin typeface="fkGroteskNeue"/>
                  </a:rPr>
                  <a:t> inferred via Bayesian analysis:</a:t>
                </a:r>
                <a:endParaRPr lang="en-US" dirty="0"/>
              </a:p>
            </p:txBody>
          </p:sp>
        </mc:Choice>
        <mc:Fallback xmlns="">
          <p:sp>
            <p:nvSpPr>
              <p:cNvPr id="16" name="TextBox 15">
                <a:extLst>
                  <a:ext uri="{FF2B5EF4-FFF2-40B4-BE49-F238E27FC236}">
                    <a16:creationId xmlns:a16="http://schemas.microsoft.com/office/drawing/2014/main" id="{38BB707B-154C-375B-0A35-248755475659}"/>
                  </a:ext>
                </a:extLst>
              </p:cNvPr>
              <p:cNvSpPr txBox="1">
                <a:spLocks noRot="1" noChangeAspect="1" noMove="1" noResize="1" noEditPoints="1" noAdjustHandles="1" noChangeArrowheads="1" noChangeShapeType="1" noTextEdit="1"/>
              </p:cNvSpPr>
              <p:nvPr/>
            </p:nvSpPr>
            <p:spPr>
              <a:xfrm>
                <a:off x="68639" y="2869053"/>
                <a:ext cx="7055368" cy="393121"/>
              </a:xfrm>
              <a:prstGeom prst="rect">
                <a:avLst/>
              </a:prstGeom>
              <a:blipFill>
                <a:blip r:embed="rId5"/>
                <a:stretch>
                  <a:fillRect l="-691" t="-7813"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CEF509-F07D-877B-88AB-8A6E4CC8CA78}"/>
                  </a:ext>
                </a:extLst>
              </p:cNvPr>
              <p:cNvSpPr txBox="1"/>
              <p:nvPr/>
            </p:nvSpPr>
            <p:spPr>
              <a:xfrm>
                <a:off x="1629295" y="2077955"/>
                <a:ext cx="7055368" cy="585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i="1" smtClean="0">
                          <a:latin typeface="Cambria Math" panose="02040503050406030204" pitchFamily="18" charset="0"/>
                        </a:rPr>
                        <m:t>P</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𝑀</m:t>
                                  </m:r>
                                </m:e>
                                <m:sub>
                                  <m:r>
                                    <a:rPr lang="en-US" sz="1600" i="1">
                                      <a:latin typeface="Cambria Math" panose="02040503050406030204" pitchFamily="18" charset="0"/>
                                    </a:rPr>
                                    <m:t>𝐷</m:t>
                                  </m:r>
                                </m:sub>
                                <m:sup>
                                  <m:r>
                                    <a:rPr lang="en-US" sz="1600" i="1">
                                      <a:latin typeface="Cambria Math" panose="02040503050406030204" pitchFamily="18" charset="0"/>
                                    </a:rPr>
                                    <m:t>∗</m:t>
                                  </m:r>
                                </m:sup>
                              </m:sSubSup>
                              <m:r>
                                <a:rPr lang="en-US" sz="1600" b="0" i="1" smtClean="0">
                                  <a:latin typeface="Cambria Math" panose="02040503050406030204" pitchFamily="18" charset="0"/>
                                </a:rPr>
                                <m:t>)</m:t>
                              </m:r>
                            </m:e>
                            <m:sup>
                              <m:r>
                                <a:rPr lang="en-US" sz="1600" b="0" i="1" smtClean="0">
                                  <a:latin typeface="Cambria Math" panose="02040503050406030204" pitchFamily="18" charset="0"/>
                                </a:rPr>
                                <m:t>4</m:t>
                              </m:r>
                            </m:sup>
                          </m:sSup>
                        </m:num>
                        <m:den>
                          <m:r>
                            <a:rPr lang="en-US" sz="1600" b="0" i="1" smtClean="0">
                              <a:latin typeface="Cambria Math" panose="02040503050406030204" pitchFamily="18" charset="0"/>
                            </a:rPr>
                            <m:t>24</m:t>
                          </m:r>
                          <m:sSup>
                            <m:sSupPr>
                              <m:ctrlPr>
                                <a:rPr lang="en-US" sz="1600" i="1" smtClean="0">
                                  <a:latin typeface="Cambria Math" panose="02040503050406030204" pitchFamily="18" charset="0"/>
                                </a:rPr>
                              </m:ctrlPr>
                            </m:sSupPr>
                            <m:e>
                              <m:r>
                                <m:rPr>
                                  <m:sty m:val="p"/>
                                </m:rPr>
                                <a:rPr lang="el-GR" altLang="en-US" sz="1600" i="1">
                                  <a:latin typeface="Cambria Math" panose="02040503050406030204" pitchFamily="18" charset="0"/>
                                </a:rPr>
                                <m:t>π</m:t>
                              </m:r>
                            </m:e>
                            <m:sup>
                              <m:r>
                                <a:rPr lang="en-US" sz="1600" b="0" i="1" smtClean="0">
                                  <a:latin typeface="Cambria Math" panose="02040503050406030204" pitchFamily="18" charset="0"/>
                                </a:rPr>
                                <m:t>2</m:t>
                              </m:r>
                            </m:sup>
                          </m:sSup>
                        </m:den>
                      </m:f>
                      <m:d>
                        <m:dPr>
                          <m:begChr m:val="["/>
                          <m:endChr m:val="]"/>
                          <m:ctrlPr>
                            <a:rPr lang="en-US" sz="1600" i="1" smtClean="0">
                              <a:latin typeface="Cambria Math" panose="02040503050406030204" pitchFamily="18" charset="0"/>
                            </a:rPr>
                          </m:ctrlPr>
                        </m:dPr>
                        <m:e>
                          <m:r>
                            <m:rPr>
                              <m:sty m:val="p"/>
                            </m:rPr>
                            <a:rPr lang="en-US" sz="1600">
                              <a:latin typeface="Cambria Math" panose="02040503050406030204" pitchFamily="18" charset="0"/>
                            </a:rPr>
                            <m:t>x</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d>
                            <m:dPr>
                              <m:ctrlPr>
                                <a:rPr lang="en-US" sz="1600" i="1">
                                  <a:latin typeface="Cambria Math" panose="02040503050406030204" pitchFamily="18" charset="0"/>
                                </a:rPr>
                              </m:ctrlPr>
                            </m:dPr>
                            <m:e>
                              <m:r>
                                <a:rPr lang="en-US" sz="1600" b="0" i="1" smtClean="0">
                                  <a:latin typeface="Cambria Math" panose="02040503050406030204" pitchFamily="18" charset="0"/>
                                </a:rPr>
                                <m:t>−3</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rPr>
                                    <m:t>𝑥</m:t>
                                  </m:r>
                                </m:e>
                                <m:sup>
                                  <m:r>
                                    <a:rPr lang="en-US" sz="1600" i="1">
                                      <a:latin typeface="Cambria Math" panose="02040503050406030204" pitchFamily="18" charset="0"/>
                                    </a:rPr>
                                    <m:t>2</m:t>
                                  </m:r>
                                </m:sup>
                              </m:sSup>
                            </m:e>
                          </m:d>
                          <m:r>
                            <a:rPr lang="en-US" sz="1600" b="0" i="1" smtClean="0">
                              <a:latin typeface="Cambria Math" panose="02040503050406030204" pitchFamily="18" charset="0"/>
                            </a:rPr>
                            <m:t>+3</m:t>
                          </m:r>
                          <m:r>
                            <m:rPr>
                              <m:sty m:val="p"/>
                            </m:rPr>
                            <a:rPr lang="en-US" sz="1600" b="0" i="0" smtClean="0">
                              <a:latin typeface="Cambria Math" panose="02040503050406030204" pitchFamily="18" charset="0"/>
                            </a:rPr>
                            <m:t>ln</m:t>
                          </m:r>
                          <m:d>
                            <m:dPr>
                              <m:ctrlPr>
                                <a:rPr lang="en-US" sz="1600" b="0" i="1" smtClean="0">
                                  <a:latin typeface="Cambria Math" panose="02040503050406030204" pitchFamily="18" charset="0"/>
                                </a:rPr>
                              </m:ctrlPr>
                            </m:dPr>
                            <m:e>
                              <m:r>
                                <m:rPr>
                                  <m:sty m:val="p"/>
                                </m:rPr>
                                <a:rPr lang="en-US" sz="1600">
                                  <a:latin typeface="Cambria Math" panose="02040503050406030204" pitchFamily="18" charset="0"/>
                                </a:rPr>
                                <m:t>x</m:t>
                              </m:r>
                              <m:r>
                                <a:rPr lang="en-US" sz="160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e>
                          </m:d>
                        </m:e>
                      </m:d>
                      <m:r>
                        <a:rPr lang="en-US"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𝑣</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0</m:t>
                          </m:r>
                        </m:sub>
                        <m:sup>
                          <m:r>
                            <a:rPr lang="en-US" sz="1600">
                              <a:latin typeface="Cambria Math" panose="02040503050406030204" pitchFamily="18" charset="0"/>
                            </a:rPr>
                            <m:t>2</m:t>
                          </m:r>
                        </m:sup>
                      </m:sSubSup>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b="0" i="1" smtClean="0">
                              <a:latin typeface="Cambria Math" panose="02040503050406030204" pitchFamily="18" charset="0"/>
                            </a:rPr>
                            <m:t>𝑠</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l-GR" sz="1600">
                              <a:latin typeface="Cambria Math" panose="02040503050406030204" pitchFamily="18" charset="0"/>
                            </a:rPr>
                            <m:t>𝜙</m:t>
                          </m:r>
                        </m:e>
                        <m:sub>
                          <m:r>
                            <a:rPr lang="en-US" sz="1600" i="1">
                              <a:latin typeface="Cambria Math" panose="02040503050406030204" pitchFamily="18" charset="0"/>
                            </a:rPr>
                            <m:t>0</m:t>
                          </m:r>
                        </m:sub>
                        <m:sup>
                          <m:r>
                            <a:rPr lang="en-US" sz="1600">
                              <a:latin typeface="Cambria Math" panose="02040503050406030204" pitchFamily="18" charset="0"/>
                            </a:rPr>
                            <m:t>2</m:t>
                          </m:r>
                        </m:sup>
                      </m:sSubSup>
                      <m:r>
                        <a:rPr lang="en-US" sz="1600">
                          <a:latin typeface="Cambria Math" panose="02040503050406030204" pitchFamily="18" charset="0"/>
                        </a:rPr>
                        <m:t>	</m:t>
                      </m:r>
                    </m:oMath>
                  </m:oMathPara>
                </a14:m>
                <a:endParaRPr lang="en-US" sz="1600" dirty="0"/>
              </a:p>
            </p:txBody>
          </p:sp>
        </mc:Choice>
        <mc:Fallback xmlns="">
          <p:sp>
            <p:nvSpPr>
              <p:cNvPr id="20" name="TextBox 19">
                <a:extLst>
                  <a:ext uri="{FF2B5EF4-FFF2-40B4-BE49-F238E27FC236}">
                    <a16:creationId xmlns:a16="http://schemas.microsoft.com/office/drawing/2014/main" id="{16CEF509-F07D-877B-88AB-8A6E4CC8CA78}"/>
                  </a:ext>
                </a:extLst>
              </p:cNvPr>
              <p:cNvSpPr txBox="1">
                <a:spLocks noRot="1" noChangeAspect="1" noMove="1" noResize="1" noEditPoints="1" noAdjustHandles="1" noChangeArrowheads="1" noChangeShapeType="1" noTextEdit="1"/>
              </p:cNvSpPr>
              <p:nvPr/>
            </p:nvSpPr>
            <p:spPr>
              <a:xfrm>
                <a:off x="1629295" y="2077955"/>
                <a:ext cx="7055368" cy="585417"/>
              </a:xfrm>
              <a:prstGeom prst="rect">
                <a:avLst/>
              </a:prstGeom>
              <a:blipFill>
                <a:blip r:embed="rId6"/>
                <a:stretch>
                  <a:fillRect/>
                </a:stretch>
              </a:blipFill>
            </p:spPr>
            <p:txBody>
              <a:bodyPr/>
              <a:lstStyle/>
              <a:p>
                <a:r>
                  <a:rPr lang="en-US">
                    <a:noFill/>
                  </a:rPr>
                  <a:t> </a:t>
                </a:r>
              </a:p>
            </p:txBody>
          </p:sp>
        </mc:Fallback>
      </mc:AlternateContent>
      <p:sp>
        <p:nvSpPr>
          <p:cNvPr id="22" name="Parentesi graffa aperta 16">
            <a:extLst>
              <a:ext uri="{FF2B5EF4-FFF2-40B4-BE49-F238E27FC236}">
                <a16:creationId xmlns:a16="http://schemas.microsoft.com/office/drawing/2014/main" id="{FC854406-C6F7-614E-A93D-6ED512001D14}"/>
              </a:ext>
            </a:extLst>
          </p:cNvPr>
          <p:cNvSpPr/>
          <p:nvPr/>
        </p:nvSpPr>
        <p:spPr>
          <a:xfrm>
            <a:off x="1677213" y="1414377"/>
            <a:ext cx="274320" cy="1248995"/>
          </a:xfrm>
          <a:prstGeom prst="leftBrace">
            <a:avLst>
              <a:gd name="adj1" fmla="val 47727"/>
              <a:gd name="adj2" fmla="val 50000"/>
            </a:avLst>
          </a:prstGeom>
          <a:ln w="1905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6BE7078-6FD0-1A1B-4A3A-F6FD7199D48B}"/>
                  </a:ext>
                </a:extLst>
              </p:cNvPr>
              <p:cNvSpPr txBox="1"/>
              <p:nvPr/>
            </p:nvSpPr>
            <p:spPr>
              <a:xfrm>
                <a:off x="9831443" y="1807651"/>
                <a:ext cx="2107277" cy="3931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i="1">
                              <a:latin typeface="Cambria Math" panose="02040503050406030204" pitchFamily="18" charset="0"/>
                            </a:rPr>
                            <m:t>𝑀</m:t>
                          </m:r>
                        </m:e>
                        <m:sub>
                          <m:r>
                            <a:rPr lang="en-US" sz="1800" i="1">
                              <a:latin typeface="Cambria Math" panose="02040503050406030204" pitchFamily="18" charset="0"/>
                            </a:rPr>
                            <m:t>𝐷</m:t>
                          </m:r>
                        </m:sub>
                        <m:sup>
                          <m:r>
                            <a:rPr lang="en-US" sz="1800" i="1">
                              <a:latin typeface="Cambria Math" panose="02040503050406030204" pitchFamily="18" charset="0"/>
                            </a:rPr>
                            <m:t>∗</m:t>
                          </m:r>
                        </m:sup>
                      </m:sSubSup>
                      <m:r>
                        <a:rPr lang="en-US" sz="1800"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𝐷</m:t>
                          </m:r>
                        </m:sub>
                      </m:sSub>
                      <m:r>
                        <a:rPr lang="en-US" b="0" i="1" smtClean="0">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𝑔</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Sub>
                        </m:sub>
                      </m:sSub>
                      <m:sSub>
                        <m:sSubPr>
                          <m:ctrlPr>
                            <a:rPr lang="en-US" i="1">
                              <a:solidFill>
                                <a:schemeClr val="tx1"/>
                              </a:solidFill>
                              <a:latin typeface="Cambria Math" panose="02040503050406030204" pitchFamily="18" charset="0"/>
                            </a:rPr>
                          </m:ctrlPr>
                        </m:sSubPr>
                        <m:e>
                          <m:r>
                            <a:rPr lang="el-GR">
                              <a:solidFill>
                                <a:schemeClr val="tx1"/>
                              </a:solidFill>
                              <a:latin typeface="Cambria Math" panose="02040503050406030204" pitchFamily="18" charset="0"/>
                            </a:rPr>
                            <m:t>𝜙</m:t>
                          </m:r>
                        </m:e>
                        <m:sub>
                          <m:r>
                            <a:rPr lang="en-US" b="0" i="1" smtClean="0">
                              <a:solidFill>
                                <a:schemeClr val="tx1"/>
                              </a:solidFill>
                              <a:latin typeface="Cambria Math" panose="02040503050406030204" pitchFamily="18" charset="0"/>
                            </a:rPr>
                            <m:t>0</m:t>
                          </m:r>
                        </m:sub>
                      </m:sSub>
                    </m:oMath>
                  </m:oMathPara>
                </a14:m>
                <a:endParaRPr lang="en-US" dirty="0"/>
              </a:p>
            </p:txBody>
          </p:sp>
        </mc:Choice>
        <mc:Fallback xmlns="">
          <p:sp>
            <p:nvSpPr>
              <p:cNvPr id="24" name="TextBox 23">
                <a:extLst>
                  <a:ext uri="{FF2B5EF4-FFF2-40B4-BE49-F238E27FC236}">
                    <a16:creationId xmlns:a16="http://schemas.microsoft.com/office/drawing/2014/main" id="{36BE7078-6FD0-1A1B-4A3A-F6FD7199D48B}"/>
                  </a:ext>
                </a:extLst>
              </p:cNvPr>
              <p:cNvSpPr txBox="1">
                <a:spLocks noRot="1" noChangeAspect="1" noMove="1" noResize="1" noEditPoints="1" noAdjustHandles="1" noChangeArrowheads="1" noChangeShapeType="1" noTextEdit="1"/>
              </p:cNvSpPr>
              <p:nvPr/>
            </p:nvSpPr>
            <p:spPr>
              <a:xfrm>
                <a:off x="9831443" y="1807651"/>
                <a:ext cx="2107277" cy="393121"/>
              </a:xfrm>
              <a:prstGeom prst="rect">
                <a:avLst/>
              </a:prstGeom>
              <a:blipFill>
                <a:blip r:embed="rId7"/>
                <a:stretch>
                  <a:fillRect b="-781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7F628AE7-F40B-AE4F-0E40-36392FF97C5B}"/>
              </a:ext>
            </a:extLst>
          </p:cNvPr>
          <p:cNvSpPr txBox="1"/>
          <p:nvPr/>
        </p:nvSpPr>
        <p:spPr>
          <a:xfrm>
            <a:off x="9206733" y="1819546"/>
            <a:ext cx="713874" cy="369332"/>
          </a:xfrm>
          <a:prstGeom prst="rect">
            <a:avLst/>
          </a:prstGeom>
          <a:noFill/>
        </p:spPr>
        <p:txBody>
          <a:bodyPr wrap="square">
            <a:spAutoFit/>
          </a:bodyPr>
          <a:lstStyle/>
          <a:p>
            <a:r>
              <a:rPr lang="en-US" dirty="0"/>
              <a:t>with:</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D9CFB8-D2D2-33CE-96D5-A8C1E43D2018}"/>
                  </a:ext>
                </a:extLst>
              </p:cNvPr>
              <p:cNvSpPr txBox="1"/>
              <p:nvPr/>
            </p:nvSpPr>
            <p:spPr>
              <a:xfrm>
                <a:off x="5373197" y="3369075"/>
                <a:ext cx="3284628" cy="580865"/>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sub>
                    </m:sSub>
                    <m:r>
                      <a:rPr lang="en-US" b="0" i="1" smtClean="0">
                        <a:solidFill>
                          <a:schemeClr val="tx1"/>
                        </a:solidFill>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sub>
                        </m:sSub>
                        <m:r>
                          <m:rPr>
                            <m:nor/>
                          </m:rPr>
                          <a:rPr lang="it-IT" b="1"/>
                          <m:t>×</m:t>
                        </m:r>
                        <m:r>
                          <m:rPr>
                            <m:nor/>
                          </m:rPr>
                          <a:rPr lang="en-US" b="1" i="0" smtClean="0"/>
                          <m:t> </m:t>
                        </m:r>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𝐷</m:t>
                            </m:r>
                          </m:sub>
                        </m:sSub>
                      </m:num>
                      <m:den>
                        <m:sSub>
                          <m:sSubPr>
                            <m:ctrlPr>
                              <a:rPr lang="en-US" i="1">
                                <a:latin typeface="Cambria Math" panose="02040503050406030204" pitchFamily="18" charset="0"/>
                              </a:rPr>
                            </m:ctrlPr>
                          </m:sSubPr>
                          <m:e>
                            <m:r>
                              <a:rPr lang="en-US">
                                <a:latin typeface="Cambria Math" panose="02040503050406030204" pitchFamily="18" charset="0"/>
                              </a:rPr>
                              <m:t>𝑀</m:t>
                            </m:r>
                          </m:e>
                          <m:sub>
                            <m:r>
                              <a:rPr lang="en-US" b="0" i="1" smtClean="0">
                                <a:latin typeface="Cambria Math" panose="02040503050406030204" pitchFamily="18" charset="0"/>
                              </a:rPr>
                              <m:t>𝑝</m:t>
                            </m:r>
                          </m:sub>
                        </m:sSub>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𝑣</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𝑣</m:t>
                            </m:r>
                          </m:sub>
                        </m:sSub>
                        <m:r>
                          <m:rPr>
                            <m:nor/>
                          </m:rPr>
                          <a:rPr lang="it-IT" b="1"/>
                          <m:t>×</m:t>
                        </m:r>
                        <m:r>
                          <m:rPr>
                            <m:nor/>
                          </m:rPr>
                          <a:rPr lang="en-US" b="1"/>
                          <m:t> </m:t>
                        </m:r>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𝐷</m:t>
                            </m:r>
                          </m:sub>
                        </m:sSub>
                      </m:num>
                      <m:den>
                        <m:sSub>
                          <m:sSubPr>
                            <m:ctrlPr>
                              <a:rPr lang="en-US" i="1">
                                <a:latin typeface="Cambria Math" panose="02040503050406030204" pitchFamily="18" charset="0"/>
                              </a:rPr>
                            </m:ctrlPr>
                          </m:sSubPr>
                          <m:e>
                            <m:r>
                              <a:rPr lang="en-US">
                                <a:latin typeface="Cambria Math" panose="02040503050406030204" pitchFamily="18" charset="0"/>
                              </a:rPr>
                              <m:t>𝑀</m:t>
                            </m:r>
                          </m:e>
                          <m:sub>
                            <m:r>
                              <a:rPr lang="en-US" i="1">
                                <a:latin typeface="Cambria Math" panose="02040503050406030204" pitchFamily="18" charset="0"/>
                              </a:rPr>
                              <m:t>𝑝</m:t>
                            </m:r>
                          </m:sub>
                        </m:sSub>
                      </m:den>
                    </m:f>
                  </m:oMath>
                </a14:m>
                <a:endParaRPr lang="en-US" dirty="0"/>
              </a:p>
            </p:txBody>
          </p:sp>
        </mc:Choice>
        <mc:Fallback xmlns="">
          <p:sp>
            <p:nvSpPr>
              <p:cNvPr id="27" name="TextBox 26">
                <a:extLst>
                  <a:ext uri="{FF2B5EF4-FFF2-40B4-BE49-F238E27FC236}">
                    <a16:creationId xmlns:a16="http://schemas.microsoft.com/office/drawing/2014/main" id="{11D9CFB8-D2D2-33CE-96D5-A8C1E43D2018}"/>
                  </a:ext>
                </a:extLst>
              </p:cNvPr>
              <p:cNvSpPr txBox="1">
                <a:spLocks noRot="1" noChangeAspect="1" noMove="1" noResize="1" noEditPoints="1" noAdjustHandles="1" noChangeArrowheads="1" noChangeShapeType="1" noTextEdit="1"/>
              </p:cNvSpPr>
              <p:nvPr/>
            </p:nvSpPr>
            <p:spPr>
              <a:xfrm>
                <a:off x="5373197" y="3369075"/>
                <a:ext cx="3284628" cy="5808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1925BB7-AEE7-FDEE-3520-239A7D87A6ED}"/>
                  </a:ext>
                </a:extLst>
              </p:cNvPr>
              <p:cNvSpPr txBox="1"/>
              <p:nvPr/>
            </p:nvSpPr>
            <p:spPr>
              <a:xfrm>
                <a:off x="133124" y="3462948"/>
                <a:ext cx="6105698" cy="393121"/>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𝑣</m:t>
                        </m:r>
                      </m:sub>
                    </m:sSub>
                  </m:oMath>
                </a14:m>
                <a:r>
                  <a:rPr lang="en-US" dirty="0"/>
                  <a:t> are dimensionless couplings given by:</a:t>
                </a:r>
              </a:p>
            </p:txBody>
          </p:sp>
        </mc:Choice>
        <mc:Fallback xmlns="">
          <p:sp>
            <p:nvSpPr>
              <p:cNvPr id="29" name="TextBox 28">
                <a:extLst>
                  <a:ext uri="{FF2B5EF4-FFF2-40B4-BE49-F238E27FC236}">
                    <a16:creationId xmlns:a16="http://schemas.microsoft.com/office/drawing/2014/main" id="{C1925BB7-AEE7-FDEE-3520-239A7D87A6ED}"/>
                  </a:ext>
                </a:extLst>
              </p:cNvPr>
              <p:cNvSpPr txBox="1">
                <a:spLocks noRot="1" noChangeAspect="1" noMove="1" noResize="1" noEditPoints="1" noAdjustHandles="1" noChangeArrowheads="1" noChangeShapeType="1" noTextEdit="1"/>
              </p:cNvSpPr>
              <p:nvPr/>
            </p:nvSpPr>
            <p:spPr>
              <a:xfrm>
                <a:off x="133124" y="3462948"/>
                <a:ext cx="6105698" cy="393121"/>
              </a:xfrm>
              <a:prstGeom prst="rect">
                <a:avLst/>
              </a:prstGeom>
              <a:blipFill>
                <a:blip r:embed="rId9"/>
                <a:stretch>
                  <a:fillRect l="-699" t="-4615" b="-20000"/>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F78C4312-114A-0F9A-A7FB-F7BB885D31C3}"/>
              </a:ext>
            </a:extLst>
          </p:cNvPr>
          <p:cNvSpPr txBox="1"/>
          <p:nvPr/>
        </p:nvSpPr>
        <p:spPr>
          <a:xfrm>
            <a:off x="133124" y="4062973"/>
            <a:ext cx="8412974" cy="369332"/>
          </a:xfrm>
          <a:prstGeom prst="rect">
            <a:avLst/>
          </a:prstGeom>
          <a:noFill/>
        </p:spPr>
        <p:txBody>
          <a:bodyPr wrap="square">
            <a:spAutoFit/>
          </a:bodyPr>
          <a:lstStyle/>
          <a:p>
            <a:pPr marL="285750" indent="-285750">
              <a:buFont typeface="Arial" panose="020B0604020202020204" pitchFamily="34" charset="0"/>
              <a:buChar char="•"/>
            </a:pPr>
            <a:r>
              <a:rPr lang="en-US" dirty="0"/>
              <a:t>Priors are assigned based on previous literature - </a:t>
            </a:r>
            <a:r>
              <a:rPr lang="en-US" sz="1600" dirty="0"/>
              <a:t>Das et al.  </a:t>
            </a:r>
            <a:r>
              <a:rPr lang="en-US" sz="1600" i="1" dirty="0"/>
              <a:t>PRD </a:t>
            </a:r>
            <a:r>
              <a:rPr lang="en-US" sz="1600" dirty="0"/>
              <a:t>105 (2022) 12</a:t>
            </a:r>
            <a:endParaRPr lang="en-US" dirty="0"/>
          </a:p>
        </p:txBody>
      </p:sp>
      <p:sp>
        <p:nvSpPr>
          <p:cNvPr id="31" name="TextBox 30">
            <a:extLst>
              <a:ext uri="{FF2B5EF4-FFF2-40B4-BE49-F238E27FC236}">
                <a16:creationId xmlns:a16="http://schemas.microsoft.com/office/drawing/2014/main" id="{4A64ED9B-DAF2-5397-CDFD-16AFE8E87131}"/>
              </a:ext>
            </a:extLst>
          </p:cNvPr>
          <p:cNvSpPr txBox="1"/>
          <p:nvPr/>
        </p:nvSpPr>
        <p:spPr>
          <a:xfrm>
            <a:off x="133123" y="4639209"/>
            <a:ext cx="7281829" cy="369332"/>
          </a:xfrm>
          <a:prstGeom prst="rect">
            <a:avLst/>
          </a:prstGeom>
          <a:noFill/>
        </p:spPr>
        <p:txBody>
          <a:bodyPr wrap="square">
            <a:spAutoFit/>
          </a:bodyPr>
          <a:lstStyle/>
          <a:p>
            <a:pPr marL="285750" indent="-285750">
              <a:buFont typeface="Arial" panose="020B0604020202020204" pitchFamily="34" charset="0"/>
              <a:buChar char="•"/>
            </a:pPr>
            <a:r>
              <a:rPr lang="en-US" dirty="0"/>
              <a:t>Likelihoods from NICER and LIGO dare are assumed to be gaussians.</a:t>
            </a:r>
          </a:p>
        </p:txBody>
      </p:sp>
      <p:sp>
        <p:nvSpPr>
          <p:cNvPr id="32" name="TextBox 31">
            <a:extLst>
              <a:ext uri="{FF2B5EF4-FFF2-40B4-BE49-F238E27FC236}">
                <a16:creationId xmlns:a16="http://schemas.microsoft.com/office/drawing/2014/main" id="{9BDD5D93-4933-CF74-A890-7244A6216796}"/>
              </a:ext>
            </a:extLst>
          </p:cNvPr>
          <p:cNvSpPr txBox="1"/>
          <p:nvPr/>
        </p:nvSpPr>
        <p:spPr>
          <a:xfrm>
            <a:off x="133124" y="5215445"/>
            <a:ext cx="6105698" cy="369332"/>
          </a:xfrm>
          <a:prstGeom prst="rect">
            <a:avLst/>
          </a:prstGeom>
          <a:noFill/>
        </p:spPr>
        <p:txBody>
          <a:bodyPr wrap="square">
            <a:spAutoFit/>
          </a:bodyPr>
          <a:lstStyle/>
          <a:p>
            <a:pPr marL="285750" indent="-285750">
              <a:buFont typeface="Arial" panose="020B0604020202020204" pitchFamily="34" charset="0"/>
              <a:buChar char="•"/>
            </a:pPr>
            <a:r>
              <a:rPr lang="en-US" b="1" dirty="0"/>
              <a:t>No significant correlations</a:t>
            </a:r>
            <a:r>
              <a:rPr lang="en-US" dirty="0"/>
              <a:t> arise among the parameters.</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7E54C80-216E-68B6-E093-116C223E0A0F}"/>
                  </a:ext>
                </a:extLst>
              </p:cNvPr>
              <p:cNvSpPr txBox="1"/>
              <p:nvPr/>
            </p:nvSpPr>
            <p:spPr>
              <a:xfrm>
                <a:off x="133123" y="5785411"/>
                <a:ext cx="7506273" cy="923330"/>
              </a:xfrm>
              <a:prstGeom prst="rect">
                <a:avLst/>
              </a:prstGeom>
              <a:noFill/>
            </p:spPr>
            <p:txBody>
              <a:bodyPr wrap="square">
                <a:spAutoFit/>
              </a:bodyPr>
              <a:lstStyle/>
              <a:p>
                <a:pPr marL="285750" indent="-285750" algn="just">
                  <a:buFont typeface="Arial" panose="020B0604020202020204" pitchFamily="34" charset="0"/>
                  <a:buChar char="•"/>
                </a:pPr>
                <a:r>
                  <a:rPr lang="en-US" dirty="0"/>
                  <a:t>The greater stiffness of MPA1 EOS leads to a larger </a:t>
                </a:r>
                <a14:m>
                  <m:oMath xmlns:m="http://schemas.openxmlformats.org/officeDocument/2006/math">
                    <m:r>
                      <a:rPr lang="en-US" b="0" i="1" smtClean="0">
                        <a:latin typeface="Cambria Math" panose="02040503050406030204" pitchFamily="18" charset="0"/>
                      </a:rPr>
                      <m:t>𝑓</m:t>
                    </m:r>
                  </m:oMath>
                </a14:m>
                <a:r>
                  <a:rPr lang="en-US" dirty="0"/>
                  <a:t> </a:t>
                </a:r>
                <a14:m>
                  <m:oMath xmlns:m="http://schemas.openxmlformats.org/officeDocument/2006/math">
                    <m:r>
                      <a:rPr lang="it-IT" altLang="en-US" i="1">
                        <a:latin typeface="Cambria Math" panose="02040503050406030204" pitchFamily="18" charset="0"/>
                      </a:rPr>
                      <m:t>→ </m:t>
                    </m:r>
                  </m:oMath>
                </a14:m>
                <a:br>
                  <a:rPr lang="en-US" altLang="en-US" dirty="0"/>
                </a:br>
                <a:r>
                  <a:rPr lang="en-US" dirty="0"/>
                  <a:t>Since the baryonic sector exerts more pressure, a larger amount of (pressureless) DM can accumulate.</a:t>
                </a:r>
              </a:p>
            </p:txBody>
          </p:sp>
        </mc:Choice>
        <mc:Fallback xmlns="">
          <p:sp>
            <p:nvSpPr>
              <p:cNvPr id="33" name="TextBox 32">
                <a:extLst>
                  <a:ext uri="{FF2B5EF4-FFF2-40B4-BE49-F238E27FC236}">
                    <a16:creationId xmlns:a16="http://schemas.microsoft.com/office/drawing/2014/main" id="{C7E54C80-216E-68B6-E093-116C223E0A0F}"/>
                  </a:ext>
                </a:extLst>
              </p:cNvPr>
              <p:cNvSpPr txBox="1">
                <a:spLocks noRot="1" noChangeAspect="1" noMove="1" noResize="1" noEditPoints="1" noAdjustHandles="1" noChangeArrowheads="1" noChangeShapeType="1" noTextEdit="1"/>
              </p:cNvSpPr>
              <p:nvPr/>
            </p:nvSpPr>
            <p:spPr>
              <a:xfrm>
                <a:off x="133123" y="5785411"/>
                <a:ext cx="7506273" cy="923330"/>
              </a:xfrm>
              <a:prstGeom prst="rect">
                <a:avLst/>
              </a:prstGeom>
              <a:blipFill>
                <a:blip r:embed="rId10"/>
                <a:stretch>
                  <a:fillRect l="-569" t="-2632" r="-650" b="-9868"/>
                </a:stretch>
              </a:blipFill>
            </p:spPr>
            <p:txBody>
              <a:bodyPr/>
              <a:lstStyle/>
              <a:p>
                <a:r>
                  <a:rPr lang="en-US">
                    <a:noFill/>
                  </a:rPr>
                  <a:t> </a:t>
                </a:r>
              </a:p>
            </p:txBody>
          </p:sp>
        </mc:Fallback>
      </mc:AlternateContent>
    </p:spTree>
    <p:extLst>
      <p:ext uri="{BB962C8B-B14F-4D97-AF65-F5344CB8AC3E}">
        <p14:creationId xmlns:p14="http://schemas.microsoft.com/office/powerpoint/2010/main" val="352184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DE8AB7-874B-7C5B-0D2C-3634103D068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19B9890-33BB-1DEE-5EE3-C50513FA9A1B}"/>
              </a:ext>
            </a:extLst>
          </p:cNvPr>
          <p:cNvSpPr txBox="1"/>
          <p:nvPr/>
        </p:nvSpPr>
        <p:spPr>
          <a:xfrm>
            <a:off x="8424348" y="6693010"/>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p:sp>
        <p:nvSpPr>
          <p:cNvPr id="5" name="Titolo 1">
            <a:extLst>
              <a:ext uri="{FF2B5EF4-FFF2-40B4-BE49-F238E27FC236}">
                <a16:creationId xmlns:a16="http://schemas.microsoft.com/office/drawing/2014/main" id="{B764C2CC-3091-70F7-F5BC-DC17CAC77218}"/>
              </a:ext>
            </a:extLst>
          </p:cNvPr>
          <p:cNvSpPr>
            <a:spLocks noGrp="1"/>
          </p:cNvSpPr>
          <p:nvPr>
            <p:ph type="title"/>
          </p:nvPr>
        </p:nvSpPr>
        <p:spPr>
          <a:xfrm>
            <a:off x="0" y="1"/>
            <a:ext cx="12191999" cy="887424"/>
          </a:xfrm>
        </p:spPr>
        <p:txBody>
          <a:bodyPr>
            <a:normAutofit/>
          </a:bodyPr>
          <a:lstStyle/>
          <a:p>
            <a:pPr algn="ctr"/>
            <a:r>
              <a:rPr lang="it-IT" sz="2800" b="1" dirty="0" err="1">
                <a:latin typeface="+mn-lt"/>
                <a:ea typeface="+mn-ea"/>
                <a:cs typeface="+mn-cs"/>
              </a:rPr>
              <a:t>Quadratic</a:t>
            </a:r>
            <a:r>
              <a:rPr lang="it-IT" sz="2800" b="1" dirty="0">
                <a:latin typeface="+mn-lt"/>
                <a:ea typeface="+mn-ea"/>
                <a:cs typeface="+mn-cs"/>
              </a:rPr>
              <a:t> scenario</a:t>
            </a:r>
            <a:endParaRPr lang="en-US" sz="2400" b="1" dirty="0">
              <a:latin typeface="+mn-lt"/>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67A56E4-1818-6F21-5EB3-90DD4F580320}"/>
                  </a:ext>
                </a:extLst>
              </p:cNvPr>
              <p:cNvSpPr txBox="1"/>
              <p:nvPr/>
            </p:nvSpPr>
            <p:spPr>
              <a:xfrm>
                <a:off x="388828" y="710490"/>
                <a:ext cx="11657850"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rPr>
                        <m:t>𝔏</m:t>
                      </m:r>
                      <m:r>
                        <m:rPr>
                          <m:nor/>
                        </m:rPr>
                        <a:rPr lang="en-US" sz="1600"/>
                        <m:t> </m:t>
                      </m:r>
                      <m:r>
                        <a:rPr lang="en-US" sz="1600" b="0" i="1" smtClean="0">
                          <a:latin typeface="Cambria Math" panose="02040503050406030204" pitchFamily="18" charset="0"/>
                        </a:rPr>
                        <m:t>=</m:t>
                      </m:r>
                      <m:acc>
                        <m:accPr>
                          <m:chr m:val="̅"/>
                          <m:ctrlPr>
                            <a:rPr lang="en-US" sz="1600" i="1">
                              <a:latin typeface="Cambria Math" panose="02040503050406030204" pitchFamily="18" charset="0"/>
                            </a:rPr>
                          </m:ctrlPr>
                        </m:accPr>
                        <m:e>
                          <m:r>
                            <m:rPr>
                              <m:sty m:val="p"/>
                            </m:rPr>
                            <a:rPr lang="el-GR" sz="1600">
                              <a:latin typeface="Cambria Math" panose="02040503050406030204" pitchFamily="18" charset="0"/>
                            </a:rPr>
                            <m:t>Ψ</m:t>
                          </m:r>
                        </m:e>
                      </m:acc>
                      <m:d>
                        <m:dPr>
                          <m:ctrlPr>
                            <a:rPr lang="en-US" sz="1600" i="1">
                              <a:latin typeface="Cambria Math" panose="02040503050406030204" pitchFamily="18" charset="0"/>
                            </a:rPr>
                          </m:ctrlPr>
                        </m:dPr>
                        <m:e>
                          <m:r>
                            <a:rPr lang="en-US" sz="1600">
                              <a:latin typeface="Cambria Math" panose="02040503050406030204" pitchFamily="18" charset="0"/>
                            </a:rPr>
                            <m:t>𝑥</m:t>
                          </m:r>
                        </m:e>
                      </m:d>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l-GR" sz="1600">
                                  <a:latin typeface="Cambria Math" panose="02040503050406030204" pitchFamily="18" charset="0"/>
                                </a:rPr>
                                <m:t>γ</m:t>
                              </m:r>
                            </m:e>
                            <m:sub>
                              <m:r>
                                <m:rPr>
                                  <m:sty m:val="p"/>
                                </m:rPr>
                                <a:rPr lang="el-GR" sz="1600">
                                  <a:latin typeface="Cambria Math" panose="02040503050406030204" pitchFamily="18" charset="0"/>
                                </a:rPr>
                                <m:t>μ</m:t>
                              </m:r>
                            </m:sub>
                          </m:sSub>
                          <m:d>
                            <m:dPr>
                              <m:begChr m:val="["/>
                              <m:endChr m:val="]"/>
                              <m:ctrlPr>
                                <a:rPr lang="el-GR" sz="1600" i="1">
                                  <a:latin typeface="Cambria Math" panose="02040503050406030204" pitchFamily="18" charset="0"/>
                                </a:rPr>
                              </m:ctrlPr>
                            </m:dPr>
                            <m:e>
                              <m:r>
                                <a:rPr lang="en-US" sz="1600">
                                  <a:latin typeface="Cambria Math" panose="02040503050406030204" pitchFamily="18" charset="0"/>
                                </a:rPr>
                                <m:t>𝑖</m:t>
                              </m:r>
                              <m:sSup>
                                <m:sSupPr>
                                  <m:ctrlPr>
                                    <a:rPr lang="en-US" sz="1600" i="1">
                                      <a:latin typeface="Cambria Math" panose="02040503050406030204" pitchFamily="18" charset="0"/>
                                    </a:rPr>
                                  </m:ctrlPr>
                                </m:sSupPr>
                                <m:e>
                                  <m:r>
                                    <a:rPr lang="en-US" sz="1600">
                                      <a:latin typeface="Cambria Math" panose="02040503050406030204" pitchFamily="18" charset="0"/>
                                    </a:rPr>
                                    <m:t>𝜕</m:t>
                                  </m:r>
                                </m:e>
                                <m:sup>
                                  <m:r>
                                    <m:rPr>
                                      <m:sty m:val="p"/>
                                    </m:rPr>
                                    <a:rPr lang="el-GR" sz="1600">
                                      <a:latin typeface="Cambria Math" panose="02040503050406030204" pitchFamily="18" charset="0"/>
                                    </a:rPr>
                                    <m:t>μ</m:t>
                                  </m:r>
                                </m:sup>
                              </m:sSup>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𝑔</m:t>
                                  </m:r>
                                </m:e>
                                <m:sub>
                                  <m:r>
                                    <a:rPr lang="en-US" sz="1600">
                                      <a:latin typeface="Cambria Math" panose="02040503050406030204" pitchFamily="18" charset="0"/>
                                    </a:rPr>
                                    <m:t>𝑣</m:t>
                                  </m:r>
                                </m:sub>
                              </m:sSub>
                              <m:sSup>
                                <m:sSupPr>
                                  <m:ctrlPr>
                                    <a:rPr lang="en-US" sz="1600" i="1">
                                      <a:latin typeface="Cambria Math" panose="02040503050406030204" pitchFamily="18" charset="0"/>
                                    </a:rPr>
                                  </m:ctrlPr>
                                </m:sSupPr>
                                <m:e>
                                  <m:r>
                                    <a:rPr lang="en-US" sz="1600">
                                      <a:latin typeface="Cambria Math" panose="02040503050406030204" pitchFamily="18" charset="0"/>
                                    </a:rPr>
                                    <m:t>𝑉</m:t>
                                  </m:r>
                                </m:e>
                                <m:sup>
                                  <m:r>
                                    <m:rPr>
                                      <m:sty m:val="p"/>
                                    </m:rPr>
                                    <a:rPr lang="el-GR" sz="1600">
                                      <a:latin typeface="Cambria Math" panose="02040503050406030204" pitchFamily="18" charset="0"/>
                                    </a:rPr>
                                    <m:t>μ</m:t>
                                  </m:r>
                                </m:sup>
                              </m:sSup>
                              <m:d>
                                <m:dPr>
                                  <m:ctrlPr>
                                    <a:rPr lang="en-US" sz="1600" i="1">
                                      <a:latin typeface="Cambria Math" panose="02040503050406030204" pitchFamily="18" charset="0"/>
                                    </a:rPr>
                                  </m:ctrlPr>
                                </m:dPr>
                                <m:e>
                                  <m:r>
                                    <a:rPr lang="en-US" sz="1600">
                                      <a:latin typeface="Cambria Math" panose="02040503050406030204" pitchFamily="18" charset="0"/>
                                    </a:rPr>
                                    <m:t>𝑥</m:t>
                                  </m:r>
                                </m:e>
                              </m:d>
                            </m:e>
                          </m:d>
                          <m:r>
                            <a:rPr lang="en-US" sz="1600">
                              <a:latin typeface="Cambria Math" panose="02040503050406030204" pitchFamily="18" charset="0"/>
                            </a:rPr>
                            <m:t>−</m:t>
                          </m:r>
                          <m:d>
                            <m:dPr>
                              <m:begChr m:val="["/>
                              <m:endChr m:val="]"/>
                              <m:ctrlPr>
                                <a:rPr lang="el-GR"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a:latin typeface="Cambria Math" panose="02040503050406030204" pitchFamily="18" charset="0"/>
                                    </a:rPr>
                                    <m:t>𝑀</m:t>
                                  </m:r>
                                </m:e>
                                <m:sub>
                                  <m:r>
                                    <a:rPr lang="en-US" sz="1600">
                                      <a:latin typeface="Cambria Math" panose="02040503050406030204" pitchFamily="18" charset="0"/>
                                    </a:rPr>
                                    <m:t>𝐷</m:t>
                                  </m:r>
                                </m:sub>
                              </m:sSub>
                              <m:r>
                                <a:rPr lang="en-US" sz="1600">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a:solidFill>
                                        <a:srgbClr val="FF0000"/>
                                      </a:solidFill>
                                      <a:latin typeface="Cambria Math" panose="02040503050406030204" pitchFamily="18" charset="0"/>
                                    </a:rPr>
                                    <m:t>𝑔</m:t>
                                  </m:r>
                                </m:e>
                                <m:sub>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𝑠</m:t>
                                      </m:r>
                                    </m:e>
                                    <m:sub>
                                      <m:r>
                                        <a:rPr lang="en-US" sz="1600" i="1">
                                          <a:solidFill>
                                            <a:srgbClr val="FF0000"/>
                                          </a:solidFill>
                                          <a:latin typeface="Cambria Math" panose="02040503050406030204" pitchFamily="18" charset="0"/>
                                        </a:rPr>
                                        <m:t>2</m:t>
                                      </m:r>
                                    </m:sub>
                                  </m:sSub>
                                </m:sub>
                              </m:sSub>
                              <m:sSup>
                                <m:sSupPr>
                                  <m:ctrlPr>
                                    <a:rPr lang="en-US" sz="1600" i="1">
                                      <a:solidFill>
                                        <a:srgbClr val="FF0000"/>
                                      </a:solidFill>
                                      <a:latin typeface="Cambria Math" panose="02040503050406030204" pitchFamily="18" charset="0"/>
                                    </a:rPr>
                                  </m:ctrlPr>
                                </m:sSupPr>
                                <m:e>
                                  <m:r>
                                    <a:rPr lang="el-GR" sz="1600">
                                      <a:solidFill>
                                        <a:srgbClr val="FF0000"/>
                                      </a:solidFill>
                                      <a:latin typeface="Cambria Math" panose="02040503050406030204" pitchFamily="18" charset="0"/>
                                    </a:rPr>
                                    <m:t>𝜙</m:t>
                                  </m:r>
                                </m:e>
                                <m:sup>
                                  <m:r>
                                    <a:rPr lang="en-US" sz="1600" i="1">
                                      <a:solidFill>
                                        <a:srgbClr val="FF0000"/>
                                      </a:solidFill>
                                      <a:latin typeface="Cambria Math" panose="02040503050406030204" pitchFamily="18" charset="0"/>
                                    </a:rPr>
                                    <m:t>2</m:t>
                                  </m:r>
                                </m:sup>
                              </m:sSup>
                              <m:d>
                                <m:dPr>
                                  <m:ctrlPr>
                                    <a:rPr lang="en-US" sz="1600" i="1">
                                      <a:solidFill>
                                        <a:srgbClr val="FF0000"/>
                                      </a:solidFill>
                                      <a:latin typeface="Cambria Math" panose="02040503050406030204" pitchFamily="18" charset="0"/>
                                    </a:rPr>
                                  </m:ctrlPr>
                                </m:dPr>
                                <m:e>
                                  <m:r>
                                    <a:rPr lang="en-US" sz="1600">
                                      <a:solidFill>
                                        <a:srgbClr val="FF0000"/>
                                      </a:solidFill>
                                      <a:latin typeface="Cambria Math" panose="02040503050406030204" pitchFamily="18" charset="0"/>
                                    </a:rPr>
                                    <m:t>𝑥</m:t>
                                  </m:r>
                                </m:e>
                              </m:d>
                            </m:e>
                          </m:d>
                        </m:e>
                      </m:d>
                      <m:r>
                        <m:rPr>
                          <m:sty m:val="p"/>
                        </m:rPr>
                        <a:rPr lang="el-GR" sz="1600">
                          <a:latin typeface="Cambria Math" panose="02040503050406030204" pitchFamily="18" charset="0"/>
                        </a:rPr>
                        <m:t>Ψ</m:t>
                      </m:r>
                      <m:d>
                        <m:dPr>
                          <m:ctrlPr>
                            <a:rPr lang="en-US" sz="1600" i="1">
                              <a:latin typeface="Cambria Math" panose="02040503050406030204" pitchFamily="18" charset="0"/>
                            </a:rPr>
                          </m:ctrlPr>
                        </m:dPr>
                        <m:e>
                          <m:r>
                            <a:rPr lang="en-US" sz="1600">
                              <a:latin typeface="Cambria Math" panose="02040503050406030204" pitchFamily="18" charset="0"/>
                            </a:rPr>
                            <m:t>𝑥</m:t>
                          </m:r>
                        </m:e>
                      </m:d>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r>
                        <a:rPr lang="en-US" sz="1600">
                          <a:latin typeface="Cambria Math" panose="02040503050406030204" pitchFamily="18" charset="0"/>
                        </a:rPr>
                        <m:t>	</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a:latin typeface="Cambria Math" panose="02040503050406030204" pitchFamily="18" charset="0"/>
                                </a:rPr>
                                <m:t>𝜕</m:t>
                              </m:r>
                            </m:e>
                            <m:sub>
                              <m:r>
                                <m:rPr>
                                  <m:sty m:val="p"/>
                                </m:rPr>
                                <a:rPr lang="el-GR" sz="1600">
                                  <a:latin typeface="Cambria Math" panose="02040503050406030204" pitchFamily="18" charset="0"/>
                                </a:rPr>
                                <m:t>μ</m:t>
                              </m:r>
                            </m:sub>
                          </m:sSub>
                          <m:r>
                            <a:rPr lang="el-GR" sz="1600">
                              <a:latin typeface="Cambria Math" panose="02040503050406030204" pitchFamily="18" charset="0"/>
                            </a:rPr>
                            <m:t>𝜙</m:t>
                          </m:r>
                          <m:d>
                            <m:dPr>
                              <m:ctrlPr>
                                <a:rPr lang="en-US" sz="1600" i="1">
                                  <a:latin typeface="Cambria Math" panose="02040503050406030204" pitchFamily="18" charset="0"/>
                                </a:rPr>
                              </m:ctrlPr>
                            </m:dPr>
                            <m:e>
                              <m:r>
                                <a:rPr lang="en-US" sz="1600">
                                  <a:latin typeface="Cambria Math" panose="02040503050406030204" pitchFamily="18" charset="0"/>
                                </a:rPr>
                                <m:t>𝑥</m:t>
                              </m:r>
                            </m:e>
                          </m:d>
                          <m:sSup>
                            <m:sSupPr>
                              <m:ctrlPr>
                                <a:rPr lang="en-US" sz="1600" i="1">
                                  <a:latin typeface="Cambria Math" panose="02040503050406030204" pitchFamily="18" charset="0"/>
                                </a:rPr>
                              </m:ctrlPr>
                            </m:sSupPr>
                            <m:e>
                              <m:r>
                                <a:rPr lang="en-US" sz="1600">
                                  <a:latin typeface="Cambria Math" panose="02040503050406030204" pitchFamily="18" charset="0"/>
                                </a:rPr>
                                <m:t>𝜕</m:t>
                              </m:r>
                            </m:e>
                            <m:sup>
                              <m:r>
                                <m:rPr>
                                  <m:sty m:val="p"/>
                                </m:rPr>
                                <a:rPr lang="el-GR" sz="1600">
                                  <a:latin typeface="Cambria Math" panose="02040503050406030204" pitchFamily="18" charset="0"/>
                                </a:rPr>
                                <m:t>μ</m:t>
                              </m:r>
                            </m:sup>
                          </m:sSup>
                          <m:r>
                            <a:rPr lang="el-GR" sz="1600">
                              <a:latin typeface="Cambria Math" panose="02040503050406030204" pitchFamily="18" charset="0"/>
                            </a:rPr>
                            <m:t>𝜙</m:t>
                          </m:r>
                          <m:d>
                            <m:dPr>
                              <m:ctrlPr>
                                <a:rPr lang="en-US" sz="1600" i="1">
                                  <a:latin typeface="Cambria Math" panose="02040503050406030204" pitchFamily="18" charset="0"/>
                                </a:rPr>
                              </m:ctrlPr>
                            </m:dPr>
                            <m:e>
                              <m:r>
                                <a:rPr lang="en-US" sz="1600">
                                  <a:latin typeface="Cambria Math" panose="02040503050406030204" pitchFamily="18" charset="0"/>
                                </a:rPr>
                                <m:t>𝑥</m:t>
                              </m:r>
                            </m:e>
                          </m:d>
                          <m:r>
                            <a:rPr lang="en-US" sz="1600">
                              <a:latin typeface="Cambria Math" panose="02040503050406030204" pitchFamily="18" charset="0"/>
                            </a:rPr>
                            <m:t>−</m:t>
                          </m:r>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𝑠</m:t>
                              </m:r>
                            </m:sub>
                            <m:sup>
                              <m:r>
                                <a:rPr lang="en-US" sz="1600">
                                  <a:latin typeface="Cambria Math" panose="02040503050406030204" pitchFamily="18" charset="0"/>
                                </a:rPr>
                                <m:t>2</m:t>
                              </m:r>
                            </m:sup>
                          </m:sSubSup>
                          <m:sSup>
                            <m:sSupPr>
                              <m:ctrlPr>
                                <a:rPr lang="en-US" sz="1600" i="1">
                                  <a:latin typeface="Cambria Math" panose="02040503050406030204" pitchFamily="18" charset="0"/>
                                </a:rPr>
                              </m:ctrlPr>
                            </m:sSupPr>
                            <m:e>
                              <m:r>
                                <a:rPr lang="el-GR" sz="1600">
                                  <a:latin typeface="Cambria Math" panose="02040503050406030204" pitchFamily="18" charset="0"/>
                                </a:rPr>
                                <m:t>𝜙</m:t>
                              </m:r>
                            </m:e>
                            <m:sup>
                              <m:r>
                                <a:rPr lang="en-US" sz="1600">
                                  <a:latin typeface="Cambria Math" panose="02040503050406030204" pitchFamily="18" charset="0"/>
                                </a:rPr>
                                <m:t>2</m:t>
                              </m:r>
                            </m:sup>
                          </m:sSup>
                          <m:r>
                            <a:rPr lang="en-US" sz="1600">
                              <a:latin typeface="Cambria Math" panose="02040503050406030204" pitchFamily="18" charset="0"/>
                            </a:rPr>
                            <m:t>(</m:t>
                          </m:r>
                          <m:r>
                            <a:rPr lang="en-US" sz="1600">
                              <a:latin typeface="Cambria Math" panose="02040503050406030204" pitchFamily="18" charset="0"/>
                            </a:rPr>
                            <m:t>𝑥</m:t>
                          </m:r>
                          <m:r>
                            <a:rPr lang="en-US" sz="1600">
                              <a:latin typeface="Cambria Math" panose="02040503050406030204" pitchFamily="18" charset="0"/>
                            </a:rPr>
                            <m:t>)</m:t>
                          </m:r>
                        </m:e>
                      </m:d>
                      <m:r>
                        <a:rPr lang="en-US" sz="1600">
                          <a:latin typeface="Cambria Math" panose="02040503050406030204" pitchFamily="18" charset="0"/>
                        </a:rPr>
                        <m:t>−</m:t>
                      </m:r>
                      <m:f>
                        <m:fPr>
                          <m:ctrlPr>
                            <a:rPr lang="en-US" sz="1600" i="1" smtClean="0">
                              <a:solidFill>
                                <a:srgbClr val="FF0000"/>
                              </a:solidFill>
                              <a:latin typeface="Cambria Math" panose="02040503050406030204" pitchFamily="18" charset="0"/>
                            </a:rPr>
                          </m:ctrlPr>
                        </m:fPr>
                        <m:num>
                          <m:r>
                            <a:rPr lang="en-US" sz="1600">
                              <a:solidFill>
                                <a:srgbClr val="FF0000"/>
                              </a:solidFill>
                              <a:latin typeface="Cambria Math" panose="02040503050406030204" pitchFamily="18" charset="0"/>
                            </a:rPr>
                            <m:t>1</m:t>
                          </m:r>
                        </m:num>
                        <m:den>
                          <m:r>
                            <a:rPr lang="en-US" sz="1600">
                              <a:solidFill>
                                <a:srgbClr val="FF0000"/>
                              </a:solidFill>
                              <a:latin typeface="Cambria Math" panose="02040503050406030204" pitchFamily="18" charset="0"/>
                            </a:rPr>
                            <m:t>4</m:t>
                          </m:r>
                          <m:r>
                            <a:rPr lang="en-US" sz="1600" b="0" i="1" smtClean="0">
                              <a:solidFill>
                                <a:srgbClr val="FF0000"/>
                              </a:solidFill>
                              <a:latin typeface="Cambria Math" panose="02040503050406030204" pitchFamily="18" charset="0"/>
                            </a:rPr>
                            <m:t>!</m:t>
                          </m:r>
                        </m:den>
                      </m:f>
                      <m:r>
                        <m:rPr>
                          <m:sty m:val="p"/>
                        </m:rPr>
                        <a:rPr lang="el-GR" sz="1600" i="1" smtClean="0">
                          <a:solidFill>
                            <a:srgbClr val="FF0000"/>
                          </a:solidFill>
                          <a:latin typeface="Cambria Math" panose="02040503050406030204" pitchFamily="18" charset="0"/>
                        </a:rPr>
                        <m:t>λ</m:t>
                      </m:r>
                      <m:sSup>
                        <m:sSupPr>
                          <m:ctrlPr>
                            <a:rPr lang="en-US" sz="1600" i="1">
                              <a:solidFill>
                                <a:srgbClr val="FF0000"/>
                              </a:solidFill>
                              <a:latin typeface="Cambria Math" panose="02040503050406030204" pitchFamily="18" charset="0"/>
                            </a:rPr>
                          </m:ctrlPr>
                        </m:sSupPr>
                        <m:e>
                          <m:r>
                            <a:rPr lang="el-GR" sz="1600">
                              <a:solidFill>
                                <a:srgbClr val="FF0000"/>
                              </a:solidFill>
                              <a:latin typeface="Cambria Math" panose="02040503050406030204" pitchFamily="18" charset="0"/>
                            </a:rPr>
                            <m:t>𝜙</m:t>
                          </m:r>
                        </m:e>
                        <m:sup>
                          <m:r>
                            <a:rPr lang="en-US" sz="1600" b="0" i="0" smtClean="0">
                              <a:solidFill>
                                <a:srgbClr val="FF0000"/>
                              </a:solidFill>
                              <a:latin typeface="Cambria Math" panose="02040503050406030204" pitchFamily="18" charset="0"/>
                            </a:rPr>
                            <m:t>4</m:t>
                          </m:r>
                        </m:sup>
                      </m:sSup>
                      <m:r>
                        <a:rPr lang="en-US" sz="1600">
                          <a:solidFill>
                            <a:srgbClr val="FF0000"/>
                          </a:solidFill>
                          <a:latin typeface="Cambria Math" panose="02040503050406030204" pitchFamily="18" charset="0"/>
                        </a:rPr>
                        <m:t>(</m:t>
                      </m:r>
                      <m:r>
                        <a:rPr lang="en-US" sz="1600">
                          <a:solidFill>
                            <a:srgbClr val="FF0000"/>
                          </a:solidFill>
                          <a:latin typeface="Cambria Math" panose="02040503050406030204" pitchFamily="18" charset="0"/>
                        </a:rPr>
                        <m:t>𝑥</m:t>
                      </m:r>
                      <m:r>
                        <a:rPr lang="en-US" sz="1600">
                          <a:solidFill>
                            <a:srgbClr val="FF0000"/>
                          </a:solidFill>
                          <a:latin typeface="Cambria Math" panose="02040503050406030204" pitchFamily="18" charset="0"/>
                        </a:rPr>
                        <m:t>)</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4</m:t>
                          </m:r>
                        </m:den>
                      </m:f>
                      <m:sSup>
                        <m:sSupPr>
                          <m:ctrlPr>
                            <a:rPr lang="en-US" sz="1600" i="1">
                              <a:latin typeface="Cambria Math" panose="02040503050406030204" pitchFamily="18" charset="0"/>
                            </a:rPr>
                          </m:ctrlPr>
                        </m:sSupPr>
                        <m:e>
                          <m:r>
                            <a:rPr lang="en-US" sz="1600">
                              <a:latin typeface="Cambria Math" panose="02040503050406030204" pitchFamily="18" charset="0"/>
                            </a:rPr>
                            <m:t>𝑉</m:t>
                          </m:r>
                        </m:e>
                        <m:sup>
                          <m:r>
                            <m:rPr>
                              <m:sty m:val="p"/>
                            </m:rPr>
                            <a:rPr lang="el-GR" sz="1600">
                              <a:latin typeface="Cambria Math" panose="02040503050406030204" pitchFamily="18" charset="0"/>
                            </a:rPr>
                            <m:t>μν</m:t>
                          </m:r>
                        </m:sup>
                      </m:sSup>
                      <m:sSub>
                        <m:sSubPr>
                          <m:ctrlPr>
                            <a:rPr lang="en-US" sz="1600" i="1">
                              <a:latin typeface="Cambria Math" panose="02040503050406030204" pitchFamily="18" charset="0"/>
                            </a:rPr>
                          </m:ctrlPr>
                        </m:sSubPr>
                        <m:e>
                          <m:r>
                            <a:rPr lang="en-US" sz="1600">
                              <a:latin typeface="Cambria Math" panose="02040503050406030204" pitchFamily="18" charset="0"/>
                            </a:rPr>
                            <m:t>𝑉</m:t>
                          </m:r>
                        </m:e>
                        <m:sub>
                          <m:r>
                            <m:rPr>
                              <m:sty m:val="p"/>
                            </m:rPr>
                            <a:rPr lang="el-GR" sz="1600">
                              <a:latin typeface="Cambria Math" panose="02040503050406030204" pitchFamily="18" charset="0"/>
                            </a:rPr>
                            <m:t>μ</m:t>
                          </m:r>
                          <m:r>
                            <a:rPr lang="en-US" sz="1600">
                              <a:latin typeface="Cambria Math" panose="02040503050406030204" pitchFamily="18" charset="0"/>
                            </a:rPr>
                            <m:t>𝑣</m:t>
                          </m:r>
                        </m:sub>
                      </m:sSub>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𝑣</m:t>
                          </m:r>
                        </m:sub>
                        <m:sup>
                          <m:r>
                            <a:rPr lang="en-US" sz="1600">
                              <a:latin typeface="Cambria Math" panose="02040503050406030204" pitchFamily="18" charset="0"/>
                            </a:rPr>
                            <m:t>2</m:t>
                          </m:r>
                        </m:sup>
                      </m:sSubSup>
                      <m:sSub>
                        <m:sSubPr>
                          <m:ctrlPr>
                            <a:rPr lang="en-US" sz="1600" i="1">
                              <a:latin typeface="Cambria Math" panose="02040503050406030204" pitchFamily="18" charset="0"/>
                            </a:rPr>
                          </m:ctrlPr>
                        </m:sSubPr>
                        <m:e>
                          <m:r>
                            <a:rPr lang="en-US" sz="1600">
                              <a:latin typeface="Cambria Math" panose="02040503050406030204" pitchFamily="18" charset="0"/>
                            </a:rPr>
                            <m:t>𝑉</m:t>
                          </m:r>
                        </m:e>
                        <m:sub>
                          <m:r>
                            <m:rPr>
                              <m:sty m:val="p"/>
                            </m:rPr>
                            <a:rPr lang="el-GR" sz="1600">
                              <a:latin typeface="Cambria Math" panose="02040503050406030204" pitchFamily="18" charset="0"/>
                            </a:rPr>
                            <m:t>μ</m:t>
                          </m:r>
                        </m:sub>
                      </m:sSub>
                      <m:r>
                        <a:rPr lang="en-US" sz="1600">
                          <a:latin typeface="Cambria Math" panose="02040503050406030204" pitchFamily="18" charset="0"/>
                        </a:rPr>
                        <m:t>(</m:t>
                      </m:r>
                      <m:r>
                        <a:rPr lang="en-US" sz="1600">
                          <a:latin typeface="Cambria Math" panose="02040503050406030204" pitchFamily="18" charset="0"/>
                        </a:rPr>
                        <m:t>𝑥</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a:latin typeface="Cambria Math" panose="02040503050406030204" pitchFamily="18" charset="0"/>
                            </a:rPr>
                            <m:t>𝑉</m:t>
                          </m:r>
                        </m:e>
                        <m:sup>
                          <m:r>
                            <m:rPr>
                              <m:sty m:val="p"/>
                            </m:rPr>
                            <a:rPr lang="el-GR" sz="1600">
                              <a:latin typeface="Cambria Math" panose="02040503050406030204" pitchFamily="18" charset="0"/>
                            </a:rPr>
                            <m:t>μ</m:t>
                          </m:r>
                        </m:sup>
                      </m:sSup>
                      <m:d>
                        <m:dPr>
                          <m:ctrlPr>
                            <a:rPr lang="en-US" sz="1600" i="1">
                              <a:latin typeface="Cambria Math" panose="02040503050406030204" pitchFamily="18" charset="0"/>
                            </a:rPr>
                          </m:ctrlPr>
                        </m:dPr>
                        <m:e>
                          <m:r>
                            <a:rPr lang="en-US" sz="1600">
                              <a:latin typeface="Cambria Math" panose="02040503050406030204" pitchFamily="18" charset="0"/>
                            </a:rPr>
                            <m:t>𝑥</m:t>
                          </m:r>
                        </m:e>
                      </m:d>
                      <m:r>
                        <a:rPr lang="en-US" sz="1600">
                          <a:latin typeface="Cambria Math" panose="02040503050406030204" pitchFamily="18" charset="0"/>
                        </a:rPr>
                        <m:t>	</m:t>
                      </m:r>
                    </m:oMath>
                  </m:oMathPara>
                </a14:m>
                <a:endParaRPr lang="en-US" sz="1600" dirty="0"/>
              </a:p>
            </p:txBody>
          </p:sp>
        </mc:Choice>
        <mc:Fallback xmlns="">
          <p:sp>
            <p:nvSpPr>
              <p:cNvPr id="6" name="TextBox 5">
                <a:extLst>
                  <a:ext uri="{FF2B5EF4-FFF2-40B4-BE49-F238E27FC236}">
                    <a16:creationId xmlns:a16="http://schemas.microsoft.com/office/drawing/2014/main" id="{067A56E4-1818-6F21-5EB3-90DD4F580320}"/>
                  </a:ext>
                </a:extLst>
              </p:cNvPr>
              <p:cNvSpPr txBox="1">
                <a:spLocks noRot="1" noChangeAspect="1" noMove="1" noResize="1" noEditPoints="1" noAdjustHandles="1" noChangeArrowheads="1" noChangeShapeType="1" noTextEdit="1"/>
              </p:cNvSpPr>
              <p:nvPr/>
            </p:nvSpPr>
            <p:spPr>
              <a:xfrm>
                <a:off x="388828" y="710490"/>
                <a:ext cx="11657850" cy="553357"/>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33C2AC3-5B13-9546-C17B-93667703C7AC}"/>
              </a:ext>
            </a:extLst>
          </p:cNvPr>
          <p:cNvSpPr txBox="1"/>
          <p:nvPr/>
        </p:nvSpPr>
        <p:spPr>
          <a:xfrm>
            <a:off x="133124" y="1854208"/>
            <a:ext cx="1681249" cy="369332"/>
          </a:xfrm>
          <a:prstGeom prst="rect">
            <a:avLst/>
          </a:prstGeom>
          <a:noFill/>
        </p:spPr>
        <p:txBody>
          <a:bodyPr wrap="square">
            <a:spAutoFit/>
          </a:bodyPr>
          <a:lstStyle/>
          <a:p>
            <a:r>
              <a:rPr lang="en-US" dirty="0">
                <a:latin typeface="fkGroteskNeue"/>
              </a:rPr>
              <a:t>yields the </a:t>
            </a:r>
            <a:r>
              <a:rPr lang="en-US" b="1" dirty="0">
                <a:latin typeface="fkGroteskNeue"/>
              </a:rPr>
              <a:t>EOS</a:t>
            </a:r>
            <a:r>
              <a:rPr lang="en-US" dirty="0">
                <a:latin typeface="fkGroteskNeue"/>
              </a:rPr>
              <a:t>:</a:t>
            </a: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445D7C-2E27-4543-1E98-6E68D532C42E}"/>
                  </a:ext>
                </a:extLst>
              </p:cNvPr>
              <p:cNvSpPr txBox="1"/>
              <p:nvPr/>
            </p:nvSpPr>
            <p:spPr>
              <a:xfrm>
                <a:off x="1695797" y="1345052"/>
                <a:ext cx="7398713" cy="585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rPr>
                        <m:t>ρ</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𝑀</m:t>
                                  </m:r>
                                </m:e>
                                <m:sub>
                                  <m:r>
                                    <a:rPr lang="en-US" sz="1600" i="1">
                                      <a:latin typeface="Cambria Math" panose="02040503050406030204" pitchFamily="18" charset="0"/>
                                    </a:rPr>
                                    <m:t>𝐷</m:t>
                                  </m:r>
                                </m:sub>
                                <m:sup>
                                  <m:r>
                                    <a:rPr lang="en-US" sz="1600" i="1">
                                      <a:latin typeface="Cambria Math" panose="02040503050406030204" pitchFamily="18" charset="0"/>
                                    </a:rPr>
                                    <m:t>∗</m:t>
                                  </m:r>
                                </m:sup>
                              </m:sSubSup>
                              <m:r>
                                <a:rPr lang="en-US" sz="1600" b="0" i="1" smtClean="0">
                                  <a:latin typeface="Cambria Math" panose="02040503050406030204" pitchFamily="18" charset="0"/>
                                </a:rPr>
                                <m:t>)</m:t>
                              </m:r>
                            </m:e>
                            <m:sup>
                              <m:r>
                                <a:rPr lang="en-US" sz="1600" b="0" i="1" smtClean="0">
                                  <a:latin typeface="Cambria Math" panose="02040503050406030204" pitchFamily="18" charset="0"/>
                                </a:rPr>
                                <m:t>4</m:t>
                              </m:r>
                            </m:sup>
                          </m:sSup>
                        </m:num>
                        <m:den>
                          <m:r>
                            <a:rPr lang="en-US" sz="1600" b="0" i="1" smtClean="0">
                              <a:latin typeface="Cambria Math" panose="02040503050406030204" pitchFamily="18" charset="0"/>
                            </a:rPr>
                            <m:t>8</m:t>
                          </m:r>
                          <m:sSup>
                            <m:sSupPr>
                              <m:ctrlPr>
                                <a:rPr lang="en-US" sz="1600" i="1" smtClean="0">
                                  <a:latin typeface="Cambria Math" panose="02040503050406030204" pitchFamily="18" charset="0"/>
                                </a:rPr>
                              </m:ctrlPr>
                            </m:sSupPr>
                            <m:e>
                              <m:r>
                                <m:rPr>
                                  <m:sty m:val="p"/>
                                </m:rPr>
                                <a:rPr lang="el-GR" altLang="en-US" sz="1600" i="1">
                                  <a:latin typeface="Cambria Math" panose="02040503050406030204" pitchFamily="18" charset="0"/>
                                </a:rPr>
                                <m:t>π</m:t>
                              </m:r>
                            </m:e>
                            <m:sup>
                              <m:r>
                                <a:rPr lang="en-US" sz="1600" b="0" i="1" smtClean="0">
                                  <a:latin typeface="Cambria Math" panose="02040503050406030204" pitchFamily="18" charset="0"/>
                                </a:rPr>
                                <m:t>2</m:t>
                              </m:r>
                            </m:sup>
                          </m:sSup>
                        </m:den>
                      </m:f>
                      <m:d>
                        <m:dPr>
                          <m:begChr m:val="["/>
                          <m:endChr m:val="]"/>
                          <m:ctrlPr>
                            <a:rPr lang="en-US" sz="1600" i="1" smtClean="0">
                              <a:latin typeface="Cambria Math" panose="02040503050406030204" pitchFamily="18" charset="0"/>
                            </a:rPr>
                          </m:ctrlPr>
                        </m:dPr>
                        <m:e>
                          <m:r>
                            <m:rPr>
                              <m:sty m:val="p"/>
                            </m:rPr>
                            <a:rPr lang="en-US" sz="1600">
                              <a:latin typeface="Cambria Math" panose="02040503050406030204" pitchFamily="18" charset="0"/>
                            </a:rPr>
                            <m:t>x</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d>
                            <m:dPr>
                              <m:ctrlPr>
                                <a:rPr lang="en-US" sz="1600" i="1">
                                  <a:latin typeface="Cambria Math" panose="02040503050406030204" pitchFamily="18" charset="0"/>
                                </a:rPr>
                              </m:ctrlPr>
                            </m:dPr>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rPr>
                                    <m:t>𝑥</m:t>
                                  </m:r>
                                </m:e>
                                <m:sup>
                                  <m:r>
                                    <a:rPr lang="en-US" sz="1600" i="1">
                                      <a:latin typeface="Cambria Math" panose="02040503050406030204" pitchFamily="18" charset="0"/>
                                    </a:rPr>
                                    <m:t>2</m:t>
                                  </m:r>
                                </m:sup>
                              </m:sSup>
                            </m:e>
                          </m:d>
                          <m:r>
                            <a:rPr lang="en-US" sz="1600" b="0" i="1" smtClean="0">
                              <a:latin typeface="Cambria Math" panose="02040503050406030204" pitchFamily="18" charset="0"/>
                            </a:rPr>
                            <m:t>−</m:t>
                          </m:r>
                          <m:r>
                            <m:rPr>
                              <m:sty m:val="p"/>
                            </m:rPr>
                            <a:rPr lang="en-US" sz="1600" b="0" i="0" smtClean="0">
                              <a:latin typeface="Cambria Math" panose="02040503050406030204" pitchFamily="18" charset="0"/>
                            </a:rPr>
                            <m:t>ln</m:t>
                          </m:r>
                          <m:d>
                            <m:dPr>
                              <m:ctrlPr>
                                <a:rPr lang="en-US" sz="1600" b="0" i="1" smtClean="0">
                                  <a:latin typeface="Cambria Math" panose="02040503050406030204" pitchFamily="18" charset="0"/>
                                </a:rPr>
                              </m:ctrlPr>
                            </m:dPr>
                            <m:e>
                              <m:r>
                                <m:rPr>
                                  <m:sty m:val="p"/>
                                </m:rPr>
                                <a:rPr lang="en-US" sz="1600">
                                  <a:latin typeface="Cambria Math" panose="02040503050406030204" pitchFamily="18" charset="0"/>
                                </a:rPr>
                                <m:t>x</m:t>
                              </m:r>
                              <m:r>
                                <a:rPr lang="en-US" sz="160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e>
                          </m:d>
                        </m:e>
                      </m:d>
                      <m:r>
                        <a:rPr lang="en-US"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𝑣</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0</m:t>
                          </m:r>
                        </m:sub>
                        <m:sup>
                          <m:r>
                            <a:rPr lang="en-US" sz="1600">
                              <a:latin typeface="Cambria Math" panose="02040503050406030204" pitchFamily="18" charset="0"/>
                            </a:rPr>
                            <m:t>2</m:t>
                          </m:r>
                        </m:sup>
                      </m:sSubSup>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b="0" i="1" smtClean="0">
                              <a:latin typeface="Cambria Math" panose="02040503050406030204" pitchFamily="18" charset="0"/>
                            </a:rPr>
                            <m:t>𝑠</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l-GR" sz="1600">
                              <a:latin typeface="Cambria Math" panose="02040503050406030204" pitchFamily="18" charset="0"/>
                            </a:rPr>
                            <m:t>𝜙</m:t>
                          </m:r>
                        </m:e>
                        <m:sub>
                          <m:r>
                            <a:rPr lang="en-US" sz="1600" i="1">
                              <a:latin typeface="Cambria Math" panose="02040503050406030204" pitchFamily="18" charset="0"/>
                            </a:rPr>
                            <m:t>0</m:t>
                          </m:r>
                        </m:sub>
                        <m:sup>
                          <m:r>
                            <a:rPr lang="en-US" sz="1600">
                              <a:latin typeface="Cambria Math" panose="02040503050406030204" pitchFamily="18" charset="0"/>
                            </a:rPr>
                            <m:t>2</m:t>
                          </m:r>
                        </m:sup>
                      </m:sSubSup>
                      <m:r>
                        <a:rPr lang="en-US" sz="1600" b="0" i="0" smtClean="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1</m:t>
                          </m:r>
                        </m:num>
                        <m:den>
                          <m:r>
                            <a:rPr lang="en-US" sz="1600">
                              <a:solidFill>
                                <a:schemeClr val="tx1"/>
                              </a:solidFill>
                              <a:latin typeface="Cambria Math" panose="02040503050406030204" pitchFamily="18" charset="0"/>
                            </a:rPr>
                            <m:t>4</m:t>
                          </m:r>
                          <m:r>
                            <a:rPr lang="en-US" sz="1600" i="1" smtClean="0">
                              <a:solidFill>
                                <a:schemeClr val="tx1"/>
                              </a:solidFill>
                              <a:latin typeface="Cambria Math" panose="02040503050406030204" pitchFamily="18" charset="0"/>
                            </a:rPr>
                            <m:t>!</m:t>
                          </m:r>
                        </m:den>
                      </m:f>
                      <m:r>
                        <m:rPr>
                          <m:sty m:val="p"/>
                        </m:rPr>
                        <a:rPr lang="el-GR" sz="1600" i="1">
                          <a:solidFill>
                            <a:schemeClr val="tx1"/>
                          </a:solidFill>
                          <a:latin typeface="Cambria Math" panose="02040503050406030204" pitchFamily="18" charset="0"/>
                        </a:rPr>
                        <m:t>λ</m:t>
                      </m:r>
                      <m:sSubSup>
                        <m:sSubSupPr>
                          <m:ctrlPr>
                            <a:rPr lang="en-US" sz="1600" i="1">
                              <a:solidFill>
                                <a:schemeClr val="tx1"/>
                              </a:solidFill>
                              <a:latin typeface="Cambria Math" panose="02040503050406030204" pitchFamily="18" charset="0"/>
                            </a:rPr>
                          </m:ctrlPr>
                        </m:sSubSupPr>
                        <m:e>
                          <m:r>
                            <a:rPr lang="el-GR" sz="1600">
                              <a:solidFill>
                                <a:schemeClr val="tx1"/>
                              </a:solidFill>
                              <a:latin typeface="Cambria Math" panose="02040503050406030204" pitchFamily="18" charset="0"/>
                            </a:rPr>
                            <m:t>𝜙</m:t>
                          </m:r>
                        </m:e>
                        <m:sub>
                          <m:r>
                            <a:rPr lang="en-US" sz="1600" i="1">
                              <a:solidFill>
                                <a:schemeClr val="tx1"/>
                              </a:solidFill>
                              <a:latin typeface="Cambria Math" panose="02040503050406030204" pitchFamily="18" charset="0"/>
                            </a:rPr>
                            <m:t>0</m:t>
                          </m:r>
                        </m:sub>
                        <m:sup>
                          <m:r>
                            <a:rPr lang="en-US" sz="1600" b="0" i="0" smtClean="0">
                              <a:solidFill>
                                <a:schemeClr val="tx1"/>
                              </a:solidFill>
                              <a:latin typeface="Cambria Math" panose="02040503050406030204" pitchFamily="18" charset="0"/>
                            </a:rPr>
                            <m:t>4</m:t>
                          </m:r>
                        </m:sup>
                      </m:sSubSup>
                    </m:oMath>
                  </m:oMathPara>
                </a14:m>
                <a:endParaRPr lang="en-US" sz="1600" dirty="0"/>
              </a:p>
            </p:txBody>
          </p:sp>
        </mc:Choice>
        <mc:Fallback xmlns="">
          <p:sp>
            <p:nvSpPr>
              <p:cNvPr id="14" name="TextBox 13">
                <a:extLst>
                  <a:ext uri="{FF2B5EF4-FFF2-40B4-BE49-F238E27FC236}">
                    <a16:creationId xmlns:a16="http://schemas.microsoft.com/office/drawing/2014/main" id="{C1445D7C-2E27-4543-1E98-6E68D532C42E}"/>
                  </a:ext>
                </a:extLst>
              </p:cNvPr>
              <p:cNvSpPr txBox="1">
                <a:spLocks noRot="1" noChangeAspect="1" noMove="1" noResize="1" noEditPoints="1" noAdjustHandles="1" noChangeArrowheads="1" noChangeShapeType="1" noTextEdit="1"/>
              </p:cNvSpPr>
              <p:nvPr/>
            </p:nvSpPr>
            <p:spPr>
              <a:xfrm>
                <a:off x="1695797" y="1345052"/>
                <a:ext cx="7398713" cy="5854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D5C8EB7-3E53-C76C-AD5F-279A44E19224}"/>
                  </a:ext>
                </a:extLst>
              </p:cNvPr>
              <p:cNvSpPr txBox="1"/>
              <p:nvPr/>
            </p:nvSpPr>
            <p:spPr>
              <a:xfrm>
                <a:off x="68639" y="2869053"/>
                <a:ext cx="7146808" cy="393121"/>
              </a:xfrm>
              <a:prstGeom prst="rect">
                <a:avLst/>
              </a:prstGeom>
              <a:noFill/>
            </p:spPr>
            <p:txBody>
              <a:bodyPr wrap="square">
                <a:spAutoFit/>
              </a:bodyPr>
              <a:lstStyle/>
              <a:p>
                <a:r>
                  <a:rPr lang="en-US" dirty="0">
                    <a:latin typeface="fkGroteskNeue"/>
                  </a:rPr>
                  <a:t>The </a:t>
                </a:r>
                <a:r>
                  <a:rPr lang="en-US" u="sng" dirty="0">
                    <a:latin typeface="fkGroteskNeue"/>
                  </a:rPr>
                  <a:t>7 parameters</a:t>
                </a:r>
                <a:r>
                  <a:rPr lang="en-US" dirty="0">
                    <a:latin typeface="fkGroteskNeue"/>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smtClean="0">
                            <a:latin typeface="Cambria Math" panose="02040503050406030204" pitchFamily="18" charset="0"/>
                          </a:rPr>
                          <m:t>𝑀</m:t>
                        </m:r>
                      </m:e>
                      <m:sub>
                        <m:r>
                          <a:rPr lang="en-US">
                            <a:latin typeface="Cambria Math" panose="02040503050406030204" pitchFamily="18" charset="0"/>
                          </a:rPr>
                          <m:t>𝐷</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𝑣</m:t>
                        </m:r>
                      </m:sub>
                    </m:sSub>
                    <m:r>
                      <a:rPr lang="en-US" b="0" i="1" smtClean="0">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b="0" i="1" smtClean="0">
                                <a:solidFill>
                                  <a:schemeClr val="tx1"/>
                                </a:solidFill>
                                <a:latin typeface="Cambria Math" panose="02040503050406030204" pitchFamily="18" charset="0"/>
                              </a:rPr>
                              <m:t>2</m:t>
                            </m:r>
                          </m:sub>
                        </m:sSub>
                      </m:sub>
                    </m:sSub>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a:latin typeface="Cambria Math" panose="02040503050406030204" pitchFamily="18" charset="0"/>
                          </a:rPr>
                          <m:t>𝑣</m:t>
                        </m:r>
                      </m:sub>
                    </m:sSub>
                    <m:r>
                      <a:rPr lang="en-US" b="0" i="1" smtClean="0">
                        <a:latin typeface="Cambria Math" panose="02040503050406030204" pitchFamily="18" charset="0"/>
                      </a:rPr>
                      <m:t>,</m:t>
                    </m:r>
                    <m:r>
                      <m:rPr>
                        <m:sty m:val="p"/>
                      </m:rPr>
                      <a:rPr lang="el-GR" i="1" smtClean="0">
                        <a:solidFill>
                          <a:schemeClr val="tx1"/>
                        </a:solidFill>
                        <a:latin typeface="Cambria Math" panose="02040503050406030204" pitchFamily="18" charset="0"/>
                      </a:rPr>
                      <m:t>λ</m:t>
                    </m:r>
                    <m:r>
                      <a:rPr lang="en-US" b="0" i="1" smtClean="0">
                        <a:solidFill>
                          <a:schemeClr val="tx1"/>
                        </a:solidFill>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latin typeface="fkGroteskNeue"/>
                  </a:rPr>
                  <a:t> inferred via Bayesian analysis:</a:t>
                </a:r>
                <a:endParaRPr lang="en-US" dirty="0"/>
              </a:p>
            </p:txBody>
          </p:sp>
        </mc:Choice>
        <mc:Fallback xmlns="">
          <p:sp>
            <p:nvSpPr>
              <p:cNvPr id="16" name="TextBox 15">
                <a:extLst>
                  <a:ext uri="{FF2B5EF4-FFF2-40B4-BE49-F238E27FC236}">
                    <a16:creationId xmlns:a16="http://schemas.microsoft.com/office/drawing/2014/main" id="{8D5C8EB7-3E53-C76C-AD5F-279A44E19224}"/>
                  </a:ext>
                </a:extLst>
              </p:cNvPr>
              <p:cNvSpPr txBox="1">
                <a:spLocks noRot="1" noChangeAspect="1" noMove="1" noResize="1" noEditPoints="1" noAdjustHandles="1" noChangeArrowheads="1" noChangeShapeType="1" noTextEdit="1"/>
              </p:cNvSpPr>
              <p:nvPr/>
            </p:nvSpPr>
            <p:spPr>
              <a:xfrm>
                <a:off x="68639" y="2869053"/>
                <a:ext cx="7146808" cy="393121"/>
              </a:xfrm>
              <a:prstGeom prst="rect">
                <a:avLst/>
              </a:prstGeom>
              <a:blipFill>
                <a:blip r:embed="rId5"/>
                <a:stretch>
                  <a:fillRect l="-682" t="-7813"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92EE07-7595-669E-12FD-D22840A19CF5}"/>
                  </a:ext>
                </a:extLst>
              </p:cNvPr>
              <p:cNvSpPr txBox="1"/>
              <p:nvPr/>
            </p:nvSpPr>
            <p:spPr>
              <a:xfrm>
                <a:off x="1770615" y="2077955"/>
                <a:ext cx="7547954" cy="585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i="1" smtClean="0">
                          <a:latin typeface="Cambria Math" panose="02040503050406030204" pitchFamily="18" charset="0"/>
                        </a:rPr>
                        <m:t>P</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𝑀</m:t>
                                  </m:r>
                                </m:e>
                                <m:sub>
                                  <m:r>
                                    <a:rPr lang="en-US" sz="1600" i="1">
                                      <a:latin typeface="Cambria Math" panose="02040503050406030204" pitchFamily="18" charset="0"/>
                                    </a:rPr>
                                    <m:t>𝐷</m:t>
                                  </m:r>
                                </m:sub>
                                <m:sup>
                                  <m:r>
                                    <a:rPr lang="en-US" sz="1600" i="1">
                                      <a:latin typeface="Cambria Math" panose="02040503050406030204" pitchFamily="18" charset="0"/>
                                    </a:rPr>
                                    <m:t>∗</m:t>
                                  </m:r>
                                </m:sup>
                              </m:sSubSup>
                              <m:r>
                                <a:rPr lang="en-US" sz="1600" b="0" i="1" smtClean="0">
                                  <a:latin typeface="Cambria Math" panose="02040503050406030204" pitchFamily="18" charset="0"/>
                                </a:rPr>
                                <m:t>)</m:t>
                              </m:r>
                            </m:e>
                            <m:sup>
                              <m:r>
                                <a:rPr lang="en-US" sz="1600" b="0" i="1" smtClean="0">
                                  <a:latin typeface="Cambria Math" panose="02040503050406030204" pitchFamily="18" charset="0"/>
                                </a:rPr>
                                <m:t>4</m:t>
                              </m:r>
                            </m:sup>
                          </m:sSup>
                        </m:num>
                        <m:den>
                          <m:r>
                            <a:rPr lang="en-US" sz="1600" b="0" i="1" smtClean="0">
                              <a:latin typeface="Cambria Math" panose="02040503050406030204" pitchFamily="18" charset="0"/>
                            </a:rPr>
                            <m:t>24</m:t>
                          </m:r>
                          <m:sSup>
                            <m:sSupPr>
                              <m:ctrlPr>
                                <a:rPr lang="en-US" sz="1600" i="1" smtClean="0">
                                  <a:latin typeface="Cambria Math" panose="02040503050406030204" pitchFamily="18" charset="0"/>
                                </a:rPr>
                              </m:ctrlPr>
                            </m:sSupPr>
                            <m:e>
                              <m:r>
                                <m:rPr>
                                  <m:sty m:val="p"/>
                                </m:rPr>
                                <a:rPr lang="el-GR" altLang="en-US" sz="1600" i="1">
                                  <a:latin typeface="Cambria Math" panose="02040503050406030204" pitchFamily="18" charset="0"/>
                                </a:rPr>
                                <m:t>π</m:t>
                              </m:r>
                            </m:e>
                            <m:sup>
                              <m:r>
                                <a:rPr lang="en-US" sz="1600" b="0" i="1" smtClean="0">
                                  <a:latin typeface="Cambria Math" panose="02040503050406030204" pitchFamily="18" charset="0"/>
                                </a:rPr>
                                <m:t>2</m:t>
                              </m:r>
                            </m:sup>
                          </m:sSup>
                        </m:den>
                      </m:f>
                      <m:d>
                        <m:dPr>
                          <m:begChr m:val="["/>
                          <m:endChr m:val="]"/>
                          <m:ctrlPr>
                            <a:rPr lang="en-US" sz="1600" i="1" smtClean="0">
                              <a:latin typeface="Cambria Math" panose="02040503050406030204" pitchFamily="18" charset="0"/>
                            </a:rPr>
                          </m:ctrlPr>
                        </m:dPr>
                        <m:e>
                          <m:r>
                            <m:rPr>
                              <m:sty m:val="p"/>
                            </m:rPr>
                            <a:rPr lang="en-US" sz="1600">
                              <a:latin typeface="Cambria Math" panose="02040503050406030204" pitchFamily="18" charset="0"/>
                            </a:rPr>
                            <m:t>x</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d>
                            <m:dPr>
                              <m:ctrlPr>
                                <a:rPr lang="en-US" sz="1600" i="1">
                                  <a:latin typeface="Cambria Math" panose="02040503050406030204" pitchFamily="18" charset="0"/>
                                </a:rPr>
                              </m:ctrlPr>
                            </m:dPr>
                            <m:e>
                              <m:r>
                                <a:rPr lang="en-US" sz="1600" b="0" i="1" smtClean="0">
                                  <a:latin typeface="Cambria Math" panose="02040503050406030204" pitchFamily="18" charset="0"/>
                                </a:rPr>
                                <m:t>−3</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rPr>
                                    <m:t>𝑥</m:t>
                                  </m:r>
                                </m:e>
                                <m:sup>
                                  <m:r>
                                    <a:rPr lang="en-US" sz="1600" i="1">
                                      <a:latin typeface="Cambria Math" panose="02040503050406030204" pitchFamily="18" charset="0"/>
                                    </a:rPr>
                                    <m:t>2</m:t>
                                  </m:r>
                                </m:sup>
                              </m:sSup>
                            </m:e>
                          </m:d>
                          <m:r>
                            <a:rPr lang="en-US" sz="1600" b="0" i="1" smtClean="0">
                              <a:latin typeface="Cambria Math" panose="02040503050406030204" pitchFamily="18" charset="0"/>
                            </a:rPr>
                            <m:t>+3</m:t>
                          </m:r>
                          <m:r>
                            <m:rPr>
                              <m:sty m:val="p"/>
                            </m:rPr>
                            <a:rPr lang="en-US" sz="1600" b="0" i="0" smtClean="0">
                              <a:latin typeface="Cambria Math" panose="02040503050406030204" pitchFamily="18" charset="0"/>
                            </a:rPr>
                            <m:t>ln</m:t>
                          </m:r>
                          <m:d>
                            <m:dPr>
                              <m:ctrlPr>
                                <a:rPr lang="en-US" sz="1600" b="0" i="1" smtClean="0">
                                  <a:latin typeface="Cambria Math" panose="02040503050406030204" pitchFamily="18" charset="0"/>
                                </a:rPr>
                              </m:ctrlPr>
                            </m:dPr>
                            <m:e>
                              <m:r>
                                <m:rPr>
                                  <m:sty m:val="p"/>
                                </m:rPr>
                                <a:rPr lang="en-US" sz="1600">
                                  <a:latin typeface="Cambria Math" panose="02040503050406030204" pitchFamily="18" charset="0"/>
                                </a:rPr>
                                <m:t>x</m:t>
                              </m:r>
                              <m:r>
                                <a:rPr lang="en-US" sz="160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e>
                              </m:rad>
                            </m:e>
                          </m:d>
                        </m:e>
                      </m:d>
                      <m:r>
                        <a:rPr lang="en-US"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a:latin typeface="Cambria Math" panose="02040503050406030204" pitchFamily="18" charset="0"/>
                            </a:rPr>
                            <m:t>𝑣</m:t>
                          </m:r>
                        </m:sub>
                        <m:sup>
                          <m:r>
                            <a:rPr lang="en-US" sz="1600">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0</m:t>
                          </m:r>
                        </m:sub>
                        <m:sup>
                          <m:r>
                            <a:rPr lang="en-US" sz="1600">
                              <a:latin typeface="Cambria Math" panose="02040503050406030204" pitchFamily="18" charset="0"/>
                            </a:rPr>
                            <m:t>2</m:t>
                          </m:r>
                        </m:sup>
                      </m:sSubSup>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sSubSup>
                        <m:sSubSupPr>
                          <m:ctrlPr>
                            <a:rPr lang="en-US" sz="1600" i="1">
                              <a:latin typeface="Cambria Math" panose="02040503050406030204" pitchFamily="18" charset="0"/>
                            </a:rPr>
                          </m:ctrlPr>
                        </m:sSubSupPr>
                        <m:e>
                          <m:r>
                            <a:rPr lang="en-US" sz="1600">
                              <a:latin typeface="Cambria Math" panose="02040503050406030204" pitchFamily="18" charset="0"/>
                            </a:rPr>
                            <m:t>𝑚</m:t>
                          </m:r>
                        </m:e>
                        <m:sub>
                          <m:r>
                            <a:rPr lang="en-US" sz="1600" b="0" i="1" smtClean="0">
                              <a:latin typeface="Cambria Math" panose="02040503050406030204" pitchFamily="18" charset="0"/>
                            </a:rPr>
                            <m:t>𝑠</m:t>
                          </m:r>
                        </m:sub>
                        <m:sup>
                          <m:r>
                            <a:rPr lang="en-US" sz="1600">
                              <a:latin typeface="Cambria Math" panose="02040503050406030204" pitchFamily="18" charset="0"/>
                            </a:rPr>
                            <m:t>2</m:t>
                          </m:r>
                        </m:sup>
                      </m:sSubSup>
                      <m:sSubSup>
                        <m:sSubSupPr>
                          <m:ctrlPr>
                            <a:rPr lang="en-US" sz="1600" i="1" smtClean="0">
                              <a:solidFill>
                                <a:schemeClr val="tx1"/>
                              </a:solidFill>
                              <a:latin typeface="Cambria Math" panose="02040503050406030204" pitchFamily="18" charset="0"/>
                            </a:rPr>
                          </m:ctrlPr>
                        </m:sSubSupPr>
                        <m:e>
                          <m:r>
                            <a:rPr lang="el-GR" sz="1600">
                              <a:solidFill>
                                <a:schemeClr val="tx1"/>
                              </a:solidFill>
                              <a:latin typeface="Cambria Math" panose="02040503050406030204" pitchFamily="18" charset="0"/>
                            </a:rPr>
                            <m:t>𝜙</m:t>
                          </m:r>
                        </m:e>
                        <m:sub>
                          <m:r>
                            <a:rPr lang="en-US" sz="1600" i="1">
                              <a:solidFill>
                                <a:schemeClr val="tx1"/>
                              </a:solidFill>
                              <a:latin typeface="Cambria Math" panose="02040503050406030204" pitchFamily="18" charset="0"/>
                            </a:rPr>
                            <m:t>0</m:t>
                          </m:r>
                        </m:sub>
                        <m:sup>
                          <m:r>
                            <a:rPr lang="en-US" sz="1600">
                              <a:solidFill>
                                <a:schemeClr val="tx1"/>
                              </a:solidFill>
                              <a:latin typeface="Cambria Math" panose="02040503050406030204" pitchFamily="18" charset="0"/>
                            </a:rPr>
                            <m:t>2</m:t>
                          </m:r>
                        </m:sup>
                      </m:sSubSup>
                      <m:r>
                        <a:rPr lang="en-US" sz="1600" b="0" i="1" smtClean="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1</m:t>
                          </m:r>
                        </m:num>
                        <m:den>
                          <m:r>
                            <a:rPr lang="en-US" sz="1600">
                              <a:solidFill>
                                <a:schemeClr val="tx1"/>
                              </a:solidFill>
                              <a:latin typeface="Cambria Math" panose="02040503050406030204" pitchFamily="18" charset="0"/>
                            </a:rPr>
                            <m:t>4</m:t>
                          </m:r>
                          <m:r>
                            <a:rPr lang="en-US" sz="1600" i="1">
                              <a:solidFill>
                                <a:schemeClr val="tx1"/>
                              </a:solidFill>
                              <a:latin typeface="Cambria Math" panose="02040503050406030204" pitchFamily="18" charset="0"/>
                            </a:rPr>
                            <m:t>!</m:t>
                          </m:r>
                        </m:den>
                      </m:f>
                      <m:r>
                        <m:rPr>
                          <m:sty m:val="p"/>
                        </m:rPr>
                        <a:rPr lang="el-GR" sz="1600" i="1">
                          <a:solidFill>
                            <a:schemeClr val="tx1"/>
                          </a:solidFill>
                          <a:latin typeface="Cambria Math" panose="02040503050406030204" pitchFamily="18" charset="0"/>
                        </a:rPr>
                        <m:t>λ</m:t>
                      </m:r>
                      <m:sSubSup>
                        <m:sSubSupPr>
                          <m:ctrlPr>
                            <a:rPr lang="en-US" sz="1600" i="1">
                              <a:solidFill>
                                <a:schemeClr val="tx1"/>
                              </a:solidFill>
                              <a:latin typeface="Cambria Math" panose="02040503050406030204" pitchFamily="18" charset="0"/>
                            </a:rPr>
                          </m:ctrlPr>
                        </m:sSubSupPr>
                        <m:e>
                          <m:r>
                            <a:rPr lang="el-GR" sz="1600">
                              <a:solidFill>
                                <a:schemeClr val="tx1"/>
                              </a:solidFill>
                              <a:latin typeface="Cambria Math" panose="02040503050406030204" pitchFamily="18" charset="0"/>
                            </a:rPr>
                            <m:t>𝜙</m:t>
                          </m:r>
                        </m:e>
                        <m:sub>
                          <m:r>
                            <a:rPr lang="en-US" sz="1600" i="1">
                              <a:solidFill>
                                <a:schemeClr val="tx1"/>
                              </a:solidFill>
                              <a:latin typeface="Cambria Math" panose="02040503050406030204" pitchFamily="18" charset="0"/>
                            </a:rPr>
                            <m:t>0</m:t>
                          </m:r>
                        </m:sub>
                        <m:sup>
                          <m:r>
                            <a:rPr lang="en-US" sz="1600">
                              <a:solidFill>
                                <a:schemeClr val="tx1"/>
                              </a:solidFill>
                              <a:latin typeface="Cambria Math" panose="02040503050406030204" pitchFamily="18" charset="0"/>
                            </a:rPr>
                            <m:t>4</m:t>
                          </m:r>
                        </m:sup>
                      </m:sSubSup>
                      <m:r>
                        <a:rPr lang="en-US" sz="1600">
                          <a:solidFill>
                            <a:schemeClr val="tx1"/>
                          </a:solidFill>
                          <a:latin typeface="Cambria Math" panose="02040503050406030204" pitchFamily="18" charset="0"/>
                        </a:rPr>
                        <m:t>	</m:t>
                      </m:r>
                    </m:oMath>
                  </m:oMathPara>
                </a14:m>
                <a:endParaRPr lang="en-US" sz="1600" dirty="0"/>
              </a:p>
            </p:txBody>
          </p:sp>
        </mc:Choice>
        <mc:Fallback xmlns="">
          <p:sp>
            <p:nvSpPr>
              <p:cNvPr id="20" name="TextBox 19">
                <a:extLst>
                  <a:ext uri="{FF2B5EF4-FFF2-40B4-BE49-F238E27FC236}">
                    <a16:creationId xmlns:a16="http://schemas.microsoft.com/office/drawing/2014/main" id="{1092EE07-7595-669E-12FD-D22840A19CF5}"/>
                  </a:ext>
                </a:extLst>
              </p:cNvPr>
              <p:cNvSpPr txBox="1">
                <a:spLocks noRot="1" noChangeAspect="1" noMove="1" noResize="1" noEditPoints="1" noAdjustHandles="1" noChangeArrowheads="1" noChangeShapeType="1" noTextEdit="1"/>
              </p:cNvSpPr>
              <p:nvPr/>
            </p:nvSpPr>
            <p:spPr>
              <a:xfrm>
                <a:off x="1770615" y="2077955"/>
                <a:ext cx="7547954" cy="585417"/>
              </a:xfrm>
              <a:prstGeom prst="rect">
                <a:avLst/>
              </a:prstGeom>
              <a:blipFill>
                <a:blip r:embed="rId6"/>
                <a:stretch>
                  <a:fillRect/>
                </a:stretch>
              </a:blipFill>
            </p:spPr>
            <p:txBody>
              <a:bodyPr/>
              <a:lstStyle/>
              <a:p>
                <a:r>
                  <a:rPr lang="en-US">
                    <a:noFill/>
                  </a:rPr>
                  <a:t> </a:t>
                </a:r>
              </a:p>
            </p:txBody>
          </p:sp>
        </mc:Fallback>
      </mc:AlternateContent>
      <p:sp>
        <p:nvSpPr>
          <p:cNvPr id="22" name="Parentesi graffa aperta 16">
            <a:extLst>
              <a:ext uri="{FF2B5EF4-FFF2-40B4-BE49-F238E27FC236}">
                <a16:creationId xmlns:a16="http://schemas.microsoft.com/office/drawing/2014/main" id="{287CCD00-4284-3BE5-D11A-86E4F3E53F71}"/>
              </a:ext>
            </a:extLst>
          </p:cNvPr>
          <p:cNvSpPr/>
          <p:nvPr/>
        </p:nvSpPr>
        <p:spPr>
          <a:xfrm>
            <a:off x="1677213" y="1414377"/>
            <a:ext cx="274320" cy="1248995"/>
          </a:xfrm>
          <a:prstGeom prst="leftBrace">
            <a:avLst>
              <a:gd name="adj1" fmla="val 47727"/>
              <a:gd name="adj2" fmla="val 50000"/>
            </a:avLst>
          </a:prstGeom>
          <a:ln w="1905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57BBC2-F7FB-A449-BBFC-CC8B46E4AA53}"/>
                  </a:ext>
                </a:extLst>
              </p:cNvPr>
              <p:cNvSpPr txBox="1"/>
              <p:nvPr/>
            </p:nvSpPr>
            <p:spPr>
              <a:xfrm>
                <a:off x="9939510" y="1807651"/>
                <a:ext cx="2107277" cy="4042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i="1">
                              <a:latin typeface="Cambria Math" panose="02040503050406030204" pitchFamily="18" charset="0"/>
                            </a:rPr>
                            <m:t>𝑀</m:t>
                          </m:r>
                        </m:e>
                        <m:sub>
                          <m:r>
                            <a:rPr lang="en-US" sz="1800" i="1">
                              <a:latin typeface="Cambria Math" panose="02040503050406030204" pitchFamily="18" charset="0"/>
                            </a:rPr>
                            <m:t>𝐷</m:t>
                          </m:r>
                        </m:sub>
                        <m:sup>
                          <m:r>
                            <a:rPr lang="en-US" sz="1800" i="1">
                              <a:latin typeface="Cambria Math" panose="02040503050406030204" pitchFamily="18" charset="0"/>
                            </a:rPr>
                            <m:t>∗</m:t>
                          </m:r>
                        </m:sup>
                      </m:sSubSup>
                      <m:r>
                        <a:rPr lang="en-US" sz="1800"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𝐷</m:t>
                          </m:r>
                        </m:sub>
                      </m:sSub>
                      <m:r>
                        <a:rPr lang="en-US" b="0" i="1" smtClean="0">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𝑔</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b="0" i="1" smtClean="0">
                                  <a:solidFill>
                                    <a:schemeClr val="tx1"/>
                                  </a:solidFill>
                                  <a:latin typeface="Cambria Math" panose="02040503050406030204" pitchFamily="18" charset="0"/>
                                </a:rPr>
                                <m:t>2</m:t>
                              </m:r>
                            </m:sub>
                          </m:sSub>
                        </m:sub>
                      </m:sSub>
                      <m:sSubSup>
                        <m:sSubSupPr>
                          <m:ctrlPr>
                            <a:rPr lang="en-US" i="1">
                              <a:latin typeface="Cambria Math" panose="02040503050406030204" pitchFamily="18" charset="0"/>
                            </a:rPr>
                          </m:ctrlPr>
                        </m:sSubSupPr>
                        <m:e>
                          <m:r>
                            <a:rPr lang="el-GR">
                              <a:latin typeface="Cambria Math" panose="02040503050406030204" pitchFamily="18" charset="0"/>
                            </a:rPr>
                            <m:t>𝜙</m:t>
                          </m:r>
                        </m:e>
                        <m:sub>
                          <m:r>
                            <a:rPr lang="en-US" i="1">
                              <a:latin typeface="Cambria Math" panose="02040503050406030204" pitchFamily="18" charset="0"/>
                            </a:rPr>
                            <m:t>0</m:t>
                          </m:r>
                        </m:sub>
                        <m:sup>
                          <m:r>
                            <a:rPr lang="en-US">
                              <a:latin typeface="Cambria Math" panose="02040503050406030204" pitchFamily="18" charset="0"/>
                            </a:rPr>
                            <m:t>2</m:t>
                          </m:r>
                        </m:sup>
                      </m:sSubSup>
                    </m:oMath>
                  </m:oMathPara>
                </a14:m>
                <a:endParaRPr lang="en-US" dirty="0"/>
              </a:p>
            </p:txBody>
          </p:sp>
        </mc:Choice>
        <mc:Fallback xmlns="">
          <p:sp>
            <p:nvSpPr>
              <p:cNvPr id="24" name="TextBox 23">
                <a:extLst>
                  <a:ext uri="{FF2B5EF4-FFF2-40B4-BE49-F238E27FC236}">
                    <a16:creationId xmlns:a16="http://schemas.microsoft.com/office/drawing/2014/main" id="{EA57BBC2-F7FB-A449-BBFC-CC8B46E4AA53}"/>
                  </a:ext>
                </a:extLst>
              </p:cNvPr>
              <p:cNvSpPr txBox="1">
                <a:spLocks noRot="1" noChangeAspect="1" noMove="1" noResize="1" noEditPoints="1" noAdjustHandles="1" noChangeArrowheads="1" noChangeShapeType="1" noTextEdit="1"/>
              </p:cNvSpPr>
              <p:nvPr/>
            </p:nvSpPr>
            <p:spPr>
              <a:xfrm>
                <a:off x="9939510" y="1807651"/>
                <a:ext cx="2107277" cy="404213"/>
              </a:xfrm>
              <a:prstGeom prst="rect">
                <a:avLst/>
              </a:prstGeom>
              <a:blipFill>
                <a:blip r:embed="rId7"/>
                <a:stretch>
                  <a:fillRect b="-6061"/>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7EC856A-F9C1-D862-86D9-7C276195A9B8}"/>
              </a:ext>
            </a:extLst>
          </p:cNvPr>
          <p:cNvSpPr txBox="1"/>
          <p:nvPr/>
        </p:nvSpPr>
        <p:spPr>
          <a:xfrm>
            <a:off x="9314800" y="1819546"/>
            <a:ext cx="713874" cy="369332"/>
          </a:xfrm>
          <a:prstGeom prst="rect">
            <a:avLst/>
          </a:prstGeom>
          <a:noFill/>
        </p:spPr>
        <p:txBody>
          <a:bodyPr wrap="square">
            <a:spAutoFit/>
          </a:bodyPr>
          <a:lstStyle/>
          <a:p>
            <a:r>
              <a:rPr lang="en-US" dirty="0"/>
              <a:t>with:</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22F3DD7-C021-08D9-C47D-4BE2EFF24D03}"/>
                  </a:ext>
                </a:extLst>
              </p:cNvPr>
              <p:cNvSpPr txBox="1"/>
              <p:nvPr/>
            </p:nvSpPr>
            <p:spPr>
              <a:xfrm>
                <a:off x="5373197" y="3369075"/>
                <a:ext cx="3284628" cy="587020"/>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sub>
                    </m:sSub>
                    <m:r>
                      <a:rPr lang="en-US" b="0" i="1" smtClean="0">
                        <a:solidFill>
                          <a:schemeClr val="tx1"/>
                        </a:solidFill>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sub>
                        </m:sSub>
                        <m:r>
                          <m:rPr>
                            <m:nor/>
                          </m:rPr>
                          <a:rPr lang="it-IT" b="1"/>
                          <m:t>×</m:t>
                        </m:r>
                        <m:r>
                          <m:rPr>
                            <m:nor/>
                          </m:rPr>
                          <a:rPr lang="en-US" b="1" i="0" smtClean="0"/>
                          <m:t> </m:t>
                        </m:r>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𝐷</m:t>
                            </m:r>
                          </m:sub>
                        </m:sSub>
                      </m:num>
                      <m:den>
                        <m:sSubSup>
                          <m:sSubSupPr>
                            <m:ctrlPr>
                              <a:rPr lang="en-US" i="1">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𝑝</m:t>
                            </m:r>
                          </m:sub>
                          <m:sup>
                            <m:r>
                              <a:rPr lang="en-US">
                                <a:latin typeface="Cambria Math" panose="02040503050406030204" pitchFamily="18" charset="0"/>
                              </a:rPr>
                              <m:t>2</m:t>
                            </m:r>
                          </m:sup>
                        </m:sSubSup>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𝑣</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𝑣</m:t>
                            </m:r>
                          </m:sub>
                        </m:sSub>
                        <m:r>
                          <m:rPr>
                            <m:nor/>
                          </m:rPr>
                          <a:rPr lang="it-IT" b="1"/>
                          <m:t>×</m:t>
                        </m:r>
                        <m:r>
                          <m:rPr>
                            <m:nor/>
                          </m:rPr>
                          <a:rPr lang="en-US" b="1"/>
                          <m:t> </m:t>
                        </m:r>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𝐷</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𝑝</m:t>
                            </m:r>
                          </m:sub>
                          <m:sup>
                            <m:r>
                              <a:rPr lang="en-US">
                                <a:latin typeface="Cambria Math" panose="02040503050406030204" pitchFamily="18" charset="0"/>
                              </a:rPr>
                              <m:t>2</m:t>
                            </m:r>
                          </m:sup>
                        </m:sSubSup>
                      </m:den>
                    </m:f>
                  </m:oMath>
                </a14:m>
                <a:endParaRPr lang="en-US" dirty="0"/>
              </a:p>
            </p:txBody>
          </p:sp>
        </mc:Choice>
        <mc:Fallback>
          <p:sp>
            <p:nvSpPr>
              <p:cNvPr id="27" name="TextBox 26">
                <a:extLst>
                  <a:ext uri="{FF2B5EF4-FFF2-40B4-BE49-F238E27FC236}">
                    <a16:creationId xmlns:a16="http://schemas.microsoft.com/office/drawing/2014/main" id="{322F3DD7-C021-08D9-C47D-4BE2EFF24D03}"/>
                  </a:ext>
                </a:extLst>
              </p:cNvPr>
              <p:cNvSpPr txBox="1">
                <a:spLocks noRot="1" noChangeAspect="1" noMove="1" noResize="1" noEditPoints="1" noAdjustHandles="1" noChangeArrowheads="1" noChangeShapeType="1" noTextEdit="1"/>
              </p:cNvSpPr>
              <p:nvPr/>
            </p:nvSpPr>
            <p:spPr>
              <a:xfrm>
                <a:off x="5373197" y="3369075"/>
                <a:ext cx="3284628" cy="5870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0C9AE0C8-7DAC-3470-92C3-8596A7DBB918}"/>
                  </a:ext>
                </a:extLst>
              </p:cNvPr>
              <p:cNvSpPr txBox="1"/>
              <p:nvPr/>
            </p:nvSpPr>
            <p:spPr>
              <a:xfrm>
                <a:off x="133124" y="3462948"/>
                <a:ext cx="6105698" cy="393121"/>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𝑣</m:t>
                        </m:r>
                      </m:sub>
                    </m:sSub>
                  </m:oMath>
                </a14:m>
                <a:r>
                  <a:rPr lang="en-US" dirty="0"/>
                  <a:t> are dimensionless couplings given by:</a:t>
                </a:r>
              </a:p>
            </p:txBody>
          </p:sp>
        </mc:Choice>
        <mc:Fallback>
          <p:sp>
            <p:nvSpPr>
              <p:cNvPr id="29" name="TextBox 28">
                <a:extLst>
                  <a:ext uri="{FF2B5EF4-FFF2-40B4-BE49-F238E27FC236}">
                    <a16:creationId xmlns:a16="http://schemas.microsoft.com/office/drawing/2014/main" id="{0C9AE0C8-7DAC-3470-92C3-8596A7DBB918}"/>
                  </a:ext>
                </a:extLst>
              </p:cNvPr>
              <p:cNvSpPr txBox="1">
                <a:spLocks noRot="1" noChangeAspect="1" noMove="1" noResize="1" noEditPoints="1" noAdjustHandles="1" noChangeArrowheads="1" noChangeShapeType="1" noTextEdit="1"/>
              </p:cNvSpPr>
              <p:nvPr/>
            </p:nvSpPr>
            <p:spPr>
              <a:xfrm>
                <a:off x="133124" y="3462948"/>
                <a:ext cx="6105698" cy="393121"/>
              </a:xfrm>
              <a:prstGeom prst="rect">
                <a:avLst/>
              </a:prstGeom>
              <a:blipFill>
                <a:blip r:embed="rId9"/>
                <a:stretch>
                  <a:fillRect l="-699" t="-4615" b="-20000"/>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55059A95-8742-EEDB-D29E-DF53B90CB87A}"/>
              </a:ext>
            </a:extLst>
          </p:cNvPr>
          <p:cNvSpPr txBox="1"/>
          <p:nvPr/>
        </p:nvSpPr>
        <p:spPr>
          <a:xfrm>
            <a:off x="133124" y="4062973"/>
            <a:ext cx="6816316" cy="369332"/>
          </a:xfrm>
          <a:prstGeom prst="rect">
            <a:avLst/>
          </a:prstGeom>
          <a:noFill/>
        </p:spPr>
        <p:txBody>
          <a:bodyPr wrap="square">
            <a:spAutoFit/>
          </a:bodyPr>
          <a:lstStyle/>
          <a:p>
            <a:pPr marL="285750" indent="-285750">
              <a:buFont typeface="Arial" panose="020B0604020202020204" pitchFamily="34" charset="0"/>
              <a:buChar char="•"/>
            </a:pPr>
            <a:r>
              <a:rPr lang="en-US" dirty="0"/>
              <a:t>Priors and likelihoods are chosen in line with the </a:t>
            </a:r>
            <a:r>
              <a:rPr lang="en-US" i="1" dirty="0"/>
              <a:t>linear scenario</a:t>
            </a:r>
            <a:r>
              <a:rPr lang="en-US" dirty="0"/>
              <a:t>.</a:t>
            </a:r>
          </a:p>
        </p:txBody>
      </p:sp>
      <p:sp>
        <p:nvSpPr>
          <p:cNvPr id="31" name="TextBox 30">
            <a:extLst>
              <a:ext uri="{FF2B5EF4-FFF2-40B4-BE49-F238E27FC236}">
                <a16:creationId xmlns:a16="http://schemas.microsoft.com/office/drawing/2014/main" id="{2938C970-614F-4E4E-E38A-DEAFD498FE46}"/>
              </a:ext>
            </a:extLst>
          </p:cNvPr>
          <p:cNvSpPr txBox="1"/>
          <p:nvPr/>
        </p:nvSpPr>
        <p:spPr>
          <a:xfrm>
            <a:off x="133123" y="4662998"/>
            <a:ext cx="7281829" cy="369332"/>
          </a:xfrm>
          <a:prstGeom prst="rect">
            <a:avLst/>
          </a:prstGeom>
          <a:noFill/>
        </p:spPr>
        <p:txBody>
          <a:bodyPr wrap="square">
            <a:spAutoFit/>
          </a:bodyPr>
          <a:lstStyle/>
          <a:p>
            <a:pPr marL="285750" indent="-285750">
              <a:buFont typeface="Arial" panose="020B0604020202020204" pitchFamily="34" charset="0"/>
              <a:buChar char="•"/>
            </a:pPr>
            <a:r>
              <a:rPr lang="en-US" dirty="0"/>
              <a:t>No significant correlations arise among the parameters.</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A2E8665-B846-5974-4F79-EF2F647DE184}"/>
                  </a:ext>
                </a:extLst>
              </p:cNvPr>
              <p:cNvSpPr txBox="1"/>
              <p:nvPr/>
            </p:nvSpPr>
            <p:spPr>
              <a:xfrm>
                <a:off x="133124" y="5215445"/>
                <a:ext cx="6105698" cy="670120"/>
              </a:xfrm>
              <a:prstGeom prst="rect">
                <a:avLst/>
              </a:prstGeom>
              <a:noFill/>
            </p:spPr>
            <p:txBody>
              <a:bodyPr wrap="square">
                <a:spAutoFit/>
              </a:bodyPr>
              <a:lstStyle/>
              <a:p>
                <a:pPr marL="285750" indent="-285750">
                  <a:buFont typeface="Arial" panose="020B0604020202020204" pitchFamily="34" charset="0"/>
                  <a:buChar char="•"/>
                </a:pPr>
                <a:r>
                  <a:rPr lang="en-US" dirty="0"/>
                  <a:t>The quadratic suppression of the attractive interaction makes the posterior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sub>
                    </m:sSub>
                  </m:oMath>
                </a14:m>
                <a:r>
                  <a:rPr lang="en-US" dirty="0"/>
                  <a:t> and </a:t>
                </a:r>
                <a14:m>
                  <m:oMath xmlns:m="http://schemas.openxmlformats.org/officeDocument/2006/math">
                    <m:r>
                      <m:rPr>
                        <m:sty m:val="p"/>
                      </m:rPr>
                      <a:rPr lang="el-GR" i="1">
                        <a:latin typeface="Cambria Math" panose="02040503050406030204" pitchFamily="18" charset="0"/>
                      </a:rPr>
                      <m:t>λ</m:t>
                    </m:r>
                  </m:oMath>
                </a14:m>
                <a:r>
                  <a:rPr lang="en-US" dirty="0"/>
                  <a:t> almost flat.</a:t>
                </a:r>
              </a:p>
            </p:txBody>
          </p:sp>
        </mc:Choice>
        <mc:Fallback xmlns="">
          <p:sp>
            <p:nvSpPr>
              <p:cNvPr id="32" name="TextBox 31">
                <a:extLst>
                  <a:ext uri="{FF2B5EF4-FFF2-40B4-BE49-F238E27FC236}">
                    <a16:creationId xmlns:a16="http://schemas.microsoft.com/office/drawing/2014/main" id="{3A2E8665-B846-5974-4F79-EF2F647DE184}"/>
                  </a:ext>
                </a:extLst>
              </p:cNvPr>
              <p:cNvSpPr txBox="1">
                <a:spLocks noRot="1" noChangeAspect="1" noMove="1" noResize="1" noEditPoints="1" noAdjustHandles="1" noChangeArrowheads="1" noChangeShapeType="1" noTextEdit="1"/>
              </p:cNvSpPr>
              <p:nvPr/>
            </p:nvSpPr>
            <p:spPr>
              <a:xfrm>
                <a:off x="133124" y="5215445"/>
                <a:ext cx="6105698" cy="670120"/>
              </a:xfrm>
              <a:prstGeom prst="rect">
                <a:avLst/>
              </a:prstGeom>
              <a:blipFill>
                <a:blip r:embed="rId10"/>
                <a:stretch>
                  <a:fillRect l="-699" t="-4587" b="-1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62E4F5C-C248-362C-50BA-678664D9A81B}"/>
                  </a:ext>
                </a:extLst>
              </p:cNvPr>
              <p:cNvSpPr txBox="1"/>
              <p:nvPr/>
            </p:nvSpPr>
            <p:spPr>
              <a:xfrm>
                <a:off x="133123" y="5934670"/>
                <a:ext cx="7506273" cy="369332"/>
              </a:xfrm>
              <a:prstGeom prst="rect">
                <a:avLst/>
              </a:prstGeom>
              <a:noFill/>
            </p:spPr>
            <p:txBody>
              <a:bodyPr wrap="square">
                <a:spAutoFit/>
              </a:bodyPr>
              <a:lstStyle/>
              <a:p>
                <a:pPr marL="285750" indent="-285750" algn="just">
                  <a:buFont typeface="Arial" panose="020B0604020202020204" pitchFamily="34" charset="0"/>
                  <a:buChar char="•"/>
                </a:pPr>
                <a14:m>
                  <m:oMath xmlns:m="http://schemas.openxmlformats.org/officeDocument/2006/math">
                    <m:r>
                      <a:rPr lang="en-US" i="1" smtClean="0">
                        <a:latin typeface="Cambria Math" panose="02040503050406030204" pitchFamily="18" charset="0"/>
                      </a:rPr>
                      <m:t>𝑓</m:t>
                    </m:r>
                    <m:r>
                      <a:rPr lang="el-GR" i="1">
                        <a:latin typeface="Cambria Math" panose="02040503050406030204" pitchFamily="18" charset="0"/>
                      </a:rPr>
                      <m:t> </m:t>
                    </m:r>
                  </m:oMath>
                </a14:m>
                <a:r>
                  <a:rPr lang="en-US" dirty="0"/>
                  <a:t>is still larger with MPA1 EOS.</a:t>
                </a:r>
              </a:p>
            </p:txBody>
          </p:sp>
        </mc:Choice>
        <mc:Fallback xmlns="">
          <p:sp>
            <p:nvSpPr>
              <p:cNvPr id="33" name="TextBox 32">
                <a:extLst>
                  <a:ext uri="{FF2B5EF4-FFF2-40B4-BE49-F238E27FC236}">
                    <a16:creationId xmlns:a16="http://schemas.microsoft.com/office/drawing/2014/main" id="{262E4F5C-C248-362C-50BA-678664D9A81B}"/>
                  </a:ext>
                </a:extLst>
              </p:cNvPr>
              <p:cNvSpPr txBox="1">
                <a:spLocks noRot="1" noChangeAspect="1" noMove="1" noResize="1" noEditPoints="1" noAdjustHandles="1" noChangeArrowheads="1" noChangeShapeType="1" noTextEdit="1"/>
              </p:cNvSpPr>
              <p:nvPr/>
            </p:nvSpPr>
            <p:spPr>
              <a:xfrm>
                <a:off x="133123" y="5934670"/>
                <a:ext cx="7506273" cy="369332"/>
              </a:xfrm>
              <a:prstGeom prst="rect">
                <a:avLst/>
              </a:prstGeom>
              <a:blipFill>
                <a:blip r:embed="rId11"/>
                <a:stretch>
                  <a:fillRect l="-569" t="-8333" b="-2833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6A1CF7-0CFF-3F96-FFC1-3C646AFE00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14944" y="2854848"/>
            <a:ext cx="3877056" cy="3877056"/>
          </a:xfrm>
          <a:prstGeom prst="rect">
            <a:avLst/>
          </a:prstGeom>
        </p:spPr>
      </p:pic>
    </p:spTree>
    <p:extLst>
      <p:ext uri="{BB962C8B-B14F-4D97-AF65-F5344CB8AC3E}">
        <p14:creationId xmlns:p14="http://schemas.microsoft.com/office/powerpoint/2010/main" val="87619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arison of a graph&#10;&#10;AI-generated content may be incorrect.">
            <a:extLst>
              <a:ext uri="{FF2B5EF4-FFF2-40B4-BE49-F238E27FC236}">
                <a16:creationId xmlns:a16="http://schemas.microsoft.com/office/drawing/2014/main" id="{6E3DB37E-3CF1-2DA9-6408-C48D520B1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 y="1345648"/>
            <a:ext cx="8247600" cy="3534686"/>
          </a:xfrm>
          <a:prstGeom prst="rect">
            <a:avLst/>
          </a:prstGeom>
        </p:spPr>
      </p:pic>
      <p:sp>
        <p:nvSpPr>
          <p:cNvPr id="4" name="Titolo 1">
            <a:extLst>
              <a:ext uri="{FF2B5EF4-FFF2-40B4-BE49-F238E27FC236}">
                <a16:creationId xmlns:a16="http://schemas.microsoft.com/office/drawing/2014/main" id="{F6C58035-B3D2-1665-9841-B55E85DB705C}"/>
              </a:ext>
            </a:extLst>
          </p:cNvPr>
          <p:cNvSpPr>
            <a:spLocks noGrp="1"/>
          </p:cNvSpPr>
          <p:nvPr>
            <p:ph type="title"/>
          </p:nvPr>
        </p:nvSpPr>
        <p:spPr>
          <a:xfrm>
            <a:off x="0" y="1"/>
            <a:ext cx="12191999" cy="887424"/>
          </a:xfrm>
        </p:spPr>
        <p:txBody>
          <a:bodyPr>
            <a:normAutofit/>
          </a:bodyPr>
          <a:lstStyle/>
          <a:p>
            <a:pPr algn="ctr"/>
            <a:r>
              <a:rPr lang="it-IT" sz="4000" b="1" dirty="0" err="1"/>
              <a:t>Results</a:t>
            </a:r>
            <a:r>
              <a:rPr lang="en-US" sz="4000" b="1" dirty="0"/>
              <a:t>: speed of sound</a:t>
            </a:r>
            <a:endParaRPr lang="it-IT" sz="4000" dirty="0"/>
          </a:p>
        </p:txBody>
      </p:sp>
      <p:sp>
        <p:nvSpPr>
          <p:cNvPr id="7" name="TextBox 6">
            <a:extLst>
              <a:ext uri="{FF2B5EF4-FFF2-40B4-BE49-F238E27FC236}">
                <a16:creationId xmlns:a16="http://schemas.microsoft.com/office/drawing/2014/main" id="{4AFBA0B6-1EC2-E4B7-A9EA-ED9ACD9F2DE1}"/>
              </a:ext>
            </a:extLst>
          </p:cNvPr>
          <p:cNvSpPr txBox="1"/>
          <p:nvPr/>
        </p:nvSpPr>
        <p:spPr>
          <a:xfrm>
            <a:off x="1032933" y="867389"/>
            <a:ext cx="6468533" cy="646331"/>
          </a:xfrm>
          <a:prstGeom prst="rect">
            <a:avLst/>
          </a:prstGeom>
          <a:noFill/>
        </p:spPr>
        <p:txBody>
          <a:bodyPr wrap="square">
            <a:spAutoFit/>
          </a:bodyPr>
          <a:lstStyle/>
          <a:p>
            <a:pPr algn="just"/>
            <a:r>
              <a:rPr lang="en-US"/>
              <a:t>We separately compute the sound speed of the baryonic</a:t>
            </a:r>
            <a:br>
              <a:rPr lang="en-US"/>
            </a:br>
            <a:r>
              <a:rPr lang="en-US"/>
              <a:t>fluid (</a:t>
            </a:r>
            <a:r>
              <a:rPr lang="en-US" i="1"/>
              <a:t>solid curves</a:t>
            </a:r>
            <a:r>
              <a:rPr lang="en-US"/>
              <a:t>) and of the dark fluid (</a:t>
            </a:r>
            <a:r>
              <a:rPr lang="en-US" i="1"/>
              <a:t>dotted/dashed curves</a:t>
            </a:r>
            <a:r>
              <a:rPr lang="en-US"/>
              <a:t>):</a:t>
            </a:r>
            <a:endParaRPr lang="en-US" dirty="0"/>
          </a:p>
        </p:txBody>
      </p:sp>
      <p:sp>
        <p:nvSpPr>
          <p:cNvPr id="8" name="TextBox 7">
            <a:extLst>
              <a:ext uri="{FF2B5EF4-FFF2-40B4-BE49-F238E27FC236}">
                <a16:creationId xmlns:a16="http://schemas.microsoft.com/office/drawing/2014/main" id="{98039F76-D05F-CF79-BBCF-CE72EAEAED2E}"/>
              </a:ext>
            </a:extLst>
          </p:cNvPr>
          <p:cNvSpPr txBox="1"/>
          <p:nvPr/>
        </p:nvSpPr>
        <p:spPr>
          <a:xfrm>
            <a:off x="7566871" y="2158288"/>
            <a:ext cx="4548930" cy="2031325"/>
          </a:xfrm>
          <a:prstGeom prst="rect">
            <a:avLst/>
          </a:prstGeom>
          <a:noFill/>
        </p:spPr>
        <p:txBody>
          <a:bodyPr wrap="square">
            <a:spAutoFit/>
          </a:bodyPr>
          <a:lstStyle/>
          <a:p>
            <a:pPr algn="just"/>
            <a:r>
              <a:rPr lang="en-US" dirty="0"/>
              <a:t>The sound speed of representative DM EOSs is first computed by selecting the central values of the posterior distributions. Then, the couplings are varied within their prior intervals to explore the impact of  attractive and repulsive interactions in both the linear (left) and in the quadratic (</a:t>
            </a:r>
            <a:r>
              <a:rPr lang="en-US" i="1" dirty="0"/>
              <a:t>right</a:t>
            </a:r>
            <a:r>
              <a:rPr lang="en-US" dirty="0"/>
              <a:t>) scenario.</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06ACD8-E6EB-7B3C-88C8-DABF192B3FC3}"/>
                  </a:ext>
                </a:extLst>
              </p:cNvPr>
              <p:cNvSpPr txBox="1"/>
              <p:nvPr/>
            </p:nvSpPr>
            <p:spPr>
              <a:xfrm>
                <a:off x="-9705" y="5618939"/>
                <a:ext cx="12506505" cy="652551"/>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𝒄</m:t>
                        </m:r>
                      </m:e>
                      <m:sub>
                        <m:r>
                          <a:rPr lang="en-US" b="1" i="1">
                            <a:latin typeface="Cambria Math" panose="02040503050406030204" pitchFamily="18" charset="0"/>
                          </a:rPr>
                          <m:t>𝒔</m:t>
                        </m:r>
                      </m:sub>
                      <m:sup>
                        <m:r>
                          <a:rPr lang="en-US" b="1" i="1">
                            <a:latin typeface="Cambria Math" panose="02040503050406030204" pitchFamily="18" charset="0"/>
                          </a:rPr>
                          <m:t>𝟐</m:t>
                        </m:r>
                      </m:sup>
                    </m:sSubSup>
                  </m:oMath>
                </a14:m>
                <a:r>
                  <a:rPr lang="en-US" b="1" dirty="0"/>
                  <a:t> increases with larger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𝒅</m:t>
                        </m:r>
                      </m:e>
                      <m:sub>
                        <m:r>
                          <a:rPr lang="en-US" b="1" i="1">
                            <a:latin typeface="Cambria Math" panose="02040503050406030204" pitchFamily="18" charset="0"/>
                          </a:rPr>
                          <m:t>𝒗</m:t>
                        </m:r>
                      </m:sub>
                    </m:sSub>
                  </m:oMath>
                </a14:m>
                <a:r>
                  <a:rPr lang="en-US" b="1" dirty="0"/>
                  <a:t> and/or smaller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𝒅</m:t>
                        </m:r>
                      </m:e>
                      <m:sub>
                        <m:r>
                          <a:rPr lang="en-US" b="1" i="1" smtClean="0">
                            <a:latin typeface="Cambria Math" panose="02040503050406030204" pitchFamily="18" charset="0"/>
                          </a:rPr>
                          <m:t>𝒔</m:t>
                        </m:r>
                      </m:sub>
                    </m:sSub>
                  </m:oMath>
                </a14:m>
                <a:r>
                  <a:rPr lang="en-US" dirty="0"/>
                  <a:t> </a:t>
                </a:r>
                <a14:m>
                  <m:oMath xmlns:m="http://schemas.openxmlformats.org/officeDocument/2006/math">
                    <m:r>
                      <a:rPr lang="it-IT" altLang="en-US" i="1">
                        <a:latin typeface="Cambria Math" panose="02040503050406030204" pitchFamily="18" charset="0"/>
                      </a:rPr>
                      <m:t>→</m:t>
                    </m:r>
                  </m:oMath>
                </a14:m>
                <a:r>
                  <a:rPr lang="en-US" dirty="0"/>
                  <a:t>  the repulsive contribution and the corresponding pressure are enhanced. This makes the star harder to compress and in turn stiffens the EOS.  </a:t>
                </a:r>
              </a:p>
            </p:txBody>
          </p:sp>
        </mc:Choice>
        <mc:Fallback xmlns="">
          <p:sp>
            <p:nvSpPr>
              <p:cNvPr id="9" name="TextBox 8">
                <a:extLst>
                  <a:ext uri="{FF2B5EF4-FFF2-40B4-BE49-F238E27FC236}">
                    <a16:creationId xmlns:a16="http://schemas.microsoft.com/office/drawing/2014/main" id="{D306ACD8-E6EB-7B3C-88C8-DABF192B3FC3}"/>
                  </a:ext>
                </a:extLst>
              </p:cNvPr>
              <p:cNvSpPr txBox="1">
                <a:spLocks noRot="1" noChangeAspect="1" noMove="1" noResize="1" noEditPoints="1" noAdjustHandles="1" noChangeArrowheads="1" noChangeShapeType="1" noTextEdit="1"/>
              </p:cNvSpPr>
              <p:nvPr/>
            </p:nvSpPr>
            <p:spPr>
              <a:xfrm>
                <a:off x="-9705" y="5618939"/>
                <a:ext cx="12506505" cy="652551"/>
              </a:xfrm>
              <a:prstGeom prst="rect">
                <a:avLst/>
              </a:prstGeom>
              <a:blipFill>
                <a:blip r:embed="rId4"/>
                <a:stretch>
                  <a:fillRect l="-292" t="-3738" b="-14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6E8C73-B32F-D67D-FE09-62FB8408B6EF}"/>
                  </a:ext>
                </a:extLst>
              </p:cNvPr>
              <p:cNvSpPr txBox="1"/>
              <p:nvPr/>
            </p:nvSpPr>
            <p:spPr>
              <a:xfrm>
                <a:off x="-9705" y="6400855"/>
                <a:ext cx="12211403" cy="369332"/>
              </a:xfrm>
              <a:prstGeom prst="rect">
                <a:avLst/>
              </a:prstGeom>
              <a:noFill/>
            </p:spPr>
            <p:txBody>
              <a:bodyPr wrap="square">
                <a:spAutoFit/>
              </a:bodyPr>
              <a:lstStyle/>
              <a:p>
                <a:pPr marL="285750" indent="-285750">
                  <a:buFont typeface="Arial" panose="020B0604020202020204" pitchFamily="34" charset="0"/>
                  <a:buChar char="•"/>
                </a:pPr>
                <a:r>
                  <a:rPr lang="en-US" dirty="0"/>
                  <a:t>Conversely,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𝑠</m:t>
                        </m:r>
                      </m:sub>
                      <m:sup>
                        <m:r>
                          <a:rPr lang="en-US">
                            <a:latin typeface="Cambria Math" panose="02040503050406030204" pitchFamily="18" charset="0"/>
                          </a:rPr>
                          <m:t>2</m:t>
                        </m:r>
                      </m:sup>
                    </m:sSubSup>
                  </m:oMath>
                </a14:m>
                <a:r>
                  <a:rPr lang="en-US" dirty="0"/>
                  <a:t> decreases with lower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a:latin typeface="Cambria Math" panose="02040503050406030204" pitchFamily="18" charset="0"/>
                          </a:rPr>
                          <m:t>𝑣</m:t>
                        </m:r>
                      </m:sub>
                    </m:sSub>
                  </m:oMath>
                </a14:m>
                <a:r>
                  <a:rPr lang="en-US" dirty="0"/>
                  <a:t> and/or greater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𝑠</m:t>
                        </m:r>
                      </m:sub>
                    </m:sSub>
                  </m:oMath>
                </a14:m>
                <a:r>
                  <a:rPr lang="en-US" dirty="0"/>
                  <a:t> </a:t>
                </a:r>
                <a14:m>
                  <m:oMath xmlns:m="http://schemas.openxmlformats.org/officeDocument/2006/math">
                    <m:r>
                      <a:rPr lang="it-IT" altLang="en-US" i="1">
                        <a:latin typeface="Cambria Math" panose="02040503050406030204" pitchFamily="18" charset="0"/>
                      </a:rPr>
                      <m:t>→</m:t>
                    </m:r>
                  </m:oMath>
                </a14:m>
                <a:r>
                  <a:rPr lang="en-US" dirty="0"/>
                  <a:t> the opposite effect arises from a weaker attraction.</a:t>
                </a:r>
              </a:p>
            </p:txBody>
          </p:sp>
        </mc:Choice>
        <mc:Fallback xmlns="">
          <p:sp>
            <p:nvSpPr>
              <p:cNvPr id="11" name="TextBox 10">
                <a:extLst>
                  <a:ext uri="{FF2B5EF4-FFF2-40B4-BE49-F238E27FC236}">
                    <a16:creationId xmlns:a16="http://schemas.microsoft.com/office/drawing/2014/main" id="{9E6E8C73-B32F-D67D-FE09-62FB8408B6EF}"/>
                  </a:ext>
                </a:extLst>
              </p:cNvPr>
              <p:cNvSpPr txBox="1">
                <a:spLocks noRot="1" noChangeAspect="1" noMove="1" noResize="1" noEditPoints="1" noAdjustHandles="1" noChangeArrowheads="1" noChangeShapeType="1" noTextEdit="1"/>
              </p:cNvSpPr>
              <p:nvPr/>
            </p:nvSpPr>
            <p:spPr>
              <a:xfrm>
                <a:off x="-9705" y="6400855"/>
                <a:ext cx="12211403" cy="369332"/>
              </a:xfrm>
              <a:prstGeom prst="rect">
                <a:avLst/>
              </a:prstGeom>
              <a:blipFill>
                <a:blip r:embed="rId5"/>
                <a:stretch>
                  <a:fillRect l="-299" t="-6557" b="-2623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2A69CA6C-C8AF-AD22-5D1B-AB8CFF8A3B60}"/>
              </a:ext>
            </a:extLst>
          </p:cNvPr>
          <p:cNvSpPr txBox="1"/>
          <p:nvPr/>
        </p:nvSpPr>
        <p:spPr>
          <a:xfrm>
            <a:off x="-9703" y="5114022"/>
            <a:ext cx="12201699" cy="369332"/>
          </a:xfrm>
          <a:prstGeom prst="rect">
            <a:avLst/>
          </a:prstGeom>
          <a:noFill/>
        </p:spPr>
        <p:txBody>
          <a:bodyPr wrap="square">
            <a:spAutoFit/>
          </a:bodyPr>
          <a:lstStyle/>
          <a:p>
            <a:pPr marL="285750" indent="-285750" algn="just">
              <a:buFont typeface="Arial" panose="020B0604020202020204" pitchFamily="34" charset="0"/>
              <a:buChar char="•"/>
            </a:pPr>
            <a:r>
              <a:rPr lang="en-US" dirty="0"/>
              <a:t>Unlike nuclear EOSs, all DM models satisfy the conformal limit at densities typically reached inside a NS (</a:t>
            </a:r>
            <a:r>
              <a:rPr lang="en-US" i="1" dirty="0"/>
              <a:t>purple band</a:t>
            </a:r>
            <a:r>
              <a:rPr lang="en-US" dirty="0"/>
              <a:t>)</a:t>
            </a:r>
          </a:p>
        </p:txBody>
      </p:sp>
      <p:sp>
        <p:nvSpPr>
          <p:cNvPr id="14" name="TextBox 13">
            <a:extLst>
              <a:ext uri="{FF2B5EF4-FFF2-40B4-BE49-F238E27FC236}">
                <a16:creationId xmlns:a16="http://schemas.microsoft.com/office/drawing/2014/main" id="{67D2D6FC-E7CD-B32C-2DE2-15ED862DD9CA}"/>
              </a:ext>
            </a:extLst>
          </p:cNvPr>
          <p:cNvSpPr txBox="1"/>
          <p:nvPr/>
        </p:nvSpPr>
        <p:spPr>
          <a:xfrm>
            <a:off x="2206359" y="4855794"/>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86160F-841E-3347-7BED-92ABA08E58AE}"/>
                  </a:ext>
                </a:extLst>
              </p:cNvPr>
              <p:cNvSpPr txBox="1"/>
              <p:nvPr/>
            </p:nvSpPr>
            <p:spPr>
              <a:xfrm>
                <a:off x="8544099" y="814265"/>
                <a:ext cx="1714500" cy="7525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𝑠</m:t>
                          </m:r>
                        </m:sub>
                        <m:sup>
                          <m:r>
                            <a:rPr lang="en-US">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r>
                                    <a:rPr lang="en-US" i="1" smtClean="0">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ρ</m:t>
                                  </m:r>
                                </m:den>
                              </m:f>
                            </m:e>
                          </m:d>
                        </m:e>
                        <m:sub>
                          <m:r>
                            <a:rPr lang="en-US" b="0" i="1" smtClean="0">
                              <a:latin typeface="Cambria Math" panose="02040503050406030204" pitchFamily="18" charset="0"/>
                            </a:rPr>
                            <m:t>𝑆</m:t>
                          </m:r>
                        </m:sub>
                      </m:sSub>
                    </m:oMath>
                  </m:oMathPara>
                </a14:m>
                <a:endParaRPr lang="en-US" dirty="0"/>
              </a:p>
            </p:txBody>
          </p:sp>
        </mc:Choice>
        <mc:Fallback xmlns="">
          <p:sp>
            <p:nvSpPr>
              <p:cNvPr id="3" name="TextBox 2">
                <a:extLst>
                  <a:ext uri="{FF2B5EF4-FFF2-40B4-BE49-F238E27FC236}">
                    <a16:creationId xmlns:a16="http://schemas.microsoft.com/office/drawing/2014/main" id="{6686160F-841E-3347-7BED-92ABA08E58AE}"/>
                  </a:ext>
                </a:extLst>
              </p:cNvPr>
              <p:cNvSpPr txBox="1">
                <a:spLocks noRot="1" noChangeAspect="1" noMove="1" noResize="1" noEditPoints="1" noAdjustHandles="1" noChangeArrowheads="1" noChangeShapeType="1" noTextEdit="1"/>
              </p:cNvSpPr>
              <p:nvPr/>
            </p:nvSpPr>
            <p:spPr>
              <a:xfrm>
                <a:off x="8544099" y="814265"/>
                <a:ext cx="1714500" cy="75257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544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F977A-06ED-87D8-13B3-93B887D5B63C}"/>
            </a:ext>
          </a:extLst>
        </p:cNvPr>
        <p:cNvGrpSpPr/>
        <p:nvPr/>
      </p:nvGrpSpPr>
      <p:grpSpPr>
        <a:xfrm>
          <a:off x="0" y="0"/>
          <a:ext cx="0" cy="0"/>
          <a:chOff x="0" y="0"/>
          <a:chExt cx="0" cy="0"/>
        </a:xfrm>
      </p:grpSpPr>
      <p:sp>
        <p:nvSpPr>
          <p:cNvPr id="4" name="Titolo 1">
            <a:extLst>
              <a:ext uri="{FF2B5EF4-FFF2-40B4-BE49-F238E27FC236}">
                <a16:creationId xmlns:a16="http://schemas.microsoft.com/office/drawing/2014/main" id="{795921C8-FEE6-B51C-A65A-C961286D4EA8}"/>
              </a:ext>
            </a:extLst>
          </p:cNvPr>
          <p:cNvSpPr>
            <a:spLocks noGrp="1"/>
          </p:cNvSpPr>
          <p:nvPr>
            <p:ph type="title"/>
          </p:nvPr>
        </p:nvSpPr>
        <p:spPr>
          <a:xfrm>
            <a:off x="0" y="1"/>
            <a:ext cx="12191999" cy="887424"/>
          </a:xfrm>
        </p:spPr>
        <p:txBody>
          <a:bodyPr>
            <a:normAutofit/>
          </a:bodyPr>
          <a:lstStyle/>
          <a:p>
            <a:pPr algn="ctr"/>
            <a:r>
              <a:rPr lang="it-IT" sz="4000" b="1" dirty="0" err="1"/>
              <a:t>Results</a:t>
            </a:r>
            <a:r>
              <a:rPr lang="en-US" sz="4000" b="1" dirty="0"/>
              <a:t>: linear scenario</a:t>
            </a:r>
            <a:endParaRPr lang="it-IT" sz="4000" dirty="0"/>
          </a:p>
        </p:txBody>
      </p:sp>
      <p:pic>
        <p:nvPicPr>
          <p:cNvPr id="3" name="Picture 2" descr="A screenshot of a graph&#10;&#10;AI-generated content may be incorrect.">
            <a:extLst>
              <a:ext uri="{FF2B5EF4-FFF2-40B4-BE49-F238E27FC236}">
                <a16:creationId xmlns:a16="http://schemas.microsoft.com/office/drawing/2014/main" id="{CAB05127-20F6-43CE-A60D-A21701051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6" y="905835"/>
            <a:ext cx="6218629" cy="2919564"/>
          </a:xfrm>
          <a:prstGeom prst="rect">
            <a:avLst/>
          </a:prstGeom>
        </p:spPr>
      </p:pic>
      <p:pic>
        <p:nvPicPr>
          <p:cNvPr id="6" name="Picture 5" descr="A graph of a graph&#10;&#10;AI-generated content may be incorrect.">
            <a:extLst>
              <a:ext uri="{FF2B5EF4-FFF2-40B4-BE49-F238E27FC236}">
                <a16:creationId xmlns:a16="http://schemas.microsoft.com/office/drawing/2014/main" id="{936DA681-DA4A-F12A-B8AB-D6A90D42A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655" y="4352281"/>
            <a:ext cx="5225269" cy="2418021"/>
          </a:xfrm>
          <a:prstGeom prst="rect">
            <a:avLst/>
          </a:prstGeom>
        </p:spPr>
      </p:pic>
      <p:sp>
        <p:nvSpPr>
          <p:cNvPr id="9" name="TextBox 8">
            <a:extLst>
              <a:ext uri="{FF2B5EF4-FFF2-40B4-BE49-F238E27FC236}">
                <a16:creationId xmlns:a16="http://schemas.microsoft.com/office/drawing/2014/main" id="{C522CD0C-F057-7E0B-87CF-0E5317C81B12}"/>
              </a:ext>
            </a:extLst>
          </p:cNvPr>
          <p:cNvSpPr txBox="1"/>
          <p:nvPr/>
        </p:nvSpPr>
        <p:spPr>
          <a:xfrm>
            <a:off x="4771214" y="3998823"/>
            <a:ext cx="2649567" cy="369332"/>
          </a:xfrm>
          <a:prstGeom prst="rect">
            <a:avLst/>
          </a:prstGeom>
          <a:noFill/>
        </p:spPr>
        <p:txBody>
          <a:bodyPr wrap="square">
            <a:spAutoFit/>
          </a:bodyPr>
          <a:lstStyle/>
          <a:p>
            <a:pPr algn="ctr"/>
            <a:r>
              <a:rPr lang="it-IT" sz="1800" b="1" u="sng" dirty="0" err="1"/>
              <a:t>Role</a:t>
            </a:r>
            <a:r>
              <a:rPr lang="it-IT" sz="1800" b="1" u="sng" dirty="0"/>
              <a:t> of the </a:t>
            </a:r>
            <a:r>
              <a:rPr lang="it-IT" sz="1800" b="1" u="sng" dirty="0" err="1"/>
              <a:t>vector</a:t>
            </a:r>
            <a:r>
              <a:rPr lang="it-IT" sz="1800" b="1" u="sng" dirty="0"/>
              <a:t> field</a:t>
            </a:r>
            <a:endParaRPr lang="en-US" dirty="0"/>
          </a:p>
        </p:txBody>
      </p:sp>
      <p:sp>
        <p:nvSpPr>
          <p:cNvPr id="11" name="TextBox 10">
            <a:extLst>
              <a:ext uri="{FF2B5EF4-FFF2-40B4-BE49-F238E27FC236}">
                <a16:creationId xmlns:a16="http://schemas.microsoft.com/office/drawing/2014/main" id="{4BD1E2C4-5B4D-AB7C-083F-5A6E88F52D4A}"/>
              </a:ext>
            </a:extLst>
          </p:cNvPr>
          <p:cNvSpPr txBox="1"/>
          <p:nvPr/>
        </p:nvSpPr>
        <p:spPr>
          <a:xfrm>
            <a:off x="7225681" y="6708002"/>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p:sp>
        <p:nvSpPr>
          <p:cNvPr id="12" name="TextBox 11">
            <a:extLst>
              <a:ext uri="{FF2B5EF4-FFF2-40B4-BE49-F238E27FC236}">
                <a16:creationId xmlns:a16="http://schemas.microsoft.com/office/drawing/2014/main" id="{70E4E944-35EA-3574-81B3-504D172C451D}"/>
              </a:ext>
            </a:extLst>
          </p:cNvPr>
          <p:cNvSpPr txBox="1"/>
          <p:nvPr/>
        </p:nvSpPr>
        <p:spPr>
          <a:xfrm>
            <a:off x="1283599" y="3763356"/>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E3E3FC0-2956-A75D-3785-117C8D674C92}"/>
                  </a:ext>
                </a:extLst>
              </p:cNvPr>
              <p:cNvSpPr txBox="1"/>
              <p:nvPr/>
            </p:nvSpPr>
            <p:spPr>
              <a:xfrm>
                <a:off x="6300654" y="1010048"/>
                <a:ext cx="5809319" cy="2862322"/>
              </a:xfrm>
              <a:prstGeom prst="rect">
                <a:avLst/>
              </a:prstGeom>
              <a:noFill/>
            </p:spPr>
            <p:txBody>
              <a:bodyPr wrap="square">
                <a:spAutoFit/>
              </a:bodyPr>
              <a:lstStyle/>
              <a:p>
                <a:pPr marL="285750" indent="-285750" algn="just">
                  <a:buFont typeface="Arial" panose="020B0604020202020204" pitchFamily="34" charset="0"/>
                  <a:buChar char="•"/>
                </a:pPr>
                <a:r>
                  <a:rPr lang="en-US" dirty="0"/>
                  <a:t>All DANS configurations obtained by choosing the </a:t>
                </a:r>
                <a:r>
                  <a:rPr lang="en-US" u="sng" dirty="0"/>
                  <a:t>central values of the posterior distributions of DM parameters</a:t>
                </a:r>
                <a:r>
                  <a:rPr lang="en-US" dirty="0"/>
                  <a:t> exhibit smaller radii, masses and</a:t>
                </a:r>
                <a14:m>
                  <m:oMath xmlns:m="http://schemas.openxmlformats.org/officeDocument/2006/math">
                    <m:r>
                      <m:rPr>
                        <m:sty m:val="p"/>
                      </m:rPr>
                      <a:rPr lang="el-GR" i="1" smtClean="0">
                        <a:latin typeface="Cambria Math" panose="02040503050406030204" pitchFamily="18" charset="0"/>
                      </a:rPr>
                      <m:t>Λ</m:t>
                    </m:r>
                  </m:oMath>
                </a14:m>
                <a:r>
                  <a:rPr lang="en-US" dirty="0"/>
                  <a:t> compared to those predicted by the nuclear EOSs.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DM cores are formed</a:t>
                </a:r>
                <a:r>
                  <a:rPr lang="en-US" dirty="0"/>
                  <a:t> </a:t>
                </a:r>
                <a14:m>
                  <m:oMath xmlns:m="http://schemas.openxmlformats.org/officeDocument/2006/math">
                    <m:r>
                      <a:rPr lang="it-IT" altLang="en-US" i="1">
                        <a:latin typeface="Cambria Math" panose="02040503050406030204" pitchFamily="18" charset="0"/>
                      </a:rPr>
                      <m:t>→</m:t>
                    </m:r>
                  </m:oMath>
                </a14:m>
                <a:r>
                  <a:rPr lang="en-US" dirty="0"/>
                  <a:t> the gravitational pull enhances without being balanced by an equal increase in the degeneracy pressure. This yields a lower total pressure support, making DANSs less massive and more compact than ordinary NSs.</a:t>
                </a:r>
              </a:p>
            </p:txBody>
          </p:sp>
        </mc:Choice>
        <mc:Fallback xmlns="">
          <p:sp>
            <p:nvSpPr>
              <p:cNvPr id="13" name="TextBox 12">
                <a:extLst>
                  <a:ext uri="{FF2B5EF4-FFF2-40B4-BE49-F238E27FC236}">
                    <a16:creationId xmlns:a16="http://schemas.microsoft.com/office/drawing/2014/main" id="{CE3E3FC0-2956-A75D-3785-117C8D674C92}"/>
                  </a:ext>
                </a:extLst>
              </p:cNvPr>
              <p:cNvSpPr txBox="1">
                <a:spLocks noRot="1" noChangeAspect="1" noMove="1" noResize="1" noEditPoints="1" noAdjustHandles="1" noChangeArrowheads="1" noChangeShapeType="1" noTextEdit="1"/>
              </p:cNvSpPr>
              <p:nvPr/>
            </p:nvSpPr>
            <p:spPr>
              <a:xfrm>
                <a:off x="6300654" y="1010048"/>
                <a:ext cx="5809319" cy="2862322"/>
              </a:xfrm>
              <a:prstGeom prst="rect">
                <a:avLst/>
              </a:prstGeom>
              <a:blipFill>
                <a:blip r:embed="rId5"/>
                <a:stretch>
                  <a:fillRect l="-735" t="-1066" r="-839" b="-2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C4F0849-128A-B726-6A1E-AE220F93680B}"/>
                  </a:ext>
                </a:extLst>
              </p:cNvPr>
              <p:cNvSpPr txBox="1"/>
              <p:nvPr/>
            </p:nvSpPr>
            <p:spPr>
              <a:xfrm>
                <a:off x="158223" y="4545628"/>
                <a:ext cx="5937774" cy="2031325"/>
              </a:xfrm>
              <a:prstGeom prst="rect">
                <a:avLst/>
              </a:prstGeom>
              <a:noFill/>
            </p:spPr>
            <p:txBody>
              <a:bodyPr wrap="square">
                <a:spAutoFit/>
              </a:bodyPr>
              <a:lstStyle/>
              <a:p>
                <a:pPr marL="285750" indent="-285750" algn="just">
                  <a:buFont typeface="Arial" panose="020B0604020202020204" pitchFamily="34" charset="0"/>
                  <a:buChar char="•"/>
                </a:pPr>
                <a:r>
                  <a:rPr lang="en-US" dirty="0"/>
                  <a:t>DANSs become to exhibit DM halos with increasing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a:latin typeface="Cambria Math" panose="02040503050406030204" pitchFamily="18" charset="0"/>
                          </a:rPr>
                          <m:t>𝑣</m:t>
                        </m:r>
                      </m:sub>
                    </m:sSub>
                  </m:oMath>
                </a14:m>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For moderate values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a:latin typeface="Cambria Math" panose="02040503050406030204" pitchFamily="18" charset="0"/>
                          </a:rPr>
                          <m:t>𝑣</m:t>
                        </m:r>
                      </m:sub>
                    </m:sSub>
                  </m:oMath>
                </a14:m>
                <a:r>
                  <a:rPr lang="en-US" dirty="0"/>
                  <a:t>, a </a:t>
                </a:r>
                <a:r>
                  <a:rPr lang="en-US" u="sng" dirty="0"/>
                  <a:t>core-halo transition</a:t>
                </a:r>
                <a:r>
                  <a:rPr lang="en-US" dirty="0"/>
                  <a:t> occur on the same M-R curve.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Higher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a:latin typeface="Cambria Math" panose="02040503050406030204" pitchFamily="18" charset="0"/>
                          </a:rPr>
                          <m:t>𝑣</m:t>
                        </m:r>
                      </m:sub>
                    </m:sSub>
                  </m:oMath>
                </a14:m>
                <a:r>
                  <a:rPr lang="en-US" dirty="0"/>
                  <a:t> instead leads to configurations with cores for all values of the central density </a:t>
                </a:r>
                <a14:m>
                  <m:oMath xmlns:m="http://schemas.openxmlformats.org/officeDocument/2006/math">
                    <m:sSub>
                      <m:sSubPr>
                        <m:ctrlPr>
                          <a:rPr lang="en-US" i="1">
                            <a:latin typeface="Cambria Math" panose="02040503050406030204" pitchFamily="18" charset="0"/>
                          </a:rPr>
                        </m:ctrlPr>
                      </m:sSubPr>
                      <m:e>
                        <m:r>
                          <m:rPr>
                            <m:sty m:val="p"/>
                          </m:rPr>
                          <a:rPr lang="el-GR" i="1" smtClean="0">
                            <a:latin typeface="Cambria Math" panose="02040503050406030204" pitchFamily="18" charset="0"/>
                          </a:rPr>
                          <m:t>ρ</m:t>
                        </m:r>
                      </m:e>
                      <m:sub>
                        <m:r>
                          <a:rPr lang="en-US" b="0" i="1" smtClean="0">
                            <a:latin typeface="Cambria Math" panose="02040503050406030204" pitchFamily="18" charset="0"/>
                          </a:rPr>
                          <m:t>𝑐</m:t>
                        </m:r>
                      </m:sub>
                    </m:sSub>
                    <m:r>
                      <a:rPr lang="en-US" b="0" i="1" smtClean="0">
                        <a:latin typeface="Cambria Math" panose="02040503050406030204" pitchFamily="18" charset="0"/>
                      </a:rPr>
                      <m:t>.</m:t>
                    </m:r>
                  </m:oMath>
                </a14:m>
                <a:endParaRPr lang="en-US" dirty="0"/>
              </a:p>
            </p:txBody>
          </p:sp>
        </mc:Choice>
        <mc:Fallback xmlns="">
          <p:sp>
            <p:nvSpPr>
              <p:cNvPr id="14" name="TextBox 13">
                <a:extLst>
                  <a:ext uri="{FF2B5EF4-FFF2-40B4-BE49-F238E27FC236}">
                    <a16:creationId xmlns:a16="http://schemas.microsoft.com/office/drawing/2014/main" id="{FC4F0849-128A-B726-6A1E-AE220F93680B}"/>
                  </a:ext>
                </a:extLst>
              </p:cNvPr>
              <p:cNvSpPr txBox="1">
                <a:spLocks noRot="1" noChangeAspect="1" noMove="1" noResize="1" noEditPoints="1" noAdjustHandles="1" noChangeArrowheads="1" noChangeShapeType="1" noTextEdit="1"/>
              </p:cNvSpPr>
              <p:nvPr/>
            </p:nvSpPr>
            <p:spPr>
              <a:xfrm>
                <a:off x="158223" y="4545628"/>
                <a:ext cx="5937774" cy="2031325"/>
              </a:xfrm>
              <a:prstGeom prst="rect">
                <a:avLst/>
              </a:prstGeom>
              <a:blipFill>
                <a:blip r:embed="rId6"/>
                <a:stretch>
                  <a:fillRect l="-719" t="-1502" r="-821" b="-4204"/>
                </a:stretch>
              </a:blipFill>
            </p:spPr>
            <p:txBody>
              <a:bodyPr/>
              <a:lstStyle/>
              <a:p>
                <a:r>
                  <a:rPr lang="en-US">
                    <a:noFill/>
                  </a:rPr>
                  <a:t> </a:t>
                </a:r>
              </a:p>
            </p:txBody>
          </p:sp>
        </mc:Fallback>
      </mc:AlternateContent>
    </p:spTree>
    <p:extLst>
      <p:ext uri="{BB962C8B-B14F-4D97-AF65-F5344CB8AC3E}">
        <p14:creationId xmlns:p14="http://schemas.microsoft.com/office/powerpoint/2010/main" val="190770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2EC9-D3E3-CC7F-F043-4687CEE03B8D}"/>
            </a:ext>
          </a:extLst>
        </p:cNvPr>
        <p:cNvGrpSpPr/>
        <p:nvPr/>
      </p:nvGrpSpPr>
      <p:grpSpPr>
        <a:xfrm>
          <a:off x="0" y="0"/>
          <a:ext cx="0" cy="0"/>
          <a:chOff x="0" y="0"/>
          <a:chExt cx="0" cy="0"/>
        </a:xfrm>
      </p:grpSpPr>
      <p:pic>
        <p:nvPicPr>
          <p:cNvPr id="8" name="Picture 7" descr="A graph and diagram of a graph&#10;&#10;AI-generated content may be incorrect.">
            <a:extLst>
              <a:ext uri="{FF2B5EF4-FFF2-40B4-BE49-F238E27FC236}">
                <a16:creationId xmlns:a16="http://schemas.microsoft.com/office/drawing/2014/main" id="{78993B39-7EA9-230F-049F-BB197965E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0521"/>
            <a:ext cx="5216614" cy="2414016"/>
          </a:xfrm>
          <a:prstGeom prst="rect">
            <a:avLst/>
          </a:prstGeom>
        </p:spPr>
      </p:pic>
      <p:sp>
        <p:nvSpPr>
          <p:cNvPr id="5" name="Titolo 1">
            <a:extLst>
              <a:ext uri="{FF2B5EF4-FFF2-40B4-BE49-F238E27FC236}">
                <a16:creationId xmlns:a16="http://schemas.microsoft.com/office/drawing/2014/main" id="{F8E0E9EF-A951-E234-2AA6-77BDE51A9553}"/>
              </a:ext>
            </a:extLst>
          </p:cNvPr>
          <p:cNvSpPr txBox="1">
            <a:spLocks/>
          </p:cNvSpPr>
          <p:nvPr/>
        </p:nvSpPr>
        <p:spPr>
          <a:xfrm>
            <a:off x="1" y="3144537"/>
            <a:ext cx="12191999" cy="887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a:t>Q</a:t>
            </a:r>
            <a:r>
              <a:rPr lang="en-US" sz="4000" b="1"/>
              <a:t>uadratic scenario</a:t>
            </a:r>
            <a:endParaRPr lang="it-IT" sz="4000" dirty="0"/>
          </a:p>
        </p:txBody>
      </p:sp>
      <p:sp>
        <p:nvSpPr>
          <p:cNvPr id="6" name="TextBox 5">
            <a:extLst>
              <a:ext uri="{FF2B5EF4-FFF2-40B4-BE49-F238E27FC236}">
                <a16:creationId xmlns:a16="http://schemas.microsoft.com/office/drawing/2014/main" id="{734DE5F7-9680-536E-CE5E-0A2AC188CB37}"/>
              </a:ext>
            </a:extLst>
          </p:cNvPr>
          <p:cNvSpPr txBox="1"/>
          <p:nvPr/>
        </p:nvSpPr>
        <p:spPr>
          <a:xfrm>
            <a:off x="4771216" y="158342"/>
            <a:ext cx="2649567" cy="369332"/>
          </a:xfrm>
          <a:prstGeom prst="rect">
            <a:avLst/>
          </a:prstGeom>
          <a:noFill/>
        </p:spPr>
        <p:txBody>
          <a:bodyPr wrap="square">
            <a:spAutoFit/>
          </a:bodyPr>
          <a:lstStyle/>
          <a:p>
            <a:pPr algn="ctr"/>
            <a:r>
              <a:rPr lang="it-IT" sz="1800" b="1" u="sng" dirty="0" err="1"/>
              <a:t>Role</a:t>
            </a:r>
            <a:r>
              <a:rPr lang="it-IT" sz="1800" b="1" u="sng" dirty="0"/>
              <a:t> of the scalar field</a:t>
            </a:r>
            <a:endParaRPr lang="en-US" dirty="0"/>
          </a:p>
        </p:txBody>
      </p:sp>
      <p:pic>
        <p:nvPicPr>
          <p:cNvPr id="9" name="Picture 8">
            <a:extLst>
              <a:ext uri="{FF2B5EF4-FFF2-40B4-BE49-F238E27FC236}">
                <a16:creationId xmlns:a16="http://schemas.microsoft.com/office/drawing/2014/main" id="{D1A50F40-969E-29D3-8E03-762BD6C04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041" y="3996518"/>
            <a:ext cx="5654959" cy="2616863"/>
          </a:xfrm>
          <a:prstGeom prst="rect">
            <a:avLst/>
          </a:prstGeom>
        </p:spPr>
      </p:pic>
      <p:sp>
        <p:nvSpPr>
          <p:cNvPr id="11" name="TextBox 10">
            <a:extLst>
              <a:ext uri="{FF2B5EF4-FFF2-40B4-BE49-F238E27FC236}">
                <a16:creationId xmlns:a16="http://schemas.microsoft.com/office/drawing/2014/main" id="{D8788F3A-B83A-C3A8-7E85-6867F8473D27}"/>
              </a:ext>
            </a:extLst>
          </p:cNvPr>
          <p:cNvSpPr txBox="1"/>
          <p:nvPr/>
        </p:nvSpPr>
        <p:spPr>
          <a:xfrm>
            <a:off x="7753788" y="6648823"/>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p:sp>
        <p:nvSpPr>
          <p:cNvPr id="12" name="TextBox 11">
            <a:extLst>
              <a:ext uri="{FF2B5EF4-FFF2-40B4-BE49-F238E27FC236}">
                <a16:creationId xmlns:a16="http://schemas.microsoft.com/office/drawing/2014/main" id="{984CCDDB-9975-802B-51D9-AC8312A75170}"/>
              </a:ext>
            </a:extLst>
          </p:cNvPr>
          <p:cNvSpPr txBox="1"/>
          <p:nvPr/>
        </p:nvSpPr>
        <p:spPr>
          <a:xfrm>
            <a:off x="844988" y="3094539"/>
            <a:ext cx="3815481" cy="184666"/>
          </a:xfrm>
          <a:prstGeom prst="rect">
            <a:avLst/>
          </a:prstGeom>
          <a:noFill/>
        </p:spPr>
        <p:txBody>
          <a:bodyPr wrap="square">
            <a:spAutoFit/>
          </a:bodyPr>
          <a:lstStyle/>
          <a:p>
            <a:pPr algn="ctr"/>
            <a:r>
              <a:rPr lang="en-US" sz="600" dirty="0">
                <a:solidFill>
                  <a:srgbClr val="222222"/>
                </a:solidFill>
              </a:rPr>
              <a:t>Grippa et al., “Constraints on scalar and vector DANSs with linear and quadratic couplings”, </a:t>
            </a:r>
            <a:r>
              <a:rPr lang="en-US" sz="600" dirty="0" err="1">
                <a:solidFill>
                  <a:srgbClr val="222222"/>
                </a:solidFill>
              </a:rPr>
              <a:t>arXiv</a:t>
            </a:r>
            <a:r>
              <a:rPr lang="en-US" sz="600" dirty="0">
                <a:solidFill>
                  <a:srgbClr val="222222"/>
                </a:solidFill>
              </a:rPr>
              <a:t>: 2407.16396</a:t>
            </a:r>
            <a:endParaRPr lang="en-US" sz="600" u="sng" dirty="0">
              <a:solidFill>
                <a:srgbClr val="222222"/>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6AA22B-7E01-21FB-09F7-EBB93888F26A}"/>
                  </a:ext>
                </a:extLst>
              </p:cNvPr>
              <p:cNvSpPr txBox="1"/>
              <p:nvPr/>
            </p:nvSpPr>
            <p:spPr>
              <a:xfrm>
                <a:off x="5379818" y="1186970"/>
                <a:ext cx="6648977" cy="1501117"/>
              </a:xfrm>
              <a:prstGeom prst="rect">
                <a:avLst/>
              </a:prstGeom>
              <a:noFill/>
            </p:spPr>
            <p:txBody>
              <a:bodyPr wrap="square">
                <a:spAutoFit/>
              </a:bodyPr>
              <a:lstStyle/>
              <a:p>
                <a:pPr marL="285750" indent="-285750" algn="just">
                  <a:buFont typeface="Arial" panose="020B0604020202020204" pitchFamily="34" charset="0"/>
                  <a:buChar char="•"/>
                </a:pPr>
                <a:r>
                  <a:rPr lang="en-US" dirty="0"/>
                  <a:t>With larger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sub>
                    </m:sSub>
                  </m:oMath>
                </a14:m>
                <a:r>
                  <a:rPr lang="en-US" dirty="0"/>
                  <a:t>, the M-R curve slightly shift towards smaller masses and radii. However, this effect is barely visible.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 The repulsive force mediated by the vector is generally stronger and thus dominates the overall structure of DANS.</a:t>
                </a:r>
              </a:p>
            </p:txBody>
          </p:sp>
        </mc:Choice>
        <mc:Fallback xmlns="">
          <p:sp>
            <p:nvSpPr>
              <p:cNvPr id="13" name="TextBox 12">
                <a:extLst>
                  <a:ext uri="{FF2B5EF4-FFF2-40B4-BE49-F238E27FC236}">
                    <a16:creationId xmlns:a16="http://schemas.microsoft.com/office/drawing/2014/main" id="{A46AA22B-7E01-21FB-09F7-EBB93888F26A}"/>
                  </a:ext>
                </a:extLst>
              </p:cNvPr>
              <p:cNvSpPr txBox="1">
                <a:spLocks noRot="1" noChangeAspect="1" noMove="1" noResize="1" noEditPoints="1" noAdjustHandles="1" noChangeArrowheads="1" noChangeShapeType="1" noTextEdit="1"/>
              </p:cNvSpPr>
              <p:nvPr/>
            </p:nvSpPr>
            <p:spPr>
              <a:xfrm>
                <a:off x="5379818" y="1186970"/>
                <a:ext cx="6648977" cy="1501117"/>
              </a:xfrm>
              <a:prstGeom prst="rect">
                <a:avLst/>
              </a:prstGeom>
              <a:blipFill>
                <a:blip r:embed="rId4"/>
                <a:stretch>
                  <a:fillRect l="-642" t="-1626" r="-826"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7EBAA75-4BC5-46AA-E9AA-10D989B32E1E}"/>
                  </a:ext>
                </a:extLst>
              </p:cNvPr>
              <p:cNvSpPr txBox="1"/>
              <p:nvPr/>
            </p:nvSpPr>
            <p:spPr>
              <a:xfrm>
                <a:off x="-55966" y="3944300"/>
                <a:ext cx="6593007" cy="3166188"/>
              </a:xfrm>
              <a:prstGeom prst="rect">
                <a:avLst/>
              </a:prstGeom>
              <a:noFill/>
            </p:spPr>
            <p:txBody>
              <a:bodyPr wrap="square">
                <a:spAutoFit/>
              </a:bodyPr>
              <a:lstStyle/>
              <a:p>
                <a:pPr marL="285750" indent="-285750" algn="just">
                  <a:buFont typeface="Arial" panose="020B0604020202020204" pitchFamily="34" charset="0"/>
                  <a:buChar char="•"/>
                </a:pPr>
                <a:r>
                  <a:rPr lang="en-US" dirty="0"/>
                  <a:t>In the quadratic scenario, the suppression of the attraction makes changes in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sub>
                    </m:sSub>
                  </m:oMath>
                </a14:m>
                <a:r>
                  <a:rPr lang="en-US" dirty="0"/>
                  <a:t> almost unappreciable, whereas </a:t>
                </a:r>
                <a:r>
                  <a:rPr lang="en-US" u="sng" dirty="0"/>
                  <a:t>the effect of the scalar meson may manifest by varying </a:t>
                </a:r>
                <a14:m>
                  <m:oMath xmlns:m="http://schemas.openxmlformats.org/officeDocument/2006/math">
                    <m:r>
                      <m:rPr>
                        <m:sty m:val="p"/>
                      </m:rPr>
                      <a:rPr lang="el-GR" i="1" u="sng">
                        <a:latin typeface="Cambria Math" panose="02040503050406030204" pitchFamily="18" charset="0"/>
                      </a:rPr>
                      <m:t>λ</m:t>
                    </m:r>
                  </m:oMath>
                </a14:m>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Here, we also show the </a:t>
                </a:r>
                <a:r>
                  <a:rPr lang="en-US" b="1" dirty="0"/>
                  <a:t>effect of increasing </a:t>
                </a:r>
                <a14:m>
                  <m:oMath xmlns:m="http://schemas.openxmlformats.org/officeDocument/2006/math">
                    <m:r>
                      <a:rPr lang="en-US" b="1" i="1" smtClean="0">
                        <a:latin typeface="Cambria Math" panose="02040503050406030204" pitchFamily="18" charset="0"/>
                      </a:rPr>
                      <m:t>𝒇</m:t>
                    </m:r>
                  </m:oMath>
                </a14:m>
                <a:r>
                  <a:rPr lang="en-US" dirty="0"/>
                  <a:t>:</a:t>
                </a:r>
              </a:p>
              <a:p>
                <a:pPr marL="742950" lvl="1" indent="-285750" algn="just">
                  <a:buFont typeface="Wingdings" panose="05000000000000000000" pitchFamily="2" charset="2"/>
                  <a:buChar char="Ø"/>
                </a:pPr>
                <a:r>
                  <a:rPr lang="en-US" dirty="0"/>
                  <a:t>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≤15%</m:t>
                    </m:r>
                  </m:oMath>
                </a14:m>
                <a:r>
                  <a:rPr lang="en-US" dirty="0"/>
                  <a:t>, DM cores are formed;</a:t>
                </a:r>
              </a:p>
              <a:p>
                <a:pPr marL="742950" lvl="1" indent="-285750" algn="just">
                  <a:buFont typeface="Wingdings" panose="05000000000000000000" pitchFamily="2" charset="2"/>
                  <a:buChar char="Ø"/>
                </a:pPr>
                <a:r>
                  <a:rPr lang="en-US" dirty="0"/>
                  <a:t>for </a:t>
                </a:r>
                <a14:m>
                  <m:oMath xmlns:m="http://schemas.openxmlformats.org/officeDocument/2006/math">
                    <m:r>
                      <a:rPr lang="en-US" b="0" i="0" smtClean="0">
                        <a:latin typeface="Cambria Math" panose="02040503050406030204" pitchFamily="18" charset="0"/>
                      </a:rPr>
                      <m:t>15</m:t>
                    </m:r>
                    <m:r>
                      <a:rPr lang="en-US" b="0" i="1" smtClean="0">
                        <a:latin typeface="Cambria Math" panose="02040503050406030204" pitchFamily="18" charset="0"/>
                      </a:rPr>
                      <m:t>&lt;</m:t>
                    </m:r>
                    <m:r>
                      <a:rPr lang="en-US" i="1">
                        <a:latin typeface="Cambria Math" panose="02040503050406030204" pitchFamily="18" charset="0"/>
                      </a:rPr>
                      <m:t>𝑓</m:t>
                    </m:r>
                    <m:r>
                      <a:rPr lang="en-US" b="0" i="1" smtClean="0">
                        <a:latin typeface="Cambria Math" panose="02040503050406030204" pitchFamily="18" charset="0"/>
                      </a:rPr>
                      <m:t>&lt;3</m:t>
                    </m:r>
                    <m:r>
                      <a:rPr lang="en-US" i="1">
                        <a:latin typeface="Cambria Math" panose="02040503050406030204" pitchFamily="18" charset="0"/>
                      </a:rPr>
                      <m:t>5%</m:t>
                    </m:r>
                    <m:r>
                      <a:rPr lang="en-US" b="0" i="0" smtClean="0">
                        <a:latin typeface="Cambria Math" panose="02040503050406030204" pitchFamily="18" charset="0"/>
                      </a:rPr>
                      <m:t>,</m:t>
                    </m:r>
                  </m:oMath>
                </a14:m>
                <a:r>
                  <a:rPr lang="en-US" dirty="0"/>
                  <a:t> core-halo transitions occur.</a:t>
                </a:r>
                <a:br>
                  <a:rPr lang="en-US" dirty="0"/>
                </a:br>
                <a:r>
                  <a:rPr lang="en-US" dirty="0"/>
                  <a:t>Since </a:t>
                </a:r>
                <a14:m>
                  <m:oMath xmlns:m="http://schemas.openxmlformats.org/officeDocument/2006/math">
                    <m:r>
                      <m:rPr>
                        <m:sty m:val="p"/>
                      </m:rPr>
                      <a:rPr lang="el-GR" i="1">
                        <a:latin typeface="Cambria Math" panose="02040503050406030204" pitchFamily="18" charset="0"/>
                      </a:rPr>
                      <m:t>Λ</m:t>
                    </m:r>
                    <m:r>
                      <a:rPr lang="el-GR"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5</m:t>
                        </m:r>
                      </m:sup>
                    </m:sSup>
                  </m:oMath>
                </a14:m>
                <a:r>
                  <a:rPr lang="en-US" dirty="0"/>
                  <a:t>, </a:t>
                </a:r>
                <a14:m>
                  <m:oMath xmlns:m="http://schemas.openxmlformats.org/officeDocument/2006/math">
                    <m:r>
                      <m:rPr>
                        <m:sty m:val="p"/>
                      </m:rPr>
                      <a:rPr lang="el-GR" i="1">
                        <a:latin typeface="Cambria Math" panose="02040503050406030204" pitchFamily="18" charset="0"/>
                      </a:rPr>
                      <m:t>Λ</m:t>
                    </m:r>
                  </m:oMath>
                </a14:m>
                <a:r>
                  <a:rPr lang="en-US" dirty="0"/>
                  <a:t> decreases on the branch with DM cores, while increasing when DM halos form;</a:t>
                </a:r>
              </a:p>
              <a:p>
                <a:pPr marL="742950" lvl="1" indent="-285750" algn="just">
                  <a:buFont typeface="Wingdings" panose="05000000000000000000" pitchFamily="2" charset="2"/>
                  <a:buChar char="Ø"/>
                </a:pPr>
                <a:r>
                  <a:rPr lang="en-US" dirty="0"/>
                  <a:t>for </a:t>
                </a:r>
                <a14:m>
                  <m:oMath xmlns:m="http://schemas.openxmlformats.org/officeDocument/2006/math">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35%</m:t>
                    </m:r>
                  </m:oMath>
                </a14:m>
                <a:r>
                  <a:rPr lang="en-US" dirty="0"/>
                  <a:t> all DANSs exhibit halos.</a:t>
                </a:r>
              </a:p>
              <a:p>
                <a:pPr marL="742950" lvl="1" indent="-285750" algn="just">
                  <a:buFont typeface="Wingdings" panose="05000000000000000000" pitchFamily="2" charset="2"/>
                  <a:buChar char="Ø"/>
                </a:pPr>
                <a:endParaRPr lang="en-US" dirty="0"/>
              </a:p>
            </p:txBody>
          </p:sp>
        </mc:Choice>
        <mc:Fallback xmlns="">
          <p:sp>
            <p:nvSpPr>
              <p:cNvPr id="15" name="TextBox 14">
                <a:extLst>
                  <a:ext uri="{FF2B5EF4-FFF2-40B4-BE49-F238E27FC236}">
                    <a16:creationId xmlns:a16="http://schemas.microsoft.com/office/drawing/2014/main" id="{47EBAA75-4BC5-46AA-E9AA-10D989B32E1E}"/>
                  </a:ext>
                </a:extLst>
              </p:cNvPr>
              <p:cNvSpPr txBox="1">
                <a:spLocks noRot="1" noChangeAspect="1" noMove="1" noResize="1" noEditPoints="1" noAdjustHandles="1" noChangeArrowheads="1" noChangeShapeType="1" noTextEdit="1"/>
              </p:cNvSpPr>
              <p:nvPr/>
            </p:nvSpPr>
            <p:spPr>
              <a:xfrm>
                <a:off x="-55966" y="3944300"/>
                <a:ext cx="6593007" cy="3166188"/>
              </a:xfrm>
              <a:prstGeom prst="rect">
                <a:avLst/>
              </a:prstGeom>
              <a:blipFill>
                <a:blip r:embed="rId5"/>
                <a:stretch>
                  <a:fillRect l="-648" t="-771" r="-740"/>
                </a:stretch>
              </a:blipFill>
            </p:spPr>
            <p:txBody>
              <a:bodyPr/>
              <a:lstStyle/>
              <a:p>
                <a:r>
                  <a:rPr lang="en-US">
                    <a:noFill/>
                  </a:rPr>
                  <a:t> </a:t>
                </a:r>
              </a:p>
            </p:txBody>
          </p:sp>
        </mc:Fallback>
      </mc:AlternateContent>
    </p:spTree>
    <p:extLst>
      <p:ext uri="{BB962C8B-B14F-4D97-AF65-F5344CB8AC3E}">
        <p14:creationId xmlns:p14="http://schemas.microsoft.com/office/powerpoint/2010/main" val="287832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37C87-9F63-9E99-EA91-D09349CDB4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5FD8CC-7C87-6689-8812-CDFADB8E1F78}"/>
              </a:ext>
            </a:extLst>
          </p:cNvPr>
          <p:cNvSpPr>
            <a:spLocks noChangeArrowheads="1"/>
          </p:cNvSpPr>
          <p:nvPr/>
        </p:nvSpPr>
        <p:spPr bwMode="auto">
          <a:xfrm>
            <a:off x="0" y="613058"/>
            <a:ext cx="1219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rPr>
              <a:t>Depending on the parameters of the DM EOS, either a dense DM core (smaller and more compac</a:t>
            </a:r>
            <a:r>
              <a:rPr lang="en-US" altLang="en-US" sz="1600" dirty="0"/>
              <a:t>t DANS)</a:t>
            </a:r>
            <a:r>
              <a:rPr kumimoji="0" lang="en-US" altLang="en-US" sz="1600" b="0" i="0" u="none" strike="noStrike" cap="none" normalizeH="0" baseline="0" dirty="0">
                <a:ln>
                  <a:noFill/>
                </a:ln>
                <a:solidFill>
                  <a:schemeClr val="tx1"/>
                </a:solidFill>
                <a:effectLst/>
              </a:rPr>
              <a:t> or an extended DM halo (wider and more massive stars) may form. In some cases, a core-halo transition may also occur along the same mass-radius curve.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1" i="0" u="none" strike="noStrike" cap="none" normalizeH="0" baseline="0" dirty="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rPr>
              <a:t>Weak interaction </a:t>
            </a:r>
            <a:r>
              <a:rPr kumimoji="0" lang="en-US" altLang="en-US" sz="1600" b="0" i="0" u="none" strike="noStrike" cap="none" normalizeH="0" baseline="0" dirty="0">
                <a:ln>
                  <a:noFill/>
                </a:ln>
                <a:solidFill>
                  <a:schemeClr val="tx1"/>
                </a:solidFill>
                <a:effectLst/>
              </a:rPr>
              <a:t>couplings, </a:t>
            </a:r>
            <a:r>
              <a:rPr kumimoji="0" lang="en-US" altLang="en-US" sz="1600" b="1" i="0" u="none" strike="noStrike" cap="none" normalizeH="0" baseline="0" dirty="0">
                <a:ln>
                  <a:noFill/>
                </a:ln>
                <a:solidFill>
                  <a:schemeClr val="tx1"/>
                </a:solidFill>
                <a:effectLst/>
              </a:rPr>
              <a:t>low dark matter fractions</a:t>
            </a:r>
            <a:r>
              <a:rPr kumimoji="0" lang="en-US" altLang="en-US" sz="1600" b="0" i="0" u="none" strike="noStrike" cap="none" normalizeH="0" baseline="0" dirty="0">
                <a:ln>
                  <a:noFill/>
                </a:ln>
                <a:solidFill>
                  <a:schemeClr val="tx1"/>
                </a:solidFill>
                <a:effectLst/>
              </a:rPr>
              <a:t>, and </a:t>
            </a:r>
            <a:r>
              <a:rPr kumimoji="0" lang="en-US" altLang="en-US" sz="1600" b="1" i="0" u="none" strike="noStrike" cap="none" normalizeH="0" baseline="0" dirty="0">
                <a:ln>
                  <a:noFill/>
                </a:ln>
                <a:solidFill>
                  <a:schemeClr val="tx1"/>
                </a:solidFill>
                <a:effectLst/>
              </a:rPr>
              <a:t>high DM candidate masses</a:t>
            </a:r>
            <a:r>
              <a:rPr kumimoji="0" lang="en-US" altLang="en-US" sz="1600" b="0" i="0" u="none" strike="noStrike" cap="none" normalizeH="0" baseline="0" dirty="0">
                <a:ln>
                  <a:noFill/>
                </a:ln>
                <a:solidFill>
                  <a:schemeClr val="tx1"/>
                </a:solidFill>
                <a:effectLst/>
              </a:rPr>
              <a:t> favor the formation of a </a:t>
            </a:r>
            <a:r>
              <a:rPr kumimoji="0" lang="en-US" altLang="en-US" sz="1600" b="0" i="0" u="sng" strike="noStrike" cap="none" normalizeH="0" baseline="0" dirty="0">
                <a:ln>
                  <a:noFill/>
                </a:ln>
                <a:solidFill>
                  <a:schemeClr val="tx1"/>
                </a:solidFill>
                <a:effectLst/>
              </a:rPr>
              <a:t>core</a:t>
            </a:r>
            <a:r>
              <a:rPr kumimoji="0" lang="en-US" altLang="en-US" sz="1600" b="0" i="0" u="none" strike="noStrike" cap="none" normalizeH="0" baseline="0" dirty="0">
                <a:ln>
                  <a:noFill/>
                </a:ln>
                <a:solidFill>
                  <a:schemeClr val="tx1"/>
                </a:solidFill>
                <a:effectLst/>
              </a:rPr>
              <a:t>.</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rPr>
              <a:t>In both scenarios, the contribution due to the vector meson dominates the EOS.</a:t>
            </a:r>
            <a:br>
              <a:rPr kumimoji="0" lang="en-US" altLang="en-US" sz="1600" b="0" i="0" u="none" strike="noStrike" cap="none" normalizeH="0" baseline="0" dirty="0">
                <a:ln>
                  <a:noFill/>
                </a:ln>
                <a:solidFill>
                  <a:schemeClr val="tx1"/>
                </a:solidFill>
                <a:effectLst/>
              </a:rPr>
            </a:br>
            <a:r>
              <a:rPr kumimoji="0" lang="en-US" altLang="en-US" sz="1600" b="0" i="0" u="none" strike="noStrike" cap="none" normalizeH="0" baseline="0" dirty="0">
                <a:ln>
                  <a:noFill/>
                </a:ln>
                <a:solidFill>
                  <a:schemeClr val="tx1"/>
                </a:solidFill>
                <a:effectLst/>
              </a:rPr>
              <a:t>In the quadratic scenario, the suppression of the scalar term makes the attraction almost vanishing.</a:t>
            </a:r>
          </a:p>
          <a:p>
            <a:pPr marR="0" lvl="0" algn="just"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dirty="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n-US" sz="1600" b="0" i="0" u="none" strike="noStrike" cap="none" normalizeH="0" baseline="0" dirty="0">
                <a:ln>
                  <a:noFill/>
                </a:ln>
                <a:solidFill>
                  <a:schemeClr val="tx1"/>
                </a:solidFill>
                <a:effectLst/>
              </a:rPr>
              <a:t>Λ</a:t>
            </a:r>
            <a:r>
              <a:rPr kumimoji="0" lang="en-US" altLang="en-US" sz="1600" b="0" i="0" u="none" strike="noStrike" cap="none" normalizeH="0" baseline="0" dirty="0">
                <a:ln>
                  <a:noFill/>
                </a:ln>
                <a:solidFill>
                  <a:schemeClr val="tx1"/>
                </a:solidFill>
                <a:effectLst/>
              </a:rPr>
              <a:t> is reduced with a core and is increased with a halo. This may impact gravitational wave signals from neutron star mergers.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1" i="0" u="none" strike="noStrike" cap="none" normalizeH="0" baseline="0" dirty="0">
              <a:ln>
                <a:noFill/>
              </a:ln>
              <a:solidFill>
                <a:schemeClr val="tx1"/>
              </a:solidFill>
              <a:effectLst/>
            </a:endParaRPr>
          </a:p>
          <a:p>
            <a:pPr marL="285750" lvl="0" indent="-285750" algn="just"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rPr>
              <a:t>NICER measurements of neutron star masses and radii as well as GW </a:t>
            </a:r>
            <a:r>
              <a:rPr lang="en-US" altLang="en-US" sz="1600" dirty="0"/>
              <a:t>detections from the Virgo-LIGO collaboration provide constraints to validate or challenge dark matter models. </a:t>
            </a:r>
            <a:r>
              <a:rPr lang="en-US" sz="1600" dirty="0"/>
              <a:t>DANSs with cores tend to be more consistent with these observational data</a:t>
            </a:r>
            <a:r>
              <a:rPr kumimoji="0" lang="en-US" altLang="en-US" sz="1600" b="0" i="0" u="none" strike="noStrike" cap="none" normalizeH="0" baseline="0" dirty="0">
                <a:ln>
                  <a:noFill/>
                </a:ln>
                <a:solidFill>
                  <a:schemeClr val="tx1"/>
                </a:solidFill>
                <a:effectLst/>
              </a:rPr>
              <a:t>.</a:t>
            </a:r>
          </a:p>
        </p:txBody>
      </p:sp>
      <p:sp>
        <p:nvSpPr>
          <p:cNvPr id="3" name="TextBox 2">
            <a:extLst>
              <a:ext uri="{FF2B5EF4-FFF2-40B4-BE49-F238E27FC236}">
                <a16:creationId xmlns:a16="http://schemas.microsoft.com/office/drawing/2014/main" id="{601DB993-D275-3595-E62A-E79EA7043039}"/>
              </a:ext>
            </a:extLst>
          </p:cNvPr>
          <p:cNvSpPr txBox="1"/>
          <p:nvPr/>
        </p:nvSpPr>
        <p:spPr>
          <a:xfrm>
            <a:off x="4771216" y="158342"/>
            <a:ext cx="3350808" cy="461665"/>
          </a:xfrm>
          <a:prstGeom prst="rect">
            <a:avLst/>
          </a:prstGeom>
          <a:noFill/>
        </p:spPr>
        <p:txBody>
          <a:bodyPr wrap="square">
            <a:spAutoFit/>
          </a:bodyPr>
          <a:lstStyle/>
          <a:p>
            <a:pPr algn="ctr"/>
            <a:r>
              <a:rPr lang="it-IT" sz="2400" b="1" u="sng" dirty="0" err="1"/>
              <a:t>Role</a:t>
            </a:r>
            <a:r>
              <a:rPr lang="it-IT" sz="2400" b="1" u="sng" dirty="0"/>
              <a:t> of the scalar field</a:t>
            </a:r>
            <a:endParaRPr lang="en-US" sz="2400" dirty="0"/>
          </a:p>
        </p:txBody>
      </p:sp>
      <p:sp>
        <p:nvSpPr>
          <p:cNvPr id="8" name="TextBox 7">
            <a:extLst>
              <a:ext uri="{FF2B5EF4-FFF2-40B4-BE49-F238E27FC236}">
                <a16:creationId xmlns:a16="http://schemas.microsoft.com/office/drawing/2014/main" id="{103B2158-51C7-FAA7-8987-54D6C4AAF826}"/>
              </a:ext>
            </a:extLst>
          </p:cNvPr>
          <p:cNvSpPr txBox="1"/>
          <p:nvPr/>
        </p:nvSpPr>
        <p:spPr>
          <a:xfrm>
            <a:off x="4771216" y="4114762"/>
            <a:ext cx="3350808" cy="461665"/>
          </a:xfrm>
          <a:prstGeom prst="rect">
            <a:avLst/>
          </a:prstGeom>
          <a:noFill/>
        </p:spPr>
        <p:txBody>
          <a:bodyPr wrap="square">
            <a:spAutoFit/>
          </a:bodyPr>
          <a:lstStyle/>
          <a:p>
            <a:pPr algn="ctr"/>
            <a:r>
              <a:rPr lang="it-IT" sz="2400" b="1" u="sng" dirty="0"/>
              <a:t>Future </a:t>
            </a:r>
            <a:r>
              <a:rPr lang="it-IT" sz="2400" b="1" u="sng" dirty="0" err="1"/>
              <a:t>perspectives</a:t>
            </a:r>
            <a:endParaRPr lang="en-US" sz="2400"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BC21778-29B7-E6B7-2F18-938F49EB5905}"/>
                  </a:ext>
                </a:extLst>
              </p:cNvPr>
              <p:cNvSpPr>
                <a:spLocks noChangeArrowheads="1"/>
              </p:cNvSpPr>
              <p:nvPr/>
            </p:nvSpPr>
            <p:spPr bwMode="auto">
              <a:xfrm>
                <a:off x="0" y="4637555"/>
                <a:ext cx="12192000" cy="20621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600" dirty="0"/>
                  <a:t>Extending the analysis to different baryonic EOSs and include additional DM sectors (e.g., bosonic DM) or new couplings.</a:t>
                </a:r>
                <a:br>
                  <a:rPr lang="en-US" sz="1600" dirty="0"/>
                </a:br>
                <a:endParaRPr lang="en-US" altLang="en-US" sz="1600" dirty="0"/>
              </a:p>
              <a:p>
                <a:pPr marL="285750" lvl="0" indent="-285750" eaLnBrk="0" fontAlgn="base" hangingPunct="0">
                  <a:spcBef>
                    <a:spcPct val="0"/>
                  </a:spcBef>
                  <a:spcAft>
                    <a:spcPct val="0"/>
                  </a:spcAft>
                  <a:buFont typeface="Arial" panose="020B0604020202020204" pitchFamily="34" charset="0"/>
                  <a:buChar char="•"/>
                </a:pPr>
                <a:r>
                  <a:rPr lang="en-US" sz="1600" u="sng" dirty="0"/>
                  <a:t>Compute </a:t>
                </a:r>
                <a14:m>
                  <m:oMath xmlns:m="http://schemas.openxmlformats.org/officeDocument/2006/math">
                    <m:sSubSup>
                      <m:sSubSupPr>
                        <m:ctrlPr>
                          <a:rPr lang="en-US" sz="1600" i="1" u="sng">
                            <a:latin typeface="Cambria Math" panose="02040503050406030204" pitchFamily="18" charset="0"/>
                          </a:rPr>
                        </m:ctrlPr>
                      </m:sSubSupPr>
                      <m:e>
                        <m:r>
                          <a:rPr lang="en-US" sz="1600" i="1" u="sng">
                            <a:latin typeface="Cambria Math" panose="02040503050406030204" pitchFamily="18" charset="0"/>
                          </a:rPr>
                          <m:t>𝑐</m:t>
                        </m:r>
                      </m:e>
                      <m:sub>
                        <m:r>
                          <a:rPr lang="en-US" sz="1600" i="1" u="sng">
                            <a:latin typeface="Cambria Math" panose="02040503050406030204" pitchFamily="18" charset="0"/>
                          </a:rPr>
                          <m:t>𝑠</m:t>
                        </m:r>
                      </m:sub>
                      <m:sup>
                        <m:r>
                          <a:rPr lang="en-US" sz="1600" u="sng">
                            <a:latin typeface="Cambria Math" panose="02040503050406030204" pitchFamily="18" charset="0"/>
                          </a:rPr>
                          <m:t>2</m:t>
                        </m:r>
                      </m:sup>
                    </m:sSubSup>
                  </m:oMath>
                </a14:m>
                <a:r>
                  <a:rPr lang="en-US" sz="1600" u="sng" dirty="0"/>
                  <a:t> of the whole DM-admixed neutron star </a:t>
                </a:r>
                <a:r>
                  <a:rPr lang="en-US" sz="1600" dirty="0"/>
                  <a:t>to test for the conformal and causal limits in realistic multi-fluid models.</a:t>
                </a:r>
              </a:p>
              <a:p>
                <a:pPr marL="285750" lvl="0" indent="-285750" eaLnBrk="0" fontAlgn="base" hangingPunct="0">
                  <a:spcBef>
                    <a:spcPct val="0"/>
                  </a:spcBef>
                  <a:spcAft>
                    <a:spcPct val="0"/>
                  </a:spcAft>
                  <a:buFont typeface="Arial" panose="020B0604020202020204" pitchFamily="34" charset="0"/>
                  <a:buChar char="•"/>
                </a:pPr>
                <a:endParaRPr lang="en-US" altLang="en-US" sz="1600" dirty="0"/>
              </a:p>
              <a:p>
                <a:pPr marL="285750" lvl="0" indent="-285750" algn="just" eaLnBrk="0" fontAlgn="base" hangingPunct="0">
                  <a:spcBef>
                    <a:spcPct val="0"/>
                  </a:spcBef>
                  <a:spcAft>
                    <a:spcPct val="0"/>
                  </a:spcAft>
                  <a:buFont typeface="Arial" panose="020B0604020202020204" pitchFamily="34" charset="0"/>
                  <a:buChar char="•"/>
                </a:pPr>
                <a:r>
                  <a:rPr lang="en-US" sz="1600" u="sng" dirty="0"/>
                  <a:t>Investigate the thermal evolution and cooling rates of DANSs</a:t>
                </a:r>
                <a:r>
                  <a:rPr lang="en-US" sz="1600" dirty="0"/>
                  <a:t>.</a:t>
                </a:r>
              </a:p>
              <a:p>
                <a:pPr marL="285750" lvl="0" indent="-285750" algn="just" eaLnBrk="0" fontAlgn="base" hangingPunct="0">
                  <a:spcBef>
                    <a:spcPct val="0"/>
                  </a:spcBef>
                  <a:spcAft>
                    <a:spcPct val="0"/>
                  </a:spcAft>
                  <a:buFont typeface="Arial" panose="020B0604020202020204" pitchFamily="34" charset="0"/>
                  <a:buChar char="•"/>
                </a:pPr>
                <a:endParaRPr lang="en-US" sz="1600" dirty="0"/>
              </a:p>
              <a:p>
                <a:pPr marL="285750" lvl="0" indent="-285750" algn="just" eaLnBrk="0" fontAlgn="base" hangingPunct="0">
                  <a:spcBef>
                    <a:spcPct val="0"/>
                  </a:spcBef>
                  <a:spcAft>
                    <a:spcPct val="0"/>
                  </a:spcAft>
                  <a:buFont typeface="Arial" panose="020B0604020202020204" pitchFamily="34" charset="0"/>
                  <a:buChar char="•"/>
                </a:pPr>
                <a:r>
                  <a:rPr lang="en-US" sz="1600" dirty="0"/>
                  <a:t>Confront models with upcoming high-precision multi-messenger observations, such as the next-generation gravitational wave detectors (</a:t>
                </a:r>
                <a:r>
                  <a:rPr lang="en-US" sz="1600" i="1" dirty="0"/>
                  <a:t>Einstein Telescope</a:t>
                </a:r>
                <a:r>
                  <a:rPr lang="en-US" sz="1600" dirty="0"/>
                  <a:t>, </a:t>
                </a:r>
                <a:r>
                  <a:rPr lang="en-US" sz="1600" i="1" dirty="0"/>
                  <a:t>Cosmic Explorer</a:t>
                </a:r>
                <a:r>
                  <a:rPr lang="en-US" sz="1600" dirty="0"/>
                  <a:t>), to further constrain the DM parameter space.</a:t>
                </a:r>
              </a:p>
            </p:txBody>
          </p:sp>
        </mc:Choice>
        <mc:Fallback xmlns="">
          <p:sp>
            <p:nvSpPr>
              <p:cNvPr id="9" name="Rectangle 8">
                <a:extLst>
                  <a:ext uri="{FF2B5EF4-FFF2-40B4-BE49-F238E27FC236}">
                    <a16:creationId xmlns:a16="http://schemas.microsoft.com/office/drawing/2014/main" id="{0BC21778-29B7-E6B7-2F18-938F49EB5905}"/>
                  </a:ext>
                </a:extLst>
              </p:cNvPr>
              <p:cNvSpPr>
                <a:spLocks noRot="1" noChangeAspect="1" noMove="1" noResize="1" noEditPoints="1" noAdjustHandles="1" noChangeArrowheads="1" noChangeShapeType="1" noTextEdit="1"/>
              </p:cNvSpPr>
              <p:nvPr/>
            </p:nvSpPr>
            <p:spPr bwMode="auto">
              <a:xfrm>
                <a:off x="0" y="4637555"/>
                <a:ext cx="12192000" cy="2062103"/>
              </a:xfrm>
              <a:prstGeom prst="rect">
                <a:avLst/>
              </a:prstGeom>
              <a:blipFill>
                <a:blip r:embed="rId2"/>
                <a:stretch>
                  <a:fillRect l="-200" t="-592" r="-250" b="-32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95851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005F23-462A-461D-5484-C9A1B8130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0AA87-D9DC-0D8C-407C-81524DCC74E3}"/>
              </a:ext>
            </a:extLst>
          </p:cNvPr>
          <p:cNvSpPr>
            <a:spLocks noGrp="1"/>
          </p:cNvSpPr>
          <p:nvPr>
            <p:ph type="title"/>
          </p:nvPr>
        </p:nvSpPr>
        <p:spPr>
          <a:xfrm>
            <a:off x="2479605" y="5586069"/>
            <a:ext cx="7232789" cy="804161"/>
          </a:xfrm>
        </p:spPr>
        <p:txBody>
          <a:bodyPr vert="horz" lIns="91440" tIns="45720" rIns="91440" bIns="45720" rtlCol="0" anchor="ctr">
            <a:noAutofit/>
          </a:bodyPr>
          <a:lstStyle/>
          <a:p>
            <a:r>
              <a:rPr lang="en-US" b="1" dirty="0"/>
              <a:t>Thank you for your attention!</a:t>
            </a:r>
            <a:endParaRPr lang="en-US" b="1" i="1" dirty="0"/>
          </a:p>
        </p:txBody>
      </p:sp>
      <p:pic>
        <p:nvPicPr>
          <p:cNvPr id="5" name="Picture 4" descr="Massive planets orbiting a bright space">
            <a:extLst>
              <a:ext uri="{FF2B5EF4-FFF2-40B4-BE49-F238E27FC236}">
                <a16:creationId xmlns:a16="http://schemas.microsoft.com/office/drawing/2014/main" id="{3150F03D-C00D-CABB-5407-68DD36C0DD9B}"/>
              </a:ext>
            </a:extLst>
          </p:cNvPr>
          <p:cNvPicPr>
            <a:picLocks noChangeAspect="1"/>
          </p:cNvPicPr>
          <p:nvPr/>
        </p:nvPicPr>
        <p:blipFill>
          <a:blip r:embed="rId2"/>
          <a:srcRect t="5212" b="17799"/>
          <a:stretch/>
        </p:blipFill>
        <p:spPr>
          <a:xfrm>
            <a:off x="20" y="10"/>
            <a:ext cx="12191980" cy="5279933"/>
          </a:xfrm>
          <a:prstGeom prst="rect">
            <a:avLst/>
          </a:prstGeom>
        </p:spPr>
      </p:pic>
      <p:grpSp>
        <p:nvGrpSpPr>
          <p:cNvPr id="117" name="Group 116">
            <a:extLst>
              <a:ext uri="{FF2B5EF4-FFF2-40B4-BE49-F238E27FC236}">
                <a16:creationId xmlns:a16="http://schemas.microsoft.com/office/drawing/2014/main" id="{F6BF7D9C-778A-33C4-9810-A82F5CAB61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88" name="Rectangle 87">
              <a:extLst>
                <a:ext uri="{FF2B5EF4-FFF2-40B4-BE49-F238E27FC236}">
                  <a16:creationId xmlns:a16="http://schemas.microsoft.com/office/drawing/2014/main" id="{E719EE04-0D45-DBF0-4221-1C7CC29F5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F2BA2DE-4A53-F84A-C407-68E5BCBFF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58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a:extLst>
              <a:ext uri="{FF2B5EF4-FFF2-40B4-BE49-F238E27FC236}">
                <a16:creationId xmlns:a16="http://schemas.microsoft.com/office/drawing/2014/main" id="{1019EADB-6569-A82F-D6C6-561A8E90C68A}"/>
              </a:ext>
            </a:extLst>
          </p:cNvPr>
          <p:cNvSpPr txBox="1">
            <a:spLocks/>
          </p:cNvSpPr>
          <p:nvPr/>
        </p:nvSpPr>
        <p:spPr>
          <a:xfrm>
            <a:off x="5994400" y="970478"/>
            <a:ext cx="5994400" cy="5689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it-IT" b="1" dirty="0"/>
              <a:t>Models</a:t>
            </a:r>
            <a:endParaRPr lang="it-IT" sz="2600" b="1" dirty="0"/>
          </a:p>
          <a:p>
            <a:pPr marL="457200" indent="-457200" algn="l">
              <a:buFont typeface="Wingdings" panose="05000000000000000000" pitchFamily="2" charset="2"/>
              <a:buChar char="Ø"/>
            </a:pPr>
            <a:endParaRPr lang="it-IT" sz="1400" b="1" dirty="0"/>
          </a:p>
          <a:p>
            <a:pPr marL="800100" lvl="1" indent="-342900" algn="l">
              <a:buFont typeface="Wingdings" panose="05000000000000000000" pitchFamily="2" charset="2"/>
              <a:buChar char="Ø"/>
            </a:pPr>
            <a:r>
              <a:rPr lang="it-IT" i="1" dirty="0"/>
              <a:t>Linear scenario</a:t>
            </a:r>
          </a:p>
          <a:p>
            <a:pPr marL="800100" lvl="1" indent="-342900" algn="l">
              <a:buFont typeface="Wingdings" panose="05000000000000000000" pitchFamily="2" charset="2"/>
              <a:buChar char="Ø"/>
            </a:pPr>
            <a:endParaRPr lang="it-IT" sz="700" dirty="0"/>
          </a:p>
          <a:p>
            <a:pPr marL="800100" lvl="1" indent="-342900" algn="l">
              <a:buFont typeface="Wingdings" panose="05000000000000000000" pitchFamily="2" charset="2"/>
              <a:buChar char="Ø"/>
            </a:pPr>
            <a:r>
              <a:rPr lang="it-IT" i="1" dirty="0" err="1"/>
              <a:t>Quadratic</a:t>
            </a:r>
            <a:r>
              <a:rPr lang="it-IT" i="1" dirty="0"/>
              <a:t> scenario</a:t>
            </a:r>
          </a:p>
          <a:p>
            <a:pPr lvl="1" algn="l"/>
            <a:endParaRPr lang="it-IT" sz="1400" dirty="0"/>
          </a:p>
          <a:p>
            <a:pPr lvl="1" algn="l"/>
            <a:endParaRPr lang="it-IT" sz="1400" dirty="0"/>
          </a:p>
          <a:p>
            <a:pPr marL="457200" indent="-457200" algn="l">
              <a:buFont typeface="Arial" panose="020B0604020202020204" pitchFamily="34" charset="0"/>
              <a:buChar char="•"/>
            </a:pPr>
            <a:r>
              <a:rPr lang="it-IT" b="1" dirty="0" err="1"/>
              <a:t>Results</a:t>
            </a:r>
            <a:endParaRPr lang="it-IT" sz="2000" b="1" dirty="0"/>
          </a:p>
          <a:p>
            <a:pPr marL="457200" indent="-457200" algn="l">
              <a:buFont typeface="Arial" panose="020B0604020202020204" pitchFamily="34" charset="0"/>
              <a:buChar char="•"/>
            </a:pPr>
            <a:endParaRPr lang="en-US" sz="1400" i="1" dirty="0">
              <a:cs typeface="Arial" pitchFamily="34" charset="0"/>
            </a:endParaRPr>
          </a:p>
          <a:p>
            <a:pPr marL="800100" lvl="1" indent="-342900" algn="l">
              <a:buFont typeface="Wingdings" panose="05000000000000000000" pitchFamily="2" charset="2"/>
              <a:buChar char="Ø"/>
            </a:pPr>
            <a:r>
              <a:rPr lang="it-IT" dirty="0"/>
              <a:t>Speed of sound</a:t>
            </a:r>
          </a:p>
          <a:p>
            <a:pPr marL="800100" lvl="1" indent="-342900" algn="l">
              <a:buFont typeface="Wingdings" panose="05000000000000000000" pitchFamily="2" charset="2"/>
              <a:buChar char="Ø"/>
            </a:pPr>
            <a:endParaRPr lang="it-IT" sz="800" dirty="0"/>
          </a:p>
          <a:p>
            <a:pPr marL="800100" lvl="1" indent="-342900" algn="l">
              <a:buFont typeface="Wingdings" panose="05000000000000000000" pitchFamily="2" charset="2"/>
              <a:buChar char="Ø"/>
            </a:pPr>
            <a:r>
              <a:rPr lang="en-US" dirty="0"/>
              <a:t>Effect of the vector coupling</a:t>
            </a:r>
          </a:p>
          <a:p>
            <a:pPr marL="800100" lvl="1" indent="-342900" algn="l">
              <a:buFont typeface="Wingdings" panose="05000000000000000000" pitchFamily="2" charset="2"/>
              <a:buChar char="Ø"/>
            </a:pPr>
            <a:endParaRPr lang="en-US" sz="800" dirty="0"/>
          </a:p>
          <a:p>
            <a:pPr marL="800100" lvl="1" indent="-342900" algn="l">
              <a:buFont typeface="Wingdings" panose="05000000000000000000" pitchFamily="2" charset="2"/>
              <a:buChar char="Ø"/>
            </a:pPr>
            <a:r>
              <a:rPr lang="en-US" dirty="0"/>
              <a:t>Effect of the scalar coupling</a:t>
            </a:r>
            <a:endParaRPr lang="en-US" sz="2200" dirty="0"/>
          </a:p>
          <a:p>
            <a:pPr marL="800100" lvl="1" indent="-342900" algn="l">
              <a:buFont typeface="Wingdings" panose="05000000000000000000" pitchFamily="2" charset="2"/>
              <a:buChar char="Ø"/>
            </a:pPr>
            <a:endParaRPr lang="it-IT" sz="1500" dirty="0"/>
          </a:p>
          <a:p>
            <a:pPr marL="457200" indent="-457200" algn="l">
              <a:buFont typeface="Arial" panose="020B0604020202020204" pitchFamily="34" charset="0"/>
              <a:buChar char="•"/>
            </a:pPr>
            <a:r>
              <a:rPr lang="it-IT" b="1" dirty="0" err="1"/>
              <a:t>Conclusions</a:t>
            </a:r>
            <a:r>
              <a:rPr lang="it-IT" b="1" dirty="0"/>
              <a:t> and future </a:t>
            </a:r>
            <a:r>
              <a:rPr lang="it-IT" b="1" dirty="0" err="1"/>
              <a:t>perspectives</a:t>
            </a:r>
            <a:endParaRPr lang="it-IT" sz="2600" b="1" dirty="0"/>
          </a:p>
          <a:p>
            <a:pPr marL="800100" lvl="1" indent="-342900" algn="l">
              <a:buFont typeface="Courier New" panose="02070309020205020404" pitchFamily="49" charset="0"/>
              <a:buChar char="o"/>
            </a:pPr>
            <a:endParaRPr lang="it-IT" sz="1500" i="1" dirty="0"/>
          </a:p>
        </p:txBody>
      </p:sp>
      <p:sp>
        <p:nvSpPr>
          <p:cNvPr id="2" name="Titolo 1"/>
          <p:cNvSpPr>
            <a:spLocks noGrp="1"/>
          </p:cNvSpPr>
          <p:nvPr>
            <p:ph type="ctrTitle"/>
          </p:nvPr>
        </p:nvSpPr>
        <p:spPr>
          <a:xfrm>
            <a:off x="0" y="1"/>
            <a:ext cx="12192000" cy="846666"/>
          </a:xfrm>
        </p:spPr>
        <p:txBody>
          <a:bodyPr>
            <a:normAutofit/>
          </a:bodyPr>
          <a:lstStyle/>
          <a:p>
            <a:r>
              <a:rPr lang="it-IT" sz="5400" b="1" dirty="0" err="1"/>
              <a:t>Summary</a:t>
            </a:r>
            <a:endParaRPr lang="it-IT" sz="5400" b="1" dirty="0"/>
          </a:p>
        </p:txBody>
      </p:sp>
      <p:sp>
        <p:nvSpPr>
          <p:cNvPr id="3" name="Sottotitolo 2"/>
          <p:cNvSpPr>
            <a:spLocks noGrp="1"/>
          </p:cNvSpPr>
          <p:nvPr>
            <p:ph type="subTitle" idx="1"/>
          </p:nvPr>
        </p:nvSpPr>
        <p:spPr>
          <a:xfrm>
            <a:off x="0" y="970478"/>
            <a:ext cx="5994400" cy="5689600"/>
          </a:xfrm>
        </p:spPr>
        <p:txBody>
          <a:bodyPr>
            <a:normAutofit fontScale="92500" lnSpcReduction="10000"/>
          </a:bodyPr>
          <a:lstStyle/>
          <a:p>
            <a:pPr marL="457200" indent="-457200" algn="l">
              <a:buFont typeface="Arial" panose="020B0604020202020204" pitchFamily="34" charset="0"/>
              <a:buChar char="•"/>
            </a:pPr>
            <a:r>
              <a:rPr lang="it-IT" sz="2600" b="1" dirty="0" err="1"/>
              <a:t>Neutron</a:t>
            </a:r>
            <a:r>
              <a:rPr lang="it-IT" sz="2600" b="1" dirty="0"/>
              <a:t> Stars</a:t>
            </a:r>
          </a:p>
          <a:p>
            <a:pPr marL="457200" indent="-457200" algn="l">
              <a:buFont typeface="Wingdings" panose="05000000000000000000" pitchFamily="2" charset="2"/>
              <a:buChar char="Ø"/>
            </a:pPr>
            <a:endParaRPr lang="it-IT" sz="1500" b="1" dirty="0"/>
          </a:p>
          <a:p>
            <a:pPr marL="800100" lvl="1" indent="-342900" algn="l">
              <a:buFont typeface="Wingdings" panose="05000000000000000000" pitchFamily="2" charset="2"/>
              <a:buChar char="Ø"/>
            </a:pPr>
            <a:r>
              <a:rPr lang="it-IT" sz="2200" dirty="0" err="1"/>
              <a:t>Formation</a:t>
            </a:r>
            <a:r>
              <a:rPr lang="it-IT" sz="2200" dirty="0"/>
              <a:t> and </a:t>
            </a:r>
            <a:r>
              <a:rPr lang="it-IT" sz="2200" dirty="0" err="1"/>
              <a:t>internal</a:t>
            </a:r>
            <a:r>
              <a:rPr lang="it-IT" sz="2200" dirty="0"/>
              <a:t> </a:t>
            </a:r>
            <a:r>
              <a:rPr lang="it-IT" sz="2200" dirty="0" err="1"/>
              <a:t>structure</a:t>
            </a:r>
            <a:endParaRPr lang="it-IT" sz="2200" dirty="0"/>
          </a:p>
          <a:p>
            <a:pPr marL="800100" lvl="1" indent="-342900" algn="l">
              <a:buFont typeface="Wingdings" panose="05000000000000000000" pitchFamily="2" charset="2"/>
              <a:buChar char="Ø"/>
            </a:pPr>
            <a:endParaRPr lang="it-IT" sz="800" dirty="0"/>
          </a:p>
          <a:p>
            <a:pPr marL="800100" lvl="1" indent="-342900" algn="l">
              <a:buFont typeface="Wingdings" panose="05000000000000000000" pitchFamily="2" charset="2"/>
              <a:buChar char="Ø"/>
            </a:pPr>
            <a:r>
              <a:rPr lang="it-IT" sz="2200" dirty="0"/>
              <a:t>Equation of state</a:t>
            </a:r>
          </a:p>
          <a:p>
            <a:pPr marL="800100" lvl="1" indent="-342900" algn="l">
              <a:buFont typeface="Wingdings" panose="05000000000000000000" pitchFamily="2" charset="2"/>
              <a:buChar char="Ø"/>
            </a:pPr>
            <a:endParaRPr lang="it-IT" sz="900" dirty="0"/>
          </a:p>
          <a:p>
            <a:pPr marL="800100" lvl="1" indent="-342900" algn="l">
              <a:buFont typeface="Wingdings" panose="05000000000000000000" pitchFamily="2" charset="2"/>
              <a:buChar char="Ø"/>
            </a:pPr>
            <a:r>
              <a:rPr lang="it-IT" sz="2200" dirty="0" err="1"/>
              <a:t>Observational</a:t>
            </a:r>
            <a:r>
              <a:rPr lang="it-IT" sz="2200" dirty="0"/>
              <a:t> </a:t>
            </a:r>
            <a:r>
              <a:rPr lang="it-IT" sz="2200" dirty="0" err="1"/>
              <a:t>clues</a:t>
            </a:r>
            <a:endParaRPr lang="it-IT" sz="200" dirty="0"/>
          </a:p>
          <a:p>
            <a:pPr lvl="1" algn="l"/>
            <a:endParaRPr lang="it-IT" sz="1500" dirty="0"/>
          </a:p>
          <a:p>
            <a:pPr marL="457200" indent="-457200" algn="l">
              <a:buFont typeface="Arial" panose="020B0604020202020204" pitchFamily="34" charset="0"/>
              <a:buChar char="•"/>
            </a:pPr>
            <a:r>
              <a:rPr lang="it-IT" sz="2600" b="1" dirty="0"/>
              <a:t>Dark Matter </a:t>
            </a:r>
            <a:r>
              <a:rPr lang="it-IT" sz="2600" b="1" dirty="0" err="1"/>
              <a:t>admixed</a:t>
            </a:r>
            <a:r>
              <a:rPr lang="it-IT" sz="2600" b="1" dirty="0"/>
              <a:t> </a:t>
            </a:r>
            <a:r>
              <a:rPr lang="it-IT" sz="2600" b="1" dirty="0" err="1"/>
              <a:t>Neutron</a:t>
            </a:r>
            <a:r>
              <a:rPr lang="it-IT" sz="2600" b="1" dirty="0"/>
              <a:t> Stars</a:t>
            </a:r>
          </a:p>
          <a:p>
            <a:pPr marL="514350" indent="-514350" algn="l">
              <a:buFont typeface="+mj-lt"/>
              <a:buAutoNum type="arabicPeriod"/>
            </a:pPr>
            <a:endParaRPr lang="en-US" sz="1500" i="1" dirty="0">
              <a:cs typeface="Arial" pitchFamily="34" charset="0"/>
            </a:endParaRPr>
          </a:p>
          <a:p>
            <a:pPr marL="914400" lvl="1" indent="-457200" algn="l">
              <a:buFont typeface="Wingdings" panose="05000000000000000000" pitchFamily="2" charset="2"/>
              <a:buChar char="Ø"/>
            </a:pPr>
            <a:endParaRPr lang="en-US" sz="200" i="1" dirty="0">
              <a:cs typeface="Arial" pitchFamily="34" charset="0"/>
            </a:endParaRPr>
          </a:p>
          <a:p>
            <a:pPr marL="800100" lvl="1" indent="-342900" algn="l">
              <a:buFont typeface="Wingdings" panose="05000000000000000000" pitchFamily="2" charset="2"/>
              <a:buChar char="Ø"/>
            </a:pPr>
            <a:r>
              <a:rPr lang="it-IT" sz="2200" dirty="0"/>
              <a:t>Definition</a:t>
            </a:r>
          </a:p>
          <a:p>
            <a:pPr marL="800100" lvl="1" indent="-342900" algn="l">
              <a:buFont typeface="Wingdings" panose="05000000000000000000" pitchFamily="2" charset="2"/>
              <a:buChar char="Ø"/>
            </a:pPr>
            <a:endParaRPr lang="it-IT" sz="800" dirty="0"/>
          </a:p>
          <a:p>
            <a:pPr marL="800100" lvl="1" indent="-342900" algn="l">
              <a:buFont typeface="Wingdings" panose="05000000000000000000" pitchFamily="2" charset="2"/>
              <a:buChar char="Ø"/>
            </a:pPr>
            <a:r>
              <a:rPr lang="en-US" sz="2200" dirty="0"/>
              <a:t>2-fluid framework</a:t>
            </a:r>
          </a:p>
          <a:p>
            <a:pPr marL="800100" lvl="1" indent="-342900" algn="l">
              <a:buFont typeface="Wingdings" panose="05000000000000000000" pitchFamily="2" charset="2"/>
              <a:buChar char="Ø"/>
            </a:pPr>
            <a:endParaRPr lang="it-IT" sz="1500" dirty="0"/>
          </a:p>
          <a:p>
            <a:pPr marL="457200" indent="-457200" algn="l">
              <a:buFont typeface="Arial" panose="020B0604020202020204" pitchFamily="34" charset="0"/>
              <a:buChar char="•"/>
            </a:pPr>
            <a:r>
              <a:rPr lang="it-IT" sz="2600" b="1" dirty="0" err="1"/>
              <a:t>Fermionic</a:t>
            </a:r>
            <a:r>
              <a:rPr lang="it-IT" sz="2600" b="1" dirty="0"/>
              <a:t> Dark Matter</a:t>
            </a:r>
          </a:p>
          <a:p>
            <a:pPr marL="457200" indent="-457200" algn="l">
              <a:buFont typeface="+mj-lt"/>
              <a:buAutoNum type="arabicPeriod"/>
            </a:pPr>
            <a:endParaRPr lang="it-IT" sz="1500" dirty="0"/>
          </a:p>
          <a:p>
            <a:pPr marL="914400" lvl="1" indent="-457200" algn="l">
              <a:buFont typeface="Wingdings" panose="05000000000000000000" pitchFamily="2" charset="2"/>
              <a:buChar char="Ø"/>
            </a:pPr>
            <a:r>
              <a:rPr lang="it-IT" dirty="0" err="1"/>
              <a:t>Formalism</a:t>
            </a:r>
            <a:endParaRPr lang="it-IT" dirty="0"/>
          </a:p>
          <a:p>
            <a:pPr marL="914400" lvl="1" indent="-457200" algn="l">
              <a:buFont typeface="Wingdings" panose="05000000000000000000" pitchFamily="2" charset="2"/>
              <a:buChar char="Ø"/>
            </a:pPr>
            <a:endParaRPr lang="it-IT" sz="800" i="1" dirty="0"/>
          </a:p>
          <a:p>
            <a:pPr marL="914400" lvl="1" indent="-457200" algn="l">
              <a:buFont typeface="Wingdings" panose="05000000000000000000" pitchFamily="2" charset="2"/>
              <a:buChar char="Ø"/>
            </a:pPr>
            <a:r>
              <a:rPr lang="en-US" i="1" dirty="0">
                <a:cs typeface="Arial" pitchFamily="34" charset="0"/>
              </a:rPr>
              <a:t>Bayesian</a:t>
            </a:r>
            <a:r>
              <a:rPr lang="en-US" dirty="0">
                <a:cs typeface="Arial" pitchFamily="34" charset="0"/>
              </a:rPr>
              <a:t> analysis</a:t>
            </a:r>
          </a:p>
          <a:p>
            <a:pPr marL="800100" lvl="1" indent="-342900" algn="l">
              <a:buFont typeface="Courier New" panose="02070309020205020404" pitchFamily="49" charset="0"/>
              <a:buChar char="o"/>
            </a:pPr>
            <a:endParaRPr lang="it-IT" sz="1500" i="1" dirty="0"/>
          </a:p>
        </p:txBody>
      </p:sp>
    </p:spTree>
    <p:extLst>
      <p:ext uri="{BB962C8B-B14F-4D97-AF65-F5344CB8AC3E}">
        <p14:creationId xmlns:p14="http://schemas.microsoft.com/office/powerpoint/2010/main" val="23265472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4D3320-6BF9-E811-5135-E079A4C18BD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749384B-4DBC-A271-8B60-E3379A34E6B0}"/>
              </a:ext>
            </a:extLst>
          </p:cNvPr>
          <p:cNvSpPr>
            <a:spLocks noGrp="1"/>
          </p:cNvSpPr>
          <p:nvPr>
            <p:ph type="title"/>
          </p:nvPr>
        </p:nvSpPr>
        <p:spPr>
          <a:xfrm>
            <a:off x="0" y="1"/>
            <a:ext cx="12191999" cy="887424"/>
          </a:xfrm>
        </p:spPr>
        <p:txBody>
          <a:bodyPr>
            <a:normAutofit/>
          </a:bodyPr>
          <a:lstStyle/>
          <a:p>
            <a:pPr algn="ctr"/>
            <a:r>
              <a:rPr lang="it-IT" sz="4000" b="1" dirty="0" err="1"/>
              <a:t>Classification</a:t>
            </a:r>
            <a:r>
              <a:rPr lang="it-IT" sz="4000" b="1" dirty="0"/>
              <a:t> of compact </a:t>
            </a:r>
            <a:r>
              <a:rPr lang="it-IT" sz="4000" b="1" dirty="0" err="1"/>
              <a:t>objects</a:t>
            </a:r>
            <a:endParaRPr lang="it-IT" sz="4000" dirty="0"/>
          </a:p>
        </p:txBody>
      </p:sp>
      <mc:AlternateContent xmlns:mc="http://schemas.openxmlformats.org/markup-compatibility/2006" xmlns:a14="http://schemas.microsoft.com/office/drawing/2010/main">
        <mc:Choice Requires="a14">
          <p:graphicFrame>
            <p:nvGraphicFramePr>
              <p:cNvPr id="4" name="Segnaposto contenuto 3">
                <a:extLst>
                  <a:ext uri="{FF2B5EF4-FFF2-40B4-BE49-F238E27FC236}">
                    <a16:creationId xmlns:a16="http://schemas.microsoft.com/office/drawing/2014/main" id="{8880C188-F3D0-C266-DA73-3F341F0C1E5D}"/>
                  </a:ext>
                </a:extLst>
              </p:cNvPr>
              <p:cNvGraphicFramePr>
                <a:graphicFrameLocks noGrp="1"/>
              </p:cNvGraphicFramePr>
              <p:nvPr>
                <p:ph idx="1"/>
                <p:extLst>
                  <p:ext uri="{D42A27DB-BD31-4B8C-83A1-F6EECF244321}">
                    <p14:modId xmlns:p14="http://schemas.microsoft.com/office/powerpoint/2010/main" val="520287082"/>
                  </p:ext>
                </p:extLst>
              </p:nvPr>
            </p:nvGraphicFramePr>
            <p:xfrm>
              <a:off x="667739" y="1376971"/>
              <a:ext cx="11182453" cy="2851455"/>
            </p:xfrm>
            <a:graphic>
              <a:graphicData uri="http://schemas.openxmlformats.org/drawingml/2006/table">
                <a:tbl>
                  <a:tblPr firstRow="1" bandRow="1">
                    <a:tableStyleId>{2D5ABB26-0587-4C30-8999-92F81FD0307C}</a:tableStyleId>
                  </a:tblPr>
                  <a:tblGrid>
                    <a:gridCol w="2170650">
                      <a:extLst>
                        <a:ext uri="{9D8B030D-6E8A-4147-A177-3AD203B41FA5}">
                          <a16:colId xmlns:a16="http://schemas.microsoft.com/office/drawing/2014/main" val="1917603732"/>
                        </a:ext>
                      </a:extLst>
                    </a:gridCol>
                    <a:gridCol w="1975188">
                      <a:extLst>
                        <a:ext uri="{9D8B030D-6E8A-4147-A177-3AD203B41FA5}">
                          <a16:colId xmlns:a16="http://schemas.microsoft.com/office/drawing/2014/main" val="1939503382"/>
                        </a:ext>
                      </a:extLst>
                    </a:gridCol>
                    <a:gridCol w="2018268">
                      <a:extLst>
                        <a:ext uri="{9D8B030D-6E8A-4147-A177-3AD203B41FA5}">
                          <a16:colId xmlns:a16="http://schemas.microsoft.com/office/drawing/2014/main" val="1975272288"/>
                        </a:ext>
                      </a:extLst>
                    </a:gridCol>
                    <a:gridCol w="3372355">
                      <a:extLst>
                        <a:ext uri="{9D8B030D-6E8A-4147-A177-3AD203B41FA5}">
                          <a16:colId xmlns:a16="http://schemas.microsoft.com/office/drawing/2014/main" val="4164574682"/>
                        </a:ext>
                      </a:extLst>
                    </a:gridCol>
                    <a:gridCol w="1645992">
                      <a:extLst>
                        <a:ext uri="{9D8B030D-6E8A-4147-A177-3AD203B41FA5}">
                          <a16:colId xmlns:a16="http://schemas.microsoft.com/office/drawing/2014/main" val="3917554893"/>
                        </a:ext>
                      </a:extLst>
                    </a:gridCol>
                  </a:tblGrid>
                  <a:tr h="546573">
                    <a:tc>
                      <a:txBody>
                        <a:bodyPr/>
                        <a:lstStyle/>
                        <a:p>
                          <a:pPr lvl="0" algn="ctr"/>
                          <a:endParaRPr lang="it-IT" dirty="0">
                            <a:effectLst/>
                          </a:endParaRPr>
                        </a:p>
                      </a:txBody>
                      <a:tcPr marL="216000" marT="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White </a:t>
                          </a:r>
                          <a:r>
                            <a:rPr lang="it-IT" dirty="0" err="1"/>
                            <a:t>dwarf</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b="1" dirty="0" err="1"/>
                            <a:t>Neutron</a:t>
                          </a:r>
                          <a:r>
                            <a:rPr lang="it-IT" b="1" dirty="0"/>
                            <a:t> star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Black hole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240658"/>
                      </a:ext>
                    </a:extLst>
                  </a:tr>
                  <a:tr h="643467">
                    <a:tc>
                      <a:txBody>
                        <a:bodyPr/>
                        <a:lstStyle/>
                        <a:p>
                          <a:pPr algn="ctr"/>
                          <a:r>
                            <a:rPr lang="it-IT" dirty="0"/>
                            <a:t>Mass </a:t>
                          </a:r>
                          <a14:m>
                            <m:oMath xmlns:m="http://schemas.openxmlformats.org/officeDocument/2006/math">
                              <m:r>
                                <a:rPr lang="it-IT" b="0" i="1" smtClean="0">
                                  <a:latin typeface="Cambria Math" panose="02040503050406030204" pitchFamily="18" charset="0"/>
                                </a:rPr>
                                <m:t>𝑀</m:t>
                              </m:r>
                            </m:oMath>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M</m:t>
                                    </m:r>
                                  </m:e>
                                  <m:sub>
                                    <m:r>
                                      <a:rPr lang="it-IT" sz="1800" b="1" i="0" kern="1200" smtClean="0">
                                        <a:solidFill>
                                          <a:schemeClr val="tx1"/>
                                        </a:solidFill>
                                        <a:effectLst/>
                                        <a:latin typeface="Cambria Math" panose="02040503050406030204" pitchFamily="18" charset="0"/>
                                        <a:ea typeface="+mn-ea"/>
                                        <a:cs typeface="+mn-cs"/>
                                      </a:rPr>
                                      <m:t>⊙</m:t>
                                    </m:r>
                                  </m:sub>
                                </m:sSub>
                              </m:oMath>
                            </m:oMathPara>
                          </a14:m>
                          <a:endParaRPr lang="it-IT"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sz="1800" b="0" i="0" kern="1200" smtClean="0">
                                    <a:solidFill>
                                      <a:schemeClr val="tx1"/>
                                    </a:solidFill>
                                    <a:effectLst/>
                                    <a:latin typeface="Cambria Math" panose="02040503050406030204" pitchFamily="18" charset="0"/>
                                    <a:ea typeface="+mn-ea"/>
                                    <a:cs typeface="+mn-cs"/>
                                  </a:rPr>
                                  <m:t>&lt;1.5 </m:t>
                                </m:r>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M</m:t>
                                    </m:r>
                                  </m:e>
                                  <m:sub>
                                    <m:r>
                                      <a:rPr lang="it-IT" sz="1800" b="1" i="0" kern="1200" smtClean="0">
                                        <a:solidFill>
                                          <a:schemeClr val="tx1"/>
                                        </a:solidFill>
                                        <a:effectLst/>
                                        <a:latin typeface="Cambria Math" panose="02040503050406030204" pitchFamily="18" charset="0"/>
                                        <a:ea typeface="+mn-ea"/>
                                        <a:cs typeface="+mn-cs"/>
                                      </a:rPr>
                                      <m:t>⊙</m:t>
                                    </m:r>
                                  </m:sub>
                                </m:sSub>
                              </m:oMath>
                            </m:oMathPara>
                          </a14:m>
                          <a:endParaRPr lang="it-IT"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sz="1800" b="1" i="0" kern="1200" smtClean="0">
                                    <a:solidFill>
                                      <a:schemeClr val="tx1"/>
                                    </a:solidFill>
                                    <a:effectLst/>
                                    <a:latin typeface="Cambria Math" panose="02040503050406030204" pitchFamily="18" charset="0"/>
                                    <a:ea typeface="+mn-ea"/>
                                    <a:cs typeface="+mn-cs"/>
                                  </a:rPr>
                                  <m:t>≃</m:t>
                                </m:r>
                                <m:d>
                                  <m:dPr>
                                    <m:ctrlPr>
                                      <a:rPr lang="it-IT" sz="1800" b="1" i="1" kern="1200" smtClean="0">
                                        <a:solidFill>
                                          <a:schemeClr val="tx1"/>
                                        </a:solidFill>
                                        <a:effectLst/>
                                        <a:latin typeface="Cambria Math" panose="02040503050406030204" pitchFamily="18" charset="0"/>
                                        <a:ea typeface="+mn-ea"/>
                                        <a:cs typeface="+mn-cs"/>
                                      </a:rPr>
                                    </m:ctrlPr>
                                  </m:dPr>
                                  <m:e>
                                    <m:r>
                                      <a:rPr lang="it-IT" sz="1800" b="1" i="0" kern="1200" smtClean="0">
                                        <a:solidFill>
                                          <a:schemeClr val="tx1"/>
                                        </a:solidFill>
                                        <a:effectLst/>
                                        <a:latin typeface="Cambria Math" panose="02040503050406030204" pitchFamily="18" charset="0"/>
                                        <a:ea typeface="+mn-ea"/>
                                        <a:cs typeface="+mn-cs"/>
                                      </a:rPr>
                                      <m:t>𝟏</m:t>
                                    </m:r>
                                    <m:r>
                                      <a:rPr lang="it-IT" sz="1800" b="1" i="0" kern="1200" smtClean="0">
                                        <a:solidFill>
                                          <a:schemeClr val="tx1"/>
                                        </a:solidFill>
                                        <a:effectLst/>
                                        <a:latin typeface="Cambria Math" panose="02040503050406030204" pitchFamily="18" charset="0"/>
                                        <a:ea typeface="+mn-ea"/>
                                        <a:cs typeface="+mn-cs"/>
                                      </a:rPr>
                                      <m:t>−</m:t>
                                    </m:r>
                                    <m:r>
                                      <a:rPr lang="it-IT" sz="1800" b="1" i="1" kern="1200" smtClean="0">
                                        <a:solidFill>
                                          <a:schemeClr val="tx1"/>
                                        </a:solidFill>
                                        <a:effectLst/>
                                        <a:latin typeface="Cambria Math" panose="02040503050406030204" pitchFamily="18" charset="0"/>
                                        <a:ea typeface="+mn-ea"/>
                                        <a:cs typeface="+mn-cs"/>
                                      </a:rPr>
                                      <m:t>𝟐</m:t>
                                    </m:r>
                                  </m:e>
                                </m:d>
                                <m:r>
                                  <a:rPr lang="it-IT" sz="1800" b="1" i="0" kern="1200" smtClean="0">
                                    <a:solidFill>
                                      <a:schemeClr val="tx1"/>
                                    </a:solidFill>
                                    <a:effectLst/>
                                    <a:latin typeface="Cambria Math" panose="02040503050406030204" pitchFamily="18" charset="0"/>
                                    <a:ea typeface="+mn-ea"/>
                                    <a:cs typeface="+mn-cs"/>
                                  </a:rPr>
                                  <m:t> </m:t>
                                </m:r>
                                <m:sSub>
                                  <m:sSubPr>
                                    <m:ctrlPr>
                                      <a:rPr lang="it-IT" b="1" i="1" smtClean="0">
                                        <a:latin typeface="Cambria Math" panose="02040503050406030204" pitchFamily="18" charset="0"/>
                                      </a:rPr>
                                    </m:ctrlPr>
                                  </m:sSubPr>
                                  <m:e>
                                    <m:r>
                                      <a:rPr lang="it-IT" b="1" i="0" smtClean="0">
                                        <a:latin typeface="Cambria Math" panose="02040503050406030204" pitchFamily="18" charset="0"/>
                                      </a:rPr>
                                      <m:t>𝐌</m:t>
                                    </m:r>
                                  </m:e>
                                  <m:sub>
                                    <m:r>
                                      <a:rPr lang="it-IT" sz="1800" b="1" i="0" kern="1200" smtClean="0">
                                        <a:solidFill>
                                          <a:schemeClr val="tx1"/>
                                        </a:solidFill>
                                        <a:effectLst/>
                                        <a:latin typeface="Cambria Math" panose="02040503050406030204" pitchFamily="18" charset="0"/>
                                        <a:ea typeface="+mn-ea"/>
                                        <a:cs typeface="+mn-cs"/>
                                      </a:rPr>
                                      <m:t>⊙</m:t>
                                    </m:r>
                                  </m:sub>
                                </m:sSub>
                              </m:oMath>
                            </m:oMathPara>
                          </a14:m>
                          <a:endParaRPr lang="it-IT"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err="1"/>
                            <a:t>arbitrary</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139915"/>
                      </a:ext>
                    </a:extLst>
                  </a:tr>
                  <a:tr h="519705">
                    <a:tc>
                      <a:txBody>
                        <a:bodyPr/>
                        <a:lstStyle/>
                        <a:p>
                          <a:pPr algn="ctr"/>
                          <a:r>
                            <a:rPr lang="it-IT" dirty="0"/>
                            <a:t>Radius </a:t>
                          </a:r>
                          <a14:m>
                            <m:oMath xmlns:m="http://schemas.openxmlformats.org/officeDocument/2006/math">
                              <m:r>
                                <a:rPr lang="it-IT" b="0" i="1" smtClean="0">
                                  <a:latin typeface="Cambria Math" panose="02040503050406030204" pitchFamily="18" charset="0"/>
                                </a:rPr>
                                <m:t>𝑅</m:t>
                              </m:r>
                            </m:oMath>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R</m:t>
                                    </m:r>
                                  </m:e>
                                  <m:sub>
                                    <m:r>
                                      <a:rPr lang="it-IT" sz="1800" b="1" i="0" kern="1200" smtClean="0">
                                        <a:solidFill>
                                          <a:schemeClr val="tx1"/>
                                        </a:solidFill>
                                        <a:effectLst/>
                                        <a:latin typeface="Cambria Math" panose="02040503050406030204" pitchFamily="18" charset="0"/>
                                        <a:ea typeface="+mn-ea"/>
                                        <a:cs typeface="+mn-cs"/>
                                      </a:rPr>
                                      <m:t>⊙</m:t>
                                    </m:r>
                                  </m:sub>
                                </m:sSub>
                              </m:oMath>
                            </m:oMathPara>
                          </a14:m>
                          <a:endParaRPr lang="it-IT"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1" kern="1200" smtClean="0">
                                    <a:solidFill>
                                      <a:schemeClr val="tx1"/>
                                    </a:solidFill>
                                    <a:effectLst/>
                                    <a:latin typeface="Cambria Math" panose="02040503050406030204" pitchFamily="18" charset="0"/>
                                    <a:ea typeface="+mn-ea"/>
                                    <a:cs typeface="+mn-cs"/>
                                  </a:rPr>
                                  <m:t>≃</m:t>
                                </m:r>
                                <m:sSup>
                                  <m:sSupPr>
                                    <m:ctrlPr>
                                      <a:rPr lang="it-IT" sz="1800" b="0" i="1" u="none" strike="noStrike" kern="1200" baseline="0" smtClean="0">
                                        <a:solidFill>
                                          <a:schemeClr val="tx1"/>
                                        </a:solidFill>
                                        <a:latin typeface="Cambria Math" panose="02040503050406030204" pitchFamily="18" charset="0"/>
                                        <a:ea typeface="+mn-ea"/>
                                        <a:cs typeface="+mn-cs"/>
                                      </a:rPr>
                                    </m:ctrlPr>
                                  </m:sSupPr>
                                  <m:e>
                                    <m:r>
                                      <a:rPr lang="it-IT" sz="1800" b="0" i="1" u="none" strike="noStrike" kern="1200" baseline="0" smtClean="0">
                                        <a:solidFill>
                                          <a:schemeClr val="tx1"/>
                                        </a:solidFill>
                                        <a:latin typeface="Cambria Math" panose="02040503050406030204" pitchFamily="18" charset="0"/>
                                        <a:ea typeface="+mn-ea"/>
                                        <a:cs typeface="+mn-cs"/>
                                      </a:rPr>
                                      <m:t>10</m:t>
                                    </m:r>
                                  </m:e>
                                  <m:sup>
                                    <m:r>
                                      <a:rPr lang="it-IT" sz="1800" b="0" i="1" u="none" strike="noStrike" kern="1200" baseline="0" smtClean="0">
                                        <a:solidFill>
                                          <a:schemeClr val="tx1"/>
                                        </a:solidFill>
                                        <a:latin typeface="Cambria Math" panose="02040503050406030204" pitchFamily="18" charset="0"/>
                                        <a:ea typeface="+mn-ea"/>
                                        <a:cs typeface="+mn-cs"/>
                                      </a:rPr>
                                      <m:t>−2</m:t>
                                    </m:r>
                                  </m:sup>
                                </m:sSup>
                                <m:r>
                                  <a:rPr lang="it-IT" sz="1800" b="0" i="0" u="none" strike="noStrike" kern="1200" baseline="0" smtClean="0">
                                    <a:solidFill>
                                      <a:schemeClr val="tx1"/>
                                    </a:solidFill>
                                    <a:latin typeface="Cambria Math" panose="02040503050406030204" pitchFamily="18" charset="0"/>
                                    <a:ea typeface="+mn-ea"/>
                                    <a:cs typeface="+mn-cs"/>
                                  </a:rPr>
                                  <m:t> </m:t>
                                </m:r>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R</m:t>
                                    </m:r>
                                  </m:e>
                                  <m:sub>
                                    <m:r>
                                      <a:rPr lang="it-IT" sz="1800" b="1" i="0" kern="1200" smtClean="0">
                                        <a:solidFill>
                                          <a:schemeClr val="tx1"/>
                                        </a:solidFill>
                                        <a:effectLst/>
                                        <a:latin typeface="Cambria Math" panose="02040503050406030204" pitchFamily="18" charset="0"/>
                                        <a:ea typeface="+mn-ea"/>
                                        <a:cs typeface="+mn-cs"/>
                                      </a:rPr>
                                      <m:t>⊙</m:t>
                                    </m:r>
                                  </m:sub>
                                </m:sSub>
                              </m:oMath>
                            </m:oMathPara>
                          </a14:m>
                          <a:endParaRPr lang="it-IT"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0" kern="1200" smtClean="0">
                                    <a:solidFill>
                                      <a:schemeClr val="tx1"/>
                                    </a:solidFill>
                                    <a:effectLst/>
                                    <a:latin typeface="Cambria Math" panose="02040503050406030204" pitchFamily="18" charset="0"/>
                                    <a:ea typeface="+mn-ea"/>
                                    <a:cs typeface="+mn-cs"/>
                                  </a:rPr>
                                  <m:t>≃</m:t>
                                </m:r>
                                <m:r>
                                  <a:rPr lang="it-IT" sz="1800" b="1" i="0" kern="1200" smtClean="0">
                                    <a:solidFill>
                                      <a:schemeClr val="tx1"/>
                                    </a:solidFill>
                                    <a:effectLst/>
                                    <a:latin typeface="Cambria Math" panose="02040503050406030204" pitchFamily="18" charset="0"/>
                                    <a:ea typeface="+mn-ea"/>
                                    <a:cs typeface="+mn-cs"/>
                                  </a:rPr>
                                  <m:t>𝟏𝟎</m:t>
                                </m:r>
                                <m:r>
                                  <a:rPr lang="it-IT" sz="1800" b="1" i="0" kern="1200" smtClean="0">
                                    <a:solidFill>
                                      <a:schemeClr val="tx1"/>
                                    </a:solidFill>
                                    <a:effectLst/>
                                    <a:latin typeface="Cambria Math" panose="02040503050406030204" pitchFamily="18" charset="0"/>
                                    <a:ea typeface="+mn-ea"/>
                                    <a:cs typeface="+mn-cs"/>
                                  </a:rPr>
                                  <m:t> </m:t>
                                </m:r>
                                <m:r>
                                  <a:rPr lang="it-IT" sz="1800" b="1" i="0" kern="1200" smtClean="0">
                                    <a:solidFill>
                                      <a:schemeClr val="tx1"/>
                                    </a:solidFill>
                                    <a:effectLst/>
                                    <a:latin typeface="Cambria Math" panose="02040503050406030204" pitchFamily="18" charset="0"/>
                                    <a:ea typeface="+mn-ea"/>
                                    <a:cs typeface="+mn-cs"/>
                                  </a:rPr>
                                  <m:t>𝐤𝐦</m:t>
                                </m:r>
                              </m:oMath>
                            </m:oMathPara>
                          </a14:m>
                          <a:endParaRPr lang="it-IT"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ctrlPr>
                                      <a:rPr lang="it-IT" b="0" i="1" smtClean="0">
                                        <a:latin typeface="Cambria Math" panose="02040503050406030204" pitchFamily="18" charset="0"/>
                                      </a:rPr>
                                    </m:ctrlPr>
                                  </m:fPr>
                                  <m:num>
                                    <m:r>
                                      <a:rPr lang="it-IT" b="0" i="1" smtClean="0">
                                        <a:latin typeface="Cambria Math" panose="02040503050406030204" pitchFamily="18" charset="0"/>
                                      </a:rPr>
                                      <m:t>2</m:t>
                                    </m:r>
                                    <m:r>
                                      <a:rPr lang="it-IT" b="0" i="1" smtClean="0">
                                        <a:latin typeface="Cambria Math" panose="02040503050406030204" pitchFamily="18" charset="0"/>
                                      </a:rPr>
                                      <m:t>𝐺𝑀</m:t>
                                    </m:r>
                                  </m:num>
                                  <m:den>
                                    <m:sSup>
                                      <m:sSupPr>
                                        <m:ctrlPr>
                                          <a:rPr lang="it-IT" sz="1800" b="0" i="1" u="none" strike="noStrike" kern="1200" baseline="0" smtClean="0">
                                            <a:solidFill>
                                              <a:schemeClr val="tx1"/>
                                            </a:solidFill>
                                            <a:latin typeface="Cambria Math" panose="02040503050406030204" pitchFamily="18" charset="0"/>
                                            <a:ea typeface="+mn-ea"/>
                                            <a:cs typeface="+mn-cs"/>
                                          </a:rPr>
                                        </m:ctrlPr>
                                      </m:sSupPr>
                                      <m:e>
                                        <m:r>
                                          <a:rPr lang="it-IT" sz="1800" b="0" i="1" u="none" strike="noStrike" kern="1200" baseline="0" smtClean="0">
                                            <a:solidFill>
                                              <a:schemeClr val="tx1"/>
                                            </a:solidFill>
                                            <a:latin typeface="Cambria Math" panose="02040503050406030204" pitchFamily="18" charset="0"/>
                                            <a:ea typeface="+mn-ea"/>
                                            <a:cs typeface="+mn-cs"/>
                                          </a:rPr>
                                          <m:t>𝑐</m:t>
                                        </m:r>
                                      </m:e>
                                      <m:sup>
                                        <m:r>
                                          <a:rPr lang="it-IT" sz="1800" b="0" i="1" u="none" strike="noStrike" kern="1200" baseline="0" smtClean="0">
                                            <a:solidFill>
                                              <a:schemeClr val="tx1"/>
                                            </a:solidFill>
                                            <a:latin typeface="Cambria Math" panose="02040503050406030204" pitchFamily="18" charset="0"/>
                                            <a:ea typeface="+mn-ea"/>
                                            <a:cs typeface="+mn-cs"/>
                                          </a:rPr>
                                          <m:t>2</m:t>
                                        </m:r>
                                      </m:sup>
                                    </m:sSup>
                                  </m:den>
                                </m:f>
                              </m:oMath>
                            </m:oMathPara>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617830"/>
                      </a:ext>
                    </a:extLst>
                  </a:tr>
                  <a:tr h="370840">
                    <a:tc>
                      <a:txBody>
                        <a:bodyPr/>
                        <a:lstStyle/>
                        <a:p>
                          <a:pPr algn="ct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𝑥</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𝑅</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𝑔</m:t>
                                        </m:r>
                                      </m:sub>
                                    </m:sSub>
                                  </m:den>
                                </m:f>
                              </m:oMath>
                            </m:oMathPara>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2.4 </m:t>
                                </m:r>
                                <m:r>
                                  <m:rPr>
                                    <m:nor/>
                                  </m:rPr>
                                  <a:rPr lang="it-IT" sz="1800" b="0" i="0" u="none" strike="noStrike" kern="1200" baseline="0" smtClean="0">
                                    <a:solidFill>
                                      <a:schemeClr val="tx1"/>
                                    </a:solidFill>
                                    <a:latin typeface="+mn-lt"/>
                                    <a:ea typeface="+mn-ea"/>
                                    <a:cs typeface="+mn-cs"/>
                                  </a:rPr>
                                  <m:t>×</m:t>
                                </m:r>
                                <m:r>
                                  <m:rPr>
                                    <m:nor/>
                                  </m:rPr>
                                  <a:rPr lang="it-IT" sz="1800" b="0" i="0" u="none" strike="noStrike" kern="1200" baseline="0" smtClean="0">
                                    <a:solidFill>
                                      <a:schemeClr val="tx1"/>
                                    </a:solidFill>
                                    <a:latin typeface="+mn-lt"/>
                                    <a:ea typeface="+mn-ea"/>
                                    <a:cs typeface="+mn-cs"/>
                                  </a:rPr>
                                  <m:t> </m:t>
                                </m:r>
                                <m:sSup>
                                  <m:sSupPr>
                                    <m:ctrlPr>
                                      <a:rPr lang="it-IT" sz="1800" b="0" i="1" u="none" strike="noStrike" kern="1200" baseline="0" smtClean="0">
                                        <a:solidFill>
                                          <a:schemeClr val="tx1"/>
                                        </a:solidFill>
                                        <a:latin typeface="Cambria Math" panose="02040503050406030204" pitchFamily="18" charset="0"/>
                                        <a:ea typeface="+mn-ea"/>
                                        <a:cs typeface="+mn-cs"/>
                                      </a:rPr>
                                    </m:ctrlPr>
                                  </m:sSupPr>
                                  <m:e>
                                    <m:r>
                                      <a:rPr lang="it-IT" sz="1800" b="0" i="1" u="none" strike="noStrike" kern="1200" baseline="0" smtClean="0">
                                        <a:solidFill>
                                          <a:schemeClr val="tx1"/>
                                        </a:solidFill>
                                        <a:latin typeface="Cambria Math" panose="02040503050406030204" pitchFamily="18" charset="0"/>
                                        <a:ea typeface="+mn-ea"/>
                                        <a:cs typeface="+mn-cs"/>
                                      </a:rPr>
                                      <m:t>10</m:t>
                                    </m:r>
                                  </m:e>
                                  <m:sup>
                                    <m:r>
                                      <a:rPr lang="it-IT" sz="1800" b="0" i="1" u="none" strike="noStrike" kern="1200" baseline="0" smtClean="0">
                                        <a:solidFill>
                                          <a:schemeClr val="tx1"/>
                                        </a:solidFill>
                                        <a:latin typeface="Cambria Math" panose="02040503050406030204" pitchFamily="18" charset="0"/>
                                        <a:ea typeface="+mn-ea"/>
                                        <a:cs typeface="+mn-cs"/>
                                      </a:rPr>
                                      <m:t>5</m:t>
                                    </m:r>
                                  </m:sup>
                                </m:sSup>
                              </m:oMath>
                            </m:oMathPara>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1" kern="1200" smtClean="0">
                                    <a:solidFill>
                                      <a:schemeClr val="tx1"/>
                                    </a:solidFill>
                                    <a:effectLst/>
                                    <a:latin typeface="Cambria Math" panose="02040503050406030204" pitchFamily="18" charset="0"/>
                                    <a:ea typeface="+mn-ea"/>
                                    <a:cs typeface="+mn-cs"/>
                                  </a:rPr>
                                  <m:t>≃</m:t>
                                </m:r>
                                <m:r>
                                  <a:rPr lang="it-IT" b="0" i="1" smtClean="0">
                                    <a:latin typeface="Cambria Math" panose="02040503050406030204" pitchFamily="18" charset="0"/>
                                  </a:rPr>
                                  <m:t>2 </m:t>
                                </m:r>
                                <m:r>
                                  <m:rPr>
                                    <m:nor/>
                                  </m:rPr>
                                  <a:rPr lang="it-IT" sz="1800" b="0" i="0" u="none" strike="noStrike" kern="1200" baseline="0" smtClean="0">
                                    <a:solidFill>
                                      <a:schemeClr val="tx1"/>
                                    </a:solidFill>
                                    <a:latin typeface="+mn-lt"/>
                                    <a:ea typeface="+mn-ea"/>
                                    <a:cs typeface="+mn-cs"/>
                                  </a:rPr>
                                  <m:t>×</m:t>
                                </m:r>
                                <m:r>
                                  <m:rPr>
                                    <m:nor/>
                                  </m:rPr>
                                  <a:rPr lang="it-IT" sz="1800" b="0" i="0" u="none" strike="noStrike" kern="1200" baseline="0" smtClean="0">
                                    <a:solidFill>
                                      <a:schemeClr val="tx1"/>
                                    </a:solidFill>
                                    <a:latin typeface="+mn-lt"/>
                                    <a:ea typeface="+mn-ea"/>
                                    <a:cs typeface="+mn-cs"/>
                                  </a:rPr>
                                  <m:t> </m:t>
                                </m:r>
                                <m:sSup>
                                  <m:sSupPr>
                                    <m:ctrlPr>
                                      <a:rPr lang="it-IT" sz="1800" b="0" i="1" u="none" strike="noStrike" kern="1200" baseline="0" smtClean="0">
                                        <a:solidFill>
                                          <a:schemeClr val="tx1"/>
                                        </a:solidFill>
                                        <a:latin typeface="Cambria Math" panose="02040503050406030204" pitchFamily="18" charset="0"/>
                                        <a:ea typeface="+mn-ea"/>
                                        <a:cs typeface="+mn-cs"/>
                                      </a:rPr>
                                    </m:ctrlPr>
                                  </m:sSupPr>
                                  <m:e>
                                    <m:r>
                                      <a:rPr lang="it-IT" sz="1800" b="0" i="1" u="none" strike="noStrike" kern="1200" baseline="0" smtClean="0">
                                        <a:solidFill>
                                          <a:schemeClr val="tx1"/>
                                        </a:solidFill>
                                        <a:latin typeface="Cambria Math" panose="02040503050406030204" pitchFamily="18" charset="0"/>
                                        <a:ea typeface="+mn-ea"/>
                                        <a:cs typeface="+mn-cs"/>
                                      </a:rPr>
                                      <m:t>10</m:t>
                                    </m:r>
                                  </m:e>
                                  <m:sup>
                                    <m:r>
                                      <a:rPr lang="it-IT" sz="1800" b="0" i="1" u="none" strike="noStrike" kern="1200" baseline="0" smtClean="0">
                                        <a:solidFill>
                                          <a:schemeClr val="tx1"/>
                                        </a:solidFill>
                                        <a:latin typeface="Cambria Math" panose="02040503050406030204" pitchFamily="18" charset="0"/>
                                        <a:ea typeface="+mn-ea"/>
                                        <a:cs typeface="+mn-cs"/>
                                      </a:rPr>
                                      <m:t>3</m:t>
                                    </m:r>
                                  </m:sup>
                                </m:sSup>
                              </m:oMath>
                            </m:oMathPara>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0" kern="1200" smtClean="0">
                                    <a:solidFill>
                                      <a:schemeClr val="tx1"/>
                                    </a:solidFill>
                                    <a:effectLst/>
                                    <a:latin typeface="Cambria Math" panose="02040503050406030204" pitchFamily="18" charset="0"/>
                                    <a:ea typeface="+mn-ea"/>
                                    <a:cs typeface="+mn-cs"/>
                                  </a:rPr>
                                  <m:t>≃(</m:t>
                                </m:r>
                                <m:r>
                                  <a:rPr lang="it-IT" sz="1800" b="1" i="0" kern="1200" smtClean="0">
                                    <a:solidFill>
                                      <a:schemeClr val="tx1"/>
                                    </a:solidFill>
                                    <a:effectLst/>
                                    <a:latin typeface="Cambria Math" panose="02040503050406030204" pitchFamily="18" charset="0"/>
                                    <a:ea typeface="+mn-ea"/>
                                    <a:cs typeface="+mn-cs"/>
                                  </a:rPr>
                                  <m:t>𝟐</m:t>
                                </m:r>
                                <m:r>
                                  <a:rPr lang="it-IT" sz="1800" b="1" i="0" kern="1200" smtClean="0">
                                    <a:solidFill>
                                      <a:schemeClr val="tx1"/>
                                    </a:solidFill>
                                    <a:effectLst/>
                                    <a:latin typeface="Cambria Math" panose="02040503050406030204" pitchFamily="18" charset="0"/>
                                    <a:ea typeface="+mn-ea"/>
                                    <a:cs typeface="+mn-cs"/>
                                  </a:rPr>
                                  <m:t>−</m:t>
                                </m:r>
                                <m:r>
                                  <a:rPr lang="it-IT" sz="1800" b="1" i="0" kern="1200" smtClean="0">
                                    <a:solidFill>
                                      <a:schemeClr val="tx1"/>
                                    </a:solidFill>
                                    <a:effectLst/>
                                    <a:latin typeface="Cambria Math" panose="02040503050406030204" pitchFamily="18" charset="0"/>
                                    <a:ea typeface="+mn-ea"/>
                                    <a:cs typeface="+mn-cs"/>
                                  </a:rPr>
                                  <m:t>𝟒</m:t>
                                </m:r>
                                <m:r>
                                  <a:rPr lang="it-IT" sz="1800" b="1" i="0" kern="1200" smtClean="0">
                                    <a:solidFill>
                                      <a:schemeClr val="tx1"/>
                                    </a:solidFill>
                                    <a:effectLst/>
                                    <a:latin typeface="Cambria Math" panose="02040503050406030204" pitchFamily="18" charset="0"/>
                                    <a:ea typeface="+mn-ea"/>
                                    <a:cs typeface="+mn-cs"/>
                                  </a:rPr>
                                  <m:t>)</m:t>
                                </m:r>
                              </m:oMath>
                            </m:oMathPara>
                          </a14:m>
                          <a:endParaRPr lang="it-IT"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1</m:t>
                                </m:r>
                              </m:oMath>
                            </m:oMathPara>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025081"/>
                      </a:ext>
                    </a:extLst>
                  </a:tr>
                  <a:tr h="370840">
                    <a:tc>
                      <a:txBody>
                        <a:bodyPr/>
                        <a:lstStyle/>
                        <a:p>
                          <a:pPr algn="ctr"/>
                          <a:r>
                            <a:rPr lang="it-IT" dirty="0" err="1"/>
                            <a:t>Average</a:t>
                          </a:r>
                          <a:r>
                            <a:rPr lang="it-IT" dirty="0"/>
                            <a:t> </a:t>
                          </a:r>
                          <a:r>
                            <a:rPr lang="it-IT" dirty="0" err="1"/>
                            <a:t>density</a:t>
                          </a:r>
                          <a:r>
                            <a:rPr lang="it-IT" baseline="0" dirty="0"/>
                            <a:t> </a:t>
                          </a:r>
                          <a14:m>
                            <m:oMath xmlns:m="http://schemas.openxmlformats.org/officeDocument/2006/math">
                              <m:sSub>
                                <m:sSubPr>
                                  <m:ctrlPr>
                                    <a:rPr lang="it-IT" b="0" i="1" smtClean="0">
                                      <a:latin typeface="Cambria Math" panose="02040503050406030204" pitchFamily="18" charset="0"/>
                                    </a:rPr>
                                  </m:ctrlPr>
                                </m:sSubPr>
                                <m:e>
                                  <m:r>
                                    <m:rPr>
                                      <m:sty m:val="p"/>
                                    </m:rPr>
                                    <a:rPr lang="el-GR" b="0" i="1" smtClean="0">
                                      <a:latin typeface="Cambria Math" panose="02040503050406030204" pitchFamily="18" charset="0"/>
                                    </a:rPr>
                                    <m:t>ρ</m:t>
                                  </m:r>
                                </m:e>
                                <m:sub>
                                  <m:r>
                                    <a:rPr lang="it-IT" b="0" i="1" smtClean="0">
                                      <a:latin typeface="Cambria Math" panose="02040503050406030204" pitchFamily="18" charset="0"/>
                                    </a:rPr>
                                    <m:t>𝑎𝑣</m:t>
                                  </m:r>
                                </m:sub>
                              </m:sSub>
                            </m:oMath>
                          </a14:m>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1" kern="1200" smtClean="0">
                                    <a:solidFill>
                                      <a:schemeClr val="tx1"/>
                                    </a:solidFill>
                                    <a:effectLst/>
                                    <a:latin typeface="Cambria Math" panose="02040503050406030204" pitchFamily="18" charset="0"/>
                                    <a:ea typeface="+mn-ea"/>
                                    <a:cs typeface="+mn-cs"/>
                                  </a:rPr>
                                  <m:t>≃</m:t>
                                </m:r>
                                <m:r>
                                  <a:rPr lang="it-IT" sz="1800" b="0" i="1" kern="1200" smtClean="0">
                                    <a:solidFill>
                                      <a:schemeClr val="tx1"/>
                                    </a:solidFill>
                                    <a:effectLst/>
                                    <a:latin typeface="Cambria Math" panose="02040503050406030204" pitchFamily="18" charset="0"/>
                                    <a:ea typeface="+mn-ea"/>
                                    <a:cs typeface="+mn-cs"/>
                                  </a:rPr>
                                  <m:t>1</m:t>
                                </m:r>
                                <m:r>
                                  <m:rPr>
                                    <m:nor/>
                                  </m:rPr>
                                  <a:rPr lang="it-IT" sz="1800" b="0" i="0" kern="1200" smtClean="0">
                                    <a:solidFill>
                                      <a:schemeClr val="tx1"/>
                                    </a:solidFill>
                                    <a:effectLst/>
                                    <a:latin typeface="Cambria Math" panose="02040503050406030204" pitchFamily="18" charset="0"/>
                                    <a:ea typeface="+mn-ea"/>
                                    <a:cs typeface="+mn-cs"/>
                                  </a:rPr>
                                  <m:t> </m:t>
                                </m:r>
                                <m:r>
                                  <m:rPr>
                                    <m:sty m:val="p"/>
                                  </m:rPr>
                                  <a:rPr lang="it-IT" sz="1800" b="0" i="0" kern="1200" smtClean="0">
                                    <a:solidFill>
                                      <a:schemeClr val="tx1"/>
                                    </a:solidFill>
                                    <a:effectLst/>
                                    <a:latin typeface="Cambria Math" panose="02040503050406030204" pitchFamily="18" charset="0"/>
                                    <a:ea typeface="+mn-ea"/>
                                    <a:cs typeface="+mn-cs"/>
                                  </a:rPr>
                                  <m:t>g</m:t>
                                </m:r>
                                <m:r>
                                  <a:rPr lang="it-IT" sz="1800" b="0" i="0" kern="1200" smtClean="0">
                                    <a:solidFill>
                                      <a:schemeClr val="tx1"/>
                                    </a:solidFill>
                                    <a:effectLst/>
                                    <a:latin typeface="Cambria Math" panose="02040503050406030204" pitchFamily="18" charset="0"/>
                                    <a:ea typeface="+mn-ea"/>
                                    <a:cs typeface="+mn-cs"/>
                                  </a:rPr>
                                  <m:t>/</m:t>
                                </m:r>
                                <m:sSup>
                                  <m:sSupPr>
                                    <m:ctrlPr>
                                      <a:rPr lang="it-IT" sz="1800" b="0" i="1" u="none" strike="noStrike" kern="1200" baseline="0" smtClean="0">
                                        <a:solidFill>
                                          <a:schemeClr val="tx1"/>
                                        </a:solidFill>
                                        <a:latin typeface="Cambria Math" panose="02040503050406030204" pitchFamily="18" charset="0"/>
                                        <a:ea typeface="+mn-ea"/>
                                        <a:cs typeface="+mn-cs"/>
                                      </a:rPr>
                                    </m:ctrlPr>
                                  </m:sSupPr>
                                  <m:e>
                                    <m:r>
                                      <m:rPr>
                                        <m:sty m:val="p"/>
                                      </m:rPr>
                                      <a:rPr lang="it-IT" sz="1800" b="0" i="0" u="none" strike="noStrike" kern="1200" baseline="0" smtClean="0">
                                        <a:solidFill>
                                          <a:schemeClr val="tx1"/>
                                        </a:solidFill>
                                        <a:latin typeface="Cambria Math" panose="02040503050406030204" pitchFamily="18" charset="0"/>
                                        <a:ea typeface="+mn-ea"/>
                                        <a:cs typeface="+mn-cs"/>
                                      </a:rPr>
                                      <m:t>cm</m:t>
                                    </m:r>
                                  </m:e>
                                  <m:sup>
                                    <m:r>
                                      <a:rPr lang="it-IT" sz="1800" b="0" i="0" u="none" strike="noStrike" kern="1200" baseline="0" smtClean="0">
                                        <a:solidFill>
                                          <a:schemeClr val="tx1"/>
                                        </a:solidFill>
                                        <a:latin typeface="Cambria Math" panose="02040503050406030204" pitchFamily="18" charset="0"/>
                                        <a:ea typeface="+mn-ea"/>
                                        <a:cs typeface="+mn-cs"/>
                                      </a:rPr>
                                      <m:t>3</m:t>
                                    </m:r>
                                  </m:sup>
                                </m:sSup>
                              </m:oMath>
                            </m:oMathPara>
                          </a14:m>
                          <a:endParaRPr lang="it-IT"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1" kern="1200" smtClean="0">
                                    <a:solidFill>
                                      <a:schemeClr val="tx1"/>
                                    </a:solidFill>
                                    <a:effectLst/>
                                    <a:latin typeface="Cambria Math" panose="02040503050406030204" pitchFamily="18" charset="0"/>
                                    <a:ea typeface="+mn-ea"/>
                                    <a:cs typeface="+mn-cs"/>
                                  </a:rPr>
                                  <m:t>≃</m:t>
                                </m:r>
                                <m:sSup>
                                  <m:sSupPr>
                                    <m:ctrlPr>
                                      <a:rPr lang="it-IT" sz="1800" b="0" i="1" u="none" strike="noStrike" kern="1200" baseline="0" smtClean="0">
                                        <a:solidFill>
                                          <a:schemeClr val="tx1"/>
                                        </a:solidFill>
                                        <a:latin typeface="Cambria Math" panose="02040503050406030204" pitchFamily="18" charset="0"/>
                                        <a:ea typeface="+mn-ea"/>
                                        <a:cs typeface="+mn-cs"/>
                                      </a:rPr>
                                    </m:ctrlPr>
                                  </m:sSupPr>
                                  <m:e>
                                    <m:r>
                                      <a:rPr lang="it-IT" sz="1800" b="0" i="1" u="none" strike="noStrike" kern="1200" baseline="0" smtClean="0">
                                        <a:solidFill>
                                          <a:schemeClr val="tx1"/>
                                        </a:solidFill>
                                        <a:latin typeface="Cambria Math" panose="02040503050406030204" pitchFamily="18" charset="0"/>
                                        <a:ea typeface="+mn-ea"/>
                                        <a:cs typeface="+mn-cs"/>
                                      </a:rPr>
                                      <m:t>10</m:t>
                                    </m:r>
                                  </m:e>
                                  <m:sup>
                                    <m:r>
                                      <a:rPr lang="it-IT" sz="1800" b="0" i="1" u="none" strike="noStrike" kern="1200" baseline="0" smtClean="0">
                                        <a:solidFill>
                                          <a:schemeClr val="tx1"/>
                                        </a:solidFill>
                                        <a:latin typeface="Cambria Math" panose="02040503050406030204" pitchFamily="18" charset="0"/>
                                        <a:ea typeface="+mn-ea"/>
                                        <a:cs typeface="+mn-cs"/>
                                      </a:rPr>
                                      <m:t>6</m:t>
                                    </m:r>
                                  </m:sup>
                                </m:sSup>
                                <m:r>
                                  <a:rPr lang="it-IT" sz="1800" b="0" i="1" u="none" strike="noStrike" kern="1200" baseline="0" smtClean="0">
                                    <a:solidFill>
                                      <a:schemeClr val="tx1"/>
                                    </a:solidFill>
                                    <a:latin typeface="Cambria Math" panose="02040503050406030204" pitchFamily="18" charset="0"/>
                                    <a:ea typeface="+mn-ea"/>
                                    <a:cs typeface="+mn-cs"/>
                                  </a:rPr>
                                  <m:t> </m:t>
                                </m:r>
                                <m:r>
                                  <m:rPr>
                                    <m:sty m:val="p"/>
                                  </m:rPr>
                                  <a:rPr lang="it-IT" sz="1800" b="0" i="0" kern="1200" smtClean="0">
                                    <a:solidFill>
                                      <a:schemeClr val="tx1"/>
                                    </a:solidFill>
                                    <a:effectLst/>
                                    <a:latin typeface="Cambria Math" panose="02040503050406030204" pitchFamily="18" charset="0"/>
                                    <a:ea typeface="+mn-ea"/>
                                    <a:cs typeface="+mn-cs"/>
                                  </a:rPr>
                                  <m:t>g</m:t>
                                </m:r>
                                <m:r>
                                  <a:rPr lang="it-IT" sz="1800" b="0" i="0" kern="1200" smtClean="0">
                                    <a:solidFill>
                                      <a:schemeClr val="tx1"/>
                                    </a:solidFill>
                                    <a:effectLst/>
                                    <a:latin typeface="Cambria Math" panose="02040503050406030204" pitchFamily="18" charset="0"/>
                                    <a:ea typeface="+mn-ea"/>
                                    <a:cs typeface="+mn-cs"/>
                                  </a:rPr>
                                  <m:t>/</m:t>
                                </m:r>
                                <m:sSup>
                                  <m:sSupPr>
                                    <m:ctrlPr>
                                      <a:rPr lang="it-IT" sz="1800" b="0" i="1" u="none" strike="noStrike" kern="1200" baseline="0" smtClean="0">
                                        <a:solidFill>
                                          <a:schemeClr val="tx1"/>
                                        </a:solidFill>
                                        <a:latin typeface="Cambria Math" panose="02040503050406030204" pitchFamily="18" charset="0"/>
                                        <a:ea typeface="+mn-ea"/>
                                        <a:cs typeface="+mn-cs"/>
                                      </a:rPr>
                                    </m:ctrlPr>
                                  </m:sSupPr>
                                  <m:e>
                                    <m:r>
                                      <m:rPr>
                                        <m:sty m:val="p"/>
                                      </m:rPr>
                                      <a:rPr lang="it-IT" sz="1800" b="0" i="0" u="none" strike="noStrike" kern="1200" baseline="0" smtClean="0">
                                        <a:solidFill>
                                          <a:schemeClr val="tx1"/>
                                        </a:solidFill>
                                        <a:latin typeface="Cambria Math" panose="02040503050406030204" pitchFamily="18" charset="0"/>
                                        <a:ea typeface="+mn-ea"/>
                                        <a:cs typeface="+mn-cs"/>
                                      </a:rPr>
                                      <m:t>cm</m:t>
                                    </m:r>
                                  </m:e>
                                  <m:sup>
                                    <m:r>
                                      <a:rPr lang="it-IT" sz="1800" b="0" i="0" u="none" strike="noStrike" kern="1200" baseline="0" smtClean="0">
                                        <a:solidFill>
                                          <a:schemeClr val="tx1"/>
                                        </a:solidFill>
                                        <a:latin typeface="Cambria Math" panose="02040503050406030204" pitchFamily="18" charset="0"/>
                                        <a:ea typeface="+mn-ea"/>
                                        <a:cs typeface="+mn-cs"/>
                                      </a:rPr>
                                      <m:t>3</m:t>
                                    </m:r>
                                  </m:sup>
                                </m:sSup>
                              </m:oMath>
                            </m:oMathPara>
                          </a14:m>
                          <a:endParaRPr lang="it-IT"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it-IT" sz="1800" b="1" i="1" kern="1200" smtClean="0">
                                    <a:solidFill>
                                      <a:schemeClr val="tx1"/>
                                    </a:solidFill>
                                    <a:effectLst/>
                                    <a:latin typeface="Cambria Math" panose="02040503050406030204" pitchFamily="18" charset="0"/>
                                    <a:ea typeface="+mn-ea"/>
                                    <a:cs typeface="+mn-cs"/>
                                  </a:rPr>
                                  <m:t>≃(</m:t>
                                </m:r>
                                <m:r>
                                  <a:rPr lang="it-IT" sz="1800" b="1" i="1" kern="1200" smtClean="0">
                                    <a:solidFill>
                                      <a:schemeClr val="tx1"/>
                                    </a:solidFill>
                                    <a:effectLst/>
                                    <a:latin typeface="Cambria Math" panose="02040503050406030204" pitchFamily="18" charset="0"/>
                                    <a:ea typeface="+mn-ea"/>
                                    <a:cs typeface="+mn-cs"/>
                                  </a:rPr>
                                  <m:t>𝟐</m:t>
                                </m:r>
                                <m:r>
                                  <a:rPr lang="it-IT" sz="1800" b="1" i="1" kern="1200" smtClean="0">
                                    <a:solidFill>
                                      <a:schemeClr val="tx1"/>
                                    </a:solidFill>
                                    <a:effectLst/>
                                    <a:latin typeface="Cambria Math" panose="02040503050406030204" pitchFamily="18" charset="0"/>
                                    <a:ea typeface="+mn-ea"/>
                                    <a:cs typeface="+mn-cs"/>
                                  </a:rPr>
                                  <m:t>−</m:t>
                                </m:r>
                                <m:r>
                                  <a:rPr lang="it-IT" sz="1800" b="1" i="1" kern="1200" smtClean="0">
                                    <a:solidFill>
                                      <a:schemeClr val="tx1"/>
                                    </a:solidFill>
                                    <a:effectLst/>
                                    <a:latin typeface="Cambria Math" panose="02040503050406030204" pitchFamily="18" charset="0"/>
                                    <a:ea typeface="+mn-ea"/>
                                    <a:cs typeface="+mn-cs"/>
                                  </a:rPr>
                                  <m:t>𝟗</m:t>
                                </m:r>
                                <m:r>
                                  <a:rPr lang="it-IT" sz="1800" b="1" i="1" kern="1200" smtClean="0">
                                    <a:solidFill>
                                      <a:schemeClr val="tx1"/>
                                    </a:solidFill>
                                    <a:effectLst/>
                                    <a:latin typeface="Cambria Math" panose="02040503050406030204" pitchFamily="18" charset="0"/>
                                    <a:ea typeface="+mn-ea"/>
                                    <a:cs typeface="+mn-cs"/>
                                  </a:rPr>
                                  <m:t>)</m:t>
                                </m:r>
                                <m:r>
                                  <m:rPr>
                                    <m:nor/>
                                  </m:rPr>
                                  <a:rPr lang="it-IT" sz="1800" b="1" i="0" kern="1200" smtClean="0">
                                    <a:solidFill>
                                      <a:schemeClr val="tx1"/>
                                    </a:solidFill>
                                    <a:effectLst/>
                                    <a:latin typeface="Cambria Math" panose="02040503050406030204" pitchFamily="18" charset="0"/>
                                    <a:ea typeface="+mn-ea"/>
                                    <a:cs typeface="+mn-cs"/>
                                  </a:rPr>
                                  <m:t> </m:t>
                                </m:r>
                                <m:r>
                                  <m:rPr>
                                    <m:nor/>
                                  </m:rPr>
                                  <a:rPr lang="it-IT" sz="1800" b="1" i="0" u="none" strike="noStrike" kern="1200" baseline="0" smtClean="0">
                                    <a:solidFill>
                                      <a:schemeClr val="tx1"/>
                                    </a:solidFill>
                                    <a:latin typeface="+mn-lt"/>
                                    <a:ea typeface="+mn-ea"/>
                                    <a:cs typeface="+mn-cs"/>
                                  </a:rPr>
                                  <m:t>×</m:t>
                                </m:r>
                                <m:r>
                                  <m:rPr>
                                    <m:nor/>
                                  </m:rPr>
                                  <a:rPr lang="it-IT" sz="1800" b="1" i="0" u="none" strike="noStrike" kern="1200" baseline="0" smtClean="0">
                                    <a:solidFill>
                                      <a:schemeClr val="tx1"/>
                                    </a:solidFill>
                                    <a:latin typeface="+mn-lt"/>
                                    <a:ea typeface="+mn-ea"/>
                                    <a:cs typeface="+mn-cs"/>
                                  </a:rPr>
                                  <m:t>  </m:t>
                                </m:r>
                                <m:sSup>
                                  <m:sSupPr>
                                    <m:ctrlPr>
                                      <a:rPr lang="it-IT" sz="1800" b="1" i="1" u="none" strike="noStrike" kern="1200" baseline="0" smtClean="0">
                                        <a:solidFill>
                                          <a:schemeClr val="tx1"/>
                                        </a:solidFill>
                                        <a:latin typeface="Cambria Math" panose="02040503050406030204" pitchFamily="18" charset="0"/>
                                        <a:ea typeface="+mn-ea"/>
                                        <a:cs typeface="+mn-cs"/>
                                      </a:rPr>
                                    </m:ctrlPr>
                                  </m:sSupPr>
                                  <m:e>
                                    <m:r>
                                      <a:rPr lang="it-IT" sz="1800" b="1" i="1" u="none" strike="noStrike" kern="1200" baseline="0" smtClean="0">
                                        <a:solidFill>
                                          <a:schemeClr val="tx1"/>
                                        </a:solidFill>
                                        <a:latin typeface="Cambria Math" panose="02040503050406030204" pitchFamily="18" charset="0"/>
                                        <a:ea typeface="+mn-ea"/>
                                        <a:cs typeface="+mn-cs"/>
                                      </a:rPr>
                                      <m:t>𝟏𝟎</m:t>
                                    </m:r>
                                  </m:e>
                                  <m:sup>
                                    <m:r>
                                      <a:rPr lang="it-IT" sz="1800" b="1" i="1" u="none" strike="noStrike" kern="1200" baseline="0" smtClean="0">
                                        <a:solidFill>
                                          <a:schemeClr val="tx1"/>
                                        </a:solidFill>
                                        <a:latin typeface="Cambria Math" panose="02040503050406030204" pitchFamily="18" charset="0"/>
                                        <a:ea typeface="+mn-ea"/>
                                        <a:cs typeface="+mn-cs"/>
                                      </a:rPr>
                                      <m:t>𝟏𝟒</m:t>
                                    </m:r>
                                  </m:sup>
                                </m:sSup>
                                <m:r>
                                  <a:rPr lang="it-IT" sz="1800" b="1" i="0" kern="1200" smtClean="0">
                                    <a:solidFill>
                                      <a:schemeClr val="tx1"/>
                                    </a:solidFill>
                                    <a:effectLst/>
                                    <a:latin typeface="Cambria Math" panose="02040503050406030204" pitchFamily="18" charset="0"/>
                                    <a:ea typeface="+mn-ea"/>
                                    <a:cs typeface="+mn-cs"/>
                                  </a:rPr>
                                  <m:t> </m:t>
                                </m:r>
                                <m:r>
                                  <a:rPr lang="it-IT" sz="1800" b="1" i="0" kern="1200" smtClean="0">
                                    <a:solidFill>
                                      <a:schemeClr val="tx1"/>
                                    </a:solidFill>
                                    <a:effectLst/>
                                    <a:latin typeface="Cambria Math" panose="02040503050406030204" pitchFamily="18" charset="0"/>
                                    <a:ea typeface="+mn-ea"/>
                                    <a:cs typeface="+mn-cs"/>
                                  </a:rPr>
                                  <m:t>𝐠</m:t>
                                </m:r>
                                <m:r>
                                  <a:rPr lang="it-IT" sz="1800" b="1" i="0" kern="1200" smtClean="0">
                                    <a:solidFill>
                                      <a:schemeClr val="tx1"/>
                                    </a:solidFill>
                                    <a:effectLst/>
                                    <a:latin typeface="Cambria Math" panose="02040503050406030204" pitchFamily="18" charset="0"/>
                                    <a:ea typeface="+mn-ea"/>
                                    <a:cs typeface="+mn-cs"/>
                                  </a:rPr>
                                  <m:t>/</m:t>
                                </m:r>
                                <m:sSup>
                                  <m:sSupPr>
                                    <m:ctrlPr>
                                      <a:rPr lang="it-IT" sz="1800" b="1" i="1" u="none" strike="noStrike" kern="1200" baseline="0" smtClean="0">
                                        <a:solidFill>
                                          <a:schemeClr val="tx1"/>
                                        </a:solidFill>
                                        <a:latin typeface="Cambria Math" panose="02040503050406030204" pitchFamily="18" charset="0"/>
                                        <a:ea typeface="+mn-ea"/>
                                        <a:cs typeface="+mn-cs"/>
                                      </a:rPr>
                                    </m:ctrlPr>
                                  </m:sSupPr>
                                  <m:e>
                                    <m:r>
                                      <a:rPr lang="it-IT" sz="1800" b="1" i="0" u="none" strike="noStrike" kern="1200" baseline="0" smtClean="0">
                                        <a:solidFill>
                                          <a:schemeClr val="tx1"/>
                                        </a:solidFill>
                                        <a:latin typeface="Cambria Math" panose="02040503050406030204" pitchFamily="18" charset="0"/>
                                        <a:ea typeface="+mn-ea"/>
                                        <a:cs typeface="+mn-cs"/>
                                      </a:rPr>
                                      <m:t>𝐜𝐦</m:t>
                                    </m:r>
                                  </m:e>
                                  <m:sup>
                                    <m:r>
                                      <a:rPr lang="it-IT" sz="1800" b="1" i="0" u="none" strike="noStrike" kern="1200" baseline="0" smtClean="0">
                                        <a:solidFill>
                                          <a:schemeClr val="tx1"/>
                                        </a:solidFill>
                                        <a:latin typeface="Cambria Math" panose="02040503050406030204" pitchFamily="18" charset="0"/>
                                        <a:ea typeface="+mn-ea"/>
                                        <a:cs typeface="+mn-cs"/>
                                      </a:rPr>
                                      <m:t>𝟑</m:t>
                                    </m:r>
                                  </m:sup>
                                </m:sSup>
                              </m:oMath>
                            </m:oMathPara>
                          </a14:m>
                          <a:endParaRPr lang="it-IT"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1289540"/>
                      </a:ext>
                    </a:extLst>
                  </a:tr>
                </a:tbl>
              </a:graphicData>
            </a:graphic>
          </p:graphicFrame>
        </mc:Choice>
        <mc:Fallback xmlns="">
          <p:graphicFrame>
            <p:nvGraphicFramePr>
              <p:cNvPr id="4" name="Segnaposto contenuto 3">
                <a:extLst>
                  <a:ext uri="{FF2B5EF4-FFF2-40B4-BE49-F238E27FC236}">
                    <a16:creationId xmlns:a16="http://schemas.microsoft.com/office/drawing/2014/main" id="{8880C188-F3D0-C266-DA73-3F341F0C1E5D}"/>
                  </a:ext>
                </a:extLst>
              </p:cNvPr>
              <p:cNvGraphicFramePr>
                <a:graphicFrameLocks noGrp="1"/>
              </p:cNvGraphicFramePr>
              <p:nvPr>
                <p:ph idx="1"/>
                <p:extLst>
                  <p:ext uri="{D42A27DB-BD31-4B8C-83A1-F6EECF244321}">
                    <p14:modId xmlns:p14="http://schemas.microsoft.com/office/powerpoint/2010/main" val="520287082"/>
                  </p:ext>
                </p:extLst>
              </p:nvPr>
            </p:nvGraphicFramePr>
            <p:xfrm>
              <a:off x="667739" y="1376971"/>
              <a:ext cx="11182453" cy="2851455"/>
            </p:xfrm>
            <a:graphic>
              <a:graphicData uri="http://schemas.openxmlformats.org/drawingml/2006/table">
                <a:tbl>
                  <a:tblPr firstRow="1" bandRow="1">
                    <a:tableStyleId>{2D5ABB26-0587-4C30-8999-92F81FD0307C}</a:tableStyleId>
                  </a:tblPr>
                  <a:tblGrid>
                    <a:gridCol w="2170650">
                      <a:extLst>
                        <a:ext uri="{9D8B030D-6E8A-4147-A177-3AD203B41FA5}">
                          <a16:colId xmlns:a16="http://schemas.microsoft.com/office/drawing/2014/main" val="1917603732"/>
                        </a:ext>
                      </a:extLst>
                    </a:gridCol>
                    <a:gridCol w="1975188">
                      <a:extLst>
                        <a:ext uri="{9D8B030D-6E8A-4147-A177-3AD203B41FA5}">
                          <a16:colId xmlns:a16="http://schemas.microsoft.com/office/drawing/2014/main" val="1939503382"/>
                        </a:ext>
                      </a:extLst>
                    </a:gridCol>
                    <a:gridCol w="2018268">
                      <a:extLst>
                        <a:ext uri="{9D8B030D-6E8A-4147-A177-3AD203B41FA5}">
                          <a16:colId xmlns:a16="http://schemas.microsoft.com/office/drawing/2014/main" val="1975272288"/>
                        </a:ext>
                      </a:extLst>
                    </a:gridCol>
                    <a:gridCol w="3372355">
                      <a:extLst>
                        <a:ext uri="{9D8B030D-6E8A-4147-A177-3AD203B41FA5}">
                          <a16:colId xmlns:a16="http://schemas.microsoft.com/office/drawing/2014/main" val="4164574682"/>
                        </a:ext>
                      </a:extLst>
                    </a:gridCol>
                    <a:gridCol w="1645992">
                      <a:extLst>
                        <a:ext uri="{9D8B030D-6E8A-4147-A177-3AD203B41FA5}">
                          <a16:colId xmlns:a16="http://schemas.microsoft.com/office/drawing/2014/main" val="3917554893"/>
                        </a:ext>
                      </a:extLst>
                    </a:gridCol>
                  </a:tblGrid>
                  <a:tr h="546573">
                    <a:tc>
                      <a:txBody>
                        <a:bodyPr/>
                        <a:lstStyle/>
                        <a:p>
                          <a:pPr lvl="0" algn="ctr"/>
                          <a:endParaRPr lang="it-IT" dirty="0">
                            <a:effectLst/>
                          </a:endParaRPr>
                        </a:p>
                      </a:txBody>
                      <a:tcPr marL="216000" marT="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White </a:t>
                          </a:r>
                          <a:r>
                            <a:rPr lang="it-IT" dirty="0" err="1"/>
                            <a:t>dwarf</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b="1" dirty="0" err="1"/>
                            <a:t>Neutron</a:t>
                          </a:r>
                          <a:r>
                            <a:rPr lang="it-IT" b="1" dirty="0"/>
                            <a:t> star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Black hole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240658"/>
                      </a:ext>
                    </a:extLst>
                  </a:tr>
                  <a:tr h="64346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81" t="-85849" r="-416292" b="-2726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0185" t="-85849" r="-357407" b="-2726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5120" t="-85849" r="-248795" b="-2726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3183" t="-85849" r="-49367" b="-272642"/>
                          </a:stretch>
                        </a:blipFill>
                      </a:tcPr>
                    </a:tc>
                    <a:tc>
                      <a:txBody>
                        <a:bodyPr/>
                        <a:lstStyle/>
                        <a:p>
                          <a:pPr algn="ctr"/>
                          <a:r>
                            <a:rPr lang="it-IT" dirty="0" err="1"/>
                            <a:t>arbitrary</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139915"/>
                      </a:ext>
                    </a:extLst>
                  </a:tr>
                  <a:tr h="6068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1" t="-197000" r="-416292" b="-189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185" t="-197000" r="-357407" b="-189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5120" t="-197000" r="-248795" b="-189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3183" t="-197000" r="-49367" b="-189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0000" t="-197000" r="-1111" b="-189000"/>
                          </a:stretch>
                        </a:blipFill>
                      </a:tcPr>
                    </a:tc>
                    <a:extLst>
                      <a:ext uri="{0D108BD9-81ED-4DB2-BD59-A6C34878D82A}">
                        <a16:rowId xmlns:a16="http://schemas.microsoft.com/office/drawing/2014/main" val="2342617830"/>
                      </a:ext>
                    </a:extLst>
                  </a:tr>
                  <a:tr h="68262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1" t="-265179" r="-416292" b="-68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185" t="-265179" r="-357407" b="-68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5120" t="-265179" r="-248795" b="-68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3183" t="-265179" r="-49367" b="-68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0000" t="-265179" r="-1111" b="-68750"/>
                          </a:stretch>
                        </a:blipFill>
                      </a:tcPr>
                    </a:tc>
                    <a:extLst>
                      <a:ext uri="{0D108BD9-81ED-4DB2-BD59-A6C34878D82A}">
                        <a16:rowId xmlns:a16="http://schemas.microsoft.com/office/drawing/2014/main" val="464025081"/>
                      </a:ext>
                    </a:extLst>
                  </a:tr>
                  <a:tr h="3719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1" t="-670492" r="-416292"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185" t="-670492" r="-357407"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5120" t="-670492" r="-248795"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3183" t="-670492" r="-49367" b="-26230"/>
                          </a:stretch>
                        </a:blipFill>
                      </a:tcPr>
                    </a:tc>
                    <a:tc>
                      <a:txBody>
                        <a:bodyPr/>
                        <a:lstStyle/>
                        <a:p>
                          <a:pPr algn="ctr"/>
                          <a:r>
                            <a:rPr lang="it-IT"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1289540"/>
                      </a:ext>
                    </a:extLst>
                  </a:tr>
                </a:tbl>
              </a:graphicData>
            </a:graphic>
          </p:graphicFrame>
        </mc:Fallback>
      </mc:AlternateContent>
      <mc:AlternateContent xmlns:mc="http://schemas.openxmlformats.org/markup-compatibility/2006" xmlns:a14="http://schemas.microsoft.com/office/drawing/2010/main">
        <mc:Choice Requires="a14">
          <p:sp>
            <p:nvSpPr>
              <p:cNvPr id="5" name="CasellaDiTesto 9">
                <a:extLst>
                  <a:ext uri="{FF2B5EF4-FFF2-40B4-BE49-F238E27FC236}">
                    <a16:creationId xmlns:a16="http://schemas.microsoft.com/office/drawing/2014/main" id="{C86C3EDD-71E6-32BF-0F5B-4915697BF519}"/>
                  </a:ext>
                </a:extLst>
              </p:cNvPr>
              <p:cNvSpPr txBox="1"/>
              <p:nvPr/>
            </p:nvSpPr>
            <p:spPr>
              <a:xfrm>
                <a:off x="575990" y="4418238"/>
                <a:ext cx="11407665" cy="1062791"/>
              </a:xfrm>
              <a:prstGeom prst="rect">
                <a:avLst/>
              </a:prstGeom>
              <a:noFill/>
            </p:spPr>
            <p:txBody>
              <a:bodyPr wrap="square" rtlCol="0">
                <a:spAutoFit/>
              </a:bodyPr>
              <a:lstStyle/>
              <a:p>
                <a14:m>
                  <m:oMath xmlns:m="http://schemas.openxmlformats.org/officeDocument/2006/math">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M</m:t>
                        </m:r>
                      </m:e>
                      <m:sub>
                        <m:r>
                          <a:rPr lang="it-IT" b="1" i="0">
                            <a:latin typeface="Cambria Math" panose="02040503050406030204" pitchFamily="18" charset="0"/>
                          </a:rPr>
                          <m:t>⊙</m:t>
                        </m:r>
                      </m:sub>
                    </m:sSub>
                    <m:r>
                      <a:rPr lang="it-IT" b="0" i="1" smtClean="0">
                        <a:latin typeface="Cambria Math" panose="02040503050406030204" pitchFamily="18" charset="0"/>
                      </a:rPr>
                      <m:t>=1.989</m:t>
                    </m:r>
                    <m:r>
                      <m:rPr>
                        <m:nor/>
                      </m:rPr>
                      <a:rPr lang="it-IT" b="0" i="0" smtClean="0">
                        <a:latin typeface="Cambria Math" panose="02040503050406030204" pitchFamily="18" charset="0"/>
                      </a:rPr>
                      <m:t> </m:t>
                    </m:r>
                    <m:r>
                      <m:rPr>
                        <m:nor/>
                      </m:rPr>
                      <a:rPr lang="it-IT"/>
                      <m:t>× </m:t>
                    </m:r>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b="0" i="1" smtClean="0">
                            <a:latin typeface="Cambria Math" panose="02040503050406030204" pitchFamily="18" charset="0"/>
                          </a:rPr>
                          <m:t>33</m:t>
                        </m:r>
                      </m:sup>
                    </m:sSup>
                    <m:r>
                      <a:rPr lang="it-IT" b="0" i="1">
                        <a:latin typeface="Cambria Math" panose="02040503050406030204" pitchFamily="18" charset="0"/>
                      </a:rPr>
                      <m:t> </m:t>
                    </m:r>
                    <m:r>
                      <m:rPr>
                        <m:sty m:val="p"/>
                      </m:rPr>
                      <a:rPr lang="it-IT" b="0" i="0" smtClean="0">
                        <a:latin typeface="Cambria Math" panose="02040503050406030204" pitchFamily="18" charset="0"/>
                      </a:rPr>
                      <m:t>g</m:t>
                    </m:r>
                  </m:oMath>
                </a14:m>
                <a:r>
                  <a:rPr lang="it-IT" dirty="0"/>
                  <a:t> </a:t>
                </a:r>
                <a:r>
                  <a:rPr lang="it-IT" dirty="0" err="1"/>
                  <a:t>is</a:t>
                </a:r>
                <a:r>
                  <a:rPr lang="it-IT" dirty="0"/>
                  <a:t> the mass of the Sun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𝑔</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2</m:t>
                        </m:r>
                        <m:r>
                          <a:rPr lang="it-IT" b="0" i="1" smtClean="0">
                            <a:latin typeface="Cambria Math" panose="02040503050406030204" pitchFamily="18" charset="0"/>
                          </a:rPr>
                          <m:t>𝐺𝑀</m:t>
                        </m:r>
                      </m:num>
                      <m:den>
                        <m:sSup>
                          <m:sSupPr>
                            <m:ctrlPr>
                              <a:rPr lang="it-IT" i="1">
                                <a:latin typeface="Cambria Math" panose="02040503050406030204" pitchFamily="18" charset="0"/>
                              </a:rPr>
                            </m:ctrlPr>
                          </m:sSupPr>
                          <m:e>
                            <m:r>
                              <a:rPr lang="it-IT" i="1">
                                <a:latin typeface="Cambria Math" panose="02040503050406030204" pitchFamily="18" charset="0"/>
                              </a:rPr>
                              <m:t>𝑐</m:t>
                            </m:r>
                          </m:e>
                          <m:sup>
                            <m:r>
                              <a:rPr lang="it-IT" i="1">
                                <a:latin typeface="Cambria Math" panose="02040503050406030204" pitchFamily="18" charset="0"/>
                              </a:rPr>
                              <m:t>2</m:t>
                            </m:r>
                          </m:sup>
                        </m:sSup>
                      </m:den>
                    </m:f>
                  </m:oMath>
                </a14:m>
                <a:r>
                  <a:rPr lang="it-IT" dirty="0"/>
                  <a:t>  </a:t>
                </a:r>
                <a:r>
                  <a:rPr lang="it-IT" dirty="0" err="1"/>
                  <a:t>is</a:t>
                </a:r>
                <a:r>
                  <a:rPr lang="it-IT" dirty="0"/>
                  <a:t> the Schwarzschild </a:t>
                </a:r>
                <a:r>
                  <a:rPr lang="it-IT" dirty="0" err="1"/>
                  <a:t>radius</a:t>
                </a:r>
                <a:endParaRPr lang="it-IT" dirty="0"/>
              </a:p>
              <a:p>
                <a14:m>
                  <m:oMath xmlns:m="http://schemas.openxmlformats.org/officeDocument/2006/math">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R</m:t>
                        </m:r>
                      </m:e>
                      <m:sub>
                        <m:r>
                          <a:rPr lang="it-IT" b="1" i="1">
                            <a:latin typeface="Cambria Math" panose="02040503050406030204" pitchFamily="18" charset="0"/>
                          </a:rPr>
                          <m:t>⊙</m:t>
                        </m:r>
                      </m:sub>
                    </m:sSub>
                    <m:r>
                      <a:rPr lang="it-IT" b="0" i="1" smtClean="0">
                        <a:latin typeface="Cambria Math" panose="02040503050406030204" pitchFamily="18" charset="0"/>
                      </a:rPr>
                      <m:t>=6.96</m:t>
                    </m:r>
                    <m:r>
                      <m:rPr>
                        <m:nor/>
                      </m:rPr>
                      <a:rPr lang="it-IT" b="0" i="0" smtClean="0">
                        <a:latin typeface="Cambria Math" panose="02040503050406030204" pitchFamily="18" charset="0"/>
                      </a:rPr>
                      <m:t> </m:t>
                    </m:r>
                    <m:r>
                      <m:rPr>
                        <m:nor/>
                      </m:rPr>
                      <a:rPr lang="it-IT"/>
                      <m:t>× </m:t>
                    </m:r>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b="0" i="1" smtClean="0">
                            <a:latin typeface="Cambria Math" panose="02040503050406030204" pitchFamily="18" charset="0"/>
                          </a:rPr>
                          <m:t>5</m:t>
                        </m:r>
                      </m:sup>
                    </m:sSup>
                    <m:r>
                      <a:rPr lang="it-IT" b="0" i="1">
                        <a:latin typeface="Cambria Math" panose="02040503050406030204" pitchFamily="18" charset="0"/>
                      </a:rPr>
                      <m:t> </m:t>
                    </m:r>
                    <m:r>
                      <m:rPr>
                        <m:sty m:val="p"/>
                      </m:rPr>
                      <a:rPr lang="it-IT" b="0" i="0" smtClean="0">
                        <a:latin typeface="Cambria Math" panose="02040503050406030204" pitchFamily="18" charset="0"/>
                      </a:rPr>
                      <m:t>km</m:t>
                    </m:r>
                  </m:oMath>
                </a14:m>
                <a:r>
                  <a:rPr lang="it-IT" dirty="0"/>
                  <a:t> </a:t>
                </a:r>
                <a:r>
                  <a:rPr lang="it-IT" dirty="0" err="1"/>
                  <a:t>is</a:t>
                </a:r>
                <a:r>
                  <a:rPr lang="it-IT" dirty="0"/>
                  <a:t> the </a:t>
                </a:r>
                <a:r>
                  <a:rPr lang="it-IT" dirty="0" err="1"/>
                  <a:t>radius</a:t>
                </a:r>
                <a:r>
                  <a:rPr lang="it-IT" dirty="0"/>
                  <a:t> of the Sun		</a:t>
                </a:r>
                <a14:m>
                  <m:oMath xmlns:m="http://schemas.openxmlformats.org/officeDocument/2006/math">
                    <m:sSub>
                      <m:sSubPr>
                        <m:ctrlPr>
                          <a:rPr lang="it-IT" b="0" i="1" smtClean="0">
                            <a:latin typeface="Cambria Math" panose="02040503050406030204" pitchFamily="18" charset="0"/>
                          </a:rPr>
                        </m:ctrlPr>
                      </m:sSubPr>
                      <m:e>
                        <m:r>
                          <m:rPr>
                            <m:sty m:val="p"/>
                          </m:rPr>
                          <a:rPr lang="el-GR" b="0" i="1" smtClean="0">
                            <a:latin typeface="Cambria Math" panose="02040503050406030204" pitchFamily="18" charset="0"/>
                          </a:rPr>
                          <m:t>ρ</m:t>
                        </m:r>
                      </m:e>
                      <m:sub>
                        <m:r>
                          <a:rPr lang="it-IT" b="0" i="1" smtClean="0">
                            <a:latin typeface="Cambria Math" panose="02040503050406030204" pitchFamily="18" charset="0"/>
                          </a:rPr>
                          <m:t>𝑛𝑢𝑐𝑙</m:t>
                        </m:r>
                      </m:sub>
                    </m:sSub>
                    <m:r>
                      <a:rPr lang="it-IT" b="0" i="1" smtClean="0">
                        <a:latin typeface="Cambria Math" panose="02040503050406030204" pitchFamily="18" charset="0"/>
                      </a:rPr>
                      <m:t>=2.6</m:t>
                    </m:r>
                    <m:r>
                      <m:rPr>
                        <m:nor/>
                      </m:rPr>
                      <a:rPr lang="it-IT">
                        <a:latin typeface="Cambria Math" panose="02040503050406030204" pitchFamily="18" charset="0"/>
                      </a:rPr>
                      <m:t> </m:t>
                    </m:r>
                    <m:r>
                      <m:rPr>
                        <m:nor/>
                      </m:rPr>
                      <a:rPr lang="it-IT"/>
                      <m:t>×  </m:t>
                    </m:r>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i="1">
                            <a:latin typeface="Cambria Math" panose="02040503050406030204" pitchFamily="18" charset="0"/>
                          </a:rPr>
                          <m:t>14</m:t>
                        </m:r>
                      </m:sup>
                    </m:sSup>
                    <m:r>
                      <a:rPr lang="it-IT">
                        <a:latin typeface="Cambria Math" panose="02040503050406030204" pitchFamily="18" charset="0"/>
                      </a:rPr>
                      <m:t> </m:t>
                    </m:r>
                    <m:r>
                      <m:rPr>
                        <m:sty m:val="p"/>
                      </m:rPr>
                      <a:rPr lang="it-IT" i="0">
                        <a:latin typeface="Cambria Math" panose="02040503050406030204" pitchFamily="18" charset="0"/>
                      </a:rPr>
                      <m:t>g</m:t>
                    </m:r>
                    <m:r>
                      <a:rPr lang="it-IT" i="0">
                        <a:latin typeface="Cambria Math" panose="02040503050406030204" pitchFamily="18" charset="0"/>
                      </a:rPr>
                      <m:t>/</m:t>
                    </m:r>
                    <m:sSup>
                      <m:sSupPr>
                        <m:ctrlPr>
                          <a:rPr lang="it-IT" i="1">
                            <a:latin typeface="Cambria Math" panose="02040503050406030204" pitchFamily="18" charset="0"/>
                          </a:rPr>
                        </m:ctrlPr>
                      </m:sSupPr>
                      <m:e>
                        <m:r>
                          <m:rPr>
                            <m:sty m:val="p"/>
                          </m:rPr>
                          <a:rPr lang="it-IT" i="0">
                            <a:latin typeface="Cambria Math" panose="02040503050406030204" pitchFamily="18" charset="0"/>
                          </a:rPr>
                          <m:t>cm</m:t>
                        </m:r>
                      </m:e>
                      <m:sup>
                        <m:r>
                          <a:rPr lang="it-IT" i="0">
                            <a:latin typeface="Cambria Math" panose="02040503050406030204" pitchFamily="18" charset="0"/>
                          </a:rPr>
                          <m:t>3</m:t>
                        </m:r>
                      </m:sup>
                    </m:sSup>
                  </m:oMath>
                </a14:m>
                <a:r>
                  <a:rPr lang="it-IT" dirty="0"/>
                  <a:t> </a:t>
                </a:r>
                <a:r>
                  <a:rPr lang="it-IT" dirty="0" err="1"/>
                  <a:t>is</a:t>
                </a:r>
                <a:r>
                  <a:rPr lang="it-IT" dirty="0"/>
                  <a:t> the </a:t>
                </a:r>
                <a:r>
                  <a:rPr lang="it-IT" dirty="0" err="1"/>
                  <a:t>nuclear</a:t>
                </a:r>
                <a:r>
                  <a:rPr lang="it-IT" dirty="0"/>
                  <a:t> </a:t>
                </a:r>
                <a:r>
                  <a:rPr lang="it-IT" dirty="0" err="1"/>
                  <a:t>saturation</a:t>
                </a:r>
                <a:r>
                  <a:rPr lang="it-IT" dirty="0"/>
                  <a:t> </a:t>
                </a:r>
                <a:r>
                  <a:rPr lang="it-IT" dirty="0" err="1"/>
                  <a:t>density</a:t>
                </a:r>
                <a:endParaRPr lang="it-IT" dirty="0"/>
              </a:p>
              <a:p>
                <a:endParaRPr lang="it-IT" dirty="0"/>
              </a:p>
            </p:txBody>
          </p:sp>
        </mc:Choice>
        <mc:Fallback xmlns="">
          <p:sp>
            <p:nvSpPr>
              <p:cNvPr id="5" name="CasellaDiTesto 9">
                <a:extLst>
                  <a:ext uri="{FF2B5EF4-FFF2-40B4-BE49-F238E27FC236}">
                    <a16:creationId xmlns:a16="http://schemas.microsoft.com/office/drawing/2014/main" id="{C86C3EDD-71E6-32BF-0F5B-4915697BF519}"/>
                  </a:ext>
                </a:extLst>
              </p:cNvPr>
              <p:cNvSpPr txBox="1">
                <a:spLocks noRot="1" noChangeAspect="1" noMove="1" noResize="1" noEditPoints="1" noAdjustHandles="1" noChangeArrowheads="1" noChangeShapeType="1" noTextEdit="1"/>
              </p:cNvSpPr>
              <p:nvPr/>
            </p:nvSpPr>
            <p:spPr>
              <a:xfrm>
                <a:off x="575990" y="4418238"/>
                <a:ext cx="11407665" cy="1062791"/>
              </a:xfrm>
              <a:prstGeom prst="rect">
                <a:avLst/>
              </a:prstGeom>
              <a:blipFill>
                <a:blip r:embed="rId3"/>
                <a:stretch>
                  <a:fillRect/>
                </a:stretch>
              </a:blipFill>
            </p:spPr>
            <p:txBody>
              <a:bodyPr/>
              <a:lstStyle/>
              <a:p>
                <a:r>
                  <a:rPr lang="en-US">
                    <a:noFill/>
                  </a:rPr>
                  <a:t> </a:t>
                </a:r>
              </a:p>
            </p:txBody>
          </p:sp>
        </mc:Fallback>
      </mc:AlternateContent>
      <p:sp>
        <p:nvSpPr>
          <p:cNvPr id="6" name="CasellaDiTesto 10">
            <a:extLst>
              <a:ext uri="{FF2B5EF4-FFF2-40B4-BE49-F238E27FC236}">
                <a16:creationId xmlns:a16="http://schemas.microsoft.com/office/drawing/2014/main" id="{4C6FDB03-71DB-6EC1-A24B-13E86EB160AF}"/>
              </a:ext>
            </a:extLst>
          </p:cNvPr>
          <p:cNvSpPr txBox="1"/>
          <p:nvPr/>
        </p:nvSpPr>
        <p:spPr>
          <a:xfrm>
            <a:off x="355599" y="5667158"/>
            <a:ext cx="11480799" cy="923330"/>
          </a:xfrm>
          <a:prstGeom prst="rect">
            <a:avLst/>
          </a:prstGeom>
          <a:noFill/>
        </p:spPr>
        <p:txBody>
          <a:bodyPr wrap="square" rtlCol="0">
            <a:spAutoFit/>
          </a:bodyPr>
          <a:lstStyle/>
          <a:p>
            <a:pPr algn="ctr"/>
            <a:r>
              <a:rPr lang="en-US" dirty="0"/>
              <a:t>All astrophysical compact objects have in common a high mass relative to a relatively small radius.</a:t>
            </a:r>
          </a:p>
          <a:p>
            <a:pPr algn="ctr"/>
            <a:endParaRPr lang="en-US" dirty="0"/>
          </a:p>
          <a:p>
            <a:pPr algn="ctr"/>
            <a:r>
              <a:rPr lang="en-US" dirty="0"/>
              <a:t>As a consequence</a:t>
            </a:r>
            <a:r>
              <a:rPr lang="en-US" u="sng" dirty="0"/>
              <a:t>, their density is significantly higher</a:t>
            </a:r>
            <a:r>
              <a:rPr lang="en-US" dirty="0"/>
              <a:t> compared to the Sun and to 'ordinary' celestial bodies.</a:t>
            </a:r>
            <a:endParaRPr lang="it-IT" sz="2000" dirty="0"/>
          </a:p>
        </p:txBody>
      </p:sp>
      <p:sp>
        <p:nvSpPr>
          <p:cNvPr id="8" name="Parentesi graffa aperta 16">
            <a:extLst>
              <a:ext uri="{FF2B5EF4-FFF2-40B4-BE49-F238E27FC236}">
                <a16:creationId xmlns:a16="http://schemas.microsoft.com/office/drawing/2014/main" id="{24A2818E-61FA-D245-46D6-AF6854503708}"/>
              </a:ext>
            </a:extLst>
          </p:cNvPr>
          <p:cNvSpPr/>
          <p:nvPr/>
        </p:nvSpPr>
        <p:spPr>
          <a:xfrm rot="5400000">
            <a:off x="8194872" y="-2311873"/>
            <a:ext cx="274320" cy="7040880"/>
          </a:xfrm>
          <a:prstGeom prst="leftBrace">
            <a:avLst/>
          </a:prstGeom>
          <a:ln w="28575">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
        <p:nvSpPr>
          <p:cNvPr id="9" name="CasellaDiTesto 17">
            <a:extLst>
              <a:ext uri="{FF2B5EF4-FFF2-40B4-BE49-F238E27FC236}">
                <a16:creationId xmlns:a16="http://schemas.microsoft.com/office/drawing/2014/main" id="{5E127865-1B4B-E0C5-68CF-9741BF3BC130}"/>
              </a:ext>
            </a:extLst>
          </p:cNvPr>
          <p:cNvSpPr txBox="1"/>
          <p:nvPr/>
        </p:nvSpPr>
        <p:spPr>
          <a:xfrm>
            <a:off x="7338170" y="762866"/>
            <a:ext cx="1987724" cy="369332"/>
          </a:xfrm>
          <a:prstGeom prst="rect">
            <a:avLst/>
          </a:prstGeom>
          <a:noFill/>
        </p:spPr>
        <p:txBody>
          <a:bodyPr wrap="none" rtlCol="0">
            <a:spAutoFit/>
          </a:bodyPr>
          <a:lstStyle/>
          <a:p>
            <a:r>
              <a:rPr lang="it-IT" b="1" dirty="0"/>
              <a:t>Compact </a:t>
            </a:r>
            <a:r>
              <a:rPr lang="it-IT" b="1" dirty="0" err="1"/>
              <a:t>objects</a:t>
            </a:r>
            <a:endParaRPr lang="it-IT" b="1" dirty="0"/>
          </a:p>
        </p:txBody>
      </p:sp>
    </p:spTree>
    <p:extLst>
      <p:ext uri="{BB962C8B-B14F-4D97-AF65-F5344CB8AC3E}">
        <p14:creationId xmlns:p14="http://schemas.microsoft.com/office/powerpoint/2010/main" val="42284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443E5A-6929-E643-4A7F-7C3E3F949A2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44E60D0-E7E1-B05E-8F0F-50E7D94FCC81}"/>
              </a:ext>
            </a:extLst>
          </p:cNvPr>
          <p:cNvSpPr>
            <a:spLocks noGrp="1"/>
          </p:cNvSpPr>
          <p:nvPr>
            <p:ph type="title"/>
          </p:nvPr>
        </p:nvSpPr>
        <p:spPr>
          <a:xfrm>
            <a:off x="0" y="1"/>
            <a:ext cx="12191999" cy="887424"/>
          </a:xfrm>
        </p:spPr>
        <p:txBody>
          <a:bodyPr>
            <a:normAutofit/>
          </a:bodyPr>
          <a:lstStyle/>
          <a:p>
            <a:pPr algn="ctr"/>
            <a:r>
              <a:rPr lang="it-IT" sz="4000" b="1" dirty="0" err="1"/>
              <a:t>Neutron</a:t>
            </a:r>
            <a:r>
              <a:rPr lang="it-IT" sz="4000" b="1" dirty="0"/>
              <a:t> stars</a:t>
            </a:r>
            <a:endParaRPr lang="it-IT" sz="4000" dirty="0"/>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3B6DFC0A-C52F-98BD-C25D-405C2096C4C1}"/>
                  </a:ext>
                </a:extLst>
              </p:cNvPr>
              <p:cNvSpPr txBox="1"/>
              <p:nvPr/>
            </p:nvSpPr>
            <p:spPr>
              <a:xfrm>
                <a:off x="194130" y="887425"/>
                <a:ext cx="11803738" cy="2011320"/>
              </a:xfrm>
              <a:prstGeom prst="rect">
                <a:avLst/>
              </a:prstGeom>
              <a:noFill/>
            </p:spPr>
            <p:txBody>
              <a:bodyPr wrap="square" rtlCol="0">
                <a:spAutoFit/>
              </a:bodyPr>
              <a:lstStyle/>
              <a:p>
                <a:pPr algn="just"/>
                <a:r>
                  <a:rPr lang="it-IT" sz="2000" u="sng" dirty="0" err="1"/>
                  <a:t>Formation</a:t>
                </a:r>
                <a:r>
                  <a:rPr lang="it-IT" sz="2000" u="sng" dirty="0"/>
                  <a:t>:</a:t>
                </a:r>
              </a:p>
              <a:p>
                <a:pPr algn="just"/>
                <a:endParaRPr lang="it-IT" sz="1000" b="1" dirty="0"/>
              </a:p>
              <a:p>
                <a:pPr marL="342900" indent="-342900" algn="just">
                  <a:buFont typeface="+mj-lt"/>
                  <a:buAutoNum type="arabicPeriod"/>
                </a:pPr>
                <a:r>
                  <a:rPr kumimoji="0" lang="en-US" altLang="en-US" sz="1600" b="0" i="0" u="none" strike="noStrike" cap="none" normalizeH="0" baseline="0" dirty="0">
                    <a:ln>
                      <a:noFill/>
                    </a:ln>
                    <a:solidFill>
                      <a:schemeClr val="tx1"/>
                    </a:solidFill>
                    <a:effectLst/>
                  </a:rPr>
                  <a:t>When a massive star (at least 8–10 times </a:t>
                </a:r>
                <a14:m>
                  <m:oMath xmlns:m="http://schemas.openxmlformats.org/officeDocument/2006/math">
                    <m:sSub>
                      <m:sSubPr>
                        <m:ctrlPr>
                          <a:rPr kumimoji="0" lang="en-US" altLang="en-US" sz="1600" b="0" i="1" u="none" strike="noStrike" cap="none" normalizeH="0" baseline="0" smtClean="0">
                            <a:ln>
                              <a:noFill/>
                            </a:ln>
                            <a:solidFill>
                              <a:schemeClr val="tx1"/>
                            </a:solidFill>
                            <a:effectLst/>
                            <a:latin typeface="Cambria Math" panose="02040503050406030204" pitchFamily="18" charset="0"/>
                          </a:rPr>
                        </m:ctrlPr>
                      </m:sSubPr>
                      <m:e>
                        <m:r>
                          <a:rPr kumimoji="0" lang="en-US" altLang="en-US" sz="1600" b="0" i="1" u="none" strike="noStrike" cap="none" normalizeH="0" baseline="0" smtClean="0">
                            <a:ln>
                              <a:noFill/>
                            </a:ln>
                            <a:solidFill>
                              <a:schemeClr val="tx1"/>
                            </a:solidFill>
                            <a:effectLst/>
                            <a:latin typeface="Cambria Math" panose="02040503050406030204" pitchFamily="18" charset="0"/>
                          </a:rPr>
                          <m:t>𝑀</m:t>
                        </m:r>
                      </m:e>
                      <m:sub>
                        <m:r>
                          <a:rPr kumimoji="0" lang="en-US" altLang="en-US" sz="1600" b="0" i="1" u="none" strike="noStrike" cap="none" normalizeH="0" baseline="0" smtClean="0">
                            <a:ln>
                              <a:noFill/>
                            </a:ln>
                            <a:solidFill>
                              <a:schemeClr val="tx1"/>
                            </a:solidFill>
                            <a:effectLst/>
                            <a:latin typeface="Cambria Math" panose="02040503050406030204" pitchFamily="18" charset="0"/>
                          </a:rPr>
                          <m:t>⊙</m:t>
                        </m:r>
                      </m:sub>
                    </m:sSub>
                  </m:oMath>
                </a14:m>
                <a:r>
                  <a:rPr kumimoji="0" lang="en-US" altLang="en-US" sz="1600" b="0" i="0" u="none" strike="noStrike" cap="none" normalizeH="0" baseline="0" dirty="0">
                    <a:ln>
                      <a:noFill/>
                    </a:ln>
                    <a:solidFill>
                      <a:schemeClr val="tx1"/>
                    </a:solidFill>
                    <a:effectLst/>
                  </a:rPr>
                  <a:t>) ends the</a:t>
                </a:r>
                <a:r>
                  <a:rPr kumimoji="0" lang="en-US" altLang="en-US" sz="1600" b="0" i="0" u="none" strike="noStrike" cap="none" normalizeH="0" dirty="0">
                    <a:ln>
                      <a:noFill/>
                    </a:ln>
                    <a:solidFill>
                      <a:schemeClr val="tx1"/>
                    </a:solidFill>
                    <a:effectLst/>
                  </a:rPr>
                  <a:t> nuclear </a:t>
                </a:r>
                <a:r>
                  <a:rPr kumimoji="0" lang="en-US" altLang="en-US" sz="1600" b="0" i="0" u="none" strike="noStrike" cap="none" normalizeH="0" baseline="0" dirty="0">
                    <a:ln>
                      <a:noFill/>
                    </a:ln>
                    <a:solidFill>
                      <a:schemeClr val="tx1"/>
                    </a:solidFill>
                    <a:effectLst/>
                  </a:rPr>
                  <a:t>fusion, it</a:t>
                </a:r>
                <a:r>
                  <a:rPr kumimoji="0" lang="en-US" altLang="en-US" sz="1600" b="0" i="0" u="none" strike="noStrike" cap="none" normalizeH="0" dirty="0">
                    <a:ln>
                      <a:noFill/>
                    </a:ln>
                    <a:solidFill>
                      <a:schemeClr val="tx1"/>
                    </a:solidFill>
                    <a:effectLst/>
                  </a:rPr>
                  <a:t> </a:t>
                </a:r>
                <a:r>
                  <a:rPr kumimoji="0" lang="en-US" altLang="en-US" sz="1600" b="1" i="0" u="none" strike="noStrike" cap="none" normalizeH="0" baseline="0" dirty="0">
                    <a:ln>
                      <a:noFill/>
                    </a:ln>
                    <a:solidFill>
                      <a:schemeClr val="tx1"/>
                    </a:solidFill>
                    <a:effectLst/>
                  </a:rPr>
                  <a:t>collapses</a:t>
                </a:r>
                <a:r>
                  <a:rPr kumimoji="0" lang="en-US" altLang="en-US" sz="1600" b="0" i="0" u="none" strike="noStrike" cap="none" normalizeH="0" baseline="0" dirty="0">
                    <a:ln>
                      <a:noFill/>
                    </a:ln>
                    <a:solidFill>
                      <a:schemeClr val="tx1"/>
                    </a:solidFill>
                    <a:effectLst/>
                  </a:rPr>
                  <a:t> under gravity as outer layers fall inward.</a:t>
                </a:r>
              </a:p>
              <a:p>
                <a:pPr marL="342900" indent="-342900" algn="just">
                  <a:buFont typeface="+mj-lt"/>
                  <a:buAutoNum type="arabicPeriod"/>
                </a:pPr>
                <a:endParaRPr lang="it-IT" altLang="en-US" sz="1000" b="1" dirty="0"/>
              </a:p>
              <a:p>
                <a:pPr marL="342900" indent="-342900" algn="just">
                  <a:buFont typeface="+mj-lt"/>
                  <a:buAutoNum type="arabicPeriod"/>
                </a:pPr>
                <a:r>
                  <a:rPr kumimoji="0" lang="en-US" altLang="en-US" sz="1600" b="0" i="0" u="none" strike="noStrike" cap="none" normalizeH="0" baseline="0" dirty="0">
                    <a:ln>
                      <a:noFill/>
                    </a:ln>
                    <a:solidFill>
                      <a:schemeClr val="tx1"/>
                    </a:solidFill>
                    <a:effectLst/>
                  </a:rPr>
                  <a:t>This collapse triggers a </a:t>
                </a:r>
                <a:r>
                  <a:rPr kumimoji="0" lang="en-US" altLang="en-US" sz="1600" b="1" i="0" u="none" strike="noStrike" cap="none" normalizeH="0" baseline="0" dirty="0">
                    <a:ln>
                      <a:noFill/>
                    </a:ln>
                    <a:solidFill>
                      <a:schemeClr val="tx1"/>
                    </a:solidFill>
                    <a:effectLst/>
                  </a:rPr>
                  <a:t>supernova</a:t>
                </a:r>
                <a:r>
                  <a:rPr kumimoji="0" lang="en-US" altLang="en-US" sz="1600" b="0" i="0" u="none" strike="noStrike" cap="none" normalizeH="0" baseline="0" dirty="0">
                    <a:ln>
                      <a:noFill/>
                    </a:ln>
                    <a:solidFill>
                      <a:schemeClr val="tx1"/>
                    </a:solidFill>
                    <a:effectLst/>
                  </a:rPr>
                  <a:t>, ejecting outer layers and leaving the core exposed.</a:t>
                </a:r>
              </a:p>
              <a:p>
                <a:pPr marL="342900" indent="-342900" algn="just">
                  <a:buFont typeface="+mj-lt"/>
                  <a:buAutoNum type="arabicPeriod"/>
                </a:pPr>
                <a:endParaRPr kumimoji="0" lang="en-US" altLang="en-US" sz="1000" b="0" i="0" u="none" strike="noStrike" cap="none" normalizeH="0" baseline="0" dirty="0">
                  <a:ln>
                    <a:noFill/>
                  </a:ln>
                  <a:solidFill>
                    <a:schemeClr val="tx1"/>
                  </a:solidFill>
                  <a:effectLst/>
                </a:endParaRPr>
              </a:p>
              <a:p>
                <a:pPr marL="342900" indent="-342900" algn="just">
                  <a:buFont typeface="+mj-lt"/>
                  <a:buAutoNum type="arabicPeriod"/>
                </a:pPr>
                <a:r>
                  <a:rPr kumimoji="0" lang="en-US" altLang="en-US" sz="1600" b="0" i="0" u="none" strike="noStrike" cap="none" normalizeH="0" baseline="0" dirty="0">
                    <a:ln>
                      <a:noFill/>
                    </a:ln>
                    <a:solidFill>
                      <a:schemeClr val="tx1"/>
                    </a:solidFill>
                    <a:effectLst/>
                  </a:rPr>
                  <a:t>In the dense core, neutrons resist further collapse through </a:t>
                </a:r>
                <a:r>
                  <a:rPr kumimoji="0" lang="en-US" altLang="en-US" sz="1600" b="1" i="0" u="none" strike="noStrike" cap="none" normalizeH="0" baseline="0" dirty="0">
                    <a:ln>
                      <a:noFill/>
                    </a:ln>
                    <a:solidFill>
                      <a:schemeClr val="tx1"/>
                    </a:solidFill>
                    <a:effectLst/>
                  </a:rPr>
                  <a:t>degeneracy pressure</a:t>
                </a:r>
                <a:r>
                  <a:rPr kumimoji="0" lang="en-US" altLang="en-US" sz="1600" b="0" i="0" u="none" strike="noStrike" cap="none" normalizeH="0" baseline="0" dirty="0">
                    <a:ln>
                      <a:noFill/>
                    </a:ln>
                    <a:solidFill>
                      <a:schemeClr val="tx1"/>
                    </a:solidFill>
                    <a:effectLst/>
                  </a:rPr>
                  <a:t>, balancing gravity and stabilizing the core.</a:t>
                </a:r>
              </a:p>
              <a:p>
                <a:pPr marL="342900" indent="-342900" algn="just">
                  <a:buFont typeface="+mj-lt"/>
                  <a:buAutoNum type="arabicPeriod"/>
                </a:pPr>
                <a:endParaRPr kumimoji="0" lang="en-US" altLang="en-US" sz="1000" b="0" i="0" u="none" strike="noStrike" cap="none" normalizeH="0" baseline="0" dirty="0">
                  <a:ln>
                    <a:noFill/>
                  </a:ln>
                  <a:solidFill>
                    <a:schemeClr val="tx1"/>
                  </a:solidFill>
                  <a:effectLst/>
                </a:endParaRPr>
              </a:p>
              <a:p>
                <a:pPr marL="342900" indent="-342900" algn="just">
                  <a:buFont typeface="+mj-lt"/>
                  <a:buAutoNum type="arabicPeriod"/>
                </a:pPr>
                <a:r>
                  <a:rPr kumimoji="0" lang="en-US" altLang="en-US" sz="1600" b="0" i="0" u="none" strike="noStrike" cap="none" normalizeH="0" baseline="0" dirty="0">
                    <a:ln>
                      <a:noFill/>
                    </a:ln>
                    <a:solidFill>
                      <a:schemeClr val="tx1"/>
                    </a:solidFill>
                    <a:effectLst/>
                  </a:rPr>
                  <a:t>The core stabilizes as a </a:t>
                </a:r>
                <a:r>
                  <a:rPr kumimoji="0" lang="en-US" altLang="en-US" sz="1600" b="1" i="0" u="none" strike="noStrike" cap="none" normalizeH="0" baseline="0" dirty="0">
                    <a:ln>
                      <a:noFill/>
                    </a:ln>
                    <a:solidFill>
                      <a:schemeClr val="tx1"/>
                    </a:solidFill>
                    <a:effectLst/>
                  </a:rPr>
                  <a:t>neutron star</a:t>
                </a:r>
                <a:r>
                  <a:rPr kumimoji="0" lang="en-US" altLang="en-US" sz="1600" b="0" i="0" u="none" strike="noStrike" cap="none" normalizeH="0" baseline="0" dirty="0">
                    <a:ln>
                      <a:noFill/>
                    </a:ln>
                    <a:solidFill>
                      <a:schemeClr val="tx1"/>
                    </a:solidFill>
                    <a:effectLst/>
                  </a:rPr>
                  <a:t>: extremely dense, highly magnetic, and often rapidly spinning.</a:t>
                </a:r>
                <a:endParaRPr lang="it-IT" dirty="0"/>
              </a:p>
            </p:txBody>
          </p:sp>
        </mc:Choice>
        <mc:Fallback xmlns="">
          <p:sp>
            <p:nvSpPr>
              <p:cNvPr id="7" name="CasellaDiTesto 6">
                <a:extLst>
                  <a:ext uri="{FF2B5EF4-FFF2-40B4-BE49-F238E27FC236}">
                    <a16:creationId xmlns:a16="http://schemas.microsoft.com/office/drawing/2014/main" id="{3B6DFC0A-C52F-98BD-C25D-405C2096C4C1}"/>
                  </a:ext>
                </a:extLst>
              </p:cNvPr>
              <p:cNvSpPr txBox="1">
                <a:spLocks noRot="1" noChangeAspect="1" noMove="1" noResize="1" noEditPoints="1" noAdjustHandles="1" noChangeArrowheads="1" noChangeShapeType="1" noTextEdit="1"/>
              </p:cNvSpPr>
              <p:nvPr/>
            </p:nvSpPr>
            <p:spPr>
              <a:xfrm>
                <a:off x="194130" y="887425"/>
                <a:ext cx="11803738" cy="2011320"/>
              </a:xfrm>
              <a:prstGeom prst="rect">
                <a:avLst/>
              </a:prstGeom>
              <a:blipFill>
                <a:blip r:embed="rId2"/>
                <a:stretch>
                  <a:fillRect l="-568" t="-1818"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ttangolo 10">
                <a:extLst>
                  <a:ext uri="{FF2B5EF4-FFF2-40B4-BE49-F238E27FC236}">
                    <a16:creationId xmlns:a16="http://schemas.microsoft.com/office/drawing/2014/main" id="{AEAC2995-914A-D319-1E7E-BF6A05C1DF2B}"/>
                  </a:ext>
                </a:extLst>
              </p:cNvPr>
              <p:cNvSpPr/>
              <p:nvPr/>
            </p:nvSpPr>
            <p:spPr>
              <a:xfrm>
                <a:off x="3547040" y="3616037"/>
                <a:ext cx="8561832" cy="2616101"/>
              </a:xfrm>
              <a:prstGeom prst="rect">
                <a:avLst/>
              </a:prstGeom>
            </p:spPr>
            <p:txBody>
              <a:bodyPr wrap="square">
                <a:spAutoFit/>
              </a:bodyPr>
              <a:lstStyle/>
              <a:p>
                <a:pPr algn="just"/>
                <a:r>
                  <a:rPr lang="it-IT" sz="2000" u="sng" dirty="0" err="1"/>
                  <a:t>Internal</a:t>
                </a:r>
                <a:r>
                  <a:rPr lang="it-IT" sz="2000" u="sng" dirty="0"/>
                  <a:t> </a:t>
                </a:r>
                <a:r>
                  <a:rPr lang="it-IT" sz="2000" u="sng" dirty="0" err="1"/>
                  <a:t>composition</a:t>
                </a:r>
                <a:r>
                  <a:rPr lang="it-IT" sz="2000" u="sng" dirty="0"/>
                  <a:t>:</a:t>
                </a:r>
              </a:p>
              <a:p>
                <a:pPr marL="171450" indent="-171450" algn="just">
                  <a:buFont typeface="Arial" panose="020B0604020202020204" pitchFamily="34" charset="0"/>
                  <a:buChar char="•"/>
                </a:pPr>
                <a:endParaRPr lang="it-IT" sz="1000" dirty="0"/>
              </a:p>
              <a:p>
                <a:pPr algn="just"/>
                <a:endParaRPr lang="it-IT" sz="1000" dirty="0"/>
              </a:p>
              <a:p>
                <a:pPr marL="285750" indent="-285750" algn="just">
                  <a:buFont typeface="Arial" panose="020B0604020202020204" pitchFamily="34" charset="0"/>
                  <a:buChar char="•"/>
                </a:pPr>
                <a:r>
                  <a:rPr lang="en-US" altLang="en-US" sz="1600" dirty="0"/>
                  <a:t>Outer Crust</a:t>
                </a:r>
                <a:r>
                  <a:rPr lang="it-IT" altLang="en-US" sz="1600" dirty="0"/>
                  <a:t> </a:t>
                </a:r>
                <a14:m>
                  <m:oMath xmlns:m="http://schemas.openxmlformats.org/officeDocument/2006/math">
                    <m:r>
                      <a:rPr lang="it-IT" altLang="en-US" sz="1600" i="1" smtClean="0">
                        <a:latin typeface="Cambria Math" panose="02040503050406030204" pitchFamily="18" charset="0"/>
                      </a:rPr>
                      <m:t>→</m:t>
                    </m:r>
                  </m:oMath>
                </a14:m>
                <a:r>
                  <a:rPr lang="it-IT" sz="1600" dirty="0"/>
                  <a:t> </a:t>
                </a:r>
                <a:r>
                  <a:rPr lang="en-US" altLang="en-US" sz="1600" b="1" dirty="0"/>
                  <a:t>heavy nuclei </a:t>
                </a:r>
                <a:r>
                  <a:rPr lang="en-US" altLang="en-US" sz="1600" dirty="0"/>
                  <a:t>arranged in a crystal lattice, with a sea of free electrons.</a:t>
                </a:r>
                <a:endParaRPr lang="en-US" sz="1600" dirty="0"/>
              </a:p>
              <a:p>
                <a:pPr marL="285750" indent="-285750" algn="just">
                  <a:buFontTx/>
                  <a:buChar char="-"/>
                </a:pPr>
                <a:endParaRPr lang="it-IT" sz="1000" dirty="0"/>
              </a:p>
              <a:p>
                <a:pPr marL="285750" indent="-285750" algn="just">
                  <a:buFontTx/>
                  <a:buChar char="-"/>
                </a:pPr>
                <a:endParaRPr lang="it-IT" sz="1000" dirty="0"/>
              </a:p>
              <a:p>
                <a:pPr marL="285750" indent="-285750" algn="just">
                  <a:buFont typeface="Arial" panose="020B0604020202020204" pitchFamily="34" charset="0"/>
                  <a:buChar char="•"/>
                </a:pPr>
                <a:r>
                  <a:rPr lang="en-US" altLang="en-US" sz="1600" dirty="0"/>
                  <a:t>Inner Crust </a:t>
                </a:r>
                <a14:m>
                  <m:oMath xmlns:m="http://schemas.openxmlformats.org/officeDocument/2006/math">
                    <m:r>
                      <a:rPr lang="it-IT" altLang="en-US" sz="1600" i="1" smtClean="0">
                        <a:latin typeface="Cambria Math" panose="02040503050406030204" pitchFamily="18" charset="0"/>
                      </a:rPr>
                      <m:t>→</m:t>
                    </m:r>
                  </m:oMath>
                </a14:m>
                <a:r>
                  <a:rPr lang="it-IT" altLang="en-US" sz="1600" dirty="0"/>
                  <a:t> </a:t>
                </a:r>
                <a:r>
                  <a:rPr lang="en-US" altLang="en-US" sz="1600" b="1" dirty="0"/>
                  <a:t>neutron-rich clusters </a:t>
                </a:r>
                <a:r>
                  <a:rPr lang="en-US" altLang="en-US" sz="1600" dirty="0"/>
                  <a:t>surrounded by a gas of free electrons and neutrons.</a:t>
                </a:r>
                <a:endParaRPr lang="it-IT" sz="1600" dirty="0"/>
              </a:p>
              <a:p>
                <a:pPr marL="285750" indent="-285750" algn="just">
                  <a:buFontTx/>
                  <a:buChar char="-"/>
                </a:pPr>
                <a:endParaRPr lang="it-IT" sz="1000" dirty="0"/>
              </a:p>
              <a:p>
                <a:pPr marL="285750" indent="-285750" algn="just">
                  <a:buFontTx/>
                  <a:buChar char="-"/>
                </a:pPr>
                <a:endParaRPr lang="it-IT" sz="1000" dirty="0"/>
              </a:p>
              <a:p>
                <a:pPr marL="285750" marR="0" lvl="0" indent="-285750" algn="just" fontAlgn="base">
                  <a:lnSpc>
                    <a:spcPct val="100000"/>
                  </a:lnSpc>
                  <a:spcBef>
                    <a:spcPct val="0"/>
                  </a:spcBef>
                  <a:spcAft>
                    <a:spcPct val="0"/>
                  </a:spcAft>
                  <a:buClrTx/>
                  <a:buSzTx/>
                  <a:buFont typeface="Arial" panose="020B0604020202020204" pitchFamily="34" charset="0"/>
                  <a:buChar char="•"/>
                  <a:tabLst/>
                </a:pPr>
                <a:r>
                  <a:rPr lang="en-US" altLang="en-US" sz="1600" dirty="0"/>
                  <a:t>Outer Core </a:t>
                </a:r>
                <a14:m>
                  <m:oMath xmlns:m="http://schemas.openxmlformats.org/officeDocument/2006/math">
                    <m:r>
                      <a:rPr lang="it-IT" altLang="en-US" sz="1600" i="1" smtClean="0">
                        <a:latin typeface="Cambria Math" panose="02040503050406030204" pitchFamily="18" charset="0"/>
                      </a:rPr>
                      <m:t>→</m:t>
                    </m:r>
                  </m:oMath>
                </a14:m>
                <a:r>
                  <a:rPr lang="it-IT" altLang="en-US" sz="1600" dirty="0"/>
                  <a:t> </a:t>
                </a:r>
                <a:r>
                  <a:rPr lang="en-US" altLang="en-US" sz="1600" b="1" dirty="0"/>
                  <a:t>uniform nuclear matter</a:t>
                </a:r>
                <a:r>
                  <a:rPr lang="en-US" altLang="en-US" sz="1600" dirty="0"/>
                  <a:t>, where neutrons and protons exist in a dense </a:t>
                </a:r>
                <a:r>
                  <a:rPr lang="en-US" sz="1600" dirty="0"/>
                  <a:t>mixture</a:t>
                </a:r>
                <a:r>
                  <a:rPr lang="en-US" altLang="en-US" sz="1600" dirty="0"/>
                  <a:t>.</a:t>
                </a:r>
              </a:p>
              <a:p>
                <a:pPr marL="285750" indent="-285750" algn="just">
                  <a:buFontTx/>
                  <a:buChar char="-"/>
                </a:pPr>
                <a:endParaRPr lang="it-IT" sz="1000" dirty="0"/>
              </a:p>
              <a:p>
                <a:pPr marL="285750" indent="-285750" algn="just">
                  <a:buFontTx/>
                  <a:buChar char="-"/>
                </a:pPr>
                <a:endParaRPr lang="it-IT" sz="1000" dirty="0"/>
              </a:p>
              <a:p>
                <a:pPr marL="285750" indent="-285750" algn="just">
                  <a:buFont typeface="Arial" panose="020B0604020202020204" pitchFamily="34" charset="0"/>
                  <a:buChar char="•"/>
                </a:pPr>
                <a:r>
                  <a:rPr lang="en-US" altLang="en-US" sz="1600" dirty="0"/>
                  <a:t>Inner Core </a:t>
                </a:r>
                <a14:m>
                  <m:oMath xmlns:m="http://schemas.openxmlformats.org/officeDocument/2006/math">
                    <m:r>
                      <a:rPr lang="it-IT" altLang="en-US" sz="1600" i="1" smtClean="0">
                        <a:latin typeface="Cambria Math" panose="02040503050406030204" pitchFamily="18" charset="0"/>
                      </a:rPr>
                      <m:t>→</m:t>
                    </m:r>
                  </m:oMath>
                </a14:m>
                <a:r>
                  <a:rPr lang="it-IT" sz="1600" dirty="0"/>
                  <a:t> </a:t>
                </a:r>
                <a:r>
                  <a:rPr lang="it-IT" sz="1600" dirty="0" err="1"/>
                  <a:t>possibly</a:t>
                </a:r>
                <a:r>
                  <a:rPr lang="it-IT" sz="1600" dirty="0"/>
                  <a:t> </a:t>
                </a:r>
                <a:r>
                  <a:rPr lang="it-IT" sz="1600" dirty="0" err="1"/>
                  <a:t>contains</a:t>
                </a:r>
                <a:r>
                  <a:rPr lang="it-IT" sz="1600" dirty="0"/>
                  <a:t> </a:t>
                </a:r>
                <a:r>
                  <a:rPr lang="en-US" altLang="en-US" sz="1600" b="1" dirty="0"/>
                  <a:t>exotic states </a:t>
                </a:r>
                <a:r>
                  <a:rPr lang="en-US" altLang="en-US" sz="1600" dirty="0"/>
                  <a:t>(strange quark matter, dark matter…).</a:t>
                </a:r>
                <a:endParaRPr lang="it-IT" sz="1600" dirty="0"/>
              </a:p>
            </p:txBody>
          </p:sp>
        </mc:Choice>
        <mc:Fallback xmlns="">
          <p:sp>
            <p:nvSpPr>
              <p:cNvPr id="11" name="Rettangolo 10">
                <a:extLst>
                  <a:ext uri="{FF2B5EF4-FFF2-40B4-BE49-F238E27FC236}">
                    <a16:creationId xmlns:a16="http://schemas.microsoft.com/office/drawing/2014/main" id="{AEAC2995-914A-D319-1E7E-BF6A05C1DF2B}"/>
                  </a:ext>
                </a:extLst>
              </p:cNvPr>
              <p:cNvSpPr>
                <a:spLocks noRot="1" noChangeAspect="1" noMove="1" noResize="1" noEditPoints="1" noAdjustHandles="1" noChangeArrowheads="1" noChangeShapeType="1" noTextEdit="1"/>
              </p:cNvSpPr>
              <p:nvPr/>
            </p:nvSpPr>
            <p:spPr>
              <a:xfrm>
                <a:off x="3547040" y="3616037"/>
                <a:ext cx="8561832" cy="2616101"/>
              </a:xfrm>
              <a:prstGeom prst="rect">
                <a:avLst/>
              </a:prstGeom>
              <a:blipFill>
                <a:blip r:embed="rId3"/>
                <a:stretch>
                  <a:fillRect l="-783" t="-1166" b="-2098"/>
                </a:stretch>
              </a:blipFill>
            </p:spPr>
            <p:txBody>
              <a:bodyPr/>
              <a:lstStyle/>
              <a:p>
                <a:r>
                  <a:rPr lang="en-US">
                    <a:noFill/>
                  </a:rPr>
                  <a:t> </a:t>
                </a:r>
              </a:p>
            </p:txBody>
          </p:sp>
        </mc:Fallback>
      </mc:AlternateContent>
      <p:pic>
        <p:nvPicPr>
          <p:cNvPr id="14" name="Immagine 13">
            <a:extLst>
              <a:ext uri="{FF2B5EF4-FFF2-40B4-BE49-F238E27FC236}">
                <a16:creationId xmlns:a16="http://schemas.microsoft.com/office/drawing/2014/main" id="{32D661A2-CE62-EF50-C2F6-0838C8836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52" y="3616037"/>
            <a:ext cx="3488516" cy="2523846"/>
          </a:xfrm>
          <a:prstGeom prst="rect">
            <a:avLst/>
          </a:prstGeom>
        </p:spPr>
      </p:pic>
    </p:spTree>
    <p:extLst>
      <p:ext uri="{BB962C8B-B14F-4D97-AF65-F5344CB8AC3E}">
        <p14:creationId xmlns:p14="http://schemas.microsoft.com/office/powerpoint/2010/main" val="32024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9044F5-6281-1CC1-759F-F788605C4D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1952E33-442A-BC89-9A64-A78C98B270EC}"/>
              </a:ext>
            </a:extLst>
          </p:cNvPr>
          <p:cNvSpPr>
            <a:spLocks noGrp="1"/>
          </p:cNvSpPr>
          <p:nvPr>
            <p:ph type="title"/>
          </p:nvPr>
        </p:nvSpPr>
        <p:spPr>
          <a:xfrm>
            <a:off x="0" y="1"/>
            <a:ext cx="12191999" cy="887424"/>
          </a:xfrm>
        </p:spPr>
        <p:txBody>
          <a:bodyPr>
            <a:normAutofit/>
          </a:bodyPr>
          <a:lstStyle/>
          <a:p>
            <a:pPr algn="ctr"/>
            <a:r>
              <a:rPr lang="it-IT" sz="4000" b="1" dirty="0"/>
              <a:t>The Equation of state of </a:t>
            </a:r>
            <a:r>
              <a:rPr lang="it-IT" sz="4000" b="1" dirty="0" err="1"/>
              <a:t>Neutron</a:t>
            </a:r>
            <a:r>
              <a:rPr lang="it-IT" sz="4000" b="1" dirty="0"/>
              <a:t> stars</a:t>
            </a:r>
            <a:endParaRPr lang="it-IT" sz="4000" dirty="0"/>
          </a:p>
        </p:txBody>
      </p:sp>
      <p:sp>
        <p:nvSpPr>
          <p:cNvPr id="6" name="TextBox 5">
            <a:extLst>
              <a:ext uri="{FF2B5EF4-FFF2-40B4-BE49-F238E27FC236}">
                <a16:creationId xmlns:a16="http://schemas.microsoft.com/office/drawing/2014/main" id="{3F51C5C1-900A-9286-66D6-D62784DB98B4}"/>
              </a:ext>
            </a:extLst>
          </p:cNvPr>
          <p:cNvSpPr txBox="1"/>
          <p:nvPr/>
        </p:nvSpPr>
        <p:spPr>
          <a:xfrm>
            <a:off x="704613" y="1136831"/>
            <a:ext cx="7484882" cy="1846659"/>
          </a:xfrm>
          <a:prstGeom prst="rect">
            <a:avLst/>
          </a:prstGeom>
          <a:noFill/>
        </p:spPr>
        <p:txBody>
          <a:bodyPr wrap="square">
            <a:spAutoFit/>
          </a:bodyPr>
          <a:lstStyle/>
          <a:p>
            <a:pPr algn="just"/>
            <a:r>
              <a:rPr lang="en-US" sz="2000" dirty="0"/>
              <a:t>The </a:t>
            </a:r>
            <a:r>
              <a:rPr lang="en-US" sz="2000" u="sng" dirty="0"/>
              <a:t>Equation of State (</a:t>
            </a:r>
            <a:r>
              <a:rPr lang="en-US" sz="2000" u="sng" dirty="0" err="1"/>
              <a:t>EoS</a:t>
            </a:r>
            <a:r>
              <a:rPr lang="en-US" sz="2000" u="sng" dirty="0"/>
              <a:t>)</a:t>
            </a:r>
            <a:r>
              <a:rPr lang="en-US" sz="2000" dirty="0"/>
              <a:t> of a neutron star:</a:t>
            </a:r>
          </a:p>
          <a:p>
            <a:pPr algn="just"/>
            <a:endParaRPr lang="en-US" sz="1000" b="1" dirty="0"/>
          </a:p>
          <a:p>
            <a:pPr marL="342900" indent="-342900" algn="just">
              <a:buFont typeface="Arial" panose="020B0604020202020204" pitchFamily="34" charset="0"/>
              <a:buChar char="•"/>
            </a:pPr>
            <a:r>
              <a:rPr lang="en-US" sz="1600" dirty="0"/>
              <a:t>fully characterize the star by determining its internal structure and properties;</a:t>
            </a:r>
          </a:p>
          <a:p>
            <a:pPr marL="342900" indent="-342900" algn="just">
              <a:buFont typeface="Arial" panose="020B0604020202020204" pitchFamily="34" charset="0"/>
              <a:buChar char="•"/>
            </a:pPr>
            <a:endParaRPr lang="en-US" sz="1000" dirty="0"/>
          </a:p>
          <a:p>
            <a:pPr marL="342900" indent="-342900" algn="just">
              <a:buFont typeface="Arial" panose="020B0604020202020204" pitchFamily="34" charset="0"/>
              <a:buChar char="•"/>
            </a:pPr>
            <a:r>
              <a:rPr lang="en-US" sz="1600" dirty="0"/>
              <a:t>describes the </a:t>
            </a:r>
            <a:r>
              <a:rPr lang="en-US" sz="1600" b="1" dirty="0"/>
              <a:t>relationship between density and pressure </a:t>
            </a:r>
            <a:r>
              <a:rPr lang="en-US" sz="1600" dirty="0"/>
              <a:t>in the star’s interior;</a:t>
            </a:r>
          </a:p>
          <a:p>
            <a:pPr marL="342900" indent="-342900" algn="just">
              <a:buFont typeface="Arial" panose="020B0604020202020204" pitchFamily="34" charset="0"/>
              <a:buChar char="•"/>
            </a:pPr>
            <a:endParaRPr lang="en-US" sz="1000" dirty="0"/>
          </a:p>
          <a:p>
            <a:pPr marL="342900" indent="-342900" algn="just">
              <a:buFont typeface="Arial" panose="020B0604020202020204" pitchFamily="34" charset="0"/>
              <a:buChar char="•"/>
            </a:pPr>
            <a:r>
              <a:rPr lang="en-US" sz="1600" dirty="0"/>
              <a:t>combined with the Tolman-Oppenheimer-</a:t>
            </a:r>
            <a:r>
              <a:rPr lang="en-US" sz="1600" dirty="0" err="1"/>
              <a:t>Volkoff</a:t>
            </a:r>
            <a:r>
              <a:rPr lang="en-US" sz="1600" dirty="0"/>
              <a:t> (TOV) equations, it defines the </a:t>
            </a:r>
            <a:r>
              <a:rPr lang="en-US" sz="1600" b="1" dirty="0"/>
              <a:t>mass-radius relation</a:t>
            </a:r>
            <a:r>
              <a:rPr lang="en-US" sz="1600" dirty="0"/>
              <a:t> and limits for stability.</a:t>
            </a:r>
          </a:p>
        </p:txBody>
      </p:sp>
      <p:pic>
        <p:nvPicPr>
          <p:cNvPr id="8" name="Immagine 11">
            <a:extLst>
              <a:ext uri="{FF2B5EF4-FFF2-40B4-BE49-F238E27FC236}">
                <a16:creationId xmlns:a16="http://schemas.microsoft.com/office/drawing/2014/main" id="{96A7F4A6-8FA2-B090-A842-73F17E42F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941" y="921387"/>
            <a:ext cx="3098606" cy="2345472"/>
          </a:xfrm>
          <a:prstGeom prst="rect">
            <a:avLst/>
          </a:prstGeom>
        </p:spPr>
      </p:pic>
      <p:sp>
        <p:nvSpPr>
          <p:cNvPr id="9" name="TextBox 8">
            <a:extLst>
              <a:ext uri="{FF2B5EF4-FFF2-40B4-BE49-F238E27FC236}">
                <a16:creationId xmlns:a16="http://schemas.microsoft.com/office/drawing/2014/main" id="{64B414BE-DF71-0090-C7E8-4B8A4D241736}"/>
              </a:ext>
            </a:extLst>
          </p:cNvPr>
          <p:cNvSpPr txBox="1"/>
          <p:nvPr/>
        </p:nvSpPr>
        <p:spPr>
          <a:xfrm>
            <a:off x="8703877" y="3303112"/>
            <a:ext cx="2832733" cy="338554"/>
          </a:xfrm>
          <a:prstGeom prst="rect">
            <a:avLst/>
          </a:prstGeom>
          <a:noFill/>
        </p:spPr>
        <p:txBody>
          <a:bodyPr wrap="square" rtlCol="0">
            <a:spAutoFit/>
          </a:bodyPr>
          <a:lstStyle/>
          <a:p>
            <a:pPr algn="ctr"/>
            <a:r>
              <a:rPr lang="en-US" sz="800" dirty="0"/>
              <a:t>Ellis et al., “</a:t>
            </a:r>
            <a:r>
              <a:rPr lang="en-US" sz="800" b="0" i="0" dirty="0">
                <a:solidFill>
                  <a:srgbClr val="333333"/>
                </a:solidFill>
                <a:effectLst/>
              </a:rPr>
              <a:t>Dark matter effects on neutron star properties</a:t>
            </a:r>
            <a:r>
              <a:rPr lang="en-US" sz="800" dirty="0"/>
              <a:t>”</a:t>
            </a:r>
          </a:p>
          <a:p>
            <a:pPr algn="ctr"/>
            <a:r>
              <a:rPr lang="en-US" sz="800" dirty="0"/>
              <a:t>Phys. Rev. D 97 (2018) 12, 123007</a:t>
            </a:r>
          </a:p>
        </p:txBody>
      </p:sp>
      <p:pic>
        <p:nvPicPr>
          <p:cNvPr id="10" name="Segnaposto contenuto 4">
            <a:extLst>
              <a:ext uri="{FF2B5EF4-FFF2-40B4-BE49-F238E27FC236}">
                <a16:creationId xmlns:a16="http://schemas.microsoft.com/office/drawing/2014/main" id="{098A89A1-7DC4-CE4D-445B-AF6B44E069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790" y="3232896"/>
            <a:ext cx="3426229" cy="3208897"/>
          </a:xfrm>
        </p:spPr>
      </p:pic>
      <p:sp>
        <p:nvSpPr>
          <p:cNvPr id="13" name="TextBox 12">
            <a:extLst>
              <a:ext uri="{FF2B5EF4-FFF2-40B4-BE49-F238E27FC236}">
                <a16:creationId xmlns:a16="http://schemas.microsoft.com/office/drawing/2014/main" id="{6797FFF0-2394-F453-EBE9-1C279A05E018}"/>
              </a:ext>
            </a:extLst>
          </p:cNvPr>
          <p:cNvSpPr txBox="1"/>
          <p:nvPr/>
        </p:nvSpPr>
        <p:spPr>
          <a:xfrm>
            <a:off x="4844716" y="3874511"/>
            <a:ext cx="6096000" cy="646331"/>
          </a:xfrm>
          <a:prstGeom prst="rect">
            <a:avLst/>
          </a:prstGeom>
          <a:noFill/>
        </p:spPr>
        <p:txBody>
          <a:bodyPr wrap="square">
            <a:spAutoFit/>
          </a:bodyPr>
          <a:lstStyle/>
          <a:p>
            <a:br>
              <a:rPr lang="en-US" b="0" i="0" dirty="0">
                <a:solidFill>
                  <a:srgbClr val="333333"/>
                </a:solidFill>
                <a:effectLst/>
                <a:latin typeface="Source Sans Pro" panose="020B0503030403020204" pitchFamily="34" charset="0"/>
              </a:rPr>
            </a:br>
            <a:endParaRPr lang="en-US" dirty="0"/>
          </a:p>
        </p:txBody>
      </p:sp>
      <p:sp>
        <p:nvSpPr>
          <p:cNvPr id="15" name="TextBox 14">
            <a:extLst>
              <a:ext uri="{FF2B5EF4-FFF2-40B4-BE49-F238E27FC236}">
                <a16:creationId xmlns:a16="http://schemas.microsoft.com/office/drawing/2014/main" id="{8EF72453-41FE-37C8-F6BD-12F0E309609A}"/>
              </a:ext>
            </a:extLst>
          </p:cNvPr>
          <p:cNvSpPr txBox="1"/>
          <p:nvPr/>
        </p:nvSpPr>
        <p:spPr>
          <a:xfrm>
            <a:off x="1001389" y="6441793"/>
            <a:ext cx="3731030" cy="338554"/>
          </a:xfrm>
          <a:prstGeom prst="rect">
            <a:avLst/>
          </a:prstGeom>
          <a:noFill/>
        </p:spPr>
        <p:txBody>
          <a:bodyPr wrap="square" rtlCol="0">
            <a:spAutoFit/>
          </a:bodyPr>
          <a:lstStyle/>
          <a:p>
            <a:pPr algn="ctr"/>
            <a:r>
              <a:rPr lang="en-US" sz="800" dirty="0">
                <a:solidFill>
                  <a:srgbClr val="222222"/>
                </a:solidFill>
              </a:rPr>
              <a:t>Radice et al., “The Dynamics of Binary Neutron Star Mergers and GW170817”</a:t>
            </a:r>
          </a:p>
          <a:p>
            <a:pPr algn="ctr"/>
            <a:r>
              <a:rPr lang="en-US" sz="800" dirty="0">
                <a:solidFill>
                  <a:srgbClr val="222222"/>
                </a:solidFill>
              </a:rPr>
              <a:t> Ann. Rev. </a:t>
            </a:r>
            <a:r>
              <a:rPr lang="en-US" sz="800" dirty="0" err="1">
                <a:solidFill>
                  <a:srgbClr val="222222"/>
                </a:solidFill>
              </a:rPr>
              <a:t>Nucl</a:t>
            </a:r>
            <a:r>
              <a:rPr lang="en-US" sz="800" dirty="0">
                <a:solidFill>
                  <a:srgbClr val="222222"/>
                </a:solidFill>
              </a:rPr>
              <a:t>. Part. Sci. 70 (2020) 95-119</a:t>
            </a:r>
          </a:p>
        </p:txBody>
      </p:sp>
      <mc:AlternateContent xmlns:mc="http://schemas.openxmlformats.org/markup-compatibility/2006" xmlns:a14="http://schemas.microsoft.com/office/drawing/2010/main">
        <mc:Choice Requires="a14">
          <p:sp>
            <p:nvSpPr>
              <p:cNvPr id="16" name="Rectangle 1">
                <a:extLst>
                  <a:ext uri="{FF2B5EF4-FFF2-40B4-BE49-F238E27FC236}">
                    <a16:creationId xmlns:a16="http://schemas.microsoft.com/office/drawing/2014/main" id="{0313F026-6ECF-C691-8388-849C149B1A8C}"/>
                  </a:ext>
                </a:extLst>
              </p:cNvPr>
              <p:cNvSpPr>
                <a:spLocks noChangeArrowheads="1"/>
              </p:cNvSpPr>
              <p:nvPr/>
            </p:nvSpPr>
            <p:spPr bwMode="auto">
              <a:xfrm>
                <a:off x="5243974" y="3772614"/>
                <a:ext cx="6514889" cy="23391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sng" strike="noStrike" cap="none" normalizeH="0" baseline="0" dirty="0">
                    <a:ln>
                      <a:noFill/>
                    </a:ln>
                    <a:solidFill>
                      <a:schemeClr val="tx1"/>
                    </a:solidFill>
                    <a:effectLst/>
                  </a:rPr>
                  <a:t>Binary neutron star mergers:</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err="1">
                    <a:ln>
                      <a:noFill/>
                    </a:ln>
                    <a:solidFill>
                      <a:schemeClr val="tx1"/>
                    </a:solidFill>
                    <a:effectLst/>
                  </a:rPr>
                  <a:t>Inspiral</a:t>
                </a:r>
                <a:r>
                  <a:rPr lang="en-US" altLang="en-US" sz="1600" dirty="0"/>
                  <a:t> </a:t>
                </a:r>
                <a14:m>
                  <m:oMath xmlns:m="http://schemas.openxmlformats.org/officeDocument/2006/math">
                    <m:r>
                      <a:rPr lang="it-IT" altLang="en-US" sz="1600" i="1" smtClean="0">
                        <a:latin typeface="Cambria Math" panose="02040503050406030204" pitchFamily="18" charset="0"/>
                      </a:rPr>
                      <m:t>→</m:t>
                    </m:r>
                  </m:oMath>
                </a14:m>
                <a:r>
                  <a:rPr kumimoji="0" lang="en-US" altLang="en-US" sz="1600" b="0" i="0" u="none" strike="noStrike" cap="none" normalizeH="0" baseline="0" dirty="0">
                    <a:ln>
                      <a:noFill/>
                    </a:ln>
                    <a:solidFill>
                      <a:schemeClr val="tx1"/>
                    </a:solidFill>
                    <a:effectLst/>
                  </a:rPr>
                  <a:t> The two stars orbit each other becoming closer and closer.</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a:ln>
                      <a:noFill/>
                    </a:ln>
                    <a:solidFill>
                      <a:schemeClr val="tx1"/>
                    </a:solidFill>
                    <a:effectLst/>
                  </a:rPr>
                  <a:t>Merger</a:t>
                </a:r>
                <a:r>
                  <a:rPr lang="en-US" altLang="en-US" sz="1600" dirty="0"/>
                  <a:t> </a:t>
                </a:r>
                <a14:m>
                  <m:oMath xmlns:m="http://schemas.openxmlformats.org/officeDocument/2006/math">
                    <m:r>
                      <a:rPr lang="it-IT" altLang="en-US" sz="1600" i="1" smtClean="0">
                        <a:latin typeface="Cambria Math" panose="02040503050406030204" pitchFamily="18" charset="0"/>
                      </a:rPr>
                      <m:t>→</m:t>
                    </m:r>
                  </m:oMath>
                </a14:m>
                <a:r>
                  <a:rPr kumimoji="0" lang="en-US" altLang="en-US" sz="1600" b="0" i="0" u="none" strike="noStrike" cap="none" normalizeH="0" baseline="0" dirty="0">
                    <a:ln>
                      <a:noFill/>
                    </a:ln>
                    <a:solidFill>
                      <a:schemeClr val="tx1"/>
                    </a:solidFill>
                    <a:effectLst/>
                  </a:rPr>
                  <a:t> Marked by the peak of the gravitational wave signal, represents the instant of the coalescence.</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lang="en-US" altLang="en-US" sz="1600" b="1" dirty="0"/>
                  <a:t>P</a:t>
                </a:r>
                <a:r>
                  <a:rPr kumimoji="0" lang="en-US" altLang="en-US" sz="1600" b="1" i="0" u="none" strike="noStrike" cap="none" normalizeH="0" baseline="0" dirty="0">
                    <a:ln>
                      <a:noFill/>
                    </a:ln>
                    <a:solidFill>
                      <a:schemeClr val="tx1"/>
                    </a:solidFill>
                    <a:effectLst/>
                  </a:rPr>
                  <a:t>ost-merger (or ringdown)</a:t>
                </a:r>
                <a:r>
                  <a:rPr lang="en-US" altLang="en-US" sz="1600" dirty="0"/>
                  <a:t> </a:t>
                </a:r>
                <a14:m>
                  <m:oMath xmlns:m="http://schemas.openxmlformats.org/officeDocument/2006/math">
                    <m:r>
                      <a:rPr lang="it-IT" altLang="en-US" sz="1600" i="1" smtClean="0">
                        <a:latin typeface="Cambria Math" panose="02040503050406030204" pitchFamily="18" charset="0"/>
                      </a:rPr>
                      <m:t>→</m:t>
                    </m:r>
                  </m:oMath>
                </a14:m>
                <a:r>
                  <a:rPr kumimoji="0" lang="en-US" altLang="en-US" sz="1600" b="0" i="0" u="none" strike="noStrike" cap="none" normalizeH="0" baseline="0" dirty="0">
                    <a:ln>
                      <a:noFill/>
                    </a:ln>
                    <a:solidFill>
                      <a:schemeClr val="tx1"/>
                    </a:solidFill>
                    <a:effectLst/>
                  </a:rPr>
                  <a:t> Depending on the binary system's parameters, the remnant may become a stable object or collapse into a black hole</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mc:Choice>
        <mc:Fallback xmlns="">
          <p:sp>
            <p:nvSpPr>
              <p:cNvPr id="16" name="Rectangle 1">
                <a:extLst>
                  <a:ext uri="{FF2B5EF4-FFF2-40B4-BE49-F238E27FC236}">
                    <a16:creationId xmlns:a16="http://schemas.microsoft.com/office/drawing/2014/main" id="{0313F026-6ECF-C691-8388-849C149B1A8C}"/>
                  </a:ext>
                </a:extLst>
              </p:cNvPr>
              <p:cNvSpPr>
                <a:spLocks noRot="1" noChangeAspect="1" noMove="1" noResize="1" noEditPoints="1" noAdjustHandles="1" noChangeArrowheads="1" noChangeShapeType="1" noTextEdit="1"/>
              </p:cNvSpPr>
              <p:nvPr/>
            </p:nvSpPr>
            <p:spPr bwMode="auto">
              <a:xfrm>
                <a:off x="5243974" y="3772614"/>
                <a:ext cx="6514889" cy="2339102"/>
              </a:xfrm>
              <a:prstGeom prst="rect">
                <a:avLst/>
              </a:prstGeom>
              <a:blipFill>
                <a:blip r:embed="rId4"/>
                <a:stretch>
                  <a:fillRect l="-935" t="-1042" r="-561" b="-28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875F3651-7801-EFE8-0C23-E996A50146CC}"/>
              </a:ext>
            </a:extLst>
          </p:cNvPr>
          <p:cNvSpPr txBox="1"/>
          <p:nvPr/>
        </p:nvSpPr>
        <p:spPr>
          <a:xfrm>
            <a:off x="5573547" y="6198348"/>
            <a:ext cx="6096000" cy="584775"/>
          </a:xfrm>
          <a:prstGeom prst="rect">
            <a:avLst/>
          </a:prstGeom>
          <a:noFill/>
        </p:spPr>
        <p:txBody>
          <a:bodyPr wrap="square">
            <a:spAutoFit/>
          </a:bodyPr>
          <a:lstStyle/>
          <a:p>
            <a:pPr algn="ctr"/>
            <a:r>
              <a:rPr lang="en-US" sz="1600" u="sng" dirty="0"/>
              <a:t>Simulations in Numerical Relativity </a:t>
            </a:r>
            <a:r>
              <a:rPr lang="en-US" sz="1600" dirty="0"/>
              <a:t>are exploited to estimate the properties of merging stars and to probe the EOS.</a:t>
            </a:r>
          </a:p>
        </p:txBody>
      </p:sp>
    </p:spTree>
    <p:extLst>
      <p:ext uri="{BB962C8B-B14F-4D97-AF65-F5344CB8AC3E}">
        <p14:creationId xmlns:p14="http://schemas.microsoft.com/office/powerpoint/2010/main" val="182862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82E7A1-2B6F-94B6-C3EC-23BF5AEC5CFA}"/>
              </a:ext>
            </a:extLst>
          </p:cNvPr>
          <p:cNvPicPr>
            <a:picLocks noChangeAspect="1"/>
          </p:cNvPicPr>
          <p:nvPr/>
        </p:nvPicPr>
        <p:blipFill>
          <a:blip r:embed="rId2"/>
          <a:stretch>
            <a:fillRect/>
          </a:stretch>
        </p:blipFill>
        <p:spPr>
          <a:xfrm>
            <a:off x="256263" y="503365"/>
            <a:ext cx="11667281" cy="1323982"/>
          </a:xfrm>
          <a:prstGeom prst="rect">
            <a:avLst/>
          </a:prstGeom>
        </p:spPr>
      </p:pic>
      <p:pic>
        <p:nvPicPr>
          <p:cNvPr id="8" name="Picture 7">
            <a:extLst>
              <a:ext uri="{FF2B5EF4-FFF2-40B4-BE49-F238E27FC236}">
                <a16:creationId xmlns:a16="http://schemas.microsoft.com/office/drawing/2014/main" id="{EC67BC88-1E89-5605-EE11-D621BFB178AA}"/>
              </a:ext>
            </a:extLst>
          </p:cNvPr>
          <p:cNvPicPr>
            <a:picLocks noChangeAspect="1"/>
          </p:cNvPicPr>
          <p:nvPr/>
        </p:nvPicPr>
        <p:blipFill>
          <a:blip r:embed="rId3"/>
          <a:stretch>
            <a:fillRect/>
          </a:stretch>
        </p:blipFill>
        <p:spPr>
          <a:xfrm>
            <a:off x="255800" y="2754904"/>
            <a:ext cx="11667744" cy="752677"/>
          </a:xfrm>
          <a:prstGeom prst="rect">
            <a:avLst/>
          </a:prstGeom>
        </p:spPr>
      </p:pic>
      <p:sp>
        <p:nvSpPr>
          <p:cNvPr id="10" name="TextBox 9">
            <a:extLst>
              <a:ext uri="{FF2B5EF4-FFF2-40B4-BE49-F238E27FC236}">
                <a16:creationId xmlns:a16="http://schemas.microsoft.com/office/drawing/2014/main" id="{C37A60F2-1930-EAEE-25AF-CE7BF24EF1DA}"/>
              </a:ext>
            </a:extLst>
          </p:cNvPr>
          <p:cNvSpPr txBox="1"/>
          <p:nvPr/>
        </p:nvSpPr>
        <p:spPr>
          <a:xfrm>
            <a:off x="-9954" y="134033"/>
            <a:ext cx="6099858" cy="369332"/>
          </a:xfrm>
          <a:prstGeom prst="rect">
            <a:avLst/>
          </a:prstGeom>
          <a:noFill/>
        </p:spPr>
        <p:txBody>
          <a:bodyPr wrap="square">
            <a:spAutoFit/>
          </a:bodyPr>
          <a:lstStyle/>
          <a:p>
            <a:pPr marL="342900" indent="-342900" algn="just">
              <a:buFont typeface="Arial" panose="020B0604020202020204" pitchFamily="34" charset="0"/>
              <a:buChar char="•"/>
            </a:pPr>
            <a:r>
              <a:rPr lang="en-US" sz="1800" dirty="0"/>
              <a:t>First GW detection from binary black holes</a:t>
            </a:r>
          </a:p>
        </p:txBody>
      </p:sp>
      <p:sp>
        <p:nvSpPr>
          <p:cNvPr id="12" name="TextBox 11">
            <a:extLst>
              <a:ext uri="{FF2B5EF4-FFF2-40B4-BE49-F238E27FC236}">
                <a16:creationId xmlns:a16="http://schemas.microsoft.com/office/drawing/2014/main" id="{530C69C1-6FB9-D143-9524-CCDD759E7D0E}"/>
              </a:ext>
            </a:extLst>
          </p:cNvPr>
          <p:cNvSpPr txBox="1"/>
          <p:nvPr/>
        </p:nvSpPr>
        <p:spPr>
          <a:xfrm>
            <a:off x="0" y="2385572"/>
            <a:ext cx="6117220" cy="369332"/>
          </a:xfrm>
          <a:prstGeom prst="rect">
            <a:avLst/>
          </a:prstGeom>
          <a:noFill/>
        </p:spPr>
        <p:txBody>
          <a:bodyPr wrap="square">
            <a:spAutoFit/>
          </a:bodyPr>
          <a:lstStyle/>
          <a:p>
            <a:pPr marL="342900" indent="-342900" algn="just">
              <a:buFont typeface="Arial" panose="020B0604020202020204" pitchFamily="34" charset="0"/>
              <a:buChar char="•"/>
            </a:pPr>
            <a:r>
              <a:rPr lang="en-US" sz="1800" dirty="0"/>
              <a:t>First binary neutron star merger</a:t>
            </a:r>
          </a:p>
        </p:txBody>
      </p:sp>
      <p:sp>
        <p:nvSpPr>
          <p:cNvPr id="14" name="TextBox 13">
            <a:extLst>
              <a:ext uri="{FF2B5EF4-FFF2-40B4-BE49-F238E27FC236}">
                <a16:creationId xmlns:a16="http://schemas.microsoft.com/office/drawing/2014/main" id="{ED47E8DE-7A31-DC21-41BC-DD8EA0428587}"/>
              </a:ext>
            </a:extLst>
          </p:cNvPr>
          <p:cNvSpPr txBox="1"/>
          <p:nvPr/>
        </p:nvSpPr>
        <p:spPr>
          <a:xfrm>
            <a:off x="-27317" y="4065806"/>
            <a:ext cx="11950861" cy="369332"/>
          </a:xfrm>
          <a:prstGeom prst="rect">
            <a:avLst/>
          </a:prstGeom>
          <a:noFill/>
        </p:spPr>
        <p:txBody>
          <a:bodyPr wrap="square">
            <a:spAutoFit/>
          </a:bodyPr>
          <a:lstStyle/>
          <a:p>
            <a:pPr marL="342900" indent="-342900" algn="just">
              <a:buFont typeface="Arial" panose="020B0604020202020204" pitchFamily="34" charset="0"/>
              <a:buChar char="•"/>
            </a:pPr>
            <a:r>
              <a:rPr lang="en-US" dirty="0"/>
              <a:t>The lighter companions of some events belong to the so-called </a:t>
            </a:r>
            <a:r>
              <a:rPr lang="en-US" i="1" u="sng" dirty="0"/>
              <a:t>mass-gap</a:t>
            </a:r>
            <a:r>
              <a:rPr lang="en-US" dirty="0"/>
              <a:t> (</a:t>
            </a:r>
            <a:r>
              <a:rPr lang="en-US" i="1" dirty="0"/>
              <a:t>MG</a:t>
            </a:r>
            <a:r>
              <a:rPr lang="en-US" dirty="0"/>
              <a:t>) and have an uncertain nature</a:t>
            </a:r>
            <a:endParaRPr lang="en-US" sz="1800" dirty="0"/>
          </a:p>
        </p:txBody>
      </p:sp>
      <p:pic>
        <p:nvPicPr>
          <p:cNvPr id="18" name="Picture 17">
            <a:extLst>
              <a:ext uri="{FF2B5EF4-FFF2-40B4-BE49-F238E27FC236}">
                <a16:creationId xmlns:a16="http://schemas.microsoft.com/office/drawing/2014/main" id="{3762918E-59CE-A065-7ADC-B46DF1C96E97}"/>
              </a:ext>
            </a:extLst>
          </p:cNvPr>
          <p:cNvPicPr>
            <a:picLocks noChangeAspect="1"/>
          </p:cNvPicPr>
          <p:nvPr/>
        </p:nvPicPr>
        <p:blipFill>
          <a:blip r:embed="rId4"/>
          <a:stretch>
            <a:fillRect/>
          </a:stretch>
        </p:blipFill>
        <p:spPr>
          <a:xfrm>
            <a:off x="255800" y="4435138"/>
            <a:ext cx="11667744" cy="1390497"/>
          </a:xfrm>
          <a:prstGeom prst="rect">
            <a:avLst/>
          </a:prstGeom>
        </p:spPr>
      </p:pic>
      <p:pic>
        <p:nvPicPr>
          <p:cNvPr id="20" name="Picture 19">
            <a:extLst>
              <a:ext uri="{FF2B5EF4-FFF2-40B4-BE49-F238E27FC236}">
                <a16:creationId xmlns:a16="http://schemas.microsoft.com/office/drawing/2014/main" id="{8ADF45D7-9B7E-E269-C635-BA31CBB1F03C}"/>
              </a:ext>
            </a:extLst>
          </p:cNvPr>
          <p:cNvPicPr>
            <a:picLocks noChangeAspect="1"/>
          </p:cNvPicPr>
          <p:nvPr/>
        </p:nvPicPr>
        <p:blipFill>
          <a:blip r:embed="rId5"/>
          <a:stretch>
            <a:fillRect/>
          </a:stretch>
        </p:blipFill>
        <p:spPr>
          <a:xfrm>
            <a:off x="255800" y="5918830"/>
            <a:ext cx="11667744" cy="552273"/>
          </a:xfrm>
          <a:prstGeom prst="rect">
            <a:avLst/>
          </a:prstGeom>
        </p:spPr>
      </p:pic>
    </p:spTree>
    <p:extLst>
      <p:ext uri="{BB962C8B-B14F-4D97-AF65-F5344CB8AC3E}">
        <p14:creationId xmlns:p14="http://schemas.microsoft.com/office/powerpoint/2010/main" val="354602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608BE1-39C6-E72B-1665-C629E092ED72}"/>
              </a:ext>
            </a:extLst>
          </p:cNvPr>
          <p:cNvPicPr>
            <a:picLocks noChangeAspect="1"/>
          </p:cNvPicPr>
          <p:nvPr/>
        </p:nvPicPr>
        <p:blipFill>
          <a:blip r:embed="rId2"/>
          <a:stretch>
            <a:fillRect/>
          </a:stretch>
        </p:blipFill>
        <p:spPr>
          <a:xfrm>
            <a:off x="0" y="883596"/>
            <a:ext cx="6734468" cy="4765325"/>
          </a:xfrm>
          <a:prstGeom prst="rect">
            <a:avLst/>
          </a:prstGeom>
        </p:spPr>
      </p:pic>
      <p:sp>
        <p:nvSpPr>
          <p:cNvPr id="7" name="Titolo 1">
            <a:extLst>
              <a:ext uri="{FF2B5EF4-FFF2-40B4-BE49-F238E27FC236}">
                <a16:creationId xmlns:a16="http://schemas.microsoft.com/office/drawing/2014/main" id="{2FF44FBE-4290-DE66-2B11-B5170168B63A}"/>
              </a:ext>
            </a:extLst>
          </p:cNvPr>
          <p:cNvSpPr>
            <a:spLocks noGrp="1"/>
          </p:cNvSpPr>
          <p:nvPr>
            <p:ph type="title"/>
          </p:nvPr>
        </p:nvSpPr>
        <p:spPr>
          <a:xfrm>
            <a:off x="0" y="1"/>
            <a:ext cx="12191999" cy="887424"/>
          </a:xfrm>
        </p:spPr>
        <p:txBody>
          <a:bodyPr>
            <a:normAutofit/>
          </a:bodyPr>
          <a:lstStyle/>
          <a:p>
            <a:pPr algn="ctr"/>
            <a:r>
              <a:rPr lang="it-IT" sz="4000" b="1" dirty="0" err="1"/>
              <a:t>Measured</a:t>
            </a:r>
            <a:r>
              <a:rPr lang="it-IT" sz="4000" b="1" dirty="0"/>
              <a:t> </a:t>
            </a:r>
            <a:r>
              <a:rPr lang="it-IT" sz="4000" b="1" dirty="0" err="1"/>
              <a:t>Neutron</a:t>
            </a:r>
            <a:r>
              <a:rPr lang="it-IT" sz="4000" b="1" dirty="0"/>
              <a:t> Star Masses</a:t>
            </a:r>
            <a:endParaRPr lang="it-IT" sz="4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235222-1093-FE2C-1D27-B994C0BC86BE}"/>
                  </a:ext>
                </a:extLst>
              </p:cNvPr>
              <p:cNvSpPr txBox="1"/>
              <p:nvPr/>
            </p:nvSpPr>
            <p:spPr>
              <a:xfrm>
                <a:off x="7015887" y="2559116"/>
                <a:ext cx="5287872" cy="1200329"/>
              </a:xfrm>
              <a:prstGeom prst="rect">
                <a:avLst/>
              </a:prstGeom>
              <a:noFill/>
            </p:spPr>
            <p:txBody>
              <a:bodyPr wrap="square">
                <a:spAutoFit/>
              </a:bodyPr>
              <a:lstStyle/>
              <a:p>
                <a:pPr marL="285750" indent="-285750">
                  <a:buFont typeface="Wingdings" panose="05000000000000000000" pitchFamily="2" charset="2"/>
                  <a:buChar char="Ø"/>
                </a:pPr>
                <a:r>
                  <a:rPr lang="it-IT" dirty="0"/>
                  <a:t>PSR B0943+10 </a:t>
                </a:r>
                <a14:m>
                  <m:oMath xmlns:m="http://schemas.openxmlformats.org/officeDocument/2006/math">
                    <m:r>
                      <a:rPr lang="it-IT" altLang="en-US" i="1">
                        <a:latin typeface="Cambria Math" panose="02040503050406030204" pitchFamily="18" charset="0"/>
                      </a:rPr>
                      <m:t>→</m:t>
                    </m:r>
                  </m:oMath>
                </a14:m>
                <a:r>
                  <a:rPr lang="en-US" dirty="0"/>
                  <a:t> anomalous emission in X-band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it-IT" dirty="0"/>
                  <a:t>4U 1728-34 </a:t>
                </a:r>
                <a14:m>
                  <m:oMath xmlns:m="http://schemas.openxmlformats.org/officeDocument/2006/math">
                    <m:r>
                      <a:rPr lang="it-IT" altLang="en-US" i="1">
                        <a:latin typeface="Cambria Math" panose="02040503050406030204" pitchFamily="18" charset="0"/>
                      </a:rPr>
                      <m:t>→</m:t>
                    </m:r>
                  </m:oMath>
                </a14:m>
                <a:r>
                  <a:rPr lang="en-US" dirty="0"/>
                  <a:t> very small mass and radius</a:t>
                </a:r>
              </a:p>
              <a:p>
                <a:pPr marL="285750" indent="-285750">
                  <a:buFont typeface="Wingdings" panose="05000000000000000000" pitchFamily="2" charset="2"/>
                  <a:buChar char="Ø"/>
                </a:pPr>
                <a:endParaRPr lang="en-US" dirty="0"/>
              </a:p>
            </p:txBody>
          </p:sp>
        </mc:Choice>
        <mc:Fallback xmlns="">
          <p:sp>
            <p:nvSpPr>
              <p:cNvPr id="9" name="TextBox 8">
                <a:extLst>
                  <a:ext uri="{FF2B5EF4-FFF2-40B4-BE49-F238E27FC236}">
                    <a16:creationId xmlns:a16="http://schemas.microsoft.com/office/drawing/2014/main" id="{54235222-1093-FE2C-1D27-B994C0BC86BE}"/>
                  </a:ext>
                </a:extLst>
              </p:cNvPr>
              <p:cNvSpPr txBox="1">
                <a:spLocks noRot="1" noChangeAspect="1" noMove="1" noResize="1" noEditPoints="1" noAdjustHandles="1" noChangeArrowheads="1" noChangeShapeType="1" noTextEdit="1"/>
              </p:cNvSpPr>
              <p:nvPr/>
            </p:nvSpPr>
            <p:spPr>
              <a:xfrm>
                <a:off x="7015887" y="2559116"/>
                <a:ext cx="5287872" cy="1200329"/>
              </a:xfrm>
              <a:prstGeom prst="rect">
                <a:avLst/>
              </a:prstGeom>
              <a:blipFill>
                <a:blip r:embed="rId3"/>
                <a:stretch>
                  <a:fillRect l="-807" t="-253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AD25789-FFE6-29CA-5168-42A976272EAE}"/>
              </a:ext>
            </a:extLst>
          </p:cNvPr>
          <p:cNvSpPr txBox="1"/>
          <p:nvPr/>
        </p:nvSpPr>
        <p:spPr>
          <a:xfrm>
            <a:off x="6707329" y="883596"/>
            <a:ext cx="5173366" cy="923330"/>
          </a:xfrm>
          <a:prstGeom prst="rect">
            <a:avLst/>
          </a:prstGeom>
          <a:noFill/>
        </p:spPr>
        <p:txBody>
          <a:bodyPr wrap="square">
            <a:spAutoFit/>
          </a:bodyPr>
          <a:lstStyle/>
          <a:p>
            <a:pPr marL="342900" indent="-342900" algn="just">
              <a:buFont typeface="Arial" panose="020B0604020202020204" pitchFamily="34" charset="0"/>
              <a:buChar char="•"/>
            </a:pPr>
            <a:r>
              <a:rPr lang="en-US" sz="1800" dirty="0"/>
              <a:t>The EOS of neutron star must provide a maximum TOV mass </a:t>
            </a:r>
            <a:r>
              <a:rPr lang="en-US" dirty="0"/>
              <a:t>that is higher than the heaviest discovered pulsar </a:t>
            </a:r>
            <a:r>
              <a:rPr lang="en-US" i="1" dirty="0"/>
              <a:t>PSR J0740+6620</a:t>
            </a:r>
            <a:r>
              <a:rPr lang="en-US" dirty="0"/>
              <a:t>.</a:t>
            </a:r>
            <a:endParaRPr lang="en-US" sz="1800" dirty="0"/>
          </a:p>
        </p:txBody>
      </p:sp>
      <p:sp>
        <p:nvSpPr>
          <p:cNvPr id="13" name="TextBox 12">
            <a:extLst>
              <a:ext uri="{FF2B5EF4-FFF2-40B4-BE49-F238E27FC236}">
                <a16:creationId xmlns:a16="http://schemas.microsoft.com/office/drawing/2014/main" id="{623ECDA8-E809-3B37-C1FA-988D44F26E36}"/>
              </a:ext>
            </a:extLst>
          </p:cNvPr>
          <p:cNvSpPr txBox="1"/>
          <p:nvPr/>
        </p:nvSpPr>
        <p:spPr>
          <a:xfrm>
            <a:off x="6707329" y="1998355"/>
            <a:ext cx="4479884" cy="369332"/>
          </a:xfrm>
          <a:prstGeom prst="rect">
            <a:avLst/>
          </a:prstGeom>
          <a:noFill/>
        </p:spPr>
        <p:txBody>
          <a:bodyPr wrap="square">
            <a:spAutoFit/>
          </a:bodyPr>
          <a:lstStyle/>
          <a:p>
            <a:pPr marL="342900" indent="-342900" algn="just">
              <a:buFont typeface="Arial" panose="020B0604020202020204" pitchFamily="34" charset="0"/>
              <a:buChar char="•"/>
            </a:pPr>
            <a:r>
              <a:rPr lang="en-US" dirty="0"/>
              <a:t>More</a:t>
            </a:r>
            <a:r>
              <a:rPr lang="en-US" sz="1800" dirty="0"/>
              <a:t> exotic candidates:</a:t>
            </a:r>
          </a:p>
        </p:txBody>
      </p:sp>
      <p:sp>
        <p:nvSpPr>
          <p:cNvPr id="17" name="Arrow: Right 16">
            <a:extLst>
              <a:ext uri="{FF2B5EF4-FFF2-40B4-BE49-F238E27FC236}">
                <a16:creationId xmlns:a16="http://schemas.microsoft.com/office/drawing/2014/main" id="{B547652E-165F-2B53-346F-69653647E9F7}"/>
              </a:ext>
            </a:extLst>
          </p:cNvPr>
          <p:cNvSpPr/>
          <p:nvPr/>
        </p:nvSpPr>
        <p:spPr>
          <a:xfrm rot="5400000">
            <a:off x="7381003" y="4233153"/>
            <a:ext cx="1554951" cy="4909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6AA255C-5085-14D0-71C2-8349C78303AC}"/>
              </a:ext>
            </a:extLst>
          </p:cNvPr>
          <p:cNvSpPr txBox="1"/>
          <p:nvPr/>
        </p:nvSpPr>
        <p:spPr>
          <a:xfrm>
            <a:off x="4013199" y="5398112"/>
            <a:ext cx="8290560" cy="1477328"/>
          </a:xfrm>
          <a:prstGeom prst="rect">
            <a:avLst/>
          </a:prstGeom>
          <a:noFill/>
        </p:spPr>
        <p:txBody>
          <a:bodyPr wrap="square">
            <a:spAutoFit/>
          </a:bodyPr>
          <a:lstStyle/>
          <a:p>
            <a:pPr algn="ctr"/>
            <a:r>
              <a:rPr lang="en-US" dirty="0"/>
              <a:t>To explain these anomalies observed from isolated pulsars, binary systems, and gravitational wave detections, several exotic types of compact objects similar to neutron stars have been proposed to exist:</a:t>
            </a:r>
            <a:br>
              <a:rPr lang="en-US" dirty="0"/>
            </a:br>
            <a:br>
              <a:rPr lang="en-US" dirty="0"/>
            </a:br>
            <a:r>
              <a:rPr lang="en-US" dirty="0"/>
              <a:t>Axion Stars, Boson Stars, Strange Stars, </a:t>
            </a:r>
            <a:r>
              <a:rPr lang="en-US" b="1" u="sng" dirty="0"/>
              <a:t>Dark Matter Admixed Neutron Stars</a:t>
            </a:r>
            <a:r>
              <a:rPr lang="en-US" dirty="0"/>
              <a:t>.</a:t>
            </a:r>
            <a:endParaRPr lang="en-US" sz="1800" dirty="0"/>
          </a:p>
        </p:txBody>
      </p:sp>
      <p:sp>
        <p:nvSpPr>
          <p:cNvPr id="21" name="TextBox 20">
            <a:extLst>
              <a:ext uri="{FF2B5EF4-FFF2-40B4-BE49-F238E27FC236}">
                <a16:creationId xmlns:a16="http://schemas.microsoft.com/office/drawing/2014/main" id="{990D7F64-036B-8AED-EF75-0B551398077D}"/>
              </a:ext>
            </a:extLst>
          </p:cNvPr>
          <p:cNvSpPr txBox="1"/>
          <p:nvPr/>
        </p:nvSpPr>
        <p:spPr>
          <a:xfrm>
            <a:off x="722313" y="5662909"/>
            <a:ext cx="2999307" cy="338554"/>
          </a:xfrm>
          <a:prstGeom prst="rect">
            <a:avLst/>
          </a:prstGeom>
          <a:noFill/>
        </p:spPr>
        <p:txBody>
          <a:bodyPr wrap="square" rtlCol="0">
            <a:spAutoFit/>
          </a:bodyPr>
          <a:lstStyle/>
          <a:p>
            <a:pPr algn="ctr"/>
            <a:r>
              <a:rPr lang="en-US" sz="800" dirty="0"/>
              <a:t>Bombaci, “The </a:t>
            </a:r>
            <a:r>
              <a:rPr lang="en-US" sz="800" dirty="0" err="1"/>
              <a:t>ExtreMe</a:t>
            </a:r>
            <a:r>
              <a:rPr lang="en-US" sz="800" dirty="0"/>
              <a:t> Matter Institute (EMMI) at GSI Helmholtz Centre for Heavy Ion Research”, Darmstadt 2021</a:t>
            </a:r>
          </a:p>
        </p:txBody>
      </p:sp>
    </p:spTree>
    <p:extLst>
      <p:ext uri="{BB962C8B-B14F-4D97-AF65-F5344CB8AC3E}">
        <p14:creationId xmlns:p14="http://schemas.microsoft.com/office/powerpoint/2010/main" val="204013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E54CFE-9496-33F2-4C3E-2DB3C9CFDFE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9302C7A-93CE-D0A9-B1EF-055E6442D9EE}"/>
              </a:ext>
            </a:extLst>
          </p:cNvPr>
          <p:cNvSpPr>
            <a:spLocks noGrp="1"/>
          </p:cNvSpPr>
          <p:nvPr>
            <p:ph type="title"/>
          </p:nvPr>
        </p:nvSpPr>
        <p:spPr>
          <a:xfrm>
            <a:off x="0" y="1"/>
            <a:ext cx="12191999" cy="887424"/>
          </a:xfrm>
        </p:spPr>
        <p:txBody>
          <a:bodyPr>
            <a:normAutofit/>
          </a:bodyPr>
          <a:lstStyle/>
          <a:p>
            <a:pPr algn="ctr"/>
            <a:r>
              <a:rPr lang="it-IT" sz="4000" b="1" dirty="0"/>
              <a:t>Dark Matter </a:t>
            </a:r>
            <a:r>
              <a:rPr lang="it-IT" sz="4000" b="1" dirty="0" err="1"/>
              <a:t>admixed</a:t>
            </a:r>
            <a:r>
              <a:rPr lang="it-IT" sz="4000" b="1" dirty="0"/>
              <a:t> </a:t>
            </a:r>
            <a:r>
              <a:rPr lang="it-IT" sz="4000" b="1" dirty="0" err="1"/>
              <a:t>Neutron</a:t>
            </a:r>
            <a:r>
              <a:rPr lang="it-IT" sz="4000" b="1" dirty="0"/>
              <a:t> Stars</a:t>
            </a:r>
            <a:endParaRPr lang="it-IT" sz="4000" dirty="0"/>
          </a:p>
        </p:txBody>
      </p:sp>
      <mc:AlternateContent xmlns:mc="http://schemas.openxmlformats.org/markup-compatibility/2006" xmlns:a14="http://schemas.microsoft.com/office/drawing/2010/main">
        <mc:Choice Requires="a14">
          <p:sp>
            <p:nvSpPr>
              <p:cNvPr id="17" name="Rectangle 1">
                <a:extLst>
                  <a:ext uri="{FF2B5EF4-FFF2-40B4-BE49-F238E27FC236}">
                    <a16:creationId xmlns:a16="http://schemas.microsoft.com/office/drawing/2014/main" id="{F42A7998-1011-093A-6A08-6ACAC858221F}"/>
                  </a:ext>
                </a:extLst>
              </p:cNvPr>
              <p:cNvSpPr>
                <a:spLocks noChangeArrowheads="1"/>
              </p:cNvSpPr>
              <p:nvPr/>
            </p:nvSpPr>
            <p:spPr bwMode="auto">
              <a:xfrm>
                <a:off x="0" y="2570109"/>
                <a:ext cx="12211132"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1" dirty="0"/>
                  <a:t>O</a:t>
                </a:r>
                <a:r>
                  <a:rPr kumimoji="0" lang="en-US" altLang="en-US" b="1" i="0" u="none" strike="noStrike" cap="none" normalizeH="0" baseline="0" dirty="0">
                    <a:ln>
                      <a:noFill/>
                    </a:ln>
                    <a:solidFill>
                      <a:schemeClr val="tx1"/>
                    </a:solidFill>
                    <a:effectLst/>
                  </a:rPr>
                  <a:t>bservational Implications</a:t>
                </a:r>
                <a:r>
                  <a:rPr lang="en-US" altLang="en-US" dirty="0"/>
                  <a:t> </a:t>
                </a:r>
                <a14:m>
                  <m:oMath xmlns:m="http://schemas.openxmlformats.org/officeDocument/2006/math">
                    <m:r>
                      <a:rPr lang="it-IT" altLang="en-US" i="1" smtClean="0">
                        <a:latin typeface="Cambria Math" panose="02040503050406030204" pitchFamily="18" charset="0"/>
                      </a:rPr>
                      <m:t>→</m:t>
                    </m:r>
                  </m:oMath>
                </a14:m>
                <a:r>
                  <a:rPr kumimoji="0" lang="en-US" altLang="en-US" b="0" i="0" u="none" strike="noStrike" cap="none" normalizeH="0" baseline="0" dirty="0">
                    <a:ln>
                      <a:noFill/>
                    </a:ln>
                    <a:solidFill>
                      <a:schemeClr val="tx1"/>
                    </a:solidFill>
                    <a:effectLst/>
                  </a:rPr>
                  <a:t> The presence of dark matter in neutron stars could impact their mass, radius, and 				</a:t>
                </a:r>
                <a:r>
                  <a:rPr kumimoji="0" lang="en-US" altLang="en-US" b="0" i="0" u="none" strike="noStrike" cap="none" normalizeH="0" dirty="0">
                    <a:ln>
                      <a:noFill/>
                    </a:ln>
                    <a:solidFill>
                      <a:schemeClr val="tx1"/>
                    </a:solidFill>
                    <a:effectLst/>
                  </a:rPr>
                  <a:t>              </a:t>
                </a:r>
                <a:r>
                  <a:rPr kumimoji="0" lang="en-US" altLang="en-US" b="0" i="0" u="none" strike="noStrike" cap="none" normalizeH="0" baseline="0" dirty="0">
                    <a:ln>
                      <a:noFill/>
                    </a:ln>
                    <a:solidFill>
                      <a:schemeClr val="tx1"/>
                    </a:solidFill>
                    <a:effectLst/>
                  </a:rPr>
                  <a:t>cooling rates as well as their associated gravitational wave signals.</a:t>
                </a:r>
              </a:p>
            </p:txBody>
          </p:sp>
        </mc:Choice>
        <mc:Fallback xmlns="">
          <p:sp>
            <p:nvSpPr>
              <p:cNvPr id="17" name="Rectangle 1">
                <a:extLst>
                  <a:ext uri="{FF2B5EF4-FFF2-40B4-BE49-F238E27FC236}">
                    <a16:creationId xmlns:a16="http://schemas.microsoft.com/office/drawing/2014/main" id="{F42A7998-1011-093A-6A08-6ACAC858221F}"/>
                  </a:ext>
                </a:extLst>
              </p:cNvPr>
              <p:cNvSpPr>
                <a:spLocks noRot="1" noChangeAspect="1" noMove="1" noResize="1" noEditPoints="1" noAdjustHandles="1" noChangeArrowheads="1" noChangeShapeType="1" noTextEdit="1"/>
              </p:cNvSpPr>
              <p:nvPr/>
            </p:nvSpPr>
            <p:spPr bwMode="auto">
              <a:xfrm>
                <a:off x="0" y="2570109"/>
                <a:ext cx="12211132" cy="646331"/>
              </a:xfrm>
              <a:prstGeom prst="rect">
                <a:avLst/>
              </a:prstGeom>
              <a:blipFill>
                <a:blip r:embed="rId2"/>
                <a:stretch>
                  <a:fillRect l="-300" t="-3774"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FE43F9-D78C-20B4-E6F1-66033171B85D}"/>
                  </a:ext>
                </a:extLst>
              </p:cNvPr>
              <p:cNvSpPr txBox="1"/>
              <p:nvPr/>
            </p:nvSpPr>
            <p:spPr>
              <a:xfrm>
                <a:off x="-31033" y="797391"/>
                <a:ext cx="12307119" cy="1161536"/>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rPr>
                  <a:t>Definition</a:t>
                </a:r>
                <a:r>
                  <a:rPr lang="en-US" altLang="en-US" sz="1800" dirty="0"/>
                  <a:t> </a:t>
                </a:r>
                <a14:m>
                  <m:oMath xmlns:m="http://schemas.openxmlformats.org/officeDocument/2006/math">
                    <m:r>
                      <a:rPr lang="it-IT" altLang="en-US" sz="1800" i="1" smtClean="0">
                        <a:latin typeface="Cambria Math" panose="02040503050406030204" pitchFamily="18" charset="0"/>
                      </a:rPr>
                      <m:t>→</m:t>
                    </m:r>
                  </m:oMath>
                </a14:m>
                <a:r>
                  <a:rPr kumimoji="0" lang="en-US" altLang="en-US" sz="1800" b="0" i="0" u="none" strike="noStrike" cap="none" normalizeH="0" baseline="0" dirty="0">
                    <a:ln>
                      <a:noFill/>
                    </a:ln>
                    <a:solidFill>
                      <a:schemeClr val="tx1"/>
                    </a:solidFill>
                    <a:effectLst/>
                  </a:rPr>
                  <a:t> Dark matter admixed neutron stars (DANSs) are theoretical neutron stars that may contain a fraction of DM: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200" dirty="0"/>
              </a:p>
              <a:p>
                <a:pPr lvl="1" algn="ct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kumimoji="0" lang="en-US" altLang="en-US" b="0" i="1" u="none" strike="noStrike" cap="none" normalizeH="0" baseline="0" smtClean="0">
                          <a:ln>
                            <a:noFill/>
                          </a:ln>
                          <a:solidFill>
                            <a:schemeClr val="tx1"/>
                          </a:solidFill>
                          <a:effectLst/>
                          <a:latin typeface="Cambria Math" panose="02040503050406030204" pitchFamily="18" charset="0"/>
                        </a:rPr>
                        <m:t>𝑓</m:t>
                      </m:r>
                      <m:r>
                        <a:rPr kumimoji="0" lang="en-US" altLang="en-US" b="0" i="1" u="none" strike="noStrike" cap="none" normalizeH="0" baseline="0" smtClean="0">
                          <a:ln>
                            <a:noFill/>
                          </a:ln>
                          <a:solidFill>
                            <a:schemeClr val="tx1"/>
                          </a:solidFill>
                          <a:effectLst/>
                          <a:latin typeface="Cambria Math" panose="02040503050406030204" pitchFamily="18" charset="0"/>
                        </a:rPr>
                        <m:t>=</m:t>
                      </m:r>
                      <m:f>
                        <m:fPr>
                          <m:ctrlPr>
                            <a:rPr kumimoji="0" lang="en-US" altLang="en-US" b="0" i="1" u="none" strike="noStrike" cap="none" normalizeH="0" baseline="0" smtClean="0">
                              <a:ln>
                                <a:noFill/>
                              </a:ln>
                              <a:solidFill>
                                <a:schemeClr val="tx1"/>
                              </a:solidFill>
                              <a:effectLst/>
                              <a:latin typeface="Cambria Math" panose="02040503050406030204" pitchFamily="18" charset="0"/>
                            </a:rPr>
                          </m:ctrlPr>
                        </m:fPr>
                        <m:num>
                          <m:sSub>
                            <m:sSubPr>
                              <m:ctrlPr>
                                <a:rPr kumimoji="0" lang="en-US" altLang="en-US" b="0" i="1" u="none" strike="noStrike" cap="none" normalizeH="0" baseline="0" smtClean="0">
                                  <a:ln>
                                    <a:noFill/>
                                  </a:ln>
                                  <a:solidFill>
                                    <a:schemeClr val="tx1"/>
                                  </a:solidFill>
                                  <a:effectLst/>
                                  <a:latin typeface="Cambria Math" panose="02040503050406030204" pitchFamily="18" charset="0"/>
                                </a:rPr>
                              </m:ctrlPr>
                            </m:sSubPr>
                            <m:e>
                              <m:r>
                                <a:rPr kumimoji="0" lang="en-US" altLang="en-US" b="0" i="1" u="none" strike="noStrike" cap="none" normalizeH="0" baseline="0" smtClean="0">
                                  <a:ln>
                                    <a:noFill/>
                                  </a:ln>
                                  <a:solidFill>
                                    <a:schemeClr val="tx1"/>
                                  </a:solidFill>
                                  <a:effectLst/>
                                  <a:latin typeface="Cambria Math" panose="02040503050406030204" pitchFamily="18" charset="0"/>
                                </a:rPr>
                                <m:t>𝑀</m:t>
                              </m:r>
                            </m:e>
                            <m:sub>
                              <m:r>
                                <a:rPr kumimoji="0" lang="en-US" altLang="en-US" b="0" i="1" u="none" strike="noStrike" cap="none" normalizeH="0" baseline="0" smtClean="0">
                                  <a:ln>
                                    <a:noFill/>
                                  </a:ln>
                                  <a:solidFill>
                                    <a:schemeClr val="tx1"/>
                                  </a:solidFill>
                                  <a:effectLst/>
                                  <a:latin typeface="Cambria Math" panose="02040503050406030204" pitchFamily="18" charset="0"/>
                                </a:rPr>
                                <m:t>𝐷𝑀</m:t>
                              </m:r>
                            </m:sub>
                          </m:sSub>
                        </m:num>
                        <m:den>
                          <m:r>
                            <a:rPr kumimoji="0" lang="en-US" altLang="en-US" b="0" i="1" u="none" strike="noStrike" cap="none" normalizeH="0" baseline="0" smtClean="0">
                              <a:ln>
                                <a:noFill/>
                              </a:ln>
                              <a:solidFill>
                                <a:schemeClr val="tx1"/>
                              </a:solidFill>
                              <a:effectLst/>
                              <a:latin typeface="Cambria Math" panose="02040503050406030204" pitchFamily="18" charset="0"/>
                            </a:rPr>
                            <m:t>𝑀</m:t>
                          </m:r>
                        </m:den>
                      </m:f>
                      <m:r>
                        <a:rPr kumimoji="0" lang="en-US" altLang="en-US" b="0" i="1" u="none" strike="noStrike" cap="none" normalizeH="0" baseline="0" smtClean="0">
                          <a:ln>
                            <a:noFill/>
                          </a:ln>
                          <a:solidFill>
                            <a:schemeClr val="tx1"/>
                          </a:solidFill>
                          <a:effectLst/>
                          <a:latin typeface="Cambria Math" panose="02040503050406030204" pitchFamily="18" charset="0"/>
                        </a:rPr>
                        <m:t>=</m:t>
                      </m:r>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𝑀</m:t>
                              </m:r>
                            </m:e>
                            <m:sub>
                              <m:r>
                                <a:rPr lang="en-US" altLang="en-US" i="1">
                                  <a:latin typeface="Cambria Math" panose="02040503050406030204" pitchFamily="18" charset="0"/>
                                </a:rPr>
                                <m:t>𝐷𝑀</m:t>
                              </m:r>
                            </m:sub>
                          </m:sSub>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𝑅</m:t>
                              </m:r>
                            </m:e>
                            <m:sub>
                              <m:r>
                                <a:rPr lang="en-US" altLang="en-US" i="1">
                                  <a:latin typeface="Cambria Math" panose="02040503050406030204" pitchFamily="18" charset="0"/>
                                </a:rPr>
                                <m:t>𝐷𝑀</m:t>
                              </m:r>
                            </m:sub>
                          </m:sSub>
                          <m:r>
                            <a:rPr lang="en-US" altLang="en-US" b="0" i="1" smtClean="0">
                              <a:latin typeface="Cambria Math" panose="02040503050406030204" pitchFamily="18" charset="0"/>
                            </a:rPr>
                            <m:t>)</m:t>
                          </m:r>
                        </m:num>
                        <m:den>
                          <m:sSub>
                            <m:sSubPr>
                              <m:ctrlPr>
                                <a:rPr lang="en-US" altLang="en-US" i="1">
                                  <a:latin typeface="Cambria Math" panose="02040503050406030204" pitchFamily="18" charset="0"/>
                                </a:rPr>
                              </m:ctrlPr>
                            </m:sSubPr>
                            <m:e>
                              <m:r>
                                <a:rPr lang="en-US" altLang="en-US" i="1">
                                  <a:latin typeface="Cambria Math" panose="02040503050406030204" pitchFamily="18" charset="0"/>
                                </a:rPr>
                                <m:t>𝑀</m:t>
                              </m:r>
                            </m:e>
                            <m:sub>
                              <m:r>
                                <a:rPr lang="en-US" altLang="en-US" b="0" i="1" smtClean="0">
                                  <a:latin typeface="Cambria Math" panose="02040503050406030204" pitchFamily="18" charset="0"/>
                                </a:rPr>
                                <m:t>𝐵</m:t>
                              </m:r>
                              <m:r>
                                <a:rPr lang="en-US" altLang="en-US" i="1">
                                  <a:latin typeface="Cambria Math" panose="02040503050406030204" pitchFamily="18" charset="0"/>
                                </a:rPr>
                                <m:t>𝑀</m:t>
                              </m:r>
                            </m:sub>
                          </m:sSub>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𝑅</m:t>
                                  </m:r>
                                </m:e>
                                <m:sub>
                                  <m:r>
                                    <a:rPr lang="en-US" altLang="en-US" b="0" i="1" smtClean="0">
                                      <a:latin typeface="Cambria Math" panose="02040503050406030204" pitchFamily="18" charset="0"/>
                                    </a:rPr>
                                    <m:t>𝐵</m:t>
                                  </m:r>
                                  <m:r>
                                    <a:rPr lang="en-US" altLang="en-US" i="1">
                                      <a:latin typeface="Cambria Math" panose="02040503050406030204" pitchFamily="18" charset="0"/>
                                    </a:rPr>
                                    <m:t>𝑀</m:t>
                                  </m:r>
                                </m:sub>
                              </m:sSub>
                            </m:e>
                          </m:d>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𝑀</m:t>
                              </m:r>
                            </m:e>
                            <m:sub>
                              <m:r>
                                <a:rPr lang="en-US" altLang="en-US" i="1">
                                  <a:latin typeface="Cambria Math" panose="02040503050406030204" pitchFamily="18" charset="0"/>
                                </a:rPr>
                                <m:t>𝐷𝑀</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𝑅</m:t>
                              </m:r>
                            </m:e>
                            <m:sub>
                              <m:r>
                                <a:rPr lang="en-US" altLang="en-US" i="1">
                                  <a:latin typeface="Cambria Math" panose="02040503050406030204" pitchFamily="18" charset="0"/>
                                </a:rPr>
                                <m:t>𝐷𝑀</m:t>
                              </m:r>
                            </m:sub>
                          </m:sSub>
                          <m:r>
                            <a:rPr lang="en-US" altLang="en-US" i="1">
                              <a:latin typeface="Cambria Math" panose="02040503050406030204" pitchFamily="18" charset="0"/>
                            </a:rPr>
                            <m:t>)</m:t>
                          </m:r>
                        </m:den>
                      </m:f>
                    </m:oMath>
                  </m:oMathPara>
                </a14:m>
                <a:endParaRPr kumimoji="0" lang="en-US" altLang="en-US" b="0" i="0" u="none" strike="noStrike" cap="none" normalizeH="0" baseline="0" dirty="0">
                  <a:ln>
                    <a:noFill/>
                  </a:ln>
                  <a:solidFill>
                    <a:schemeClr val="tx1"/>
                  </a:solidFill>
                  <a:effectLst/>
                </a:endParaRPr>
              </a:p>
            </p:txBody>
          </p:sp>
        </mc:Choice>
        <mc:Fallback xmlns="">
          <p:sp>
            <p:nvSpPr>
              <p:cNvPr id="5" name="TextBox 4">
                <a:extLst>
                  <a:ext uri="{FF2B5EF4-FFF2-40B4-BE49-F238E27FC236}">
                    <a16:creationId xmlns:a16="http://schemas.microsoft.com/office/drawing/2014/main" id="{9DFE43F9-D78C-20B4-E6F1-66033171B85D}"/>
                  </a:ext>
                </a:extLst>
              </p:cNvPr>
              <p:cNvSpPr txBox="1">
                <a:spLocks noRot="1" noChangeAspect="1" noMove="1" noResize="1" noEditPoints="1" noAdjustHandles="1" noChangeArrowheads="1" noChangeShapeType="1" noTextEdit="1"/>
              </p:cNvSpPr>
              <p:nvPr/>
            </p:nvSpPr>
            <p:spPr>
              <a:xfrm>
                <a:off x="-31033" y="797391"/>
                <a:ext cx="12307119" cy="1161536"/>
              </a:xfrm>
              <a:prstGeom prst="rect">
                <a:avLst/>
              </a:prstGeom>
              <a:blipFill>
                <a:blip r:embed="rId3"/>
                <a:stretch>
                  <a:fillRect l="-347" t="-2632" r="-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172B1B-00FA-A06D-B474-F12953900DD0}"/>
                  </a:ext>
                </a:extLst>
              </p:cNvPr>
              <p:cNvSpPr txBox="1"/>
              <p:nvPr/>
            </p:nvSpPr>
            <p:spPr>
              <a:xfrm>
                <a:off x="-5158" y="2099225"/>
                <a:ext cx="12158076" cy="36933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rPr>
                  <a:t>Formation</a:t>
                </a:r>
                <a:r>
                  <a:rPr lang="en-US" altLang="en-US" sz="1800" dirty="0"/>
                  <a:t> </a:t>
                </a:r>
                <a14:m>
                  <m:oMath xmlns:m="http://schemas.openxmlformats.org/officeDocument/2006/math">
                    <m:r>
                      <a:rPr lang="it-IT" altLang="en-US" sz="1800" i="1" smtClean="0">
                        <a:latin typeface="Cambria Math" panose="02040503050406030204" pitchFamily="18" charset="0"/>
                      </a:rPr>
                      <m:t>→</m:t>
                    </m:r>
                  </m:oMath>
                </a14:m>
                <a:r>
                  <a:rPr kumimoji="0" lang="en-US" altLang="en-US" sz="1800" b="0" i="0" u="none" strike="noStrike" cap="none" normalizeH="0" baseline="0" dirty="0">
                    <a:ln>
                      <a:noFill/>
                    </a:ln>
                    <a:solidFill>
                      <a:schemeClr val="tx1"/>
                    </a:solidFill>
                    <a:effectLst/>
                  </a:rPr>
                  <a:t> DANS may form in environments with high DM</a:t>
                </a:r>
                <a:r>
                  <a:rPr kumimoji="0" lang="en-US" altLang="en-US" sz="1800" b="0" i="0" u="none" strike="noStrike" cap="none" normalizeH="0" dirty="0">
                    <a:ln>
                      <a:noFill/>
                    </a:ln>
                    <a:solidFill>
                      <a:schemeClr val="tx1"/>
                    </a:solidFill>
                    <a:effectLst/>
                  </a:rPr>
                  <a:t> </a:t>
                </a:r>
                <a:r>
                  <a:rPr kumimoji="0" lang="en-US" altLang="en-US" sz="1800" b="0" i="0" u="none" strike="noStrike" cap="none" normalizeH="0" baseline="0" dirty="0">
                    <a:ln>
                      <a:noFill/>
                    </a:ln>
                    <a:solidFill>
                      <a:schemeClr val="tx1"/>
                    </a:solidFill>
                    <a:effectLst/>
                  </a:rPr>
                  <a:t>densities</a:t>
                </a:r>
                <a:r>
                  <a:rPr kumimoji="0" lang="en-US" altLang="en-US" sz="1800" b="0" i="0" u="none" strike="noStrike" cap="none" normalizeH="0" dirty="0">
                    <a:ln>
                      <a:noFill/>
                    </a:ln>
                    <a:solidFill>
                      <a:schemeClr val="tx1"/>
                    </a:solidFill>
                    <a:effectLst/>
                  </a:rPr>
                  <a:t> via capture and/or accretion from an initial seed</a:t>
                </a:r>
                <a:r>
                  <a:rPr kumimoji="0" lang="en-US" altLang="en-US" sz="1800" b="0" i="0" u="none" strike="noStrike" cap="none" normalizeH="0" baseline="0" dirty="0">
                    <a:ln>
                      <a:noFill/>
                    </a:ln>
                    <a:solidFill>
                      <a:schemeClr val="tx1"/>
                    </a:solidFill>
                    <a:effectLst/>
                  </a:rPr>
                  <a:t>.</a:t>
                </a:r>
              </a:p>
            </p:txBody>
          </p:sp>
        </mc:Choice>
        <mc:Fallback xmlns="">
          <p:sp>
            <p:nvSpPr>
              <p:cNvPr id="7" name="TextBox 6">
                <a:extLst>
                  <a:ext uri="{FF2B5EF4-FFF2-40B4-BE49-F238E27FC236}">
                    <a16:creationId xmlns:a16="http://schemas.microsoft.com/office/drawing/2014/main" id="{2C172B1B-00FA-A06D-B474-F12953900DD0}"/>
                  </a:ext>
                </a:extLst>
              </p:cNvPr>
              <p:cNvSpPr txBox="1">
                <a:spLocks noRot="1" noChangeAspect="1" noMove="1" noResize="1" noEditPoints="1" noAdjustHandles="1" noChangeArrowheads="1" noChangeShapeType="1" noTextEdit="1"/>
              </p:cNvSpPr>
              <p:nvPr/>
            </p:nvSpPr>
            <p:spPr>
              <a:xfrm>
                <a:off x="-5158" y="2099225"/>
                <a:ext cx="12158076" cy="369332"/>
              </a:xfrm>
              <a:prstGeom prst="rect">
                <a:avLst/>
              </a:prstGeom>
              <a:blipFill>
                <a:blip r:embed="rId4"/>
                <a:stretch>
                  <a:fillRect l="-301" t="-6557" b="-2623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02FC23B-66F3-25EC-3E38-946D3979C06F}"/>
              </a:ext>
            </a:extLst>
          </p:cNvPr>
          <p:cNvSpPr txBox="1"/>
          <p:nvPr/>
        </p:nvSpPr>
        <p:spPr>
          <a:xfrm>
            <a:off x="5184880" y="3324460"/>
            <a:ext cx="1778000" cy="461665"/>
          </a:xfrm>
          <a:prstGeom prst="rect">
            <a:avLst/>
          </a:prstGeom>
          <a:noFill/>
        </p:spPr>
        <p:txBody>
          <a:bodyPr wrap="square">
            <a:spAutoFit/>
          </a:bodyPr>
          <a:lstStyle/>
          <a:p>
            <a:pPr algn="ctr"/>
            <a:r>
              <a:rPr lang="it-IT" sz="2400" b="1" u="sng" dirty="0" err="1"/>
              <a:t>Formalism</a:t>
            </a:r>
            <a:endParaRPr lang="en-US" sz="2400" u="sng" dirty="0"/>
          </a:p>
        </p:txBody>
      </p:sp>
      <p:sp>
        <p:nvSpPr>
          <p:cNvPr id="13" name="TextBox 12">
            <a:extLst>
              <a:ext uri="{FF2B5EF4-FFF2-40B4-BE49-F238E27FC236}">
                <a16:creationId xmlns:a16="http://schemas.microsoft.com/office/drawing/2014/main" id="{B38EE2CD-41EC-4D0B-07EC-475464F64AB4}"/>
              </a:ext>
            </a:extLst>
          </p:cNvPr>
          <p:cNvSpPr txBox="1"/>
          <p:nvPr/>
        </p:nvSpPr>
        <p:spPr>
          <a:xfrm>
            <a:off x="92136" y="3776858"/>
            <a:ext cx="12060782" cy="369332"/>
          </a:xfrm>
          <a:prstGeom prst="rect">
            <a:avLst/>
          </a:prstGeom>
          <a:noFill/>
        </p:spPr>
        <p:txBody>
          <a:bodyPr wrap="square">
            <a:spAutoFit/>
          </a:bodyPr>
          <a:lstStyle/>
          <a:p>
            <a:pPr lvl="0" eaLnBrk="0" fontAlgn="base" hangingPunct="0">
              <a:spcBef>
                <a:spcPct val="0"/>
              </a:spcBef>
              <a:spcAft>
                <a:spcPct val="0"/>
              </a:spcAft>
            </a:pPr>
            <a:r>
              <a:rPr lang="en-US" dirty="0"/>
              <a:t>Null results from experiments suggest that that baryonic matter (BM) and dark matter (DM) interact solely through gravity. </a:t>
            </a:r>
          </a:p>
        </p:txBody>
      </p:sp>
      <p:sp>
        <p:nvSpPr>
          <p:cNvPr id="14" name="TextBox 13">
            <a:extLst>
              <a:ext uri="{FF2B5EF4-FFF2-40B4-BE49-F238E27FC236}">
                <a16:creationId xmlns:a16="http://schemas.microsoft.com/office/drawing/2014/main" id="{049B2FA7-E9A7-642A-D108-4DEA4EFF1C2B}"/>
              </a:ext>
            </a:extLst>
          </p:cNvPr>
          <p:cNvSpPr txBox="1"/>
          <p:nvPr/>
        </p:nvSpPr>
        <p:spPr>
          <a:xfrm>
            <a:off x="375058" y="4238351"/>
            <a:ext cx="11237822" cy="646331"/>
          </a:xfrm>
          <a:prstGeom prst="rect">
            <a:avLst/>
          </a:prstGeom>
          <a:noFill/>
        </p:spPr>
        <p:txBody>
          <a:bodyPr wrap="square">
            <a:spAutoFit/>
          </a:bodyPr>
          <a:lstStyle/>
          <a:p>
            <a:pPr lvl="0" algn="ctr" eaLnBrk="0" fontAlgn="base" hangingPunct="0">
              <a:spcBef>
                <a:spcPct val="0"/>
              </a:spcBef>
              <a:spcAft>
                <a:spcPct val="0"/>
              </a:spcAft>
            </a:pPr>
            <a:r>
              <a:rPr lang="en-US" dirty="0"/>
              <a:t>Assuming that both BM and DM are perfect fluids, DANS’s stellar structure is obtained by solving the </a:t>
            </a:r>
            <a:r>
              <a:rPr lang="en-US" u="sng" dirty="0"/>
              <a:t>coupled TOV equations</a:t>
            </a:r>
            <a:r>
              <a:rPr lang="en-US" dirty="0"/>
              <a:t>, describing the hydrostatic equilibrium of a single, non-rotating DANS: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F02AC17-7328-0EF4-2CDA-E7F16E5D0698}"/>
                  </a:ext>
                </a:extLst>
              </p:cNvPr>
              <p:cNvSpPr txBox="1"/>
              <p:nvPr/>
            </p:nvSpPr>
            <p:spPr>
              <a:xfrm>
                <a:off x="579120" y="4976843"/>
                <a:ext cx="3657283" cy="1881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𝑑𝑃</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𝑑𝑟</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ρ</m:t>
                              </m:r>
                            </m:e>
                            <m:sub>
                              <m:r>
                                <a:rPr lang="en-US" b="0" i="1" smtClean="0">
                                  <a:latin typeface="Cambria Math" panose="02040503050406030204" pitchFamily="18" charset="0"/>
                                </a:rPr>
                                <m:t>𝑖</m:t>
                              </m:r>
                            </m:sub>
                          </m:sSub>
                        </m:e>
                      </m:d>
                      <m:f>
                        <m:fPr>
                          <m:ctrlPr>
                            <a:rPr lang="en-US" b="0" i="1" smtClean="0">
                              <a:latin typeface="Cambria Math" panose="02040503050406030204" pitchFamily="18" charset="0"/>
                            </a:rPr>
                          </m:ctrlPr>
                        </m:fPr>
                        <m:num>
                          <m:r>
                            <a:rPr lang="en-US" b="0" i="1" smtClean="0">
                              <a:latin typeface="Cambria Math" panose="02040503050406030204" pitchFamily="18" charset="0"/>
                            </a:rPr>
                            <m:t>4</m:t>
                          </m:r>
                          <m:r>
                            <m:rPr>
                              <m:sty m:val="p"/>
                            </m:rPr>
                            <a:rPr lang="el-GR" b="0" i="1" smtClean="0">
                              <a:latin typeface="Cambria Math" panose="02040503050406030204" pitchFamily="18" charset="0"/>
                            </a:rPr>
                            <m:t>π</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3</m:t>
                              </m:r>
                            </m:sup>
                          </m:sSup>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num>
                        <m:den>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−2</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den>
                      </m:f>
                    </m:oMath>
                  </m:oMathPara>
                </a14:m>
                <a:endParaRPr lang="en-US" dirty="0"/>
              </a:p>
              <a:p>
                <a:endParaRPr lang="en-US" sz="1200" dirty="0"/>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𝑑𝑚</m:t>
                          </m:r>
                          <m:d>
                            <m:dPr>
                              <m:ctrlPr>
                                <a:rPr lang="en-US" i="1">
                                  <a:latin typeface="Cambria Math" panose="02040503050406030204" pitchFamily="18" charset="0"/>
                                </a:rPr>
                              </m:ctrlPr>
                            </m:dPr>
                            <m:e>
                              <m:r>
                                <a:rPr lang="en-US" i="1">
                                  <a:latin typeface="Cambria Math" panose="02040503050406030204" pitchFamily="18" charset="0"/>
                                </a:rPr>
                                <m:t>𝑟</m:t>
                              </m:r>
                            </m:e>
                          </m:d>
                        </m:num>
                        <m:den>
                          <m:r>
                            <a:rPr lang="en-US" b="0" i="1" smtClean="0">
                              <a:latin typeface="Cambria Math" panose="02040503050406030204" pitchFamily="18" charset="0"/>
                            </a:rPr>
                            <m:t>𝑑𝑟</m:t>
                          </m:r>
                        </m:den>
                      </m:f>
                      <m:r>
                        <a:rPr lang="en-US" i="1">
                          <a:latin typeface="Cambria Math" panose="02040503050406030204" pitchFamily="18" charset="0"/>
                        </a:rPr>
                        <m:t>=4</m:t>
                      </m:r>
                      <m:r>
                        <m:rPr>
                          <m:sty m:val="p"/>
                        </m:rPr>
                        <a:rPr lang="el-GR" i="1">
                          <a:latin typeface="Cambria Math" panose="02040503050406030204" pitchFamily="18" charset="0"/>
                        </a:rPr>
                        <m:t>π</m:t>
                      </m:r>
                      <m:sSub>
                        <m:sSubPr>
                          <m:ctrlPr>
                            <a:rPr lang="en-US" i="1">
                              <a:latin typeface="Cambria Math" panose="02040503050406030204" pitchFamily="18" charset="0"/>
                            </a:rPr>
                          </m:ctrlPr>
                        </m:sSubPr>
                        <m:e>
                          <m:r>
                            <m:rPr>
                              <m:sty m:val="p"/>
                            </m:rPr>
                            <a:rPr lang="el-GR" i="1" smtClean="0">
                              <a:latin typeface="Cambria Math" panose="02040503050406030204" pitchFamily="18" charset="0"/>
                            </a:rPr>
                            <m:t>ρ</m:t>
                          </m:r>
                        </m:e>
                        <m:sub>
                          <m:r>
                            <m:rPr>
                              <m:sty m:val="p"/>
                            </m:rPr>
                            <a:rPr lang="en-US" i="0">
                              <a:latin typeface="Cambria Math" panose="02040503050406030204" pitchFamily="18" charset="0"/>
                            </a:rPr>
                            <m:t>tot</m:t>
                          </m:r>
                        </m:sub>
                      </m:sSub>
                      <m:sSup>
                        <m:sSupPr>
                          <m:ctrlPr>
                            <a:rPr lang="el-GR" i="1">
                              <a:latin typeface="Cambria Math" panose="02040503050406030204" pitchFamily="18" charset="0"/>
                            </a:rPr>
                          </m:ctrlPr>
                        </m:sSupPr>
                        <m:e>
                          <m:r>
                            <a:rPr lang="en-US" i="1">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dirty="0"/>
              </a:p>
              <a:p>
                <a:endParaRPr lang="en-US" sz="120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4F02AC17-7328-0EF4-2CDA-E7F16E5D0698}"/>
                  </a:ext>
                </a:extLst>
              </p:cNvPr>
              <p:cNvSpPr txBox="1">
                <a:spLocks noRot="1" noChangeAspect="1" noMove="1" noResize="1" noEditPoints="1" noAdjustHandles="1" noChangeArrowheads="1" noChangeShapeType="1" noTextEdit="1"/>
              </p:cNvSpPr>
              <p:nvPr/>
            </p:nvSpPr>
            <p:spPr>
              <a:xfrm>
                <a:off x="579120" y="4976843"/>
                <a:ext cx="3657283" cy="1881156"/>
              </a:xfrm>
              <a:prstGeom prst="rect">
                <a:avLst/>
              </a:prstGeom>
              <a:blipFill>
                <a:blip r:embed="rId5"/>
                <a:stretch>
                  <a:fillRect b="-161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FFFC270-4133-04BA-91F5-49CBB9170CA4}"/>
              </a:ext>
            </a:extLst>
          </p:cNvPr>
          <p:cNvSpPr txBox="1"/>
          <p:nvPr/>
        </p:nvSpPr>
        <p:spPr>
          <a:xfrm>
            <a:off x="5667018" y="5807693"/>
            <a:ext cx="713874" cy="369332"/>
          </a:xfrm>
          <a:prstGeom prst="rect">
            <a:avLst/>
          </a:prstGeom>
          <a:noFill/>
        </p:spPr>
        <p:txBody>
          <a:bodyPr wrap="square">
            <a:spAutoFit/>
          </a:bodyPr>
          <a:lstStyle/>
          <a:p>
            <a:r>
              <a:rPr lang="en-US" dirty="0"/>
              <a:t>with:</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B0805F8-A6CA-9F3C-9C70-9729BC777852}"/>
                  </a:ext>
                </a:extLst>
              </p:cNvPr>
              <p:cNvSpPr txBox="1"/>
              <p:nvPr/>
            </p:nvSpPr>
            <p:spPr>
              <a:xfrm>
                <a:off x="6765652" y="5548089"/>
                <a:ext cx="2124348" cy="369332"/>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𝑃</m:t>
                            </m:r>
                          </m:e>
                          <m:sub>
                            <m:r>
                              <m:rPr>
                                <m:sty m:val="p"/>
                              </m:rPr>
                              <a:rPr lang="en-US" i="0">
                                <a:latin typeface="Cambria Math" panose="02040503050406030204" pitchFamily="18" charset="0"/>
                              </a:rPr>
                              <m:t>tot</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m:rPr>
                                <m:sty m:val="p"/>
                              </m:rPr>
                              <a:rPr lang="en-US" b="0" i="0" smtClean="0">
                                <a:latin typeface="Cambria Math" panose="02040503050406030204" pitchFamily="18" charset="0"/>
                              </a:rPr>
                              <m:t>BM</m:t>
                            </m:r>
                          </m:sub>
                        </m:sSub>
                        <m:r>
                          <a:rPr lang="en-US" b="0" i="1" smtClean="0">
                            <a:latin typeface="Cambria Math" panose="02040503050406030204" pitchFamily="18" charset="0"/>
                          </a:rPr>
                          <m:t>+</m:t>
                        </m:r>
                        <m:r>
                          <a:rPr lang="en-US" i="1">
                            <a:latin typeface="Cambria Math" panose="02040503050406030204" pitchFamily="18" charset="0"/>
                          </a:rPr>
                          <m:t>𝑃</m:t>
                        </m:r>
                      </m:e>
                      <m:sub>
                        <m:r>
                          <m:rPr>
                            <m:sty m:val="p"/>
                          </m:rPr>
                          <a:rPr lang="en-US" b="0" i="0" smtClean="0">
                            <a:latin typeface="Cambria Math" panose="02040503050406030204" pitchFamily="18" charset="0"/>
                          </a:rPr>
                          <m:t>DM</m:t>
                        </m:r>
                      </m:sub>
                    </m:sSub>
                  </m:oMath>
                </a14:m>
                <a:endParaRPr lang="en-US" dirty="0"/>
              </a:p>
            </p:txBody>
          </p:sp>
        </mc:Choice>
        <mc:Fallback xmlns="">
          <p:sp>
            <p:nvSpPr>
              <p:cNvPr id="19" name="TextBox 18">
                <a:extLst>
                  <a:ext uri="{FF2B5EF4-FFF2-40B4-BE49-F238E27FC236}">
                    <a16:creationId xmlns:a16="http://schemas.microsoft.com/office/drawing/2014/main" id="{CB0805F8-A6CA-9F3C-9C70-9729BC777852}"/>
                  </a:ext>
                </a:extLst>
              </p:cNvPr>
              <p:cNvSpPr txBox="1">
                <a:spLocks noRot="1" noChangeAspect="1" noMove="1" noResize="1" noEditPoints="1" noAdjustHandles="1" noChangeArrowheads="1" noChangeShapeType="1" noTextEdit="1"/>
              </p:cNvSpPr>
              <p:nvPr/>
            </p:nvSpPr>
            <p:spPr>
              <a:xfrm>
                <a:off x="6765652" y="5548089"/>
                <a:ext cx="2124348" cy="369332"/>
              </a:xfrm>
              <a:prstGeom prst="rect">
                <a:avLst/>
              </a:prstGeom>
              <a:blipFill>
                <a:blip r:embed="rId6"/>
                <a:stretch>
                  <a:fillRect l="-2011" t="-3279" r="-86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D313A2D-BA35-DAFF-8B55-9A5A4465AA19}"/>
                  </a:ext>
                </a:extLst>
              </p:cNvPr>
              <p:cNvSpPr txBox="1"/>
              <p:nvPr/>
            </p:nvSpPr>
            <p:spPr>
              <a:xfrm>
                <a:off x="6765652" y="6083444"/>
                <a:ext cx="2205628" cy="369332"/>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𝐵𝑀</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𝐵𝑀</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b="0" i="1" smtClean="0">
                            <a:latin typeface="Cambria Math" panose="02040503050406030204" pitchFamily="18" charset="0"/>
                          </a:rPr>
                          <m:t>𝐵𝑀</m:t>
                        </m:r>
                      </m:sub>
                    </m:sSub>
                    <m:r>
                      <a:rPr lang="en-US" i="1">
                        <a:latin typeface="Cambria Math" panose="02040503050406030204" pitchFamily="18" charset="0"/>
                      </a:rPr>
                      <m:t>)</m:t>
                    </m:r>
                  </m:oMath>
                </a14:m>
                <a:endParaRPr lang="en-US" dirty="0"/>
              </a:p>
            </p:txBody>
          </p:sp>
        </mc:Choice>
        <mc:Fallback xmlns="">
          <p:sp>
            <p:nvSpPr>
              <p:cNvPr id="26" name="TextBox 25">
                <a:extLst>
                  <a:ext uri="{FF2B5EF4-FFF2-40B4-BE49-F238E27FC236}">
                    <a16:creationId xmlns:a16="http://schemas.microsoft.com/office/drawing/2014/main" id="{ED313A2D-BA35-DAFF-8B55-9A5A4465AA19}"/>
                  </a:ext>
                </a:extLst>
              </p:cNvPr>
              <p:cNvSpPr txBox="1">
                <a:spLocks noRot="1" noChangeAspect="1" noMove="1" noResize="1" noEditPoints="1" noAdjustHandles="1" noChangeArrowheads="1" noChangeShapeType="1" noTextEdit="1"/>
              </p:cNvSpPr>
              <p:nvPr/>
            </p:nvSpPr>
            <p:spPr>
              <a:xfrm>
                <a:off x="6765652" y="6083444"/>
                <a:ext cx="2205628" cy="369332"/>
              </a:xfrm>
              <a:prstGeom prst="rect">
                <a:avLst/>
              </a:prstGeom>
              <a:blipFill>
                <a:blip r:embed="rId7"/>
                <a:stretch>
                  <a:fillRect l="-1934" t="-4918"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DBEDB13-DA7A-A0EB-0F73-25F4858238B5}"/>
                  </a:ext>
                </a:extLst>
              </p:cNvPr>
              <p:cNvSpPr txBox="1"/>
              <p:nvPr/>
            </p:nvSpPr>
            <p:spPr>
              <a:xfrm>
                <a:off x="9357360" y="5548089"/>
                <a:ext cx="2255520" cy="369332"/>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m:rPr>
                                <m:sty m:val="p"/>
                              </m:rPr>
                              <a:rPr lang="en-US" b="0" i="0" smtClean="0">
                                <a:latin typeface="Cambria Math" panose="02040503050406030204" pitchFamily="18" charset="0"/>
                              </a:rPr>
                              <m:t>tot</m:t>
                            </m:r>
                          </m:sub>
                        </m:sSub>
                        <m:r>
                          <a:rPr lang="en-US" b="0" i="1" smtClean="0">
                            <a:latin typeface="Cambria Math" panose="02040503050406030204" pitchFamily="18" charset="0"/>
                          </a:rPr>
                          <m:t>=</m:t>
                        </m:r>
                        <m:r>
                          <m:rPr>
                            <m:sty m:val="p"/>
                          </m:rPr>
                          <a:rPr lang="el-GR" i="1">
                            <a:latin typeface="Cambria Math" panose="02040503050406030204" pitchFamily="18" charset="0"/>
                          </a:rPr>
                          <m:t>ρ</m:t>
                        </m:r>
                      </m:e>
                      <m:sub>
                        <m:r>
                          <m:rPr>
                            <m:sty m:val="p"/>
                          </m:rPr>
                          <a:rPr lang="en-US">
                            <a:latin typeface="Cambria Math" panose="02040503050406030204" pitchFamily="18" charset="0"/>
                          </a:rPr>
                          <m:t>BM</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m:rPr>
                            <m:sty m:val="p"/>
                          </m:rPr>
                          <a:rPr lang="en-US" b="0" i="0" smtClean="0">
                            <a:latin typeface="Cambria Math" panose="02040503050406030204" pitchFamily="18" charset="0"/>
                          </a:rPr>
                          <m:t>D</m:t>
                        </m:r>
                        <m:r>
                          <m:rPr>
                            <m:sty m:val="p"/>
                          </m:rPr>
                          <a:rPr lang="en-US">
                            <a:latin typeface="Cambria Math" panose="02040503050406030204" pitchFamily="18" charset="0"/>
                          </a:rPr>
                          <m:t>M</m:t>
                        </m:r>
                      </m:sub>
                    </m:sSub>
                  </m:oMath>
                </a14:m>
                <a:endParaRPr lang="en-US" dirty="0"/>
              </a:p>
            </p:txBody>
          </p:sp>
        </mc:Choice>
        <mc:Fallback xmlns="">
          <p:sp>
            <p:nvSpPr>
              <p:cNvPr id="28" name="TextBox 27">
                <a:extLst>
                  <a:ext uri="{FF2B5EF4-FFF2-40B4-BE49-F238E27FC236}">
                    <a16:creationId xmlns:a16="http://schemas.microsoft.com/office/drawing/2014/main" id="{BDBEDB13-DA7A-A0EB-0F73-25F4858238B5}"/>
                  </a:ext>
                </a:extLst>
              </p:cNvPr>
              <p:cNvSpPr txBox="1">
                <a:spLocks noRot="1" noChangeAspect="1" noMove="1" noResize="1" noEditPoints="1" noAdjustHandles="1" noChangeArrowheads="1" noChangeShapeType="1" noTextEdit="1"/>
              </p:cNvSpPr>
              <p:nvPr/>
            </p:nvSpPr>
            <p:spPr>
              <a:xfrm>
                <a:off x="9357360" y="5548089"/>
                <a:ext cx="2255520" cy="369332"/>
              </a:xfrm>
              <a:prstGeom prst="rect">
                <a:avLst/>
              </a:prstGeom>
              <a:blipFill>
                <a:blip r:embed="rId8"/>
                <a:stretch>
                  <a:fillRect l="-1622"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1AE684-8BB8-7F62-2709-AA3BB6050825}"/>
                  </a:ext>
                </a:extLst>
              </p:cNvPr>
              <p:cNvSpPr txBox="1"/>
              <p:nvPr/>
            </p:nvSpPr>
            <p:spPr>
              <a:xfrm>
                <a:off x="9357360" y="6103272"/>
                <a:ext cx="2167360" cy="369332"/>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𝐷</m:t>
                        </m:r>
                        <m:r>
                          <a:rPr lang="en-US" i="1">
                            <a:latin typeface="Cambria Math" panose="02040503050406030204" pitchFamily="18" charset="0"/>
                          </a:rPr>
                          <m:t>𝑀</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𝐷</m:t>
                        </m:r>
                        <m:r>
                          <a:rPr lang="en-US" i="1">
                            <a:latin typeface="Cambria Math" panose="02040503050406030204" pitchFamily="18" charset="0"/>
                          </a:rPr>
                          <m:t>𝑀</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b="0" i="1" smtClean="0">
                            <a:latin typeface="Cambria Math" panose="02040503050406030204" pitchFamily="18" charset="0"/>
                          </a:rPr>
                          <m:t>𝐷</m:t>
                        </m:r>
                        <m:r>
                          <a:rPr lang="en-US" i="1">
                            <a:latin typeface="Cambria Math" panose="02040503050406030204" pitchFamily="18" charset="0"/>
                          </a:rPr>
                          <m:t>𝑀</m:t>
                        </m:r>
                      </m:sub>
                    </m:sSub>
                    <m:r>
                      <a:rPr lang="en-US" i="1">
                        <a:latin typeface="Cambria Math" panose="02040503050406030204" pitchFamily="18" charset="0"/>
                      </a:rPr>
                      <m:t>)</m:t>
                    </m:r>
                  </m:oMath>
                </a14:m>
                <a:endParaRPr lang="en-US" dirty="0"/>
              </a:p>
            </p:txBody>
          </p:sp>
        </mc:Choice>
        <mc:Fallback xmlns="">
          <p:sp>
            <p:nvSpPr>
              <p:cNvPr id="30" name="TextBox 29">
                <a:extLst>
                  <a:ext uri="{FF2B5EF4-FFF2-40B4-BE49-F238E27FC236}">
                    <a16:creationId xmlns:a16="http://schemas.microsoft.com/office/drawing/2014/main" id="{A21AE684-8BB8-7F62-2709-AA3BB6050825}"/>
                  </a:ext>
                </a:extLst>
              </p:cNvPr>
              <p:cNvSpPr txBox="1">
                <a:spLocks noRot="1" noChangeAspect="1" noMove="1" noResize="1" noEditPoints="1" noAdjustHandles="1" noChangeArrowheads="1" noChangeShapeType="1" noTextEdit="1"/>
              </p:cNvSpPr>
              <p:nvPr/>
            </p:nvSpPr>
            <p:spPr>
              <a:xfrm>
                <a:off x="9357360" y="6103272"/>
                <a:ext cx="2167360" cy="369332"/>
              </a:xfrm>
              <a:prstGeom prst="rect">
                <a:avLst/>
              </a:prstGeom>
              <a:blipFill>
                <a:blip r:embed="rId9"/>
                <a:stretch>
                  <a:fillRect l="-1685" t="-3279" r="-281" b="-18033"/>
                </a:stretch>
              </a:blipFill>
            </p:spPr>
            <p:txBody>
              <a:bodyPr/>
              <a:lstStyle/>
              <a:p>
                <a:r>
                  <a:rPr lang="en-US">
                    <a:noFill/>
                  </a:rPr>
                  <a:t> </a:t>
                </a:r>
              </a:p>
            </p:txBody>
          </p:sp>
        </mc:Fallback>
      </mc:AlternateContent>
    </p:spTree>
    <p:extLst>
      <p:ext uri="{BB962C8B-B14F-4D97-AF65-F5344CB8AC3E}">
        <p14:creationId xmlns:p14="http://schemas.microsoft.com/office/powerpoint/2010/main" val="61164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FA7A95-1ED6-959B-8047-044102B8CAAD}"/>
              </a:ext>
            </a:extLst>
          </p:cNvPr>
          <p:cNvSpPr txBox="1"/>
          <p:nvPr/>
        </p:nvSpPr>
        <p:spPr>
          <a:xfrm>
            <a:off x="-34841" y="1243430"/>
            <a:ext cx="6368882" cy="369332"/>
          </a:xfrm>
          <a:prstGeom prst="rect">
            <a:avLst/>
          </a:prstGeom>
          <a:noFill/>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t>Baryonic matter is usually described through </a:t>
            </a:r>
            <a:r>
              <a:rPr lang="en-US" altLang="en-US" u="sng" dirty="0"/>
              <a:t>nuclear EOSs</a:t>
            </a:r>
            <a:r>
              <a:rPr lang="en-US" altLang="en-US" dirty="0"/>
              <a:t>.</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230D50B-573B-DCD4-B160-7C118FFFA86D}"/>
              </a:ext>
            </a:extLst>
          </p:cNvPr>
          <p:cNvSpPr txBox="1"/>
          <p:nvPr/>
        </p:nvSpPr>
        <p:spPr>
          <a:xfrm>
            <a:off x="7579360" y="511294"/>
            <a:ext cx="3251200" cy="461665"/>
          </a:xfrm>
          <a:prstGeom prst="rect">
            <a:avLst/>
          </a:prstGeom>
          <a:noFill/>
        </p:spPr>
        <p:txBody>
          <a:bodyPr wrap="square">
            <a:spAutoFit/>
          </a:bodyPr>
          <a:lstStyle/>
          <a:p>
            <a:pPr algn="ctr"/>
            <a:r>
              <a:rPr lang="it-IT" sz="2400" b="1" u="sng" dirty="0"/>
              <a:t>Dark Matter (DM)</a:t>
            </a:r>
            <a:endParaRPr lang="en-US" sz="2400" u="sng" dirty="0"/>
          </a:p>
        </p:txBody>
      </p:sp>
      <p:sp>
        <p:nvSpPr>
          <p:cNvPr id="7" name="TextBox 6">
            <a:extLst>
              <a:ext uri="{FF2B5EF4-FFF2-40B4-BE49-F238E27FC236}">
                <a16:creationId xmlns:a16="http://schemas.microsoft.com/office/drawing/2014/main" id="{30FD79B0-16DA-71E6-B8DA-ADC570B9A586}"/>
              </a:ext>
            </a:extLst>
          </p:cNvPr>
          <p:cNvSpPr txBox="1"/>
          <p:nvPr/>
        </p:nvSpPr>
        <p:spPr>
          <a:xfrm>
            <a:off x="1524000" y="511294"/>
            <a:ext cx="3251200" cy="461665"/>
          </a:xfrm>
          <a:prstGeom prst="rect">
            <a:avLst/>
          </a:prstGeom>
          <a:noFill/>
        </p:spPr>
        <p:txBody>
          <a:bodyPr wrap="square">
            <a:spAutoFit/>
          </a:bodyPr>
          <a:lstStyle/>
          <a:p>
            <a:pPr algn="ctr"/>
            <a:r>
              <a:rPr lang="it-IT" sz="2400" b="1" u="sng" dirty="0" err="1"/>
              <a:t>Baryonic</a:t>
            </a:r>
            <a:r>
              <a:rPr lang="it-IT" sz="2400" b="1" u="sng" dirty="0"/>
              <a:t> Matter (BM)</a:t>
            </a:r>
            <a:endParaRPr lang="en-US" sz="2400" u="sng" dirty="0"/>
          </a:p>
        </p:txBody>
      </p:sp>
      <p:sp>
        <p:nvSpPr>
          <p:cNvPr id="9" name="TextBox 8">
            <a:extLst>
              <a:ext uri="{FF2B5EF4-FFF2-40B4-BE49-F238E27FC236}">
                <a16:creationId xmlns:a16="http://schemas.microsoft.com/office/drawing/2014/main" id="{A2EACA39-94E3-8A2B-0FB4-38E6D646ACBB}"/>
              </a:ext>
            </a:extLst>
          </p:cNvPr>
          <p:cNvSpPr txBox="1"/>
          <p:nvPr/>
        </p:nvSpPr>
        <p:spPr>
          <a:xfrm>
            <a:off x="6385560" y="1243430"/>
            <a:ext cx="5636029" cy="646331"/>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dirty="0"/>
              <a:t>DM is a fundamental ingredient of the Universe, making up about 27% of its total energy density.</a:t>
            </a:r>
            <a:endParaRPr lang="en-US" altLang="en-US" sz="1800" dirty="0"/>
          </a:p>
        </p:txBody>
      </p:sp>
      <p:sp>
        <p:nvSpPr>
          <p:cNvPr id="10" name="TextBox 9">
            <a:extLst>
              <a:ext uri="{FF2B5EF4-FFF2-40B4-BE49-F238E27FC236}">
                <a16:creationId xmlns:a16="http://schemas.microsoft.com/office/drawing/2014/main" id="{3B818330-09B4-5906-153F-DD408A88ED23}"/>
              </a:ext>
            </a:extLst>
          </p:cNvPr>
          <p:cNvSpPr txBox="1"/>
          <p:nvPr/>
        </p:nvSpPr>
        <p:spPr>
          <a:xfrm>
            <a:off x="-34841" y="1883233"/>
            <a:ext cx="6368882" cy="369332"/>
          </a:xfrm>
          <a:prstGeom prst="rect">
            <a:avLst/>
          </a:prstGeom>
          <a:noFill/>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t>We use 3 different EOSs: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1347AD7-C260-5643-B39D-B22E9262AC2A}"/>
              </a:ext>
            </a:extLst>
          </p:cNvPr>
          <p:cNvSpPr txBox="1"/>
          <p:nvPr/>
        </p:nvSpPr>
        <p:spPr>
          <a:xfrm>
            <a:off x="297668" y="2523036"/>
            <a:ext cx="1140434" cy="369332"/>
          </a:xfrm>
          <a:prstGeom prst="rect">
            <a:avLst/>
          </a:prstGeom>
          <a:noFill/>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Ø"/>
            </a:pPr>
            <a:r>
              <a:rPr lang="en-US" altLang="en-US" dirty="0"/>
              <a:t>BSk22</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F83B5D4E-6630-CAA9-97D8-6FEC34A88280}"/>
              </a:ext>
            </a:extLst>
          </p:cNvPr>
          <p:cNvSpPr txBox="1"/>
          <p:nvPr/>
        </p:nvSpPr>
        <p:spPr>
          <a:xfrm>
            <a:off x="2579383" y="2523036"/>
            <a:ext cx="1140434" cy="369332"/>
          </a:xfrm>
          <a:prstGeom prst="rect">
            <a:avLst/>
          </a:prstGeom>
          <a:noFill/>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Ø"/>
            </a:pPr>
            <a:r>
              <a:rPr lang="en-US" altLang="en-US" dirty="0"/>
              <a:t>MPA1</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C2861D59-EEE7-1A67-859E-CD5D26D69682}"/>
              </a:ext>
            </a:extLst>
          </p:cNvPr>
          <p:cNvSpPr txBox="1"/>
          <p:nvPr/>
        </p:nvSpPr>
        <p:spPr>
          <a:xfrm>
            <a:off x="4861098" y="2523036"/>
            <a:ext cx="1140434" cy="369332"/>
          </a:xfrm>
          <a:prstGeom prst="rect">
            <a:avLst/>
          </a:prstGeom>
          <a:noFill/>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Ø"/>
            </a:pPr>
            <a:r>
              <a:rPr lang="en-US" altLang="en-US" dirty="0"/>
              <a:t>APR4</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1615BEC-6898-1C0B-D6CB-10815D68D6AC}"/>
                  </a:ext>
                </a:extLst>
              </p:cNvPr>
              <p:cNvSpPr txBox="1"/>
              <p:nvPr/>
            </p:nvSpPr>
            <p:spPr>
              <a:xfrm>
                <a:off x="6385560" y="3633438"/>
                <a:ext cx="5638800" cy="923330"/>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sz="1800" dirty="0"/>
                  <a:t>DM can be either fermionic or bosonic </a:t>
                </a:r>
                <a14:m>
                  <m:oMath xmlns:m="http://schemas.openxmlformats.org/officeDocument/2006/math">
                    <m:r>
                      <a:rPr lang="it-IT" altLang="en-US" i="1">
                        <a:latin typeface="Cambria Math" panose="02040503050406030204" pitchFamily="18" charset="0"/>
                      </a:rPr>
                      <m:t>→</m:t>
                    </m:r>
                  </m:oMath>
                </a14:m>
                <a:r>
                  <a:rPr lang="en-US" altLang="en-US" dirty="0"/>
                  <a:t> many models have been studied in literature, including mirror and fuzzy DM.</a:t>
                </a:r>
                <a:endParaRPr lang="en-US" altLang="en-US" sz="1800" dirty="0"/>
              </a:p>
            </p:txBody>
          </p:sp>
        </mc:Choice>
        <mc:Fallback xmlns="">
          <p:sp>
            <p:nvSpPr>
              <p:cNvPr id="15" name="TextBox 14">
                <a:extLst>
                  <a:ext uri="{FF2B5EF4-FFF2-40B4-BE49-F238E27FC236}">
                    <a16:creationId xmlns:a16="http://schemas.microsoft.com/office/drawing/2014/main" id="{91615BEC-6898-1C0B-D6CB-10815D68D6AC}"/>
                  </a:ext>
                </a:extLst>
              </p:cNvPr>
              <p:cNvSpPr txBox="1">
                <a:spLocks noRot="1" noChangeAspect="1" noMove="1" noResize="1" noEditPoints="1" noAdjustHandles="1" noChangeArrowheads="1" noChangeShapeType="1" noTextEdit="1"/>
              </p:cNvSpPr>
              <p:nvPr/>
            </p:nvSpPr>
            <p:spPr>
              <a:xfrm>
                <a:off x="6385560" y="3633438"/>
                <a:ext cx="5638800" cy="923330"/>
              </a:xfrm>
              <a:prstGeom prst="rect">
                <a:avLst/>
              </a:prstGeom>
              <a:blipFill>
                <a:blip r:embed="rId2"/>
                <a:stretch>
                  <a:fillRect l="-757" t="-2632" r="-865" b="-9868"/>
                </a:stretch>
              </a:blipFill>
            </p:spPr>
            <p:txBody>
              <a:bodyPr/>
              <a:lstStyle/>
              <a:p>
                <a:r>
                  <a:rPr lang="en-US">
                    <a:noFill/>
                  </a:rPr>
                  <a:t> </a:t>
                </a:r>
              </a:p>
            </p:txBody>
          </p:sp>
        </mc:Fallback>
      </mc:AlternateContent>
      <p:pic>
        <p:nvPicPr>
          <p:cNvPr id="17" name="Picture 16" descr="A graph of a graph of a graph&#10;&#10;AI-generated content may be incorrect.">
            <a:extLst>
              <a:ext uri="{FF2B5EF4-FFF2-40B4-BE49-F238E27FC236}">
                <a16:creationId xmlns:a16="http://schemas.microsoft.com/office/drawing/2014/main" id="{1C95742D-9318-9081-7669-2EE5820C5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51" y="3013208"/>
            <a:ext cx="5866497" cy="271538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7E88BE-5066-0CF0-72BA-006EF4BF7F59}"/>
                  </a:ext>
                </a:extLst>
              </p:cNvPr>
              <p:cNvSpPr txBox="1"/>
              <p:nvPr/>
            </p:nvSpPr>
            <p:spPr>
              <a:xfrm>
                <a:off x="-9340" y="5962162"/>
                <a:ext cx="6317877" cy="938527"/>
              </a:xfrm>
              <a:prstGeom prst="rect">
                <a:avLst/>
              </a:prstGeom>
              <a:noFill/>
            </p:spPr>
            <p:txBody>
              <a:bodyPr wrap="square">
                <a:spAutoFit/>
              </a:bodyPr>
              <a:lstStyle/>
              <a:p>
                <a:pPr lvl="0" algn="ctr" eaLnBrk="0" fontAlgn="base" hangingPunct="0">
                  <a:spcBef>
                    <a:spcPct val="0"/>
                  </a:spcBef>
                  <a:spcAft>
                    <a:spcPct val="0"/>
                  </a:spcAft>
                </a:pPr>
                <a:r>
                  <a:rPr lang="en-US" altLang="en-US" dirty="0"/>
                  <a:t>All EOSs provide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𝑀</m:t>
                        </m:r>
                      </m:e>
                      <m:sub>
                        <m:r>
                          <a:rPr lang="en-US" altLang="en-US" i="1">
                            <a:latin typeface="Cambria Math" panose="02040503050406030204" pitchFamily="18" charset="0"/>
                          </a:rPr>
                          <m:t>𝑇𝑂𝑉</m:t>
                        </m:r>
                      </m:sub>
                    </m:sSub>
                    <m:r>
                      <a:rPr lang="en-US" altLang="en-US" i="1">
                        <a:latin typeface="Cambria Math" panose="02040503050406030204" pitchFamily="18" charset="0"/>
                      </a:rPr>
                      <m:t>&gt;2</m:t>
                    </m:r>
                  </m:oMath>
                </a14:m>
                <a:r>
                  <a:rPr lang="it-IT" dirty="0"/>
                  <a:t> </a:t>
                </a:r>
                <a14:m>
                  <m:oMath xmlns:m="http://schemas.openxmlformats.org/officeDocument/2006/math">
                    <m:sSub>
                      <m:sSubPr>
                        <m:ctrlPr>
                          <a:rPr lang="it-IT" i="1">
                            <a:latin typeface="Cambria Math" panose="02040503050406030204" pitchFamily="18" charset="0"/>
                          </a:rPr>
                        </m:ctrlPr>
                      </m:sSubPr>
                      <m:e>
                        <m:r>
                          <m:rPr>
                            <m:sty m:val="p"/>
                          </m:rPr>
                          <a:rPr lang="it-IT">
                            <a:latin typeface="Cambria Math" panose="02040503050406030204" pitchFamily="18" charset="0"/>
                          </a:rPr>
                          <m:t>M</m:t>
                        </m:r>
                      </m:e>
                      <m:sub>
                        <m:r>
                          <a:rPr lang="it-IT" b="1">
                            <a:latin typeface="Cambria Math" panose="02040503050406030204" pitchFamily="18" charset="0"/>
                          </a:rPr>
                          <m:t>⊙</m:t>
                        </m:r>
                      </m:sub>
                    </m:sSub>
                  </m:oMath>
                </a14:m>
                <a:r>
                  <a:rPr lang="en-US" altLang="en-US" dirty="0"/>
                  <a:t> as required.</a:t>
                </a:r>
                <a:br>
                  <a:rPr lang="en-US" altLang="en-US" dirty="0"/>
                </a:br>
                <a:r>
                  <a:rPr lang="en-US" altLang="en-US" dirty="0"/>
                  <a:t>At typical inside a NSs (</a:t>
                </a:r>
                <a14:m>
                  <m:oMath xmlns:m="http://schemas.openxmlformats.org/officeDocument/2006/math">
                    <m:r>
                      <m:rPr>
                        <m:sty m:val="p"/>
                      </m:rPr>
                      <a:rPr lang="el-GR" altLang="en-US" i="1" smtClean="0">
                        <a:latin typeface="Cambria Math" panose="02040503050406030204" pitchFamily="18" charset="0"/>
                      </a:rPr>
                      <m:t>ρ</m:t>
                    </m:r>
                    <m:r>
                      <a:rPr lang="en-US" altLang="en-US" b="0" i="1" smtClean="0">
                        <a:latin typeface="Cambria Math" panose="02040503050406030204" pitchFamily="18" charset="0"/>
                      </a:rPr>
                      <m:t>≤800</m:t>
                    </m:r>
                    <m:f>
                      <m:fPr>
                        <m:type m:val="lin"/>
                        <m:ctrlPr>
                          <a:rPr lang="en-US" altLang="en-US" b="0" i="1" smtClean="0">
                            <a:latin typeface="Cambria Math" panose="02040503050406030204" pitchFamily="18" charset="0"/>
                          </a:rPr>
                        </m:ctrlPr>
                      </m:fPr>
                      <m:num>
                        <m:r>
                          <m:rPr>
                            <m:sty m:val="p"/>
                          </m:rPr>
                          <a:rPr lang="en-US" altLang="en-US" b="0" i="0" smtClean="0">
                            <a:latin typeface="Cambria Math" panose="02040503050406030204" pitchFamily="18" charset="0"/>
                          </a:rPr>
                          <m:t>MeV</m:t>
                        </m:r>
                      </m:num>
                      <m:den>
                        <m:sSup>
                          <m:sSupPr>
                            <m:ctrlPr>
                              <a:rPr lang="en-US" altLang="en-US" i="1">
                                <a:latin typeface="Cambria Math" panose="02040503050406030204" pitchFamily="18" charset="0"/>
                              </a:rPr>
                            </m:ctrlPr>
                          </m:sSupPr>
                          <m:e>
                            <m:r>
                              <m:rPr>
                                <m:sty m:val="p"/>
                              </m:rPr>
                              <a:rPr lang="en-US" altLang="en-US">
                                <a:latin typeface="Cambria Math" panose="02040503050406030204" pitchFamily="18" charset="0"/>
                              </a:rPr>
                              <m:t>fm</m:t>
                            </m:r>
                          </m:e>
                          <m:sup>
                            <m:r>
                              <a:rPr lang="en-US" altLang="en-US">
                                <a:latin typeface="Cambria Math" panose="02040503050406030204" pitchFamily="18" charset="0"/>
                              </a:rPr>
                              <m:t>3</m:t>
                            </m:r>
                          </m:sup>
                        </m:sSup>
                      </m:den>
                    </m:f>
                    <m:r>
                      <a:rPr lang="en-US" altLang="en-US" b="0" i="1" smtClean="0">
                        <a:latin typeface="Cambria Math" panose="02040503050406030204" pitchFamily="18" charset="0"/>
                      </a:rPr>
                      <m:t>≃1.5</m:t>
                    </m:r>
                    <m:r>
                      <m:rPr>
                        <m:nor/>
                      </m:rPr>
                      <a:rPr lang="it-IT"/>
                      <m:t>×</m:t>
                    </m:r>
                    <m:sSup>
                      <m:sSupPr>
                        <m:ctrlPr>
                          <a:rPr lang="it-IT" i="1">
                            <a:latin typeface="Cambria Math" panose="02040503050406030204" pitchFamily="18" charset="0"/>
                          </a:rPr>
                        </m:ctrlPr>
                      </m:sSupPr>
                      <m:e>
                        <m:r>
                          <a:rPr lang="it-IT" b="0" i="1">
                            <a:latin typeface="Cambria Math" panose="02040503050406030204" pitchFamily="18" charset="0"/>
                          </a:rPr>
                          <m:t>10</m:t>
                        </m:r>
                      </m:e>
                      <m:sup>
                        <m:r>
                          <a:rPr lang="it-IT" b="0" i="1">
                            <a:latin typeface="Cambria Math" panose="02040503050406030204" pitchFamily="18" charset="0"/>
                          </a:rPr>
                          <m:t>1</m:t>
                        </m:r>
                        <m:r>
                          <a:rPr lang="en-US" b="0" i="1" smtClean="0">
                            <a:latin typeface="Cambria Math" panose="02040503050406030204" pitchFamily="18" charset="0"/>
                          </a:rPr>
                          <m:t>5</m:t>
                        </m:r>
                      </m:sup>
                    </m:sSup>
                    <m:r>
                      <a:rPr lang="it-IT" b="0">
                        <a:latin typeface="Cambria Math" panose="02040503050406030204" pitchFamily="18" charset="0"/>
                      </a:rPr>
                      <m:t> </m:t>
                    </m:r>
                    <m:r>
                      <m:rPr>
                        <m:sty m:val="p"/>
                      </m:rPr>
                      <a:rPr lang="it-IT" b="0" i="1">
                        <a:latin typeface="Cambria Math" panose="02040503050406030204" pitchFamily="18" charset="0"/>
                      </a:rPr>
                      <m:t>g</m:t>
                    </m:r>
                    <m:r>
                      <a:rPr lang="it-IT" b="0">
                        <a:latin typeface="Cambria Math" panose="02040503050406030204" pitchFamily="18" charset="0"/>
                      </a:rPr>
                      <m:t>/</m:t>
                    </m:r>
                    <m:sSup>
                      <m:sSupPr>
                        <m:ctrlPr>
                          <a:rPr lang="it-IT" i="1">
                            <a:latin typeface="Cambria Math" panose="02040503050406030204" pitchFamily="18" charset="0"/>
                          </a:rPr>
                        </m:ctrlPr>
                      </m:sSupPr>
                      <m:e>
                        <m:r>
                          <m:rPr>
                            <m:sty m:val="p"/>
                          </m:rPr>
                          <a:rPr lang="it-IT" b="0" i="1">
                            <a:latin typeface="Cambria Math" panose="02040503050406030204" pitchFamily="18" charset="0"/>
                          </a:rPr>
                          <m:t>cm</m:t>
                        </m:r>
                      </m:e>
                      <m:sup>
                        <m:r>
                          <a:rPr lang="it-IT" b="0" i="1">
                            <a:latin typeface="Cambria Math" panose="02040503050406030204" pitchFamily="18" charset="0"/>
                          </a:rPr>
                          <m:t>3</m:t>
                        </m:r>
                      </m:sup>
                    </m:sSup>
                  </m:oMath>
                </a14:m>
                <a:r>
                  <a:rPr lang="en-US" altLang="en-US" dirty="0"/>
                  <a:t>), MPA1 is the stiffest, whereas APR4 is the softest. </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mc:Choice>
        <mc:Fallback xmlns="">
          <p:sp>
            <p:nvSpPr>
              <p:cNvPr id="2" name="TextBox 1">
                <a:extLst>
                  <a:ext uri="{FF2B5EF4-FFF2-40B4-BE49-F238E27FC236}">
                    <a16:creationId xmlns:a16="http://schemas.microsoft.com/office/drawing/2014/main" id="{7A7E88BE-5066-0CF0-72BA-006EF4BF7F59}"/>
                  </a:ext>
                </a:extLst>
              </p:cNvPr>
              <p:cNvSpPr txBox="1">
                <a:spLocks noRot="1" noChangeAspect="1" noMove="1" noResize="1" noEditPoints="1" noAdjustHandles="1" noChangeArrowheads="1" noChangeShapeType="1" noTextEdit="1"/>
              </p:cNvSpPr>
              <p:nvPr/>
            </p:nvSpPr>
            <p:spPr>
              <a:xfrm>
                <a:off x="-9340" y="5962162"/>
                <a:ext cx="6317877" cy="938527"/>
              </a:xfrm>
              <a:prstGeom prst="rect">
                <a:avLst/>
              </a:prstGeom>
              <a:blipFill>
                <a:blip r:embed="rId4"/>
                <a:stretch>
                  <a:fillRect t="-14935" r="-675" b="-4026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8A15934-9B5A-E856-4FF2-DB5F86CCAFD4}"/>
              </a:ext>
            </a:extLst>
          </p:cNvPr>
          <p:cNvSpPr txBox="1"/>
          <p:nvPr/>
        </p:nvSpPr>
        <p:spPr>
          <a:xfrm>
            <a:off x="617124" y="5717001"/>
            <a:ext cx="5458797" cy="200055"/>
          </a:xfrm>
          <a:prstGeom prst="rect">
            <a:avLst/>
          </a:prstGeom>
          <a:noFill/>
        </p:spPr>
        <p:txBody>
          <a:bodyPr wrap="square">
            <a:spAutoFit/>
          </a:bodyPr>
          <a:lstStyle/>
          <a:p>
            <a:pPr algn="ctr"/>
            <a:r>
              <a:rPr lang="en-US" sz="700" dirty="0">
                <a:solidFill>
                  <a:srgbClr val="222222"/>
                </a:solidFill>
              </a:rPr>
              <a:t>Grippa et al., “Constraints on scalar and vector dark matter admixed neutron stars with linear and quadratic couplings”, </a:t>
            </a:r>
            <a:r>
              <a:rPr lang="en-US" sz="700" dirty="0" err="1">
                <a:solidFill>
                  <a:srgbClr val="222222"/>
                </a:solidFill>
              </a:rPr>
              <a:t>arXiv</a:t>
            </a:r>
            <a:r>
              <a:rPr lang="en-US" sz="700" dirty="0">
                <a:solidFill>
                  <a:srgbClr val="222222"/>
                </a:solidFill>
              </a:rPr>
              <a:t>: 2407.16396</a:t>
            </a:r>
            <a:endParaRPr lang="en-US" sz="700" u="sng" dirty="0">
              <a:solidFill>
                <a:srgbClr val="222222"/>
              </a:solidFill>
            </a:endParaRPr>
          </a:p>
        </p:txBody>
      </p:sp>
      <p:sp>
        <p:nvSpPr>
          <p:cNvPr id="14" name="TextBox 13">
            <a:extLst>
              <a:ext uri="{FF2B5EF4-FFF2-40B4-BE49-F238E27FC236}">
                <a16:creationId xmlns:a16="http://schemas.microsoft.com/office/drawing/2014/main" id="{9E99238C-9349-0E9F-7437-B71FB8B78F76}"/>
              </a:ext>
            </a:extLst>
          </p:cNvPr>
          <p:cNvSpPr txBox="1"/>
          <p:nvPr/>
        </p:nvSpPr>
        <p:spPr>
          <a:xfrm>
            <a:off x="6388331" y="2161435"/>
            <a:ext cx="5636029" cy="1200329"/>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sz="1800" dirty="0"/>
              <a:t>The nature of DM is still unknown and much debated:</a:t>
            </a:r>
            <a:r>
              <a:rPr lang="en-US" dirty="0"/>
              <a:t> it does not emit, absorb, or reflect electromagnetic radiation and is only detectable via its gravitational influence on visible matter.</a:t>
            </a:r>
            <a:endParaRPr lang="en-US" altLang="en-US" sz="1800" dirty="0"/>
          </a:p>
        </p:txBody>
      </p:sp>
      <p:sp>
        <p:nvSpPr>
          <p:cNvPr id="16" name="Arrow: Right 15">
            <a:extLst>
              <a:ext uri="{FF2B5EF4-FFF2-40B4-BE49-F238E27FC236}">
                <a16:creationId xmlns:a16="http://schemas.microsoft.com/office/drawing/2014/main" id="{9A1D60FA-810B-2441-57E9-46B0A6814E79}"/>
              </a:ext>
            </a:extLst>
          </p:cNvPr>
          <p:cNvSpPr/>
          <p:nvPr/>
        </p:nvSpPr>
        <p:spPr>
          <a:xfrm rot="5400000">
            <a:off x="8674672" y="4751659"/>
            <a:ext cx="1057803" cy="66802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50AE86-53C1-8380-7D88-62BE58BBCAEC}"/>
              </a:ext>
            </a:extLst>
          </p:cNvPr>
          <p:cNvSpPr txBox="1"/>
          <p:nvPr/>
        </p:nvSpPr>
        <p:spPr>
          <a:xfrm>
            <a:off x="7370213" y="5777496"/>
            <a:ext cx="3666719" cy="369332"/>
          </a:xfrm>
          <a:prstGeom prst="rect">
            <a:avLst/>
          </a:prstGeom>
          <a:noFill/>
        </p:spPr>
        <p:txBody>
          <a:bodyPr wrap="square">
            <a:spAutoFit/>
          </a:bodyPr>
          <a:lstStyle/>
          <a:p>
            <a:pPr algn="ctr"/>
            <a:r>
              <a:rPr lang="en-US" dirty="0"/>
              <a:t>We assume </a:t>
            </a:r>
            <a:r>
              <a:rPr lang="en-US" b="1" u="sng" dirty="0"/>
              <a:t>fermionic Dark Matter</a:t>
            </a:r>
          </a:p>
        </p:txBody>
      </p:sp>
    </p:spTree>
    <p:extLst>
      <p:ext uri="{BB962C8B-B14F-4D97-AF65-F5344CB8AC3E}">
        <p14:creationId xmlns:p14="http://schemas.microsoft.com/office/powerpoint/2010/main" val="2292070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24563</TotalTime>
  <Words>2483</Words>
  <Application>Microsoft Office PowerPoint</Application>
  <PresentationFormat>Widescreen</PresentationFormat>
  <Paragraphs>253</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Cambria Math</vt:lpstr>
      <vt:lpstr>Courier New</vt:lpstr>
      <vt:lpstr>fkGroteskNeue</vt:lpstr>
      <vt:lpstr>Source Sans Pro</vt:lpstr>
      <vt:lpstr>Wingdings</vt:lpstr>
      <vt:lpstr>Office Theme</vt:lpstr>
      <vt:lpstr>PowerPoint Presentation</vt:lpstr>
      <vt:lpstr>Summary</vt:lpstr>
      <vt:lpstr>Classification of compact objects</vt:lpstr>
      <vt:lpstr>Neutron stars</vt:lpstr>
      <vt:lpstr>The Equation of state of Neutron stars</vt:lpstr>
      <vt:lpstr>PowerPoint Presentation</vt:lpstr>
      <vt:lpstr>Measured Neutron Star Masses</vt:lpstr>
      <vt:lpstr>Dark Matter admixed Neutron Stars</vt:lpstr>
      <vt:lpstr>PowerPoint Presentation</vt:lpstr>
      <vt:lpstr>Fermionic Dark Matter</vt:lpstr>
      <vt:lpstr>Linear scenario</vt:lpstr>
      <vt:lpstr>Quadratic scenario</vt:lpstr>
      <vt:lpstr>Results: speed of sound</vt:lpstr>
      <vt:lpstr>Results: linear scenario</vt:lpstr>
      <vt:lpstr>PowerPoint Presentation</vt:lpstr>
      <vt:lpstr>PowerPoint Presentation</vt:lpstr>
      <vt:lpstr>Thank you for your attention!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Pisa – “E. Fermi” Physics department</dc:title>
  <dc:creator>Francesco</dc:creator>
  <cp:lastModifiedBy>Francesco Grippa</cp:lastModifiedBy>
  <cp:revision>843</cp:revision>
  <dcterms:created xsi:type="dcterms:W3CDTF">2023-03-09T11:20:38Z</dcterms:created>
  <dcterms:modified xsi:type="dcterms:W3CDTF">2025-11-13T18:47:22Z</dcterms:modified>
</cp:coreProperties>
</file>