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9" r:id="rId4"/>
    <p:sldId id="260" r:id="rId5"/>
    <p:sldId id="261" r:id="rId6"/>
    <p:sldId id="262" r:id="rId7"/>
    <p:sldId id="263" r:id="rId8"/>
    <p:sldId id="267" r:id="rId9"/>
    <p:sldId id="268" r:id="rId10"/>
    <p:sldId id="269" r:id="rId11"/>
    <p:sldId id="271" r:id="rId12"/>
    <p:sldId id="283" r:id="rId13"/>
    <p:sldId id="264" r:id="rId14"/>
    <p:sldId id="280" r:id="rId15"/>
    <p:sldId id="284" r:id="rId16"/>
    <p:sldId id="285" r:id="rId17"/>
    <p:sldId id="273" r:id="rId18"/>
    <p:sldId id="272"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3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BFA65-1CEF-4360-836D-727FD7FEDF53}" type="datetimeFigureOut">
              <a:rPr lang="it-IT" smtClean="0"/>
              <a:t>13/11/2025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874EF-F76D-4488-95CA-FC7F4CB37A94}" type="slidenum">
              <a:rPr lang="it-IT" smtClean="0"/>
              <a:t>‹N›</a:t>
            </a:fld>
            <a:endParaRPr lang="it-IT"/>
          </a:p>
        </p:txBody>
      </p:sp>
    </p:spTree>
    <p:extLst>
      <p:ext uri="{BB962C8B-B14F-4D97-AF65-F5344CB8AC3E}">
        <p14:creationId xmlns:p14="http://schemas.microsoft.com/office/powerpoint/2010/main" val="355482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9874EF-F76D-4488-95CA-FC7F4CB37A94}" type="slidenum">
              <a:rPr lang="it-IT" smtClean="0"/>
              <a:t>3</a:t>
            </a:fld>
            <a:endParaRPr lang="it-IT"/>
          </a:p>
        </p:txBody>
      </p:sp>
    </p:spTree>
    <p:extLst>
      <p:ext uri="{BB962C8B-B14F-4D97-AF65-F5344CB8AC3E}">
        <p14:creationId xmlns:p14="http://schemas.microsoft.com/office/powerpoint/2010/main" val="176465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9874EF-F76D-4488-95CA-FC7F4CB37A94}" type="slidenum">
              <a:rPr lang="it-IT" smtClean="0"/>
              <a:t>12</a:t>
            </a:fld>
            <a:endParaRPr lang="it-IT"/>
          </a:p>
        </p:txBody>
      </p:sp>
    </p:spTree>
    <p:extLst>
      <p:ext uri="{BB962C8B-B14F-4D97-AF65-F5344CB8AC3E}">
        <p14:creationId xmlns:p14="http://schemas.microsoft.com/office/powerpoint/2010/main" val="333489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9874EF-F76D-4488-95CA-FC7F4CB37A94}" type="slidenum">
              <a:rPr lang="it-IT" smtClean="0"/>
              <a:t>13</a:t>
            </a:fld>
            <a:endParaRPr lang="it-IT"/>
          </a:p>
        </p:txBody>
      </p:sp>
    </p:spTree>
    <p:extLst>
      <p:ext uri="{BB962C8B-B14F-4D97-AF65-F5344CB8AC3E}">
        <p14:creationId xmlns:p14="http://schemas.microsoft.com/office/powerpoint/2010/main" val="4083474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9EC9-6B48-FF2B-2CBA-ADF591876F1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F38FB46-F1BE-F364-48E8-63E42E6B317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7898E98-06FD-663C-7D9E-CECB3189F91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A5BAB56-D83E-A49C-8BDE-EEBCDAAC3713}"/>
              </a:ext>
            </a:extLst>
          </p:cNvPr>
          <p:cNvSpPr>
            <a:spLocks noGrp="1"/>
          </p:cNvSpPr>
          <p:nvPr>
            <p:ph type="sldNum" sz="quarter" idx="5"/>
          </p:nvPr>
        </p:nvSpPr>
        <p:spPr/>
        <p:txBody>
          <a:bodyPr/>
          <a:lstStyle/>
          <a:p>
            <a:fld id="{909874EF-F76D-4488-95CA-FC7F4CB37A94}" type="slidenum">
              <a:rPr lang="it-IT" smtClean="0"/>
              <a:t>14</a:t>
            </a:fld>
            <a:endParaRPr lang="it-IT"/>
          </a:p>
        </p:txBody>
      </p:sp>
    </p:spTree>
    <p:extLst>
      <p:ext uri="{BB962C8B-B14F-4D97-AF65-F5344CB8AC3E}">
        <p14:creationId xmlns:p14="http://schemas.microsoft.com/office/powerpoint/2010/main" val="419017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96311-E079-A4C0-DF8C-663A29AEDC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58B6C44-12AA-CEBE-683C-8EFEFF730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C8B230B-D21A-E915-6C0A-D2FD747D32E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13270C0-9736-AD6B-A252-302145E5F05A}"/>
              </a:ext>
            </a:extLst>
          </p:cNvPr>
          <p:cNvSpPr>
            <a:spLocks noGrp="1"/>
          </p:cNvSpPr>
          <p:nvPr>
            <p:ph type="sldNum" sz="quarter" idx="5"/>
          </p:nvPr>
        </p:nvSpPr>
        <p:spPr/>
        <p:txBody>
          <a:bodyPr/>
          <a:lstStyle/>
          <a:p>
            <a:fld id="{909874EF-F76D-4488-95CA-FC7F4CB37A94}" type="slidenum">
              <a:rPr lang="it-IT" smtClean="0"/>
              <a:t>15</a:t>
            </a:fld>
            <a:endParaRPr lang="it-IT"/>
          </a:p>
        </p:txBody>
      </p:sp>
    </p:spTree>
    <p:extLst>
      <p:ext uri="{BB962C8B-B14F-4D97-AF65-F5344CB8AC3E}">
        <p14:creationId xmlns:p14="http://schemas.microsoft.com/office/powerpoint/2010/main" val="228694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0BFF-A94C-0B13-2739-D11CDFFDF0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47D6A50-7C7A-4478-218E-791EFB85BD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CD47448-4A5D-1572-D8A4-377BB51D544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BEEF37C-FDCC-CF90-4AE5-A6BF0C78BC9B}"/>
              </a:ext>
            </a:extLst>
          </p:cNvPr>
          <p:cNvSpPr>
            <a:spLocks noGrp="1"/>
          </p:cNvSpPr>
          <p:nvPr>
            <p:ph type="sldNum" sz="quarter" idx="5"/>
          </p:nvPr>
        </p:nvSpPr>
        <p:spPr/>
        <p:txBody>
          <a:bodyPr/>
          <a:lstStyle/>
          <a:p>
            <a:fld id="{909874EF-F76D-4488-95CA-FC7F4CB37A94}" type="slidenum">
              <a:rPr lang="it-IT" smtClean="0"/>
              <a:t>16</a:t>
            </a:fld>
            <a:endParaRPr lang="it-IT"/>
          </a:p>
        </p:txBody>
      </p:sp>
    </p:spTree>
    <p:extLst>
      <p:ext uri="{BB962C8B-B14F-4D97-AF65-F5344CB8AC3E}">
        <p14:creationId xmlns:p14="http://schemas.microsoft.com/office/powerpoint/2010/main" val="152720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43753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385615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‹N›</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38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753210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‹N›</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67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62807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57108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366879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73774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001170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11/13/2025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310090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11/13/2025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‹N›</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22664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8.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2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211.png"/><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290.png"/><Relationship Id="rId4" Type="http://schemas.openxmlformats.org/officeDocument/2006/relationships/image" Target="../media/image28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magine 4" descr="Immagine che contiene spazio, Universo, cerchio, Spazio esterno&#10;&#10;Il contenuto generato dall'IA potrebbe non essere corretto.">
            <a:extLst>
              <a:ext uri="{FF2B5EF4-FFF2-40B4-BE49-F238E27FC236}">
                <a16:creationId xmlns:a16="http://schemas.microsoft.com/office/drawing/2014/main" id="{D101BCCA-B48B-EA66-2664-EAD2DA3A5D0B}"/>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l="12445" r="-1" b="-1"/>
          <a:stretch>
            <a:fillRect/>
          </a:stretch>
        </p:blipFill>
        <p:spPr>
          <a:xfrm>
            <a:off x="-94347" y="-52387"/>
            <a:ext cx="12286347" cy="6962774"/>
          </a:xfrm>
          <a:prstGeom prst="rect">
            <a:avLst/>
          </a:prstGeom>
        </p:spPr>
      </p:pic>
      <p:sp>
        <p:nvSpPr>
          <p:cNvPr id="2" name="Titolo 1">
            <a:extLst>
              <a:ext uri="{FF2B5EF4-FFF2-40B4-BE49-F238E27FC236}">
                <a16:creationId xmlns:a16="http://schemas.microsoft.com/office/drawing/2014/main" id="{254AD83E-B0E5-2944-9FA5-3C37F8E5B9F0}"/>
              </a:ext>
            </a:extLst>
          </p:cNvPr>
          <p:cNvSpPr>
            <a:spLocks noGrp="1"/>
          </p:cNvSpPr>
          <p:nvPr>
            <p:ph type="ctrTitle"/>
          </p:nvPr>
        </p:nvSpPr>
        <p:spPr>
          <a:xfrm>
            <a:off x="517870" y="978407"/>
            <a:ext cx="5021182" cy="3290107"/>
          </a:xfrm>
        </p:spPr>
        <p:txBody>
          <a:bodyPr anchor="t">
            <a:normAutofit fontScale="90000"/>
          </a:bodyPr>
          <a:lstStyle/>
          <a:p>
            <a:pPr>
              <a:lnSpc>
                <a:spcPct val="90000"/>
              </a:lnSpc>
            </a:pPr>
            <a:r>
              <a:rPr lang="en-US" sz="3800" dirty="0">
                <a:solidFill>
                  <a:srgbClr val="FFFFFF"/>
                </a:solidFill>
                <a:latin typeface="Aharoni" panose="020F0502020204030204" pitchFamily="2" charset="-79"/>
                <a:cs typeface="Aharoni" panose="020F0502020204030204" pitchFamily="2" charset="-79"/>
              </a:rPr>
              <a:t>Probing Large Extra Dimensions induced Primordial Black Holes through the Stochastic Gravitational Wave Background</a:t>
            </a:r>
            <a:endParaRPr lang="it-IT" sz="3800" dirty="0">
              <a:solidFill>
                <a:srgbClr val="FFFFFF"/>
              </a:solidFill>
              <a:latin typeface="Aharoni" panose="020F0502020204030204" pitchFamily="2" charset="-79"/>
              <a:cs typeface="Aharoni" panose="020F0502020204030204" pitchFamily="2" charset="-79"/>
            </a:endParaRPr>
          </a:p>
        </p:txBody>
      </p:sp>
      <p:pic>
        <p:nvPicPr>
          <p:cNvPr id="3" name="Immagine 2" descr="Immagine che contiene testo, logo, simbolo, emblema&#10;&#10;Il contenuto generato dall'IA potrebbe non essere corretto.">
            <a:extLst>
              <a:ext uri="{FF2B5EF4-FFF2-40B4-BE49-F238E27FC236}">
                <a16:creationId xmlns:a16="http://schemas.microsoft.com/office/drawing/2014/main" id="{21125CD3-F4B9-0E0D-18C4-73ECDBFF8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875" y="5220664"/>
            <a:ext cx="1244511" cy="1244511"/>
          </a:xfrm>
          <a:prstGeom prst="rect">
            <a:avLst/>
          </a:prstGeom>
        </p:spPr>
      </p:pic>
      <p:pic>
        <p:nvPicPr>
          <p:cNvPr id="6" name="Picture 2">
            <a:extLst>
              <a:ext uri="{FF2B5EF4-FFF2-40B4-BE49-F238E27FC236}">
                <a16:creationId xmlns:a16="http://schemas.microsoft.com/office/drawing/2014/main" id="{F152B262-21E1-C742-9595-22337542DC7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037756" y="5451815"/>
            <a:ext cx="1268736" cy="79519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717C667-13C4-B8ED-EFCC-0387EC657110}"/>
              </a:ext>
            </a:extLst>
          </p:cNvPr>
          <p:cNvSpPr txBox="1"/>
          <p:nvPr/>
        </p:nvSpPr>
        <p:spPr>
          <a:xfrm>
            <a:off x="517870" y="3899182"/>
            <a:ext cx="3414717" cy="584775"/>
          </a:xfrm>
          <a:prstGeom prst="rect">
            <a:avLst/>
          </a:prstGeom>
          <a:noFill/>
        </p:spPr>
        <p:txBody>
          <a:bodyPr wrap="none" rtlCol="0">
            <a:spAutoFit/>
          </a:bodyPr>
          <a:lstStyle/>
          <a:p>
            <a:r>
              <a:rPr lang="it-IT" sz="1600" i="1" dirty="0" err="1">
                <a:latin typeface="Aharoni" panose="02010803020104030203" pitchFamily="2" charset="-79"/>
                <a:cs typeface="Aharoni" panose="02010803020104030203" pitchFamily="2" charset="-79"/>
              </a:rPr>
              <a:t>Authors</a:t>
            </a:r>
            <a:r>
              <a:rPr lang="it-IT" sz="1600" i="1" dirty="0">
                <a:latin typeface="Aharoni" panose="02010803020104030203" pitchFamily="2" charset="-79"/>
                <a:cs typeface="Aharoni" panose="02010803020104030203" pitchFamily="2" charset="-79"/>
              </a:rPr>
              <a:t>: G. F. Vitale, G. Lambiase,</a:t>
            </a:r>
          </a:p>
          <a:p>
            <a:r>
              <a:rPr lang="it-IT" sz="1600" i="1" dirty="0">
                <a:latin typeface="Aharoni" panose="02010803020104030203" pitchFamily="2" charset="-79"/>
                <a:cs typeface="Aharoni" panose="02010803020104030203" pitchFamily="2" charset="-79"/>
              </a:rPr>
              <a:t>L. Visinelli, T. </a:t>
            </a:r>
            <a:r>
              <a:rPr lang="it-IT" sz="1600" i="1" dirty="0" err="1">
                <a:latin typeface="Aharoni" panose="02010803020104030203" pitchFamily="2" charset="-79"/>
                <a:cs typeface="Aharoni" panose="02010803020104030203" pitchFamily="2" charset="-79"/>
              </a:rPr>
              <a:t>Poddar</a:t>
            </a:r>
            <a:endParaRPr lang="it-IT" sz="1600" i="1" dirty="0">
              <a:latin typeface="Aharoni" panose="02010803020104030203" pitchFamily="2" charset="-79"/>
              <a:cs typeface="Aharoni" panose="02010803020104030203" pitchFamily="2" charset="-79"/>
            </a:endParaRPr>
          </a:p>
        </p:txBody>
      </p:sp>
      <p:sp>
        <p:nvSpPr>
          <p:cNvPr id="7" name="CasellaDiTesto 6">
            <a:extLst>
              <a:ext uri="{FF2B5EF4-FFF2-40B4-BE49-F238E27FC236}">
                <a16:creationId xmlns:a16="http://schemas.microsoft.com/office/drawing/2014/main" id="{A73BC7C7-6483-44EB-C1DD-44890654B54A}"/>
              </a:ext>
            </a:extLst>
          </p:cNvPr>
          <p:cNvSpPr txBox="1"/>
          <p:nvPr/>
        </p:nvSpPr>
        <p:spPr>
          <a:xfrm>
            <a:off x="7875639" y="1268813"/>
            <a:ext cx="1329210" cy="461665"/>
          </a:xfrm>
          <a:prstGeom prst="rect">
            <a:avLst/>
          </a:prstGeom>
          <a:noFill/>
        </p:spPr>
        <p:txBody>
          <a:bodyPr wrap="none" rtlCol="0">
            <a:spAutoFit/>
          </a:bodyPr>
          <a:lstStyle/>
          <a:p>
            <a:r>
              <a:rPr lang="it-IT" sz="2400" dirty="0" err="1">
                <a:latin typeface="Aharoni" panose="02010803020104030203" pitchFamily="2" charset="-79"/>
                <a:cs typeface="Aharoni" panose="02010803020104030203" pitchFamily="2" charset="-79"/>
              </a:rPr>
              <a:t>Outline</a:t>
            </a:r>
            <a:r>
              <a:rPr lang="it-IT" sz="2400" dirty="0">
                <a:latin typeface="Aharoni" panose="02010803020104030203" pitchFamily="2" charset="-79"/>
                <a:cs typeface="Aharoni" panose="02010803020104030203" pitchFamily="2" charset="-79"/>
              </a:rPr>
              <a:t>:</a:t>
            </a:r>
            <a:endParaRPr lang="it-IT" dirty="0">
              <a:latin typeface="Aharoni" panose="02010803020104030203" pitchFamily="2" charset="-79"/>
              <a:cs typeface="Aharoni" panose="02010803020104030203" pitchFamily="2" charset="-79"/>
            </a:endParaRPr>
          </a:p>
        </p:txBody>
      </p:sp>
      <p:sp>
        <p:nvSpPr>
          <p:cNvPr id="8" name="CasellaDiTesto 7">
            <a:extLst>
              <a:ext uri="{FF2B5EF4-FFF2-40B4-BE49-F238E27FC236}">
                <a16:creationId xmlns:a16="http://schemas.microsoft.com/office/drawing/2014/main" id="{AC2E3AC4-795B-7C0E-80AF-6161534F28F7}"/>
              </a:ext>
            </a:extLst>
          </p:cNvPr>
          <p:cNvSpPr txBox="1"/>
          <p:nvPr/>
        </p:nvSpPr>
        <p:spPr>
          <a:xfrm>
            <a:off x="6178016" y="1730478"/>
            <a:ext cx="6104556" cy="3170099"/>
          </a:xfrm>
          <a:prstGeom prst="rect">
            <a:avLst/>
          </a:prstGeom>
          <a:noFill/>
        </p:spPr>
        <p:txBody>
          <a:bodyPr wrap="none" rtlCol="0">
            <a:spAutoFit/>
          </a:bodyPr>
          <a:lstStyle/>
          <a:p>
            <a:pPr marL="285750" indent="-285750">
              <a:buFont typeface="Arial" panose="020B0604020202020204" pitchFamily="34" charset="0"/>
              <a:buChar char="•"/>
            </a:pPr>
            <a:r>
              <a:rPr lang="it-IT" sz="2000" dirty="0" err="1">
                <a:latin typeface="Aharoni" panose="02010803020104030203" pitchFamily="2" charset="-79"/>
                <a:cs typeface="Aharoni" panose="02010803020104030203" pitchFamily="2" charset="-79"/>
              </a:rPr>
              <a:t>What</a:t>
            </a:r>
            <a:r>
              <a:rPr lang="it-IT" sz="2000" dirty="0">
                <a:latin typeface="Aharoni" panose="02010803020104030203" pitchFamily="2" charset="-79"/>
                <a:cs typeface="Aharoni" panose="02010803020104030203" pitchFamily="2" charset="-79"/>
              </a:rPr>
              <a:t> are </a:t>
            </a:r>
            <a:r>
              <a:rPr lang="it-IT" sz="2000" dirty="0" err="1">
                <a:latin typeface="Aharoni" panose="02010803020104030203" pitchFamily="2" charset="-79"/>
                <a:cs typeface="Aharoni" panose="02010803020104030203" pitchFamily="2" charset="-79"/>
              </a:rPr>
              <a:t>Primordial</a:t>
            </a:r>
            <a:r>
              <a:rPr lang="it-IT" sz="2000" dirty="0">
                <a:latin typeface="Aharoni" panose="02010803020104030203" pitchFamily="2" charset="-79"/>
                <a:cs typeface="Aharoni" panose="02010803020104030203" pitchFamily="2" charset="-79"/>
              </a:rPr>
              <a:t> Black </a:t>
            </a:r>
            <a:r>
              <a:rPr lang="it-IT" sz="2000" dirty="0" err="1">
                <a:latin typeface="Aharoni" panose="02010803020104030203" pitchFamily="2" charset="-79"/>
                <a:cs typeface="Aharoni" panose="02010803020104030203" pitchFamily="2" charset="-79"/>
              </a:rPr>
              <a:t>Holes</a:t>
            </a:r>
            <a:r>
              <a:rPr lang="it-IT" sz="2000" dirty="0">
                <a:latin typeface="Aharoni" panose="02010803020104030203" pitchFamily="2" charset="-79"/>
                <a:cs typeface="Aharoni" panose="02010803020104030203" pitchFamily="2" charset="-79"/>
              </a:rPr>
              <a:t>?</a:t>
            </a:r>
          </a:p>
          <a:p>
            <a:pPr marL="285750" indent="-285750">
              <a:buFont typeface="Arial" panose="020B0604020202020204" pitchFamily="34" charset="0"/>
              <a:buChar char="•"/>
            </a:pPr>
            <a:endParaRPr lang="it-IT" sz="20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it-IT" sz="2000" dirty="0" err="1">
                <a:latin typeface="Aharoni" panose="02010803020104030203" pitchFamily="2" charset="-79"/>
                <a:cs typeface="Aharoni" panose="02010803020104030203" pitchFamily="2" charset="-79"/>
              </a:rPr>
              <a:t>Introduction</a:t>
            </a:r>
            <a:r>
              <a:rPr lang="it-IT" sz="2000" dirty="0">
                <a:latin typeface="Aharoni" panose="02010803020104030203" pitchFamily="2" charset="-79"/>
                <a:cs typeface="Aharoni" panose="02010803020104030203" pitchFamily="2" charset="-79"/>
              </a:rPr>
              <a:t> to Large Extra </a:t>
            </a:r>
            <a:r>
              <a:rPr lang="it-IT" sz="2000" dirty="0" err="1">
                <a:latin typeface="Aharoni" panose="02010803020104030203" pitchFamily="2" charset="-79"/>
                <a:cs typeface="Aharoni" panose="02010803020104030203" pitchFamily="2" charset="-79"/>
              </a:rPr>
              <a:t>Dimensions</a:t>
            </a:r>
            <a:endParaRPr lang="it-IT" sz="2000" dirty="0">
              <a:latin typeface="Aharoni" panose="02010803020104030203" pitchFamily="2" charset="-79"/>
              <a:cs typeface="Aharoni" panose="02010803020104030203" pitchFamily="2" charset="-79"/>
            </a:endParaRPr>
          </a:p>
          <a:p>
            <a:r>
              <a:rPr lang="it-IT" sz="2000" dirty="0">
                <a:latin typeface="Aharoni" panose="02010803020104030203" pitchFamily="2" charset="-79"/>
                <a:cs typeface="Aharoni" panose="02010803020104030203" pitchFamily="2" charset="-79"/>
              </a:rPr>
              <a:t>                   -The ADD </a:t>
            </a:r>
            <a:r>
              <a:rPr lang="it-IT" sz="2000" dirty="0" err="1">
                <a:latin typeface="Aharoni" panose="02010803020104030203" pitchFamily="2" charset="-79"/>
                <a:cs typeface="Aharoni" panose="02010803020104030203" pitchFamily="2" charset="-79"/>
              </a:rPr>
              <a:t>formalism</a:t>
            </a:r>
            <a:endParaRPr lang="it-IT" sz="2000" dirty="0">
              <a:latin typeface="Aharoni" panose="02010803020104030203" pitchFamily="2" charset="-79"/>
              <a:cs typeface="Aharoni" panose="02010803020104030203" pitchFamily="2" charset="-79"/>
            </a:endParaRPr>
          </a:p>
          <a:p>
            <a:endParaRPr lang="it-IT" sz="20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it-IT" sz="2000" dirty="0" err="1">
                <a:latin typeface="Aharoni" panose="02010803020104030203" pitchFamily="2" charset="-79"/>
                <a:cs typeface="Aharoni" panose="02010803020104030203" pitchFamily="2" charset="-79"/>
              </a:rPr>
              <a:t>Stochastic</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Gravitational</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Wave</a:t>
            </a:r>
            <a:r>
              <a:rPr lang="it-IT" sz="2000" dirty="0">
                <a:latin typeface="Aharoni" panose="02010803020104030203" pitchFamily="2" charset="-79"/>
                <a:cs typeface="Aharoni" panose="02010803020104030203" pitchFamily="2" charset="-79"/>
              </a:rPr>
              <a:t> Background:</a:t>
            </a:r>
          </a:p>
          <a:p>
            <a:r>
              <a:rPr lang="it-IT" sz="2000" dirty="0">
                <a:latin typeface="Aharoni" panose="02010803020104030203" pitchFamily="2" charset="-79"/>
                <a:cs typeface="Aharoni" panose="02010803020104030203" pitchFamily="2" charset="-79"/>
              </a:rPr>
              <a:t>                  - Merger Rate </a:t>
            </a:r>
            <a:r>
              <a:rPr lang="it-IT" sz="2000" dirty="0" err="1">
                <a:latin typeface="Aharoni" panose="02010803020104030203" pitchFamily="2" charset="-79"/>
                <a:cs typeface="Aharoni" panose="02010803020104030203" pitchFamily="2" charset="-79"/>
              </a:rPr>
              <a:t>Modeling</a:t>
            </a:r>
            <a:r>
              <a:rPr lang="it-IT" sz="2000" dirty="0">
                <a:latin typeface="Aharoni" panose="02010803020104030203" pitchFamily="2" charset="-79"/>
                <a:cs typeface="Aharoni" panose="02010803020104030203" pitchFamily="2" charset="-79"/>
              </a:rPr>
              <a:t>                       </a:t>
            </a:r>
          </a:p>
          <a:p>
            <a:r>
              <a:rPr lang="it-IT" sz="2000" dirty="0">
                <a:latin typeface="Aharoni" panose="02010803020104030203" pitchFamily="2" charset="-79"/>
                <a:cs typeface="Aharoni" panose="02010803020104030203" pitchFamily="2" charset="-79"/>
              </a:rPr>
              <a:t>                  - </a:t>
            </a:r>
            <a:r>
              <a:rPr lang="it-IT" sz="2000" dirty="0" err="1">
                <a:latin typeface="Aharoni" panose="02010803020104030203" pitchFamily="2" charset="-79"/>
                <a:cs typeface="Aharoni" panose="02010803020104030203" pitchFamily="2" charset="-79"/>
              </a:rPr>
              <a:t>Average</a:t>
            </a:r>
            <a:r>
              <a:rPr lang="it-IT" sz="2000" dirty="0">
                <a:latin typeface="Aharoni" panose="02010803020104030203" pitchFamily="2" charset="-79"/>
                <a:cs typeface="Aharoni" panose="02010803020104030203" pitchFamily="2" charset="-79"/>
              </a:rPr>
              <a:t> Energy </a:t>
            </a:r>
            <a:r>
              <a:rPr lang="it-IT" sz="2000" dirty="0" err="1">
                <a:latin typeface="Aharoni" panose="02010803020104030203" pitchFamily="2" charset="-79"/>
                <a:cs typeface="Aharoni" panose="02010803020104030203" pitchFamily="2" charset="-79"/>
              </a:rPr>
              <a:t>Spectrum</a:t>
            </a:r>
            <a:r>
              <a:rPr lang="it-IT" sz="2000" dirty="0">
                <a:latin typeface="Aharoni" panose="02010803020104030203" pitchFamily="2" charset="-79"/>
                <a:cs typeface="Aharoni" panose="02010803020104030203" pitchFamily="2" charset="-79"/>
              </a:rPr>
              <a:t> in n-D</a:t>
            </a:r>
          </a:p>
          <a:p>
            <a:endParaRPr lang="it-IT" sz="2000"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r>
              <a:rPr lang="it-IT" sz="2000" dirty="0" err="1">
                <a:latin typeface="Aharoni" panose="02010803020104030203" pitchFamily="2" charset="-79"/>
                <a:cs typeface="Aharoni" panose="02010803020104030203" pitchFamily="2" charset="-79"/>
              </a:rPr>
              <a:t>Results</a:t>
            </a:r>
            <a:endParaRPr lang="it-IT" sz="2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684909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C9556F-3E56-9F58-7793-CF09EAE1A1E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DAF1365-35B1-9020-33D2-CB64F8DD1B95}"/>
              </a:ext>
            </a:extLst>
          </p:cNvPr>
          <p:cNvSpPr txBox="1"/>
          <p:nvPr/>
        </p:nvSpPr>
        <p:spPr>
          <a:xfrm>
            <a:off x="3394742" y="98322"/>
            <a:ext cx="5933035"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 Part I</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86DF662-1071-28F5-D37D-1A682DC807E7}"/>
                  </a:ext>
                </a:extLst>
              </p:cNvPr>
              <p:cNvSpPr txBox="1"/>
              <p:nvPr/>
            </p:nvSpPr>
            <p:spPr>
              <a:xfrm>
                <a:off x="1112520" y="730544"/>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The energy spectrum used in this work is taken from the study by </a:t>
                </a:r>
                <a:r>
                  <a:rPr lang="en-US" b="1" dirty="0">
                    <a:solidFill>
                      <a:schemeClr val="bg1"/>
                    </a:solidFill>
                    <a:latin typeface="Aharoni" panose="02010803020104030203" pitchFamily="2" charset="-79"/>
                    <a:cs typeface="Aharoni" panose="02010803020104030203" pitchFamily="2" charset="-79"/>
                  </a:rPr>
                  <a:t>V. Cardoso, O. Dias, and J. Lemos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m:t>
                    </m:r>
                    <m:r>
                      <a:rPr lang="en-US" b="1" i="1" dirty="0" smtClean="0">
                        <a:solidFill>
                          <a:schemeClr val="bg1"/>
                        </a:solidFill>
                        <a:latin typeface="Cambria Math" panose="02040503050406030204" pitchFamily="18" charset="0"/>
                        <a:cs typeface="Aharoni" panose="02010803020104030203" pitchFamily="2" charset="-79"/>
                      </a:rPr>
                      <m:t>𝟐𝟎𝟎𝟑</m:t>
                    </m:r>
                    <m:r>
                      <a:rPr lang="en-US" b="1" i="1" dirty="0" smtClean="0">
                        <a:solidFill>
                          <a:schemeClr val="bg1"/>
                        </a:solidFill>
                        <a:latin typeface="Cambria Math" panose="02040503050406030204" pitchFamily="18" charset="0"/>
                        <a:cs typeface="Aharoni" panose="02010803020104030203" pitchFamily="2" charset="-79"/>
                      </a:rPr>
                      <m:t>)</m:t>
                    </m:r>
                    <m:r>
                      <a:rPr lang="en-US" i="1" dirty="0">
                        <a:solidFill>
                          <a:schemeClr val="bg1"/>
                        </a:solidFill>
                        <a:latin typeface="Cambria Math" panose="02040503050406030204" pitchFamily="18" charset="0"/>
                        <a:cs typeface="Aharoni" panose="02010803020104030203" pitchFamily="2" charset="-79"/>
                      </a:rPr>
                      <m:t>, </m:t>
                    </m:r>
                  </m:oMath>
                </a14:m>
                <a:r>
                  <a:rPr lang="en-US" dirty="0">
                    <a:solidFill>
                      <a:schemeClr val="bg1"/>
                    </a:solidFill>
                    <a:latin typeface="Aharoni" panose="02010803020104030203" pitchFamily="2" charset="-79"/>
                    <a:cs typeface="Aharoni" panose="02010803020104030203" pitchFamily="2" charset="-79"/>
                  </a:rPr>
                  <a:t>in which the authors derived the </a:t>
                </a:r>
                <a:r>
                  <a:rPr lang="en-US" b="1" dirty="0">
                    <a:solidFill>
                      <a:schemeClr val="bg1"/>
                    </a:solidFill>
                    <a:latin typeface="Aharoni" panose="02010803020104030203" pitchFamily="2" charset="-79"/>
                    <a:cs typeface="Aharoni" panose="02010803020104030203" pitchFamily="2" charset="-79"/>
                  </a:rPr>
                  <a:t>gravitational-wave energy spectrum emitted in </a:t>
                </a:r>
                <a14:m>
                  <m:oMath xmlns:m="http://schemas.openxmlformats.org/officeDocument/2006/math">
                    <m:r>
                      <a:rPr lang="en-US">
                        <a:solidFill>
                          <a:schemeClr val="bg1"/>
                        </a:solidFill>
                        <a:latin typeface="Cambria Math" panose="02040503050406030204" pitchFamily="18" charset="0"/>
                      </a:rPr>
                      <m:t>4</m:t>
                    </m:r>
                    <m:r>
                      <a:rPr lang="en-US">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𝑛</m:t>
                    </m:r>
                  </m:oMath>
                </a14:m>
                <a:r>
                  <a:rPr lang="en-US" b="1" dirty="0">
                    <a:solidFill>
                      <a:schemeClr val="bg1"/>
                    </a:solidFill>
                    <a:latin typeface="Aharoni" panose="02010803020104030203" pitchFamily="2" charset="-79"/>
                    <a:cs typeface="Aharoni" panose="02010803020104030203" pitchFamily="2" charset="-79"/>
                  </a:rPr>
                  <a:t> dimensions:</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586DF662-1071-28F5-D37D-1A682DC807E7}"/>
                  </a:ext>
                </a:extLst>
              </p:cNvPr>
              <p:cNvSpPr txBox="1">
                <a:spLocks noRot="1" noChangeAspect="1" noMove="1" noResize="1" noEditPoints="1" noAdjustHandles="1" noChangeArrowheads="1" noChangeShapeType="1" noTextEdit="1"/>
              </p:cNvSpPr>
              <p:nvPr/>
            </p:nvSpPr>
            <p:spPr>
              <a:xfrm>
                <a:off x="1112520" y="730544"/>
                <a:ext cx="9966960" cy="923330"/>
              </a:xfrm>
              <a:prstGeom prst="rect">
                <a:avLst/>
              </a:prstGeom>
              <a:blipFill>
                <a:blip r:embed="rId2"/>
                <a:stretch>
                  <a:fillRect l="-428" t="-3974" b="-105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5C34C36-D6C7-9660-B9A3-CC8F23645DBB}"/>
                  </a:ext>
                </a:extLst>
              </p:cNvPr>
              <p:cNvSpPr txBox="1"/>
              <p:nvPr/>
            </p:nvSpPr>
            <p:spPr>
              <a:xfrm>
                <a:off x="1112520" y="3054933"/>
                <a:ext cx="9966960" cy="69095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Where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𝐷</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4</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𝑛</m:t>
                    </m:r>
                  </m:oMath>
                </a14:m>
                <a:r>
                  <a:rPr lang="en-US" dirty="0">
                    <a:solidFill>
                      <a:schemeClr val="bg1"/>
                    </a:solidFill>
                    <a:latin typeface="Aharoni" panose="02010803020104030203" pitchFamily="2" charset="-79"/>
                    <a:cs typeface="Aharoni" panose="02010803020104030203" pitchFamily="2" charset="-79"/>
                  </a:rPr>
                  <a:t> in our convention and </a:t>
                </a:r>
                <a14:m>
                  <m:oMath xmlns:m="http://schemas.openxmlformats.org/officeDocument/2006/math">
                    <m:sSub>
                      <m:sSubPr>
                        <m:ctrlPr>
                          <a:rPr lang="it-IT" b="0" i="1" dirty="0" smtClean="0">
                            <a:solidFill>
                              <a:schemeClr val="bg1"/>
                            </a:solidFill>
                            <a:latin typeface="Cambria Math" panose="02040503050406030204" pitchFamily="18" charset="0"/>
                            <a:cs typeface="Aharoni" panose="02010803020104030203" pitchFamily="2" charset="-79"/>
                          </a:rPr>
                        </m:ctrlPr>
                      </m:sSubPr>
                      <m:e>
                        <m:r>
                          <a:rPr lang="it-IT" b="0" i="1" dirty="0" smtClean="0">
                            <a:solidFill>
                              <a:schemeClr val="bg1"/>
                            </a:solidFill>
                            <a:latin typeface="Cambria Math" panose="02040503050406030204" pitchFamily="18" charset="0"/>
                            <a:cs typeface="Aharoni" panose="02010803020104030203" pitchFamily="2" charset="-79"/>
                          </a:rPr>
                          <m:t>𝐷</m:t>
                        </m:r>
                      </m:e>
                      <m:sub>
                        <m:r>
                          <a:rPr lang="it-IT" b="0" i="1" dirty="0" smtClean="0">
                            <a:solidFill>
                              <a:schemeClr val="bg1"/>
                            </a:solidFill>
                            <a:latin typeface="Cambria Math" panose="02040503050406030204" pitchFamily="18" charset="0"/>
                            <a:cs typeface="Aharoni" panose="02010803020104030203" pitchFamily="2" charset="-79"/>
                          </a:rPr>
                          <m:t>𝑖𝑗</m:t>
                        </m:r>
                      </m:sub>
                    </m:sSub>
                    <m:r>
                      <a:rPr lang="it-IT" b="0" i="1" dirty="0" smtClean="0">
                        <a:solidFill>
                          <a:schemeClr val="bg1"/>
                        </a:solidFill>
                        <a:latin typeface="Cambria Math" panose="02040503050406030204" pitchFamily="18" charset="0"/>
                        <a:cs typeface="Aharoni" panose="02010803020104030203" pitchFamily="2" charset="-79"/>
                      </a:rPr>
                      <m:t>(</m:t>
                    </m:r>
                    <m:r>
                      <a:rPr lang="it-IT" b="0" i="1" dirty="0" smtClean="0">
                        <a:solidFill>
                          <a:schemeClr val="bg1"/>
                        </a:solidFill>
                        <a:latin typeface="Cambria Math" panose="02040503050406030204" pitchFamily="18" charset="0"/>
                        <a:cs typeface="Aharoni" panose="02010803020104030203" pitchFamily="2" charset="-79"/>
                      </a:rPr>
                      <m:t>𝑤</m:t>
                    </m:r>
                    <m:r>
                      <a:rPr lang="it-IT" b="0" i="1" dirty="0" smtClean="0">
                        <a:solidFill>
                          <a:schemeClr val="bg1"/>
                        </a:solidFill>
                        <a:latin typeface="Cambria Math" panose="02040503050406030204" pitchFamily="18" charset="0"/>
                        <a:cs typeface="Aharoni" panose="02010803020104030203" pitchFamily="2" charset="-79"/>
                      </a:rPr>
                      <m:t>)</m:t>
                    </m:r>
                  </m:oMath>
                </a14:m>
                <a:r>
                  <a:rPr lang="en-US" dirty="0">
                    <a:solidFill>
                      <a:schemeClr val="bg1"/>
                    </a:solidFill>
                    <a:latin typeface="Aharoni" panose="02010803020104030203" pitchFamily="2" charset="-79"/>
                    <a:cs typeface="Aharoni" panose="02010803020104030203" pitchFamily="2" charset="-79"/>
                  </a:rPr>
                  <a:t> is the Fourier Transform of the quadrupole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𝑄</m:t>
                        </m:r>
                      </m:e>
                      <m:sub>
                        <m:r>
                          <a:rPr lang="it-IT" b="0" i="1" smtClean="0">
                            <a:solidFill>
                              <a:schemeClr val="bg1"/>
                            </a:solidFill>
                            <a:latin typeface="Cambria Math" panose="02040503050406030204" pitchFamily="18" charset="0"/>
                            <a:cs typeface="Aharoni" panose="02010803020104030203" pitchFamily="2" charset="-79"/>
                          </a:rPr>
                          <m:t>𝑖𝑗</m:t>
                        </m:r>
                      </m:sub>
                    </m:sSub>
                  </m:oMath>
                </a14:m>
                <a:r>
                  <a:rPr lang="en-US" dirty="0">
                    <a:solidFill>
                      <a:schemeClr val="bg1"/>
                    </a:solidFill>
                    <a:latin typeface="Aharoni" panose="02010803020104030203" pitchFamily="2" charset="-79"/>
                    <a:cs typeface="Aharoni" panose="02010803020104030203" pitchFamily="2" charset="-79"/>
                  </a:rPr>
                  <a:t>. The term in square parenthesis</a:t>
                </a:r>
              </a:p>
            </p:txBody>
          </p:sp>
        </mc:Choice>
        <mc:Fallback xmlns="">
          <p:sp>
            <p:nvSpPr>
              <p:cNvPr id="6" name="CasellaDiTesto 5">
                <a:extLst>
                  <a:ext uri="{FF2B5EF4-FFF2-40B4-BE49-F238E27FC236}">
                    <a16:creationId xmlns:a16="http://schemas.microsoft.com/office/drawing/2014/main" id="{85C34C36-D6C7-9660-B9A3-CC8F23645DBB}"/>
                  </a:ext>
                </a:extLst>
              </p:cNvPr>
              <p:cNvSpPr txBox="1">
                <a:spLocks noRot="1" noChangeAspect="1" noMove="1" noResize="1" noEditPoints="1" noAdjustHandles="1" noChangeArrowheads="1" noChangeShapeType="1" noTextEdit="1"/>
              </p:cNvSpPr>
              <p:nvPr/>
            </p:nvSpPr>
            <p:spPr>
              <a:xfrm>
                <a:off x="1112520" y="3054933"/>
                <a:ext cx="9966960" cy="690958"/>
              </a:xfrm>
              <a:prstGeom prst="rect">
                <a:avLst/>
              </a:prstGeom>
              <a:blipFill>
                <a:blip r:embed="rId3"/>
                <a:stretch>
                  <a:fillRect l="-428" t="-1770" b="-12389"/>
                </a:stretch>
              </a:blipFill>
            </p:spPr>
            <p:txBody>
              <a:bodyPr/>
              <a:lstStyle/>
              <a:p>
                <a:r>
                  <a:rPr lang="it-IT">
                    <a:noFill/>
                  </a:rPr>
                  <a:t> </a:t>
                </a:r>
              </a:p>
            </p:txBody>
          </p:sp>
        </mc:Fallback>
      </mc:AlternateContent>
      <p:pic>
        <p:nvPicPr>
          <p:cNvPr id="13" name="Immagine 12" descr="Immagine che contiene testo, Carattere, schermata&#10;&#10;Il contenuto generato dall'IA potrebbe non essere corretto.">
            <a:extLst>
              <a:ext uri="{FF2B5EF4-FFF2-40B4-BE49-F238E27FC236}">
                <a16:creationId xmlns:a16="http://schemas.microsoft.com/office/drawing/2014/main" id="{9F448CC1-F2DB-558E-107A-5057377C5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076" y="1550913"/>
            <a:ext cx="8630310" cy="1364169"/>
          </a:xfrm>
          <a:prstGeom prst="rect">
            <a:avLst/>
          </a:prstGeom>
        </p:spPr>
      </p:pic>
      <p:pic>
        <p:nvPicPr>
          <p:cNvPr id="5" name="Immagine 4" descr="Immagine che contiene testo, Carattere, calligrafia, tipografia&#10;&#10;Il contenuto generato dall'IA potrebbe non essere corretto.">
            <a:extLst>
              <a:ext uri="{FF2B5EF4-FFF2-40B4-BE49-F238E27FC236}">
                <a16:creationId xmlns:a16="http://schemas.microsoft.com/office/drawing/2014/main" id="{CA3AC002-E81F-61E5-60C6-FEBFE4DEF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095" y="3530546"/>
            <a:ext cx="6305809" cy="1106150"/>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98DFCF3-4BF4-B4E7-7CF4-23D3BB0F7A07}"/>
                  </a:ext>
                </a:extLst>
              </p:cNvPr>
              <p:cNvSpPr txBox="1"/>
              <p:nvPr/>
            </p:nvSpPr>
            <p:spPr>
              <a:xfrm>
                <a:off x="1112520" y="4636696"/>
                <a:ext cx="9966960" cy="668645"/>
              </a:xfrm>
              <a:prstGeom prst="rect">
                <a:avLst/>
              </a:prstGeom>
              <a:noFill/>
            </p:spPr>
            <p:txBody>
              <a:bodyPr wrap="square" rtlCol="0">
                <a:spAutoFit/>
              </a:bodyPr>
              <a:lstStyle/>
              <a:p>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represents</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traceless</a:t>
                </a:r>
                <a:r>
                  <a:rPr lang="it-IT" dirty="0">
                    <a:solidFill>
                      <a:schemeClr val="bg1"/>
                    </a:solidFill>
                    <a:latin typeface="Aharoni" panose="02010803020104030203" pitchFamily="2" charset="-79"/>
                    <a:cs typeface="Aharoni" panose="02010803020104030203" pitchFamily="2" charset="-79"/>
                  </a:rPr>
                  <a:t> part of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𝐷</m:t>
                        </m:r>
                      </m:e>
                      <m:sub>
                        <m:r>
                          <a:rPr lang="it-IT" b="0" i="1" smtClean="0">
                            <a:solidFill>
                              <a:schemeClr val="bg1"/>
                            </a:solidFill>
                            <a:latin typeface="Cambria Math" panose="02040503050406030204" pitchFamily="18" charset="0"/>
                            <a:cs typeface="Aharoni" panose="02010803020104030203" pitchFamily="2" charset="-79"/>
                          </a:rPr>
                          <m:t>𝑖𝑗</m:t>
                        </m:r>
                      </m:sub>
                    </m:sSub>
                  </m:oMath>
                </a14:m>
                <a:r>
                  <a:rPr lang="it-IT" dirty="0">
                    <a:solidFill>
                      <a:schemeClr val="bg1"/>
                    </a:solidFill>
                    <a:latin typeface="Aharoni" panose="02010803020104030203" pitchFamily="2" charset="-79"/>
                    <a:cs typeface="Aharoni" panose="02010803020104030203" pitchFamily="2" charset="-79"/>
                  </a:rPr>
                  <a:t> that </a:t>
                </a:r>
                <a:r>
                  <a:rPr lang="en-US" dirty="0">
                    <a:solidFill>
                      <a:schemeClr val="bg1"/>
                    </a:solidFill>
                    <a:latin typeface="Aharoni" panose="02010803020104030203" pitchFamily="2" charset="-79"/>
                    <a:cs typeface="Aharoni" panose="02010803020104030203" pitchFamily="2" charset="-79"/>
                  </a:rPr>
                  <a:t>is the effective part of gravitational radiation.</a:t>
                </a:r>
              </a:p>
              <a:p>
                <a:r>
                  <a:rPr lang="en-US" dirty="0">
                    <a:solidFill>
                      <a:schemeClr val="bg1"/>
                    </a:solidFill>
                    <a:latin typeface="Aharoni" panose="02010803020104030203" pitchFamily="2" charset="-79"/>
                    <a:cs typeface="Aharoni" panose="02010803020104030203" pitchFamily="2" charset="-79"/>
                  </a:rPr>
                  <a:t>     This can be rewritten considering the two polarizations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m:t>
                    </m:r>
                  </m:oMath>
                </a14:m>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 </m:t>
                    </m:r>
                  </m:oMath>
                </a14:m>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7" name="CasellaDiTesto 6">
                <a:extLst>
                  <a:ext uri="{FF2B5EF4-FFF2-40B4-BE49-F238E27FC236}">
                    <a16:creationId xmlns:a16="http://schemas.microsoft.com/office/drawing/2014/main" id="{198DFCF3-4BF4-B4E7-7CF4-23D3BB0F7A07}"/>
                  </a:ext>
                </a:extLst>
              </p:cNvPr>
              <p:cNvSpPr txBox="1">
                <a:spLocks noRot="1" noChangeAspect="1" noMove="1" noResize="1" noEditPoints="1" noAdjustHandles="1" noChangeArrowheads="1" noChangeShapeType="1" noTextEdit="1"/>
              </p:cNvSpPr>
              <p:nvPr/>
            </p:nvSpPr>
            <p:spPr>
              <a:xfrm>
                <a:off x="1112520" y="4636696"/>
                <a:ext cx="9966960" cy="668645"/>
              </a:xfrm>
              <a:prstGeom prst="rect">
                <a:avLst/>
              </a:prstGeom>
              <a:blipFill>
                <a:blip r:embed="rId6"/>
                <a:stretch>
                  <a:fillRect t="-2752" b="-15596"/>
                </a:stretch>
              </a:blipFill>
            </p:spPr>
            <p:txBody>
              <a:bodyPr/>
              <a:lstStyle/>
              <a:p>
                <a:r>
                  <a:rPr lang="it-IT">
                    <a:noFill/>
                  </a:rPr>
                  <a:t> </a:t>
                </a:r>
              </a:p>
            </p:txBody>
          </p:sp>
        </mc:Fallback>
      </mc:AlternateContent>
      <p:pic>
        <p:nvPicPr>
          <p:cNvPr id="9" name="Immagine 8" descr="Immagine che contiene Carattere, calligrafia, testo, tipografia&#10;&#10;Il contenuto generato dall'IA potrebbe non essere corretto.">
            <a:extLst>
              <a:ext uri="{FF2B5EF4-FFF2-40B4-BE49-F238E27FC236}">
                <a16:creationId xmlns:a16="http://schemas.microsoft.com/office/drawing/2014/main" id="{A3F83FA8-8092-3B3B-BC02-9C5737D234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6353" y="5212482"/>
            <a:ext cx="4999293" cy="1206225"/>
          </a:xfrm>
          <a:prstGeom prst="rect">
            <a:avLst/>
          </a:prstGeom>
        </p:spPr>
      </p:pic>
    </p:spTree>
    <p:extLst>
      <p:ext uri="{BB962C8B-B14F-4D97-AF65-F5344CB8AC3E}">
        <p14:creationId xmlns:p14="http://schemas.microsoft.com/office/powerpoint/2010/main" val="201612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E44DAB-5679-AF20-4CA9-428600A6C35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BDFF812-EEF1-6593-82A7-8787E9213093}"/>
              </a:ext>
            </a:extLst>
          </p:cNvPr>
          <p:cNvSpPr txBox="1"/>
          <p:nvPr/>
        </p:nvSpPr>
        <p:spPr>
          <a:xfrm>
            <a:off x="3346653" y="98322"/>
            <a:ext cx="6029215"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 Part II</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D8FE598-FA9F-ECFD-F735-E0DDF4E8D266}"/>
                  </a:ext>
                </a:extLst>
              </p:cNvPr>
              <p:cNvSpPr txBox="1"/>
              <p:nvPr/>
            </p:nvSpPr>
            <p:spPr>
              <a:xfrm>
                <a:off x="1112520" y="730544"/>
                <a:ext cx="9966960" cy="3815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order to find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𝐷</m:t>
                        </m:r>
                      </m:e>
                      <m:sub>
                        <m:r>
                          <a:rPr lang="it-IT" b="0" i="1" smtClean="0">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 we need to construct the traceless part </a:t>
                </a:r>
                <a14:m>
                  <m:oMath xmlns:m="http://schemas.openxmlformats.org/officeDocument/2006/math">
                    <m:sSub>
                      <m:sSubPr>
                        <m:ctrlPr>
                          <a:rPr lang="it-IT" i="1">
                            <a:solidFill>
                              <a:schemeClr val="bg1"/>
                            </a:solidFill>
                            <a:latin typeface="Cambria Math" panose="02040503050406030204" pitchFamily="18" charset="0"/>
                            <a:cs typeface="Aharoni" panose="02010803020104030203" pitchFamily="2" charset="-79"/>
                          </a:rPr>
                        </m:ctrlPr>
                      </m:sSubPr>
                      <m:e>
                        <m:r>
                          <a:rPr lang="it-IT" i="1">
                            <a:solidFill>
                              <a:schemeClr val="bg1"/>
                            </a:solidFill>
                            <a:latin typeface="Cambria Math" panose="02040503050406030204" pitchFamily="18" charset="0"/>
                            <a:cs typeface="Aharoni" panose="02010803020104030203" pitchFamily="2" charset="-79"/>
                          </a:rPr>
                          <m:t>𝑄</m:t>
                        </m:r>
                      </m:e>
                      <m:sub>
                        <m:r>
                          <a:rPr lang="it-IT" i="1">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that is</a:t>
                </a:r>
              </a:p>
            </p:txBody>
          </p:sp>
        </mc:Choice>
        <mc:Fallback xmlns="">
          <p:sp>
            <p:nvSpPr>
              <p:cNvPr id="3" name="CasellaDiTesto 2">
                <a:extLst>
                  <a:ext uri="{FF2B5EF4-FFF2-40B4-BE49-F238E27FC236}">
                    <a16:creationId xmlns:a16="http://schemas.microsoft.com/office/drawing/2014/main" id="{7D8FE598-FA9F-ECFD-F735-E0DDF4E8D266}"/>
                  </a:ext>
                </a:extLst>
              </p:cNvPr>
              <p:cNvSpPr txBox="1">
                <a:spLocks noRot="1" noChangeAspect="1" noMove="1" noResize="1" noEditPoints="1" noAdjustHandles="1" noChangeArrowheads="1" noChangeShapeType="1" noTextEdit="1"/>
              </p:cNvSpPr>
              <p:nvPr/>
            </p:nvSpPr>
            <p:spPr>
              <a:xfrm>
                <a:off x="1112520" y="730544"/>
                <a:ext cx="9966960" cy="381515"/>
              </a:xfrm>
              <a:prstGeom prst="rect">
                <a:avLst/>
              </a:prstGeom>
              <a:blipFill>
                <a:blip r:embed="rId2"/>
                <a:stretch>
                  <a:fillRect l="-428" t="-4839" b="-27419"/>
                </a:stretch>
              </a:blipFill>
            </p:spPr>
            <p:txBody>
              <a:bodyPr/>
              <a:lstStyle/>
              <a:p>
                <a:r>
                  <a:rPr lang="it-IT">
                    <a:noFill/>
                  </a:rPr>
                  <a:t> </a:t>
                </a:r>
              </a:p>
            </p:txBody>
          </p:sp>
        </mc:Fallback>
      </mc:AlternateContent>
      <p:pic>
        <p:nvPicPr>
          <p:cNvPr id="8" name="Immagine 7" descr="Immagine che contiene Carattere, testo, nero, Elementi grafici&#10;&#10;Il contenuto generato dall'IA potrebbe non essere corretto.">
            <a:extLst>
              <a:ext uri="{FF2B5EF4-FFF2-40B4-BE49-F238E27FC236}">
                <a16:creationId xmlns:a16="http://schemas.microsoft.com/office/drawing/2014/main" id="{7FA1E8AB-4FB3-741A-E85D-56B8163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057515"/>
            <a:ext cx="5864557" cy="882626"/>
          </a:xfrm>
          <a:prstGeom prst="rect">
            <a:avLst/>
          </a:prstGeom>
        </p:spPr>
      </p:pic>
      <p:sp>
        <p:nvSpPr>
          <p:cNvPr id="10" name="CasellaDiTesto 9">
            <a:extLst>
              <a:ext uri="{FF2B5EF4-FFF2-40B4-BE49-F238E27FC236}">
                <a16:creationId xmlns:a16="http://schemas.microsoft.com/office/drawing/2014/main" id="{3A47DBB7-536A-46D9-BB88-363ECBA726DB}"/>
              </a:ext>
            </a:extLst>
          </p:cNvPr>
          <p:cNvSpPr txBox="1"/>
          <p:nvPr/>
        </p:nvSpPr>
        <p:spPr>
          <a:xfrm>
            <a:off x="1112518" y="1936782"/>
            <a:ext cx="9966960" cy="3815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Here we take a linear approximation to consider an emission burst </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02167107-9286-5B37-09FE-5100BA1E7B9C}"/>
                  </a:ext>
                </a:extLst>
              </p:cNvPr>
              <p:cNvSpPr txBox="1"/>
              <p:nvPr/>
            </p:nvSpPr>
            <p:spPr>
              <a:xfrm>
                <a:off x="1112516" y="3147292"/>
                <a:ext cx="9966960" cy="65524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Where we can set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𝜓</m:t>
                        </m:r>
                      </m:e>
                      <m:sub>
                        <m:r>
                          <a:rPr lang="it-IT" b="0" i="1" smtClean="0">
                            <a:solidFill>
                              <a:schemeClr val="bg1"/>
                            </a:solidFill>
                            <a:latin typeface="Cambria Math" panose="02040503050406030204" pitchFamily="18" charset="0"/>
                            <a:cs typeface="Aharoni" panose="02010803020104030203" pitchFamily="2" charset="-79"/>
                          </a:rPr>
                          <m:t>0</m:t>
                        </m:r>
                      </m:sub>
                    </m:sSub>
                    <m:r>
                      <a:rPr lang="it-IT" b="0" i="0" smtClean="0">
                        <a:solidFill>
                          <a:schemeClr val="bg1"/>
                        </a:solidFill>
                        <a:latin typeface="Cambria Math" panose="02040503050406030204" pitchFamily="18" charset="0"/>
                        <a:cs typeface="Aharoni" panose="02010803020104030203" pitchFamily="2" charset="-79"/>
                      </a:rPr>
                      <m:t>=</m:t>
                    </m:r>
                    <m:r>
                      <a:rPr lang="it-IT" b="0" i="0" smtClean="0">
                        <a:solidFill>
                          <a:schemeClr val="bg1"/>
                        </a:solidFill>
                        <a:latin typeface="Cambria Math" panose="02040503050406030204" pitchFamily="18" charset="0"/>
                        <a:cs typeface="Aharoni" panose="02010803020104030203" pitchFamily="2" charset="-79"/>
                      </a:rPr>
                      <m:t>0</m:t>
                    </m:r>
                  </m:oMath>
                </a14:m>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𝑡</m:t>
                        </m:r>
                      </m:e>
                      <m:sub>
                        <m:r>
                          <a:rPr lang="it-IT" b="0" i="1" smtClean="0">
                            <a:solidFill>
                              <a:schemeClr val="bg1"/>
                            </a:solidFill>
                            <a:latin typeface="Cambria Math" panose="02040503050406030204" pitchFamily="18" charset="0"/>
                            <a:cs typeface="Aharoni" panose="02010803020104030203" pitchFamily="2" charset="-79"/>
                          </a:rPr>
                          <m:t>𝑚𝑖𝑛</m:t>
                        </m:r>
                      </m:sub>
                    </m:sSub>
                    <m:r>
                      <a:rPr lang="it-IT" b="0" i="0" smtClean="0">
                        <a:solidFill>
                          <a:schemeClr val="bg1"/>
                        </a:solidFill>
                        <a:latin typeface="Cambria Math" panose="02040503050406030204" pitchFamily="18" charset="0"/>
                        <a:cs typeface="Aharoni" panose="02010803020104030203" pitchFamily="2" charset="-79"/>
                      </a:rPr>
                      <m:t>=</m:t>
                    </m:r>
                    <m:r>
                      <a:rPr lang="it-IT" b="0" i="0" smtClean="0">
                        <a:solidFill>
                          <a:schemeClr val="bg1"/>
                        </a:solidFill>
                        <a:latin typeface="Cambria Math" panose="02040503050406030204" pitchFamily="18" charset="0"/>
                        <a:cs typeface="Aharoni" panose="02010803020104030203" pitchFamily="2" charset="-79"/>
                      </a:rPr>
                      <m:t>0</m:t>
                    </m:r>
                  </m:oMath>
                </a14:m>
                <a:r>
                  <a:rPr lang="en-US" dirty="0">
                    <a:solidFill>
                      <a:schemeClr val="bg1"/>
                    </a:solidFill>
                    <a:latin typeface="Aharoni" panose="02010803020104030203" pitchFamily="2" charset="-79"/>
                    <a:cs typeface="Aharoni" panose="02010803020104030203" pitchFamily="2" charset="-79"/>
                  </a:rPr>
                  <a:t> that represent only a phase </a:t>
                </a:r>
                <a14:m>
                  <m:oMath xmlns:m="http://schemas.openxmlformats.org/officeDocument/2006/math">
                    <m:sSup>
                      <m:sSupPr>
                        <m:ctrlPr>
                          <a:rPr lang="it-IT" b="0" i="1" smtClean="0">
                            <a:solidFill>
                              <a:schemeClr val="bg1"/>
                            </a:solidFill>
                            <a:latin typeface="Cambria Math" panose="02040503050406030204" pitchFamily="18" charset="0"/>
                            <a:cs typeface="Aharoni" panose="02010803020104030203" pitchFamily="2" charset="-79"/>
                          </a:rPr>
                        </m:ctrlPr>
                      </m:sSupPr>
                      <m:e>
                        <m:r>
                          <a:rPr lang="it-IT" b="0" i="1" smtClean="0">
                            <a:solidFill>
                              <a:schemeClr val="bg1"/>
                            </a:solidFill>
                            <a:latin typeface="Cambria Math" panose="02040503050406030204" pitchFamily="18" charset="0"/>
                            <a:cs typeface="Aharoni" panose="02010803020104030203" pitchFamily="2" charset="-79"/>
                          </a:rPr>
                          <m:t>𝑒</m:t>
                        </m:r>
                      </m:e>
                      <m:sup>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𝑖</m:t>
                        </m:r>
                        <m:r>
                          <m:rPr>
                            <m:sty m:val="p"/>
                          </m:rPr>
                          <a:rPr lang="it-IT" b="0" i="0" smtClean="0">
                            <a:solidFill>
                              <a:schemeClr val="bg1"/>
                            </a:solidFill>
                            <a:latin typeface="Cambria Math" panose="02040503050406030204" pitchFamily="18" charset="0"/>
                            <a:cs typeface="Aharoni" panose="02010803020104030203" pitchFamily="2" charset="-79"/>
                          </a:rPr>
                          <m:t>Ω</m:t>
                        </m:r>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𝑡</m:t>
                            </m:r>
                          </m:e>
                          <m:sub>
                            <m:r>
                              <a:rPr lang="it-IT" b="0" i="1" smtClean="0">
                                <a:solidFill>
                                  <a:schemeClr val="bg1"/>
                                </a:solidFill>
                                <a:latin typeface="Cambria Math" panose="02040503050406030204" pitchFamily="18" charset="0"/>
                                <a:cs typeface="Aharoni" panose="02010803020104030203" pitchFamily="2" charset="-79"/>
                              </a:rPr>
                              <m:t>𝑚𝑖𝑛</m:t>
                            </m:r>
                          </m:sub>
                        </m:sSub>
                      </m:sup>
                    </m:sSup>
                  </m:oMath>
                </a14:m>
                <a:r>
                  <a:rPr lang="en-US" dirty="0">
                    <a:solidFill>
                      <a:schemeClr val="bg1"/>
                    </a:solidFill>
                    <a:latin typeface="Aharoni" panose="02010803020104030203" pitchFamily="2" charset="-79"/>
                    <a:cs typeface="Aharoni" panose="02010803020104030203" pitchFamily="2" charset="-79"/>
                  </a:rPr>
                  <a:t>. </a:t>
                </a:r>
              </a:p>
              <a:p>
                <a:r>
                  <a:rPr lang="en-US" dirty="0">
                    <a:solidFill>
                      <a:schemeClr val="bg1"/>
                    </a:solidFill>
                    <a:latin typeface="Aharoni" panose="02010803020104030203" pitchFamily="2" charset="-79"/>
                    <a:cs typeface="Aharoni" panose="02010803020104030203" pitchFamily="2" charset="-79"/>
                  </a:rPr>
                  <a:t>     We can rearrange to obtain</a:t>
                </a:r>
              </a:p>
            </p:txBody>
          </p:sp>
        </mc:Choice>
        <mc:Fallback xmlns="">
          <p:sp>
            <p:nvSpPr>
              <p:cNvPr id="14" name="CasellaDiTesto 13">
                <a:extLst>
                  <a:ext uri="{FF2B5EF4-FFF2-40B4-BE49-F238E27FC236}">
                    <a16:creationId xmlns:a16="http://schemas.microsoft.com/office/drawing/2014/main" id="{02167107-9286-5B37-09FE-5100BA1E7B9C}"/>
                  </a:ext>
                </a:extLst>
              </p:cNvPr>
              <p:cNvSpPr txBox="1">
                <a:spLocks noRot="1" noChangeAspect="1" noMove="1" noResize="1" noEditPoints="1" noAdjustHandles="1" noChangeArrowheads="1" noChangeShapeType="1" noTextEdit="1"/>
              </p:cNvSpPr>
              <p:nvPr/>
            </p:nvSpPr>
            <p:spPr>
              <a:xfrm>
                <a:off x="1112516" y="3147292"/>
                <a:ext cx="9966960" cy="655244"/>
              </a:xfrm>
              <a:prstGeom prst="rect">
                <a:avLst/>
              </a:prstGeom>
              <a:blipFill>
                <a:blip r:embed="rId4"/>
                <a:stretch>
                  <a:fillRect l="-367" t="-1852" b="-1388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1734C38D-934A-76B5-3765-85856F6CE154}"/>
                  </a:ext>
                </a:extLst>
              </p:cNvPr>
              <p:cNvSpPr txBox="1"/>
              <p:nvPr/>
            </p:nvSpPr>
            <p:spPr>
              <a:xfrm>
                <a:off x="1112516" y="4764698"/>
                <a:ext cx="9966960" cy="369332"/>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Here </a:t>
                </a:r>
                <a14:m>
                  <m:oMath xmlns:m="http://schemas.openxmlformats.org/officeDocument/2006/math">
                    <m:r>
                      <m:rPr>
                        <m:sty m:val="p"/>
                      </m:rPr>
                      <a:rPr lang="it-IT" b="0" i="0" smtClean="0">
                        <a:solidFill>
                          <a:schemeClr val="bg1"/>
                        </a:solidFill>
                        <a:latin typeface="Cambria Math" panose="02040503050406030204" pitchFamily="18" charset="0"/>
                        <a:cs typeface="Aharoni" panose="02010803020104030203" pitchFamily="2" charset="-79"/>
                      </a:rPr>
                      <m:t>Ω</m:t>
                    </m:r>
                  </m:oMath>
                </a14:m>
                <a:r>
                  <a:rPr lang="en-US" dirty="0">
                    <a:solidFill>
                      <a:schemeClr val="bg1"/>
                    </a:solidFill>
                    <a:latin typeface="Aharoni" panose="02010803020104030203" pitchFamily="2" charset="-79"/>
                    <a:cs typeface="Aharoni" panose="02010803020104030203" pitchFamily="2" charset="-79"/>
                  </a:rPr>
                  <a:t> is equal to</a:t>
                </a:r>
              </a:p>
            </p:txBody>
          </p:sp>
        </mc:Choice>
        <mc:Fallback xmlns="">
          <p:sp>
            <p:nvSpPr>
              <p:cNvPr id="19" name="CasellaDiTesto 18">
                <a:extLst>
                  <a:ext uri="{FF2B5EF4-FFF2-40B4-BE49-F238E27FC236}">
                    <a16:creationId xmlns:a16="http://schemas.microsoft.com/office/drawing/2014/main" id="{1734C38D-934A-76B5-3765-85856F6CE154}"/>
                  </a:ext>
                </a:extLst>
              </p:cNvPr>
              <p:cNvSpPr txBox="1">
                <a:spLocks noRot="1" noChangeAspect="1" noMove="1" noResize="1" noEditPoints="1" noAdjustHandles="1" noChangeArrowheads="1" noChangeShapeType="1" noTextEdit="1"/>
              </p:cNvSpPr>
              <p:nvPr/>
            </p:nvSpPr>
            <p:spPr>
              <a:xfrm>
                <a:off x="1112516" y="4764698"/>
                <a:ext cx="9966960" cy="369332"/>
              </a:xfrm>
              <a:prstGeom prst="rect">
                <a:avLst/>
              </a:prstGeom>
              <a:blipFill>
                <a:blip r:embed="rId5"/>
                <a:stretch>
                  <a:fillRect l="-367" t="-8333" b="-28333"/>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EDB38D93-A916-FE8C-18B2-049C78C3D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9802" y="2353107"/>
            <a:ext cx="4732382" cy="742696"/>
          </a:xfrm>
          <a:prstGeom prst="rect">
            <a:avLst/>
          </a:prstGeom>
        </p:spPr>
      </p:pic>
      <p:pic>
        <p:nvPicPr>
          <p:cNvPr id="7" name="Immagine 6">
            <a:extLst>
              <a:ext uri="{FF2B5EF4-FFF2-40B4-BE49-F238E27FC236}">
                <a16:creationId xmlns:a16="http://schemas.microsoft.com/office/drawing/2014/main" id="{5CD70141-5752-9566-E101-D8BA01517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412" y="3877771"/>
            <a:ext cx="6626016" cy="951517"/>
          </a:xfrm>
          <a:prstGeom prst="rect">
            <a:avLst/>
          </a:prstGeom>
        </p:spPr>
      </p:pic>
      <p:pic>
        <p:nvPicPr>
          <p:cNvPr id="9" name="Immagine 8">
            <a:extLst>
              <a:ext uri="{FF2B5EF4-FFF2-40B4-BE49-F238E27FC236}">
                <a16:creationId xmlns:a16="http://schemas.microsoft.com/office/drawing/2014/main" id="{99591534-A0B9-5643-28D5-60C0FC7FB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2615" y="4949364"/>
            <a:ext cx="3661610" cy="1331494"/>
          </a:xfrm>
          <a:prstGeom prst="rect">
            <a:avLst/>
          </a:prstGeom>
        </p:spPr>
      </p:pic>
      <p:pic>
        <p:nvPicPr>
          <p:cNvPr id="16" name="Immagine 15" descr="Immagine che contiene testo, linea, schermata, Diagramma&#10;&#10;Il contenuto generato dall'IA potrebbe non essere corretto.">
            <a:extLst>
              <a:ext uri="{FF2B5EF4-FFF2-40B4-BE49-F238E27FC236}">
                <a16:creationId xmlns:a16="http://schemas.microsoft.com/office/drawing/2014/main" id="{4F9B2AB9-7171-04F5-C033-BC02AD48F9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2156" y="848268"/>
            <a:ext cx="7672444" cy="5161463"/>
          </a:xfrm>
          <a:prstGeom prst="rect">
            <a:avLst/>
          </a:prstGeom>
        </p:spPr>
      </p:pic>
      <p:pic>
        <p:nvPicPr>
          <p:cNvPr id="18" name="Immagine 17" descr="Immagine che contiene testo, linea, diagramma, Diagramma&#10;&#10;Il contenuto generato dall'IA potrebbe non essere corretto.">
            <a:extLst>
              <a:ext uri="{FF2B5EF4-FFF2-40B4-BE49-F238E27FC236}">
                <a16:creationId xmlns:a16="http://schemas.microsoft.com/office/drawing/2014/main" id="{316C0EF1-2F8C-5A55-D8AD-457DFFBEDF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665" y="1321306"/>
            <a:ext cx="11884669" cy="4019179"/>
          </a:xfrm>
          <a:prstGeom prst="rect">
            <a:avLst/>
          </a:prstGeom>
        </p:spPr>
      </p:pic>
    </p:spTree>
    <p:extLst>
      <p:ext uri="{BB962C8B-B14F-4D97-AF65-F5344CB8AC3E}">
        <p14:creationId xmlns:p14="http://schemas.microsoft.com/office/powerpoint/2010/main" val="14763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B644A2-9838-16B2-80C4-06157F68E41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CCD5D76-0C2A-B5B6-6A31-C35CC08AC04C}"/>
              </a:ext>
            </a:extLst>
          </p:cNvPr>
          <p:cNvSpPr txBox="1"/>
          <p:nvPr/>
        </p:nvSpPr>
        <p:spPr>
          <a:xfrm>
            <a:off x="3298563" y="98322"/>
            <a:ext cx="6125395"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 Part III</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67B0078-AC43-9117-107A-6E0873BB39E6}"/>
                  </a:ext>
                </a:extLst>
              </p:cNvPr>
              <p:cNvSpPr txBox="1"/>
              <p:nvPr/>
            </p:nvSpPr>
            <p:spPr>
              <a:xfrm>
                <a:off x="1112520" y="730544"/>
                <a:ext cx="9966960" cy="684162"/>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Considering a </a:t>
                </a:r>
                <a:r>
                  <a:rPr lang="it-IT" dirty="0" err="1">
                    <a:solidFill>
                      <a:schemeClr val="bg1"/>
                    </a:solidFill>
                    <a:latin typeface="Aharoni" panose="02010803020104030203" pitchFamily="2" charset="-79"/>
                    <a:cs typeface="Aharoni" panose="02010803020104030203" pitchFamily="2" charset="-79"/>
                  </a:rPr>
                  <a:t>Gaussian</a:t>
                </a:r>
                <a:r>
                  <a:rPr lang="it-IT" dirty="0">
                    <a:solidFill>
                      <a:schemeClr val="bg1"/>
                    </a:solidFill>
                    <a:latin typeface="Aharoni" panose="02010803020104030203" pitchFamily="2" charset="-79"/>
                    <a:cs typeface="Aharoni" panose="02010803020104030203" pitchFamily="2" charset="-79"/>
                  </a:rPr>
                  <a:t> window </a:t>
                </a:r>
                <a14:m>
                  <m:oMath xmlns:m="http://schemas.openxmlformats.org/officeDocument/2006/math">
                    <m:sSup>
                      <m:sSupPr>
                        <m:ctrlPr>
                          <a:rPr lang="it-IT" i="1">
                            <a:solidFill>
                              <a:schemeClr val="bg1"/>
                            </a:solidFill>
                            <a:latin typeface="Cambria Math" panose="02040503050406030204" pitchFamily="18" charset="0"/>
                            <a:cs typeface="Aharoni" panose="02010803020104030203" pitchFamily="2" charset="-79"/>
                          </a:rPr>
                        </m:ctrlPr>
                      </m:sSupPr>
                      <m:e>
                        <m:r>
                          <a:rPr lang="it-IT" i="1">
                            <a:solidFill>
                              <a:schemeClr val="bg1"/>
                            </a:solidFill>
                            <a:latin typeface="Cambria Math" panose="02040503050406030204" pitchFamily="18" charset="0"/>
                            <a:cs typeface="Aharoni" panose="02010803020104030203" pitchFamily="2" charset="-79"/>
                          </a:rPr>
                          <m:t>𝑒</m:t>
                        </m:r>
                      </m:e>
                      <m:sup>
                        <m:r>
                          <a:rPr lang="it-IT" i="1">
                            <a:solidFill>
                              <a:schemeClr val="bg1"/>
                            </a:solidFill>
                            <a:latin typeface="Cambria Math" panose="02040503050406030204" pitchFamily="18" charset="0"/>
                            <a:cs typeface="Aharoni" panose="02010803020104030203" pitchFamily="2" charset="-79"/>
                          </a:rPr>
                          <m:t>−</m:t>
                        </m:r>
                        <m:sSup>
                          <m:sSupPr>
                            <m:ctrlPr>
                              <a:rPr lang="it-IT" i="1">
                                <a:solidFill>
                                  <a:schemeClr val="bg1"/>
                                </a:solidFill>
                                <a:latin typeface="Cambria Math" panose="02040503050406030204" pitchFamily="18" charset="0"/>
                                <a:cs typeface="Aharoni" panose="02010803020104030203" pitchFamily="2" charset="-79"/>
                              </a:rPr>
                            </m:ctrlPr>
                          </m:sSupPr>
                          <m:e>
                            <m:r>
                              <a:rPr lang="it-IT" i="1">
                                <a:solidFill>
                                  <a:schemeClr val="bg1"/>
                                </a:solidFill>
                                <a:latin typeface="Cambria Math" panose="02040503050406030204" pitchFamily="18" charset="0"/>
                                <a:cs typeface="Aharoni" panose="02010803020104030203" pitchFamily="2" charset="-79"/>
                              </a:rPr>
                              <m:t>𝑡</m:t>
                            </m:r>
                          </m:e>
                          <m:sup>
                            <m:r>
                              <a:rPr lang="it-IT" i="1">
                                <a:solidFill>
                                  <a:schemeClr val="bg1"/>
                                </a:solidFill>
                                <a:latin typeface="Cambria Math" panose="02040503050406030204" pitchFamily="18" charset="0"/>
                                <a:cs typeface="Aharoni" panose="02010803020104030203" pitchFamily="2" charset="-79"/>
                              </a:rPr>
                              <m:t>2</m:t>
                            </m:r>
                          </m:sup>
                        </m:sSup>
                        <m:r>
                          <a:rPr lang="it-IT" i="1">
                            <a:solidFill>
                              <a:schemeClr val="bg1"/>
                            </a:solidFill>
                            <a:latin typeface="Cambria Math" panose="02040503050406030204" pitchFamily="18" charset="0"/>
                            <a:cs typeface="Aharoni" panose="02010803020104030203" pitchFamily="2" charset="-79"/>
                          </a:rPr>
                          <m:t>/</m:t>
                        </m:r>
                        <m:r>
                          <a:rPr lang="it-IT" i="1">
                            <a:solidFill>
                              <a:schemeClr val="bg1"/>
                            </a:solidFill>
                            <a:latin typeface="Cambria Math" panose="02040503050406030204" pitchFamily="18" charset="0"/>
                            <a:cs typeface="Aharoni" panose="02010803020104030203" pitchFamily="2" charset="-79"/>
                          </a:rPr>
                          <m:t>2</m:t>
                        </m:r>
                        <m:sSup>
                          <m:sSupPr>
                            <m:ctrlPr>
                              <a:rPr lang="it-IT" i="1">
                                <a:solidFill>
                                  <a:schemeClr val="bg1"/>
                                </a:solidFill>
                                <a:latin typeface="Cambria Math" panose="02040503050406030204" pitchFamily="18" charset="0"/>
                                <a:cs typeface="Aharoni" panose="02010803020104030203" pitchFamily="2" charset="-79"/>
                              </a:rPr>
                            </m:ctrlPr>
                          </m:sSupPr>
                          <m:e>
                            <m:r>
                              <a:rPr lang="it-IT" i="1">
                                <a:solidFill>
                                  <a:schemeClr val="bg1"/>
                                </a:solidFill>
                                <a:latin typeface="Cambria Math" panose="02040503050406030204" pitchFamily="18" charset="0"/>
                                <a:cs typeface="Aharoni" panose="02010803020104030203" pitchFamily="2" charset="-79"/>
                              </a:rPr>
                              <m:t>𝜏</m:t>
                            </m:r>
                          </m:e>
                          <m:sup>
                            <m:r>
                              <a:rPr lang="it-IT" i="1">
                                <a:solidFill>
                                  <a:schemeClr val="bg1"/>
                                </a:solidFill>
                                <a:latin typeface="Cambria Math" panose="02040503050406030204" pitchFamily="18" charset="0"/>
                                <a:cs typeface="Aharoni" panose="02010803020104030203" pitchFamily="2" charset="-79"/>
                              </a:rPr>
                              <m:t>2</m:t>
                            </m:r>
                          </m:sup>
                        </m:sSup>
                      </m:sup>
                    </m:sSup>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justified</a:t>
                </a:r>
                <a:r>
                  <a:rPr lang="it-IT" dirty="0">
                    <a:solidFill>
                      <a:schemeClr val="bg1"/>
                    </a:solidFill>
                    <a:latin typeface="Aharoni" panose="02010803020104030203" pitchFamily="2" charset="-79"/>
                    <a:cs typeface="Aharoni" panose="02010803020104030203" pitchFamily="2" charset="-79"/>
                  </a:rPr>
                  <a:t> by an </a:t>
                </a:r>
                <a:r>
                  <a:rPr lang="it-IT" dirty="0" err="1">
                    <a:solidFill>
                      <a:schemeClr val="bg1"/>
                    </a:solidFill>
                    <a:latin typeface="Aharoni" panose="02010803020104030203" pitchFamily="2" charset="-79"/>
                    <a:cs typeface="Aharoni" panose="02010803020104030203" pitchFamily="2" charset="-79"/>
                  </a:rPr>
                  <a:t>assumed</a:t>
                </a:r>
                <a:r>
                  <a:rPr lang="it-IT" dirty="0">
                    <a:solidFill>
                      <a:schemeClr val="bg1"/>
                    </a:solidFill>
                    <a:latin typeface="Aharoni" panose="02010803020104030203" pitchFamily="2" charset="-79"/>
                    <a:cs typeface="Aharoni" panose="02010803020104030203" pitchFamily="2" charset="-79"/>
                  </a:rPr>
                  <a:t> short time of interaction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𝜏</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1</m:t>
                    </m:r>
                  </m:oMath>
                </a14:m>
                <a:r>
                  <a:rPr lang="en-US" dirty="0">
                    <a:solidFill>
                      <a:schemeClr val="bg1"/>
                    </a:solidFill>
                    <a:latin typeface="Aharoni" panose="02010803020104030203" pitchFamily="2" charset="-79"/>
                    <a:cs typeface="Aharoni" panose="02010803020104030203" pitchFamily="2" charset="-79"/>
                  </a:rPr>
                  <a:t>, we can calculate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𝐷</m:t>
                        </m:r>
                      </m:e>
                      <m:sub>
                        <m:r>
                          <a:rPr lang="it-IT" b="0" i="1" smtClean="0">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𝐷</m:t>
                        </m:r>
                      </m:e>
                      <m:sub>
                        <m:r>
                          <a:rPr lang="it-IT" b="0" i="1" smtClean="0">
                            <a:solidFill>
                              <a:schemeClr val="bg1"/>
                            </a:solidFill>
                            <a:latin typeface="Cambria Math" panose="02040503050406030204" pitchFamily="18" charset="0"/>
                            <a:cs typeface="Aharoni" panose="02010803020104030203" pitchFamily="2" charset="-79"/>
                          </a:rPr>
                          <m:t>×</m:t>
                        </m:r>
                      </m:sub>
                    </m:sSub>
                  </m:oMath>
                </a14:m>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267B0078-AC43-9117-107A-6E0873BB39E6}"/>
                  </a:ext>
                </a:extLst>
              </p:cNvPr>
              <p:cNvSpPr txBox="1">
                <a:spLocks noRot="1" noChangeAspect="1" noMove="1" noResize="1" noEditPoints="1" noAdjustHandles="1" noChangeArrowheads="1" noChangeShapeType="1" noTextEdit="1"/>
              </p:cNvSpPr>
              <p:nvPr/>
            </p:nvSpPr>
            <p:spPr>
              <a:xfrm>
                <a:off x="1112520" y="730544"/>
                <a:ext cx="9966960" cy="684162"/>
              </a:xfrm>
              <a:prstGeom prst="rect">
                <a:avLst/>
              </a:prstGeom>
              <a:blipFill>
                <a:blip r:embed="rId3"/>
                <a:stretch>
                  <a:fillRect l="-428" b="-14286"/>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29310B46-E6CA-88AC-BD34-40526113E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50" y="1518588"/>
            <a:ext cx="4991100" cy="1582260"/>
          </a:xfrm>
          <a:prstGeom prst="rect">
            <a:avLst/>
          </a:prstGeom>
        </p:spPr>
      </p:pic>
      <p:sp>
        <p:nvSpPr>
          <p:cNvPr id="11" name="CasellaDiTesto 10">
            <a:extLst>
              <a:ext uri="{FF2B5EF4-FFF2-40B4-BE49-F238E27FC236}">
                <a16:creationId xmlns:a16="http://schemas.microsoft.com/office/drawing/2014/main" id="{7EAAF907-3BA9-3632-76FE-B7C41C9B5F5C}"/>
              </a:ext>
            </a:extLst>
          </p:cNvPr>
          <p:cNvSpPr txBox="1"/>
          <p:nvPr/>
        </p:nvSpPr>
        <p:spPr>
          <a:xfrm>
            <a:off x="1112520" y="3204730"/>
            <a:ext cx="996696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Finally, we obtain the desired relation</a:t>
            </a:r>
          </a:p>
        </p:txBody>
      </p:sp>
      <p:pic>
        <p:nvPicPr>
          <p:cNvPr id="12" name="Immagine 11" descr="Immagine che contiene testo, Carattere, schermata&#10;&#10;Il contenuto generato dall'IA potrebbe non essere corretto.">
            <a:extLst>
              <a:ext uri="{FF2B5EF4-FFF2-40B4-BE49-F238E27FC236}">
                <a16:creationId xmlns:a16="http://schemas.microsoft.com/office/drawing/2014/main" id="{614234AC-D40C-B088-D745-37F328B7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527" y="3429000"/>
            <a:ext cx="7286945" cy="1158153"/>
          </a:xfrm>
          <a:prstGeom prst="rect">
            <a:avLst/>
          </a:prstGeom>
        </p:spPr>
      </p:pic>
      <p:sp>
        <p:nvSpPr>
          <p:cNvPr id="13" name="CasellaDiTesto 12">
            <a:extLst>
              <a:ext uri="{FF2B5EF4-FFF2-40B4-BE49-F238E27FC236}">
                <a16:creationId xmlns:a16="http://schemas.microsoft.com/office/drawing/2014/main" id="{EE60B71F-EF9D-9339-E124-2D0508010C1D}"/>
              </a:ext>
            </a:extLst>
          </p:cNvPr>
          <p:cNvSpPr txBox="1"/>
          <p:nvPr/>
        </p:nvSpPr>
        <p:spPr>
          <a:xfrm>
            <a:off x="1112519" y="4811423"/>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Given our assumptions, we can simplify the exponential expression even further to obtain an even more stable numerical result.</a:t>
            </a:r>
            <a:endParaRPr lang="it-IT"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p:txBody>
      </p:sp>
      <p:pic>
        <p:nvPicPr>
          <p:cNvPr id="23" name="Immagine 22" descr="Immagine che contiene Carattere, calligrafia, Elementi grafici, tipografia&#10;&#10;Il contenuto generato dall'IA potrebbe non essere corretto.">
            <a:extLst>
              <a:ext uri="{FF2B5EF4-FFF2-40B4-BE49-F238E27FC236}">
                <a16:creationId xmlns:a16="http://schemas.microsoft.com/office/drawing/2014/main" id="{C4FF1272-F76F-A744-2D8D-6FE5BFD61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3853" y="5497358"/>
            <a:ext cx="2384291" cy="923329"/>
          </a:xfrm>
          <a:prstGeom prst="rect">
            <a:avLst/>
          </a:prstGeom>
        </p:spPr>
      </p:pic>
    </p:spTree>
    <p:extLst>
      <p:ext uri="{BB962C8B-B14F-4D97-AF65-F5344CB8AC3E}">
        <p14:creationId xmlns:p14="http://schemas.microsoft.com/office/powerpoint/2010/main" val="322862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2E1FEF-3A59-48C3-31EA-B16D88ECD2C1}"/>
            </a:ext>
          </a:extLst>
        </p:cNvPr>
        <p:cNvGrpSpPr/>
        <p:nvPr/>
      </p:nvGrpSpPr>
      <p:grpSpPr>
        <a:xfrm>
          <a:off x="0" y="0"/>
          <a:ext cx="0" cy="0"/>
          <a:chOff x="0" y="0"/>
          <a:chExt cx="0" cy="0"/>
        </a:xfrm>
      </p:grpSpPr>
      <p:pic>
        <p:nvPicPr>
          <p:cNvPr id="9" name="Immagine 8" descr="Immagine che contiene testo, Carattere, schermata, linea&#10;&#10;Il contenuto generato dall'IA potrebbe non essere corretto.">
            <a:extLst>
              <a:ext uri="{FF2B5EF4-FFF2-40B4-BE49-F238E27FC236}">
                <a16:creationId xmlns:a16="http://schemas.microsoft.com/office/drawing/2014/main" id="{7F9A08AB-2719-1224-A005-92E550625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17" y="2947779"/>
            <a:ext cx="10604766" cy="1646113"/>
          </a:xfrm>
          <a:prstGeom prst="rect">
            <a:avLst/>
          </a:prstGeom>
        </p:spPr>
      </p:pic>
      <p:sp>
        <p:nvSpPr>
          <p:cNvPr id="2" name="CasellaDiTesto 1">
            <a:extLst>
              <a:ext uri="{FF2B5EF4-FFF2-40B4-BE49-F238E27FC236}">
                <a16:creationId xmlns:a16="http://schemas.microsoft.com/office/drawing/2014/main" id="{273D812D-1EE1-5BF2-79CB-AD2DCD2E85C5}"/>
              </a:ext>
            </a:extLst>
          </p:cNvPr>
          <p:cNvSpPr txBox="1"/>
          <p:nvPr/>
        </p:nvSpPr>
        <p:spPr>
          <a:xfrm>
            <a:off x="3147879" y="98322"/>
            <a:ext cx="6426760"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Average</a:t>
            </a:r>
            <a:r>
              <a:rPr lang="it-IT" sz="2400" dirty="0">
                <a:solidFill>
                  <a:schemeClr val="bg1"/>
                </a:solidFill>
                <a:latin typeface="Aharoni" panose="02010803020104030203" pitchFamily="2" charset="-79"/>
                <a:cs typeface="Aharoni" panose="02010803020104030203" pitchFamily="2" charset="-79"/>
              </a:rPr>
              <a:t> 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14FE62B-DC69-ABC7-C2C5-ED5087348901}"/>
                  </a:ext>
                </a:extLst>
              </p:cNvPr>
              <p:cNvSpPr txBox="1"/>
              <p:nvPr/>
            </p:nvSpPr>
            <p:spPr>
              <a:xfrm>
                <a:off x="1112520" y="946853"/>
                <a:ext cx="9966960" cy="1754326"/>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To </a:t>
                </a:r>
                <a:r>
                  <a:rPr lang="it-IT" dirty="0" err="1">
                    <a:solidFill>
                      <a:schemeClr val="bg1"/>
                    </a:solidFill>
                    <a:latin typeface="Aharoni" panose="02010803020104030203" pitchFamily="2" charset="-79"/>
                    <a:cs typeface="Aharoni" panose="02010803020104030203" pitchFamily="2" charset="-79"/>
                  </a:rPr>
                  <a:t>obtain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realistic</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average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spectrum</a:t>
                </a:r>
                <a:r>
                  <a:rPr lang="it-IT" dirty="0">
                    <a:solidFill>
                      <a:schemeClr val="bg1"/>
                    </a:solidFill>
                    <a:latin typeface="Aharoni" panose="02010803020104030203" pitchFamily="2" charset="-79"/>
                    <a:cs typeface="Aharoni" panose="02010803020104030203" pitchFamily="2" charset="-79"/>
                  </a:rPr>
                  <a:t>, I </a:t>
                </a:r>
                <a:r>
                  <a:rPr lang="it-IT" dirty="0" err="1">
                    <a:solidFill>
                      <a:schemeClr val="bg1"/>
                    </a:solidFill>
                    <a:latin typeface="Aharoni" panose="02010803020104030203" pitchFamily="2" charset="-79"/>
                    <a:cs typeface="Aharoni" panose="02010803020104030203" pitchFamily="2" charset="-79"/>
                  </a:rPr>
                  <a:t>performed</a:t>
                </a:r>
                <a:r>
                  <a:rPr lang="it-IT" dirty="0">
                    <a:solidFill>
                      <a:schemeClr val="bg1"/>
                    </a:solidFill>
                    <a:latin typeface="Aharoni" panose="02010803020104030203" pitchFamily="2" charset="-79"/>
                    <a:cs typeface="Aharoni" panose="02010803020104030203" pitchFamily="2" charset="-79"/>
                  </a:rPr>
                  <a:t> a double </a:t>
                </a:r>
                <a:r>
                  <a:rPr lang="it-IT" dirty="0" err="1">
                    <a:solidFill>
                      <a:schemeClr val="bg1"/>
                    </a:solidFill>
                    <a:latin typeface="Aharoni" panose="02010803020104030203" pitchFamily="2" charset="-79"/>
                    <a:cs typeface="Aharoni" panose="02010803020104030203" pitchFamily="2" charset="-79"/>
                  </a:rPr>
                  <a:t>averaging</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a:solidFill>
                      <a:schemeClr val="bg1"/>
                    </a:solidFill>
                    <a:latin typeface="Aharoni" panose="02010803020104030203" pitchFamily="2" charset="-79"/>
                    <a:cs typeface="Aharoni" panose="02010803020104030203" pitchFamily="2" charset="-79"/>
                  </a:rPr>
                  <a:t>relative </a:t>
                </a:r>
                <a:r>
                  <a:rPr lang="it-IT" b="1" dirty="0" err="1">
                    <a:solidFill>
                      <a:schemeClr val="bg1"/>
                    </a:solidFill>
                    <a:latin typeface="Aharoni" panose="02010803020104030203" pitchFamily="2" charset="-79"/>
                    <a:cs typeface="Aharoni" panose="02010803020104030203" pitchFamily="2" charset="-79"/>
                  </a:rPr>
                  <a:t>velocity</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M-B </a:t>
                </a:r>
                <a:r>
                  <a:rPr lang="it-IT" dirty="0" err="1">
                    <a:solidFill>
                      <a:schemeClr val="bg1"/>
                    </a:solidFill>
                    <a:latin typeface="Aharoni" panose="02010803020104030203" pitchFamily="2" charset="-79"/>
                    <a:cs typeface="Aharoni" panose="02010803020104030203" pitchFamily="2" charset="-79"/>
                  </a:rPr>
                  <a:t>weighting</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slower</a:t>
                </a:r>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faster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encounters</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err="1">
                    <a:solidFill>
                      <a:schemeClr val="bg1"/>
                    </a:solidFill>
                    <a:latin typeface="Aharoni" panose="02010803020104030203" pitchFamily="2" charset="-79"/>
                    <a:cs typeface="Aharoni" panose="02010803020104030203" pitchFamily="2" charset="-79"/>
                  </a:rPr>
                  <a:t>geometrical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pericenter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given</a:t>
                </a:r>
                <a:r>
                  <a:rPr lang="it-IT" dirty="0">
                    <a:solidFill>
                      <a:schemeClr val="bg1"/>
                    </a:solidFill>
                    <a:latin typeface="Aharoni" panose="02010803020104030203" pitchFamily="2" charset="-79"/>
                    <a:cs typeface="Aharoni" panose="02010803020104030203" pitchFamily="2" charset="-79"/>
                  </a:rPr>
                  <a:t> by the </a:t>
                </a:r>
                <a:r>
                  <a:rPr lang="it-IT" b="1" dirty="0" err="1">
                    <a:solidFill>
                      <a:schemeClr val="bg1"/>
                    </a:solidFill>
                    <a:latin typeface="Aharoni" panose="02010803020104030203" pitchFamily="2" charset="-79"/>
                    <a:cs typeface="Aharoni" panose="02010803020104030203" pitchFamily="2" charset="-79"/>
                  </a:rPr>
                  <a:t>differential</a:t>
                </a:r>
                <a:r>
                  <a:rPr lang="it-IT" b="1" dirty="0">
                    <a:solidFill>
                      <a:schemeClr val="bg1"/>
                    </a:solidFill>
                    <a:latin typeface="Aharoni" panose="02010803020104030203" pitchFamily="2" charset="-79"/>
                    <a:cs typeface="Aharoni" panose="02010803020104030203" pitchFamily="2" charset="-79"/>
                  </a:rPr>
                  <a:t> cross </a:t>
                </a:r>
                <a:r>
                  <a:rPr lang="it-IT" b="1" dirty="0" err="1">
                    <a:solidFill>
                      <a:schemeClr val="bg1"/>
                    </a:solidFill>
                    <a:latin typeface="Aharoni" panose="02010803020104030203" pitchFamily="2" charset="-79"/>
                    <a:cs typeface="Aharoni" panose="02010803020104030203" pitchFamily="2" charset="-79"/>
                  </a:rPr>
                  <a:t>section</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𝜎</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𝑟</m:t>
                    </m:r>
                  </m:oMath>
                </a14:m>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The </a:t>
                </a:r>
                <a:r>
                  <a:rPr lang="it-IT" dirty="0" err="1">
                    <a:solidFill>
                      <a:schemeClr val="bg1"/>
                    </a:solidFill>
                    <a:latin typeface="Aharoni" panose="02010803020104030203" pitchFamily="2" charset="-79"/>
                    <a:cs typeface="Aharoni" panose="02010803020104030203" pitchFamily="2" charset="-79"/>
                  </a:rPr>
                  <a:t>resulting</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d>
                      <m:dPr>
                        <m:begChr m:val="⟨"/>
                        <m:endChr m:val="⟩"/>
                        <m:ctrlPr>
                          <a:rPr lang="ar-AE" i="1">
                            <a:solidFill>
                              <a:schemeClr val="bg1"/>
                            </a:solidFill>
                            <a:latin typeface="Cambria Math" panose="02040503050406030204" pitchFamily="18" charset="0"/>
                          </a:rPr>
                        </m:ctrlPr>
                      </m:dPr>
                      <m:e>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𝐸</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𝑓</m:t>
                        </m:r>
                      </m:e>
                    </m:d>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represents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average</a:t>
                </a:r>
                <a:r>
                  <a:rPr lang="it-IT" b="1" dirty="0">
                    <a:solidFill>
                      <a:schemeClr val="bg1"/>
                    </a:solidFill>
                    <a:latin typeface="Aharoni" panose="02010803020104030203" pitchFamily="2" charset="-79"/>
                    <a:cs typeface="Aharoni" panose="02010803020104030203" pitchFamily="2" charset="-79"/>
                  </a:rPr>
                  <a:t> GW </a:t>
                </a:r>
                <a:r>
                  <a:rPr lang="it-IT" b="1" dirty="0" err="1">
                    <a:solidFill>
                      <a:schemeClr val="bg1"/>
                    </a:solidFill>
                    <a:latin typeface="Aharoni" panose="02010803020104030203" pitchFamily="2" charset="-79"/>
                    <a:cs typeface="Aharoni" panose="02010803020104030203" pitchFamily="2" charset="-79"/>
                  </a:rPr>
                  <a:t>emission</a:t>
                </a:r>
                <a:r>
                  <a:rPr lang="it-IT" dirty="0">
                    <a:solidFill>
                      <a:schemeClr val="bg1"/>
                    </a:solidFill>
                    <a:latin typeface="Aharoni" panose="02010803020104030203" pitchFamily="2" charset="-79"/>
                    <a:cs typeface="Aharoni" panose="02010803020104030203" pitchFamily="2" charset="-79"/>
                  </a:rPr>
                  <a:t> from a </a:t>
                </a:r>
                <a:r>
                  <a:rPr lang="it-IT" dirty="0" err="1">
                    <a:solidFill>
                      <a:schemeClr val="bg1"/>
                    </a:solidFill>
                    <a:latin typeface="Aharoni" panose="02010803020104030203" pitchFamily="2" charset="-79"/>
                    <a:cs typeface="Aharoni" panose="02010803020104030203" pitchFamily="2" charset="-79"/>
                  </a:rPr>
                  <a:t>typical</a:t>
                </a:r>
                <a:r>
                  <a:rPr lang="it-IT" dirty="0">
                    <a:solidFill>
                      <a:schemeClr val="bg1"/>
                    </a:solidFill>
                    <a:latin typeface="Aharoni" panose="02010803020104030203" pitchFamily="2" charset="-79"/>
                    <a:cs typeface="Aharoni" panose="02010803020104030203" pitchFamily="2" charset="-79"/>
                  </a:rPr>
                  <a:t> PBH–PBH </a:t>
                </a:r>
                <a:r>
                  <a:rPr lang="it-IT" dirty="0" err="1">
                    <a:solidFill>
                      <a:schemeClr val="bg1"/>
                    </a:solidFill>
                    <a:latin typeface="Aharoni" panose="02010803020104030203" pitchFamily="2" charset="-79"/>
                    <a:cs typeface="Aharoni" panose="02010803020104030203" pitchFamily="2" charset="-79"/>
                  </a:rPr>
                  <a:t>encounter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within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114FE62B-DC69-ABC7-C2C5-ED5087348901}"/>
                  </a:ext>
                </a:extLst>
              </p:cNvPr>
              <p:cNvSpPr txBox="1">
                <a:spLocks noRot="1" noChangeAspect="1" noMove="1" noResize="1" noEditPoints="1" noAdjustHandles="1" noChangeArrowheads="1" noChangeShapeType="1" noTextEdit="1"/>
              </p:cNvSpPr>
              <p:nvPr/>
            </p:nvSpPr>
            <p:spPr>
              <a:xfrm>
                <a:off x="1112520" y="946853"/>
                <a:ext cx="9966960" cy="1754326"/>
              </a:xfrm>
              <a:prstGeom prst="rect">
                <a:avLst/>
              </a:prstGeom>
              <a:blipFill>
                <a:blip r:embed="rId4"/>
                <a:stretch>
                  <a:fillRect l="-428" t="-1736" b="-45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65CA8A1A-1AA3-409E-DA4A-9159FEC2EC44}"/>
                  </a:ext>
                </a:extLst>
              </p:cNvPr>
              <p:cNvSpPr txBox="1"/>
              <p:nvPr/>
            </p:nvSpPr>
            <p:spPr>
              <a:xfrm>
                <a:off x="1112520" y="4840493"/>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this expression, the two integrals distinguish between the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 + </m:t>
                    </m:r>
                    <m:r>
                      <a:rPr lang="en-US" b="1" i="1" dirty="0" smtClean="0">
                        <a:solidFill>
                          <a:schemeClr val="bg1"/>
                        </a:solidFill>
                        <a:latin typeface="Cambria Math" panose="02040503050406030204" pitchFamily="18" charset="0"/>
                        <a:cs typeface="Aharoni" panose="02010803020104030203" pitchFamily="2" charset="-79"/>
                      </a:rPr>
                      <m:t>𝒏</m:t>
                    </m:r>
                  </m:oMath>
                </a14:m>
                <a:r>
                  <a:rPr lang="en-US" b="1" dirty="0">
                    <a:solidFill>
                      <a:schemeClr val="bg1"/>
                    </a:solidFill>
                    <a:latin typeface="Aharoni" panose="02010803020104030203" pitchFamily="2" charset="-79"/>
                    <a:cs typeface="Aharoni" panose="02010803020104030203" pitchFamily="2" charset="-79"/>
                  </a:rPr>
                  <a:t>-dimensional</a:t>
                </a:r>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b="1" dirty="0">
                    <a:solidFill>
                      <a:schemeClr val="bg1"/>
                    </a:solidFill>
                    <a:latin typeface="Aharoni" panose="02010803020104030203" pitchFamily="2" charset="-79"/>
                    <a:cs typeface="Aharoni" panose="02010803020104030203" pitchFamily="2" charset="-79"/>
                  </a:rPr>
                  <a:t> regimes</a:t>
                </a:r>
                <a:r>
                  <a:rPr lang="en-US" dirty="0">
                    <a:solidFill>
                      <a:schemeClr val="bg1"/>
                    </a:solidFill>
                    <a:latin typeface="Aharoni" panose="02010803020104030203" pitchFamily="2" charset="-79"/>
                    <a:cs typeface="Aharoni" panose="02010803020104030203" pitchFamily="2" charset="-79"/>
                  </a:rPr>
                  <a:t>. The quantity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𝜎</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𝑟</m:t>
                    </m:r>
                  </m:oMath>
                </a14:m>
                <a:r>
                  <a:rPr lang="en-US" dirty="0">
                    <a:solidFill>
                      <a:schemeClr val="bg1"/>
                    </a:solidFill>
                    <a:latin typeface="Aharoni" panose="02010803020104030203" pitchFamily="2" charset="-79"/>
                    <a:cs typeface="Aharoni" panose="02010803020104030203" pitchFamily="2" charset="-79"/>
                  </a:rPr>
                  <a:t> is </a:t>
                </a:r>
                <a:r>
                  <a:rPr lang="en-US" b="1" dirty="0">
                    <a:solidFill>
                      <a:schemeClr val="bg1"/>
                    </a:solidFill>
                    <a:latin typeface="Aharoni" panose="02010803020104030203" pitchFamily="2" charset="-79"/>
                    <a:cs typeface="Aharoni" panose="02010803020104030203" pitchFamily="2" charset="-79"/>
                  </a:rPr>
                  <a:t>evaluated in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dirty="0">
                    <a:solidFill>
                      <a:schemeClr val="bg1"/>
                    </a:solidFill>
                    <a:latin typeface="Aharoni" panose="02010803020104030203" pitchFamily="2" charset="-79"/>
                    <a:cs typeface="Aharoni" panose="02010803020104030203" pitchFamily="2" charset="-79"/>
                  </a:rPr>
                  <a:t> for both cases, as it represents a </a:t>
                </a:r>
                <a:r>
                  <a:rPr lang="en-US" b="1" dirty="0">
                    <a:solidFill>
                      <a:schemeClr val="bg1"/>
                    </a:solidFill>
                    <a:latin typeface="Aharoni" panose="02010803020104030203" pitchFamily="2" charset="-79"/>
                    <a:cs typeface="Aharoni" panose="02010803020104030203" pitchFamily="2" charset="-79"/>
                  </a:rPr>
                  <a:t>geometrical probability</a:t>
                </a:r>
                <a:r>
                  <a:rPr lang="en-US" dirty="0">
                    <a:solidFill>
                      <a:schemeClr val="bg1"/>
                    </a:solidFill>
                    <a:latin typeface="Aharoni" panose="02010803020104030203" pitchFamily="2" charset="-79"/>
                    <a:cs typeface="Aharoni" panose="02010803020104030203" pitchFamily="2" charset="-79"/>
                  </a:rPr>
                  <a:t> determined by parameters within the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4</m:t>
                    </m:r>
                    <m:r>
                      <a:rPr lang="en-US" i="1" dirty="0" smtClean="0">
                        <a:solidFill>
                          <a:schemeClr val="bg1"/>
                        </a:solidFill>
                        <a:latin typeface="Cambria Math" panose="02040503050406030204" pitchFamily="18" charset="0"/>
                        <a:cs typeface="Aharoni" panose="02010803020104030203" pitchFamily="2" charset="-79"/>
                      </a:rPr>
                      <m:t>𝐷</m:t>
                    </m:r>
                  </m:oMath>
                </a14:m>
                <a:r>
                  <a:rPr lang="en-US" dirty="0">
                    <a:solidFill>
                      <a:schemeClr val="bg1"/>
                    </a:solidFill>
                    <a:latin typeface="Aharoni" panose="02010803020104030203" pitchFamily="2" charset="-79"/>
                    <a:cs typeface="Aharoni" panose="02010803020104030203" pitchFamily="2" charset="-79"/>
                  </a:rPr>
                  <a:t> framework. Conversely, the terms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𝐸</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𝑓</m:t>
                    </m:r>
                  </m:oMath>
                </a14:m>
                <a:r>
                  <a:rPr lang="en-US" dirty="0">
                    <a:solidFill>
                      <a:schemeClr val="bg1"/>
                    </a:solidFill>
                    <a:latin typeface="Aharoni" panose="02010803020104030203" pitchFamily="2" charset="-79"/>
                    <a:cs typeface="Aharoni" panose="02010803020104030203" pitchFamily="2" charset="-79"/>
                  </a:rPr>
                  <a:t>correspond to the </a:t>
                </a:r>
                <a:r>
                  <a:rPr lang="en-US" b="1" dirty="0">
                    <a:solidFill>
                      <a:schemeClr val="bg1"/>
                    </a:solidFill>
                    <a:latin typeface="Aharoni" panose="02010803020104030203" pitchFamily="2" charset="-79"/>
                    <a:cs typeface="Aharoni" panose="02010803020104030203" pitchFamily="2" charset="-79"/>
                  </a:rPr>
                  <a:t>energy emission spectra</a:t>
                </a:r>
                <a:r>
                  <a:rPr lang="en-US" dirty="0">
                    <a:solidFill>
                      <a:schemeClr val="bg1"/>
                    </a:solidFill>
                    <a:latin typeface="Aharoni" panose="02010803020104030203" pitchFamily="2" charset="-79"/>
                    <a:cs typeface="Aharoni" panose="02010803020104030203" pitchFamily="2" charset="-79"/>
                  </a:rPr>
                  <a:t>, which discriminate between the two regimes.</a:t>
                </a:r>
              </a:p>
            </p:txBody>
          </p:sp>
        </mc:Choice>
        <mc:Fallback xmlns="">
          <p:sp>
            <p:nvSpPr>
              <p:cNvPr id="6" name="CasellaDiTesto 5">
                <a:extLst>
                  <a:ext uri="{FF2B5EF4-FFF2-40B4-BE49-F238E27FC236}">
                    <a16:creationId xmlns:a16="http://schemas.microsoft.com/office/drawing/2014/main" id="{65CA8A1A-1AA3-409E-DA4A-9159FEC2EC44}"/>
                  </a:ext>
                </a:extLst>
              </p:cNvPr>
              <p:cNvSpPr txBox="1">
                <a:spLocks noRot="1" noChangeAspect="1" noMove="1" noResize="1" noEditPoints="1" noAdjustHandles="1" noChangeArrowheads="1" noChangeShapeType="1" noTextEdit="1"/>
              </p:cNvSpPr>
              <p:nvPr/>
            </p:nvSpPr>
            <p:spPr>
              <a:xfrm>
                <a:off x="1112520" y="4840493"/>
                <a:ext cx="9966960" cy="1477328"/>
              </a:xfrm>
              <a:prstGeom prst="rect">
                <a:avLst/>
              </a:prstGeom>
              <a:blipFill>
                <a:blip r:embed="rId5"/>
                <a:stretch>
                  <a:fillRect l="-428" t="-1653" b="-5785"/>
                </a:stretch>
              </a:blipFill>
            </p:spPr>
            <p:txBody>
              <a:bodyPr/>
              <a:lstStyle/>
              <a:p>
                <a:r>
                  <a:rPr lang="it-IT">
                    <a:noFill/>
                  </a:rPr>
                  <a:t> </a:t>
                </a:r>
              </a:p>
            </p:txBody>
          </p:sp>
        </mc:Fallback>
      </mc:AlternateContent>
      <p:pic>
        <p:nvPicPr>
          <p:cNvPr id="1026" name="Picture 1" descr="Spinning Halos in the Cosmic Web - AAS Nova">
            <a:extLst>
              <a:ext uri="{FF2B5EF4-FFF2-40B4-BE49-F238E27FC236}">
                <a16:creationId xmlns:a16="http://schemas.microsoft.com/office/drawing/2014/main" id="{38B8FF38-E64C-1444-91D5-4EA99024D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59" y="190617"/>
            <a:ext cx="11410504" cy="641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5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2710A-321E-5EF2-ADDD-A13D7C636FC0}"/>
            </a:ext>
          </a:extLst>
        </p:cNvPr>
        <p:cNvGrpSpPr/>
        <p:nvPr/>
      </p:nvGrpSpPr>
      <p:grpSpPr>
        <a:xfrm>
          <a:off x="0" y="0"/>
          <a:ext cx="0" cy="0"/>
          <a:chOff x="0" y="0"/>
          <a:chExt cx="0" cy="0"/>
        </a:xfrm>
      </p:grpSpPr>
      <p:pic>
        <p:nvPicPr>
          <p:cNvPr id="7" name="Immagine 6" descr="Immagine che contiene testo, Carattere, schermata, linea&#10;&#10;Il contenuto generato dall'IA potrebbe non essere corretto.">
            <a:extLst>
              <a:ext uri="{FF2B5EF4-FFF2-40B4-BE49-F238E27FC236}">
                <a16:creationId xmlns:a16="http://schemas.microsoft.com/office/drawing/2014/main" id="{F7A81287-8CDF-FBB7-CE7C-AFFA0223D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76" y="2947779"/>
            <a:ext cx="10604766" cy="1646113"/>
          </a:xfrm>
          <a:prstGeom prst="rect">
            <a:avLst/>
          </a:prstGeom>
        </p:spPr>
      </p:pic>
      <p:sp>
        <p:nvSpPr>
          <p:cNvPr id="2" name="CasellaDiTesto 1">
            <a:extLst>
              <a:ext uri="{FF2B5EF4-FFF2-40B4-BE49-F238E27FC236}">
                <a16:creationId xmlns:a16="http://schemas.microsoft.com/office/drawing/2014/main" id="{2D50F639-63AD-E3BB-33DF-098C5F108ECB}"/>
              </a:ext>
            </a:extLst>
          </p:cNvPr>
          <p:cNvSpPr txBox="1"/>
          <p:nvPr/>
        </p:nvSpPr>
        <p:spPr>
          <a:xfrm>
            <a:off x="3147879" y="98322"/>
            <a:ext cx="6426760"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Average</a:t>
            </a:r>
            <a:r>
              <a:rPr lang="it-IT" sz="2400" dirty="0">
                <a:solidFill>
                  <a:schemeClr val="bg1"/>
                </a:solidFill>
                <a:latin typeface="Aharoni" panose="02010803020104030203" pitchFamily="2" charset="-79"/>
                <a:cs typeface="Aharoni" panose="02010803020104030203" pitchFamily="2" charset="-79"/>
              </a:rPr>
              <a:t> 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4CE4F24-C208-4E0B-4E1C-82D5A9DDE1BE}"/>
                  </a:ext>
                </a:extLst>
              </p:cNvPr>
              <p:cNvSpPr txBox="1"/>
              <p:nvPr/>
            </p:nvSpPr>
            <p:spPr>
              <a:xfrm>
                <a:off x="1112520" y="946853"/>
                <a:ext cx="9966960" cy="1754326"/>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To </a:t>
                </a:r>
                <a:r>
                  <a:rPr lang="it-IT" dirty="0" err="1">
                    <a:solidFill>
                      <a:schemeClr val="bg1"/>
                    </a:solidFill>
                    <a:latin typeface="Aharoni" panose="02010803020104030203" pitchFamily="2" charset="-79"/>
                    <a:cs typeface="Aharoni" panose="02010803020104030203" pitchFamily="2" charset="-79"/>
                  </a:rPr>
                  <a:t>obtain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realistic</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average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spectrum</a:t>
                </a:r>
                <a:r>
                  <a:rPr lang="it-IT" dirty="0">
                    <a:solidFill>
                      <a:schemeClr val="bg1"/>
                    </a:solidFill>
                    <a:latin typeface="Aharoni" panose="02010803020104030203" pitchFamily="2" charset="-79"/>
                    <a:cs typeface="Aharoni" panose="02010803020104030203" pitchFamily="2" charset="-79"/>
                  </a:rPr>
                  <a:t>, I </a:t>
                </a:r>
                <a:r>
                  <a:rPr lang="it-IT" dirty="0" err="1">
                    <a:solidFill>
                      <a:schemeClr val="bg1"/>
                    </a:solidFill>
                    <a:latin typeface="Aharoni" panose="02010803020104030203" pitchFamily="2" charset="-79"/>
                    <a:cs typeface="Aharoni" panose="02010803020104030203" pitchFamily="2" charset="-79"/>
                  </a:rPr>
                  <a:t>performed</a:t>
                </a:r>
                <a:r>
                  <a:rPr lang="it-IT" dirty="0">
                    <a:solidFill>
                      <a:schemeClr val="bg1"/>
                    </a:solidFill>
                    <a:latin typeface="Aharoni" panose="02010803020104030203" pitchFamily="2" charset="-79"/>
                    <a:cs typeface="Aharoni" panose="02010803020104030203" pitchFamily="2" charset="-79"/>
                  </a:rPr>
                  <a:t> a double </a:t>
                </a:r>
                <a:r>
                  <a:rPr lang="it-IT" dirty="0" err="1">
                    <a:solidFill>
                      <a:schemeClr val="bg1"/>
                    </a:solidFill>
                    <a:latin typeface="Aharoni" panose="02010803020104030203" pitchFamily="2" charset="-79"/>
                    <a:cs typeface="Aharoni" panose="02010803020104030203" pitchFamily="2" charset="-79"/>
                  </a:rPr>
                  <a:t>averaging</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a:solidFill>
                      <a:schemeClr val="bg1"/>
                    </a:solidFill>
                    <a:latin typeface="Aharoni" panose="02010803020104030203" pitchFamily="2" charset="-79"/>
                    <a:cs typeface="Aharoni" panose="02010803020104030203" pitchFamily="2" charset="-79"/>
                  </a:rPr>
                  <a:t>relative </a:t>
                </a:r>
                <a:r>
                  <a:rPr lang="it-IT" b="1" dirty="0" err="1">
                    <a:solidFill>
                      <a:schemeClr val="bg1"/>
                    </a:solidFill>
                    <a:latin typeface="Aharoni" panose="02010803020104030203" pitchFamily="2" charset="-79"/>
                    <a:cs typeface="Aharoni" panose="02010803020104030203" pitchFamily="2" charset="-79"/>
                  </a:rPr>
                  <a:t>velocity</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M-B </a:t>
                </a:r>
                <a:r>
                  <a:rPr lang="it-IT" dirty="0" err="1">
                    <a:solidFill>
                      <a:schemeClr val="bg1"/>
                    </a:solidFill>
                    <a:latin typeface="Aharoni" panose="02010803020104030203" pitchFamily="2" charset="-79"/>
                    <a:cs typeface="Aharoni" panose="02010803020104030203" pitchFamily="2" charset="-79"/>
                  </a:rPr>
                  <a:t>weighting</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slower</a:t>
                </a:r>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faster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encounters</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err="1">
                    <a:solidFill>
                      <a:schemeClr val="bg1"/>
                    </a:solidFill>
                    <a:latin typeface="Aharoni" panose="02010803020104030203" pitchFamily="2" charset="-79"/>
                    <a:cs typeface="Aharoni" panose="02010803020104030203" pitchFamily="2" charset="-79"/>
                  </a:rPr>
                  <a:t>geometrical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pericenter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given</a:t>
                </a:r>
                <a:r>
                  <a:rPr lang="it-IT" dirty="0">
                    <a:solidFill>
                      <a:schemeClr val="bg1"/>
                    </a:solidFill>
                    <a:latin typeface="Aharoni" panose="02010803020104030203" pitchFamily="2" charset="-79"/>
                    <a:cs typeface="Aharoni" panose="02010803020104030203" pitchFamily="2" charset="-79"/>
                  </a:rPr>
                  <a:t> by the </a:t>
                </a:r>
                <a:r>
                  <a:rPr lang="it-IT" b="1" dirty="0" err="1">
                    <a:solidFill>
                      <a:schemeClr val="bg1"/>
                    </a:solidFill>
                    <a:latin typeface="Aharoni" panose="02010803020104030203" pitchFamily="2" charset="-79"/>
                    <a:cs typeface="Aharoni" panose="02010803020104030203" pitchFamily="2" charset="-79"/>
                  </a:rPr>
                  <a:t>differential</a:t>
                </a:r>
                <a:r>
                  <a:rPr lang="it-IT" b="1" dirty="0">
                    <a:solidFill>
                      <a:schemeClr val="bg1"/>
                    </a:solidFill>
                    <a:latin typeface="Aharoni" panose="02010803020104030203" pitchFamily="2" charset="-79"/>
                    <a:cs typeface="Aharoni" panose="02010803020104030203" pitchFamily="2" charset="-79"/>
                  </a:rPr>
                  <a:t> cross </a:t>
                </a:r>
                <a:r>
                  <a:rPr lang="it-IT" b="1" dirty="0" err="1">
                    <a:solidFill>
                      <a:schemeClr val="bg1"/>
                    </a:solidFill>
                    <a:latin typeface="Aharoni" panose="02010803020104030203" pitchFamily="2" charset="-79"/>
                    <a:cs typeface="Aharoni" panose="02010803020104030203" pitchFamily="2" charset="-79"/>
                  </a:rPr>
                  <a:t>section</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𝜎</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𝑟</m:t>
                    </m:r>
                  </m:oMath>
                </a14:m>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The </a:t>
                </a:r>
                <a:r>
                  <a:rPr lang="it-IT" dirty="0" err="1">
                    <a:solidFill>
                      <a:schemeClr val="bg1"/>
                    </a:solidFill>
                    <a:latin typeface="Aharoni" panose="02010803020104030203" pitchFamily="2" charset="-79"/>
                    <a:cs typeface="Aharoni" panose="02010803020104030203" pitchFamily="2" charset="-79"/>
                  </a:rPr>
                  <a:t>resulting</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d>
                      <m:dPr>
                        <m:begChr m:val="⟨"/>
                        <m:endChr m:val="⟩"/>
                        <m:ctrlPr>
                          <a:rPr lang="ar-AE" i="1">
                            <a:solidFill>
                              <a:schemeClr val="bg1"/>
                            </a:solidFill>
                            <a:latin typeface="Cambria Math" panose="02040503050406030204" pitchFamily="18" charset="0"/>
                          </a:rPr>
                        </m:ctrlPr>
                      </m:dPr>
                      <m:e>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𝐸</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𝑓</m:t>
                        </m:r>
                      </m:e>
                    </m:d>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represents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average</a:t>
                </a:r>
                <a:r>
                  <a:rPr lang="it-IT" b="1" dirty="0">
                    <a:solidFill>
                      <a:schemeClr val="bg1"/>
                    </a:solidFill>
                    <a:latin typeface="Aharoni" panose="02010803020104030203" pitchFamily="2" charset="-79"/>
                    <a:cs typeface="Aharoni" panose="02010803020104030203" pitchFamily="2" charset="-79"/>
                  </a:rPr>
                  <a:t> GW </a:t>
                </a:r>
                <a:r>
                  <a:rPr lang="it-IT" b="1" dirty="0" err="1">
                    <a:solidFill>
                      <a:schemeClr val="bg1"/>
                    </a:solidFill>
                    <a:latin typeface="Aharoni" panose="02010803020104030203" pitchFamily="2" charset="-79"/>
                    <a:cs typeface="Aharoni" panose="02010803020104030203" pitchFamily="2" charset="-79"/>
                  </a:rPr>
                  <a:t>emission</a:t>
                </a:r>
                <a:r>
                  <a:rPr lang="it-IT" dirty="0">
                    <a:solidFill>
                      <a:schemeClr val="bg1"/>
                    </a:solidFill>
                    <a:latin typeface="Aharoni" panose="02010803020104030203" pitchFamily="2" charset="-79"/>
                    <a:cs typeface="Aharoni" panose="02010803020104030203" pitchFamily="2" charset="-79"/>
                  </a:rPr>
                  <a:t> from a </a:t>
                </a:r>
                <a:r>
                  <a:rPr lang="it-IT" dirty="0" err="1">
                    <a:solidFill>
                      <a:schemeClr val="bg1"/>
                    </a:solidFill>
                    <a:latin typeface="Aharoni" panose="02010803020104030203" pitchFamily="2" charset="-79"/>
                    <a:cs typeface="Aharoni" panose="02010803020104030203" pitchFamily="2" charset="-79"/>
                  </a:rPr>
                  <a:t>typical</a:t>
                </a:r>
                <a:r>
                  <a:rPr lang="it-IT" dirty="0">
                    <a:solidFill>
                      <a:schemeClr val="bg1"/>
                    </a:solidFill>
                    <a:latin typeface="Aharoni" panose="02010803020104030203" pitchFamily="2" charset="-79"/>
                    <a:cs typeface="Aharoni" panose="02010803020104030203" pitchFamily="2" charset="-79"/>
                  </a:rPr>
                  <a:t> PBH–PBH </a:t>
                </a:r>
                <a:r>
                  <a:rPr lang="it-IT" dirty="0" err="1">
                    <a:solidFill>
                      <a:schemeClr val="bg1"/>
                    </a:solidFill>
                    <a:latin typeface="Aharoni" panose="02010803020104030203" pitchFamily="2" charset="-79"/>
                    <a:cs typeface="Aharoni" panose="02010803020104030203" pitchFamily="2" charset="-79"/>
                  </a:rPr>
                  <a:t>encounter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within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24CE4F24-C208-4E0B-4E1C-82D5A9DDE1BE}"/>
                  </a:ext>
                </a:extLst>
              </p:cNvPr>
              <p:cNvSpPr txBox="1">
                <a:spLocks noRot="1" noChangeAspect="1" noMove="1" noResize="1" noEditPoints="1" noAdjustHandles="1" noChangeArrowheads="1" noChangeShapeType="1" noTextEdit="1"/>
              </p:cNvSpPr>
              <p:nvPr/>
            </p:nvSpPr>
            <p:spPr>
              <a:xfrm>
                <a:off x="1112520" y="946853"/>
                <a:ext cx="9966960" cy="1754326"/>
              </a:xfrm>
              <a:prstGeom prst="rect">
                <a:avLst/>
              </a:prstGeom>
              <a:blipFill>
                <a:blip r:embed="rId4"/>
                <a:stretch>
                  <a:fillRect l="-428" t="-1736" b="-45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147A87D2-C06D-E1B9-689D-47C7D93C6EC9}"/>
                  </a:ext>
                </a:extLst>
              </p:cNvPr>
              <p:cNvSpPr txBox="1"/>
              <p:nvPr/>
            </p:nvSpPr>
            <p:spPr>
              <a:xfrm>
                <a:off x="1112520" y="4840493"/>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this expression, the two integrals distinguish between the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 + </m:t>
                    </m:r>
                    <m:r>
                      <a:rPr lang="en-US" b="1" i="1" dirty="0" smtClean="0">
                        <a:solidFill>
                          <a:schemeClr val="bg1"/>
                        </a:solidFill>
                        <a:latin typeface="Cambria Math" panose="02040503050406030204" pitchFamily="18" charset="0"/>
                        <a:cs typeface="Aharoni" panose="02010803020104030203" pitchFamily="2" charset="-79"/>
                      </a:rPr>
                      <m:t>𝒏</m:t>
                    </m:r>
                  </m:oMath>
                </a14:m>
                <a:r>
                  <a:rPr lang="en-US" b="1" dirty="0">
                    <a:solidFill>
                      <a:schemeClr val="bg1"/>
                    </a:solidFill>
                    <a:latin typeface="Aharoni" panose="02010803020104030203" pitchFamily="2" charset="-79"/>
                    <a:cs typeface="Aharoni" panose="02010803020104030203" pitchFamily="2" charset="-79"/>
                  </a:rPr>
                  <a:t>-dimensional</a:t>
                </a:r>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b="1" dirty="0">
                    <a:solidFill>
                      <a:schemeClr val="bg1"/>
                    </a:solidFill>
                    <a:latin typeface="Aharoni" panose="02010803020104030203" pitchFamily="2" charset="-79"/>
                    <a:cs typeface="Aharoni" panose="02010803020104030203" pitchFamily="2" charset="-79"/>
                  </a:rPr>
                  <a:t> regimes</a:t>
                </a:r>
                <a:r>
                  <a:rPr lang="en-US" dirty="0">
                    <a:solidFill>
                      <a:schemeClr val="bg1"/>
                    </a:solidFill>
                    <a:latin typeface="Aharoni" panose="02010803020104030203" pitchFamily="2" charset="-79"/>
                    <a:cs typeface="Aharoni" panose="02010803020104030203" pitchFamily="2" charset="-79"/>
                  </a:rPr>
                  <a:t>. The quantity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𝜎</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𝑟</m:t>
                    </m:r>
                  </m:oMath>
                </a14:m>
                <a:r>
                  <a:rPr lang="en-US" dirty="0">
                    <a:solidFill>
                      <a:schemeClr val="bg1"/>
                    </a:solidFill>
                    <a:latin typeface="Aharoni" panose="02010803020104030203" pitchFamily="2" charset="-79"/>
                    <a:cs typeface="Aharoni" panose="02010803020104030203" pitchFamily="2" charset="-79"/>
                  </a:rPr>
                  <a:t> is </a:t>
                </a:r>
                <a:r>
                  <a:rPr lang="en-US" b="1" dirty="0">
                    <a:solidFill>
                      <a:schemeClr val="bg1"/>
                    </a:solidFill>
                    <a:latin typeface="Aharoni" panose="02010803020104030203" pitchFamily="2" charset="-79"/>
                    <a:cs typeface="Aharoni" panose="02010803020104030203" pitchFamily="2" charset="-79"/>
                  </a:rPr>
                  <a:t>evaluated in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dirty="0">
                    <a:solidFill>
                      <a:schemeClr val="bg1"/>
                    </a:solidFill>
                    <a:latin typeface="Aharoni" panose="02010803020104030203" pitchFamily="2" charset="-79"/>
                    <a:cs typeface="Aharoni" panose="02010803020104030203" pitchFamily="2" charset="-79"/>
                  </a:rPr>
                  <a:t> for both cases, as it represents a </a:t>
                </a:r>
                <a:r>
                  <a:rPr lang="en-US" b="1" dirty="0">
                    <a:solidFill>
                      <a:schemeClr val="bg1"/>
                    </a:solidFill>
                    <a:latin typeface="Aharoni" panose="02010803020104030203" pitchFamily="2" charset="-79"/>
                    <a:cs typeface="Aharoni" panose="02010803020104030203" pitchFamily="2" charset="-79"/>
                  </a:rPr>
                  <a:t>geometrical probability</a:t>
                </a:r>
                <a:r>
                  <a:rPr lang="en-US" dirty="0">
                    <a:solidFill>
                      <a:schemeClr val="bg1"/>
                    </a:solidFill>
                    <a:latin typeface="Aharoni" panose="02010803020104030203" pitchFamily="2" charset="-79"/>
                    <a:cs typeface="Aharoni" panose="02010803020104030203" pitchFamily="2" charset="-79"/>
                  </a:rPr>
                  <a:t> determined by parameters within the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4</m:t>
                    </m:r>
                    <m:r>
                      <a:rPr lang="en-US" i="1" dirty="0" smtClean="0">
                        <a:solidFill>
                          <a:schemeClr val="bg1"/>
                        </a:solidFill>
                        <a:latin typeface="Cambria Math" panose="02040503050406030204" pitchFamily="18" charset="0"/>
                        <a:cs typeface="Aharoni" panose="02010803020104030203" pitchFamily="2" charset="-79"/>
                      </a:rPr>
                      <m:t>𝐷</m:t>
                    </m:r>
                  </m:oMath>
                </a14:m>
                <a:r>
                  <a:rPr lang="en-US" dirty="0">
                    <a:solidFill>
                      <a:schemeClr val="bg1"/>
                    </a:solidFill>
                    <a:latin typeface="Aharoni" panose="02010803020104030203" pitchFamily="2" charset="-79"/>
                    <a:cs typeface="Aharoni" panose="02010803020104030203" pitchFamily="2" charset="-79"/>
                  </a:rPr>
                  <a:t> framework. Conversely, the terms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𝐸</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𝑓</m:t>
                    </m:r>
                  </m:oMath>
                </a14:m>
                <a:r>
                  <a:rPr lang="en-US" dirty="0">
                    <a:solidFill>
                      <a:schemeClr val="bg1"/>
                    </a:solidFill>
                    <a:latin typeface="Aharoni" panose="02010803020104030203" pitchFamily="2" charset="-79"/>
                    <a:cs typeface="Aharoni" panose="02010803020104030203" pitchFamily="2" charset="-79"/>
                  </a:rPr>
                  <a:t>correspond to the </a:t>
                </a:r>
                <a:r>
                  <a:rPr lang="en-US" b="1" dirty="0">
                    <a:solidFill>
                      <a:schemeClr val="bg1"/>
                    </a:solidFill>
                    <a:latin typeface="Aharoni" panose="02010803020104030203" pitchFamily="2" charset="-79"/>
                    <a:cs typeface="Aharoni" panose="02010803020104030203" pitchFamily="2" charset="-79"/>
                  </a:rPr>
                  <a:t>energy emission spectra</a:t>
                </a:r>
                <a:r>
                  <a:rPr lang="en-US" dirty="0">
                    <a:solidFill>
                      <a:schemeClr val="bg1"/>
                    </a:solidFill>
                    <a:latin typeface="Aharoni" panose="02010803020104030203" pitchFamily="2" charset="-79"/>
                    <a:cs typeface="Aharoni" panose="02010803020104030203" pitchFamily="2" charset="-79"/>
                  </a:rPr>
                  <a:t>, which discriminate between the two regimes.</a:t>
                </a:r>
              </a:p>
            </p:txBody>
          </p:sp>
        </mc:Choice>
        <mc:Fallback xmlns="">
          <p:sp>
            <p:nvSpPr>
              <p:cNvPr id="6" name="CasellaDiTesto 5">
                <a:extLst>
                  <a:ext uri="{FF2B5EF4-FFF2-40B4-BE49-F238E27FC236}">
                    <a16:creationId xmlns:a16="http://schemas.microsoft.com/office/drawing/2014/main" id="{147A87D2-C06D-E1B9-689D-47C7D93C6EC9}"/>
                  </a:ext>
                </a:extLst>
              </p:cNvPr>
              <p:cNvSpPr txBox="1">
                <a:spLocks noRot="1" noChangeAspect="1" noMove="1" noResize="1" noEditPoints="1" noAdjustHandles="1" noChangeArrowheads="1" noChangeShapeType="1" noTextEdit="1"/>
              </p:cNvSpPr>
              <p:nvPr/>
            </p:nvSpPr>
            <p:spPr>
              <a:xfrm>
                <a:off x="1112520" y="4840493"/>
                <a:ext cx="9966960" cy="1477328"/>
              </a:xfrm>
              <a:prstGeom prst="rect">
                <a:avLst/>
              </a:prstGeom>
              <a:blipFill>
                <a:blip r:embed="rId5"/>
                <a:stretch>
                  <a:fillRect l="-428" t="-1653" b="-5785"/>
                </a:stretch>
              </a:blipFill>
            </p:spPr>
            <p:txBody>
              <a:bodyPr/>
              <a:lstStyle/>
              <a:p>
                <a:r>
                  <a:rPr lang="it-IT">
                    <a:noFill/>
                  </a:rPr>
                  <a:t> </a:t>
                </a:r>
              </a:p>
            </p:txBody>
          </p:sp>
        </mc:Fallback>
      </mc:AlternateContent>
      <p:pic>
        <p:nvPicPr>
          <p:cNvPr id="1026" name="Picture 1" descr="Spinning Halos in the Cosmic Web - AAS Nova">
            <a:extLst>
              <a:ext uri="{FF2B5EF4-FFF2-40B4-BE49-F238E27FC236}">
                <a16:creationId xmlns:a16="http://schemas.microsoft.com/office/drawing/2014/main" id="{9CABC52C-2950-664D-F22B-DFB9B3C9E2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11" t="2532" r="3645" b="36524"/>
          <a:stretch>
            <a:fillRect/>
          </a:stretch>
        </p:blipFill>
        <p:spPr bwMode="auto">
          <a:xfrm>
            <a:off x="416459" y="190617"/>
            <a:ext cx="11410504" cy="6418409"/>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spazio, Universo, cerchio, Spazio esterno&#10;&#10;Il contenuto generato dall'IA potrebbe non essere corretto.">
            <a:extLst>
              <a:ext uri="{FF2B5EF4-FFF2-40B4-BE49-F238E27FC236}">
                <a16:creationId xmlns:a16="http://schemas.microsoft.com/office/drawing/2014/main" id="{407E49D2-FDBC-6BD5-E1D6-C705A1FA2FCC}"/>
              </a:ext>
            </a:extLst>
          </p:cNvPr>
          <p:cNvPicPr>
            <a:picLocks noChangeAspect="1"/>
          </p:cNvPicPr>
          <p:nvPr/>
        </p:nvPicPr>
        <p:blipFill>
          <a:blip r:embed="rId7">
            <a:alphaModFix amt="70000"/>
            <a:extLst>
              <a:ext uri="{28A0092B-C50C-407E-A947-70E740481C1C}">
                <a14:useLocalDpi xmlns:a14="http://schemas.microsoft.com/office/drawing/2010/main" val="0"/>
              </a:ext>
            </a:extLst>
          </a:blip>
          <a:srcRect l="12445" r="-1" b="-1"/>
          <a:stretch>
            <a:fillRect/>
          </a:stretch>
        </p:blipFill>
        <p:spPr>
          <a:xfrm>
            <a:off x="3838575" y="1116901"/>
            <a:ext cx="3314700" cy="1878468"/>
          </a:xfrm>
          <a:prstGeom prst="rect">
            <a:avLst/>
          </a:prstGeom>
          <a:effectLst>
            <a:softEdge rad="63500"/>
          </a:effectLst>
        </p:spPr>
      </p:pic>
    </p:spTree>
    <p:extLst>
      <p:ext uri="{BB962C8B-B14F-4D97-AF65-F5344CB8AC3E}">
        <p14:creationId xmlns:p14="http://schemas.microsoft.com/office/powerpoint/2010/main" val="1016374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060F86-2049-2DC2-3474-BF848AD93EE3}"/>
            </a:ext>
          </a:extLst>
        </p:cNvPr>
        <p:cNvGrpSpPr/>
        <p:nvPr/>
      </p:nvGrpSpPr>
      <p:grpSpPr>
        <a:xfrm>
          <a:off x="0" y="0"/>
          <a:ext cx="0" cy="0"/>
          <a:chOff x="0" y="0"/>
          <a:chExt cx="0" cy="0"/>
        </a:xfrm>
      </p:grpSpPr>
      <p:pic>
        <p:nvPicPr>
          <p:cNvPr id="7" name="Immagine 6" descr="Immagine che contiene testo, Carattere, schermata, linea&#10;&#10;Il contenuto generato dall'IA potrebbe non essere corretto.">
            <a:extLst>
              <a:ext uri="{FF2B5EF4-FFF2-40B4-BE49-F238E27FC236}">
                <a16:creationId xmlns:a16="http://schemas.microsoft.com/office/drawing/2014/main" id="{A7ADA4E1-8B73-F807-6091-3E35A0275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76" y="2947779"/>
            <a:ext cx="10604766" cy="1646113"/>
          </a:xfrm>
          <a:prstGeom prst="rect">
            <a:avLst/>
          </a:prstGeom>
        </p:spPr>
      </p:pic>
      <p:sp>
        <p:nvSpPr>
          <p:cNvPr id="2" name="CasellaDiTesto 1">
            <a:extLst>
              <a:ext uri="{FF2B5EF4-FFF2-40B4-BE49-F238E27FC236}">
                <a16:creationId xmlns:a16="http://schemas.microsoft.com/office/drawing/2014/main" id="{739A2539-256D-F859-705F-5F0C2D37A187}"/>
              </a:ext>
            </a:extLst>
          </p:cNvPr>
          <p:cNvSpPr txBox="1"/>
          <p:nvPr/>
        </p:nvSpPr>
        <p:spPr>
          <a:xfrm>
            <a:off x="3147879" y="98322"/>
            <a:ext cx="6426760"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Average</a:t>
            </a:r>
            <a:r>
              <a:rPr lang="it-IT" sz="2400" dirty="0">
                <a:solidFill>
                  <a:schemeClr val="bg1"/>
                </a:solidFill>
                <a:latin typeface="Aharoni" panose="02010803020104030203" pitchFamily="2" charset="-79"/>
                <a:cs typeface="Aharoni" panose="02010803020104030203" pitchFamily="2" charset="-79"/>
              </a:rPr>
              <a:t> 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98EF217-6129-FCD1-6F4E-A017CB9286F5}"/>
                  </a:ext>
                </a:extLst>
              </p:cNvPr>
              <p:cNvSpPr txBox="1"/>
              <p:nvPr/>
            </p:nvSpPr>
            <p:spPr>
              <a:xfrm>
                <a:off x="1112520" y="946853"/>
                <a:ext cx="9966960" cy="1754326"/>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To </a:t>
                </a:r>
                <a:r>
                  <a:rPr lang="it-IT" dirty="0" err="1">
                    <a:solidFill>
                      <a:schemeClr val="bg1"/>
                    </a:solidFill>
                    <a:latin typeface="Aharoni" panose="02010803020104030203" pitchFamily="2" charset="-79"/>
                    <a:cs typeface="Aharoni" panose="02010803020104030203" pitchFamily="2" charset="-79"/>
                  </a:rPr>
                  <a:t>obtain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realistic</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average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spectrum</a:t>
                </a:r>
                <a:r>
                  <a:rPr lang="it-IT" dirty="0">
                    <a:solidFill>
                      <a:schemeClr val="bg1"/>
                    </a:solidFill>
                    <a:latin typeface="Aharoni" panose="02010803020104030203" pitchFamily="2" charset="-79"/>
                    <a:cs typeface="Aharoni" panose="02010803020104030203" pitchFamily="2" charset="-79"/>
                  </a:rPr>
                  <a:t>, I </a:t>
                </a:r>
                <a:r>
                  <a:rPr lang="it-IT" dirty="0" err="1">
                    <a:solidFill>
                      <a:schemeClr val="bg1"/>
                    </a:solidFill>
                    <a:latin typeface="Aharoni" panose="02010803020104030203" pitchFamily="2" charset="-79"/>
                    <a:cs typeface="Aharoni" panose="02010803020104030203" pitchFamily="2" charset="-79"/>
                  </a:rPr>
                  <a:t>performed</a:t>
                </a:r>
                <a:r>
                  <a:rPr lang="it-IT" dirty="0">
                    <a:solidFill>
                      <a:schemeClr val="bg1"/>
                    </a:solidFill>
                    <a:latin typeface="Aharoni" panose="02010803020104030203" pitchFamily="2" charset="-79"/>
                    <a:cs typeface="Aharoni" panose="02010803020104030203" pitchFamily="2" charset="-79"/>
                  </a:rPr>
                  <a:t> a double </a:t>
                </a:r>
                <a:r>
                  <a:rPr lang="it-IT" dirty="0" err="1">
                    <a:solidFill>
                      <a:schemeClr val="bg1"/>
                    </a:solidFill>
                    <a:latin typeface="Aharoni" panose="02010803020104030203" pitchFamily="2" charset="-79"/>
                    <a:cs typeface="Aharoni" panose="02010803020104030203" pitchFamily="2" charset="-79"/>
                  </a:rPr>
                  <a:t>averaging</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a:solidFill>
                      <a:schemeClr val="bg1"/>
                    </a:solidFill>
                    <a:latin typeface="Aharoni" panose="02010803020104030203" pitchFamily="2" charset="-79"/>
                    <a:cs typeface="Aharoni" panose="02010803020104030203" pitchFamily="2" charset="-79"/>
                  </a:rPr>
                  <a:t>relative </a:t>
                </a:r>
                <a:r>
                  <a:rPr lang="it-IT" b="1" dirty="0" err="1">
                    <a:solidFill>
                      <a:schemeClr val="bg1"/>
                    </a:solidFill>
                    <a:latin typeface="Aharoni" panose="02010803020104030203" pitchFamily="2" charset="-79"/>
                    <a:cs typeface="Aharoni" panose="02010803020104030203" pitchFamily="2" charset="-79"/>
                  </a:rPr>
                  <a:t>velocity</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M-B </a:t>
                </a:r>
                <a:r>
                  <a:rPr lang="it-IT" dirty="0" err="1">
                    <a:solidFill>
                      <a:schemeClr val="bg1"/>
                    </a:solidFill>
                    <a:latin typeface="Aharoni" panose="02010803020104030203" pitchFamily="2" charset="-79"/>
                    <a:cs typeface="Aharoni" panose="02010803020104030203" pitchFamily="2" charset="-79"/>
                  </a:rPr>
                  <a:t>weighting</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slower</a:t>
                </a:r>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faster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encounters</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err="1">
                    <a:solidFill>
                      <a:schemeClr val="bg1"/>
                    </a:solidFill>
                    <a:latin typeface="Aharoni" panose="02010803020104030203" pitchFamily="2" charset="-79"/>
                    <a:cs typeface="Aharoni" panose="02010803020104030203" pitchFamily="2" charset="-79"/>
                  </a:rPr>
                  <a:t>geometrical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pericenter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given</a:t>
                </a:r>
                <a:r>
                  <a:rPr lang="it-IT" dirty="0">
                    <a:solidFill>
                      <a:schemeClr val="bg1"/>
                    </a:solidFill>
                    <a:latin typeface="Aharoni" panose="02010803020104030203" pitchFamily="2" charset="-79"/>
                    <a:cs typeface="Aharoni" panose="02010803020104030203" pitchFamily="2" charset="-79"/>
                  </a:rPr>
                  <a:t> by the </a:t>
                </a:r>
                <a:r>
                  <a:rPr lang="it-IT" b="1" dirty="0" err="1">
                    <a:solidFill>
                      <a:schemeClr val="bg1"/>
                    </a:solidFill>
                    <a:latin typeface="Aharoni" panose="02010803020104030203" pitchFamily="2" charset="-79"/>
                    <a:cs typeface="Aharoni" panose="02010803020104030203" pitchFamily="2" charset="-79"/>
                  </a:rPr>
                  <a:t>differential</a:t>
                </a:r>
                <a:r>
                  <a:rPr lang="it-IT" b="1" dirty="0">
                    <a:solidFill>
                      <a:schemeClr val="bg1"/>
                    </a:solidFill>
                    <a:latin typeface="Aharoni" panose="02010803020104030203" pitchFamily="2" charset="-79"/>
                    <a:cs typeface="Aharoni" panose="02010803020104030203" pitchFamily="2" charset="-79"/>
                  </a:rPr>
                  <a:t> cross </a:t>
                </a:r>
                <a:r>
                  <a:rPr lang="it-IT" b="1" dirty="0" err="1">
                    <a:solidFill>
                      <a:schemeClr val="bg1"/>
                    </a:solidFill>
                    <a:latin typeface="Aharoni" panose="02010803020104030203" pitchFamily="2" charset="-79"/>
                    <a:cs typeface="Aharoni" panose="02010803020104030203" pitchFamily="2" charset="-79"/>
                  </a:rPr>
                  <a:t>section</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𝜎</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𝑟</m:t>
                    </m:r>
                  </m:oMath>
                </a14:m>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The </a:t>
                </a:r>
                <a:r>
                  <a:rPr lang="it-IT" dirty="0" err="1">
                    <a:solidFill>
                      <a:schemeClr val="bg1"/>
                    </a:solidFill>
                    <a:latin typeface="Aharoni" panose="02010803020104030203" pitchFamily="2" charset="-79"/>
                    <a:cs typeface="Aharoni" panose="02010803020104030203" pitchFamily="2" charset="-79"/>
                  </a:rPr>
                  <a:t>resulting</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d>
                      <m:dPr>
                        <m:begChr m:val="⟨"/>
                        <m:endChr m:val="⟩"/>
                        <m:ctrlPr>
                          <a:rPr lang="ar-AE" i="1">
                            <a:solidFill>
                              <a:schemeClr val="bg1"/>
                            </a:solidFill>
                            <a:latin typeface="Cambria Math" panose="02040503050406030204" pitchFamily="18" charset="0"/>
                          </a:rPr>
                        </m:ctrlPr>
                      </m:dPr>
                      <m:e>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𝐸</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𝑓</m:t>
                        </m:r>
                      </m:e>
                    </m:d>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represents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average</a:t>
                </a:r>
                <a:r>
                  <a:rPr lang="it-IT" b="1" dirty="0">
                    <a:solidFill>
                      <a:schemeClr val="bg1"/>
                    </a:solidFill>
                    <a:latin typeface="Aharoni" panose="02010803020104030203" pitchFamily="2" charset="-79"/>
                    <a:cs typeface="Aharoni" panose="02010803020104030203" pitchFamily="2" charset="-79"/>
                  </a:rPr>
                  <a:t> GW </a:t>
                </a:r>
                <a:r>
                  <a:rPr lang="it-IT" b="1" dirty="0" err="1">
                    <a:solidFill>
                      <a:schemeClr val="bg1"/>
                    </a:solidFill>
                    <a:latin typeface="Aharoni" panose="02010803020104030203" pitchFamily="2" charset="-79"/>
                    <a:cs typeface="Aharoni" panose="02010803020104030203" pitchFamily="2" charset="-79"/>
                  </a:rPr>
                  <a:t>emission</a:t>
                </a:r>
                <a:r>
                  <a:rPr lang="it-IT" dirty="0">
                    <a:solidFill>
                      <a:schemeClr val="bg1"/>
                    </a:solidFill>
                    <a:latin typeface="Aharoni" panose="02010803020104030203" pitchFamily="2" charset="-79"/>
                    <a:cs typeface="Aharoni" panose="02010803020104030203" pitchFamily="2" charset="-79"/>
                  </a:rPr>
                  <a:t> from a </a:t>
                </a:r>
                <a:r>
                  <a:rPr lang="it-IT" dirty="0" err="1">
                    <a:solidFill>
                      <a:schemeClr val="bg1"/>
                    </a:solidFill>
                    <a:latin typeface="Aharoni" panose="02010803020104030203" pitchFamily="2" charset="-79"/>
                    <a:cs typeface="Aharoni" panose="02010803020104030203" pitchFamily="2" charset="-79"/>
                  </a:rPr>
                  <a:t>typical</a:t>
                </a:r>
                <a:r>
                  <a:rPr lang="it-IT" dirty="0">
                    <a:solidFill>
                      <a:schemeClr val="bg1"/>
                    </a:solidFill>
                    <a:latin typeface="Aharoni" panose="02010803020104030203" pitchFamily="2" charset="-79"/>
                    <a:cs typeface="Aharoni" panose="02010803020104030203" pitchFamily="2" charset="-79"/>
                  </a:rPr>
                  <a:t> PBH–PBH </a:t>
                </a:r>
                <a:r>
                  <a:rPr lang="it-IT" dirty="0" err="1">
                    <a:solidFill>
                      <a:schemeClr val="bg1"/>
                    </a:solidFill>
                    <a:latin typeface="Aharoni" panose="02010803020104030203" pitchFamily="2" charset="-79"/>
                    <a:cs typeface="Aharoni" panose="02010803020104030203" pitchFamily="2" charset="-79"/>
                  </a:rPr>
                  <a:t>encounter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within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598EF217-6129-FCD1-6F4E-A017CB9286F5}"/>
                  </a:ext>
                </a:extLst>
              </p:cNvPr>
              <p:cNvSpPr txBox="1">
                <a:spLocks noRot="1" noChangeAspect="1" noMove="1" noResize="1" noEditPoints="1" noAdjustHandles="1" noChangeArrowheads="1" noChangeShapeType="1" noTextEdit="1"/>
              </p:cNvSpPr>
              <p:nvPr/>
            </p:nvSpPr>
            <p:spPr>
              <a:xfrm>
                <a:off x="1112520" y="946853"/>
                <a:ext cx="9966960" cy="1754326"/>
              </a:xfrm>
              <a:prstGeom prst="rect">
                <a:avLst/>
              </a:prstGeom>
              <a:blipFill>
                <a:blip r:embed="rId4"/>
                <a:stretch>
                  <a:fillRect l="-428" t="-1736" b="-45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216CE18-342C-9F5D-8E94-E40A9312E614}"/>
                  </a:ext>
                </a:extLst>
              </p:cNvPr>
              <p:cNvSpPr txBox="1"/>
              <p:nvPr/>
            </p:nvSpPr>
            <p:spPr>
              <a:xfrm>
                <a:off x="1112520" y="4840493"/>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this expression, the two integrals distinguish between the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 + </m:t>
                    </m:r>
                    <m:r>
                      <a:rPr lang="en-US" b="1" i="1" dirty="0" smtClean="0">
                        <a:solidFill>
                          <a:schemeClr val="bg1"/>
                        </a:solidFill>
                        <a:latin typeface="Cambria Math" panose="02040503050406030204" pitchFamily="18" charset="0"/>
                        <a:cs typeface="Aharoni" panose="02010803020104030203" pitchFamily="2" charset="-79"/>
                      </a:rPr>
                      <m:t>𝒏</m:t>
                    </m:r>
                  </m:oMath>
                </a14:m>
                <a:r>
                  <a:rPr lang="en-US" b="1" dirty="0">
                    <a:solidFill>
                      <a:schemeClr val="bg1"/>
                    </a:solidFill>
                    <a:latin typeface="Aharoni" panose="02010803020104030203" pitchFamily="2" charset="-79"/>
                    <a:cs typeface="Aharoni" panose="02010803020104030203" pitchFamily="2" charset="-79"/>
                  </a:rPr>
                  <a:t>-dimensional</a:t>
                </a:r>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b="1" dirty="0">
                    <a:solidFill>
                      <a:schemeClr val="bg1"/>
                    </a:solidFill>
                    <a:latin typeface="Aharoni" panose="02010803020104030203" pitchFamily="2" charset="-79"/>
                    <a:cs typeface="Aharoni" panose="02010803020104030203" pitchFamily="2" charset="-79"/>
                  </a:rPr>
                  <a:t> regimes</a:t>
                </a:r>
                <a:r>
                  <a:rPr lang="en-US" dirty="0">
                    <a:solidFill>
                      <a:schemeClr val="bg1"/>
                    </a:solidFill>
                    <a:latin typeface="Aharoni" panose="02010803020104030203" pitchFamily="2" charset="-79"/>
                    <a:cs typeface="Aharoni" panose="02010803020104030203" pitchFamily="2" charset="-79"/>
                  </a:rPr>
                  <a:t>. The quantity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𝜎</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𝑟</m:t>
                    </m:r>
                  </m:oMath>
                </a14:m>
                <a:r>
                  <a:rPr lang="en-US" dirty="0">
                    <a:solidFill>
                      <a:schemeClr val="bg1"/>
                    </a:solidFill>
                    <a:latin typeface="Aharoni" panose="02010803020104030203" pitchFamily="2" charset="-79"/>
                    <a:cs typeface="Aharoni" panose="02010803020104030203" pitchFamily="2" charset="-79"/>
                  </a:rPr>
                  <a:t> is </a:t>
                </a:r>
                <a:r>
                  <a:rPr lang="en-US" b="1" dirty="0">
                    <a:solidFill>
                      <a:schemeClr val="bg1"/>
                    </a:solidFill>
                    <a:latin typeface="Aharoni" panose="02010803020104030203" pitchFamily="2" charset="-79"/>
                    <a:cs typeface="Aharoni" panose="02010803020104030203" pitchFamily="2" charset="-79"/>
                  </a:rPr>
                  <a:t>evaluated in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dirty="0">
                    <a:solidFill>
                      <a:schemeClr val="bg1"/>
                    </a:solidFill>
                    <a:latin typeface="Aharoni" panose="02010803020104030203" pitchFamily="2" charset="-79"/>
                    <a:cs typeface="Aharoni" panose="02010803020104030203" pitchFamily="2" charset="-79"/>
                  </a:rPr>
                  <a:t> for both cases, as it represents a </a:t>
                </a:r>
                <a:r>
                  <a:rPr lang="en-US" b="1" dirty="0">
                    <a:solidFill>
                      <a:schemeClr val="bg1"/>
                    </a:solidFill>
                    <a:latin typeface="Aharoni" panose="02010803020104030203" pitchFamily="2" charset="-79"/>
                    <a:cs typeface="Aharoni" panose="02010803020104030203" pitchFamily="2" charset="-79"/>
                  </a:rPr>
                  <a:t>geometrical probability</a:t>
                </a:r>
                <a:r>
                  <a:rPr lang="en-US" dirty="0">
                    <a:solidFill>
                      <a:schemeClr val="bg1"/>
                    </a:solidFill>
                    <a:latin typeface="Aharoni" panose="02010803020104030203" pitchFamily="2" charset="-79"/>
                    <a:cs typeface="Aharoni" panose="02010803020104030203" pitchFamily="2" charset="-79"/>
                  </a:rPr>
                  <a:t> determined by parameters within the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4</m:t>
                    </m:r>
                    <m:r>
                      <a:rPr lang="en-US" i="1" dirty="0" smtClean="0">
                        <a:solidFill>
                          <a:schemeClr val="bg1"/>
                        </a:solidFill>
                        <a:latin typeface="Cambria Math" panose="02040503050406030204" pitchFamily="18" charset="0"/>
                        <a:cs typeface="Aharoni" panose="02010803020104030203" pitchFamily="2" charset="-79"/>
                      </a:rPr>
                      <m:t>𝐷</m:t>
                    </m:r>
                  </m:oMath>
                </a14:m>
                <a:r>
                  <a:rPr lang="en-US" dirty="0">
                    <a:solidFill>
                      <a:schemeClr val="bg1"/>
                    </a:solidFill>
                    <a:latin typeface="Aharoni" panose="02010803020104030203" pitchFamily="2" charset="-79"/>
                    <a:cs typeface="Aharoni" panose="02010803020104030203" pitchFamily="2" charset="-79"/>
                  </a:rPr>
                  <a:t> framework. Conversely, the terms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𝐸</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𝑓</m:t>
                    </m:r>
                  </m:oMath>
                </a14:m>
                <a:r>
                  <a:rPr lang="en-US" dirty="0">
                    <a:solidFill>
                      <a:schemeClr val="bg1"/>
                    </a:solidFill>
                    <a:latin typeface="Aharoni" panose="02010803020104030203" pitchFamily="2" charset="-79"/>
                    <a:cs typeface="Aharoni" panose="02010803020104030203" pitchFamily="2" charset="-79"/>
                  </a:rPr>
                  <a:t>correspond to the </a:t>
                </a:r>
                <a:r>
                  <a:rPr lang="en-US" b="1" dirty="0">
                    <a:solidFill>
                      <a:schemeClr val="bg1"/>
                    </a:solidFill>
                    <a:latin typeface="Aharoni" panose="02010803020104030203" pitchFamily="2" charset="-79"/>
                    <a:cs typeface="Aharoni" panose="02010803020104030203" pitchFamily="2" charset="-79"/>
                  </a:rPr>
                  <a:t>energy emission spectra</a:t>
                </a:r>
                <a:r>
                  <a:rPr lang="en-US" dirty="0">
                    <a:solidFill>
                      <a:schemeClr val="bg1"/>
                    </a:solidFill>
                    <a:latin typeface="Aharoni" panose="02010803020104030203" pitchFamily="2" charset="-79"/>
                    <a:cs typeface="Aharoni" panose="02010803020104030203" pitchFamily="2" charset="-79"/>
                  </a:rPr>
                  <a:t>, which discriminate between the two regimes.</a:t>
                </a:r>
              </a:p>
            </p:txBody>
          </p:sp>
        </mc:Choice>
        <mc:Fallback xmlns="">
          <p:sp>
            <p:nvSpPr>
              <p:cNvPr id="6" name="CasellaDiTesto 5">
                <a:extLst>
                  <a:ext uri="{FF2B5EF4-FFF2-40B4-BE49-F238E27FC236}">
                    <a16:creationId xmlns:a16="http://schemas.microsoft.com/office/drawing/2014/main" id="{F216CE18-342C-9F5D-8E94-E40A9312E614}"/>
                  </a:ext>
                </a:extLst>
              </p:cNvPr>
              <p:cNvSpPr txBox="1">
                <a:spLocks noRot="1" noChangeAspect="1" noMove="1" noResize="1" noEditPoints="1" noAdjustHandles="1" noChangeArrowheads="1" noChangeShapeType="1" noTextEdit="1"/>
              </p:cNvSpPr>
              <p:nvPr/>
            </p:nvSpPr>
            <p:spPr>
              <a:xfrm>
                <a:off x="1112520" y="4840493"/>
                <a:ext cx="9966960" cy="1477328"/>
              </a:xfrm>
              <a:prstGeom prst="rect">
                <a:avLst/>
              </a:prstGeom>
              <a:blipFill>
                <a:blip r:embed="rId5"/>
                <a:stretch>
                  <a:fillRect l="-428" t="-1653" b="-5785"/>
                </a:stretch>
              </a:blipFill>
            </p:spPr>
            <p:txBody>
              <a:bodyPr/>
              <a:lstStyle/>
              <a:p>
                <a:r>
                  <a:rPr lang="it-IT">
                    <a:noFill/>
                  </a:rPr>
                  <a:t> </a:t>
                </a:r>
              </a:p>
            </p:txBody>
          </p:sp>
        </mc:Fallback>
      </mc:AlternateContent>
      <p:pic>
        <p:nvPicPr>
          <p:cNvPr id="8" name="Immagine 7" descr="Immagine che contiene spazio, Spazio esterno, Oggetto astronomico, Universo&#10;&#10;Il contenuto generato dall'IA potrebbe non essere corretto.">
            <a:extLst>
              <a:ext uri="{FF2B5EF4-FFF2-40B4-BE49-F238E27FC236}">
                <a16:creationId xmlns:a16="http://schemas.microsoft.com/office/drawing/2014/main" id="{BC102F6D-6723-FB2E-B086-5773D79BF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459" y="190617"/>
            <a:ext cx="11410714" cy="6417488"/>
          </a:xfrm>
          <a:prstGeom prst="rect">
            <a:avLst/>
          </a:prstGeom>
        </p:spPr>
      </p:pic>
    </p:spTree>
    <p:extLst>
      <p:ext uri="{BB962C8B-B14F-4D97-AF65-F5344CB8AC3E}">
        <p14:creationId xmlns:p14="http://schemas.microsoft.com/office/powerpoint/2010/main" val="36291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CBC8470-3BF9-1176-8A85-BB0CAC2ED6BF}"/>
            </a:ext>
          </a:extLst>
        </p:cNvPr>
        <p:cNvGrpSpPr/>
        <p:nvPr/>
      </p:nvGrpSpPr>
      <p:grpSpPr>
        <a:xfrm>
          <a:off x="0" y="0"/>
          <a:ext cx="0" cy="0"/>
          <a:chOff x="0" y="0"/>
          <a:chExt cx="0" cy="0"/>
        </a:xfrm>
      </p:grpSpPr>
      <p:pic>
        <p:nvPicPr>
          <p:cNvPr id="7" name="Immagine 6" descr="Immagine che contiene testo, Carattere, schermata, linea&#10;&#10;Il contenuto generato dall'IA potrebbe non essere corretto.">
            <a:extLst>
              <a:ext uri="{FF2B5EF4-FFF2-40B4-BE49-F238E27FC236}">
                <a16:creationId xmlns:a16="http://schemas.microsoft.com/office/drawing/2014/main" id="{89018EE2-58E2-CBE1-344E-4DD56C4E8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76" y="2947779"/>
            <a:ext cx="10604766" cy="1646113"/>
          </a:xfrm>
          <a:prstGeom prst="rect">
            <a:avLst/>
          </a:prstGeom>
        </p:spPr>
      </p:pic>
      <p:sp>
        <p:nvSpPr>
          <p:cNvPr id="2" name="CasellaDiTesto 1">
            <a:extLst>
              <a:ext uri="{FF2B5EF4-FFF2-40B4-BE49-F238E27FC236}">
                <a16:creationId xmlns:a16="http://schemas.microsoft.com/office/drawing/2014/main" id="{27ABA70A-CD13-0814-C8AB-C58527FC47FD}"/>
              </a:ext>
            </a:extLst>
          </p:cNvPr>
          <p:cNvSpPr txBox="1"/>
          <p:nvPr/>
        </p:nvSpPr>
        <p:spPr>
          <a:xfrm>
            <a:off x="3147879" y="98322"/>
            <a:ext cx="6426760"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Average</a:t>
            </a:r>
            <a:r>
              <a:rPr lang="it-IT" sz="2400" dirty="0">
                <a:solidFill>
                  <a:schemeClr val="bg1"/>
                </a:solidFill>
                <a:latin typeface="Aharoni" panose="02010803020104030203" pitchFamily="2" charset="-79"/>
                <a:cs typeface="Aharoni" panose="02010803020104030203" pitchFamily="2" charset="-79"/>
              </a:rPr>
              <a:t> Energy </a:t>
            </a:r>
            <a:r>
              <a:rPr lang="it-IT" sz="2400" dirty="0" err="1">
                <a:solidFill>
                  <a:schemeClr val="bg1"/>
                </a:solidFill>
                <a:latin typeface="Aharoni" panose="02010803020104030203" pitchFamily="2" charset="-79"/>
                <a:cs typeface="Aharoni" panose="02010803020104030203" pitchFamily="2" charset="-79"/>
              </a:rPr>
              <a:t>Spectrum</a:t>
            </a:r>
            <a:r>
              <a:rPr lang="it-IT" sz="2400" dirty="0">
                <a:solidFill>
                  <a:schemeClr val="bg1"/>
                </a:solidFill>
                <a:latin typeface="Aharoni" panose="02010803020104030203" pitchFamily="2" charset="-79"/>
                <a:cs typeface="Aharoni" panose="02010803020104030203" pitchFamily="2" charset="-79"/>
              </a:rPr>
              <a:t> in n-</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05B9F866-20E2-A02E-D47A-9B710D3EA00C}"/>
                  </a:ext>
                </a:extLst>
              </p:cNvPr>
              <p:cNvSpPr txBox="1"/>
              <p:nvPr/>
            </p:nvSpPr>
            <p:spPr>
              <a:xfrm>
                <a:off x="1112520" y="946853"/>
                <a:ext cx="9966960" cy="1754326"/>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To </a:t>
                </a:r>
                <a:r>
                  <a:rPr lang="it-IT" dirty="0" err="1">
                    <a:solidFill>
                      <a:schemeClr val="bg1"/>
                    </a:solidFill>
                    <a:latin typeface="Aharoni" panose="02010803020104030203" pitchFamily="2" charset="-79"/>
                    <a:cs typeface="Aharoni" panose="02010803020104030203" pitchFamily="2" charset="-79"/>
                  </a:rPr>
                  <a:t>obtain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realistic</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average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spectrum</a:t>
                </a:r>
                <a:r>
                  <a:rPr lang="it-IT" dirty="0">
                    <a:solidFill>
                      <a:schemeClr val="bg1"/>
                    </a:solidFill>
                    <a:latin typeface="Aharoni" panose="02010803020104030203" pitchFamily="2" charset="-79"/>
                    <a:cs typeface="Aharoni" panose="02010803020104030203" pitchFamily="2" charset="-79"/>
                  </a:rPr>
                  <a:t>, I </a:t>
                </a:r>
                <a:r>
                  <a:rPr lang="it-IT" dirty="0" err="1">
                    <a:solidFill>
                      <a:schemeClr val="bg1"/>
                    </a:solidFill>
                    <a:latin typeface="Aharoni" panose="02010803020104030203" pitchFamily="2" charset="-79"/>
                    <a:cs typeface="Aharoni" panose="02010803020104030203" pitchFamily="2" charset="-79"/>
                  </a:rPr>
                  <a:t>performed</a:t>
                </a:r>
                <a:r>
                  <a:rPr lang="it-IT" dirty="0">
                    <a:solidFill>
                      <a:schemeClr val="bg1"/>
                    </a:solidFill>
                    <a:latin typeface="Aharoni" panose="02010803020104030203" pitchFamily="2" charset="-79"/>
                    <a:cs typeface="Aharoni" panose="02010803020104030203" pitchFamily="2" charset="-79"/>
                  </a:rPr>
                  <a:t> a double </a:t>
                </a:r>
                <a:r>
                  <a:rPr lang="it-IT" dirty="0" err="1">
                    <a:solidFill>
                      <a:schemeClr val="bg1"/>
                    </a:solidFill>
                    <a:latin typeface="Aharoni" panose="02010803020104030203" pitchFamily="2" charset="-79"/>
                    <a:cs typeface="Aharoni" panose="02010803020104030203" pitchFamily="2" charset="-79"/>
                  </a:rPr>
                  <a:t>averaging</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a:solidFill>
                      <a:schemeClr val="bg1"/>
                    </a:solidFill>
                    <a:latin typeface="Aharoni" panose="02010803020104030203" pitchFamily="2" charset="-79"/>
                    <a:cs typeface="Aharoni" panose="02010803020104030203" pitchFamily="2" charset="-79"/>
                  </a:rPr>
                  <a:t>relative </a:t>
                </a:r>
                <a:r>
                  <a:rPr lang="it-IT" b="1" dirty="0" err="1">
                    <a:solidFill>
                      <a:schemeClr val="bg1"/>
                    </a:solidFill>
                    <a:latin typeface="Aharoni" panose="02010803020104030203" pitchFamily="2" charset="-79"/>
                    <a:cs typeface="Aharoni" panose="02010803020104030203" pitchFamily="2" charset="-79"/>
                  </a:rPr>
                  <a:t>velocity</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M-B </a:t>
                </a:r>
                <a:r>
                  <a:rPr lang="it-IT" dirty="0" err="1">
                    <a:solidFill>
                      <a:schemeClr val="bg1"/>
                    </a:solidFill>
                    <a:latin typeface="Aharoni" panose="02010803020104030203" pitchFamily="2" charset="-79"/>
                    <a:cs typeface="Aharoni" panose="02010803020104030203" pitchFamily="2" charset="-79"/>
                  </a:rPr>
                  <a:t>weighting</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slower</a:t>
                </a:r>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faster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encounters</a:t>
                </a:r>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over the </a:t>
                </a:r>
                <a:r>
                  <a:rPr lang="it-IT" b="1" dirty="0" err="1">
                    <a:solidFill>
                      <a:schemeClr val="bg1"/>
                    </a:solidFill>
                    <a:latin typeface="Aharoni" panose="02010803020104030203" pitchFamily="2" charset="-79"/>
                    <a:cs typeface="Aharoni" panose="02010803020104030203" pitchFamily="2" charset="-79"/>
                  </a:rPr>
                  <a:t>geometrical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pericenter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given</a:t>
                </a:r>
                <a:r>
                  <a:rPr lang="it-IT" dirty="0">
                    <a:solidFill>
                      <a:schemeClr val="bg1"/>
                    </a:solidFill>
                    <a:latin typeface="Aharoni" panose="02010803020104030203" pitchFamily="2" charset="-79"/>
                    <a:cs typeface="Aharoni" panose="02010803020104030203" pitchFamily="2" charset="-79"/>
                  </a:rPr>
                  <a:t> by the </a:t>
                </a:r>
                <a:r>
                  <a:rPr lang="it-IT" b="1" dirty="0" err="1">
                    <a:solidFill>
                      <a:schemeClr val="bg1"/>
                    </a:solidFill>
                    <a:latin typeface="Aharoni" panose="02010803020104030203" pitchFamily="2" charset="-79"/>
                    <a:cs typeface="Aharoni" panose="02010803020104030203" pitchFamily="2" charset="-79"/>
                  </a:rPr>
                  <a:t>differential</a:t>
                </a:r>
                <a:r>
                  <a:rPr lang="it-IT" b="1" dirty="0">
                    <a:solidFill>
                      <a:schemeClr val="bg1"/>
                    </a:solidFill>
                    <a:latin typeface="Aharoni" panose="02010803020104030203" pitchFamily="2" charset="-79"/>
                    <a:cs typeface="Aharoni" panose="02010803020104030203" pitchFamily="2" charset="-79"/>
                  </a:rPr>
                  <a:t> cross </a:t>
                </a:r>
                <a:r>
                  <a:rPr lang="it-IT" b="1" dirty="0" err="1">
                    <a:solidFill>
                      <a:schemeClr val="bg1"/>
                    </a:solidFill>
                    <a:latin typeface="Aharoni" panose="02010803020104030203" pitchFamily="2" charset="-79"/>
                    <a:cs typeface="Aharoni" panose="02010803020104030203" pitchFamily="2" charset="-79"/>
                  </a:rPr>
                  <a:t>section</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𝜎</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𝑟</m:t>
                    </m:r>
                  </m:oMath>
                </a14:m>
                <a:r>
                  <a:rPr lang="it-IT" dirty="0">
                    <a:solidFill>
                      <a:schemeClr val="bg1"/>
                    </a:solidFill>
                    <a:latin typeface="Aharoni" panose="02010803020104030203" pitchFamily="2" charset="-79"/>
                    <a:cs typeface="Aharoni" panose="02010803020104030203" pitchFamily="2" charset="-79"/>
                  </a:rPr>
                  <a:t>.</a:t>
                </a:r>
                <a:br>
                  <a:rPr lang="it-IT" dirty="0">
                    <a:solidFill>
                      <a:schemeClr val="bg1"/>
                    </a:solidFill>
                    <a:latin typeface="Aharoni" panose="02010803020104030203" pitchFamily="2" charset="-79"/>
                    <a:cs typeface="Aharoni" panose="02010803020104030203" pitchFamily="2" charset="-79"/>
                  </a:rPr>
                </a:br>
                <a:r>
                  <a:rPr lang="it-IT" dirty="0">
                    <a:solidFill>
                      <a:schemeClr val="bg1"/>
                    </a:solidFill>
                    <a:latin typeface="Aharoni" panose="02010803020104030203" pitchFamily="2" charset="-79"/>
                    <a:cs typeface="Aharoni" panose="02010803020104030203" pitchFamily="2" charset="-79"/>
                  </a:rPr>
                  <a:t>The </a:t>
                </a:r>
                <a:r>
                  <a:rPr lang="it-IT" dirty="0" err="1">
                    <a:solidFill>
                      <a:schemeClr val="bg1"/>
                    </a:solidFill>
                    <a:latin typeface="Aharoni" panose="02010803020104030203" pitchFamily="2" charset="-79"/>
                    <a:cs typeface="Aharoni" panose="02010803020104030203" pitchFamily="2" charset="-79"/>
                  </a:rPr>
                  <a:t>resulting</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d>
                      <m:dPr>
                        <m:begChr m:val="⟨"/>
                        <m:endChr m:val="⟩"/>
                        <m:ctrlPr>
                          <a:rPr lang="ar-AE" i="1">
                            <a:solidFill>
                              <a:schemeClr val="bg1"/>
                            </a:solidFill>
                            <a:latin typeface="Cambria Math" panose="02040503050406030204" pitchFamily="18" charset="0"/>
                          </a:rPr>
                        </m:ctrlPr>
                      </m:dPr>
                      <m:e>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𝐸</m:t>
                        </m:r>
                        <m:r>
                          <a:rPr lang="it-IT">
                            <a:solidFill>
                              <a:schemeClr val="bg1"/>
                            </a:solidFill>
                            <a:latin typeface="Cambria Math" panose="02040503050406030204" pitchFamily="18" charset="0"/>
                          </a:rPr>
                          <m:t>/</m:t>
                        </m:r>
                        <m:r>
                          <m:rPr>
                            <m:sty m:val="p"/>
                          </m:rPr>
                          <a:rPr lang="it-IT">
                            <a:solidFill>
                              <a:schemeClr val="bg1"/>
                            </a:solidFill>
                            <a:latin typeface="Cambria Math" panose="02040503050406030204" pitchFamily="18" charset="0"/>
                          </a:rPr>
                          <m:t>d</m:t>
                        </m:r>
                        <m:r>
                          <a:rPr lang="it-IT" i="1">
                            <a:solidFill>
                              <a:schemeClr val="bg1"/>
                            </a:solidFill>
                            <a:latin typeface="Cambria Math" panose="02040503050406030204" pitchFamily="18" charset="0"/>
                          </a:rPr>
                          <m:t>𝑓</m:t>
                        </m:r>
                      </m:e>
                    </m:d>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represents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average</a:t>
                </a:r>
                <a:r>
                  <a:rPr lang="it-IT" b="1" dirty="0">
                    <a:solidFill>
                      <a:schemeClr val="bg1"/>
                    </a:solidFill>
                    <a:latin typeface="Aharoni" panose="02010803020104030203" pitchFamily="2" charset="-79"/>
                    <a:cs typeface="Aharoni" panose="02010803020104030203" pitchFamily="2" charset="-79"/>
                  </a:rPr>
                  <a:t> GW </a:t>
                </a:r>
                <a:r>
                  <a:rPr lang="it-IT" b="1" dirty="0" err="1">
                    <a:solidFill>
                      <a:schemeClr val="bg1"/>
                    </a:solidFill>
                    <a:latin typeface="Aharoni" panose="02010803020104030203" pitchFamily="2" charset="-79"/>
                    <a:cs typeface="Aharoni" panose="02010803020104030203" pitchFamily="2" charset="-79"/>
                  </a:rPr>
                  <a:t>emission</a:t>
                </a:r>
                <a:r>
                  <a:rPr lang="it-IT" dirty="0">
                    <a:solidFill>
                      <a:schemeClr val="bg1"/>
                    </a:solidFill>
                    <a:latin typeface="Aharoni" panose="02010803020104030203" pitchFamily="2" charset="-79"/>
                    <a:cs typeface="Aharoni" panose="02010803020104030203" pitchFamily="2" charset="-79"/>
                  </a:rPr>
                  <a:t> from a </a:t>
                </a:r>
                <a:r>
                  <a:rPr lang="it-IT" dirty="0" err="1">
                    <a:solidFill>
                      <a:schemeClr val="bg1"/>
                    </a:solidFill>
                    <a:latin typeface="Aharoni" panose="02010803020104030203" pitchFamily="2" charset="-79"/>
                    <a:cs typeface="Aharoni" panose="02010803020104030203" pitchFamily="2" charset="-79"/>
                  </a:rPr>
                  <a:t>typical</a:t>
                </a:r>
                <a:r>
                  <a:rPr lang="it-IT" dirty="0">
                    <a:solidFill>
                      <a:schemeClr val="bg1"/>
                    </a:solidFill>
                    <a:latin typeface="Aharoni" panose="02010803020104030203" pitchFamily="2" charset="-79"/>
                    <a:cs typeface="Aharoni" panose="02010803020104030203" pitchFamily="2" charset="-79"/>
                  </a:rPr>
                  <a:t> PBH–PBH </a:t>
                </a:r>
                <a:r>
                  <a:rPr lang="it-IT" dirty="0" err="1">
                    <a:solidFill>
                      <a:schemeClr val="bg1"/>
                    </a:solidFill>
                    <a:latin typeface="Aharoni" panose="02010803020104030203" pitchFamily="2" charset="-79"/>
                    <a:cs typeface="Aharoni" panose="02010803020104030203" pitchFamily="2" charset="-79"/>
                  </a:rPr>
                  <a:t>encounter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within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3" name="CasellaDiTesto 2">
                <a:extLst>
                  <a:ext uri="{FF2B5EF4-FFF2-40B4-BE49-F238E27FC236}">
                    <a16:creationId xmlns:a16="http://schemas.microsoft.com/office/drawing/2014/main" id="{05B9F866-20E2-A02E-D47A-9B710D3EA00C}"/>
                  </a:ext>
                </a:extLst>
              </p:cNvPr>
              <p:cNvSpPr txBox="1">
                <a:spLocks noRot="1" noChangeAspect="1" noMove="1" noResize="1" noEditPoints="1" noAdjustHandles="1" noChangeArrowheads="1" noChangeShapeType="1" noTextEdit="1"/>
              </p:cNvSpPr>
              <p:nvPr/>
            </p:nvSpPr>
            <p:spPr>
              <a:xfrm>
                <a:off x="1112520" y="946853"/>
                <a:ext cx="9966960" cy="1754326"/>
              </a:xfrm>
              <a:prstGeom prst="rect">
                <a:avLst/>
              </a:prstGeom>
              <a:blipFill>
                <a:blip r:embed="rId4"/>
                <a:stretch>
                  <a:fillRect l="-428" t="-1736" b="-45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3B11D8D1-1E22-661D-547E-962A35C702C9}"/>
                  </a:ext>
                </a:extLst>
              </p:cNvPr>
              <p:cNvSpPr txBox="1"/>
              <p:nvPr/>
            </p:nvSpPr>
            <p:spPr>
              <a:xfrm>
                <a:off x="1112520" y="4840493"/>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this expression, the two integrals distinguish between the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 + </m:t>
                    </m:r>
                    <m:r>
                      <a:rPr lang="en-US" b="1" i="1" dirty="0" smtClean="0">
                        <a:solidFill>
                          <a:schemeClr val="bg1"/>
                        </a:solidFill>
                        <a:latin typeface="Cambria Math" panose="02040503050406030204" pitchFamily="18" charset="0"/>
                        <a:cs typeface="Aharoni" panose="02010803020104030203" pitchFamily="2" charset="-79"/>
                      </a:rPr>
                      <m:t>𝒏</m:t>
                    </m:r>
                  </m:oMath>
                </a14:m>
                <a:r>
                  <a:rPr lang="en-US" b="1" dirty="0">
                    <a:solidFill>
                      <a:schemeClr val="bg1"/>
                    </a:solidFill>
                    <a:latin typeface="Aharoni" panose="02010803020104030203" pitchFamily="2" charset="-79"/>
                    <a:cs typeface="Aharoni" panose="02010803020104030203" pitchFamily="2" charset="-79"/>
                  </a:rPr>
                  <a:t>-dimensional</a:t>
                </a:r>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b="1" dirty="0">
                    <a:solidFill>
                      <a:schemeClr val="bg1"/>
                    </a:solidFill>
                    <a:latin typeface="Aharoni" panose="02010803020104030203" pitchFamily="2" charset="-79"/>
                    <a:cs typeface="Aharoni" panose="02010803020104030203" pitchFamily="2" charset="-79"/>
                  </a:rPr>
                  <a:t> regimes</a:t>
                </a:r>
                <a:r>
                  <a:rPr lang="en-US" dirty="0">
                    <a:solidFill>
                      <a:schemeClr val="bg1"/>
                    </a:solidFill>
                    <a:latin typeface="Aharoni" panose="02010803020104030203" pitchFamily="2" charset="-79"/>
                    <a:cs typeface="Aharoni" panose="02010803020104030203" pitchFamily="2" charset="-79"/>
                  </a:rPr>
                  <a:t>. The quantity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𝜎</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𝑟</m:t>
                    </m:r>
                  </m:oMath>
                </a14:m>
                <a:r>
                  <a:rPr lang="en-US" dirty="0">
                    <a:solidFill>
                      <a:schemeClr val="bg1"/>
                    </a:solidFill>
                    <a:latin typeface="Aharoni" panose="02010803020104030203" pitchFamily="2" charset="-79"/>
                    <a:cs typeface="Aharoni" panose="02010803020104030203" pitchFamily="2" charset="-79"/>
                  </a:rPr>
                  <a:t> is </a:t>
                </a:r>
                <a:r>
                  <a:rPr lang="en-US" b="1" dirty="0">
                    <a:solidFill>
                      <a:schemeClr val="bg1"/>
                    </a:solidFill>
                    <a:latin typeface="Aharoni" panose="02010803020104030203" pitchFamily="2" charset="-79"/>
                    <a:cs typeface="Aharoni" panose="02010803020104030203" pitchFamily="2" charset="-79"/>
                  </a:rPr>
                  <a:t>evaluated in </a:t>
                </a:r>
                <a14:m>
                  <m:oMath xmlns:m="http://schemas.openxmlformats.org/officeDocument/2006/math">
                    <m:r>
                      <a:rPr lang="en-US" b="1" i="1" dirty="0" smtClean="0">
                        <a:solidFill>
                          <a:schemeClr val="bg1"/>
                        </a:solidFill>
                        <a:latin typeface="Cambria Math" panose="02040503050406030204" pitchFamily="18" charset="0"/>
                        <a:cs typeface="Aharoni" panose="02010803020104030203" pitchFamily="2" charset="-79"/>
                      </a:rPr>
                      <m:t>𝟒</m:t>
                    </m:r>
                    <m:r>
                      <a:rPr lang="en-US" b="1" i="1" dirty="0" smtClean="0">
                        <a:solidFill>
                          <a:schemeClr val="bg1"/>
                        </a:solidFill>
                        <a:latin typeface="Cambria Math" panose="02040503050406030204" pitchFamily="18" charset="0"/>
                        <a:cs typeface="Aharoni" panose="02010803020104030203" pitchFamily="2" charset="-79"/>
                      </a:rPr>
                      <m:t>𝑫</m:t>
                    </m:r>
                  </m:oMath>
                </a14:m>
                <a:r>
                  <a:rPr lang="en-US" dirty="0">
                    <a:solidFill>
                      <a:schemeClr val="bg1"/>
                    </a:solidFill>
                    <a:latin typeface="Aharoni" panose="02010803020104030203" pitchFamily="2" charset="-79"/>
                    <a:cs typeface="Aharoni" panose="02010803020104030203" pitchFamily="2" charset="-79"/>
                  </a:rPr>
                  <a:t> for both cases, as it represents a </a:t>
                </a:r>
                <a:r>
                  <a:rPr lang="en-US" b="1" dirty="0">
                    <a:solidFill>
                      <a:schemeClr val="bg1"/>
                    </a:solidFill>
                    <a:latin typeface="Aharoni" panose="02010803020104030203" pitchFamily="2" charset="-79"/>
                    <a:cs typeface="Aharoni" panose="02010803020104030203" pitchFamily="2" charset="-79"/>
                  </a:rPr>
                  <a:t>geometrical probability</a:t>
                </a:r>
                <a:r>
                  <a:rPr lang="en-US" dirty="0">
                    <a:solidFill>
                      <a:schemeClr val="bg1"/>
                    </a:solidFill>
                    <a:latin typeface="Aharoni" panose="02010803020104030203" pitchFamily="2" charset="-79"/>
                    <a:cs typeface="Aharoni" panose="02010803020104030203" pitchFamily="2" charset="-79"/>
                  </a:rPr>
                  <a:t> determined by parameters within the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4</m:t>
                    </m:r>
                    <m:r>
                      <a:rPr lang="en-US" i="1" dirty="0" smtClean="0">
                        <a:solidFill>
                          <a:schemeClr val="bg1"/>
                        </a:solidFill>
                        <a:latin typeface="Cambria Math" panose="02040503050406030204" pitchFamily="18" charset="0"/>
                        <a:cs typeface="Aharoni" panose="02010803020104030203" pitchFamily="2" charset="-79"/>
                      </a:rPr>
                      <m:t>𝐷</m:t>
                    </m:r>
                  </m:oMath>
                </a14:m>
                <a:r>
                  <a:rPr lang="en-US" dirty="0">
                    <a:solidFill>
                      <a:schemeClr val="bg1"/>
                    </a:solidFill>
                    <a:latin typeface="Aharoni" panose="02010803020104030203" pitchFamily="2" charset="-79"/>
                    <a:cs typeface="Aharoni" panose="02010803020104030203" pitchFamily="2" charset="-79"/>
                  </a:rPr>
                  <a:t> framework. Conversely, the terms </a:t>
                </a:r>
                <a14:m>
                  <m:oMath xmlns:m="http://schemas.openxmlformats.org/officeDocument/2006/math">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𝐸</m:t>
                    </m:r>
                    <m:r>
                      <a:rPr lang="en-US">
                        <a:solidFill>
                          <a:schemeClr val="bg1"/>
                        </a:solidFill>
                        <a:latin typeface="Cambria Math" panose="02040503050406030204" pitchFamily="18" charset="0"/>
                      </a:rPr>
                      <m:t>/</m:t>
                    </m:r>
                    <m:r>
                      <m:rPr>
                        <m:sty m:val="p"/>
                      </m:rPr>
                      <a:rPr lang="en-US">
                        <a:solidFill>
                          <a:schemeClr val="bg1"/>
                        </a:solidFill>
                        <a:latin typeface="Cambria Math" panose="02040503050406030204" pitchFamily="18" charset="0"/>
                      </a:rPr>
                      <m:t>d</m:t>
                    </m:r>
                    <m:r>
                      <a:rPr lang="en-US" i="1">
                        <a:solidFill>
                          <a:schemeClr val="bg1"/>
                        </a:solidFill>
                        <a:latin typeface="Cambria Math" panose="02040503050406030204" pitchFamily="18" charset="0"/>
                      </a:rPr>
                      <m:t>𝑓</m:t>
                    </m:r>
                  </m:oMath>
                </a14:m>
                <a:r>
                  <a:rPr lang="en-US" dirty="0">
                    <a:solidFill>
                      <a:schemeClr val="bg1"/>
                    </a:solidFill>
                    <a:latin typeface="Aharoni" panose="02010803020104030203" pitchFamily="2" charset="-79"/>
                    <a:cs typeface="Aharoni" panose="02010803020104030203" pitchFamily="2" charset="-79"/>
                  </a:rPr>
                  <a:t>correspond to the </a:t>
                </a:r>
                <a:r>
                  <a:rPr lang="en-US" b="1" dirty="0">
                    <a:solidFill>
                      <a:schemeClr val="bg1"/>
                    </a:solidFill>
                    <a:latin typeface="Aharoni" panose="02010803020104030203" pitchFamily="2" charset="-79"/>
                    <a:cs typeface="Aharoni" panose="02010803020104030203" pitchFamily="2" charset="-79"/>
                  </a:rPr>
                  <a:t>energy emission spectra</a:t>
                </a:r>
                <a:r>
                  <a:rPr lang="en-US" dirty="0">
                    <a:solidFill>
                      <a:schemeClr val="bg1"/>
                    </a:solidFill>
                    <a:latin typeface="Aharoni" panose="02010803020104030203" pitchFamily="2" charset="-79"/>
                    <a:cs typeface="Aharoni" panose="02010803020104030203" pitchFamily="2" charset="-79"/>
                  </a:rPr>
                  <a:t>, which discriminate between the two regimes.</a:t>
                </a:r>
              </a:p>
            </p:txBody>
          </p:sp>
        </mc:Choice>
        <mc:Fallback xmlns="">
          <p:sp>
            <p:nvSpPr>
              <p:cNvPr id="6" name="CasellaDiTesto 5">
                <a:extLst>
                  <a:ext uri="{FF2B5EF4-FFF2-40B4-BE49-F238E27FC236}">
                    <a16:creationId xmlns:a16="http://schemas.microsoft.com/office/drawing/2014/main" id="{3B11D8D1-1E22-661D-547E-962A35C702C9}"/>
                  </a:ext>
                </a:extLst>
              </p:cNvPr>
              <p:cNvSpPr txBox="1">
                <a:spLocks noRot="1" noChangeAspect="1" noMove="1" noResize="1" noEditPoints="1" noAdjustHandles="1" noChangeArrowheads="1" noChangeShapeType="1" noTextEdit="1"/>
              </p:cNvSpPr>
              <p:nvPr/>
            </p:nvSpPr>
            <p:spPr>
              <a:xfrm>
                <a:off x="1112520" y="4840493"/>
                <a:ext cx="9966960" cy="1477328"/>
              </a:xfrm>
              <a:prstGeom prst="rect">
                <a:avLst/>
              </a:prstGeom>
              <a:blipFill>
                <a:blip r:embed="rId5"/>
                <a:stretch>
                  <a:fillRect l="-428" t="-1653" b="-5785"/>
                </a:stretch>
              </a:blipFill>
            </p:spPr>
            <p:txBody>
              <a:bodyPr/>
              <a:lstStyle/>
              <a:p>
                <a:r>
                  <a:rPr lang="it-IT">
                    <a:noFill/>
                  </a:rPr>
                  <a:t> </a:t>
                </a:r>
              </a:p>
            </p:txBody>
          </p:sp>
        </mc:Fallback>
      </mc:AlternateContent>
      <p:pic>
        <p:nvPicPr>
          <p:cNvPr id="8" name="Immagine 7" descr="Immagine che contiene spazio, Spazio esterno, Oggetto astronomico, Universo&#10;&#10;Il contenuto generato dall'IA potrebbe non essere corretto.">
            <a:extLst>
              <a:ext uri="{FF2B5EF4-FFF2-40B4-BE49-F238E27FC236}">
                <a16:creationId xmlns:a16="http://schemas.microsoft.com/office/drawing/2014/main" id="{08F3C4B6-556C-E600-9505-B71E2AF7513D}"/>
              </a:ext>
            </a:extLst>
          </p:cNvPr>
          <p:cNvPicPr>
            <a:picLocks noChangeAspect="1"/>
          </p:cNvPicPr>
          <p:nvPr/>
        </p:nvPicPr>
        <p:blipFill>
          <a:blip r:embed="rId6">
            <a:extLst>
              <a:ext uri="{28A0092B-C50C-407E-A947-70E740481C1C}">
                <a14:useLocalDpi xmlns:a14="http://schemas.microsoft.com/office/drawing/2010/main" val="0"/>
              </a:ext>
            </a:extLst>
          </a:blip>
          <a:srcRect l="31590" t="15863" r="45472" b="61198"/>
          <a:stretch>
            <a:fillRect/>
          </a:stretch>
        </p:blipFill>
        <p:spPr>
          <a:xfrm>
            <a:off x="405238" y="207436"/>
            <a:ext cx="11410714" cy="6417488"/>
          </a:xfrm>
          <a:prstGeom prst="rect">
            <a:avLst/>
          </a:prstGeom>
        </p:spPr>
      </p:pic>
      <p:sp>
        <p:nvSpPr>
          <p:cNvPr id="4" name="Connettore 3">
            <a:extLst>
              <a:ext uri="{FF2B5EF4-FFF2-40B4-BE49-F238E27FC236}">
                <a16:creationId xmlns:a16="http://schemas.microsoft.com/office/drawing/2014/main" id="{30EC79EA-0A82-EE98-CF20-E1F4985915D5}"/>
              </a:ext>
            </a:extLst>
          </p:cNvPr>
          <p:cNvSpPr/>
          <p:nvPr/>
        </p:nvSpPr>
        <p:spPr>
          <a:xfrm>
            <a:off x="2692762" y="1251587"/>
            <a:ext cx="1587909" cy="1597132"/>
          </a:xfrm>
          <a:prstGeom prst="flowChartConnector">
            <a:avLst/>
          </a:prstGeom>
          <a:no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 name="Connettore diritto 4">
            <a:extLst>
              <a:ext uri="{FF2B5EF4-FFF2-40B4-BE49-F238E27FC236}">
                <a16:creationId xmlns:a16="http://schemas.microsoft.com/office/drawing/2014/main" id="{37480621-E63A-0D77-0719-380DDB9D3CA7}"/>
              </a:ext>
            </a:extLst>
          </p:cNvPr>
          <p:cNvCxnSpPr>
            <a:cxnSpLocks/>
          </p:cNvCxnSpPr>
          <p:nvPr/>
        </p:nvCxnSpPr>
        <p:spPr>
          <a:xfrm flipV="1">
            <a:off x="2862790" y="3752133"/>
            <a:ext cx="3331348" cy="17655"/>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1B7BD5F4-AD3B-FA7D-6D30-00DF0A0F8A2F}"/>
                  </a:ext>
                </a:extLst>
              </p:cNvPr>
              <p:cNvSpPr txBox="1"/>
              <p:nvPr/>
            </p:nvSpPr>
            <p:spPr>
              <a:xfrm>
                <a:off x="4362625" y="1673463"/>
                <a:ext cx="23346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𝑣</m:t>
                          </m:r>
                        </m:e>
                        <m:sub>
                          <m:r>
                            <a:rPr lang="it-IT" b="0" i="1" smtClean="0">
                              <a:solidFill>
                                <a:schemeClr val="bg1"/>
                              </a:solidFill>
                              <a:latin typeface="Cambria Math" panose="02040503050406030204" pitchFamily="18" charset="0"/>
                            </a:rPr>
                            <m:t>𝑃𝐵𝐻</m:t>
                          </m:r>
                        </m:sub>
                      </m:sSub>
                    </m:oMath>
                  </m:oMathPara>
                </a14:m>
                <a:endParaRPr lang="it-IT" dirty="0">
                  <a:solidFill>
                    <a:schemeClr val="bg1"/>
                  </a:solidFill>
                </a:endParaRPr>
              </a:p>
            </p:txBody>
          </p:sp>
        </mc:Choice>
        <mc:Fallback xmlns="">
          <p:sp>
            <p:nvSpPr>
              <p:cNvPr id="9" name="CasellaDiTesto 8">
                <a:extLst>
                  <a:ext uri="{FF2B5EF4-FFF2-40B4-BE49-F238E27FC236}">
                    <a16:creationId xmlns:a16="http://schemas.microsoft.com/office/drawing/2014/main" id="{1B7BD5F4-AD3B-FA7D-6D30-00DF0A0F8A2F}"/>
                  </a:ext>
                </a:extLst>
              </p:cNvPr>
              <p:cNvSpPr txBox="1">
                <a:spLocks noRot="1" noChangeAspect="1" noMove="1" noResize="1" noEditPoints="1" noAdjustHandles="1" noChangeArrowheads="1" noChangeShapeType="1" noTextEdit="1"/>
              </p:cNvSpPr>
              <p:nvPr/>
            </p:nvSpPr>
            <p:spPr>
              <a:xfrm>
                <a:off x="4362625" y="1673463"/>
                <a:ext cx="233464" cy="276999"/>
              </a:xfrm>
              <a:prstGeom prst="rect">
                <a:avLst/>
              </a:prstGeom>
              <a:blipFill>
                <a:blip r:embed="rId7"/>
                <a:stretch>
                  <a:fillRect l="-26316" r="-123684" b="-15556"/>
                </a:stretch>
              </a:blipFill>
            </p:spPr>
            <p:txBody>
              <a:bodyPr/>
              <a:lstStyle/>
              <a:p>
                <a:r>
                  <a:rPr lang="it-IT">
                    <a:noFill/>
                  </a:rPr>
                  <a:t> </a:t>
                </a:r>
              </a:p>
            </p:txBody>
          </p:sp>
        </mc:Fallback>
      </mc:AlternateContent>
      <p:cxnSp>
        <p:nvCxnSpPr>
          <p:cNvPr id="10" name="Connettore diritto 9">
            <a:extLst>
              <a:ext uri="{FF2B5EF4-FFF2-40B4-BE49-F238E27FC236}">
                <a16:creationId xmlns:a16="http://schemas.microsoft.com/office/drawing/2014/main" id="{C6588C53-B8B7-BEB8-BC6A-7A3CABD5389E}"/>
              </a:ext>
            </a:extLst>
          </p:cNvPr>
          <p:cNvCxnSpPr>
            <a:cxnSpLocks/>
          </p:cNvCxnSpPr>
          <p:nvPr/>
        </p:nvCxnSpPr>
        <p:spPr>
          <a:xfrm flipV="1">
            <a:off x="3471078" y="1321753"/>
            <a:ext cx="335603" cy="64666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DF0BD0B-C150-0372-F75C-254C09E76EC1}"/>
                  </a:ext>
                </a:extLst>
              </p:cNvPr>
              <p:cNvSpPr txBox="1"/>
              <p:nvPr/>
            </p:nvSpPr>
            <p:spPr>
              <a:xfrm>
                <a:off x="3327349" y="1471833"/>
                <a:ext cx="2055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bg1"/>
                          </a:solidFill>
                          <a:latin typeface="Cambria Math" panose="02040503050406030204" pitchFamily="18" charset="0"/>
                        </a:rPr>
                        <m:t>𝑅</m:t>
                      </m:r>
                    </m:oMath>
                  </m:oMathPara>
                </a14:m>
                <a:endParaRPr lang="it-IT" dirty="0">
                  <a:solidFill>
                    <a:schemeClr val="bg1"/>
                  </a:solidFill>
                </a:endParaRPr>
              </a:p>
            </p:txBody>
          </p:sp>
        </mc:Choice>
        <mc:Fallback xmlns="">
          <p:sp>
            <p:nvSpPr>
              <p:cNvPr id="11" name="CasellaDiTesto 10">
                <a:extLst>
                  <a:ext uri="{FF2B5EF4-FFF2-40B4-BE49-F238E27FC236}">
                    <a16:creationId xmlns:a16="http://schemas.microsoft.com/office/drawing/2014/main" id="{1DF0BD0B-C150-0372-F75C-254C09E76EC1}"/>
                  </a:ext>
                </a:extLst>
              </p:cNvPr>
              <p:cNvSpPr txBox="1">
                <a:spLocks noRot="1" noChangeAspect="1" noMove="1" noResize="1" noEditPoints="1" noAdjustHandles="1" noChangeArrowheads="1" noChangeShapeType="1" noTextEdit="1"/>
              </p:cNvSpPr>
              <p:nvPr/>
            </p:nvSpPr>
            <p:spPr>
              <a:xfrm>
                <a:off x="3327349" y="1471833"/>
                <a:ext cx="205505" cy="276999"/>
              </a:xfrm>
              <a:prstGeom prst="rect">
                <a:avLst/>
              </a:prstGeom>
              <a:blipFill>
                <a:blip r:embed="rId8"/>
                <a:stretch>
                  <a:fillRect l="-29412" r="-20588"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C87BEDE0-C46C-DEC3-F088-46D84823E892}"/>
                  </a:ext>
                </a:extLst>
              </p:cNvPr>
              <p:cNvSpPr txBox="1"/>
              <p:nvPr/>
            </p:nvSpPr>
            <p:spPr>
              <a:xfrm>
                <a:off x="6067662" y="3294457"/>
                <a:ext cx="252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𝑟</m:t>
                          </m:r>
                        </m:e>
                        <m:sub>
                          <m:r>
                            <a:rPr lang="it-IT" b="0" i="1" smtClean="0">
                              <a:solidFill>
                                <a:schemeClr val="bg1"/>
                              </a:solidFill>
                              <a:latin typeface="Cambria Math" panose="02040503050406030204" pitchFamily="18" charset="0"/>
                            </a:rPr>
                            <m:t>h</m:t>
                          </m:r>
                        </m:sub>
                      </m:sSub>
                    </m:oMath>
                  </m:oMathPara>
                </a14:m>
                <a:endParaRPr lang="it-IT" dirty="0">
                  <a:solidFill>
                    <a:schemeClr val="bg1"/>
                  </a:solidFill>
                </a:endParaRPr>
              </a:p>
            </p:txBody>
          </p:sp>
        </mc:Choice>
        <mc:Fallback xmlns="">
          <p:sp>
            <p:nvSpPr>
              <p:cNvPr id="12" name="CasellaDiTesto 11">
                <a:extLst>
                  <a:ext uri="{FF2B5EF4-FFF2-40B4-BE49-F238E27FC236}">
                    <a16:creationId xmlns:a16="http://schemas.microsoft.com/office/drawing/2014/main" id="{C87BEDE0-C46C-DEC3-F088-46D84823E892}"/>
                  </a:ext>
                </a:extLst>
              </p:cNvPr>
              <p:cNvSpPr txBox="1">
                <a:spLocks noRot="1" noChangeAspect="1" noMove="1" noResize="1" noEditPoints="1" noAdjustHandles="1" noChangeArrowheads="1" noChangeShapeType="1" noTextEdit="1"/>
              </p:cNvSpPr>
              <p:nvPr/>
            </p:nvSpPr>
            <p:spPr>
              <a:xfrm>
                <a:off x="6067662" y="3294457"/>
                <a:ext cx="252953" cy="276999"/>
              </a:xfrm>
              <a:prstGeom prst="rect">
                <a:avLst/>
              </a:prstGeom>
              <a:blipFill>
                <a:blip r:embed="rId9"/>
                <a:stretch>
                  <a:fillRect l="-14286" r="-7143" b="-15217"/>
                </a:stretch>
              </a:blipFill>
            </p:spPr>
            <p:txBody>
              <a:bodyPr/>
              <a:lstStyle/>
              <a:p>
                <a:r>
                  <a:rPr lang="it-IT">
                    <a:noFill/>
                  </a:rPr>
                  <a:t> </a:t>
                </a:r>
              </a:p>
            </p:txBody>
          </p:sp>
        </mc:Fallback>
      </mc:AlternateContent>
      <p:cxnSp>
        <p:nvCxnSpPr>
          <p:cNvPr id="13" name="Connettore diritto 12">
            <a:extLst>
              <a:ext uri="{FF2B5EF4-FFF2-40B4-BE49-F238E27FC236}">
                <a16:creationId xmlns:a16="http://schemas.microsoft.com/office/drawing/2014/main" id="{444901A5-3877-5394-F329-D0DB4B67AE60}"/>
              </a:ext>
            </a:extLst>
          </p:cNvPr>
          <p:cNvCxnSpPr>
            <a:cxnSpLocks/>
          </p:cNvCxnSpPr>
          <p:nvPr/>
        </p:nvCxnSpPr>
        <p:spPr>
          <a:xfrm>
            <a:off x="3473980" y="1961427"/>
            <a:ext cx="12736" cy="1790706"/>
          </a:xfrm>
          <a:prstGeom prst="line">
            <a:avLst/>
          </a:prstGeom>
          <a:ln>
            <a:solidFill>
              <a:schemeClr val="bg1"/>
            </a:solidFill>
            <a:prstDash val="soli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99F1BE3-3B93-812C-03B9-B90E846DF0C1}"/>
                  </a:ext>
                </a:extLst>
              </p:cNvPr>
              <p:cNvSpPr txBox="1"/>
              <p:nvPr/>
            </p:nvSpPr>
            <p:spPr>
              <a:xfrm>
                <a:off x="3216974" y="3153453"/>
                <a:ext cx="1813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bg1"/>
                          </a:solidFill>
                          <a:latin typeface="Cambria Math" panose="02040503050406030204" pitchFamily="18" charset="0"/>
                        </a:rPr>
                        <m:t>𝑏</m:t>
                      </m:r>
                    </m:oMath>
                  </m:oMathPara>
                </a14:m>
                <a:endParaRPr lang="it-IT" dirty="0">
                  <a:solidFill>
                    <a:schemeClr val="bg1"/>
                  </a:solidFill>
                </a:endParaRPr>
              </a:p>
            </p:txBody>
          </p:sp>
        </mc:Choice>
        <mc:Fallback xmlns="">
          <p:sp>
            <p:nvSpPr>
              <p:cNvPr id="14" name="CasellaDiTesto 13">
                <a:extLst>
                  <a:ext uri="{FF2B5EF4-FFF2-40B4-BE49-F238E27FC236}">
                    <a16:creationId xmlns:a16="http://schemas.microsoft.com/office/drawing/2014/main" id="{199F1BE3-3B93-812C-03B9-B90E846DF0C1}"/>
                  </a:ext>
                </a:extLst>
              </p:cNvPr>
              <p:cNvSpPr txBox="1">
                <a:spLocks noRot="1" noChangeAspect="1" noMove="1" noResize="1" noEditPoints="1" noAdjustHandles="1" noChangeArrowheads="1" noChangeShapeType="1" noTextEdit="1"/>
              </p:cNvSpPr>
              <p:nvPr/>
            </p:nvSpPr>
            <p:spPr>
              <a:xfrm>
                <a:off x="3216974" y="3153453"/>
                <a:ext cx="181396" cy="276999"/>
              </a:xfrm>
              <a:prstGeom prst="rect">
                <a:avLst/>
              </a:prstGeom>
              <a:blipFill>
                <a:blip r:embed="rId10"/>
                <a:stretch>
                  <a:fillRect l="-34483" r="-31034" b="-6522"/>
                </a:stretch>
              </a:blipFill>
            </p:spPr>
            <p:txBody>
              <a:bodyPr/>
              <a:lstStyle/>
              <a:p>
                <a:r>
                  <a:rPr lang="it-IT">
                    <a:noFill/>
                  </a:rPr>
                  <a:t> </a:t>
                </a:r>
              </a:p>
            </p:txBody>
          </p:sp>
        </mc:Fallback>
      </mc:AlternateContent>
      <p:sp>
        <p:nvSpPr>
          <p:cNvPr id="15" name="Connettore 14">
            <a:extLst>
              <a:ext uri="{FF2B5EF4-FFF2-40B4-BE49-F238E27FC236}">
                <a16:creationId xmlns:a16="http://schemas.microsoft.com/office/drawing/2014/main" id="{78410595-C3E6-CC38-0F61-ECDC606DF270}"/>
              </a:ext>
            </a:extLst>
          </p:cNvPr>
          <p:cNvSpPr/>
          <p:nvPr/>
        </p:nvSpPr>
        <p:spPr>
          <a:xfrm>
            <a:off x="5463028" y="2948362"/>
            <a:ext cx="1587909" cy="1597132"/>
          </a:xfrm>
          <a:prstGeom prst="flowChartConnector">
            <a:avLst/>
          </a:prstGeom>
          <a:noFill/>
          <a:ln>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6" name="Connettore diritto 15">
            <a:extLst>
              <a:ext uri="{FF2B5EF4-FFF2-40B4-BE49-F238E27FC236}">
                <a16:creationId xmlns:a16="http://schemas.microsoft.com/office/drawing/2014/main" id="{AB7FA02C-0F5A-04AF-9CE3-1DF48A60923E}"/>
              </a:ext>
            </a:extLst>
          </p:cNvPr>
          <p:cNvCxnSpPr>
            <a:cxnSpLocks/>
          </p:cNvCxnSpPr>
          <p:nvPr/>
        </p:nvCxnSpPr>
        <p:spPr>
          <a:xfrm flipV="1">
            <a:off x="6218882" y="3300330"/>
            <a:ext cx="206168" cy="45180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AC1D3D4C-BB2B-3792-5858-FAF731B2B53C}"/>
              </a:ext>
            </a:extLst>
          </p:cNvPr>
          <p:cNvCxnSpPr>
            <a:cxnSpLocks/>
          </p:cNvCxnSpPr>
          <p:nvPr/>
        </p:nvCxnSpPr>
        <p:spPr>
          <a:xfrm>
            <a:off x="4280671" y="2027380"/>
            <a:ext cx="67606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Arco 17">
            <a:extLst>
              <a:ext uri="{FF2B5EF4-FFF2-40B4-BE49-F238E27FC236}">
                <a16:creationId xmlns:a16="http://schemas.microsoft.com/office/drawing/2014/main" id="{51709CA0-CA84-9BFB-972A-BBA89335EC32}"/>
              </a:ext>
            </a:extLst>
          </p:cNvPr>
          <p:cNvSpPr/>
          <p:nvPr/>
        </p:nvSpPr>
        <p:spPr>
          <a:xfrm rot="3315959">
            <a:off x="3503754" y="2283045"/>
            <a:ext cx="5213683" cy="4349581"/>
          </a:xfrm>
          <a:prstGeom prst="arc">
            <a:avLst>
              <a:gd name="adj1" fmla="val 12194151"/>
              <a:gd name="adj2" fmla="val 18198214"/>
            </a:avLst>
          </a:prstGeom>
          <a:ln>
            <a:solidFill>
              <a:schemeClr val="bg1"/>
            </a:solidFill>
            <a:prstDash val="lgDash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19" name="Connettore diritto 18">
            <a:extLst>
              <a:ext uri="{FF2B5EF4-FFF2-40B4-BE49-F238E27FC236}">
                <a16:creationId xmlns:a16="http://schemas.microsoft.com/office/drawing/2014/main" id="{63701C17-E72D-E2CE-17CB-9A7B4812F6D8}"/>
              </a:ext>
            </a:extLst>
          </p:cNvPr>
          <p:cNvCxnSpPr>
            <a:cxnSpLocks/>
          </p:cNvCxnSpPr>
          <p:nvPr/>
        </p:nvCxnSpPr>
        <p:spPr>
          <a:xfrm flipV="1">
            <a:off x="6218882" y="2824340"/>
            <a:ext cx="1305262" cy="92779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7E42EF0B-FACA-2925-70F6-E78E60C04915}"/>
                  </a:ext>
                </a:extLst>
              </p:cNvPr>
              <p:cNvSpPr txBox="1"/>
              <p:nvPr/>
            </p:nvSpPr>
            <p:spPr>
              <a:xfrm>
                <a:off x="6787050" y="2744510"/>
                <a:ext cx="4727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𝑟</m:t>
                          </m:r>
                        </m:e>
                        <m:sub>
                          <m:r>
                            <a:rPr lang="it-IT" b="0" i="1" smtClean="0">
                              <a:solidFill>
                                <a:schemeClr val="bg1"/>
                              </a:solidFill>
                              <a:latin typeface="Cambria Math" panose="02040503050406030204" pitchFamily="18" charset="0"/>
                            </a:rPr>
                            <m:t>𝑚𝑖𝑛</m:t>
                          </m:r>
                        </m:sub>
                      </m:sSub>
                    </m:oMath>
                  </m:oMathPara>
                </a14:m>
                <a:endParaRPr lang="it-IT" dirty="0"/>
              </a:p>
            </p:txBody>
          </p:sp>
        </mc:Choice>
        <mc:Fallback xmlns="">
          <p:sp>
            <p:nvSpPr>
              <p:cNvPr id="20" name="CasellaDiTesto 19">
                <a:extLst>
                  <a:ext uri="{FF2B5EF4-FFF2-40B4-BE49-F238E27FC236}">
                    <a16:creationId xmlns:a16="http://schemas.microsoft.com/office/drawing/2014/main" id="{7E42EF0B-FACA-2925-70F6-E78E60C04915}"/>
                  </a:ext>
                </a:extLst>
              </p:cNvPr>
              <p:cNvSpPr txBox="1">
                <a:spLocks noRot="1" noChangeAspect="1" noMove="1" noResize="1" noEditPoints="1" noAdjustHandles="1" noChangeArrowheads="1" noChangeShapeType="1" noTextEdit="1"/>
              </p:cNvSpPr>
              <p:nvPr/>
            </p:nvSpPr>
            <p:spPr>
              <a:xfrm>
                <a:off x="6787050" y="2744510"/>
                <a:ext cx="472757" cy="276999"/>
              </a:xfrm>
              <a:prstGeom prst="rect">
                <a:avLst/>
              </a:prstGeom>
              <a:blipFill>
                <a:blip r:embed="rId11"/>
                <a:stretch>
                  <a:fillRect l="-7692" r="-2564" b="-15217"/>
                </a:stretch>
              </a:blipFill>
            </p:spPr>
            <p:txBody>
              <a:bodyPr/>
              <a:lstStyle/>
              <a:p>
                <a:r>
                  <a:rPr lang="it-IT">
                    <a:noFill/>
                  </a:rPr>
                  <a:t> </a:t>
                </a:r>
              </a:p>
            </p:txBody>
          </p:sp>
        </mc:Fallback>
      </mc:AlternateContent>
      <p:pic>
        <p:nvPicPr>
          <p:cNvPr id="21" name="Immagine 20" descr="Immagine che contiene nero, oscurità&#10;&#10;Il contenuto generato dall'IA potrebbe non essere corretto.">
            <a:extLst>
              <a:ext uri="{FF2B5EF4-FFF2-40B4-BE49-F238E27FC236}">
                <a16:creationId xmlns:a16="http://schemas.microsoft.com/office/drawing/2014/main" id="{F74A23E3-CFE4-4689-1530-8B55F77E281C}"/>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rot="17610184">
            <a:off x="6759166" y="1409706"/>
            <a:ext cx="1595213" cy="543638"/>
          </a:xfrm>
          <a:prstGeom prst="rect">
            <a:avLst/>
          </a:prstGeom>
        </p:spPr>
      </p:pic>
      <p:pic>
        <p:nvPicPr>
          <p:cNvPr id="22" name="Immagine 21" descr="Immagine che contiene nero, oscurità&#10;&#10;Il contenuto generato dall'IA potrebbe non essere corretto.">
            <a:extLst>
              <a:ext uri="{FF2B5EF4-FFF2-40B4-BE49-F238E27FC236}">
                <a16:creationId xmlns:a16="http://schemas.microsoft.com/office/drawing/2014/main" id="{17F33147-183A-CB54-38DF-45AACC781CEB}"/>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rot="18925392">
            <a:off x="7413842" y="1963267"/>
            <a:ext cx="1595213" cy="543638"/>
          </a:xfrm>
          <a:prstGeom prst="rect">
            <a:avLst/>
          </a:prstGeom>
        </p:spPr>
      </p:pic>
      <p:pic>
        <p:nvPicPr>
          <p:cNvPr id="23" name="Immagine 22" descr="Immagine che contiene nero, oscurità&#10;&#10;Il contenuto generato dall'IA potrebbe non essere corretto.">
            <a:extLst>
              <a:ext uri="{FF2B5EF4-FFF2-40B4-BE49-F238E27FC236}">
                <a16:creationId xmlns:a16="http://schemas.microsoft.com/office/drawing/2014/main" id="{F49E4F6D-2885-F778-12D2-F7F3490B876F}"/>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rot="19823560">
            <a:off x="7972035" y="2552518"/>
            <a:ext cx="1595213" cy="543638"/>
          </a:xfrm>
          <a:prstGeom prst="rect">
            <a:avLst/>
          </a:prstGeom>
        </p:spPr>
      </p:pic>
    </p:spTree>
    <p:extLst>
      <p:ext uri="{BB962C8B-B14F-4D97-AF65-F5344CB8AC3E}">
        <p14:creationId xmlns:p14="http://schemas.microsoft.com/office/powerpoint/2010/main" val="331154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2" grpId="0"/>
      <p:bldP spid="14" grpId="0"/>
      <p:bldP spid="15" grpId="0" animBg="1"/>
      <p:bldP spid="18"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EA532D-A2F8-3917-63EC-60BE1DAC327D}"/>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05E1000A-1188-902B-F2C2-4B324490E1AE}"/>
              </a:ext>
            </a:extLst>
          </p:cNvPr>
          <p:cNvSpPr txBox="1"/>
          <p:nvPr/>
        </p:nvSpPr>
        <p:spPr>
          <a:xfrm>
            <a:off x="5720700" y="98322"/>
            <a:ext cx="12811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Results</a:t>
            </a:r>
            <a:r>
              <a:rPr kumimoji="0" lang="it-IT"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p>
        </p:txBody>
      </p:sp>
      <p:sp>
        <p:nvSpPr>
          <p:cNvPr id="7" name="CasellaDiTesto 6">
            <a:extLst>
              <a:ext uri="{FF2B5EF4-FFF2-40B4-BE49-F238E27FC236}">
                <a16:creationId xmlns:a16="http://schemas.microsoft.com/office/drawing/2014/main" id="{65F1DF2E-B1EC-7B7B-A78B-F60DDE9C714A}"/>
              </a:ext>
            </a:extLst>
          </p:cNvPr>
          <p:cNvSpPr txBox="1"/>
          <p:nvPr/>
        </p:nvSpPr>
        <p:spPr>
          <a:xfrm>
            <a:off x="1112520" y="559987"/>
            <a:ext cx="9966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Finally, with all these ingredients, we can plot the </a:t>
            </a:r>
            <a:r>
              <a:rPr kumimoji="0" lang="en-US" sz="1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stochastic gravitational-wave background (SGWB)</a:t>
            </a:r>
            <a:r>
              <a:rPr kumimoji="0" lang="en-US"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as a function of </a:t>
            </a:r>
            <a:r>
              <a:rPr kumimoji="0" lang="en-US" sz="1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frequency</a:t>
            </a:r>
            <a:r>
              <a:rPr kumimoji="0" lang="en-US"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507D495-6315-5C0D-0795-60F059353967}"/>
                  </a:ext>
                </a:extLst>
              </p:cNvPr>
              <p:cNvSpPr txBox="1"/>
              <p:nvPr/>
            </p:nvSpPr>
            <p:spPr>
              <a:xfrm>
                <a:off x="1112520" y="5241815"/>
                <a:ext cx="9966960" cy="1210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The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observed</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energy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fraction</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is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very</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small,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as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expected</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for </a:t>
                </a:r>
                <a14:m>
                  <m:oMath xmlns:m="http://schemas.openxmlformats.org/officeDocument/2006/math">
                    <m:sSup>
                      <m:sSupPr>
                        <m:ctrlPr>
                          <a:rPr kumimoji="0" lang="ar-AE"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pPr>
                      <m:e>
                        <m:r>
                          <a:rPr kumimoji="0" lang="ar-AE"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10</m:t>
                        </m:r>
                      </m:e>
                      <m:sup>
                        <m:r>
                          <a:rPr kumimoji="0" lang="ar-AE"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15</m:t>
                        </m:r>
                      </m:sup>
                    </m:sSup>
                    <m:r>
                      <m:rPr>
                        <m:nor/>
                      </m:rPr>
                      <a:rPr kumimoji="0" lang="ar-AE" sz="1800" b="0" i="1" u="none" strike="noStrike" kern="1200" cap="none" spc="0" normalizeH="0" baseline="0" noProof="0">
                        <a:ln>
                          <a:noFill/>
                        </a:ln>
                        <a:solidFill>
                          <a:prstClr val="white"/>
                        </a:solidFill>
                        <a:effectLst/>
                        <a:uLnTx/>
                        <a:uFillTx/>
                        <a:latin typeface="Aharoni" panose="02010803020104030203" pitchFamily="2" charset="-79"/>
                        <a:ea typeface="+mn-ea"/>
                        <a:cs typeface="+mn-cs"/>
                      </a:rPr>
                      <m:t> </m:t>
                    </m:r>
                    <m:r>
                      <m:rPr>
                        <m:sty m:val="p"/>
                      </m:rPr>
                      <a:rPr kumimoji="0" lang="it-IT"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m:t>
                    </m:r>
                  </m:oMath>
                </a14:m>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black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holes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inside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halos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The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effect</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grows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with the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number</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of extra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dimensions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and </a:t>
                </a:r>
                <a14:m>
                  <m:oMath xmlns:m="http://schemas.openxmlformats.org/officeDocument/2006/math">
                    <m:r>
                      <a:rPr kumimoji="0" lang="it-IT"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𝑛</m:t>
                    </m:r>
                  </m:oMath>
                </a14:m>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dimensional</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emission</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becomes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visible</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only</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when</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the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horizon</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radius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is</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below</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about</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30% of the extra-</a:t>
                </a:r>
                <a:r>
                  <a:rPr kumimoji="0" lang="it-IT" sz="18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dimensional</a:t>
                </a:r>
                <a:r>
                  <a:rPr kumimoji="0" lang="it-IT"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scale.</a:t>
                </a:r>
                <a:endParaRPr kumimoji="0" lang="en-US" sz="1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mc:Choice>
        <mc:Fallback xmlns="">
          <p:sp>
            <p:nvSpPr>
              <p:cNvPr id="12" name="CasellaDiTesto 11">
                <a:extLst>
                  <a:ext uri="{FF2B5EF4-FFF2-40B4-BE49-F238E27FC236}">
                    <a16:creationId xmlns:a16="http://schemas.microsoft.com/office/drawing/2014/main" id="{8507D495-6315-5C0D-0795-60F059353967}"/>
                  </a:ext>
                </a:extLst>
              </p:cNvPr>
              <p:cNvSpPr txBox="1">
                <a:spLocks noRot="1" noChangeAspect="1" noMove="1" noResize="1" noEditPoints="1" noAdjustHandles="1" noChangeArrowheads="1" noChangeShapeType="1" noTextEdit="1"/>
              </p:cNvSpPr>
              <p:nvPr/>
            </p:nvSpPr>
            <p:spPr>
              <a:xfrm>
                <a:off x="1112520" y="5241815"/>
                <a:ext cx="9966960" cy="1210652"/>
              </a:xfrm>
              <a:prstGeom prst="rect">
                <a:avLst/>
              </a:prstGeom>
              <a:blipFill>
                <a:blip r:embed="rId2"/>
                <a:stretch>
                  <a:fillRect l="-550" t="-2020" r="-673" b="-7071"/>
                </a:stretch>
              </a:blipFill>
            </p:spPr>
            <p:txBody>
              <a:bodyPr/>
              <a:lstStyle/>
              <a:p>
                <a:r>
                  <a:rPr lang="it-IT">
                    <a:noFill/>
                  </a:rPr>
                  <a:t> </a:t>
                </a:r>
              </a:p>
            </p:txBody>
          </p:sp>
        </mc:Fallback>
      </mc:AlternateContent>
      <p:pic>
        <p:nvPicPr>
          <p:cNvPr id="3" name="nnn" descr="Immagine che contiene linea, testo, diagramma, Diagramma&#10;&#10;Il contenuto generato dall'IA potrebbe non essere corretto.">
            <a:extLst>
              <a:ext uri="{FF2B5EF4-FFF2-40B4-BE49-F238E27FC236}">
                <a16:creationId xmlns:a16="http://schemas.microsoft.com/office/drawing/2014/main" id="{041796D2-78BD-312F-6EE2-ED498818F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584" y="1386030"/>
            <a:ext cx="5577490" cy="3676073"/>
          </a:xfrm>
          <a:prstGeom prst="rect">
            <a:avLst/>
          </a:prstGeom>
        </p:spPr>
      </p:pic>
      <p:pic>
        <p:nvPicPr>
          <p:cNvPr id="4" name="NNN" descr="Immagine che contiene linea, testo, diagramma, Diagramma&#10;&#10;Il contenuto generato dall'IA potrebbe non essere corretto.">
            <a:extLst>
              <a:ext uri="{FF2B5EF4-FFF2-40B4-BE49-F238E27FC236}">
                <a16:creationId xmlns:a16="http://schemas.microsoft.com/office/drawing/2014/main" id="{5A366FFD-24E4-97FC-84B3-AC624479F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0" y="98322"/>
            <a:ext cx="10048045" cy="6622576"/>
          </a:xfrm>
          <a:prstGeom prst="rect">
            <a:avLst/>
          </a:prstGeom>
        </p:spPr>
      </p:pic>
      <p:pic>
        <p:nvPicPr>
          <p:cNvPr id="8" name="Immagine 7" descr="Immagine che contiene testo, linea, diagramma, Diagramma&#10;&#10;Il contenuto generato dall'IA potrebbe non essere corretto.">
            <a:extLst>
              <a:ext uri="{FF2B5EF4-FFF2-40B4-BE49-F238E27FC236}">
                <a16:creationId xmlns:a16="http://schemas.microsoft.com/office/drawing/2014/main" id="{8B918EC6-E298-62BD-4012-EECC94298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 y="98322"/>
            <a:ext cx="10048045" cy="6622575"/>
          </a:xfrm>
          <a:prstGeom prst="rect">
            <a:avLst/>
          </a:prstGeom>
        </p:spPr>
      </p:pic>
      <p:pic>
        <p:nvPicPr>
          <p:cNvPr id="13" name="Immagine 12" descr="Immagine che contiene testo, linea, diagramma, Diagramma&#10;&#10;Il contenuto generato dall'IA potrebbe non essere corretto.">
            <a:extLst>
              <a:ext uri="{FF2B5EF4-FFF2-40B4-BE49-F238E27FC236}">
                <a16:creationId xmlns:a16="http://schemas.microsoft.com/office/drawing/2014/main" id="{585B3FEE-5C63-9BA8-CC0D-54622F749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 y="98320"/>
            <a:ext cx="10048045" cy="6622575"/>
          </a:xfrm>
          <a:prstGeom prst="rect">
            <a:avLst/>
          </a:prstGeom>
        </p:spPr>
      </p:pic>
    </p:spTree>
    <p:extLst>
      <p:ext uri="{BB962C8B-B14F-4D97-AF65-F5344CB8AC3E}">
        <p14:creationId xmlns:p14="http://schemas.microsoft.com/office/powerpoint/2010/main" val="379133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6AF44C2-F155-646A-0CAC-F76FE2B85611}"/>
            </a:ext>
          </a:extLst>
        </p:cNvPr>
        <p:cNvGrpSpPr/>
        <p:nvPr/>
      </p:nvGrpSpPr>
      <p:grpSpPr>
        <a:xfrm>
          <a:off x="0" y="0"/>
          <a:ext cx="0" cy="0"/>
          <a:chOff x="0" y="0"/>
          <a:chExt cx="0" cy="0"/>
        </a:xfrm>
      </p:grpSpPr>
      <p:pic>
        <p:nvPicPr>
          <p:cNvPr id="4" name="Immagine 3" descr="Immagine che contiene galassia, nebula, Spazio esterno, costellazione&#10;&#10;Il contenuto generato dall'IA potrebbe non essere corretto.">
            <a:extLst>
              <a:ext uri="{FF2B5EF4-FFF2-40B4-BE49-F238E27FC236}">
                <a16:creationId xmlns:a16="http://schemas.microsoft.com/office/drawing/2014/main" id="{E3C0410D-AF74-9A47-7F3E-327CA251966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28692" y="-83115"/>
            <a:ext cx="12449382" cy="7208192"/>
          </a:xfrm>
          <a:prstGeom prst="rect">
            <a:avLst/>
          </a:prstGeom>
        </p:spPr>
      </p:pic>
      <p:sp>
        <p:nvSpPr>
          <p:cNvPr id="2" name="CasellaDiTesto 1">
            <a:extLst>
              <a:ext uri="{FF2B5EF4-FFF2-40B4-BE49-F238E27FC236}">
                <a16:creationId xmlns:a16="http://schemas.microsoft.com/office/drawing/2014/main" id="{6B39E230-6125-B57E-ADCF-AE6EDEFA80DB}"/>
              </a:ext>
            </a:extLst>
          </p:cNvPr>
          <p:cNvSpPr txBox="1"/>
          <p:nvPr/>
        </p:nvSpPr>
        <p:spPr>
          <a:xfrm>
            <a:off x="3579925" y="1715730"/>
            <a:ext cx="5032147" cy="2585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Thank </a:t>
            </a:r>
            <a:r>
              <a:rPr kumimoji="0" lang="it-IT" sz="5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you</a:t>
            </a:r>
            <a:r>
              <a:rPr kumimoji="0" lang="it-IT"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your</a:t>
            </a:r>
            <a:r>
              <a:rPr kumimoji="0" lang="it-IT"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 </a:t>
            </a:r>
            <a:r>
              <a:rPr kumimoji="0" lang="it-IT" sz="54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attention</a:t>
            </a:r>
            <a:r>
              <a:rPr kumimoji="0" lang="it-IT" sz="5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p>
        </p:txBody>
      </p:sp>
      <p:sp>
        <p:nvSpPr>
          <p:cNvPr id="3" name="CasellaDiTesto 2">
            <a:extLst>
              <a:ext uri="{FF2B5EF4-FFF2-40B4-BE49-F238E27FC236}">
                <a16:creationId xmlns:a16="http://schemas.microsoft.com/office/drawing/2014/main" id="{735562E5-ACEF-2B3A-7B1E-70EFE6BF6D7F}"/>
              </a:ext>
            </a:extLst>
          </p:cNvPr>
          <p:cNvSpPr txBox="1"/>
          <p:nvPr/>
        </p:nvSpPr>
        <p:spPr>
          <a:xfrm>
            <a:off x="8437830" y="5540721"/>
            <a:ext cx="41945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Contacts</a:t>
            </a:r>
            <a:r>
              <a:rPr kumimoji="0" lang="it-IT"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givitale@unisa.it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giuseppef.vitale@gmail.com</a:t>
            </a:r>
            <a:endParaRPr kumimoji="0" lang="it-IT" sz="16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46636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03376B3-55B0-0332-85C8-B282D8DCC79D}"/>
              </a:ext>
            </a:extLst>
          </p:cNvPr>
          <p:cNvSpPr txBox="1"/>
          <p:nvPr/>
        </p:nvSpPr>
        <p:spPr>
          <a:xfrm>
            <a:off x="3837625" y="265470"/>
            <a:ext cx="5165197"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What</a:t>
            </a:r>
            <a:r>
              <a:rPr lang="it-IT" sz="2400" dirty="0">
                <a:solidFill>
                  <a:schemeClr val="bg1"/>
                </a:solidFill>
                <a:latin typeface="Aharoni" panose="02010803020104030203" pitchFamily="2" charset="-79"/>
                <a:cs typeface="Aharoni" panose="02010803020104030203" pitchFamily="2" charset="-79"/>
              </a:rPr>
              <a:t> are </a:t>
            </a:r>
            <a:r>
              <a:rPr lang="it-IT" sz="2400" dirty="0" err="1">
                <a:solidFill>
                  <a:schemeClr val="bg1"/>
                </a:solidFill>
                <a:latin typeface="Aharoni" panose="02010803020104030203" pitchFamily="2" charset="-79"/>
                <a:cs typeface="Aharoni" panose="02010803020104030203" pitchFamily="2" charset="-79"/>
              </a:rPr>
              <a:t>Primordial</a:t>
            </a:r>
            <a:r>
              <a:rPr lang="it-IT" sz="2400" dirty="0">
                <a:solidFill>
                  <a:schemeClr val="bg1"/>
                </a:solidFill>
                <a:latin typeface="Aharoni" panose="02010803020104030203" pitchFamily="2" charset="-79"/>
                <a:cs typeface="Aharoni" panose="02010803020104030203" pitchFamily="2" charset="-79"/>
              </a:rPr>
              <a:t> Black </a:t>
            </a:r>
            <a:r>
              <a:rPr lang="it-IT" sz="2400" dirty="0" err="1">
                <a:solidFill>
                  <a:schemeClr val="bg1"/>
                </a:solidFill>
                <a:latin typeface="Aharoni" panose="02010803020104030203" pitchFamily="2" charset="-79"/>
                <a:cs typeface="Aharoni" panose="02010803020104030203" pitchFamily="2" charset="-79"/>
              </a:rPr>
              <a:t>Holes</a:t>
            </a:r>
            <a:r>
              <a:rPr lang="it-IT" sz="2400" dirty="0">
                <a:solidFill>
                  <a:schemeClr val="bg1"/>
                </a:solidFill>
                <a:latin typeface="Aharoni" panose="02010803020104030203" pitchFamily="2" charset="-79"/>
                <a:cs typeface="Aharoni" panose="02010803020104030203" pitchFamily="2" charset="-79"/>
              </a:rPr>
              <a:t> ?</a:t>
            </a:r>
          </a:p>
        </p:txBody>
      </p:sp>
      <p:sp>
        <p:nvSpPr>
          <p:cNvPr id="6" name="CasellaDiTesto 5">
            <a:extLst>
              <a:ext uri="{FF2B5EF4-FFF2-40B4-BE49-F238E27FC236}">
                <a16:creationId xmlns:a16="http://schemas.microsoft.com/office/drawing/2014/main" id="{9C48A8E5-EC10-CB3F-A059-AD4B35815488}"/>
              </a:ext>
            </a:extLst>
          </p:cNvPr>
          <p:cNvSpPr txBox="1"/>
          <p:nvPr/>
        </p:nvSpPr>
        <p:spPr>
          <a:xfrm>
            <a:off x="-196930" y="6061136"/>
            <a:ext cx="12585859" cy="3785652"/>
          </a:xfrm>
          <a:prstGeom prst="rect">
            <a:avLst/>
          </a:prstGeom>
          <a:noFill/>
          <a:scene3d>
            <a:camera prst="perspectiveRelaxed" fov="7200000"/>
            <a:lightRig rig="threePt" dir="t"/>
          </a:scene3d>
        </p:spPr>
        <p:txBody>
          <a:bodyPr wrap="square">
            <a:spAutoFit/>
          </a:bodyPr>
          <a:lstStyle/>
          <a:p>
            <a:pPr algn="ctr"/>
            <a:r>
              <a:rPr lang="en-US" sz="6000" dirty="0">
                <a:solidFill>
                  <a:schemeClr val="bg1"/>
                </a:solidFill>
                <a:latin typeface="Aharoni" panose="02010803020104030203" pitchFamily="2" charset="-79"/>
                <a:cs typeface="Aharoni" panose="02010803020104030203" pitchFamily="2" charset="-79"/>
              </a:rPr>
              <a:t>   Before galaxies, before stars, </a:t>
            </a:r>
          </a:p>
          <a:p>
            <a:pPr algn="ctr"/>
            <a:r>
              <a:rPr lang="en-US" sz="6000" dirty="0">
                <a:solidFill>
                  <a:schemeClr val="bg1"/>
                </a:solidFill>
                <a:latin typeface="Aharoni" panose="02010803020104030203" pitchFamily="2" charset="-79"/>
                <a:cs typeface="Aharoni" panose="02010803020104030203" pitchFamily="2" charset="-79"/>
              </a:rPr>
              <a:t>even before atoms</a:t>
            </a:r>
          </a:p>
          <a:p>
            <a:pPr algn="ctr"/>
            <a:r>
              <a:rPr lang="en-US" sz="6000" dirty="0">
                <a:solidFill>
                  <a:schemeClr val="bg1"/>
                </a:solidFill>
                <a:latin typeface="Aharoni" panose="02010803020104030203" pitchFamily="2" charset="-79"/>
                <a:cs typeface="Aharoni" panose="02010803020104030203" pitchFamily="2" charset="-79"/>
              </a:rPr>
              <a:t> there might have been</a:t>
            </a:r>
          </a:p>
          <a:p>
            <a:pPr algn="ctr"/>
            <a:r>
              <a:rPr lang="en-US" sz="6000" dirty="0">
                <a:solidFill>
                  <a:schemeClr val="bg1"/>
                </a:solidFill>
                <a:latin typeface="Aharoni" panose="02010803020104030203" pitchFamily="2" charset="-79"/>
                <a:cs typeface="Aharoni" panose="02010803020104030203" pitchFamily="2" charset="-79"/>
              </a:rPr>
              <a:t>Black Holes.</a:t>
            </a:r>
            <a:endParaRPr lang="it-IT" sz="6000" dirty="0">
              <a:solidFill>
                <a:schemeClr val="bg1"/>
              </a:solidFill>
              <a:latin typeface="Aharoni" panose="02010803020104030203" pitchFamily="2" charset="-79"/>
              <a:cs typeface="Aharoni" panose="02010803020104030203" pitchFamily="2" charset="-79"/>
            </a:endParaRPr>
          </a:p>
        </p:txBody>
      </p:sp>
      <p:sp>
        <p:nvSpPr>
          <p:cNvPr id="7" name="CasellaDiTesto 6">
            <a:extLst>
              <a:ext uri="{FF2B5EF4-FFF2-40B4-BE49-F238E27FC236}">
                <a16:creationId xmlns:a16="http://schemas.microsoft.com/office/drawing/2014/main" id="{4A66CC11-09E2-B951-296D-2C659D106D10}"/>
              </a:ext>
            </a:extLst>
          </p:cNvPr>
          <p:cNvSpPr txBox="1"/>
          <p:nvPr/>
        </p:nvSpPr>
        <p:spPr>
          <a:xfrm>
            <a:off x="1112520" y="1060101"/>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Aharoni" panose="02010803020104030203" pitchFamily="2" charset="-79"/>
                <a:cs typeface="Aharoni" panose="02010803020104030203" pitchFamily="2" charset="-79"/>
              </a:rPr>
              <a:t>Primordial Black Holes</a:t>
            </a:r>
            <a:r>
              <a:rPr lang="en-US" dirty="0">
                <a:solidFill>
                  <a:schemeClr val="bg1"/>
                </a:solidFill>
                <a:latin typeface="Aharoni" panose="02010803020104030203" pitchFamily="2" charset="-79"/>
                <a:cs typeface="Aharoni" panose="02010803020104030203" pitchFamily="2" charset="-79"/>
              </a:rPr>
              <a:t> (PBHs) are hypothetical black holes that could have formed in the </a:t>
            </a:r>
            <a:r>
              <a:rPr lang="en-US" b="1" dirty="0">
                <a:solidFill>
                  <a:schemeClr val="bg1"/>
                </a:solidFill>
                <a:latin typeface="Aharoni" panose="02010803020104030203" pitchFamily="2" charset="-79"/>
                <a:cs typeface="Aharoni" panose="02010803020104030203" pitchFamily="2" charset="-79"/>
              </a:rPr>
              <a:t>very early universe</a:t>
            </a:r>
            <a:r>
              <a:rPr lang="en-US" dirty="0">
                <a:solidFill>
                  <a:schemeClr val="bg1"/>
                </a:solidFill>
                <a:latin typeface="Aharoni" panose="02010803020104030203" pitchFamily="2" charset="-79"/>
                <a:cs typeface="Aharoni" panose="02010803020104030203" pitchFamily="2" charset="-79"/>
              </a:rPr>
              <a:t>, a fraction of a second after the </a:t>
            </a:r>
            <a:r>
              <a:rPr lang="en-US" b="1" dirty="0">
                <a:solidFill>
                  <a:schemeClr val="bg1"/>
                </a:solidFill>
                <a:latin typeface="Aharoni" panose="02010803020104030203" pitchFamily="2" charset="-79"/>
                <a:cs typeface="Aharoni" panose="02010803020104030203" pitchFamily="2" charset="-79"/>
              </a:rPr>
              <a:t>Big Bang</a:t>
            </a:r>
            <a:r>
              <a:rPr lang="en-US" dirty="0">
                <a:solidFill>
                  <a:schemeClr val="bg1"/>
                </a:solidFill>
                <a:latin typeface="Aharoni" panose="02010803020104030203" pitchFamily="2" charset="-79"/>
                <a:cs typeface="Aharoni" panose="02010803020104030203" pitchFamily="2" charset="-79"/>
              </a:rPr>
              <a:t>, from </a:t>
            </a:r>
            <a:r>
              <a:rPr lang="en-US" b="1" dirty="0">
                <a:solidFill>
                  <a:schemeClr val="bg1"/>
                </a:solidFill>
                <a:latin typeface="Aharoni" panose="02010803020104030203" pitchFamily="2" charset="-79"/>
                <a:cs typeface="Aharoni" panose="02010803020104030203" pitchFamily="2" charset="-79"/>
              </a:rPr>
              <a:t>extremely dense fluctuations</a:t>
            </a:r>
            <a:r>
              <a:rPr lang="en-US" dirty="0">
                <a:solidFill>
                  <a:schemeClr val="bg1"/>
                </a:solidFill>
                <a:latin typeface="Aharoni" panose="02010803020104030203" pitchFamily="2" charset="-79"/>
                <a:cs typeface="Aharoni" panose="02010803020104030203" pitchFamily="2" charset="-79"/>
              </a:rPr>
              <a:t> in matter and energy.</a:t>
            </a:r>
            <a:endParaRPr lang="it-IT" dirty="0">
              <a:solidFill>
                <a:schemeClr val="bg1"/>
              </a:solidFill>
              <a:latin typeface="Aharoni" panose="02010803020104030203" pitchFamily="2" charset="-79"/>
              <a:cs typeface="Aharoni" panose="02010803020104030203" pitchFamily="2" charset="-79"/>
            </a:endParaRPr>
          </a:p>
        </p:txBody>
      </p:sp>
      <p:sp>
        <p:nvSpPr>
          <p:cNvPr id="8" name="CasellaDiTesto 7">
            <a:extLst>
              <a:ext uri="{FF2B5EF4-FFF2-40B4-BE49-F238E27FC236}">
                <a16:creationId xmlns:a16="http://schemas.microsoft.com/office/drawing/2014/main" id="{6F286F7E-49EA-6E10-EDE5-79BCF861E63F}"/>
              </a:ext>
            </a:extLst>
          </p:cNvPr>
          <p:cNvSpPr txBox="1"/>
          <p:nvPr/>
        </p:nvSpPr>
        <p:spPr>
          <a:xfrm>
            <a:off x="1112520" y="2316397"/>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Tiny </a:t>
            </a:r>
            <a:r>
              <a:rPr lang="en-US" b="1" dirty="0">
                <a:solidFill>
                  <a:schemeClr val="bg1"/>
                </a:solidFill>
                <a:latin typeface="Aharoni" panose="02010803020104030203" pitchFamily="2" charset="-79"/>
                <a:cs typeface="Aharoni" panose="02010803020104030203" pitchFamily="2" charset="-79"/>
              </a:rPr>
              <a:t>quantum fluctuations</a:t>
            </a:r>
            <a:r>
              <a:rPr lang="en-US" dirty="0">
                <a:solidFill>
                  <a:schemeClr val="bg1"/>
                </a:solidFill>
                <a:latin typeface="Aharoni" panose="02010803020104030203" pitchFamily="2" charset="-79"/>
                <a:cs typeface="Aharoni" panose="02010803020104030203" pitchFamily="2" charset="-79"/>
              </a:rPr>
              <a:t> could have created slightly denser patches.</a:t>
            </a:r>
            <a:br>
              <a:rPr lang="en-US" dirty="0">
                <a:solidFill>
                  <a:schemeClr val="bg1"/>
                </a:solidFill>
                <a:latin typeface="Aharoni" panose="02010803020104030203" pitchFamily="2" charset="-79"/>
                <a:cs typeface="Aharoni" panose="02010803020104030203" pitchFamily="2" charset="-79"/>
              </a:rPr>
            </a:br>
            <a:r>
              <a:rPr lang="en-US" dirty="0">
                <a:solidFill>
                  <a:schemeClr val="bg1"/>
                </a:solidFill>
                <a:latin typeface="Aharoni" panose="02010803020104030203" pitchFamily="2" charset="-79"/>
                <a:cs typeface="Aharoni" panose="02010803020104030203" pitchFamily="2" charset="-79"/>
              </a:rPr>
              <a:t>If a region’s density exceeded a critical threshold, gravity could have caused it to collapse into a black hole.</a:t>
            </a:r>
            <a:endParaRPr lang="it-IT" dirty="0">
              <a:solidFill>
                <a:schemeClr val="bg1"/>
              </a:solidFill>
              <a:latin typeface="Aharoni" panose="02010803020104030203" pitchFamily="2" charset="-79"/>
              <a:cs typeface="Aharoni" panose="02010803020104030203" pitchFamily="2" charset="-79"/>
            </a:endParaRPr>
          </a:p>
        </p:txBody>
      </p:sp>
      <p:sp>
        <p:nvSpPr>
          <p:cNvPr id="9" name="CasellaDiTesto 8">
            <a:extLst>
              <a:ext uri="{FF2B5EF4-FFF2-40B4-BE49-F238E27FC236}">
                <a16:creationId xmlns:a16="http://schemas.microsoft.com/office/drawing/2014/main" id="{F3C6ABA5-683D-1952-68F0-D5F034410CAF}"/>
              </a:ext>
            </a:extLst>
          </p:cNvPr>
          <p:cNvSpPr txBox="1"/>
          <p:nvPr/>
        </p:nvSpPr>
        <p:spPr>
          <a:xfrm>
            <a:off x="1112519" y="3572693"/>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Understanding whether PBHs exist could reshape our understanding of both cosmology and fundamental physics. For example they could : </a:t>
            </a:r>
          </a:p>
          <a:p>
            <a:r>
              <a:rPr lang="en-US" dirty="0">
                <a:solidFill>
                  <a:schemeClr val="bg1"/>
                </a:solidFill>
                <a:latin typeface="Aharoni" panose="02010803020104030203" pitchFamily="2" charset="-79"/>
                <a:cs typeface="Aharoni" panose="02010803020104030203" pitchFamily="2" charset="-79"/>
              </a:rPr>
              <a:t>     Explain </a:t>
            </a:r>
            <a:r>
              <a:rPr lang="en-US" b="1" dirty="0">
                <a:solidFill>
                  <a:schemeClr val="bg1"/>
                </a:solidFill>
                <a:latin typeface="Aharoni" panose="02010803020104030203" pitchFamily="2" charset="-79"/>
                <a:cs typeface="Aharoni" panose="02010803020104030203" pitchFamily="2" charset="-79"/>
              </a:rPr>
              <a:t>Seed galaxy formation, Provide insight</a:t>
            </a:r>
            <a:r>
              <a:rPr lang="en-US" dirty="0">
                <a:solidFill>
                  <a:schemeClr val="bg1"/>
                </a:solidFill>
                <a:latin typeface="Aharoni" panose="02010803020104030203" pitchFamily="2" charset="-79"/>
                <a:cs typeface="Aharoni" panose="02010803020104030203" pitchFamily="2" charset="-79"/>
              </a:rPr>
              <a:t> into the early universe and quantum</a:t>
            </a:r>
          </a:p>
          <a:p>
            <a:r>
              <a:rPr lang="en-US" dirty="0">
                <a:solidFill>
                  <a:schemeClr val="bg1"/>
                </a:solidFill>
                <a:latin typeface="Aharoni" panose="02010803020104030203" pitchFamily="2" charset="-79"/>
                <a:cs typeface="Aharoni" panose="02010803020104030203" pitchFamily="2" charset="-79"/>
              </a:rPr>
              <a:t>     gravity, Explain dark matter and unusual gravitational wave signals detected</a:t>
            </a:r>
          </a:p>
          <a:p>
            <a:r>
              <a:rPr lang="en-US" dirty="0">
                <a:solidFill>
                  <a:schemeClr val="bg1"/>
                </a:solidFill>
                <a:latin typeface="Aharoni" panose="02010803020104030203" pitchFamily="2" charset="-79"/>
                <a:cs typeface="Aharoni" panose="02010803020104030203" pitchFamily="2" charset="-79"/>
              </a:rPr>
              <a:t>     by LIGO/Virgo.</a:t>
            </a:r>
          </a:p>
        </p:txBody>
      </p:sp>
      <p:sp>
        <p:nvSpPr>
          <p:cNvPr id="10" name="CasellaDiTesto 9">
            <a:extLst>
              <a:ext uri="{FF2B5EF4-FFF2-40B4-BE49-F238E27FC236}">
                <a16:creationId xmlns:a16="http://schemas.microsoft.com/office/drawing/2014/main" id="{290EDEB4-DA1E-29D9-BDEC-AE9435FA9DBC}"/>
              </a:ext>
            </a:extLst>
          </p:cNvPr>
          <p:cNvSpPr txBox="1"/>
          <p:nvPr/>
        </p:nvSpPr>
        <p:spPr>
          <a:xfrm>
            <a:off x="1112519" y="5370912"/>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My research focuses on studying them in the extra dimensions background where they could acquire a new meaning as a possible component for dark matter, and can be possibly detected by more precise observations in GWs </a:t>
            </a:r>
          </a:p>
        </p:txBody>
      </p:sp>
    </p:spTree>
    <p:extLst>
      <p:ext uri="{BB962C8B-B14F-4D97-AF65-F5344CB8AC3E}">
        <p14:creationId xmlns:p14="http://schemas.microsoft.com/office/powerpoint/2010/main" val="26259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7000"/>
                                        <p:tgtEl>
                                          <p:spTgt spid="6"/>
                                        </p:tgtEl>
                                        <p:attrNameLst>
                                          <p:attrName>ppt_x</p:attrName>
                                        </p:attrNameLst>
                                      </p:cBhvr>
                                      <p:tavLst>
                                        <p:tav tm="0">
                                          <p:val>
                                            <p:strVal val="ppt_x"/>
                                          </p:val>
                                        </p:tav>
                                        <p:tav tm="100000">
                                          <p:val>
                                            <p:strVal val="ppt_x"/>
                                          </p:val>
                                        </p:tav>
                                      </p:tavLst>
                                    </p:anim>
                                    <p:anim calcmode="lin" valueType="num">
                                      <p:cBhvr additive="base">
                                        <p:cTn id="7" dur="7000"/>
                                        <p:tgtEl>
                                          <p:spTgt spid="6"/>
                                        </p:tgtEl>
                                        <p:attrNameLst>
                                          <p:attrName>ppt_y</p:attrName>
                                        </p:attrNameLst>
                                      </p:cBhvr>
                                      <p:tavLst>
                                        <p:tav tm="0">
                                          <p:val>
                                            <p:strVal val="ppt_y"/>
                                          </p:val>
                                        </p:tav>
                                        <p:tav tm="100000">
                                          <p:val>
                                            <p:strVal val="0-ppt_h/2"/>
                                          </p:val>
                                        </p:tav>
                                      </p:tavLst>
                                    </p:anim>
                                    <p:set>
                                      <p:cBhvr>
                                        <p:cTn id="8" dur="1" fill="hold">
                                          <p:stCondLst>
                                            <p:cond delay="6999"/>
                                          </p:stCondLst>
                                        </p:cTn>
                                        <p:tgtEl>
                                          <p:spTgt spid="6"/>
                                        </p:tgtEl>
                                        <p:attrNameLst>
                                          <p:attrName>style.visibility</p:attrName>
                                        </p:attrNameLst>
                                      </p:cBhvr>
                                      <p:to>
                                        <p:strVal val="hidden"/>
                                      </p:to>
                                    </p:set>
                                  </p:childTnLst>
                                </p:cTn>
                              </p:par>
                              <p:par>
                                <p:cTn id="9" presetID="6" presetClass="emph" presetSubtype="0" fill="hold" grpId="1" nodeType="withEffect">
                                  <p:stCondLst>
                                    <p:cond delay="0"/>
                                  </p:stCondLst>
                                  <p:childTnLst>
                                    <p:animScale>
                                      <p:cBhvr>
                                        <p:cTn id="10" dur="7000" fill="hold"/>
                                        <p:tgtEl>
                                          <p:spTgt spid="6"/>
                                        </p:tgtEl>
                                      </p:cBhvr>
                                      <p:by x="50000" y="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D91FD9-81F5-4A12-A559-CB5B1453689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6F023A7-BFE2-3F5B-0B0C-A811BCBAA2A2}"/>
              </a:ext>
            </a:extLst>
          </p:cNvPr>
          <p:cNvSpPr txBox="1"/>
          <p:nvPr/>
        </p:nvSpPr>
        <p:spPr>
          <a:xfrm>
            <a:off x="3464133" y="265470"/>
            <a:ext cx="5912196"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Introduction</a:t>
            </a:r>
            <a:r>
              <a:rPr lang="it-IT" sz="2400" dirty="0">
                <a:solidFill>
                  <a:schemeClr val="bg1"/>
                </a:solidFill>
                <a:latin typeface="Aharoni" panose="02010803020104030203" pitchFamily="2" charset="-79"/>
                <a:cs typeface="Aharoni" panose="02010803020104030203" pitchFamily="2" charset="-79"/>
              </a:rPr>
              <a:t> to Large Extra </a:t>
            </a:r>
            <a:r>
              <a:rPr lang="it-IT" sz="2400" dirty="0" err="1">
                <a:solidFill>
                  <a:schemeClr val="bg1"/>
                </a:solidFill>
                <a:latin typeface="Aharoni" panose="02010803020104030203" pitchFamily="2" charset="-79"/>
                <a:cs typeface="Aharoni" panose="02010803020104030203" pitchFamily="2" charset="-79"/>
              </a:rPr>
              <a:t>Dimensions</a:t>
            </a:r>
            <a:r>
              <a:rPr lang="it-IT" sz="2400" dirty="0">
                <a:solidFill>
                  <a:schemeClr val="bg1"/>
                </a:solidFill>
                <a:latin typeface="Aharoni" panose="02010803020104030203" pitchFamily="2" charset="-79"/>
                <a:cs typeface="Aharoni" panose="02010803020104030203" pitchFamily="2" charset="-79"/>
              </a:rPr>
              <a: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ECD0CB6-AEAB-34AD-BA97-8FDF0E97D6E9}"/>
                  </a:ext>
                </a:extLst>
              </p:cNvPr>
              <p:cNvSpPr txBox="1"/>
              <p:nvPr/>
            </p:nvSpPr>
            <p:spPr>
              <a:xfrm>
                <a:off x="1112520" y="1060101"/>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The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85</m:t>
                    </m:r>
                    <m:r>
                      <a:rPr lang="en-US" i="1" dirty="0" smtClean="0">
                        <a:solidFill>
                          <a:schemeClr val="bg1"/>
                        </a:solidFill>
                        <a:latin typeface="Cambria Math" panose="02040503050406030204" pitchFamily="18" charset="0"/>
                        <a:cs typeface="Aharoni" panose="02010803020104030203" pitchFamily="2" charset="-79"/>
                      </a:rPr>
                      <m:t>%</m:t>
                    </m:r>
                  </m:oMath>
                </a14:m>
                <a:r>
                  <a:rPr lang="en-US" dirty="0">
                    <a:solidFill>
                      <a:schemeClr val="bg1"/>
                    </a:solidFill>
                    <a:latin typeface="Aharoni" panose="02010803020104030203" pitchFamily="2" charset="-79"/>
                    <a:cs typeface="Aharoni" panose="02010803020104030203" pitchFamily="2" charset="-79"/>
                  </a:rPr>
                  <a:t> of the matter content of the Universe behaves as a cold, </a:t>
                </a:r>
                <a:r>
                  <a:rPr lang="en-US" dirty="0" err="1">
                    <a:solidFill>
                      <a:schemeClr val="bg1"/>
                    </a:solidFill>
                    <a:latin typeface="Aharoni" panose="02010803020104030203" pitchFamily="2" charset="-79"/>
                    <a:cs typeface="Aharoni" panose="02010803020104030203" pitchFamily="2" charset="-79"/>
                  </a:rPr>
                  <a:t>pressureless</a:t>
                </a:r>
                <a:r>
                  <a:rPr lang="en-US" dirty="0">
                    <a:solidFill>
                      <a:schemeClr val="bg1"/>
                    </a:solidFill>
                    <a:latin typeface="Aharoni" panose="02010803020104030203" pitchFamily="2" charset="-79"/>
                    <a:cs typeface="Aharoni" panose="02010803020104030203" pitchFamily="2" charset="-79"/>
                  </a:rPr>
                  <a:t> fluid, implying its existence since the early stages of cosmic evolution, Black holes, in the absence of significant accretion or evaporation, exhibit a similar dynamical behavior.</a:t>
                </a:r>
              </a:p>
            </p:txBody>
          </p:sp>
        </mc:Choice>
        <mc:Fallback xmlns="">
          <p:sp>
            <p:nvSpPr>
              <p:cNvPr id="3" name="CasellaDiTesto 2">
                <a:extLst>
                  <a:ext uri="{FF2B5EF4-FFF2-40B4-BE49-F238E27FC236}">
                    <a16:creationId xmlns:a16="http://schemas.microsoft.com/office/drawing/2014/main" id="{1ECD0CB6-AEAB-34AD-BA97-8FDF0E97D6E9}"/>
                  </a:ext>
                </a:extLst>
              </p:cNvPr>
              <p:cNvSpPr txBox="1">
                <a:spLocks noRot="1" noChangeAspect="1" noMove="1" noResize="1" noEditPoints="1" noAdjustHandles="1" noChangeArrowheads="1" noChangeShapeType="1" noTextEdit="1"/>
              </p:cNvSpPr>
              <p:nvPr/>
            </p:nvSpPr>
            <p:spPr>
              <a:xfrm>
                <a:off x="1112520" y="1060101"/>
                <a:ext cx="9966960" cy="923330"/>
              </a:xfrm>
              <a:prstGeom prst="rect">
                <a:avLst/>
              </a:prstGeom>
              <a:blipFill>
                <a:blip r:embed="rId3"/>
                <a:stretch>
                  <a:fillRect l="-428" t="-3311" b="-993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C80F477C-C985-EB0E-773A-6863AD5281CB}"/>
                  </a:ext>
                </a:extLst>
              </p:cNvPr>
              <p:cNvSpPr txBox="1"/>
              <p:nvPr/>
            </p:nvSpPr>
            <p:spPr>
              <a:xfrm>
                <a:off x="1112520" y="2225594"/>
                <a:ext cx="9966960" cy="1203406"/>
              </a:xfrm>
              <a:prstGeom prst="rect">
                <a:avLst/>
              </a:prstGeom>
              <a:noFill/>
            </p:spPr>
            <p:txBody>
              <a:bodyPr wrap="square" rtlCol="0">
                <a:spAutoFit/>
              </a:bodyPr>
              <a:lstStyle/>
              <a:p>
                <a:pPr marL="285750" indent="-285750">
                  <a:buFont typeface="Arial" panose="020B0604020202020204" pitchFamily="34" charset="0"/>
                  <a:buChar char="•"/>
                </a:pPr>
                <a:r>
                  <a:rPr lang="it-IT" dirty="0" err="1">
                    <a:solidFill>
                      <a:schemeClr val="bg1"/>
                    </a:solidFill>
                    <a:latin typeface="Aharoni" panose="02010803020104030203" pitchFamily="2" charset="-79"/>
                    <a:cs typeface="Aharoni" panose="02010803020104030203" pitchFamily="2" charset="-79"/>
                  </a:rPr>
                  <a:t>However</a:t>
                </a:r>
                <a:r>
                  <a:rPr lang="it-IT" dirty="0">
                    <a:solidFill>
                      <a:schemeClr val="bg1"/>
                    </a:solidFill>
                    <a:latin typeface="Aharoni" panose="02010803020104030203" pitchFamily="2" charset="-79"/>
                    <a:cs typeface="Aharoni" panose="02010803020104030203" pitchFamily="2" charset="-79"/>
                  </a:rPr>
                  <a:t>, a </a:t>
                </a:r>
                <a:r>
                  <a:rPr lang="it-IT" b="1" dirty="0" err="1">
                    <a:solidFill>
                      <a:schemeClr val="bg1"/>
                    </a:solidFill>
                    <a:latin typeface="Aharoni" panose="02010803020104030203" pitchFamily="2" charset="-79"/>
                    <a:cs typeface="Aharoni" panose="02010803020104030203" pitchFamily="2" charset="-79"/>
                  </a:rPr>
                  <a:t>primordial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formation</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mechanism</a:t>
                </a:r>
                <a:r>
                  <a:rPr lang="it-IT" dirty="0">
                    <a:solidFill>
                      <a:schemeClr val="bg1"/>
                    </a:solidFill>
                    <a:latin typeface="Aharoni" panose="02010803020104030203" pitchFamily="2" charset="-79"/>
                    <a:cs typeface="Aharoni" panose="02010803020104030203" pitchFamily="2" charset="-79"/>
                  </a:rPr>
                  <a:t> must be </a:t>
                </a:r>
                <a:r>
                  <a:rPr lang="it-IT" dirty="0" err="1">
                    <a:solidFill>
                      <a:schemeClr val="bg1"/>
                    </a:solidFill>
                    <a:latin typeface="Aharoni" panose="02010803020104030203" pitchFamily="2" charset="-79"/>
                    <a:cs typeface="Aharoni" panose="02010803020104030203" pitchFamily="2" charset="-79"/>
                  </a:rPr>
                  <a:t>invoked</a:t>
                </a:r>
                <a:r>
                  <a:rPr lang="it-IT" dirty="0">
                    <a:solidFill>
                      <a:schemeClr val="bg1"/>
                    </a:solidFill>
                    <a:latin typeface="Aharoni" panose="02010803020104030203" pitchFamily="2" charset="-79"/>
                    <a:cs typeface="Aharoni" panose="02010803020104030203" pitchFamily="2" charset="-79"/>
                  </a:rPr>
                  <a:t> to account for black </a:t>
                </a:r>
                <a:r>
                  <a:rPr lang="it-IT" dirty="0" err="1">
                    <a:solidFill>
                      <a:schemeClr val="bg1"/>
                    </a:solidFill>
                    <a:latin typeface="Aharoni" panose="02010803020104030203" pitchFamily="2" charset="-79"/>
                    <a:cs typeface="Aharoni" panose="02010803020104030203" pitchFamily="2" charset="-79"/>
                  </a:rPr>
                  <a:t>holes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that</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were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present</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at</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earlier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cosmic</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epochs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According</a:t>
                </a:r>
                <a:r>
                  <a:rPr lang="it-IT" dirty="0">
                    <a:solidFill>
                      <a:schemeClr val="bg1"/>
                    </a:solidFill>
                    <a:latin typeface="Aharoni" panose="02010803020104030203" pitchFamily="2" charset="-79"/>
                    <a:cs typeface="Aharoni" panose="02010803020104030203" pitchFamily="2" charset="-79"/>
                  </a:rPr>
                  <a:t> to </a:t>
                </a:r>
                <a:r>
                  <a:rPr lang="it-IT" b="1" dirty="0">
                    <a:solidFill>
                      <a:schemeClr val="bg1"/>
                    </a:solidFill>
                    <a:latin typeface="Aharoni" panose="02010803020104030203" pitchFamily="2" charset="-79"/>
                    <a:cs typeface="Aharoni" panose="02010803020104030203" pitchFamily="2" charset="-79"/>
                  </a:rPr>
                  <a:t>Hawking </a:t>
                </a:r>
                <a:r>
                  <a:rPr lang="it-IT" b="1" dirty="0" err="1">
                    <a:solidFill>
                      <a:schemeClr val="bg1"/>
                    </a:solidFill>
                    <a:latin typeface="Aharoni" panose="02010803020104030203" pitchFamily="2" charset="-79"/>
                    <a:cs typeface="Aharoni" panose="02010803020104030203" pitchFamily="2" charset="-79"/>
                  </a:rPr>
                  <a:t>radiation</a:t>
                </a:r>
                <a:r>
                  <a:rPr lang="it-IT" b="1" dirty="0">
                    <a:solidFill>
                      <a:schemeClr val="bg1"/>
                    </a:solidFill>
                    <a:latin typeface="Aharoni" panose="02010803020104030203" pitchFamily="2" charset="-79"/>
                    <a:cs typeface="Aharoni" panose="02010803020104030203" pitchFamily="2" charset="-79"/>
                  </a:rPr>
                  <a:t> theory</a:t>
                </a:r>
                <a:r>
                  <a:rPr lang="it-IT" dirty="0">
                    <a:solidFill>
                      <a:schemeClr val="bg1"/>
                    </a:solidFill>
                    <a:latin typeface="Aharoni" panose="02010803020104030203" pitchFamily="2" charset="-79"/>
                    <a:cs typeface="Aharoni" panose="02010803020104030203" pitchFamily="2" charset="-79"/>
                  </a:rPr>
                  <a:t>, black </a:t>
                </a:r>
                <a:r>
                  <a:rPr lang="it-IT" dirty="0" err="1">
                    <a:solidFill>
                      <a:schemeClr val="bg1"/>
                    </a:solidFill>
                    <a:latin typeface="Aharoni" panose="02010803020104030203" pitchFamily="2" charset="-79"/>
                    <a:cs typeface="Aharoni" panose="02010803020104030203" pitchFamily="2" charset="-79"/>
                  </a:rPr>
                  <a:t>holes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gradually</a:t>
                </a:r>
                <a:r>
                  <a:rPr lang="it-IT" dirty="0">
                    <a:solidFill>
                      <a:schemeClr val="bg1"/>
                    </a:solidFill>
                    <a:latin typeface="Aharoni" panose="02010803020104030203" pitchFamily="2" charset="-79"/>
                    <a:cs typeface="Aharoni" panose="02010803020104030203" pitchFamily="2" charset="-79"/>
                  </a:rPr>
                  <a:t> </a:t>
                </a:r>
                <a:r>
                  <a:rPr lang="it-IT" b="1" dirty="0">
                    <a:solidFill>
                      <a:schemeClr val="bg1"/>
                    </a:solidFill>
                    <a:latin typeface="Aharoni" panose="02010803020104030203" pitchFamily="2" charset="-79"/>
                    <a:cs typeface="Aharoni" panose="02010803020104030203" pitchFamily="2" charset="-79"/>
                  </a:rPr>
                  <a:t>evaporate</a:t>
                </a:r>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only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those</a:t>
                </a:r>
                <a:r>
                  <a:rPr lang="it-IT" dirty="0">
                    <a:solidFill>
                      <a:schemeClr val="bg1"/>
                    </a:solidFill>
                    <a:latin typeface="Aharoni" panose="02010803020104030203" pitchFamily="2" charset="-79"/>
                    <a:cs typeface="Aharoni" panose="02010803020104030203" pitchFamily="2" charset="-79"/>
                  </a:rPr>
                  <a:t> with </a:t>
                </a:r>
                <a:r>
                  <a:rPr lang="it-IT" b="1" dirty="0">
                    <a:solidFill>
                      <a:schemeClr val="bg1"/>
                    </a:solidFill>
                    <a:latin typeface="Aharoni" panose="02010803020104030203" pitchFamily="2" charset="-79"/>
                    <a:cs typeface="Aharoni" panose="02010803020104030203" pitchFamily="2" charset="-79"/>
                  </a:rPr>
                  <a:t>masses </a:t>
                </a:r>
                <a:r>
                  <a:rPr lang="it-IT" b="1" dirty="0" err="1">
                    <a:solidFill>
                      <a:schemeClr val="bg1"/>
                    </a:solidFill>
                    <a:latin typeface="Aharoni" panose="02010803020104030203" pitchFamily="2" charset="-79"/>
                    <a:cs typeface="Aharoni" panose="02010803020104030203" pitchFamily="2" charset="-79"/>
                  </a:rPr>
                  <a:t>greater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than</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approximately</a:t>
                </a:r>
                <a:r>
                  <a:rPr lang="it-IT" b="1" dirty="0">
                    <a:solidFill>
                      <a:schemeClr val="bg1"/>
                    </a:solidFill>
                    <a:latin typeface="Aharoni" panose="02010803020104030203" pitchFamily="2" charset="-79"/>
                    <a:cs typeface="Aharoni" panose="02010803020104030203" pitchFamily="2" charset="-79"/>
                  </a:rPr>
                  <a:t> </a:t>
                </a:r>
                <a14:m>
                  <m:oMath xmlns:m="http://schemas.openxmlformats.org/officeDocument/2006/math">
                    <m:sSup>
                      <m:sSupPr>
                        <m:ctrlPr>
                          <a:rPr lang="ar-AE" i="1">
                            <a:solidFill>
                              <a:schemeClr val="bg1"/>
                            </a:solidFill>
                            <a:latin typeface="Cambria Math" panose="02040503050406030204" pitchFamily="18" charset="0"/>
                          </a:rPr>
                        </m:ctrlPr>
                      </m:sSupPr>
                      <m:e>
                        <m:r>
                          <a:rPr lang="ar-AE">
                            <a:solidFill>
                              <a:schemeClr val="bg1"/>
                            </a:solidFill>
                            <a:latin typeface="Cambria Math" panose="02040503050406030204" pitchFamily="18" charset="0"/>
                          </a:rPr>
                          <m:t>10</m:t>
                        </m:r>
                      </m:e>
                      <m:sup>
                        <m:r>
                          <a:rPr lang="ar-AE">
                            <a:solidFill>
                              <a:schemeClr val="bg1"/>
                            </a:solidFill>
                            <a:latin typeface="Cambria Math" panose="02040503050406030204" pitchFamily="18" charset="0"/>
                          </a:rPr>
                          <m:t>15</m:t>
                        </m:r>
                      </m:sup>
                    </m:sSup>
                    <m:r>
                      <m:rPr>
                        <m:sty m:val="p"/>
                      </m:rPr>
                      <a:rPr lang="it-IT" b="0" i="0" smtClean="0">
                        <a:solidFill>
                          <a:schemeClr val="bg1"/>
                        </a:solidFill>
                        <a:latin typeface="Cambria Math" panose="02040503050406030204" pitchFamily="18" charset="0"/>
                      </a:rPr>
                      <m:t>g</m:t>
                    </m:r>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would</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have</a:t>
                </a:r>
                <a:r>
                  <a:rPr lang="it-IT"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survived</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until</a:t>
                </a:r>
                <a:r>
                  <a:rPr lang="it-IT" b="1"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present</a:t>
                </a:r>
                <a:r>
                  <a:rPr lang="it-IT" b="1" dirty="0">
                    <a:solidFill>
                      <a:schemeClr val="bg1"/>
                    </a:solidFill>
                    <a:latin typeface="Aharoni" panose="02010803020104030203" pitchFamily="2" charset="-79"/>
                    <a:cs typeface="Aharoni" panose="02010803020104030203" pitchFamily="2" charset="-79"/>
                  </a:rPr>
                  <a:t> day</a:t>
                </a:r>
                <a:r>
                  <a:rPr lang="it-IT" dirty="0">
                    <a:solidFill>
                      <a:schemeClr val="bg1"/>
                    </a:solidFill>
                    <a:latin typeface="Aharoni" panose="02010803020104030203" pitchFamily="2" charset="-79"/>
                    <a:cs typeface="Aharoni" panose="02010803020104030203" pitchFamily="2" charset="-79"/>
                  </a:rPr>
                  <a:t>.</a:t>
                </a:r>
              </a:p>
            </p:txBody>
          </p:sp>
        </mc:Choice>
        <mc:Fallback xmlns="">
          <p:sp>
            <p:nvSpPr>
              <p:cNvPr id="6" name="CasellaDiTesto 5">
                <a:extLst>
                  <a:ext uri="{FF2B5EF4-FFF2-40B4-BE49-F238E27FC236}">
                    <a16:creationId xmlns:a16="http://schemas.microsoft.com/office/drawing/2014/main" id="{C80F477C-C985-EB0E-773A-6863AD5281CB}"/>
                  </a:ext>
                </a:extLst>
              </p:cNvPr>
              <p:cNvSpPr txBox="1">
                <a:spLocks noRot="1" noChangeAspect="1" noMove="1" noResize="1" noEditPoints="1" noAdjustHandles="1" noChangeArrowheads="1" noChangeShapeType="1" noTextEdit="1"/>
              </p:cNvSpPr>
              <p:nvPr/>
            </p:nvSpPr>
            <p:spPr>
              <a:xfrm>
                <a:off x="1112520" y="2225594"/>
                <a:ext cx="9966960" cy="1203406"/>
              </a:xfrm>
              <a:prstGeom prst="rect">
                <a:avLst/>
              </a:prstGeom>
              <a:blipFill>
                <a:blip r:embed="rId4"/>
                <a:stretch>
                  <a:fillRect l="-428" t="-2525" b="-757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7E64AF3-0D73-1153-8FF1-1244C13BFA89}"/>
                  </a:ext>
                </a:extLst>
              </p:cNvPr>
              <p:cNvSpPr txBox="1"/>
              <p:nvPr/>
            </p:nvSpPr>
            <p:spPr>
              <a:xfrm>
                <a:off x="1112520" y="3673446"/>
                <a:ext cx="9966960" cy="1200329"/>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There are </a:t>
                </a:r>
                <a:r>
                  <a:rPr lang="it-IT" dirty="0" err="1">
                    <a:solidFill>
                      <a:schemeClr val="bg1"/>
                    </a:solidFill>
                    <a:latin typeface="Aharoni" panose="02010803020104030203" pitchFamily="2" charset="-79"/>
                    <a:cs typeface="Aharoni" panose="02010803020104030203" pitchFamily="2" charset="-79"/>
                  </a:rPr>
                  <a:t>many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constraints</a:t>
                </a:r>
                <a:r>
                  <a:rPr lang="it-IT" dirty="0">
                    <a:solidFill>
                      <a:schemeClr val="bg1"/>
                    </a:solidFill>
                    <a:latin typeface="Aharoni" panose="02010803020104030203" pitchFamily="2" charset="-79"/>
                    <a:cs typeface="Aharoni" panose="02010803020104030203" pitchFamily="2" charset="-79"/>
                  </a:rPr>
                  <a:t> on </a:t>
                </a:r>
                <a:r>
                  <a:rPr lang="it-IT" dirty="0" err="1">
                    <a:solidFill>
                      <a:schemeClr val="bg1"/>
                    </a:solidFill>
                    <a:latin typeface="Aharoni" panose="02010803020104030203" pitchFamily="2" charset="-79"/>
                    <a:cs typeface="Aharoni" panose="02010803020104030203" pitchFamily="2" charset="-79"/>
                  </a:rPr>
                  <a:t>their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existence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as</a:t>
                </a:r>
                <a:r>
                  <a:rPr lang="it-IT" dirty="0">
                    <a:solidFill>
                      <a:schemeClr val="bg1"/>
                    </a:solidFill>
                    <a:latin typeface="Aharoni" panose="02010803020104030203" pitchFamily="2" charset="-79"/>
                    <a:cs typeface="Aharoni" panose="02010803020104030203" pitchFamily="2" charset="-79"/>
                  </a:rPr>
                  <a:t> Dark Matter and </a:t>
                </a:r>
                <a:r>
                  <a:rPr lang="it-IT" dirty="0" err="1">
                    <a:solidFill>
                      <a:schemeClr val="bg1"/>
                    </a:solidFill>
                    <a:latin typeface="Aharoni" panose="02010803020104030203" pitchFamily="2" charset="-79"/>
                    <a:cs typeface="Aharoni" panose="02010803020104030203" pitchFamily="2" charset="-79"/>
                  </a:rPr>
                  <a:t>only</a:t>
                </a:r>
                <a:r>
                  <a:rPr lang="it-IT" dirty="0">
                    <a:solidFill>
                      <a:schemeClr val="bg1"/>
                    </a:solidFill>
                    <a:latin typeface="Aharoni" panose="02010803020104030203" pitchFamily="2" charset="-79"/>
                    <a:cs typeface="Aharoni" panose="02010803020104030203" pitchFamily="2" charset="-79"/>
                  </a:rPr>
                  <a:t> masses up to </a:t>
                </a:r>
                <a14:m>
                  <m:oMath xmlns:m="http://schemas.openxmlformats.org/officeDocument/2006/math">
                    <m:sSup>
                      <m:sSupPr>
                        <m:ctrlPr>
                          <a:rPr lang="it-IT" b="0" i="1" smtClean="0">
                            <a:solidFill>
                              <a:schemeClr val="bg1"/>
                            </a:solidFill>
                            <a:latin typeface="Cambria Math" panose="02040503050406030204" pitchFamily="18" charset="0"/>
                            <a:cs typeface="Aharoni" panose="02010803020104030203" pitchFamily="2" charset="-79"/>
                          </a:rPr>
                        </m:ctrlPr>
                      </m:sSupPr>
                      <m:e>
                        <m:r>
                          <a:rPr lang="it-IT" b="0" i="1" smtClean="0">
                            <a:solidFill>
                              <a:schemeClr val="bg1"/>
                            </a:solidFill>
                            <a:latin typeface="Cambria Math" panose="02040503050406030204" pitchFamily="18" charset="0"/>
                            <a:cs typeface="Aharoni" panose="02010803020104030203" pitchFamily="2" charset="-79"/>
                          </a:rPr>
                          <m:t>10</m:t>
                        </m:r>
                      </m:e>
                      <m:sup>
                        <m:r>
                          <a:rPr lang="it-IT" b="0" i="1" smtClean="0">
                            <a:solidFill>
                              <a:schemeClr val="bg1"/>
                            </a:solidFill>
                            <a:latin typeface="Cambria Math" panose="02040503050406030204" pitchFamily="18" charset="0"/>
                            <a:cs typeface="Aharoni" panose="02010803020104030203" pitchFamily="2" charset="-79"/>
                          </a:rPr>
                          <m:t>10</m:t>
                        </m:r>
                      </m:sup>
                    </m:sSup>
                    <m:r>
                      <a:rPr lang="it-IT" b="0" i="1" smtClean="0">
                        <a:solidFill>
                          <a:schemeClr val="bg1"/>
                        </a:solidFill>
                        <a:latin typeface="Cambria Math" panose="02040503050406030204" pitchFamily="18" charset="0"/>
                        <a:cs typeface="Aharoni" panose="02010803020104030203" pitchFamily="2" charset="-79"/>
                      </a:rPr>
                      <m:t>𝑔</m:t>
                    </m:r>
                  </m:oMath>
                </a14:m>
                <a:r>
                  <a:rPr lang="it-IT" dirty="0">
                    <a:solidFill>
                      <a:schemeClr val="bg1"/>
                    </a:solidFill>
                    <a:latin typeface="Aharoni" panose="02010803020104030203" pitchFamily="2" charset="-79"/>
                    <a:cs typeface="Aharoni" panose="02010803020104030203" pitchFamily="2" charset="-79"/>
                  </a:rPr>
                  <a:t> can </a:t>
                </a:r>
                <a:r>
                  <a:rPr lang="it-IT" dirty="0" err="1">
                    <a:solidFill>
                      <a:schemeClr val="bg1"/>
                    </a:solidFill>
                    <a:latin typeface="Aharoni" panose="02010803020104030203" pitchFamily="2" charset="-79"/>
                    <a:cs typeface="Aharoni" panose="02010803020104030203" pitchFamily="2" charset="-79"/>
                  </a:rPr>
                  <a:t>exist</a:t>
                </a:r>
                <a:r>
                  <a:rPr lang="it-IT" dirty="0">
                    <a:solidFill>
                      <a:schemeClr val="bg1"/>
                    </a:solidFill>
                    <a:latin typeface="Aharoni" panose="02010803020104030203" pitchFamily="2" charset="-79"/>
                    <a:cs typeface="Aharoni" panose="02010803020104030203" pitchFamily="2" charset="-79"/>
                  </a:rPr>
                  <a:t>, by the </a:t>
                </a:r>
                <a:r>
                  <a:rPr lang="it-IT" dirty="0" err="1">
                    <a:solidFill>
                      <a:schemeClr val="bg1"/>
                    </a:solidFill>
                    <a:latin typeface="Aharoni" panose="02010803020104030203" pitchFamily="2" charset="-79"/>
                    <a:cs typeface="Aharoni" panose="02010803020104030203" pitchFamily="2" charset="-79"/>
                  </a:rPr>
                  <a:t>imprint</a:t>
                </a:r>
                <a:r>
                  <a:rPr lang="it-IT" dirty="0">
                    <a:solidFill>
                      <a:schemeClr val="bg1"/>
                    </a:solidFill>
                    <a:latin typeface="Aharoni" panose="02010803020104030203" pitchFamily="2" charset="-79"/>
                    <a:cs typeface="Aharoni" panose="02010803020104030203" pitchFamily="2" charset="-79"/>
                  </a:rPr>
                  <a:t> of </a:t>
                </a:r>
                <a:r>
                  <a:rPr lang="it-IT" dirty="0" err="1">
                    <a:solidFill>
                      <a:schemeClr val="bg1"/>
                    </a:solidFill>
                    <a:latin typeface="Aharoni" panose="02010803020104030203" pitchFamily="2" charset="-79"/>
                    <a:cs typeface="Aharoni" panose="02010803020104030203" pitchFamily="2" charset="-79"/>
                  </a:rPr>
                  <a:t>their</a:t>
                </a:r>
                <a:r>
                  <a:rPr lang="it-IT" dirty="0">
                    <a:solidFill>
                      <a:schemeClr val="bg1"/>
                    </a:solidFill>
                    <a:latin typeface="Aharoni" panose="02010803020104030203" pitchFamily="2" charset="-79"/>
                    <a:cs typeface="Aharoni" panose="02010803020104030203" pitchFamily="2" charset="-79"/>
                  </a:rPr>
                  <a:t> Hawking </a:t>
                </a:r>
                <a:r>
                  <a:rPr lang="it-IT" dirty="0" err="1">
                    <a:solidFill>
                      <a:schemeClr val="bg1"/>
                    </a:solidFill>
                    <a:latin typeface="Aharoni" panose="02010803020104030203" pitchFamily="2" charset="-79"/>
                    <a:cs typeface="Aharoni" panose="02010803020104030203" pitchFamily="2" charset="-79"/>
                  </a:rPr>
                  <a:t>evaporation</a:t>
                </a:r>
                <a:r>
                  <a:rPr lang="it-IT" dirty="0">
                    <a:solidFill>
                      <a:schemeClr val="bg1"/>
                    </a:solidFill>
                    <a:latin typeface="Aharoni" panose="02010803020104030203" pitchFamily="2" charset="-79"/>
                    <a:cs typeface="Aharoni" panose="02010803020104030203" pitchFamily="2" charset="-79"/>
                  </a:rPr>
                  <a:t> on big bang </a:t>
                </a:r>
                <a:r>
                  <a:rPr lang="it-IT" dirty="0" err="1">
                    <a:solidFill>
                      <a:schemeClr val="bg1"/>
                    </a:solidFill>
                    <a:latin typeface="Aharoni" panose="02010803020104030203" pitchFamily="2" charset="-79"/>
                    <a:cs typeface="Aharoni" panose="02010803020104030203" pitchFamily="2" charset="-79"/>
                  </a:rPr>
                  <a:t>nucleosynthesis</a:t>
                </a:r>
                <a:r>
                  <a:rPr lang="it-IT" dirty="0">
                    <a:solidFill>
                      <a:schemeClr val="bg1"/>
                    </a:solidFill>
                    <a:latin typeface="Aharoni" panose="02010803020104030203" pitchFamily="2" charset="-79"/>
                    <a:cs typeface="Aharoni" panose="02010803020104030203" pitchFamily="2" charset="-79"/>
                  </a:rPr>
                  <a:t>, the CMB, </a:t>
                </a:r>
                <a:r>
                  <a:rPr lang="it-IT" dirty="0" err="1">
                    <a:solidFill>
                      <a:schemeClr val="bg1"/>
                    </a:solidFill>
                    <a:latin typeface="Aharoni" panose="02010803020104030203" pitchFamily="2" charset="-79"/>
                    <a:cs typeface="Aharoni" panose="02010803020104030203" pitchFamily="2" charset="-79"/>
                  </a:rPr>
                  <a:t>extragalactic</a:t>
                </a:r>
                <a:r>
                  <a:rPr lang="it-IT" dirty="0">
                    <a:solidFill>
                      <a:schemeClr val="bg1"/>
                    </a:solidFill>
                    <a:latin typeface="Aharoni" panose="02010803020104030203" pitchFamily="2" charset="-79"/>
                    <a:cs typeface="Aharoni" panose="02010803020104030203" pitchFamily="2" charset="-79"/>
                  </a:rPr>
                  <a:t> background light, and </a:t>
                </a:r>
                <a:r>
                  <a:rPr lang="it-IT" dirty="0" err="1">
                    <a:solidFill>
                      <a:schemeClr val="bg1"/>
                    </a:solidFill>
                    <a:latin typeface="Aharoni" panose="02010803020104030203" pitchFamily="2" charset="-79"/>
                    <a:cs typeface="Aharoni" panose="02010803020104030203" pitchFamily="2" charset="-79"/>
                  </a:rPr>
                  <a:t>antimatter</a:t>
                </a:r>
                <a:r>
                  <a:rPr lang="it-IT" dirty="0">
                    <a:solidFill>
                      <a:schemeClr val="bg1"/>
                    </a:solidFill>
                    <a:latin typeface="Aharoni" panose="02010803020104030203" pitchFamily="2" charset="-79"/>
                    <a:cs typeface="Aharoni" panose="02010803020104030203" pitchFamily="2" charset="-79"/>
                  </a:rPr>
                  <a:t> in the </a:t>
                </a:r>
                <a:r>
                  <a:rPr lang="it-IT" dirty="0" err="1">
                    <a:solidFill>
                      <a:schemeClr val="bg1"/>
                    </a:solidFill>
                    <a:latin typeface="Aharoni" panose="02010803020104030203" pitchFamily="2" charset="-79"/>
                    <a:cs typeface="Aharoni" panose="02010803020104030203" pitchFamily="2" charset="-79"/>
                  </a:rPr>
                  <a:t>Milky</a:t>
                </a:r>
                <a:r>
                  <a:rPr lang="it-IT" dirty="0">
                    <a:solidFill>
                      <a:schemeClr val="bg1"/>
                    </a:solidFill>
                    <a:latin typeface="Aharoni" panose="02010803020104030203" pitchFamily="2" charset="-79"/>
                    <a:cs typeface="Aharoni" panose="02010803020104030203" pitchFamily="2" charset="-79"/>
                  </a:rPr>
                  <a:t> Way.</a:t>
                </a:r>
              </a:p>
            </p:txBody>
          </p:sp>
        </mc:Choice>
        <mc:Fallback xmlns="">
          <p:sp>
            <p:nvSpPr>
              <p:cNvPr id="7" name="CasellaDiTesto 6">
                <a:extLst>
                  <a:ext uri="{FF2B5EF4-FFF2-40B4-BE49-F238E27FC236}">
                    <a16:creationId xmlns:a16="http://schemas.microsoft.com/office/drawing/2014/main" id="{17E64AF3-0D73-1153-8FF1-1244C13BFA89}"/>
                  </a:ext>
                </a:extLst>
              </p:cNvPr>
              <p:cNvSpPr txBox="1">
                <a:spLocks noRot="1" noChangeAspect="1" noMove="1" noResize="1" noEditPoints="1" noAdjustHandles="1" noChangeArrowheads="1" noChangeShapeType="1" noTextEdit="1"/>
              </p:cNvSpPr>
              <p:nvPr/>
            </p:nvSpPr>
            <p:spPr>
              <a:xfrm>
                <a:off x="1112520" y="3673446"/>
                <a:ext cx="9966960" cy="1200329"/>
              </a:xfrm>
              <a:prstGeom prst="rect">
                <a:avLst/>
              </a:prstGeom>
              <a:blipFill>
                <a:blip r:embed="rId5"/>
                <a:stretch>
                  <a:fillRect l="-428" t="-3046" b="-7107"/>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0B00BE40-41A1-E12E-CB97-1C3340A23E0C}"/>
              </a:ext>
            </a:extLst>
          </p:cNvPr>
          <p:cNvSpPr txBox="1"/>
          <p:nvPr/>
        </p:nvSpPr>
        <p:spPr>
          <a:xfrm>
            <a:off x="1112520" y="5027418"/>
            <a:ext cx="9966960" cy="1200329"/>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Most </a:t>
            </a:r>
            <a:r>
              <a:rPr lang="it-IT" dirty="0" err="1">
                <a:solidFill>
                  <a:schemeClr val="bg1"/>
                </a:solidFill>
                <a:latin typeface="Aharoni" panose="02010803020104030203" pitchFamily="2" charset="-79"/>
                <a:cs typeface="Aharoni" panose="02010803020104030203" pitchFamily="2" charset="-79"/>
              </a:rPr>
              <a:t>searches</a:t>
            </a:r>
            <a:r>
              <a:rPr lang="it-IT" dirty="0">
                <a:solidFill>
                  <a:schemeClr val="bg1"/>
                </a:solidFill>
                <a:latin typeface="Aharoni" panose="02010803020104030203" pitchFamily="2" charset="-79"/>
                <a:cs typeface="Aharoni" panose="02010803020104030203" pitchFamily="2" charset="-79"/>
              </a:rPr>
              <a:t> to date </a:t>
            </a:r>
            <a:r>
              <a:rPr lang="it-IT" dirty="0" err="1">
                <a:solidFill>
                  <a:schemeClr val="bg1"/>
                </a:solidFill>
                <a:latin typeface="Aharoni" panose="02010803020104030203" pitchFamily="2" charset="-79"/>
                <a:cs typeface="Aharoni" panose="02010803020104030203" pitchFamily="2" charset="-79"/>
              </a:rPr>
              <a:t>have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assumed</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that</a:t>
            </a:r>
            <a:r>
              <a:rPr lang="it-IT"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PBHs</a:t>
            </a:r>
            <a:r>
              <a:rPr lang="it-IT" b="1"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behave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as</a:t>
            </a:r>
            <a:r>
              <a:rPr lang="it-IT"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semiclassical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four</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dimensional</a:t>
            </a:r>
            <a:r>
              <a:rPr lang="it-IT" b="1" dirty="0">
                <a:solidFill>
                  <a:schemeClr val="bg1"/>
                </a:solidFill>
                <a:latin typeface="Aharoni" panose="02010803020104030203" pitchFamily="2" charset="-79"/>
                <a:cs typeface="Aharoni" panose="02010803020104030203" pitchFamily="2" charset="-79"/>
              </a:rPr>
              <a:t> black </a:t>
            </a:r>
            <a:r>
              <a:rPr lang="it-IT" b="1" dirty="0" err="1">
                <a:solidFill>
                  <a:schemeClr val="bg1"/>
                </a:solidFill>
                <a:latin typeface="Aharoni" panose="02010803020104030203" pitchFamily="2" charset="-79"/>
                <a:cs typeface="Aharoni" panose="02010803020104030203" pitchFamily="2" charset="-79"/>
              </a:rPr>
              <a:t>holes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originally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described</a:t>
            </a:r>
            <a:r>
              <a:rPr lang="it-IT" dirty="0">
                <a:solidFill>
                  <a:schemeClr val="bg1"/>
                </a:solidFill>
                <a:latin typeface="Aharoni" panose="02010803020104030203" pitchFamily="2" charset="-79"/>
                <a:cs typeface="Aharoni" panose="02010803020104030203" pitchFamily="2" charset="-79"/>
              </a:rPr>
              <a:t> by </a:t>
            </a:r>
            <a:r>
              <a:rPr lang="it-IT" b="1" dirty="0">
                <a:solidFill>
                  <a:schemeClr val="bg1"/>
                </a:solidFill>
                <a:latin typeface="Aharoni" panose="02010803020104030203" pitchFamily="2" charset="-79"/>
                <a:cs typeface="Aharoni" panose="02010803020104030203" pitchFamily="2" charset="-79"/>
              </a:rPr>
              <a:t>Hawking</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However</a:t>
            </a:r>
            <a:r>
              <a:rPr lang="it-IT" dirty="0">
                <a:solidFill>
                  <a:schemeClr val="bg1"/>
                </a:solidFill>
                <a:latin typeface="Aharoni" panose="02010803020104030203" pitchFamily="2" charset="-79"/>
                <a:cs typeface="Aharoni" panose="02010803020104030203" pitchFamily="2" charset="-79"/>
              </a:rPr>
              <a:t>, an alternative and </a:t>
            </a:r>
            <a:r>
              <a:rPr lang="it-IT" dirty="0" err="1">
                <a:solidFill>
                  <a:schemeClr val="bg1"/>
                </a:solidFill>
                <a:latin typeface="Aharoni" panose="02010803020104030203" pitchFamily="2" charset="-79"/>
                <a:cs typeface="Aharoni" panose="02010803020104030203" pitchFamily="2" charset="-79"/>
              </a:rPr>
              <a:t>intriguing</a:t>
            </a:r>
            <a:r>
              <a:rPr lang="it-IT" dirty="0">
                <a:solidFill>
                  <a:schemeClr val="bg1"/>
                </a:solidFill>
                <a:latin typeface="Aharoni" panose="02010803020104030203" pitchFamily="2" charset="-79"/>
                <a:cs typeface="Aharoni" panose="02010803020104030203" pitchFamily="2" charset="-79"/>
              </a:rPr>
              <a:t> scenario </a:t>
            </a:r>
            <a:r>
              <a:rPr lang="it-IT" dirty="0" err="1">
                <a:solidFill>
                  <a:schemeClr val="bg1"/>
                </a:solidFill>
                <a:latin typeface="Aharoni" panose="02010803020104030203" pitchFamily="2" charset="-79"/>
                <a:cs typeface="Aharoni" panose="02010803020104030203" pitchFamily="2" charset="-79"/>
              </a:rPr>
              <a:t>has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been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proposed</a:t>
            </a:r>
            <a:r>
              <a:rPr lang="it-IT" dirty="0">
                <a:solidFill>
                  <a:schemeClr val="bg1"/>
                </a:solidFill>
                <a:latin typeface="Aharoni" panose="02010803020104030203" pitchFamily="2" charset="-79"/>
                <a:cs typeface="Aharoni" panose="02010803020104030203" pitchFamily="2" charset="-79"/>
              </a:rPr>
              <a:t>. In the framework of </a:t>
            </a:r>
            <a:r>
              <a:rPr lang="it-IT" b="1" dirty="0">
                <a:solidFill>
                  <a:schemeClr val="bg1"/>
                </a:solidFill>
                <a:latin typeface="Aharoni" panose="02010803020104030203" pitchFamily="2" charset="-79"/>
                <a:cs typeface="Aharoni" panose="02010803020104030203" pitchFamily="2" charset="-79"/>
              </a:rPr>
              <a:t>large extra </a:t>
            </a:r>
            <a:r>
              <a:rPr lang="it-IT" b="1" dirty="0" err="1">
                <a:solidFill>
                  <a:schemeClr val="bg1"/>
                </a:solidFill>
                <a:latin typeface="Aharoni" panose="02010803020104030203" pitchFamily="2" charset="-79"/>
                <a:cs typeface="Aharoni" panose="02010803020104030203" pitchFamily="2" charset="-79"/>
              </a:rPr>
              <a:t>dimensions</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LEDs</a:t>
            </a:r>
            <a:r>
              <a:rPr lang="it-IT" b="1" dirty="0">
                <a:solidFill>
                  <a:schemeClr val="bg1"/>
                </a:solidFill>
                <a:latin typeface="Aharoni" panose="02010803020104030203" pitchFamily="2" charset="-79"/>
                <a:cs typeface="Aharoni" panose="02010803020104030203" pitchFamily="2" charset="-79"/>
              </a:rPr>
              <a:t>)</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where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Gravity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has</a:t>
            </a:r>
            <a:r>
              <a:rPr lang="it-IT" dirty="0">
                <a:solidFill>
                  <a:schemeClr val="bg1"/>
                </a:solidFill>
                <a:latin typeface="Aharoni" panose="02010803020104030203" pitchFamily="2" charset="-79"/>
                <a:cs typeface="Aharoni" panose="02010803020104030203" pitchFamily="2" charset="-79"/>
              </a:rPr>
              <a:t> new </a:t>
            </a:r>
            <a:r>
              <a:rPr lang="it-IT" dirty="0" err="1">
                <a:solidFill>
                  <a:schemeClr val="bg1"/>
                </a:solidFill>
                <a:latin typeface="Aharoni" panose="02010803020104030203" pitchFamily="2" charset="-79"/>
                <a:cs typeface="Aharoni" panose="02010803020104030203" pitchFamily="2" charset="-79"/>
              </a:rPr>
              <a:t>possibilities</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8824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C347B9-589A-447D-D98A-4882534A97B6}"/>
            </a:ext>
          </a:extLst>
        </p:cNvPr>
        <p:cNvGrpSpPr/>
        <p:nvPr/>
      </p:nvGrpSpPr>
      <p:grpSpPr>
        <a:xfrm>
          <a:off x="0" y="0"/>
          <a:ext cx="0" cy="0"/>
          <a:chOff x="0" y="0"/>
          <a:chExt cx="0" cy="0"/>
        </a:xfrm>
      </p:grpSpPr>
      <p:pic>
        <p:nvPicPr>
          <p:cNvPr id="3" name="Immagine 2" descr="Immagine che contiene orologio, Carattere, testo, numero&#10;&#10;Il contenuto generato dall'IA potrebbe non essere corretto.">
            <a:extLst>
              <a:ext uri="{FF2B5EF4-FFF2-40B4-BE49-F238E27FC236}">
                <a16:creationId xmlns:a16="http://schemas.microsoft.com/office/drawing/2014/main" id="{A072C071-DD4A-9C5F-8E0A-E4D0DAF6E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804" y="2246371"/>
            <a:ext cx="1700673" cy="1292512"/>
          </a:xfrm>
          <a:prstGeom prst="rect">
            <a:avLst/>
          </a:prstGeom>
        </p:spPr>
      </p:pic>
      <p:pic>
        <p:nvPicPr>
          <p:cNvPr id="9" name="Immagine 8">
            <a:extLst>
              <a:ext uri="{FF2B5EF4-FFF2-40B4-BE49-F238E27FC236}">
                <a16:creationId xmlns:a16="http://schemas.microsoft.com/office/drawing/2014/main" id="{5F9A5703-3675-1119-E9D3-F4BFFA4E8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889" y="2115190"/>
            <a:ext cx="3445273" cy="1554874"/>
          </a:xfrm>
          <a:prstGeom prst="rect">
            <a:avLst/>
          </a:prstGeom>
        </p:spPr>
      </p:pic>
      <p:sp>
        <p:nvSpPr>
          <p:cNvPr id="4" name="CasellaDiTesto 3">
            <a:extLst>
              <a:ext uri="{FF2B5EF4-FFF2-40B4-BE49-F238E27FC236}">
                <a16:creationId xmlns:a16="http://schemas.microsoft.com/office/drawing/2014/main" id="{585CA58B-0CA0-1C75-58A6-400C3D97546E}"/>
              </a:ext>
            </a:extLst>
          </p:cNvPr>
          <p:cNvSpPr txBox="1"/>
          <p:nvPr/>
        </p:nvSpPr>
        <p:spPr>
          <a:xfrm>
            <a:off x="4464412" y="265470"/>
            <a:ext cx="3911648"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The ADD </a:t>
            </a:r>
            <a:r>
              <a:rPr lang="it-IT" sz="2400" dirty="0" err="1">
                <a:solidFill>
                  <a:schemeClr val="bg1"/>
                </a:solidFill>
                <a:latin typeface="Aharoni" panose="02010803020104030203" pitchFamily="2" charset="-79"/>
                <a:cs typeface="Aharoni" panose="02010803020104030203" pitchFamily="2" charset="-79"/>
              </a:rPr>
              <a:t>formalism</a:t>
            </a:r>
            <a:r>
              <a:rPr lang="it-IT" sz="2400" dirty="0">
                <a:solidFill>
                  <a:schemeClr val="bg1"/>
                </a:solidFill>
                <a:latin typeface="Aharoni" panose="02010803020104030203" pitchFamily="2" charset="-79"/>
                <a:cs typeface="Aharoni" panose="02010803020104030203" pitchFamily="2" charset="-79"/>
              </a:rPr>
              <a:t>: Part I</a:t>
            </a:r>
          </a:p>
        </p:txBody>
      </p:sp>
      <p:sp>
        <p:nvSpPr>
          <p:cNvPr id="5" name="CasellaDiTesto 4">
            <a:extLst>
              <a:ext uri="{FF2B5EF4-FFF2-40B4-BE49-F238E27FC236}">
                <a16:creationId xmlns:a16="http://schemas.microsoft.com/office/drawing/2014/main" id="{4721EEE8-3C2B-63F5-C734-9576AFBC55B4}"/>
              </a:ext>
            </a:extLst>
          </p:cNvPr>
          <p:cNvSpPr txBox="1"/>
          <p:nvPr/>
        </p:nvSpPr>
        <p:spPr>
          <a:xfrm>
            <a:off x="1112520" y="1060101"/>
            <a:ext cx="996696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the context of LED model proposed by </a:t>
            </a:r>
            <a:r>
              <a:rPr lang="en-US" dirty="0" err="1">
                <a:solidFill>
                  <a:schemeClr val="bg1"/>
                </a:solidFill>
                <a:latin typeface="Aharoni" panose="02010803020104030203" pitchFamily="2" charset="-79"/>
                <a:cs typeface="Aharoni" panose="02010803020104030203" pitchFamily="2" charset="-79"/>
              </a:rPr>
              <a:t>Arkani</a:t>
            </a:r>
            <a:r>
              <a:rPr lang="en-US" dirty="0">
                <a:solidFill>
                  <a:schemeClr val="bg1"/>
                </a:solidFill>
                <a:latin typeface="Aharoni" panose="02010803020104030203" pitchFamily="2" charset="-79"/>
                <a:cs typeface="Aharoni" panose="02010803020104030203" pitchFamily="2" charset="-79"/>
              </a:rPr>
              <a:t>-Hamed, Dvali e Dimopoulos (ADD), there are more possibilities to create  PBHs due to the new relations emerging from the model, where there is a fast accretion of their mass in the early Universe essentially because their horizon radii is much larger.</a:t>
            </a:r>
          </a:p>
        </p:txBody>
      </p:sp>
      <p:pic>
        <p:nvPicPr>
          <p:cNvPr id="7" name="Immagine 6" descr="Immagine che contiene Arte bambini, cartone animato, arte&#10;&#10;Il contenuto generato dall'IA potrebbe non essere corretto.">
            <a:extLst>
              <a:ext uri="{FF2B5EF4-FFF2-40B4-BE49-F238E27FC236}">
                <a16:creationId xmlns:a16="http://schemas.microsoft.com/office/drawing/2014/main" id="{E792FB9B-613D-27D7-1D91-E50CADEFB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746" y="2593396"/>
            <a:ext cx="7198507" cy="2316702"/>
          </a:xfrm>
          <a:prstGeom prst="rect">
            <a:avLst/>
          </a:prstGeom>
        </p:spPr>
      </p:pic>
      <mc:AlternateContent xmlns:mc="http://schemas.openxmlformats.org/markup-compatibility/2006">
        <mc:Choice xmlns:a14="http://schemas.microsoft.com/office/drawing/2010/main" Requires="a14">
          <p:sp>
            <p:nvSpPr>
              <p:cNvPr id="8" name="CasellaDiTesto 7">
                <a:extLst>
                  <a:ext uri="{FF2B5EF4-FFF2-40B4-BE49-F238E27FC236}">
                    <a16:creationId xmlns:a16="http://schemas.microsoft.com/office/drawing/2014/main" id="{BCE0084F-0F96-F156-91A8-E5C7C5E1A4BD}"/>
                  </a:ext>
                </a:extLst>
              </p:cNvPr>
              <p:cNvSpPr txBox="1"/>
              <p:nvPr/>
            </p:nvSpPr>
            <p:spPr>
              <a:xfrm>
                <a:off x="1112519" y="5243064"/>
                <a:ext cx="996696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What does this model actually propose? It can explain why Gravity seems so weak respect to the other forces, that’s because if there are other compacted dimensions, Gravity is the only one to leaks out in these extra dimensions, while Standard Model lays on the accessible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3</m:t>
                    </m:r>
                    <m:r>
                      <a:rPr lang="en-US" i="1" dirty="0" smtClean="0">
                        <a:solidFill>
                          <a:schemeClr val="bg1"/>
                        </a:solidFill>
                        <a:latin typeface="Cambria Math" panose="02040503050406030204" pitchFamily="18" charset="0"/>
                        <a:cs typeface="Aharoni" panose="02010803020104030203" pitchFamily="2" charset="-79"/>
                      </a:rPr>
                      <m:t>− </m:t>
                    </m:r>
                  </m:oMath>
                </a14:m>
                <a:r>
                  <a:rPr lang="en-US" dirty="0">
                    <a:solidFill>
                      <a:schemeClr val="bg1"/>
                    </a:solidFill>
                    <a:latin typeface="Aharoni" panose="02010803020104030203" pitchFamily="2" charset="-79"/>
                    <a:cs typeface="Aharoni" panose="02010803020104030203" pitchFamily="2" charset="-79"/>
                  </a:rPr>
                  <a:t>dimensional brane (Hierarchy Problem)</a:t>
                </a:r>
              </a:p>
            </p:txBody>
          </p:sp>
        </mc:Choice>
        <mc:Fallback>
          <p:sp>
            <p:nvSpPr>
              <p:cNvPr id="8" name="CasellaDiTesto 7">
                <a:extLst>
                  <a:ext uri="{FF2B5EF4-FFF2-40B4-BE49-F238E27FC236}">
                    <a16:creationId xmlns:a16="http://schemas.microsoft.com/office/drawing/2014/main" id="{BCE0084F-0F96-F156-91A8-E5C7C5E1A4BD}"/>
                  </a:ext>
                </a:extLst>
              </p:cNvPr>
              <p:cNvSpPr txBox="1">
                <a:spLocks noRot="1" noChangeAspect="1" noMove="1" noResize="1" noEditPoints="1" noAdjustHandles="1" noChangeArrowheads="1" noChangeShapeType="1" noTextEdit="1"/>
              </p:cNvSpPr>
              <p:nvPr/>
            </p:nvSpPr>
            <p:spPr>
              <a:xfrm>
                <a:off x="1112519" y="5243064"/>
                <a:ext cx="9966960" cy="1200329"/>
              </a:xfrm>
              <a:prstGeom prst="rect">
                <a:avLst/>
              </a:prstGeom>
              <a:blipFill>
                <a:blip r:embed="rId5"/>
                <a:stretch>
                  <a:fillRect l="-367" t="-2538" b="-7614"/>
                </a:stretch>
              </a:blipFill>
            </p:spPr>
            <p:txBody>
              <a:bodyPr/>
              <a:lstStyle/>
              <a:p>
                <a:r>
                  <a:rPr lang="it-IT">
                    <a:noFill/>
                  </a:rPr>
                  <a:t> </a:t>
                </a:r>
              </a:p>
            </p:txBody>
          </p:sp>
        </mc:Fallback>
      </mc:AlternateContent>
    </p:spTree>
    <p:extLst>
      <p:ext uri="{BB962C8B-B14F-4D97-AF65-F5344CB8AC3E}">
        <p14:creationId xmlns:p14="http://schemas.microsoft.com/office/powerpoint/2010/main" val="380273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F243F8-E70F-1DC9-A296-6046517C735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F2A3968-6739-CB9E-461D-82B0F74269CA}"/>
              </a:ext>
            </a:extLst>
          </p:cNvPr>
          <p:cNvSpPr txBox="1"/>
          <p:nvPr/>
        </p:nvSpPr>
        <p:spPr>
          <a:xfrm>
            <a:off x="4416322" y="265470"/>
            <a:ext cx="4007828"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The ADD </a:t>
            </a:r>
            <a:r>
              <a:rPr lang="it-IT" sz="2400" dirty="0" err="1">
                <a:solidFill>
                  <a:schemeClr val="bg1"/>
                </a:solidFill>
                <a:latin typeface="Aharoni" panose="02010803020104030203" pitchFamily="2" charset="-79"/>
                <a:cs typeface="Aharoni" panose="02010803020104030203" pitchFamily="2" charset="-79"/>
              </a:rPr>
              <a:t>formalism</a:t>
            </a:r>
            <a:r>
              <a:rPr lang="it-IT" sz="2400" dirty="0">
                <a:solidFill>
                  <a:schemeClr val="bg1"/>
                </a:solidFill>
                <a:latin typeface="Aharoni" panose="02010803020104030203" pitchFamily="2" charset="-79"/>
                <a:cs typeface="Aharoni" panose="02010803020104030203" pitchFamily="2" charset="-79"/>
              </a:rPr>
              <a:t>: Part II</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6C657C2-B3A8-F385-17B2-1B2F13977E82}"/>
                  </a:ext>
                </a:extLst>
              </p:cNvPr>
              <p:cNvSpPr txBox="1"/>
              <p:nvPr/>
            </p:nvSpPr>
            <p:spPr>
              <a:xfrm>
                <a:off x="1112520" y="942113"/>
                <a:ext cx="9966960" cy="124175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 this model the fundamental energy scale is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 of the order of TeV, comparable to the other forces of the Standard model, except that on the brane we feel the much stronger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𝑝𝑙</m:t>
                        </m:r>
                      </m:sub>
                    </m:sSub>
                  </m:oMath>
                </a14:m>
                <a:r>
                  <a:rPr lang="en-US" dirty="0">
                    <a:solidFill>
                      <a:schemeClr val="bg1"/>
                    </a:solidFill>
                    <a:latin typeface="Aharoni" panose="02010803020104030203" pitchFamily="2" charset="-79"/>
                    <a:cs typeface="Aharoni" panose="02010803020104030203" pitchFamily="2" charset="-79"/>
                  </a:rPr>
                  <a:t> related to the weak gravitational coupling </a:t>
                </a:r>
                <a:r>
                  <a:rPr lang="en-US" dirty="0" err="1">
                    <a:solidFill>
                      <a:schemeClr val="bg1"/>
                    </a:solidFill>
                    <a:latin typeface="Aharoni" panose="02010803020104030203" pitchFamily="2" charset="-79"/>
                    <a:cs typeface="Aharoni" panose="02010803020104030203" pitchFamily="2" charset="-79"/>
                  </a:rPr>
                  <a:t>costant</a:t>
                </a:r>
                <a:r>
                  <a:rPr lang="en-US" dirty="0">
                    <a:solidFill>
                      <a:schemeClr val="bg1"/>
                    </a:solidFill>
                    <a:latin typeface="Aharoni" panose="02010803020104030203" pitchFamily="2" charset="-79"/>
                    <a:cs typeface="Aharoni" panose="02010803020104030203" pitchFamily="2" charset="-79"/>
                  </a:rPr>
                  <a:t>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𝐺</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1</m:t>
                    </m:r>
                    <m:r>
                      <a:rPr lang="it-IT" b="0" i="1" smtClean="0">
                        <a:solidFill>
                          <a:schemeClr val="bg1"/>
                        </a:solidFill>
                        <a:latin typeface="Cambria Math" panose="02040503050406030204" pitchFamily="18" charset="0"/>
                        <a:cs typeface="Aharoni" panose="02010803020104030203" pitchFamily="2" charset="-79"/>
                      </a:rPr>
                      <m:t>/</m:t>
                    </m:r>
                    <m:sSubSup>
                      <m:sSubSupPr>
                        <m:ctrlPr>
                          <a:rPr lang="it-IT" b="0" i="1" smtClean="0">
                            <a:solidFill>
                              <a:schemeClr val="bg1"/>
                            </a:solidFill>
                            <a:latin typeface="Cambria Math" panose="02040503050406030204" pitchFamily="18" charset="0"/>
                            <a:cs typeface="Aharoni" panose="02010803020104030203" pitchFamily="2" charset="-79"/>
                          </a:rPr>
                        </m:ctrlPr>
                      </m:sSubSup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𝑝𝑙</m:t>
                        </m:r>
                      </m:sub>
                      <m:sup>
                        <m:r>
                          <a:rPr lang="it-IT" b="0" i="1" smtClean="0">
                            <a:solidFill>
                              <a:schemeClr val="bg1"/>
                            </a:solidFill>
                            <a:latin typeface="Cambria Math" panose="02040503050406030204" pitchFamily="18" charset="0"/>
                            <a:cs typeface="Aharoni" panose="02010803020104030203" pitchFamily="2" charset="-79"/>
                          </a:rPr>
                          <m:t>2</m:t>
                        </m:r>
                      </m:sup>
                    </m:sSubSup>
                  </m:oMath>
                </a14:m>
                <a:r>
                  <a:rPr lang="en-US" dirty="0">
                    <a:solidFill>
                      <a:schemeClr val="bg1"/>
                    </a:solidFill>
                    <a:latin typeface="Aharoni" panose="02010803020104030203" pitchFamily="2" charset="-79"/>
                    <a:cs typeface="Aharoni" panose="02010803020104030203" pitchFamily="2" charset="-79"/>
                  </a:rPr>
                  <a:t> and related to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 in this way</a:t>
                </a:r>
              </a:p>
            </p:txBody>
          </p:sp>
        </mc:Choice>
        <mc:Fallback xmlns="">
          <p:sp>
            <p:nvSpPr>
              <p:cNvPr id="3" name="CasellaDiTesto 2">
                <a:extLst>
                  <a:ext uri="{FF2B5EF4-FFF2-40B4-BE49-F238E27FC236}">
                    <a16:creationId xmlns:a16="http://schemas.microsoft.com/office/drawing/2014/main" id="{16C657C2-B3A8-F385-17B2-1B2F13977E82}"/>
                  </a:ext>
                </a:extLst>
              </p:cNvPr>
              <p:cNvSpPr txBox="1">
                <a:spLocks noRot="1" noChangeAspect="1" noMove="1" noResize="1" noEditPoints="1" noAdjustHandles="1" noChangeArrowheads="1" noChangeShapeType="1" noTextEdit="1"/>
              </p:cNvSpPr>
              <p:nvPr/>
            </p:nvSpPr>
            <p:spPr>
              <a:xfrm>
                <a:off x="1112520" y="942113"/>
                <a:ext cx="9966960" cy="1241750"/>
              </a:xfrm>
              <a:prstGeom prst="rect">
                <a:avLst/>
              </a:prstGeom>
              <a:blipFill>
                <a:blip r:embed="rId2"/>
                <a:stretch>
                  <a:fillRect l="-428" t="-2463" r="-428" b="-7389"/>
                </a:stretch>
              </a:blipFill>
            </p:spPr>
            <p:txBody>
              <a:bodyPr/>
              <a:lstStyle/>
              <a:p>
                <a:r>
                  <a:rPr lang="it-IT">
                    <a:noFill/>
                  </a:rPr>
                  <a:t> </a:t>
                </a:r>
              </a:p>
            </p:txBody>
          </p:sp>
        </mc:Fallback>
      </mc:AlternateContent>
      <p:pic>
        <p:nvPicPr>
          <p:cNvPr id="6" name="Immagine 5" descr="Immagine che contiene Carattere, testo, tipografia, Elementi grafici&#10;&#10;Il contenuto generato dall'IA potrebbe non essere corretto.">
            <a:extLst>
              <a:ext uri="{FF2B5EF4-FFF2-40B4-BE49-F238E27FC236}">
                <a16:creationId xmlns:a16="http://schemas.microsoft.com/office/drawing/2014/main" id="{D9A9B815-C412-FED8-F1EB-1C4F4B8F2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524" y="1753118"/>
            <a:ext cx="2803423" cy="1103646"/>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0193383-ABB6-2118-4405-717442BD67B4}"/>
                  </a:ext>
                </a:extLst>
              </p:cNvPr>
              <p:cNvSpPr txBox="1"/>
              <p:nvPr/>
            </p:nvSpPr>
            <p:spPr>
              <a:xfrm>
                <a:off x="1112520" y="2730191"/>
                <a:ext cx="9966960" cy="2031325"/>
              </a:xfrm>
              <a:prstGeom prst="rect">
                <a:avLst/>
              </a:prstGeom>
              <a:noFill/>
            </p:spPr>
            <p:txBody>
              <a:bodyPr wrap="square" rtlCol="0">
                <a:spAutoFit/>
              </a:bodyPr>
              <a:lstStyle/>
              <a:p>
                <a:r>
                  <a:rPr lang="en-US" dirty="0">
                    <a:solidFill>
                      <a:schemeClr val="bg1"/>
                    </a:solidFill>
                    <a:latin typeface="Aharoni" panose="02010803020104030203" pitchFamily="2" charset="-79"/>
                    <a:cs typeface="Aharoni" panose="02010803020104030203" pitchFamily="2" charset="-79"/>
                  </a:rPr>
                  <a:t>     where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𝑛</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2</m:t>
                    </m:r>
                  </m:oMath>
                </a14:m>
                <a:r>
                  <a:rPr lang="en-US" dirty="0">
                    <a:solidFill>
                      <a:schemeClr val="bg1"/>
                    </a:solidFill>
                    <a:latin typeface="Aharoni" panose="02010803020104030203" pitchFamily="2" charset="-79"/>
                    <a:cs typeface="Aharoni" panose="02010803020104030203" pitchFamily="2" charset="-79"/>
                  </a:rPr>
                  <a:t> are the extra dimensions in addition to the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4</m:t>
                    </m:r>
                  </m:oMath>
                </a14:m>
                <a:r>
                  <a:rPr lang="en-US" dirty="0">
                    <a:solidFill>
                      <a:schemeClr val="bg1"/>
                    </a:solidFill>
                    <a:latin typeface="Aharoni" panose="02010803020104030203" pitchFamily="2" charset="-79"/>
                    <a:cs typeface="Aharoni" panose="02010803020104030203" pitchFamily="2" charset="-79"/>
                  </a:rPr>
                  <a:t>, and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10</m:t>
                        </m:r>
                        <m:r>
                          <a:rPr lang="it-IT" b="0" i="1" smtClean="0">
                            <a:solidFill>
                              <a:schemeClr val="bg1"/>
                            </a:solidFill>
                            <a:latin typeface="Cambria Math" panose="02040503050406030204" pitchFamily="18" charset="0"/>
                            <a:cs typeface="Aharoni" panose="02010803020104030203" pitchFamily="2" charset="-79"/>
                          </a:rPr>
                          <m:t> </m:t>
                        </m:r>
                        <m:r>
                          <a:rPr lang="it-IT" b="0" i="1" smtClean="0">
                            <a:solidFill>
                              <a:schemeClr val="bg1"/>
                            </a:solidFill>
                            <a:latin typeface="Cambria Math" panose="02040503050406030204" pitchFamily="18" charset="0"/>
                            <a:cs typeface="Aharoni" panose="02010803020104030203" pitchFamily="2" charset="-79"/>
                          </a:rPr>
                          <m:t>𝑇𝑒𝑉</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m:t>
                        </m:r>
                      </m:sub>
                    </m:sSub>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100</m:t>
                    </m:r>
                    <m:r>
                      <a:rPr lang="it-IT" b="0" i="1" smtClean="0">
                        <a:solidFill>
                          <a:schemeClr val="bg1"/>
                        </a:solidFill>
                        <a:latin typeface="Cambria Math" panose="02040503050406030204" pitchFamily="18" charset="0"/>
                        <a:cs typeface="Aharoni" panose="02010803020104030203" pitchFamily="2" charset="-79"/>
                      </a:rPr>
                      <m:t> </m:t>
                    </m:r>
                    <m:r>
                      <a:rPr lang="it-IT" b="0" i="1" smtClean="0">
                        <a:solidFill>
                          <a:schemeClr val="bg1"/>
                        </a:solidFill>
                        <a:latin typeface="Cambria Math" panose="02040503050406030204" pitchFamily="18" charset="0"/>
                        <a:cs typeface="Aharoni" panose="02010803020104030203" pitchFamily="2" charset="-79"/>
                      </a:rPr>
                      <m:t>𝑇𝑒𝑉</m:t>
                    </m:r>
                  </m:oMath>
                </a14:m>
                <a:r>
                  <a:rPr lang="en-US" dirty="0">
                    <a:solidFill>
                      <a:schemeClr val="bg1"/>
                    </a:solidFill>
                    <a:latin typeface="Aharoni" panose="02010803020104030203" pitchFamily="2" charset="-79"/>
                    <a:cs typeface="Aharoni" panose="02010803020104030203" pitchFamily="2" charset="-79"/>
                  </a:rPr>
                  <a:t>. </a:t>
                </a:r>
              </a:p>
              <a:p>
                <a:r>
                  <a:rPr lang="en-US" dirty="0">
                    <a:solidFill>
                      <a:schemeClr val="bg1"/>
                    </a:solidFill>
                    <a:latin typeface="Aharoni" panose="02010803020104030203" pitchFamily="2" charset="-79"/>
                    <a:cs typeface="Aharoni" panose="02010803020104030203" pitchFamily="2" charset="-79"/>
                  </a:rPr>
                  <a:t>     The first constraint on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𝑛</m:t>
                    </m:r>
                  </m:oMath>
                </a14:m>
                <a:r>
                  <a:rPr lang="en-US" dirty="0">
                    <a:solidFill>
                      <a:schemeClr val="bg1"/>
                    </a:solidFill>
                    <a:latin typeface="Aharoni" panose="02010803020104030203" pitchFamily="2" charset="-79"/>
                    <a:cs typeface="Aharoni" panose="02010803020104030203" pitchFamily="2" charset="-79"/>
                  </a:rPr>
                  <a:t> excludes only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𝑛</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1</m:t>
                    </m:r>
                  </m:oMath>
                </a14:m>
                <a:r>
                  <a:rPr lang="en-US" dirty="0">
                    <a:solidFill>
                      <a:schemeClr val="bg1"/>
                    </a:solidFill>
                    <a:latin typeface="Aharoni" panose="02010803020104030203" pitchFamily="2" charset="-79"/>
                    <a:cs typeface="Aharoni" panose="02010803020104030203" pitchFamily="2" charset="-79"/>
                  </a:rPr>
                  <a:t> because in that case we have a length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𝑅</m:t>
                    </m:r>
                  </m:oMath>
                </a14:m>
                <a:r>
                  <a:rPr lang="en-US" dirty="0">
                    <a:solidFill>
                      <a:schemeClr val="bg1"/>
                    </a:solidFill>
                    <a:latin typeface="Aharoni" panose="02010803020104030203" pitchFamily="2" charset="-79"/>
                    <a:cs typeface="Aharoni" panose="02010803020104030203" pitchFamily="2" charset="-79"/>
                  </a:rPr>
                  <a:t> for</a:t>
                </a:r>
              </a:p>
              <a:p>
                <a:r>
                  <a:rPr lang="en-US" dirty="0">
                    <a:solidFill>
                      <a:schemeClr val="bg1"/>
                    </a:solidFill>
                    <a:latin typeface="Aharoni" panose="02010803020104030203" pitchFamily="2" charset="-79"/>
                    <a:cs typeface="Aharoni" panose="02010803020104030203" pitchFamily="2" charset="-79"/>
                  </a:rPr>
                  <a:t>     the extra dimension of the size of our solar system, and we should have seen  </a:t>
                </a:r>
              </a:p>
              <a:p>
                <a:r>
                  <a:rPr lang="en-US" dirty="0">
                    <a:solidFill>
                      <a:schemeClr val="bg1"/>
                    </a:solidFill>
                    <a:latin typeface="Aharoni" panose="02010803020104030203" pitchFamily="2" charset="-79"/>
                    <a:cs typeface="Aharoni" panose="02010803020104030203" pitchFamily="2" charset="-79"/>
                  </a:rPr>
                  <a:t>     something.  </a:t>
                </a:r>
              </a:p>
              <a:p>
                <a:r>
                  <a:rPr lang="en-US" dirty="0">
                    <a:solidFill>
                      <a:schemeClr val="bg1"/>
                    </a:solidFill>
                    <a:latin typeface="Aharoni" panose="02010803020104030203" pitchFamily="2" charset="-79"/>
                    <a:cs typeface="Aharoni" panose="02010803020104030203" pitchFamily="2" charset="-79"/>
                  </a:rPr>
                  <a:t>     The second lower constraint for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m:t>
                        </m:r>
                      </m:sub>
                    </m:sSub>
                  </m:oMath>
                </a14:m>
                <a:r>
                  <a:rPr lang="en-US" dirty="0">
                    <a:solidFill>
                      <a:schemeClr val="bg1"/>
                    </a:solidFill>
                    <a:latin typeface="Aharoni" panose="02010803020104030203" pitchFamily="2" charset="-79"/>
                    <a:cs typeface="Aharoni" panose="02010803020104030203" pitchFamily="2" charset="-79"/>
                  </a:rPr>
                  <a:t> derives from the LHC or we should have seen           </a:t>
                </a:r>
              </a:p>
              <a:p>
                <a:r>
                  <a:rPr lang="en-US" dirty="0">
                    <a:solidFill>
                      <a:schemeClr val="bg1"/>
                    </a:solidFill>
                    <a:latin typeface="Aharoni" panose="02010803020104030203" pitchFamily="2" charset="-79"/>
                    <a:cs typeface="Aharoni" panose="02010803020104030203" pitchFamily="2" charset="-79"/>
                  </a:rPr>
                  <a:t>     production of black holes, while the bigger one because we would lose an elegant   </a:t>
                </a:r>
              </a:p>
              <a:p>
                <a:r>
                  <a:rPr lang="en-US" dirty="0">
                    <a:solidFill>
                      <a:schemeClr val="bg1"/>
                    </a:solidFill>
                    <a:latin typeface="Aharoni" panose="02010803020104030203" pitchFamily="2" charset="-79"/>
                    <a:cs typeface="Aharoni" panose="02010803020104030203" pitchFamily="2" charset="-79"/>
                  </a:rPr>
                  <a:t>     solution for the Hierarchy problem.</a:t>
                </a:r>
              </a:p>
            </p:txBody>
          </p:sp>
        </mc:Choice>
        <mc:Fallback xmlns="">
          <p:sp>
            <p:nvSpPr>
              <p:cNvPr id="7" name="CasellaDiTesto 6">
                <a:extLst>
                  <a:ext uri="{FF2B5EF4-FFF2-40B4-BE49-F238E27FC236}">
                    <a16:creationId xmlns:a16="http://schemas.microsoft.com/office/drawing/2014/main" id="{80193383-ABB6-2118-4405-717442BD67B4}"/>
                  </a:ext>
                </a:extLst>
              </p:cNvPr>
              <p:cNvSpPr txBox="1">
                <a:spLocks noRot="1" noChangeAspect="1" noMove="1" noResize="1" noEditPoints="1" noAdjustHandles="1" noChangeArrowheads="1" noChangeShapeType="1" noTextEdit="1"/>
              </p:cNvSpPr>
              <p:nvPr/>
            </p:nvSpPr>
            <p:spPr>
              <a:xfrm>
                <a:off x="1112520" y="2730191"/>
                <a:ext cx="9966960" cy="2031325"/>
              </a:xfrm>
              <a:prstGeom prst="rect">
                <a:avLst/>
              </a:prstGeom>
              <a:blipFill>
                <a:blip r:embed="rId4"/>
                <a:stretch>
                  <a:fillRect t="-1502" r="-489" b="-39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E86B026-6B3F-E895-8882-BC94FC7570E8}"/>
                  </a:ext>
                </a:extLst>
              </p:cNvPr>
              <p:cNvSpPr txBox="1"/>
              <p:nvPr/>
            </p:nvSpPr>
            <p:spPr>
              <a:xfrm>
                <a:off x="1112520" y="4984678"/>
                <a:ext cx="9966960" cy="646331"/>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It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interesting</a:t>
                </a:r>
                <a:r>
                  <a:rPr lang="it-IT" dirty="0">
                    <a:solidFill>
                      <a:schemeClr val="bg1"/>
                    </a:solidFill>
                    <a:latin typeface="Aharoni" panose="02010803020104030203" pitchFamily="2" charset="-79"/>
                    <a:cs typeface="Aharoni" panose="02010803020104030203" pitchFamily="2" charset="-79"/>
                  </a:rPr>
                  <a:t> to </a:t>
                </a:r>
                <a:r>
                  <a:rPr lang="it-IT" dirty="0" err="1">
                    <a:solidFill>
                      <a:schemeClr val="bg1"/>
                    </a:solidFill>
                    <a:latin typeface="Aharoni" panose="02010803020104030203" pitchFamily="2" charset="-79"/>
                    <a:cs typeface="Aharoni" panose="02010803020104030203" pitchFamily="2" charset="-79"/>
                  </a:rPr>
                  <a:t>see</a:t>
                </a:r>
                <a:r>
                  <a:rPr lang="it-IT" dirty="0">
                    <a:solidFill>
                      <a:schemeClr val="bg1"/>
                    </a:solidFill>
                    <a:latin typeface="Aharoni" panose="02010803020104030203" pitchFamily="2" charset="-79"/>
                    <a:cs typeface="Aharoni" panose="02010803020104030203" pitchFamily="2" charset="-79"/>
                  </a:rPr>
                  <a:t>, for </a:t>
                </a:r>
                <a:r>
                  <a:rPr lang="it-IT" dirty="0" err="1">
                    <a:solidFill>
                      <a:schemeClr val="bg1"/>
                    </a:solidFill>
                    <a:latin typeface="Aharoni" panose="02010803020104030203" pitchFamily="2" charset="-79"/>
                    <a:cs typeface="Aharoni" panose="02010803020104030203" pitchFamily="2" charset="-79"/>
                  </a:rPr>
                  <a:t>further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results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what</a:t>
                </a:r>
                <a:r>
                  <a:rPr lang="it-IT" dirty="0">
                    <a:solidFill>
                      <a:schemeClr val="bg1"/>
                    </a:solidFill>
                    <a:latin typeface="Aharoni" panose="02010803020104030203" pitchFamily="2" charset="-79"/>
                    <a:cs typeface="Aharoni" panose="02010803020104030203" pitchFamily="2" charset="-79"/>
                  </a:rPr>
                  <a:t> are the </a:t>
                </a:r>
                <a:r>
                  <a:rPr lang="it-IT" dirty="0" err="1">
                    <a:solidFill>
                      <a:schemeClr val="bg1"/>
                    </a:solidFill>
                    <a:latin typeface="Aharoni" panose="02010803020104030203" pitchFamily="2" charset="-79"/>
                    <a:cs typeface="Aharoni" panose="02010803020104030203" pitchFamily="2" charset="-79"/>
                  </a:rPr>
                  <a:t>magnitude</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orders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between</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length</a:t>
                </a:r>
                <a:r>
                  <a:rPr lang="it-IT" dirty="0">
                    <a:solidFill>
                      <a:schemeClr val="bg1"/>
                    </a:solidFill>
                    <a:latin typeface="Aharoni" panose="02010803020104030203" pitchFamily="2" charset="-79"/>
                    <a:cs typeface="Aharoni" panose="02010803020104030203" pitchFamily="2" charset="-79"/>
                  </a:rPr>
                  <a:t> of the extra </a:t>
                </a:r>
                <a:r>
                  <a:rPr lang="it-IT" dirty="0" err="1">
                    <a:solidFill>
                      <a:schemeClr val="bg1"/>
                    </a:solidFill>
                    <a:latin typeface="Aharoni" panose="02010803020104030203" pitchFamily="2" charset="-79"/>
                    <a:cs typeface="Aharoni" panose="02010803020104030203" pitchFamily="2" charset="-79"/>
                  </a:rPr>
                  <a:t>dimensions</a:t>
                </a:r>
                <a:r>
                  <a:rPr lang="it-IT" dirty="0">
                    <a:solidFill>
                      <a:schemeClr val="bg1"/>
                    </a:solidFill>
                    <a:latin typeface="Aharoni" panose="02010803020104030203" pitchFamily="2" charset="-79"/>
                    <a:cs typeface="Aharoni" panose="02010803020104030203" pitchFamily="2" charset="-79"/>
                  </a:rPr>
                  <a:t> and the </a:t>
                </a:r>
                <a:r>
                  <a:rPr lang="it-IT" dirty="0" err="1">
                    <a:solidFill>
                      <a:schemeClr val="bg1"/>
                    </a:solidFill>
                    <a:latin typeface="Aharoni" panose="02010803020104030203" pitchFamily="2" charset="-79"/>
                    <a:cs typeface="Aharoni" panose="02010803020104030203" pitchFamily="2" charset="-79"/>
                  </a:rPr>
                  <a:t>modified</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horizon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radius</a:t>
                </a:r>
                <a:r>
                  <a:rPr lang="it-IT" dirty="0">
                    <a:solidFill>
                      <a:schemeClr val="bg1"/>
                    </a:solidFill>
                    <a:latin typeface="Aharoni" panose="02010803020104030203" pitchFamily="2" charset="-79"/>
                    <a:cs typeface="Aharoni" panose="02010803020104030203" pitchFamily="2" charset="-79"/>
                  </a:rPr>
                  <a:t> fo a mass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0</m:t>
                        </m:r>
                      </m:sub>
                    </m:sSub>
                    <m:r>
                      <a:rPr lang="it-IT" b="0" i="1" smtClean="0">
                        <a:solidFill>
                          <a:schemeClr val="bg1"/>
                        </a:solidFill>
                        <a:latin typeface="Cambria Math" panose="02040503050406030204" pitchFamily="18" charset="0"/>
                        <a:cs typeface="Aharoni" panose="02010803020104030203" pitchFamily="2" charset="-79"/>
                      </a:rPr>
                      <m:t>=</m:t>
                    </m:r>
                    <m:sSup>
                      <m:sSupPr>
                        <m:ctrlPr>
                          <a:rPr lang="it-IT" b="0" i="1" smtClean="0">
                            <a:solidFill>
                              <a:schemeClr val="bg1"/>
                            </a:solidFill>
                            <a:latin typeface="Cambria Math" panose="02040503050406030204" pitchFamily="18" charset="0"/>
                            <a:cs typeface="Aharoni" panose="02010803020104030203" pitchFamily="2" charset="-79"/>
                          </a:rPr>
                        </m:ctrlPr>
                      </m:sSupPr>
                      <m:e>
                        <m:r>
                          <a:rPr lang="it-IT" b="0" i="1" smtClean="0">
                            <a:solidFill>
                              <a:schemeClr val="bg1"/>
                            </a:solidFill>
                            <a:latin typeface="Cambria Math" panose="02040503050406030204" pitchFamily="18" charset="0"/>
                            <a:cs typeface="Aharoni" panose="02010803020104030203" pitchFamily="2" charset="-79"/>
                          </a:rPr>
                          <m:t>10</m:t>
                        </m:r>
                      </m:e>
                      <m:sup>
                        <m:r>
                          <a:rPr lang="it-IT" b="0" i="1" smtClean="0">
                            <a:solidFill>
                              <a:schemeClr val="bg1"/>
                            </a:solidFill>
                            <a:latin typeface="Cambria Math" panose="02040503050406030204" pitchFamily="18" charset="0"/>
                            <a:cs typeface="Aharoni" panose="02010803020104030203" pitchFamily="2" charset="-79"/>
                          </a:rPr>
                          <m:t>15</m:t>
                        </m:r>
                      </m:sup>
                    </m:sSup>
                    <m:r>
                      <a:rPr lang="it-IT" b="0" i="1" smtClean="0">
                        <a:solidFill>
                          <a:schemeClr val="bg1"/>
                        </a:solidFill>
                        <a:latin typeface="Cambria Math" panose="02040503050406030204" pitchFamily="18" charset="0"/>
                        <a:cs typeface="Aharoni" panose="02010803020104030203" pitchFamily="2" charset="-79"/>
                      </a:rPr>
                      <m:t>𝑔</m:t>
                    </m:r>
                  </m:oMath>
                </a14:m>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8" name="CasellaDiTesto 7">
                <a:extLst>
                  <a:ext uri="{FF2B5EF4-FFF2-40B4-BE49-F238E27FC236}">
                    <a16:creationId xmlns:a16="http://schemas.microsoft.com/office/drawing/2014/main" id="{DE86B026-6B3F-E895-8882-BC94FC7570E8}"/>
                  </a:ext>
                </a:extLst>
              </p:cNvPr>
              <p:cNvSpPr txBox="1">
                <a:spLocks noRot="1" noChangeAspect="1" noMove="1" noResize="1" noEditPoints="1" noAdjustHandles="1" noChangeArrowheads="1" noChangeShapeType="1" noTextEdit="1"/>
              </p:cNvSpPr>
              <p:nvPr/>
            </p:nvSpPr>
            <p:spPr>
              <a:xfrm>
                <a:off x="1112520" y="4984678"/>
                <a:ext cx="9966960" cy="646331"/>
              </a:xfrm>
              <a:prstGeom prst="rect">
                <a:avLst/>
              </a:prstGeom>
              <a:blipFill>
                <a:blip r:embed="rId5"/>
                <a:stretch>
                  <a:fillRect l="-428" t="-5660" b="-16038"/>
                </a:stretch>
              </a:blipFill>
            </p:spPr>
            <p:txBody>
              <a:bodyPr/>
              <a:lstStyle/>
              <a:p>
                <a:r>
                  <a:rPr lang="it-IT">
                    <a:noFill/>
                  </a:rPr>
                  <a:t> </a:t>
                </a:r>
              </a:p>
            </p:txBody>
          </p:sp>
        </mc:Fallback>
      </mc:AlternateContent>
      <p:pic>
        <p:nvPicPr>
          <p:cNvPr id="10" name="Immagine 9" descr="Immagine che contiene testo, schermata, Carattere, linea&#10;&#10;Il contenuto generato dall'IA potrebbe non essere corretto.">
            <a:extLst>
              <a:ext uri="{FF2B5EF4-FFF2-40B4-BE49-F238E27FC236}">
                <a16:creationId xmlns:a16="http://schemas.microsoft.com/office/drawing/2014/main" id="{92103518-A5F2-111E-BD3F-4490D85A6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528" y="5797899"/>
            <a:ext cx="6218459" cy="784928"/>
          </a:xfrm>
          <a:prstGeom prst="rect">
            <a:avLst/>
          </a:prstGeom>
        </p:spPr>
      </p:pic>
      <p:pic>
        <p:nvPicPr>
          <p:cNvPr id="11" name="Immagine 10" descr="Immagine che contiene testo, schermata, Carattere, linea&#10;&#10;Il contenuto generato dall'IA potrebbe non essere corretto.">
            <a:extLst>
              <a:ext uri="{FF2B5EF4-FFF2-40B4-BE49-F238E27FC236}">
                <a16:creationId xmlns:a16="http://schemas.microsoft.com/office/drawing/2014/main" id="{1016869A-3147-7D25-BA36-D8C0442B2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458" y="2730191"/>
            <a:ext cx="9837554" cy="1241750"/>
          </a:xfrm>
          <a:prstGeom prst="rect">
            <a:avLst/>
          </a:prstGeom>
        </p:spPr>
      </p:pic>
    </p:spTree>
    <p:extLst>
      <p:ext uri="{BB962C8B-B14F-4D97-AF65-F5344CB8AC3E}">
        <p14:creationId xmlns:p14="http://schemas.microsoft.com/office/powerpoint/2010/main" val="149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47034F-8CFB-3F39-B26D-647948715699}"/>
            </a:ext>
          </a:extLst>
        </p:cNvPr>
        <p:cNvGrpSpPr/>
        <p:nvPr/>
      </p:nvGrpSpPr>
      <p:grpSpPr>
        <a:xfrm>
          <a:off x="0" y="0"/>
          <a:ext cx="0" cy="0"/>
          <a:chOff x="0" y="0"/>
          <a:chExt cx="0" cy="0"/>
        </a:xfrm>
      </p:grpSpPr>
      <p:sp>
        <p:nvSpPr>
          <p:cNvPr id="2" name="Rectangle 2065">
            <a:extLst>
              <a:ext uri="{FF2B5EF4-FFF2-40B4-BE49-F238E27FC236}">
                <a16:creationId xmlns:a16="http://schemas.microsoft.com/office/drawing/2014/main" id="{09DFEEC0-A608-FC26-7342-8F3A932F5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6" descr="LIGO | Livingston">
            <a:extLst>
              <a:ext uri="{FF2B5EF4-FFF2-40B4-BE49-F238E27FC236}">
                <a16:creationId xmlns:a16="http://schemas.microsoft.com/office/drawing/2014/main" id="{13852B44-9EC3-EE64-74B4-8FC3CD4AB11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r="850" b="-2"/>
          <a:stretch>
            <a:fillRect/>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defined">
            <a:extLst>
              <a:ext uri="{FF2B5EF4-FFF2-40B4-BE49-F238E27FC236}">
                <a16:creationId xmlns:a16="http://schemas.microsoft.com/office/drawing/2014/main" id="{A148F9C2-2B19-6327-D33D-2C9B62A795F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t="34131" r="-1" b="10460"/>
          <a:stretch>
            <a:fillRect/>
          </a:stretch>
        </p:blipFill>
        <p:spPr bwMode="auto">
          <a:xfrm>
            <a:off x="4547938" y="3681405"/>
            <a:ext cx="7644062" cy="3176595"/>
          </a:xfrm>
          <a:prstGeom prst="rect">
            <a:avLst/>
          </a:prstGeom>
          <a:noFill/>
          <a:effectLst>
            <a:outerShdw dist="50800" dir="5400000"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5" name="Rectangle 2067">
            <a:extLst>
              <a:ext uri="{FF2B5EF4-FFF2-40B4-BE49-F238E27FC236}">
                <a16:creationId xmlns:a16="http://schemas.microsoft.com/office/drawing/2014/main" id="{74EC2C68-2E67-4963-E97A-1CC076E96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A132A5F9-79F7-BDE8-1496-0D0AACDEA2A8}"/>
              </a:ext>
            </a:extLst>
          </p:cNvPr>
          <p:cNvSpPr txBox="1"/>
          <p:nvPr/>
        </p:nvSpPr>
        <p:spPr>
          <a:xfrm>
            <a:off x="3089846" y="265470"/>
            <a:ext cx="6660798" cy="461665"/>
          </a:xfrm>
          <a:prstGeom prst="rect">
            <a:avLst/>
          </a:prstGeom>
          <a:noFill/>
        </p:spPr>
        <p:txBody>
          <a:bodyPr wrap="none" rtlCol="0">
            <a:spAutoFit/>
          </a:bodyPr>
          <a:lstStyle/>
          <a:p>
            <a:pPr algn="ctr"/>
            <a:r>
              <a:rPr lang="it-IT" sz="2400" dirty="0" err="1">
                <a:solidFill>
                  <a:schemeClr val="bg1"/>
                </a:solidFill>
                <a:latin typeface="Aharoni" panose="02010803020104030203" pitchFamily="2" charset="-79"/>
                <a:cs typeface="Aharoni" panose="02010803020104030203" pitchFamily="2" charset="-79"/>
              </a:rPr>
              <a:t>Stochastic</a:t>
            </a:r>
            <a:r>
              <a:rPr lang="it-IT" sz="2400" dirty="0">
                <a:solidFill>
                  <a:schemeClr val="bg1"/>
                </a:solidFill>
                <a:latin typeface="Aharoni" panose="02010803020104030203" pitchFamily="2" charset="-79"/>
                <a:cs typeface="Aharoni" panose="02010803020104030203" pitchFamily="2" charset="-79"/>
              </a:rPr>
              <a:t> </a:t>
            </a:r>
            <a:r>
              <a:rPr lang="it-IT" sz="2400" dirty="0" err="1">
                <a:solidFill>
                  <a:schemeClr val="bg1"/>
                </a:solidFill>
                <a:latin typeface="Aharoni" panose="02010803020104030203" pitchFamily="2" charset="-79"/>
                <a:cs typeface="Aharoni" panose="02010803020104030203" pitchFamily="2" charset="-79"/>
              </a:rPr>
              <a:t>Gravitational</a:t>
            </a:r>
            <a:r>
              <a:rPr lang="it-IT" sz="2400" dirty="0">
                <a:solidFill>
                  <a:schemeClr val="bg1"/>
                </a:solidFill>
                <a:latin typeface="Aharoni" panose="02010803020104030203" pitchFamily="2" charset="-79"/>
                <a:cs typeface="Aharoni" panose="02010803020104030203" pitchFamily="2" charset="-79"/>
              </a:rPr>
              <a:t> </a:t>
            </a:r>
            <a:r>
              <a:rPr lang="it-IT" sz="2400" dirty="0" err="1">
                <a:solidFill>
                  <a:schemeClr val="bg1"/>
                </a:solidFill>
                <a:latin typeface="Aharoni" panose="02010803020104030203" pitchFamily="2" charset="-79"/>
                <a:cs typeface="Aharoni" panose="02010803020104030203" pitchFamily="2" charset="-79"/>
              </a:rPr>
              <a:t>Wave</a:t>
            </a:r>
            <a:r>
              <a:rPr lang="it-IT" sz="2400" dirty="0">
                <a:solidFill>
                  <a:schemeClr val="bg1"/>
                </a:solidFill>
                <a:latin typeface="Aharoni" panose="02010803020104030203" pitchFamily="2" charset="-79"/>
                <a:cs typeface="Aharoni" panose="02010803020104030203" pitchFamily="2" charset="-79"/>
              </a:rPr>
              <a:t> Background:</a:t>
            </a:r>
          </a:p>
        </p:txBody>
      </p:sp>
      <p:sp>
        <p:nvSpPr>
          <p:cNvPr id="12" name="CasellaDiTesto 11">
            <a:extLst>
              <a:ext uri="{FF2B5EF4-FFF2-40B4-BE49-F238E27FC236}">
                <a16:creationId xmlns:a16="http://schemas.microsoft.com/office/drawing/2014/main" id="{477EAE95-B4D8-472A-630F-939CA9BD0999}"/>
              </a:ext>
            </a:extLst>
          </p:cNvPr>
          <p:cNvSpPr txBox="1"/>
          <p:nvPr/>
        </p:nvSpPr>
        <p:spPr>
          <a:xfrm>
            <a:off x="1112520" y="942114"/>
            <a:ext cx="8395274"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Initially, we focused on various possible methods for detecting </a:t>
            </a:r>
            <a:r>
              <a:rPr lang="en-US" b="1" dirty="0">
                <a:solidFill>
                  <a:schemeClr val="bg1"/>
                </a:solidFill>
                <a:latin typeface="Aharoni" panose="02010803020104030203" pitchFamily="2" charset="-79"/>
                <a:cs typeface="Aharoni" panose="02010803020104030203" pitchFamily="2" charset="-79"/>
              </a:rPr>
              <a:t>PBHs</a:t>
            </a:r>
            <a:r>
              <a:rPr lang="en-US" dirty="0">
                <a:solidFill>
                  <a:schemeClr val="bg1"/>
                </a:solidFill>
                <a:latin typeface="Aharoni" panose="02010803020104030203" pitchFamily="2" charset="-79"/>
                <a:cs typeface="Aharoni" panose="02010803020104030203" pitchFamily="2" charset="-79"/>
              </a:rPr>
              <a:t>, particularly within the </a:t>
            </a:r>
            <a:r>
              <a:rPr lang="en-US" b="1" dirty="0">
                <a:solidFill>
                  <a:schemeClr val="bg1"/>
                </a:solidFill>
                <a:latin typeface="Aharoni" panose="02010803020104030203" pitchFamily="2" charset="-79"/>
                <a:cs typeface="Aharoni" panose="02010803020104030203" pitchFamily="2" charset="-79"/>
              </a:rPr>
              <a:t>ADD framework</a:t>
            </a:r>
            <a:r>
              <a:rPr lang="en-US" dirty="0">
                <a:solidFill>
                  <a:schemeClr val="bg1"/>
                </a:solidFill>
                <a:latin typeface="Aharoni" panose="02010803020104030203" pitchFamily="2" charset="-79"/>
                <a:cs typeface="Aharoni" panose="02010803020104030203" pitchFamily="2" charset="-79"/>
              </a:rPr>
              <a:t>, which allows for the existence of </a:t>
            </a:r>
            <a:r>
              <a:rPr lang="en-US" b="1" dirty="0">
                <a:solidFill>
                  <a:schemeClr val="bg1"/>
                </a:solidFill>
                <a:latin typeface="Aharoni" panose="02010803020104030203" pitchFamily="2" charset="-79"/>
                <a:cs typeface="Aharoni" panose="02010803020104030203" pitchFamily="2" charset="-79"/>
              </a:rPr>
              <a:t>longer-lived, more stable black holes</a:t>
            </a:r>
            <a:r>
              <a:rPr lang="en-US" dirty="0">
                <a:solidFill>
                  <a:schemeClr val="bg1"/>
                </a:solidFill>
                <a:latin typeface="Aharoni" panose="02010803020104030203" pitchFamily="2" charset="-79"/>
                <a:cs typeface="Aharoni" panose="02010803020104030203" pitchFamily="2" charset="-79"/>
              </a:rPr>
              <a:t> with </a:t>
            </a:r>
            <a:r>
              <a:rPr lang="en-US" b="1" dirty="0">
                <a:solidFill>
                  <a:schemeClr val="bg1"/>
                </a:solidFill>
                <a:latin typeface="Aharoni" panose="02010803020104030203" pitchFamily="2" charset="-79"/>
                <a:cs typeface="Aharoni" panose="02010803020104030203" pitchFamily="2" charset="-79"/>
              </a:rPr>
              <a:t>very small masses</a:t>
            </a:r>
            <a:r>
              <a:rPr lang="en-US" dirty="0">
                <a:solidFill>
                  <a:schemeClr val="bg1"/>
                </a:solidFill>
                <a:latin typeface="Aharoni" panose="02010803020104030203" pitchFamily="2" charset="-79"/>
                <a:cs typeface="Aharoni" panose="02010803020104030203" pitchFamily="2" charset="-79"/>
              </a:rPr>
              <a:t> that could constitute a fraction of the </a:t>
            </a:r>
            <a:r>
              <a:rPr lang="en-US" b="1" dirty="0">
                <a:solidFill>
                  <a:schemeClr val="bg1"/>
                </a:solidFill>
                <a:latin typeface="Aharoni" panose="02010803020104030203" pitchFamily="2" charset="-79"/>
                <a:cs typeface="Aharoni" panose="02010803020104030203" pitchFamily="2" charset="-79"/>
              </a:rPr>
              <a:t>dark matter halos</a:t>
            </a:r>
            <a:r>
              <a:rPr lang="en-US" dirty="0">
                <a:solidFill>
                  <a:schemeClr val="bg1"/>
                </a:solidFill>
                <a:latin typeface="Aharoni" panose="02010803020104030203" pitchFamily="2" charset="-79"/>
                <a:cs typeface="Aharoni" panose="02010803020104030203" pitchFamily="2" charset="-79"/>
              </a:rPr>
              <a:t> in the Universe.</a:t>
            </a:r>
          </a:p>
        </p:txBody>
      </p:sp>
      <p:sp>
        <p:nvSpPr>
          <p:cNvPr id="13" name="CasellaDiTesto 12">
            <a:extLst>
              <a:ext uri="{FF2B5EF4-FFF2-40B4-BE49-F238E27FC236}">
                <a16:creationId xmlns:a16="http://schemas.microsoft.com/office/drawing/2014/main" id="{01D0B99A-C6DA-3107-6D8C-B034570D0046}"/>
              </a:ext>
            </a:extLst>
          </p:cNvPr>
          <p:cNvSpPr txBox="1"/>
          <p:nvPr/>
        </p:nvSpPr>
        <p:spPr>
          <a:xfrm>
            <a:off x="1112520" y="2407234"/>
            <a:ext cx="8395274"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Among the possible detection mechanisms, the most intriguing is the observation of </a:t>
            </a:r>
            <a:r>
              <a:rPr lang="en-US" b="1" dirty="0">
                <a:solidFill>
                  <a:schemeClr val="bg1"/>
                </a:solidFill>
                <a:latin typeface="Aharoni" panose="02010803020104030203" pitchFamily="2" charset="-79"/>
                <a:cs typeface="Aharoni" panose="02010803020104030203" pitchFamily="2" charset="-79"/>
              </a:rPr>
              <a:t>gravitational waves</a:t>
            </a:r>
            <a:r>
              <a:rPr lang="en-US" dirty="0">
                <a:solidFill>
                  <a:schemeClr val="bg1"/>
                </a:solidFill>
                <a:latin typeface="Aharoni" panose="02010803020104030203" pitchFamily="2" charset="-79"/>
                <a:cs typeface="Aharoni" panose="02010803020104030203" pitchFamily="2" charset="-79"/>
              </a:rPr>
              <a:t> produced by the </a:t>
            </a:r>
            <a:r>
              <a:rPr lang="en-US" b="1" dirty="0">
                <a:solidFill>
                  <a:schemeClr val="bg1"/>
                </a:solidFill>
                <a:latin typeface="Aharoni" panose="02010803020104030203" pitchFamily="2" charset="-79"/>
                <a:cs typeface="Aharoni" panose="02010803020104030203" pitchFamily="2" charset="-79"/>
              </a:rPr>
              <a:t>merging of primordial black holes</a:t>
            </a:r>
            <a:r>
              <a:rPr lang="en-US" dirty="0">
                <a:solidFill>
                  <a:schemeClr val="bg1"/>
                </a:solidFill>
                <a:latin typeface="Aharoni" panose="02010803020104030203" pitchFamily="2" charset="-79"/>
                <a:cs typeface="Aharoni" panose="02010803020104030203" pitchFamily="2" charset="-79"/>
              </a:rPr>
              <a:t> in the present epoch. These signals could be accessible to current detectors such as </a:t>
            </a:r>
            <a:r>
              <a:rPr lang="en-US" b="1" dirty="0">
                <a:solidFill>
                  <a:schemeClr val="bg1"/>
                </a:solidFill>
                <a:latin typeface="Aharoni" panose="02010803020104030203" pitchFamily="2" charset="-79"/>
                <a:cs typeface="Aharoni" panose="02010803020104030203" pitchFamily="2" charset="-79"/>
              </a:rPr>
              <a:t>LIGO</a:t>
            </a:r>
            <a:r>
              <a:rPr lang="en-US" dirty="0">
                <a:solidFill>
                  <a:schemeClr val="bg1"/>
                </a:solidFill>
                <a:latin typeface="Aharoni" panose="02010803020104030203" pitchFamily="2" charset="-79"/>
                <a:cs typeface="Aharoni" panose="02010803020104030203" pitchFamily="2" charset="-79"/>
              </a:rPr>
              <a:t> and </a:t>
            </a:r>
            <a:r>
              <a:rPr lang="en-US" b="1" dirty="0">
                <a:solidFill>
                  <a:schemeClr val="bg1"/>
                </a:solidFill>
                <a:latin typeface="Aharoni" panose="02010803020104030203" pitchFamily="2" charset="-79"/>
                <a:cs typeface="Aharoni" panose="02010803020104030203" pitchFamily="2" charset="-79"/>
              </a:rPr>
              <a:t>VIRGO</a:t>
            </a:r>
            <a:r>
              <a:rPr lang="en-US" dirty="0">
                <a:solidFill>
                  <a:schemeClr val="bg1"/>
                </a:solidFill>
                <a:latin typeface="Aharoni" panose="02010803020104030203" pitchFamily="2" charset="-79"/>
                <a:cs typeface="Aharoni" panose="02010803020104030203" pitchFamily="2" charset="-79"/>
              </a:rPr>
              <a:t>. One can estimate the resulting </a:t>
            </a:r>
            <a:r>
              <a:rPr lang="en-US" b="1" dirty="0">
                <a:solidFill>
                  <a:schemeClr val="bg1"/>
                </a:solidFill>
                <a:latin typeface="Aharoni" panose="02010803020104030203" pitchFamily="2" charset="-79"/>
                <a:cs typeface="Aharoni" panose="02010803020104030203" pitchFamily="2" charset="-79"/>
              </a:rPr>
              <a:t>SGWB</a:t>
            </a:r>
            <a:r>
              <a:rPr lang="en-US" dirty="0">
                <a:solidFill>
                  <a:schemeClr val="bg1"/>
                </a:solidFill>
                <a:latin typeface="Aharoni" panose="02010803020104030203" pitchFamily="2" charset="-79"/>
                <a:cs typeface="Aharoni" panose="02010803020104030203" pitchFamily="2" charset="-79"/>
              </a:rPr>
              <a:t> that would serve as an indirect probe of their existence:</a:t>
            </a:r>
          </a:p>
        </p:txBody>
      </p:sp>
      <p:pic>
        <p:nvPicPr>
          <p:cNvPr id="15" name="Immagine 14" descr="Immagine che contiene Carattere, testo, numero, tipografia&#10;&#10;Il contenuto generato dall'IA potrebbe non essere corretto.">
            <a:extLst>
              <a:ext uri="{FF2B5EF4-FFF2-40B4-BE49-F238E27FC236}">
                <a16:creationId xmlns:a16="http://schemas.microsoft.com/office/drawing/2014/main" id="{50597CD3-C403-EDA0-7B35-C78DEB61C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531" y="3946192"/>
            <a:ext cx="6341806" cy="1372652"/>
          </a:xfrm>
          <a:prstGeom prst="rect">
            <a:avLst/>
          </a:prstGeom>
        </p:spPr>
      </p:pic>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8F6CE627-8D35-FD3B-D0D6-1C202F7A0B0D}"/>
                  </a:ext>
                </a:extLst>
              </p:cNvPr>
              <p:cNvSpPr txBox="1"/>
              <p:nvPr/>
            </p:nvSpPr>
            <p:spPr>
              <a:xfrm>
                <a:off x="1024028" y="5315721"/>
                <a:ext cx="8395274"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Where </a:t>
                </a:r>
                <a14:m>
                  <m:oMath xmlns:m="http://schemas.openxmlformats.org/officeDocument/2006/math">
                    <m:sSub>
                      <m:sSubPr>
                        <m:ctrlPr>
                          <a:rPr lang="it-IT" b="0" i="1" dirty="0" smtClean="0">
                            <a:solidFill>
                              <a:schemeClr val="bg1"/>
                            </a:solidFill>
                            <a:latin typeface="Cambria Math" panose="02040503050406030204" pitchFamily="18" charset="0"/>
                            <a:cs typeface="Aharoni" panose="02010803020104030203" pitchFamily="2" charset="-79"/>
                          </a:rPr>
                        </m:ctrlPr>
                      </m:sSubPr>
                      <m:e>
                        <m:r>
                          <a:rPr lang="en-US" i="1" dirty="0" smtClean="0">
                            <a:solidFill>
                              <a:schemeClr val="bg1"/>
                            </a:solidFill>
                            <a:latin typeface="Cambria Math" panose="02040503050406030204" pitchFamily="18" charset="0"/>
                            <a:cs typeface="Aharoni" panose="02010803020104030203" pitchFamily="2" charset="-79"/>
                          </a:rPr>
                          <m:t>𝜌</m:t>
                        </m:r>
                      </m:e>
                      <m:sub>
                        <m:r>
                          <a:rPr lang="it-IT" b="0" i="1" dirty="0" smtClean="0">
                            <a:solidFill>
                              <a:schemeClr val="bg1"/>
                            </a:solidFill>
                            <a:latin typeface="Cambria Math" panose="02040503050406030204" pitchFamily="18" charset="0"/>
                            <a:cs typeface="Aharoni" panose="02010803020104030203" pitchFamily="2" charset="-79"/>
                          </a:rPr>
                          <m:t>𝑐</m:t>
                        </m:r>
                      </m:sub>
                    </m:sSub>
                  </m:oMath>
                </a14:m>
                <a:r>
                  <a:rPr lang="en-US" dirty="0">
                    <a:solidFill>
                      <a:schemeClr val="bg1"/>
                    </a:solidFill>
                    <a:latin typeface="Aharoni" panose="02010803020104030203" pitchFamily="2" charset="-79"/>
                    <a:cs typeface="Aharoni" panose="02010803020104030203" pitchFamily="2" charset="-79"/>
                  </a:rPr>
                  <a:t> is the critical density,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𝑧𝑚𝑎𝑥</m:t>
                    </m:r>
                  </m:oMath>
                </a14:m>
                <a:r>
                  <a:rPr lang="en-US" dirty="0">
                    <a:solidFill>
                      <a:schemeClr val="bg1"/>
                    </a:solidFill>
                    <a:latin typeface="Aharoni" panose="02010803020104030203" pitchFamily="2" charset="-79"/>
                    <a:cs typeface="Aharoni" panose="02010803020104030203" pitchFamily="2" charset="-79"/>
                  </a:rPr>
                  <a:t> is the upper bound of the redshift integral,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𝑅</m:t>
                    </m:r>
                  </m:oMath>
                </a14:m>
                <a:r>
                  <a:rPr lang="en-US" dirty="0">
                    <a:solidFill>
                      <a:schemeClr val="bg1"/>
                    </a:solidFill>
                    <a:latin typeface="Aharoni" panose="02010803020104030203" pitchFamily="2" charset="-79"/>
                    <a:cs typeface="Aharoni" panose="02010803020104030203" pitchFamily="2" charset="-79"/>
                  </a:rPr>
                  <a:t> is the merger rate of PBH binaries per comoving volume,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𝑓𝑠</m:t>
                    </m:r>
                    <m:r>
                      <a:rPr lang="en-US" i="1" dirty="0" smtClean="0">
                        <a:solidFill>
                          <a:schemeClr val="bg1"/>
                        </a:solidFill>
                        <a:latin typeface="Cambria Math" panose="02040503050406030204" pitchFamily="18" charset="0"/>
                        <a:cs typeface="Aharoni" panose="02010803020104030203" pitchFamily="2" charset="-79"/>
                      </a:rPr>
                      <m:t> = (</m:t>
                    </m:r>
                    <m:r>
                      <a:rPr lang="en-US" i="1" dirty="0" smtClean="0">
                        <a:solidFill>
                          <a:schemeClr val="bg1"/>
                        </a:solidFill>
                        <a:latin typeface="Cambria Math" panose="02040503050406030204" pitchFamily="18" charset="0"/>
                        <a:cs typeface="Aharoni" panose="02010803020104030203" pitchFamily="2" charset="-79"/>
                      </a:rPr>
                      <m:t>1</m:t>
                    </m:r>
                    <m:r>
                      <a:rPr lang="en-US" i="1" dirty="0" smtClean="0">
                        <a:solidFill>
                          <a:schemeClr val="bg1"/>
                        </a:solidFill>
                        <a:latin typeface="Cambria Math" panose="02040503050406030204" pitchFamily="18" charset="0"/>
                        <a:cs typeface="Aharoni" panose="02010803020104030203" pitchFamily="2" charset="-79"/>
                      </a:rPr>
                      <m:t> + </m:t>
                    </m:r>
                    <m:r>
                      <a:rPr lang="en-US" i="1" dirty="0" smtClean="0">
                        <a:solidFill>
                          <a:schemeClr val="bg1"/>
                        </a:solidFill>
                        <a:latin typeface="Cambria Math" panose="02040503050406030204" pitchFamily="18" charset="0"/>
                        <a:cs typeface="Aharoni" panose="02010803020104030203" pitchFamily="2" charset="-79"/>
                      </a:rPr>
                      <m:t>𝑧</m:t>
                    </m:r>
                    <m:r>
                      <a:rPr lang="en-US" i="1" dirty="0" smtClean="0">
                        <a:solidFill>
                          <a:schemeClr val="bg1"/>
                        </a:solidFill>
                        <a:latin typeface="Cambria Math" panose="02040503050406030204" pitchFamily="18" charset="0"/>
                        <a:cs typeface="Aharoni" panose="02010803020104030203" pitchFamily="2" charset="-79"/>
                      </a:rPr>
                      <m:t>)</m:t>
                    </m:r>
                    <m:r>
                      <a:rPr lang="en-US" i="1" dirty="0" smtClean="0">
                        <a:solidFill>
                          <a:schemeClr val="bg1"/>
                        </a:solidFill>
                        <a:latin typeface="Cambria Math" panose="02040503050406030204" pitchFamily="18" charset="0"/>
                        <a:cs typeface="Aharoni" panose="02010803020104030203" pitchFamily="2" charset="-79"/>
                      </a:rPr>
                      <m:t>𝑓</m:t>
                    </m:r>
                  </m:oMath>
                </a14:m>
                <a:r>
                  <a:rPr lang="en-US" dirty="0">
                    <a:solidFill>
                      <a:schemeClr val="bg1"/>
                    </a:solidFill>
                    <a:latin typeface="Aharoni" panose="02010803020104030203" pitchFamily="2" charset="-79"/>
                    <a:cs typeface="Aharoni" panose="02010803020104030203" pitchFamily="2" charset="-79"/>
                  </a:rPr>
                  <a:t> is the frequency in the source frame, and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𝑑𝐸</m:t>
                    </m:r>
                    <m:r>
                      <a:rPr lang="en-US" i="1" dirty="0">
                        <a:solidFill>
                          <a:schemeClr val="bg1"/>
                        </a:solidFill>
                        <a:latin typeface="Cambria Math" panose="02040503050406030204" pitchFamily="18" charset="0"/>
                        <a:cs typeface="Aharoni" panose="02010803020104030203" pitchFamily="2" charset="-79"/>
                      </a:rPr>
                      <m:t>/</m:t>
                    </m:r>
                    <m:r>
                      <a:rPr lang="en-US" i="1" dirty="0" err="1">
                        <a:solidFill>
                          <a:schemeClr val="bg1"/>
                        </a:solidFill>
                        <a:latin typeface="Cambria Math" panose="02040503050406030204" pitchFamily="18" charset="0"/>
                        <a:cs typeface="Aharoni" panose="02010803020104030203" pitchFamily="2" charset="-79"/>
                      </a:rPr>
                      <m:t>𝑑</m:t>
                    </m:r>
                    <m:sSub>
                      <m:sSubPr>
                        <m:ctrlPr>
                          <a:rPr lang="it-IT" b="0" i="1" dirty="0" smtClean="0">
                            <a:solidFill>
                              <a:schemeClr val="bg1"/>
                            </a:solidFill>
                            <a:latin typeface="Cambria Math" panose="02040503050406030204" pitchFamily="18" charset="0"/>
                            <a:cs typeface="Aharoni" panose="02010803020104030203" pitchFamily="2" charset="-79"/>
                          </a:rPr>
                        </m:ctrlPr>
                      </m:sSubPr>
                      <m:e>
                        <m:r>
                          <a:rPr lang="en-US" i="1" dirty="0" err="1">
                            <a:solidFill>
                              <a:schemeClr val="bg1"/>
                            </a:solidFill>
                            <a:latin typeface="Cambria Math" panose="02040503050406030204" pitchFamily="18" charset="0"/>
                            <a:cs typeface="Aharoni" panose="02010803020104030203" pitchFamily="2" charset="-79"/>
                          </a:rPr>
                          <m:t>𝑓</m:t>
                        </m:r>
                      </m:e>
                      <m:sub>
                        <m:r>
                          <a:rPr lang="en-US" i="1" dirty="0" err="1">
                            <a:solidFill>
                              <a:schemeClr val="bg1"/>
                            </a:solidFill>
                            <a:latin typeface="Cambria Math" panose="02040503050406030204" pitchFamily="18" charset="0"/>
                            <a:cs typeface="Aharoni" panose="02010803020104030203" pitchFamily="2" charset="-79"/>
                          </a:rPr>
                          <m:t>𝑠</m:t>
                        </m:r>
                      </m:sub>
                    </m:sSub>
                    <m:r>
                      <a:rPr lang="en-US" i="1" dirty="0">
                        <a:solidFill>
                          <a:schemeClr val="bg1"/>
                        </a:solidFill>
                        <a:latin typeface="Cambria Math" panose="02040503050406030204" pitchFamily="18" charset="0"/>
                        <a:cs typeface="Aharoni" panose="02010803020104030203" pitchFamily="2" charset="-79"/>
                      </a:rPr>
                      <m:t> </m:t>
                    </m:r>
                  </m:oMath>
                </a14:m>
                <a:r>
                  <a:rPr lang="en-US" dirty="0">
                    <a:solidFill>
                      <a:schemeClr val="bg1"/>
                    </a:solidFill>
                    <a:latin typeface="Aharoni" panose="02010803020104030203" pitchFamily="2" charset="-79"/>
                    <a:cs typeface="Aharoni" panose="02010803020104030203" pitchFamily="2" charset="-79"/>
                  </a:rPr>
                  <a:t>is the GW spectrum from a merger in the source frame</a:t>
                </a:r>
              </a:p>
            </p:txBody>
          </p:sp>
        </mc:Choice>
        <mc:Fallback xmlns="">
          <p:sp>
            <p:nvSpPr>
              <p:cNvPr id="16" name="CasellaDiTesto 15">
                <a:extLst>
                  <a:ext uri="{FF2B5EF4-FFF2-40B4-BE49-F238E27FC236}">
                    <a16:creationId xmlns:a16="http://schemas.microsoft.com/office/drawing/2014/main" id="{8F6CE627-8D35-FD3B-D0D6-1C202F7A0B0D}"/>
                  </a:ext>
                </a:extLst>
              </p:cNvPr>
              <p:cNvSpPr txBox="1">
                <a:spLocks noRot="1" noChangeAspect="1" noMove="1" noResize="1" noEditPoints="1" noAdjustHandles="1" noChangeArrowheads="1" noChangeShapeType="1" noTextEdit="1"/>
              </p:cNvSpPr>
              <p:nvPr/>
            </p:nvSpPr>
            <p:spPr>
              <a:xfrm>
                <a:off x="1024028" y="5315721"/>
                <a:ext cx="8395274" cy="1200329"/>
              </a:xfrm>
              <a:prstGeom prst="rect">
                <a:avLst/>
              </a:prstGeom>
              <a:blipFill>
                <a:blip r:embed="rId5"/>
                <a:stretch>
                  <a:fillRect l="-508" t="-2030" b="-7107"/>
                </a:stretch>
              </a:blipFill>
            </p:spPr>
            <p:txBody>
              <a:bodyPr/>
              <a:lstStyle/>
              <a:p>
                <a:r>
                  <a:rPr lang="it-IT">
                    <a:noFill/>
                  </a:rPr>
                  <a:t> </a:t>
                </a:r>
              </a:p>
            </p:txBody>
          </p:sp>
        </mc:Fallback>
      </mc:AlternateContent>
    </p:spTree>
    <p:extLst>
      <p:ext uri="{BB962C8B-B14F-4D97-AF65-F5344CB8AC3E}">
        <p14:creationId xmlns:p14="http://schemas.microsoft.com/office/powerpoint/2010/main" val="1504081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6EDD70-C354-4CEE-6E06-77CD34923DF8}"/>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87351D92-02FD-F27C-3CCC-4F1DB9272DF7}"/>
              </a:ext>
            </a:extLst>
          </p:cNvPr>
          <p:cNvSpPr txBox="1"/>
          <p:nvPr/>
        </p:nvSpPr>
        <p:spPr>
          <a:xfrm>
            <a:off x="4208751" y="265470"/>
            <a:ext cx="4423007"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Merger Rate </a:t>
            </a:r>
            <a:r>
              <a:rPr lang="it-IT" sz="2400" dirty="0" err="1">
                <a:solidFill>
                  <a:schemeClr val="bg1"/>
                </a:solidFill>
                <a:latin typeface="Aharoni" panose="02010803020104030203" pitchFamily="2" charset="-79"/>
                <a:cs typeface="Aharoni" panose="02010803020104030203" pitchFamily="2" charset="-79"/>
              </a:rPr>
              <a:t>Modeling</a:t>
            </a:r>
            <a:r>
              <a:rPr lang="it-IT" sz="2400" dirty="0">
                <a:solidFill>
                  <a:schemeClr val="bg1"/>
                </a:solidFill>
                <a:latin typeface="Aharoni" panose="02010803020104030203" pitchFamily="2" charset="-79"/>
                <a:cs typeface="Aharoni" panose="02010803020104030203" pitchFamily="2" charset="-79"/>
              </a:rPr>
              <a:t>: Part I</a:t>
            </a:r>
          </a:p>
        </p:txBody>
      </p:sp>
      <p:sp>
        <p:nvSpPr>
          <p:cNvPr id="10" name="CasellaDiTesto 9">
            <a:extLst>
              <a:ext uri="{FF2B5EF4-FFF2-40B4-BE49-F238E27FC236}">
                <a16:creationId xmlns:a16="http://schemas.microsoft.com/office/drawing/2014/main" id="{B885CE8D-F3AB-AAAE-9E06-03DDB787AA7B}"/>
              </a:ext>
            </a:extLst>
          </p:cNvPr>
          <p:cNvSpPr txBox="1"/>
          <p:nvPr/>
        </p:nvSpPr>
        <p:spPr>
          <a:xfrm>
            <a:off x="1112520" y="1099429"/>
            <a:ext cx="9966960" cy="369332"/>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The </a:t>
            </a:r>
            <a:r>
              <a:rPr lang="it-IT" dirty="0" err="1">
                <a:solidFill>
                  <a:schemeClr val="bg1"/>
                </a:solidFill>
                <a:latin typeface="Aharoni" panose="02010803020104030203" pitchFamily="2" charset="-79"/>
                <a:cs typeface="Aharoni" panose="02010803020104030203" pitchFamily="2" charset="-79"/>
              </a:rPr>
              <a:t>total</a:t>
            </a:r>
            <a:r>
              <a:rPr lang="it-IT" dirty="0">
                <a:solidFill>
                  <a:schemeClr val="bg1"/>
                </a:solidFill>
                <a:latin typeface="Aharoni" panose="02010803020104030203" pitchFamily="2" charset="-79"/>
                <a:cs typeface="Aharoni" panose="02010803020104030203" pitchFamily="2" charset="-79"/>
              </a:rPr>
              <a:t> merger rate per </a:t>
            </a:r>
            <a:r>
              <a:rPr lang="it-IT" dirty="0" err="1">
                <a:solidFill>
                  <a:schemeClr val="bg1"/>
                </a:solidFill>
                <a:latin typeface="Aharoni" panose="02010803020104030203" pitchFamily="2" charset="-79"/>
                <a:cs typeface="Aharoni" panose="02010803020104030203" pitchFamily="2" charset="-79"/>
              </a:rPr>
              <a:t>unit</a:t>
            </a:r>
            <a:r>
              <a:rPr lang="it-IT" dirty="0">
                <a:solidFill>
                  <a:schemeClr val="bg1"/>
                </a:solidFill>
                <a:latin typeface="Aharoni" panose="02010803020104030203" pitchFamily="2" charset="-79"/>
                <a:cs typeface="Aharoni" panose="02010803020104030203" pitchFamily="2" charset="-79"/>
              </a:rPr>
              <a:t> volume and </a:t>
            </a:r>
            <a:r>
              <a:rPr lang="it-IT" dirty="0" err="1">
                <a:solidFill>
                  <a:schemeClr val="bg1"/>
                </a:solidFill>
                <a:latin typeface="Aharoni" panose="02010803020104030203" pitchFamily="2" charset="-79"/>
                <a:cs typeface="Aharoni" panose="02010803020104030203" pitchFamily="2" charset="-79"/>
              </a:rPr>
              <a:t>unit</a:t>
            </a:r>
            <a:r>
              <a:rPr lang="it-IT" dirty="0">
                <a:solidFill>
                  <a:schemeClr val="bg1"/>
                </a:solidFill>
                <a:latin typeface="Aharoni" panose="02010803020104030203" pitchFamily="2" charset="-79"/>
                <a:cs typeface="Aharoni" panose="02010803020104030203" pitchFamily="2" charset="-79"/>
              </a:rPr>
              <a:t> time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given</a:t>
            </a:r>
            <a:r>
              <a:rPr lang="it-IT" dirty="0">
                <a:solidFill>
                  <a:schemeClr val="bg1"/>
                </a:solidFill>
                <a:latin typeface="Aharoni" panose="02010803020104030203" pitchFamily="2" charset="-79"/>
                <a:cs typeface="Aharoni" panose="02010803020104030203" pitchFamily="2" charset="-79"/>
              </a:rPr>
              <a:t> by:</a:t>
            </a:r>
            <a:endParaRPr lang="en-US" dirty="0">
              <a:solidFill>
                <a:schemeClr val="bg1"/>
              </a:solidFill>
              <a:latin typeface="Aharoni" panose="02010803020104030203" pitchFamily="2" charset="-79"/>
              <a:cs typeface="Aharoni" panose="02010803020104030203" pitchFamily="2" charset="-79"/>
            </a:endParaRP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A0864779-CAC3-F309-EC18-BEA58D1CF6A8}"/>
                  </a:ext>
                </a:extLst>
              </p:cNvPr>
              <p:cNvSpPr txBox="1"/>
              <p:nvPr/>
            </p:nvSpPr>
            <p:spPr>
              <a:xfrm>
                <a:off x="1112520" y="2663080"/>
                <a:ext cx="996696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where </a:t>
                </a:r>
                <a14:m>
                  <m:oMath xmlns:m="http://schemas.openxmlformats.org/officeDocument/2006/math">
                    <m:r>
                      <a:rPr lang="en-US" i="1" dirty="0" smtClean="0">
                        <a:solidFill>
                          <a:schemeClr val="bg1"/>
                        </a:solidFill>
                        <a:latin typeface="Cambria Math" panose="02040503050406030204" pitchFamily="18" charset="0"/>
                        <a:cs typeface="Aharoni" panose="02010803020104030203" pitchFamily="2" charset="-79"/>
                      </a:rPr>
                      <m:t>𝑑𝑛</m:t>
                    </m:r>
                    <m:r>
                      <a:rPr lang="it-IT" b="0" i="1" dirty="0" smtClean="0">
                        <a:solidFill>
                          <a:schemeClr val="bg1"/>
                        </a:solidFill>
                        <a:latin typeface="Cambria Math" panose="02040503050406030204" pitchFamily="18" charset="0"/>
                        <a:cs typeface="Aharoni" panose="02010803020104030203" pitchFamily="2" charset="-79"/>
                      </a:rPr>
                      <m:t>/</m:t>
                    </m:r>
                    <m:r>
                      <a:rPr lang="en-US" i="1" dirty="0" err="1">
                        <a:solidFill>
                          <a:schemeClr val="bg1"/>
                        </a:solidFill>
                        <a:latin typeface="Cambria Math" panose="02040503050406030204" pitchFamily="18" charset="0"/>
                        <a:cs typeface="Aharoni" panose="02010803020104030203" pitchFamily="2" charset="-79"/>
                      </a:rPr>
                      <m:t>𝑑</m:t>
                    </m:r>
                    <m:sSub>
                      <m:sSubPr>
                        <m:ctrlPr>
                          <a:rPr lang="it-IT" b="0" i="1" dirty="0" smtClean="0">
                            <a:solidFill>
                              <a:schemeClr val="bg1"/>
                            </a:solidFill>
                            <a:latin typeface="Cambria Math" panose="02040503050406030204" pitchFamily="18" charset="0"/>
                            <a:cs typeface="Aharoni" panose="02010803020104030203" pitchFamily="2" charset="-79"/>
                          </a:rPr>
                        </m:ctrlPr>
                      </m:sSubPr>
                      <m:e>
                        <m:r>
                          <a:rPr lang="en-US" i="1" dirty="0" err="1">
                            <a:solidFill>
                              <a:schemeClr val="bg1"/>
                            </a:solidFill>
                            <a:latin typeface="Cambria Math" panose="02040503050406030204" pitchFamily="18" charset="0"/>
                            <a:cs typeface="Aharoni" panose="02010803020104030203" pitchFamily="2" charset="-79"/>
                          </a:rPr>
                          <m:t>𝑀</m:t>
                        </m:r>
                      </m:e>
                      <m:sub>
                        <m:r>
                          <a:rPr lang="en-US" i="1" dirty="0" err="1">
                            <a:solidFill>
                              <a:schemeClr val="bg1"/>
                            </a:solidFill>
                            <a:latin typeface="Cambria Math" panose="02040503050406030204" pitchFamily="18" charset="0"/>
                            <a:cs typeface="Aharoni" panose="02010803020104030203" pitchFamily="2" charset="-79"/>
                          </a:rPr>
                          <m:t>h</m:t>
                        </m:r>
                      </m:sub>
                    </m:sSub>
                    <m:r>
                      <a:rPr lang="en-US" i="1" dirty="0">
                        <a:solidFill>
                          <a:schemeClr val="bg1"/>
                        </a:solidFill>
                        <a:latin typeface="Cambria Math" panose="02040503050406030204" pitchFamily="18" charset="0"/>
                        <a:cs typeface="Aharoni" panose="02010803020104030203" pitchFamily="2" charset="-79"/>
                      </a:rPr>
                      <m:t> </m:t>
                    </m:r>
                  </m:oMath>
                </a14:m>
                <a:r>
                  <a:rPr lang="en-US" dirty="0">
                    <a:solidFill>
                      <a:schemeClr val="bg1"/>
                    </a:solidFill>
                    <a:latin typeface="Aharoni" panose="02010803020104030203" pitchFamily="2" charset="-79"/>
                    <a:cs typeface="Aharoni" panose="02010803020104030203" pitchFamily="2" charset="-79"/>
                  </a:rPr>
                  <a:t> is the halo mass function by </a:t>
                </a:r>
                <a:r>
                  <a:rPr lang="it-IT" dirty="0">
                    <a:solidFill>
                      <a:schemeClr val="bg1"/>
                    </a:solidFill>
                    <a:latin typeface="Aharoni" panose="02010803020104030203" pitchFamily="2" charset="-79"/>
                    <a:cs typeface="Aharoni" panose="02010803020104030203" pitchFamily="2" charset="-79"/>
                  </a:rPr>
                  <a:t>the Press-</a:t>
                </a:r>
                <a:r>
                  <a:rPr lang="it-IT" dirty="0" err="1">
                    <a:solidFill>
                      <a:schemeClr val="bg1"/>
                    </a:solidFill>
                    <a:latin typeface="Aharoni" panose="02010803020104030203" pitchFamily="2" charset="-79"/>
                    <a:cs typeface="Aharoni" panose="02010803020104030203" pitchFamily="2" charset="-79"/>
                  </a:rPr>
                  <a:t>Schechter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formalism</a:t>
                </a:r>
                <a:r>
                  <a:rPr lang="it-IT" dirty="0">
                    <a:solidFill>
                      <a:schemeClr val="bg1"/>
                    </a:solidFill>
                    <a:latin typeface="Aharoni" panose="02010803020104030203" pitchFamily="2" charset="-79"/>
                    <a:cs typeface="Aharoni" panose="02010803020104030203" pitchFamily="2" charset="-79"/>
                  </a:rPr>
                  <a:t>, </a:t>
                </a:r>
                <a:r>
                  <a:rPr lang="en-US" dirty="0">
                    <a:solidFill>
                      <a:schemeClr val="bg1"/>
                    </a:solidFill>
                    <a:latin typeface="Aharoni" panose="02010803020104030203" pitchFamily="2" charset="-79"/>
                    <a:cs typeface="Aharoni" panose="02010803020104030203" pitchFamily="2" charset="-79"/>
                  </a:rPr>
                  <a:t>which tells us </a:t>
                </a:r>
                <a:r>
                  <a:rPr lang="en-US" b="1" dirty="0">
                    <a:solidFill>
                      <a:schemeClr val="bg1"/>
                    </a:solidFill>
                    <a:latin typeface="Aharoni" panose="02010803020104030203" pitchFamily="2" charset="-79"/>
                    <a:cs typeface="Aharoni" panose="02010803020104030203" pitchFamily="2" charset="-79"/>
                  </a:rPr>
                  <a:t>how many halos exist per unit volume and per unit mass,</a:t>
                </a:r>
                <a:r>
                  <a:rPr lang="en-US" dirty="0">
                    <a:solidFill>
                      <a:schemeClr val="bg1"/>
                    </a:solidFill>
                    <a:latin typeface="Aharoni" panose="02010803020104030203" pitchFamily="2" charset="-79"/>
                    <a:cs typeface="Aharoni" panose="02010803020104030203" pitchFamily="2" charset="-79"/>
                  </a:rPr>
                  <a:t> a crucial ingredient for modeling galaxy formation or, in our case, the distribution of primordial black holes in halos. </a:t>
                </a:r>
              </a:p>
            </p:txBody>
          </p:sp>
        </mc:Choice>
        <mc:Fallback xmlns="">
          <p:sp>
            <p:nvSpPr>
              <p:cNvPr id="13" name="CasellaDiTesto 12">
                <a:extLst>
                  <a:ext uri="{FF2B5EF4-FFF2-40B4-BE49-F238E27FC236}">
                    <a16:creationId xmlns:a16="http://schemas.microsoft.com/office/drawing/2014/main" id="{A0864779-CAC3-F309-EC18-BEA58D1CF6A8}"/>
                  </a:ext>
                </a:extLst>
              </p:cNvPr>
              <p:cNvSpPr txBox="1">
                <a:spLocks noRot="1" noChangeAspect="1" noMove="1" noResize="1" noEditPoints="1" noAdjustHandles="1" noChangeArrowheads="1" noChangeShapeType="1" noTextEdit="1"/>
              </p:cNvSpPr>
              <p:nvPr/>
            </p:nvSpPr>
            <p:spPr>
              <a:xfrm>
                <a:off x="1112520" y="2663080"/>
                <a:ext cx="9966960" cy="1200329"/>
              </a:xfrm>
              <a:prstGeom prst="rect">
                <a:avLst/>
              </a:prstGeom>
              <a:blipFill>
                <a:blip r:embed="rId2"/>
                <a:stretch>
                  <a:fillRect l="-428" t="-2538" b="-7107"/>
                </a:stretch>
              </a:blipFill>
            </p:spPr>
            <p:txBody>
              <a:bodyPr/>
              <a:lstStyle/>
              <a:p>
                <a:r>
                  <a:rPr lang="it-IT">
                    <a:noFill/>
                  </a:rPr>
                  <a:t> </a:t>
                </a:r>
              </a:p>
            </p:txBody>
          </p:sp>
        </mc:Fallback>
      </mc:AlternateContent>
      <p:pic>
        <p:nvPicPr>
          <p:cNvPr id="18" name="Immagine 17" descr="Immagine che contiene Carattere, testo, calligrafia, tipografia&#10;&#10;Il contenuto generato dall'IA potrebbe non essere corretto.">
            <a:extLst>
              <a:ext uri="{FF2B5EF4-FFF2-40B4-BE49-F238E27FC236}">
                <a16:creationId xmlns:a16="http://schemas.microsoft.com/office/drawing/2014/main" id="{928D22ED-C95B-BBCC-CB36-F85F8537F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948" y="1284095"/>
            <a:ext cx="3862604" cy="1378985"/>
          </a:xfrm>
          <a:prstGeom prst="rect">
            <a:avLst/>
          </a:prstGeom>
        </p:spPr>
      </p:pic>
      <p:pic>
        <p:nvPicPr>
          <p:cNvPr id="3" name="Immagine 2" descr="Immagine che contiene testo, Carattere, orologio, numero&#10;&#10;Il contenuto generato dall'IA potrebbe non essere corretto.">
            <a:extLst>
              <a:ext uri="{FF2B5EF4-FFF2-40B4-BE49-F238E27FC236}">
                <a16:creationId xmlns:a16="http://schemas.microsoft.com/office/drawing/2014/main" id="{8CD3C545-99BD-4ED6-A8F7-C711ED130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648" y="3672545"/>
            <a:ext cx="6725203" cy="1378985"/>
          </a:xfrm>
          <a:prstGeom prst="rect">
            <a:avLst/>
          </a:prstGeom>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53BB6244-CA81-12B4-6D3B-813332A9B8C2}"/>
                  </a:ext>
                </a:extLst>
              </p:cNvPr>
              <p:cNvSpPr txBox="1"/>
              <p:nvPr/>
            </p:nvSpPr>
            <p:spPr>
              <a:xfrm>
                <a:off x="1112520" y="5051530"/>
                <a:ext cx="9966960" cy="923330"/>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Here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𝜌</m:t>
                        </m:r>
                      </m:e>
                      <m:sub>
                        <m:r>
                          <a:rPr lang="it-IT" b="0" i="1" smtClean="0">
                            <a:solidFill>
                              <a:schemeClr val="bg1"/>
                            </a:solidFill>
                            <a:latin typeface="Cambria Math" panose="02040503050406030204" pitchFamily="18" charset="0"/>
                            <a:cs typeface="Aharoni" panose="02010803020104030203" pitchFamily="2" charset="-79"/>
                          </a:rPr>
                          <m:t>0</m:t>
                        </m:r>
                      </m:sub>
                    </m:sSub>
                  </m:oMath>
                </a14:m>
                <a:r>
                  <a:rPr lang="en-US" dirty="0">
                    <a:solidFill>
                      <a:schemeClr val="bg1"/>
                    </a:solidFill>
                    <a:latin typeface="Aharoni" panose="02010803020104030203" pitchFamily="2" charset="-79"/>
                    <a:cs typeface="Aharoni" panose="02010803020104030203" pitchFamily="2" charset="-79"/>
                  </a:rPr>
                  <a:t> is the average density matter of the Universe,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𝛿</m:t>
                        </m:r>
                      </m:e>
                      <m:sub>
                        <m:r>
                          <a:rPr lang="it-IT" b="0" i="1" smtClean="0">
                            <a:solidFill>
                              <a:schemeClr val="bg1"/>
                            </a:solidFill>
                            <a:latin typeface="Cambria Math" panose="02040503050406030204" pitchFamily="18" charset="0"/>
                            <a:cs typeface="Aharoni" panose="02010803020104030203" pitchFamily="2" charset="-79"/>
                          </a:rPr>
                          <m:t>𝑐</m:t>
                        </m:r>
                      </m:sub>
                    </m:sSub>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1</m:t>
                    </m:r>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69</m:t>
                    </m:r>
                  </m:oMath>
                </a14:m>
                <a:r>
                  <a:rPr lang="en-US" dirty="0">
                    <a:solidFill>
                      <a:schemeClr val="bg1"/>
                    </a:solidFill>
                    <a:latin typeface="Aharoni" panose="02010803020104030203" pitchFamily="2" charset="-79"/>
                    <a:cs typeface="Aharoni" panose="02010803020104030203" pitchFamily="2" charset="-79"/>
                  </a:rPr>
                  <a:t> is the threshold for the collapsing of virialized objects according to the spherical collapse model and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𝜎</m:t>
                    </m:r>
                    <m:d>
                      <m:dPr>
                        <m:ctrlPr>
                          <a:rPr lang="it-IT" b="0" i="1" smtClean="0">
                            <a:solidFill>
                              <a:schemeClr val="bg1"/>
                            </a:solidFill>
                            <a:latin typeface="Cambria Math" panose="02040503050406030204" pitchFamily="18" charset="0"/>
                            <a:cs typeface="Aharoni" panose="02010803020104030203" pitchFamily="2" charset="-79"/>
                          </a:rPr>
                        </m:ctrlPr>
                      </m:dPr>
                      <m:e>
                        <m:r>
                          <a:rPr lang="it-IT" b="0" i="1" smtClean="0">
                            <a:solidFill>
                              <a:schemeClr val="bg1"/>
                            </a:solidFill>
                            <a:latin typeface="Cambria Math" panose="02040503050406030204" pitchFamily="18" charset="0"/>
                            <a:cs typeface="Aharoni" panose="02010803020104030203" pitchFamily="2" charset="-79"/>
                          </a:rPr>
                          <m:t>𝑀</m:t>
                        </m:r>
                      </m:e>
                    </m:d>
                  </m:oMath>
                </a14:m>
                <a:r>
                  <a:rPr lang="en-US" dirty="0">
                    <a:solidFill>
                      <a:schemeClr val="bg1"/>
                    </a:solidFill>
                    <a:latin typeface="Aharoni" panose="02010803020104030203" pitchFamily="2" charset="-79"/>
                    <a:cs typeface="Aharoni" panose="02010803020104030203" pitchFamily="2" charset="-79"/>
                  </a:rPr>
                  <a:t> is the variance of the </a:t>
                </a:r>
                <a:r>
                  <a:rPr lang="en-US" b="1" dirty="0">
                    <a:solidFill>
                      <a:schemeClr val="bg1"/>
                    </a:solidFill>
                  </a:rPr>
                  <a:t>matter density field</a:t>
                </a:r>
                <a:r>
                  <a:rPr lang="en-US" dirty="0">
                    <a:solidFill>
                      <a:schemeClr val="bg1"/>
                    </a:solidFill>
                  </a:rPr>
                  <a:t> </a:t>
                </a:r>
                <a:r>
                  <a:rPr lang="en-US" dirty="0">
                    <a:solidFill>
                      <a:schemeClr val="bg1"/>
                    </a:solidFill>
                    <a:latin typeface="Aharoni" panose="02010803020104030203" pitchFamily="2" charset="-79"/>
                    <a:cs typeface="Aharoni" panose="02010803020104030203" pitchFamily="2" charset="-79"/>
                  </a:rPr>
                  <a:t>computed from the matter power spectrum.</a:t>
                </a:r>
              </a:p>
            </p:txBody>
          </p:sp>
        </mc:Choice>
        <mc:Fallback xmlns="">
          <p:sp>
            <p:nvSpPr>
              <p:cNvPr id="4" name="CasellaDiTesto 3">
                <a:extLst>
                  <a:ext uri="{FF2B5EF4-FFF2-40B4-BE49-F238E27FC236}">
                    <a16:creationId xmlns:a16="http://schemas.microsoft.com/office/drawing/2014/main" id="{53BB6244-CA81-12B4-6D3B-813332A9B8C2}"/>
                  </a:ext>
                </a:extLst>
              </p:cNvPr>
              <p:cNvSpPr txBox="1">
                <a:spLocks noRot="1" noChangeAspect="1" noMove="1" noResize="1" noEditPoints="1" noAdjustHandles="1" noChangeArrowheads="1" noChangeShapeType="1" noTextEdit="1"/>
              </p:cNvSpPr>
              <p:nvPr/>
            </p:nvSpPr>
            <p:spPr>
              <a:xfrm>
                <a:off x="1112520" y="5051530"/>
                <a:ext cx="9966960" cy="923330"/>
              </a:xfrm>
              <a:prstGeom prst="rect">
                <a:avLst/>
              </a:prstGeom>
              <a:blipFill>
                <a:blip r:embed="rId5"/>
                <a:stretch>
                  <a:fillRect l="-428" t="-3311" r="-856" b="-10596"/>
                </a:stretch>
              </a:blipFill>
            </p:spPr>
            <p:txBody>
              <a:bodyPr/>
              <a:lstStyle/>
              <a:p>
                <a:r>
                  <a:rPr lang="it-IT">
                    <a:noFill/>
                  </a:rPr>
                  <a:t> </a:t>
                </a:r>
              </a:p>
            </p:txBody>
          </p:sp>
        </mc:Fallback>
      </mc:AlternateContent>
    </p:spTree>
    <p:extLst>
      <p:ext uri="{BB962C8B-B14F-4D97-AF65-F5344CB8AC3E}">
        <p14:creationId xmlns:p14="http://schemas.microsoft.com/office/powerpoint/2010/main" val="399482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FEC310-24D3-A44D-F51D-9E0BC10C4162}"/>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12E53E5F-5FDF-46D7-7ED8-16FA8C7E6E98}"/>
              </a:ext>
            </a:extLst>
          </p:cNvPr>
          <p:cNvSpPr txBox="1"/>
          <p:nvPr/>
        </p:nvSpPr>
        <p:spPr>
          <a:xfrm>
            <a:off x="4160657" y="265470"/>
            <a:ext cx="4519187"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Merger Rate </a:t>
            </a:r>
            <a:r>
              <a:rPr lang="it-IT" sz="2400" dirty="0" err="1">
                <a:solidFill>
                  <a:schemeClr val="bg1"/>
                </a:solidFill>
                <a:latin typeface="Aharoni" panose="02010803020104030203" pitchFamily="2" charset="-79"/>
                <a:cs typeface="Aharoni" panose="02010803020104030203" pitchFamily="2" charset="-79"/>
              </a:rPr>
              <a:t>Modeling</a:t>
            </a:r>
            <a:r>
              <a:rPr lang="it-IT" sz="2400" dirty="0">
                <a:solidFill>
                  <a:schemeClr val="bg1"/>
                </a:solidFill>
                <a:latin typeface="Aharoni" panose="02010803020104030203" pitchFamily="2" charset="-79"/>
                <a:cs typeface="Aharoni" panose="02010803020104030203" pitchFamily="2" charset="-79"/>
              </a:rPr>
              <a:t>: Part II</a:t>
            </a: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26A3E63-AFAC-158B-B3FB-2699CC3B1007}"/>
                  </a:ext>
                </a:extLst>
              </p:cNvPr>
              <p:cNvSpPr txBox="1"/>
              <p:nvPr/>
            </p:nvSpPr>
            <p:spPr>
              <a:xfrm>
                <a:off x="1083022" y="1098077"/>
                <a:ext cx="996696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Instead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𝑅</m:t>
                        </m:r>
                      </m:e>
                      <m:sub>
                        <m:r>
                          <a:rPr lang="it-IT" b="0" i="1" smtClean="0">
                            <a:solidFill>
                              <a:schemeClr val="bg1"/>
                            </a:solidFill>
                            <a:latin typeface="Cambria Math" panose="02040503050406030204" pitchFamily="18" charset="0"/>
                            <a:cs typeface="Aharoni" panose="02010803020104030203" pitchFamily="2" charset="-79"/>
                          </a:rPr>
                          <m:t>h</m:t>
                        </m:r>
                      </m:sub>
                    </m:sSub>
                    <m:r>
                      <a:rPr lang="it-IT" b="0" i="1" smtClean="0">
                        <a:solidFill>
                          <a:schemeClr val="bg1"/>
                        </a:solidFill>
                        <a:latin typeface="Cambria Math" panose="02040503050406030204" pitchFamily="18" charset="0"/>
                        <a:cs typeface="Aharoni" panose="02010803020104030203" pitchFamily="2" charset="-79"/>
                      </a:rPr>
                      <m:t>(</m:t>
                    </m:r>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𝑀</m:t>
                        </m:r>
                      </m:e>
                      <m:sub>
                        <m:r>
                          <a:rPr lang="it-IT" b="0" i="1" smtClean="0">
                            <a:solidFill>
                              <a:schemeClr val="bg1"/>
                            </a:solidFill>
                            <a:latin typeface="Cambria Math" panose="02040503050406030204" pitchFamily="18" charset="0"/>
                            <a:cs typeface="Aharoni" panose="02010803020104030203" pitchFamily="2" charset="-79"/>
                          </a:rPr>
                          <m:t>h</m:t>
                        </m:r>
                      </m:sub>
                    </m:sSub>
                    <m:r>
                      <a:rPr lang="it-IT" b="0" i="1" smtClean="0">
                        <a:solidFill>
                          <a:schemeClr val="bg1"/>
                        </a:solidFill>
                        <a:latin typeface="Cambria Math" panose="02040503050406030204" pitchFamily="18" charset="0"/>
                        <a:cs typeface="Aharoni" panose="02010803020104030203" pitchFamily="2" charset="-79"/>
                      </a:rPr>
                      <m:t>)</m:t>
                    </m:r>
                  </m:oMath>
                </a14:m>
                <a:r>
                  <a:rPr lang="en-US" dirty="0">
                    <a:solidFill>
                      <a:schemeClr val="bg1"/>
                    </a:solidFill>
                    <a:latin typeface="Aharoni" panose="02010803020104030203" pitchFamily="2" charset="-79"/>
                    <a:cs typeface="Aharoni" panose="02010803020104030203" pitchFamily="2" charset="-79"/>
                  </a:rPr>
                  <a:t> comes from</a:t>
                </a:r>
              </a:p>
            </p:txBody>
          </p:sp>
        </mc:Choice>
        <mc:Fallback xmlns="">
          <p:sp>
            <p:nvSpPr>
              <p:cNvPr id="13" name="CasellaDiTesto 12">
                <a:extLst>
                  <a:ext uri="{FF2B5EF4-FFF2-40B4-BE49-F238E27FC236}">
                    <a16:creationId xmlns:a16="http://schemas.microsoft.com/office/drawing/2014/main" id="{C26A3E63-AFAC-158B-B3FB-2699CC3B1007}"/>
                  </a:ext>
                </a:extLst>
              </p:cNvPr>
              <p:cNvSpPr txBox="1">
                <a:spLocks noRot="1" noChangeAspect="1" noMove="1" noResize="1" noEditPoints="1" noAdjustHandles="1" noChangeArrowheads="1" noChangeShapeType="1" noTextEdit="1"/>
              </p:cNvSpPr>
              <p:nvPr/>
            </p:nvSpPr>
            <p:spPr>
              <a:xfrm>
                <a:off x="1083022" y="1098077"/>
                <a:ext cx="9966960" cy="369332"/>
              </a:xfrm>
              <a:prstGeom prst="rect">
                <a:avLst/>
              </a:prstGeom>
              <a:blipFill>
                <a:blip r:embed="rId2"/>
                <a:stretch>
                  <a:fillRect l="-428" t="-6557" b="-2623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97AF478D-ECBA-2608-616A-C4E76505601C}"/>
                  </a:ext>
                </a:extLst>
              </p:cNvPr>
              <p:cNvSpPr txBox="1"/>
              <p:nvPr/>
            </p:nvSpPr>
            <p:spPr>
              <a:xfrm>
                <a:off x="1083022" y="2618168"/>
                <a:ext cx="9966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Here </a:t>
                </a:r>
                <a14:m>
                  <m:oMath xmlns:m="http://schemas.openxmlformats.org/officeDocument/2006/math">
                    <m:sSub>
                      <m:sSubPr>
                        <m:ctrlPr>
                          <a:rPr lang="it-IT" i="1" dirty="0">
                            <a:solidFill>
                              <a:schemeClr val="bg1"/>
                            </a:solidFill>
                            <a:latin typeface="Cambria Math" panose="02040503050406030204" pitchFamily="18" charset="0"/>
                            <a:cs typeface="Aharoni" panose="02010803020104030203" pitchFamily="2" charset="-79"/>
                          </a:rPr>
                        </m:ctrlPr>
                      </m:sSubPr>
                      <m:e>
                        <m:r>
                          <a:rPr lang="it-IT" i="1" dirty="0">
                            <a:solidFill>
                              <a:schemeClr val="bg1"/>
                            </a:solidFill>
                            <a:latin typeface="Cambria Math" panose="02040503050406030204" pitchFamily="18" charset="0"/>
                            <a:cs typeface="Aharoni" panose="02010803020104030203" pitchFamily="2" charset="-79"/>
                          </a:rPr>
                          <m:t>𝑅</m:t>
                        </m:r>
                      </m:e>
                      <m:sub>
                        <m:r>
                          <a:rPr lang="it-IT" i="1" dirty="0">
                            <a:solidFill>
                              <a:schemeClr val="bg1"/>
                            </a:solidFill>
                            <a:latin typeface="Cambria Math" panose="02040503050406030204" pitchFamily="18" charset="0"/>
                            <a:cs typeface="Aharoni" panose="02010803020104030203" pitchFamily="2" charset="-79"/>
                          </a:rPr>
                          <m:t>𝑣𝑖𝑟</m:t>
                        </m:r>
                      </m:sub>
                    </m:sSub>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virial</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radius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defining</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outer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boundary</a:t>
                </a:r>
                <a:r>
                  <a:rPr lang="it-IT" dirty="0">
                    <a:solidFill>
                      <a:schemeClr val="bg1"/>
                    </a:solidFill>
                    <a:latin typeface="Aharoni" panose="02010803020104030203" pitchFamily="2" charset="-79"/>
                    <a:cs typeface="Aharoni" panose="02010803020104030203" pitchFamily="2" charset="-79"/>
                  </a:rPr>
                  <a:t> of the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 and a</a:t>
                </a:r>
                <a:r>
                  <a:rPr lang="en-US" dirty="0" err="1">
                    <a:solidFill>
                      <a:schemeClr val="bg1"/>
                    </a:solidFill>
                    <a:latin typeface="Aharoni" panose="02010803020104030203" pitchFamily="2" charset="-79"/>
                    <a:cs typeface="Aharoni" panose="02010803020104030203" pitchFamily="2" charset="-79"/>
                  </a:rPr>
                  <a:t>ssuming</a:t>
                </a:r>
                <a:r>
                  <a:rPr lang="en-US" dirty="0">
                    <a:solidFill>
                      <a:schemeClr val="bg1"/>
                    </a:solidFill>
                    <a:latin typeface="Aharoni" panose="02010803020104030203" pitchFamily="2" charset="-79"/>
                    <a:cs typeface="Aharoni" panose="02010803020104030203" pitchFamily="2" charset="-79"/>
                  </a:rPr>
                  <a:t> PBHs behave as cold, </a:t>
                </a:r>
                <a:r>
                  <a:rPr lang="en-US" dirty="0" err="1">
                    <a:solidFill>
                      <a:schemeClr val="bg1"/>
                    </a:solidFill>
                    <a:latin typeface="Aharoni" panose="02010803020104030203" pitchFamily="2" charset="-79"/>
                    <a:cs typeface="Aharoni" panose="02010803020104030203" pitchFamily="2" charset="-79"/>
                  </a:rPr>
                  <a:t>collisionless</a:t>
                </a:r>
                <a:r>
                  <a:rPr lang="en-US" dirty="0">
                    <a:solidFill>
                      <a:schemeClr val="bg1"/>
                    </a:solidFill>
                    <a:latin typeface="Aharoni" panose="02010803020104030203" pitchFamily="2" charset="-79"/>
                    <a:cs typeface="Aharoni" panose="02010803020104030203" pitchFamily="2" charset="-79"/>
                  </a:rPr>
                  <a:t> matter, their density profile within halos follows that of dark matter. Thus, we model the PBH distribution using the </a:t>
                </a:r>
                <a:r>
                  <a:rPr lang="it-IT" dirty="0">
                    <a:solidFill>
                      <a:schemeClr val="bg1"/>
                    </a:solidFill>
                    <a:latin typeface="Aharoni" panose="02010803020104030203" pitchFamily="2" charset="-79"/>
                    <a:cs typeface="Aharoni" panose="02010803020104030203" pitchFamily="2" charset="-79"/>
                  </a:rPr>
                  <a:t>Navarro-</a:t>
                </a:r>
                <a:r>
                  <a:rPr lang="it-IT" dirty="0" err="1">
                    <a:solidFill>
                      <a:schemeClr val="bg1"/>
                    </a:solidFill>
                    <a:latin typeface="Aharoni" panose="02010803020104030203" pitchFamily="2" charset="-79"/>
                    <a:cs typeface="Aharoni" panose="02010803020104030203" pitchFamily="2" charset="-79"/>
                  </a:rPr>
                  <a:t>Frenk</a:t>
                </a:r>
                <a:r>
                  <a:rPr lang="it-IT" dirty="0">
                    <a:solidFill>
                      <a:schemeClr val="bg1"/>
                    </a:solidFill>
                    <a:latin typeface="Aharoni" panose="02010803020104030203" pitchFamily="2" charset="-79"/>
                    <a:cs typeface="Aharoni" panose="02010803020104030203" pitchFamily="2" charset="-79"/>
                  </a:rPr>
                  <a:t>-White </a:t>
                </a:r>
                <a:r>
                  <a:rPr lang="it-IT" dirty="0" err="1">
                    <a:solidFill>
                      <a:schemeClr val="bg1"/>
                    </a:solidFill>
                    <a:latin typeface="Aharoni" panose="02010803020104030203" pitchFamily="2" charset="-79"/>
                    <a:cs typeface="Aharoni" panose="02010803020104030203" pitchFamily="2" charset="-79"/>
                  </a:rPr>
                  <a:t>density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profile</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𝜌</m:t>
                        </m:r>
                      </m:e>
                      <m:sub>
                        <m:r>
                          <a:rPr lang="it-IT" b="0" i="1" smtClean="0">
                            <a:solidFill>
                              <a:schemeClr val="bg1"/>
                            </a:solidFill>
                            <a:latin typeface="Cambria Math" panose="02040503050406030204" pitchFamily="18" charset="0"/>
                            <a:cs typeface="Aharoni" panose="02010803020104030203" pitchFamily="2" charset="-79"/>
                          </a:rPr>
                          <m:t>𝑁𝐹𝑊</m:t>
                        </m:r>
                      </m:sub>
                    </m:sSub>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𝑟</m:t>
                    </m:r>
                    <m:r>
                      <a:rPr lang="it-IT" b="0" i="1" smtClean="0">
                        <a:solidFill>
                          <a:schemeClr val="bg1"/>
                        </a:solidFill>
                        <a:latin typeface="Cambria Math" panose="02040503050406030204" pitchFamily="18" charset="0"/>
                        <a:cs typeface="Aharoni" panose="02010803020104030203" pitchFamily="2" charset="-79"/>
                      </a:rPr>
                      <m:t>)</m:t>
                    </m:r>
                  </m:oMath>
                </a14:m>
                <a:r>
                  <a:rPr lang="en-US" dirty="0">
                    <a:solidFill>
                      <a:schemeClr val="bg1"/>
                    </a:solidFill>
                    <a:latin typeface="Aharoni" panose="02010803020104030203" pitchFamily="2" charset="-79"/>
                    <a:cs typeface="Aharoni" panose="02010803020104030203" pitchFamily="2" charset="-79"/>
                  </a:rPr>
                  <a:t> that describes </a:t>
                </a:r>
                <a:r>
                  <a:rPr lang="en-US" b="1" dirty="0">
                    <a:solidFill>
                      <a:schemeClr val="bg1"/>
                    </a:solidFill>
                    <a:latin typeface="Aharoni" panose="02010803020104030203" pitchFamily="2" charset="-79"/>
                    <a:cs typeface="Aharoni" panose="02010803020104030203" pitchFamily="2" charset="-79"/>
                  </a:rPr>
                  <a:t>how dark matter density changes with distance from the center of a halo</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16" name="CasellaDiTesto 15">
                <a:extLst>
                  <a:ext uri="{FF2B5EF4-FFF2-40B4-BE49-F238E27FC236}">
                    <a16:creationId xmlns:a16="http://schemas.microsoft.com/office/drawing/2014/main" id="{97AF478D-ECBA-2608-616A-C4E76505601C}"/>
                  </a:ext>
                </a:extLst>
              </p:cNvPr>
              <p:cNvSpPr txBox="1">
                <a:spLocks noRot="1" noChangeAspect="1" noMove="1" noResize="1" noEditPoints="1" noAdjustHandles="1" noChangeArrowheads="1" noChangeShapeType="1" noTextEdit="1"/>
              </p:cNvSpPr>
              <p:nvPr/>
            </p:nvSpPr>
            <p:spPr>
              <a:xfrm>
                <a:off x="1083022" y="2618168"/>
                <a:ext cx="9966960" cy="1477328"/>
              </a:xfrm>
              <a:prstGeom prst="rect">
                <a:avLst/>
              </a:prstGeom>
              <a:blipFill>
                <a:blip r:embed="rId3"/>
                <a:stretch>
                  <a:fillRect l="-428" t="-2881" b="-535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DE4BA9E-63C2-D92A-D6A5-48DE92F86B78}"/>
                  </a:ext>
                </a:extLst>
              </p:cNvPr>
              <p:cNvSpPr txBox="1"/>
              <p:nvPr/>
            </p:nvSpPr>
            <p:spPr>
              <a:xfrm>
                <a:off x="1083022" y="5499664"/>
                <a:ext cx="10204411" cy="652551"/>
              </a:xfrm>
              <a:prstGeom prst="rect">
                <a:avLst/>
              </a:prstGeom>
              <a:noFill/>
            </p:spPr>
            <p:txBody>
              <a:bodyPr wrap="square" rtlCol="0">
                <a:spAutoFit/>
              </a:bodyPr>
              <a:lstStyle/>
              <a:p>
                <a:pPr marL="285750" indent="-285750">
                  <a:buFont typeface="Arial" panose="020B0604020202020204" pitchFamily="34" charset="0"/>
                  <a:buChar char="•"/>
                </a:pPr>
                <a:r>
                  <a:rPr lang="it-IT" b="0" dirty="0" err="1">
                    <a:solidFill>
                      <a:schemeClr val="bg1"/>
                    </a:solidFill>
                    <a:latin typeface="Aharoni" panose="02010803020104030203" pitchFamily="2" charset="-79"/>
                    <a:cs typeface="Aharoni" panose="02010803020104030203" pitchFamily="2" charset="-79"/>
                  </a:rPr>
                  <a:t>Where</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sSub>
                      <m:sSubPr>
                        <m:ctrlPr>
                          <a:rPr lang="ar-AE" i="1">
                            <a:solidFill>
                              <a:schemeClr val="bg1"/>
                            </a:solidFill>
                            <a:latin typeface="Cambria Math" panose="02040503050406030204" pitchFamily="18" charset="0"/>
                          </a:rPr>
                        </m:ctrlPr>
                      </m:sSubPr>
                      <m:e>
                        <m:r>
                          <a:rPr lang="ar-AE" i="1">
                            <a:solidFill>
                              <a:schemeClr val="bg1"/>
                            </a:solidFill>
                            <a:latin typeface="Cambria Math" panose="02040503050406030204" pitchFamily="18" charset="0"/>
                          </a:rPr>
                          <m:t>𝜌</m:t>
                        </m:r>
                      </m:e>
                      <m:sub>
                        <m:r>
                          <a:rPr lang="ar-AE" i="1">
                            <a:solidFill>
                              <a:schemeClr val="bg1"/>
                            </a:solidFill>
                            <a:latin typeface="Cambria Math" panose="02040503050406030204" pitchFamily="18" charset="0"/>
                          </a:rPr>
                          <m:t>𝑠</m:t>
                        </m:r>
                      </m:sub>
                    </m:sSub>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the </a:t>
                </a:r>
                <a:r>
                  <a:rPr lang="it-IT" b="1" dirty="0" err="1">
                    <a:solidFill>
                      <a:schemeClr val="bg1"/>
                    </a:solidFill>
                    <a:latin typeface="Aharoni" panose="02010803020104030203" pitchFamily="2" charset="-79"/>
                    <a:cs typeface="Aharoni" panose="02010803020104030203" pitchFamily="2" charset="-79"/>
                  </a:rPr>
                  <a:t>characteristic</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density</a:t>
                </a:r>
                <a:r>
                  <a:rPr lang="it-IT" dirty="0">
                    <a:solidFill>
                      <a:schemeClr val="bg1"/>
                    </a:solidFill>
                    <a:latin typeface="Aharoni" panose="02010803020104030203" pitchFamily="2" charset="-79"/>
                    <a:cs typeface="Aharoni" panose="02010803020104030203" pitchFamily="2" charset="-79"/>
                  </a:rPr>
                  <a:t> setting the </a:t>
                </a:r>
                <a:r>
                  <a:rPr lang="it-IT" dirty="0" err="1">
                    <a:solidFill>
                      <a:schemeClr val="bg1"/>
                    </a:solidFill>
                    <a:latin typeface="Aharoni" panose="02010803020104030203" pitchFamily="2" charset="-79"/>
                    <a:cs typeface="Aharoni" panose="02010803020104030203" pitchFamily="2" charset="-79"/>
                  </a:rPr>
                  <a:t>normalization</a:t>
                </a:r>
                <a:r>
                  <a:rPr lang="it-IT" dirty="0">
                    <a:solidFill>
                      <a:schemeClr val="bg1"/>
                    </a:solidFill>
                    <a:latin typeface="Aharoni" panose="02010803020104030203" pitchFamily="2" charset="-79"/>
                    <a:cs typeface="Aharoni" panose="02010803020104030203" pitchFamily="2" charset="-79"/>
                  </a:rPr>
                  <a:t> of the </a:t>
                </a:r>
                <a:r>
                  <a:rPr lang="it-IT" dirty="0" err="1">
                    <a:solidFill>
                      <a:schemeClr val="bg1"/>
                    </a:solidFill>
                    <a:latin typeface="Aharoni" panose="02010803020104030203" pitchFamily="2" charset="-79"/>
                    <a:cs typeface="Aharoni" panose="02010803020104030203" pitchFamily="2" charset="-79"/>
                  </a:rPr>
                  <a:t>profile</a:t>
                </a:r>
                <a:r>
                  <a:rPr lang="it-IT" dirty="0">
                    <a:solidFill>
                      <a:schemeClr val="bg1"/>
                    </a:solidFill>
                    <a:latin typeface="Aharoni" panose="02010803020104030203" pitchFamily="2" charset="-79"/>
                    <a:cs typeface="Aharoni" panose="02010803020104030203" pitchFamily="2" charset="-79"/>
                  </a:rPr>
                  <a:t>, and </a:t>
                </a:r>
                <a14:m>
                  <m:oMath xmlns:m="http://schemas.openxmlformats.org/officeDocument/2006/math">
                    <m:sSub>
                      <m:sSubPr>
                        <m:ctrlPr>
                          <a:rPr lang="ar-AE" i="1">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𝑅</m:t>
                        </m:r>
                      </m:e>
                      <m:sub>
                        <m:r>
                          <a:rPr lang="ar-AE" i="1">
                            <a:solidFill>
                              <a:schemeClr val="bg1"/>
                            </a:solidFill>
                            <a:latin typeface="Cambria Math" panose="02040503050406030204" pitchFamily="18" charset="0"/>
                          </a:rPr>
                          <m:t>𝑠</m:t>
                        </m:r>
                      </m:sub>
                    </m:sSub>
                  </m:oMath>
                </a14:m>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the </a:t>
                </a:r>
                <a:r>
                  <a:rPr lang="it-IT" b="1" dirty="0">
                    <a:solidFill>
                      <a:schemeClr val="bg1"/>
                    </a:solidFill>
                    <a:latin typeface="Aharoni" panose="02010803020104030203" pitchFamily="2" charset="-79"/>
                    <a:cs typeface="Aharoni" panose="02010803020104030203" pitchFamily="2" charset="-79"/>
                  </a:rPr>
                  <a:t>scale </a:t>
                </a:r>
                <a:r>
                  <a:rPr lang="it-IT" b="1" dirty="0" err="1">
                    <a:solidFill>
                      <a:schemeClr val="bg1"/>
                    </a:solidFill>
                    <a:latin typeface="Aharoni" panose="02010803020104030203" pitchFamily="2" charset="-79"/>
                    <a:cs typeface="Aharoni" panose="02010803020104030203" pitchFamily="2" charset="-79"/>
                  </a:rPr>
                  <a:t>radius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marking</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transition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between</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inner</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a:rPr lang="it-IT" i="1">
                        <a:solidFill>
                          <a:schemeClr val="bg1"/>
                        </a:solidFill>
                        <a:latin typeface="Cambria Math" panose="02040503050406030204" pitchFamily="18" charset="0"/>
                      </a:rPr>
                      <m:t>𝜌</m:t>
                    </m:r>
                    <m:r>
                      <a:rPr lang="it-IT">
                        <a:solidFill>
                          <a:schemeClr val="bg1"/>
                        </a:solidFill>
                        <a:latin typeface="Cambria Math" panose="02040503050406030204" pitchFamily="18" charset="0"/>
                      </a:rPr>
                      <m:t>∝</m:t>
                    </m:r>
                    <m:r>
                      <a:rPr lang="it-IT">
                        <a:solidFill>
                          <a:schemeClr val="bg1"/>
                        </a:solidFill>
                        <a:latin typeface="Cambria Math" panose="02040503050406030204" pitchFamily="18" charset="0"/>
                      </a:rPr>
                      <m:t>1</m:t>
                    </m:r>
                    <m:r>
                      <a:rPr lang="it-IT">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𝑟</m:t>
                    </m:r>
                  </m:oMath>
                </a14:m>
                <a:r>
                  <a:rPr lang="it-IT" dirty="0">
                    <a:solidFill>
                      <a:schemeClr val="bg1"/>
                    </a:solidFill>
                    <a:latin typeface="Aharoni" panose="02010803020104030203" pitchFamily="2" charset="-79"/>
                    <a:cs typeface="Aharoni" panose="02010803020104030203" pitchFamily="2" charset="-79"/>
                  </a:rPr>
                  <a:t> and </a:t>
                </a:r>
                <a:r>
                  <a:rPr lang="it-IT" dirty="0" err="1">
                    <a:solidFill>
                      <a:schemeClr val="bg1"/>
                    </a:solidFill>
                    <a:latin typeface="Aharoni" panose="02010803020104030203" pitchFamily="2" charset="-79"/>
                    <a:cs typeface="Aharoni" panose="02010803020104030203" pitchFamily="2" charset="-79"/>
                  </a:rPr>
                  <a:t>outer</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r>
                      <a:rPr lang="it-IT" i="1">
                        <a:solidFill>
                          <a:schemeClr val="bg1"/>
                        </a:solidFill>
                        <a:latin typeface="Cambria Math" panose="02040503050406030204" pitchFamily="18" charset="0"/>
                      </a:rPr>
                      <m:t>𝜌</m:t>
                    </m:r>
                    <m:r>
                      <a:rPr lang="it-IT">
                        <a:solidFill>
                          <a:schemeClr val="bg1"/>
                        </a:solidFill>
                        <a:latin typeface="Cambria Math" panose="02040503050406030204" pitchFamily="18" charset="0"/>
                      </a:rPr>
                      <m:t>∝</m:t>
                    </m:r>
                    <m:r>
                      <a:rPr lang="it-IT">
                        <a:solidFill>
                          <a:schemeClr val="bg1"/>
                        </a:solidFill>
                        <a:latin typeface="Cambria Math" panose="02040503050406030204" pitchFamily="18" charset="0"/>
                      </a:rPr>
                      <m:t>1</m:t>
                    </m:r>
                    <m:r>
                      <a:rPr lang="it-IT">
                        <a:solidFill>
                          <a:schemeClr val="bg1"/>
                        </a:solidFill>
                        <a:latin typeface="Cambria Math" panose="02040503050406030204" pitchFamily="18" charset="0"/>
                      </a:rPr>
                      <m:t>/</m:t>
                    </m:r>
                    <m:sSup>
                      <m:sSupPr>
                        <m:ctrlPr>
                          <a:rPr lang="ar-AE" i="1">
                            <a:solidFill>
                              <a:schemeClr val="bg1"/>
                            </a:solidFill>
                            <a:latin typeface="Cambria Math" panose="02040503050406030204" pitchFamily="18" charset="0"/>
                          </a:rPr>
                        </m:ctrlPr>
                      </m:sSupPr>
                      <m:e>
                        <m:r>
                          <a:rPr lang="ar-AE" i="1">
                            <a:solidFill>
                              <a:schemeClr val="bg1"/>
                            </a:solidFill>
                            <a:latin typeface="Cambria Math" panose="02040503050406030204" pitchFamily="18" charset="0"/>
                          </a:rPr>
                          <m:t>𝑟</m:t>
                        </m:r>
                      </m:e>
                      <m:sup>
                        <m:r>
                          <a:rPr lang="ar-AE">
                            <a:solidFill>
                              <a:schemeClr val="bg1"/>
                            </a:solidFill>
                            <a:latin typeface="Cambria Math" panose="02040503050406030204" pitchFamily="18" charset="0"/>
                          </a:rPr>
                          <m:t>3</m:t>
                        </m:r>
                      </m:sup>
                    </m:sSup>
                  </m:oMath>
                </a14:m>
                <a:r>
                  <a:rPr lang="it-IT" dirty="0" err="1">
                    <a:solidFill>
                      <a:schemeClr val="bg1"/>
                    </a:solidFill>
                    <a:latin typeface="Aharoni" panose="02010803020104030203" pitchFamily="2" charset="-79"/>
                    <a:cs typeface="Aharoni" panose="02010803020104030203" pitchFamily="2" charset="-79"/>
                  </a:rPr>
                  <a:t>regions</a:t>
                </a:r>
                <a:r>
                  <a:rPr lang="it-IT" dirty="0">
                    <a:solidFill>
                      <a:schemeClr val="bg1"/>
                    </a:solidFill>
                    <a:latin typeface="Aharoni" panose="02010803020104030203" pitchFamily="2" charset="-79"/>
                    <a:cs typeface="Aharoni" panose="02010803020104030203" pitchFamily="2" charset="-79"/>
                  </a:rPr>
                  <a:t>.</a:t>
                </a:r>
                <a:endParaRPr lang="en-US" dirty="0">
                  <a:solidFill>
                    <a:schemeClr val="bg1"/>
                  </a:solidFill>
                  <a:latin typeface="Aharoni" panose="02010803020104030203" pitchFamily="2" charset="-79"/>
                  <a:cs typeface="Aharoni" panose="02010803020104030203" pitchFamily="2" charset="-79"/>
                </a:endParaRPr>
              </a:p>
            </p:txBody>
          </p:sp>
        </mc:Choice>
        <mc:Fallback xmlns="">
          <p:sp>
            <p:nvSpPr>
              <p:cNvPr id="11" name="CasellaDiTesto 10">
                <a:extLst>
                  <a:ext uri="{FF2B5EF4-FFF2-40B4-BE49-F238E27FC236}">
                    <a16:creationId xmlns:a16="http://schemas.microsoft.com/office/drawing/2014/main" id="{9DE4BA9E-63C2-D92A-D6A5-48DE92F86B78}"/>
                  </a:ext>
                </a:extLst>
              </p:cNvPr>
              <p:cNvSpPr txBox="1">
                <a:spLocks noRot="1" noChangeAspect="1" noMove="1" noResize="1" noEditPoints="1" noAdjustHandles="1" noChangeArrowheads="1" noChangeShapeType="1" noTextEdit="1"/>
              </p:cNvSpPr>
              <p:nvPr/>
            </p:nvSpPr>
            <p:spPr>
              <a:xfrm>
                <a:off x="1083022" y="5499664"/>
                <a:ext cx="10204411" cy="652551"/>
              </a:xfrm>
              <a:prstGeom prst="rect">
                <a:avLst/>
              </a:prstGeom>
              <a:blipFill>
                <a:blip r:embed="rId5"/>
                <a:stretch>
                  <a:fillRect l="-418" t="-3738" b="-14953"/>
                </a:stretch>
              </a:blipFill>
            </p:spPr>
            <p:txBody>
              <a:bodyPr/>
              <a:lstStyle/>
              <a:p>
                <a:r>
                  <a:rPr lang="it-IT">
                    <a:noFill/>
                  </a:rPr>
                  <a:t> </a:t>
                </a:r>
              </a:p>
            </p:txBody>
          </p:sp>
        </mc:Fallback>
      </mc:AlternateContent>
      <p:pic>
        <p:nvPicPr>
          <p:cNvPr id="19" name="Immagine 18" descr="Immagine che contiene testo, Carattere, schermata, design&#10;&#10;Il contenuto generato dall'IA potrebbe non essere corretto.">
            <a:extLst>
              <a:ext uri="{FF2B5EF4-FFF2-40B4-BE49-F238E27FC236}">
                <a16:creationId xmlns:a16="http://schemas.microsoft.com/office/drawing/2014/main" id="{3241338D-C562-CFB2-A88D-1AE95A7CB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129" y="4127912"/>
            <a:ext cx="4413316" cy="1339335"/>
          </a:xfrm>
          <a:prstGeom prst="rect">
            <a:avLst/>
          </a:prstGeom>
        </p:spPr>
      </p:pic>
      <p:pic>
        <p:nvPicPr>
          <p:cNvPr id="3" name="Immagine 2" descr="Immagine che contiene Carattere, testo, calligrafia, nero&#10;&#10;Il contenuto generato dall'IA potrebbe non essere corretto.">
            <a:extLst>
              <a:ext uri="{FF2B5EF4-FFF2-40B4-BE49-F238E27FC236}">
                <a16:creationId xmlns:a16="http://schemas.microsoft.com/office/drawing/2014/main" id="{256F44EF-6D31-1B5E-51CF-9A8FF9DCF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0127" y="1438133"/>
            <a:ext cx="5410200" cy="1147618"/>
          </a:xfrm>
          <a:prstGeom prst="rect">
            <a:avLst/>
          </a:prstGeom>
        </p:spPr>
      </p:pic>
    </p:spTree>
    <p:extLst>
      <p:ext uri="{BB962C8B-B14F-4D97-AF65-F5344CB8AC3E}">
        <p14:creationId xmlns:p14="http://schemas.microsoft.com/office/powerpoint/2010/main" val="2159309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4823C9-7F30-C28E-CC44-4FA546DE770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2914CD9A-2CBA-94F4-C88F-B182BA3041C8}"/>
                  </a:ext>
                </a:extLst>
              </p:cNvPr>
              <p:cNvSpPr txBox="1"/>
              <p:nvPr/>
            </p:nvSpPr>
            <p:spPr>
              <a:xfrm>
                <a:off x="3462937" y="285135"/>
                <a:ext cx="5207130" cy="461665"/>
              </a:xfrm>
              <a:prstGeom prst="rect">
                <a:avLst/>
              </a:prstGeom>
              <a:noFill/>
            </p:spPr>
            <p:txBody>
              <a:bodyPr wrap="none" rtlCol="0">
                <a:spAutoFit/>
              </a:bodyPr>
              <a:lstStyle/>
              <a:p>
                <a:pPr algn="ctr"/>
                <a:r>
                  <a:rPr lang="it-IT" sz="2400" dirty="0">
                    <a:solidFill>
                      <a:schemeClr val="bg1"/>
                    </a:solidFill>
                    <a:latin typeface="Aharoni" panose="02010803020104030203" pitchFamily="2" charset="-79"/>
                    <a:cs typeface="Aharoni" panose="02010803020104030203" pitchFamily="2" charset="-79"/>
                  </a:rPr>
                  <a:t>Interaction rate </a:t>
                </a:r>
                <a:r>
                  <a:rPr lang="it-IT" sz="2400" dirty="0" err="1">
                    <a:solidFill>
                      <a:schemeClr val="bg1"/>
                    </a:solidFill>
                    <a:latin typeface="Aharoni" panose="02010803020104030203" pitchFamily="2" charset="-79"/>
                    <a:cs typeface="Aharoni" panose="02010803020104030203" pitchFamily="2" charset="-79"/>
                  </a:rPr>
                  <a:t>density</a:t>
                </a:r>
                <a:r>
                  <a:rPr lang="it-IT" sz="2400" dirty="0">
                    <a:solidFill>
                      <a:schemeClr val="bg1"/>
                    </a:solidFill>
                    <a:latin typeface="Aharoni" panose="02010803020104030203" pitchFamily="2" charset="-79"/>
                    <a:cs typeface="Aharoni" panose="02010803020104030203" pitchFamily="2" charset="-79"/>
                  </a:rPr>
                  <a:t> </a:t>
                </a:r>
                <a14:m>
                  <m:oMath xmlns:m="http://schemas.openxmlformats.org/officeDocument/2006/math">
                    <m:r>
                      <a:rPr lang="it-IT" sz="2400" b="0" i="1" smtClean="0">
                        <a:solidFill>
                          <a:schemeClr val="bg1"/>
                        </a:solidFill>
                        <a:latin typeface="Cambria Math" panose="02040503050406030204" pitchFamily="18" charset="0"/>
                        <a:cs typeface="Aharoni" panose="02010803020104030203" pitchFamily="2" charset="-79"/>
                      </a:rPr>
                      <m:t>&lt;</m:t>
                    </m:r>
                    <m:r>
                      <a:rPr lang="it-IT" sz="2400" b="0" i="1" smtClean="0">
                        <a:solidFill>
                          <a:schemeClr val="bg1"/>
                        </a:solidFill>
                        <a:latin typeface="Cambria Math" panose="02040503050406030204" pitchFamily="18" charset="0"/>
                        <a:cs typeface="Aharoni" panose="02010803020104030203" pitchFamily="2" charset="-79"/>
                      </a:rPr>
                      <m:t>𝜎</m:t>
                    </m:r>
                    <m:sSub>
                      <m:sSubPr>
                        <m:ctrlPr>
                          <a:rPr lang="it-IT" sz="2400" b="0" i="1" smtClean="0">
                            <a:solidFill>
                              <a:schemeClr val="bg1"/>
                            </a:solidFill>
                            <a:latin typeface="Cambria Math" panose="02040503050406030204" pitchFamily="18" charset="0"/>
                            <a:cs typeface="Aharoni" panose="02010803020104030203" pitchFamily="2" charset="-79"/>
                          </a:rPr>
                        </m:ctrlPr>
                      </m:sSubPr>
                      <m:e>
                        <m:r>
                          <a:rPr lang="it-IT" sz="2400" b="0" i="1" smtClean="0">
                            <a:solidFill>
                              <a:schemeClr val="bg1"/>
                            </a:solidFill>
                            <a:latin typeface="Cambria Math" panose="02040503050406030204" pitchFamily="18" charset="0"/>
                            <a:cs typeface="Aharoni" panose="02010803020104030203" pitchFamily="2" charset="-79"/>
                          </a:rPr>
                          <m:t>𝑣</m:t>
                        </m:r>
                      </m:e>
                      <m:sub>
                        <m:r>
                          <a:rPr lang="it-IT" sz="2400" b="0" i="1" smtClean="0">
                            <a:solidFill>
                              <a:schemeClr val="bg1"/>
                            </a:solidFill>
                            <a:latin typeface="Cambria Math" panose="02040503050406030204" pitchFamily="18" charset="0"/>
                            <a:cs typeface="Aharoni" panose="02010803020104030203" pitchFamily="2" charset="-79"/>
                          </a:rPr>
                          <m:t>𝑃𝐵𝐻</m:t>
                        </m:r>
                      </m:sub>
                    </m:sSub>
                    <m:r>
                      <a:rPr lang="it-IT" sz="2400" b="0" i="1" smtClean="0">
                        <a:solidFill>
                          <a:schemeClr val="bg1"/>
                        </a:solidFill>
                        <a:latin typeface="Cambria Math" panose="02040503050406030204" pitchFamily="18" charset="0"/>
                        <a:cs typeface="Aharoni" panose="02010803020104030203" pitchFamily="2" charset="-79"/>
                      </a:rPr>
                      <m:t>&gt;</m:t>
                    </m:r>
                  </m:oMath>
                </a14:m>
                <a:r>
                  <a:rPr lang="it-IT" sz="2400" dirty="0">
                    <a:solidFill>
                      <a:schemeClr val="bg1"/>
                    </a:solidFill>
                    <a:latin typeface="Aharoni" panose="02010803020104030203" pitchFamily="2" charset="-79"/>
                    <a:cs typeface="Aharoni" panose="02010803020104030203" pitchFamily="2" charset="-79"/>
                  </a:rPr>
                  <a:t>:</a:t>
                </a:r>
              </a:p>
            </p:txBody>
          </p:sp>
        </mc:Choice>
        <mc:Fallback xmlns="">
          <p:sp>
            <p:nvSpPr>
              <p:cNvPr id="5" name="CasellaDiTesto 4">
                <a:extLst>
                  <a:ext uri="{FF2B5EF4-FFF2-40B4-BE49-F238E27FC236}">
                    <a16:creationId xmlns:a16="http://schemas.microsoft.com/office/drawing/2014/main" id="{2914CD9A-2CBA-94F4-C88F-B182BA3041C8}"/>
                  </a:ext>
                </a:extLst>
              </p:cNvPr>
              <p:cNvSpPr txBox="1">
                <a:spLocks noRot="1" noChangeAspect="1" noMove="1" noResize="1" noEditPoints="1" noAdjustHandles="1" noChangeArrowheads="1" noChangeShapeType="1" noTextEdit="1"/>
              </p:cNvSpPr>
              <p:nvPr/>
            </p:nvSpPr>
            <p:spPr>
              <a:xfrm>
                <a:off x="3462937" y="285135"/>
                <a:ext cx="5207130" cy="461665"/>
              </a:xfrm>
              <a:prstGeom prst="rect">
                <a:avLst/>
              </a:prstGeom>
              <a:blipFill>
                <a:blip r:embed="rId2"/>
                <a:stretch>
                  <a:fillRect l="-1405" t="-9211" r="-1405" b="-3026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DD8E2E70-BF6B-AE67-3110-CAA5D03962E7}"/>
                  </a:ext>
                </a:extLst>
              </p:cNvPr>
              <p:cNvSpPr txBox="1"/>
              <p:nvPr/>
            </p:nvSpPr>
            <p:spPr>
              <a:xfrm>
                <a:off x="1112520" y="980091"/>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haroni" panose="02010803020104030203" pitchFamily="2" charset="-79"/>
                    <a:cs typeface="Aharoni" panose="02010803020104030203" pitchFamily="2" charset="-79"/>
                  </a:rPr>
                  <a:t>The </a:t>
                </a:r>
                <a:r>
                  <a:rPr lang="en-US" b="1" dirty="0">
                    <a:solidFill>
                      <a:schemeClr val="bg1"/>
                    </a:solidFill>
                    <a:latin typeface="Aharoni" panose="02010803020104030203" pitchFamily="2" charset="-79"/>
                    <a:cs typeface="Aharoni" panose="02010803020104030203" pitchFamily="2" charset="-79"/>
                  </a:rPr>
                  <a:t>velocity-averaged interaction rate per pair of PBHs combines the cross-section </a:t>
                </a:r>
                <a14:m>
                  <m:oMath xmlns:m="http://schemas.openxmlformats.org/officeDocument/2006/math">
                    <m:r>
                      <a:rPr lang="it-IT" b="1" i="1" smtClean="0">
                        <a:solidFill>
                          <a:schemeClr val="bg1"/>
                        </a:solidFill>
                        <a:latin typeface="Cambria Math" panose="02040503050406030204" pitchFamily="18" charset="0"/>
                        <a:cs typeface="Aharoni" panose="02010803020104030203" pitchFamily="2" charset="-79"/>
                      </a:rPr>
                      <m:t>𝝈</m:t>
                    </m:r>
                  </m:oMath>
                </a14:m>
                <a:r>
                  <a:rPr lang="en-US" b="1" dirty="0">
                    <a:solidFill>
                      <a:schemeClr val="bg1"/>
                    </a:solidFill>
                    <a:latin typeface="Aharoni" panose="02010803020104030203" pitchFamily="2" charset="-79"/>
                    <a:cs typeface="Aharoni" panose="02010803020104030203" pitchFamily="2" charset="-79"/>
                  </a:rPr>
                  <a:t> and the relative velocity of two PBHs </a:t>
                </a:r>
                <a14:m>
                  <m:oMath xmlns:m="http://schemas.openxmlformats.org/officeDocument/2006/math">
                    <m:sSub>
                      <m:sSubPr>
                        <m:ctrlPr>
                          <a:rPr lang="it-IT" b="1" i="1" smtClean="0">
                            <a:solidFill>
                              <a:schemeClr val="bg1"/>
                            </a:solidFill>
                            <a:latin typeface="Cambria Math" panose="02040503050406030204" pitchFamily="18" charset="0"/>
                            <a:cs typeface="Aharoni" panose="02010803020104030203" pitchFamily="2" charset="-79"/>
                          </a:rPr>
                        </m:ctrlPr>
                      </m:sSubPr>
                      <m:e>
                        <m:r>
                          <a:rPr lang="it-IT" b="1" i="1" smtClean="0">
                            <a:solidFill>
                              <a:schemeClr val="bg1"/>
                            </a:solidFill>
                            <a:latin typeface="Cambria Math" panose="02040503050406030204" pitchFamily="18" charset="0"/>
                            <a:cs typeface="Aharoni" panose="02010803020104030203" pitchFamily="2" charset="-79"/>
                          </a:rPr>
                          <m:t>𝒗</m:t>
                        </m:r>
                      </m:e>
                      <m:sub>
                        <m:r>
                          <a:rPr lang="it-IT" b="1" i="1" smtClean="0">
                            <a:solidFill>
                              <a:schemeClr val="bg1"/>
                            </a:solidFill>
                            <a:latin typeface="Cambria Math" panose="02040503050406030204" pitchFamily="18" charset="0"/>
                            <a:cs typeface="Aharoni" panose="02010803020104030203" pitchFamily="2" charset="-79"/>
                          </a:rPr>
                          <m:t>𝑷𝑩𝑯</m:t>
                        </m:r>
                      </m:sub>
                    </m:sSub>
                  </m:oMath>
                </a14:m>
                <a:r>
                  <a:rPr lang="en-US" dirty="0">
                    <a:solidFill>
                      <a:schemeClr val="bg1"/>
                    </a:solidFill>
                    <a:latin typeface="Aharoni" panose="02010803020104030203" pitchFamily="2" charset="-79"/>
                    <a:cs typeface="Aharoni" panose="02010803020104030203" pitchFamily="2" charset="-79"/>
                  </a:rPr>
                  <a:t> </a:t>
                </a:r>
                <a:r>
                  <a:rPr lang="it-IT" dirty="0">
                    <a:solidFill>
                      <a:schemeClr val="bg1"/>
                    </a:solidFill>
                    <a:latin typeface="Aharoni" panose="02010803020104030203" pitchFamily="2" charset="-79"/>
                    <a:cs typeface="Aharoni" panose="02010803020104030203" pitchFamily="2" charset="-79"/>
                  </a:rPr>
                  <a:t>and the </a:t>
                </a:r>
                <a:r>
                  <a:rPr lang="it-IT" dirty="0" err="1">
                    <a:solidFill>
                      <a:schemeClr val="bg1"/>
                    </a:solidFill>
                    <a:latin typeface="Aharoni" panose="02010803020104030203" pitchFamily="2" charset="-79"/>
                    <a:cs typeface="Aharoni" panose="02010803020104030203" pitchFamily="2" charset="-79"/>
                  </a:rPr>
                  <a:t>average</a:t>
                </a:r>
                <a:r>
                  <a:rPr lang="it-IT" dirty="0">
                    <a:solidFill>
                      <a:schemeClr val="bg1"/>
                    </a:solidFill>
                    <a:latin typeface="Aharoni" panose="02010803020104030203" pitchFamily="2" charset="-79"/>
                    <a:cs typeface="Aharoni" panose="02010803020104030203" pitchFamily="2" charset="-79"/>
                  </a:rPr>
                  <a:t> </a:t>
                </a:r>
                <a14:m>
                  <m:oMath xmlns:m="http://schemas.openxmlformats.org/officeDocument/2006/math">
                    <m:d>
                      <m:dPr>
                        <m:begChr m:val="⟨"/>
                        <m:endChr m:val="⟩"/>
                        <m:ctrlPr>
                          <a:rPr lang="ar-AE" i="1">
                            <a:solidFill>
                              <a:schemeClr val="bg1"/>
                            </a:solidFill>
                            <a:latin typeface="Cambria Math" panose="02040503050406030204" pitchFamily="18" charset="0"/>
                          </a:rPr>
                        </m:ctrlPr>
                      </m:dPr>
                      <m:e>
                        <m:r>
                          <a:rPr lang="it-IT" b="0" i="0" smtClean="0">
                            <a:solidFill>
                              <a:schemeClr val="bg1"/>
                            </a:solidFill>
                            <a:latin typeface="Cambria Math" panose="02040503050406030204" pitchFamily="18" charset="0"/>
                          </a:rPr>
                          <m:t> </m:t>
                        </m:r>
                        <m:r>
                          <a:rPr lang="ar-AE">
                            <a:solidFill>
                              <a:schemeClr val="bg1"/>
                            </a:solidFill>
                            <a:latin typeface="Cambria Math" panose="02040503050406030204" pitchFamily="18" charset="0"/>
                          </a:rPr>
                          <m:t>⋯</m:t>
                        </m:r>
                      </m:e>
                    </m:d>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taken</a:t>
                </a:r>
                <a:r>
                  <a:rPr lang="it-IT" dirty="0">
                    <a:solidFill>
                      <a:schemeClr val="bg1"/>
                    </a:solidFill>
                    <a:latin typeface="Aharoni" panose="02010803020104030203" pitchFamily="2" charset="-79"/>
                    <a:cs typeface="Aharoni" panose="02010803020104030203" pitchFamily="2" charset="-79"/>
                  </a:rPr>
                  <a:t> over the </a:t>
                </a:r>
                <a:r>
                  <a:rPr lang="it-IT" b="1" dirty="0" err="1">
                    <a:solidFill>
                      <a:schemeClr val="bg1"/>
                    </a:solidFill>
                    <a:latin typeface="Aharoni" panose="02010803020104030203" pitchFamily="2" charset="-79"/>
                    <a:cs typeface="Aharoni" panose="02010803020104030203" pitchFamily="2" charset="-79"/>
                  </a:rPr>
                  <a:t>velocity</a:t>
                </a:r>
                <a:r>
                  <a:rPr lang="it-IT" b="1" dirty="0">
                    <a:solidFill>
                      <a:schemeClr val="bg1"/>
                    </a:solidFill>
                    <a:latin typeface="Aharoni" panose="02010803020104030203" pitchFamily="2" charset="-79"/>
                    <a:cs typeface="Aharoni" panose="02010803020104030203" pitchFamily="2" charset="-79"/>
                  </a:rPr>
                  <a:t> </a:t>
                </a:r>
                <a:r>
                  <a:rPr lang="it-IT" b="1"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of </a:t>
                </a:r>
                <a:r>
                  <a:rPr lang="it-IT" dirty="0" err="1">
                    <a:solidFill>
                      <a:schemeClr val="bg1"/>
                    </a:solidFill>
                    <a:latin typeface="Aharoni" panose="02010803020104030203" pitchFamily="2" charset="-79"/>
                    <a:cs typeface="Aharoni" panose="02010803020104030203" pitchFamily="2" charset="-79"/>
                  </a:rPr>
                  <a:t>PBHs</a:t>
                </a:r>
                <a:r>
                  <a:rPr lang="it-IT" dirty="0">
                    <a:solidFill>
                      <a:schemeClr val="bg1"/>
                    </a:solidFill>
                    <a:latin typeface="Aharoni" panose="02010803020104030203" pitchFamily="2" charset="-79"/>
                    <a:cs typeface="Aharoni" panose="02010803020104030203" pitchFamily="2" charset="-79"/>
                  </a:rPr>
                  <a:t> in the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r>
                  <a:rPr lang="it-IT" dirty="0"/>
                  <a:t> </a:t>
                </a:r>
                <a:endParaRPr lang="it-IT" dirty="0">
                  <a:solidFill>
                    <a:schemeClr val="bg1"/>
                  </a:solidFill>
                  <a:latin typeface="Aharoni" panose="02010803020104030203" pitchFamily="2" charset="-79"/>
                  <a:cs typeface="Aharoni" panose="02010803020104030203" pitchFamily="2" charset="-79"/>
                </a:endParaRPr>
              </a:p>
            </p:txBody>
          </p:sp>
        </mc:Choice>
        <mc:Fallback xmlns="">
          <p:sp>
            <p:nvSpPr>
              <p:cNvPr id="13" name="CasellaDiTesto 12">
                <a:extLst>
                  <a:ext uri="{FF2B5EF4-FFF2-40B4-BE49-F238E27FC236}">
                    <a16:creationId xmlns:a16="http://schemas.microsoft.com/office/drawing/2014/main" id="{DD8E2E70-BF6B-AE67-3110-CAA5D03962E7}"/>
                  </a:ext>
                </a:extLst>
              </p:cNvPr>
              <p:cNvSpPr txBox="1">
                <a:spLocks noRot="1" noChangeAspect="1" noMove="1" noResize="1" noEditPoints="1" noAdjustHandles="1" noChangeArrowheads="1" noChangeShapeType="1" noTextEdit="1"/>
              </p:cNvSpPr>
              <p:nvPr/>
            </p:nvSpPr>
            <p:spPr>
              <a:xfrm>
                <a:off x="1112520" y="980091"/>
                <a:ext cx="9966960" cy="923330"/>
              </a:xfrm>
              <a:prstGeom prst="rect">
                <a:avLst/>
              </a:prstGeom>
              <a:blipFill>
                <a:blip r:embed="rId3"/>
                <a:stretch>
                  <a:fillRect l="-428" t="-3311" b="-105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27A18C1-EEC5-EA61-510E-66E21CE06239}"/>
                  </a:ext>
                </a:extLst>
              </p:cNvPr>
              <p:cNvSpPr txBox="1"/>
              <p:nvPr/>
            </p:nvSpPr>
            <p:spPr>
              <a:xfrm>
                <a:off x="1112520" y="2048064"/>
                <a:ext cx="996696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Aharoni" panose="02010803020104030203" pitchFamily="2" charset="-79"/>
                    <a:cs typeface="Aharoni" panose="02010803020104030203" pitchFamily="2" charset="-79"/>
                  </a:rPr>
                  <a:t>The cross-section </a:t>
                </a:r>
                <a14:m>
                  <m:oMath xmlns:m="http://schemas.openxmlformats.org/officeDocument/2006/math">
                    <m:r>
                      <a:rPr lang="it-IT" b="1" i="1" smtClean="0">
                        <a:solidFill>
                          <a:schemeClr val="bg1"/>
                        </a:solidFill>
                        <a:latin typeface="Cambria Math" panose="02040503050406030204" pitchFamily="18" charset="0"/>
                        <a:cs typeface="Aharoni" panose="02010803020104030203" pitchFamily="2" charset="-79"/>
                      </a:rPr>
                      <m:t>𝝈</m:t>
                    </m:r>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computed</a:t>
                </a:r>
                <a:r>
                  <a:rPr lang="it-IT" dirty="0">
                    <a:solidFill>
                      <a:schemeClr val="bg1"/>
                    </a:solidFill>
                    <a:latin typeface="Aharoni" panose="02010803020104030203" pitchFamily="2" charset="-79"/>
                    <a:cs typeface="Aharoni" panose="02010803020104030203" pitchFamily="2" charset="-79"/>
                  </a:rPr>
                  <a:t> by </a:t>
                </a:r>
                <a:r>
                  <a:rPr lang="en-US" dirty="0">
                    <a:solidFill>
                      <a:schemeClr val="bg1"/>
                    </a:solidFill>
                    <a:latin typeface="Aharoni" panose="02010803020104030203" pitchFamily="2" charset="-79"/>
                    <a:cs typeface="Aharoni" panose="02010803020104030203" pitchFamily="2" charset="-79"/>
                  </a:rPr>
                  <a:t>the condition of the energy loss due to gravitational radiation during one orbital period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𝑇</m:t>
                    </m:r>
                  </m:oMath>
                </a14:m>
                <a:r>
                  <a:rPr lang="en-US" dirty="0">
                    <a:solidFill>
                      <a:schemeClr val="bg1"/>
                    </a:solidFill>
                    <a:latin typeface="Aharoni" panose="02010803020104030203" pitchFamily="2" charset="-79"/>
                    <a:cs typeface="Aharoni" panose="02010803020104030203" pitchFamily="2" charset="-79"/>
                  </a:rPr>
                  <a:t> that becomes greater than the reduced kinetic energy </a:t>
                </a:r>
                <a14:m>
                  <m:oMath xmlns:m="http://schemas.openxmlformats.org/officeDocument/2006/math">
                    <m:r>
                      <a:rPr lang="it-IT" b="0" i="1" smtClean="0">
                        <a:solidFill>
                          <a:schemeClr val="bg1"/>
                        </a:solidFill>
                        <a:latin typeface="Cambria Math" panose="02040503050406030204" pitchFamily="18" charset="0"/>
                        <a:cs typeface="Aharoni" panose="02010803020104030203" pitchFamily="2" charset="-79"/>
                      </a:rPr>
                      <m:t>𝜇</m:t>
                    </m:r>
                    <m:sSup>
                      <m:sSupPr>
                        <m:ctrlPr>
                          <a:rPr lang="it-IT" b="0" i="1" smtClean="0">
                            <a:solidFill>
                              <a:schemeClr val="bg1"/>
                            </a:solidFill>
                            <a:latin typeface="Cambria Math" panose="02040503050406030204" pitchFamily="18" charset="0"/>
                            <a:cs typeface="Aharoni" panose="02010803020104030203" pitchFamily="2" charset="-79"/>
                          </a:rPr>
                        </m:ctrlPr>
                      </m:sSupPr>
                      <m:e>
                        <m:r>
                          <a:rPr lang="it-IT" b="0" i="1" smtClean="0">
                            <a:solidFill>
                              <a:schemeClr val="bg1"/>
                            </a:solidFill>
                            <a:latin typeface="Cambria Math" panose="02040503050406030204" pitchFamily="18" charset="0"/>
                            <a:cs typeface="Aharoni" panose="02010803020104030203" pitchFamily="2" charset="-79"/>
                          </a:rPr>
                          <m:t>𝑣</m:t>
                        </m:r>
                      </m:e>
                      <m:sup>
                        <m:r>
                          <a:rPr lang="it-IT" b="0" i="1" smtClean="0">
                            <a:solidFill>
                              <a:schemeClr val="bg1"/>
                            </a:solidFill>
                            <a:latin typeface="Cambria Math" panose="02040503050406030204" pitchFamily="18" charset="0"/>
                            <a:cs typeface="Aharoni" panose="02010803020104030203" pitchFamily="2" charset="-79"/>
                          </a:rPr>
                          <m:t>2</m:t>
                        </m:r>
                      </m:sup>
                    </m:sSup>
                    <m:r>
                      <a:rPr lang="it-IT" b="0" i="1" smtClean="0">
                        <a:solidFill>
                          <a:schemeClr val="bg1"/>
                        </a:solidFill>
                        <a:latin typeface="Cambria Math" panose="02040503050406030204" pitchFamily="18" charset="0"/>
                        <a:cs typeface="Aharoni" panose="02010803020104030203" pitchFamily="2" charset="-79"/>
                      </a:rPr>
                      <m:t>/</m:t>
                    </m:r>
                    <m:r>
                      <a:rPr lang="it-IT" b="0" i="1" smtClean="0">
                        <a:solidFill>
                          <a:schemeClr val="bg1"/>
                        </a:solidFill>
                        <a:latin typeface="Cambria Math" panose="02040503050406030204" pitchFamily="18" charset="0"/>
                        <a:cs typeface="Aharoni" panose="02010803020104030203" pitchFamily="2" charset="-79"/>
                      </a:rPr>
                      <m:t>2</m:t>
                    </m:r>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namely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when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PBHs</a:t>
                </a:r>
                <a:r>
                  <a:rPr lang="it-IT" dirty="0">
                    <a:solidFill>
                      <a:schemeClr val="bg1"/>
                    </a:solidFill>
                    <a:latin typeface="Aharoni" panose="02010803020104030203" pitchFamily="2" charset="-79"/>
                    <a:cs typeface="Aharoni" panose="02010803020104030203" pitchFamily="2" charset="-79"/>
                  </a:rPr>
                  <a:t> form a </a:t>
                </a:r>
                <a:r>
                  <a:rPr lang="it-IT" dirty="0" err="1">
                    <a:solidFill>
                      <a:schemeClr val="bg1"/>
                    </a:solidFill>
                    <a:latin typeface="Aharoni" panose="02010803020104030203" pitchFamily="2" charset="-79"/>
                    <a:cs typeface="Aharoni" panose="02010803020104030203" pitchFamily="2" charset="-79"/>
                  </a:rPr>
                  <a:t>binary</a:t>
                </a:r>
                <a:endParaRPr lang="it-IT" dirty="0">
                  <a:solidFill>
                    <a:schemeClr val="bg1"/>
                  </a:solidFill>
                  <a:latin typeface="Aharoni" panose="02010803020104030203" pitchFamily="2" charset="-79"/>
                  <a:cs typeface="Aharoni" panose="02010803020104030203" pitchFamily="2" charset="-79"/>
                </a:endParaRPr>
              </a:p>
            </p:txBody>
          </p:sp>
        </mc:Choice>
        <mc:Fallback xmlns="">
          <p:sp>
            <p:nvSpPr>
              <p:cNvPr id="2" name="CasellaDiTesto 1">
                <a:extLst>
                  <a:ext uri="{FF2B5EF4-FFF2-40B4-BE49-F238E27FC236}">
                    <a16:creationId xmlns:a16="http://schemas.microsoft.com/office/drawing/2014/main" id="{027A18C1-EEC5-EA61-510E-66E21CE06239}"/>
                  </a:ext>
                </a:extLst>
              </p:cNvPr>
              <p:cNvSpPr txBox="1">
                <a:spLocks noRot="1" noChangeAspect="1" noMove="1" noResize="1" noEditPoints="1" noAdjustHandles="1" noChangeArrowheads="1" noChangeShapeType="1" noTextEdit="1"/>
              </p:cNvSpPr>
              <p:nvPr/>
            </p:nvSpPr>
            <p:spPr>
              <a:xfrm>
                <a:off x="1112520" y="2048064"/>
                <a:ext cx="9966960" cy="923330"/>
              </a:xfrm>
              <a:prstGeom prst="rect">
                <a:avLst/>
              </a:prstGeom>
              <a:blipFill>
                <a:blip r:embed="rId4"/>
                <a:stretch>
                  <a:fillRect l="-428" t="-3311" b="-10596"/>
                </a:stretch>
              </a:blipFill>
            </p:spPr>
            <p:txBody>
              <a:bodyPr/>
              <a:lstStyle/>
              <a:p>
                <a:r>
                  <a:rPr lang="it-IT">
                    <a:noFill/>
                  </a:rPr>
                  <a:t> </a:t>
                </a:r>
              </a:p>
            </p:txBody>
          </p:sp>
        </mc:Fallback>
      </mc:AlternateContent>
      <p:pic>
        <p:nvPicPr>
          <p:cNvPr id="4" name="Immagine 3" descr="Immagine che contiene Carattere, testo, simbolo, Elementi grafici&#10;&#10;Il contenuto generato dall'IA potrebbe non essere corretto.">
            <a:extLst>
              <a:ext uri="{FF2B5EF4-FFF2-40B4-BE49-F238E27FC236}">
                <a16:creationId xmlns:a16="http://schemas.microsoft.com/office/drawing/2014/main" id="{F988A734-9530-2682-B439-F6128782B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043" y="2804627"/>
            <a:ext cx="3314392" cy="1230688"/>
          </a:xfrm>
          <a:prstGeom prst="rect">
            <a:avLst/>
          </a:prstGeom>
        </p:spPr>
      </p:pic>
      <p:sp>
        <p:nvSpPr>
          <p:cNvPr id="6" name="CasellaDiTesto 5">
            <a:extLst>
              <a:ext uri="{FF2B5EF4-FFF2-40B4-BE49-F238E27FC236}">
                <a16:creationId xmlns:a16="http://schemas.microsoft.com/office/drawing/2014/main" id="{4E697E09-96FD-07D5-41F1-845631536B9E}"/>
              </a:ext>
            </a:extLst>
          </p:cNvPr>
          <p:cNvSpPr txBox="1"/>
          <p:nvPr/>
        </p:nvSpPr>
        <p:spPr>
          <a:xfrm>
            <a:off x="1215759" y="4035315"/>
            <a:ext cx="9966960" cy="646331"/>
          </a:xfrm>
          <a:prstGeom prst="rect">
            <a:avLst/>
          </a:prstGeom>
          <a:noFill/>
        </p:spPr>
        <p:txBody>
          <a:bodyPr wrap="square" rtlCol="0">
            <a:spAutoFit/>
          </a:bodyPr>
          <a:lstStyle/>
          <a:p>
            <a:pPr marL="285750" indent="-285750">
              <a:buFont typeface="Arial" panose="020B0604020202020204" pitchFamily="34" charset="0"/>
              <a:buChar char="•"/>
            </a:pPr>
            <a:r>
              <a:rPr lang="it-IT" dirty="0" err="1">
                <a:solidFill>
                  <a:schemeClr val="bg1"/>
                </a:solidFill>
                <a:latin typeface="Aharoni" panose="02010803020104030203" pitchFamily="2" charset="-79"/>
                <a:cs typeface="Aharoni" panose="02010803020104030203" pitchFamily="2" charset="-79"/>
              </a:rPr>
              <a:t>While</a:t>
            </a:r>
            <a:r>
              <a:rPr lang="it-IT" dirty="0">
                <a:solidFill>
                  <a:schemeClr val="bg1"/>
                </a:solidFill>
                <a:latin typeface="Aharoni" panose="02010803020104030203" pitchFamily="2" charset="-79"/>
                <a:cs typeface="Aharoni" panose="02010803020104030203" pitchFamily="2" charset="-79"/>
              </a:rPr>
              <a:t> the relative </a:t>
            </a:r>
            <a:r>
              <a:rPr lang="it-IT" dirty="0" err="1">
                <a:solidFill>
                  <a:schemeClr val="bg1"/>
                </a:solidFill>
                <a:latin typeface="Aharoni" panose="02010803020104030203" pitchFamily="2" charset="-79"/>
                <a:cs typeface="Aharoni" panose="02010803020104030203" pitchFamily="2" charset="-79"/>
              </a:rPr>
              <a:t>velocity</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of </a:t>
            </a:r>
            <a:r>
              <a:rPr lang="it-IT" dirty="0" err="1">
                <a:solidFill>
                  <a:schemeClr val="bg1"/>
                </a:solidFill>
                <a:latin typeface="Aharoni" panose="02010803020104030203" pitchFamily="2" charset="-79"/>
                <a:cs typeface="Aharoni" panose="02010803020104030203" pitchFamily="2" charset="-79"/>
              </a:rPr>
              <a:t>PBHs</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within</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as</a:t>
            </a:r>
            <a:r>
              <a:rPr lang="it-IT" dirty="0">
                <a:solidFill>
                  <a:schemeClr val="bg1"/>
                </a:solidFill>
                <a:latin typeface="Aharoni" panose="02010803020104030203" pitchFamily="2" charset="-79"/>
                <a:cs typeface="Aharoni" panose="02010803020104030203" pitchFamily="2" charset="-79"/>
              </a:rPr>
              <a:t> a Maxwell-Boltzmann </a:t>
            </a:r>
            <a:r>
              <a:rPr lang="it-IT" dirty="0" err="1">
                <a:solidFill>
                  <a:schemeClr val="bg1"/>
                </a:solidFill>
                <a:latin typeface="Aharoni" panose="02010803020104030203" pitchFamily="2" charset="-79"/>
                <a:cs typeface="Aharoni" panose="02010803020104030203" pitchFamily="2" charset="-79"/>
              </a:rPr>
              <a:t>distribution</a:t>
            </a:r>
            <a:r>
              <a:rPr lang="it-IT" dirty="0">
                <a:solidFill>
                  <a:schemeClr val="bg1"/>
                </a:solidFill>
                <a:latin typeface="Aharoni" panose="02010803020104030203" pitchFamily="2" charset="-79"/>
                <a:cs typeface="Aharoni" panose="02010803020104030203" pitchFamily="2" charset="-79"/>
              </a:rPr>
              <a:t> with a </a:t>
            </a:r>
            <a:r>
              <a:rPr lang="it-IT" dirty="0" err="1">
                <a:solidFill>
                  <a:schemeClr val="bg1"/>
                </a:solidFill>
                <a:latin typeface="Aharoni" panose="02010803020104030203" pitchFamily="2" charset="-79"/>
                <a:cs typeface="Aharoni" panose="02010803020104030203" pitchFamily="2" charset="-79"/>
              </a:rPr>
              <a:t>cut</a:t>
            </a:r>
            <a:r>
              <a:rPr lang="it-IT" dirty="0">
                <a:solidFill>
                  <a:schemeClr val="bg1"/>
                </a:solidFill>
                <a:latin typeface="Aharoni" panose="02010803020104030203" pitchFamily="2" charset="-79"/>
                <a:cs typeface="Aharoni" panose="02010803020104030203" pitchFamily="2" charset="-79"/>
              </a:rPr>
              <a:t> o </a:t>
            </a:r>
            <a:r>
              <a:rPr lang="it-IT" dirty="0" err="1">
                <a:solidFill>
                  <a:schemeClr val="bg1"/>
                </a:solidFill>
                <a:latin typeface="Aharoni" panose="02010803020104030203" pitchFamily="2" charset="-79"/>
                <a:cs typeface="Aharoni" panose="02010803020104030203" pitchFamily="2" charset="-79"/>
              </a:rPr>
              <a:t>at</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virial</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velocity</a:t>
            </a:r>
            <a:r>
              <a:rPr lang="it-IT" dirty="0">
                <a:solidFill>
                  <a:schemeClr val="bg1"/>
                </a:solidFill>
                <a:latin typeface="Aharoni" panose="02010803020104030203" pitchFamily="2" charset="-79"/>
                <a:cs typeface="Aharoni" panose="02010803020104030203" pitchFamily="2" charset="-79"/>
              </a:rPr>
              <a:t>.</a:t>
            </a:r>
          </a:p>
        </p:txBody>
      </p:sp>
      <p:pic>
        <p:nvPicPr>
          <p:cNvPr id="9" name="Immagine 8" descr="Immagine che contiene testo, Carattere, calligrafia, nero&#10;&#10;Il contenuto generato dall'IA potrebbe non essere corretto.">
            <a:extLst>
              <a:ext uri="{FF2B5EF4-FFF2-40B4-BE49-F238E27FC236}">
                <a16:creationId xmlns:a16="http://schemas.microsoft.com/office/drawing/2014/main" id="{4B8AF66D-84BF-C0F7-8850-CDE257DAA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937" y="4531314"/>
            <a:ext cx="5674511" cy="1364585"/>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38F62DA-85BE-AE0F-18E6-4DFC88397AE5}"/>
                  </a:ext>
                </a:extLst>
              </p:cNvPr>
              <p:cNvSpPr txBox="1"/>
              <p:nvPr/>
            </p:nvSpPr>
            <p:spPr>
              <a:xfrm>
                <a:off x="1215759" y="5745567"/>
                <a:ext cx="9966960" cy="369332"/>
              </a:xfrm>
              <a:prstGeom prst="rect">
                <a:avLst/>
              </a:prstGeom>
              <a:noFill/>
            </p:spPr>
            <p:txBody>
              <a:bodyPr wrap="square" rtlCol="0">
                <a:spAutoFit/>
              </a:bodyPr>
              <a:lstStyle/>
              <a:p>
                <a:pPr marL="285750" indent="-285750">
                  <a:buFont typeface="Arial" panose="020B0604020202020204" pitchFamily="34" charset="0"/>
                  <a:buChar char="•"/>
                </a:pPr>
                <a:r>
                  <a:rPr lang="it-IT" dirty="0">
                    <a:solidFill>
                      <a:schemeClr val="bg1"/>
                    </a:solidFill>
                    <a:latin typeface="Aharoni" panose="02010803020104030203" pitchFamily="2" charset="-79"/>
                    <a:cs typeface="Aharoni" panose="02010803020104030203" pitchFamily="2" charset="-79"/>
                  </a:rPr>
                  <a:t>Where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𝐶</m:t>
                        </m:r>
                      </m:e>
                      <m:sub>
                        <m:r>
                          <a:rPr lang="it-IT" b="0" i="1" smtClean="0">
                            <a:solidFill>
                              <a:schemeClr val="bg1"/>
                            </a:solidFill>
                            <a:latin typeface="Cambria Math" panose="02040503050406030204" pitchFamily="18" charset="0"/>
                            <a:cs typeface="Aharoni" panose="02010803020104030203" pitchFamily="2" charset="-79"/>
                          </a:rPr>
                          <m:t>0</m:t>
                        </m:r>
                      </m:sub>
                    </m:sSub>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a </a:t>
                </a:r>
                <a:r>
                  <a:rPr lang="it-IT" dirty="0" err="1">
                    <a:solidFill>
                      <a:schemeClr val="bg1"/>
                    </a:solidFill>
                    <a:latin typeface="Aharoni" panose="02010803020104030203" pitchFamily="2" charset="-79"/>
                    <a:cs typeface="Aharoni" panose="02010803020104030203" pitchFamily="2" charset="-79"/>
                  </a:rPr>
                  <a:t>normalization</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constant</a:t>
                </a:r>
                <a:r>
                  <a:rPr lang="it-IT" dirty="0">
                    <a:solidFill>
                      <a:schemeClr val="bg1"/>
                    </a:solidFill>
                    <a:latin typeface="Aharoni" panose="02010803020104030203" pitchFamily="2" charset="-79"/>
                    <a:cs typeface="Aharoni" panose="02010803020104030203" pitchFamily="2" charset="-79"/>
                  </a:rPr>
                  <a:t> and </a:t>
                </a:r>
                <a14:m>
                  <m:oMath xmlns:m="http://schemas.openxmlformats.org/officeDocument/2006/math">
                    <m:sSub>
                      <m:sSubPr>
                        <m:ctrlPr>
                          <a:rPr lang="it-IT" b="0" i="1" smtClean="0">
                            <a:solidFill>
                              <a:schemeClr val="bg1"/>
                            </a:solidFill>
                            <a:latin typeface="Cambria Math" panose="02040503050406030204" pitchFamily="18" charset="0"/>
                            <a:cs typeface="Aharoni" panose="02010803020104030203" pitchFamily="2" charset="-79"/>
                          </a:rPr>
                        </m:ctrlPr>
                      </m:sSubPr>
                      <m:e>
                        <m:r>
                          <a:rPr lang="it-IT" b="0" i="1" smtClean="0">
                            <a:solidFill>
                              <a:schemeClr val="bg1"/>
                            </a:solidFill>
                            <a:latin typeface="Cambria Math" panose="02040503050406030204" pitchFamily="18" charset="0"/>
                            <a:cs typeface="Aharoni" panose="02010803020104030203" pitchFamily="2" charset="-79"/>
                          </a:rPr>
                          <m:t>𝑣</m:t>
                        </m:r>
                      </m:e>
                      <m:sub>
                        <m:r>
                          <a:rPr lang="it-IT" b="0" i="1" smtClean="0">
                            <a:solidFill>
                              <a:schemeClr val="bg1"/>
                            </a:solidFill>
                            <a:latin typeface="Cambria Math" panose="02040503050406030204" pitchFamily="18" charset="0"/>
                            <a:cs typeface="Aharoni" panose="02010803020104030203" pitchFamily="2" charset="-79"/>
                          </a:rPr>
                          <m:t>𝑑𝑚</m:t>
                        </m:r>
                      </m:sub>
                    </m:sSub>
                  </m:oMath>
                </a14:m>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is</a:t>
                </a:r>
                <a:r>
                  <a:rPr lang="it-IT" dirty="0">
                    <a:solidFill>
                      <a:schemeClr val="bg1"/>
                    </a:solidFill>
                    <a:latin typeface="Aharoni" panose="02010803020104030203" pitchFamily="2" charset="-79"/>
                    <a:cs typeface="Aharoni" panose="02010803020104030203" pitchFamily="2" charset="-79"/>
                  </a:rPr>
                  <a:t> the </a:t>
                </a:r>
                <a:r>
                  <a:rPr lang="it-IT" dirty="0" err="1">
                    <a:solidFill>
                      <a:schemeClr val="bg1"/>
                    </a:solidFill>
                    <a:latin typeface="Aharoni" panose="02010803020104030203" pitchFamily="2" charset="-79"/>
                    <a:cs typeface="Aharoni" panose="02010803020104030203" pitchFamily="2" charset="-79"/>
                  </a:rPr>
                  <a:t>circular</a:t>
                </a:r>
                <a:r>
                  <a:rPr lang="it-IT" dirty="0">
                    <a:solidFill>
                      <a:schemeClr val="bg1"/>
                    </a:solidFill>
                    <a:latin typeface="Aharoni" panose="02010803020104030203" pitchFamily="2" charset="-79"/>
                    <a:cs typeface="Aharoni" panose="02010803020104030203" pitchFamily="2" charset="-79"/>
                  </a:rPr>
                  <a:t> </a:t>
                </a:r>
                <a:r>
                  <a:rPr lang="it-IT" dirty="0" err="1">
                    <a:solidFill>
                      <a:schemeClr val="bg1"/>
                    </a:solidFill>
                    <a:latin typeface="Aharoni" panose="02010803020104030203" pitchFamily="2" charset="-79"/>
                    <a:cs typeface="Aharoni" panose="02010803020104030203" pitchFamily="2" charset="-79"/>
                  </a:rPr>
                  <a:t>velocity</a:t>
                </a:r>
                <a:r>
                  <a:rPr lang="it-IT" dirty="0">
                    <a:solidFill>
                      <a:schemeClr val="bg1"/>
                    </a:solidFill>
                    <a:latin typeface="Aharoni" panose="02010803020104030203" pitchFamily="2" charset="-79"/>
                    <a:cs typeface="Aharoni" panose="02010803020104030203" pitchFamily="2" charset="-79"/>
                  </a:rPr>
                  <a:t> in the </a:t>
                </a:r>
                <a:r>
                  <a:rPr lang="it-IT" dirty="0" err="1">
                    <a:solidFill>
                      <a:schemeClr val="bg1"/>
                    </a:solidFill>
                    <a:latin typeface="Aharoni" panose="02010803020104030203" pitchFamily="2" charset="-79"/>
                    <a:cs typeface="Aharoni" panose="02010803020104030203" pitchFamily="2" charset="-79"/>
                  </a:rPr>
                  <a:t>halo</a:t>
                </a:r>
                <a:r>
                  <a:rPr lang="it-IT" dirty="0">
                    <a:solidFill>
                      <a:schemeClr val="bg1"/>
                    </a:solidFill>
                    <a:latin typeface="Aharoni" panose="02010803020104030203" pitchFamily="2" charset="-79"/>
                    <a:cs typeface="Aharoni" panose="02010803020104030203" pitchFamily="2" charset="-79"/>
                  </a:rPr>
                  <a:t>.</a:t>
                </a:r>
              </a:p>
            </p:txBody>
          </p:sp>
        </mc:Choice>
        <mc:Fallback xmlns="">
          <p:sp>
            <p:nvSpPr>
              <p:cNvPr id="10" name="CasellaDiTesto 9">
                <a:extLst>
                  <a:ext uri="{FF2B5EF4-FFF2-40B4-BE49-F238E27FC236}">
                    <a16:creationId xmlns:a16="http://schemas.microsoft.com/office/drawing/2014/main" id="{E38F62DA-85BE-AE0F-18E6-4DFC88397AE5}"/>
                  </a:ext>
                </a:extLst>
              </p:cNvPr>
              <p:cNvSpPr txBox="1">
                <a:spLocks noRot="1" noChangeAspect="1" noMove="1" noResize="1" noEditPoints="1" noAdjustHandles="1" noChangeArrowheads="1" noChangeShapeType="1" noTextEdit="1"/>
              </p:cNvSpPr>
              <p:nvPr/>
            </p:nvSpPr>
            <p:spPr>
              <a:xfrm>
                <a:off x="1215759" y="5745567"/>
                <a:ext cx="9966960" cy="369332"/>
              </a:xfrm>
              <a:prstGeom prst="rect">
                <a:avLst/>
              </a:prstGeom>
              <a:blipFill>
                <a:blip r:embed="rId7"/>
                <a:stretch>
                  <a:fillRect l="-367" t="-8333" b="-28333"/>
                </a:stretch>
              </a:blipFill>
            </p:spPr>
            <p:txBody>
              <a:bodyPr/>
              <a:lstStyle/>
              <a:p>
                <a:r>
                  <a:rPr lang="it-IT">
                    <a:noFill/>
                  </a:rPr>
                  <a:t> </a:t>
                </a:r>
              </a:p>
            </p:txBody>
          </p:sp>
        </mc:Fallback>
      </mc:AlternateContent>
    </p:spTree>
    <p:extLst>
      <p:ext uri="{BB962C8B-B14F-4D97-AF65-F5344CB8AC3E}">
        <p14:creationId xmlns:p14="http://schemas.microsoft.com/office/powerpoint/2010/main" val="1089108004"/>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1687</TotalTime>
  <Words>2207</Words>
  <Application>Microsoft Office PowerPoint</Application>
  <PresentationFormat>Widescreen</PresentationFormat>
  <Paragraphs>108</Paragraphs>
  <Slides>18</Slides>
  <Notes>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Aharoni</vt:lpstr>
      <vt:lpstr>Aptos</vt:lpstr>
      <vt:lpstr>Arial</vt:lpstr>
      <vt:lpstr>Bierstadt</vt:lpstr>
      <vt:lpstr>Cambria Math</vt:lpstr>
      <vt:lpstr>GestaltVTI</vt:lpstr>
      <vt:lpstr>Probing Large Extra Dimensions induced Primordial Black Holes through the Stochastic Gravitational Wave Background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Giuseppe Filiberto VITALE</dc:creator>
  <cp:lastModifiedBy>Giuseppe Filiberto VITALE</cp:lastModifiedBy>
  <cp:revision>39</cp:revision>
  <dcterms:created xsi:type="dcterms:W3CDTF">2025-10-28T15:47:32Z</dcterms:created>
  <dcterms:modified xsi:type="dcterms:W3CDTF">2025-11-13T09:19:35Z</dcterms:modified>
</cp:coreProperties>
</file>