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311" r:id="rId3"/>
    <p:sldId id="258" r:id="rId4"/>
    <p:sldId id="416" r:id="rId5"/>
    <p:sldId id="427" r:id="rId6"/>
    <p:sldId id="417" r:id="rId7"/>
    <p:sldId id="424" r:id="rId8"/>
    <p:sldId id="425" r:id="rId9"/>
    <p:sldId id="418" r:id="rId10"/>
    <p:sldId id="426" r:id="rId11"/>
    <p:sldId id="419" r:id="rId12"/>
    <p:sldId id="422" r:id="rId13"/>
    <p:sldId id="423" r:id="rId14"/>
    <p:sldId id="420" r:id="rId15"/>
    <p:sldId id="421" r:id="rId16"/>
    <p:sldId id="414" r:id="rId17"/>
    <p:sldId id="428" r:id="rId18"/>
    <p:sldId id="429" r:id="rId19"/>
    <p:sldId id="430" r:id="rId20"/>
    <p:sldId id="431" r:id="rId21"/>
    <p:sldId id="432" r:id="rId22"/>
    <p:sldId id="405" r:id="rId23"/>
    <p:sldId id="381" r:id="rId24"/>
    <p:sldId id="380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alerio" initials="V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99FF99"/>
    <a:srgbClr val="CCFFCC"/>
    <a:srgbClr val="99CCFF"/>
    <a:srgbClr val="FF99FF"/>
    <a:srgbClr val="FF9999"/>
    <a:srgbClr val="FFCC66"/>
    <a:srgbClr val="003300"/>
    <a:srgbClr val="FFFF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037" y="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1ED23-0096-4DB6-9410-D1378908D15D}" type="datetimeFigureOut">
              <a:rPr lang="it-IT" smtClean="0"/>
              <a:pPr/>
              <a:t>13/11/2025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78A52-A638-44C1-86BB-15D3BB477916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78A52-A638-44C1-86BB-15D3BB477916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83546B29-0D86-9430-80BC-754832B0D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>
            <a:extLst>
              <a:ext uri="{FF2B5EF4-FFF2-40B4-BE49-F238E27FC236}">
                <a16:creationId xmlns:a16="http://schemas.microsoft.com/office/drawing/2014/main" id="{25B79E2A-33C5-52DD-523F-1EC64F003A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7354" y="4126827"/>
            <a:ext cx="5332792" cy="3908764"/>
          </a:xfrm>
          <a:prstGeom prst="rect">
            <a:avLst/>
          </a:prstGeom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:notes">
            <a:extLst>
              <a:ext uri="{FF2B5EF4-FFF2-40B4-BE49-F238E27FC236}">
                <a16:creationId xmlns:a16="http://schemas.microsoft.com/office/drawing/2014/main" id="{F81F8024-2EBB-AB8C-9A0F-908322E4E1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50875"/>
            <a:ext cx="4343400" cy="3257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781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B5C788ED-EF6A-C566-B31D-E106C1AA6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>
            <a:extLst>
              <a:ext uri="{FF2B5EF4-FFF2-40B4-BE49-F238E27FC236}">
                <a16:creationId xmlns:a16="http://schemas.microsoft.com/office/drawing/2014/main" id="{99814A54-BB18-6339-6126-042B08FBBA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7354" y="4126827"/>
            <a:ext cx="5332792" cy="3908764"/>
          </a:xfrm>
          <a:prstGeom prst="rect">
            <a:avLst/>
          </a:prstGeom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:notes">
            <a:extLst>
              <a:ext uri="{FF2B5EF4-FFF2-40B4-BE49-F238E27FC236}">
                <a16:creationId xmlns:a16="http://schemas.microsoft.com/office/drawing/2014/main" id="{8F1FC45F-EBDE-5FFD-3DE4-2026AD6966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50875"/>
            <a:ext cx="4343400" cy="3257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2357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/>
          <p:cNvSpPr txBox="1">
            <a:spLocks noGrp="1"/>
          </p:cNvSpPr>
          <p:nvPr>
            <p:ph type="body" idx="1"/>
          </p:nvPr>
        </p:nvSpPr>
        <p:spPr>
          <a:xfrm>
            <a:off x="667354" y="4126827"/>
            <a:ext cx="5332792" cy="3908764"/>
          </a:xfrm>
          <a:prstGeom prst="rect">
            <a:avLst/>
          </a:prstGeom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50875"/>
            <a:ext cx="4343400" cy="3257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B519CAB9-AF67-42FB-4E3A-26342EC94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>
            <a:extLst>
              <a:ext uri="{FF2B5EF4-FFF2-40B4-BE49-F238E27FC236}">
                <a16:creationId xmlns:a16="http://schemas.microsoft.com/office/drawing/2014/main" id="{E5251EB6-D8F1-F7FB-2C41-6EA09F6AE3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7354" y="4126827"/>
            <a:ext cx="5332792" cy="3908764"/>
          </a:xfrm>
          <a:prstGeom prst="rect">
            <a:avLst/>
          </a:prstGeom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:notes">
            <a:extLst>
              <a:ext uri="{FF2B5EF4-FFF2-40B4-BE49-F238E27FC236}">
                <a16:creationId xmlns:a16="http://schemas.microsoft.com/office/drawing/2014/main" id="{CDBC0AE3-96D8-04D3-DB5E-9DED046920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50875"/>
            <a:ext cx="4343400" cy="3257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2936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39F31935-6782-9E73-958A-3CDFC0829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>
            <a:extLst>
              <a:ext uri="{FF2B5EF4-FFF2-40B4-BE49-F238E27FC236}">
                <a16:creationId xmlns:a16="http://schemas.microsoft.com/office/drawing/2014/main" id="{71C995A9-F858-4D47-A11D-887B69D706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7354" y="4126827"/>
            <a:ext cx="5332792" cy="3908764"/>
          </a:xfrm>
          <a:prstGeom prst="rect">
            <a:avLst/>
          </a:prstGeom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:notes">
            <a:extLst>
              <a:ext uri="{FF2B5EF4-FFF2-40B4-BE49-F238E27FC236}">
                <a16:creationId xmlns:a16="http://schemas.microsoft.com/office/drawing/2014/main" id="{C21AB35C-9E98-A705-7412-8BE9842475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50875"/>
            <a:ext cx="4343400" cy="3257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2054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7B41D511-26DC-5A78-62ED-B612DC0AC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>
            <a:extLst>
              <a:ext uri="{FF2B5EF4-FFF2-40B4-BE49-F238E27FC236}">
                <a16:creationId xmlns:a16="http://schemas.microsoft.com/office/drawing/2014/main" id="{9205CF2F-3B7A-B021-DA75-BCFB3B9194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7354" y="4126827"/>
            <a:ext cx="5332792" cy="3908764"/>
          </a:xfrm>
          <a:prstGeom prst="rect">
            <a:avLst/>
          </a:prstGeom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:notes">
            <a:extLst>
              <a:ext uri="{FF2B5EF4-FFF2-40B4-BE49-F238E27FC236}">
                <a16:creationId xmlns:a16="http://schemas.microsoft.com/office/drawing/2014/main" id="{9FF1B39D-85E8-AD95-11EF-4C4C956D66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50875"/>
            <a:ext cx="4343400" cy="3257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0536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2F9AFE2C-E24E-B256-4E33-A46A32F93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>
            <a:extLst>
              <a:ext uri="{FF2B5EF4-FFF2-40B4-BE49-F238E27FC236}">
                <a16:creationId xmlns:a16="http://schemas.microsoft.com/office/drawing/2014/main" id="{6EA3E957-8257-DC57-8EB2-CFC47A8089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7354" y="4126827"/>
            <a:ext cx="5332792" cy="3908764"/>
          </a:xfrm>
          <a:prstGeom prst="rect">
            <a:avLst/>
          </a:prstGeom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:notes">
            <a:extLst>
              <a:ext uri="{FF2B5EF4-FFF2-40B4-BE49-F238E27FC236}">
                <a16:creationId xmlns:a16="http://schemas.microsoft.com/office/drawing/2014/main" id="{8E14FF1E-FBFB-B29F-0D0A-F30AFD0363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50875"/>
            <a:ext cx="4343400" cy="3257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97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57006332-82E7-501E-BB9D-50557FDA2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>
            <a:extLst>
              <a:ext uri="{FF2B5EF4-FFF2-40B4-BE49-F238E27FC236}">
                <a16:creationId xmlns:a16="http://schemas.microsoft.com/office/drawing/2014/main" id="{0E458BD1-38D0-433C-EBCD-EB63A4BF82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7354" y="4126827"/>
            <a:ext cx="5332792" cy="3908764"/>
          </a:xfrm>
          <a:prstGeom prst="rect">
            <a:avLst/>
          </a:prstGeom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:notes">
            <a:extLst>
              <a:ext uri="{FF2B5EF4-FFF2-40B4-BE49-F238E27FC236}">
                <a16:creationId xmlns:a16="http://schemas.microsoft.com/office/drawing/2014/main" id="{E145D9B4-4B4C-FBC4-C422-711391B68B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50875"/>
            <a:ext cx="4343400" cy="3257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6416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3FFB0C64-88C6-CCA0-20B6-2F3D50FF1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>
            <a:extLst>
              <a:ext uri="{FF2B5EF4-FFF2-40B4-BE49-F238E27FC236}">
                <a16:creationId xmlns:a16="http://schemas.microsoft.com/office/drawing/2014/main" id="{0CAA3FC0-409D-F770-C931-19F0A2DE93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7354" y="4126827"/>
            <a:ext cx="5332792" cy="3908764"/>
          </a:xfrm>
          <a:prstGeom prst="rect">
            <a:avLst/>
          </a:prstGeom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:notes">
            <a:extLst>
              <a:ext uri="{FF2B5EF4-FFF2-40B4-BE49-F238E27FC236}">
                <a16:creationId xmlns:a16="http://schemas.microsoft.com/office/drawing/2014/main" id="{FEF0FC32-24E0-1AFB-E7FA-B3AA6C9E78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50875"/>
            <a:ext cx="4343400" cy="3257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818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7352CE27-7EEE-0600-446D-F6A9B72E4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>
            <a:extLst>
              <a:ext uri="{FF2B5EF4-FFF2-40B4-BE49-F238E27FC236}">
                <a16:creationId xmlns:a16="http://schemas.microsoft.com/office/drawing/2014/main" id="{6C029820-A1D5-6A16-922D-33B79DA68F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7354" y="4126827"/>
            <a:ext cx="5332792" cy="3908764"/>
          </a:xfrm>
          <a:prstGeom prst="rect">
            <a:avLst/>
          </a:prstGeom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:notes">
            <a:extLst>
              <a:ext uri="{FF2B5EF4-FFF2-40B4-BE49-F238E27FC236}">
                <a16:creationId xmlns:a16="http://schemas.microsoft.com/office/drawing/2014/main" id="{4F3DF136-0170-B9D6-8E87-56BDEB3E15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50875"/>
            <a:ext cx="4343400" cy="3257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7972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878E-C339-45B0-AE35-CBF9F185C151}" type="datetime1">
              <a:rPr lang="it-IT" smtClean="0"/>
              <a:pPr/>
              <a:t>13/11/2025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A881-8180-4A2D-89F1-C546E6ACDA8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E38A-30D9-4BBB-910A-F23125DBB1CA}" type="datetime1">
              <a:rPr lang="it-IT" smtClean="0"/>
              <a:pPr/>
              <a:t>13/11/2025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A881-8180-4A2D-89F1-C546E6ACDA8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3C89-2E24-41EE-B2C1-6274598E63CF}" type="datetime1">
              <a:rPr lang="it-IT" smtClean="0"/>
              <a:pPr/>
              <a:t>13/11/2025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A881-8180-4A2D-89F1-C546E6ACDA8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" type="tx">
  <p:cSld name="Title &amp; Pho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>
            <a:spLocks noGrp="1"/>
          </p:cNvSpPr>
          <p:nvPr>
            <p:ph type="pic" idx="2"/>
          </p:nvPr>
        </p:nvSpPr>
        <p:spPr>
          <a:xfrm>
            <a:off x="-433387" y="-647700"/>
            <a:ext cx="10029825" cy="8009467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22"/>
          <p:cNvSpPr txBox="1">
            <a:spLocks noGrp="1"/>
          </p:cNvSpPr>
          <p:nvPr>
            <p:ph type="title"/>
          </p:nvPr>
        </p:nvSpPr>
        <p:spPr>
          <a:xfrm>
            <a:off x="452438" y="3562351"/>
            <a:ext cx="8239125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35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body" idx="1"/>
          </p:nvPr>
        </p:nvSpPr>
        <p:spPr>
          <a:xfrm>
            <a:off x="452885" y="553071"/>
            <a:ext cx="8238233" cy="3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body" idx="3"/>
          </p:nvPr>
        </p:nvSpPr>
        <p:spPr>
          <a:xfrm>
            <a:off x="452438" y="5804955"/>
            <a:ext cx="8239125" cy="55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1"/>
              <a:buNone/>
              <a:defRPr sz="2063" b="1"/>
            </a:lvl1pPr>
            <a:lvl2pPr marL="685800" lvl="1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1"/>
              <a:buNone/>
              <a:defRPr sz="2063" b="1"/>
            </a:lvl2pPr>
            <a:lvl3pPr marL="1028700" lvl="2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1"/>
              <a:buNone/>
              <a:defRPr sz="2063" b="1"/>
            </a:lvl3pPr>
            <a:lvl4pPr marL="1371600" lvl="3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1"/>
              <a:buNone/>
              <a:defRPr sz="2063" b="1"/>
            </a:lvl4pPr>
            <a:lvl5pPr marL="1714500" lvl="4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1"/>
              <a:buNone/>
              <a:defRPr sz="2063" b="1"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25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43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- no ITAR">
  <p:cSld name="1_Title and Content - no ITA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body" idx="1"/>
          </p:nvPr>
        </p:nvSpPr>
        <p:spPr>
          <a:xfrm>
            <a:off x="381000" y="990600"/>
            <a:ext cx="83820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 b="1"/>
            </a:lvl1pPr>
            <a:lvl2pPr marL="685800" lvl="1" indent="-276225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1650"/>
            </a:lvl2pPr>
            <a:lvl3pPr marL="1028700" lvl="2" indent="-266700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371600" lvl="3" indent="-266700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4pPr>
            <a:lvl5pPr marL="1714500" lvl="4" indent="-266700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title"/>
          </p:nvPr>
        </p:nvSpPr>
        <p:spPr>
          <a:xfrm>
            <a:off x="990600" y="76200"/>
            <a:ext cx="7162800" cy="60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25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269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 txBox="1">
            <a:spLocks noGrp="1"/>
          </p:cNvSpPr>
          <p:nvPr>
            <p:ph type="title"/>
          </p:nvPr>
        </p:nvSpPr>
        <p:spPr>
          <a:xfrm>
            <a:off x="990600" y="77788"/>
            <a:ext cx="7162800" cy="60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060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377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body" idx="1"/>
          </p:nvPr>
        </p:nvSpPr>
        <p:spPr>
          <a:xfrm>
            <a:off x="381000" y="990600"/>
            <a:ext cx="83820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2888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125" b="1"/>
            </a:lvl1pPr>
            <a:lvl2pPr marL="685800" lvl="1" indent="-235744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013"/>
            </a:lvl2pPr>
            <a:lvl3pPr marL="1028700" lvl="2" indent="-228600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3pPr>
            <a:lvl4pPr marL="1371600" lvl="3" indent="-228600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900"/>
            </a:lvl4pPr>
            <a:lvl5pPr marL="1714500" lvl="4" indent="-228600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900"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title"/>
          </p:nvPr>
        </p:nvSpPr>
        <p:spPr>
          <a:xfrm>
            <a:off x="990600" y="76200"/>
            <a:ext cx="7162800" cy="60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894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Title Slide">
  <p:cSld name="Simple 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 txBox="1">
            <a:spLocks noGrp="1"/>
          </p:cNvSpPr>
          <p:nvPr>
            <p:ph type="ctrTitle"/>
          </p:nvPr>
        </p:nvSpPr>
        <p:spPr>
          <a:xfrm>
            <a:off x="685800" y="104457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013">
                <a:solidFill>
                  <a:schemeClr val="dk1"/>
                </a:solidFill>
              </a:defRPr>
            </a:lvl1pPr>
            <a:lvl2pPr lvl="1" algn="ctr">
              <a:spcBef>
                <a:spcPts val="203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58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58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2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2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2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2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2"/>
          </p:nvPr>
        </p:nvSpPr>
        <p:spPr>
          <a:xfrm>
            <a:off x="2514600" y="2743200"/>
            <a:ext cx="4114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342900" lvl="0" indent="-171450" algn="ctr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013"/>
            </a:lvl1pPr>
            <a:lvl2pPr marL="685800" lvl="1" indent="-171450" algn="l">
              <a:spcBef>
                <a:spcPts val="152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760"/>
            </a:lvl2pPr>
            <a:lvl3pPr marL="1028700" lvl="2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3pPr>
            <a:lvl4pPr marL="1371600" lvl="3" indent="-171450" algn="l">
              <a:spcBef>
                <a:spcPts val="119"/>
              </a:spcBef>
              <a:spcAft>
                <a:spcPts val="0"/>
              </a:spcAft>
              <a:buClr>
                <a:schemeClr val="dk1"/>
              </a:buClr>
              <a:buSzPts val="788"/>
              <a:buNone/>
              <a:defRPr sz="591"/>
            </a:lvl4pPr>
            <a:lvl5pPr marL="1714500" lvl="4" indent="-171450" algn="l">
              <a:spcBef>
                <a:spcPts val="119"/>
              </a:spcBef>
              <a:spcAft>
                <a:spcPts val="0"/>
              </a:spcAft>
              <a:buClr>
                <a:schemeClr val="dk1"/>
              </a:buClr>
              <a:buSzPts val="788"/>
              <a:buNone/>
              <a:defRPr sz="591"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1812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 - no ITAR">
  <p:cSld name="1_Title Only - no ITA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>
            <a:spLocks noGrp="1"/>
          </p:cNvSpPr>
          <p:nvPr>
            <p:ph type="title"/>
          </p:nvPr>
        </p:nvSpPr>
        <p:spPr>
          <a:xfrm>
            <a:off x="990600" y="77788"/>
            <a:ext cx="7162800" cy="60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618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9"/>
          <p:cNvSpPr txBox="1">
            <a:spLocks noGrp="1"/>
          </p:cNvSpPr>
          <p:nvPr>
            <p:ph type="body" idx="1"/>
          </p:nvPr>
        </p:nvSpPr>
        <p:spPr>
          <a:xfrm>
            <a:off x="381000" y="974726"/>
            <a:ext cx="4114800" cy="5578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2888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125" b="1"/>
            </a:lvl1pPr>
            <a:lvl2pPr marL="685800" lvl="1" indent="-235744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013"/>
            </a:lvl2pPr>
            <a:lvl3pPr marL="10287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3pPr>
            <a:lvl4pPr marL="1371600" lvl="3" indent="-221456" algn="l">
              <a:spcBef>
                <a:spcPts val="158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788"/>
            </a:lvl4pPr>
            <a:lvl5pPr marL="1714500" lvl="4" indent="-221456" algn="l">
              <a:spcBef>
                <a:spcPts val="158"/>
              </a:spcBef>
              <a:spcAft>
                <a:spcPts val="0"/>
              </a:spcAft>
              <a:buClr>
                <a:schemeClr val="dk1"/>
              </a:buClr>
              <a:buSzPts val="1050"/>
              <a:buChar char="»"/>
              <a:defRPr sz="788"/>
            </a:lvl5pPr>
            <a:lvl6pPr marL="2057400" lvl="5" indent="-235744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013"/>
            </a:lvl6pPr>
            <a:lvl7pPr marL="2400300" lvl="6" indent="-235744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013"/>
            </a:lvl7pPr>
            <a:lvl8pPr marL="2743200" lvl="7" indent="-235744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013"/>
            </a:lvl8pPr>
            <a:lvl9pPr marL="3086100" lvl="8" indent="-235744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013"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body" idx="2"/>
          </p:nvPr>
        </p:nvSpPr>
        <p:spPr>
          <a:xfrm>
            <a:off x="4648200" y="974726"/>
            <a:ext cx="4114800" cy="5578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2888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125" b="1"/>
            </a:lvl1pPr>
            <a:lvl2pPr marL="685800" lvl="1" indent="-235744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013"/>
            </a:lvl2pPr>
            <a:lvl3pPr marL="10287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3pPr>
            <a:lvl4pPr marL="1371600" lvl="3" indent="-221456" algn="l">
              <a:spcBef>
                <a:spcPts val="158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788"/>
            </a:lvl4pPr>
            <a:lvl5pPr marL="1714500" lvl="4" indent="-221456" algn="l">
              <a:spcBef>
                <a:spcPts val="158"/>
              </a:spcBef>
              <a:spcAft>
                <a:spcPts val="0"/>
              </a:spcAft>
              <a:buClr>
                <a:schemeClr val="dk1"/>
              </a:buClr>
              <a:buSzPts val="1050"/>
              <a:buChar char="»"/>
              <a:defRPr sz="788"/>
            </a:lvl5pPr>
            <a:lvl6pPr marL="2057400" lvl="5" indent="-235744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013"/>
            </a:lvl6pPr>
            <a:lvl7pPr marL="2400300" lvl="6" indent="-235744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013"/>
            </a:lvl7pPr>
            <a:lvl8pPr marL="2743200" lvl="7" indent="-235744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013"/>
            </a:lvl8pPr>
            <a:lvl9pPr marL="3086100" lvl="8" indent="-235744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013"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title"/>
          </p:nvPr>
        </p:nvSpPr>
        <p:spPr>
          <a:xfrm>
            <a:off x="990600" y="77788"/>
            <a:ext cx="7162800" cy="60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721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D9009-2418-4319-92C1-E93265F7094E}" type="datetime1">
              <a:rPr lang="it-IT" smtClean="0"/>
              <a:pPr/>
              <a:t>13/11/2025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A881-8180-4A2D-89F1-C546E6ACDA8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 - no ITAR">
  <p:cSld name="1_Two Content - no ITA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>
            <a:spLocks noGrp="1"/>
          </p:cNvSpPr>
          <p:nvPr>
            <p:ph type="body" idx="1"/>
          </p:nvPr>
        </p:nvSpPr>
        <p:spPr>
          <a:xfrm>
            <a:off x="381000" y="974726"/>
            <a:ext cx="4114800" cy="5578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2888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125" b="1"/>
            </a:lvl1pPr>
            <a:lvl2pPr marL="685800" lvl="1" indent="-235744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013"/>
            </a:lvl2pPr>
            <a:lvl3pPr marL="10287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3pPr>
            <a:lvl4pPr marL="1371600" lvl="3" indent="-221456" algn="l">
              <a:spcBef>
                <a:spcPts val="158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788"/>
            </a:lvl4pPr>
            <a:lvl5pPr marL="1714500" lvl="4" indent="-221456" algn="l">
              <a:spcBef>
                <a:spcPts val="158"/>
              </a:spcBef>
              <a:spcAft>
                <a:spcPts val="0"/>
              </a:spcAft>
              <a:buClr>
                <a:schemeClr val="dk1"/>
              </a:buClr>
              <a:buSzPts val="1050"/>
              <a:buChar char="»"/>
              <a:defRPr sz="788"/>
            </a:lvl5pPr>
            <a:lvl6pPr marL="2057400" lvl="5" indent="-235744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013"/>
            </a:lvl6pPr>
            <a:lvl7pPr marL="2400300" lvl="6" indent="-235744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013"/>
            </a:lvl7pPr>
            <a:lvl8pPr marL="2743200" lvl="7" indent="-235744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013"/>
            </a:lvl8pPr>
            <a:lvl9pPr marL="3086100" lvl="8" indent="-235744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013"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2"/>
          </p:nvPr>
        </p:nvSpPr>
        <p:spPr>
          <a:xfrm>
            <a:off x="4648200" y="974726"/>
            <a:ext cx="4114800" cy="5578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2888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125" b="1"/>
            </a:lvl1pPr>
            <a:lvl2pPr marL="685800" lvl="1" indent="-235744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013"/>
            </a:lvl2pPr>
            <a:lvl3pPr marL="10287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3pPr>
            <a:lvl4pPr marL="1371600" lvl="3" indent="-221456" algn="l">
              <a:spcBef>
                <a:spcPts val="158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788"/>
            </a:lvl4pPr>
            <a:lvl5pPr marL="1714500" lvl="4" indent="-221456" algn="l">
              <a:spcBef>
                <a:spcPts val="158"/>
              </a:spcBef>
              <a:spcAft>
                <a:spcPts val="0"/>
              </a:spcAft>
              <a:buClr>
                <a:schemeClr val="dk1"/>
              </a:buClr>
              <a:buSzPts val="1050"/>
              <a:buChar char="»"/>
              <a:defRPr sz="788"/>
            </a:lvl5pPr>
            <a:lvl6pPr marL="2057400" lvl="5" indent="-235744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013"/>
            </a:lvl6pPr>
            <a:lvl7pPr marL="2400300" lvl="6" indent="-235744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013"/>
            </a:lvl7pPr>
            <a:lvl8pPr marL="2743200" lvl="7" indent="-235744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013"/>
            </a:lvl8pPr>
            <a:lvl9pPr marL="3086100" lvl="8" indent="-235744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013"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title"/>
          </p:nvPr>
        </p:nvSpPr>
        <p:spPr>
          <a:xfrm>
            <a:off x="990600" y="77788"/>
            <a:ext cx="7162800" cy="60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0992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25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spcBef>
                <a:spcPts val="22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125">
                <a:solidFill>
                  <a:srgbClr val="888888"/>
                </a:solidFill>
              </a:defRPr>
            </a:lvl1pPr>
            <a:lvl2pPr marL="685800" lvl="1" indent="-171450" algn="l">
              <a:spcBef>
                <a:spcPts val="203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013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9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158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788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158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788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158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788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158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788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158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788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158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788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3086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ancy Title Slide">
  <p:cSld name="Fancy Title Slide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41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17876"/>
            <a:ext cx="72390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2" descr="meatball b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0592" y="27432"/>
            <a:ext cx="8324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32"/>
          <p:cNvSpPr/>
          <p:nvPr/>
        </p:nvSpPr>
        <p:spPr>
          <a:xfrm>
            <a:off x="3" y="5996226"/>
            <a:ext cx="5257799" cy="502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06" tIns="34275" rIns="25706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"/>
              <a:buFont typeface="Arial Narrow"/>
              <a:buNone/>
            </a:pPr>
            <a:r>
              <a:rPr lang="en-US" sz="563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• NASA GODDARD SPACE FLIGHT CENTER • JET PROPULSION LABORATORY •</a:t>
            </a:r>
            <a:endParaRPr sz="135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"/>
              <a:buFont typeface="Arial Narrow"/>
              <a:buNone/>
            </a:pPr>
            <a:r>
              <a:rPr lang="en-US" sz="563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• L3HARRIS TECHNOLOGIES •  BALL AEROSPACE • TELEDYNE • NASA KENNEDY SPACE CENTER •</a:t>
            </a:r>
            <a:endParaRPr sz="135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"/>
              <a:buFont typeface="Arial Narrow"/>
              <a:buNone/>
            </a:pPr>
            <a:r>
              <a:rPr lang="en-US" sz="563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• SPACE TELESCOPE SCIENCE INSTITUTE • IPAC • EUROPEAN SPACE AGENCY • </a:t>
            </a:r>
            <a:endParaRPr sz="135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"/>
              <a:buFont typeface="Arial Narrow"/>
              <a:buNone/>
            </a:pPr>
            <a:r>
              <a:rPr lang="en-US" sz="563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• JAPAN AEROSPACE EXPLORATION AGENCY • LABORATOIRE D’ASTROPHYSIQUE DE MARSEILLE •</a:t>
            </a:r>
            <a:endParaRPr sz="135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"/>
              <a:buFont typeface="Arial Narrow"/>
              <a:buNone/>
            </a:pPr>
            <a:r>
              <a:rPr lang="en-US" sz="563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• CENTRE NATIONAL d'ÉTUDES SPATIALES • MAX PLANCK INSTITUTE FOR ASTRONOMY •</a:t>
            </a: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968512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3"/>
          <p:cNvSpPr txBox="1">
            <a:spLocks noGrp="1"/>
          </p:cNvSpPr>
          <p:nvPr>
            <p:ph type="title"/>
          </p:nvPr>
        </p:nvSpPr>
        <p:spPr>
          <a:xfrm>
            <a:off x="1792288" y="5181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25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3"/>
          <p:cNvSpPr>
            <a:spLocks noGrp="1"/>
          </p:cNvSpPr>
          <p:nvPr>
            <p:ph type="pic" idx="2"/>
          </p:nvPr>
        </p:nvSpPr>
        <p:spPr>
          <a:xfrm>
            <a:off x="1792288" y="993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33"/>
          <p:cNvSpPr txBox="1">
            <a:spLocks noGrp="1"/>
          </p:cNvSpPr>
          <p:nvPr>
            <p:ph type="body" idx="1"/>
          </p:nvPr>
        </p:nvSpPr>
        <p:spPr>
          <a:xfrm>
            <a:off x="1792288" y="5748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spcBef>
                <a:spcPts val="158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788"/>
            </a:lvl1pPr>
            <a:lvl2pPr marL="685800" lvl="1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2pPr>
            <a:lvl3pPr marL="1028700" lvl="2" indent="-171450" algn="l"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63"/>
            </a:lvl3pPr>
            <a:lvl4pPr marL="1371600" lvl="3" indent="-171450" algn="l"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506"/>
            </a:lvl4pPr>
            <a:lvl5pPr marL="1714500" lvl="4" indent="-171450" algn="l"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506"/>
            </a:lvl5pPr>
            <a:lvl6pPr marL="2057400" lvl="5" indent="-171450" algn="l"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506"/>
            </a:lvl6pPr>
            <a:lvl7pPr marL="2400300" lvl="6" indent="-171450" algn="l"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506"/>
            </a:lvl7pPr>
            <a:lvl8pPr marL="2743200" lvl="7" indent="-171450" algn="l"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506"/>
            </a:lvl8pPr>
            <a:lvl9pPr marL="3086100" lvl="8" indent="-171450" algn="l"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50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38283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4"/>
          <p:cNvSpPr txBox="1">
            <a:spLocks noGrp="1"/>
          </p:cNvSpPr>
          <p:nvPr>
            <p:ph type="body" idx="1"/>
          </p:nvPr>
        </p:nvSpPr>
        <p:spPr>
          <a:xfrm rot="5400000">
            <a:off x="1828800" y="-381000"/>
            <a:ext cx="5410200" cy="83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42888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125" b="1"/>
            </a:lvl1pPr>
            <a:lvl2pPr marL="685800" lvl="1" indent="-235744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013"/>
            </a:lvl2pPr>
            <a:lvl3pPr marL="10287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3pPr>
            <a:lvl4pPr marL="1371600" lvl="3" indent="-221456" algn="l">
              <a:spcBef>
                <a:spcPts val="158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788"/>
            </a:lvl4pPr>
            <a:lvl5pPr marL="1714500" lvl="4" indent="-221456" algn="l">
              <a:spcBef>
                <a:spcPts val="158"/>
              </a:spcBef>
              <a:spcAft>
                <a:spcPts val="0"/>
              </a:spcAft>
              <a:buClr>
                <a:schemeClr val="dk1"/>
              </a:buClr>
              <a:buSzPts val="1050"/>
              <a:buChar char="»"/>
              <a:defRPr sz="788"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title"/>
          </p:nvPr>
        </p:nvSpPr>
        <p:spPr>
          <a:xfrm>
            <a:off x="990600" y="77788"/>
            <a:ext cx="7162800" cy="60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4996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5"/>
          <p:cNvSpPr txBox="1">
            <a:spLocks noGrp="1"/>
          </p:cNvSpPr>
          <p:nvPr>
            <p:ph type="title"/>
          </p:nvPr>
        </p:nvSpPr>
        <p:spPr>
          <a:xfrm rot="5400000">
            <a:off x="4732338" y="2171704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4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66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1A2F0-32E7-40FA-BEA4-B01465240C27}" type="datetime1">
              <a:rPr lang="it-IT" smtClean="0"/>
              <a:pPr/>
              <a:t>13/11/2025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A881-8180-4A2D-89F1-C546E6ACDA8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0988-2229-4057-846F-ABBD95808BE8}" type="datetime1">
              <a:rPr lang="it-IT" smtClean="0"/>
              <a:pPr/>
              <a:t>13/11/2025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A881-8180-4A2D-89F1-C546E6ACDA8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96B7B-E6DE-42A0-A102-63CD373465B8}" type="datetime1">
              <a:rPr lang="it-IT" smtClean="0"/>
              <a:pPr/>
              <a:t>13/11/2025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A881-8180-4A2D-89F1-C546E6ACDA8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9859-E0D5-48E1-BEE6-B8D2520422D5}" type="datetime1">
              <a:rPr lang="it-IT" smtClean="0"/>
              <a:pPr/>
              <a:t>13/11/2025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A881-8180-4A2D-89F1-C546E6ACDA8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B424-2A44-41A3-8A49-215081822DC0}" type="datetime1">
              <a:rPr lang="it-IT" smtClean="0"/>
              <a:pPr/>
              <a:t>13/11/2025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A881-8180-4A2D-89F1-C546E6ACDA8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A57A-8CAB-48A4-A124-D6413F51D262}" type="datetime1">
              <a:rPr lang="it-IT" smtClean="0"/>
              <a:pPr/>
              <a:t>13/11/2025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A881-8180-4A2D-89F1-C546E6ACDA8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727D-BF87-4486-8CEC-6399B686FAFB}" type="datetime1">
              <a:rPr lang="it-IT" smtClean="0"/>
              <a:pPr/>
              <a:t>13/11/2025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A881-8180-4A2D-89F1-C546E6ACDA8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C4C6DA"/>
            </a:gs>
            <a:gs pos="50000">
              <a:schemeClr val="bg1"/>
            </a:gs>
            <a:gs pos="100000">
              <a:srgbClr val="C4C6D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45B0D-003F-4553-8FF2-E92396D45ED5}" type="datetime1">
              <a:rPr lang="it-IT" smtClean="0"/>
              <a:pPr/>
              <a:t>13/11/2025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8A881-8180-4A2D-89F1-C546E6ACDA82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1251679" y="85413"/>
            <a:ext cx="6629400" cy="61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381000" y="1006540"/>
            <a:ext cx="8305800" cy="54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43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–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»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/>
          <p:nvPr/>
        </p:nvSpPr>
        <p:spPr>
          <a:xfrm>
            <a:off x="8001002" y="6637767"/>
            <a:ext cx="878731" cy="130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063" tIns="17531" rIns="35063" bIns="17531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25"/>
              <a:buFont typeface="Arial"/>
              <a:buNone/>
            </a:pPr>
            <a:fld id="{00000000-1234-1234-1234-123412341234}" type="slidenum">
              <a:rPr lang="en-US" sz="619" b="1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825"/>
                <a:buFont typeface="Arial"/>
                <a:buNone/>
              </a:pPr>
              <a:t>‹N›</a:t>
            </a:fld>
            <a:endParaRPr sz="619" b="1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" name="Google Shape;13;p21"/>
          <p:cNvCxnSpPr/>
          <p:nvPr/>
        </p:nvCxnSpPr>
        <p:spPr>
          <a:xfrm>
            <a:off x="0" y="795528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CDC2D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" name="Google Shape;14;p2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0" y="0"/>
            <a:ext cx="617220" cy="82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6620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3.png"/><Relationship Id="rId7" Type="http://schemas.openxmlformats.org/officeDocument/2006/relationships/image" Target="../media/image48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37.png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pazio, Spazio esterno, Oggetto astronomico, Universo&#10;&#10;Il contenuto generato dall'IA potrebbe non essere corretto.">
            <a:extLst>
              <a:ext uri="{FF2B5EF4-FFF2-40B4-BE49-F238E27FC236}">
                <a16:creationId xmlns:a16="http://schemas.microsoft.com/office/drawing/2014/main" id="{8A064C3A-4532-795E-317A-D7D81A9D2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-99392"/>
            <a:ext cx="12385376" cy="696677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36512" y="678781"/>
            <a:ext cx="8784976" cy="8640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Roman Galactic Exoplanet Survey: 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expanding our vision on extrasolar planets</a:t>
            </a:r>
            <a:br>
              <a:rPr lang="en-US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827584" y="5589240"/>
            <a:ext cx="77724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Valerio Bozza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University of Salerno, Italy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1C0D9F37-FDC4-BAEB-0D87-A7434C4AB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">
            <a:extLst>
              <a:ext uri="{FF2B5EF4-FFF2-40B4-BE49-F238E27FC236}">
                <a16:creationId xmlns:a16="http://schemas.microsoft.com/office/drawing/2014/main" id="{49339CE8-06A9-6600-CBD6-C76BDFDC2D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536" y="188640"/>
            <a:ext cx="8496943" cy="45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3600" dirty="0"/>
              <a:t>Impact on exoplanetary science</a:t>
            </a:r>
            <a:endParaRPr sz="3600" dirty="0"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427A8435-BD18-FEA2-F198-5DA162152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1050"/>
            <a:ext cx="8316416" cy="5801768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21CAFE01-7896-06CD-5FCB-0A5CA6040EBA}"/>
              </a:ext>
            </a:extLst>
          </p:cNvPr>
          <p:cNvSpPr txBox="1"/>
          <p:nvPr/>
        </p:nvSpPr>
        <p:spPr>
          <a:xfrm rot="16200000">
            <a:off x="6751066" y="3782542"/>
            <a:ext cx="3669758" cy="53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3" dirty="0">
                <a:latin typeface="Arial" panose="020B0604020202020204" pitchFamily="34" charset="0"/>
                <a:cs typeface="Arial" panose="020B0604020202020204" pitchFamily="34" charset="0"/>
              </a:rPr>
              <a:t>Wilson et al. 2023</a:t>
            </a:r>
          </a:p>
        </p:txBody>
      </p:sp>
    </p:spTree>
    <p:extLst>
      <p:ext uri="{BB962C8B-B14F-4D97-AF65-F5344CB8AC3E}">
        <p14:creationId xmlns:p14="http://schemas.microsoft.com/office/powerpoint/2010/main" val="1402840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7AFDD-E47B-D7E2-C425-EABCB8AF4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F795533-8CBD-A678-E762-F6744282C5C4}"/>
              </a:ext>
            </a:extLst>
          </p:cNvPr>
          <p:cNvSpPr txBox="1"/>
          <p:nvPr/>
        </p:nvSpPr>
        <p:spPr>
          <a:xfrm>
            <a:off x="2587056" y="188640"/>
            <a:ext cx="396993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dirty="0">
                <a:cs typeface="Arial" pitchFamily="34" charset="0"/>
              </a:rPr>
              <a:t>Lens-Flux detection</a:t>
            </a:r>
            <a:endParaRPr lang="en-US" sz="3600" i="1" dirty="0">
              <a:cs typeface="Arial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9EFCD05-908D-44DD-476F-C21FB57EC19A}"/>
              </a:ext>
            </a:extLst>
          </p:cNvPr>
          <p:cNvSpPr txBox="1"/>
          <p:nvPr/>
        </p:nvSpPr>
        <p:spPr>
          <a:xfrm>
            <a:off x="-858" y="980728"/>
            <a:ext cx="9109362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it-IT" sz="2000" dirty="0"/>
              <a:t>Lens and source are separate after a </a:t>
            </a:r>
            <a:r>
              <a:rPr lang="it-IT" sz="2000" dirty="0" err="1"/>
              <a:t>few</a:t>
            </a:r>
            <a:r>
              <a:rPr lang="it-IT" sz="2000" dirty="0"/>
              <a:t> </a:t>
            </a:r>
            <a:r>
              <a:rPr lang="it-IT" sz="2000" dirty="0" err="1"/>
              <a:t>years</a:t>
            </a:r>
            <a:r>
              <a:rPr lang="it-IT" sz="2000" dirty="0"/>
              <a:t>.</a:t>
            </a:r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E19705E-20B0-26E7-D47D-5F6BB87F551D}"/>
              </a:ext>
            </a:extLst>
          </p:cNvPr>
          <p:cNvSpPr txBox="1"/>
          <p:nvPr/>
        </p:nvSpPr>
        <p:spPr>
          <a:xfrm>
            <a:off x="-858" y="3463129"/>
            <a:ext cx="9109362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it-IT" sz="2000" b="1" dirty="0"/>
              <a:t>Lens-Mass </a:t>
            </a:r>
            <a:r>
              <a:rPr lang="it-IT" sz="2000" b="1" dirty="0" err="1"/>
              <a:t>degeneracy</a:t>
            </a:r>
            <a:r>
              <a:rPr lang="it-IT" sz="2000" b="1" dirty="0"/>
              <a:t> </a:t>
            </a:r>
            <a:r>
              <a:rPr lang="it-IT" sz="2000" b="1" dirty="0" err="1"/>
              <a:t>will</a:t>
            </a:r>
            <a:r>
              <a:rPr lang="it-IT" sz="2000" b="1" dirty="0"/>
              <a:t> be </a:t>
            </a:r>
            <a:r>
              <a:rPr lang="it-IT" sz="2000" b="1" dirty="0" err="1"/>
              <a:t>broken</a:t>
            </a:r>
            <a:r>
              <a:rPr lang="it-IT" sz="2000" b="1" dirty="0"/>
              <a:t> </a:t>
            </a:r>
            <a:r>
              <a:rPr lang="it-IT" sz="2000" dirty="0"/>
              <a:t>for a </a:t>
            </a:r>
            <a:r>
              <a:rPr lang="it-IT" sz="2000" dirty="0" err="1"/>
              <a:t>sizeable</a:t>
            </a:r>
            <a:r>
              <a:rPr lang="it-IT" sz="2000" dirty="0"/>
              <a:t> </a:t>
            </a:r>
            <a:r>
              <a:rPr lang="it-IT" sz="2000" dirty="0" err="1"/>
              <a:t>fraction</a:t>
            </a:r>
            <a:r>
              <a:rPr lang="it-IT" sz="2000" dirty="0"/>
              <a:t> of </a:t>
            </a:r>
            <a:r>
              <a:rPr lang="it-IT" sz="2000" dirty="0" err="1"/>
              <a:t>microlensing</a:t>
            </a:r>
            <a:r>
              <a:rPr lang="it-IT" sz="2000" dirty="0"/>
              <a:t> events </a:t>
            </a:r>
            <a:r>
              <a:rPr lang="it-IT" i="1" dirty="0"/>
              <a:t>(Bhattacharya et al. 2020)</a:t>
            </a:r>
            <a:r>
              <a:rPr lang="it-IT" sz="2000" dirty="0"/>
              <a:t>.</a:t>
            </a:r>
            <a:endParaRPr lang="en-US" i="1" u="sng" dirty="0">
              <a:solidFill>
                <a:srgbClr val="0070C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E821E4E-A0C2-EA6A-6BDC-0130E289A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380837"/>
            <a:ext cx="7272808" cy="191482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1E27364-E60D-86E7-BCBF-762CA894F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40" y="4195451"/>
            <a:ext cx="7020780" cy="247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043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7D33B-3593-E166-9935-F46C8FAA3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D0BFB42-04E9-DBB5-D784-20E098FE116E}"/>
              </a:ext>
            </a:extLst>
          </p:cNvPr>
          <p:cNvSpPr txBox="1"/>
          <p:nvPr/>
        </p:nvSpPr>
        <p:spPr>
          <a:xfrm>
            <a:off x="2544675" y="188640"/>
            <a:ext cx="405470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dirty="0">
                <a:cs typeface="Arial" pitchFamily="34" charset="0"/>
              </a:rPr>
              <a:t>Astrometric centroid</a:t>
            </a:r>
            <a:endParaRPr lang="en-US" sz="3600" i="1" dirty="0">
              <a:cs typeface="Arial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3A13841-0159-5EB4-E7A6-6D81744A2688}"/>
              </a:ext>
            </a:extLst>
          </p:cNvPr>
          <p:cNvSpPr txBox="1"/>
          <p:nvPr/>
        </p:nvSpPr>
        <p:spPr>
          <a:xfrm>
            <a:off x="-858" y="980728"/>
            <a:ext cx="9109362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it-IT" sz="2000" dirty="0" err="1"/>
              <a:t>During</a:t>
            </a:r>
            <a:r>
              <a:rPr lang="it-IT" sz="2000" dirty="0"/>
              <a:t> the </a:t>
            </a:r>
            <a:r>
              <a:rPr lang="it-IT" sz="2000" dirty="0" err="1"/>
              <a:t>microlensing</a:t>
            </a:r>
            <a:r>
              <a:rPr lang="it-IT" sz="2000" dirty="0"/>
              <a:t> event the </a:t>
            </a:r>
            <a:r>
              <a:rPr lang="it-IT" sz="2000" b="1" dirty="0" err="1"/>
              <a:t>centroid</a:t>
            </a:r>
            <a:r>
              <a:rPr lang="it-IT" sz="2000" b="1" dirty="0"/>
              <a:t> of the source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shifted</a:t>
            </a:r>
            <a:r>
              <a:rPr lang="it-IT" sz="2000" dirty="0"/>
              <a:t>.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DE9D1D7-AD57-2F97-3216-DEB9CA42F1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537711"/>
            <a:ext cx="5113100" cy="502110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0AD5C29-3936-9454-16D2-2A085E2E0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74" y="2527643"/>
            <a:ext cx="3434034" cy="313239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2D72F7F-3005-0FB1-B24C-37102F3B62E0}"/>
              </a:ext>
            </a:extLst>
          </p:cNvPr>
          <p:cNvSpPr txBox="1"/>
          <p:nvPr/>
        </p:nvSpPr>
        <p:spPr>
          <a:xfrm>
            <a:off x="43898" y="1511980"/>
            <a:ext cx="4528101" cy="10156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it-IT" sz="2000" dirty="0"/>
              <a:t>The </a:t>
            </a:r>
            <a:r>
              <a:rPr lang="it-IT" sz="2000" dirty="0" err="1"/>
              <a:t>astrometric</a:t>
            </a:r>
            <a:r>
              <a:rPr lang="it-IT" sz="2000" dirty="0"/>
              <a:t> shift </a:t>
            </a:r>
            <a:r>
              <a:rPr lang="it-IT" sz="2000" dirty="0" err="1"/>
              <a:t>provides</a:t>
            </a:r>
            <a:r>
              <a:rPr lang="it-IT" sz="2000" dirty="0"/>
              <a:t> an alternative way to </a:t>
            </a:r>
            <a:r>
              <a:rPr lang="it-IT" sz="2000" dirty="0" err="1"/>
              <a:t>measure</a:t>
            </a:r>
            <a:r>
              <a:rPr lang="it-IT" sz="2000" dirty="0"/>
              <a:t> the </a:t>
            </a:r>
            <a:r>
              <a:rPr lang="it-IT" sz="2000" b="1" dirty="0"/>
              <a:t>Einstein angle </a:t>
            </a:r>
            <a:r>
              <a:rPr lang="it-IT" i="1" dirty="0"/>
              <a:t>(</a:t>
            </a:r>
            <a:r>
              <a:rPr lang="it-IT" i="1" dirty="0" err="1"/>
              <a:t>Sahu</a:t>
            </a:r>
            <a:r>
              <a:rPr lang="it-IT" i="1" dirty="0"/>
              <a:t>, …, VB et al. 2022)</a:t>
            </a:r>
            <a:r>
              <a:rPr lang="it-IT" sz="2000" dirty="0"/>
              <a:t>.</a:t>
            </a:r>
            <a:endParaRPr lang="en-US" i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6826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AD5045B6-05E1-0A49-9B63-A8DA526FA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">
            <a:extLst>
              <a:ext uri="{FF2B5EF4-FFF2-40B4-BE49-F238E27FC236}">
                <a16:creationId xmlns:a16="http://schemas.microsoft.com/office/drawing/2014/main" id="{F8674226-061B-4EB7-40EA-06E8659E2F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536" y="188640"/>
            <a:ext cx="8496943" cy="45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3600" dirty="0"/>
              <a:t>RGES-Project Infrastructure Team</a:t>
            </a:r>
            <a:endParaRPr sz="3600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6701D07-69A1-B4E7-91DB-E25303BF8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" y="976474"/>
            <a:ext cx="9144000" cy="339458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FCC5A70-1838-23F1-8EBF-F402F145369B}"/>
              </a:ext>
            </a:extLst>
          </p:cNvPr>
          <p:cNvSpPr txBox="1">
            <a:spLocks/>
          </p:cNvSpPr>
          <p:nvPr/>
        </p:nvSpPr>
        <p:spPr>
          <a:xfrm>
            <a:off x="-6915" y="3717032"/>
            <a:ext cx="4196941" cy="65828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14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PI: Scott Gaudi, Deputy PI: David Bennett Currently 71 members and 12 working groups!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87677CD-4F6A-A8F2-D677-A802F1CCF80E}"/>
              </a:ext>
            </a:extLst>
          </p:cNvPr>
          <p:cNvSpPr txBox="1"/>
          <p:nvPr/>
        </p:nvSpPr>
        <p:spPr>
          <a:xfrm>
            <a:off x="-1408" y="4375313"/>
            <a:ext cx="9130108" cy="2693045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WG #1: Leadership and Project Management </a:t>
            </a:r>
          </a:p>
          <a:p>
            <a:r>
              <a:rPr lang="it-IT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S. Gaudi, C. Brandon</a:t>
            </a:r>
          </a:p>
          <a:p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WG #2: </a:t>
            </a:r>
            <a:r>
              <a:rPr lang="it-IT" sz="13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Outreach</a:t>
            </a:r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Community engagement</a:t>
            </a:r>
          </a:p>
          <a:p>
            <a:r>
              <a:rPr lang="it-IT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K. </a:t>
            </a:r>
            <a:r>
              <a:rPr lang="it-IT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Stassun</a:t>
            </a:r>
            <a:endParaRPr lang="it-IT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WG #3: Event </a:t>
            </a:r>
            <a:r>
              <a:rPr lang="it-IT" sz="13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Modeling</a:t>
            </a:r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	</a:t>
            </a:r>
          </a:p>
          <a:p>
            <a:r>
              <a:rPr lang="it-IT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Bennett, </a:t>
            </a:r>
            <a:r>
              <a:rPr lang="it-IT" sz="1300" b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V. Bozza</a:t>
            </a:r>
          </a:p>
          <a:p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WG #4: Lens </a:t>
            </a:r>
            <a:r>
              <a:rPr lang="it-IT" sz="13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Flux</a:t>
            </a:r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Analysis 	</a:t>
            </a:r>
          </a:p>
          <a:p>
            <a:r>
              <a:rPr lang="it-IT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Bhattacharya</a:t>
            </a:r>
          </a:p>
          <a:p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WG #5: Event and </a:t>
            </a:r>
            <a:r>
              <a:rPr lang="it-IT" sz="13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Anomaly</a:t>
            </a:r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	</a:t>
            </a:r>
          </a:p>
          <a:p>
            <a:r>
              <a:rPr lang="it-IT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W. Zang </a:t>
            </a:r>
          </a:p>
          <a:p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WG #6: </a:t>
            </a:r>
            <a:r>
              <a:rPr lang="it-IT" sz="13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Variable</a:t>
            </a:r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Stars 	</a:t>
            </a:r>
          </a:p>
          <a:p>
            <a:r>
              <a:rPr lang="it-IT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Stephan, R. Street </a:t>
            </a:r>
          </a:p>
          <a:p>
            <a:endParaRPr lang="it-IT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WG #7: Survey </a:t>
            </a:r>
            <a:r>
              <a:rPr lang="it-IT" sz="13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Simulations</a:t>
            </a:r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Pipeline </a:t>
            </a:r>
            <a:r>
              <a:rPr lang="it-IT" sz="13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Validation</a:t>
            </a:r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	</a:t>
            </a:r>
          </a:p>
          <a:p>
            <a:r>
              <a:rPr lang="it-IT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Penny</a:t>
            </a:r>
          </a:p>
          <a:p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WG #8: </a:t>
            </a:r>
            <a:r>
              <a:rPr lang="it-IT" sz="13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Contemp</a:t>
            </a:r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and Precursor </a:t>
            </a:r>
            <a:r>
              <a:rPr lang="it-IT" sz="13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Observations</a:t>
            </a:r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it-IT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Beichman</a:t>
            </a:r>
            <a:r>
              <a:rPr lang="it-IT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 Terry</a:t>
            </a:r>
          </a:p>
          <a:p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WG #9: Data Challenges, Citizen Science 	</a:t>
            </a:r>
          </a:p>
          <a:p>
            <a:r>
              <a:rPr lang="it-IT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it-IT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Crisp</a:t>
            </a:r>
            <a:r>
              <a:rPr lang="it-IT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 Street</a:t>
            </a:r>
          </a:p>
          <a:p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WG #10: </a:t>
            </a:r>
            <a:r>
              <a:rPr lang="it-IT" sz="13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Microlensing</a:t>
            </a:r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Mini-Courses 	</a:t>
            </a:r>
          </a:p>
          <a:p>
            <a:r>
              <a:rPr lang="it-IT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it-IT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Crisp</a:t>
            </a:r>
            <a:r>
              <a:rPr lang="it-IT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</a:t>
            </a:r>
            <a:r>
              <a:rPr lang="it-IT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Malpas</a:t>
            </a:r>
            <a:r>
              <a:rPr lang="it-IT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K. </a:t>
            </a:r>
            <a:r>
              <a:rPr lang="it-IT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Stassun</a:t>
            </a:r>
            <a:r>
              <a:rPr lang="it-IT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Stephan</a:t>
            </a:r>
          </a:p>
          <a:p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WG #11: Free </a:t>
            </a:r>
            <a:r>
              <a:rPr lang="it-IT" sz="13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Floating</a:t>
            </a:r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Planets</a:t>
            </a:r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r>
              <a:rPr lang="it-IT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W. </a:t>
            </a:r>
            <a:r>
              <a:rPr lang="it-IT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DeRocco</a:t>
            </a:r>
            <a:endParaRPr lang="it-IT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WG #12: </a:t>
            </a:r>
            <a:r>
              <a:rPr lang="it-IT" sz="13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Efficiency</a:t>
            </a:r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3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Occurrence</a:t>
            </a:r>
            <a:r>
              <a:rPr lang="it-IT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Rate Analysis </a:t>
            </a:r>
          </a:p>
          <a:p>
            <a:r>
              <a:rPr lang="it-IT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Christiansen</a:t>
            </a:r>
          </a:p>
          <a:p>
            <a:endParaRPr lang="it-IT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E9774A9-AEA4-E37A-8077-9BDED9DC340C}"/>
              </a:ext>
            </a:extLst>
          </p:cNvPr>
          <p:cNvSpPr txBox="1"/>
          <p:nvPr/>
        </p:nvSpPr>
        <p:spPr>
          <a:xfrm>
            <a:off x="7350715" y="1052736"/>
            <a:ext cx="1800200" cy="49475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i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rges-pit.org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1D0605D-AA0B-3B1F-353D-4BA15F9D49CB}"/>
              </a:ext>
            </a:extLst>
          </p:cNvPr>
          <p:cNvSpPr txBox="1"/>
          <p:nvPr/>
        </p:nvSpPr>
        <p:spPr>
          <a:xfrm>
            <a:off x="330690" y="1412776"/>
            <a:ext cx="1464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Vito Saggese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A3DE7C6E-8CF0-F898-B270-58708D903BA9}"/>
              </a:ext>
            </a:extLst>
          </p:cNvPr>
          <p:cNvCxnSpPr>
            <a:cxnSpLocks/>
          </p:cNvCxnSpPr>
          <p:nvPr/>
        </p:nvCxnSpPr>
        <p:spPr>
          <a:xfrm>
            <a:off x="1649080" y="1660616"/>
            <a:ext cx="320580" cy="217368"/>
          </a:xfrm>
          <a:prstGeom prst="line">
            <a:avLst/>
          </a:prstGeom>
          <a:ln w="31750">
            <a:solidFill>
              <a:srgbClr val="99F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BE1A23E-A645-9E5B-1DCD-C1A74A08E756}"/>
              </a:ext>
            </a:extLst>
          </p:cNvPr>
          <p:cNvSpPr txBox="1"/>
          <p:nvPr/>
        </p:nvSpPr>
        <p:spPr>
          <a:xfrm>
            <a:off x="1259632" y="1135596"/>
            <a:ext cx="1564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Andrea Bellini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B79EC72E-7104-C8E6-148E-601958D59FEF}"/>
              </a:ext>
            </a:extLst>
          </p:cNvPr>
          <p:cNvCxnSpPr>
            <a:cxnSpLocks/>
          </p:cNvCxnSpPr>
          <p:nvPr/>
        </p:nvCxnSpPr>
        <p:spPr>
          <a:xfrm>
            <a:off x="2272819" y="1425291"/>
            <a:ext cx="150866" cy="46107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2D823DD-9F0F-C6F9-D69D-985AF3810177}"/>
              </a:ext>
            </a:extLst>
          </p:cNvPr>
          <p:cNvSpPr txBox="1"/>
          <p:nvPr/>
        </p:nvSpPr>
        <p:spPr>
          <a:xfrm>
            <a:off x="2913070" y="1120491"/>
            <a:ext cx="2635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Sebastiano Calchi Novati</a:t>
            </a: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FA6F1438-16B9-47F7-E4F7-B4CBA154698D}"/>
              </a:ext>
            </a:extLst>
          </p:cNvPr>
          <p:cNvCxnSpPr>
            <a:cxnSpLocks/>
          </p:cNvCxnSpPr>
          <p:nvPr/>
        </p:nvCxnSpPr>
        <p:spPr>
          <a:xfrm flipH="1">
            <a:off x="3047424" y="1387037"/>
            <a:ext cx="379364" cy="38716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2F3C544-F96B-A73D-D8CD-B24D74F75E32}"/>
              </a:ext>
            </a:extLst>
          </p:cNvPr>
          <p:cNvSpPr txBox="1"/>
          <p:nvPr/>
        </p:nvSpPr>
        <p:spPr>
          <a:xfrm>
            <a:off x="2579026" y="1358001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VB</a:t>
            </a:r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22A72F48-5B90-7562-E3D9-557B06C3A2BF}"/>
              </a:ext>
            </a:extLst>
          </p:cNvPr>
          <p:cNvCxnSpPr>
            <a:cxnSpLocks/>
          </p:cNvCxnSpPr>
          <p:nvPr/>
        </p:nvCxnSpPr>
        <p:spPr>
          <a:xfrm flipH="1">
            <a:off x="2709988" y="1604925"/>
            <a:ext cx="49404" cy="169276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B5137D4E-94FB-5156-E51E-EADCCCB29312}"/>
              </a:ext>
            </a:extLst>
          </p:cNvPr>
          <p:cNvSpPr/>
          <p:nvPr/>
        </p:nvSpPr>
        <p:spPr>
          <a:xfrm>
            <a:off x="6915" y="5229200"/>
            <a:ext cx="1962745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778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0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7AB4A-A0B6-20F6-4E72-3185AEED9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59F2F5-8B95-AB8B-51D9-9BE6434A5647}"/>
              </a:ext>
            </a:extLst>
          </p:cNvPr>
          <p:cNvSpPr txBox="1"/>
          <p:nvPr/>
        </p:nvSpPr>
        <p:spPr>
          <a:xfrm>
            <a:off x="827990" y="188640"/>
            <a:ext cx="7488077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Accurate computations in Microlensing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60249E9-42C4-8920-2765-18BF4AB1D271}"/>
              </a:ext>
            </a:extLst>
          </p:cNvPr>
          <p:cNvSpPr txBox="1"/>
          <p:nvPr/>
        </p:nvSpPr>
        <p:spPr>
          <a:xfrm>
            <a:off x="-10404" y="832473"/>
            <a:ext cx="9144000" cy="67710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74638" lvl="0" indent="-274638">
              <a:buFont typeface="Wingdings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group develops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VBMicrolensing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accurate computations in microlensing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(VB, Saggese, Covone, Rota, Zhang,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pt-BR" i="1" dirty="0"/>
              <a:t>A&amp;A 694, 219 (2025)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BE56978-BFCD-37FE-0F3F-956E294EF861}"/>
              </a:ext>
            </a:extLst>
          </p:cNvPr>
          <p:cNvSpPr txBox="1"/>
          <p:nvPr/>
        </p:nvSpPr>
        <p:spPr>
          <a:xfrm>
            <a:off x="0" y="1509581"/>
            <a:ext cx="9144000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Single-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026402-47A0-0646-2616-2BF1C1BDBA5F}"/>
              </a:ext>
            </a:extLst>
          </p:cNvPr>
          <p:cNvSpPr txBox="1"/>
          <p:nvPr/>
        </p:nvSpPr>
        <p:spPr>
          <a:xfrm>
            <a:off x="4561596" y="1511814"/>
            <a:ext cx="4921636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it-IT" sz="2000" dirty="0" err="1">
                <a:solidFill>
                  <a:prstClr val="black"/>
                </a:solidFill>
                <a:latin typeface="Calibri"/>
              </a:rPr>
              <a:t>Binary</a:t>
            </a:r>
            <a:r>
              <a:rPr lang="it-IT" sz="2000" dirty="0">
                <a:solidFill>
                  <a:prstClr val="black"/>
                </a:solidFill>
                <a:latin typeface="Calibri"/>
              </a:rPr>
              <a:t>/</a:t>
            </a:r>
            <a:r>
              <a:rPr lang="it-IT" sz="2000" dirty="0" err="1">
                <a:solidFill>
                  <a:prstClr val="black"/>
                </a:solidFill>
                <a:latin typeface="Calibri"/>
              </a:rPr>
              <a:t>planetary-lens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22E358B-6BA5-3C8C-C8F3-47932CCCB095}"/>
              </a:ext>
            </a:extLst>
          </p:cNvPr>
          <p:cNvSpPr txBox="1"/>
          <p:nvPr/>
        </p:nvSpPr>
        <p:spPr>
          <a:xfrm>
            <a:off x="11792" y="3646026"/>
            <a:ext cx="4921636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it-IT" sz="2000" dirty="0">
                <a:solidFill>
                  <a:prstClr val="black"/>
                </a:solidFill>
                <a:latin typeface="Calibri"/>
              </a:rPr>
              <a:t>Multiple-</a:t>
            </a:r>
            <a:r>
              <a:rPr lang="it-IT" sz="2000" dirty="0" err="1">
                <a:solidFill>
                  <a:prstClr val="black"/>
                </a:solidFill>
                <a:latin typeface="Calibri"/>
              </a:rPr>
              <a:t>lens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D1DFFED-772A-3256-E0FE-51B37228C33C}"/>
              </a:ext>
            </a:extLst>
          </p:cNvPr>
          <p:cNvSpPr txBox="1"/>
          <p:nvPr/>
        </p:nvSpPr>
        <p:spPr>
          <a:xfrm>
            <a:off x="0" y="6025527"/>
            <a:ext cx="9144000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it-IT" sz="2000" b="1" noProof="0" dirty="0" err="1">
                <a:solidFill>
                  <a:prstClr val="black"/>
                </a:solidFill>
                <a:latin typeface="Calibri"/>
              </a:rPr>
              <a:t>Officially</a:t>
            </a:r>
            <a:r>
              <a:rPr lang="it-IT" sz="2000" b="1" noProof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b="1" noProof="0" dirty="0" err="1">
                <a:solidFill>
                  <a:prstClr val="black"/>
                </a:solidFill>
                <a:latin typeface="Calibri"/>
              </a:rPr>
              <a:t>adopted</a:t>
            </a:r>
            <a:r>
              <a:rPr lang="it-IT" sz="2000" b="1" noProof="0" dirty="0">
                <a:solidFill>
                  <a:prstClr val="black"/>
                </a:solidFill>
                <a:latin typeface="Calibri"/>
              </a:rPr>
              <a:t> by RGES-PIT</a:t>
            </a:r>
            <a:r>
              <a:rPr lang="it-IT" sz="2000" noProof="0" dirty="0">
                <a:solidFill>
                  <a:prstClr val="black"/>
                </a:solidFill>
                <a:latin typeface="Calibri"/>
              </a:rPr>
              <a:t> and by </a:t>
            </a:r>
            <a:r>
              <a:rPr lang="it-IT" sz="2000" noProof="0" dirty="0" err="1">
                <a:solidFill>
                  <a:prstClr val="black"/>
                </a:solidFill>
                <a:latin typeface="Calibri"/>
              </a:rPr>
              <a:t>all</a:t>
            </a:r>
            <a:r>
              <a:rPr lang="it-IT" sz="2000" noProof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noProof="0" dirty="0" err="1">
                <a:solidFill>
                  <a:prstClr val="black"/>
                </a:solidFill>
                <a:latin typeface="Calibri"/>
              </a:rPr>
              <a:t>existing</a:t>
            </a:r>
            <a:r>
              <a:rPr lang="it-IT" sz="2000" noProof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noProof="0" dirty="0" err="1">
                <a:solidFill>
                  <a:prstClr val="black"/>
                </a:solidFill>
                <a:latin typeface="Calibri"/>
              </a:rPr>
              <a:t>microlensing</a:t>
            </a:r>
            <a:r>
              <a:rPr lang="it-IT" sz="2000" noProof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noProof="0" dirty="0" err="1">
                <a:solidFill>
                  <a:prstClr val="black"/>
                </a:solidFill>
                <a:latin typeface="Calibri"/>
              </a:rPr>
              <a:t>modeling</a:t>
            </a:r>
            <a:r>
              <a:rPr lang="it-IT" sz="2000" noProof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noProof="0" dirty="0" err="1">
                <a:solidFill>
                  <a:prstClr val="black"/>
                </a:solidFill>
                <a:latin typeface="Calibri"/>
              </a:rPr>
              <a:t>platforms</a:t>
            </a:r>
            <a:r>
              <a:rPr lang="it-IT" sz="2000" noProof="0" dirty="0">
                <a:solidFill>
                  <a:prstClr val="black"/>
                </a:solidFill>
                <a:latin typeface="Calibri"/>
              </a:rPr>
              <a:t> (</a:t>
            </a:r>
            <a:r>
              <a:rPr lang="it-IT" sz="2000" noProof="0" dirty="0" err="1">
                <a:solidFill>
                  <a:prstClr val="black"/>
                </a:solidFill>
                <a:latin typeface="Calibri"/>
              </a:rPr>
              <a:t>pyLIMA</a:t>
            </a:r>
            <a:r>
              <a:rPr lang="it-IT" sz="2000" noProof="0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2000" noProof="0" dirty="0" err="1">
                <a:solidFill>
                  <a:prstClr val="black"/>
                </a:solidFill>
                <a:latin typeface="Calibri"/>
              </a:rPr>
              <a:t>MulensModel</a:t>
            </a:r>
            <a:r>
              <a:rPr lang="it-IT" sz="2000" noProof="0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2000" noProof="0" dirty="0" err="1">
                <a:solidFill>
                  <a:prstClr val="black"/>
                </a:solidFill>
                <a:latin typeface="Calibri"/>
              </a:rPr>
              <a:t>muLAN</a:t>
            </a:r>
            <a:r>
              <a:rPr lang="it-IT" sz="2000" noProof="0" dirty="0">
                <a:solidFill>
                  <a:prstClr val="black"/>
                </a:solidFill>
                <a:latin typeface="Calibri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BA4E684-A46A-BE44-D36F-9485841E0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528" y="1909690"/>
            <a:ext cx="3315164" cy="213859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6202A32-4E40-81E3-E88B-FA9B01BAC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40" y="1948061"/>
            <a:ext cx="3315164" cy="17199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958DBA3-1C1E-EA11-6F10-64D4C821D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40" y="4048289"/>
            <a:ext cx="2016224" cy="197293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2421495-64BF-AD9E-CC61-A02818488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4055200"/>
            <a:ext cx="2016225" cy="191344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94C56C7-3CA4-F39F-0BA5-099B34594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8764" y="4077944"/>
            <a:ext cx="3315164" cy="186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34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341787" y="188640"/>
            <a:ext cx="446045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dirty="0">
                <a:cs typeface="Arial" pitchFamily="34" charset="0"/>
              </a:rPr>
              <a:t>Microlensing modeling</a:t>
            </a:r>
            <a:endParaRPr lang="en-US" sz="3600" i="1" dirty="0">
              <a:cs typeface="Arial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-858" y="980728"/>
            <a:ext cx="9109362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it-IT" sz="2000" dirty="0" err="1"/>
              <a:t>Our</a:t>
            </a:r>
            <a:r>
              <a:rPr lang="it-IT" sz="2000" dirty="0"/>
              <a:t> software </a:t>
            </a:r>
            <a:r>
              <a:rPr lang="it-IT" sz="2000" b="1" dirty="0" err="1"/>
              <a:t>RTModel</a:t>
            </a:r>
            <a:r>
              <a:rPr lang="it-IT" sz="2000" b="1" dirty="0"/>
              <a:t> </a:t>
            </a:r>
            <a:r>
              <a:rPr lang="it-IT" i="1" dirty="0"/>
              <a:t>(VB, A&amp;A </a:t>
            </a:r>
            <a:r>
              <a:rPr lang="en-US" i="1" dirty="0"/>
              <a:t>688 (2024) 83) </a:t>
            </a:r>
            <a:r>
              <a:rPr lang="en-US" sz="2000" dirty="0"/>
              <a:t>is at the base of the modeling pipeline in </a:t>
            </a:r>
            <a:r>
              <a:rPr lang="en-US" sz="2000" i="1" dirty="0"/>
              <a:t>Roman</a:t>
            </a:r>
            <a:r>
              <a:rPr lang="en-US" sz="2000" dirty="0"/>
              <a:t>.</a:t>
            </a:r>
            <a:endParaRPr lang="en-US" i="1" dirty="0"/>
          </a:p>
        </p:txBody>
      </p:sp>
      <p:pic>
        <p:nvPicPr>
          <p:cNvPr id="4" name="Immagine 3" descr="Immagine che contiene testo, diagramm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848A080B-EEE0-FCF2-9D02-DF50EBD2B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" y="1688614"/>
            <a:ext cx="8983375" cy="421220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689E848-D0A5-B260-8113-5EF3B2A86D28}"/>
              </a:ext>
            </a:extLst>
          </p:cNvPr>
          <p:cNvSpPr txBox="1"/>
          <p:nvPr/>
        </p:nvSpPr>
        <p:spPr>
          <a:xfrm>
            <a:off x="-9873" y="5916222"/>
            <a:ext cx="9109362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it-IT" sz="2000" dirty="0"/>
              <a:t>Python Packages (with </a:t>
            </a:r>
            <a:r>
              <a:rPr lang="it-IT" sz="2000" dirty="0" err="1"/>
              <a:t>modules</a:t>
            </a:r>
            <a:r>
              <a:rPr lang="it-IT" sz="2000" dirty="0"/>
              <a:t> in C++) are </a:t>
            </a:r>
            <a:r>
              <a:rPr lang="it-IT" sz="2000" dirty="0" err="1"/>
              <a:t>publicly</a:t>
            </a:r>
            <a:r>
              <a:rPr lang="it-IT" sz="2000" dirty="0"/>
              <a:t> </a:t>
            </a:r>
            <a:r>
              <a:rPr lang="it-IT" sz="2000" dirty="0" err="1"/>
              <a:t>available</a:t>
            </a:r>
            <a:endParaRPr lang="it-IT" sz="2000" dirty="0"/>
          </a:p>
          <a:p>
            <a:pPr marL="817200" lvl="1" indent="-360000">
              <a:buFont typeface="Arial" panose="020B0604020202020204" pitchFamily="34" charset="0"/>
              <a:buChar char="•"/>
            </a:pPr>
            <a:r>
              <a:rPr lang="en-US" i="1" u="sng" dirty="0">
                <a:solidFill>
                  <a:srgbClr val="0070C0"/>
                </a:solidFill>
              </a:rPr>
              <a:t>github.com/valboz/</a:t>
            </a:r>
            <a:r>
              <a:rPr lang="en-US" i="1" u="sng" dirty="0" err="1">
                <a:solidFill>
                  <a:srgbClr val="0070C0"/>
                </a:solidFill>
              </a:rPr>
              <a:t>VBMicrolensing</a:t>
            </a:r>
            <a:endParaRPr lang="it-IT" i="1" u="sng" dirty="0">
              <a:solidFill>
                <a:srgbClr val="0070C0"/>
              </a:solidFill>
            </a:endParaRPr>
          </a:p>
          <a:p>
            <a:pPr marL="817200" lvl="1" indent="-360000">
              <a:buFont typeface="Arial" panose="020B0604020202020204" pitchFamily="34" charset="0"/>
              <a:buChar char="•"/>
            </a:pPr>
            <a:r>
              <a:rPr lang="en-US" i="1" u="sng" dirty="0">
                <a:solidFill>
                  <a:srgbClr val="0070C0"/>
                </a:solidFill>
              </a:rPr>
              <a:t>github.com/valboz/</a:t>
            </a:r>
            <a:r>
              <a:rPr lang="en-US" i="1" u="sng" dirty="0" err="1">
                <a:solidFill>
                  <a:srgbClr val="0070C0"/>
                </a:solidFill>
              </a:rPr>
              <a:t>RTModel</a:t>
            </a:r>
            <a:endParaRPr lang="en-US" i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3597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04B3F-F4CE-D8B8-73DD-01302564F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6A8083F-C586-9542-995F-E04944A2E003}"/>
              </a:ext>
            </a:extLst>
          </p:cNvPr>
          <p:cNvSpPr txBox="1"/>
          <p:nvPr/>
        </p:nvSpPr>
        <p:spPr>
          <a:xfrm>
            <a:off x="1360897" y="188640"/>
            <a:ext cx="6422272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Multiplanetary systems in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Roman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C2B2FE9-4FAB-FCC0-C9D6-B521001B5904}"/>
              </a:ext>
            </a:extLst>
          </p:cNvPr>
          <p:cNvSpPr txBox="1"/>
          <p:nvPr/>
        </p:nvSpPr>
        <p:spPr>
          <a:xfrm>
            <a:off x="-10404" y="832473"/>
            <a:ext cx="5086460" cy="34778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Roman detect multiplanetary systems?</a:t>
            </a:r>
          </a:p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Using ~1.3 million simulated light curves, we found a detection efficiency of 66% for triple-lens systems.</a:t>
            </a:r>
          </a:p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Detection probability strongly depends on:</a:t>
            </a:r>
          </a:p>
          <a:p>
            <a:pPr marL="731838" lvl="1" indent="-274638">
              <a:buFont typeface="Wingdings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Planetary mass ratios (q ≳ 10⁻³ → nearly 100% efficiency)</a:t>
            </a:r>
          </a:p>
          <a:p>
            <a:pPr marL="731838" lvl="1" indent="-274638">
              <a:buFont typeface="Wingdings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Resonant configurations </a:t>
            </a:r>
          </a:p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Estimated yield: ~64 triple-lens detections over the full Roman survey (~4.5% of planetary events).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109541E-35C7-4199-84E6-4B1CC3407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48" y="4774139"/>
            <a:ext cx="1277831" cy="161618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D524EB5-D435-DCBE-4ABB-D76035B0E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061" y="4044239"/>
            <a:ext cx="6238875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AAC4C5E-17CC-B245-54D5-BC886F4E7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980" y="764704"/>
            <a:ext cx="3966316" cy="300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7245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E14BD-D467-D29C-9D6D-70117D551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334409-F39F-E487-2F9E-74B9ED81B5D7}"/>
              </a:ext>
            </a:extLst>
          </p:cNvPr>
          <p:cNvSpPr txBox="1"/>
          <p:nvPr/>
        </p:nvSpPr>
        <p:spPr>
          <a:xfrm>
            <a:off x="1534105" y="188640"/>
            <a:ext cx="6075830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dirty="0">
                <a:cs typeface="Arial" pitchFamily="34" charset="0"/>
              </a:rPr>
              <a:t>Algorithms for triple-lens fitting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8485A77-7397-1DE4-13C9-B575A271E6A8}"/>
              </a:ext>
            </a:extLst>
          </p:cNvPr>
          <p:cNvSpPr txBox="1"/>
          <p:nvPr/>
        </p:nvSpPr>
        <p:spPr>
          <a:xfrm>
            <a:off x="0" y="806159"/>
            <a:ext cx="4283968" cy="16312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We can easily identify an </a:t>
            </a:r>
            <a:r>
              <a:rPr lang="en-US" sz="2000" b="1" noProof="0" dirty="0">
                <a:solidFill>
                  <a:srgbClr val="FF0000"/>
                </a:solidFill>
              </a:rPr>
              <a:t>“anomaly” </a:t>
            </a:r>
            <a:r>
              <a:rPr lang="en-US" sz="2000" noProof="0" dirty="0"/>
              <a:t>on a given model as the sequence of consecutive points deviating on the same side with the highest cumulative residual.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5ADE29-A944-E2D4-F13E-4AE6A3667F25}"/>
              </a:ext>
            </a:extLst>
          </p:cNvPr>
          <p:cNvSpPr txBox="1"/>
          <p:nvPr/>
        </p:nvSpPr>
        <p:spPr>
          <a:xfrm>
            <a:off x="0" y="3229494"/>
            <a:ext cx="4598600" cy="16312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Such anomaly can be used to set planetary initial conditions.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It can also be used to </a:t>
            </a:r>
            <a:r>
              <a:rPr lang="en-US" sz="2000" b="1" noProof="0" dirty="0">
                <a:solidFill>
                  <a:srgbClr val="00B050"/>
                </a:solidFill>
              </a:rPr>
              <a:t>seed additional planets</a:t>
            </a:r>
            <a:r>
              <a:rPr lang="en-US" sz="2000" noProof="0" dirty="0"/>
              <a:t> to explain anomalies on binary/planetary models.</a:t>
            </a:r>
            <a:endParaRPr lang="en-US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9A23FC3-7398-E002-0AD4-AD2C5ADC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504" y="836021"/>
            <a:ext cx="4464496" cy="4017233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E38BAC70-479D-255D-E06C-A2A2DDE03CA1}"/>
              </a:ext>
            </a:extLst>
          </p:cNvPr>
          <p:cNvCxnSpPr/>
          <p:nvPr/>
        </p:nvCxnSpPr>
        <p:spPr>
          <a:xfrm flipV="1">
            <a:off x="6623720" y="1596830"/>
            <a:ext cx="0" cy="79208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96A177A-29AB-AB7E-A5B0-085FFC75D9E0}"/>
              </a:ext>
            </a:extLst>
          </p:cNvPr>
          <p:cNvCxnSpPr>
            <a:cxnSpLocks/>
          </p:cNvCxnSpPr>
          <p:nvPr/>
        </p:nvCxnSpPr>
        <p:spPr>
          <a:xfrm>
            <a:off x="6551712" y="4045102"/>
            <a:ext cx="0" cy="2796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8820932-1393-5A8A-3A66-AE8D5AEE9DB2}"/>
              </a:ext>
            </a:extLst>
          </p:cNvPr>
          <p:cNvSpPr txBox="1"/>
          <p:nvPr/>
        </p:nvSpPr>
        <p:spPr>
          <a:xfrm>
            <a:off x="0" y="6381328"/>
            <a:ext cx="4598600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i="1" noProof="0" dirty="0"/>
              <a:t>Work in progress with PhD Antonio Consiglio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D42CA96-2FA5-A17A-21F6-28505F44B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775" y="5077019"/>
            <a:ext cx="1440160" cy="178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8053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98559-D683-B9D2-C28C-B73639B24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5E5A084-25D1-A8F9-EB4A-ABA841DFBCD4}"/>
              </a:ext>
            </a:extLst>
          </p:cNvPr>
          <p:cNvSpPr txBox="1"/>
          <p:nvPr/>
        </p:nvSpPr>
        <p:spPr>
          <a:xfrm>
            <a:off x="1799282" y="188640"/>
            <a:ext cx="554549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dirty="0">
                <a:cs typeface="Arial" pitchFamily="34" charset="0"/>
              </a:rPr>
              <a:t>Distribution of orbital planes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94CDC7D8-6519-1222-B014-29BD9DF477FE}"/>
              </a:ext>
            </a:extLst>
          </p:cNvPr>
          <p:cNvGrpSpPr/>
          <p:nvPr/>
        </p:nvGrpSpPr>
        <p:grpSpPr>
          <a:xfrm>
            <a:off x="4764989" y="810277"/>
            <a:ext cx="4358602" cy="3626835"/>
            <a:chOff x="3491880" y="810277"/>
            <a:chExt cx="5631711" cy="4876890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451B1DF-E1AA-CBE2-84F0-C4185697F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91880" y="810277"/>
              <a:ext cx="5631711" cy="4876890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88FBE6EF-EBDB-3F1C-0514-FBD855DECDAB}"/>
                </a:ext>
              </a:extLst>
            </p:cNvPr>
            <p:cNvSpPr txBox="1"/>
            <p:nvPr/>
          </p:nvSpPr>
          <p:spPr>
            <a:xfrm>
              <a:off x="7308304" y="4437112"/>
              <a:ext cx="534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4au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58217252-DA94-F40E-AE1E-7D88CC2C259D}"/>
                </a:ext>
              </a:extLst>
            </p:cNvPr>
            <p:cNvSpPr txBox="1"/>
            <p:nvPr/>
          </p:nvSpPr>
          <p:spPr>
            <a:xfrm>
              <a:off x="6876256" y="4087597"/>
              <a:ext cx="534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3au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08E7DBF-FCD9-C99C-7280-99952C8B7957}"/>
                </a:ext>
              </a:extLst>
            </p:cNvPr>
            <p:cNvSpPr txBox="1"/>
            <p:nvPr/>
          </p:nvSpPr>
          <p:spPr>
            <a:xfrm>
              <a:off x="6555298" y="3758211"/>
              <a:ext cx="534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2au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16D683C3-5A48-B6EA-FDB5-536C48F0BB85}"/>
                </a:ext>
              </a:extLst>
            </p:cNvPr>
            <p:cNvSpPr txBox="1"/>
            <p:nvPr/>
          </p:nvSpPr>
          <p:spPr>
            <a:xfrm>
              <a:off x="6234340" y="3428825"/>
              <a:ext cx="534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1au</a:t>
              </a:r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80A7FA0-6AE7-8CFC-C6DA-93BB8C39E264}"/>
              </a:ext>
            </a:extLst>
          </p:cNvPr>
          <p:cNvSpPr txBox="1"/>
          <p:nvPr/>
        </p:nvSpPr>
        <p:spPr>
          <a:xfrm>
            <a:off x="0" y="806159"/>
            <a:ext cx="4860032" cy="13234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Are planets randomly oriented in the sky?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Microlensing planets seem to prefer some </a:t>
            </a:r>
            <a:r>
              <a:rPr lang="en-US" sz="2000" b="1" dirty="0">
                <a:solidFill>
                  <a:srgbClr val="FF0000"/>
                </a:solidFill>
              </a:rPr>
              <a:t>alignment with the Galactic plane.</a:t>
            </a:r>
            <a:endParaRPr lang="en-US" sz="2000" b="1" noProof="0" dirty="0">
              <a:solidFill>
                <a:srgbClr val="FF0000"/>
              </a:solidFill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AB924371-A147-02B3-382C-62BCA19E4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251" y="2451386"/>
            <a:ext cx="4358602" cy="4442421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79C1B13-0784-4C52-14A2-8D01B11CA9F8}"/>
              </a:ext>
            </a:extLst>
          </p:cNvPr>
          <p:cNvSpPr txBox="1"/>
          <p:nvPr/>
        </p:nvSpPr>
        <p:spPr>
          <a:xfrm>
            <a:off x="4287722" y="4538196"/>
            <a:ext cx="4860032" cy="13234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We proved that such alignment is 8 times more likely than </a:t>
            </a:r>
            <a:r>
              <a:rPr lang="en-US" sz="2000" dirty="0"/>
              <a:t>a random distribution for planets in the Scutum-Centaurus arm</a:t>
            </a:r>
            <a:br>
              <a:rPr lang="en-US" sz="2000" dirty="0"/>
            </a:br>
            <a:r>
              <a:rPr lang="en-US" sz="2000" i="1" dirty="0">
                <a:solidFill>
                  <a:srgbClr val="0070C0"/>
                </a:solidFill>
              </a:rPr>
              <a:t>(VB, P. Rota arXiv:2507.21309)</a:t>
            </a:r>
            <a:endParaRPr lang="en-US" sz="2000" b="1" i="1" noProof="0" dirty="0">
              <a:solidFill>
                <a:srgbClr val="0070C0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295489B-993B-CFD2-C6BA-6FA7F3087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376" y="5530307"/>
            <a:ext cx="1167215" cy="137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3773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27D0A-E5D1-55BB-A9FC-FFF419EF9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2C8AF26-1CEB-69A9-9493-B2E56877B9DE}"/>
              </a:ext>
            </a:extLst>
          </p:cNvPr>
          <p:cNvSpPr txBox="1"/>
          <p:nvPr/>
        </p:nvSpPr>
        <p:spPr>
          <a:xfrm>
            <a:off x="2262682" y="188640"/>
            <a:ext cx="461870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dirty="0">
                <a:cs typeface="Arial" pitchFamily="34" charset="0"/>
              </a:rPr>
              <a:t>Historic events in Euclid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432B16A-AA6C-2CC8-0AB1-77F2241E641E}"/>
              </a:ext>
            </a:extLst>
          </p:cNvPr>
          <p:cNvSpPr txBox="1"/>
          <p:nvPr/>
        </p:nvSpPr>
        <p:spPr>
          <a:xfrm>
            <a:off x="34821" y="922119"/>
            <a:ext cx="9074357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Euclid Galactic Bulge Survey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single snapshot of billion stars in the bulge of our Galaxy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AD28AEF-6B62-056D-C656-600295B790A0}"/>
              </a:ext>
            </a:extLst>
          </p:cNvPr>
          <p:cNvSpPr txBox="1"/>
          <p:nvPr/>
        </p:nvSpPr>
        <p:spPr>
          <a:xfrm>
            <a:off x="84816" y="6143528"/>
            <a:ext cx="9046900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(VB, L.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Salmeri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P. Rota,</a:t>
            </a:r>
            <a:r>
              <a:rPr kumimoji="0" lang="en-US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Euclid Science Working Group – Exoplanets, OGLE, MOA,</a:t>
            </a:r>
            <a:r>
              <a:rPr kumimoji="0" lang="en-US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arXiv</a:t>
            </a:r>
            <a:r>
              <a:rPr lang="en-US" i="1" dirty="0">
                <a:solidFill>
                  <a:prstClr val="black"/>
                </a:solidFill>
              </a:rPr>
              <a:t>:</a:t>
            </a:r>
            <a:r>
              <a:rPr lang="it-IT" i="1" dirty="0"/>
              <a:t>2511.03307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</a:p>
        </p:txBody>
      </p:sp>
      <p:pic>
        <p:nvPicPr>
          <p:cNvPr id="8" name="Immagine 7" descr="Immagine che contiene testo, diagramma, schermata, Policromia&#10;&#10;Il contenuto generato dall'IA potrebbe non essere corretto.">
            <a:extLst>
              <a:ext uri="{FF2B5EF4-FFF2-40B4-BE49-F238E27FC236}">
                <a16:creationId xmlns:a16="http://schemas.microsoft.com/office/drawing/2014/main" id="{E2632ED6-6819-F5E3-A254-3EF46E450C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6" y="1826846"/>
            <a:ext cx="4613007" cy="431668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FC58766-5E23-F903-99E9-B5BB63A930E2}"/>
              </a:ext>
            </a:extLst>
          </p:cNvPr>
          <p:cNvSpPr txBox="1"/>
          <p:nvPr/>
        </p:nvSpPr>
        <p:spPr>
          <a:xfrm>
            <a:off x="4770152" y="1744477"/>
            <a:ext cx="4355977" cy="13234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than 8000 historic microlensing events were discovered in the EGBS footprint, including 51 planetary events!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7BF1F9F-3AEF-0EC2-B218-A44D0BEFFE20}"/>
              </a:ext>
            </a:extLst>
          </p:cNvPr>
          <p:cNvSpPr txBox="1"/>
          <p:nvPr/>
        </p:nvSpPr>
        <p:spPr>
          <a:xfrm>
            <a:off x="4741878" y="2975258"/>
            <a:ext cx="4355977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than 350 historic events should be resolved by Euclid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CCD79BE-5624-3813-1F09-852DD58A68E6}"/>
              </a:ext>
            </a:extLst>
          </p:cNvPr>
          <p:cNvSpPr txBox="1"/>
          <p:nvPr/>
        </p:nvSpPr>
        <p:spPr>
          <a:xfrm>
            <a:off x="4747345" y="3585210"/>
            <a:ext cx="4355977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Accurate mass determination for planets!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Immagine 15" descr="Immagine che contiene persona, Viso umano, aria aperta, vestiti&#10;&#10;Il contenuto generato dall'IA potrebbe non essere corretto.">
            <a:extLst>
              <a:ext uri="{FF2B5EF4-FFF2-40B4-BE49-F238E27FC236}">
                <a16:creationId xmlns:a16="http://schemas.microsoft.com/office/drawing/2014/main" id="{72599000-F30F-9257-5A8E-3545EAE09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887" y="5368330"/>
            <a:ext cx="1237511" cy="14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5833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"/>
          <p:cNvSpPr txBox="1">
            <a:spLocks noGrp="1"/>
          </p:cNvSpPr>
          <p:nvPr>
            <p:ph type="title"/>
          </p:nvPr>
        </p:nvSpPr>
        <p:spPr>
          <a:xfrm>
            <a:off x="985999" y="188640"/>
            <a:ext cx="7162800" cy="45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3600" dirty="0"/>
              <a:t>Nancy Grace Roman Telescope</a:t>
            </a:r>
            <a:endParaRPr sz="3600" dirty="0"/>
          </a:p>
        </p:txBody>
      </p:sp>
      <p:sp>
        <p:nvSpPr>
          <p:cNvPr id="156" name="Google Shape;156;p3"/>
          <p:cNvSpPr txBox="1"/>
          <p:nvPr/>
        </p:nvSpPr>
        <p:spPr>
          <a:xfrm>
            <a:off x="4768485" y="982871"/>
            <a:ext cx="4481806" cy="2862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13" rIns="91425" bIns="45713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Telescope</a:t>
            </a:r>
            <a:r>
              <a:rPr lang="en-US" sz="2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2.4m aperture</a:t>
            </a:r>
            <a:endParaRPr sz="20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defTabSz="685800">
              <a:buClr>
                <a:srgbClr val="000000"/>
              </a:buClr>
            </a:pPr>
            <a:r>
              <a:rPr lang="en-US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Wide Field Instrument </a:t>
            </a:r>
            <a:endParaRPr sz="20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685800" lvl="1" indent="-342900" defTabSz="685800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Vis/Near IR (0.48 – 2.3 micron)</a:t>
            </a:r>
            <a:endParaRPr sz="20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685800" lvl="1" indent="-342900" defTabSz="685800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Field of view  0.281 deg</a:t>
            </a:r>
            <a:r>
              <a:rPr lang="en-US" sz="2000" kern="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2</a:t>
            </a:r>
            <a:r>
              <a:rPr lang="en-US" sz="2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(~200× HST WFC3-IR)</a:t>
            </a:r>
            <a:endParaRPr sz="20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defTabSz="685800">
              <a:buClr>
                <a:srgbClr val="000000"/>
              </a:buClr>
            </a:pPr>
            <a:r>
              <a:rPr lang="en-US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Coronagraph</a:t>
            </a:r>
          </a:p>
          <a:p>
            <a:pPr marL="685800" lvl="1" indent="-342900" defTabSz="685800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FoV</a:t>
            </a:r>
            <a:r>
              <a:rPr lang="en-US" sz="2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0.14’’ - 0.45’’ at </a:t>
            </a:r>
            <a:r>
              <a:rPr lang="en-US" sz="2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=573.8nm.</a:t>
            </a:r>
            <a:endParaRPr lang="en-US" sz="20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defTabSz="685800">
              <a:buClr>
                <a:srgbClr val="000000"/>
              </a:buClr>
            </a:pPr>
            <a:r>
              <a:rPr lang="en-US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Orbit</a:t>
            </a:r>
            <a:r>
              <a:rPr lang="en-US" sz="2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Sun-Earth L2</a:t>
            </a:r>
            <a:endParaRPr sz="20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defTabSz="685800">
              <a:buClr>
                <a:srgbClr val="000000"/>
              </a:buClr>
            </a:pPr>
            <a:r>
              <a:rPr lang="en-US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Launch: October 2026!</a:t>
            </a:r>
            <a:endParaRPr lang="en-US" sz="20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7" name="Google Shape;157;p3"/>
          <p:cNvSpPr txBox="1"/>
          <p:nvPr/>
        </p:nvSpPr>
        <p:spPr>
          <a:xfrm>
            <a:off x="5107406" y="10287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25000" lnSpcReduction="20000"/>
          </a:bodyPr>
          <a:lstStyle/>
          <a:p>
            <a:pPr defTabSz="685800">
              <a:buClr>
                <a:srgbClr val="000000"/>
              </a:buClr>
            </a:pPr>
            <a:endParaRPr sz="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E2E9B54-E123-7D53-991E-B78F380A7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344" y="980728"/>
            <a:ext cx="4158173" cy="233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20F32C8-7846-7F0A-D8EB-D2197B3ACA2A}"/>
              </a:ext>
            </a:extLst>
          </p:cNvPr>
          <p:cNvSpPr txBox="1"/>
          <p:nvPr/>
        </p:nvSpPr>
        <p:spPr>
          <a:xfrm>
            <a:off x="107504" y="3429000"/>
            <a:ext cx="4117799" cy="31700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Science goals:</a:t>
            </a:r>
          </a:p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b="0" dirty="0">
                <a:latin typeface="Calibri"/>
              </a:rPr>
              <a:t>Dark Energy</a:t>
            </a:r>
          </a:p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Dark Matter</a:t>
            </a:r>
          </a:p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b="0" dirty="0">
                <a:latin typeface="Calibri"/>
              </a:rPr>
              <a:t>Exoplanets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latin typeface="Calibri"/>
              </a:rPr>
              <a:t>Core Community surveys: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  <a:p>
            <a:pPr marL="274638" lvl="0" indent="-274638">
              <a:buFont typeface="Wingdings" pitchFamily="2" charset="2"/>
              <a:buChar char="§"/>
              <a:defRPr/>
            </a:pPr>
            <a:r>
              <a:rPr lang="en-US" sz="2000" dirty="0">
                <a:latin typeface="Calibri"/>
              </a:rPr>
              <a:t>Galactic Bulge Time-Domain survey </a:t>
            </a:r>
          </a:p>
          <a:p>
            <a:pPr marL="274638" lvl="0" indent="-274638">
              <a:buFont typeface="Wingdings" pitchFamily="2" charset="2"/>
              <a:buChar char="§"/>
              <a:defRPr/>
            </a:pPr>
            <a:r>
              <a:rPr lang="en-US" sz="2000" dirty="0">
                <a:latin typeface="Calibri"/>
              </a:rPr>
              <a:t>High-Latitude Time-Domain survey</a:t>
            </a:r>
          </a:p>
          <a:p>
            <a:pPr marL="274638" lvl="0" indent="-274638">
              <a:buFont typeface="Wingdings" pitchFamily="2" charset="2"/>
              <a:buChar char="§"/>
              <a:defRPr/>
            </a:pPr>
            <a:r>
              <a:rPr lang="en-US" sz="2000" dirty="0">
                <a:latin typeface="Calibri"/>
              </a:rPr>
              <a:t>High-Latitude Wide-Area survey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https://roman.gsfc.nasa.gov/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815FCEC-4A55-701B-4031-704DE0707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630" y="3975920"/>
            <a:ext cx="3095516" cy="285534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53090-F99E-219B-F369-3593C5535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CAD7F9-3CC2-8EB5-A893-F66CD04602D0}"/>
              </a:ext>
            </a:extLst>
          </p:cNvPr>
          <p:cNvSpPr txBox="1"/>
          <p:nvPr/>
        </p:nvSpPr>
        <p:spPr>
          <a:xfrm>
            <a:off x="788025" y="188640"/>
            <a:ext cx="756803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dirty="0">
                <a:cs typeface="Arial" pitchFamily="34" charset="0"/>
              </a:rPr>
              <a:t>Astronomical Observatory at Salerno U.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BCF6997-DE06-F96F-7C05-7DFDABB8ED6F}"/>
              </a:ext>
            </a:extLst>
          </p:cNvPr>
          <p:cNvSpPr txBox="1"/>
          <p:nvPr/>
        </p:nvSpPr>
        <p:spPr>
          <a:xfrm>
            <a:off x="4175281" y="858722"/>
            <a:ext cx="4950847" cy="16312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The Astronomical Observatory is back!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6.5m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dome on the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roo</a:t>
            </a:r>
            <a:r>
              <a:rPr lang="en-US" sz="2000" dirty="0">
                <a:latin typeface="Calibri"/>
              </a:rPr>
              <a:t>f of the </a:t>
            </a:r>
            <a:r>
              <a:rPr lang="en-US" sz="2000">
                <a:latin typeface="Calibri"/>
              </a:rPr>
              <a:t>Physics Department</a:t>
            </a:r>
            <a:r>
              <a:rPr kumimoji="0" lang="en-US" sz="200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200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baseline="0" dirty="0">
                <a:latin typeface="Calibri"/>
              </a:rPr>
              <a:t>60cm Ritchey-Chrétien</a:t>
            </a:r>
            <a:r>
              <a:rPr lang="en-US" sz="2000" dirty="0">
                <a:latin typeface="Calibri"/>
              </a:rPr>
              <a:t> telescope</a:t>
            </a:r>
          </a:p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Finger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Lakes CCD 2048x2048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F34B80D-A18E-6C14-9B7C-C5048FD12F29}"/>
              </a:ext>
            </a:extLst>
          </p:cNvPr>
          <p:cNvSpPr txBox="1"/>
          <p:nvPr/>
        </p:nvSpPr>
        <p:spPr>
          <a:xfrm>
            <a:off x="4175280" y="2489938"/>
            <a:ext cx="4968720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Opportunities for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follow-up of transiting candidates and other transients.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F74BB60-9B82-04DD-9F42-2DE5C9900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985" y="3885687"/>
            <a:ext cx="5868144" cy="300314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4676A94-884A-EB09-D1F5-49E9C42102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2" y="840046"/>
            <a:ext cx="4176464" cy="312419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AB25F13-1099-ADB3-1E67-4508295BBC6E}"/>
              </a:ext>
            </a:extLst>
          </p:cNvPr>
          <p:cNvSpPr txBox="1"/>
          <p:nvPr/>
        </p:nvSpPr>
        <p:spPr>
          <a:xfrm>
            <a:off x="-1182" y="5889522"/>
            <a:ext cx="3259167" cy="10156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Transit of WASP-52b observed by Master students on 5/11/2025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57848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ED625-815F-67AA-4286-83D9644AD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4E3369E-04C1-451F-6A42-98B9F5C1E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68" y="-419"/>
            <a:ext cx="9144000" cy="468701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D01020E-AC91-24F3-20E0-608B85B81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86600"/>
            <a:ext cx="9156118" cy="217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1889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94045" y="188640"/>
            <a:ext cx="615598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Exoplanets+BH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group in Salerno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220072" y="5860184"/>
            <a:ext cx="2088232" cy="10156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holes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Fabio </a:t>
            </a:r>
            <a:r>
              <a:rPr kumimoji="0" lang="en-US" sz="2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Aratore</a:t>
            </a:r>
            <a:b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Fabiano Feleppa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6306F2C-0C1B-5AFD-6BD3-8CAE94975A81}"/>
              </a:ext>
            </a:extLst>
          </p:cNvPr>
          <p:cNvSpPr txBox="1"/>
          <p:nvPr/>
        </p:nvSpPr>
        <p:spPr>
          <a:xfrm>
            <a:off x="5220071" y="1089646"/>
            <a:ext cx="3986559" cy="10156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Microlensing computation code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i="1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Vito Saggese </a:t>
            </a:r>
            <a:br>
              <a:rPr kumimoji="0" lang="en-US" sz="2000" i="1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Paolo Rota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517CF32-6FBE-7EA5-1D1B-4502C41B7CA1}"/>
              </a:ext>
            </a:extLst>
          </p:cNvPr>
          <p:cNvSpPr txBox="1"/>
          <p:nvPr/>
        </p:nvSpPr>
        <p:spPr>
          <a:xfrm>
            <a:off x="5220072" y="2105309"/>
            <a:ext cx="3342476" cy="10156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Microlensing modeling code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Antonio Consiglio</a:t>
            </a:r>
            <a:b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Paolo Rota, Vito </a:t>
            </a:r>
            <a:r>
              <a:rPr kumimoji="0" lang="en-US" sz="2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Saggese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98CB9BA-969F-D469-8458-51DEE7E5AF02}"/>
              </a:ext>
            </a:extLst>
          </p:cNvPr>
          <p:cNvSpPr txBox="1"/>
          <p:nvPr/>
        </p:nvSpPr>
        <p:spPr>
          <a:xfrm>
            <a:off x="5183443" y="3120972"/>
            <a:ext cx="3342476" cy="10156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Microlensing astrophysics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i="1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Paolo Rota</a:t>
            </a:r>
            <a:b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Vito Saggese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54532DC-1A5E-ED86-978D-80D417E6330C}"/>
              </a:ext>
            </a:extLst>
          </p:cNvPr>
          <p:cNvSpPr txBox="1"/>
          <p:nvPr/>
        </p:nvSpPr>
        <p:spPr>
          <a:xfrm>
            <a:off x="5224191" y="4136635"/>
            <a:ext cx="3342476" cy="10156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Microlensing with Euclid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Paolo Rota</a:t>
            </a:r>
            <a:b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i="1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Laura </a:t>
            </a:r>
            <a:r>
              <a:rPr kumimoji="0" lang="en-US" sz="2000" i="1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Salmeri</a:t>
            </a:r>
            <a:r>
              <a:rPr kumimoji="0" lang="en-US" sz="2000" i="1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-&gt; POSTER!</a:t>
            </a:r>
            <a:endParaRPr kumimoji="0" lang="en-US" sz="20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838FBD5-BC34-2674-DE2D-011B2182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849" y="1045019"/>
            <a:ext cx="886080" cy="104483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D2DE035-FE9C-6428-65B6-F56257095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2780928"/>
            <a:ext cx="803032" cy="1015664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7979F4D-3149-2EF0-95E2-C122DAE7D971}"/>
              </a:ext>
            </a:extLst>
          </p:cNvPr>
          <p:cNvSpPr txBox="1"/>
          <p:nvPr/>
        </p:nvSpPr>
        <p:spPr>
          <a:xfrm>
            <a:off x="5220072" y="5152298"/>
            <a:ext cx="2694404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Transit observations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Paolo Rota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741417C-DA93-083C-E4E2-5CD328FF3DC7}"/>
              </a:ext>
            </a:extLst>
          </p:cNvPr>
          <p:cNvSpPr txBox="1"/>
          <p:nvPr/>
        </p:nvSpPr>
        <p:spPr>
          <a:xfrm>
            <a:off x="2785333" y="2009040"/>
            <a:ext cx="1302103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Paolo Rota</a:t>
            </a:r>
            <a:b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(Post-Doc)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E05CE79-09B4-FC5D-2A0B-852B76C29AFB}"/>
              </a:ext>
            </a:extLst>
          </p:cNvPr>
          <p:cNvSpPr txBox="1"/>
          <p:nvPr/>
        </p:nvSpPr>
        <p:spPr>
          <a:xfrm>
            <a:off x="1583670" y="3796592"/>
            <a:ext cx="1944215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Vito </a:t>
            </a:r>
            <a:r>
              <a:rPr kumimoji="0" lang="en-US" sz="2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Saggese</a:t>
            </a:r>
            <a:b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(PhD, Naples)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DD1B33A-C4C1-58AD-88B4-2E1C6C7FBC3B}"/>
              </a:ext>
            </a:extLst>
          </p:cNvPr>
          <p:cNvSpPr txBox="1"/>
          <p:nvPr/>
        </p:nvSpPr>
        <p:spPr>
          <a:xfrm>
            <a:off x="284544" y="5514697"/>
            <a:ext cx="2088231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Antonio Consiglio</a:t>
            </a:r>
            <a:b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(PhD)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19EA8DD-8A43-0D29-0CF7-C6AF69E915E7}"/>
              </a:ext>
            </a:extLst>
          </p:cNvPr>
          <p:cNvSpPr txBox="1"/>
          <p:nvPr/>
        </p:nvSpPr>
        <p:spPr>
          <a:xfrm>
            <a:off x="2752308" y="5507095"/>
            <a:ext cx="2088231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Laura </a:t>
            </a:r>
            <a:r>
              <a:rPr kumimoji="0" lang="en-US" sz="2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Salmeri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(PhD, Naples)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145D399-F4E3-9226-DBB1-0DE953E010D3}"/>
              </a:ext>
            </a:extLst>
          </p:cNvPr>
          <p:cNvSpPr txBox="1"/>
          <p:nvPr/>
        </p:nvSpPr>
        <p:spPr>
          <a:xfrm>
            <a:off x="3215098" y="3804759"/>
            <a:ext cx="2088231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Fabiano Feleppa (PhD)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A81237E-7DBD-C0A7-37BE-C1D810EB35E1}"/>
              </a:ext>
            </a:extLst>
          </p:cNvPr>
          <p:cNvSpPr txBox="1"/>
          <p:nvPr/>
        </p:nvSpPr>
        <p:spPr>
          <a:xfrm>
            <a:off x="-125423" y="3788425"/>
            <a:ext cx="2088231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Fabio </a:t>
            </a:r>
            <a:r>
              <a:rPr kumimoji="0" lang="en-US" sz="2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Aratore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(PhD)</a:t>
            </a:r>
          </a:p>
        </p:txBody>
      </p:sp>
      <p:pic>
        <p:nvPicPr>
          <p:cNvPr id="27" name="Immagine 26" descr="Immagine che contiene persona, Viso umano, interno, muro&#10;&#10;Il contenuto generato dall'IA potrebbe non essere corretto.">
            <a:extLst>
              <a:ext uri="{FF2B5EF4-FFF2-40B4-BE49-F238E27FC236}">
                <a16:creationId xmlns:a16="http://schemas.microsoft.com/office/drawing/2014/main" id="{4679C046-9075-6C05-EB1B-DD822CDD7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165" y="1045018"/>
            <a:ext cx="946909" cy="946909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B97911F-66E8-5338-E66C-F793564878A1}"/>
              </a:ext>
            </a:extLst>
          </p:cNvPr>
          <p:cNvSpPr txBox="1"/>
          <p:nvPr/>
        </p:nvSpPr>
        <p:spPr>
          <a:xfrm>
            <a:off x="1278567" y="2009040"/>
            <a:ext cx="1302103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VB</a:t>
            </a:r>
            <a:b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(Ass. Prof.)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CE3DAA0A-06B5-8FB8-6188-D70E1BA99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73" y="4509120"/>
            <a:ext cx="849987" cy="1051141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C77FD4E-BB93-BC21-7216-B341A1D77FEB}"/>
              </a:ext>
            </a:extLst>
          </p:cNvPr>
          <p:cNvSpPr txBox="1"/>
          <p:nvPr/>
        </p:nvSpPr>
        <p:spPr>
          <a:xfrm>
            <a:off x="8586" y="6189843"/>
            <a:ext cx="5211485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Collaborations: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Roman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Euclid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OMEGA,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MiNDSTEp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TESS, Gaia, BHTOM, Einstein Tel.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magine 9" descr="Immagine che contiene persona, Viso umano, aria aperta, vestiti&#10;&#10;Il contenuto generato dall'IA potrebbe non essere corretto.">
            <a:extLst>
              <a:ext uri="{FF2B5EF4-FFF2-40B4-BE49-F238E27FC236}">
                <a16:creationId xmlns:a16="http://schemas.microsoft.com/office/drawing/2014/main" id="{975B0F9F-A822-43E0-5750-B9845223B3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133" y="4520812"/>
            <a:ext cx="963159" cy="111507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910011D-3866-427F-469F-B01CB901A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43" y="2814455"/>
            <a:ext cx="941244" cy="105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805AF3B-93F8-A66E-0FB1-24F7A8D83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7" y="2814455"/>
            <a:ext cx="990783" cy="99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892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364819" y="188640"/>
            <a:ext cx="241444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dirty="0">
                <a:cs typeface="Arial" pitchFamily="34" charset="0"/>
              </a:rPr>
              <a:t>Conclusions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AB9363DD-6EE8-5D0B-ED59-B7A8E836C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1" y="980728"/>
            <a:ext cx="79208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/>
              <a:t>Roman will find 100,000 transiting planets and 1500 microlensing planets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B2CFBA96-BA81-A267-2037-6909AFD84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0" y="1750169"/>
            <a:ext cx="79208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/>
              <a:t>Revolutionize our knowledge of planetary systems beyond the snow line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1E028782-C87F-7EA7-94A6-05D99ED66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0" y="2521477"/>
            <a:ext cx="792088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/>
              <a:t>Quantify the number of free-floating planets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9C238F55-4C8C-53A1-5B06-C15D191FD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59" y="4641400"/>
            <a:ext cx="792088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/>
              <a:t>Italian contributions on: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33CC33"/>
                </a:solidFill>
              </a:rPr>
              <a:t>Computation code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bg1">
                    <a:lumMod val="75000"/>
                  </a:schemeClr>
                </a:solidFill>
              </a:rPr>
              <a:t>Modeling code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FF0000"/>
                </a:solidFill>
              </a:rPr>
              <a:t>Simulations, astrophysics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5E3B42E-8147-374B-DCC7-5D104B5B2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86" y="3073607"/>
            <a:ext cx="792088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/>
              <a:t>Precise mass measurements by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b="1" dirty="0"/>
              <a:t>Lens-source resolution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b="1" dirty="0"/>
              <a:t>Astrometric shift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b="1" dirty="0"/>
              <a:t>Parallax</a:t>
            </a:r>
          </a:p>
        </p:txBody>
      </p:sp>
      <p:pic>
        <p:nvPicPr>
          <p:cNvPr id="9" name="Immagine 8" descr="Immagine che contiene testo, Spazio esterno, Universo, spazio&#10;&#10;Il contenuto generato dall'IA potrebbe non essere corretto.">
            <a:extLst>
              <a:ext uri="{FF2B5EF4-FFF2-40B4-BE49-F238E27FC236}">
                <a16:creationId xmlns:a16="http://schemas.microsoft.com/office/drawing/2014/main" id="{62117EA7-6299-A767-FF67-CE90A873D5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100324"/>
            <a:ext cx="3757676" cy="37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08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B1B5CD53-45F7-1D54-A927-9C90CBC7B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">
            <a:extLst>
              <a:ext uri="{FF2B5EF4-FFF2-40B4-BE49-F238E27FC236}">
                <a16:creationId xmlns:a16="http://schemas.microsoft.com/office/drawing/2014/main" id="{CDA66477-CA43-E4FD-09DD-9BB3BE1128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536" y="188640"/>
            <a:ext cx="8496943" cy="45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3600" dirty="0"/>
              <a:t>Galactic Bulge Time Domain Survey</a:t>
            </a:r>
            <a:endParaRPr sz="3600" dirty="0"/>
          </a:p>
        </p:txBody>
      </p:sp>
      <p:sp>
        <p:nvSpPr>
          <p:cNvPr id="157" name="Google Shape;157;p3">
            <a:extLst>
              <a:ext uri="{FF2B5EF4-FFF2-40B4-BE49-F238E27FC236}">
                <a16:creationId xmlns:a16="http://schemas.microsoft.com/office/drawing/2014/main" id="{22EB7A0A-2F61-D93B-E138-D29C6D265E96}"/>
              </a:ext>
            </a:extLst>
          </p:cNvPr>
          <p:cNvSpPr txBox="1"/>
          <p:nvPr/>
        </p:nvSpPr>
        <p:spPr>
          <a:xfrm>
            <a:off x="5107406" y="10287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25000" lnSpcReduction="20000"/>
          </a:bodyPr>
          <a:lstStyle/>
          <a:p>
            <a:pPr defTabSz="685800">
              <a:buClr>
                <a:srgbClr val="000000"/>
              </a:buClr>
            </a:pPr>
            <a:endParaRPr sz="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421E540-1946-4A61-A0FB-B49DC88D5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6904"/>
            <a:ext cx="9036496" cy="500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24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8E93F9D9-C75B-FB97-2024-09F1FB20C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">
            <a:extLst>
              <a:ext uri="{FF2B5EF4-FFF2-40B4-BE49-F238E27FC236}">
                <a16:creationId xmlns:a16="http://schemas.microsoft.com/office/drawing/2014/main" id="{EBAD7A8E-FCB1-A7EF-B84F-2556B1087B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536" y="188640"/>
            <a:ext cx="8496943" cy="45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3600" dirty="0"/>
              <a:t>Galactic Bulge Time Domain Survey</a:t>
            </a:r>
            <a:endParaRPr sz="3600" dirty="0"/>
          </a:p>
        </p:txBody>
      </p:sp>
      <p:sp>
        <p:nvSpPr>
          <p:cNvPr id="157" name="Google Shape;157;p3">
            <a:extLst>
              <a:ext uri="{FF2B5EF4-FFF2-40B4-BE49-F238E27FC236}">
                <a16:creationId xmlns:a16="http://schemas.microsoft.com/office/drawing/2014/main" id="{8B60E95F-1EBE-9375-A380-A1F636C5E989}"/>
              </a:ext>
            </a:extLst>
          </p:cNvPr>
          <p:cNvSpPr txBox="1"/>
          <p:nvPr/>
        </p:nvSpPr>
        <p:spPr>
          <a:xfrm>
            <a:off x="5107406" y="10287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25000" lnSpcReduction="20000"/>
          </a:bodyPr>
          <a:lstStyle/>
          <a:p>
            <a:pPr defTabSz="685800">
              <a:buClr>
                <a:srgbClr val="000000"/>
              </a:buClr>
            </a:pPr>
            <a:endParaRPr sz="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276553B-F172-D4FB-0F8C-1DB59A203861}"/>
              </a:ext>
            </a:extLst>
          </p:cNvPr>
          <p:cNvSpPr txBox="1"/>
          <p:nvPr/>
        </p:nvSpPr>
        <p:spPr>
          <a:xfrm>
            <a:off x="4840674" y="3783918"/>
            <a:ext cx="4010657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</a:rPr>
              <a:t>40,000 epochs!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972EDF2-F28D-7E55-E499-9A918167E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52736"/>
            <a:ext cx="4853935" cy="446449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467326E-0532-03CE-124B-C1CD045AF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822" y="1418202"/>
            <a:ext cx="4010657" cy="215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95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96649056-139F-56B5-E383-3616146B4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">
            <a:extLst>
              <a:ext uri="{FF2B5EF4-FFF2-40B4-BE49-F238E27FC236}">
                <a16:creationId xmlns:a16="http://schemas.microsoft.com/office/drawing/2014/main" id="{E8D551D1-0CF7-EDFA-982B-2409322430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536" y="188640"/>
            <a:ext cx="8496943" cy="45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3600" dirty="0"/>
              <a:t>Microlensing with Roman</a:t>
            </a:r>
            <a:endParaRPr sz="3600" dirty="0"/>
          </a:p>
        </p:txBody>
      </p:sp>
      <p:pic>
        <p:nvPicPr>
          <p:cNvPr id="4" name="Picture 14" descr="ganymedealt.jpg">
            <a:extLst>
              <a:ext uri="{FF2B5EF4-FFF2-40B4-BE49-F238E27FC236}">
                <a16:creationId xmlns:a16="http://schemas.microsoft.com/office/drawing/2014/main" id="{09C68D71-D002-AFA4-ED20-FB0A7AA4B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9" y="1412776"/>
            <a:ext cx="4104456" cy="3024336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6" name="Google Shape;156;p3">
            <a:extLst>
              <a:ext uri="{FF2B5EF4-FFF2-40B4-BE49-F238E27FC236}">
                <a16:creationId xmlns:a16="http://schemas.microsoft.com/office/drawing/2014/main" id="{07DD0DBC-9979-3185-F6AB-319A7355FD8E}"/>
              </a:ext>
            </a:extLst>
          </p:cNvPr>
          <p:cNvSpPr txBox="1"/>
          <p:nvPr/>
        </p:nvSpPr>
        <p:spPr>
          <a:xfrm>
            <a:off x="2015208" y="903468"/>
            <a:ext cx="4752528" cy="40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13" rIns="91425" bIns="45713" anchor="t" anchorCtr="0">
            <a:spAutoFit/>
          </a:bodyPr>
          <a:lstStyle/>
          <a:p>
            <a:pPr marL="342900" indent="-342900" defTabSz="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it-IT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30,000 </a:t>
            </a:r>
            <a:r>
              <a:rPr lang="it-IT" sz="2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microlensing</a:t>
            </a:r>
            <a:r>
              <a:rPr lang="it-IT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events </a:t>
            </a:r>
            <a:r>
              <a:rPr lang="it-IT" sz="2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expected</a:t>
            </a:r>
            <a:r>
              <a:rPr lang="it-IT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!</a:t>
            </a:r>
          </a:p>
        </p:txBody>
      </p:sp>
      <p:sp>
        <p:nvSpPr>
          <p:cNvPr id="2" name="Google Shape;156;p3">
            <a:extLst>
              <a:ext uri="{FF2B5EF4-FFF2-40B4-BE49-F238E27FC236}">
                <a16:creationId xmlns:a16="http://schemas.microsoft.com/office/drawing/2014/main" id="{E572A4D3-409F-75C5-350C-A9AFF3259E65}"/>
              </a:ext>
            </a:extLst>
          </p:cNvPr>
          <p:cNvSpPr txBox="1"/>
          <p:nvPr/>
        </p:nvSpPr>
        <p:spPr>
          <a:xfrm>
            <a:off x="107504" y="4581128"/>
            <a:ext cx="4032449" cy="707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13" rIns="91425" bIns="45713" anchor="t" anchorCtr="0">
            <a:spAutoFit/>
          </a:bodyPr>
          <a:lstStyle/>
          <a:p>
            <a:pPr marL="342900" indent="-342900" defTabSz="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Wide-orbit planets</a:t>
            </a:r>
          </a:p>
          <a:p>
            <a:pPr marL="342900" indent="-342900" defTabSz="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Outer habitable zone planets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8D8B22B3-B65F-26F8-C2F1-9B8D1A1DE5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83967" y="3245678"/>
            <a:ext cx="4812949" cy="3612321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62702FD5-B33B-A8A5-B97A-3D64181368E2}"/>
              </a:ext>
            </a:extLst>
          </p:cNvPr>
          <p:cNvSpPr txBox="1"/>
          <p:nvPr/>
        </p:nvSpPr>
        <p:spPr>
          <a:xfrm rot="20700000">
            <a:off x="6123587" y="3855023"/>
            <a:ext cx="1133708" cy="300082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685871"/>
            <a:r>
              <a:rPr lang="en-US" sz="1350" b="1" baseline="0" dirty="0"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Preliminary!</a:t>
            </a:r>
          </a:p>
        </p:txBody>
      </p:sp>
      <p:sp>
        <p:nvSpPr>
          <p:cNvPr id="7" name="Google Shape;156;p3">
            <a:extLst>
              <a:ext uri="{FF2B5EF4-FFF2-40B4-BE49-F238E27FC236}">
                <a16:creationId xmlns:a16="http://schemas.microsoft.com/office/drawing/2014/main" id="{8D894A9D-AE49-7B8D-96D6-78EECBA52B6C}"/>
              </a:ext>
            </a:extLst>
          </p:cNvPr>
          <p:cNvSpPr txBox="1"/>
          <p:nvPr/>
        </p:nvSpPr>
        <p:spPr>
          <a:xfrm>
            <a:off x="4295553" y="1376018"/>
            <a:ext cx="4752528" cy="40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13" rIns="91425" bIns="45713" anchor="t" anchorCtr="0">
            <a:spAutoFit/>
          </a:bodyPr>
          <a:lstStyle/>
          <a:p>
            <a:pPr marL="342900" indent="-342900" defTabSz="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it-IT" sz="2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Planets</a:t>
            </a:r>
            <a:r>
              <a:rPr lang="it-IT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it-IT" sz="2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as</a:t>
            </a:r>
            <a:r>
              <a:rPr lang="it-IT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small </a:t>
            </a:r>
            <a:r>
              <a:rPr lang="it-IT" sz="2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as</a:t>
            </a:r>
            <a:r>
              <a:rPr lang="it-IT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10% Mars</a:t>
            </a:r>
            <a:endParaRPr lang="en-US" sz="20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34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A92BED94-F031-A3EB-19FB-6A4EA4013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">
            <a:extLst>
              <a:ext uri="{FF2B5EF4-FFF2-40B4-BE49-F238E27FC236}">
                <a16:creationId xmlns:a16="http://schemas.microsoft.com/office/drawing/2014/main" id="{CCE936B5-780D-E253-408E-97EC5FDA12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536" y="188640"/>
            <a:ext cx="8496943" cy="45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3600" dirty="0"/>
              <a:t>Microlensing with Roman</a:t>
            </a:r>
            <a:endParaRPr sz="3600" dirty="0"/>
          </a:p>
        </p:txBody>
      </p:sp>
      <p:sp>
        <p:nvSpPr>
          <p:cNvPr id="6" name="Google Shape;156;p3">
            <a:extLst>
              <a:ext uri="{FF2B5EF4-FFF2-40B4-BE49-F238E27FC236}">
                <a16:creationId xmlns:a16="http://schemas.microsoft.com/office/drawing/2014/main" id="{A7918A75-D9E4-130F-5B1B-E54A0ABC2B1C}"/>
              </a:ext>
            </a:extLst>
          </p:cNvPr>
          <p:cNvSpPr txBox="1"/>
          <p:nvPr/>
        </p:nvSpPr>
        <p:spPr>
          <a:xfrm>
            <a:off x="323527" y="873455"/>
            <a:ext cx="8258023" cy="40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13" rIns="91425" bIns="45713" anchor="t" anchorCtr="0">
            <a:spAutoFit/>
          </a:bodyPr>
          <a:lstStyle/>
          <a:p>
            <a:pPr marL="342900" indent="-342900" defTabSz="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Hosts: FGKM stars, BD, WD, NS, BH: no need for lens light! 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4D3EC83-A4BA-1EFD-A423-DCB164F49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1618"/>
            <a:ext cx="7311790" cy="2679628"/>
          </a:xfrm>
          <a:prstGeom prst="rect">
            <a:avLst/>
          </a:prstGeom>
        </p:spPr>
      </p:pic>
      <p:sp>
        <p:nvSpPr>
          <p:cNvPr id="5" name="Google Shape;156;p3">
            <a:extLst>
              <a:ext uri="{FF2B5EF4-FFF2-40B4-BE49-F238E27FC236}">
                <a16:creationId xmlns:a16="http://schemas.microsoft.com/office/drawing/2014/main" id="{05DC605A-280B-6493-21C0-B121518B72A2}"/>
              </a:ext>
            </a:extLst>
          </p:cNvPr>
          <p:cNvSpPr txBox="1"/>
          <p:nvPr/>
        </p:nvSpPr>
        <p:spPr>
          <a:xfrm>
            <a:off x="323528" y="4439806"/>
            <a:ext cx="4320479" cy="1631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13" rIns="91425" bIns="45713" anchor="t" anchorCtr="0">
            <a:spAutoFit/>
          </a:bodyPr>
          <a:lstStyle/>
          <a:p>
            <a:pPr marL="342900" indent="-342900" defTabSz="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Distribution from disk to bulge</a:t>
            </a:r>
          </a:p>
          <a:p>
            <a:pPr marL="342900" indent="-342900" defTabSz="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Are planets less common in the bulge?</a:t>
            </a:r>
          </a:p>
          <a:p>
            <a:pPr marL="342900" indent="-342900" defTabSz="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Are there any dependencies on stellar population?</a:t>
            </a:r>
          </a:p>
        </p:txBody>
      </p:sp>
      <p:sp>
        <p:nvSpPr>
          <p:cNvPr id="7" name="Google Shape;156;p3">
            <a:extLst>
              <a:ext uri="{FF2B5EF4-FFF2-40B4-BE49-F238E27FC236}">
                <a16:creationId xmlns:a16="http://schemas.microsoft.com/office/drawing/2014/main" id="{BCBB45B0-C292-AD24-6279-26EA1EB0E308}"/>
              </a:ext>
            </a:extLst>
          </p:cNvPr>
          <p:cNvSpPr txBox="1"/>
          <p:nvPr/>
        </p:nvSpPr>
        <p:spPr>
          <a:xfrm>
            <a:off x="827584" y="1412776"/>
            <a:ext cx="4752528" cy="33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13" rIns="91425" bIns="45713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1600" i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(Rose et al. 2022)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533657E-6390-6EBE-6F47-A7BDE6EC2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7" y="4086299"/>
            <a:ext cx="3937544" cy="27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1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AD35AF28-4B4B-2773-34C8-0E025578A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">
            <a:extLst>
              <a:ext uri="{FF2B5EF4-FFF2-40B4-BE49-F238E27FC236}">
                <a16:creationId xmlns:a16="http://schemas.microsoft.com/office/drawing/2014/main" id="{99C66939-E49B-E3D0-6827-07543BDA6B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536" y="188640"/>
            <a:ext cx="8496943" cy="45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3600" dirty="0"/>
              <a:t>Microlensing with Roman</a:t>
            </a:r>
            <a:endParaRPr sz="36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CD15586-1596-D7DE-9EC9-7D68041C7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360" y="4148857"/>
            <a:ext cx="3604606" cy="2674617"/>
          </a:xfrm>
          <a:prstGeom prst="rect">
            <a:avLst/>
          </a:prstGeom>
        </p:spPr>
      </p:pic>
      <p:sp>
        <p:nvSpPr>
          <p:cNvPr id="15" name="Google Shape;156;p3">
            <a:extLst>
              <a:ext uri="{FF2B5EF4-FFF2-40B4-BE49-F238E27FC236}">
                <a16:creationId xmlns:a16="http://schemas.microsoft.com/office/drawing/2014/main" id="{82CD8DA8-C9C2-4DBD-4FBB-5F35379ABFEB}"/>
              </a:ext>
            </a:extLst>
          </p:cNvPr>
          <p:cNvSpPr txBox="1"/>
          <p:nvPr/>
        </p:nvSpPr>
        <p:spPr>
          <a:xfrm>
            <a:off x="415034" y="5157192"/>
            <a:ext cx="4752528" cy="40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13" rIns="91425" bIns="45713" anchor="t" anchorCtr="0">
            <a:spAutoFit/>
          </a:bodyPr>
          <a:lstStyle/>
          <a:p>
            <a:pPr marL="342900" indent="-342900" defTabSz="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it-IT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Free-</a:t>
            </a:r>
            <a:r>
              <a:rPr lang="it-IT" sz="2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floating</a:t>
            </a:r>
            <a:r>
              <a:rPr lang="it-IT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it-IT" sz="2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planets</a:t>
            </a:r>
            <a:r>
              <a:rPr lang="it-IT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&gt; Pluto mass</a:t>
            </a:r>
          </a:p>
        </p:txBody>
      </p:sp>
      <p:pic>
        <p:nvPicPr>
          <p:cNvPr id="16" name="Picture 8" descr="A graph of 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0E245151-87EA-F2B9-9D8D-56368102C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186" y="1013673"/>
            <a:ext cx="5673255" cy="2054123"/>
          </a:xfrm>
          <a:prstGeom prst="rect">
            <a:avLst/>
          </a:prstGeom>
        </p:spPr>
      </p:pic>
      <p:sp>
        <p:nvSpPr>
          <p:cNvPr id="17" name="Google Shape;156;p3">
            <a:extLst>
              <a:ext uri="{FF2B5EF4-FFF2-40B4-BE49-F238E27FC236}">
                <a16:creationId xmlns:a16="http://schemas.microsoft.com/office/drawing/2014/main" id="{2FC89A58-925F-0F4D-5190-A23215FE861F}"/>
              </a:ext>
            </a:extLst>
          </p:cNvPr>
          <p:cNvSpPr txBox="1"/>
          <p:nvPr/>
        </p:nvSpPr>
        <p:spPr>
          <a:xfrm>
            <a:off x="371832" y="1013673"/>
            <a:ext cx="4752528" cy="132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13" rIns="91425" bIns="45713" anchor="t" anchorCtr="0">
            <a:spAutoFit/>
          </a:bodyPr>
          <a:lstStyle/>
          <a:p>
            <a:pPr marL="342900" indent="-342900" defTabSz="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Multi-planet systems</a:t>
            </a:r>
          </a:p>
          <a:p>
            <a:pPr marL="342900" indent="-342900" defTabSz="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Solar System Analogs</a:t>
            </a:r>
          </a:p>
          <a:p>
            <a:pPr marL="342900" indent="-342900" defTabSz="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Circumbinary planets</a:t>
            </a:r>
          </a:p>
          <a:p>
            <a:pPr marL="342900" indent="-342900" defTabSz="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Exomoons</a:t>
            </a:r>
            <a:endParaRPr lang="it-IT" sz="20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6F4FE940-CB66-7D36-BB0F-E502DCE47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34" y="2298995"/>
            <a:ext cx="2736304" cy="276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0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E1737D16-BDBC-2FAB-2CF2-296215818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">
            <a:extLst>
              <a:ext uri="{FF2B5EF4-FFF2-40B4-BE49-F238E27FC236}">
                <a16:creationId xmlns:a16="http://schemas.microsoft.com/office/drawing/2014/main" id="{F626BDC8-AE68-004F-A7E5-82A24742DF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536" y="188640"/>
            <a:ext cx="8496943" cy="45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3600" dirty="0"/>
              <a:t>Planet yields</a:t>
            </a:r>
            <a:endParaRPr sz="3600" dirty="0"/>
          </a:p>
        </p:txBody>
      </p:sp>
      <p:sp>
        <p:nvSpPr>
          <p:cNvPr id="6" name="Google Shape;156;p3">
            <a:extLst>
              <a:ext uri="{FF2B5EF4-FFF2-40B4-BE49-F238E27FC236}">
                <a16:creationId xmlns:a16="http://schemas.microsoft.com/office/drawing/2014/main" id="{00B0A416-7DE2-8303-B461-EE2EB3E60EF2}"/>
              </a:ext>
            </a:extLst>
          </p:cNvPr>
          <p:cNvSpPr txBox="1"/>
          <p:nvPr/>
        </p:nvSpPr>
        <p:spPr>
          <a:xfrm>
            <a:off x="0" y="2578510"/>
            <a:ext cx="9144000" cy="40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13" rIns="91425" bIns="45713" anchor="t" anchorCtr="0">
            <a:spAutoFit/>
          </a:bodyPr>
          <a:lstStyle/>
          <a:p>
            <a:pPr marL="342900" indent="-342900" defTabSz="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it-IT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Numbers </a:t>
            </a:r>
            <a:r>
              <a:rPr lang="it-IT" sz="2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based</a:t>
            </a:r>
            <a:r>
              <a:rPr lang="it-IT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on </a:t>
            </a:r>
            <a:r>
              <a:rPr lang="it-IT" sz="2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existing</a:t>
            </a:r>
            <a:r>
              <a:rPr lang="it-IT" sz="2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it-IT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mass </a:t>
            </a:r>
            <a:r>
              <a:rPr lang="it-IT" sz="2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functions</a:t>
            </a:r>
            <a:r>
              <a:rPr lang="it-IT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it-IT" sz="2000" i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(Penny et al. 2019)</a:t>
            </a:r>
            <a:endParaRPr lang="en-US" sz="2000" i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Content Placeholder 5">
                <a:extLst>
                  <a:ext uri="{FF2B5EF4-FFF2-40B4-BE49-F238E27FC236}">
                    <a16:creationId xmlns:a16="http://schemas.microsoft.com/office/drawing/2014/main" id="{3B062E2F-8E12-F23A-5F39-E49274DC8A7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607955803"/>
                  </p:ext>
                </p:extLst>
              </p:nvPr>
            </p:nvGraphicFramePr>
            <p:xfrm>
              <a:off x="0" y="1052736"/>
              <a:ext cx="9144001" cy="152577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26724">
                      <a:extLst>
                        <a:ext uri="{9D8B030D-6E8A-4147-A177-3AD203B41FA5}">
                          <a16:colId xmlns:a16="http://schemas.microsoft.com/office/drawing/2014/main" val="1378004362"/>
                        </a:ext>
                      </a:extLst>
                    </a:gridCol>
                    <a:gridCol w="743529">
                      <a:extLst>
                        <a:ext uri="{9D8B030D-6E8A-4147-A177-3AD203B41FA5}">
                          <a16:colId xmlns:a16="http://schemas.microsoft.com/office/drawing/2014/main" val="13390456"/>
                        </a:ext>
                      </a:extLst>
                    </a:gridCol>
                    <a:gridCol w="939775">
                      <a:extLst>
                        <a:ext uri="{9D8B030D-6E8A-4147-A177-3AD203B41FA5}">
                          <a16:colId xmlns:a16="http://schemas.microsoft.com/office/drawing/2014/main" val="824464758"/>
                        </a:ext>
                      </a:extLst>
                    </a:gridCol>
                    <a:gridCol w="939775">
                      <a:extLst>
                        <a:ext uri="{9D8B030D-6E8A-4147-A177-3AD203B41FA5}">
                          <a16:colId xmlns:a16="http://schemas.microsoft.com/office/drawing/2014/main" val="2426729388"/>
                        </a:ext>
                      </a:extLst>
                    </a:gridCol>
                    <a:gridCol w="968987">
                      <a:extLst>
                        <a:ext uri="{9D8B030D-6E8A-4147-A177-3AD203B41FA5}">
                          <a16:colId xmlns:a16="http://schemas.microsoft.com/office/drawing/2014/main" val="2453122010"/>
                        </a:ext>
                      </a:extLst>
                    </a:gridCol>
                    <a:gridCol w="1008271">
                      <a:extLst>
                        <a:ext uri="{9D8B030D-6E8A-4147-A177-3AD203B41FA5}">
                          <a16:colId xmlns:a16="http://schemas.microsoft.com/office/drawing/2014/main" val="2170201060"/>
                        </a:ext>
                      </a:extLst>
                    </a:gridCol>
                    <a:gridCol w="859195">
                      <a:extLst>
                        <a:ext uri="{9D8B030D-6E8A-4147-A177-3AD203B41FA5}">
                          <a16:colId xmlns:a16="http://schemas.microsoft.com/office/drawing/2014/main" val="2701295048"/>
                        </a:ext>
                      </a:extLst>
                    </a:gridCol>
                    <a:gridCol w="1029423">
                      <a:extLst>
                        <a:ext uri="{9D8B030D-6E8A-4147-A177-3AD203B41FA5}">
                          <a16:colId xmlns:a16="http://schemas.microsoft.com/office/drawing/2014/main" val="4113145895"/>
                        </a:ext>
                      </a:extLst>
                    </a:gridCol>
                    <a:gridCol w="1228322">
                      <a:extLst>
                        <a:ext uri="{9D8B030D-6E8A-4147-A177-3AD203B41FA5}">
                          <a16:colId xmlns:a16="http://schemas.microsoft.com/office/drawing/2014/main" val="939339110"/>
                        </a:ext>
                      </a:extLst>
                    </a:gridCol>
                  </a:tblGrid>
                  <a:tr h="684770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dirty="0">
                              <a:effectLst/>
                              <a:ea typeface="MS Mincho" panose="02020609040205080304" pitchFamily="49" charset="-128"/>
                            </a:rPr>
                            <a:t>  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1" i="0" smtClean="0"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</a:rPr>
                                <m:t>𝐌</m:t>
                              </m:r>
                              <m:r>
                                <a:rPr lang="en-US" sz="2000" b="1" i="0" smtClean="0"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2000" b="1" i="1" smtClean="0"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0" smtClean="0"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</a:rPr>
                                    <m:t>𝐌</m:t>
                                  </m:r>
                                </m:e>
                                <m:sub>
                                  <m:r>
                                    <a:rPr lang="en-US" sz="2000" b="1" i="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⨁</m:t>
                                  </m:r>
                                </m:sub>
                              </m:sSub>
                            </m:oMath>
                          </a14:m>
                          <a:endParaRPr lang="en-US" sz="2000" i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</a:t>
                          </a:r>
                        </a:p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-0.3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1000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3000-10000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Total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Free-Floating Earths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extLst>
                      <a:ext uri="{0D108BD9-81ED-4DB2-BD59-A6C34878D82A}">
                        <a16:rowId xmlns:a16="http://schemas.microsoft.com/office/drawing/2014/main" val="4103552658"/>
                      </a:ext>
                    </a:extLst>
                  </a:tr>
                  <a:tr h="61137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Number of Detections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181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545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412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224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91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1474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51</a:t>
                          </a:r>
                        </a:p>
                      </a:txBody>
                      <a:tcPr marL="62215" marR="62215" marT="0" marB="0" anchor="ctr"/>
                    </a:tc>
                    <a:extLst>
                      <a:ext uri="{0D108BD9-81ED-4DB2-BD59-A6C34878D82A}">
                        <a16:rowId xmlns:a16="http://schemas.microsoft.com/office/drawing/2014/main" val="195140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Content Placeholder 5">
                <a:extLst>
                  <a:ext uri="{FF2B5EF4-FFF2-40B4-BE49-F238E27FC236}">
                    <a16:creationId xmlns:a16="http://schemas.microsoft.com/office/drawing/2014/main" id="{3B062E2F-8E12-F23A-5F39-E49274DC8A7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607955803"/>
                  </p:ext>
                </p:extLst>
              </p:nvPr>
            </p:nvGraphicFramePr>
            <p:xfrm>
              <a:off x="0" y="1052736"/>
              <a:ext cx="9144001" cy="152577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26724">
                      <a:extLst>
                        <a:ext uri="{9D8B030D-6E8A-4147-A177-3AD203B41FA5}">
                          <a16:colId xmlns:a16="http://schemas.microsoft.com/office/drawing/2014/main" val="1378004362"/>
                        </a:ext>
                      </a:extLst>
                    </a:gridCol>
                    <a:gridCol w="743529">
                      <a:extLst>
                        <a:ext uri="{9D8B030D-6E8A-4147-A177-3AD203B41FA5}">
                          <a16:colId xmlns:a16="http://schemas.microsoft.com/office/drawing/2014/main" val="13390456"/>
                        </a:ext>
                      </a:extLst>
                    </a:gridCol>
                    <a:gridCol w="939775">
                      <a:extLst>
                        <a:ext uri="{9D8B030D-6E8A-4147-A177-3AD203B41FA5}">
                          <a16:colId xmlns:a16="http://schemas.microsoft.com/office/drawing/2014/main" val="824464758"/>
                        </a:ext>
                      </a:extLst>
                    </a:gridCol>
                    <a:gridCol w="939775">
                      <a:extLst>
                        <a:ext uri="{9D8B030D-6E8A-4147-A177-3AD203B41FA5}">
                          <a16:colId xmlns:a16="http://schemas.microsoft.com/office/drawing/2014/main" val="2426729388"/>
                        </a:ext>
                      </a:extLst>
                    </a:gridCol>
                    <a:gridCol w="968987">
                      <a:extLst>
                        <a:ext uri="{9D8B030D-6E8A-4147-A177-3AD203B41FA5}">
                          <a16:colId xmlns:a16="http://schemas.microsoft.com/office/drawing/2014/main" val="2453122010"/>
                        </a:ext>
                      </a:extLst>
                    </a:gridCol>
                    <a:gridCol w="1008271">
                      <a:extLst>
                        <a:ext uri="{9D8B030D-6E8A-4147-A177-3AD203B41FA5}">
                          <a16:colId xmlns:a16="http://schemas.microsoft.com/office/drawing/2014/main" val="2170201060"/>
                        </a:ext>
                      </a:extLst>
                    </a:gridCol>
                    <a:gridCol w="859195">
                      <a:extLst>
                        <a:ext uri="{9D8B030D-6E8A-4147-A177-3AD203B41FA5}">
                          <a16:colId xmlns:a16="http://schemas.microsoft.com/office/drawing/2014/main" val="2701295048"/>
                        </a:ext>
                      </a:extLst>
                    </a:gridCol>
                    <a:gridCol w="1029423">
                      <a:extLst>
                        <a:ext uri="{9D8B030D-6E8A-4147-A177-3AD203B41FA5}">
                          <a16:colId xmlns:a16="http://schemas.microsoft.com/office/drawing/2014/main" val="4113145895"/>
                        </a:ext>
                      </a:extLst>
                    </a:gridCol>
                    <a:gridCol w="1228322">
                      <a:extLst>
                        <a:ext uri="{9D8B030D-6E8A-4147-A177-3AD203B41FA5}">
                          <a16:colId xmlns:a16="http://schemas.microsoft.com/office/drawing/2014/main" val="939339110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2215" marR="62215" marT="0" marB="0" anchor="ctr">
                        <a:blipFill>
                          <a:blip r:embed="rId3"/>
                          <a:stretch>
                            <a:fillRect l="-855" t="-7333" r="-543162" b="-84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</a:t>
                          </a:r>
                        </a:p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-0.3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1000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3000-10000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Total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Free-Floating Earths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extLst>
                      <a:ext uri="{0D108BD9-81ED-4DB2-BD59-A6C34878D82A}">
                        <a16:rowId xmlns:a16="http://schemas.microsoft.com/office/drawing/2014/main" val="4103552658"/>
                      </a:ext>
                    </a:extLst>
                  </a:tr>
                  <a:tr h="61137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Number of Detections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181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545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412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224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91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1474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51</a:t>
                          </a:r>
                        </a:p>
                      </a:txBody>
                      <a:tcPr marL="62215" marR="62215" marT="0" marB="0" anchor="ctr"/>
                    </a:tc>
                    <a:extLst>
                      <a:ext uri="{0D108BD9-81ED-4DB2-BD59-A6C34878D82A}">
                        <a16:rowId xmlns:a16="http://schemas.microsoft.com/office/drawing/2014/main" val="1951402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" name="Immagine 3" descr="Immagine che contiene testo, diagramma, linea, schermata&#10;&#10;Il contenuto generato dall'IA potrebbe non essere corretto.">
            <a:extLst>
              <a:ext uri="{FF2B5EF4-FFF2-40B4-BE49-F238E27FC236}">
                <a16:creationId xmlns:a16="http://schemas.microsoft.com/office/drawing/2014/main" id="{F69038CD-9DC9-B367-1508-6476AF8A0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554303"/>
            <a:ext cx="3456384" cy="326939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0B523B0-FE99-114D-4697-03DA61623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3526234"/>
            <a:ext cx="3435515" cy="3303697"/>
          </a:xfrm>
          <a:prstGeom prst="rect">
            <a:avLst/>
          </a:prstGeom>
        </p:spPr>
      </p:pic>
      <p:sp>
        <p:nvSpPr>
          <p:cNvPr id="12" name="Google Shape;156;p3">
            <a:extLst>
              <a:ext uri="{FF2B5EF4-FFF2-40B4-BE49-F238E27FC236}">
                <a16:creationId xmlns:a16="http://schemas.microsoft.com/office/drawing/2014/main" id="{61D16FFA-99BB-306F-6A4B-7D87BFB1642D}"/>
              </a:ext>
            </a:extLst>
          </p:cNvPr>
          <p:cNvSpPr txBox="1"/>
          <p:nvPr/>
        </p:nvSpPr>
        <p:spPr>
          <a:xfrm>
            <a:off x="611560" y="3202862"/>
            <a:ext cx="4752528" cy="33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13" rIns="91425" bIns="45713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1600" i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(Suzuki et al. 2016)</a:t>
            </a:r>
          </a:p>
        </p:txBody>
      </p:sp>
      <p:sp>
        <p:nvSpPr>
          <p:cNvPr id="13" name="Google Shape;156;p3">
            <a:extLst>
              <a:ext uri="{FF2B5EF4-FFF2-40B4-BE49-F238E27FC236}">
                <a16:creationId xmlns:a16="http://schemas.microsoft.com/office/drawing/2014/main" id="{8094D9E8-BB8B-9BFE-3576-752D8875BCB5}"/>
              </a:ext>
            </a:extLst>
          </p:cNvPr>
          <p:cNvSpPr txBox="1"/>
          <p:nvPr/>
        </p:nvSpPr>
        <p:spPr>
          <a:xfrm>
            <a:off x="5724128" y="3202862"/>
            <a:ext cx="2931459" cy="33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13" rIns="91425" bIns="45713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1600" i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(Mroz et al. 2020)</a:t>
            </a:r>
          </a:p>
        </p:txBody>
      </p:sp>
    </p:spTree>
    <p:extLst>
      <p:ext uri="{BB962C8B-B14F-4D97-AF65-F5344CB8AC3E}">
        <p14:creationId xmlns:p14="http://schemas.microsoft.com/office/powerpoint/2010/main" val="1189983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B2774A05-4C2B-6A77-9A2C-9C765CEB4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">
            <a:extLst>
              <a:ext uri="{FF2B5EF4-FFF2-40B4-BE49-F238E27FC236}">
                <a16:creationId xmlns:a16="http://schemas.microsoft.com/office/drawing/2014/main" id="{AEF6297D-916F-4B15-8C98-5103519545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536" y="188640"/>
            <a:ext cx="8496943" cy="45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3600" dirty="0"/>
              <a:t>Planet yields</a:t>
            </a:r>
            <a:endParaRPr sz="3600" dirty="0"/>
          </a:p>
        </p:txBody>
      </p:sp>
      <p:sp>
        <p:nvSpPr>
          <p:cNvPr id="6" name="Google Shape;156;p3">
            <a:extLst>
              <a:ext uri="{FF2B5EF4-FFF2-40B4-BE49-F238E27FC236}">
                <a16:creationId xmlns:a16="http://schemas.microsoft.com/office/drawing/2014/main" id="{BA0D6513-8C8B-5E4A-A1F0-352FF3614326}"/>
              </a:ext>
            </a:extLst>
          </p:cNvPr>
          <p:cNvSpPr txBox="1"/>
          <p:nvPr/>
        </p:nvSpPr>
        <p:spPr>
          <a:xfrm>
            <a:off x="0" y="2578510"/>
            <a:ext cx="9144000" cy="40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13" rIns="91425" bIns="45713" anchor="t" anchorCtr="0">
            <a:spAutoFit/>
          </a:bodyPr>
          <a:lstStyle/>
          <a:p>
            <a:pPr marL="342900" indent="-342900" defTabSz="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it-IT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Numbers </a:t>
            </a:r>
            <a:r>
              <a:rPr lang="it-IT" sz="2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based</a:t>
            </a:r>
            <a:r>
              <a:rPr lang="it-IT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on </a:t>
            </a:r>
            <a:r>
              <a:rPr lang="it-IT" sz="2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existing</a:t>
            </a:r>
            <a:r>
              <a:rPr lang="it-IT" sz="2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it-IT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mass </a:t>
            </a:r>
            <a:r>
              <a:rPr lang="it-IT" sz="2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functions</a:t>
            </a:r>
            <a:r>
              <a:rPr lang="it-IT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it-IT" sz="2000" i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(Penny et al. 2019)</a:t>
            </a:r>
            <a:endParaRPr lang="en-US" sz="2000" i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Content Placeholder 5">
                <a:extLst>
                  <a:ext uri="{FF2B5EF4-FFF2-40B4-BE49-F238E27FC236}">
                    <a16:creationId xmlns:a16="http://schemas.microsoft.com/office/drawing/2014/main" id="{B3C4AAD1-4D49-1278-A603-81AE8DABC958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0" y="1052736"/>
              <a:ext cx="9144001" cy="152577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26724">
                      <a:extLst>
                        <a:ext uri="{9D8B030D-6E8A-4147-A177-3AD203B41FA5}">
                          <a16:colId xmlns:a16="http://schemas.microsoft.com/office/drawing/2014/main" val="1378004362"/>
                        </a:ext>
                      </a:extLst>
                    </a:gridCol>
                    <a:gridCol w="743529">
                      <a:extLst>
                        <a:ext uri="{9D8B030D-6E8A-4147-A177-3AD203B41FA5}">
                          <a16:colId xmlns:a16="http://schemas.microsoft.com/office/drawing/2014/main" val="13390456"/>
                        </a:ext>
                      </a:extLst>
                    </a:gridCol>
                    <a:gridCol w="939775">
                      <a:extLst>
                        <a:ext uri="{9D8B030D-6E8A-4147-A177-3AD203B41FA5}">
                          <a16:colId xmlns:a16="http://schemas.microsoft.com/office/drawing/2014/main" val="824464758"/>
                        </a:ext>
                      </a:extLst>
                    </a:gridCol>
                    <a:gridCol w="939775">
                      <a:extLst>
                        <a:ext uri="{9D8B030D-6E8A-4147-A177-3AD203B41FA5}">
                          <a16:colId xmlns:a16="http://schemas.microsoft.com/office/drawing/2014/main" val="2426729388"/>
                        </a:ext>
                      </a:extLst>
                    </a:gridCol>
                    <a:gridCol w="968987">
                      <a:extLst>
                        <a:ext uri="{9D8B030D-6E8A-4147-A177-3AD203B41FA5}">
                          <a16:colId xmlns:a16="http://schemas.microsoft.com/office/drawing/2014/main" val="2453122010"/>
                        </a:ext>
                      </a:extLst>
                    </a:gridCol>
                    <a:gridCol w="1008271">
                      <a:extLst>
                        <a:ext uri="{9D8B030D-6E8A-4147-A177-3AD203B41FA5}">
                          <a16:colId xmlns:a16="http://schemas.microsoft.com/office/drawing/2014/main" val="2170201060"/>
                        </a:ext>
                      </a:extLst>
                    </a:gridCol>
                    <a:gridCol w="859195">
                      <a:extLst>
                        <a:ext uri="{9D8B030D-6E8A-4147-A177-3AD203B41FA5}">
                          <a16:colId xmlns:a16="http://schemas.microsoft.com/office/drawing/2014/main" val="2701295048"/>
                        </a:ext>
                      </a:extLst>
                    </a:gridCol>
                    <a:gridCol w="1029423">
                      <a:extLst>
                        <a:ext uri="{9D8B030D-6E8A-4147-A177-3AD203B41FA5}">
                          <a16:colId xmlns:a16="http://schemas.microsoft.com/office/drawing/2014/main" val="4113145895"/>
                        </a:ext>
                      </a:extLst>
                    </a:gridCol>
                    <a:gridCol w="1228322">
                      <a:extLst>
                        <a:ext uri="{9D8B030D-6E8A-4147-A177-3AD203B41FA5}">
                          <a16:colId xmlns:a16="http://schemas.microsoft.com/office/drawing/2014/main" val="939339110"/>
                        </a:ext>
                      </a:extLst>
                    </a:gridCol>
                  </a:tblGrid>
                  <a:tr h="684770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dirty="0">
                              <a:effectLst/>
                              <a:ea typeface="MS Mincho" panose="02020609040205080304" pitchFamily="49" charset="-128"/>
                            </a:rPr>
                            <a:t>  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1" i="0" smtClean="0"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</a:rPr>
                                <m:t>𝐌</m:t>
                              </m:r>
                              <m:r>
                                <a:rPr lang="en-US" sz="2000" b="1" i="0" smtClean="0"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2000" b="1" i="1" smtClean="0"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0" smtClean="0"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</a:rPr>
                                    <m:t>𝐌</m:t>
                                  </m:r>
                                </m:e>
                                <m:sub>
                                  <m:r>
                                    <a:rPr lang="en-US" sz="2000" b="1" i="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⨁</m:t>
                                  </m:r>
                                </m:sub>
                              </m:sSub>
                            </m:oMath>
                          </a14:m>
                          <a:endParaRPr lang="en-US" sz="2000" i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</a:t>
                          </a:r>
                        </a:p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-0.3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1000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3000-10000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Total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Free-Floating Earths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extLst>
                      <a:ext uri="{0D108BD9-81ED-4DB2-BD59-A6C34878D82A}">
                        <a16:rowId xmlns:a16="http://schemas.microsoft.com/office/drawing/2014/main" val="4103552658"/>
                      </a:ext>
                    </a:extLst>
                  </a:tr>
                  <a:tr h="61137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Number of Detections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181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545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412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224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91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1474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51</a:t>
                          </a:r>
                        </a:p>
                      </a:txBody>
                      <a:tcPr marL="62215" marR="62215" marT="0" marB="0" anchor="ctr"/>
                    </a:tc>
                    <a:extLst>
                      <a:ext uri="{0D108BD9-81ED-4DB2-BD59-A6C34878D82A}">
                        <a16:rowId xmlns:a16="http://schemas.microsoft.com/office/drawing/2014/main" val="195140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Content Placeholder 5">
                <a:extLst>
                  <a:ext uri="{FF2B5EF4-FFF2-40B4-BE49-F238E27FC236}">
                    <a16:creationId xmlns:a16="http://schemas.microsoft.com/office/drawing/2014/main" id="{B3C4AAD1-4D49-1278-A603-81AE8DABC958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0" y="1052736"/>
              <a:ext cx="9144001" cy="152577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26724">
                      <a:extLst>
                        <a:ext uri="{9D8B030D-6E8A-4147-A177-3AD203B41FA5}">
                          <a16:colId xmlns:a16="http://schemas.microsoft.com/office/drawing/2014/main" val="1378004362"/>
                        </a:ext>
                      </a:extLst>
                    </a:gridCol>
                    <a:gridCol w="743529">
                      <a:extLst>
                        <a:ext uri="{9D8B030D-6E8A-4147-A177-3AD203B41FA5}">
                          <a16:colId xmlns:a16="http://schemas.microsoft.com/office/drawing/2014/main" val="13390456"/>
                        </a:ext>
                      </a:extLst>
                    </a:gridCol>
                    <a:gridCol w="939775">
                      <a:extLst>
                        <a:ext uri="{9D8B030D-6E8A-4147-A177-3AD203B41FA5}">
                          <a16:colId xmlns:a16="http://schemas.microsoft.com/office/drawing/2014/main" val="824464758"/>
                        </a:ext>
                      </a:extLst>
                    </a:gridCol>
                    <a:gridCol w="939775">
                      <a:extLst>
                        <a:ext uri="{9D8B030D-6E8A-4147-A177-3AD203B41FA5}">
                          <a16:colId xmlns:a16="http://schemas.microsoft.com/office/drawing/2014/main" val="2426729388"/>
                        </a:ext>
                      </a:extLst>
                    </a:gridCol>
                    <a:gridCol w="968987">
                      <a:extLst>
                        <a:ext uri="{9D8B030D-6E8A-4147-A177-3AD203B41FA5}">
                          <a16:colId xmlns:a16="http://schemas.microsoft.com/office/drawing/2014/main" val="2453122010"/>
                        </a:ext>
                      </a:extLst>
                    </a:gridCol>
                    <a:gridCol w="1008271">
                      <a:extLst>
                        <a:ext uri="{9D8B030D-6E8A-4147-A177-3AD203B41FA5}">
                          <a16:colId xmlns:a16="http://schemas.microsoft.com/office/drawing/2014/main" val="2170201060"/>
                        </a:ext>
                      </a:extLst>
                    </a:gridCol>
                    <a:gridCol w="859195">
                      <a:extLst>
                        <a:ext uri="{9D8B030D-6E8A-4147-A177-3AD203B41FA5}">
                          <a16:colId xmlns:a16="http://schemas.microsoft.com/office/drawing/2014/main" val="2701295048"/>
                        </a:ext>
                      </a:extLst>
                    </a:gridCol>
                    <a:gridCol w="1029423">
                      <a:extLst>
                        <a:ext uri="{9D8B030D-6E8A-4147-A177-3AD203B41FA5}">
                          <a16:colId xmlns:a16="http://schemas.microsoft.com/office/drawing/2014/main" val="4113145895"/>
                        </a:ext>
                      </a:extLst>
                    </a:gridCol>
                    <a:gridCol w="1228322">
                      <a:extLst>
                        <a:ext uri="{9D8B030D-6E8A-4147-A177-3AD203B41FA5}">
                          <a16:colId xmlns:a16="http://schemas.microsoft.com/office/drawing/2014/main" val="939339110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2215" marR="62215" marT="0" marB="0" anchor="ctr">
                        <a:blipFill>
                          <a:blip r:embed="rId3"/>
                          <a:stretch>
                            <a:fillRect l="-855" t="-7333" r="-543162" b="-84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</a:t>
                          </a:r>
                        </a:p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-0.3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1000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3000-10000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Total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Free-Floating Earths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extLst>
                      <a:ext uri="{0D108BD9-81ED-4DB2-BD59-A6C34878D82A}">
                        <a16:rowId xmlns:a16="http://schemas.microsoft.com/office/drawing/2014/main" val="4103552658"/>
                      </a:ext>
                    </a:extLst>
                  </a:tr>
                  <a:tr h="61137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Number of Detections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181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545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412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224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91</a:t>
                          </a: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1474</a:t>
                          </a:r>
                          <a:endParaRPr lang="en-US" sz="200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2215" marR="62215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51</a:t>
                          </a:r>
                        </a:p>
                      </a:txBody>
                      <a:tcPr marL="62215" marR="62215" marT="0" marB="0" anchor="ctr"/>
                    </a:tc>
                    <a:extLst>
                      <a:ext uri="{0D108BD9-81ED-4DB2-BD59-A6C34878D82A}">
                        <a16:rowId xmlns:a16="http://schemas.microsoft.com/office/drawing/2014/main" val="195140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Google Shape;156;p3">
            <a:extLst>
              <a:ext uri="{FF2B5EF4-FFF2-40B4-BE49-F238E27FC236}">
                <a16:creationId xmlns:a16="http://schemas.microsoft.com/office/drawing/2014/main" id="{950C4A17-4F4D-9C8F-107B-BE91C86F464D}"/>
              </a:ext>
            </a:extLst>
          </p:cNvPr>
          <p:cNvSpPr txBox="1"/>
          <p:nvPr/>
        </p:nvSpPr>
        <p:spPr>
          <a:xfrm>
            <a:off x="0" y="3711563"/>
            <a:ext cx="8604448" cy="52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13" rIns="91425" bIns="45713" anchor="t" anchorCtr="0">
            <a:spAutoFit/>
          </a:bodyPr>
          <a:lstStyle/>
          <a:p>
            <a:pPr algn="ctr" defTabSz="685800">
              <a:buClr>
                <a:srgbClr val="000000"/>
              </a:buClr>
            </a:pPr>
            <a:r>
              <a:rPr lang="it-IT" sz="2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Bonus: </a:t>
            </a:r>
            <a:r>
              <a:rPr lang="it-IT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100,000 </a:t>
            </a:r>
            <a:r>
              <a:rPr lang="it-IT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transiting</a:t>
            </a:r>
            <a:r>
              <a:rPr lang="it-IT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it-IT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planets</a:t>
            </a:r>
            <a:r>
              <a:rPr lang="it-IT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!</a:t>
            </a:r>
            <a:r>
              <a:rPr lang="it-IT" sz="2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it-IT" sz="2000" i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(Wilson et al. 2023)</a:t>
            </a:r>
            <a:endParaRPr lang="en-US" sz="20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07B0CFB-B8F2-0683-3E46-3E10C5C56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57" y="4293096"/>
            <a:ext cx="7611533" cy="217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458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1207</Words>
  <Application>Microsoft Office PowerPoint</Application>
  <PresentationFormat>Presentazione su schermo (4:3)</PresentationFormat>
  <Paragraphs>201</Paragraphs>
  <Slides>23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23</vt:i4>
      </vt:variant>
    </vt:vector>
  </HeadingPairs>
  <TitlesOfParts>
    <vt:vector size="31" baseType="lpstr">
      <vt:lpstr>MS Mincho</vt:lpstr>
      <vt:lpstr>Arial</vt:lpstr>
      <vt:lpstr>Arial Narrow</vt:lpstr>
      <vt:lpstr>Calibri</vt:lpstr>
      <vt:lpstr>Cambria Math</vt:lpstr>
      <vt:lpstr>Wingdings</vt:lpstr>
      <vt:lpstr>Tema di Office</vt:lpstr>
      <vt:lpstr>2_Office Theme</vt:lpstr>
      <vt:lpstr>The Roman Galactic Exoplanet Survey:  expanding our vision on extrasolar planets </vt:lpstr>
      <vt:lpstr>Nancy Grace Roman Telescope</vt:lpstr>
      <vt:lpstr>Galactic Bulge Time Domain Survey</vt:lpstr>
      <vt:lpstr>Galactic Bulge Time Domain Survey</vt:lpstr>
      <vt:lpstr>Microlensing with Roman</vt:lpstr>
      <vt:lpstr>Microlensing with Roman</vt:lpstr>
      <vt:lpstr>Microlensing with Roman</vt:lpstr>
      <vt:lpstr>Planet yields</vt:lpstr>
      <vt:lpstr>Planet yields</vt:lpstr>
      <vt:lpstr>Impact on exoplanetary science</vt:lpstr>
      <vt:lpstr>Presentazione standard di PowerPoint</vt:lpstr>
      <vt:lpstr>Presentazione standard di PowerPoint</vt:lpstr>
      <vt:lpstr>RGES-Project Infrastructure Team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Cosmologia e Astrofisica</dc:title>
  <dc:creator>Valerio</dc:creator>
  <cp:lastModifiedBy>Valerio BOZZA</cp:lastModifiedBy>
  <cp:revision>1710</cp:revision>
  <dcterms:created xsi:type="dcterms:W3CDTF">2012-07-05T08:57:00Z</dcterms:created>
  <dcterms:modified xsi:type="dcterms:W3CDTF">2025-11-13T19:41:59Z</dcterms:modified>
</cp:coreProperties>
</file>