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5" r:id="rId1"/>
  </p:sldMasterIdLst>
  <p:notesMasterIdLst>
    <p:notesMasterId r:id="rId30"/>
  </p:notesMasterIdLst>
  <p:sldIdLst>
    <p:sldId id="551" r:id="rId2"/>
    <p:sldId id="548" r:id="rId3"/>
    <p:sldId id="552" r:id="rId4"/>
    <p:sldId id="515" r:id="rId5"/>
    <p:sldId id="518" r:id="rId6"/>
    <p:sldId id="519" r:id="rId7"/>
    <p:sldId id="520" r:id="rId8"/>
    <p:sldId id="521" r:id="rId9"/>
    <p:sldId id="553" r:id="rId10"/>
    <p:sldId id="525" r:id="rId11"/>
    <p:sldId id="526" r:id="rId12"/>
    <p:sldId id="528" r:id="rId13"/>
    <p:sldId id="530" r:id="rId14"/>
    <p:sldId id="554" r:id="rId15"/>
    <p:sldId id="555" r:id="rId16"/>
    <p:sldId id="534" r:id="rId17"/>
    <p:sldId id="546" r:id="rId18"/>
    <p:sldId id="539" r:id="rId19"/>
    <p:sldId id="557" r:id="rId20"/>
    <p:sldId id="560" r:id="rId21"/>
    <p:sldId id="561" r:id="rId22"/>
    <p:sldId id="562" r:id="rId23"/>
    <p:sldId id="556" r:id="rId24"/>
    <p:sldId id="563" r:id="rId25"/>
    <p:sldId id="559" r:id="rId26"/>
    <p:sldId id="564" r:id="rId27"/>
    <p:sldId id="558" r:id="rId28"/>
    <p:sldId id="478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ormorant" pitchFamily="2" charset="0"/>
      <p:regular r:id="rId32"/>
      <p:bold r:id="rId33"/>
      <p:italic r:id="rId34"/>
      <p:boldItalic r:id="rId35"/>
    </p:embeddedFont>
    <p:embeddedFont>
      <p:font typeface="Nunito" pitchFamily="2" charset="0"/>
      <p:regular r:id="rId36"/>
      <p:bold r:id="rId37"/>
      <p:italic r:id="rId38"/>
      <p:boldItalic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97" autoAdjust="0"/>
    <p:restoredTop sz="95140"/>
  </p:normalViewPr>
  <p:slideViewPr>
    <p:cSldViewPr snapToGrid="0">
      <p:cViewPr varScale="1">
        <p:scale>
          <a:sx n="87" d="100"/>
          <a:sy n="87" d="100"/>
        </p:scale>
        <p:origin x="64" y="1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17D42-8983-8248-B38F-5BCABF9608C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E69D9-D33E-A241-A511-6C0116F0AD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4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5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4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96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32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3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6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8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8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7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3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88/0264-9381/27/15/155010" TargetMode="External"/><Relationship Id="rId3" Type="http://schemas.openxmlformats.org/officeDocument/2006/relationships/hyperlink" Target="https://doi.org/10.1103/v5wg-sy4w" TargetMode="External"/><Relationship Id="rId7" Type="http://schemas.openxmlformats.org/officeDocument/2006/relationships/hyperlink" Target="https://journals.aps.org/prl/abstract/10.1103/PhysRevLett.80.4851" TargetMode="External"/><Relationship Id="rId12" Type="http://schemas.openxmlformats.org/officeDocument/2006/relationships/hyperlink" Target="https://www.sciencedirect.com/science/article/abs/pii/S0003491613000614" TargetMode="External"/><Relationship Id="rId2" Type="http://schemas.openxmlformats.org/officeDocument/2006/relationships/hyperlink" Target="https://doi.org/10.1088/1361-6382/ada76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03/PhysRevD.29.1690" TargetMode="External"/><Relationship Id="rId11" Type="http://schemas.openxmlformats.org/officeDocument/2006/relationships/hyperlink" Target="https://doi.org/10.1103/PhysRevD.83.044004" TargetMode="External"/><Relationship Id="rId5" Type="http://schemas.openxmlformats.org/officeDocument/2006/relationships/hyperlink" Target="https://journals.aps.org/prl/abstract/10.1103/PhysRevLett.38.739" TargetMode="External"/><Relationship Id="rId10" Type="http://schemas.openxmlformats.org/officeDocument/2006/relationships/hyperlink" Target="https://doi.org/10.1142/S0219887808002692" TargetMode="External"/><Relationship Id="rId4" Type="http://schemas.openxmlformats.org/officeDocument/2006/relationships/hyperlink" Target="https://doi.org/10.1103/kysy-z41p" TargetMode="External"/><Relationship Id="rId9" Type="http://schemas.openxmlformats.org/officeDocument/2006/relationships/hyperlink" Target="https://arxiv.org/abs/1010.58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050A851-D132-084D-BE81-5A886F307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C51A5CB-FC81-2745-A841-9F7B563CFF9A}"/>
              </a:ext>
            </a:extLst>
          </p:cNvPr>
          <p:cNvSpPr/>
          <p:nvPr/>
        </p:nvSpPr>
        <p:spPr>
          <a:xfrm>
            <a:off x="0" y="535517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" pitchFamily="2" charset="0"/>
              </a:rPr>
              <a:t>Pre-geometric Gravity and Emergent Cosmology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7AE4A7C-79F7-7745-8840-9B14E22B5211}"/>
              </a:ext>
            </a:extLst>
          </p:cNvPr>
          <p:cNvSpPr/>
          <p:nvPr/>
        </p:nvSpPr>
        <p:spPr>
          <a:xfrm>
            <a:off x="457803" y="6069579"/>
            <a:ext cx="7351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morant" pitchFamily="2" charset="0"/>
              <a:buChar char="▶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" pitchFamily="2" charset="0"/>
              </a:rPr>
              <a:t>Scuola Superiore Meridionale (SSM), Napoli, Italy</a:t>
            </a:r>
            <a:endParaRPr lang="it-IT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rmorant" pitchFamily="2" charset="0"/>
              <a:buChar char="▶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" pitchFamily="2" charset="0"/>
              </a:rPr>
              <a:t>Istituto Nazionale di Fisica Nucleare (INFN), Sezione di Napoli, Italy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75805DD-99AF-D84F-91A8-77BC2B47D953}"/>
              </a:ext>
            </a:extLst>
          </p:cNvPr>
          <p:cNvSpPr/>
          <p:nvPr/>
        </p:nvSpPr>
        <p:spPr>
          <a:xfrm>
            <a:off x="736807" y="5142127"/>
            <a:ext cx="386445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1" u="none" strike="noStrike" kern="1200" cap="none" spc="0" normalizeH="0" baseline="0" noProof="0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" pitchFamily="2" charset="0"/>
              </a:rPr>
              <a:t>Giuseppe Meluccio</a:t>
            </a:r>
            <a:br>
              <a:rPr kumimoji="0" lang="it-IT" sz="3200" b="0" i="1" u="none" strike="noStrike" kern="1200" cap="none" spc="0" normalizeH="0" baseline="0" noProof="0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" pitchFamily="2" charset="0"/>
              </a:rPr>
            </a:br>
            <a:r>
              <a:rPr kumimoji="0" lang="it-IT" b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" pitchFamily="2" charset="0"/>
              </a:rPr>
              <a:t>giuseppe.meluccio-ssm@unina.it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682DD9C-F526-6946-B945-24E40232A7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7094" y="6102567"/>
            <a:ext cx="1959359" cy="55109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0DD2BD7-9FA4-E95A-41E5-481D3316DDBE}"/>
              </a:ext>
            </a:extLst>
          </p:cNvPr>
          <p:cNvSpPr/>
          <p:nvPr/>
        </p:nvSpPr>
        <p:spPr>
          <a:xfrm>
            <a:off x="7847803" y="5573014"/>
            <a:ext cx="386445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defRPr/>
            </a:pPr>
            <a:r>
              <a:rPr lang="it-IT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Catania, </a:t>
            </a:r>
            <a:r>
              <a:rPr kumimoji="0" lang="it-IT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unito" pitchFamily="2" charset="0"/>
              </a:rPr>
              <a:t>13/11/2025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E03F446-F6C8-707E-6847-3CF73B20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94943" y="6078033"/>
            <a:ext cx="1143947" cy="6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9741DC-BF29-1E95-64B4-7360A5AA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14FAC-5C71-2CB4-DF72-4D6AD2B9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243" y="485038"/>
            <a:ext cx="9341511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Classical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6F39363A-3577-492D-BD1D-0FD3FAF6C0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795" y="3086566"/>
                <a:ext cx="2892555" cy="9628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EH</m:t>
                          </m:r>
                        </m:sub>
                      </m:sSub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𝑎𝑏</m:t>
                          </m:r>
                        </m:sup>
                      </m:sSub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6F39363A-3577-492D-BD1D-0FD3FAF6C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95" y="3086566"/>
                <a:ext cx="2892555" cy="962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testo 2">
                <a:extLst>
                  <a:ext uri="{FF2B5EF4-FFF2-40B4-BE49-F238E27FC236}">
                    <a16:creationId xmlns:a16="http://schemas.microsoft.com/office/drawing/2014/main" id="{6102F2C4-C045-DAA8-6662-99773AAB9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8817" y="2297413"/>
                <a:ext cx="3934361" cy="7185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b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Segnaposto testo 2">
                <a:extLst>
                  <a:ext uri="{FF2B5EF4-FFF2-40B4-BE49-F238E27FC236}">
                    <a16:creationId xmlns:a16="http://schemas.microsoft.com/office/drawing/2014/main" id="{6102F2C4-C045-DAA8-6662-99773AAB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17" y="2297413"/>
                <a:ext cx="3934361" cy="718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egnaposto testo 2">
                <a:extLst>
                  <a:ext uri="{FF2B5EF4-FFF2-40B4-BE49-F238E27FC236}">
                    <a16:creationId xmlns:a16="http://schemas.microsoft.com/office/drawing/2014/main" id="{CBD25B8F-6E0B-05C7-613B-553C41895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795" y="5487549"/>
                <a:ext cx="10998406" cy="7185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𝜌𝜎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sup>
                      </m:sSub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egnaposto testo 2">
                <a:extLst>
                  <a:ext uri="{FF2B5EF4-FFF2-40B4-BE49-F238E27FC236}">
                    <a16:creationId xmlns:a16="http://schemas.microsoft.com/office/drawing/2014/main" id="{CBD25B8F-6E0B-05C7-613B-553C41895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95" y="5487549"/>
                <a:ext cx="10998406" cy="718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egnaposto testo 2">
                <a:extLst>
                  <a:ext uri="{FF2B5EF4-FFF2-40B4-BE49-F238E27FC236}">
                    <a16:creationId xmlns:a16="http://schemas.microsoft.com/office/drawing/2014/main" id="{7686045A-AD16-33F8-D519-AEB72B57AB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8239" y="3208690"/>
                <a:ext cx="2179931" cy="7185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Segnaposto testo 2">
                <a:extLst>
                  <a:ext uri="{FF2B5EF4-FFF2-40B4-BE49-F238E27FC236}">
                    <a16:creationId xmlns:a16="http://schemas.microsoft.com/office/drawing/2014/main" id="{7686045A-AD16-33F8-D519-AEB72B57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39" y="3208690"/>
                <a:ext cx="2179931" cy="718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egnaposto testo 2">
                <a:extLst>
                  <a:ext uri="{FF2B5EF4-FFF2-40B4-BE49-F238E27FC236}">
                    <a16:creationId xmlns:a16="http://schemas.microsoft.com/office/drawing/2014/main" id="{C61E8442-1C7D-A068-8D1F-F0E93BB2B7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3720" y="4119970"/>
                <a:ext cx="1724561" cy="59528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Segnaposto testo 2">
                <a:extLst>
                  <a:ext uri="{FF2B5EF4-FFF2-40B4-BE49-F238E27FC236}">
                    <a16:creationId xmlns:a16="http://schemas.microsoft.com/office/drawing/2014/main" id="{C61E8442-1C7D-A068-8D1F-F0E93BB2B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720" y="4119970"/>
                <a:ext cx="1724561" cy="595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DB0BE6D4-6F2C-39E5-387A-FB96C2007768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3489350" y="2656707"/>
            <a:ext cx="639467" cy="91127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curvo 22">
            <a:extLst>
              <a:ext uri="{FF2B5EF4-FFF2-40B4-BE49-F238E27FC236}">
                <a16:creationId xmlns:a16="http://schemas.microsoft.com/office/drawing/2014/main" id="{CAD70EAA-D41F-E17A-6395-6F62B5BEAA26}"/>
              </a:ext>
            </a:extLst>
          </p:cNvPr>
          <p:cNvCxnSpPr>
            <a:cxnSpLocks/>
            <a:stCxn id="6" idx="2"/>
            <a:endCxn id="19" idx="1"/>
          </p:cNvCxnSpPr>
          <p:nvPr/>
        </p:nvCxnSpPr>
        <p:spPr>
          <a:xfrm rot="16200000" flipH="1">
            <a:off x="3454291" y="2638184"/>
            <a:ext cx="368211" cy="3190647"/>
          </a:xfrm>
          <a:prstGeom prst="curvedConnector2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429E018-7A22-3B40-7626-C0207DDEA0C9}"/>
              </a:ext>
            </a:extLst>
          </p:cNvPr>
          <p:cNvCxnSpPr>
            <a:cxnSpLocks/>
            <a:stCxn id="18" idx="1"/>
            <a:endCxn id="6" idx="3"/>
          </p:cNvCxnSpPr>
          <p:nvPr/>
        </p:nvCxnSpPr>
        <p:spPr>
          <a:xfrm flipH="1">
            <a:off x="3489350" y="3567984"/>
            <a:ext cx="5288889" cy="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B4A0D-CB03-7989-0243-D297D623F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5DEA3-FFD9-4273-1C81-C34E4EA0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243" y="485038"/>
            <a:ext cx="9341511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Two possible Lagrangians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F534A187-9772-E8D1-1A94-86EE48BE5A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3936" y="1924673"/>
                <a:ext cx="4982873" cy="5844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MM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MM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𝐴𝐵𝐶𝐷𝐸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𝜇𝜈𝜌𝜎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𝜌𝜎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𝐶𝐷</m:t>
                          </m:r>
                        </m:sup>
                      </m:sSub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F534A187-9772-E8D1-1A94-86EE48BE5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936" y="1924673"/>
                <a:ext cx="4982873" cy="584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FB362A6D-D980-5B32-D7C0-9473D4D1E5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189" y="1924673"/>
                <a:ext cx="5410812" cy="5844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W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𝐴𝐵𝐶𝐷𝐸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𝜇𝜈𝜌𝜎</m:t>
                          </m:r>
                        </m:sup>
                      </m:sSup>
                      <m:sSubSup>
                        <m:sSub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sup>
                      </m:sSub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𝜎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FB362A6D-D980-5B32-D7C0-9473D4D1E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9" y="1924673"/>
                <a:ext cx="5410812" cy="584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curvo 7">
            <a:extLst>
              <a:ext uri="{FF2B5EF4-FFF2-40B4-BE49-F238E27FC236}">
                <a16:creationId xmlns:a16="http://schemas.microsoft.com/office/drawing/2014/main" id="{3B396175-7ED4-4320-8427-5A91FAAB3AD5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5400000">
            <a:off x="3118236" y="2781473"/>
            <a:ext cx="544719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testo 2">
                <a:extLst>
                  <a:ext uri="{FF2B5EF4-FFF2-40B4-BE49-F238E27FC236}">
                    <a16:creationId xmlns:a16="http://schemas.microsoft.com/office/drawing/2014/main" id="{0A55FB85-4B3E-AF34-6D29-A74E1B901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189" y="3053833"/>
                <a:ext cx="5410812" cy="76303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W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EH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Segnaposto testo 2">
                <a:extLst>
                  <a:ext uri="{FF2B5EF4-FFF2-40B4-BE49-F238E27FC236}">
                    <a16:creationId xmlns:a16="http://schemas.microsoft.com/office/drawing/2014/main" id="{0A55FB85-4B3E-AF34-6D29-A74E1B90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9" y="3053833"/>
                <a:ext cx="5410812" cy="7630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C6581EDF-B315-1589-9D2B-51E700C21C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9966" y="3053833"/>
                <a:ext cx="5410812" cy="76303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MM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EH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C6581EDF-B315-1589-9D2B-51E700C21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966" y="3053833"/>
                <a:ext cx="5410812" cy="763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curvo 9">
            <a:extLst>
              <a:ext uri="{FF2B5EF4-FFF2-40B4-BE49-F238E27FC236}">
                <a16:creationId xmlns:a16="http://schemas.microsoft.com/office/drawing/2014/main" id="{CA0A3CCC-BCDB-BCE8-EC53-EA65ABF388B7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5400000">
            <a:off x="8743014" y="2781473"/>
            <a:ext cx="544719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curvo 12">
            <a:extLst>
              <a:ext uri="{FF2B5EF4-FFF2-40B4-BE49-F238E27FC236}">
                <a16:creationId xmlns:a16="http://schemas.microsoft.com/office/drawing/2014/main" id="{1E89F213-BF32-BFA8-4457-5DCC97CBC4B9}"/>
              </a:ext>
            </a:extLst>
          </p:cNvPr>
          <p:cNvCxnSpPr>
            <a:cxnSpLocks/>
            <a:stCxn id="14" idx="2"/>
            <a:endCxn id="15" idx="1"/>
          </p:cNvCxnSpPr>
          <p:nvPr/>
        </p:nvCxnSpPr>
        <p:spPr>
          <a:xfrm rot="5400000">
            <a:off x="1965938" y="3574623"/>
            <a:ext cx="1182414" cy="1666901"/>
          </a:xfrm>
          <a:prstGeom prst="curvedConnector4">
            <a:avLst>
              <a:gd name="adj1" fmla="val 19821"/>
              <a:gd name="adj2" fmla="val 113714"/>
            </a:avLst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testo 2">
                <a:extLst>
                  <a:ext uri="{FF2B5EF4-FFF2-40B4-BE49-F238E27FC236}">
                    <a16:creationId xmlns:a16="http://schemas.microsoft.com/office/drawing/2014/main" id="{6B2BB5F7-9F1A-4DC0-C1FF-70A763F0BC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3694" y="4285598"/>
                <a:ext cx="3321102" cy="14273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≡−8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b="0" i="1" dirty="0">
                  <a:solidFill>
                    <a:prstClr val="black"/>
                  </a:solidFill>
                  <a:latin typeface="Nunito" pitchFamily="2" charset="0"/>
                </a:endParaRPr>
              </a:p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≡±6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=∓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Segnaposto testo 2">
                <a:extLst>
                  <a:ext uri="{FF2B5EF4-FFF2-40B4-BE49-F238E27FC236}">
                    <a16:creationId xmlns:a16="http://schemas.microsoft.com/office/drawing/2014/main" id="{6B2BB5F7-9F1A-4DC0-C1FF-70A763F0B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694" y="4285598"/>
                <a:ext cx="3321102" cy="14273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egnaposto testo 2">
                <a:extLst>
                  <a:ext uri="{FF2B5EF4-FFF2-40B4-BE49-F238E27FC236}">
                    <a16:creationId xmlns:a16="http://schemas.microsoft.com/office/drawing/2014/main" id="{5AAE6774-2449-53C7-1619-6AC502AE65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4821" y="4055889"/>
                <a:ext cx="3321102" cy="188678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≡±32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b="0" i="1" dirty="0">
                  <a:solidFill>
                    <a:prstClr val="black"/>
                  </a:solidFill>
                  <a:latin typeface="Nunito" pitchFamily="2" charset="0"/>
                </a:endParaRPr>
              </a:p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≡±3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≡−4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22" name="Segnaposto testo 2">
                <a:extLst>
                  <a:ext uri="{FF2B5EF4-FFF2-40B4-BE49-F238E27FC236}">
                    <a16:creationId xmlns:a16="http://schemas.microsoft.com/office/drawing/2014/main" id="{5AAE6774-2449-53C7-1619-6AC502AE6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821" y="4055889"/>
                <a:ext cx="3321102" cy="1886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curvo 24">
            <a:extLst>
              <a:ext uri="{FF2B5EF4-FFF2-40B4-BE49-F238E27FC236}">
                <a16:creationId xmlns:a16="http://schemas.microsoft.com/office/drawing/2014/main" id="{85B8D8FD-0BE5-3B21-7D55-3D17A94D469B}"/>
              </a:ext>
            </a:extLst>
          </p:cNvPr>
          <p:cNvCxnSpPr>
            <a:cxnSpLocks/>
            <a:stCxn id="9" idx="2"/>
            <a:endCxn id="22" idx="3"/>
          </p:cNvCxnSpPr>
          <p:nvPr/>
        </p:nvCxnSpPr>
        <p:spPr>
          <a:xfrm rot="16200000" flipH="1">
            <a:off x="9254440" y="3577797"/>
            <a:ext cx="1182414" cy="1660551"/>
          </a:xfrm>
          <a:prstGeom prst="curvedConnector4">
            <a:avLst>
              <a:gd name="adj1" fmla="val 10107"/>
              <a:gd name="adj2" fmla="val 176689"/>
            </a:avLst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egnaposto testo 2">
                <a:extLst>
                  <a:ext uri="{FF2B5EF4-FFF2-40B4-BE49-F238E27FC236}">
                    <a16:creationId xmlns:a16="http://schemas.microsoft.com/office/drawing/2014/main" id="{B5CCCF34-7EE1-8CF3-C64F-106B6512D2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540" y="6082549"/>
                <a:ext cx="5410812" cy="5844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∼−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40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Segnaposto testo 2">
                <a:extLst>
                  <a:ext uri="{FF2B5EF4-FFF2-40B4-BE49-F238E27FC236}">
                    <a16:creationId xmlns:a16="http://schemas.microsoft.com/office/drawing/2014/main" id="{B5CCCF34-7EE1-8CF3-C64F-106B6512D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0" y="6082549"/>
                <a:ext cx="5410812" cy="584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egnaposto testo 2">
                <a:extLst>
                  <a:ext uri="{FF2B5EF4-FFF2-40B4-BE49-F238E27FC236}">
                    <a16:creationId xmlns:a16="http://schemas.microsoft.com/office/drawing/2014/main" id="{1D827C6E-BABA-8E43-8D61-0549A1BCB9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9965" y="6080741"/>
                <a:ext cx="5410812" cy="5844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MM</m:t>
                          </m:r>
                        </m:sub>
                      </m:sSub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∼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±1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119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Segnaposto testo 2">
                <a:extLst>
                  <a:ext uri="{FF2B5EF4-FFF2-40B4-BE49-F238E27FC236}">
                    <a16:creationId xmlns:a16="http://schemas.microsoft.com/office/drawing/2014/main" id="{1D827C6E-BABA-8E43-8D61-0549A1BCB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965" y="6080741"/>
                <a:ext cx="5410812" cy="584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ttore curvo 50">
            <a:extLst>
              <a:ext uri="{FF2B5EF4-FFF2-40B4-BE49-F238E27FC236}">
                <a16:creationId xmlns:a16="http://schemas.microsoft.com/office/drawing/2014/main" id="{7B2BFAE4-6FF6-54D4-A7FE-EF86B0138A1B}"/>
              </a:ext>
            </a:extLst>
          </p:cNvPr>
          <p:cNvCxnSpPr>
            <a:cxnSpLocks/>
            <a:stCxn id="15" idx="3"/>
            <a:endCxn id="42" idx="0"/>
          </p:cNvCxnSpPr>
          <p:nvPr/>
        </p:nvCxnSpPr>
        <p:spPr>
          <a:xfrm flipH="1">
            <a:off x="3396946" y="4999280"/>
            <a:ext cx="1647850" cy="1083269"/>
          </a:xfrm>
          <a:prstGeom prst="curvedConnector4">
            <a:avLst>
              <a:gd name="adj1" fmla="val -13873"/>
              <a:gd name="adj2" fmla="val 82941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curvo 52">
            <a:extLst>
              <a:ext uri="{FF2B5EF4-FFF2-40B4-BE49-F238E27FC236}">
                <a16:creationId xmlns:a16="http://schemas.microsoft.com/office/drawing/2014/main" id="{B545636B-F411-1F10-4EAE-F9C44FA5E425}"/>
              </a:ext>
            </a:extLst>
          </p:cNvPr>
          <p:cNvCxnSpPr>
            <a:cxnSpLocks/>
            <a:stCxn id="22" idx="1"/>
            <a:endCxn id="43" idx="0"/>
          </p:cNvCxnSpPr>
          <p:nvPr/>
        </p:nvCxnSpPr>
        <p:spPr>
          <a:xfrm rot="10800000" flipH="1" flipV="1">
            <a:off x="7354821" y="4999279"/>
            <a:ext cx="1660550" cy="1081461"/>
          </a:xfrm>
          <a:prstGeom prst="curvedConnector4">
            <a:avLst>
              <a:gd name="adj1" fmla="val -13767"/>
              <a:gd name="adj2" fmla="val 93616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0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5" grpId="0"/>
      <p:bldP spid="22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7D1D-6C06-2EC0-F79A-F760C13F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444B5-E40C-5AFE-B322-7FA8B74D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30" y="514298"/>
            <a:ext cx="9706540" cy="1965555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A dictionary for</a:t>
            </a:r>
            <a:b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</a:br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emergent gravity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162A93C-DAB0-08C3-7B3A-24FEC7FA80D9}"/>
              </a:ext>
            </a:extLst>
          </p:cNvPr>
          <p:cNvSpPr txBox="1">
            <a:spLocks/>
          </p:cNvSpPr>
          <p:nvPr/>
        </p:nvSpPr>
        <p:spPr>
          <a:xfrm>
            <a:off x="7641209" y="4278190"/>
            <a:ext cx="2662733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auxiliary fields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BBEC1855-774F-05E9-3B5A-E15BCA0CE59E}"/>
              </a:ext>
            </a:extLst>
          </p:cNvPr>
          <p:cNvSpPr txBox="1">
            <a:spLocks/>
          </p:cNvSpPr>
          <p:nvPr/>
        </p:nvSpPr>
        <p:spPr>
          <a:xfrm>
            <a:off x="1073969" y="2721498"/>
            <a:ext cx="4290910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effective geometric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921AB99D-503A-3635-142F-A5A03C6A68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4852126"/>
                <a:ext cx="5753151" cy="16986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≡±</m:t>
                      </m:r>
                      <m:sSub>
                        <m:sSub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𝐴𝐵𝐶𝐷𝐸</m:t>
                          </m:r>
                        </m:sub>
                      </m:sSub>
                      <m:sSup>
                        <m:s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𝜎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𝐽</m:t>
                      </m:r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𝐴𝐵𝐶𝐷𝐸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𝜎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921AB99D-503A-3635-142F-A5A03C6A6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52126"/>
                <a:ext cx="5753151" cy="16986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A2461A34-4DA3-63D2-FA3F-DEC0A96F83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849" y="3295434"/>
                <a:ext cx="5753151" cy="311338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𝑣𝑚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𝐽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A2461A34-4DA3-63D2-FA3F-DEC0A96F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49" y="3295434"/>
                <a:ext cx="5753151" cy="3113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curvo 2">
            <a:extLst>
              <a:ext uri="{FF2B5EF4-FFF2-40B4-BE49-F238E27FC236}">
                <a16:creationId xmlns:a16="http://schemas.microsoft.com/office/drawing/2014/main" id="{50F9FF0D-AFB2-4B2E-D252-2721478418EB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364879" y="3008466"/>
            <a:ext cx="1166185" cy="57393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D3E8F27C-B6AC-C15F-C884-0B500BFD6F72}"/>
              </a:ext>
            </a:extLst>
          </p:cNvPr>
          <p:cNvSpPr txBox="1">
            <a:spLocks/>
          </p:cNvSpPr>
          <p:nvPr/>
        </p:nvSpPr>
        <p:spPr>
          <a:xfrm>
            <a:off x="6531064" y="3295434"/>
            <a:ext cx="4883022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embedding of the Standard Model</a:t>
            </a:r>
          </a:p>
        </p:txBody>
      </p:sp>
    </p:spTree>
    <p:extLst>
      <p:ext uri="{BB962C8B-B14F-4D97-AF65-F5344CB8AC3E}">
        <p14:creationId xmlns:p14="http://schemas.microsoft.com/office/powerpoint/2010/main" val="16174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3D36-B8FB-08A3-7417-F13286C19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BEDBE-716C-2F3C-1327-D932CE9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58" y="543560"/>
            <a:ext cx="11638483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Spontaneous symmetry breaking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3B3229-5E13-830F-0253-D88248534643}"/>
              </a:ext>
            </a:extLst>
          </p:cNvPr>
          <p:cNvSpPr txBox="1">
            <a:spLocks/>
          </p:cNvSpPr>
          <p:nvPr/>
        </p:nvSpPr>
        <p:spPr>
          <a:xfrm>
            <a:off x="1333383" y="2646467"/>
            <a:ext cx="4549928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symmetry-breaking potential 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2273F8A3-8751-7A2C-214D-3E640081DA91}"/>
              </a:ext>
            </a:extLst>
          </p:cNvPr>
          <p:cNvSpPr txBox="1">
            <a:spLocks/>
          </p:cNvSpPr>
          <p:nvPr/>
        </p:nvSpPr>
        <p:spPr>
          <a:xfrm>
            <a:off x="8269284" y="2646467"/>
            <a:ext cx="2466315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unitary gauge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6BD15F33-E3C6-758E-F894-28CF685DD8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52" y="3551575"/>
                <a:ext cx="5145990" cy="5844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SSB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SSB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</m:e>
                      </m:d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∓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6BD15F33-E3C6-758E-F894-28CF685DD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52" y="3551575"/>
                <a:ext cx="5145990" cy="584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DAFE3A4C-4EF3-354F-5044-1B915799FC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8555" y="4701271"/>
                <a:ext cx="1639583" cy="5844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DAFE3A4C-4EF3-354F-5044-1B915799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555" y="4701271"/>
                <a:ext cx="1639583" cy="584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CBCB55F8-F812-12A3-25BA-3B8EAA2E6A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9283" y="3466717"/>
                <a:ext cx="2466315" cy="66929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CBCB55F8-F812-12A3-25BA-3B8EAA2E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83" y="3466717"/>
                <a:ext cx="2466315" cy="669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curvo 8">
            <a:extLst>
              <a:ext uri="{FF2B5EF4-FFF2-40B4-BE49-F238E27FC236}">
                <a16:creationId xmlns:a16="http://schemas.microsoft.com/office/drawing/2014/main" id="{B8BAC105-AC2F-8658-E592-1B0A3C5F819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428138" y="3801366"/>
            <a:ext cx="3841145" cy="119212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curvo 23">
            <a:extLst>
              <a:ext uri="{FF2B5EF4-FFF2-40B4-BE49-F238E27FC236}">
                <a16:creationId xmlns:a16="http://schemas.microsoft.com/office/drawing/2014/main" id="{7782E74E-1A50-0245-D847-0A380347B17B}"/>
              </a:ext>
            </a:extLst>
          </p:cNvPr>
          <p:cNvCxnSpPr>
            <a:cxnSpLocks/>
            <a:stCxn id="5" idx="2"/>
            <a:endCxn id="7" idx="1"/>
          </p:cNvCxnSpPr>
          <p:nvPr/>
        </p:nvCxnSpPr>
        <p:spPr>
          <a:xfrm rot="5400000">
            <a:off x="2769713" y="4154858"/>
            <a:ext cx="857476" cy="819792"/>
          </a:xfrm>
          <a:prstGeom prst="curvedConnector4">
            <a:avLst>
              <a:gd name="adj1" fmla="val 32960"/>
              <a:gd name="adj2" fmla="val 127885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97168-25FC-DD7C-ABE7-BE74F598D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4493D-D29B-3256-5110-3C3FD14C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Gravitational Higgs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C6A61F04-BE0F-54B6-9A2B-21FC331D8E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092" y="2636941"/>
                <a:ext cx="10833811" cy="93274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p>
                      </m:sSubSup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𝐶𝐷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C6A61F04-BE0F-54B6-9A2B-21FC331D8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92" y="2636941"/>
                <a:ext cx="10833811" cy="9327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F72CD1B-C665-4C51-3B02-D61DCDE1A7C7}"/>
              </a:ext>
            </a:extLst>
          </p:cNvPr>
          <p:cNvSpPr txBox="1">
            <a:spLocks/>
          </p:cNvSpPr>
          <p:nvPr/>
        </p:nvSpPr>
        <p:spPr>
          <a:xfrm>
            <a:off x="3372810" y="2063005"/>
            <a:ext cx="5446377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kinematics of the Higgs-like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1B9943E0-9E7A-FCF0-1821-A293F352CC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5954" y="4143838"/>
                <a:ext cx="2396276" cy="76238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𝑎𝑏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𝑎𝑏</m:t>
                          </m:r>
                        </m:sup>
                      </m:sSub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  <a:p>
                <a:pPr lvl="0" algn="ctr">
                  <a:buClr>
                    <a:prstClr val="black"/>
                  </a:buClr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1B9943E0-9E7A-FCF0-1821-A293F352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54" y="4143838"/>
                <a:ext cx="2396276" cy="762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87A1694F-49D3-1E0A-51D5-9718FFADB03B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 flipV="1">
            <a:off x="4732230" y="4525028"/>
            <a:ext cx="3530118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testo 2">
                <a:extLst>
                  <a:ext uri="{FF2B5EF4-FFF2-40B4-BE49-F238E27FC236}">
                    <a16:creationId xmlns:a16="http://schemas.microsoft.com/office/drawing/2014/main" id="{65D98890-5829-19C4-1859-6E7790C0F1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5954" y="5861560"/>
                <a:ext cx="2396276" cy="76238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Segnaposto testo 2">
                <a:extLst>
                  <a:ext uri="{FF2B5EF4-FFF2-40B4-BE49-F238E27FC236}">
                    <a16:creationId xmlns:a16="http://schemas.microsoft.com/office/drawing/2014/main" id="{65D98890-5829-19C4-1859-6E7790C0F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54" y="5861560"/>
                <a:ext cx="2396276" cy="7623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egnaposto testo 2">
                <a:extLst>
                  <a:ext uri="{FF2B5EF4-FFF2-40B4-BE49-F238E27FC236}">
                    <a16:creationId xmlns:a16="http://schemas.microsoft.com/office/drawing/2014/main" id="{A3D9FFCD-7D6C-C7CB-7961-A876BC548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5954" y="5002700"/>
                <a:ext cx="2396276" cy="76237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Sup>
                        <m:sSub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Segnaposto testo 2">
                <a:extLst>
                  <a:ext uri="{FF2B5EF4-FFF2-40B4-BE49-F238E27FC236}">
                    <a16:creationId xmlns:a16="http://schemas.microsoft.com/office/drawing/2014/main" id="{A3D9FFCD-7D6C-C7CB-7961-A876BC548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54" y="5002700"/>
                <a:ext cx="2396276" cy="762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C5C6AE9F-CD5F-17D9-D4BE-0BF3722B01DF}"/>
              </a:ext>
            </a:extLst>
          </p:cNvPr>
          <p:cNvCxnSpPr>
            <a:cxnSpLocks/>
            <a:stCxn id="16" idx="3"/>
            <a:endCxn id="30" idx="1"/>
          </p:cNvCxnSpPr>
          <p:nvPr/>
        </p:nvCxnSpPr>
        <p:spPr>
          <a:xfrm>
            <a:off x="4732230" y="5383890"/>
            <a:ext cx="1737386" cy="204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curvo 20">
            <a:extLst>
              <a:ext uri="{FF2B5EF4-FFF2-40B4-BE49-F238E27FC236}">
                <a16:creationId xmlns:a16="http://schemas.microsoft.com/office/drawing/2014/main" id="{1CE7F0B5-9E0E-216A-728F-59844181ADDF}"/>
              </a:ext>
            </a:extLst>
          </p:cNvPr>
          <p:cNvCxnSpPr>
            <a:cxnSpLocks/>
            <a:stCxn id="15" idx="3"/>
            <a:endCxn id="33" idx="1"/>
          </p:cNvCxnSpPr>
          <p:nvPr/>
        </p:nvCxnSpPr>
        <p:spPr>
          <a:xfrm>
            <a:off x="4732230" y="6242750"/>
            <a:ext cx="1871633" cy="4085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DF320573-6B6E-ACC0-8F67-DC64E964E8A6}"/>
              </a:ext>
            </a:extLst>
          </p:cNvPr>
          <p:cNvSpPr txBox="1">
            <a:spLocks/>
          </p:cNvSpPr>
          <p:nvPr/>
        </p:nvSpPr>
        <p:spPr>
          <a:xfrm>
            <a:off x="8262348" y="4238060"/>
            <a:ext cx="1593698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massless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egnaposto testo 2">
                <a:extLst>
                  <a:ext uri="{FF2B5EF4-FFF2-40B4-BE49-F238E27FC236}">
                    <a16:creationId xmlns:a16="http://schemas.microsoft.com/office/drawing/2014/main" id="{C8309047-1821-4615-A516-A009FCB228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9616" y="5098963"/>
                <a:ext cx="5179162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prstClr val="black"/>
                  </a:buClr>
                  <a:buSzPct val="80000"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massless graviton, contribution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Λ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Segnaposto testo 2">
                <a:extLst>
                  <a:ext uri="{FF2B5EF4-FFF2-40B4-BE49-F238E27FC236}">
                    <a16:creationId xmlns:a16="http://schemas.microsoft.com/office/drawing/2014/main" id="{C8309047-1821-4615-A516-A009FCB2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16" y="5098963"/>
                <a:ext cx="5179162" cy="573936"/>
              </a:xfrm>
              <a:prstGeom prst="rect">
                <a:avLst/>
              </a:prstGeom>
              <a:blipFill>
                <a:blip r:embed="rId6"/>
                <a:stretch>
                  <a:fillRect l="-588" t="-7368" b="-4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egnaposto testo 2">
                <a:extLst>
                  <a:ext uri="{FF2B5EF4-FFF2-40B4-BE49-F238E27FC236}">
                    <a16:creationId xmlns:a16="http://schemas.microsoft.com/office/drawing/2014/main" id="{BEEE54CF-CEAE-62A6-E68F-95F3AC2F1C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3863" y="5959867"/>
                <a:ext cx="491066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massive: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𝜌</m:t>
                        </m:r>
                      </m:sub>
                    </m:sSub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SSB</m:t>
                        </m:r>
                      </m:sub>
                    </m:sSub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Segnaposto testo 2">
                <a:extLst>
                  <a:ext uri="{FF2B5EF4-FFF2-40B4-BE49-F238E27FC236}">
                    <a16:creationId xmlns:a16="http://schemas.microsoft.com/office/drawing/2014/main" id="{BEEE54CF-CEAE-62A6-E68F-95F3AC2F1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863" y="5959867"/>
                <a:ext cx="4910668" cy="573936"/>
              </a:xfrm>
              <a:prstGeom prst="rect">
                <a:avLst/>
              </a:prstGeom>
              <a:blipFill>
                <a:blip r:embed="rId7"/>
                <a:stretch>
                  <a:fillRect t="-4255" b="-8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3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5" grpId="0"/>
      <p:bldP spid="16" grpId="0"/>
      <p:bldP spid="26" grpId="0"/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AFF5E91-8727-5F89-9943-2A0EA061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EF84F-6AB1-1C2B-1DBC-53DEB6E9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Gravitational Higgs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5F7F7AAC-D8A3-F664-B372-BF87C9E3D2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7912" y="2897070"/>
                <a:ext cx="736092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GB" sz="2400" b="0" i="0" dirty="0">
                    <a:solidFill>
                      <a:prstClr val="black"/>
                    </a:solidFill>
                    <a:latin typeface="Nunito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5F7F7AAC-D8A3-F664-B372-BF87C9E3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912" y="2897070"/>
                <a:ext cx="736092" cy="573936"/>
              </a:xfrm>
              <a:prstGeom prst="rect">
                <a:avLst/>
              </a:prstGeom>
              <a:blipFill>
                <a:blip r:embed="rId2"/>
                <a:stretch>
                  <a:fillRect t="-7447" r="-9167" b="-5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04A5C215-6F81-EDDF-9491-F5321CFFAF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95236" y="2030733"/>
                <a:ext cx="1601526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prstClr val="black"/>
                  </a:buClr>
                  <a:buSzPct val="80000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sector</a:t>
                </a: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04A5C215-6F81-EDDF-9491-F5321CFF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36" y="2030733"/>
                <a:ext cx="1601526" cy="573936"/>
              </a:xfrm>
              <a:prstGeom prst="rect">
                <a:avLst/>
              </a:prstGeom>
              <a:blipFill>
                <a:blip r:embed="rId3"/>
                <a:stretch>
                  <a:fillRect t="-7447" b="-5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02805DAE-6621-2420-57A3-E2D87717D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8054" y="3997657"/>
                <a:ext cx="89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MM</m:t>
                        </m:r>
                      </m:sub>
                    </m:sSub>
                  </m:oMath>
                </a14:m>
                <a:r>
                  <a:rPr lang="en-GB" sz="2400" b="0" i="0" dirty="0">
                    <a:solidFill>
                      <a:prstClr val="black"/>
                    </a:solidFill>
                    <a:latin typeface="Nunito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02805DAE-6621-2420-57A3-E2D87717D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54" y="3997657"/>
                <a:ext cx="895808" cy="573936"/>
              </a:xfrm>
              <a:prstGeom prst="rect">
                <a:avLst/>
              </a:prstGeom>
              <a:blipFill>
                <a:blip r:embed="rId4"/>
                <a:stretch>
                  <a:fillRect t="-7447" r="-8163" b="-5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E7DA5DF4-E7D9-7BAA-4738-10FB92A0EF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1331" y="3761438"/>
                <a:ext cx="4269335" cy="104637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≡−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±3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16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400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MM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</m:t>
                      </m:r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E7DA5DF4-E7D9-7BAA-4738-10FB92A0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331" y="3761438"/>
                <a:ext cx="4269335" cy="1046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16CD3C5D-DB27-0909-869E-A390CA9B6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9646" y="2660851"/>
                <a:ext cx="4092704" cy="104637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≡−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±6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W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𝑒</m:t>
                      </m:r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16CD3C5D-DB27-0909-869E-A390CA9B6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646" y="2660851"/>
                <a:ext cx="4092704" cy="1046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curvo 6">
            <a:extLst>
              <a:ext uri="{FF2B5EF4-FFF2-40B4-BE49-F238E27FC236}">
                <a16:creationId xmlns:a16="http://schemas.microsoft.com/office/drawing/2014/main" id="{9CCF4D59-2B43-EF6A-AD6C-7F7CC2083738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934004" y="3184038"/>
            <a:ext cx="1115642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0D53B443-7D1B-7A29-2A88-AD7C530EB00F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3013862" y="4284625"/>
            <a:ext cx="947469" cy="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1CD928C-2B4B-FACC-9C0D-C5A8504E3885}"/>
              </a:ext>
            </a:extLst>
          </p:cNvPr>
          <p:cNvCxnSpPr>
            <a:cxnSpLocks/>
          </p:cNvCxnSpPr>
          <p:nvPr/>
        </p:nvCxnSpPr>
        <p:spPr>
          <a:xfrm rot="2700000">
            <a:off x="2205957" y="4284625"/>
            <a:ext cx="72000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54903AF-FC20-CC93-8B82-D2CEC58A2FA4}"/>
              </a:ext>
            </a:extLst>
          </p:cNvPr>
          <p:cNvCxnSpPr>
            <a:cxnSpLocks/>
          </p:cNvCxnSpPr>
          <p:nvPr/>
        </p:nvCxnSpPr>
        <p:spPr>
          <a:xfrm rot="8100000">
            <a:off x="2205958" y="4284625"/>
            <a:ext cx="72000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FE5E07D2-8D3B-F3E8-2B4A-6CFAE12D79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958" y="5226454"/>
                <a:ext cx="11892079" cy="150961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+…=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𝑣𝑚</m:t>
                          </m:r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𝑣𝑚</m:t>
                          </m:r>
                          <m:sSubSup>
                            <m:sSub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FE5E07D2-8D3B-F3E8-2B4A-6CFAE12D7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8" y="5226454"/>
                <a:ext cx="11892079" cy="1509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C2C58E2F-5801-0108-18F1-5C046ED7F61B}"/>
              </a:ext>
            </a:extLst>
          </p:cNvPr>
          <p:cNvSpPr txBox="1">
            <a:spLocks/>
          </p:cNvSpPr>
          <p:nvPr/>
        </p:nvSpPr>
        <p:spPr>
          <a:xfrm>
            <a:off x="8869032" y="2765146"/>
            <a:ext cx="2923070" cy="475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massless graviton</a:t>
            </a:r>
          </a:p>
        </p:txBody>
      </p:sp>
      <p:cxnSp>
        <p:nvCxnSpPr>
          <p:cNvPr id="13" name="Connettore curvo 12">
            <a:extLst>
              <a:ext uri="{FF2B5EF4-FFF2-40B4-BE49-F238E27FC236}">
                <a16:creationId xmlns:a16="http://schemas.microsoft.com/office/drawing/2014/main" id="{32EB8067-E1EB-DD56-8EBE-F5007145D854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rot="5400000" flipH="1" flipV="1">
            <a:off x="7220420" y="2116308"/>
            <a:ext cx="1985725" cy="4234569"/>
          </a:xfrm>
          <a:prstGeom prst="curvedConnector3">
            <a:avLst>
              <a:gd name="adj1" fmla="val 7267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EFA41-4ED2-1ADC-43A6-187C0D2BC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3E1C1-7EA1-BE31-430C-41F50370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Gravitational Higgs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CF621957-3EBE-4990-9604-4F9A94A9A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95236" y="2330656"/>
                <a:ext cx="1601526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prstClr val="black"/>
                  </a:buClr>
                  <a:buSzPct val="80000"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sector</a:t>
                </a: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CF621957-3EBE-4990-9604-4F9A94A9A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36" y="2330656"/>
                <a:ext cx="1601526" cy="573936"/>
              </a:xfrm>
              <a:prstGeom prst="rect">
                <a:avLst/>
              </a:prstGeom>
              <a:blipFill>
                <a:blip r:embed="rId2"/>
                <a:stretch>
                  <a:fillRect t="-7447" b="-5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egnaposto testo 2">
                <a:extLst>
                  <a:ext uri="{FF2B5EF4-FFF2-40B4-BE49-F238E27FC236}">
                    <a16:creationId xmlns:a16="http://schemas.microsoft.com/office/drawing/2014/main" id="{9AE1D4CE-65CF-2B6D-4A6D-D41F454395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891" y="2798977"/>
                <a:ext cx="10565586" cy="14722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≡∓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𝜌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W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𝜈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𝜇𝜈</m:t>
                                  </m:r>
                                </m:sub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𝑎𝑏</m:t>
                                  </m:r>
                                </m:sup>
                              </m:sSub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±12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𝜌</m:t>
                      </m:r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𝜈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𝜇𝜈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𝑎𝑏</m:t>
                                  </m:r>
                                </m:sup>
                              </m:sSubSup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±12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−96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SSB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22" name="Segnaposto testo 2">
                <a:extLst>
                  <a:ext uri="{FF2B5EF4-FFF2-40B4-BE49-F238E27FC236}">
                    <a16:creationId xmlns:a16="http://schemas.microsoft.com/office/drawing/2014/main" id="{9AE1D4CE-65CF-2B6D-4A6D-D41F45439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91" y="2798977"/>
                <a:ext cx="10565586" cy="14722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curvo 22">
            <a:extLst>
              <a:ext uri="{FF2B5EF4-FFF2-40B4-BE49-F238E27FC236}">
                <a16:creationId xmlns:a16="http://schemas.microsoft.com/office/drawing/2014/main" id="{2DD21A82-631A-2C89-DB00-8775376ACDA8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rot="16200000" flipH="1">
            <a:off x="5757448" y="4602454"/>
            <a:ext cx="669786" cy="731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egnaposto testo 2">
                <a:extLst>
                  <a:ext uri="{FF2B5EF4-FFF2-40B4-BE49-F238E27FC236}">
                    <a16:creationId xmlns:a16="http://schemas.microsoft.com/office/drawing/2014/main" id="{804F706C-0945-9500-5344-F4F091076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441" y="4941005"/>
                <a:ext cx="11831116" cy="96967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=−24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SSB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W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Λ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1.43⋅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38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SSB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+2.07⋅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−42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+2.83⋅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−84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b="0" i="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27" name="Segnaposto testo 2">
                <a:extLst>
                  <a:ext uri="{FF2B5EF4-FFF2-40B4-BE49-F238E27FC236}">
                    <a16:creationId xmlns:a16="http://schemas.microsoft.com/office/drawing/2014/main" id="{804F706C-0945-9500-5344-F4F09107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1" y="4941005"/>
                <a:ext cx="11831116" cy="9696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egnaposto testo 2">
                <a:extLst>
                  <a:ext uri="{FF2B5EF4-FFF2-40B4-BE49-F238E27FC236}">
                    <a16:creationId xmlns:a16="http://schemas.microsoft.com/office/drawing/2014/main" id="{F2346365-B3B2-DDCC-174F-0EE7553B2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805" y="1986843"/>
                <a:ext cx="1119226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1,4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Segnaposto testo 2">
                <a:extLst>
                  <a:ext uri="{FF2B5EF4-FFF2-40B4-BE49-F238E27FC236}">
                    <a16:creationId xmlns:a16="http://schemas.microsoft.com/office/drawing/2014/main" id="{F2346365-B3B2-DDCC-174F-0EE7553B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5" y="1986843"/>
                <a:ext cx="1119226" cy="573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egnaposto testo 2">
                <a:extLst>
                  <a:ext uri="{FF2B5EF4-FFF2-40B4-BE49-F238E27FC236}">
                    <a16:creationId xmlns:a16="http://schemas.microsoft.com/office/drawing/2014/main" id="{1B211F9B-4654-D627-0943-3F11F5D89B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4640" y="1986843"/>
                <a:ext cx="1119226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𝑆𝑂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2,3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Segnaposto testo 2">
                <a:extLst>
                  <a:ext uri="{FF2B5EF4-FFF2-40B4-BE49-F238E27FC236}">
                    <a16:creationId xmlns:a16="http://schemas.microsoft.com/office/drawing/2014/main" id="{1B211F9B-4654-D627-0943-3F11F5D89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40" y="1986843"/>
                <a:ext cx="1119226" cy="573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ttore curvo 39">
            <a:extLst>
              <a:ext uri="{FF2B5EF4-FFF2-40B4-BE49-F238E27FC236}">
                <a16:creationId xmlns:a16="http://schemas.microsoft.com/office/drawing/2014/main" id="{22241560-2DF0-9366-CC7B-81ECA02C128D}"/>
              </a:ext>
            </a:extLst>
          </p:cNvPr>
          <p:cNvCxnSpPr>
            <a:cxnSpLocks/>
            <a:stCxn id="22" idx="1"/>
            <a:endCxn id="38" idx="2"/>
          </p:cNvCxnSpPr>
          <p:nvPr/>
        </p:nvCxnSpPr>
        <p:spPr>
          <a:xfrm rot="10800000" flipH="1">
            <a:off x="805890" y="2560780"/>
            <a:ext cx="236527" cy="974319"/>
          </a:xfrm>
          <a:prstGeom prst="curvedConnector4">
            <a:avLst>
              <a:gd name="adj1" fmla="val -96649"/>
              <a:gd name="adj2" fmla="val 87776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curvo 53">
            <a:extLst>
              <a:ext uri="{FF2B5EF4-FFF2-40B4-BE49-F238E27FC236}">
                <a16:creationId xmlns:a16="http://schemas.microsoft.com/office/drawing/2014/main" id="{565A5A50-3CE6-9D6B-9EA6-11DEA078C28A}"/>
              </a:ext>
            </a:extLst>
          </p:cNvPr>
          <p:cNvCxnSpPr>
            <a:cxnSpLocks/>
            <a:stCxn id="22" idx="1"/>
            <a:endCxn id="39" idx="2"/>
          </p:cNvCxnSpPr>
          <p:nvPr/>
        </p:nvCxnSpPr>
        <p:spPr>
          <a:xfrm rot="10800000" flipH="1">
            <a:off x="805891" y="2560780"/>
            <a:ext cx="1648362" cy="974319"/>
          </a:xfrm>
          <a:prstGeom prst="curvedConnector4">
            <a:avLst>
              <a:gd name="adj1" fmla="val -13868"/>
              <a:gd name="adj2" fmla="val 87776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9CB9DBEB-3752-FBA8-2942-318BDAC81C68}"/>
              </a:ext>
            </a:extLst>
          </p:cNvPr>
          <p:cNvCxnSpPr>
            <a:cxnSpLocks/>
          </p:cNvCxnSpPr>
          <p:nvPr/>
        </p:nvCxnSpPr>
        <p:spPr>
          <a:xfrm rot="2700000">
            <a:off x="2076950" y="2241402"/>
            <a:ext cx="72000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6BBE0259-202D-83DC-F890-80FA2D5C6899}"/>
              </a:ext>
            </a:extLst>
          </p:cNvPr>
          <p:cNvCxnSpPr>
            <a:cxnSpLocks/>
          </p:cNvCxnSpPr>
          <p:nvPr/>
        </p:nvCxnSpPr>
        <p:spPr>
          <a:xfrm rot="8100000">
            <a:off x="2076951" y="2241402"/>
            <a:ext cx="72000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egnaposto testo 2">
                <a:extLst>
                  <a:ext uri="{FF2B5EF4-FFF2-40B4-BE49-F238E27FC236}">
                    <a16:creationId xmlns:a16="http://schemas.microsoft.com/office/drawing/2014/main" id="{E94BCB9A-A14F-51F9-4776-8B14F0C750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9032" y="5909917"/>
                <a:ext cx="7499301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𝜌</m:t>
                        </m:r>
                      </m:sub>
                    </m:sSub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∼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SSB</m:t>
                        </m:r>
                      </m:sub>
                    </m:sSub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SSB</m:t>
                        </m:r>
                      </m:sub>
                    </m:sSub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≪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116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∼10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8" name="Segnaposto testo 2">
                <a:extLst>
                  <a:ext uri="{FF2B5EF4-FFF2-40B4-BE49-F238E27FC236}">
                    <a16:creationId xmlns:a16="http://schemas.microsoft.com/office/drawing/2014/main" id="{E94BCB9A-A14F-51F9-4776-8B14F0C75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32" y="5909917"/>
                <a:ext cx="7499301" cy="573936"/>
              </a:xfrm>
              <a:prstGeom prst="rect">
                <a:avLst/>
              </a:prstGeom>
              <a:blipFill>
                <a:blip r:embed="rId7"/>
                <a:stretch>
                  <a:fillRect t="-4211" r="-976" b="-73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3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8" grpId="0"/>
      <p:bldP spid="39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3EC98-AD4E-0B85-9A37-14AF59732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F53CA4-F46E-DC59-DAFD-1F915CD9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Hamiltonian formulation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30EC048-6CDD-FD99-01FF-764D3DA9D6BA}"/>
              </a:ext>
            </a:extLst>
          </p:cNvPr>
          <p:cNvSpPr txBox="1">
            <a:spLocks/>
          </p:cNvSpPr>
          <p:nvPr/>
        </p:nvSpPr>
        <p:spPr>
          <a:xfrm>
            <a:off x="4551354" y="2027402"/>
            <a:ext cx="3089290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Hamiltonian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2">
                <a:extLst>
                  <a:ext uri="{FF2B5EF4-FFF2-40B4-BE49-F238E27FC236}">
                    <a16:creationId xmlns:a16="http://schemas.microsoft.com/office/drawing/2014/main" id="{04AB6B92-87E9-BF53-37E4-EC26D8EF0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92" y="2601338"/>
                <a:ext cx="10097413" cy="6639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it-IT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Sup>
                        <m:sSub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SSB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p>
                          </m:sSubSup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[0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p>
                          </m:sSubSup>
                        </m:e>
                      </m:d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Sup>
                        <m:sSubSup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12" name="Segnaposto testo 2">
                <a:extLst>
                  <a:ext uri="{FF2B5EF4-FFF2-40B4-BE49-F238E27FC236}">
                    <a16:creationId xmlns:a16="http://schemas.microsoft.com/office/drawing/2014/main" id="{04AB6B92-87E9-BF53-37E4-EC26D8EF0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92" y="2601338"/>
                <a:ext cx="10097413" cy="663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F1DEBE43-63F3-E6E3-FF9D-21F68A10C9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095" y="4041143"/>
                <a:ext cx="9067804" cy="11068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degrees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freedom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=#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variables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−2#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first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constraints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−#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second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constraints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=90−20−20−44=6</m:t>
                      </m:r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F1DEBE43-63F3-E6E3-FF9D-21F68A10C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095" y="4041143"/>
                <a:ext cx="9067804" cy="1106830"/>
              </a:xfrm>
              <a:prstGeom prst="rect">
                <a:avLst/>
              </a:prstGeom>
              <a:blipFill>
                <a:blip r:embed="rId3"/>
                <a:stretch>
                  <a:fillRect b="-33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3307581F-CCBB-48DE-C33E-2C4DAD9B13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1553" y="5672449"/>
                <a:ext cx="9568887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3 degrees of freedom: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, like in scalar-tensor </a:t>
                </a:r>
                <a:r>
                  <a:rPr lang="en-GB" sz="2400" i="1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metric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theories</a:t>
                </a: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3307581F-CCBB-48DE-C33E-2C4DAD9B1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53" y="5672449"/>
                <a:ext cx="9568887" cy="573936"/>
              </a:xfrm>
              <a:prstGeom prst="rect">
                <a:avLst/>
              </a:prstGeom>
              <a:blipFill>
                <a:blip r:embed="rId4"/>
                <a:stretch>
                  <a:fillRect l="-701" t="-4255" r="-764" b="-8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curvo 6">
            <a:extLst>
              <a:ext uri="{FF2B5EF4-FFF2-40B4-BE49-F238E27FC236}">
                <a16:creationId xmlns:a16="http://schemas.microsoft.com/office/drawing/2014/main" id="{8F06F371-0404-0BA6-1A40-379CFC87F96A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5400000">
            <a:off x="3298053" y="3161473"/>
            <a:ext cx="811444" cy="4784444"/>
          </a:xfrm>
          <a:prstGeom prst="curvedConnector4">
            <a:avLst>
              <a:gd name="adj1" fmla="val 32317"/>
              <a:gd name="adj2" fmla="val 104778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21B2824-6BDF-96C9-240F-E44036306431}"/>
              </a:ext>
            </a:extLst>
          </p:cNvPr>
          <p:cNvSpPr txBox="1">
            <a:spLocks/>
          </p:cNvSpPr>
          <p:nvPr/>
        </p:nvSpPr>
        <p:spPr>
          <a:xfrm>
            <a:off x="4551352" y="3516667"/>
            <a:ext cx="3089290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Dirac’s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2594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C094F0-41E2-EB25-A4EA-D510D3D27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94B4148B-8536-C25D-1151-867CABA6B0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7794" y="837292"/>
                <a:ext cx="3896412" cy="8598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sSubSup>
                        <m:sSub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Sup>
                        <m:sSub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EH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94B4148B-8536-C25D-1151-867CABA6B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94" y="837292"/>
                <a:ext cx="3896412" cy="8598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ED80307F-9680-6D9C-2EBF-E1F93206CDA0}"/>
              </a:ext>
            </a:extLst>
          </p:cNvPr>
          <p:cNvSpPr txBox="1">
            <a:spLocks/>
          </p:cNvSpPr>
          <p:nvPr/>
        </p:nvSpPr>
        <p:spPr>
          <a:xfrm>
            <a:off x="4835346" y="2273128"/>
            <a:ext cx="2521306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ADM 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egnaposto testo 2">
                <a:extLst>
                  <a:ext uri="{FF2B5EF4-FFF2-40B4-BE49-F238E27FC236}">
                    <a16:creationId xmlns:a16="http://schemas.microsoft.com/office/drawing/2014/main" id="{1BEE412E-B28C-34A8-7980-A94DDF9620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977" y="2782351"/>
                <a:ext cx="4016045" cy="64218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ADM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Sup>
                        <m:sSubSup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EH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19" name="Segnaposto testo 2">
                <a:extLst>
                  <a:ext uri="{FF2B5EF4-FFF2-40B4-BE49-F238E27FC236}">
                    <a16:creationId xmlns:a16="http://schemas.microsoft.com/office/drawing/2014/main" id="{1BEE412E-B28C-34A8-7980-A94DDF962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77" y="2782351"/>
                <a:ext cx="4016045" cy="642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022C7F27-7FC3-65E4-6B54-00BC7EC020F0}"/>
              </a:ext>
            </a:extLst>
          </p:cNvPr>
          <p:cNvSpPr txBox="1">
            <a:spLocks/>
          </p:cNvSpPr>
          <p:nvPr/>
        </p:nvSpPr>
        <p:spPr>
          <a:xfrm>
            <a:off x="1213100" y="5474903"/>
            <a:ext cx="9765792" cy="882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recovery of the canonical formulation of General Relativity after SSB</a:t>
            </a:r>
            <a:b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(with </a:t>
            </a:r>
            <a:r>
              <a:rPr lang="en-GB" sz="2400" i="1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no</a:t>
            </a: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 foliation of spacetime)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egnaposto testo 2">
                <a:extLst>
                  <a:ext uri="{FF2B5EF4-FFF2-40B4-BE49-F238E27FC236}">
                    <a16:creationId xmlns:a16="http://schemas.microsoft.com/office/drawing/2014/main" id="{F51B1045-2CD2-91C2-3E2C-45AF8983AC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8881" y="4050912"/>
                <a:ext cx="4434231" cy="91769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  <m:sup>
                        <m: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it-IT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  <m:sup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it-IT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time gauge</a:t>
                </a:r>
                <a:br>
                  <a:rPr lang="en-GB" sz="2400" i="1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</a:b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(for the foliation of spacetime)</a:t>
                </a:r>
              </a:p>
            </p:txBody>
          </p:sp>
        </mc:Choice>
        <mc:Fallback xmlns="">
          <p:sp>
            <p:nvSpPr>
              <p:cNvPr id="29" name="Segnaposto testo 2">
                <a:extLst>
                  <a:ext uri="{FF2B5EF4-FFF2-40B4-BE49-F238E27FC236}">
                    <a16:creationId xmlns:a16="http://schemas.microsoft.com/office/drawing/2014/main" id="{F51B1045-2CD2-91C2-3E2C-45AF8983A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81" y="4050912"/>
                <a:ext cx="4434231" cy="917693"/>
              </a:xfrm>
              <a:prstGeom prst="rect">
                <a:avLst/>
              </a:prstGeom>
              <a:blipFill>
                <a:blip r:embed="rId4"/>
                <a:stretch>
                  <a:fillRect l="-687" t="-1333" r="-549" b="-8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ttore curvo 29">
            <a:extLst>
              <a:ext uri="{FF2B5EF4-FFF2-40B4-BE49-F238E27FC236}">
                <a16:creationId xmlns:a16="http://schemas.microsoft.com/office/drawing/2014/main" id="{67D288D0-BFE4-E00F-7EEB-96422D016ED7}"/>
              </a:ext>
            </a:extLst>
          </p:cNvPr>
          <p:cNvCxnSpPr>
            <a:cxnSpLocks/>
            <a:stCxn id="3" idx="1"/>
            <a:endCxn id="29" idx="1"/>
          </p:cNvCxnSpPr>
          <p:nvPr/>
        </p:nvCxnSpPr>
        <p:spPr>
          <a:xfrm rot="10800000" flipV="1">
            <a:off x="3878882" y="1267209"/>
            <a:ext cx="268913" cy="3242550"/>
          </a:xfrm>
          <a:prstGeom prst="curvedConnector3">
            <a:avLst>
              <a:gd name="adj1" fmla="val 185009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curvo 32">
            <a:extLst>
              <a:ext uri="{FF2B5EF4-FFF2-40B4-BE49-F238E27FC236}">
                <a16:creationId xmlns:a16="http://schemas.microsoft.com/office/drawing/2014/main" id="{8E0349CE-8550-2816-710F-A45E9E894F9C}"/>
              </a:ext>
            </a:extLst>
          </p:cNvPr>
          <p:cNvCxnSpPr>
            <a:cxnSpLocks/>
            <a:stCxn id="19" idx="3"/>
            <a:endCxn id="29" idx="3"/>
          </p:cNvCxnSpPr>
          <p:nvPr/>
        </p:nvCxnSpPr>
        <p:spPr>
          <a:xfrm>
            <a:off x="8104022" y="3103443"/>
            <a:ext cx="209090" cy="1406316"/>
          </a:xfrm>
          <a:prstGeom prst="curvedConnector3">
            <a:avLst>
              <a:gd name="adj1" fmla="val 209331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5A60A19-1DEC-D645-1BE8-029B41C3C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555C44CF-7A98-3589-8999-8283CF62F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4724" y="2023025"/>
                <a:ext cx="7902552" cy="20365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f>
                        <m:f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𝑎𝑏𝑐𝑑</m:t>
                          </m:r>
                        </m:sub>
                      </m:sSub>
                      <m:sSup>
                        <m:sSup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p>
                      </m:sSup>
                      <m:d>
                        <m:dPr>
                          <m:begChr m:val="{"/>
                          <m:endChr m:val=""/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𝑎𝑏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it-IT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sSubSup>
                                    <m:sSubSup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𝑒𝑏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d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}"/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∓4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r>
                                    <a:rPr lang="it-IT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𝑐𝑑</m:t>
                                      </m:r>
                                    </m:sup>
                                  </m:sSubSup>
                                  <m:r>
                                    <a:rPr lang="it-IT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𝑎𝑏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555C44CF-7A98-3589-8999-8283CF62F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724" y="2023025"/>
                <a:ext cx="7902552" cy="2036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000AE9-2136-D612-8B3C-8431A52CD424}"/>
              </a:ext>
            </a:extLst>
          </p:cNvPr>
          <p:cNvSpPr txBox="1">
            <a:spLocks/>
          </p:cNvSpPr>
          <p:nvPr/>
        </p:nvSpPr>
        <p:spPr>
          <a:xfrm>
            <a:off x="986333" y="749171"/>
            <a:ext cx="10219334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recovery of the canonical formulation of General Relativity after SSB</a:t>
            </a:r>
          </a:p>
        </p:txBody>
      </p:sp>
      <p:cxnSp>
        <p:nvCxnSpPr>
          <p:cNvPr id="5" name="Connettore curvo 4">
            <a:extLst>
              <a:ext uri="{FF2B5EF4-FFF2-40B4-BE49-F238E27FC236}">
                <a16:creationId xmlns:a16="http://schemas.microsoft.com/office/drawing/2014/main" id="{49B859BC-2018-364F-36C7-46BAE70FCC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452006" y="1733214"/>
            <a:ext cx="3418332" cy="54184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curvo 6">
            <a:extLst>
              <a:ext uri="{FF2B5EF4-FFF2-40B4-BE49-F238E27FC236}">
                <a16:creationId xmlns:a16="http://schemas.microsoft.com/office/drawing/2014/main" id="{056FB948-B5FF-28AE-F3FC-70DDB893506E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8485632" y="1733214"/>
            <a:ext cx="1384706" cy="54184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D85E7615-110C-ED43-9C4D-E018E23BF7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70338" y="1446245"/>
                <a:ext cx="1247851" cy="5739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sSub>
                        <m:sSub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D85E7615-110C-ED43-9C4D-E018E23BF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338" y="1446245"/>
                <a:ext cx="1247851" cy="573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egnaposto testo 2">
                <a:extLst>
                  <a:ext uri="{FF2B5EF4-FFF2-40B4-BE49-F238E27FC236}">
                    <a16:creationId xmlns:a16="http://schemas.microsoft.com/office/drawing/2014/main" id="{3BB3E791-9904-744A-409A-226767345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9317" y="4430984"/>
                <a:ext cx="1944014" cy="5739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Segnaposto testo 2">
                <a:extLst>
                  <a:ext uri="{FF2B5EF4-FFF2-40B4-BE49-F238E27FC236}">
                    <a16:creationId xmlns:a16="http://schemas.microsoft.com/office/drawing/2014/main" id="{3BB3E791-9904-744A-409A-226767345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317" y="4430984"/>
                <a:ext cx="1944014" cy="573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ttore curvo 26">
            <a:extLst>
              <a:ext uri="{FF2B5EF4-FFF2-40B4-BE49-F238E27FC236}">
                <a16:creationId xmlns:a16="http://schemas.microsoft.com/office/drawing/2014/main" id="{4DF4CCB5-7E8E-B7AB-A81B-5706D5F87331}"/>
              </a:ext>
            </a:extLst>
          </p:cNvPr>
          <p:cNvCxnSpPr>
            <a:cxnSpLocks/>
            <a:endCxn id="26" idx="0"/>
          </p:cNvCxnSpPr>
          <p:nvPr/>
        </p:nvCxnSpPr>
        <p:spPr>
          <a:xfrm rot="16200000" flipH="1">
            <a:off x="5551724" y="3961383"/>
            <a:ext cx="709077" cy="230124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egnaposto testo 2">
                <a:extLst>
                  <a:ext uri="{FF2B5EF4-FFF2-40B4-BE49-F238E27FC236}">
                    <a16:creationId xmlns:a16="http://schemas.microsoft.com/office/drawing/2014/main" id="{6E9A8624-CDA6-88CB-BBE5-087F453C0E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0577" y="4244786"/>
                <a:ext cx="1813561" cy="67630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Segnaposto testo 2">
                <a:extLst>
                  <a:ext uri="{FF2B5EF4-FFF2-40B4-BE49-F238E27FC236}">
                    <a16:creationId xmlns:a16="http://schemas.microsoft.com/office/drawing/2014/main" id="{6E9A8624-CDA6-88CB-BBE5-087F453C0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577" y="4244786"/>
                <a:ext cx="1813561" cy="676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ttore curvo 32">
            <a:extLst>
              <a:ext uri="{FF2B5EF4-FFF2-40B4-BE49-F238E27FC236}">
                <a16:creationId xmlns:a16="http://schemas.microsoft.com/office/drawing/2014/main" id="{69680EE1-1588-F673-07FF-367236B9289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7680960" y="3721907"/>
            <a:ext cx="899617" cy="86103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egnaposto testo 2">
                <a:extLst>
                  <a:ext uri="{FF2B5EF4-FFF2-40B4-BE49-F238E27FC236}">
                    <a16:creationId xmlns:a16="http://schemas.microsoft.com/office/drawing/2014/main" id="{88E68644-3B1C-5460-BD87-8ABC7AEC71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9739" y="4374139"/>
                <a:ext cx="1783764" cy="57393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it-I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Segnaposto testo 2">
                <a:extLst>
                  <a:ext uri="{FF2B5EF4-FFF2-40B4-BE49-F238E27FC236}">
                    <a16:creationId xmlns:a16="http://schemas.microsoft.com/office/drawing/2014/main" id="{88E68644-3B1C-5460-BD87-8ABC7AEC7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39" y="4374139"/>
                <a:ext cx="1783764" cy="573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ttore curvo 38">
            <a:extLst>
              <a:ext uri="{FF2B5EF4-FFF2-40B4-BE49-F238E27FC236}">
                <a16:creationId xmlns:a16="http://schemas.microsoft.com/office/drawing/2014/main" id="{0FC03447-3CCF-D4A0-CB2F-94A51E29B67C}"/>
              </a:ext>
            </a:extLst>
          </p:cNvPr>
          <p:cNvCxnSpPr>
            <a:cxnSpLocks/>
            <a:endCxn id="38" idx="0"/>
          </p:cNvCxnSpPr>
          <p:nvPr/>
        </p:nvCxnSpPr>
        <p:spPr>
          <a:xfrm rot="5400000">
            <a:off x="3105936" y="3745970"/>
            <a:ext cx="723854" cy="532484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curvo 1">
            <a:extLst>
              <a:ext uri="{FF2B5EF4-FFF2-40B4-BE49-F238E27FC236}">
                <a16:creationId xmlns:a16="http://schemas.microsoft.com/office/drawing/2014/main" id="{80F0A1AF-7881-85D6-21D3-1ACA30472B9B}"/>
              </a:ext>
            </a:extLst>
          </p:cNvPr>
          <p:cNvCxnSpPr>
            <a:cxnSpLocks/>
            <a:stCxn id="8" idx="1"/>
            <a:endCxn id="4" idx="1"/>
          </p:cNvCxnSpPr>
          <p:nvPr/>
        </p:nvCxnSpPr>
        <p:spPr>
          <a:xfrm rot="10800000" flipV="1">
            <a:off x="2144724" y="3041293"/>
            <a:ext cx="12700" cy="2857373"/>
          </a:xfrm>
          <a:prstGeom prst="curvedConnector3">
            <a:avLst>
              <a:gd name="adj1" fmla="val 180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340BBC32-D136-598A-CE3D-DC115A7F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4724" y="5411755"/>
                <a:ext cx="8073391" cy="97382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ADM</m:t>
                          </m:r>
                        </m:sub>
                      </m:sSub>
                      <m:r>
                        <a:rPr lang="it-IT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it-IT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𝒥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r>
                                <a:rPr lang="it-IT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𝑎𝑏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𝑎𝑏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340BBC32-D136-598A-CE3D-DC115A7F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724" y="5411755"/>
                <a:ext cx="8073391" cy="973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6" grpId="0"/>
      <p:bldP spid="31" grpId="0"/>
      <p:bldP spid="3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C3A87-E5AC-6829-286B-C2CC54EE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CE0E2-E30F-9DFE-3CA6-33A0B689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62" y="1147399"/>
            <a:ext cx="10764075" cy="228160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Pre-geometric gravity as</a:t>
            </a:r>
            <a:b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</a:br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a theory of quantum gravity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8840DE-449F-DE54-F47D-4C7D87529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059936"/>
            <a:ext cx="12192000" cy="1594714"/>
          </a:xfrm>
        </p:spPr>
        <p:txBody>
          <a:bodyPr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tabLst/>
              <a:defRPr/>
            </a:pPr>
            <a:r>
              <a:rPr lang="en-GB" sz="3200" i="1" dirty="0">
                <a:solidFill>
                  <a:prstClr val="black"/>
                </a:solidFill>
                <a:latin typeface="Nunito" pitchFamily="2" charset="0"/>
              </a:rPr>
              <a:t>an alternative approach based on</a:t>
            </a:r>
            <a:br>
              <a:rPr lang="en-GB" sz="3200" i="1" dirty="0">
                <a:solidFill>
                  <a:prstClr val="black"/>
                </a:solidFill>
                <a:latin typeface="Nunito" pitchFamily="2" charset="0"/>
              </a:rPr>
            </a:br>
            <a:r>
              <a:rPr lang="en-GB" sz="3200" i="1" dirty="0">
                <a:solidFill>
                  <a:prstClr val="black"/>
                </a:solidFill>
                <a:latin typeface="Nunito" pitchFamily="2" charset="0"/>
              </a:rPr>
              <a:t>gauge theory and emergent metric structure</a:t>
            </a:r>
            <a:br>
              <a:rPr lang="en-GB" sz="3200" i="1" dirty="0">
                <a:solidFill>
                  <a:prstClr val="black"/>
                </a:solidFill>
                <a:latin typeface="Nunito" pitchFamily="2" charset="0"/>
              </a:rPr>
            </a:br>
            <a:r>
              <a:rPr lang="en-GB" sz="3200" i="1" dirty="0">
                <a:solidFill>
                  <a:prstClr val="black"/>
                </a:solidFill>
                <a:latin typeface="Nunito" pitchFamily="2" charset="0"/>
              </a:rPr>
              <a:t>with implications for cosmology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F57B-CB74-78B7-C260-5892F22B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EDF2F-82C6-3099-B9EB-FAEF9DE5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Variational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F98F3B3D-9363-884E-A88E-13E194A1ED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5818" y="2381322"/>
                <a:ext cx="7160358" cy="7894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matter action: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𝑚</m:t>
                        </m:r>
                      </m:sub>
                    </m:sSub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𝐽</m:t>
                                </m:r>
                              </m:e>
                            </m:d>
                          </m:num>
                          <m:den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24</m:t>
                            </m:r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𝑥</m:t>
                        </m:r>
                      </m:e>
                    </m:nary>
                    <m:groupChr>
                      <m:groupChrPr>
                        <m:chr m:val="→"/>
                        <m:vertJc m:val="bot"/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𝑆𝐵</m:t>
                        </m:r>
                      </m:e>
                    </m:groupChr>
                    <m:nary>
                      <m:naryPr>
                        <m:subHide m:val="on"/>
                        <m:supHide m:val="on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𝑒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𝑥</m:t>
                        </m:r>
                      </m:e>
                    </m:nary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F98F3B3D-9363-884E-A88E-13E194A1E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18" y="2381322"/>
                <a:ext cx="7160358" cy="7894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612DB7F1-BADF-BC4D-5A4F-65E62FD3AD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1978" y="3815135"/>
                <a:ext cx="6708038" cy="7894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variational principle: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𝐴𝐵</m:t>
                            </m:r>
                          </m:sup>
                        </m:sSubSup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𝑆</m:t>
                    </m:r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W</m:t>
                        </m:r>
                      </m:sub>
                    </m:sSub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𝑚</m:t>
                        </m:r>
                      </m:sub>
                    </m:sSub>
                  </m:oMath>
                </a14:m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612DB7F1-BADF-BC4D-5A4F-65E62FD3A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978" y="3815135"/>
                <a:ext cx="6708038" cy="789455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F9A86996-AC28-3891-E954-356E06CDF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6633" y="5330310"/>
                <a:ext cx="8758730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pre-geometric Einstein–Cartan field equations: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𝒢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𝐴𝐵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P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−2</m:t>
                        </m:r>
                      </m:sup>
                    </m:sSubSup>
                    <m:sSubSup>
                      <m:sSub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𝒯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𝐴𝐵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</m:oMath>
                </a14:m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F9A86996-AC28-3891-E954-356E06CDF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633" y="5330310"/>
                <a:ext cx="8758730" cy="573936"/>
              </a:xfrm>
              <a:prstGeom prst="rect">
                <a:avLst/>
              </a:prstGeom>
              <a:blipFill>
                <a:blip r:embed="rId4"/>
                <a:stretch>
                  <a:fillRect l="-139" t="-2105" b="-94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curvo 6">
            <a:extLst>
              <a:ext uri="{FF2B5EF4-FFF2-40B4-BE49-F238E27FC236}">
                <a16:creationId xmlns:a16="http://schemas.microsoft.com/office/drawing/2014/main" id="{549579F8-80F2-6FAD-96F7-6ED1B1D62BAD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5400000">
            <a:off x="3399971" y="2921252"/>
            <a:ext cx="1012688" cy="4379364"/>
          </a:xfrm>
          <a:prstGeom prst="curvedConnector4">
            <a:avLst>
              <a:gd name="adj1" fmla="val 35831"/>
              <a:gd name="adj2" fmla="val 105220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AA29A-DE10-B42B-A0C8-EAA5953E9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65AF301D-2AE5-3162-75D8-2220074D2F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69786" y="2664030"/>
                <a:ext cx="2452424" cy="60956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𝒢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𝐴𝐵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𝜇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−2</m:t>
                          </m:r>
                        </m:sup>
                      </m:sSubSup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𝒯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𝐴𝐵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65AF301D-2AE5-3162-75D8-2220074D2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86" y="2664030"/>
                <a:ext cx="2452424" cy="609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924AFADB-1785-4171-3065-F247475E54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363" y="3480016"/>
                <a:ext cx="10949268" cy="12122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pre-geometric Einstein–Cartan tensor: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𝒢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𝐴𝐵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12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𝐽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𝜖</m:t>
                        </m:r>
                      </m:e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𝜇𝜈𝜌𝜎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𝐶𝐷𝐸𝐹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[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𝐵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]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𝜈𝜌</m:t>
                                </m:r>
                              </m:sub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𝐶𝐷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𝐺</m:t>
                                </m:r>
                              </m:sup>
                            </m:s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−2</m:t>
                            </m:r>
                            <m:sSubSup>
                              <m:sSub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𝜈</m:t>
                                </m:r>
                              </m:sub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𝐶𝐺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𝜌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𝐷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𝜎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𝐸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𝐹</m:t>
                            </m:r>
                          </m:sup>
                        </m:s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𝐴𝐵𝐶𝐷𝐸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𝜈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𝐶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𝜌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𝐷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𝐸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924AFADB-1785-4171-3065-F247475E5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63" y="3480016"/>
                <a:ext cx="10949268" cy="1212236"/>
              </a:xfrm>
              <a:prstGeom prst="rect">
                <a:avLst/>
              </a:prstGeom>
              <a:blipFill>
                <a:blip r:embed="rId3"/>
                <a:stretch>
                  <a:fillRect l="-780" t="-18090" b="-934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D03569CD-628C-A946-A711-F38C09B7068D}"/>
              </a:ext>
            </a:extLst>
          </p:cNvPr>
          <p:cNvSpPr txBox="1">
            <a:spLocks/>
          </p:cNvSpPr>
          <p:nvPr/>
        </p:nvSpPr>
        <p:spPr>
          <a:xfrm>
            <a:off x="1716633" y="5074285"/>
            <a:ext cx="8758730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400" dirty="0">
              <a:solidFill>
                <a:prstClr val="black"/>
              </a:solidFill>
              <a:latin typeface="Nunito" pitchFamily="2" charset="0"/>
              <a:ea typeface="Roboto" panose="02000000000000000000" pitchFamily="2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7154EE7-23D5-AD4D-E685-2E4F82F1E231}"/>
              </a:ext>
            </a:extLst>
          </p:cNvPr>
          <p:cNvSpPr txBox="1">
            <a:spLocks/>
          </p:cNvSpPr>
          <p:nvPr/>
        </p:nvSpPr>
        <p:spPr>
          <a:xfrm>
            <a:off x="621363" y="160811"/>
            <a:ext cx="10949268" cy="209793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Pre-geometric Einstein–Cartan</a:t>
            </a:r>
            <a:b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</a:br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field equations</a:t>
            </a:r>
            <a:endParaRPr lang="en-GB" sz="6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DB4BDF4D-1200-65A9-84B6-445E161307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8205" y="4900890"/>
                <a:ext cx="5815584" cy="74733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canonical source tensor: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𝒯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𝐴𝐵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𝑚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𝐽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𝜕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𝐽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𝐴𝐵</m:t>
                            </m:r>
                          </m:sup>
                        </m:sSubSup>
                      </m:den>
                    </m:f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DB4BDF4D-1200-65A9-84B6-445E16130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05" y="4900890"/>
                <a:ext cx="5815584" cy="747331"/>
              </a:xfrm>
              <a:prstGeom prst="rect">
                <a:avLst/>
              </a:prstGeom>
              <a:blipFill>
                <a:blip r:embed="rId4"/>
                <a:stretch>
                  <a:fillRect l="-4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32F9BEAE-3B60-B857-93DE-920AB5CE62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9044" y="5856859"/>
                <a:ext cx="6673905" cy="6417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effective coupling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P</m:t>
                        </m:r>
                      </m:sub>
                    </m:sSub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−8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W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32F9BEAE-3B60-B857-93DE-920AB5CE6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044" y="5856859"/>
                <a:ext cx="6673905" cy="641704"/>
              </a:xfrm>
              <a:prstGeom prst="rect">
                <a:avLst/>
              </a:prstGeom>
              <a:blipFill>
                <a:blip r:embed="rId5"/>
                <a:stretch>
                  <a:fillRect l="-1097" b="-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0D1C2B5F-AB9B-06DD-A6C1-093A7E019CB6}"/>
              </a:ext>
            </a:extLst>
          </p:cNvPr>
          <p:cNvCxnSpPr>
            <a:cxnSpLocks/>
            <a:stCxn id="11" idx="1"/>
            <a:endCxn id="5" idx="1"/>
          </p:cNvCxnSpPr>
          <p:nvPr/>
        </p:nvCxnSpPr>
        <p:spPr>
          <a:xfrm rot="10800000" flipV="1">
            <a:off x="621364" y="2968812"/>
            <a:ext cx="4248423" cy="1117322"/>
          </a:xfrm>
          <a:prstGeom prst="curvedConnector3">
            <a:avLst>
              <a:gd name="adj1" fmla="val 105381"/>
            </a:avLst>
          </a:prstGeom>
          <a:ln w="38100">
            <a:solidFill>
              <a:srgbClr val="FFC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id="{07EB7554-1702-8235-D06B-D296C66263FB}"/>
              </a:ext>
            </a:extLst>
          </p:cNvPr>
          <p:cNvCxnSpPr>
            <a:cxnSpLocks/>
            <a:stCxn id="11" idx="3"/>
            <a:endCxn id="9" idx="3"/>
          </p:cNvCxnSpPr>
          <p:nvPr/>
        </p:nvCxnSpPr>
        <p:spPr>
          <a:xfrm>
            <a:off x="7322210" y="2968812"/>
            <a:ext cx="1681579" cy="2305744"/>
          </a:xfrm>
          <a:prstGeom prst="curvedConnector3">
            <a:avLst>
              <a:gd name="adj1" fmla="val 276291"/>
            </a:avLst>
          </a:prstGeom>
          <a:ln w="38100">
            <a:solidFill>
              <a:srgbClr val="FFC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curvo 32">
            <a:extLst>
              <a:ext uri="{FF2B5EF4-FFF2-40B4-BE49-F238E27FC236}">
                <a16:creationId xmlns:a16="http://schemas.microsoft.com/office/drawing/2014/main" id="{C806D6E2-B233-107D-3918-3A138D793D6D}"/>
              </a:ext>
            </a:extLst>
          </p:cNvPr>
          <p:cNvCxnSpPr>
            <a:cxnSpLocks/>
            <a:stCxn id="11" idx="2"/>
            <a:endCxn id="10" idx="1"/>
          </p:cNvCxnSpPr>
          <p:nvPr/>
        </p:nvCxnSpPr>
        <p:spPr>
          <a:xfrm rot="5400000">
            <a:off x="2975462" y="3057175"/>
            <a:ext cx="2904118" cy="3336954"/>
          </a:xfrm>
          <a:prstGeom prst="curvedConnector4">
            <a:avLst>
              <a:gd name="adj1" fmla="val 55307"/>
              <a:gd name="adj2" fmla="val 111674"/>
            </a:avLst>
          </a:prstGeom>
          <a:ln w="38100">
            <a:solidFill>
              <a:srgbClr val="FFC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76987-D5CD-AE1D-4300-8791A05AA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F7157035-3355-592E-79D8-722B8431E1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69786" y="2664030"/>
                <a:ext cx="2452424" cy="60956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𝒢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𝐴𝐵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𝜇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P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−2</m:t>
                          </m:r>
                        </m:sup>
                      </m:sSubSup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𝒯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𝐴𝐵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Segnaposto testo 2">
                <a:extLst>
                  <a:ext uri="{FF2B5EF4-FFF2-40B4-BE49-F238E27FC236}">
                    <a16:creationId xmlns:a16="http://schemas.microsoft.com/office/drawing/2014/main" id="{F7157035-3355-592E-79D8-722B8431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86" y="2664030"/>
                <a:ext cx="2452424" cy="609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3238C234-E501-A04E-6A97-D3C502B2E6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0474" y="3578375"/>
                <a:ext cx="8421625" cy="6417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𝒢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P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−2</m:t>
                        </m:r>
                      </m:sup>
                    </m:sSubSup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𝒯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𝑆𝐵</m:t>
                        </m:r>
                      </m:e>
                    </m:groupChr>
                    <m:sSubSup>
                      <m:sSubSupPr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𝐺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Λ</m:t>
                    </m:r>
                    <m:sSubSup>
                      <m:sSub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𝑒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Sup>
                      <m:sSub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P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−2</m:t>
                        </m:r>
                      </m:sup>
                    </m:sSubSup>
                    <m:sSubSup>
                      <m:sSub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𝜏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 </a:t>
                </a:r>
                <a:r>
                  <a:rPr lang="it-IT" sz="2400" i="1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Einstein</a:t>
                </a:r>
                <a:r>
                  <a:rPr lang="it-IT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 field 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equations</a:t>
                </a:r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3238C234-E501-A04E-6A97-D3C502B2E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74" y="3578375"/>
                <a:ext cx="8421625" cy="641704"/>
              </a:xfrm>
              <a:prstGeom prst="rect">
                <a:avLst/>
              </a:prstGeom>
              <a:blipFill>
                <a:blip r:embed="rId3"/>
                <a:stretch>
                  <a:fillRect r="-1014" b="-1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testo 2">
                <a:extLst>
                  <a:ext uri="{FF2B5EF4-FFF2-40B4-BE49-F238E27FC236}">
                    <a16:creationId xmlns:a16="http://schemas.microsoft.com/office/drawing/2014/main" id="{05066EC3-8E98-DCD4-268B-2DBC8FFF69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3276" y="4677914"/>
                <a:ext cx="7607809" cy="6417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𝒢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𝑎𝑏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P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−2</m:t>
                        </m:r>
                      </m:sup>
                    </m:sSubSup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𝒯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𝑎𝑏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𝑆𝐵</m:t>
                        </m:r>
                      </m:e>
                    </m:groupChr>
                    <m:sSubSup>
                      <m:sSubSupPr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it-I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𝑎𝑏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Sup>
                      <m:sSub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P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−2</m:t>
                        </m:r>
                      </m:sup>
                    </m:sSubSup>
                    <m:sSubSup>
                      <m:sSub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𝜎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𝑎𝑏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 </a:t>
                </a:r>
                <a:r>
                  <a:rPr lang="it-IT" sz="2400" i="1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Cartan</a:t>
                </a:r>
                <a:r>
                  <a:rPr lang="it-IT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 field 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equations</a:t>
                </a:r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Segnaposto testo 2">
                <a:extLst>
                  <a:ext uri="{FF2B5EF4-FFF2-40B4-BE49-F238E27FC236}">
                    <a16:creationId xmlns:a16="http://schemas.microsoft.com/office/drawing/2014/main" id="{05066EC3-8E98-DCD4-268B-2DBC8FFF6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276" y="4677914"/>
                <a:ext cx="7607809" cy="641704"/>
              </a:xfrm>
              <a:prstGeom prst="rect">
                <a:avLst/>
              </a:prstGeom>
              <a:blipFill>
                <a:blip r:embed="rId4"/>
                <a:stretch>
                  <a:fillRect r="-1042" b="-169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curvo 3">
            <a:extLst>
              <a:ext uri="{FF2B5EF4-FFF2-40B4-BE49-F238E27FC236}">
                <a16:creationId xmlns:a16="http://schemas.microsoft.com/office/drawing/2014/main" id="{119A8742-9533-9EF1-956B-A80A79DF6E0B}"/>
              </a:ext>
            </a:extLst>
          </p:cNvPr>
          <p:cNvCxnSpPr>
            <a:cxnSpLocks/>
            <a:stCxn id="11" idx="1"/>
            <a:endCxn id="2" idx="1"/>
          </p:cNvCxnSpPr>
          <p:nvPr/>
        </p:nvCxnSpPr>
        <p:spPr>
          <a:xfrm rot="10800000" flipV="1">
            <a:off x="2443276" y="2968812"/>
            <a:ext cx="2426510" cy="2029954"/>
          </a:xfrm>
          <a:prstGeom prst="curvedConnector3">
            <a:avLst>
              <a:gd name="adj1" fmla="val 179362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curvo 6">
            <a:extLst>
              <a:ext uri="{FF2B5EF4-FFF2-40B4-BE49-F238E27FC236}">
                <a16:creationId xmlns:a16="http://schemas.microsoft.com/office/drawing/2014/main" id="{01542C1D-B4C2-8DBD-BF37-08578CA54749}"/>
              </a:ext>
            </a:extLst>
          </p:cNvPr>
          <p:cNvCxnSpPr>
            <a:cxnSpLocks/>
            <a:stCxn id="11" idx="1"/>
            <a:endCxn id="10" idx="1"/>
          </p:cNvCxnSpPr>
          <p:nvPr/>
        </p:nvCxnSpPr>
        <p:spPr>
          <a:xfrm rot="10800000" flipV="1">
            <a:off x="1960474" y="2968811"/>
            <a:ext cx="2909312" cy="930415"/>
          </a:xfrm>
          <a:prstGeom prst="curvedConnector3">
            <a:avLst>
              <a:gd name="adj1" fmla="val 107858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egnaposto testo 2">
                <a:extLst>
                  <a:ext uri="{FF2B5EF4-FFF2-40B4-BE49-F238E27FC236}">
                    <a16:creationId xmlns:a16="http://schemas.microsoft.com/office/drawing/2014/main" id="{D3C1D5B6-E574-92C3-9B97-6160508276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9092" y="5777453"/>
                <a:ext cx="6553808" cy="7894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GB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𝑎</m:t>
                            </m:r>
                          </m:sup>
                        </m:sSubSup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num>
                      <m:den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GB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𝑎𝑏</m:t>
                            </m:r>
                          </m:sup>
                        </m:sSubSup>
                      </m:den>
                    </m:f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Roboto" panose="02000000000000000000" pitchFamily="2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𝑆</m:t>
                    </m:r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EC</m:t>
                        </m:r>
                      </m:sub>
                    </m:sSub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Λ</m:t>
                        </m:r>
                      </m:sub>
                    </m:sSub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𝑚</m:t>
                        </m:r>
                      </m:sub>
                    </m:sSub>
                  </m:oMath>
                </a14:m>
                <a:endParaRPr lang="it-IT" sz="2400" dirty="0">
                  <a:solidFill>
                    <a:prstClr val="black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Segnaposto testo 2">
                <a:extLst>
                  <a:ext uri="{FF2B5EF4-FFF2-40B4-BE49-F238E27FC236}">
                    <a16:creationId xmlns:a16="http://schemas.microsoft.com/office/drawing/2014/main" id="{D3C1D5B6-E574-92C3-9B97-616050827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92" y="5777453"/>
                <a:ext cx="6553808" cy="7894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ttore curvo 33">
            <a:extLst>
              <a:ext uri="{FF2B5EF4-FFF2-40B4-BE49-F238E27FC236}">
                <a16:creationId xmlns:a16="http://schemas.microsoft.com/office/drawing/2014/main" id="{45A04BE6-129F-D629-B435-31816213832D}"/>
              </a:ext>
            </a:extLst>
          </p:cNvPr>
          <p:cNvCxnSpPr>
            <a:cxnSpLocks/>
            <a:stCxn id="22" idx="3"/>
            <a:endCxn id="2" idx="3"/>
          </p:cNvCxnSpPr>
          <p:nvPr/>
        </p:nvCxnSpPr>
        <p:spPr>
          <a:xfrm flipV="1">
            <a:off x="9372900" y="4998766"/>
            <a:ext cx="678185" cy="1173415"/>
          </a:xfrm>
          <a:prstGeom prst="curvedConnector3">
            <a:avLst>
              <a:gd name="adj1" fmla="val 133708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curvo 36">
            <a:extLst>
              <a:ext uri="{FF2B5EF4-FFF2-40B4-BE49-F238E27FC236}">
                <a16:creationId xmlns:a16="http://schemas.microsoft.com/office/drawing/2014/main" id="{B697ABB6-4B2A-76EF-259C-C4EB07DEAC15}"/>
              </a:ext>
            </a:extLst>
          </p:cNvPr>
          <p:cNvCxnSpPr>
            <a:cxnSpLocks/>
            <a:stCxn id="22" idx="3"/>
            <a:endCxn id="10" idx="3"/>
          </p:cNvCxnSpPr>
          <p:nvPr/>
        </p:nvCxnSpPr>
        <p:spPr>
          <a:xfrm flipV="1">
            <a:off x="9372900" y="3899227"/>
            <a:ext cx="1009199" cy="2272954"/>
          </a:xfrm>
          <a:prstGeom prst="curvedConnector3">
            <a:avLst>
              <a:gd name="adj1" fmla="val 122652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41B90911-153D-42EA-4616-03C27E022864}"/>
              </a:ext>
            </a:extLst>
          </p:cNvPr>
          <p:cNvSpPr txBox="1">
            <a:spLocks/>
          </p:cNvSpPr>
          <p:nvPr/>
        </p:nvSpPr>
        <p:spPr>
          <a:xfrm>
            <a:off x="621363" y="160811"/>
            <a:ext cx="10949268" cy="209793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Pre-geometric Einstein–Cartan</a:t>
            </a:r>
            <a:b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</a:br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field equations</a:t>
            </a:r>
            <a:endParaRPr lang="en-GB" sz="6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4E04F-A255-97A4-EABC-300B773E1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BE2DA-79A6-F100-FD51-6CE1F5CD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Cosmological implications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34A3B04-101A-F64D-245A-BE11CCE0B343}"/>
              </a:ext>
            </a:extLst>
          </p:cNvPr>
          <p:cNvSpPr txBox="1">
            <a:spLocks/>
          </p:cNvSpPr>
          <p:nvPr/>
        </p:nvSpPr>
        <p:spPr>
          <a:xfrm>
            <a:off x="768095" y="5786575"/>
            <a:ext cx="10655808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Cormorant" pitchFamily="2" charset="0"/>
              <a:buChar char="▶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regular pre-geometric de Sitter universe before SSB: </a:t>
            </a:r>
            <a:r>
              <a:rPr lang="en-GB" sz="2400" i="1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no</a:t>
            </a: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 Big Bang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E67A2562-47F3-5070-B90B-8BE1EDAE5F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5" y="2581027"/>
                <a:ext cx="1065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buClr>
                    <a:prstClr val="black"/>
                  </a:buClr>
                  <a:buFont typeface="Cormorant" pitchFamily="2" charset="0"/>
                  <a:buChar char="▶"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phase transition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∼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𝜌</m:t>
                        </m:r>
                      </m:sub>
                    </m:sSub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E67A2562-47F3-5070-B90B-8BE1EDAE5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" y="2581027"/>
                <a:ext cx="10655808" cy="573936"/>
              </a:xfrm>
              <a:prstGeom prst="rect">
                <a:avLst/>
              </a:prstGeom>
              <a:blipFill>
                <a:blip r:embed="rId2"/>
                <a:stretch>
                  <a:fillRect t="-4211" b="-73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DAB30797-C9D1-ED08-CCB1-D37A6A3EC42E}"/>
              </a:ext>
            </a:extLst>
          </p:cNvPr>
          <p:cNvSpPr txBox="1">
            <a:spLocks/>
          </p:cNvSpPr>
          <p:nvPr/>
        </p:nvSpPr>
        <p:spPr>
          <a:xfrm>
            <a:off x="768095" y="3649543"/>
            <a:ext cx="10655808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Clr>
                <a:prstClr val="black"/>
              </a:buClr>
              <a:buFont typeface="Cormorant" pitchFamily="2" charset="0"/>
              <a:buChar char="▶"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problem of causality before SSB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4425EAA1-9C9D-32E2-3E97-A6F99A71CD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5" y="4718059"/>
                <a:ext cx="1065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buClr>
                    <a:prstClr val="black"/>
                  </a:buClr>
                  <a:buFont typeface="Cormorant" pitchFamily="2" charset="0"/>
                  <a:buChar char="▶"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supermassive boson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after SSB</a:t>
                </a:r>
              </a:p>
            </p:txBody>
          </p:sp>
        </mc:Choice>
        <mc:Fallback xmlns="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4425EAA1-9C9D-32E2-3E97-A6F99A71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" y="4718059"/>
                <a:ext cx="10655808" cy="573936"/>
              </a:xfrm>
              <a:prstGeom prst="rect">
                <a:avLst/>
              </a:prstGeom>
              <a:blipFill>
                <a:blip r:embed="rId3"/>
                <a:stretch>
                  <a:fillRect t="-7447" b="-5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8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D69A-F714-D4C2-C64B-84C4A785E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D2C23-D74E-8FB5-6890-05C9E345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Pre-geometric cosmology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1096416F-0F4E-2341-C8A2-56F3F18801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602" y="2050635"/>
                <a:ext cx="11784787" cy="84797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i="1" dirty="0">
                    <a:solidFill>
                      <a:prstClr val="black"/>
                    </a:solidFill>
                    <a:latin typeface="Nunito" pitchFamily="2" charset="0"/>
                  </a:rPr>
                  <a:t>pre-geometric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 de Sitter universe (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1,4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, spatial homogeneity, isotropy, no matter) as a solution of the </a:t>
                </a:r>
                <a:r>
                  <a:rPr lang="en-US" sz="2400" dirty="0">
                    <a:solidFill>
                      <a:prstClr val="black"/>
                    </a:solidFill>
                    <a:latin typeface="Nunito" pitchFamily="2" charset="0"/>
                  </a:rPr>
                  <a:t>pre-geometric Einstein–Cartan field equations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endParaRPr lang="en-US" sz="2400" i="1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1096416F-0F4E-2341-C8A2-56F3F1880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2" y="2050635"/>
                <a:ext cx="11784787" cy="847974"/>
              </a:xfrm>
              <a:prstGeom prst="rect">
                <a:avLst/>
              </a:prstGeom>
              <a:blipFill>
                <a:blip r:embed="rId2"/>
                <a:stretch>
                  <a:fillRect t="-5036" r="-465" b="-143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542A2F88-F62A-3CF4-0908-0350B5EE8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605" y="3404779"/>
                <a:ext cx="9904780" cy="10590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ansatz for the pre-geometric fields (from the </a:t>
                </a:r>
                <a:r>
                  <a:rPr lang="en-GB" sz="2400" i="1" dirty="0">
                    <a:solidFill>
                      <a:prstClr val="black"/>
                    </a:solidFill>
                    <a:latin typeface="Nunito" pitchFamily="2" charset="0"/>
                  </a:rPr>
                  <a:t>correspondence principle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04</m:t>
                          </m:r>
                        </m:sup>
                      </m:sSubSup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≡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 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4</m:t>
                          </m:r>
                        </m:sup>
                      </m:sSubSup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≡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 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p>
                      </m:sSubSup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Ω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 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</m:t>
                          </m:r>
                        </m:sup>
                      </m:sSup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Φ</m:t>
                      </m:r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  <m: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4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</a:endParaRP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542A2F88-F62A-3CF4-0908-0350B5EE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05" y="3404779"/>
                <a:ext cx="9904780" cy="1059096"/>
              </a:xfrm>
              <a:prstGeom prst="rect">
                <a:avLst/>
              </a:prstGeom>
              <a:blipFill>
                <a:blip r:embed="rId3"/>
                <a:stretch>
                  <a:fillRect l="-739" t="-4624" r="-6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0F92DEE3-DB4A-B4E5-1842-4C5557698B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3377" y="4713037"/>
                <a:ext cx="6225235" cy="6416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after SSB: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𝑚</m:t>
                    </m:r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𝑒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p>
                    </m:sSubSup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 </m:t>
                    </m:r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𝑚</m:t>
                    </m:r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𝑒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𝑖</m:t>
                        </m:r>
                      </m:sup>
                    </m:sSubSup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</m:t>
                    </m:r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 </m:t>
                    </m:r>
                    <m:sSubSup>
                      <m:sSub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𝜔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𝑖</m:t>
                        </m:r>
                      </m:sup>
                    </m:sSubSup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</m:t>
                    </m:r>
                    <m:r>
                      <a:rPr lang="en-GB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 </m:t>
                    </m:r>
                    <m:r>
                      <a:rPr lang="it-IT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𝑣</m:t>
                    </m:r>
                    <m:sSubSup>
                      <m:sSubSup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SupPr>
                      <m:e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</m:e>
                      <m:sub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 respectively</a:t>
                </a: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0F92DEE3-DB4A-B4E5-1842-4C5557698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377" y="4713037"/>
                <a:ext cx="6225235" cy="641688"/>
              </a:xfrm>
              <a:prstGeom prst="rect">
                <a:avLst/>
              </a:prstGeom>
              <a:blipFill>
                <a:blip r:embed="rId4"/>
                <a:stretch>
                  <a:fillRect l="-1468" t="-952" r="-14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BDE97129-6F6F-D093-4198-7D6FA4F6DA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9861" y="5707280"/>
                <a:ext cx="8272268" cy="84124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solution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Ω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2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 </m:t>
                    </m:r>
                    <m:sSub>
                      <m:sSub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𝑡</m:t>
                        </m:r>
                      </m:sub>
                    </m:sSub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Φ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const</m:t>
                    </m:r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.</m:t>
                    </m:r>
                  </m:oMath>
                </a14:m>
                <a:endParaRPr lang="it-IT" sz="2400" dirty="0">
                  <a:solidFill>
                    <a:schemeClr val="tx1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BDE97129-6F6F-D093-4198-7D6FA4F6D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61" y="5707280"/>
                <a:ext cx="8272268" cy="841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4017F693-AFDA-14E0-E484-7F95B729C0B0}"/>
              </a:ext>
            </a:extLst>
          </p:cNvPr>
          <p:cNvCxnSpPr>
            <a:cxnSpLocks/>
            <a:stCxn id="3" idx="1"/>
            <a:endCxn id="8" idx="1"/>
          </p:cNvCxnSpPr>
          <p:nvPr/>
        </p:nvCxnSpPr>
        <p:spPr>
          <a:xfrm rot="10800000" flipH="1" flipV="1">
            <a:off x="1143605" y="3934327"/>
            <a:ext cx="1839772" cy="1099554"/>
          </a:xfrm>
          <a:prstGeom prst="curvedConnector3">
            <a:avLst>
              <a:gd name="adj1" fmla="val -12425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2508C-CF61-FD81-207E-BD4FA24FC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9D0FC9-5B57-4009-8C98-0543028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Pre-geometric cosmology solution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01266B-9244-1E0A-ED98-5A9BF2D74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05" y="1615919"/>
            <a:ext cx="5948288" cy="4106905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A8F36C-FE0F-D6DD-4C97-68D69C20C537}"/>
              </a:ext>
            </a:extLst>
          </p:cNvPr>
          <p:cNvSpPr txBox="1">
            <a:spLocks/>
          </p:cNvSpPr>
          <p:nvPr/>
        </p:nvSpPr>
        <p:spPr>
          <a:xfrm>
            <a:off x="6491407" y="5669877"/>
            <a:ext cx="4636683" cy="882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>
                <a:solidFill>
                  <a:prstClr val="black"/>
                </a:solidFill>
                <a:latin typeface="Nunito" pitchFamily="2" charset="0"/>
              </a:rPr>
              <a:t>regular</a:t>
            </a:r>
            <a:r>
              <a:rPr lang="en-US" sz="2400" dirty="0">
                <a:solidFill>
                  <a:prstClr val="black"/>
                </a:solidFill>
                <a:latin typeface="Nunito" pitchFamily="2" charset="0"/>
              </a:rPr>
              <a:t> pre-geometry before the inflationary epoch: no Big Bang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3C277D71-4ABB-F607-8462-8D83E0A46B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6719" y="2026309"/>
                <a:ext cx="4420497" cy="166674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Ω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𝑆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𝑆𝐵</m:t>
                          </m:r>
                        </m:e>
                      </m:groupCh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Λ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/3</m:t>
                          </m:r>
                        </m:e>
                      </m:rad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Nunito" pitchFamily="2" charset="0"/>
                  <a:ea typeface="Roboto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groupChr>
                        <m:groupChrPr>
                          <m:chr m:val="→"/>
                          <m:vertJc m:val="bot"/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𝑆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𝑆𝐵</m:t>
                          </m:r>
                        </m:e>
                      </m:groupCh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3/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Λ</m:t>
                          </m:r>
                        </m:e>
                      </m:rad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3C277D71-4ABB-F607-8462-8D83E0A46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19" y="2026309"/>
                <a:ext cx="4420497" cy="1666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C1D5A88C-98D1-7D91-609C-13B901DE38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0000" y="4127494"/>
                <a:ext cx="5113934" cy="198378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i="1" dirty="0">
                    <a:solidFill>
                      <a:prstClr val="black"/>
                    </a:solidFill>
                    <a:latin typeface="Nunito" pitchFamily="2" charset="0"/>
                  </a:rPr>
                  <a:t>emergence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 of a de Sitter universe</a:t>
                </a:r>
                <a:b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</a:b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(flat and empty FLRW cosmology):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=1,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 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𝑎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 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e>
                      </m:d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Nunito" pitchFamily="2" charset="0"/>
                  <a:ea typeface="Roboto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𝑎</m:t>
                      </m:r>
                      <m:d>
                        <m:dPr>
                          <m:ctrlP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e>
                      </m:d>
                      <m:r>
                        <a:rPr lang="en-GB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unc>
                        <m:funcPr>
                          <m:ctrlPr>
                            <a:rPr lang="en-GB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Λ</m:t>
                                  </m:r>
                                  <m:r>
                                    <a:rPr lang="en-GB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/3</m:t>
                                  </m:r>
                                </m:e>
                              </m:rad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Nunito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C1D5A88C-98D1-7D91-609C-13B901DE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127494"/>
                <a:ext cx="5113934" cy="1983782"/>
              </a:xfrm>
              <a:prstGeom prst="rect">
                <a:avLst/>
              </a:prstGeom>
              <a:blipFill>
                <a:blip r:embed="rId4"/>
                <a:stretch>
                  <a:fillRect l="-358" t="-2454" r="-2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curvo 5">
            <a:extLst>
              <a:ext uri="{FF2B5EF4-FFF2-40B4-BE49-F238E27FC236}">
                <a16:creationId xmlns:a16="http://schemas.microsoft.com/office/drawing/2014/main" id="{A0A3EE01-CD06-7996-41E7-62C1E5FF3CE7}"/>
              </a:ext>
            </a:extLst>
          </p:cNvPr>
          <p:cNvCxnSpPr>
            <a:cxnSpLocks/>
            <a:stCxn id="4" idx="1"/>
            <a:endCxn id="5" idx="1"/>
          </p:cNvCxnSpPr>
          <p:nvPr/>
        </p:nvCxnSpPr>
        <p:spPr>
          <a:xfrm rot="10800000" flipV="1">
            <a:off x="390001" y="2859681"/>
            <a:ext cx="346719" cy="2259704"/>
          </a:xfrm>
          <a:prstGeom prst="curvedConnector3">
            <a:avLst>
              <a:gd name="adj1" fmla="val 165932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881E0D82-8301-266F-780C-D0BB07B929B5}"/>
              </a:ext>
            </a:extLst>
          </p:cNvPr>
          <p:cNvCxnSpPr>
            <a:cxnSpLocks/>
            <a:stCxn id="5" idx="2"/>
            <a:endCxn id="3" idx="1"/>
          </p:cNvCxnSpPr>
          <p:nvPr/>
        </p:nvCxnSpPr>
        <p:spPr>
          <a:xfrm rot="16200000" flipH="1">
            <a:off x="4719187" y="4339056"/>
            <a:ext cx="12700" cy="3544440"/>
          </a:xfrm>
          <a:prstGeom prst="curvedConnector4">
            <a:avLst>
              <a:gd name="adj1" fmla="val 2750402"/>
              <a:gd name="adj2" fmla="val 53874"/>
            </a:avLst>
          </a:prstGeom>
          <a:ln w="38100">
            <a:solidFill>
              <a:srgbClr val="FFC000">
                <a:alpha val="60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60230-C57B-6A00-A25F-E3F8EF8A6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95E7B8-688C-75DE-89C6-92A13873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307" y="386212"/>
            <a:ext cx="12455346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Pre-geometric quantum cosmology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8F3A9A36-93C8-C045-7338-9746390A33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600" y="1787288"/>
                <a:ext cx="11784787" cy="57819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i="1" dirty="0">
                    <a:solidFill>
                      <a:prstClr val="black"/>
                    </a:solidFill>
                    <a:latin typeface="Nunito" pitchFamily="2" charset="0"/>
                  </a:rPr>
                  <a:t>minisuperspace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 Hamiltonian: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sSub>
                          <m:sSubPr>
                            <m:ctrlP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=24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it-I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bSup>
                          <m:sSubSupPr>
                            <m:ctrlPr>
                              <a:rPr lang="it-IT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GB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GB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8F3A9A36-93C8-C045-7338-9746390A3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0" y="1787288"/>
                <a:ext cx="11784787" cy="578199"/>
              </a:xfrm>
              <a:prstGeom prst="rect">
                <a:avLst/>
              </a:prstGeom>
              <a:blipFill>
                <a:blip r:embed="rId2"/>
                <a:stretch>
                  <a:fillRect l="-362" b="-12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B41EC517-8F41-7909-9B61-16461542C7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630" y="2659734"/>
                <a:ext cx="5126730" cy="99424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ℋ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𝑊</m:t>
                          </m:r>
                        </m:sub>
                      </m:sSub>
                      <m:box>
                        <m:box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groupChr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𝑆𝑆𝐵</m:t>
                              </m:r>
                            </m:e>
                          </m:groupChr>
                        </m:e>
                      </m:box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−3</m:t>
                      </m:r>
                      <m:sSubSup>
                        <m:sSubSup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=0</m:t>
                      </m:r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B41EC517-8F41-7909-9B61-16461542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30" y="2659734"/>
                <a:ext cx="5126730" cy="99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9C0783EB-72A5-65E7-3724-4CE0C05F37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4543" y="3948224"/>
                <a:ext cx="10102904" cy="129479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canonical quantisation and </a:t>
                </a:r>
                <a:r>
                  <a:rPr lang="en-GB" sz="2400" i="1" dirty="0">
                    <a:solidFill>
                      <a:prstClr val="black"/>
                    </a:solidFill>
                    <a:latin typeface="Nunito" pitchFamily="2" charset="0"/>
                  </a:rPr>
                  <a:t>pre-geometric</a:t>
                </a: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 Wheeler–DeWitt equation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ℋ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𝑊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Ψ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Φ</m:t>
                              </m:r>
                            </m:e>
                          </m:acc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Ψ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=0⇒6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𝜕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Ω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Ψ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Φ</m:t>
                      </m:r>
                      <m:f>
                        <m:f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𝜕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Φ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Ψ</m:t>
                      </m:r>
                    </m:oMath>
                  </m:oMathPara>
                </a14:m>
                <a:endParaRPr lang="it-IT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9C0783EB-72A5-65E7-3724-4CE0C05F3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43" y="3948224"/>
                <a:ext cx="10102904" cy="1294791"/>
              </a:xfrm>
              <a:prstGeom prst="rect">
                <a:avLst/>
              </a:prstGeom>
              <a:blipFill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EB1E3858-3C6D-276C-3F41-0ED1E2CAD680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 rot="5400000">
            <a:off x="4418628" y="1479489"/>
            <a:ext cx="791369" cy="2563364"/>
          </a:xfrm>
          <a:prstGeom prst="curvedConnector4">
            <a:avLst>
              <a:gd name="adj1" fmla="val 18591"/>
              <a:gd name="adj2" fmla="val 108918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testo 2">
                <a:extLst>
                  <a:ext uri="{FF2B5EF4-FFF2-40B4-BE49-F238E27FC236}">
                    <a16:creationId xmlns:a16="http://schemas.microsoft.com/office/drawing/2014/main" id="{745CF257-253C-B99D-44CD-185D7CDC2F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2964" y="5537262"/>
                <a:ext cx="6888473" cy="129479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</a:rPr>
                  <a:t>wave functional of the pre-geometric universe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Ψ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Φ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𝑣</m:t>
                          </m:r>
                        </m:den>
                      </m:f>
                      <m:func>
                        <m:func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Ω</m:t>
                              </m:r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/6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/6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Segnaposto testo 2">
                <a:extLst>
                  <a:ext uri="{FF2B5EF4-FFF2-40B4-BE49-F238E27FC236}">
                    <a16:creationId xmlns:a16="http://schemas.microsoft.com/office/drawing/2014/main" id="{745CF257-253C-B99D-44CD-185D7CDC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64" y="5537262"/>
                <a:ext cx="6888473" cy="1294791"/>
              </a:xfrm>
              <a:prstGeom prst="rect">
                <a:avLst/>
              </a:prstGeom>
              <a:blipFill>
                <a:blip r:embed="rId5"/>
                <a:stretch>
                  <a:fillRect t="-37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curvo 18">
            <a:extLst>
              <a:ext uri="{FF2B5EF4-FFF2-40B4-BE49-F238E27FC236}">
                <a16:creationId xmlns:a16="http://schemas.microsoft.com/office/drawing/2014/main" id="{608050FE-A298-C1F8-239A-FD7D551134E3}"/>
              </a:ext>
            </a:extLst>
          </p:cNvPr>
          <p:cNvCxnSpPr>
            <a:cxnSpLocks/>
            <a:stCxn id="10" idx="2"/>
            <a:endCxn id="14" idx="1"/>
          </p:cNvCxnSpPr>
          <p:nvPr/>
        </p:nvCxnSpPr>
        <p:spPr>
          <a:xfrm rot="5400000">
            <a:off x="3928659" y="4017321"/>
            <a:ext cx="941643" cy="3393031"/>
          </a:xfrm>
          <a:prstGeom prst="curvedConnector4">
            <a:avLst>
              <a:gd name="adj1" fmla="val 15624"/>
              <a:gd name="adj2" fmla="val 106737"/>
            </a:avLst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8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B9A7C-EA5F-9316-AF33-BC1E67705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2AB50-52B9-E2E5-F155-80002B6B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038"/>
            <a:ext cx="12191999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Conclusions and perspectives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4E4D0E1E-B529-5FFA-9AAA-BD48B37A25CE}"/>
              </a:ext>
            </a:extLst>
          </p:cNvPr>
          <p:cNvSpPr txBox="1">
            <a:spLocks/>
          </p:cNvSpPr>
          <p:nvPr/>
        </p:nvSpPr>
        <p:spPr>
          <a:xfrm>
            <a:off x="768095" y="2047017"/>
            <a:ext cx="10655808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Cormorant" pitchFamily="2" charset="0"/>
              <a:buChar char="▶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gravity can emerge via SSB in a pre-geometric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B58EFC95-4A9D-76FC-F344-0D1DA209AE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5" y="4184049"/>
                <a:ext cx="1065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buClr>
                    <a:prstClr val="black"/>
                  </a:buClr>
                  <a:buFont typeface="Cormorant" pitchFamily="2" charset="0"/>
                  <a:buChar char="▶"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phase transition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and supermassive boson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B58EFC95-4A9D-76FC-F344-0D1DA209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" y="4184049"/>
                <a:ext cx="10655808" cy="573936"/>
              </a:xfrm>
              <a:prstGeom prst="rect">
                <a:avLst/>
              </a:prstGeom>
              <a:blipFill>
                <a:blip r:embed="rId2"/>
                <a:stretch>
                  <a:fillRect t="-7368" b="-4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BFB4783F-3B1B-8E0F-060B-3FE402E7F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5" y="3115533"/>
                <a:ext cx="1065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buClr>
                    <a:prstClr val="black"/>
                  </a:buClr>
                  <a:buFont typeface="Cormorant" pitchFamily="2" charset="0"/>
                  <a:buChar char="▶"/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1,4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groupChr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: emerging principles and energy scales of GR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W</m:t>
                        </m:r>
                      </m:sub>
                    </m:sSub>
                  </m:oMath>
                </a14:m>
                <a:endParaRPr lang="en-GB" sz="2400" dirty="0">
                  <a:solidFill>
                    <a:prstClr val="black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BFB4783F-3B1B-8E0F-060B-3FE402E7F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" y="3115533"/>
                <a:ext cx="10655808" cy="573936"/>
              </a:xfrm>
              <a:prstGeom prst="rect">
                <a:avLst/>
              </a:prstGeom>
              <a:blipFill>
                <a:blip r:embed="rId3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DE4793-31AC-2254-8D4F-2FB3802E911A}"/>
              </a:ext>
            </a:extLst>
          </p:cNvPr>
          <p:cNvSpPr txBox="1">
            <a:spLocks/>
          </p:cNvSpPr>
          <p:nvPr/>
        </p:nvSpPr>
        <p:spPr>
          <a:xfrm>
            <a:off x="1" y="5252565"/>
            <a:ext cx="12191999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Cormorant" pitchFamily="2" charset="0"/>
              <a:buChar char="▶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resolution of classical spacetime singularities, quantum cosmology and inflation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81145C7A-5C05-B5F9-F75A-405102AB7909}"/>
              </a:ext>
            </a:extLst>
          </p:cNvPr>
          <p:cNvSpPr txBox="1">
            <a:spLocks/>
          </p:cNvSpPr>
          <p:nvPr/>
        </p:nvSpPr>
        <p:spPr>
          <a:xfrm>
            <a:off x="-1" y="6107226"/>
            <a:ext cx="12191999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Cormorant" pitchFamily="2" charset="0"/>
              <a:buChar char="▶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quantisation of gravity and UV completion of GR</a:t>
            </a:r>
          </a:p>
        </p:txBody>
      </p:sp>
    </p:spTree>
    <p:extLst>
      <p:ext uri="{BB962C8B-B14F-4D97-AF65-F5344CB8AC3E}">
        <p14:creationId xmlns:p14="http://schemas.microsoft.com/office/powerpoint/2010/main" val="1796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B9C12-9523-26DD-756B-9B5765F0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68" y="2288200"/>
            <a:ext cx="7004064" cy="228160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Thanks for</a:t>
            </a:r>
            <a:b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</a:b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23949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B9C12-9523-26DD-756B-9B5765F0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19" y="-10972"/>
            <a:ext cx="4165762" cy="1048308"/>
          </a:xfrm>
          <a:noFill/>
        </p:spPr>
        <p:txBody>
          <a:bodyPr>
            <a:no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References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27F36C7B-F7C8-3DDC-EFAD-3104ECBC0ADE}"/>
              </a:ext>
            </a:extLst>
          </p:cNvPr>
          <p:cNvSpPr txBox="1">
            <a:spLocks/>
          </p:cNvSpPr>
          <p:nvPr/>
        </p:nvSpPr>
        <p:spPr>
          <a:xfrm>
            <a:off x="496702" y="1037336"/>
            <a:ext cx="11198596" cy="5653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</a:rPr>
              <a:t>Addazi, Capozziello, Marcianò &amp; Meluccio (2025) </a:t>
            </a:r>
            <a:r>
              <a:rPr lang="en-GB" sz="2400" dirty="0">
                <a:solidFill>
                  <a:schemeClr val="tx2"/>
                </a:solidFill>
                <a:latin typeface="Nunito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10.1088/1361-6382/</a:t>
            </a:r>
            <a:r>
              <a:rPr lang="en-GB" sz="2400" dirty="0" err="1">
                <a:solidFill>
                  <a:schemeClr val="tx2"/>
                </a:solidFill>
                <a:latin typeface="Nunito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ada767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</a:rPr>
              <a:t>Addazi, Capozziello, Marcianò &amp; Meluccio (2025) </a:t>
            </a:r>
            <a:r>
              <a:rPr lang="en-GB" sz="2400" dirty="0">
                <a:solidFill>
                  <a:schemeClr val="tx2"/>
                </a:solidFill>
                <a:latin typeface="Nuni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</a:t>
            </a:r>
            <a:r>
              <a:rPr lang="en-GB" sz="2400" dirty="0" err="1">
                <a:solidFill>
                  <a:schemeClr val="tx2"/>
                </a:solidFill>
                <a:latin typeface="Nuni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v5wg-sy4w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</a:rPr>
              <a:t>Meluccio (2025) </a:t>
            </a:r>
            <a:r>
              <a:rPr lang="en-GB" sz="2400" dirty="0">
                <a:solidFill>
                  <a:schemeClr val="tx2"/>
                </a:solidFill>
                <a:latin typeface="Nunito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</a:t>
            </a:r>
            <a:r>
              <a:rPr lang="en-GB" sz="2400" dirty="0" err="1">
                <a:solidFill>
                  <a:schemeClr val="tx2"/>
                </a:solidFill>
                <a:latin typeface="Nunito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kysy-z41p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</a:rPr>
              <a:t>MacDowell &amp; Mansouri (1977) </a:t>
            </a:r>
            <a:r>
              <a:rPr lang="it-IT" sz="2400" dirty="0">
                <a:solidFill>
                  <a:schemeClr val="tx2"/>
                </a:solidFill>
                <a:latin typeface="Nunito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</a:t>
            </a:r>
            <a:r>
              <a:rPr lang="it-IT" sz="2400" dirty="0" err="1">
                <a:solidFill>
                  <a:schemeClr val="tx2"/>
                </a:solidFill>
                <a:latin typeface="Nunito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PhysRevLett.38.739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</a:rPr>
              <a:t>Pagels (1984) </a:t>
            </a:r>
            <a:r>
              <a:rPr lang="en-GB" sz="2400" dirty="0">
                <a:solidFill>
                  <a:schemeClr val="tx2"/>
                </a:solidFill>
                <a:latin typeface="Nunito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</a:t>
            </a:r>
            <a:r>
              <a:rPr lang="en-GB" sz="2400" dirty="0" err="1">
                <a:solidFill>
                  <a:schemeClr val="tx2"/>
                </a:solidFill>
                <a:latin typeface="Nunito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PhysRevD.29.1690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</a:rPr>
              <a:t>Wilczek (1998) </a:t>
            </a:r>
            <a:r>
              <a:rPr lang="en-GB" sz="2400" dirty="0">
                <a:solidFill>
                  <a:schemeClr val="tx2"/>
                </a:solidFill>
                <a:latin typeface="Nunito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</a:t>
            </a:r>
            <a:r>
              <a:rPr lang="en-GB" sz="2400" dirty="0" err="1">
                <a:solidFill>
                  <a:schemeClr val="tx2"/>
                </a:solidFill>
                <a:latin typeface="Nunito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PhysRevLett.80.4851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US" sz="2400" dirty="0">
                <a:solidFill>
                  <a:prstClr val="black"/>
                </a:solidFill>
                <a:latin typeface="Nunito" pitchFamily="2" charset="0"/>
              </a:rPr>
              <a:t>Wise (2010) </a:t>
            </a:r>
            <a:r>
              <a:rPr lang="en-US" sz="2400" dirty="0">
                <a:solidFill>
                  <a:schemeClr val="tx2"/>
                </a:solidFill>
                <a:latin typeface="Nunito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10.1088/0264-9381/27/15/155010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US" sz="2400" dirty="0">
                <a:solidFill>
                  <a:prstClr val="black"/>
                </a:solidFill>
                <a:latin typeface="Nunito" pitchFamily="2" charset="0"/>
              </a:rPr>
              <a:t>Randono (2010) </a:t>
            </a:r>
            <a:r>
              <a:rPr lang="en-US" sz="2400" dirty="0" err="1">
                <a:solidFill>
                  <a:schemeClr val="tx2"/>
                </a:solidFill>
                <a:latin typeface="Nunito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arXiv:1010.5822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US" sz="2400" dirty="0">
                <a:solidFill>
                  <a:prstClr val="black"/>
                </a:solidFill>
                <a:latin typeface="Nunito" pitchFamily="2" charset="0"/>
              </a:rPr>
              <a:t>Tresguerres (2008) </a:t>
            </a:r>
            <a:r>
              <a:rPr lang="en-US" sz="2400" dirty="0">
                <a:solidFill>
                  <a:schemeClr val="tx2"/>
                </a:solidFill>
                <a:latin typeface="Nunito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10.1142/</a:t>
            </a:r>
            <a:r>
              <a:rPr lang="en-US" sz="2400" dirty="0" err="1">
                <a:solidFill>
                  <a:schemeClr val="tx2"/>
                </a:solidFill>
                <a:latin typeface="Nunito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S0219887808002692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US" sz="2400" dirty="0">
                <a:solidFill>
                  <a:prstClr val="black"/>
                </a:solidFill>
                <a:latin typeface="Nunito" pitchFamily="2" charset="0"/>
              </a:rPr>
              <a:t>Mielke (2011)</a:t>
            </a:r>
            <a:r>
              <a:rPr lang="en-US" sz="2400" dirty="0">
                <a:solidFill>
                  <a:schemeClr val="tx2"/>
                </a:solidFill>
                <a:latin typeface="Nunito" pitchFamily="2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Nunito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</a:t>
            </a:r>
            <a:r>
              <a:rPr lang="en-US" sz="2400" dirty="0" err="1">
                <a:solidFill>
                  <a:schemeClr val="tx2"/>
                </a:solidFill>
                <a:latin typeface="Nunito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PhysRevD.83.044004</a:t>
            </a:r>
            <a:endParaRPr lang="en-GB" sz="2400" dirty="0">
              <a:solidFill>
                <a:schemeClr val="tx2"/>
              </a:solidFill>
              <a:latin typeface="Nunito" pitchFamily="2" charset="0"/>
            </a:endParaRPr>
          </a:p>
          <a:p>
            <a:pPr marL="285750" lvl="0" indent="-285750" algn="ctr">
              <a:buClr>
                <a:prstClr val="black"/>
              </a:buClr>
              <a:buFont typeface="Wingdings 3" panose="05040102010807070707" pitchFamily="18" charset="2"/>
              <a:buChar char=""/>
              <a:defRPr/>
            </a:pPr>
            <a:r>
              <a:rPr lang="en-US" sz="2400" dirty="0">
                <a:solidFill>
                  <a:prstClr val="black"/>
                </a:solidFill>
                <a:latin typeface="Nunito" pitchFamily="2" charset="0"/>
              </a:rPr>
              <a:t>Westman &amp; Zlosnik (2013) </a:t>
            </a:r>
            <a:r>
              <a:rPr lang="en-US" sz="2400" dirty="0">
                <a:solidFill>
                  <a:srgbClr val="356A95"/>
                </a:solidFill>
                <a:latin typeface="Nunito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</a:t>
            </a:r>
            <a:r>
              <a:rPr lang="en-US" sz="2400" dirty="0" err="1">
                <a:solidFill>
                  <a:schemeClr val="tx2"/>
                </a:solidFill>
                <a:latin typeface="Nunito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j.aop.2013.03.012</a:t>
            </a:r>
            <a:endParaRPr lang="en-US" sz="2400" dirty="0">
              <a:solidFill>
                <a:schemeClr val="tx2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6599E0-D476-0737-7BB5-33E0623EF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ECA6E5E8-EADF-35A9-9090-201FE6703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2684687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𝑐𝑑</m:t>
                          </m:r>
                        </m:sup>
                      </m:sSubSup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𝑐𝑑</m:t>
                          </m:r>
                        </m:sup>
                      </m:sSup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ECA6E5E8-EADF-35A9-9090-201FE670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2684687"/>
                <a:ext cx="5327904" cy="658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8747037A-5390-AE7E-44C5-8BA0FD18F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684687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8747037A-5390-AE7E-44C5-8BA0FD18F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4687"/>
                <a:ext cx="5327904" cy="658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testo 2">
                <a:extLst>
                  <a:ext uri="{FF2B5EF4-FFF2-40B4-BE49-F238E27FC236}">
                    <a16:creationId xmlns:a16="http://schemas.microsoft.com/office/drawing/2014/main" id="{82842762-3300-A8F0-29CE-6503323C6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2048" y="1167989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i="1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local</a:t>
                </a: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Lorentz transformation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400" i="1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Segnaposto testo 2">
                <a:extLst>
                  <a:ext uri="{FF2B5EF4-FFF2-40B4-BE49-F238E27FC236}">
                    <a16:creationId xmlns:a16="http://schemas.microsoft.com/office/drawing/2014/main" id="{82842762-3300-A8F0-29CE-6503323C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48" y="1167989"/>
                <a:ext cx="5327904" cy="658368"/>
              </a:xfrm>
              <a:prstGeom prst="rect">
                <a:avLst/>
              </a:prstGeom>
              <a:blipFill>
                <a:blip r:embed="rId4"/>
                <a:stretch>
                  <a:fillRect t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351829FD-56CC-E5EF-D3E9-94010D9207F1}"/>
              </a:ext>
            </a:extLst>
          </p:cNvPr>
          <p:cNvSpPr txBox="1">
            <a:spLocks/>
          </p:cNvSpPr>
          <p:nvPr/>
        </p:nvSpPr>
        <p:spPr>
          <a:xfrm>
            <a:off x="768096" y="3446686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gauge theory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82BDB441-25A7-A8B6-39F6-0F29F993CFD9}"/>
              </a:ext>
            </a:extLst>
          </p:cNvPr>
          <p:cNvSpPr txBox="1">
            <a:spLocks/>
          </p:cNvSpPr>
          <p:nvPr/>
        </p:nvSpPr>
        <p:spPr>
          <a:xfrm>
            <a:off x="6096000" y="3446686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metric structure</a:t>
            </a:r>
          </a:p>
        </p:txBody>
      </p: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E40DD466-36DC-353B-9933-A4E130CF325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6096000" y="1441102"/>
            <a:ext cx="12700" cy="5327904"/>
          </a:xfrm>
          <a:prstGeom prst="curvedConnector3">
            <a:avLst>
              <a:gd name="adj1" fmla="val 4046402"/>
            </a:avLst>
          </a:prstGeom>
          <a:ln w="38100">
            <a:solidFill>
              <a:srgbClr val="FF0000">
                <a:alpha val="60000"/>
              </a:srgb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6167A972-5520-1505-B04E-C74BAC0A5F8C}"/>
              </a:ext>
            </a:extLst>
          </p:cNvPr>
          <p:cNvSpPr txBox="1">
            <a:spLocks/>
          </p:cNvSpPr>
          <p:nvPr/>
        </p:nvSpPr>
        <p:spPr>
          <a:xfrm>
            <a:off x="3432048" y="4621999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i="1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quantise</a:t>
            </a: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 gravity</a:t>
            </a:r>
          </a:p>
        </p:txBody>
      </p:sp>
      <p:cxnSp>
        <p:nvCxnSpPr>
          <p:cNvPr id="32" name="Connettore curvo 31">
            <a:extLst>
              <a:ext uri="{FF2B5EF4-FFF2-40B4-BE49-F238E27FC236}">
                <a16:creationId xmlns:a16="http://schemas.microsoft.com/office/drawing/2014/main" id="{5139A82D-06EA-2B2A-69D7-7A470BFE2D08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>
          <a:xfrm rot="16200000" flipH="1">
            <a:off x="6096000" y="1441102"/>
            <a:ext cx="12700" cy="5327904"/>
          </a:xfrm>
          <a:prstGeom prst="curvedConnector3">
            <a:avLst>
              <a:gd name="adj1" fmla="val 13089598"/>
            </a:avLst>
          </a:prstGeom>
          <a:ln w="38100">
            <a:solidFill>
              <a:srgbClr val="0070C0">
                <a:alpha val="60000"/>
              </a:srgb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31FA961E-4BF0-5033-2CFA-19CFE5F8791F}"/>
              </a:ext>
            </a:extLst>
          </p:cNvPr>
          <p:cNvSpPr txBox="1">
            <a:spLocks/>
          </p:cNvSpPr>
          <p:nvPr/>
        </p:nvSpPr>
        <p:spPr>
          <a:xfrm>
            <a:off x="3438398" y="5768052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i="1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gravitationalise</a:t>
            </a: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 the quantum</a:t>
            </a:r>
          </a:p>
        </p:txBody>
      </p:sp>
    </p:spTree>
    <p:extLst>
      <p:ext uri="{BB962C8B-B14F-4D97-AF65-F5344CB8AC3E}">
        <p14:creationId xmlns:p14="http://schemas.microsoft.com/office/powerpoint/2010/main" val="9058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9" grpId="0"/>
      <p:bldP spid="3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666AA-C52E-4992-650A-98CBFD32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D3FFB6D0-7E3C-9EE4-177F-1B4FDC5802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3430830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1,4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(10 generators)</a:t>
                </a:r>
              </a:p>
            </p:txBody>
          </p:sp>
        </mc:Choice>
        <mc:Fallback xmlns="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D3FFB6D0-7E3C-9EE4-177F-1B4FDC58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3430830"/>
                <a:ext cx="5327904" cy="658368"/>
              </a:xfrm>
              <a:prstGeom prst="rect">
                <a:avLst/>
              </a:prstGeom>
              <a:blipFill>
                <a:blip r:embed="rId2"/>
                <a:stretch>
                  <a:fillRect t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53AE1966-2BD4-5622-38CB-595FC0779B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430830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(6 generators)</a:t>
                </a: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53AE1966-2BD4-5622-38CB-595FC0779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30830"/>
                <a:ext cx="5327904" cy="658368"/>
              </a:xfrm>
              <a:prstGeom prst="rect">
                <a:avLst/>
              </a:prstGeom>
              <a:blipFill>
                <a:blip r:embed="rId3"/>
                <a:stretch>
                  <a:fillRect t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curvo 10">
            <a:extLst>
              <a:ext uri="{FF2B5EF4-FFF2-40B4-BE49-F238E27FC236}">
                <a16:creationId xmlns:a16="http://schemas.microsoft.com/office/drawing/2014/main" id="{0425D159-7302-208A-5806-B9FC9CC4CAA5}"/>
              </a:ext>
            </a:extLst>
          </p:cNvPr>
          <p:cNvCxnSpPr>
            <a:cxnSpLocks/>
            <a:stCxn id="4" idx="2"/>
            <a:endCxn id="8" idx="2"/>
          </p:cNvCxnSpPr>
          <p:nvPr/>
        </p:nvCxnSpPr>
        <p:spPr>
          <a:xfrm rot="16200000" flipH="1">
            <a:off x="6096000" y="1425246"/>
            <a:ext cx="12700" cy="5327904"/>
          </a:xfrm>
          <a:prstGeom prst="curvedConnector3">
            <a:avLst>
              <a:gd name="adj1" fmla="val 7329598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72C29628-5938-4752-12F6-D33AC9C513AC}"/>
              </a:ext>
            </a:extLst>
          </p:cNvPr>
          <p:cNvSpPr txBox="1">
            <a:spLocks/>
          </p:cNvSpPr>
          <p:nvPr/>
        </p:nvSpPr>
        <p:spPr>
          <a:xfrm>
            <a:off x="3432048" y="5024327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SSB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D4C2A341-2A75-2624-D25E-0CEEFE0C3D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2502051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Higgs-like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𝜙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D4C2A341-2A75-2624-D25E-0CEEFE0C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2502051"/>
                <a:ext cx="5327904" cy="658368"/>
              </a:xfrm>
              <a:prstGeom prst="rect">
                <a:avLst/>
              </a:prstGeom>
              <a:blipFill>
                <a:blip r:embed="rId4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339EB6A4-610A-7752-3ACA-2CC0DDFDEB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370667"/>
                <a:ext cx="5327904" cy="88053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339EB6A4-610A-7752-3ACA-2CC0DDFD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70667"/>
                <a:ext cx="5327904" cy="880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curvo 9">
            <a:extLst>
              <a:ext uri="{FF2B5EF4-FFF2-40B4-BE49-F238E27FC236}">
                <a16:creationId xmlns:a16="http://schemas.microsoft.com/office/drawing/2014/main" id="{961645F7-2C5B-DA0C-758A-BD2C943A76C2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5400000" flipH="1" flipV="1">
            <a:off x="6030308" y="-227593"/>
            <a:ext cx="131384" cy="5327904"/>
          </a:xfrm>
          <a:prstGeom prst="curvedConnector3">
            <a:avLst>
              <a:gd name="adj1" fmla="val 737977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4B217CF-AC08-E47C-5DED-D4EC5E067F37}"/>
              </a:ext>
            </a:extLst>
          </p:cNvPr>
          <p:cNvSpPr txBox="1">
            <a:spLocks/>
          </p:cNvSpPr>
          <p:nvPr/>
        </p:nvSpPr>
        <p:spPr>
          <a:xfrm>
            <a:off x="3432048" y="1053285"/>
            <a:ext cx="5327904" cy="513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SSB</a:t>
            </a:r>
          </a:p>
        </p:txBody>
      </p:sp>
    </p:spTree>
    <p:extLst>
      <p:ext uri="{BB962C8B-B14F-4D97-AF65-F5344CB8AC3E}">
        <p14:creationId xmlns:p14="http://schemas.microsoft.com/office/powerpoint/2010/main" val="3336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DE08-59E8-D29D-7583-5F3CC598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796C1817-CE40-748B-4964-399B23E64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274" y="1822168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Higgs-like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𝜙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796C1817-CE40-748B-4964-399B23E64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4" y="1822168"/>
                <a:ext cx="5327904" cy="658368"/>
              </a:xfrm>
              <a:prstGeom prst="rect">
                <a:avLst/>
              </a:prstGeom>
              <a:blipFill>
                <a:blip r:embed="rId2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11CA07F1-4FC9-92FE-C3DC-2644FD141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9178" y="1684867"/>
                <a:ext cx="5327904" cy="8993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</m:e>
                      </m:groupCh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11CA07F1-4FC9-92FE-C3DC-2644FD141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178" y="1684867"/>
                <a:ext cx="5327904" cy="899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curvo 9">
            <a:extLst>
              <a:ext uri="{FF2B5EF4-FFF2-40B4-BE49-F238E27FC236}">
                <a16:creationId xmlns:a16="http://schemas.microsoft.com/office/drawing/2014/main" id="{52FAF1C0-ABC8-E945-6447-0662F031EE96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5400000" flipH="1" flipV="1">
            <a:off x="6000528" y="-910434"/>
            <a:ext cx="137301" cy="5327904"/>
          </a:xfrm>
          <a:prstGeom prst="curvedConnector3">
            <a:avLst>
              <a:gd name="adj1" fmla="val 679651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1E3C3DB4-D57C-F755-EDAB-0B142B6AC1B6}"/>
              </a:ext>
            </a:extLst>
          </p:cNvPr>
          <p:cNvSpPr txBox="1">
            <a:spLocks/>
          </p:cNvSpPr>
          <p:nvPr/>
        </p:nvSpPr>
        <p:spPr>
          <a:xfrm>
            <a:off x="3378404" y="424203"/>
            <a:ext cx="5327904" cy="513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SSB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testo 2">
                <a:extLst>
                  <a:ext uri="{FF2B5EF4-FFF2-40B4-BE49-F238E27FC236}">
                    <a16:creationId xmlns:a16="http://schemas.microsoft.com/office/drawing/2014/main" id="{3058B84A-63E4-191B-8C15-10B57AE78A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945" y="5303936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</m:sup>
                    </m:sSub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≡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spin connection</a:t>
                </a:r>
              </a:p>
            </p:txBody>
          </p:sp>
        </mc:Choice>
        <mc:Fallback xmlns="">
          <p:sp>
            <p:nvSpPr>
              <p:cNvPr id="2" name="Segnaposto testo 2">
                <a:extLst>
                  <a:ext uri="{FF2B5EF4-FFF2-40B4-BE49-F238E27FC236}">
                    <a16:creationId xmlns:a16="http://schemas.microsoft.com/office/drawing/2014/main" id="{3058B84A-63E4-191B-8C15-10B57AE78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5" y="5303936"/>
                <a:ext cx="5327904" cy="658368"/>
              </a:xfrm>
              <a:prstGeom prst="rect">
                <a:avLst/>
              </a:prstGeom>
              <a:blipFill>
                <a:blip r:embed="rId4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D469E6F1-53CB-0060-2208-1A1CD44248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7959" y="5303936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b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≡</m:t>
                    </m:r>
                    <m:sSubSup>
                      <m:sSub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tetrads</a:t>
                </a: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D469E6F1-53CB-0060-2208-1A1CD4424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59" y="5303936"/>
                <a:ext cx="5327904" cy="658368"/>
              </a:xfrm>
              <a:prstGeom prst="rect">
                <a:avLst/>
              </a:prstGeom>
              <a:blipFill>
                <a:blip r:embed="rId5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0C79CA28-E742-D8EA-B5A8-390BAB1D21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4007" y="3377594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gauge field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sup>
                    </m:sSubSup>
                  </m:oMath>
                </a14:m>
                <a:endParaRPr lang="en-GB" sz="2400" i="1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egnaposto testo 2">
                <a:extLst>
                  <a:ext uri="{FF2B5EF4-FFF2-40B4-BE49-F238E27FC236}">
                    <a16:creationId xmlns:a16="http://schemas.microsoft.com/office/drawing/2014/main" id="{0C79CA28-E742-D8EA-B5A8-390BAB1D2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07" y="3377594"/>
                <a:ext cx="5327904" cy="658368"/>
              </a:xfrm>
              <a:prstGeom prst="rect">
                <a:avLst/>
              </a:prstGeom>
              <a:blipFill>
                <a:blip r:embed="rId6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7BCD9704-F7B1-4064-FDF3-CF9BFA99E0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055" y="6065935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24 (4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Segnaposto testo 2">
                <a:extLst>
                  <a:ext uri="{FF2B5EF4-FFF2-40B4-BE49-F238E27FC236}">
                    <a16:creationId xmlns:a16="http://schemas.microsoft.com/office/drawing/2014/main" id="{7BCD9704-F7B1-4064-FDF3-CF9BFA99E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55" y="6065935"/>
                <a:ext cx="5327904" cy="658368"/>
              </a:xfrm>
              <a:prstGeom prst="rect">
                <a:avLst/>
              </a:prstGeom>
              <a:blipFill>
                <a:blip r:embed="rId7"/>
                <a:stretch>
                  <a:fillRect t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egnaposto testo 2">
                <a:extLst>
                  <a:ext uri="{FF2B5EF4-FFF2-40B4-BE49-F238E27FC236}">
                    <a16:creationId xmlns:a16="http://schemas.microsoft.com/office/drawing/2014/main" id="{45AA1232-3C11-64C8-07F1-844C01BA2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7959" y="6065935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16 (4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Segnaposto testo 2">
                <a:extLst>
                  <a:ext uri="{FF2B5EF4-FFF2-40B4-BE49-F238E27FC236}">
                    <a16:creationId xmlns:a16="http://schemas.microsoft.com/office/drawing/2014/main" id="{45AA1232-3C11-64C8-07F1-844C01BA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59" y="6065935"/>
                <a:ext cx="5327904" cy="658368"/>
              </a:xfrm>
              <a:prstGeom prst="rect">
                <a:avLst/>
              </a:prstGeom>
              <a:blipFill>
                <a:blip r:embed="rId8"/>
                <a:stretch>
                  <a:fillRect t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39B72F45-A602-715A-2D86-55AC43AB4591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 rot="5400000">
            <a:off x="4123941" y="3359918"/>
            <a:ext cx="1267974" cy="2620062"/>
          </a:xfrm>
          <a:prstGeom prst="curvedConnector3">
            <a:avLst/>
          </a:prstGeom>
          <a:ln w="38100">
            <a:solidFill>
              <a:srgbClr val="FFC000">
                <a:alpha val="6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0C819BCD-8C79-2197-E6AB-40F18B11D381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 rot="16200000" flipH="1">
            <a:off x="6765948" y="3337973"/>
            <a:ext cx="1267974" cy="2663952"/>
          </a:xfrm>
          <a:prstGeom prst="curvedConnector3">
            <a:avLst/>
          </a:prstGeom>
          <a:ln w="38100">
            <a:solidFill>
              <a:srgbClr val="FFC000">
                <a:alpha val="6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egnaposto testo 2">
                <a:extLst>
                  <a:ext uri="{FF2B5EF4-FFF2-40B4-BE49-F238E27FC236}">
                    <a16:creationId xmlns:a16="http://schemas.microsoft.com/office/drawing/2014/main" id="{2C50DD9C-4492-284E-9B16-B4CBBFD0A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4154" y="2719225"/>
                <a:ext cx="2670047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40 (4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Segnaposto testo 2">
                <a:extLst>
                  <a:ext uri="{FF2B5EF4-FFF2-40B4-BE49-F238E27FC236}">
                    <a16:creationId xmlns:a16="http://schemas.microsoft.com/office/drawing/2014/main" id="{2C50DD9C-4492-284E-9B16-B4CBBFD0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54" y="2719225"/>
                <a:ext cx="2670047" cy="658368"/>
              </a:xfrm>
              <a:prstGeom prst="rect">
                <a:avLst/>
              </a:prstGeom>
              <a:blipFill>
                <a:blip r:embed="rId9"/>
                <a:stretch>
                  <a:fillRect t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700487D-756E-76B1-611E-013EC8CE4A8A}"/>
              </a:ext>
            </a:extLst>
          </p:cNvPr>
          <p:cNvCxnSpPr>
            <a:cxnSpLocks/>
            <a:stCxn id="17" idx="2"/>
            <a:endCxn id="5" idx="0"/>
          </p:cNvCxnSpPr>
          <p:nvPr/>
        </p:nvCxnSpPr>
        <p:spPr>
          <a:xfrm>
            <a:off x="6042356" y="937840"/>
            <a:ext cx="25603" cy="2439754"/>
          </a:xfrm>
          <a:prstGeom prst="straightConnector1">
            <a:avLst/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C492778-8D25-4A4B-6879-64595B3E6A8A}"/>
              </a:ext>
            </a:extLst>
          </p:cNvPr>
          <p:cNvCxnSpPr>
            <a:cxnSpLocks/>
            <a:stCxn id="9" idx="2"/>
            <a:endCxn id="3" idx="0"/>
          </p:cNvCxnSpPr>
          <p:nvPr/>
        </p:nvCxnSpPr>
        <p:spPr>
          <a:xfrm flipH="1">
            <a:off x="8731911" y="2584167"/>
            <a:ext cx="1219" cy="2719769"/>
          </a:xfrm>
          <a:prstGeom prst="straightConnector1">
            <a:avLst/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A896-C0BA-808F-38C7-F058C9B2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70966257-AD61-52F4-288B-D108938FBD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2099462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prstClr val="black"/>
                  </a:buClr>
                  <a:buSzPct val="80000"/>
                  <a:buFont typeface="Wingdings 3" panose="05040102010807070707" pitchFamily="18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sup>
                      </m:sSubSup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sSup>
                        <m:sSup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𝜙</m:t>
                          </m:r>
                        </m:e>
                        <m:sup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kumimoji="0" lang="en-GB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70966257-AD61-52F4-288B-D108938FB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2099462"/>
                <a:ext cx="5327904" cy="658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9153E168-4242-CB15-32EF-EF72A17A54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099462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𝑎𝑏</m:t>
                          </m:r>
                        </m:sup>
                      </m:sSubSup>
                    </m:oMath>
                  </m:oMathPara>
                </a14:m>
                <a:endParaRPr lang="en-GB" sz="2400" i="1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9153E168-4242-CB15-32EF-EF72A17A5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99462"/>
                <a:ext cx="5327904" cy="658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708BD0B2-D9F9-20C4-E1A0-17AE5750A1EB}"/>
              </a:ext>
            </a:extLst>
          </p:cNvPr>
          <p:cNvSpPr txBox="1">
            <a:spLocks/>
          </p:cNvSpPr>
          <p:nvPr/>
        </p:nvSpPr>
        <p:spPr>
          <a:xfrm>
            <a:off x="768096" y="2861461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Times New Roman" panose="02020603050405020304" pitchFamily="18" charset="0"/>
              </a:rPr>
              <a:t>gauge theory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0D364B27-4B21-E527-21F2-6D3C27B7743C}"/>
              </a:ext>
            </a:extLst>
          </p:cNvPr>
          <p:cNvSpPr txBox="1">
            <a:spLocks/>
          </p:cNvSpPr>
          <p:nvPr/>
        </p:nvSpPr>
        <p:spPr>
          <a:xfrm>
            <a:off x="6096000" y="2861461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Times New Roman" panose="02020603050405020304" pitchFamily="18" charset="0"/>
              </a:rPr>
              <a:t>metric structure</a:t>
            </a:r>
          </a:p>
        </p:txBody>
      </p:sp>
      <p:cxnSp>
        <p:nvCxnSpPr>
          <p:cNvPr id="17" name="Connettore curvo 16">
            <a:extLst>
              <a:ext uri="{FF2B5EF4-FFF2-40B4-BE49-F238E27FC236}">
                <a16:creationId xmlns:a16="http://schemas.microsoft.com/office/drawing/2014/main" id="{090DFB2F-484C-5EAB-4C26-A4E3AF45C74D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6096000" y="855877"/>
            <a:ext cx="12700" cy="5327904"/>
          </a:xfrm>
          <a:prstGeom prst="curvedConnector3">
            <a:avLst>
              <a:gd name="adj1" fmla="val 4046402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1BD15698-893A-83F7-7A7E-D5CF5D14179F}"/>
              </a:ext>
            </a:extLst>
          </p:cNvPr>
          <p:cNvSpPr txBox="1">
            <a:spLocks/>
          </p:cNvSpPr>
          <p:nvPr/>
        </p:nvSpPr>
        <p:spPr>
          <a:xfrm>
            <a:off x="3432048" y="4036774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Times New Roman" panose="02020603050405020304" pitchFamily="18" charset="0"/>
              </a:rPr>
              <a:t>SSB</a:t>
            </a:r>
          </a:p>
        </p:txBody>
      </p:sp>
      <p:cxnSp>
        <p:nvCxnSpPr>
          <p:cNvPr id="32" name="Connettore curvo 31">
            <a:extLst>
              <a:ext uri="{FF2B5EF4-FFF2-40B4-BE49-F238E27FC236}">
                <a16:creationId xmlns:a16="http://schemas.microsoft.com/office/drawing/2014/main" id="{376243D4-B3CD-1CA5-DE2F-E738C4D5F87D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>
          <a:xfrm rot="16200000" flipH="1">
            <a:off x="6096000" y="855877"/>
            <a:ext cx="12700" cy="5327904"/>
          </a:xfrm>
          <a:prstGeom prst="curvedConnector3">
            <a:avLst>
              <a:gd name="adj1" fmla="val 13089598"/>
            </a:avLst>
          </a:prstGeom>
          <a:ln w="38100">
            <a:solidFill>
              <a:srgbClr val="0070C0">
                <a:alpha val="60000"/>
              </a:srgb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E001A365-B46E-B7A5-DCF9-7A49E0FA964B}"/>
              </a:ext>
            </a:extLst>
          </p:cNvPr>
          <p:cNvSpPr txBox="1">
            <a:spLocks/>
          </p:cNvSpPr>
          <p:nvPr/>
        </p:nvSpPr>
        <p:spPr>
          <a:xfrm>
            <a:off x="3438398" y="5182827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Times New Roman" panose="02020603050405020304" pitchFamily="18" charset="0"/>
              </a:rPr>
              <a:t>gravitationalise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Times New Roman" panose="02020603050405020304" pitchFamily="18" charset="0"/>
              </a:rPr>
              <a:t> the quantum</a:t>
            </a:r>
          </a:p>
        </p:txBody>
      </p:sp>
    </p:spTree>
    <p:extLst>
      <p:ext uri="{BB962C8B-B14F-4D97-AF65-F5344CB8AC3E}">
        <p14:creationId xmlns:p14="http://schemas.microsoft.com/office/powerpoint/2010/main" val="37990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E3832-8FC8-33EE-F610-58091F9F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0F48EFE5-1BF6-FB1E-A529-C0D6D92F7D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3057756"/>
                <a:ext cx="5327904" cy="55692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1,4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(10 generators)</a:t>
                </a:r>
              </a:p>
            </p:txBody>
          </p:sp>
        </mc:Choice>
        <mc:Fallback xmlns="">
          <p:sp>
            <p:nvSpPr>
              <p:cNvPr id="4" name="Segnaposto testo 2">
                <a:extLst>
                  <a:ext uri="{FF2B5EF4-FFF2-40B4-BE49-F238E27FC236}">
                    <a16:creationId xmlns:a16="http://schemas.microsoft.com/office/drawing/2014/main" id="{0F48EFE5-1BF6-FB1E-A529-C0D6D92F7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3057756"/>
                <a:ext cx="5327904" cy="556921"/>
              </a:xfrm>
              <a:prstGeom prst="rect">
                <a:avLst/>
              </a:prstGeom>
              <a:blipFill>
                <a:blip r:embed="rId2"/>
                <a:stretch>
                  <a:fillRect t="-7692" b="-8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C53EB1AA-7D02-0388-9F24-3BA4DE3296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057756"/>
                <a:ext cx="5327904" cy="6583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(6 generators)</a:t>
                </a:r>
              </a:p>
            </p:txBody>
          </p:sp>
        </mc:Choice>
        <mc:Fallback xmlns="">
          <p:sp>
            <p:nvSpPr>
              <p:cNvPr id="8" name="Segnaposto testo 2">
                <a:extLst>
                  <a:ext uri="{FF2B5EF4-FFF2-40B4-BE49-F238E27FC236}">
                    <a16:creationId xmlns:a16="http://schemas.microsoft.com/office/drawing/2014/main" id="{C53EB1AA-7D02-0388-9F24-3BA4DE32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57756"/>
                <a:ext cx="5327904" cy="658368"/>
              </a:xfrm>
              <a:prstGeom prst="rect">
                <a:avLst/>
              </a:prstGeom>
              <a:blipFill>
                <a:blip r:embed="rId3"/>
                <a:stretch>
                  <a:fillRect t="-6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D2C54E1F-4F6F-A135-65CE-1679B2B1E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1880007"/>
                <a:ext cx="5327904" cy="907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internal-space generalised</a:t>
                </a:r>
                <a:b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</a:b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Minkowski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Segnaposto testo 2">
                <a:extLst>
                  <a:ext uri="{FF2B5EF4-FFF2-40B4-BE49-F238E27FC236}">
                    <a16:creationId xmlns:a16="http://schemas.microsoft.com/office/drawing/2014/main" id="{D2C54E1F-4F6F-A135-65CE-1679B2B1E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1880007"/>
                <a:ext cx="5327904" cy="907338"/>
              </a:xfrm>
              <a:prstGeom prst="rect">
                <a:avLst/>
              </a:prstGeom>
              <a:blipFill>
                <a:blip r:embed="rId4"/>
                <a:stretch>
                  <a:fillRect t="-5369" b="-67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FE27ECEC-B167-3585-713D-6A156069E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80007"/>
                <a:ext cx="5327904" cy="9073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tangent-space</a:t>
                </a:r>
                <a:b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</a:b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Minkowski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FE27ECEC-B167-3585-713D-6A156069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80007"/>
                <a:ext cx="5327904" cy="907338"/>
              </a:xfrm>
              <a:prstGeom prst="rect">
                <a:avLst/>
              </a:prstGeom>
              <a:blipFill>
                <a:blip r:embed="rId5"/>
                <a:stretch>
                  <a:fillRect t="-5369" b="-67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curvo 9">
            <a:extLst>
              <a:ext uri="{FF2B5EF4-FFF2-40B4-BE49-F238E27FC236}">
                <a16:creationId xmlns:a16="http://schemas.microsoft.com/office/drawing/2014/main" id="{33E487C2-7B68-25DF-662E-68D43E366BCD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5400000" flipH="1" flipV="1">
            <a:off x="6096000" y="-783945"/>
            <a:ext cx="12700" cy="5327904"/>
          </a:xfrm>
          <a:prstGeom prst="curvedConnector3">
            <a:avLst>
              <a:gd name="adj1" fmla="val 612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0C796071-8A17-C7C3-8A29-9F8F069B2578}"/>
              </a:ext>
            </a:extLst>
          </p:cNvPr>
          <p:cNvSpPr txBox="1">
            <a:spLocks/>
          </p:cNvSpPr>
          <p:nvPr/>
        </p:nvSpPr>
        <p:spPr>
          <a:xfrm>
            <a:off x="3438398" y="590630"/>
            <a:ext cx="5327904" cy="513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SSB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testo 2">
                <a:extLst>
                  <a:ext uri="{FF2B5EF4-FFF2-40B4-BE49-F238E27FC236}">
                    <a16:creationId xmlns:a16="http://schemas.microsoft.com/office/drawing/2014/main" id="{55169E08-05B8-1476-BCBF-4B7D99A64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76" y="5199176"/>
                <a:ext cx="5428844" cy="55692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i="1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no metric structure</a:t>
                </a: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hideTop m:val="on"/>
                        <m:hideBot m:val="on"/>
                        <m:hideLeft m:val="on"/>
                        <m:hideRight m:val="on"/>
                        <m:strikeTLBR m:val="on"/>
                        <m:strikeBLTR m:val="on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8"/>
                                <m:aln/>
                              </m:r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e>
                    </m:borderBox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: pre-geometry</a:t>
                </a:r>
              </a:p>
            </p:txBody>
          </p:sp>
        </mc:Choice>
        <mc:Fallback xmlns="">
          <p:sp>
            <p:nvSpPr>
              <p:cNvPr id="2" name="Segnaposto testo 2">
                <a:extLst>
                  <a:ext uri="{FF2B5EF4-FFF2-40B4-BE49-F238E27FC236}">
                    <a16:creationId xmlns:a16="http://schemas.microsoft.com/office/drawing/2014/main" id="{55169E08-05B8-1476-BCBF-4B7D99A64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6" y="5199176"/>
                <a:ext cx="5428844" cy="556921"/>
              </a:xfrm>
              <a:prstGeom prst="rect">
                <a:avLst/>
              </a:prstGeom>
              <a:blipFill>
                <a:blip r:embed="rId6"/>
                <a:stretch>
                  <a:fillRect l="-1124" t="-4396" r="-1011" b="-12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030C997-2DF5-0B1F-A6EC-D039D7D0F229}"/>
              </a:ext>
            </a:extLst>
          </p:cNvPr>
          <p:cNvCxnSpPr>
            <a:cxnSpLocks/>
            <a:stCxn id="4" idx="2"/>
            <a:endCxn id="2" idx="0"/>
          </p:cNvCxnSpPr>
          <p:nvPr/>
        </p:nvCxnSpPr>
        <p:spPr>
          <a:xfrm>
            <a:off x="3432048" y="3614677"/>
            <a:ext cx="6350" cy="158449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egnaposto testo 2">
                <a:extLst>
                  <a:ext uri="{FF2B5EF4-FFF2-40B4-BE49-F238E27FC236}">
                    <a16:creationId xmlns:a16="http://schemas.microsoft.com/office/drawing/2014/main" id="{8E6AA746-D5C0-C9A8-BF71-62D0B23170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2350" y="5192826"/>
                <a:ext cx="5327904" cy="55692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>
                    <a:prstClr val="black"/>
                  </a:buClr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Levi-Civita symbol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𝜖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𝜇𝜈𝜌𝜎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tx1"/>
                  </a:solidFill>
                  <a:latin typeface="Nunito" pitchFamily="2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Segnaposto testo 2">
                <a:extLst>
                  <a:ext uri="{FF2B5EF4-FFF2-40B4-BE49-F238E27FC236}">
                    <a16:creationId xmlns:a16="http://schemas.microsoft.com/office/drawing/2014/main" id="{8E6AA746-D5C0-C9A8-BF71-62D0B2317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350" y="5192826"/>
                <a:ext cx="5327904" cy="556921"/>
              </a:xfrm>
              <a:prstGeom prst="rect">
                <a:avLst/>
              </a:prstGeom>
              <a:blipFill>
                <a:blip r:embed="rId7"/>
                <a:stretch>
                  <a:fillRect t="-7692" b="-8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curvo 28">
            <a:extLst>
              <a:ext uri="{FF2B5EF4-FFF2-40B4-BE49-F238E27FC236}">
                <a16:creationId xmlns:a16="http://schemas.microsoft.com/office/drawing/2014/main" id="{8D6EA49B-2CF5-8613-909B-D43BA2B3EF3B}"/>
              </a:ext>
            </a:extLst>
          </p:cNvPr>
          <p:cNvCxnSpPr>
            <a:cxnSpLocks/>
            <a:stCxn id="2" idx="2"/>
            <a:endCxn id="24" idx="2"/>
          </p:cNvCxnSpPr>
          <p:nvPr/>
        </p:nvCxnSpPr>
        <p:spPr>
          <a:xfrm rot="5400000" flipH="1" flipV="1">
            <a:off x="6099175" y="3088970"/>
            <a:ext cx="6350" cy="5327904"/>
          </a:xfrm>
          <a:prstGeom prst="curvedConnector3">
            <a:avLst>
              <a:gd name="adj1" fmla="val -3600000"/>
            </a:avLst>
          </a:prstGeom>
          <a:ln w="38100">
            <a:solidFill>
              <a:srgbClr val="FFC000">
                <a:alpha val="60000"/>
              </a:srgb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B30D435D-53E3-D653-950B-234DBA160672}"/>
              </a:ext>
            </a:extLst>
          </p:cNvPr>
          <p:cNvSpPr txBox="1">
            <a:spLocks/>
          </p:cNvSpPr>
          <p:nvPr/>
        </p:nvSpPr>
        <p:spPr>
          <a:xfrm>
            <a:off x="6089652" y="4125291"/>
            <a:ext cx="5327904" cy="65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prstClr val="black"/>
              </a:buClr>
              <a:defRPr/>
            </a:pPr>
            <a:r>
              <a:rPr lang="en-GB" sz="2400" dirty="0">
                <a:solidFill>
                  <a:schemeClr val="tx1"/>
                </a:solidFill>
                <a:latin typeface="Nunito" pitchFamily="2" charset="0"/>
                <a:ea typeface="Times New Roman" panose="02020603050405020304" pitchFamily="18" charset="0"/>
              </a:rPr>
              <a:t>Einstein equivalence principle</a:t>
            </a:r>
          </a:p>
        </p:txBody>
      </p:sp>
      <p:cxnSp>
        <p:nvCxnSpPr>
          <p:cNvPr id="35" name="Connettore curvo 34">
            <a:extLst>
              <a:ext uri="{FF2B5EF4-FFF2-40B4-BE49-F238E27FC236}">
                <a16:creationId xmlns:a16="http://schemas.microsoft.com/office/drawing/2014/main" id="{E1CA9220-D49F-894F-7662-35676E8568A5}"/>
              </a:ext>
            </a:extLst>
          </p:cNvPr>
          <p:cNvCxnSpPr>
            <a:cxnSpLocks/>
            <a:stCxn id="9" idx="2"/>
            <a:endCxn id="34" idx="0"/>
          </p:cNvCxnSpPr>
          <p:nvPr/>
        </p:nvCxnSpPr>
        <p:spPr>
          <a:xfrm rot="5400000">
            <a:off x="8087805" y="3453144"/>
            <a:ext cx="1337946" cy="634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>
                <a:alpha val="60000"/>
              </a:srgb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2" grpId="0"/>
      <p:bldP spid="24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162F-9821-CC6D-7B67-8029D1FA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75C7A-07DF-A573-F4FC-8DDF24BB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562" y="485038"/>
            <a:ext cx="8594876" cy="1106829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Assumptions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41BDBB25-FE59-7B0F-F68B-CE3193AE85CB}"/>
              </a:ext>
            </a:extLst>
          </p:cNvPr>
          <p:cNvSpPr txBox="1">
            <a:spLocks/>
          </p:cNvSpPr>
          <p:nvPr/>
        </p:nvSpPr>
        <p:spPr>
          <a:xfrm>
            <a:off x="768096" y="2231740"/>
            <a:ext cx="10655808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Cormorant" pitchFamily="2" charset="0"/>
              <a:buChar char="▶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Nunito" pitchFamily="2" charset="0"/>
                <a:ea typeface="Times New Roman" panose="02020603050405020304" pitchFamily="18" charset="0"/>
              </a:rPr>
              <a:t>4D spacetime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E1EB00EB-6CDD-8F54-51DE-69D5DB1FB416}"/>
              </a:ext>
            </a:extLst>
          </p:cNvPr>
          <p:cNvSpPr txBox="1">
            <a:spLocks/>
          </p:cNvSpPr>
          <p:nvPr/>
        </p:nvSpPr>
        <p:spPr>
          <a:xfrm>
            <a:off x="768096" y="3092644"/>
            <a:ext cx="10655808" cy="5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Cormorant" pitchFamily="2" charset="0"/>
              <a:buChar char="▶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Times New Roman" panose="02020603050405020304" pitchFamily="18" charset="0"/>
              </a:rPr>
              <a:t>principle of general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610B5560-0038-7E6E-86CA-0420AEBF2D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3955210"/>
                <a:ext cx="1065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prstClr val="black"/>
                  </a:buClr>
                  <a:buSzPct val="80000"/>
                  <a:buFont typeface="Cormorant" pitchFamily="2" charset="0"/>
                  <a:buChar char="▶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GB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EH</m:t>
                        </m:r>
                      </m:sub>
                    </m:sSub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" pitchFamily="2" charset="0"/>
                    <a:ea typeface="Times New Roman" panose="02020603050405020304" pitchFamily="18" charset="0"/>
                  </a:rPr>
                  <a:t> and EEP after SSB</a:t>
                </a:r>
              </a:p>
            </p:txBody>
          </p:sp>
        </mc:Choice>
        <mc:Fallback xmlns="">
          <p:sp>
            <p:nvSpPr>
              <p:cNvPr id="9" name="Segnaposto testo 2">
                <a:extLst>
                  <a:ext uri="{FF2B5EF4-FFF2-40B4-BE49-F238E27FC236}">
                    <a16:creationId xmlns:a16="http://schemas.microsoft.com/office/drawing/2014/main" id="{610B5560-0038-7E6E-86CA-0420AEBF2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3955210"/>
                <a:ext cx="10655808" cy="573936"/>
              </a:xfrm>
              <a:prstGeom prst="rect">
                <a:avLst/>
              </a:prstGeom>
              <a:blipFill>
                <a:blip r:embed="rId2"/>
                <a:stretch>
                  <a:fillRect t="-7447" b="-5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6487A5E5-3A54-FB2F-9A97-1007137D2E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4817776"/>
                <a:ext cx="1065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prstClr val="black"/>
                  </a:buClr>
                  <a:buSzPct val="80000"/>
                  <a:buFont typeface="Cormorant" pitchFamily="2" charset="0"/>
                  <a:buChar char="▶"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only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sup>
                    </m:sSubSup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" pitchFamily="2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𝜙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" pitchFamily="2" charset="0"/>
                    <a:ea typeface="Times New Roman" panose="02020603050405020304" pitchFamily="18" charset="0"/>
                  </a:rPr>
                  <a:t> before SSB</a:t>
                </a:r>
              </a:p>
            </p:txBody>
          </p:sp>
        </mc:Choice>
        <mc:Fallback xmlns="">
          <p:sp>
            <p:nvSpPr>
              <p:cNvPr id="10" name="Segnaposto testo 2">
                <a:extLst>
                  <a:ext uri="{FF2B5EF4-FFF2-40B4-BE49-F238E27FC236}">
                    <a16:creationId xmlns:a16="http://schemas.microsoft.com/office/drawing/2014/main" id="{6487A5E5-3A54-FB2F-9A97-1007137D2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4817776"/>
                <a:ext cx="10655808" cy="573936"/>
              </a:xfrm>
              <a:prstGeom prst="rect">
                <a:avLst/>
              </a:prstGeom>
              <a:blipFill>
                <a:blip r:embed="rId3"/>
                <a:stretch>
                  <a:fillRect t="-3191" b="-95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C4446C27-5CF5-C8E3-B728-03BB39F65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96" y="5680342"/>
                <a:ext cx="10655808" cy="5739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prstClr val="black"/>
                  </a:buClr>
                  <a:buSzPct val="80000"/>
                  <a:buFont typeface="Cormorant" pitchFamily="2" charset="0"/>
                  <a:buChar char="▶"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Nunito" pitchFamily="2" charset="0"/>
                    <a:ea typeface="Times New Roman" panose="02020603050405020304" pitchFamily="18" charset="0"/>
                  </a:rPr>
                  <a:t>polynomiality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sup>
                    </m:sSubSup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" pitchFamily="2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𝜙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unito" pitchFamily="2" charset="0"/>
                    <a:ea typeface="Times New Roman" panose="02020603050405020304" pitchFamily="18" charset="0"/>
                  </a:rPr>
                  <a:t> and their derivatives</a:t>
                </a: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C4446C27-5CF5-C8E3-B728-03BB39F65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5680342"/>
                <a:ext cx="10655808" cy="573936"/>
              </a:xfrm>
              <a:prstGeom prst="rect">
                <a:avLst/>
              </a:prstGeom>
              <a:blipFill>
                <a:blip r:embed="rId4"/>
                <a:stretch>
                  <a:fillRect t="-3191" b="-95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ersonalizzato 1">
      <a:majorFont>
        <a:latin typeface="Cormorant"/>
        <a:ea typeface=""/>
        <a:cs typeface=""/>
      </a:majorFont>
      <a:minorFont>
        <a:latin typeface="Cormorant"/>
        <a:ea typeface=""/>
        <a:cs typeface="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9000</TotalTime>
  <Words>1372</Words>
  <Application>Microsoft Office PowerPoint</Application>
  <PresentationFormat>Widescreen</PresentationFormat>
  <Paragraphs>186</Paragraphs>
  <Slides>28</Slides>
  <Notes>0</Notes>
  <HiddenSlides>6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Cambria Math</vt:lpstr>
      <vt:lpstr>Wingdings 3</vt:lpstr>
      <vt:lpstr>Nunito</vt:lpstr>
      <vt:lpstr>Cormorant</vt:lpstr>
      <vt:lpstr>Calibri</vt:lpstr>
      <vt:lpstr>Sezione</vt:lpstr>
      <vt:lpstr>Presentazione standard di PowerPoint</vt:lpstr>
      <vt:lpstr>Pre-geometric gravity as a theory of quantum gravity</vt:lpstr>
      <vt:lpstr>References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Assumptions</vt:lpstr>
      <vt:lpstr>Classical gravity</vt:lpstr>
      <vt:lpstr>Two possible Lagrangians</vt:lpstr>
      <vt:lpstr>A dictionary for emergent gravity</vt:lpstr>
      <vt:lpstr>Spontaneous symmetry breaking</vt:lpstr>
      <vt:lpstr>Gravitational Higgs mechanism</vt:lpstr>
      <vt:lpstr>Gravitational Higgs mechanism</vt:lpstr>
      <vt:lpstr>Gravitational Higgs mechanism</vt:lpstr>
      <vt:lpstr>Hamiltonian formulation</vt:lpstr>
      <vt:lpstr>Presentazione standard di PowerPoint</vt:lpstr>
      <vt:lpstr>Presentazione standard di PowerPoint</vt:lpstr>
      <vt:lpstr>Variational principle</vt:lpstr>
      <vt:lpstr>Presentazione standard di PowerPoint</vt:lpstr>
      <vt:lpstr>Presentazione standard di PowerPoint</vt:lpstr>
      <vt:lpstr>Cosmological implications</vt:lpstr>
      <vt:lpstr>Pre-geometric cosmology solution</vt:lpstr>
      <vt:lpstr>Pre-geometric cosmology solution</vt:lpstr>
      <vt:lpstr>Pre-geometric quantum cosmology</vt:lpstr>
      <vt:lpstr>Conclusions and perspectives</vt:lpstr>
      <vt:lpstr>Thanks for your attention!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Meluccio</dc:creator>
  <cp:lastModifiedBy>Giuseppe Meluccio</cp:lastModifiedBy>
  <cp:revision>654</cp:revision>
  <cp:lastPrinted>2020-04-24T18:09:04Z</cp:lastPrinted>
  <dcterms:created xsi:type="dcterms:W3CDTF">2017-10-06T15:39:26Z</dcterms:created>
  <dcterms:modified xsi:type="dcterms:W3CDTF">2025-11-06T10:58:48Z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2023-08-30T15:08:06Z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2c31c955-665f-469d-84a5-950c97e6b9f0</vt:lpwstr>
  </property>
  <property fmtid="{D5CDD505-2E9C-101B-9397-08002B2CF9AE}" pid="8" name="MSIP_Label_2ad0b24d-6422-44b0-b3de-abb3a9e8c81a_ContentBits">
    <vt:lpwstr>0</vt:lpwstr>
  </property>
</Properties>
</file>