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sldIdLst>
    <p:sldId id="256" r:id="rId2"/>
    <p:sldId id="2134391782" r:id="rId3"/>
    <p:sldId id="272" r:id="rId4"/>
    <p:sldId id="387" r:id="rId5"/>
    <p:sldId id="2134391874" r:id="rId6"/>
    <p:sldId id="2134391857" r:id="rId7"/>
    <p:sldId id="402" r:id="rId8"/>
    <p:sldId id="2134391875" r:id="rId9"/>
    <p:sldId id="353" r:id="rId10"/>
    <p:sldId id="2134391863" r:id="rId11"/>
    <p:sldId id="364" r:id="rId12"/>
    <p:sldId id="407" r:id="rId13"/>
    <p:sldId id="2134391886" r:id="rId14"/>
    <p:sldId id="340" r:id="rId15"/>
    <p:sldId id="2134391869" r:id="rId16"/>
    <p:sldId id="2134391877" r:id="rId17"/>
    <p:sldId id="2134391876" r:id="rId18"/>
    <p:sldId id="634" r:id="rId19"/>
    <p:sldId id="2134391870" r:id="rId20"/>
    <p:sldId id="2134391878" r:id="rId21"/>
    <p:sldId id="2134391879" r:id="rId22"/>
    <p:sldId id="555" r:id="rId23"/>
    <p:sldId id="2134391653" r:id="rId24"/>
    <p:sldId id="2134391871" r:id="rId25"/>
    <p:sldId id="2134391880" r:id="rId26"/>
    <p:sldId id="2134391881" r:id="rId27"/>
    <p:sldId id="598" r:id="rId28"/>
    <p:sldId id="599" r:id="rId29"/>
    <p:sldId id="2134391884" r:id="rId30"/>
    <p:sldId id="2134391866" r:id="rId31"/>
    <p:sldId id="2134391865" r:id="rId32"/>
    <p:sldId id="2134391885" r:id="rId33"/>
    <p:sldId id="2134391883" r:id="rId34"/>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06"/>
    <p:restoredTop sz="97421"/>
  </p:normalViewPr>
  <p:slideViewPr>
    <p:cSldViewPr snapToGrid="0" snapToObjects="1">
      <p:cViewPr varScale="1">
        <p:scale>
          <a:sx n="74" d="100"/>
          <a:sy n="74" d="100"/>
        </p:scale>
        <p:origin x="192" y="1192"/>
      </p:cViewPr>
      <p:guideLst/>
    </p:cSldViewPr>
  </p:slideViewPr>
  <p:outlineViewPr>
    <p:cViewPr>
      <p:scale>
        <a:sx n="33" d="100"/>
        <a:sy n="33" d="100"/>
      </p:scale>
      <p:origin x="0" y="-18288"/>
    </p:cViewPr>
  </p:outlineViewPr>
  <p:notesTextViewPr>
    <p:cViewPr>
      <p:scale>
        <a:sx n="1" d="1"/>
        <a:sy n="1" d="1"/>
      </p:scale>
      <p:origin x="0" y="0"/>
    </p:cViewPr>
  </p:notesTextViewPr>
  <p:notesViewPr>
    <p:cSldViewPr snapToGrid="0" snapToObjects="1">
      <p:cViewPr varScale="1">
        <p:scale>
          <a:sx n="92" d="100"/>
          <a:sy n="92" d="100"/>
        </p:scale>
        <p:origin x="219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D91DC-5A41-7B48-BE8F-DA943ACA0657}" type="datetimeFigureOut">
              <a:rPr lang="en-IT" smtClean="0"/>
              <a:t>20/10/25</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55BCD-380D-3542-AF57-AC921A2AC4DB}" type="slidenum">
              <a:rPr lang="en-IT" smtClean="0"/>
              <a:t>‹#›</a:t>
            </a:fld>
            <a:endParaRPr lang="en-IT"/>
          </a:p>
        </p:txBody>
      </p:sp>
    </p:spTree>
    <p:extLst>
      <p:ext uri="{BB962C8B-B14F-4D97-AF65-F5344CB8AC3E}">
        <p14:creationId xmlns:p14="http://schemas.microsoft.com/office/powerpoint/2010/main" val="4069979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ED555BCD-380D-3542-AF57-AC921A2AC4DB}" type="slidenum">
              <a:rPr lang="en-IT" smtClean="0"/>
              <a:t>1</a:t>
            </a:fld>
            <a:endParaRPr lang="en-IT"/>
          </a:p>
        </p:txBody>
      </p:sp>
    </p:spTree>
    <p:extLst>
      <p:ext uri="{BB962C8B-B14F-4D97-AF65-F5344CB8AC3E}">
        <p14:creationId xmlns:p14="http://schemas.microsoft.com/office/powerpoint/2010/main" val="2790558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59CD8B5-484C-F512-ACDD-B289D6C955B0}"/>
              </a:ext>
            </a:extLst>
          </p:cNvPr>
          <p:cNvSpPr>
            <a:spLocks noGrp="1" noChangeArrowheads="1"/>
          </p:cNvSpPr>
          <p:nvPr>
            <p:ph type="sldNum" sz="quarter" idx="5"/>
          </p:nvPr>
        </p:nvSpPr>
        <p:spPr>
          <a:ln/>
        </p:spPr>
        <p:txBody>
          <a:bodyPr/>
          <a:lstStyle/>
          <a:p>
            <a:fld id="{E4F36C87-D039-B542-A1FB-3BBE11BEA553}" type="slidenum">
              <a:rPr lang="en-US" altLang="en-IT"/>
              <a:pPr/>
              <a:t>11</a:t>
            </a:fld>
            <a:endParaRPr lang="en-US" altLang="en-IT"/>
          </a:p>
        </p:txBody>
      </p:sp>
      <p:sp>
        <p:nvSpPr>
          <p:cNvPr id="158722" name="Rectangle 2">
            <a:extLst>
              <a:ext uri="{FF2B5EF4-FFF2-40B4-BE49-F238E27FC236}">
                <a16:creationId xmlns:a16="http://schemas.microsoft.com/office/drawing/2014/main" id="{751EEAA5-6716-C30D-E029-73AC75AD6255}"/>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B35580EA-5111-EE8E-1E9F-B0C34C16EE04}"/>
              </a:ext>
            </a:extLst>
          </p:cNvPr>
          <p:cNvSpPr>
            <a:spLocks noGrp="1" noChangeArrowheads="1"/>
          </p:cNvSpPr>
          <p:nvPr>
            <p:ph type="body" idx="1"/>
          </p:nvPr>
        </p:nvSpPr>
        <p:spPr/>
        <p:txBody>
          <a:bodyPr/>
          <a:lstStyle/>
          <a:p>
            <a:endParaRPr lang="en-IT" altLang="en-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823C37B-01ED-02B2-3A0B-385A6145EA0B}"/>
              </a:ext>
            </a:extLst>
          </p:cNvPr>
          <p:cNvSpPr>
            <a:spLocks noGrp="1" noChangeArrowheads="1"/>
          </p:cNvSpPr>
          <p:nvPr>
            <p:ph type="sldNum" sz="quarter" idx="5"/>
          </p:nvPr>
        </p:nvSpPr>
        <p:spPr>
          <a:ln/>
        </p:spPr>
        <p:txBody>
          <a:bodyPr/>
          <a:lstStyle/>
          <a:p>
            <a:fld id="{8AC242DC-7896-B34E-8F34-B810BB2581A9}" type="slidenum">
              <a:rPr lang="en-US" altLang="en-IT"/>
              <a:pPr/>
              <a:t>12</a:t>
            </a:fld>
            <a:endParaRPr lang="en-US" altLang="en-IT"/>
          </a:p>
        </p:txBody>
      </p:sp>
      <p:sp>
        <p:nvSpPr>
          <p:cNvPr id="258050" name="Rectangle 2">
            <a:extLst>
              <a:ext uri="{FF2B5EF4-FFF2-40B4-BE49-F238E27FC236}">
                <a16:creationId xmlns:a16="http://schemas.microsoft.com/office/drawing/2014/main" id="{9115C052-2456-7080-2445-FC70505F9FAE}"/>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E0682747-298B-BF74-E5B5-52966650F719}"/>
              </a:ext>
            </a:extLst>
          </p:cNvPr>
          <p:cNvSpPr>
            <a:spLocks noGrp="1" noChangeArrowheads="1"/>
          </p:cNvSpPr>
          <p:nvPr>
            <p:ph type="body" idx="1"/>
          </p:nvPr>
        </p:nvSpPr>
        <p:spPr/>
        <p:txBody>
          <a:bodyPr/>
          <a:lstStyle/>
          <a:p>
            <a:endParaRPr lang="en-IT" altLang="en-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0927C-FBF2-EE01-237E-B81DEB5F425E}"/>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D32FE043-7B15-D41E-C889-6E24B4513970}"/>
              </a:ext>
            </a:extLst>
          </p:cNvPr>
          <p:cNvSpPr>
            <a:spLocks noGrp="1" noChangeArrowheads="1"/>
          </p:cNvSpPr>
          <p:nvPr>
            <p:ph type="sldNum" sz="quarter" idx="5"/>
          </p:nvPr>
        </p:nvSpPr>
        <p:spPr>
          <a:ln/>
        </p:spPr>
        <p:txBody>
          <a:bodyPr/>
          <a:lstStyle/>
          <a:p>
            <a:fld id="{8AC242DC-7896-B34E-8F34-B810BB2581A9}" type="slidenum">
              <a:rPr lang="en-US" altLang="en-IT"/>
              <a:pPr/>
              <a:t>13</a:t>
            </a:fld>
            <a:endParaRPr lang="en-US" altLang="en-IT"/>
          </a:p>
        </p:txBody>
      </p:sp>
      <p:sp>
        <p:nvSpPr>
          <p:cNvPr id="258050" name="Rectangle 2">
            <a:extLst>
              <a:ext uri="{FF2B5EF4-FFF2-40B4-BE49-F238E27FC236}">
                <a16:creationId xmlns:a16="http://schemas.microsoft.com/office/drawing/2014/main" id="{CDA25647-4D87-E58C-62EE-9DB0D753DBA0}"/>
              </a:ext>
            </a:extLst>
          </p:cNvPr>
          <p:cNvSpPr>
            <a:spLocks noGrp="1" noRot="1" noChangeAspect="1" noChangeArrowheads="1" noTextEdit="1"/>
          </p:cNvSpPr>
          <p:nvPr>
            <p:ph type="sldImg"/>
          </p:nvPr>
        </p:nvSpPr>
        <p:spPr>
          <a:ln/>
        </p:spPr>
      </p:sp>
      <p:sp>
        <p:nvSpPr>
          <p:cNvPr id="258051" name="Rectangle 3">
            <a:extLst>
              <a:ext uri="{FF2B5EF4-FFF2-40B4-BE49-F238E27FC236}">
                <a16:creationId xmlns:a16="http://schemas.microsoft.com/office/drawing/2014/main" id="{D0CE6F48-8CA4-D261-ADBF-16DC3A9A72B9}"/>
              </a:ext>
            </a:extLst>
          </p:cNvPr>
          <p:cNvSpPr>
            <a:spLocks noGrp="1" noChangeArrowheads="1"/>
          </p:cNvSpPr>
          <p:nvPr>
            <p:ph type="body" idx="1"/>
          </p:nvPr>
        </p:nvSpPr>
        <p:spPr/>
        <p:txBody>
          <a:bodyPr/>
          <a:lstStyle/>
          <a:p>
            <a:endParaRPr lang="en-IT" altLang="en-IT"/>
          </a:p>
        </p:txBody>
      </p:sp>
    </p:spTree>
    <p:extLst>
      <p:ext uri="{BB962C8B-B14F-4D97-AF65-F5344CB8AC3E}">
        <p14:creationId xmlns:p14="http://schemas.microsoft.com/office/powerpoint/2010/main" val="1388925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98D7B-3586-15C6-0E32-E80BB8761D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F3F17-38FD-4696-804A-B8D0EA88B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C219D-AB96-239A-9CB7-4ED2DD43B39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CDAD36F5-1990-CC4A-2B13-C7019526D52C}"/>
              </a:ext>
            </a:extLst>
          </p:cNvPr>
          <p:cNvSpPr>
            <a:spLocks noGrp="1"/>
          </p:cNvSpPr>
          <p:nvPr>
            <p:ph type="sldNum" sz="quarter" idx="5"/>
          </p:nvPr>
        </p:nvSpPr>
        <p:spPr/>
        <p:txBody>
          <a:bodyPr/>
          <a:lstStyle/>
          <a:p>
            <a:fld id="{ED555BCD-380D-3542-AF57-AC921A2AC4DB}" type="slidenum">
              <a:rPr lang="en-IT" smtClean="0"/>
              <a:t>15</a:t>
            </a:fld>
            <a:endParaRPr lang="en-IT"/>
          </a:p>
        </p:txBody>
      </p:sp>
    </p:spTree>
    <p:extLst>
      <p:ext uri="{BB962C8B-B14F-4D97-AF65-F5344CB8AC3E}">
        <p14:creationId xmlns:p14="http://schemas.microsoft.com/office/powerpoint/2010/main" val="3839601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4CB36-BEB5-4EB7-884A-58015A3795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2B5E3B-12BF-B54E-170C-B7A27026C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151F0E-E763-54DC-F7F2-A088CCC625F0}"/>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A0D38C32-A660-8079-4CCB-A5B88FAA2B9A}"/>
              </a:ext>
            </a:extLst>
          </p:cNvPr>
          <p:cNvSpPr>
            <a:spLocks noGrp="1"/>
          </p:cNvSpPr>
          <p:nvPr>
            <p:ph type="sldNum" sz="quarter" idx="5"/>
          </p:nvPr>
        </p:nvSpPr>
        <p:spPr/>
        <p:txBody>
          <a:bodyPr/>
          <a:lstStyle/>
          <a:p>
            <a:fld id="{ED555BCD-380D-3542-AF57-AC921A2AC4DB}" type="slidenum">
              <a:rPr lang="en-IT" smtClean="0"/>
              <a:t>16</a:t>
            </a:fld>
            <a:endParaRPr lang="en-IT"/>
          </a:p>
        </p:txBody>
      </p:sp>
    </p:spTree>
    <p:extLst>
      <p:ext uri="{BB962C8B-B14F-4D97-AF65-F5344CB8AC3E}">
        <p14:creationId xmlns:p14="http://schemas.microsoft.com/office/powerpoint/2010/main" val="3991041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95FD8-A97E-E158-E036-8FAD2A638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D1EC7F-E5F1-09B7-2076-D58CA40A1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10E0B2-84C8-E79D-BEA1-D5262BDA0225}"/>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0A9E2910-543B-2A06-CB6E-079495E304A5}"/>
              </a:ext>
            </a:extLst>
          </p:cNvPr>
          <p:cNvSpPr>
            <a:spLocks noGrp="1"/>
          </p:cNvSpPr>
          <p:nvPr>
            <p:ph type="sldNum" sz="quarter" idx="5"/>
          </p:nvPr>
        </p:nvSpPr>
        <p:spPr/>
        <p:txBody>
          <a:bodyPr/>
          <a:lstStyle/>
          <a:p>
            <a:fld id="{ED555BCD-380D-3542-AF57-AC921A2AC4DB}" type="slidenum">
              <a:rPr lang="en-IT" smtClean="0"/>
              <a:t>17</a:t>
            </a:fld>
            <a:endParaRPr lang="en-IT"/>
          </a:p>
        </p:txBody>
      </p:sp>
    </p:spTree>
    <p:extLst>
      <p:ext uri="{BB962C8B-B14F-4D97-AF65-F5344CB8AC3E}">
        <p14:creationId xmlns:p14="http://schemas.microsoft.com/office/powerpoint/2010/main" val="352153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a:ln/>
        </p:spPr>
      </p:sp>
      <p:sp>
        <p:nvSpPr>
          <p:cNvPr id="67587" name="Segnaposto note 2"/>
          <p:cNvSpPr>
            <a:spLocks noGrp="1"/>
          </p:cNvSpPr>
          <p:nvPr>
            <p:ph type="body" idx="1"/>
          </p:nvPr>
        </p:nvSpPr>
        <p:spPr>
          <a:noFill/>
          <a:ln/>
        </p:spPr>
        <p:txBody>
          <a:bodyPr/>
          <a:lstStyle/>
          <a:p>
            <a:pPr eaLnBrk="1" hangingPunct="1">
              <a:spcBef>
                <a:spcPct val="0"/>
              </a:spcBef>
            </a:pPr>
            <a:endParaRPr lang="it-IT">
              <a:latin typeface="Times New Roman" charset="0"/>
            </a:endParaRPr>
          </a:p>
        </p:txBody>
      </p:sp>
      <p:sp>
        <p:nvSpPr>
          <p:cNvPr id="67588" name="Segnaposto numero diapositiva 3"/>
          <p:cNvSpPr>
            <a:spLocks noGrp="1"/>
          </p:cNvSpPr>
          <p:nvPr>
            <p:ph type="sldNum" sz="quarter" idx="5"/>
          </p:nvPr>
        </p:nvSpPr>
        <p:spPr>
          <a:noFill/>
        </p:spPr>
        <p:txBody>
          <a:bodyPr/>
          <a:lstStyle/>
          <a:p>
            <a:fld id="{02143527-1A28-E145-8F22-78511820F31C}" type="slidenum">
              <a:rPr lang="it-IT"/>
              <a:pPr/>
              <a:t>18</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73A31-C52B-9F6F-7154-84104FAEBC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D3F2F-32BA-8E63-4D2B-EBB36887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D0393-200D-9347-7737-696D21CAAE6E}"/>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29A7EA25-03A8-CE46-2DE8-A726592D7EBE}"/>
              </a:ext>
            </a:extLst>
          </p:cNvPr>
          <p:cNvSpPr>
            <a:spLocks noGrp="1"/>
          </p:cNvSpPr>
          <p:nvPr>
            <p:ph type="sldNum" sz="quarter" idx="5"/>
          </p:nvPr>
        </p:nvSpPr>
        <p:spPr/>
        <p:txBody>
          <a:bodyPr/>
          <a:lstStyle/>
          <a:p>
            <a:fld id="{ED555BCD-380D-3542-AF57-AC921A2AC4DB}" type="slidenum">
              <a:rPr lang="en-IT" smtClean="0"/>
              <a:t>19</a:t>
            </a:fld>
            <a:endParaRPr lang="en-IT"/>
          </a:p>
        </p:txBody>
      </p:sp>
    </p:spTree>
    <p:extLst>
      <p:ext uri="{BB962C8B-B14F-4D97-AF65-F5344CB8AC3E}">
        <p14:creationId xmlns:p14="http://schemas.microsoft.com/office/powerpoint/2010/main" val="98502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2B9E6-54B0-8A7C-7263-5F9A9204F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0362F-E761-D5E0-E294-69E2D4F74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B5CAD-B845-E2B2-9610-13FD3B8F988D}"/>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36FCBF27-A62C-435C-6E53-251DB544F2EA}"/>
              </a:ext>
            </a:extLst>
          </p:cNvPr>
          <p:cNvSpPr>
            <a:spLocks noGrp="1"/>
          </p:cNvSpPr>
          <p:nvPr>
            <p:ph type="sldNum" sz="quarter" idx="5"/>
          </p:nvPr>
        </p:nvSpPr>
        <p:spPr/>
        <p:txBody>
          <a:bodyPr/>
          <a:lstStyle/>
          <a:p>
            <a:fld id="{ED555BCD-380D-3542-AF57-AC921A2AC4DB}" type="slidenum">
              <a:rPr lang="en-IT" smtClean="0"/>
              <a:t>20</a:t>
            </a:fld>
            <a:endParaRPr lang="en-IT"/>
          </a:p>
        </p:txBody>
      </p:sp>
    </p:spTree>
    <p:extLst>
      <p:ext uri="{BB962C8B-B14F-4D97-AF65-F5344CB8AC3E}">
        <p14:creationId xmlns:p14="http://schemas.microsoft.com/office/powerpoint/2010/main" val="1289103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768A9-DE70-B2C7-BB9E-A7B1755EA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7F456E-B42C-7B46-85E0-33898110E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118FE-CF17-C037-C61C-2613A8EE33D4}"/>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78B4221D-EAF7-A656-A928-BE06EB0AF2F2}"/>
              </a:ext>
            </a:extLst>
          </p:cNvPr>
          <p:cNvSpPr>
            <a:spLocks noGrp="1"/>
          </p:cNvSpPr>
          <p:nvPr>
            <p:ph type="sldNum" sz="quarter" idx="5"/>
          </p:nvPr>
        </p:nvSpPr>
        <p:spPr/>
        <p:txBody>
          <a:bodyPr/>
          <a:lstStyle/>
          <a:p>
            <a:fld id="{ED555BCD-380D-3542-AF57-AC921A2AC4DB}" type="slidenum">
              <a:rPr lang="en-IT" smtClean="0"/>
              <a:t>21</a:t>
            </a:fld>
            <a:endParaRPr lang="en-IT"/>
          </a:p>
        </p:txBody>
      </p:sp>
    </p:spTree>
    <p:extLst>
      <p:ext uri="{BB962C8B-B14F-4D97-AF65-F5344CB8AC3E}">
        <p14:creationId xmlns:p14="http://schemas.microsoft.com/office/powerpoint/2010/main" val="323122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fld id="{ED555BCD-380D-3542-AF57-AC921A2AC4DB}" type="slidenum">
              <a:rPr lang="en-IT" smtClean="0"/>
              <a:t>2</a:t>
            </a:fld>
            <a:endParaRPr lang="en-IT"/>
          </a:p>
        </p:txBody>
      </p:sp>
    </p:spTree>
    <p:extLst>
      <p:ext uri="{BB962C8B-B14F-4D97-AF65-F5344CB8AC3E}">
        <p14:creationId xmlns:p14="http://schemas.microsoft.com/office/powerpoint/2010/main" val="2420280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49F690-216B-4056-BD4E-7EB07A6A9494}"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768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5D189-49EB-881B-9523-9DC6F9533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40D448-41C9-D64E-4A7C-581C5964B8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984BB-52A8-AC80-7B79-58A21AD9EF2E}"/>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88BCD18-AE22-A757-71DE-878E19C408C1}"/>
              </a:ext>
            </a:extLst>
          </p:cNvPr>
          <p:cNvSpPr>
            <a:spLocks noGrp="1"/>
          </p:cNvSpPr>
          <p:nvPr>
            <p:ph type="sldNum" sz="quarter" idx="5"/>
          </p:nvPr>
        </p:nvSpPr>
        <p:spPr/>
        <p:txBody>
          <a:bodyPr/>
          <a:lstStyle/>
          <a:p>
            <a:fld id="{ED555BCD-380D-3542-AF57-AC921A2AC4DB}" type="slidenum">
              <a:rPr lang="en-IT" smtClean="0"/>
              <a:t>24</a:t>
            </a:fld>
            <a:endParaRPr lang="en-IT"/>
          </a:p>
        </p:txBody>
      </p:sp>
    </p:spTree>
    <p:extLst>
      <p:ext uri="{BB962C8B-B14F-4D97-AF65-F5344CB8AC3E}">
        <p14:creationId xmlns:p14="http://schemas.microsoft.com/office/powerpoint/2010/main" val="586189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8010F-8BC3-4917-A9C5-38BC69170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0AF6A-C5F0-5FCE-B58C-3F13CFDCB5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62954-D494-37DB-6974-1F85E4F19E63}"/>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0EDBFDBF-84DD-3DF4-4A8F-86A992DA90CA}"/>
              </a:ext>
            </a:extLst>
          </p:cNvPr>
          <p:cNvSpPr>
            <a:spLocks noGrp="1"/>
          </p:cNvSpPr>
          <p:nvPr>
            <p:ph type="sldNum" sz="quarter" idx="5"/>
          </p:nvPr>
        </p:nvSpPr>
        <p:spPr/>
        <p:txBody>
          <a:bodyPr/>
          <a:lstStyle/>
          <a:p>
            <a:fld id="{ED555BCD-380D-3542-AF57-AC921A2AC4DB}" type="slidenum">
              <a:rPr lang="en-IT" smtClean="0"/>
              <a:t>25</a:t>
            </a:fld>
            <a:endParaRPr lang="en-IT"/>
          </a:p>
        </p:txBody>
      </p:sp>
    </p:spTree>
    <p:extLst>
      <p:ext uri="{BB962C8B-B14F-4D97-AF65-F5344CB8AC3E}">
        <p14:creationId xmlns:p14="http://schemas.microsoft.com/office/powerpoint/2010/main" val="198069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3DDE4-1CD9-DA48-DD06-20A2277741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4D4137-2A34-1672-26C6-2F1549F91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29E12-2BEA-FDE3-A7E9-49F7049939DB}"/>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41C12430-5349-4DDD-BDA3-A39B2EBAF34C}"/>
              </a:ext>
            </a:extLst>
          </p:cNvPr>
          <p:cNvSpPr>
            <a:spLocks noGrp="1"/>
          </p:cNvSpPr>
          <p:nvPr>
            <p:ph type="sldNum" sz="quarter" idx="5"/>
          </p:nvPr>
        </p:nvSpPr>
        <p:spPr/>
        <p:txBody>
          <a:bodyPr/>
          <a:lstStyle/>
          <a:p>
            <a:fld id="{ED555BCD-380D-3542-AF57-AC921A2AC4DB}" type="slidenum">
              <a:rPr lang="en-IT" smtClean="0"/>
              <a:t>26</a:t>
            </a:fld>
            <a:endParaRPr lang="en-IT"/>
          </a:p>
        </p:txBody>
      </p:sp>
    </p:spTree>
    <p:extLst>
      <p:ext uri="{BB962C8B-B14F-4D97-AF65-F5344CB8AC3E}">
        <p14:creationId xmlns:p14="http://schemas.microsoft.com/office/powerpoint/2010/main" val="1404392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6"/>
                </a:solidFill>
                <a:latin typeface="Impact" panose="020B0806030902050204" pitchFamily="34" charset="0"/>
                <a:ea typeface="+mj-ea"/>
                <a:cs typeface="+mj-cs"/>
              </a:rPr>
              <a:t>BRAIN Studies and Technologies for Artificial Intelligence and Neuroscience</a:t>
            </a:r>
            <a:endParaRPr lang="it-IT" sz="1200" dirty="0">
              <a:solidFill>
                <a:schemeClr val="accent6"/>
              </a:solidFill>
              <a:latin typeface="Impact" panose="020B0806030902050204" pitchFamily="34" charset="0"/>
              <a:ea typeface="+mj-ea"/>
              <a:cs typeface="+mj-cs"/>
            </a:endParaRPr>
          </a:p>
          <a:p>
            <a:pPr algn="l"/>
            <a:endParaRPr lang="it-IT" b="0" i="0" dirty="0">
              <a:solidFill>
                <a:srgbClr val="495057"/>
              </a:solidFill>
              <a:effectLst/>
              <a:latin typeface="Lato" panose="020F0502020204030203" pitchFamily="34" charset="0"/>
            </a:endParaRPr>
          </a:p>
          <a:p>
            <a:pPr algn="l"/>
            <a:endParaRPr lang="it-IT" b="0" i="0" dirty="0">
              <a:solidFill>
                <a:srgbClr val="495057"/>
              </a:solidFill>
              <a:effectLst/>
              <a:latin typeface="Lato" panose="020F0502020204030203" pitchFamily="34" charset="0"/>
            </a:endParaRPr>
          </a:p>
          <a:p>
            <a:pPr algn="l"/>
            <a:r>
              <a:rPr lang="it-IT" b="0" i="0" dirty="0">
                <a:solidFill>
                  <a:srgbClr val="495057"/>
                </a:solidFill>
                <a:effectLst/>
                <a:latin typeface="Lato" panose="020F0502020204030203" pitchFamily="34" charset="0"/>
              </a:rPr>
              <a:t>L’obiettivo principale del progetto BRAINSTAIN è quello di raccogliere competenze di vario tipo presenti  nella CSN5, dalla modellizzazione e simulazione di sistemi cerebrali al disegno e implementazione di architetture di calcolo, per dare impulso alla ricerca sulle architetture </a:t>
            </a:r>
            <a:r>
              <a:rPr lang="it-IT" b="0" i="0" dirty="0" err="1">
                <a:solidFill>
                  <a:srgbClr val="495057"/>
                </a:solidFill>
                <a:effectLst/>
                <a:latin typeface="Lato" panose="020F0502020204030203" pitchFamily="34" charset="0"/>
              </a:rPr>
              <a:t>neuromorfiche</a:t>
            </a:r>
            <a:r>
              <a:rPr lang="it-IT" b="0" i="0" dirty="0">
                <a:solidFill>
                  <a:srgbClr val="495057"/>
                </a:solidFill>
                <a:effectLst/>
                <a:latin typeface="Lato" panose="020F0502020204030203" pitchFamily="34" charset="0"/>
              </a:rPr>
              <a:t> in ambito INFN, anche facendo leva sulla sinergia offerta dai progetti finanziati tramite PNRR in ambito Neuroscienze/AI (in particolare PNRR-FAIRS10). Riteniamo che per dare inizio a questo processo si rivelerà estremamente efficace focalizzare le atti-vita andando a realizzare architetture di calcolo brain-</a:t>
            </a:r>
            <a:r>
              <a:rPr lang="it-IT" b="0" i="0" dirty="0" err="1">
                <a:solidFill>
                  <a:srgbClr val="495057"/>
                </a:solidFill>
                <a:effectLst/>
                <a:latin typeface="Lato" panose="020F0502020204030203" pitchFamily="34" charset="0"/>
              </a:rPr>
              <a:t>inspired</a:t>
            </a:r>
            <a:r>
              <a:rPr lang="it-IT" b="0" i="0" dirty="0">
                <a:solidFill>
                  <a:srgbClr val="495057"/>
                </a:solidFill>
                <a:effectLst/>
                <a:latin typeface="Lato" panose="020F0502020204030203" pitchFamily="34" charset="0"/>
              </a:rPr>
              <a:t> specializzate per task computazionali  di AI selezionati tra quelli presenti nelle attività di ricerca dell’INFN.  </a:t>
            </a:r>
          </a:p>
          <a:p>
            <a:pPr algn="l"/>
            <a:r>
              <a:rPr lang="it-IT" b="0" i="0" dirty="0">
                <a:solidFill>
                  <a:srgbClr val="495057"/>
                </a:solidFill>
                <a:effectLst/>
                <a:latin typeface="Lato" panose="020F0502020204030203" pitchFamily="34" charset="0"/>
              </a:rPr>
              <a:t>Queste architetture saranno disegnate incorporando caratteristiche mutuate dai modelli cerebrali studiati nel progetto PNRR-FAIRS10, ma anche presenti in letteratura ove opportuno, e dovranno mostrare almeno una delle seguenti caratteristiche: </a:t>
            </a:r>
            <a:br>
              <a:rPr lang="it-IT" b="0" i="0" dirty="0">
                <a:solidFill>
                  <a:srgbClr val="495057"/>
                </a:solidFill>
                <a:effectLst/>
                <a:latin typeface="Lato" panose="020F0502020204030203" pitchFamily="34" charset="0"/>
              </a:rPr>
            </a:br>
            <a:endParaRPr lang="it-IT" b="0" i="0" dirty="0">
              <a:solidFill>
                <a:srgbClr val="495057"/>
              </a:solidFill>
              <a:effectLst/>
              <a:latin typeface="Lato" panose="020F0502020204030203" pitchFamily="34" charset="0"/>
            </a:endParaRPr>
          </a:p>
          <a:p>
            <a:pPr algn="l"/>
            <a:r>
              <a:rPr lang="it-IT" b="0" i="0" dirty="0">
                <a:solidFill>
                  <a:srgbClr val="495057"/>
                </a:solidFill>
                <a:effectLst/>
                <a:latin typeface="Lato" panose="020F0502020204030203" pitchFamily="34" charset="0"/>
              </a:rPr>
              <a:t>1. Elevata efficienza energetica.</a:t>
            </a:r>
          </a:p>
          <a:p>
            <a:pPr algn="l"/>
            <a:r>
              <a:rPr lang="it-IT" b="0" i="0" dirty="0">
                <a:solidFill>
                  <a:srgbClr val="495057"/>
                </a:solidFill>
                <a:effectLst/>
                <a:latin typeface="Lato" panose="020F0502020204030203" pitchFamily="34" charset="0"/>
              </a:rPr>
              <a:t>2. Capacita di apprendimento incrementale. </a:t>
            </a:r>
          </a:p>
          <a:p>
            <a:pPr algn="l"/>
            <a:r>
              <a:rPr lang="it-IT" b="0" i="0" dirty="0">
                <a:solidFill>
                  <a:srgbClr val="495057"/>
                </a:solidFill>
                <a:effectLst/>
                <a:latin typeface="Lato" panose="020F0502020204030203" pitchFamily="34" charset="0"/>
              </a:rPr>
              <a:t>3. </a:t>
            </a:r>
            <a:r>
              <a:rPr lang="it-IT" b="0" i="0" dirty="0" err="1">
                <a:solidFill>
                  <a:srgbClr val="495057"/>
                </a:solidFill>
                <a:effectLst/>
                <a:latin typeface="Lato" panose="020F0502020204030203" pitchFamily="34" charset="0"/>
              </a:rPr>
              <a:t>Scalabilita</a:t>
            </a:r>
            <a:r>
              <a:rPr lang="it-IT" b="0" i="0" dirty="0">
                <a:solidFill>
                  <a:srgbClr val="495057"/>
                </a:solidFill>
                <a:effectLst/>
                <a:latin typeface="Lato" panose="020F0502020204030203" pitchFamily="34" charset="0"/>
              </a:rPr>
              <a:t>, ovvero possibilità  di comporre in modo efficace (energeticamente e </a:t>
            </a:r>
            <a:r>
              <a:rPr lang="it-IT" b="0" i="0" dirty="0" err="1">
                <a:solidFill>
                  <a:srgbClr val="495057"/>
                </a:solidFill>
                <a:effectLst/>
                <a:latin typeface="Lato" panose="020F0502020204030203" pitchFamily="34" charset="0"/>
              </a:rPr>
              <a:t>computazionalmente</a:t>
            </a:r>
            <a:r>
              <a:rPr lang="it-IT" b="0" i="0" dirty="0">
                <a:solidFill>
                  <a:srgbClr val="495057"/>
                </a:solidFill>
                <a:effectLst/>
                <a:latin typeface="Lato" panose="020F0502020204030203" pitchFamily="34" charset="0"/>
              </a:rPr>
              <a:t>) un numero crescente di elementi di calcolo per approcciare problemi via via </a:t>
            </a:r>
            <a:r>
              <a:rPr lang="it-IT" b="0" i="0" dirty="0" err="1">
                <a:solidFill>
                  <a:srgbClr val="495057"/>
                </a:solidFill>
                <a:effectLst/>
                <a:latin typeface="Lato" panose="020F0502020204030203" pitchFamily="34" charset="0"/>
              </a:rPr>
              <a:t>piu`</a:t>
            </a:r>
            <a:r>
              <a:rPr lang="it-IT" b="0" i="0" dirty="0">
                <a:solidFill>
                  <a:srgbClr val="495057"/>
                </a:solidFill>
                <a:effectLst/>
                <a:latin typeface="Lato" panose="020F0502020204030203" pitchFamily="34" charset="0"/>
              </a:rPr>
              <a:t> complessi.</a:t>
            </a:r>
          </a:p>
          <a:p>
            <a:r>
              <a:rPr lang="en-GB" dirty="0"/>
              <a:t>Il Progetto </a:t>
            </a:r>
            <a:r>
              <a:rPr lang="en-GB" dirty="0" err="1"/>
              <a:t>è</a:t>
            </a:r>
            <a:r>
              <a:rPr lang="en-GB" dirty="0"/>
              <a:t> </a:t>
            </a:r>
            <a:r>
              <a:rPr lang="en-GB" dirty="0" err="1"/>
              <a:t>articolato</a:t>
            </a:r>
            <a:r>
              <a:rPr lang="en-GB" dirty="0"/>
              <a:t> in 3 WP.</a:t>
            </a:r>
          </a:p>
          <a:p>
            <a:endParaRPr lang="it-IT" dirty="0"/>
          </a:p>
        </p:txBody>
      </p:sp>
      <p:sp>
        <p:nvSpPr>
          <p:cNvPr id="4" name="Segnaposto numero diapositiva 3"/>
          <p:cNvSpPr>
            <a:spLocks noGrp="1"/>
          </p:cNvSpPr>
          <p:nvPr>
            <p:ph type="sldNum" sz="quarter" idx="5"/>
          </p:nvPr>
        </p:nvSpPr>
        <p:spPr/>
        <p:txBody>
          <a:bodyPr/>
          <a:lstStyle/>
          <a:p>
            <a:fld id="{6849F690-216B-4056-BD4E-7EB07A6A9494}" type="slidenum">
              <a:rPr lang="it-IT" smtClean="0"/>
              <a:pPr/>
              <a:t>27</a:t>
            </a:fld>
            <a:endParaRPr lang="it-IT"/>
          </a:p>
        </p:txBody>
      </p:sp>
    </p:spTree>
    <p:extLst>
      <p:ext uri="{BB962C8B-B14F-4D97-AF65-F5344CB8AC3E}">
        <p14:creationId xmlns:p14="http://schemas.microsoft.com/office/powerpoint/2010/main" val="1068283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849F690-216B-4056-BD4E-7EB07A6A9494}" type="slidenum">
              <a:rPr lang="it-IT" smtClean="0"/>
              <a:pPr/>
              <a:t>28</a:t>
            </a:fld>
            <a:endParaRPr lang="it-IT"/>
          </a:p>
        </p:txBody>
      </p:sp>
    </p:spTree>
    <p:extLst>
      <p:ext uri="{BB962C8B-B14F-4D97-AF65-F5344CB8AC3E}">
        <p14:creationId xmlns:p14="http://schemas.microsoft.com/office/powerpoint/2010/main" val="2070443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90E04-53C7-C2D5-CA60-BA541414202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B1C073-A349-8A62-C028-2A25A3474B9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CE4D06D-F802-04BE-8318-AF779EF8FD3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65936AE-AB82-2EDD-4DB3-21CCF0B81C27}"/>
              </a:ext>
            </a:extLst>
          </p:cNvPr>
          <p:cNvSpPr>
            <a:spLocks noGrp="1"/>
          </p:cNvSpPr>
          <p:nvPr>
            <p:ph type="sldNum" sz="quarter" idx="5"/>
          </p:nvPr>
        </p:nvSpPr>
        <p:spPr/>
        <p:txBody>
          <a:bodyPr/>
          <a:lstStyle/>
          <a:p>
            <a:fld id="{6849F690-216B-4056-BD4E-7EB07A6A9494}" type="slidenum">
              <a:rPr lang="it-IT" smtClean="0"/>
              <a:pPr/>
              <a:t>29</a:t>
            </a:fld>
            <a:endParaRPr lang="it-IT"/>
          </a:p>
        </p:txBody>
      </p:sp>
    </p:spTree>
    <p:extLst>
      <p:ext uri="{BB962C8B-B14F-4D97-AF65-F5344CB8AC3E}">
        <p14:creationId xmlns:p14="http://schemas.microsoft.com/office/powerpoint/2010/main" val="2834679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DDBB9-3F23-7408-C576-F64ECD9AB7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3EF29-0C55-326E-67A6-E1D0EA5A4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F211F-1851-49F3-BAE1-3FF718BBDA1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CF25FD34-E646-9D4F-A856-F1C4F6A27A75}"/>
              </a:ext>
            </a:extLst>
          </p:cNvPr>
          <p:cNvSpPr>
            <a:spLocks noGrp="1"/>
          </p:cNvSpPr>
          <p:nvPr>
            <p:ph type="sldNum" sz="quarter" idx="5"/>
          </p:nvPr>
        </p:nvSpPr>
        <p:spPr/>
        <p:txBody>
          <a:bodyPr/>
          <a:lstStyle/>
          <a:p>
            <a:fld id="{ED555BCD-380D-3542-AF57-AC921A2AC4DB}" type="slidenum">
              <a:rPr lang="en-IT" smtClean="0"/>
              <a:t>30</a:t>
            </a:fld>
            <a:endParaRPr lang="en-IT"/>
          </a:p>
        </p:txBody>
      </p:sp>
    </p:spTree>
    <p:extLst>
      <p:ext uri="{BB962C8B-B14F-4D97-AF65-F5344CB8AC3E}">
        <p14:creationId xmlns:p14="http://schemas.microsoft.com/office/powerpoint/2010/main" val="138631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45DCFCF-085C-1B90-F98C-2BE9FDCE460E}"/>
              </a:ext>
            </a:extLst>
          </p:cNvPr>
          <p:cNvSpPr>
            <a:spLocks noGrp="1" noChangeArrowheads="1"/>
          </p:cNvSpPr>
          <p:nvPr>
            <p:ph type="sldNum" sz="quarter" idx="5"/>
          </p:nvPr>
        </p:nvSpPr>
        <p:spPr>
          <a:ln/>
        </p:spPr>
        <p:txBody>
          <a:bodyPr/>
          <a:lstStyle/>
          <a:p>
            <a:fld id="{0385D18C-5FD1-0245-82FA-F718BC59002F}" type="slidenum">
              <a:rPr lang="en-US" altLang="en-IT"/>
              <a:pPr/>
              <a:t>4</a:t>
            </a:fld>
            <a:endParaRPr lang="en-US" altLang="en-IT"/>
          </a:p>
        </p:txBody>
      </p:sp>
      <p:sp>
        <p:nvSpPr>
          <p:cNvPr id="211970" name="Rectangle 2">
            <a:extLst>
              <a:ext uri="{FF2B5EF4-FFF2-40B4-BE49-F238E27FC236}">
                <a16:creationId xmlns:a16="http://schemas.microsoft.com/office/drawing/2014/main" id="{5CF37210-CBDB-094E-227A-EAE16D4169DD}"/>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28FE27BA-873E-23C3-7C65-14DF5A448AFD}"/>
              </a:ext>
            </a:extLst>
          </p:cNvPr>
          <p:cNvSpPr>
            <a:spLocks noGrp="1" noChangeArrowheads="1"/>
          </p:cNvSpPr>
          <p:nvPr>
            <p:ph type="body" idx="1"/>
          </p:nvPr>
        </p:nvSpPr>
        <p:spPr/>
        <p:txBody>
          <a:bodyPr/>
          <a:lstStyle/>
          <a:p>
            <a:r>
              <a:rPr lang="en-US" altLang="en-IT"/>
              <a:t>LQCD scale with the 7th power of the lattice size…..</a:t>
            </a:r>
          </a:p>
          <a:p>
            <a:r>
              <a:rPr lang="en-US" altLang="en-IT"/>
              <a:t>Interstellar jets </a:t>
            </a:r>
          </a:p>
          <a:p>
            <a:r>
              <a:rPr lang="en-US" altLang="en-IT"/>
              <a:t>Life sciences or computational biology What is possible but…</a:t>
            </a:r>
          </a:p>
          <a:p>
            <a:r>
              <a:rPr lang="en-US" altLang="en-IT"/>
              <a:t>In order to simulate most proteins at the atomistic level for a simple millisecond we must perform around 10</a:t>
            </a:r>
            <a:r>
              <a:rPr lang="en-US" altLang="en-IT" baseline="30000"/>
              <a:t>23</a:t>
            </a:r>
            <a:r>
              <a:rPr lang="en-US" altLang="en-IT"/>
              <a:t> floating point operations, something just impossible with current computer resources. Comparing structure, flexibility, interaction patterns (with proteins or ligands) of the entire human proteome will probably require even larger computational resources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316A7-ED30-4FF6-1051-6E68B2FBB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6C894-420E-8739-D948-B76AEB625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15896-1219-771F-2B4D-CDE9334CE8EC}"/>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A51BD930-FFF1-9248-2D16-DF3277BA4866}"/>
              </a:ext>
            </a:extLst>
          </p:cNvPr>
          <p:cNvSpPr>
            <a:spLocks noGrp="1"/>
          </p:cNvSpPr>
          <p:nvPr>
            <p:ph type="sldNum" sz="quarter" idx="5"/>
          </p:nvPr>
        </p:nvSpPr>
        <p:spPr/>
        <p:txBody>
          <a:bodyPr/>
          <a:lstStyle/>
          <a:p>
            <a:fld id="{ED555BCD-380D-3542-AF57-AC921A2AC4DB}" type="slidenum">
              <a:rPr lang="en-IT" smtClean="0"/>
              <a:t>5</a:t>
            </a:fld>
            <a:endParaRPr lang="en-IT"/>
          </a:p>
        </p:txBody>
      </p:sp>
    </p:spTree>
    <p:extLst>
      <p:ext uri="{BB962C8B-B14F-4D97-AF65-F5344CB8AC3E}">
        <p14:creationId xmlns:p14="http://schemas.microsoft.com/office/powerpoint/2010/main" val="3238270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79FE3-1399-3F3F-A654-96A48B554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20813-B75A-146C-E135-62A52779D8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CBEEA-C8DA-89D8-78B9-7AADC4654BB1}"/>
              </a:ext>
            </a:extLst>
          </p:cNvPr>
          <p:cNvSpPr>
            <a:spLocks noGrp="1"/>
          </p:cNvSpPr>
          <p:nvPr>
            <p:ph type="body" idx="1"/>
          </p:nvPr>
        </p:nvSpPr>
        <p:spPr/>
        <p:txBody>
          <a:bodyPr/>
          <a:lstStyle/>
          <a:p>
            <a:endParaRPr lang="en-IT" dirty="0"/>
          </a:p>
        </p:txBody>
      </p:sp>
      <p:sp>
        <p:nvSpPr>
          <p:cNvPr id="4" name="Slide Number Placeholder 3">
            <a:extLst>
              <a:ext uri="{FF2B5EF4-FFF2-40B4-BE49-F238E27FC236}">
                <a16:creationId xmlns:a16="http://schemas.microsoft.com/office/drawing/2014/main" id="{601AC895-7553-667E-FD79-95825BD7737F}"/>
              </a:ext>
            </a:extLst>
          </p:cNvPr>
          <p:cNvSpPr>
            <a:spLocks noGrp="1"/>
          </p:cNvSpPr>
          <p:nvPr>
            <p:ph type="sldNum" sz="quarter" idx="5"/>
          </p:nvPr>
        </p:nvSpPr>
        <p:spPr/>
        <p:txBody>
          <a:bodyPr/>
          <a:lstStyle/>
          <a:p>
            <a:fld id="{ED555BCD-380D-3542-AF57-AC921A2AC4DB}" type="slidenum">
              <a:rPr lang="en-IT" smtClean="0"/>
              <a:t>6</a:t>
            </a:fld>
            <a:endParaRPr lang="en-IT"/>
          </a:p>
        </p:txBody>
      </p:sp>
    </p:spTree>
    <p:extLst>
      <p:ext uri="{BB962C8B-B14F-4D97-AF65-F5344CB8AC3E}">
        <p14:creationId xmlns:p14="http://schemas.microsoft.com/office/powerpoint/2010/main" val="947750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876B8E1-1316-CC5E-E115-56E373A95BD6}"/>
              </a:ext>
            </a:extLst>
          </p:cNvPr>
          <p:cNvSpPr>
            <a:spLocks noGrp="1" noChangeArrowheads="1"/>
          </p:cNvSpPr>
          <p:nvPr>
            <p:ph type="sldNum" sz="quarter" idx="5"/>
          </p:nvPr>
        </p:nvSpPr>
        <p:spPr>
          <a:ln/>
        </p:spPr>
        <p:txBody>
          <a:bodyPr/>
          <a:lstStyle/>
          <a:p>
            <a:fld id="{815A0C56-9084-9442-9D16-613CF6801A30}" type="slidenum">
              <a:rPr lang="en-US" altLang="en-IT"/>
              <a:pPr/>
              <a:t>7</a:t>
            </a:fld>
            <a:endParaRPr lang="en-US" altLang="en-IT"/>
          </a:p>
        </p:txBody>
      </p:sp>
      <p:sp>
        <p:nvSpPr>
          <p:cNvPr id="244738" name="Rectangle 2">
            <a:extLst>
              <a:ext uri="{FF2B5EF4-FFF2-40B4-BE49-F238E27FC236}">
                <a16:creationId xmlns:a16="http://schemas.microsoft.com/office/drawing/2014/main" id="{BE176E2E-B3D7-9049-46C1-E883856A41F5}"/>
              </a:ext>
            </a:extLst>
          </p:cNvPr>
          <p:cNvSpPr>
            <a:spLocks noGrp="1" noRot="1" noChangeAspect="1" noChangeArrowheads="1" noTextEdit="1"/>
          </p:cNvSpPr>
          <p:nvPr>
            <p:ph type="sldImg"/>
          </p:nvPr>
        </p:nvSpPr>
        <p:spPr>
          <a:ln/>
        </p:spPr>
      </p:sp>
      <p:sp>
        <p:nvSpPr>
          <p:cNvPr id="244739" name="Rectangle 3">
            <a:extLst>
              <a:ext uri="{FF2B5EF4-FFF2-40B4-BE49-F238E27FC236}">
                <a16:creationId xmlns:a16="http://schemas.microsoft.com/office/drawing/2014/main" id="{522EFEFE-E538-511C-72A1-E5BF0CC0E5A0}"/>
              </a:ext>
            </a:extLst>
          </p:cNvPr>
          <p:cNvSpPr>
            <a:spLocks noGrp="1" noChangeArrowheads="1"/>
          </p:cNvSpPr>
          <p:nvPr>
            <p:ph type="body" idx="1"/>
          </p:nvPr>
        </p:nvSpPr>
        <p:spPr/>
        <p:txBody>
          <a:bodyPr/>
          <a:lstStyle/>
          <a:p>
            <a:endParaRPr lang="en-IT" altLang="en-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3D61-5FA3-B4AF-EC47-4B7019772F1A}"/>
            </a:ext>
          </a:extLst>
        </p:cNvPr>
        <p:cNvGrpSpPr/>
        <p:nvPr/>
      </p:nvGrpSpPr>
      <p:grpSpPr>
        <a:xfrm>
          <a:off x="0" y="0"/>
          <a:ext cx="0" cy="0"/>
          <a:chOff x="0" y="0"/>
          <a:chExt cx="0" cy="0"/>
        </a:xfrm>
      </p:grpSpPr>
      <p:sp>
        <p:nvSpPr>
          <p:cNvPr id="5" name="Rectangle 7">
            <a:extLst>
              <a:ext uri="{FF2B5EF4-FFF2-40B4-BE49-F238E27FC236}">
                <a16:creationId xmlns:a16="http://schemas.microsoft.com/office/drawing/2014/main" id="{081BDFA0-E0DE-021B-49C8-3996F1B70DC9}"/>
              </a:ext>
            </a:extLst>
          </p:cNvPr>
          <p:cNvSpPr>
            <a:spLocks noGrp="1" noChangeArrowheads="1"/>
          </p:cNvSpPr>
          <p:nvPr>
            <p:ph type="sldNum" sz="quarter" idx="5"/>
          </p:nvPr>
        </p:nvSpPr>
        <p:spPr>
          <a:ln/>
        </p:spPr>
        <p:txBody>
          <a:bodyPr/>
          <a:lstStyle/>
          <a:p>
            <a:fld id="{815A0C56-9084-9442-9D16-613CF6801A30}" type="slidenum">
              <a:rPr lang="en-US" altLang="en-IT"/>
              <a:pPr/>
              <a:t>8</a:t>
            </a:fld>
            <a:endParaRPr lang="en-US" altLang="en-IT"/>
          </a:p>
        </p:txBody>
      </p:sp>
      <p:sp>
        <p:nvSpPr>
          <p:cNvPr id="244738" name="Rectangle 2">
            <a:extLst>
              <a:ext uri="{FF2B5EF4-FFF2-40B4-BE49-F238E27FC236}">
                <a16:creationId xmlns:a16="http://schemas.microsoft.com/office/drawing/2014/main" id="{8ECDB84A-2B90-7862-B629-F0737FA455B9}"/>
              </a:ext>
            </a:extLst>
          </p:cNvPr>
          <p:cNvSpPr>
            <a:spLocks noGrp="1" noRot="1" noChangeAspect="1" noChangeArrowheads="1" noTextEdit="1"/>
          </p:cNvSpPr>
          <p:nvPr>
            <p:ph type="sldImg"/>
          </p:nvPr>
        </p:nvSpPr>
        <p:spPr>
          <a:ln/>
        </p:spPr>
      </p:sp>
      <p:sp>
        <p:nvSpPr>
          <p:cNvPr id="244739" name="Rectangle 3">
            <a:extLst>
              <a:ext uri="{FF2B5EF4-FFF2-40B4-BE49-F238E27FC236}">
                <a16:creationId xmlns:a16="http://schemas.microsoft.com/office/drawing/2014/main" id="{62CAFE6D-275C-7AEC-29D2-7FB0B2A5B801}"/>
              </a:ext>
            </a:extLst>
          </p:cNvPr>
          <p:cNvSpPr>
            <a:spLocks noGrp="1" noChangeArrowheads="1"/>
          </p:cNvSpPr>
          <p:nvPr>
            <p:ph type="body" idx="1"/>
          </p:nvPr>
        </p:nvSpPr>
        <p:spPr/>
        <p:txBody>
          <a:bodyPr/>
          <a:lstStyle/>
          <a:p>
            <a:endParaRPr lang="en-IT" altLang="en-IT"/>
          </a:p>
        </p:txBody>
      </p:sp>
    </p:spTree>
    <p:extLst>
      <p:ext uri="{BB962C8B-B14F-4D97-AF65-F5344CB8AC3E}">
        <p14:creationId xmlns:p14="http://schemas.microsoft.com/office/powerpoint/2010/main" val="212660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8598720-AE01-980C-4CE8-17F9CA4639F1}"/>
              </a:ext>
            </a:extLst>
          </p:cNvPr>
          <p:cNvSpPr>
            <a:spLocks noGrp="1" noChangeArrowheads="1"/>
          </p:cNvSpPr>
          <p:nvPr>
            <p:ph type="sldNum" sz="quarter" idx="5"/>
          </p:nvPr>
        </p:nvSpPr>
        <p:spPr>
          <a:ln/>
        </p:spPr>
        <p:txBody>
          <a:bodyPr/>
          <a:lstStyle/>
          <a:p>
            <a:fld id="{2969764D-B9E6-834E-81C4-AFDB0D1731AA}" type="slidenum">
              <a:rPr lang="en-US" altLang="en-IT"/>
              <a:pPr/>
              <a:t>9</a:t>
            </a:fld>
            <a:endParaRPr lang="en-US" altLang="en-IT"/>
          </a:p>
        </p:txBody>
      </p:sp>
      <p:sp>
        <p:nvSpPr>
          <p:cNvPr id="157698" name="Rectangle 2">
            <a:extLst>
              <a:ext uri="{FF2B5EF4-FFF2-40B4-BE49-F238E27FC236}">
                <a16:creationId xmlns:a16="http://schemas.microsoft.com/office/drawing/2014/main" id="{0121B254-DFBC-B3F2-6DFE-D14FF4CBA009}"/>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E279FD00-09FF-EC82-28C2-64992227AFD6}"/>
              </a:ext>
            </a:extLst>
          </p:cNvPr>
          <p:cNvSpPr>
            <a:spLocks noGrp="1" noChangeArrowheads="1"/>
          </p:cNvSpPr>
          <p:nvPr>
            <p:ph type="body" idx="1"/>
          </p:nvPr>
        </p:nvSpPr>
        <p:spPr/>
        <p:txBody>
          <a:bodyPr/>
          <a:lstStyle/>
          <a:p>
            <a:r>
              <a:rPr lang="en-US" altLang="en-IT"/>
              <a:t>Clock at low frequency but exploiting  parallelism we get high performance node…..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5391A4FB-71AA-FD52-FFC6-B38449FE44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AB3DD78-9EEE-244F-B63B-12FB610565D5}" type="slidenum">
              <a:rPr lang="en-US" altLang="en-IT" sz="1200"/>
              <a:pPr/>
              <a:t>10</a:t>
            </a:fld>
            <a:endParaRPr lang="en-US" altLang="en-IT" sz="1200"/>
          </a:p>
        </p:txBody>
      </p:sp>
      <p:sp>
        <p:nvSpPr>
          <p:cNvPr id="78851" name="Rectangle 2">
            <a:extLst>
              <a:ext uri="{FF2B5EF4-FFF2-40B4-BE49-F238E27FC236}">
                <a16:creationId xmlns:a16="http://schemas.microsoft.com/office/drawing/2014/main" id="{4436A761-0333-0376-AD0E-8F942E7E940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16A0B5D-1E3B-46F4-D54A-68D1F1AA4C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en-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DD2B-D5C5-71D8-DC66-58F04765DDA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IT" dirty="0"/>
          </a:p>
        </p:txBody>
      </p:sp>
      <p:sp>
        <p:nvSpPr>
          <p:cNvPr id="3" name="Subtitle 2">
            <a:extLst>
              <a:ext uri="{FF2B5EF4-FFF2-40B4-BE49-F238E27FC236}">
                <a16:creationId xmlns:a16="http://schemas.microsoft.com/office/drawing/2014/main" id="{29ADE07F-3B1C-441F-828D-300F98D9E7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T"/>
          </a:p>
        </p:txBody>
      </p:sp>
      <p:sp>
        <p:nvSpPr>
          <p:cNvPr id="4" name="Date Placeholder 3">
            <a:extLst>
              <a:ext uri="{FF2B5EF4-FFF2-40B4-BE49-F238E27FC236}">
                <a16:creationId xmlns:a16="http://schemas.microsoft.com/office/drawing/2014/main" id="{04869A21-5F59-423D-A0B5-201BF8F38159}"/>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69029B3B-DAE5-249D-AA4A-20F60357C051}"/>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6619171C-2BCF-FBDE-5B20-97F77070764B}"/>
              </a:ext>
            </a:extLst>
          </p:cNvPr>
          <p:cNvSpPr>
            <a:spLocks noGrp="1"/>
          </p:cNvSpPr>
          <p:nvPr>
            <p:ph type="sldNum" sz="quarter" idx="12"/>
          </p:nvPr>
        </p:nvSpPr>
        <p:spPr/>
        <p:txBody>
          <a:bodyPr/>
          <a:lstStyle/>
          <a:p>
            <a:fld id="{FB9EE3F8-69B4-B64F-916A-DB534A74575B}" type="slidenum">
              <a:rPr lang="en-IT" smtClean="0"/>
              <a:t>‹#›</a:t>
            </a:fld>
            <a:endParaRPr lang="en-IT"/>
          </a:p>
        </p:txBody>
      </p:sp>
    </p:spTree>
    <p:extLst>
      <p:ext uri="{BB962C8B-B14F-4D97-AF65-F5344CB8AC3E}">
        <p14:creationId xmlns:p14="http://schemas.microsoft.com/office/powerpoint/2010/main" val="3936796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4392-D655-DA9D-3E8B-5DEBB3BFD1EC}"/>
              </a:ext>
            </a:extLst>
          </p:cNvPr>
          <p:cNvSpPr>
            <a:spLocks noGrp="1"/>
          </p:cNvSpPr>
          <p:nvPr>
            <p:ph type="title"/>
          </p:nvPr>
        </p:nvSpPr>
        <p:spPr/>
        <p:txBody>
          <a:bodyPr/>
          <a:lstStyle>
            <a:lvl1pPr>
              <a:defRPr b="1"/>
            </a:lvl1pPr>
          </a:lstStyle>
          <a:p>
            <a:r>
              <a:rPr lang="en-US" dirty="0"/>
              <a:t>Click to edit Master title style</a:t>
            </a:r>
            <a:endParaRPr lang="en-IT" dirty="0"/>
          </a:p>
        </p:txBody>
      </p:sp>
      <p:sp>
        <p:nvSpPr>
          <p:cNvPr id="3" name="Content Placeholder 2">
            <a:extLst>
              <a:ext uri="{FF2B5EF4-FFF2-40B4-BE49-F238E27FC236}">
                <a16:creationId xmlns:a16="http://schemas.microsoft.com/office/drawing/2014/main" id="{57E6D035-C500-89A6-525C-D7DC81B1EC8D}"/>
              </a:ext>
            </a:extLst>
          </p:cNvPr>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Date Placeholder 3">
            <a:extLst>
              <a:ext uri="{FF2B5EF4-FFF2-40B4-BE49-F238E27FC236}">
                <a16:creationId xmlns:a16="http://schemas.microsoft.com/office/drawing/2014/main" id="{BC865C49-5E01-2BB1-F814-BF275180BD20}"/>
              </a:ext>
            </a:extLst>
          </p:cNvPr>
          <p:cNvSpPr>
            <a:spLocks noGrp="1"/>
          </p:cNvSpPr>
          <p:nvPr>
            <p:ph type="dt" sz="half" idx="10"/>
          </p:nvPr>
        </p:nvSpPr>
        <p:spPr>
          <a:xfrm>
            <a:off x="-5058" y="6640396"/>
            <a:ext cx="1121229" cy="228600"/>
          </a:xfrm>
          <a:ln>
            <a:noFill/>
          </a:ln>
        </p:spPr>
        <p:txBody>
          <a:bodyPr/>
          <a:lstStyle/>
          <a:p>
            <a:r>
              <a:rPr lang="it-IT"/>
              <a:t>20/10/2025</a:t>
            </a:r>
            <a:endParaRPr lang="en-IT"/>
          </a:p>
        </p:txBody>
      </p:sp>
      <p:sp>
        <p:nvSpPr>
          <p:cNvPr id="5" name="Footer Placeholder 4">
            <a:extLst>
              <a:ext uri="{FF2B5EF4-FFF2-40B4-BE49-F238E27FC236}">
                <a16:creationId xmlns:a16="http://schemas.microsoft.com/office/drawing/2014/main" id="{C2521238-D807-0549-12E8-EF7853E31B42}"/>
              </a:ext>
            </a:extLst>
          </p:cNvPr>
          <p:cNvSpPr>
            <a:spLocks noGrp="1"/>
          </p:cNvSpPr>
          <p:nvPr>
            <p:ph type="ftr" sz="quarter" idx="11"/>
          </p:nvPr>
        </p:nvSpPr>
        <p:spPr>
          <a:ln>
            <a:noFill/>
          </a:ln>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53D34036-D97C-EBFE-ED22-5467674D70DA}"/>
              </a:ext>
            </a:extLst>
          </p:cNvPr>
          <p:cNvSpPr>
            <a:spLocks noGrp="1"/>
          </p:cNvSpPr>
          <p:nvPr>
            <p:ph type="sldNum" sz="quarter" idx="12"/>
          </p:nvPr>
        </p:nvSpPr>
        <p:spPr>
          <a:ln>
            <a:noFill/>
          </a:ln>
        </p:spPr>
        <p:txBody>
          <a:bodyPr/>
          <a:lstStyle/>
          <a:p>
            <a:fld id="{FB9EE3F8-69B4-B64F-916A-DB534A74575B}" type="slidenum">
              <a:rPr lang="en-IT" smtClean="0"/>
              <a:t>‹#›</a:t>
            </a:fld>
            <a:endParaRPr lang="en-IT"/>
          </a:p>
        </p:txBody>
      </p:sp>
      <p:cxnSp>
        <p:nvCxnSpPr>
          <p:cNvPr id="7" name="Straight Arrow Connector 6">
            <a:extLst>
              <a:ext uri="{FF2B5EF4-FFF2-40B4-BE49-F238E27FC236}">
                <a16:creationId xmlns:a16="http://schemas.microsoft.com/office/drawing/2014/main" id="{0E719CE8-FDF1-2CC9-B3D8-CDC2B4CE8B20}"/>
              </a:ext>
            </a:extLst>
          </p:cNvPr>
          <p:cNvCxnSpPr>
            <a:cxnSpLocks/>
          </p:cNvCxnSpPr>
          <p:nvPr userDrawn="1"/>
        </p:nvCxnSpPr>
        <p:spPr>
          <a:xfrm>
            <a:off x="1580903" y="676723"/>
            <a:ext cx="8995688" cy="0"/>
          </a:xfrm>
          <a:prstGeom prst="straightConnector1">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333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1A50-2FED-C12F-6F1E-B8CD0BDA766F}"/>
              </a:ext>
            </a:extLst>
          </p:cNvPr>
          <p:cNvSpPr>
            <a:spLocks noGrp="1"/>
          </p:cNvSpPr>
          <p:nvPr>
            <p:ph type="title"/>
          </p:nvPr>
        </p:nvSpPr>
        <p:spPr/>
        <p:txBody>
          <a:bodyPr>
            <a:noAutofit/>
          </a:bodyPr>
          <a:lstStyle>
            <a:lvl1pPr>
              <a:defRPr sz="2800" b="1"/>
            </a:lvl1pPr>
          </a:lstStyle>
          <a:p>
            <a:r>
              <a:rPr lang="en-US" dirty="0"/>
              <a:t>Click to edit Master title style</a:t>
            </a:r>
            <a:endParaRPr lang="en-IT" dirty="0"/>
          </a:p>
        </p:txBody>
      </p:sp>
      <p:sp>
        <p:nvSpPr>
          <p:cNvPr id="3" name="Date Placeholder 2">
            <a:extLst>
              <a:ext uri="{FF2B5EF4-FFF2-40B4-BE49-F238E27FC236}">
                <a16:creationId xmlns:a16="http://schemas.microsoft.com/office/drawing/2014/main" id="{FF845E66-52C7-5A6A-4B0E-96511C5A3DE6}"/>
              </a:ext>
            </a:extLst>
          </p:cNvPr>
          <p:cNvSpPr>
            <a:spLocks noGrp="1"/>
          </p:cNvSpPr>
          <p:nvPr>
            <p:ph type="dt" sz="half" idx="10"/>
          </p:nvPr>
        </p:nvSpPr>
        <p:spPr/>
        <p:txBody>
          <a:bodyPr/>
          <a:lstStyle/>
          <a:p>
            <a:r>
              <a:rPr lang="it-IT"/>
              <a:t>20/10/2025</a:t>
            </a:r>
            <a:endParaRPr lang="en-IT"/>
          </a:p>
        </p:txBody>
      </p:sp>
      <p:sp>
        <p:nvSpPr>
          <p:cNvPr id="4" name="Footer Placeholder 3">
            <a:extLst>
              <a:ext uri="{FF2B5EF4-FFF2-40B4-BE49-F238E27FC236}">
                <a16:creationId xmlns:a16="http://schemas.microsoft.com/office/drawing/2014/main" id="{E7DA5251-C5FA-1D3A-E19B-E8685B481B5A}"/>
              </a:ext>
            </a:extLst>
          </p:cNvPr>
          <p:cNvSpPr>
            <a:spLocks noGrp="1"/>
          </p:cNvSpPr>
          <p:nvPr>
            <p:ph type="ftr" sz="quarter" idx="11"/>
          </p:nvPr>
        </p:nvSpPr>
        <p:spPr/>
        <p:txBody>
          <a:bodyPr/>
          <a:lstStyle/>
          <a:p>
            <a:r>
              <a:rPr lang="en-US"/>
              <a:t>Piero Vicini - La RaRa occasione - Milano 2025</a:t>
            </a:r>
            <a:endParaRPr lang="en-IT"/>
          </a:p>
        </p:txBody>
      </p:sp>
      <p:sp>
        <p:nvSpPr>
          <p:cNvPr id="5" name="Slide Number Placeholder 4">
            <a:extLst>
              <a:ext uri="{FF2B5EF4-FFF2-40B4-BE49-F238E27FC236}">
                <a16:creationId xmlns:a16="http://schemas.microsoft.com/office/drawing/2014/main" id="{123B8959-3D72-89AD-13CB-18484CB18B68}"/>
              </a:ext>
            </a:extLst>
          </p:cNvPr>
          <p:cNvSpPr>
            <a:spLocks noGrp="1"/>
          </p:cNvSpPr>
          <p:nvPr>
            <p:ph type="sldNum" sz="quarter" idx="12"/>
          </p:nvPr>
        </p:nvSpPr>
        <p:spPr/>
        <p:txBody>
          <a:bodyPr/>
          <a:lstStyle/>
          <a:p>
            <a:fld id="{FB9EE3F8-69B4-B64F-916A-DB534A74575B}" type="slidenum">
              <a:rPr lang="en-IT" smtClean="0"/>
              <a:t>‹#›</a:t>
            </a:fld>
            <a:endParaRPr lang="en-IT"/>
          </a:p>
        </p:txBody>
      </p:sp>
    </p:spTree>
    <p:extLst>
      <p:ext uri="{BB962C8B-B14F-4D97-AF65-F5344CB8AC3E}">
        <p14:creationId xmlns:p14="http://schemas.microsoft.com/office/powerpoint/2010/main" val="3816704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7F95F-85F1-3F33-157A-B29B48D8CE0C}"/>
              </a:ext>
            </a:extLst>
          </p:cNvPr>
          <p:cNvSpPr>
            <a:spLocks noGrp="1"/>
          </p:cNvSpPr>
          <p:nvPr>
            <p:ph type="title" sz="quarter"/>
          </p:nvPr>
        </p:nvSpPr>
        <p:spPr>
          <a:xfrm>
            <a:off x="281354" y="0"/>
            <a:ext cx="11629292" cy="533400"/>
          </a:xfrm>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D1BD5EAA-9AA4-D586-1449-1D6995CC156F}"/>
              </a:ext>
            </a:extLst>
          </p:cNvPr>
          <p:cNvSpPr>
            <a:spLocks noGrp="1"/>
          </p:cNvSpPr>
          <p:nvPr>
            <p:ph sz="quarter" idx="1"/>
          </p:nvPr>
        </p:nvSpPr>
        <p:spPr>
          <a:xfrm>
            <a:off x="304800" y="1066800"/>
            <a:ext cx="5697415" cy="2514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F21012E2-BB4D-A31B-6C9B-3F266A113435}"/>
              </a:ext>
            </a:extLst>
          </p:cNvPr>
          <p:cNvSpPr>
            <a:spLocks noGrp="1"/>
          </p:cNvSpPr>
          <p:nvPr>
            <p:ph sz="quarter" idx="2"/>
          </p:nvPr>
        </p:nvSpPr>
        <p:spPr>
          <a:xfrm>
            <a:off x="6189785" y="1066800"/>
            <a:ext cx="5697415" cy="2514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Content Placeholder 4">
            <a:extLst>
              <a:ext uri="{FF2B5EF4-FFF2-40B4-BE49-F238E27FC236}">
                <a16:creationId xmlns:a16="http://schemas.microsoft.com/office/drawing/2014/main" id="{5D2E8597-F76B-BB11-4303-9FF3BF62FC45}"/>
              </a:ext>
            </a:extLst>
          </p:cNvPr>
          <p:cNvSpPr>
            <a:spLocks noGrp="1"/>
          </p:cNvSpPr>
          <p:nvPr>
            <p:ph sz="quarter" idx="3"/>
          </p:nvPr>
        </p:nvSpPr>
        <p:spPr>
          <a:xfrm>
            <a:off x="304800" y="3733800"/>
            <a:ext cx="5697415" cy="2514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Content Placeholder 5">
            <a:extLst>
              <a:ext uri="{FF2B5EF4-FFF2-40B4-BE49-F238E27FC236}">
                <a16:creationId xmlns:a16="http://schemas.microsoft.com/office/drawing/2014/main" id="{86531CD4-33A3-6B6F-EAAF-EEFEE299FA4C}"/>
              </a:ext>
            </a:extLst>
          </p:cNvPr>
          <p:cNvSpPr>
            <a:spLocks noGrp="1"/>
          </p:cNvSpPr>
          <p:nvPr>
            <p:ph sz="quarter" idx="4"/>
          </p:nvPr>
        </p:nvSpPr>
        <p:spPr>
          <a:xfrm>
            <a:off x="6189785" y="3733800"/>
            <a:ext cx="5697415" cy="2514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9" name="Date Placeholder 3">
            <a:extLst>
              <a:ext uri="{FF2B5EF4-FFF2-40B4-BE49-F238E27FC236}">
                <a16:creationId xmlns:a16="http://schemas.microsoft.com/office/drawing/2014/main" id="{295C4867-8882-AF6B-FDF1-B18061CC230C}"/>
              </a:ext>
            </a:extLst>
          </p:cNvPr>
          <p:cNvSpPr>
            <a:spLocks noGrp="1"/>
          </p:cNvSpPr>
          <p:nvPr>
            <p:ph type="dt" sz="half" idx="10"/>
          </p:nvPr>
        </p:nvSpPr>
        <p:spPr>
          <a:xfrm>
            <a:off x="0" y="6635338"/>
            <a:ext cx="1121229" cy="228600"/>
          </a:xfrm>
          <a:prstGeom prst="rect">
            <a:avLst/>
          </a:prstGeom>
          <a:solidFill>
            <a:srgbClr val="0070C0"/>
          </a:solidFill>
        </p:spPr>
        <p:txBody>
          <a:bodyPr vert="horz" lIns="91440" tIns="45720" rIns="91440" bIns="45720" rtlCol="0" anchor="ctr"/>
          <a:lstStyle>
            <a:lvl1pPr algn="l">
              <a:defRPr sz="1200">
                <a:solidFill>
                  <a:schemeClr val="bg1"/>
                </a:solidFill>
              </a:defRPr>
            </a:lvl1pPr>
          </a:lstStyle>
          <a:p>
            <a:r>
              <a:rPr lang="it-IT" dirty="0"/>
              <a:t>20/10/2025</a:t>
            </a:r>
            <a:endParaRPr lang="en-IT" dirty="0"/>
          </a:p>
        </p:txBody>
      </p:sp>
      <p:sp>
        <p:nvSpPr>
          <p:cNvPr id="10" name="Footer Placeholder 4">
            <a:extLst>
              <a:ext uri="{FF2B5EF4-FFF2-40B4-BE49-F238E27FC236}">
                <a16:creationId xmlns:a16="http://schemas.microsoft.com/office/drawing/2014/main" id="{36B8BE9E-B6EF-359D-84C6-5EE19677E5FB}"/>
              </a:ext>
            </a:extLst>
          </p:cNvPr>
          <p:cNvSpPr>
            <a:spLocks noGrp="1"/>
          </p:cNvSpPr>
          <p:nvPr>
            <p:ph type="ftr" sz="quarter" idx="11"/>
          </p:nvPr>
        </p:nvSpPr>
        <p:spPr>
          <a:xfrm>
            <a:off x="1140033" y="6629398"/>
            <a:ext cx="8728361" cy="228602"/>
          </a:xfrm>
          <a:prstGeom prst="rect">
            <a:avLst/>
          </a:prstGeom>
          <a:solidFill>
            <a:srgbClr val="0070C0"/>
          </a:solidFill>
        </p:spPr>
        <p:txBody>
          <a:bodyPr vert="horz" lIns="91440" tIns="45720" rIns="91440" bIns="45720" rtlCol="0" anchor="ctr"/>
          <a:lstStyle>
            <a:lvl1pPr algn="ctr">
              <a:defRPr sz="1200">
                <a:solidFill>
                  <a:schemeClr val="bg1"/>
                </a:solidFill>
              </a:defRPr>
            </a:lvl1pPr>
          </a:lstStyle>
          <a:p>
            <a:r>
              <a:rPr lang="en-US"/>
              <a:t>Piero Vicini - La RaRa occasione - Milano 2025</a:t>
            </a:r>
            <a:endParaRPr lang="en-IT" dirty="0"/>
          </a:p>
        </p:txBody>
      </p:sp>
      <p:sp>
        <p:nvSpPr>
          <p:cNvPr id="11" name="Slide Number Placeholder 5">
            <a:extLst>
              <a:ext uri="{FF2B5EF4-FFF2-40B4-BE49-F238E27FC236}">
                <a16:creationId xmlns:a16="http://schemas.microsoft.com/office/drawing/2014/main" id="{2BFAB16F-3E0C-B8D6-425D-221378F8A5F3}"/>
              </a:ext>
            </a:extLst>
          </p:cNvPr>
          <p:cNvSpPr>
            <a:spLocks noGrp="1"/>
          </p:cNvSpPr>
          <p:nvPr>
            <p:ph type="sldNum" sz="quarter" idx="12"/>
          </p:nvPr>
        </p:nvSpPr>
        <p:spPr>
          <a:xfrm>
            <a:off x="9868394" y="6629398"/>
            <a:ext cx="2323605" cy="228601"/>
          </a:xfrm>
          <a:prstGeom prst="rect">
            <a:avLst/>
          </a:prstGeom>
          <a:solidFill>
            <a:srgbClr val="0070C0"/>
          </a:solidFill>
        </p:spPr>
        <p:txBody>
          <a:bodyPr vert="horz" lIns="91440" tIns="45720" rIns="91440" bIns="45720" rtlCol="0" anchor="ctr"/>
          <a:lstStyle>
            <a:lvl1pPr algn="r">
              <a:defRPr sz="1200">
                <a:solidFill>
                  <a:schemeClr val="bg1"/>
                </a:solidFill>
              </a:defRPr>
            </a:lvl1pPr>
          </a:lstStyle>
          <a:p>
            <a:fld id="{FB9EE3F8-69B4-B64F-916A-DB534A74575B}" type="slidenum">
              <a:rPr lang="en-IT" smtClean="0"/>
              <a:pPr/>
              <a:t>‹#›</a:t>
            </a:fld>
            <a:endParaRPr lang="en-IT"/>
          </a:p>
        </p:txBody>
      </p:sp>
    </p:spTree>
    <p:extLst>
      <p:ext uri="{BB962C8B-B14F-4D97-AF65-F5344CB8AC3E}">
        <p14:creationId xmlns:p14="http://schemas.microsoft.com/office/powerpoint/2010/main" val="1839944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BA6B1-D52A-D67F-325D-B8A5F8CD40E4}"/>
              </a:ext>
            </a:extLst>
          </p:cNvPr>
          <p:cNvSpPr>
            <a:spLocks noGrp="1"/>
          </p:cNvSpPr>
          <p:nvPr>
            <p:ph type="title"/>
          </p:nvPr>
        </p:nvSpPr>
        <p:spPr>
          <a:xfrm>
            <a:off x="1580903" y="207681"/>
            <a:ext cx="9030194" cy="447675"/>
          </a:xfrm>
          <a:prstGeom prst="rect">
            <a:avLst/>
          </a:prstGeom>
        </p:spPr>
        <p:txBody>
          <a:bodyPr vert="horz" lIns="91440" tIns="45720" rIns="91440" bIns="45720" rtlCol="0" anchor="ctr">
            <a:normAutofit/>
          </a:bodyPr>
          <a:lstStyle/>
          <a:p>
            <a:r>
              <a:rPr lang="en-US" dirty="0"/>
              <a:t>Click to edit Master title style</a:t>
            </a:r>
            <a:endParaRPr lang="en-IT" dirty="0"/>
          </a:p>
        </p:txBody>
      </p:sp>
      <p:sp>
        <p:nvSpPr>
          <p:cNvPr id="3" name="Text Placeholder 2">
            <a:extLst>
              <a:ext uri="{FF2B5EF4-FFF2-40B4-BE49-F238E27FC236}">
                <a16:creationId xmlns:a16="http://schemas.microsoft.com/office/drawing/2014/main" id="{6DFFB33E-F902-D672-102F-D81143ABF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T"/>
          </a:p>
        </p:txBody>
      </p:sp>
      <p:sp>
        <p:nvSpPr>
          <p:cNvPr id="4" name="Date Placeholder 3">
            <a:extLst>
              <a:ext uri="{FF2B5EF4-FFF2-40B4-BE49-F238E27FC236}">
                <a16:creationId xmlns:a16="http://schemas.microsoft.com/office/drawing/2014/main" id="{0EB49CBB-3031-BCE3-CD17-447F48CD14DC}"/>
              </a:ext>
            </a:extLst>
          </p:cNvPr>
          <p:cNvSpPr>
            <a:spLocks noGrp="1"/>
          </p:cNvSpPr>
          <p:nvPr>
            <p:ph type="dt" sz="half" idx="2"/>
          </p:nvPr>
        </p:nvSpPr>
        <p:spPr>
          <a:xfrm>
            <a:off x="0" y="6635338"/>
            <a:ext cx="1121229" cy="228600"/>
          </a:xfrm>
          <a:prstGeom prst="rect">
            <a:avLst/>
          </a:prstGeom>
          <a:solidFill>
            <a:srgbClr val="0070C0"/>
          </a:solidFill>
        </p:spPr>
        <p:txBody>
          <a:bodyPr vert="horz" lIns="91440" tIns="45720" rIns="91440" bIns="45720" rtlCol="0" anchor="ctr"/>
          <a:lstStyle>
            <a:lvl1pPr algn="l">
              <a:defRPr sz="1200">
                <a:solidFill>
                  <a:schemeClr val="bg1"/>
                </a:solidFill>
              </a:defRPr>
            </a:lvl1pPr>
          </a:lstStyle>
          <a:p>
            <a:r>
              <a:rPr lang="it-IT" dirty="0"/>
              <a:t>20/10/2025</a:t>
            </a:r>
            <a:endParaRPr lang="en-IT" dirty="0"/>
          </a:p>
        </p:txBody>
      </p:sp>
      <p:sp>
        <p:nvSpPr>
          <p:cNvPr id="5" name="Footer Placeholder 4">
            <a:extLst>
              <a:ext uri="{FF2B5EF4-FFF2-40B4-BE49-F238E27FC236}">
                <a16:creationId xmlns:a16="http://schemas.microsoft.com/office/drawing/2014/main" id="{91FD4826-7297-C78B-ECC8-565F996540BE}"/>
              </a:ext>
            </a:extLst>
          </p:cNvPr>
          <p:cNvSpPr>
            <a:spLocks noGrp="1"/>
          </p:cNvSpPr>
          <p:nvPr>
            <p:ph type="ftr" sz="quarter" idx="3"/>
          </p:nvPr>
        </p:nvSpPr>
        <p:spPr>
          <a:xfrm>
            <a:off x="1140033" y="6629398"/>
            <a:ext cx="8728361" cy="228602"/>
          </a:xfrm>
          <a:prstGeom prst="rect">
            <a:avLst/>
          </a:prstGeom>
          <a:solidFill>
            <a:srgbClr val="0070C0"/>
          </a:solidFill>
        </p:spPr>
        <p:txBody>
          <a:bodyPr vert="horz" lIns="91440" tIns="45720" rIns="91440" bIns="45720" rtlCol="0" anchor="ctr"/>
          <a:lstStyle>
            <a:lvl1pPr algn="ctr">
              <a:defRPr sz="1200">
                <a:solidFill>
                  <a:schemeClr val="bg1"/>
                </a:solidFill>
              </a:defRPr>
            </a:lvl1pPr>
          </a:lstStyle>
          <a:p>
            <a:r>
              <a:rPr lang="en-US"/>
              <a:t>Piero Vicini - La RaRa occasione - Milano 2025</a:t>
            </a:r>
            <a:endParaRPr lang="en-IT" dirty="0"/>
          </a:p>
        </p:txBody>
      </p:sp>
      <p:sp>
        <p:nvSpPr>
          <p:cNvPr id="6" name="Slide Number Placeholder 5">
            <a:extLst>
              <a:ext uri="{FF2B5EF4-FFF2-40B4-BE49-F238E27FC236}">
                <a16:creationId xmlns:a16="http://schemas.microsoft.com/office/drawing/2014/main" id="{AE3286F2-D720-9E07-E979-834BAAF1898F}"/>
              </a:ext>
            </a:extLst>
          </p:cNvPr>
          <p:cNvSpPr>
            <a:spLocks noGrp="1"/>
          </p:cNvSpPr>
          <p:nvPr>
            <p:ph type="sldNum" sz="quarter" idx="4"/>
          </p:nvPr>
        </p:nvSpPr>
        <p:spPr>
          <a:xfrm>
            <a:off x="9868394" y="6629398"/>
            <a:ext cx="2323605" cy="228601"/>
          </a:xfrm>
          <a:prstGeom prst="rect">
            <a:avLst/>
          </a:prstGeom>
          <a:solidFill>
            <a:srgbClr val="0070C0"/>
          </a:solidFill>
        </p:spPr>
        <p:txBody>
          <a:bodyPr vert="horz" lIns="91440" tIns="45720" rIns="91440" bIns="45720" rtlCol="0" anchor="ctr"/>
          <a:lstStyle>
            <a:lvl1pPr algn="r">
              <a:defRPr sz="1200">
                <a:solidFill>
                  <a:schemeClr val="bg1"/>
                </a:solidFill>
              </a:defRPr>
            </a:lvl1pPr>
          </a:lstStyle>
          <a:p>
            <a:fld id="{FB9EE3F8-69B4-B64F-916A-DB534A74575B}" type="slidenum">
              <a:rPr lang="en-IT" smtClean="0"/>
              <a:pPr/>
              <a:t>‹#›</a:t>
            </a:fld>
            <a:endParaRPr lang="en-IT"/>
          </a:p>
        </p:txBody>
      </p:sp>
      <p:pic>
        <p:nvPicPr>
          <p:cNvPr id="10" name="Picture 6" descr="ape_logo_medium.gif">
            <a:extLst>
              <a:ext uri="{FF2B5EF4-FFF2-40B4-BE49-F238E27FC236}">
                <a16:creationId xmlns:a16="http://schemas.microsoft.com/office/drawing/2014/main" id="{90A9DC3F-99A5-6995-2029-702E25067A83}"/>
              </a:ext>
            </a:extLst>
          </p:cNvPr>
          <p:cNvPicPr>
            <a:picLocks noChangeAspect="1"/>
          </p:cNvPicPr>
          <p:nvPr userDrawn="1"/>
        </p:nvPicPr>
        <p:blipFill>
          <a:blip r:embed="rId6" cstate="print"/>
          <a:stretch>
            <a:fillRect/>
          </a:stretch>
        </p:blipFill>
        <p:spPr>
          <a:xfrm>
            <a:off x="917648" y="194453"/>
            <a:ext cx="486000" cy="576000"/>
          </a:xfrm>
          <a:prstGeom prst="rect">
            <a:avLst/>
          </a:prstGeom>
        </p:spPr>
      </p:pic>
      <p:pic>
        <p:nvPicPr>
          <p:cNvPr id="11" name="Immagine 3">
            <a:extLst>
              <a:ext uri="{FF2B5EF4-FFF2-40B4-BE49-F238E27FC236}">
                <a16:creationId xmlns:a16="http://schemas.microsoft.com/office/drawing/2014/main" id="{117CAC85-B3C0-3F17-906D-C85C4E569CA4}"/>
              </a:ext>
            </a:extLst>
          </p:cNvPr>
          <p:cNvPicPr>
            <a:picLocks noChangeAspect="1"/>
          </p:cNvPicPr>
          <p:nvPr userDrawn="1"/>
        </p:nvPicPr>
        <p:blipFill>
          <a:blip r:embed="rId7"/>
          <a:stretch>
            <a:fillRect/>
          </a:stretch>
        </p:blipFill>
        <p:spPr>
          <a:xfrm>
            <a:off x="-19190" y="171150"/>
            <a:ext cx="984828" cy="576000"/>
          </a:xfrm>
          <a:prstGeom prst="rect">
            <a:avLst/>
          </a:prstGeom>
        </p:spPr>
      </p:pic>
      <p:cxnSp>
        <p:nvCxnSpPr>
          <p:cNvPr id="12" name="Straight Arrow Connector 11">
            <a:extLst>
              <a:ext uri="{FF2B5EF4-FFF2-40B4-BE49-F238E27FC236}">
                <a16:creationId xmlns:a16="http://schemas.microsoft.com/office/drawing/2014/main" id="{FC02F852-2DA2-C6FE-3D7E-25656B6EDAE5}"/>
              </a:ext>
            </a:extLst>
          </p:cNvPr>
          <p:cNvCxnSpPr>
            <a:cxnSpLocks/>
          </p:cNvCxnSpPr>
          <p:nvPr userDrawn="1"/>
        </p:nvCxnSpPr>
        <p:spPr>
          <a:xfrm>
            <a:off x="1580903" y="676723"/>
            <a:ext cx="8995688" cy="0"/>
          </a:xfrm>
          <a:prstGeom prst="straightConnector1">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601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Lst>
  <p:hf hdr="0"/>
  <p:txStyles>
    <p:titleStyle>
      <a:lvl1pPr algn="l" defTabSz="914400" rtl="0" eaLnBrk="1" latinLnBrk="0" hangingPunct="1">
        <a:lnSpc>
          <a:spcPct val="90000"/>
        </a:lnSpc>
        <a:spcBef>
          <a:spcPct val="0"/>
        </a:spcBef>
        <a:buNone/>
        <a:defRPr sz="2400" kern="1200" baseline="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twitter.com/APELab_INFN" TargetMode="External"/><Relationship Id="rId5" Type="http://schemas.openxmlformats.org/officeDocument/2006/relationships/hyperlink" Target="https://apegate.roma1.infn.it/" TargetMode="Externa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image" Target="../media/image61.png"/><Relationship Id="rId7" Type="http://schemas.openxmlformats.org/officeDocument/2006/relationships/image" Target="../media/image65.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emf"/><Relationship Id="rId11" Type="http://schemas.openxmlformats.org/officeDocument/2006/relationships/image" Target="../media/image69.png"/><Relationship Id="rId5" Type="http://schemas.openxmlformats.org/officeDocument/2006/relationships/image" Target="../media/image63.emf"/><Relationship Id="rId10" Type="http://schemas.openxmlformats.org/officeDocument/2006/relationships/image" Target="../media/image68.png"/><Relationship Id="rId4" Type="http://schemas.openxmlformats.org/officeDocument/2006/relationships/image" Target="../media/image62.emf"/><Relationship Id="rId9"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tiff"/><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emf"/><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wm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E0F7A3-B7F9-70DD-67CF-A305ED2DBE28}"/>
              </a:ext>
            </a:extLst>
          </p:cNvPr>
          <p:cNvSpPr>
            <a:spLocks noGrp="1"/>
          </p:cNvSpPr>
          <p:nvPr>
            <p:ph type="ctrTitle"/>
          </p:nvPr>
        </p:nvSpPr>
        <p:spPr>
          <a:xfrm>
            <a:off x="973123" y="1122363"/>
            <a:ext cx="10236160" cy="2387600"/>
          </a:xfrm>
        </p:spPr>
        <p:txBody>
          <a:bodyPr>
            <a:normAutofit fontScale="90000"/>
          </a:bodyPr>
          <a:lstStyle/>
          <a:p>
            <a:r>
              <a:rPr lang="en-US" b="1" dirty="0"/>
              <a:t>Il </a:t>
            </a:r>
            <a:r>
              <a:rPr lang="en-US" b="1" dirty="0" err="1"/>
              <a:t>progetto</a:t>
            </a:r>
            <a:r>
              <a:rPr lang="en-US" b="1" dirty="0"/>
              <a:t> APE e il </a:t>
            </a:r>
            <a:r>
              <a:rPr lang="en-US" b="1" dirty="0" err="1"/>
              <a:t>suo</a:t>
            </a:r>
            <a:r>
              <a:rPr lang="en-US" b="1" dirty="0"/>
              <a:t> </a:t>
            </a:r>
            <a:r>
              <a:rPr lang="en-US" b="1" dirty="0" err="1"/>
              <a:t>impatto</a:t>
            </a:r>
            <a:r>
              <a:rPr lang="en-US" b="1" dirty="0"/>
              <a:t> </a:t>
            </a:r>
            <a:r>
              <a:rPr lang="en-US" b="1" dirty="0" err="1"/>
              <a:t>sul</a:t>
            </a:r>
            <a:r>
              <a:rPr lang="en-US" b="1" dirty="0"/>
              <a:t> </a:t>
            </a:r>
            <a:r>
              <a:rPr lang="en-US" b="1" dirty="0" err="1"/>
              <a:t>calcolo</a:t>
            </a:r>
            <a:r>
              <a:rPr lang="en-US" b="1" dirty="0"/>
              <a:t> </a:t>
            </a:r>
            <a:r>
              <a:rPr lang="en-US" b="1" dirty="0" err="1"/>
              <a:t>scientifico</a:t>
            </a:r>
            <a:r>
              <a:rPr lang="en-US" b="1" dirty="0"/>
              <a:t> ad </a:t>
            </a:r>
            <a:r>
              <a:rPr lang="en-US" b="1" dirty="0" err="1"/>
              <a:t>alte</a:t>
            </a:r>
            <a:r>
              <a:rPr lang="en-US" b="1" dirty="0"/>
              <a:t> </a:t>
            </a:r>
            <a:r>
              <a:rPr lang="en-US" b="1" dirty="0" err="1"/>
              <a:t>prestazioni</a:t>
            </a:r>
            <a:endParaRPr lang="en-IT" dirty="0"/>
          </a:p>
        </p:txBody>
      </p:sp>
      <p:sp>
        <p:nvSpPr>
          <p:cNvPr id="5" name="Subtitle 4">
            <a:extLst>
              <a:ext uri="{FF2B5EF4-FFF2-40B4-BE49-F238E27FC236}">
                <a16:creationId xmlns:a16="http://schemas.microsoft.com/office/drawing/2014/main" id="{5C21A4EB-EE09-8E17-1FF4-F9EA457BC376}"/>
              </a:ext>
            </a:extLst>
          </p:cNvPr>
          <p:cNvSpPr>
            <a:spLocks noGrp="1"/>
          </p:cNvSpPr>
          <p:nvPr>
            <p:ph type="subTitle" idx="1"/>
          </p:nvPr>
        </p:nvSpPr>
        <p:spPr/>
        <p:txBody>
          <a:bodyPr>
            <a:normAutofit fontScale="92500" lnSpcReduction="10000"/>
          </a:bodyPr>
          <a:lstStyle/>
          <a:p>
            <a:r>
              <a:rPr lang="en-IT" sz="3600" dirty="0"/>
              <a:t>Piero Vicini (INFN)</a:t>
            </a:r>
          </a:p>
          <a:p>
            <a:r>
              <a:rPr lang="en-IT" sz="3600" dirty="0"/>
              <a:t>La RaRa occasione – Milano,</a:t>
            </a:r>
          </a:p>
          <a:p>
            <a:r>
              <a:rPr lang="en-IT" sz="3600" dirty="0"/>
              <a:t>20 Ottobre 2025</a:t>
            </a:r>
          </a:p>
        </p:txBody>
      </p:sp>
    </p:spTree>
    <p:extLst>
      <p:ext uri="{BB962C8B-B14F-4D97-AF65-F5344CB8AC3E}">
        <p14:creationId xmlns:p14="http://schemas.microsoft.com/office/powerpoint/2010/main" val="175023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B6BA0D05-708C-D691-4111-60359B032957}"/>
              </a:ext>
            </a:extLst>
          </p:cNvPr>
          <p:cNvSpPr>
            <a:spLocks noGrp="1" noChangeArrowheads="1"/>
          </p:cNvSpPr>
          <p:nvPr>
            <p:ph type="title"/>
          </p:nvPr>
        </p:nvSpPr>
        <p:spPr/>
        <p:txBody>
          <a:bodyPr>
            <a:normAutofit fontScale="90000"/>
          </a:bodyPr>
          <a:lstStyle/>
          <a:p>
            <a:r>
              <a:rPr lang="en-US" altLang="en-IT" sz="3200" dirty="0"/>
              <a:t>APE1 (1988): the first generation 	</a:t>
            </a:r>
          </a:p>
        </p:txBody>
      </p:sp>
      <p:sp>
        <p:nvSpPr>
          <p:cNvPr id="4" name="Date Placeholder 3">
            <a:extLst>
              <a:ext uri="{FF2B5EF4-FFF2-40B4-BE49-F238E27FC236}">
                <a16:creationId xmlns:a16="http://schemas.microsoft.com/office/drawing/2014/main" id="{617FF801-C0FD-F2CC-E3FA-CB5A497BB2D6}"/>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1903D5D2-C8F9-B75F-5AE1-5601E380EBF9}"/>
              </a:ext>
            </a:extLst>
          </p:cNvPr>
          <p:cNvSpPr>
            <a:spLocks noGrp="1"/>
          </p:cNvSpPr>
          <p:nvPr>
            <p:ph type="ftr" sz="quarter" idx="11"/>
          </p:nvPr>
        </p:nvSpPr>
        <p:spPr/>
        <p:txBody>
          <a:bodyPr/>
          <a:lstStyle/>
          <a:p>
            <a:r>
              <a:rPr lang="en-US"/>
              <a:t>Piero Vicini - La RaRa occasione - Milano 2025</a:t>
            </a:r>
            <a:endParaRPr lang="en-IT"/>
          </a:p>
        </p:txBody>
      </p:sp>
      <p:sp>
        <p:nvSpPr>
          <p:cNvPr id="11" name="Slide Number Placeholder 10">
            <a:extLst>
              <a:ext uri="{FF2B5EF4-FFF2-40B4-BE49-F238E27FC236}">
                <a16:creationId xmlns:a16="http://schemas.microsoft.com/office/drawing/2014/main" id="{D1CE4143-A3E6-B060-CB5F-7B0FD5433788}"/>
              </a:ext>
            </a:extLst>
          </p:cNvPr>
          <p:cNvSpPr>
            <a:spLocks noGrp="1"/>
          </p:cNvSpPr>
          <p:nvPr>
            <p:ph type="sldNum" sz="quarter" idx="12"/>
          </p:nvPr>
        </p:nvSpPr>
        <p:spPr/>
        <p:txBody>
          <a:bodyPr/>
          <a:lstStyle/>
          <a:p>
            <a:fld id="{FB9EE3F8-69B4-B64F-916A-DB534A74575B}" type="slidenum">
              <a:rPr lang="en-IT" smtClean="0"/>
              <a:t>10</a:t>
            </a:fld>
            <a:endParaRPr lang="en-IT"/>
          </a:p>
        </p:txBody>
      </p:sp>
      <p:grpSp>
        <p:nvGrpSpPr>
          <p:cNvPr id="3" name="Group 2">
            <a:extLst>
              <a:ext uri="{FF2B5EF4-FFF2-40B4-BE49-F238E27FC236}">
                <a16:creationId xmlns:a16="http://schemas.microsoft.com/office/drawing/2014/main" id="{9D9CA156-5572-852E-88C0-10C6FE96119C}"/>
              </a:ext>
            </a:extLst>
          </p:cNvPr>
          <p:cNvGrpSpPr/>
          <p:nvPr/>
        </p:nvGrpSpPr>
        <p:grpSpPr>
          <a:xfrm>
            <a:off x="3124818" y="784244"/>
            <a:ext cx="3662182" cy="2970159"/>
            <a:chOff x="1452563" y="714375"/>
            <a:chExt cx="3251200" cy="2636838"/>
          </a:xfrm>
        </p:grpSpPr>
        <p:pic>
          <p:nvPicPr>
            <p:cNvPr id="231483" name="Picture 59">
              <a:extLst>
                <a:ext uri="{FF2B5EF4-FFF2-40B4-BE49-F238E27FC236}">
                  <a16:creationId xmlns:a16="http://schemas.microsoft.com/office/drawing/2014/main" id="{7CBAEB20-E214-CF63-3093-1FB665DE1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714375"/>
              <a:ext cx="325120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6">
              <a:extLst>
                <a:ext uri="{FF2B5EF4-FFF2-40B4-BE49-F238E27FC236}">
                  <a16:creationId xmlns:a16="http://schemas.microsoft.com/office/drawing/2014/main" id="{9B854D28-280C-EBCC-10B3-1746E1D8D5BF}"/>
                </a:ext>
              </a:extLst>
            </p:cNvPr>
            <p:cNvGrpSpPr>
              <a:grpSpLocks/>
            </p:cNvGrpSpPr>
            <p:nvPr/>
          </p:nvGrpSpPr>
          <p:grpSpPr bwMode="auto">
            <a:xfrm>
              <a:off x="1631951" y="1528763"/>
              <a:ext cx="2911475" cy="1631950"/>
              <a:chOff x="2544" y="1536"/>
              <a:chExt cx="3168" cy="1776"/>
            </a:xfrm>
          </p:grpSpPr>
          <p:sp>
            <p:nvSpPr>
              <p:cNvPr id="11278" name="Rectangle 8">
                <a:extLst>
                  <a:ext uri="{FF2B5EF4-FFF2-40B4-BE49-F238E27FC236}">
                    <a16:creationId xmlns:a16="http://schemas.microsoft.com/office/drawing/2014/main" id="{7819DD39-ADD1-CC9D-6E29-C8FC67D474FA}"/>
                  </a:ext>
                </a:extLst>
              </p:cNvPr>
              <p:cNvSpPr>
                <a:spLocks noChangeArrowheads="1"/>
              </p:cNvSpPr>
              <p:nvPr/>
            </p:nvSpPr>
            <p:spPr bwMode="auto">
              <a:xfrm>
                <a:off x="2976" y="1536"/>
                <a:ext cx="336" cy="336"/>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C,A</a:t>
                </a:r>
              </a:p>
            </p:txBody>
          </p:sp>
          <p:sp>
            <p:nvSpPr>
              <p:cNvPr id="11279" name="Rectangle 9">
                <a:extLst>
                  <a:ext uri="{FF2B5EF4-FFF2-40B4-BE49-F238E27FC236}">
                    <a16:creationId xmlns:a16="http://schemas.microsoft.com/office/drawing/2014/main" id="{524ADA87-9F69-CC1D-51A3-E4ADBFDCAB26}"/>
                  </a:ext>
                </a:extLst>
              </p:cNvPr>
              <p:cNvSpPr>
                <a:spLocks noChangeArrowheads="1"/>
              </p:cNvSpPr>
              <p:nvPr/>
            </p:nvSpPr>
            <p:spPr bwMode="auto">
              <a:xfrm>
                <a:off x="3600" y="1536"/>
                <a:ext cx="336" cy="336"/>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a:t>
                </a:r>
              </a:p>
            </p:txBody>
          </p:sp>
          <p:sp>
            <p:nvSpPr>
              <p:cNvPr id="11280" name="Rectangle 10">
                <a:extLst>
                  <a:ext uri="{FF2B5EF4-FFF2-40B4-BE49-F238E27FC236}">
                    <a16:creationId xmlns:a16="http://schemas.microsoft.com/office/drawing/2014/main" id="{CD4CB238-A5CA-C0DB-111F-3E25A14633AF}"/>
                  </a:ext>
                </a:extLst>
              </p:cNvPr>
              <p:cNvSpPr>
                <a:spLocks noChangeArrowheads="1"/>
              </p:cNvSpPr>
              <p:nvPr/>
            </p:nvSpPr>
            <p:spPr bwMode="auto">
              <a:xfrm>
                <a:off x="4320" y="1536"/>
                <a:ext cx="336" cy="336"/>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b</a:t>
                </a:r>
              </a:p>
            </p:txBody>
          </p:sp>
          <p:sp>
            <p:nvSpPr>
              <p:cNvPr id="11281" name="Rectangle 11">
                <a:extLst>
                  <a:ext uri="{FF2B5EF4-FFF2-40B4-BE49-F238E27FC236}">
                    <a16:creationId xmlns:a16="http://schemas.microsoft.com/office/drawing/2014/main" id="{F3A3E99C-B2BB-6749-1202-096FBED115C8}"/>
                  </a:ext>
                </a:extLst>
              </p:cNvPr>
              <p:cNvSpPr>
                <a:spLocks noChangeArrowheads="1"/>
              </p:cNvSpPr>
              <p:nvPr/>
            </p:nvSpPr>
            <p:spPr bwMode="auto">
              <a:xfrm>
                <a:off x="4848" y="1536"/>
                <a:ext cx="336" cy="336"/>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B,D</a:t>
                </a:r>
              </a:p>
            </p:txBody>
          </p:sp>
          <p:sp>
            <p:nvSpPr>
              <p:cNvPr id="11282" name="Rectangle 12">
                <a:extLst>
                  <a:ext uri="{FF2B5EF4-FFF2-40B4-BE49-F238E27FC236}">
                    <a16:creationId xmlns:a16="http://schemas.microsoft.com/office/drawing/2014/main" id="{AF4480DA-EACF-A2F3-A2F4-7010CEEC2A88}"/>
                  </a:ext>
                </a:extLst>
              </p:cNvPr>
              <p:cNvSpPr>
                <a:spLocks noChangeArrowheads="1"/>
              </p:cNvSpPr>
              <p:nvPr/>
            </p:nvSpPr>
            <p:spPr bwMode="auto">
              <a:xfrm>
                <a:off x="2544" y="1728"/>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t>
                </a:r>
              </a:p>
            </p:txBody>
          </p:sp>
          <p:sp>
            <p:nvSpPr>
              <p:cNvPr id="11283" name="Rectangle 13">
                <a:extLst>
                  <a:ext uri="{FF2B5EF4-FFF2-40B4-BE49-F238E27FC236}">
                    <a16:creationId xmlns:a16="http://schemas.microsoft.com/office/drawing/2014/main" id="{F40C8A19-7A96-4565-B2F5-A811566BE41C}"/>
                  </a:ext>
                </a:extLst>
              </p:cNvPr>
              <p:cNvSpPr>
                <a:spLocks noChangeArrowheads="1"/>
              </p:cNvSpPr>
              <p:nvPr/>
            </p:nvSpPr>
            <p:spPr bwMode="auto">
              <a:xfrm>
                <a:off x="2544" y="2592"/>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t>
                </a:r>
              </a:p>
            </p:txBody>
          </p:sp>
          <p:sp>
            <p:nvSpPr>
              <p:cNvPr id="11284" name="Rectangle 14">
                <a:extLst>
                  <a:ext uri="{FF2B5EF4-FFF2-40B4-BE49-F238E27FC236}">
                    <a16:creationId xmlns:a16="http://schemas.microsoft.com/office/drawing/2014/main" id="{3D8D7FC5-0EBD-621B-C8F3-2D8C6DFE5C64}"/>
                  </a:ext>
                </a:extLst>
              </p:cNvPr>
              <p:cNvSpPr>
                <a:spLocks noChangeArrowheads="1"/>
              </p:cNvSpPr>
              <p:nvPr/>
            </p:nvSpPr>
            <p:spPr bwMode="auto">
              <a:xfrm>
                <a:off x="3216" y="1968"/>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t>
                </a:r>
              </a:p>
              <a:p>
                <a:pPr algn="ctr"/>
                <a:r>
                  <a:rPr lang="en-US" altLang="en-IT" sz="1200" b="1">
                    <a:latin typeface="Abadi MT Condensed Extra Bold" panose="020B0306030101010103" pitchFamily="34" charset="77"/>
                  </a:rPr>
                  <a:t>Aa</a:t>
                </a:r>
              </a:p>
            </p:txBody>
          </p:sp>
          <p:sp>
            <p:nvSpPr>
              <p:cNvPr id="11285" name="Rectangle 15">
                <a:extLst>
                  <a:ext uri="{FF2B5EF4-FFF2-40B4-BE49-F238E27FC236}">
                    <a16:creationId xmlns:a16="http://schemas.microsoft.com/office/drawing/2014/main" id="{C3059E50-04A8-8A25-E1F0-92419A4D3315}"/>
                  </a:ext>
                </a:extLst>
              </p:cNvPr>
              <p:cNvSpPr>
                <a:spLocks noChangeArrowheads="1"/>
              </p:cNvSpPr>
              <p:nvPr/>
            </p:nvSpPr>
            <p:spPr bwMode="auto">
              <a:xfrm>
                <a:off x="3696" y="1968"/>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t>
                </a:r>
              </a:p>
              <a:p>
                <a:pPr algn="ctr"/>
                <a:r>
                  <a:rPr lang="en-US" altLang="en-IT" sz="1200" b="1">
                    <a:latin typeface="Abadi MT Condensed Extra Bold" panose="020B0306030101010103" pitchFamily="34" charset="77"/>
                  </a:rPr>
                  <a:t>Ab</a:t>
                </a:r>
              </a:p>
            </p:txBody>
          </p:sp>
          <p:sp>
            <p:nvSpPr>
              <p:cNvPr id="11286" name="Rectangle 16">
                <a:extLst>
                  <a:ext uri="{FF2B5EF4-FFF2-40B4-BE49-F238E27FC236}">
                    <a16:creationId xmlns:a16="http://schemas.microsoft.com/office/drawing/2014/main" id="{8FCB0CE7-06E0-0B2A-0BB3-2A78BDD5152A}"/>
                  </a:ext>
                </a:extLst>
              </p:cNvPr>
              <p:cNvSpPr>
                <a:spLocks noChangeArrowheads="1"/>
              </p:cNvSpPr>
              <p:nvPr/>
            </p:nvSpPr>
            <p:spPr bwMode="auto">
              <a:xfrm>
                <a:off x="4368" y="1968"/>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t>
                </a:r>
              </a:p>
              <a:p>
                <a:pPr algn="ctr"/>
                <a:r>
                  <a:rPr lang="en-US" altLang="en-IT" sz="1200" b="1">
                    <a:latin typeface="Abadi MT Condensed Extra Bold" panose="020B0306030101010103" pitchFamily="34" charset="77"/>
                  </a:rPr>
                  <a:t>Ba</a:t>
                </a:r>
              </a:p>
            </p:txBody>
          </p:sp>
          <p:sp>
            <p:nvSpPr>
              <p:cNvPr id="11287" name="Rectangle 17">
                <a:extLst>
                  <a:ext uri="{FF2B5EF4-FFF2-40B4-BE49-F238E27FC236}">
                    <a16:creationId xmlns:a16="http://schemas.microsoft.com/office/drawing/2014/main" id="{A6FB23C2-2FD4-FAAE-8B7E-13EA0C917C67}"/>
                  </a:ext>
                </a:extLst>
              </p:cNvPr>
              <p:cNvSpPr>
                <a:spLocks noChangeArrowheads="1"/>
              </p:cNvSpPr>
              <p:nvPr/>
            </p:nvSpPr>
            <p:spPr bwMode="auto">
              <a:xfrm>
                <a:off x="4848" y="1968"/>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dirty="0">
                    <a:latin typeface="Abadi MT Condensed Extra Bold" panose="020B0306030101010103" pitchFamily="34" charset="77"/>
                  </a:rPr>
                  <a:t>*</a:t>
                </a:r>
              </a:p>
              <a:p>
                <a:pPr algn="ctr"/>
                <a:r>
                  <a:rPr lang="en-US" altLang="en-IT" sz="1200" b="1" dirty="0">
                    <a:latin typeface="Abadi MT Condensed Extra Bold" panose="020B0306030101010103" pitchFamily="34" charset="77"/>
                  </a:rPr>
                  <a:t>Bb</a:t>
                </a:r>
              </a:p>
            </p:txBody>
          </p:sp>
          <p:sp>
            <p:nvSpPr>
              <p:cNvPr id="11288" name="Rectangle 18">
                <a:extLst>
                  <a:ext uri="{FF2B5EF4-FFF2-40B4-BE49-F238E27FC236}">
                    <a16:creationId xmlns:a16="http://schemas.microsoft.com/office/drawing/2014/main" id="{C47A8BF8-11D5-C107-9CC5-6B2F127E8706}"/>
                  </a:ext>
                </a:extLst>
              </p:cNvPr>
              <p:cNvSpPr>
                <a:spLocks noChangeArrowheads="1"/>
              </p:cNvSpPr>
              <p:nvPr/>
            </p:nvSpPr>
            <p:spPr bwMode="auto">
              <a:xfrm>
                <a:off x="5472" y="1824"/>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t>
                </a:r>
              </a:p>
            </p:txBody>
          </p:sp>
          <p:sp>
            <p:nvSpPr>
              <p:cNvPr id="11289" name="Rectangle 19">
                <a:extLst>
                  <a:ext uri="{FF2B5EF4-FFF2-40B4-BE49-F238E27FC236}">
                    <a16:creationId xmlns:a16="http://schemas.microsoft.com/office/drawing/2014/main" id="{192F5F8B-DA91-7DC7-F730-1359C750117E}"/>
                  </a:ext>
                </a:extLst>
              </p:cNvPr>
              <p:cNvSpPr>
                <a:spLocks noChangeArrowheads="1"/>
              </p:cNvSpPr>
              <p:nvPr/>
            </p:nvSpPr>
            <p:spPr bwMode="auto">
              <a:xfrm>
                <a:off x="5472" y="2592"/>
                <a:ext cx="240" cy="720"/>
              </a:xfrm>
              <a:prstGeom prst="rect">
                <a:avLst/>
              </a:prstGeom>
              <a:solidFill>
                <a:srgbClr val="FFFF00">
                  <a:alpha val="59999"/>
                </a:srgbClr>
              </a:solidFill>
              <a:ln w="38100">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200" b="1">
                    <a:latin typeface="Abadi MT Condensed Extra Bold" panose="020B0306030101010103" pitchFamily="34" charset="77"/>
                  </a:rPr>
                  <a:t>+</a:t>
                </a:r>
              </a:p>
            </p:txBody>
          </p:sp>
          <p:sp>
            <p:nvSpPr>
              <p:cNvPr id="11290" name="Line 25">
                <a:extLst>
                  <a:ext uri="{FF2B5EF4-FFF2-40B4-BE49-F238E27FC236}">
                    <a16:creationId xmlns:a16="http://schemas.microsoft.com/office/drawing/2014/main" id="{733CCC7D-C2A0-7BD2-1EF7-6352AEDD8536}"/>
                  </a:ext>
                </a:extLst>
              </p:cNvPr>
              <p:cNvSpPr>
                <a:spLocks noChangeShapeType="1"/>
              </p:cNvSpPr>
              <p:nvPr/>
            </p:nvSpPr>
            <p:spPr bwMode="auto">
              <a:xfrm>
                <a:off x="3216" y="1824"/>
                <a:ext cx="48" cy="24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1" name="Line 26">
                <a:extLst>
                  <a:ext uri="{FF2B5EF4-FFF2-40B4-BE49-F238E27FC236}">
                    <a16:creationId xmlns:a16="http://schemas.microsoft.com/office/drawing/2014/main" id="{05D4E96F-9DB6-2EA9-CB66-60477CDF42CB}"/>
                  </a:ext>
                </a:extLst>
              </p:cNvPr>
              <p:cNvSpPr>
                <a:spLocks noChangeShapeType="1"/>
              </p:cNvSpPr>
              <p:nvPr/>
            </p:nvSpPr>
            <p:spPr bwMode="auto">
              <a:xfrm>
                <a:off x="3264" y="1824"/>
                <a:ext cx="528"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2" name="Line 27">
                <a:extLst>
                  <a:ext uri="{FF2B5EF4-FFF2-40B4-BE49-F238E27FC236}">
                    <a16:creationId xmlns:a16="http://schemas.microsoft.com/office/drawing/2014/main" id="{87A8564E-6CF4-EE60-34BA-4069F3C3C9CD}"/>
                  </a:ext>
                </a:extLst>
              </p:cNvPr>
              <p:cNvSpPr>
                <a:spLocks noChangeShapeType="1"/>
              </p:cNvSpPr>
              <p:nvPr/>
            </p:nvSpPr>
            <p:spPr bwMode="auto">
              <a:xfrm>
                <a:off x="3888" y="1824"/>
                <a:ext cx="576"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3" name="Line 28">
                <a:extLst>
                  <a:ext uri="{FF2B5EF4-FFF2-40B4-BE49-F238E27FC236}">
                    <a16:creationId xmlns:a16="http://schemas.microsoft.com/office/drawing/2014/main" id="{9A3BA0C9-4B19-DF5A-5F12-6CFBD41BA31A}"/>
                  </a:ext>
                </a:extLst>
              </p:cNvPr>
              <p:cNvSpPr>
                <a:spLocks noChangeShapeType="1"/>
              </p:cNvSpPr>
              <p:nvPr/>
            </p:nvSpPr>
            <p:spPr bwMode="auto">
              <a:xfrm>
                <a:off x="4608" y="1824"/>
                <a:ext cx="336" cy="24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4" name="Line 29">
                <a:extLst>
                  <a:ext uri="{FF2B5EF4-FFF2-40B4-BE49-F238E27FC236}">
                    <a16:creationId xmlns:a16="http://schemas.microsoft.com/office/drawing/2014/main" id="{B300FC34-8637-B2F2-B775-659845CAF6D4}"/>
                  </a:ext>
                </a:extLst>
              </p:cNvPr>
              <p:cNvSpPr>
                <a:spLocks noChangeShapeType="1"/>
              </p:cNvSpPr>
              <p:nvPr/>
            </p:nvSpPr>
            <p:spPr bwMode="auto">
              <a:xfrm flipH="1">
                <a:off x="3360" y="1824"/>
                <a:ext cx="288" cy="24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5" name="Line 30">
                <a:extLst>
                  <a:ext uri="{FF2B5EF4-FFF2-40B4-BE49-F238E27FC236}">
                    <a16:creationId xmlns:a16="http://schemas.microsoft.com/office/drawing/2014/main" id="{3631AAA5-8887-6A85-AFEA-677D050BF8AA}"/>
                  </a:ext>
                </a:extLst>
              </p:cNvPr>
              <p:cNvSpPr>
                <a:spLocks noChangeShapeType="1"/>
              </p:cNvSpPr>
              <p:nvPr/>
            </p:nvSpPr>
            <p:spPr bwMode="auto">
              <a:xfrm flipH="1">
                <a:off x="4512" y="1824"/>
                <a:ext cx="384"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6" name="Line 31">
                <a:extLst>
                  <a:ext uri="{FF2B5EF4-FFF2-40B4-BE49-F238E27FC236}">
                    <a16:creationId xmlns:a16="http://schemas.microsoft.com/office/drawing/2014/main" id="{A2F7269F-461D-0285-865F-3DE2F237AE4D}"/>
                  </a:ext>
                </a:extLst>
              </p:cNvPr>
              <p:cNvSpPr>
                <a:spLocks noChangeShapeType="1"/>
              </p:cNvSpPr>
              <p:nvPr/>
            </p:nvSpPr>
            <p:spPr bwMode="auto">
              <a:xfrm flipH="1">
                <a:off x="3840" y="1824"/>
                <a:ext cx="576" cy="28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7" name="Line 32">
                <a:extLst>
                  <a:ext uri="{FF2B5EF4-FFF2-40B4-BE49-F238E27FC236}">
                    <a16:creationId xmlns:a16="http://schemas.microsoft.com/office/drawing/2014/main" id="{23155F9D-041B-AA0B-6CFF-100E76E3AF69}"/>
                  </a:ext>
                </a:extLst>
              </p:cNvPr>
              <p:cNvSpPr>
                <a:spLocks noChangeShapeType="1"/>
              </p:cNvSpPr>
              <p:nvPr/>
            </p:nvSpPr>
            <p:spPr bwMode="auto">
              <a:xfrm>
                <a:off x="4944" y="1824"/>
                <a:ext cx="96" cy="24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8" name="Line 33">
                <a:extLst>
                  <a:ext uri="{FF2B5EF4-FFF2-40B4-BE49-F238E27FC236}">
                    <a16:creationId xmlns:a16="http://schemas.microsoft.com/office/drawing/2014/main" id="{3243E1BA-4DA3-4413-5ACC-9D8A96AEF0B2}"/>
                  </a:ext>
                </a:extLst>
              </p:cNvPr>
              <p:cNvSpPr>
                <a:spLocks noChangeShapeType="1"/>
              </p:cNvSpPr>
              <p:nvPr/>
            </p:nvSpPr>
            <p:spPr bwMode="auto">
              <a:xfrm flipH="1">
                <a:off x="2688" y="2592"/>
                <a:ext cx="624" cy="48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299" name="Line 34">
                <a:extLst>
                  <a:ext uri="{FF2B5EF4-FFF2-40B4-BE49-F238E27FC236}">
                    <a16:creationId xmlns:a16="http://schemas.microsoft.com/office/drawing/2014/main" id="{BA88818D-02DF-6ADD-E782-A8392BEB10B4}"/>
                  </a:ext>
                </a:extLst>
              </p:cNvPr>
              <p:cNvSpPr>
                <a:spLocks noChangeShapeType="1"/>
              </p:cNvSpPr>
              <p:nvPr/>
            </p:nvSpPr>
            <p:spPr bwMode="auto">
              <a:xfrm flipH="1">
                <a:off x="2688" y="2592"/>
                <a:ext cx="2256" cy="576"/>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0" name="Line 35">
                <a:extLst>
                  <a:ext uri="{FF2B5EF4-FFF2-40B4-BE49-F238E27FC236}">
                    <a16:creationId xmlns:a16="http://schemas.microsoft.com/office/drawing/2014/main" id="{3F0CDF8F-17A0-5482-A4CE-A51E77848670}"/>
                  </a:ext>
                </a:extLst>
              </p:cNvPr>
              <p:cNvSpPr>
                <a:spLocks noChangeShapeType="1"/>
              </p:cNvSpPr>
              <p:nvPr/>
            </p:nvSpPr>
            <p:spPr bwMode="auto">
              <a:xfrm>
                <a:off x="3840" y="2592"/>
                <a:ext cx="1728" cy="576"/>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1" name="Line 36">
                <a:extLst>
                  <a:ext uri="{FF2B5EF4-FFF2-40B4-BE49-F238E27FC236}">
                    <a16:creationId xmlns:a16="http://schemas.microsoft.com/office/drawing/2014/main" id="{E84B6D94-EC18-4F3B-9ECB-9D7D9230DB35}"/>
                  </a:ext>
                </a:extLst>
              </p:cNvPr>
              <p:cNvSpPr>
                <a:spLocks noChangeShapeType="1"/>
              </p:cNvSpPr>
              <p:nvPr/>
            </p:nvSpPr>
            <p:spPr bwMode="auto">
              <a:xfrm>
                <a:off x="4464" y="2592"/>
                <a:ext cx="1104" cy="48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2" name="Line 37">
                <a:extLst>
                  <a:ext uri="{FF2B5EF4-FFF2-40B4-BE49-F238E27FC236}">
                    <a16:creationId xmlns:a16="http://schemas.microsoft.com/office/drawing/2014/main" id="{35074DEF-9100-3E85-DDC5-EE61889281B5}"/>
                  </a:ext>
                </a:extLst>
              </p:cNvPr>
              <p:cNvSpPr>
                <a:spLocks noChangeShapeType="1"/>
              </p:cNvSpPr>
              <p:nvPr/>
            </p:nvSpPr>
            <p:spPr bwMode="auto">
              <a:xfrm flipV="1">
                <a:off x="2640" y="2256"/>
                <a:ext cx="0" cy="48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3" name="Line 38">
                <a:extLst>
                  <a:ext uri="{FF2B5EF4-FFF2-40B4-BE49-F238E27FC236}">
                    <a16:creationId xmlns:a16="http://schemas.microsoft.com/office/drawing/2014/main" id="{90B64214-BA73-5C0E-93C7-436EE3B32865}"/>
                  </a:ext>
                </a:extLst>
              </p:cNvPr>
              <p:cNvSpPr>
                <a:spLocks noChangeShapeType="1"/>
              </p:cNvSpPr>
              <p:nvPr/>
            </p:nvSpPr>
            <p:spPr bwMode="auto">
              <a:xfrm flipV="1">
                <a:off x="5616" y="2352"/>
                <a:ext cx="0" cy="336"/>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4" name="Line 40">
                <a:extLst>
                  <a:ext uri="{FF2B5EF4-FFF2-40B4-BE49-F238E27FC236}">
                    <a16:creationId xmlns:a16="http://schemas.microsoft.com/office/drawing/2014/main" id="{946981DB-DEB3-3161-14CE-D79CA7294BC5}"/>
                  </a:ext>
                </a:extLst>
              </p:cNvPr>
              <p:cNvSpPr>
                <a:spLocks noChangeShapeType="1"/>
              </p:cNvSpPr>
              <p:nvPr/>
            </p:nvSpPr>
            <p:spPr bwMode="auto">
              <a:xfrm flipH="1">
                <a:off x="2688" y="1824"/>
                <a:ext cx="384" cy="432"/>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5" name="Line 41">
                <a:extLst>
                  <a:ext uri="{FF2B5EF4-FFF2-40B4-BE49-F238E27FC236}">
                    <a16:creationId xmlns:a16="http://schemas.microsoft.com/office/drawing/2014/main" id="{C971E800-ED66-6F0F-951D-88D88A51F114}"/>
                  </a:ext>
                </a:extLst>
              </p:cNvPr>
              <p:cNvSpPr>
                <a:spLocks noChangeShapeType="1"/>
              </p:cNvSpPr>
              <p:nvPr/>
            </p:nvSpPr>
            <p:spPr bwMode="auto">
              <a:xfrm>
                <a:off x="5136" y="1824"/>
                <a:ext cx="432" cy="528"/>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6" name="Line 44">
                <a:extLst>
                  <a:ext uri="{FF2B5EF4-FFF2-40B4-BE49-F238E27FC236}">
                    <a16:creationId xmlns:a16="http://schemas.microsoft.com/office/drawing/2014/main" id="{C0F96D1B-48B0-7FDC-BB2B-C7531C8B44D1}"/>
                  </a:ext>
                </a:extLst>
              </p:cNvPr>
              <p:cNvSpPr>
                <a:spLocks noChangeShapeType="1"/>
              </p:cNvSpPr>
              <p:nvPr/>
            </p:nvSpPr>
            <p:spPr bwMode="auto">
              <a:xfrm flipV="1">
                <a:off x="2640" y="1584"/>
                <a:ext cx="384" cy="24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sp>
            <p:nvSpPr>
              <p:cNvPr id="11307" name="Line 45">
                <a:extLst>
                  <a:ext uri="{FF2B5EF4-FFF2-40B4-BE49-F238E27FC236}">
                    <a16:creationId xmlns:a16="http://schemas.microsoft.com/office/drawing/2014/main" id="{8872B411-9B41-844A-92BC-506CA6CA8239}"/>
                  </a:ext>
                </a:extLst>
              </p:cNvPr>
              <p:cNvSpPr>
                <a:spLocks noChangeShapeType="1"/>
              </p:cNvSpPr>
              <p:nvPr/>
            </p:nvSpPr>
            <p:spPr bwMode="auto">
              <a:xfrm flipH="1" flipV="1">
                <a:off x="5136" y="1584"/>
                <a:ext cx="480" cy="336"/>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IT"/>
              </a:p>
            </p:txBody>
          </p:sp>
        </p:grpSp>
        <p:sp>
          <p:nvSpPr>
            <p:cNvPr id="231471" name="Text Box 47">
              <a:extLst>
                <a:ext uri="{FF2B5EF4-FFF2-40B4-BE49-F238E27FC236}">
                  <a16:creationId xmlns:a16="http://schemas.microsoft.com/office/drawing/2014/main" id="{9BAD63E8-6996-B2B6-B4A3-0E1D2149B960}"/>
                </a:ext>
              </a:extLst>
            </p:cNvPr>
            <p:cNvSpPr txBox="1">
              <a:spLocks noChangeArrowheads="1"/>
            </p:cNvSpPr>
            <p:nvPr/>
          </p:nvSpPr>
          <p:spPr bwMode="auto">
            <a:xfrm>
              <a:off x="1917700" y="874714"/>
              <a:ext cx="2484438" cy="549275"/>
            </a:xfrm>
            <a:prstGeom prst="rect">
              <a:avLst/>
            </a:prstGeom>
            <a:solidFill>
              <a:schemeClr val="hlink">
                <a:alpha val="7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IT" sz="1600" b="1">
                  <a:latin typeface="Abadi MT Condensed Extra Bold" panose="020B0306030101010103" pitchFamily="34" charset="77"/>
                </a:rPr>
                <a:t>(a+ib)*(A+iB)+(C+i</a:t>
              </a:r>
              <a:r>
                <a:rPr lang="en-US" altLang="en-IT" sz="1400" b="1">
                  <a:latin typeface="Abadi MT Condensed Extra Bold" panose="020B0306030101010103" pitchFamily="34" charset="77"/>
                </a:rPr>
                <a:t>D)</a:t>
              </a:r>
            </a:p>
            <a:p>
              <a:pPr algn="ctr"/>
              <a:r>
                <a:rPr lang="en-US" altLang="en-IT" sz="1400" b="1">
                  <a:latin typeface="Abadi MT Condensed Extra Bold" panose="020B0306030101010103" pitchFamily="34" charset="77"/>
                </a:rPr>
                <a:t>=(Aa-Bb+C)+i(Ab+Ba+D)</a:t>
              </a:r>
            </a:p>
          </p:txBody>
        </p:sp>
      </p:grpSp>
      <p:sp>
        <p:nvSpPr>
          <p:cNvPr id="6" name="Text Box 132">
            <a:extLst>
              <a:ext uri="{FF2B5EF4-FFF2-40B4-BE49-F238E27FC236}">
                <a16:creationId xmlns:a16="http://schemas.microsoft.com/office/drawing/2014/main" id="{F00C2A57-EE4F-7394-8640-1268D0B43459}"/>
              </a:ext>
            </a:extLst>
          </p:cNvPr>
          <p:cNvSpPr txBox="1">
            <a:spLocks noChangeArrowheads="1"/>
          </p:cNvSpPr>
          <p:nvPr/>
        </p:nvSpPr>
        <p:spPr bwMode="auto">
          <a:xfrm>
            <a:off x="171076" y="3872421"/>
            <a:ext cx="7007266" cy="2616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7" rIns="91435" bIns="45717">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APE </a:t>
            </a:r>
            <a:r>
              <a:rPr lang="it-IT" altLang="en-IT" sz="2000" dirty="0" err="1">
                <a:latin typeface="Tahoma" panose="020B0604030504040204" pitchFamily="34" charset="0"/>
              </a:rPr>
              <a:t>approach</a:t>
            </a:r>
            <a:r>
              <a:rPr lang="it-IT" altLang="en-IT" sz="2000" dirty="0">
                <a:latin typeface="Tahoma" panose="020B0604030504040204" pitchFamily="34" charset="0"/>
              </a:rPr>
              <a:t> </a:t>
            </a:r>
            <a:r>
              <a:rPr lang="it-IT" altLang="en-IT" sz="2000" dirty="0" err="1">
                <a:latin typeface="Tahoma" panose="020B0604030504040204" pitchFamily="34" charset="0"/>
              </a:rPr>
              <a:t>is</a:t>
            </a:r>
            <a:r>
              <a:rPr lang="it-IT" altLang="en-IT" sz="2000" dirty="0">
                <a:latin typeface="Tahoma" panose="020B0604030504040204" pitchFamily="34" charset="0"/>
              </a:rPr>
              <a:t> </a:t>
            </a:r>
            <a:r>
              <a:rPr lang="it-IT" altLang="en-IT" sz="2000" dirty="0" err="1">
                <a:latin typeface="Tahoma" panose="020B0604030504040204" pitchFamily="34" charset="0"/>
              </a:rPr>
              <a:t>feasible</a:t>
            </a:r>
            <a:r>
              <a:rPr lang="it-IT" altLang="en-IT" sz="2000" dirty="0">
                <a:latin typeface="Tahoma" panose="020B0604030504040204" pitchFamily="34" charset="0"/>
              </a:rPr>
              <a:t> and </a:t>
            </a:r>
            <a:r>
              <a:rPr lang="it-IT" altLang="en-IT" sz="2000" dirty="0" err="1">
                <a:latin typeface="Tahoma" panose="020B0604030504040204" pitchFamily="34" charset="0"/>
              </a:rPr>
              <a:t>effective</a:t>
            </a:r>
            <a:r>
              <a:rPr lang="it-IT" altLang="en-IT" sz="2000" dirty="0">
                <a:latin typeface="Tahoma" panose="020B0604030504040204" pitchFamily="34" charset="0"/>
              </a:rPr>
              <a:t>! </a:t>
            </a:r>
          </a:p>
          <a:p>
            <a:pPr>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3081e (A. Fucci @CERN) </a:t>
            </a:r>
            <a:r>
              <a:rPr lang="it-IT" altLang="en-IT" sz="2000" dirty="0" err="1">
                <a:latin typeface="Tahoma" panose="020B0604030504040204" pitchFamily="34" charset="0"/>
              </a:rPr>
              <a:t>as</a:t>
            </a:r>
            <a:r>
              <a:rPr lang="it-IT" altLang="en-IT" sz="2000" dirty="0">
                <a:latin typeface="Tahoma" panose="020B0604030504040204" pitchFamily="34" charset="0"/>
              </a:rPr>
              <a:t> computer controller</a:t>
            </a:r>
          </a:p>
          <a:p>
            <a:pPr>
              <a:spcBef>
                <a:spcPct val="20000"/>
              </a:spcBef>
              <a:buClr>
                <a:schemeClr val="accent1"/>
              </a:buClr>
              <a:buSzPct val="65000"/>
              <a:buFont typeface="Arial" panose="020B0604020202020204" pitchFamily="34" charset="0"/>
              <a:buChar char="•"/>
            </a:pPr>
            <a:r>
              <a:rPr lang="it-IT" altLang="en-IT" sz="2000" dirty="0" err="1">
                <a:latin typeface="Tahoma" panose="020B0604030504040204" pitchFamily="34" charset="0"/>
              </a:rPr>
              <a:t>Weitek</a:t>
            </a:r>
            <a:r>
              <a:rPr lang="it-IT" altLang="en-IT" sz="2000" dirty="0">
                <a:latin typeface="Tahoma" panose="020B0604030504040204" pitchFamily="34" charset="0"/>
              </a:rPr>
              <a:t> chipset (</a:t>
            </a:r>
            <a:r>
              <a:rPr lang="it-IT" altLang="en-IT" sz="2000" dirty="0" err="1">
                <a:latin typeface="Tahoma" panose="020B0604030504040204" pitchFamily="34" charset="0"/>
              </a:rPr>
              <a:t>derived</a:t>
            </a:r>
            <a:r>
              <a:rPr lang="it-IT" altLang="en-IT" sz="2000" dirty="0">
                <a:latin typeface="Tahoma" panose="020B0604030504040204" pitchFamily="34" charset="0"/>
              </a:rPr>
              <a:t> from DSP) for FP computing </a:t>
            </a:r>
          </a:p>
          <a:p>
            <a:pPr lvl="1">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 8MFlops </a:t>
            </a:r>
            <a:r>
              <a:rPr lang="it-IT" altLang="en-IT" sz="2000" dirty="0" err="1">
                <a:latin typeface="Tahoma" panose="020B0604030504040204" pitchFamily="34" charset="0"/>
              </a:rPr>
              <a:t>each</a:t>
            </a:r>
            <a:r>
              <a:rPr lang="it-IT" altLang="en-IT" sz="2000" dirty="0">
                <a:latin typeface="Tahoma" panose="020B0604030504040204" pitchFamily="34" charset="0"/>
              </a:rPr>
              <a:t>, 8/board, 16 boards </a:t>
            </a:r>
            <a:r>
              <a:rPr lang="it-IT" altLang="en-IT" sz="2000" dirty="0">
                <a:latin typeface="Tahoma" panose="020B0604030504040204" pitchFamily="34" charset="0"/>
                <a:sym typeface="Wingdings" pitchFamily="2" charset="2"/>
              </a:rPr>
              <a:t> 1GFlops</a:t>
            </a:r>
            <a:endParaRPr lang="it-IT" altLang="en-IT" sz="2000" dirty="0">
              <a:latin typeface="Tahoma" panose="020B0604030504040204" pitchFamily="34" charset="0"/>
            </a:endParaRPr>
          </a:p>
          <a:p>
            <a:pPr>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FPU </a:t>
            </a:r>
            <a:r>
              <a:rPr lang="it-IT" altLang="en-IT" sz="2000" dirty="0" err="1">
                <a:latin typeface="Tahoma" panose="020B0604030504040204" pitchFamily="34" charset="0"/>
              </a:rPr>
              <a:t>architecture</a:t>
            </a:r>
            <a:r>
              <a:rPr lang="it-IT" altLang="en-IT" sz="2000" dirty="0">
                <a:latin typeface="Tahoma" panose="020B0604030504040204" pitchFamily="34" charset="0"/>
              </a:rPr>
              <a:t>: RF + </a:t>
            </a:r>
            <a:r>
              <a:rPr lang="it-IT" altLang="en-IT" sz="2000" dirty="0" err="1">
                <a:latin typeface="Tahoma" panose="020B0604030504040204" pitchFamily="34" charset="0"/>
              </a:rPr>
              <a:t>Complex</a:t>
            </a:r>
            <a:r>
              <a:rPr lang="it-IT" altLang="en-IT" sz="2000" dirty="0">
                <a:latin typeface="Tahoma" panose="020B0604030504040204" pitchFamily="34" charset="0"/>
              </a:rPr>
              <a:t> FP </a:t>
            </a:r>
            <a:r>
              <a:rPr lang="it-IT" altLang="en-IT" sz="2000" dirty="0" err="1">
                <a:latin typeface="Tahoma" panose="020B0604030504040204" pitchFamily="34" charset="0"/>
              </a:rPr>
              <a:t>Multiplier</a:t>
            </a:r>
            <a:r>
              <a:rPr lang="it-IT" altLang="en-IT" sz="2000" dirty="0">
                <a:latin typeface="Tahoma" panose="020B0604030504040204" pitchFamily="34" charset="0"/>
              </a:rPr>
              <a:t> </a:t>
            </a:r>
            <a:r>
              <a:rPr lang="it-IT" altLang="en-IT" sz="2000" dirty="0" err="1">
                <a:latin typeface="Tahoma" panose="020B0604030504040204" pitchFamily="34" charset="0"/>
              </a:rPr>
              <a:t>Adder</a:t>
            </a:r>
            <a:r>
              <a:rPr lang="it-IT" altLang="en-IT" sz="2000" dirty="0">
                <a:latin typeface="Tahoma" panose="020B0604030504040204" pitchFamily="34" charset="0"/>
              </a:rPr>
              <a:t> </a:t>
            </a:r>
          </a:p>
          <a:p>
            <a:pPr>
              <a:spcBef>
                <a:spcPct val="20000"/>
              </a:spcBef>
              <a:buClr>
                <a:schemeClr val="accent1"/>
              </a:buClr>
              <a:buSzPct val="65000"/>
              <a:buFont typeface="Arial" panose="020B0604020202020204" pitchFamily="34" charset="0"/>
              <a:buChar char="•"/>
            </a:pPr>
            <a:r>
              <a:rPr lang="it-IT" altLang="en-IT" sz="2000" dirty="0" err="1">
                <a:latin typeface="Tahoma" panose="020B0604030504040204" pitchFamily="34" charset="0"/>
              </a:rPr>
              <a:t>Fixed</a:t>
            </a:r>
            <a:r>
              <a:rPr lang="it-IT" altLang="en-IT" sz="2000" dirty="0">
                <a:latin typeface="Tahoma" panose="020B0604030504040204" pitchFamily="34" charset="0"/>
              </a:rPr>
              <a:t> </a:t>
            </a:r>
            <a:r>
              <a:rPr lang="it-IT" altLang="en-IT" sz="2000" dirty="0" err="1">
                <a:latin typeface="Tahoma" panose="020B0604030504040204" pitchFamily="34" charset="0"/>
              </a:rPr>
              <a:t>crossbar</a:t>
            </a:r>
            <a:r>
              <a:rPr lang="it-IT" altLang="en-IT" sz="2000" dirty="0">
                <a:latin typeface="Tahoma" panose="020B0604030504040204" pitchFamily="34" charset="0"/>
              </a:rPr>
              <a:t> for </a:t>
            </a:r>
            <a:r>
              <a:rPr lang="it-IT" altLang="en-IT" sz="2000" dirty="0" err="1">
                <a:latin typeface="Tahoma" panose="020B0604030504040204" pitchFamily="34" charset="0"/>
              </a:rPr>
              <a:t>point-to-point</a:t>
            </a:r>
            <a:r>
              <a:rPr lang="it-IT" altLang="en-IT" sz="2000" dirty="0">
                <a:latin typeface="Tahoma" panose="020B0604030504040204" pitchFamily="34" charset="0"/>
              </a:rPr>
              <a:t> </a:t>
            </a:r>
            <a:r>
              <a:rPr lang="it-IT" altLang="en-IT" sz="2000" dirty="0" err="1">
                <a:latin typeface="Tahoma" panose="020B0604030504040204" pitchFamily="34" charset="0"/>
              </a:rPr>
              <a:t>interconnect</a:t>
            </a:r>
            <a:endParaRPr lang="it-IT" altLang="en-IT" sz="2000" dirty="0">
              <a:latin typeface="Tahoma" panose="020B0604030504040204" pitchFamily="34" charset="0"/>
            </a:endParaRPr>
          </a:p>
          <a:p>
            <a:pPr>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Crazy tech... (</a:t>
            </a:r>
            <a:r>
              <a:rPr lang="it-IT" altLang="en-IT" sz="2000" dirty="0" err="1">
                <a:latin typeface="Tahoma" panose="020B0604030504040204" pitchFamily="34" charset="0"/>
              </a:rPr>
              <a:t>Wire</a:t>
            </a:r>
            <a:r>
              <a:rPr lang="it-IT" altLang="en-IT" sz="2000" dirty="0">
                <a:latin typeface="Tahoma" panose="020B0604030504040204" pitchFamily="34" charset="0"/>
              </a:rPr>
              <a:t> </a:t>
            </a:r>
            <a:r>
              <a:rPr lang="it-IT" altLang="en-IT" sz="2000" dirty="0" err="1">
                <a:latin typeface="Tahoma" panose="020B0604030504040204" pitchFamily="34" charset="0"/>
              </a:rPr>
              <a:t>wrap</a:t>
            </a:r>
            <a:r>
              <a:rPr lang="it-IT" altLang="en-IT" sz="2000" dirty="0">
                <a:latin typeface="Tahoma" panose="020B0604030504040204" pitchFamily="34" charset="0"/>
              </a:rPr>
              <a:t>)</a:t>
            </a:r>
          </a:p>
        </p:txBody>
      </p:sp>
      <p:pic>
        <p:nvPicPr>
          <p:cNvPr id="7" name="Picture 6">
            <a:extLst>
              <a:ext uri="{FF2B5EF4-FFF2-40B4-BE49-F238E27FC236}">
                <a16:creationId xmlns:a16="http://schemas.microsoft.com/office/drawing/2014/main" id="{7D1B1480-A8BA-DFB2-373C-63EC7A542F63}"/>
              </a:ext>
            </a:extLst>
          </p:cNvPr>
          <p:cNvPicPr>
            <a:picLocks noChangeAspect="1"/>
          </p:cNvPicPr>
          <p:nvPr/>
        </p:nvPicPr>
        <p:blipFill>
          <a:blip r:embed="rId4"/>
          <a:stretch>
            <a:fillRect/>
          </a:stretch>
        </p:blipFill>
        <p:spPr>
          <a:xfrm>
            <a:off x="263655" y="749162"/>
            <a:ext cx="2746201" cy="2943806"/>
          </a:xfrm>
          <a:prstGeom prst="rect">
            <a:avLst/>
          </a:prstGeom>
        </p:spPr>
      </p:pic>
      <p:pic>
        <p:nvPicPr>
          <p:cNvPr id="8" name="Picture 7">
            <a:extLst>
              <a:ext uri="{FF2B5EF4-FFF2-40B4-BE49-F238E27FC236}">
                <a16:creationId xmlns:a16="http://schemas.microsoft.com/office/drawing/2014/main" id="{05B57156-2A47-9D62-9196-68D9144D2731}"/>
              </a:ext>
            </a:extLst>
          </p:cNvPr>
          <p:cNvPicPr>
            <a:picLocks noChangeAspect="1"/>
          </p:cNvPicPr>
          <p:nvPr/>
        </p:nvPicPr>
        <p:blipFill>
          <a:blip r:embed="rId5"/>
          <a:stretch>
            <a:fillRect/>
          </a:stretch>
        </p:blipFill>
        <p:spPr>
          <a:xfrm>
            <a:off x="7374744" y="3230583"/>
            <a:ext cx="1452907" cy="3274545"/>
          </a:xfrm>
          <a:prstGeom prst="rect">
            <a:avLst/>
          </a:prstGeom>
        </p:spPr>
      </p:pic>
      <p:pic>
        <p:nvPicPr>
          <p:cNvPr id="9" name="Picture 8">
            <a:extLst>
              <a:ext uri="{FF2B5EF4-FFF2-40B4-BE49-F238E27FC236}">
                <a16:creationId xmlns:a16="http://schemas.microsoft.com/office/drawing/2014/main" id="{1087B22C-BAAD-908F-6764-EE1377E08432}"/>
              </a:ext>
            </a:extLst>
          </p:cNvPr>
          <p:cNvPicPr>
            <a:picLocks noChangeAspect="1"/>
          </p:cNvPicPr>
          <p:nvPr/>
        </p:nvPicPr>
        <p:blipFill>
          <a:blip r:embed="rId6"/>
          <a:stretch>
            <a:fillRect/>
          </a:stretch>
        </p:blipFill>
        <p:spPr>
          <a:xfrm>
            <a:off x="9071211" y="3230582"/>
            <a:ext cx="2246390" cy="3274546"/>
          </a:xfrm>
          <a:prstGeom prst="rect">
            <a:avLst/>
          </a:prstGeom>
        </p:spPr>
      </p:pic>
      <p:pic>
        <p:nvPicPr>
          <p:cNvPr id="10" name="Picture 9">
            <a:extLst>
              <a:ext uri="{FF2B5EF4-FFF2-40B4-BE49-F238E27FC236}">
                <a16:creationId xmlns:a16="http://schemas.microsoft.com/office/drawing/2014/main" id="{B4F4D3D5-022D-6F45-8EFB-81151F3D2901}"/>
              </a:ext>
            </a:extLst>
          </p:cNvPr>
          <p:cNvPicPr>
            <a:picLocks noChangeAspect="1"/>
          </p:cNvPicPr>
          <p:nvPr/>
        </p:nvPicPr>
        <p:blipFill>
          <a:blip r:embed="rId7"/>
          <a:stretch>
            <a:fillRect/>
          </a:stretch>
        </p:blipFill>
        <p:spPr>
          <a:xfrm>
            <a:off x="6784489" y="749029"/>
            <a:ext cx="4533112" cy="23878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2C392F1-6D59-028E-0E94-924B955B5BEE}"/>
              </a:ext>
            </a:extLst>
          </p:cNvPr>
          <p:cNvSpPr>
            <a:spLocks noGrp="1" noChangeArrowheads="1"/>
          </p:cNvSpPr>
          <p:nvPr>
            <p:ph type="title" sz="quarter"/>
          </p:nvPr>
        </p:nvSpPr>
        <p:spPr>
          <a:xfrm>
            <a:off x="1617123" y="67904"/>
            <a:ext cx="10313200" cy="533400"/>
          </a:xfrm>
        </p:spPr>
        <p:txBody>
          <a:bodyPr/>
          <a:lstStyle/>
          <a:p>
            <a:r>
              <a:rPr lang="en-US" altLang="en-IT" sz="2800" b="1" dirty="0"/>
              <a:t> APE100 (1993) – 100 </a:t>
            </a:r>
            <a:r>
              <a:rPr lang="en-US" altLang="en-IT" sz="2800" b="1" dirty="0" err="1"/>
              <a:t>GFlops</a:t>
            </a:r>
            <a:endParaRPr lang="en-US" altLang="en-IT" sz="2800" b="1" dirty="0"/>
          </a:p>
        </p:txBody>
      </p:sp>
      <p:pic>
        <p:nvPicPr>
          <p:cNvPr id="146565" name="Picture 133">
            <a:extLst>
              <a:ext uri="{FF2B5EF4-FFF2-40B4-BE49-F238E27FC236}">
                <a16:creationId xmlns:a16="http://schemas.microsoft.com/office/drawing/2014/main" id="{3BD6F822-739D-A298-A6B7-AA241FB3564F}"/>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4623212" y="2654531"/>
            <a:ext cx="2056440" cy="286893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6563" name="Picture 131">
            <a:extLst>
              <a:ext uri="{FF2B5EF4-FFF2-40B4-BE49-F238E27FC236}">
                <a16:creationId xmlns:a16="http://schemas.microsoft.com/office/drawing/2014/main" id="{421B3E61-309D-3E6E-F362-2CCA6EDFC7CC}"/>
              </a:ext>
            </a:extLst>
          </p:cNvPr>
          <p:cNvPicPr>
            <a:picLocks noGrp="1" noChangeAspect="1" noChangeArrowheads="1"/>
          </p:cNvPicPr>
          <p:nvPr>
            <p:ph sz="quarter" idx="2"/>
          </p:nvPr>
        </p:nvPicPr>
        <p:blipFill rotWithShape="1">
          <a:blip r:embed="rId4">
            <a:extLst>
              <a:ext uri="{28A0092B-C50C-407E-A947-70E740481C1C}">
                <a14:useLocalDpi xmlns:a14="http://schemas.microsoft.com/office/drawing/2010/main" val="0"/>
              </a:ext>
            </a:extLst>
          </a:blip>
          <a:stretch>
            <a:fillRect/>
          </a:stretch>
        </p:blipFill>
        <p:spPr>
          <a:xfrm>
            <a:off x="9617651" y="2541285"/>
            <a:ext cx="2375185" cy="29821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6564" name="Text Box 132">
            <a:extLst>
              <a:ext uri="{FF2B5EF4-FFF2-40B4-BE49-F238E27FC236}">
                <a16:creationId xmlns:a16="http://schemas.microsoft.com/office/drawing/2014/main" id="{76F4430A-328D-56CB-E45D-C27C579D19E7}"/>
              </a:ext>
            </a:extLst>
          </p:cNvPr>
          <p:cNvSpPr txBox="1">
            <a:spLocks noChangeArrowheads="1"/>
          </p:cNvSpPr>
          <p:nvPr/>
        </p:nvSpPr>
        <p:spPr bwMode="auto">
          <a:xfrm>
            <a:off x="4429663" y="5534047"/>
            <a:ext cx="2047345" cy="3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Clr>
                <a:schemeClr val="accent1"/>
              </a:buClr>
              <a:buSzPct val="65000"/>
              <a:buFont typeface="Wingdings" pitchFamily="2" charset="2"/>
              <a:buNone/>
            </a:pPr>
            <a:r>
              <a:rPr lang="it-IT" altLang="en-IT" sz="1200" dirty="0">
                <a:solidFill>
                  <a:schemeClr val="tx2"/>
                </a:solidFill>
                <a:latin typeface="Tahoma" panose="020B0604030504040204" pitchFamily="34" charset="0"/>
              </a:rPr>
              <a:t>PB (8 </a:t>
            </a:r>
            <a:r>
              <a:rPr lang="it-IT" altLang="en-IT" sz="1200" dirty="0" err="1">
                <a:solidFill>
                  <a:schemeClr val="tx2"/>
                </a:solidFill>
                <a:latin typeface="Tahoma" panose="020B0604030504040204" pitchFamily="34" charset="0"/>
              </a:rPr>
              <a:t>nodes</a:t>
            </a:r>
            <a:r>
              <a:rPr lang="it-IT" altLang="en-IT" sz="1200" dirty="0">
                <a:solidFill>
                  <a:schemeClr val="tx2"/>
                </a:solidFill>
                <a:latin typeface="Tahoma" panose="020B0604030504040204" pitchFamily="34" charset="0"/>
              </a:rPr>
              <a:t>) </a:t>
            </a:r>
            <a:r>
              <a:rPr lang="en-US" altLang="en-IT" sz="1200" dirty="0">
                <a:solidFill>
                  <a:schemeClr val="tx2"/>
                </a:solidFill>
                <a:latin typeface="Tahoma" panose="020B0604030504040204" pitchFamily="34" charset="0"/>
              </a:rPr>
              <a:t>~</a:t>
            </a:r>
            <a:r>
              <a:rPr lang="it-IT" altLang="en-IT" sz="1400" b="1" dirty="0">
                <a:latin typeface="Tahoma" panose="020B0604030504040204" pitchFamily="34" charset="0"/>
              </a:rPr>
              <a:t> </a:t>
            </a:r>
            <a:r>
              <a:rPr lang="it-IT" altLang="en-IT" sz="1200" dirty="0">
                <a:solidFill>
                  <a:schemeClr val="tx2"/>
                </a:solidFill>
                <a:latin typeface="Tahoma" panose="020B0604030504040204" pitchFamily="34" charset="0"/>
              </a:rPr>
              <a:t>400 </a:t>
            </a:r>
            <a:r>
              <a:rPr lang="it-IT" altLang="en-IT" sz="1200" dirty="0" err="1">
                <a:solidFill>
                  <a:schemeClr val="tx2"/>
                </a:solidFill>
                <a:latin typeface="Tahoma" panose="020B0604030504040204" pitchFamily="34" charset="0"/>
              </a:rPr>
              <a:t>MFlops</a:t>
            </a:r>
            <a:endParaRPr lang="it-IT" altLang="en-IT" sz="1200" dirty="0">
              <a:solidFill>
                <a:schemeClr val="tx2"/>
              </a:solidFill>
              <a:latin typeface="Tahoma" panose="020B0604030504040204" pitchFamily="34" charset="0"/>
            </a:endParaRPr>
          </a:p>
        </p:txBody>
      </p:sp>
      <p:sp>
        <p:nvSpPr>
          <p:cNvPr id="4" name="Text Box 132">
            <a:extLst>
              <a:ext uri="{FF2B5EF4-FFF2-40B4-BE49-F238E27FC236}">
                <a16:creationId xmlns:a16="http://schemas.microsoft.com/office/drawing/2014/main" id="{0A8332C0-E91E-9C7A-4EB4-B3D89F9E8BB7}"/>
              </a:ext>
            </a:extLst>
          </p:cNvPr>
          <p:cNvSpPr txBox="1">
            <a:spLocks noChangeArrowheads="1"/>
          </p:cNvSpPr>
          <p:nvPr/>
        </p:nvSpPr>
        <p:spPr bwMode="auto">
          <a:xfrm>
            <a:off x="497620" y="797718"/>
            <a:ext cx="6018813" cy="1877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7" rIns="91435" bIns="45717">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100x performance </a:t>
            </a:r>
            <a:r>
              <a:rPr lang="it-IT" altLang="en-IT" sz="2000" dirty="0" err="1">
                <a:latin typeface="Tahoma" panose="020B0604030504040204" pitchFamily="34" charset="0"/>
              </a:rPr>
              <a:t>increase</a:t>
            </a:r>
            <a:r>
              <a:rPr lang="it-IT" altLang="en-IT" sz="2000" dirty="0">
                <a:latin typeface="Tahoma" panose="020B0604030504040204" pitchFamily="34" charset="0"/>
              </a:rPr>
              <a:t> over APE1 </a:t>
            </a:r>
          </a:p>
          <a:p>
            <a:pPr>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VLSI Technologies: ZCPU &amp; MAD FPU</a:t>
            </a:r>
          </a:p>
          <a:p>
            <a:pPr>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Up to 2048 processors </a:t>
            </a:r>
            <a:r>
              <a:rPr lang="it-IT" altLang="en-IT" sz="2000" dirty="0" err="1">
                <a:latin typeface="Tahoma" panose="020B0604030504040204" pitchFamily="34" charset="0"/>
              </a:rPr>
              <a:t>connected</a:t>
            </a:r>
            <a:r>
              <a:rPr lang="it-IT" altLang="en-IT" sz="2000" dirty="0">
                <a:latin typeface="Tahoma" panose="020B0604030504040204" pitchFamily="34" charset="0"/>
              </a:rPr>
              <a:t> in a 3D </a:t>
            </a:r>
            <a:r>
              <a:rPr lang="it-IT" altLang="en-IT" sz="2000" dirty="0" err="1">
                <a:latin typeface="Tahoma" panose="020B0604030504040204" pitchFamily="34" charset="0"/>
              </a:rPr>
              <a:t>grid</a:t>
            </a:r>
            <a:endParaRPr lang="it-IT" altLang="en-IT" sz="2000" dirty="0">
              <a:latin typeface="Tahoma" panose="020B0604030504040204" pitchFamily="34" charset="0"/>
            </a:endParaRPr>
          </a:p>
          <a:p>
            <a:pPr>
              <a:spcBef>
                <a:spcPct val="20000"/>
              </a:spcBef>
              <a:buClr>
                <a:schemeClr val="accent1"/>
              </a:buClr>
              <a:buSzPct val="65000"/>
              <a:buFont typeface="Arial" panose="020B0604020202020204" pitchFamily="34" charset="0"/>
              <a:buChar char="•"/>
            </a:pPr>
            <a:r>
              <a:rPr lang="it-IT" altLang="en-IT" sz="2000" dirty="0" err="1">
                <a:latin typeface="Tahoma" panose="020B0604030504040204" pitchFamily="34" charset="0"/>
              </a:rPr>
              <a:t>Engineered</a:t>
            </a:r>
            <a:r>
              <a:rPr lang="it-IT" altLang="en-IT" sz="2000" dirty="0">
                <a:latin typeface="Tahoma" panose="020B0604030504040204" pitchFamily="34" charset="0"/>
              </a:rPr>
              <a:t> system </a:t>
            </a:r>
            <a:r>
              <a:rPr lang="it-IT" altLang="en-IT" sz="2000" dirty="0">
                <a:latin typeface="Tahoma" panose="020B0604030504040204" pitchFamily="34" charset="0"/>
                <a:sym typeface="Wingdings" pitchFamily="2" charset="2"/>
              </a:rPr>
              <a:t> high </a:t>
            </a:r>
            <a:r>
              <a:rPr lang="it-IT" altLang="en-IT" sz="2000" dirty="0" err="1">
                <a:latin typeface="Tahoma" panose="020B0604030504040204" pitchFamily="34" charset="0"/>
                <a:sym typeface="Wingdings" pitchFamily="2" charset="2"/>
              </a:rPr>
              <a:t>density</a:t>
            </a:r>
            <a:r>
              <a:rPr lang="it-IT" altLang="en-IT" sz="2000" dirty="0">
                <a:latin typeface="Tahoma" panose="020B0604030504040204" pitchFamily="34" charset="0"/>
                <a:sym typeface="Wingdings" pitchFamily="2" charset="2"/>
              </a:rPr>
              <a:t>, low power</a:t>
            </a:r>
          </a:p>
          <a:p>
            <a:pPr eaLnBrk="1" hangingPunct="1">
              <a:spcBef>
                <a:spcPct val="20000"/>
              </a:spcBef>
              <a:buClr>
                <a:schemeClr val="accent1"/>
              </a:buClr>
              <a:buSzPct val="65000"/>
              <a:buFont typeface="Arial" panose="020B0604020202020204" pitchFamily="34" charset="0"/>
              <a:buChar char="•"/>
            </a:pPr>
            <a:r>
              <a:rPr lang="it-IT" altLang="en-IT" sz="2000" dirty="0">
                <a:latin typeface="Tahoma" panose="020B0604030504040204" pitchFamily="34" charset="0"/>
              </a:rPr>
              <a:t>ZZ </a:t>
            </a:r>
            <a:r>
              <a:rPr lang="it-IT" altLang="en-IT" sz="2000" dirty="0" err="1">
                <a:latin typeface="Tahoma" panose="020B0604030504040204" pitchFamily="34" charset="0"/>
              </a:rPr>
              <a:t>compiler</a:t>
            </a:r>
            <a:r>
              <a:rPr lang="it-IT" altLang="en-IT" sz="2000" dirty="0">
                <a:latin typeface="Tahoma" panose="020B0604030504040204" pitchFamily="34" charset="0"/>
              </a:rPr>
              <a:t> and the TAO </a:t>
            </a:r>
            <a:r>
              <a:rPr lang="it-IT" altLang="en-IT" sz="2000" dirty="0" err="1">
                <a:latin typeface="Tahoma" panose="020B0604030504040204" pitchFamily="34" charset="0"/>
              </a:rPr>
              <a:t>language</a:t>
            </a:r>
            <a:r>
              <a:rPr lang="it-IT" altLang="en-IT" sz="2000" dirty="0">
                <a:latin typeface="Tahoma" panose="020B0604030504040204" pitchFamily="34" charset="0"/>
              </a:rPr>
              <a:t> </a:t>
            </a:r>
          </a:p>
        </p:txBody>
      </p:sp>
      <p:sp>
        <p:nvSpPr>
          <p:cNvPr id="5" name="Text Box 132">
            <a:extLst>
              <a:ext uri="{FF2B5EF4-FFF2-40B4-BE49-F238E27FC236}">
                <a16:creationId xmlns:a16="http://schemas.microsoft.com/office/drawing/2014/main" id="{CA8EBEE8-16C9-34D3-5241-438FB968F7EE}"/>
              </a:ext>
            </a:extLst>
          </p:cNvPr>
          <p:cNvSpPr txBox="1">
            <a:spLocks noChangeArrowheads="1"/>
          </p:cNvSpPr>
          <p:nvPr/>
        </p:nvSpPr>
        <p:spPr bwMode="auto">
          <a:xfrm>
            <a:off x="9946899" y="5862987"/>
            <a:ext cx="1787659" cy="3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7" rIns="91435" bIns="45717">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buClr>
                <a:schemeClr val="accent1"/>
              </a:buClr>
              <a:buSzPct val="65000"/>
              <a:buFont typeface="Wingdings" pitchFamily="2" charset="2"/>
              <a:buNone/>
            </a:pPr>
            <a:r>
              <a:rPr lang="it-IT" altLang="en-IT" sz="1400" dirty="0">
                <a:solidFill>
                  <a:schemeClr val="tx2"/>
                </a:solidFill>
                <a:latin typeface="Tahoma" panose="020B0604030504040204" pitchFamily="34" charset="0"/>
              </a:rPr>
              <a:t>Rack </a:t>
            </a:r>
            <a:r>
              <a:rPr lang="en-US" altLang="en-IT" sz="1400" dirty="0">
                <a:solidFill>
                  <a:schemeClr val="tx2"/>
                </a:solidFill>
                <a:latin typeface="Tahoma" panose="020B0604030504040204" pitchFamily="34" charset="0"/>
              </a:rPr>
              <a:t>~</a:t>
            </a:r>
            <a:r>
              <a:rPr lang="it-IT" altLang="en-IT" sz="1400" b="1" dirty="0">
                <a:latin typeface="Tahoma" panose="020B0604030504040204" pitchFamily="34" charset="0"/>
              </a:rPr>
              <a:t> </a:t>
            </a:r>
            <a:r>
              <a:rPr lang="it-IT" altLang="en-IT" sz="1400" b="1" dirty="0">
                <a:solidFill>
                  <a:schemeClr val="tx2"/>
                </a:solidFill>
                <a:latin typeface="Tahoma" panose="020B0604030504040204" pitchFamily="34" charset="0"/>
              </a:rPr>
              <a:t>25.6</a:t>
            </a:r>
            <a:r>
              <a:rPr lang="it-IT" altLang="en-IT" sz="1400" dirty="0">
                <a:solidFill>
                  <a:schemeClr val="tx2"/>
                </a:solidFill>
                <a:latin typeface="Tahoma" panose="020B0604030504040204" pitchFamily="34" charset="0"/>
              </a:rPr>
              <a:t> </a:t>
            </a:r>
            <a:r>
              <a:rPr lang="it-IT" altLang="en-IT" sz="1400" dirty="0" err="1">
                <a:solidFill>
                  <a:schemeClr val="tx2"/>
                </a:solidFill>
                <a:latin typeface="Tahoma" panose="020B0604030504040204" pitchFamily="34" charset="0"/>
              </a:rPr>
              <a:t>GFlops</a:t>
            </a:r>
            <a:endParaRPr lang="it-IT" altLang="en-IT" sz="1400" dirty="0">
              <a:solidFill>
                <a:schemeClr val="tx2"/>
              </a:solidFill>
              <a:latin typeface="Tahoma" panose="020B0604030504040204" pitchFamily="34" charset="0"/>
            </a:endParaRPr>
          </a:p>
        </p:txBody>
      </p:sp>
      <p:pic>
        <p:nvPicPr>
          <p:cNvPr id="6" name="Picture 5">
            <a:extLst>
              <a:ext uri="{FF2B5EF4-FFF2-40B4-BE49-F238E27FC236}">
                <a16:creationId xmlns:a16="http://schemas.microsoft.com/office/drawing/2014/main" id="{96A95F96-1B39-9CA6-165C-03C9774273A1}"/>
              </a:ext>
            </a:extLst>
          </p:cNvPr>
          <p:cNvPicPr>
            <a:picLocks noChangeAspect="1"/>
          </p:cNvPicPr>
          <p:nvPr/>
        </p:nvPicPr>
        <p:blipFill>
          <a:blip r:embed="rId5"/>
          <a:stretch>
            <a:fillRect/>
          </a:stretch>
        </p:blipFill>
        <p:spPr>
          <a:xfrm>
            <a:off x="111012" y="5179716"/>
            <a:ext cx="4347448" cy="1410269"/>
          </a:xfrm>
          <a:prstGeom prst="rect">
            <a:avLst/>
          </a:prstGeom>
        </p:spPr>
      </p:pic>
      <p:pic>
        <p:nvPicPr>
          <p:cNvPr id="7172" name="Picture 4" descr="Pier Stanislao Paolucci (1994) APE100 MAD Chip, rack and board">
            <a:extLst>
              <a:ext uri="{FF2B5EF4-FFF2-40B4-BE49-F238E27FC236}">
                <a16:creationId xmlns:a16="http://schemas.microsoft.com/office/drawing/2014/main" id="{4D1A3546-E0FD-0020-71DE-DF6E219833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965" b="11333"/>
          <a:stretch>
            <a:fillRect/>
          </a:stretch>
        </p:blipFill>
        <p:spPr bwMode="auto">
          <a:xfrm>
            <a:off x="6794510" y="2408613"/>
            <a:ext cx="2651293" cy="33994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0697011-AA13-8EDA-217B-24194FBD1B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5213" y="2779761"/>
            <a:ext cx="2046809" cy="239995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54C565DA-B87B-E10D-5B99-E2707ACA14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421" y="3058343"/>
            <a:ext cx="1682641" cy="1695356"/>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132">
            <a:extLst>
              <a:ext uri="{FF2B5EF4-FFF2-40B4-BE49-F238E27FC236}">
                <a16:creationId xmlns:a16="http://schemas.microsoft.com/office/drawing/2014/main" id="{166852F0-C931-C600-03A6-8FEE12FEB085}"/>
              </a:ext>
            </a:extLst>
          </p:cNvPr>
          <p:cNvSpPr txBox="1">
            <a:spLocks noChangeArrowheads="1"/>
          </p:cNvSpPr>
          <p:nvPr/>
        </p:nvSpPr>
        <p:spPr bwMode="auto">
          <a:xfrm>
            <a:off x="6303590" y="5862987"/>
            <a:ext cx="3733070" cy="3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7" rIns="91435" bIns="45717">
            <a:spAutoFit/>
          </a:bodyPr>
          <a:lstStyle>
            <a:lvl1pPr marL="342900" indent="-3429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eaLnBrk="0" fontAlgn="base" hangingPunct="0">
              <a:spcBef>
                <a:spcPct val="0"/>
              </a:spcBef>
              <a:spcAft>
                <a:spcPct val="0"/>
              </a:spcAft>
              <a:defRPr sz="2400">
                <a:solidFill>
                  <a:schemeClr val="tx1"/>
                </a:solidFill>
                <a:latin typeface="Times New Roman" panose="02020603050405020304" pitchFamily="18" charset="0"/>
              </a:defRPr>
            </a:lvl6pPr>
            <a:lvl7pPr eaLnBrk="0" fontAlgn="base" hangingPunct="0">
              <a:spcBef>
                <a:spcPct val="0"/>
              </a:spcBef>
              <a:spcAft>
                <a:spcPct val="0"/>
              </a:spcAft>
              <a:defRPr sz="2400">
                <a:solidFill>
                  <a:schemeClr val="tx1"/>
                </a:solidFill>
                <a:latin typeface="Times New Roman" panose="02020603050405020304" pitchFamily="18" charset="0"/>
              </a:defRPr>
            </a:lvl7pPr>
            <a:lvl8pPr eaLnBrk="0" fontAlgn="base" hangingPunct="0">
              <a:spcBef>
                <a:spcPct val="0"/>
              </a:spcBef>
              <a:spcAft>
                <a:spcPct val="0"/>
              </a:spcAft>
              <a:defRPr sz="2400">
                <a:solidFill>
                  <a:schemeClr val="tx1"/>
                </a:solidFill>
                <a:latin typeface="Times New Roman" panose="02020603050405020304" pitchFamily="18" charset="0"/>
              </a:defRPr>
            </a:lvl8pPr>
            <a:lvl9pPr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20000"/>
              </a:spcBef>
              <a:buClr>
                <a:schemeClr val="accent1"/>
              </a:buClr>
              <a:buSzPct val="65000"/>
              <a:buFont typeface="Wingdings" pitchFamily="2" charset="2"/>
              <a:buNone/>
            </a:pPr>
            <a:r>
              <a:rPr lang="it-IT" altLang="en-IT" sz="1400" dirty="0">
                <a:solidFill>
                  <a:schemeClr val="tx2"/>
                </a:solidFill>
                <a:latin typeface="Tahoma" panose="020B0604030504040204" pitchFamily="34" charset="0"/>
              </a:rPr>
              <a:t> </a:t>
            </a:r>
            <a:r>
              <a:rPr lang="it-IT" altLang="en-IT" sz="1400" dirty="0" err="1">
                <a:solidFill>
                  <a:schemeClr val="tx2"/>
                </a:solidFill>
                <a:latin typeface="Tahoma" panose="020B0604030504040204" pitchFamily="34" charset="0"/>
              </a:rPr>
              <a:t>Crate</a:t>
            </a:r>
            <a:r>
              <a:rPr lang="it-IT" altLang="en-IT" sz="1400" dirty="0">
                <a:solidFill>
                  <a:schemeClr val="tx2"/>
                </a:solidFill>
                <a:latin typeface="Tahoma" panose="020B0604030504040204" pitchFamily="34" charset="0"/>
              </a:rPr>
              <a:t>: 16PB + comm. board</a:t>
            </a:r>
          </a:p>
        </p:txBody>
      </p:sp>
      <p:sp>
        <p:nvSpPr>
          <p:cNvPr id="10" name="TextBox 9">
            <a:extLst>
              <a:ext uri="{FF2B5EF4-FFF2-40B4-BE49-F238E27FC236}">
                <a16:creationId xmlns:a16="http://schemas.microsoft.com/office/drawing/2014/main" id="{B42B2653-47A5-DE05-4273-D1FDB559DC94}"/>
              </a:ext>
            </a:extLst>
          </p:cNvPr>
          <p:cNvSpPr txBox="1"/>
          <p:nvPr/>
        </p:nvSpPr>
        <p:spPr>
          <a:xfrm>
            <a:off x="5374958" y="1063085"/>
            <a:ext cx="7004852" cy="307777"/>
          </a:xfrm>
          <a:prstGeom prst="rect">
            <a:avLst/>
          </a:prstGeom>
          <a:noFill/>
        </p:spPr>
        <p:txBody>
          <a:bodyPr wrap="square">
            <a:spAutoFit/>
          </a:bodyPr>
          <a:lstStyle/>
          <a:p>
            <a:r>
              <a:rPr lang="en-US" sz="1400" dirty="0">
                <a:solidFill>
                  <a:srgbClr val="FF0000"/>
                </a:solidFill>
              </a:rPr>
              <a:t>https://apegate.roma1.infn.it/</a:t>
            </a:r>
            <a:r>
              <a:rPr lang="en-US" sz="1400" dirty="0" err="1">
                <a:solidFill>
                  <a:srgbClr val="FF0000"/>
                </a:solidFill>
              </a:rPr>
              <a:t>mediawiki</a:t>
            </a:r>
            <a:r>
              <a:rPr lang="en-US" sz="1400" dirty="0">
                <a:solidFill>
                  <a:srgbClr val="FF0000"/>
                </a:solidFill>
              </a:rPr>
              <a:t>/</a:t>
            </a:r>
            <a:r>
              <a:rPr lang="en-US" sz="1400" dirty="0" err="1">
                <a:solidFill>
                  <a:srgbClr val="FF0000"/>
                </a:solidFill>
              </a:rPr>
              <a:t>index.php</a:t>
            </a:r>
            <a:r>
              <a:rPr lang="en-US" sz="1400" dirty="0">
                <a:solidFill>
                  <a:srgbClr val="FF0000"/>
                </a:solidFill>
              </a:rPr>
              <a:t>/APE100_project</a:t>
            </a:r>
          </a:p>
        </p:txBody>
      </p:sp>
      <p:sp>
        <p:nvSpPr>
          <p:cNvPr id="8" name="Date Placeholder 2">
            <a:extLst>
              <a:ext uri="{FF2B5EF4-FFF2-40B4-BE49-F238E27FC236}">
                <a16:creationId xmlns:a16="http://schemas.microsoft.com/office/drawing/2014/main" id="{0FFE1B1A-6DCB-3292-D435-70FF07CC29BA}"/>
              </a:ext>
            </a:extLst>
          </p:cNvPr>
          <p:cNvSpPr>
            <a:spLocks noGrp="1"/>
          </p:cNvSpPr>
          <p:nvPr>
            <p:ph type="dt" sz="half" idx="10"/>
          </p:nvPr>
        </p:nvSpPr>
        <p:spPr>
          <a:xfrm>
            <a:off x="-5058" y="6640396"/>
            <a:ext cx="1121229" cy="228600"/>
          </a:xfrm>
        </p:spPr>
        <p:txBody>
          <a:bodyPr/>
          <a:lstStyle/>
          <a:p>
            <a:r>
              <a:rPr lang="it-IT"/>
              <a:t>20/10/2025</a:t>
            </a:r>
            <a:endParaRPr lang="en-IT"/>
          </a:p>
        </p:txBody>
      </p:sp>
      <p:sp>
        <p:nvSpPr>
          <p:cNvPr id="9" name="Footer Placeholder 5">
            <a:extLst>
              <a:ext uri="{FF2B5EF4-FFF2-40B4-BE49-F238E27FC236}">
                <a16:creationId xmlns:a16="http://schemas.microsoft.com/office/drawing/2014/main" id="{F2723AF0-9A55-6A10-7F41-8DDF6B6771C3}"/>
              </a:ext>
            </a:extLst>
          </p:cNvPr>
          <p:cNvSpPr>
            <a:spLocks noGrp="1"/>
          </p:cNvSpPr>
          <p:nvPr>
            <p:ph type="ftr" sz="quarter" idx="11"/>
          </p:nvPr>
        </p:nvSpPr>
        <p:spPr>
          <a:xfrm>
            <a:off x="1140033" y="6629398"/>
            <a:ext cx="8728361" cy="228602"/>
          </a:xfrm>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11" name="Slide Number Placeholder 6">
            <a:extLst>
              <a:ext uri="{FF2B5EF4-FFF2-40B4-BE49-F238E27FC236}">
                <a16:creationId xmlns:a16="http://schemas.microsoft.com/office/drawing/2014/main" id="{CBC2A639-9E61-1A02-6ACD-5455350A1F0B}"/>
              </a:ext>
            </a:extLst>
          </p:cNvPr>
          <p:cNvSpPr>
            <a:spLocks noGrp="1"/>
          </p:cNvSpPr>
          <p:nvPr>
            <p:ph type="sldNum" sz="quarter" idx="12"/>
          </p:nvPr>
        </p:nvSpPr>
        <p:spPr>
          <a:xfrm>
            <a:off x="9868394" y="6629398"/>
            <a:ext cx="2323605" cy="228601"/>
          </a:xfrm>
        </p:spPr>
        <p:txBody>
          <a:bodyPr/>
          <a:lstStyle/>
          <a:p>
            <a:fld id="{FB9EE3F8-69B4-B64F-916A-DB534A74575B}" type="slidenum">
              <a:rPr lang="en-IT" smtClean="0"/>
              <a:t>11</a:t>
            </a:fld>
            <a:endParaRPr lang="en-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26BC78C1-C8C6-D9B1-3DCC-3E86D6C8F433}"/>
              </a:ext>
            </a:extLst>
          </p:cNvPr>
          <p:cNvSpPr>
            <a:spLocks noGrp="1" noChangeArrowheads="1"/>
          </p:cNvSpPr>
          <p:nvPr>
            <p:ph type="title" sz="quarter"/>
          </p:nvPr>
        </p:nvSpPr>
        <p:spPr>
          <a:xfrm>
            <a:off x="1438275" y="130176"/>
            <a:ext cx="10472371" cy="533400"/>
          </a:xfrm>
        </p:spPr>
        <p:txBody>
          <a:bodyPr/>
          <a:lstStyle/>
          <a:p>
            <a:r>
              <a:rPr lang="en-US" altLang="en-IT" sz="2800" b="1" dirty="0"/>
              <a:t> </a:t>
            </a:r>
            <a:r>
              <a:rPr lang="en-US" altLang="en-IT" sz="2800" b="1" dirty="0" err="1"/>
              <a:t>APEmille</a:t>
            </a:r>
            <a:r>
              <a:rPr lang="en-US" altLang="en-IT" sz="2800" b="1" dirty="0"/>
              <a:t> (1999) – 1 </a:t>
            </a:r>
            <a:r>
              <a:rPr lang="en-US" altLang="en-IT" sz="2800" b="1" dirty="0" err="1"/>
              <a:t>TFlops</a:t>
            </a:r>
            <a:endParaRPr lang="en-US" altLang="en-IT" sz="2800" b="1" dirty="0"/>
          </a:p>
        </p:txBody>
      </p:sp>
      <p:pic>
        <p:nvPicPr>
          <p:cNvPr id="257033" name="Picture 9">
            <a:extLst>
              <a:ext uri="{FF2B5EF4-FFF2-40B4-BE49-F238E27FC236}">
                <a16:creationId xmlns:a16="http://schemas.microsoft.com/office/drawing/2014/main" id="{91C6FE50-157F-A8B2-AF60-43853660B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275" y="2702579"/>
            <a:ext cx="3040655" cy="308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4" name="Rectangle 10">
            <a:extLst>
              <a:ext uri="{FF2B5EF4-FFF2-40B4-BE49-F238E27FC236}">
                <a16:creationId xmlns:a16="http://schemas.microsoft.com/office/drawing/2014/main" id="{A8EC1CD3-F1A7-8DF9-FF3B-C228E87F3D3C}"/>
              </a:ext>
            </a:extLst>
          </p:cNvPr>
          <p:cNvSpPr>
            <a:spLocks noChangeArrowheads="1"/>
          </p:cNvSpPr>
          <p:nvPr/>
        </p:nvSpPr>
        <p:spPr bwMode="auto">
          <a:xfrm>
            <a:off x="53182" y="760664"/>
            <a:ext cx="7926748"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r>
              <a:rPr lang="en-US" altLang="en-IT" sz="2000" dirty="0">
                <a:latin typeface="Tahoma" panose="020B0604030504040204" pitchFamily="34" charset="0"/>
              </a:rPr>
              <a:t>VLSI Chipset</a:t>
            </a:r>
          </a:p>
          <a:p>
            <a:pPr lvl="1"/>
            <a:r>
              <a:rPr lang="en-US" altLang="en-IT" sz="1600" dirty="0">
                <a:latin typeface="Tahoma" panose="020B0604030504040204" pitchFamily="34" charset="0"/>
              </a:rPr>
              <a:t>(T1000, J1000, C1000) </a:t>
            </a:r>
            <a:r>
              <a:rPr lang="en-US" altLang="en-IT" sz="1600" dirty="0">
                <a:latin typeface="Tahoma" panose="020B0604030504040204" pitchFamily="34" charset="0"/>
                <a:sym typeface="Wingdings" pitchFamily="2" charset="2"/>
              </a:rPr>
              <a:t> unfortunately, </a:t>
            </a:r>
            <a:r>
              <a:rPr lang="en-US" altLang="en-IT" sz="1600" dirty="0">
                <a:latin typeface="Tahoma" panose="020B0604030504040204" pitchFamily="34" charset="0"/>
              </a:rPr>
              <a:t>Tarzan Jane and Cheetah were TM... </a:t>
            </a:r>
          </a:p>
          <a:p>
            <a:r>
              <a:rPr lang="en-US" altLang="en-IT" sz="2000" dirty="0">
                <a:latin typeface="Tahoma" panose="020B0604030504040204" pitchFamily="34" charset="0"/>
              </a:rPr>
              <a:t>2048 VLSI processing nodes (0.5 </a:t>
            </a:r>
            <a:r>
              <a:rPr lang="en-US" altLang="en-IT" sz="2000" dirty="0" err="1">
                <a:latin typeface="Tahoma" panose="020B0604030504040204" pitchFamily="34" charset="0"/>
              </a:rPr>
              <a:t>MFlops</a:t>
            </a:r>
            <a:r>
              <a:rPr lang="en-US" altLang="en-IT" sz="2000" dirty="0">
                <a:latin typeface="Tahoma" panose="020B0604030504040204" pitchFamily="34" charset="0"/>
              </a:rPr>
              <a:t>)</a:t>
            </a:r>
          </a:p>
          <a:p>
            <a:r>
              <a:rPr lang="en-US" altLang="en-IT" sz="2000" dirty="0">
                <a:latin typeface="Tahoma" panose="020B0604030504040204" pitchFamily="34" charset="0"/>
              </a:rPr>
              <a:t>SIMD, synchronous communications</a:t>
            </a:r>
          </a:p>
          <a:p>
            <a:r>
              <a:rPr lang="en-US" altLang="en-IT" sz="2000" dirty="0">
                <a:latin typeface="Tahoma" panose="020B0604030504040204" pitchFamily="34" charset="0"/>
              </a:rPr>
              <a:t>Fully integrated ”Host computer”, 64 PCs </a:t>
            </a:r>
            <a:r>
              <a:rPr lang="en-US" altLang="en-IT" sz="2000" dirty="0" err="1">
                <a:latin typeface="Tahoma" panose="020B0604030504040204" pitchFamily="34" charset="0"/>
              </a:rPr>
              <a:t>cPCI</a:t>
            </a:r>
            <a:r>
              <a:rPr lang="en-US" altLang="en-IT" sz="2000" dirty="0">
                <a:latin typeface="Tahoma" panose="020B0604030504040204" pitchFamily="34" charset="0"/>
              </a:rPr>
              <a:t> based</a:t>
            </a:r>
          </a:p>
          <a:p>
            <a:r>
              <a:rPr lang="en-US" altLang="en-IT" sz="2000" dirty="0">
                <a:latin typeface="Tahoma" panose="020B0604030504040204" pitchFamily="34" charset="0"/>
              </a:rPr>
              <a:t>2TF installed around Europe</a:t>
            </a:r>
          </a:p>
          <a:p>
            <a:pPr lvl="1"/>
            <a:r>
              <a:rPr lang="en-US" altLang="en-IT" sz="1800" dirty="0">
                <a:latin typeface="Tahoma" panose="020B0604030504040204" pitchFamily="34" charset="0"/>
              </a:rPr>
              <a:t>Italy 	1365 GF</a:t>
            </a:r>
          </a:p>
          <a:p>
            <a:pPr lvl="1"/>
            <a:r>
              <a:rPr lang="en-US" altLang="en-IT" sz="1800" dirty="0">
                <a:latin typeface="Tahoma" panose="020B0604030504040204" pitchFamily="34" charset="0"/>
              </a:rPr>
              <a:t>Germany 	650 GF</a:t>
            </a:r>
          </a:p>
          <a:p>
            <a:pPr lvl="1"/>
            <a:r>
              <a:rPr lang="en-US" altLang="en-IT" sz="1800" dirty="0">
                <a:latin typeface="Tahoma" panose="020B0604030504040204" pitchFamily="34" charset="0"/>
              </a:rPr>
              <a:t>UK	65 GF</a:t>
            </a:r>
          </a:p>
          <a:p>
            <a:pPr lvl="1"/>
            <a:r>
              <a:rPr lang="en-US" altLang="en-IT" sz="1800" dirty="0">
                <a:latin typeface="Tahoma" panose="020B0604030504040204" pitchFamily="34" charset="0"/>
              </a:rPr>
              <a:t>France	16 GF</a:t>
            </a:r>
            <a:r>
              <a:rPr lang="en-US" altLang="en-IT" sz="2000" dirty="0">
                <a:latin typeface="Tahoma" panose="020B0604030504040204" pitchFamily="34" charset="0"/>
              </a:rPr>
              <a:t>	</a:t>
            </a:r>
          </a:p>
        </p:txBody>
      </p:sp>
      <p:sp>
        <p:nvSpPr>
          <p:cNvPr id="257037" name="Rectangle 13">
            <a:extLst>
              <a:ext uri="{FF2B5EF4-FFF2-40B4-BE49-F238E27FC236}">
                <a16:creationId xmlns:a16="http://schemas.microsoft.com/office/drawing/2014/main" id="{72169D8E-9E8C-4979-6255-9151B02DDAFD}"/>
              </a:ext>
            </a:extLst>
          </p:cNvPr>
          <p:cNvSpPr>
            <a:spLocks noChangeArrowheads="1"/>
          </p:cNvSpPr>
          <p:nvPr/>
        </p:nvSpPr>
        <p:spPr bwMode="auto">
          <a:xfrm>
            <a:off x="4754099" y="5789613"/>
            <a:ext cx="3289300" cy="99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2075" tIns="46038" rIns="92075" bIns="46038" anchor="ctr"/>
          <a:lstStyle/>
          <a:p>
            <a:pPr algn="ctr"/>
            <a:r>
              <a:rPr lang="en-US" altLang="en-IT" dirty="0">
                <a:latin typeface="Tahoma" panose="020B0604030504040204" pitchFamily="34" charset="0"/>
              </a:rPr>
              <a:t>“Processing Board” (PB)</a:t>
            </a:r>
          </a:p>
          <a:p>
            <a:pPr algn="ctr"/>
            <a:r>
              <a:rPr lang="en-US" altLang="en-IT" dirty="0">
                <a:latin typeface="Tahoma" panose="020B0604030504040204" pitchFamily="34" charset="0"/>
              </a:rPr>
              <a:t>8 nodes, 4GFlops </a:t>
            </a:r>
          </a:p>
        </p:txBody>
      </p:sp>
      <p:sp>
        <p:nvSpPr>
          <p:cNvPr id="257038" name="Rectangle 14">
            <a:extLst>
              <a:ext uri="{FF2B5EF4-FFF2-40B4-BE49-F238E27FC236}">
                <a16:creationId xmlns:a16="http://schemas.microsoft.com/office/drawing/2014/main" id="{FA906AD4-7999-C1FC-AE12-6F51AB1DBA67}"/>
              </a:ext>
            </a:extLst>
          </p:cNvPr>
          <p:cNvSpPr>
            <a:spLocks noChangeArrowheads="1"/>
          </p:cNvSpPr>
          <p:nvPr/>
        </p:nvSpPr>
        <p:spPr bwMode="auto">
          <a:xfrm>
            <a:off x="8520789" y="5721245"/>
            <a:ext cx="3289300" cy="99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lIns="92075" tIns="46038" rIns="92075" bIns="46038" anchor="ctr"/>
          <a:lstStyle/>
          <a:p>
            <a:pPr algn="ctr"/>
            <a:r>
              <a:rPr lang="en-US" altLang="en-IT" dirty="0">
                <a:latin typeface="Tahoma" panose="020B0604030504040204" pitchFamily="34" charset="0"/>
              </a:rPr>
              <a:t>“Torre”</a:t>
            </a:r>
          </a:p>
          <a:p>
            <a:pPr algn="ctr"/>
            <a:r>
              <a:rPr lang="en-US" altLang="en-IT" dirty="0">
                <a:latin typeface="Tahoma" panose="020B0604030504040204" pitchFamily="34" charset="0"/>
              </a:rPr>
              <a:t>32 PB, 128GFlops </a:t>
            </a:r>
          </a:p>
        </p:txBody>
      </p:sp>
      <p:pic>
        <p:nvPicPr>
          <p:cNvPr id="257039" name="Picture 15">
            <a:extLst>
              <a:ext uri="{FF2B5EF4-FFF2-40B4-BE49-F238E27FC236}">
                <a16:creationId xmlns:a16="http://schemas.microsoft.com/office/drawing/2014/main" id="{A21B060C-8587-786E-E6FB-567B39FE8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868" y="760664"/>
            <a:ext cx="3994148" cy="50865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AF60F3C6-096A-6EF2-DB46-929F1589F30A}"/>
              </a:ext>
            </a:extLst>
          </p:cNvPr>
          <p:cNvSpPr txBox="1"/>
          <p:nvPr/>
        </p:nvSpPr>
        <p:spPr>
          <a:xfrm>
            <a:off x="4665523" y="729833"/>
            <a:ext cx="6098183" cy="338554"/>
          </a:xfrm>
          <a:prstGeom prst="rect">
            <a:avLst/>
          </a:prstGeom>
          <a:noFill/>
        </p:spPr>
        <p:txBody>
          <a:bodyPr wrap="square">
            <a:spAutoFit/>
          </a:bodyPr>
          <a:lstStyle/>
          <a:p>
            <a:r>
              <a:rPr lang="en-US" sz="1600" dirty="0">
                <a:solidFill>
                  <a:srgbClr val="FF0000"/>
                </a:solidFill>
              </a:rPr>
              <a:t>https://apegate.roma1.infn.it/</a:t>
            </a:r>
            <a:r>
              <a:rPr lang="en-US" sz="1600" dirty="0" err="1">
                <a:solidFill>
                  <a:srgbClr val="FF0000"/>
                </a:solidFill>
              </a:rPr>
              <a:t>mediawiki</a:t>
            </a:r>
            <a:r>
              <a:rPr lang="en-US" sz="1600" dirty="0">
                <a:solidFill>
                  <a:srgbClr val="FF0000"/>
                </a:solidFill>
              </a:rPr>
              <a:t>/</a:t>
            </a:r>
            <a:r>
              <a:rPr lang="en-US" sz="1600" dirty="0" err="1">
                <a:solidFill>
                  <a:srgbClr val="FF0000"/>
                </a:solidFill>
              </a:rPr>
              <a:t>index.php</a:t>
            </a:r>
            <a:r>
              <a:rPr lang="en-US" sz="1600" dirty="0">
                <a:solidFill>
                  <a:srgbClr val="FF0000"/>
                </a:solidFill>
              </a:rPr>
              <a:t>/</a:t>
            </a:r>
            <a:r>
              <a:rPr lang="en-US" sz="1600" dirty="0" err="1">
                <a:solidFill>
                  <a:srgbClr val="FF0000"/>
                </a:solidFill>
              </a:rPr>
              <a:t>APEmille_project</a:t>
            </a:r>
            <a:endParaRPr lang="en-US" sz="1600" dirty="0">
              <a:solidFill>
                <a:srgbClr val="FF0000"/>
              </a:solidFill>
            </a:endParaRPr>
          </a:p>
        </p:txBody>
      </p:sp>
      <p:pic>
        <p:nvPicPr>
          <p:cNvPr id="8194" name="Picture 2">
            <a:extLst>
              <a:ext uri="{FF2B5EF4-FFF2-40B4-BE49-F238E27FC236}">
                <a16:creationId xmlns:a16="http://schemas.microsoft.com/office/drawing/2014/main" id="{A117042A-581C-DA91-26F6-4185334B9E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84" y="4246096"/>
            <a:ext cx="1088319" cy="227457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D1016249-D96E-BC68-2785-9A3191402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569" y="4284196"/>
            <a:ext cx="955909" cy="148844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A8342C45-C834-B920-75E2-7ACDBA7B2A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6957" y="3750610"/>
            <a:ext cx="1609752" cy="25613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7C2FFE1-4A83-7697-6E1C-A128629611BE}"/>
              </a:ext>
            </a:extLst>
          </p:cNvPr>
          <p:cNvSpPr txBox="1"/>
          <p:nvPr/>
        </p:nvSpPr>
        <p:spPr>
          <a:xfrm>
            <a:off x="207947" y="6488668"/>
            <a:ext cx="854392" cy="369332"/>
          </a:xfrm>
          <a:prstGeom prst="rect">
            <a:avLst/>
          </a:prstGeom>
          <a:noFill/>
        </p:spPr>
        <p:txBody>
          <a:bodyPr wrap="square">
            <a:spAutoFit/>
          </a:bodyPr>
          <a:lstStyle/>
          <a:p>
            <a:r>
              <a:rPr lang="en-US" altLang="en-IT" sz="1800" dirty="0">
                <a:latin typeface="Tahoma" panose="020B0604030504040204" pitchFamily="34" charset="0"/>
              </a:rPr>
              <a:t>T1000</a:t>
            </a:r>
            <a:endParaRPr lang="en-US" dirty="0"/>
          </a:p>
        </p:txBody>
      </p:sp>
      <p:sp>
        <p:nvSpPr>
          <p:cNvPr id="10" name="TextBox 9">
            <a:extLst>
              <a:ext uri="{FF2B5EF4-FFF2-40B4-BE49-F238E27FC236}">
                <a16:creationId xmlns:a16="http://schemas.microsoft.com/office/drawing/2014/main" id="{FE463EA2-987E-B858-7A8C-D9C64FEDD910}"/>
              </a:ext>
            </a:extLst>
          </p:cNvPr>
          <p:cNvSpPr txBox="1"/>
          <p:nvPr/>
        </p:nvSpPr>
        <p:spPr>
          <a:xfrm>
            <a:off x="1454327" y="5847213"/>
            <a:ext cx="854392" cy="369332"/>
          </a:xfrm>
          <a:prstGeom prst="rect">
            <a:avLst/>
          </a:prstGeom>
          <a:noFill/>
        </p:spPr>
        <p:txBody>
          <a:bodyPr wrap="square">
            <a:spAutoFit/>
          </a:bodyPr>
          <a:lstStyle/>
          <a:p>
            <a:r>
              <a:rPr lang="en-US" altLang="en-IT" dirty="0">
                <a:latin typeface="Tahoma" panose="020B0604030504040204" pitchFamily="34" charset="0"/>
              </a:rPr>
              <a:t>J</a:t>
            </a:r>
            <a:r>
              <a:rPr lang="en-US" altLang="en-IT" sz="1800" dirty="0">
                <a:latin typeface="Tahoma" panose="020B0604030504040204" pitchFamily="34" charset="0"/>
              </a:rPr>
              <a:t>1000</a:t>
            </a:r>
            <a:endParaRPr lang="en-US" dirty="0"/>
          </a:p>
        </p:txBody>
      </p:sp>
      <p:sp>
        <p:nvSpPr>
          <p:cNvPr id="11" name="TextBox 10">
            <a:extLst>
              <a:ext uri="{FF2B5EF4-FFF2-40B4-BE49-F238E27FC236}">
                <a16:creationId xmlns:a16="http://schemas.microsoft.com/office/drawing/2014/main" id="{70CD63FA-9E84-E4FC-6383-394E1CD24F9F}"/>
              </a:ext>
            </a:extLst>
          </p:cNvPr>
          <p:cNvSpPr txBox="1"/>
          <p:nvPr/>
        </p:nvSpPr>
        <p:spPr>
          <a:xfrm>
            <a:off x="3044637" y="6284913"/>
            <a:ext cx="854392" cy="369332"/>
          </a:xfrm>
          <a:prstGeom prst="rect">
            <a:avLst/>
          </a:prstGeom>
          <a:noFill/>
        </p:spPr>
        <p:txBody>
          <a:bodyPr wrap="square">
            <a:spAutoFit/>
          </a:bodyPr>
          <a:lstStyle/>
          <a:p>
            <a:r>
              <a:rPr lang="en-US" altLang="en-IT" dirty="0">
                <a:latin typeface="Tahoma" panose="020B0604030504040204" pitchFamily="34" charset="0"/>
              </a:rPr>
              <a:t>C</a:t>
            </a:r>
            <a:r>
              <a:rPr lang="en-US" altLang="en-IT" sz="1800" dirty="0">
                <a:latin typeface="Tahoma" panose="020B0604030504040204" pitchFamily="34" charset="0"/>
              </a:rPr>
              <a:t>1000</a:t>
            </a:r>
            <a:endParaRPr lang="en-US" dirty="0"/>
          </a:p>
        </p:txBody>
      </p:sp>
      <p:sp>
        <p:nvSpPr>
          <p:cNvPr id="4" name="Date Placeholder 2">
            <a:extLst>
              <a:ext uri="{FF2B5EF4-FFF2-40B4-BE49-F238E27FC236}">
                <a16:creationId xmlns:a16="http://schemas.microsoft.com/office/drawing/2014/main" id="{AAB31881-C412-A5E2-FD2C-3A6B90E2946B}"/>
              </a:ext>
            </a:extLst>
          </p:cNvPr>
          <p:cNvSpPr>
            <a:spLocks noGrp="1"/>
          </p:cNvSpPr>
          <p:nvPr>
            <p:ph type="dt" sz="half" idx="10"/>
          </p:nvPr>
        </p:nvSpPr>
        <p:spPr>
          <a:xfrm>
            <a:off x="-5058" y="6640396"/>
            <a:ext cx="1121229" cy="228600"/>
          </a:xfrm>
        </p:spPr>
        <p:txBody>
          <a:bodyPr/>
          <a:lstStyle/>
          <a:p>
            <a:r>
              <a:rPr lang="it-IT"/>
              <a:t>20/10/2025</a:t>
            </a:r>
            <a:endParaRPr lang="en-IT"/>
          </a:p>
        </p:txBody>
      </p:sp>
      <p:sp>
        <p:nvSpPr>
          <p:cNvPr id="5" name="Footer Placeholder 5">
            <a:extLst>
              <a:ext uri="{FF2B5EF4-FFF2-40B4-BE49-F238E27FC236}">
                <a16:creationId xmlns:a16="http://schemas.microsoft.com/office/drawing/2014/main" id="{F788646C-78F9-ECD5-D4A5-8A1F3E8AC046}"/>
              </a:ext>
            </a:extLst>
          </p:cNvPr>
          <p:cNvSpPr>
            <a:spLocks noGrp="1"/>
          </p:cNvSpPr>
          <p:nvPr>
            <p:ph type="ftr" sz="quarter" idx="11"/>
          </p:nvPr>
        </p:nvSpPr>
        <p:spPr>
          <a:xfrm>
            <a:off x="1140033" y="6629398"/>
            <a:ext cx="8728361" cy="228602"/>
          </a:xfrm>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6" name="Slide Number Placeholder 6">
            <a:extLst>
              <a:ext uri="{FF2B5EF4-FFF2-40B4-BE49-F238E27FC236}">
                <a16:creationId xmlns:a16="http://schemas.microsoft.com/office/drawing/2014/main" id="{8C6408AA-96AC-5560-BA99-ED217D60AA44}"/>
              </a:ext>
            </a:extLst>
          </p:cNvPr>
          <p:cNvSpPr>
            <a:spLocks noGrp="1"/>
          </p:cNvSpPr>
          <p:nvPr>
            <p:ph type="sldNum" sz="quarter" idx="12"/>
          </p:nvPr>
        </p:nvSpPr>
        <p:spPr>
          <a:xfrm>
            <a:off x="9868394" y="6629398"/>
            <a:ext cx="2323605" cy="228601"/>
          </a:xfrm>
        </p:spPr>
        <p:txBody>
          <a:bodyPr/>
          <a:lstStyle/>
          <a:p>
            <a:fld id="{FB9EE3F8-69B4-B64F-916A-DB534A74575B}" type="slidenum">
              <a:rPr lang="en-IT" smtClean="0"/>
              <a:t>12</a:t>
            </a:fld>
            <a:endParaRPr lang="en-IT"/>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D40FE-7CD5-C250-714E-31F4F05B6E61}"/>
            </a:ext>
          </a:extLst>
        </p:cNvPr>
        <p:cNvGrpSpPr/>
        <p:nvPr/>
      </p:nvGrpSpPr>
      <p:grpSpPr>
        <a:xfrm>
          <a:off x="0" y="0"/>
          <a:ext cx="0" cy="0"/>
          <a:chOff x="0" y="0"/>
          <a:chExt cx="0" cy="0"/>
        </a:xfrm>
      </p:grpSpPr>
      <p:sp>
        <p:nvSpPr>
          <p:cNvPr id="4" name="Date Placeholder 2">
            <a:extLst>
              <a:ext uri="{FF2B5EF4-FFF2-40B4-BE49-F238E27FC236}">
                <a16:creationId xmlns:a16="http://schemas.microsoft.com/office/drawing/2014/main" id="{4C2A1F6C-1942-B5F6-341F-11FB38B10E5D}"/>
              </a:ext>
            </a:extLst>
          </p:cNvPr>
          <p:cNvSpPr>
            <a:spLocks noGrp="1"/>
          </p:cNvSpPr>
          <p:nvPr>
            <p:ph type="dt" sz="half" idx="10"/>
          </p:nvPr>
        </p:nvSpPr>
        <p:spPr>
          <a:xfrm>
            <a:off x="-5058" y="6640396"/>
            <a:ext cx="1121229" cy="228600"/>
          </a:xfrm>
        </p:spPr>
        <p:txBody>
          <a:bodyPr/>
          <a:lstStyle/>
          <a:p>
            <a:r>
              <a:rPr lang="it-IT"/>
              <a:t>20/10/2025</a:t>
            </a:r>
            <a:endParaRPr lang="en-IT"/>
          </a:p>
        </p:txBody>
      </p:sp>
      <p:sp>
        <p:nvSpPr>
          <p:cNvPr id="5" name="Footer Placeholder 5">
            <a:extLst>
              <a:ext uri="{FF2B5EF4-FFF2-40B4-BE49-F238E27FC236}">
                <a16:creationId xmlns:a16="http://schemas.microsoft.com/office/drawing/2014/main" id="{3DB16C9E-B188-AD54-00D7-4A573EFA6303}"/>
              </a:ext>
            </a:extLst>
          </p:cNvPr>
          <p:cNvSpPr>
            <a:spLocks noGrp="1"/>
          </p:cNvSpPr>
          <p:nvPr>
            <p:ph type="ftr" sz="quarter" idx="11"/>
          </p:nvPr>
        </p:nvSpPr>
        <p:spPr>
          <a:xfrm>
            <a:off x="1140033" y="6629398"/>
            <a:ext cx="8728361" cy="228602"/>
          </a:xfrm>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6" name="Slide Number Placeholder 6">
            <a:extLst>
              <a:ext uri="{FF2B5EF4-FFF2-40B4-BE49-F238E27FC236}">
                <a16:creationId xmlns:a16="http://schemas.microsoft.com/office/drawing/2014/main" id="{0A3E2C19-9D4D-F399-84F5-CB8DAF14DEB2}"/>
              </a:ext>
            </a:extLst>
          </p:cNvPr>
          <p:cNvSpPr>
            <a:spLocks noGrp="1"/>
          </p:cNvSpPr>
          <p:nvPr>
            <p:ph type="sldNum" sz="quarter" idx="12"/>
          </p:nvPr>
        </p:nvSpPr>
        <p:spPr>
          <a:xfrm>
            <a:off x="9868394" y="6629398"/>
            <a:ext cx="2323605" cy="228601"/>
          </a:xfrm>
        </p:spPr>
        <p:txBody>
          <a:bodyPr/>
          <a:lstStyle/>
          <a:p>
            <a:fld id="{FB9EE3F8-69B4-B64F-916A-DB534A74575B}" type="slidenum">
              <a:rPr lang="en-IT" smtClean="0"/>
              <a:t>13</a:t>
            </a:fld>
            <a:endParaRPr lang="en-IT"/>
          </a:p>
        </p:txBody>
      </p:sp>
      <p:pic>
        <p:nvPicPr>
          <p:cNvPr id="8" name="Picture 18">
            <a:extLst>
              <a:ext uri="{FF2B5EF4-FFF2-40B4-BE49-F238E27FC236}">
                <a16:creationId xmlns:a16="http://schemas.microsoft.com/office/drawing/2014/main" id="{C0801007-A469-47ED-1865-76BE6D401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329" y="773031"/>
            <a:ext cx="2265048" cy="515109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34718DCC-3D46-39F7-3F46-6A8198BB142E}"/>
              </a:ext>
            </a:extLst>
          </p:cNvPr>
          <p:cNvSpPr txBox="1">
            <a:spLocks noChangeArrowheads="1"/>
          </p:cNvSpPr>
          <p:nvPr/>
        </p:nvSpPr>
        <p:spPr>
          <a:xfrm>
            <a:off x="1648024" y="134526"/>
            <a:ext cx="10390318" cy="533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baseline="0">
                <a:solidFill>
                  <a:srgbClr val="FF0000"/>
                </a:solidFill>
                <a:latin typeface="+mj-lt"/>
                <a:ea typeface="+mj-ea"/>
                <a:cs typeface="+mj-cs"/>
              </a:defRPr>
            </a:lvl1pPr>
          </a:lstStyle>
          <a:p>
            <a:r>
              <a:rPr lang="en-US" altLang="en-IT" sz="2800" b="1"/>
              <a:t>apeNEXT (2005)</a:t>
            </a:r>
            <a:endParaRPr lang="en-US" altLang="en-IT" sz="2800" b="1" dirty="0"/>
          </a:p>
        </p:txBody>
      </p:sp>
      <p:pic>
        <p:nvPicPr>
          <p:cNvPr id="13" name="Picture 5">
            <a:extLst>
              <a:ext uri="{FF2B5EF4-FFF2-40B4-BE49-F238E27FC236}">
                <a16:creationId xmlns:a16="http://schemas.microsoft.com/office/drawing/2014/main" id="{4821AC43-467E-6FBB-04F1-BF8A99F63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460" y="4122160"/>
            <a:ext cx="2224429" cy="1540096"/>
          </a:xfrm>
          <a:prstGeom prst="rect">
            <a:avLst/>
          </a:prstGeom>
          <a:noFill/>
          <a:extLst>
            <a:ext uri="{909E8E84-426E-40DD-AFC4-6F175D3DCCD1}">
              <a14:hiddenFill xmlns:a14="http://schemas.microsoft.com/office/drawing/2010/main">
                <a:solidFill>
                  <a:srgbClr val="FFFFFF"/>
                </a:solidFill>
              </a14:hiddenFill>
            </a:ext>
          </a:extLst>
        </p:spPr>
      </p:pic>
      <p:sp>
        <p:nvSpPr>
          <p:cNvPr id="14" name="Line 6">
            <a:extLst>
              <a:ext uri="{FF2B5EF4-FFF2-40B4-BE49-F238E27FC236}">
                <a16:creationId xmlns:a16="http://schemas.microsoft.com/office/drawing/2014/main" id="{70385EB7-20FF-57B6-1323-61C0C4359BF9}"/>
              </a:ext>
            </a:extLst>
          </p:cNvPr>
          <p:cNvSpPr>
            <a:spLocks noChangeShapeType="1"/>
          </p:cNvSpPr>
          <p:nvPr/>
        </p:nvSpPr>
        <p:spPr bwMode="auto">
          <a:xfrm>
            <a:off x="3570288" y="4975225"/>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15" name="Text Box 8">
            <a:extLst>
              <a:ext uri="{FF2B5EF4-FFF2-40B4-BE49-F238E27FC236}">
                <a16:creationId xmlns:a16="http://schemas.microsoft.com/office/drawing/2014/main" id="{207BF9D1-3E6A-E33D-33BB-179361F56E5A}"/>
              </a:ext>
            </a:extLst>
          </p:cNvPr>
          <p:cNvSpPr txBox="1">
            <a:spLocks noChangeArrowheads="1"/>
          </p:cNvSpPr>
          <p:nvPr/>
        </p:nvSpPr>
        <p:spPr bwMode="auto">
          <a:xfrm>
            <a:off x="69534" y="3952883"/>
            <a:ext cx="31569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it-IT" altLang="en-IT" sz="1600" dirty="0">
                <a:latin typeface="Tahoma" panose="020B0604030504040204" pitchFamily="34" charset="0"/>
              </a:rPr>
              <a:t>J&amp;T </a:t>
            </a:r>
            <a:r>
              <a:rPr lang="it-IT" altLang="en-IT" sz="1600" dirty="0" err="1">
                <a:latin typeface="Tahoma" panose="020B0604030504040204" pitchFamily="34" charset="0"/>
              </a:rPr>
              <a:t>module</a:t>
            </a:r>
            <a:r>
              <a:rPr lang="it-IT" altLang="en-IT" sz="1600" dirty="0">
                <a:latin typeface="Tahoma" panose="020B0604030504040204" pitchFamily="34" charset="0"/>
              </a:rPr>
              <a:t> </a:t>
            </a:r>
            <a:r>
              <a:rPr lang="it-IT" altLang="en-IT" sz="1600" dirty="0" err="1">
                <a:latin typeface="Tahoma" panose="020B0604030504040204" pitchFamily="34" charset="0"/>
              </a:rPr>
              <a:t>Asic+Mem</a:t>
            </a:r>
            <a:endParaRPr lang="en-GB" altLang="en-IT" sz="1600" dirty="0">
              <a:latin typeface="Tahoma" panose="020B0604030504040204" pitchFamily="34" charset="0"/>
            </a:endParaRPr>
          </a:p>
        </p:txBody>
      </p:sp>
      <p:sp>
        <p:nvSpPr>
          <p:cNvPr id="16" name="Text Box 9">
            <a:extLst>
              <a:ext uri="{FF2B5EF4-FFF2-40B4-BE49-F238E27FC236}">
                <a16:creationId xmlns:a16="http://schemas.microsoft.com/office/drawing/2014/main" id="{21E44FA3-C0EF-A745-449E-66A2E1449E0A}"/>
              </a:ext>
            </a:extLst>
          </p:cNvPr>
          <p:cNvSpPr txBox="1">
            <a:spLocks noChangeArrowheads="1"/>
          </p:cNvSpPr>
          <p:nvPr/>
        </p:nvSpPr>
        <p:spPr bwMode="auto">
          <a:xfrm>
            <a:off x="1814077" y="5662256"/>
            <a:ext cx="26441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it-IT" altLang="en-IT" sz="1600" dirty="0">
                <a:latin typeface="Tahoma" panose="020B0604030504040204" pitchFamily="34" charset="0"/>
              </a:rPr>
              <a:t>PB: 16 </a:t>
            </a:r>
            <a:r>
              <a:rPr lang="it-IT" altLang="en-IT" sz="1600" dirty="0" err="1">
                <a:latin typeface="Tahoma" panose="020B0604030504040204" pitchFamily="34" charset="0"/>
              </a:rPr>
              <a:t>Modules</a:t>
            </a:r>
            <a:r>
              <a:rPr lang="it-IT" altLang="en-IT" sz="1600" dirty="0">
                <a:latin typeface="Tahoma" panose="020B0604030504040204" pitchFamily="34" charset="0"/>
              </a:rPr>
              <a:t> 25 GF/</a:t>
            </a:r>
            <a:r>
              <a:rPr lang="it-IT" altLang="en-IT" sz="1600" dirty="0" err="1">
                <a:latin typeface="Tahoma" panose="020B0604030504040204" pitchFamily="34" charset="0"/>
              </a:rPr>
              <a:t>s</a:t>
            </a:r>
            <a:r>
              <a:rPr lang="it-IT" altLang="en-IT" sz="1600" dirty="0">
                <a:latin typeface="Tahoma" panose="020B0604030504040204" pitchFamily="34" charset="0"/>
              </a:rPr>
              <a:t> </a:t>
            </a:r>
            <a:endParaRPr lang="en-GB" altLang="en-IT" sz="1600" dirty="0">
              <a:latin typeface="Tahoma" panose="020B0604030504040204" pitchFamily="34" charset="0"/>
            </a:endParaRPr>
          </a:p>
        </p:txBody>
      </p:sp>
      <p:sp>
        <p:nvSpPr>
          <p:cNvPr id="17" name="Text Box 11">
            <a:extLst>
              <a:ext uri="{FF2B5EF4-FFF2-40B4-BE49-F238E27FC236}">
                <a16:creationId xmlns:a16="http://schemas.microsoft.com/office/drawing/2014/main" id="{478DEA9F-6BA2-DC45-3AF3-EE4862852D6D}"/>
              </a:ext>
            </a:extLst>
          </p:cNvPr>
          <p:cNvSpPr txBox="1">
            <a:spLocks noChangeArrowheads="1"/>
          </p:cNvSpPr>
          <p:nvPr/>
        </p:nvSpPr>
        <p:spPr bwMode="auto">
          <a:xfrm>
            <a:off x="4557751" y="5831533"/>
            <a:ext cx="31883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it-IT" altLang="en-IT" sz="1600" dirty="0">
                <a:latin typeface="Tahoma" panose="020B0604030504040204" pitchFamily="34" charset="0"/>
              </a:rPr>
              <a:t>Rack 512 </a:t>
            </a:r>
            <a:r>
              <a:rPr lang="it-IT" altLang="en-IT" sz="1600" dirty="0" err="1">
                <a:latin typeface="Tahoma" panose="020B0604030504040204" pitchFamily="34" charset="0"/>
              </a:rPr>
              <a:t>modules</a:t>
            </a:r>
            <a:r>
              <a:rPr lang="it-IT" altLang="en-IT" sz="1600" dirty="0">
                <a:latin typeface="Tahoma" panose="020B0604030504040204" pitchFamily="34" charset="0"/>
              </a:rPr>
              <a:t> – 0.8 TF/</a:t>
            </a:r>
            <a:r>
              <a:rPr lang="it-IT" altLang="en-IT" sz="1600" dirty="0" err="1">
                <a:latin typeface="Tahoma" panose="020B0604030504040204" pitchFamily="34" charset="0"/>
              </a:rPr>
              <a:t>s</a:t>
            </a:r>
            <a:endParaRPr lang="en-GB" altLang="en-IT" sz="1600" dirty="0">
              <a:latin typeface="Tahoma" panose="020B0604030504040204" pitchFamily="34" charset="0"/>
            </a:endParaRPr>
          </a:p>
        </p:txBody>
      </p:sp>
      <p:sp>
        <p:nvSpPr>
          <p:cNvPr id="18" name="Text Box 12">
            <a:extLst>
              <a:ext uri="{FF2B5EF4-FFF2-40B4-BE49-F238E27FC236}">
                <a16:creationId xmlns:a16="http://schemas.microsoft.com/office/drawing/2014/main" id="{F62BE3F7-63D9-77F8-4880-8A350DDD2DA7}"/>
              </a:ext>
            </a:extLst>
          </p:cNvPr>
          <p:cNvSpPr txBox="1">
            <a:spLocks noChangeArrowheads="1"/>
          </p:cNvSpPr>
          <p:nvPr/>
        </p:nvSpPr>
        <p:spPr bwMode="auto">
          <a:xfrm>
            <a:off x="1996957" y="3232323"/>
            <a:ext cx="10422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it-IT" altLang="en-IT" dirty="0">
                <a:latin typeface="Tahoma" panose="020B0604030504040204" pitchFamily="34" charset="0"/>
              </a:rPr>
              <a:t>J&amp;T </a:t>
            </a:r>
            <a:r>
              <a:rPr lang="it-IT" altLang="en-IT" dirty="0" err="1">
                <a:latin typeface="Tahoma" panose="020B0604030504040204" pitchFamily="34" charset="0"/>
              </a:rPr>
              <a:t>Asic</a:t>
            </a:r>
            <a:endParaRPr lang="en-GB" altLang="en-IT" dirty="0">
              <a:latin typeface="Tahoma" panose="020B0604030504040204" pitchFamily="34" charset="0"/>
            </a:endParaRPr>
          </a:p>
        </p:txBody>
      </p:sp>
      <p:pic>
        <p:nvPicPr>
          <p:cNvPr id="19" name="Picture 13">
            <a:extLst>
              <a:ext uri="{FF2B5EF4-FFF2-40B4-BE49-F238E27FC236}">
                <a16:creationId xmlns:a16="http://schemas.microsoft.com/office/drawing/2014/main" id="{AB7370A7-9957-33A0-FBCC-EAD94907C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585" y="4313956"/>
            <a:ext cx="2193925" cy="12207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a:extLst>
              <a:ext uri="{FF2B5EF4-FFF2-40B4-BE49-F238E27FC236}">
                <a16:creationId xmlns:a16="http://schemas.microsoft.com/office/drawing/2014/main" id="{4AE53A24-2B62-AE8A-EAEB-4613A33DB0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4849" y="1390978"/>
            <a:ext cx="1890712" cy="19240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77">
            <a:extLst>
              <a:ext uri="{FF2B5EF4-FFF2-40B4-BE49-F238E27FC236}">
                <a16:creationId xmlns:a16="http://schemas.microsoft.com/office/drawing/2014/main" id="{F9EB41CA-24D0-5515-A650-4375C2BEC03C}"/>
              </a:ext>
            </a:extLst>
          </p:cNvPr>
          <p:cNvSpPr txBox="1">
            <a:spLocks noChangeArrowheads="1"/>
          </p:cNvSpPr>
          <p:nvPr/>
        </p:nvSpPr>
        <p:spPr bwMode="auto">
          <a:xfrm>
            <a:off x="7413854" y="773031"/>
            <a:ext cx="45834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IT" sz="1800" dirty="0" err="1">
                <a:latin typeface="Tahoma" panose="020B0604030504040204" pitchFamily="34" charset="0"/>
              </a:rPr>
              <a:t>apeNEXT</a:t>
            </a:r>
            <a:r>
              <a:rPr lang="en-US" altLang="en-IT" sz="1800" dirty="0">
                <a:latin typeface="Tahoma" panose="020B0604030504040204" pitchFamily="34" charset="0"/>
              </a:rPr>
              <a:t> (2005):</a:t>
            </a:r>
          </a:p>
          <a:p>
            <a:pPr marL="285750" indent="-285750">
              <a:buFont typeface="Arial" panose="020B0604020202020204" pitchFamily="34" charset="0"/>
              <a:buChar char="•"/>
            </a:pPr>
            <a:r>
              <a:rPr lang="en-US" altLang="en-IT" sz="1800" dirty="0">
                <a:latin typeface="Tahoma" panose="020B0604030504040204" pitchFamily="34" charset="0"/>
              </a:rPr>
              <a:t>J&amp;T ASIC: single chip node FP64b</a:t>
            </a:r>
          </a:p>
          <a:p>
            <a:pPr marL="285750" indent="-285750">
              <a:buFont typeface="Arial" panose="020B0604020202020204" pitchFamily="34" charset="0"/>
              <a:buChar char="•"/>
            </a:pPr>
            <a:r>
              <a:rPr lang="en-US" altLang="en-IT" sz="1800" dirty="0">
                <a:latin typeface="Tahoma" panose="020B0604030504040204" pitchFamily="34" charset="0"/>
              </a:rPr>
              <a:t>Mass production cost ~ 0.5 €uro/</a:t>
            </a:r>
            <a:r>
              <a:rPr lang="en-US" altLang="en-IT" sz="1800" dirty="0" err="1">
                <a:latin typeface="Tahoma" panose="020B0604030504040204" pitchFamily="34" charset="0"/>
              </a:rPr>
              <a:t>Mflops</a:t>
            </a:r>
            <a:endParaRPr lang="en-US" altLang="en-IT" sz="1800" dirty="0">
              <a:latin typeface="Tahoma" panose="020B0604030504040204" pitchFamily="34" charset="0"/>
            </a:endParaRPr>
          </a:p>
          <a:p>
            <a:pPr marL="285750" indent="-285750">
              <a:buFont typeface="Arial" panose="020B0604020202020204" pitchFamily="34" charset="0"/>
              <a:buChar char="•"/>
            </a:pPr>
            <a:r>
              <a:rPr lang="en-US" altLang="en-IT" sz="1800" dirty="0">
                <a:latin typeface="Tahoma" panose="020B0604030504040204" pitchFamily="34" charset="0"/>
              </a:rPr>
              <a:t>Partnership with industry (</a:t>
            </a:r>
            <a:r>
              <a:rPr lang="en-US" altLang="en-IT" sz="1800" dirty="0" err="1">
                <a:latin typeface="Tahoma" panose="020B0604030504040204" pitchFamily="34" charset="0"/>
              </a:rPr>
              <a:t>EuroTECH</a:t>
            </a:r>
            <a:r>
              <a:rPr lang="en-US" altLang="en-IT" sz="1800" dirty="0">
                <a:latin typeface="Tahoma" panose="020B0604030504040204" pitchFamily="34" charset="0"/>
              </a:rPr>
              <a:t>)</a:t>
            </a:r>
          </a:p>
          <a:p>
            <a:pPr marL="285750" indent="-285750">
              <a:buFont typeface="Arial" panose="020B0604020202020204" pitchFamily="34" charset="0"/>
              <a:buChar char="•"/>
            </a:pPr>
            <a:r>
              <a:rPr lang="en-US" altLang="en-IT" sz="1800" dirty="0">
                <a:latin typeface="Tahoma" panose="020B0604030504040204" pitchFamily="34" charset="0"/>
              </a:rPr>
              <a:t>&gt; 20TF installed around Europe:</a:t>
            </a:r>
          </a:p>
          <a:p>
            <a:pPr marL="1028700" lvl="1">
              <a:buFont typeface="Arial" panose="020B0604020202020204" pitchFamily="34" charset="0"/>
              <a:buChar char="•"/>
            </a:pPr>
            <a:r>
              <a:rPr lang="en-US" altLang="en-IT" sz="1800" dirty="0">
                <a:latin typeface="Tahoma" panose="020B0604030504040204" pitchFamily="34" charset="0"/>
              </a:rPr>
              <a:t>Italy 	    12 TF</a:t>
            </a:r>
          </a:p>
          <a:p>
            <a:pPr marL="1028700" lvl="1">
              <a:buFont typeface="Arial" panose="020B0604020202020204" pitchFamily="34" charset="0"/>
              <a:buChar char="•"/>
            </a:pPr>
            <a:r>
              <a:rPr lang="en-US" altLang="en-IT" sz="1800" dirty="0">
                <a:latin typeface="Tahoma" panose="020B0604030504040204" pitchFamily="34" charset="0"/>
              </a:rPr>
              <a:t>Germany.  8.0 TF</a:t>
            </a:r>
          </a:p>
          <a:p>
            <a:pPr marL="1028700" lvl="1">
              <a:buFont typeface="Arial" panose="020B0604020202020204" pitchFamily="34" charset="0"/>
              <a:buChar char="•"/>
            </a:pPr>
            <a:r>
              <a:rPr lang="en-US" altLang="en-IT" sz="1800" dirty="0">
                <a:latin typeface="Tahoma" panose="020B0604030504040204" pitchFamily="34" charset="0"/>
              </a:rPr>
              <a:t>France	    1.6 TF</a:t>
            </a:r>
          </a:p>
        </p:txBody>
      </p:sp>
      <p:pic>
        <p:nvPicPr>
          <p:cNvPr id="22" name="Picture 4">
            <a:extLst>
              <a:ext uri="{FF2B5EF4-FFF2-40B4-BE49-F238E27FC236}">
                <a16:creationId xmlns:a16="http://schemas.microsoft.com/office/drawing/2014/main" id="{8D984955-5038-5814-11E9-263919737C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3430" y="3081355"/>
            <a:ext cx="3576860" cy="26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1">
            <a:extLst>
              <a:ext uri="{FF2B5EF4-FFF2-40B4-BE49-F238E27FC236}">
                <a16:creationId xmlns:a16="http://schemas.microsoft.com/office/drawing/2014/main" id="{32309979-CC7F-EF99-6317-23DE0822D7A7}"/>
              </a:ext>
            </a:extLst>
          </p:cNvPr>
          <p:cNvSpPr txBox="1">
            <a:spLocks noChangeArrowheads="1"/>
          </p:cNvSpPr>
          <p:nvPr/>
        </p:nvSpPr>
        <p:spPr bwMode="auto">
          <a:xfrm>
            <a:off x="7746145" y="5763620"/>
            <a:ext cx="44458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en-IT" sz="1600" dirty="0">
                <a:latin typeface="Tahoma" panose="020B0604030504040204" pitchFamily="34" charset="0"/>
              </a:rPr>
              <a:t>“Laboratorio di Calcolo </a:t>
            </a:r>
            <a:r>
              <a:rPr lang="it-IT" altLang="en-IT" sz="1600" dirty="0" err="1">
                <a:latin typeface="Tahoma" panose="020B0604030504040204" pitchFamily="34" charset="0"/>
              </a:rPr>
              <a:t>apeNEXT</a:t>
            </a:r>
            <a:r>
              <a:rPr lang="it-IT" altLang="en-IT" sz="1600" dirty="0">
                <a:latin typeface="Tahoma" panose="020B0604030504040204" pitchFamily="34" charset="0"/>
              </a:rPr>
              <a:t>”</a:t>
            </a:r>
          </a:p>
          <a:p>
            <a:r>
              <a:rPr lang="it-IT" altLang="en-IT" sz="1600" dirty="0">
                <a:latin typeface="Tahoma" panose="020B0604030504040204" pitchFamily="34" charset="0"/>
              </a:rPr>
              <a:t>12 </a:t>
            </a:r>
            <a:r>
              <a:rPr lang="it-IT" altLang="en-IT" sz="1600" dirty="0" err="1">
                <a:latin typeface="Tahoma" panose="020B0604030504040204" pitchFamily="34" charset="0"/>
              </a:rPr>
              <a:t>Tflops</a:t>
            </a:r>
            <a:r>
              <a:rPr lang="it-IT" altLang="en-IT" sz="1600" dirty="0">
                <a:latin typeface="Tahoma" panose="020B0604030504040204" pitchFamily="34" charset="0"/>
              </a:rPr>
              <a:t> </a:t>
            </a:r>
            <a:r>
              <a:rPr lang="it-IT" altLang="en-IT" sz="1600" dirty="0" err="1">
                <a:latin typeface="Tahoma" panose="020B0604030504040204" pitchFamily="34" charset="0"/>
              </a:rPr>
              <a:t>aggregated</a:t>
            </a:r>
            <a:r>
              <a:rPr lang="it-IT" altLang="en-IT" sz="1600" dirty="0">
                <a:latin typeface="Tahoma" panose="020B0604030504040204" pitchFamily="34" charset="0"/>
              </a:rPr>
              <a:t> </a:t>
            </a:r>
            <a:r>
              <a:rPr lang="it-IT" altLang="en-IT" sz="1600" dirty="0" err="1">
                <a:latin typeface="Tahoma" panose="020B0604030504040204" pitchFamily="34" charset="0"/>
              </a:rPr>
              <a:t>peak</a:t>
            </a:r>
            <a:r>
              <a:rPr lang="it-IT" altLang="en-IT" sz="1600" dirty="0">
                <a:latin typeface="Tahoma" panose="020B0604030504040204" pitchFamily="34" charset="0"/>
              </a:rPr>
              <a:t> performances</a:t>
            </a:r>
          </a:p>
        </p:txBody>
      </p:sp>
      <p:pic>
        <p:nvPicPr>
          <p:cNvPr id="24" name="Picture 2">
            <a:extLst>
              <a:ext uri="{FF2B5EF4-FFF2-40B4-BE49-F238E27FC236}">
                <a16:creationId xmlns:a16="http://schemas.microsoft.com/office/drawing/2014/main" id="{0600888C-6AF1-232E-BC7A-516624BDE7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4" y="1354303"/>
            <a:ext cx="2816304" cy="18791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6C3D21-65EF-50EF-F981-8A86914AC16E}"/>
              </a:ext>
            </a:extLst>
          </p:cNvPr>
          <p:cNvSpPr txBox="1"/>
          <p:nvPr/>
        </p:nvSpPr>
        <p:spPr>
          <a:xfrm>
            <a:off x="174585" y="6183377"/>
            <a:ext cx="8272272" cy="369332"/>
          </a:xfrm>
          <a:prstGeom prst="rect">
            <a:avLst/>
          </a:prstGeom>
          <a:noFill/>
        </p:spPr>
        <p:txBody>
          <a:bodyPr wrap="square">
            <a:spAutoFit/>
          </a:bodyPr>
          <a:lstStyle/>
          <a:p>
            <a:r>
              <a:rPr lang="en-US" dirty="0">
                <a:solidFill>
                  <a:srgbClr val="FF0000"/>
                </a:solidFill>
              </a:rPr>
              <a:t>https://apegate.roma1.infn.it/</a:t>
            </a:r>
            <a:r>
              <a:rPr lang="en-US" dirty="0" err="1">
                <a:solidFill>
                  <a:srgbClr val="FF0000"/>
                </a:solidFill>
              </a:rPr>
              <a:t>mediawiki</a:t>
            </a:r>
            <a:r>
              <a:rPr lang="en-US" dirty="0">
                <a:solidFill>
                  <a:srgbClr val="FF0000"/>
                </a:solidFill>
              </a:rPr>
              <a:t>/</a:t>
            </a:r>
            <a:r>
              <a:rPr lang="en-US" dirty="0" err="1">
                <a:solidFill>
                  <a:srgbClr val="FF0000"/>
                </a:solidFill>
              </a:rPr>
              <a:t>index.php</a:t>
            </a:r>
            <a:r>
              <a:rPr lang="en-US" dirty="0">
                <a:solidFill>
                  <a:srgbClr val="FF0000"/>
                </a:solidFill>
              </a:rPr>
              <a:t>/</a:t>
            </a:r>
            <a:r>
              <a:rPr lang="en-US" dirty="0" err="1">
                <a:solidFill>
                  <a:srgbClr val="FF0000"/>
                </a:solidFill>
              </a:rPr>
              <a:t>ApeNEXT_project</a:t>
            </a:r>
            <a:endParaRPr lang="en-US" dirty="0">
              <a:solidFill>
                <a:srgbClr val="FF0000"/>
              </a:solidFill>
            </a:endParaRPr>
          </a:p>
        </p:txBody>
      </p:sp>
    </p:spTree>
    <p:extLst>
      <p:ext uri="{BB962C8B-B14F-4D97-AF65-F5344CB8AC3E}">
        <p14:creationId xmlns:p14="http://schemas.microsoft.com/office/powerpoint/2010/main" val="28201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300" y="32286"/>
            <a:ext cx="8915400" cy="588403"/>
          </a:xfrm>
        </p:spPr>
        <p:txBody>
          <a:bodyPr>
            <a:normAutofit/>
          </a:bodyPr>
          <a:lstStyle/>
          <a:p>
            <a:r>
              <a:rPr lang="en-US" dirty="0"/>
              <a:t>APE MPP and technology transfers</a:t>
            </a:r>
          </a:p>
        </p:txBody>
      </p:sp>
      <p:sp>
        <p:nvSpPr>
          <p:cNvPr id="3" name="Date Placeholder 2">
            <a:extLst>
              <a:ext uri="{FF2B5EF4-FFF2-40B4-BE49-F238E27FC236}">
                <a16:creationId xmlns:a16="http://schemas.microsoft.com/office/drawing/2014/main" id="{6DEE7D4B-3021-5BEB-5008-C82E65AB4695}"/>
              </a:ext>
            </a:extLst>
          </p:cNvPr>
          <p:cNvSpPr>
            <a:spLocks noGrp="1"/>
          </p:cNvSpPr>
          <p:nvPr>
            <p:ph type="dt" sz="half" idx="10"/>
          </p:nvPr>
        </p:nvSpPr>
        <p:spPr/>
        <p:txBody>
          <a:bodyPr/>
          <a:lstStyle/>
          <a:p>
            <a:r>
              <a:rPr lang="it-IT"/>
              <a:t>20/10/2025</a:t>
            </a:r>
            <a:endParaRPr lang="en-IT"/>
          </a:p>
        </p:txBody>
      </p:sp>
      <p:sp>
        <p:nvSpPr>
          <p:cNvPr id="6" name="Footer Placeholder 5">
            <a:extLst>
              <a:ext uri="{FF2B5EF4-FFF2-40B4-BE49-F238E27FC236}">
                <a16:creationId xmlns:a16="http://schemas.microsoft.com/office/drawing/2014/main" id="{93C2AC31-349A-B091-C518-84DDE315A1CB}"/>
              </a:ext>
            </a:extLst>
          </p:cNvPr>
          <p:cNvSpPr>
            <a:spLocks noGrp="1"/>
          </p:cNvSpPr>
          <p:nvPr>
            <p:ph type="ftr" sz="quarter" idx="11"/>
          </p:nvPr>
        </p:nvSpPr>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7" name="Slide Number Placeholder 6">
            <a:extLst>
              <a:ext uri="{FF2B5EF4-FFF2-40B4-BE49-F238E27FC236}">
                <a16:creationId xmlns:a16="http://schemas.microsoft.com/office/drawing/2014/main" id="{BCD3B61A-D42D-A738-EE5B-F510AB1E0E59}"/>
              </a:ext>
            </a:extLst>
          </p:cNvPr>
          <p:cNvSpPr>
            <a:spLocks noGrp="1"/>
          </p:cNvSpPr>
          <p:nvPr>
            <p:ph type="sldNum" sz="quarter" idx="12"/>
          </p:nvPr>
        </p:nvSpPr>
        <p:spPr/>
        <p:txBody>
          <a:bodyPr/>
          <a:lstStyle/>
          <a:p>
            <a:fld id="{FB9EE3F8-69B4-B64F-916A-DB534A74575B}" type="slidenum">
              <a:rPr lang="en-IT" smtClean="0"/>
              <a:t>14</a:t>
            </a:fld>
            <a:endParaRPr lang="en-IT"/>
          </a:p>
        </p:txBody>
      </p:sp>
      <p:pic>
        <p:nvPicPr>
          <p:cNvPr id="5" name="Picture 4" descr="apenext.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769" y="776137"/>
            <a:ext cx="3156390" cy="4123099"/>
          </a:xfrm>
          <a:prstGeom prst="rect">
            <a:avLst/>
          </a:prstGeom>
        </p:spPr>
      </p:pic>
      <p:pic>
        <p:nvPicPr>
          <p:cNvPr id="9" name="Picture 8" descr="Diopsis940Board.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5102" y="776137"/>
            <a:ext cx="4414472" cy="3056172"/>
          </a:xfrm>
          <a:prstGeom prst="rect">
            <a:avLst/>
          </a:prstGeom>
        </p:spPr>
      </p:pic>
      <p:sp>
        <p:nvSpPr>
          <p:cNvPr id="10" name="Rectangle 9"/>
          <p:cNvSpPr/>
          <p:nvPr/>
        </p:nvSpPr>
        <p:spPr>
          <a:xfrm>
            <a:off x="7465102" y="3987757"/>
            <a:ext cx="4414472" cy="1200329"/>
          </a:xfrm>
          <a:prstGeom prst="rect">
            <a:avLst/>
          </a:prstGeom>
        </p:spPr>
        <p:txBody>
          <a:bodyPr wrap="square">
            <a:spAutoFit/>
          </a:bodyPr>
          <a:lstStyle/>
          <a:p>
            <a:r>
              <a:rPr lang="en-US" dirty="0"/>
              <a:t>2008: </a:t>
            </a:r>
            <a:r>
              <a:rPr lang="en-US" dirty="0" err="1"/>
              <a:t>Diopsis</a:t>
            </a:r>
            <a:r>
              <a:rPr lang="en-US" dirty="0"/>
              <a:t> board by </a:t>
            </a:r>
            <a:r>
              <a:rPr lang="en-US" dirty="0">
                <a:solidFill>
                  <a:srgbClr val="FF0000"/>
                </a:solidFill>
              </a:rPr>
              <a:t>ATMEL-IPITEC</a:t>
            </a:r>
            <a:r>
              <a:rPr lang="en-US" dirty="0"/>
              <a:t>, a spin-off of APE group. </a:t>
            </a:r>
          </a:p>
          <a:p>
            <a:r>
              <a:rPr lang="en-US" dirty="0" err="1"/>
              <a:t>Diopsis</a:t>
            </a:r>
            <a:r>
              <a:rPr lang="en-US" dirty="0"/>
              <a:t> chip integrates ARM Core + VLIW FP computing engine derived from APE design</a:t>
            </a:r>
          </a:p>
        </p:txBody>
      </p:sp>
      <p:sp>
        <p:nvSpPr>
          <p:cNvPr id="11" name="Rectangle 10"/>
          <p:cNvSpPr/>
          <p:nvPr/>
        </p:nvSpPr>
        <p:spPr>
          <a:xfrm>
            <a:off x="3627285" y="4926457"/>
            <a:ext cx="4742225" cy="1200329"/>
          </a:xfrm>
          <a:prstGeom prst="rect">
            <a:avLst/>
          </a:prstGeom>
        </p:spPr>
        <p:txBody>
          <a:bodyPr wrap="square">
            <a:spAutoFit/>
          </a:bodyPr>
          <a:lstStyle/>
          <a:p>
            <a:r>
              <a:rPr lang="en-US" dirty="0"/>
              <a:t>2004: </a:t>
            </a:r>
            <a:r>
              <a:rPr lang="en-US" dirty="0" err="1"/>
              <a:t>apeNEXT</a:t>
            </a:r>
            <a:r>
              <a:rPr lang="en-US" dirty="0"/>
              <a:t> technology transfer to </a:t>
            </a:r>
            <a:r>
              <a:rPr lang="en-US" dirty="0">
                <a:solidFill>
                  <a:srgbClr val="FF0000"/>
                </a:solidFill>
              </a:rPr>
              <a:t>EUROTECH</a:t>
            </a:r>
            <a:r>
              <a:rPr lang="en-US" dirty="0"/>
              <a:t> by APE people pioneering the </a:t>
            </a:r>
            <a:r>
              <a:rPr lang="en-GB" dirty="0"/>
              <a:t>energy-efficient supercomputing.  APE tech in Eurotech's Aurora line of supercomputers</a:t>
            </a:r>
            <a:endParaRPr lang="en-US" dirty="0"/>
          </a:p>
        </p:txBody>
      </p:sp>
      <p:sp>
        <p:nvSpPr>
          <p:cNvPr id="8" name="Rectangle 7"/>
          <p:cNvSpPr/>
          <p:nvPr/>
        </p:nvSpPr>
        <p:spPr>
          <a:xfrm>
            <a:off x="86476" y="4909978"/>
            <a:ext cx="3736016" cy="1754326"/>
          </a:xfrm>
          <a:prstGeom prst="rect">
            <a:avLst/>
          </a:prstGeom>
        </p:spPr>
        <p:txBody>
          <a:bodyPr wrap="square">
            <a:spAutoFit/>
          </a:bodyPr>
          <a:lstStyle/>
          <a:p>
            <a:r>
              <a:rPr lang="en-US" dirty="0"/>
              <a:t>1994: APE100 technology transfer to </a:t>
            </a:r>
            <a:r>
              <a:rPr lang="en-US" dirty="0">
                <a:solidFill>
                  <a:srgbClr val="FF0000"/>
                </a:solidFill>
              </a:rPr>
              <a:t>Alenia </a:t>
            </a:r>
            <a:r>
              <a:rPr lang="en-US" dirty="0" err="1">
                <a:solidFill>
                  <a:srgbClr val="FF0000"/>
                </a:solidFill>
              </a:rPr>
              <a:t>Spazio</a:t>
            </a:r>
            <a:r>
              <a:rPr lang="en-US" dirty="0">
                <a:solidFill>
                  <a:srgbClr val="FF0000"/>
                </a:solidFill>
              </a:rPr>
              <a:t>. </a:t>
            </a:r>
            <a:r>
              <a:rPr lang="en-US" dirty="0"/>
              <a:t>APE tech in Quadrics System (</a:t>
            </a:r>
            <a:r>
              <a:rPr lang="en-US" dirty="0">
                <a:solidFill>
                  <a:srgbClr val="FF0000"/>
                </a:solidFill>
              </a:rPr>
              <a:t>QSW).</a:t>
            </a:r>
            <a:r>
              <a:rPr lang="en-GB" dirty="0"/>
              <a:t> Italy as a credible producer of supercomputing technology.</a:t>
            </a:r>
          </a:p>
          <a:p>
            <a:endParaRPr lang="en-US" dirty="0">
              <a:solidFill>
                <a:srgbClr val="FF0000"/>
              </a:solidFill>
            </a:endParaRPr>
          </a:p>
        </p:txBody>
      </p:sp>
      <p:pic>
        <p:nvPicPr>
          <p:cNvPr id="4" name="Picture 3" descr="scan Alenia Spazio brochure APE100.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426" y="786879"/>
            <a:ext cx="3000400" cy="4123099"/>
          </a:xfrm>
          <a:prstGeom prst="rect">
            <a:avLst/>
          </a:prstGeom>
        </p:spPr>
      </p:pic>
    </p:spTree>
    <p:extLst>
      <p:ext uri="{BB962C8B-B14F-4D97-AF65-F5344CB8AC3E}">
        <p14:creationId xmlns:p14="http://schemas.microsoft.com/office/powerpoint/2010/main" val="807320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ACF2-31C7-9147-74D9-7740C9F987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F1992F-625E-11E5-900A-8AE3FB9D0DBD}"/>
              </a:ext>
            </a:extLst>
          </p:cNvPr>
          <p:cNvSpPr>
            <a:spLocks noGrp="1"/>
          </p:cNvSpPr>
          <p:nvPr>
            <p:ph type="title"/>
          </p:nvPr>
        </p:nvSpPr>
        <p:spPr/>
        <p:txBody>
          <a:bodyPr>
            <a:noAutofit/>
          </a:bodyPr>
          <a:lstStyle/>
          <a:p>
            <a:r>
              <a:rPr lang="en-GB" sz="2800" dirty="0"/>
              <a:t>APE beyond MPP</a:t>
            </a:r>
          </a:p>
        </p:txBody>
      </p:sp>
      <p:sp>
        <p:nvSpPr>
          <p:cNvPr id="3" name="Content Placeholder 2">
            <a:extLst>
              <a:ext uri="{FF2B5EF4-FFF2-40B4-BE49-F238E27FC236}">
                <a16:creationId xmlns:a16="http://schemas.microsoft.com/office/drawing/2014/main" id="{853C0130-2A59-6508-CAEC-61E4F00B2B44}"/>
              </a:ext>
            </a:extLst>
          </p:cNvPr>
          <p:cNvSpPr>
            <a:spLocks noGrp="1"/>
          </p:cNvSpPr>
          <p:nvPr>
            <p:ph idx="1"/>
          </p:nvPr>
        </p:nvSpPr>
        <p:spPr>
          <a:xfrm>
            <a:off x="313839" y="789476"/>
            <a:ext cx="11564322" cy="5705801"/>
          </a:xfrm>
        </p:spPr>
        <p:txBody>
          <a:bodyPr>
            <a:normAutofit fontScale="92500" lnSpcReduction="20000"/>
          </a:bodyPr>
          <a:lstStyle/>
          <a:p>
            <a:r>
              <a:rPr lang="en-GB" dirty="0"/>
              <a:t>In 2006 we were in a (apparently) good situation for next APE MPP</a:t>
            </a:r>
          </a:p>
          <a:p>
            <a:pPr lvl="1"/>
            <a:r>
              <a:rPr lang="en-GB" dirty="0"/>
              <a:t>Success of and dissemination in EU of APE technology</a:t>
            </a:r>
          </a:p>
          <a:p>
            <a:pPr lvl="1"/>
            <a:r>
              <a:rPr lang="en-GB" dirty="0"/>
              <a:t>Good relationship and integration with industrial partners</a:t>
            </a:r>
          </a:p>
          <a:p>
            <a:pPr lvl="1"/>
            <a:r>
              <a:rPr lang="en-GB" dirty="0"/>
              <a:t>many MPP ideas for next HPC system (</a:t>
            </a:r>
            <a:r>
              <a:rPr lang="en-GB" dirty="0" err="1"/>
              <a:t>petape</a:t>
            </a:r>
            <a:r>
              <a:rPr lang="en-GB" dirty="0"/>
              <a:t>, </a:t>
            </a:r>
            <a:r>
              <a:rPr lang="en-GB" dirty="0" err="1"/>
              <a:t>APotto</a:t>
            </a:r>
            <a:r>
              <a:rPr lang="en-GB" dirty="0"/>
              <a:t>, </a:t>
            </a:r>
            <a:r>
              <a:rPr lang="en-GB" dirty="0" err="1"/>
              <a:t>Eurora</a:t>
            </a:r>
            <a:r>
              <a:rPr lang="en-GB" dirty="0"/>
              <a:t>....)</a:t>
            </a:r>
          </a:p>
          <a:p>
            <a:pPr lvl="1"/>
            <a:r>
              <a:rPr lang="en-GB" dirty="0"/>
              <a:t>increasing demand for (not only LQCD...) computing power: EU PRACE initiative</a:t>
            </a:r>
          </a:p>
          <a:p>
            <a:r>
              <a:rPr lang="en-GB" dirty="0"/>
              <a:t>But costs were unsustainable</a:t>
            </a:r>
          </a:p>
          <a:p>
            <a:pPr lvl="1"/>
            <a:r>
              <a:rPr lang="en-GB" dirty="0"/>
              <a:t>Deep submicron ASIC development became deeply complicated and yield rate steeply dropped down</a:t>
            </a:r>
          </a:p>
          <a:p>
            <a:pPr lvl="2"/>
            <a:r>
              <a:rPr lang="en-GB" dirty="0"/>
              <a:t>NRE costs for ASICs quoted (at that time) much much more than the whole cost of </a:t>
            </a:r>
            <a:r>
              <a:rPr lang="en-GB" dirty="0" err="1"/>
              <a:t>APEnext</a:t>
            </a:r>
            <a:r>
              <a:rPr lang="en-GB" dirty="0"/>
              <a:t> NRE+ mass production</a:t>
            </a:r>
          </a:p>
          <a:p>
            <a:pPr lvl="2"/>
            <a:r>
              <a:rPr lang="en-GB" dirty="0"/>
              <a:t>Today 1B$ for NRE cost of a high-end chip</a:t>
            </a:r>
          </a:p>
          <a:p>
            <a:pPr lvl="2"/>
            <a:r>
              <a:rPr lang="en-GB" dirty="0"/>
              <a:t>Allowed size of mass production was around 1Million ASICs (...)</a:t>
            </a:r>
          </a:p>
          <a:p>
            <a:pPr lvl="1"/>
            <a:r>
              <a:rPr lang="en-GB" dirty="0"/>
              <a:t>The system mechanics (PCB, interconnect etc) had become a game for professionals with associated costs hugely increase</a:t>
            </a:r>
          </a:p>
          <a:p>
            <a:r>
              <a:rPr lang="en-GB" dirty="0"/>
              <a:t>APE's innovations continued along two main paths leveraging on our know-how:</a:t>
            </a:r>
          </a:p>
          <a:p>
            <a:pPr lvl="1"/>
            <a:r>
              <a:rPr lang="en-GB" b="1" dirty="0"/>
              <a:t>Architectural Concepts:</a:t>
            </a:r>
            <a:r>
              <a:rPr lang="en-GB" dirty="0"/>
              <a:t> The idea of using specialized co-processors foreshadowed the rise of hybrid computing (CPU + accelerator).</a:t>
            </a:r>
          </a:p>
          <a:p>
            <a:pPr lvl="1"/>
            <a:r>
              <a:rPr lang="en-GB" b="1" dirty="0"/>
              <a:t>Network Technology:</a:t>
            </a:r>
            <a:r>
              <a:rPr lang="en-GB" dirty="0"/>
              <a:t> The custom 3D torus interconnect evolved to solve new problems in the era of Big Data and GPU computing.</a:t>
            </a:r>
          </a:p>
          <a:p>
            <a:endParaRPr lang="en-IT" sz="2400" dirty="0"/>
          </a:p>
        </p:txBody>
      </p:sp>
      <p:sp>
        <p:nvSpPr>
          <p:cNvPr id="4" name="Date Placeholder 3">
            <a:extLst>
              <a:ext uri="{FF2B5EF4-FFF2-40B4-BE49-F238E27FC236}">
                <a16:creationId xmlns:a16="http://schemas.microsoft.com/office/drawing/2014/main" id="{885CD169-7D4F-E761-6E4B-465FF55F8A8F}"/>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8F6F9E96-C8CF-D992-CDF1-AD34D6F7388A}"/>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BA739CC5-14D5-7C60-1AA8-7AF8A025CE68}"/>
              </a:ext>
            </a:extLst>
          </p:cNvPr>
          <p:cNvSpPr>
            <a:spLocks noGrp="1"/>
          </p:cNvSpPr>
          <p:nvPr>
            <p:ph type="sldNum" sz="quarter" idx="12"/>
          </p:nvPr>
        </p:nvSpPr>
        <p:spPr/>
        <p:txBody>
          <a:bodyPr/>
          <a:lstStyle/>
          <a:p>
            <a:fld id="{FB9EE3F8-69B4-B64F-916A-DB534A74575B}" type="slidenum">
              <a:rPr lang="en-IT" smtClean="0"/>
              <a:t>15</a:t>
            </a:fld>
            <a:endParaRPr lang="en-IT"/>
          </a:p>
        </p:txBody>
      </p:sp>
    </p:spTree>
    <p:extLst>
      <p:ext uri="{BB962C8B-B14F-4D97-AF65-F5344CB8AC3E}">
        <p14:creationId xmlns:p14="http://schemas.microsoft.com/office/powerpoint/2010/main" val="27819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FB65-78A8-25B0-D90F-6DBA4C0EC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1AEB82-32FA-A5F8-F625-003CDC5A66B1}"/>
              </a:ext>
            </a:extLst>
          </p:cNvPr>
          <p:cNvSpPr>
            <a:spLocks noGrp="1"/>
          </p:cNvSpPr>
          <p:nvPr>
            <p:ph type="title"/>
          </p:nvPr>
        </p:nvSpPr>
        <p:spPr/>
        <p:txBody>
          <a:bodyPr>
            <a:noAutofit/>
          </a:bodyPr>
          <a:lstStyle/>
          <a:p>
            <a:r>
              <a:rPr lang="en-GB" sz="2800" dirty="0"/>
              <a:t>A couple of new players in town: FPGA...</a:t>
            </a:r>
          </a:p>
        </p:txBody>
      </p:sp>
      <p:sp>
        <p:nvSpPr>
          <p:cNvPr id="17" name="Content Placeholder 2">
            <a:extLst>
              <a:ext uri="{FF2B5EF4-FFF2-40B4-BE49-F238E27FC236}">
                <a16:creationId xmlns:a16="http://schemas.microsoft.com/office/drawing/2014/main" id="{5873E008-A61A-712D-E0EA-758F20575D5A}"/>
              </a:ext>
            </a:extLst>
          </p:cNvPr>
          <p:cNvSpPr>
            <a:spLocks noGrp="1"/>
          </p:cNvSpPr>
          <p:nvPr>
            <p:ph idx="1"/>
          </p:nvPr>
        </p:nvSpPr>
        <p:spPr>
          <a:xfrm>
            <a:off x="246413" y="735641"/>
            <a:ext cx="7285026" cy="4549426"/>
          </a:xfrm>
        </p:spPr>
        <p:txBody>
          <a:bodyPr>
            <a:normAutofit fontScale="85000" lnSpcReduction="20000"/>
          </a:bodyPr>
          <a:lstStyle/>
          <a:p>
            <a:r>
              <a:rPr lang="en-IT" dirty="0"/>
              <a:t>FPGA: </a:t>
            </a:r>
            <a:r>
              <a:rPr lang="en-IT" dirty="0">
                <a:solidFill>
                  <a:srgbClr val="FF0000"/>
                </a:solidFill>
              </a:rPr>
              <a:t>programmable device </a:t>
            </a:r>
            <a:r>
              <a:rPr lang="en-IT" dirty="0"/>
              <a:t>characterized by flexibility, reconfigurability, power efficiency, short time-to-market</a:t>
            </a:r>
          </a:p>
          <a:p>
            <a:r>
              <a:rPr lang="en-IT" dirty="0"/>
              <a:t>from original PAL/GAL to current billion </a:t>
            </a:r>
            <a:r>
              <a:rPr lang="en-GB" dirty="0"/>
              <a:t>t</a:t>
            </a:r>
            <a:r>
              <a:rPr lang="en-IT" dirty="0"/>
              <a:t>ransistors SoC</a:t>
            </a:r>
          </a:p>
          <a:p>
            <a:r>
              <a:rPr lang="en-IT" dirty="0"/>
              <a:t>Example: </a:t>
            </a:r>
            <a:r>
              <a:rPr lang="en-GB" dirty="0"/>
              <a:t>XCV80 HBM Versal AMD</a:t>
            </a:r>
            <a:endParaRPr lang="en-IT" dirty="0"/>
          </a:p>
          <a:p>
            <a:pPr marL="742950" lvl="1" indent="-285750">
              <a:buFont typeface="Wingdings" pitchFamily="2" charset="2"/>
              <a:buChar char="à"/>
            </a:pPr>
            <a:r>
              <a:rPr lang="en-US" dirty="0"/>
              <a:t>7nm </a:t>
            </a:r>
            <a:r>
              <a:rPr lang="en-US" dirty="0" err="1"/>
              <a:t>FinFET</a:t>
            </a:r>
            <a:r>
              <a:rPr lang="en-US" dirty="0"/>
              <a:t> node several 10xB transistors</a:t>
            </a:r>
          </a:p>
          <a:p>
            <a:pPr marL="742950" lvl="1" indent="-285750">
              <a:buFont typeface="Wingdings" pitchFamily="2" charset="2"/>
              <a:buChar char="à"/>
            </a:pPr>
            <a:r>
              <a:rPr lang="en-US" dirty="0"/>
              <a:t>128 transceivers 32-56-(112) Gbps chip-to-chip or via backplane interconnect</a:t>
            </a:r>
          </a:p>
          <a:p>
            <a:pPr marL="742950" lvl="1" indent="-285750">
              <a:buFont typeface="Wingdings" pitchFamily="2" charset="2"/>
              <a:buChar char="à"/>
            </a:pPr>
            <a:r>
              <a:rPr lang="en-US" dirty="0">
                <a:sym typeface="Wingdings" pitchFamily="2" charset="2"/>
              </a:rPr>
              <a:t>Many industrial standards:</a:t>
            </a:r>
            <a:r>
              <a:rPr lang="en-US" dirty="0"/>
              <a:t> ETH100g o 200g, </a:t>
            </a:r>
            <a:r>
              <a:rPr lang="en-US" dirty="0" err="1"/>
              <a:t>PCIExpress</a:t>
            </a:r>
            <a:r>
              <a:rPr lang="en-US" dirty="0"/>
              <a:t> gen3/4/5 x16... </a:t>
            </a:r>
          </a:p>
          <a:p>
            <a:pPr marL="742950" lvl="1" indent="-285750">
              <a:buFont typeface="Wingdings" pitchFamily="2" charset="2"/>
              <a:buChar char="à"/>
            </a:pPr>
            <a:r>
              <a:rPr lang="en-US" dirty="0"/>
              <a:t>38 TOPs (22 </a:t>
            </a:r>
            <a:r>
              <a:rPr lang="en-US" dirty="0" err="1"/>
              <a:t>TeraMACs</a:t>
            </a:r>
            <a:r>
              <a:rPr lang="en-US" dirty="0"/>
              <a:t>) DSP computing performance </a:t>
            </a:r>
          </a:p>
          <a:p>
            <a:pPr marL="742950" lvl="1" indent="-285750">
              <a:buFont typeface="Wingdings" pitchFamily="2" charset="2"/>
              <a:buChar char="à"/>
            </a:pPr>
            <a:r>
              <a:rPr lang="en-US" dirty="0"/>
              <a:t>IP specialized for ML inference</a:t>
            </a:r>
          </a:p>
          <a:p>
            <a:pPr marL="0" indent="0">
              <a:buNone/>
            </a:pPr>
            <a:r>
              <a:rPr lang="en-US" dirty="0"/>
              <a:t>Very good gym to build supporting hardware for HPC system: control, computing and network</a:t>
            </a:r>
          </a:p>
        </p:txBody>
      </p:sp>
      <p:sp>
        <p:nvSpPr>
          <p:cNvPr id="4" name="Date Placeholder 3">
            <a:extLst>
              <a:ext uri="{FF2B5EF4-FFF2-40B4-BE49-F238E27FC236}">
                <a16:creationId xmlns:a16="http://schemas.microsoft.com/office/drawing/2014/main" id="{1FA94729-AA93-EB0E-D608-5D54613AD95A}"/>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4C3E65F0-F7E5-DE63-A6BD-E1B9F4AFE042}"/>
              </a:ext>
            </a:extLst>
          </p:cNvPr>
          <p:cNvSpPr>
            <a:spLocks noGrp="1"/>
          </p:cNvSpPr>
          <p:nvPr>
            <p:ph type="ftr" sz="quarter" idx="11"/>
          </p:nvPr>
        </p:nvSpPr>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6" name="Slide Number Placeholder 5">
            <a:extLst>
              <a:ext uri="{FF2B5EF4-FFF2-40B4-BE49-F238E27FC236}">
                <a16:creationId xmlns:a16="http://schemas.microsoft.com/office/drawing/2014/main" id="{EAE72999-8DBD-04A2-4E39-3D0D5809A687}"/>
              </a:ext>
            </a:extLst>
          </p:cNvPr>
          <p:cNvSpPr>
            <a:spLocks noGrp="1"/>
          </p:cNvSpPr>
          <p:nvPr>
            <p:ph type="sldNum" sz="quarter" idx="12"/>
          </p:nvPr>
        </p:nvSpPr>
        <p:spPr/>
        <p:txBody>
          <a:bodyPr/>
          <a:lstStyle/>
          <a:p>
            <a:fld id="{FB9EE3F8-69B4-B64F-916A-DB534A74575B}" type="slidenum">
              <a:rPr lang="en-IT" smtClean="0"/>
              <a:t>16</a:t>
            </a:fld>
            <a:endParaRPr lang="en-IT"/>
          </a:p>
        </p:txBody>
      </p:sp>
      <p:pic>
        <p:nvPicPr>
          <p:cNvPr id="18" name="Picture 4" descr="Programmable Array Logic (PALs) - Introduction to CPLD and FPGA Design -  FPGAkey">
            <a:extLst>
              <a:ext uri="{FF2B5EF4-FFF2-40B4-BE49-F238E27FC236}">
                <a16:creationId xmlns:a16="http://schemas.microsoft.com/office/drawing/2014/main" id="{67249727-64F3-8601-D6AC-9C8F375FE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74" y="5285067"/>
            <a:ext cx="2024518" cy="13443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imeline&#10;&#10;Description automatically generated">
            <a:extLst>
              <a:ext uri="{FF2B5EF4-FFF2-40B4-BE49-F238E27FC236}">
                <a16:creationId xmlns:a16="http://schemas.microsoft.com/office/drawing/2014/main" id="{192AEC91-97A8-B9E5-6996-3A3B8CBBDCB1}"/>
              </a:ext>
            </a:extLst>
          </p:cNvPr>
          <p:cNvPicPr>
            <a:picLocks noChangeAspect="1"/>
          </p:cNvPicPr>
          <p:nvPr/>
        </p:nvPicPr>
        <p:blipFill>
          <a:blip r:embed="rId4"/>
          <a:stretch>
            <a:fillRect/>
          </a:stretch>
        </p:blipFill>
        <p:spPr>
          <a:xfrm>
            <a:off x="7659211" y="87936"/>
            <a:ext cx="4254500" cy="2336800"/>
          </a:xfrm>
          <a:prstGeom prst="rect">
            <a:avLst/>
          </a:prstGeom>
        </p:spPr>
      </p:pic>
      <p:pic>
        <p:nvPicPr>
          <p:cNvPr id="20" name="Picture 2" descr="8: Island-style global FPGA architecture. A unit tile consists of one... |  Download Scientific Diagram">
            <a:extLst>
              <a:ext uri="{FF2B5EF4-FFF2-40B4-BE49-F238E27FC236}">
                <a16:creationId xmlns:a16="http://schemas.microsoft.com/office/drawing/2014/main" id="{1803E9D0-84A6-FCD9-6164-1409868577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129" y="4947556"/>
            <a:ext cx="3195892" cy="17072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5722ED87-A0DC-4A14-10C6-87C74D5C4D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9217" y="2544481"/>
            <a:ext cx="4905009" cy="4088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822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B821D-1B76-CE35-0FA3-7C25667C7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CF19C-8946-C4AE-3E48-824BF9CAF82C}"/>
              </a:ext>
            </a:extLst>
          </p:cNvPr>
          <p:cNvSpPr>
            <a:spLocks noGrp="1"/>
          </p:cNvSpPr>
          <p:nvPr>
            <p:ph type="title"/>
          </p:nvPr>
        </p:nvSpPr>
        <p:spPr/>
        <p:txBody>
          <a:bodyPr>
            <a:noAutofit/>
          </a:bodyPr>
          <a:lstStyle/>
          <a:p>
            <a:r>
              <a:rPr lang="en-GB" sz="2800" dirty="0"/>
              <a:t>A couple of new players in town: GPU...</a:t>
            </a:r>
          </a:p>
        </p:txBody>
      </p:sp>
      <p:sp>
        <p:nvSpPr>
          <p:cNvPr id="3" name="Content Placeholder 2">
            <a:extLst>
              <a:ext uri="{FF2B5EF4-FFF2-40B4-BE49-F238E27FC236}">
                <a16:creationId xmlns:a16="http://schemas.microsoft.com/office/drawing/2014/main" id="{2CA24B9A-3B8F-2D39-3FBD-AF5B4D00538E}"/>
              </a:ext>
            </a:extLst>
          </p:cNvPr>
          <p:cNvSpPr>
            <a:spLocks noGrp="1"/>
          </p:cNvSpPr>
          <p:nvPr>
            <p:ph idx="1"/>
          </p:nvPr>
        </p:nvSpPr>
        <p:spPr>
          <a:xfrm>
            <a:off x="128008" y="893616"/>
            <a:ext cx="7142224" cy="5705801"/>
          </a:xfrm>
        </p:spPr>
        <p:txBody>
          <a:bodyPr>
            <a:normAutofit fontScale="92500" lnSpcReduction="10000"/>
          </a:bodyPr>
          <a:lstStyle/>
          <a:p>
            <a:pPr marL="285750" indent="-285750"/>
            <a:r>
              <a:rPr lang="en-GB" sz="2400" dirty="0"/>
              <a:t>GPU were originally specialized processors for graphics</a:t>
            </a:r>
          </a:p>
          <a:p>
            <a:pPr marL="285750" indent="-285750"/>
            <a:r>
              <a:rPr lang="en-GB" sz="2400" dirty="0"/>
              <a:t>GPUs are highly multithreaded and make intensive use of parallelism to achieve high performance (many SIMD instructions)  </a:t>
            </a:r>
          </a:p>
          <a:p>
            <a:pPr marL="742950" lvl="1" indent="-285750"/>
            <a:r>
              <a:rPr lang="en-GB" sz="2000" dirty="0"/>
              <a:t>execution of many threads (up to 10</a:t>
            </a:r>
            <a:r>
              <a:rPr lang="en-GB" sz="2000" baseline="30000" dirty="0"/>
              <a:t>3</a:t>
            </a:r>
            <a:r>
              <a:rPr lang="en-GB" sz="2000" dirty="0"/>
              <a:t>...) in parallel distributed over many elementary cores (10</a:t>
            </a:r>
            <a:r>
              <a:rPr lang="en-GB" sz="2000" baseline="30000" dirty="0"/>
              <a:t>3</a:t>
            </a:r>
            <a:r>
              <a:rPr lang="en-GB" sz="2000" dirty="0"/>
              <a:t>) </a:t>
            </a:r>
          </a:p>
          <a:p>
            <a:pPr marL="742950" lvl="1" indent="-285750"/>
            <a:r>
              <a:rPr lang="en-GB" sz="2000" dirty="0"/>
              <a:t>no cache needed to mask memory access latency </a:t>
            </a:r>
            <a:r>
              <a:rPr lang="en-GB" sz="2000" dirty="0">
                <a:sym typeface="Wingdings" pitchFamily="2" charset="2"/>
              </a:rPr>
              <a:t> </a:t>
            </a:r>
            <a:r>
              <a:rPr lang="en-GB" sz="2000" dirty="0"/>
              <a:t>a lot of computing, less memory </a:t>
            </a:r>
          </a:p>
          <a:p>
            <a:pPr marL="742950" lvl="1" indent="-285750"/>
            <a:r>
              <a:rPr lang="en-GB" sz="2000" dirty="0"/>
              <a:t>Use of “large” (10</a:t>
            </a:r>
            <a:r>
              <a:rPr lang="en-GB" sz="2000" baseline="30000" dirty="0"/>
              <a:t>2</a:t>
            </a:r>
            <a:r>
              <a:rPr lang="en-GB" sz="2000" dirty="0"/>
              <a:t> bit) and “fast” (</a:t>
            </a:r>
            <a:r>
              <a:rPr lang="en-GB" sz="2000" dirty="0" err="1"/>
              <a:t>N∗Ghz</a:t>
            </a:r>
            <a:r>
              <a:rPr lang="en-GB" sz="2000" dirty="0"/>
              <a:t> per bit line) graphic memories	</a:t>
            </a:r>
          </a:p>
          <a:p>
            <a:pPr marL="285750" indent="-285750"/>
            <a:r>
              <a:rPr lang="en-GB" sz="2400" dirty="0"/>
              <a:t>GPU includes lot of state-of-the-art technologies allowing for effective programmability: </a:t>
            </a:r>
          </a:p>
          <a:p>
            <a:pPr marL="742950" lvl="1" indent="-285750"/>
            <a:r>
              <a:rPr lang="en-GB" sz="2000" dirty="0"/>
              <a:t>Standard (DirectX, OpenGL, OpenCL) or proprietary (NVidia Compute Unified Device Architecture (CUDA)) programming languages </a:t>
            </a:r>
          </a:p>
          <a:p>
            <a:pPr marL="285750" indent="-285750"/>
            <a:r>
              <a:rPr lang="en-GB" sz="2400" dirty="0"/>
              <a:t>Many keywords resembling APE’s ones. </a:t>
            </a:r>
          </a:p>
          <a:p>
            <a:pPr marL="742950" lvl="1" indent="-285750"/>
            <a:r>
              <a:rPr lang="en-GB" sz="2000" dirty="0"/>
              <a:t>high density, low clock, high parallelism, SIMD architecture, dedicated programming language,...</a:t>
            </a:r>
          </a:p>
          <a:p>
            <a:pPr marL="742950" lvl="1" indent="-285750"/>
            <a:r>
              <a:rPr lang="en-GB" sz="2000" dirty="0"/>
              <a:t>Can APE be seen as GPU precursor?!?!</a:t>
            </a:r>
          </a:p>
          <a:p>
            <a:pPr marL="0" indent="0">
              <a:buNone/>
            </a:pPr>
            <a:endParaRPr lang="en-IT" sz="2400" dirty="0"/>
          </a:p>
        </p:txBody>
      </p:sp>
      <p:sp>
        <p:nvSpPr>
          <p:cNvPr id="4" name="Date Placeholder 3">
            <a:extLst>
              <a:ext uri="{FF2B5EF4-FFF2-40B4-BE49-F238E27FC236}">
                <a16:creationId xmlns:a16="http://schemas.microsoft.com/office/drawing/2014/main" id="{9B2705AB-F659-10D5-F74A-E7F2767C88ED}"/>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98FA6258-5D81-2983-A35D-EAEE70268B66}"/>
              </a:ext>
            </a:extLst>
          </p:cNvPr>
          <p:cNvSpPr>
            <a:spLocks noGrp="1"/>
          </p:cNvSpPr>
          <p:nvPr>
            <p:ph type="ftr" sz="quarter" idx="11"/>
          </p:nvPr>
        </p:nvSpPr>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6" name="Slide Number Placeholder 5">
            <a:extLst>
              <a:ext uri="{FF2B5EF4-FFF2-40B4-BE49-F238E27FC236}">
                <a16:creationId xmlns:a16="http://schemas.microsoft.com/office/drawing/2014/main" id="{7AE6A90E-DC50-FA46-8EE5-D3EEC53FAD89}"/>
              </a:ext>
            </a:extLst>
          </p:cNvPr>
          <p:cNvSpPr>
            <a:spLocks noGrp="1"/>
          </p:cNvSpPr>
          <p:nvPr>
            <p:ph type="sldNum" sz="quarter" idx="12"/>
          </p:nvPr>
        </p:nvSpPr>
        <p:spPr/>
        <p:txBody>
          <a:bodyPr/>
          <a:lstStyle/>
          <a:p>
            <a:fld id="{FB9EE3F8-69B4-B64F-916A-DB534A74575B}" type="slidenum">
              <a:rPr lang="en-IT" smtClean="0"/>
              <a:t>17</a:t>
            </a:fld>
            <a:endParaRPr lang="en-IT"/>
          </a:p>
        </p:txBody>
      </p:sp>
      <p:pic>
        <p:nvPicPr>
          <p:cNvPr id="7" name="Picture 6">
            <a:extLst>
              <a:ext uri="{FF2B5EF4-FFF2-40B4-BE49-F238E27FC236}">
                <a16:creationId xmlns:a16="http://schemas.microsoft.com/office/drawing/2014/main" id="{33B97D4F-828C-3BAE-8AA5-48DBA19E75E2}"/>
              </a:ext>
            </a:extLst>
          </p:cNvPr>
          <p:cNvPicPr>
            <a:picLocks noChangeAspect="1"/>
          </p:cNvPicPr>
          <p:nvPr/>
        </p:nvPicPr>
        <p:blipFill>
          <a:blip r:embed="rId3"/>
          <a:stretch>
            <a:fillRect/>
          </a:stretch>
        </p:blipFill>
        <p:spPr>
          <a:xfrm>
            <a:off x="10153404" y="2966419"/>
            <a:ext cx="2025943" cy="3662978"/>
          </a:xfrm>
          <a:prstGeom prst="rect">
            <a:avLst/>
          </a:prstGeom>
        </p:spPr>
      </p:pic>
      <p:pic>
        <p:nvPicPr>
          <p:cNvPr id="8" name="Picture 2">
            <a:extLst>
              <a:ext uri="{FF2B5EF4-FFF2-40B4-BE49-F238E27FC236}">
                <a16:creationId xmlns:a16="http://schemas.microsoft.com/office/drawing/2014/main" id="{13A7A13C-5325-82FE-3D78-03EF9AFE18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2489" y="765310"/>
            <a:ext cx="4661643" cy="18614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6C0AE41B-DD4E-973B-1C6A-9A2B38241F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490" y="2626713"/>
            <a:ext cx="2960914" cy="390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424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02698" y="109538"/>
            <a:ext cx="5832423" cy="538162"/>
          </a:xfrm>
        </p:spPr>
        <p:txBody>
          <a:bodyPr>
            <a:normAutofit/>
          </a:bodyPr>
          <a:lstStyle/>
          <a:p>
            <a:pPr>
              <a:defRPr/>
            </a:pPr>
            <a:r>
              <a:rPr lang="en-US" sz="2800" dirty="0"/>
              <a:t>LQCD &amp; GPU: love at first sight…</a:t>
            </a:r>
          </a:p>
        </p:txBody>
      </p:sp>
      <p:sp>
        <p:nvSpPr>
          <p:cNvPr id="57347" name="Rectangle 4"/>
          <p:cNvSpPr>
            <a:spLocks noChangeArrowheads="1"/>
          </p:cNvSpPr>
          <p:nvPr/>
        </p:nvSpPr>
        <p:spPr bwMode="auto">
          <a:xfrm>
            <a:off x="224852" y="762000"/>
            <a:ext cx="6937948" cy="5638800"/>
          </a:xfrm>
          <a:prstGeom prst="rect">
            <a:avLst/>
          </a:prstGeom>
          <a:noFill/>
          <a:ln w="9525">
            <a:noFill/>
            <a:miter lim="800000"/>
            <a:headEnd/>
            <a:tailEnd/>
          </a:ln>
        </p:spPr>
        <p:txBody>
          <a:bodyPr>
            <a:prstTxWarp prst="textNoShape">
              <a:avLst/>
            </a:prstTxWarp>
          </a:bodyPr>
          <a:lstStyle/>
          <a:p>
            <a:pPr marL="212725"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Story begins with video games… (</a:t>
            </a:r>
            <a:r>
              <a:rPr lang="en-US" sz="1600" dirty="0" err="1">
                <a:solidFill>
                  <a:srgbClr val="000000"/>
                </a:solidFill>
                <a:latin typeface="Tahoma" charset="0"/>
                <a:ea typeface="Tahoma" charset="0"/>
                <a:cs typeface="Tahoma" charset="0"/>
              </a:rPr>
              <a:t>Egri</a:t>
            </a:r>
            <a:r>
              <a:rPr lang="en-US" sz="1600" dirty="0">
                <a:solidFill>
                  <a:srgbClr val="000000"/>
                </a:solidFill>
                <a:latin typeface="Tahoma" charset="0"/>
                <a:ea typeface="Tahoma" charset="0"/>
                <a:cs typeface="Tahoma" charset="0"/>
              </a:rPr>
              <a:t>, Fodor et al. 2006)</a:t>
            </a:r>
          </a:p>
          <a:p>
            <a:pPr marL="212725" indent="-325438">
              <a:spcBef>
                <a:spcPct val="20000"/>
              </a:spcBef>
              <a:buSzPct val="130000"/>
              <a:buFont typeface="Arial" charset="0"/>
              <a:buChar char="•"/>
            </a:pPr>
            <a:r>
              <a:rPr lang="en-US" sz="1600" dirty="0" err="1">
                <a:latin typeface="Tahoma" charset="0"/>
                <a:ea typeface="Tahoma" charset="0"/>
                <a:cs typeface="Tahoma" charset="0"/>
              </a:rPr>
              <a:t>C.Rebbi</a:t>
            </a:r>
            <a:r>
              <a:rPr lang="en-US" sz="1600" dirty="0">
                <a:latin typeface="Tahoma" charset="0"/>
                <a:ea typeface="Tahoma" charset="0"/>
                <a:cs typeface="Tahoma" charset="0"/>
              </a:rPr>
              <a:t> et al. (LATTICE08) “Blasting through Lattice Calculations using CUDA” </a:t>
            </a:r>
          </a:p>
          <a:p>
            <a:pPr marL="669925" lvl="1" indent="-325438">
              <a:spcBef>
                <a:spcPct val="20000"/>
              </a:spcBef>
              <a:buSzPct val="130000"/>
              <a:buFont typeface="Arial" charset="0"/>
              <a:buChar char="•"/>
            </a:pPr>
            <a:r>
              <a:rPr lang="en-US" sz="1600" dirty="0">
                <a:latin typeface="Tahoma" charset="0"/>
                <a:ea typeface="Tahoma" charset="0"/>
                <a:cs typeface="Tahoma" charset="0"/>
              </a:rPr>
              <a:t>Wilson kernel 100 </a:t>
            </a:r>
            <a:r>
              <a:rPr lang="en-US" sz="1600" dirty="0" err="1">
                <a:latin typeface="Tahoma" charset="0"/>
                <a:ea typeface="Tahoma" charset="0"/>
                <a:cs typeface="Tahoma" charset="0"/>
              </a:rPr>
              <a:t>GFLOPs</a:t>
            </a:r>
            <a:endParaRPr lang="en-US" sz="1600" dirty="0">
              <a:latin typeface="Tahoma" charset="0"/>
              <a:ea typeface="Tahoma" charset="0"/>
              <a:cs typeface="Tahoma" charset="0"/>
            </a:endParaRPr>
          </a:p>
          <a:p>
            <a:pPr marL="212725" indent="-325438">
              <a:spcBef>
                <a:spcPct val="20000"/>
              </a:spcBef>
              <a:buSzPct val="130000"/>
              <a:buFont typeface="Arial" charset="0"/>
              <a:buChar char="•"/>
            </a:pPr>
            <a:r>
              <a:rPr lang="en-US" sz="1600" dirty="0">
                <a:latin typeface="Tahoma" charset="0"/>
                <a:ea typeface="Tahoma" charset="0"/>
                <a:cs typeface="Tahoma" charset="0"/>
              </a:rPr>
              <a:t>Kenji Ogawa (TWQCD) (GPU supercomputing 2009,TW) </a:t>
            </a:r>
          </a:p>
          <a:p>
            <a:pPr marL="669925" lvl="1" indent="-325438">
              <a:spcBef>
                <a:spcPct val="20000"/>
              </a:spcBef>
              <a:buSzPct val="130000"/>
              <a:buFont typeface="Arial" charset="0"/>
              <a:buChar char="•"/>
            </a:pPr>
            <a:r>
              <a:rPr lang="en-US" sz="1600" dirty="0">
                <a:latin typeface="Tahoma" charset="0"/>
                <a:ea typeface="Tahoma" charset="0"/>
                <a:cs typeface="Tahoma" charset="0"/>
              </a:rPr>
              <a:t>Wilson kernel 120 </a:t>
            </a:r>
            <a:r>
              <a:rPr lang="en-US" sz="1600" dirty="0" err="1">
                <a:latin typeface="Tahoma" charset="0"/>
                <a:ea typeface="Tahoma" charset="0"/>
                <a:cs typeface="Tahoma" charset="0"/>
              </a:rPr>
              <a:t>Gflops</a:t>
            </a:r>
            <a:endParaRPr lang="en-US" sz="1600" dirty="0">
              <a:latin typeface="Tahoma" charset="0"/>
              <a:ea typeface="Tahoma" charset="0"/>
              <a:cs typeface="Tahoma" charset="0"/>
            </a:endParaRPr>
          </a:p>
          <a:p>
            <a:pPr marL="212725"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Definitive work: </a:t>
            </a:r>
            <a:r>
              <a:rPr lang="en-US" sz="1600" dirty="0" err="1">
                <a:solidFill>
                  <a:srgbClr val="000000"/>
                </a:solidFill>
                <a:latin typeface="Tahoma" charset="0"/>
                <a:ea typeface="Tahoma" charset="0"/>
                <a:cs typeface="Tahoma" charset="0"/>
              </a:rPr>
              <a:t>Quda</a:t>
            </a:r>
            <a:r>
              <a:rPr lang="en-US" sz="1600" dirty="0">
                <a:solidFill>
                  <a:srgbClr val="000000"/>
                </a:solidFill>
                <a:latin typeface="Tahoma" charset="0"/>
                <a:ea typeface="Tahoma" charset="0"/>
                <a:cs typeface="Tahoma" charset="0"/>
              </a:rPr>
              <a:t> lib (</a:t>
            </a:r>
            <a:r>
              <a:rPr lang="en-US" sz="1600" dirty="0" err="1">
                <a:solidFill>
                  <a:srgbClr val="000000"/>
                </a:solidFill>
                <a:latin typeface="Tahoma" charset="0"/>
                <a:ea typeface="Tahoma" charset="0"/>
                <a:cs typeface="Tahoma" charset="0"/>
              </a:rPr>
              <a:t>M.A.Clark</a:t>
            </a:r>
            <a:r>
              <a:rPr lang="en-US" sz="1600" dirty="0">
                <a:solidFill>
                  <a:srgbClr val="000000"/>
                </a:solidFill>
                <a:latin typeface="Tahoma" charset="0"/>
                <a:ea typeface="Tahoma" charset="0"/>
                <a:cs typeface="Tahoma" charset="0"/>
              </a:rPr>
              <a:t> et al. 2009):</a:t>
            </a:r>
          </a:p>
          <a:p>
            <a:pPr marL="669925" lvl="1"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Double, Single, Half-precision</a:t>
            </a:r>
          </a:p>
          <a:p>
            <a:pPr marL="669925" lvl="1"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Half-</a:t>
            </a:r>
            <a:r>
              <a:rPr lang="en-US" sz="1600" dirty="0" err="1">
                <a:solidFill>
                  <a:srgbClr val="000000"/>
                </a:solidFill>
                <a:latin typeface="Tahoma" charset="0"/>
                <a:ea typeface="Tahoma" charset="0"/>
                <a:cs typeface="Tahoma" charset="0"/>
              </a:rPr>
              <a:t>prec</a:t>
            </a:r>
            <a:r>
              <a:rPr lang="en-US" sz="1600" dirty="0">
                <a:solidFill>
                  <a:srgbClr val="000000"/>
                </a:solidFill>
                <a:latin typeface="Tahoma" charset="0"/>
                <a:ea typeface="Tahoma" charset="0"/>
                <a:cs typeface="Tahoma" charset="0"/>
              </a:rPr>
              <a:t> solver with reliable updates &gt; 150Gflops</a:t>
            </a:r>
          </a:p>
          <a:p>
            <a:pPr marL="212725" indent="-325438">
              <a:spcBef>
                <a:spcPct val="20000"/>
              </a:spcBef>
              <a:buSzPct val="130000"/>
              <a:buFont typeface="Arial" charset="0"/>
              <a:buChar char="•"/>
            </a:pPr>
            <a:r>
              <a:rPr lang="en-US" sz="1600" dirty="0">
                <a:latin typeface="Tahoma" charset="0"/>
                <a:ea typeface="Tahoma" charset="0"/>
                <a:cs typeface="Tahoma" charset="0"/>
              </a:rPr>
              <a:t>QUDA parallel: R. </a:t>
            </a:r>
            <a:r>
              <a:rPr lang="en-US" sz="1600" dirty="0" err="1">
                <a:latin typeface="Tahoma" charset="0"/>
                <a:ea typeface="Tahoma" charset="0"/>
                <a:cs typeface="Tahoma" charset="0"/>
              </a:rPr>
              <a:t>Babich</a:t>
            </a:r>
            <a:r>
              <a:rPr lang="en-US" sz="1600" dirty="0">
                <a:latin typeface="Tahoma" charset="0"/>
                <a:ea typeface="Tahoma" charset="0"/>
                <a:cs typeface="Tahoma" charset="0"/>
              </a:rPr>
              <a:t> et al., arXiv:1011.0024 “Parallelizing the QUDA Library for Multi-GPU Calculations in Lattice QCD”</a:t>
            </a:r>
          </a:p>
          <a:p>
            <a:pPr marL="669925" lvl="1" indent="-325438">
              <a:spcBef>
                <a:spcPct val="20000"/>
              </a:spcBef>
              <a:buSzPct val="130000"/>
              <a:buFont typeface="Arial" charset="0"/>
              <a:buChar char="•"/>
            </a:pPr>
            <a:r>
              <a:rPr lang="en-US" sz="1600" dirty="0">
                <a:latin typeface="Tahoma" charset="0"/>
                <a:ea typeface="Tahoma" charset="0"/>
                <a:cs typeface="Tahoma" charset="0"/>
              </a:rPr>
              <a:t>up to 4 </a:t>
            </a:r>
            <a:r>
              <a:rPr lang="en-US" sz="1600" dirty="0" err="1">
                <a:latin typeface="Tahoma" charset="0"/>
                <a:ea typeface="Tahoma" charset="0"/>
                <a:cs typeface="Tahoma" charset="0"/>
              </a:rPr>
              <a:t>Tflops</a:t>
            </a:r>
            <a:r>
              <a:rPr lang="en-US" sz="1600" dirty="0">
                <a:latin typeface="Tahoma" charset="0"/>
                <a:ea typeface="Tahoma" charset="0"/>
                <a:cs typeface="Tahoma" charset="0"/>
              </a:rPr>
              <a:t> for Wilson kernel on a cluster of 32 NVIDIA GTX 285</a:t>
            </a:r>
          </a:p>
          <a:p>
            <a:pPr marL="212725" indent="-325438">
              <a:spcBef>
                <a:spcPct val="20000"/>
              </a:spcBef>
              <a:buSzPct val="130000"/>
              <a:buFont typeface="Arial" charset="0"/>
              <a:buChar char="•"/>
            </a:pPr>
            <a:endParaRPr lang="en-US" sz="1600" dirty="0">
              <a:solidFill>
                <a:srgbClr val="000000"/>
              </a:solidFill>
              <a:latin typeface="Tahoma" charset="0"/>
              <a:ea typeface="Tahoma" charset="0"/>
              <a:cs typeface="Tahoma" charset="0"/>
            </a:endParaRPr>
          </a:p>
          <a:p>
            <a:pPr marL="212725"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INFN codes development</a:t>
            </a:r>
          </a:p>
          <a:p>
            <a:pPr marL="669925" lvl="1"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2D Spin models (Di </a:t>
            </a:r>
            <a:r>
              <a:rPr lang="en-US" sz="1600" dirty="0" err="1">
                <a:solidFill>
                  <a:srgbClr val="000000"/>
                </a:solidFill>
                <a:latin typeface="Tahoma" charset="0"/>
                <a:ea typeface="Tahoma" charset="0"/>
                <a:cs typeface="Tahoma" charset="0"/>
              </a:rPr>
              <a:t>Renzo</a:t>
            </a:r>
            <a:r>
              <a:rPr lang="en-US" sz="1600" dirty="0">
                <a:solidFill>
                  <a:srgbClr val="000000"/>
                </a:solidFill>
                <a:latin typeface="Tahoma" charset="0"/>
                <a:ea typeface="Tahoma" charset="0"/>
                <a:cs typeface="Tahoma" charset="0"/>
              </a:rPr>
              <a:t> et al, 2008)</a:t>
            </a:r>
          </a:p>
          <a:p>
            <a:pPr marL="669925" lvl="1"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LQCD Stag. fermions on </a:t>
            </a:r>
            <a:r>
              <a:rPr lang="en-US" sz="1600" dirty="0" err="1">
                <a:solidFill>
                  <a:srgbClr val="000000"/>
                </a:solidFill>
                <a:latin typeface="Tahoma" charset="0"/>
                <a:ea typeface="Tahoma" charset="0"/>
                <a:cs typeface="Tahoma" charset="0"/>
              </a:rPr>
              <a:t>Chroma</a:t>
            </a:r>
            <a:r>
              <a:rPr lang="en-US" sz="1600" dirty="0">
                <a:solidFill>
                  <a:srgbClr val="000000"/>
                </a:solidFill>
                <a:latin typeface="Tahoma" charset="0"/>
                <a:ea typeface="Tahoma" charset="0"/>
                <a:cs typeface="Tahoma" charset="0"/>
              </a:rPr>
              <a:t> (</a:t>
            </a:r>
            <a:r>
              <a:rPr lang="en-US" sz="1600" dirty="0" err="1">
                <a:solidFill>
                  <a:srgbClr val="000000"/>
                </a:solidFill>
                <a:latin typeface="Tahoma" charset="0"/>
                <a:ea typeface="Tahoma" charset="0"/>
                <a:cs typeface="Tahoma" charset="0"/>
              </a:rPr>
              <a:t>Cossu</a:t>
            </a:r>
            <a:r>
              <a:rPr lang="en-US" sz="1600" dirty="0">
                <a:solidFill>
                  <a:srgbClr val="000000"/>
                </a:solidFill>
                <a:latin typeface="Tahoma" charset="0"/>
                <a:ea typeface="Tahoma" charset="0"/>
                <a:cs typeface="Tahoma" charset="0"/>
              </a:rPr>
              <a:t>, </a:t>
            </a:r>
            <a:r>
              <a:rPr lang="en-US" sz="1600" dirty="0" err="1">
                <a:solidFill>
                  <a:srgbClr val="000000"/>
                </a:solidFill>
                <a:latin typeface="Tahoma" charset="0"/>
                <a:ea typeface="Tahoma" charset="0"/>
                <a:cs typeface="Tahoma" charset="0"/>
              </a:rPr>
              <a:t>D'Elia</a:t>
            </a:r>
            <a:r>
              <a:rPr lang="en-US" sz="1600" dirty="0">
                <a:solidFill>
                  <a:srgbClr val="000000"/>
                </a:solidFill>
                <a:latin typeface="Tahoma" charset="0"/>
                <a:ea typeface="Tahoma" charset="0"/>
                <a:cs typeface="Tahoma" charset="0"/>
              </a:rPr>
              <a:t> et al, 2009)  </a:t>
            </a:r>
          </a:p>
          <a:p>
            <a:pPr marL="1127125" lvl="2" indent="-325438">
              <a:spcBef>
                <a:spcPct val="20000"/>
              </a:spcBef>
              <a:buSzPct val="130000"/>
              <a:buFont typeface="Arial" charset="0"/>
              <a:buChar char="•"/>
            </a:pPr>
            <a:r>
              <a:rPr lang="en-US" sz="1600" dirty="0">
                <a:solidFill>
                  <a:srgbClr val="000000"/>
                </a:solidFill>
                <a:latin typeface="Tahoma" charset="0"/>
                <a:ea typeface="Tahoma" charset="0"/>
                <a:cs typeface="Tahoma" charset="0"/>
              </a:rPr>
              <a:t>1 cpu+C1060 = 2 </a:t>
            </a:r>
            <a:r>
              <a:rPr lang="en-US" sz="1600" dirty="0" err="1">
                <a:solidFill>
                  <a:srgbClr val="000000"/>
                </a:solidFill>
                <a:latin typeface="Tahoma" charset="0"/>
                <a:ea typeface="Tahoma" charset="0"/>
                <a:cs typeface="Tahoma" charset="0"/>
              </a:rPr>
              <a:t>apeNEXT</a:t>
            </a:r>
            <a:r>
              <a:rPr lang="en-US" sz="1600" dirty="0">
                <a:solidFill>
                  <a:srgbClr val="000000"/>
                </a:solidFill>
                <a:latin typeface="Tahoma" charset="0"/>
                <a:ea typeface="Tahoma" charset="0"/>
                <a:cs typeface="Tahoma" charset="0"/>
              </a:rPr>
              <a:t> crates (!)</a:t>
            </a:r>
          </a:p>
          <a:p>
            <a:pPr marL="212725" indent="-325438">
              <a:spcBef>
                <a:spcPct val="20000"/>
              </a:spcBef>
              <a:buSzPct val="130000"/>
              <a:buFont typeface="Arial" charset="0"/>
              <a:buChar char="•"/>
            </a:pPr>
            <a:endParaRPr lang="en-US" sz="1600" dirty="0">
              <a:solidFill>
                <a:srgbClr val="000000"/>
              </a:solidFill>
              <a:latin typeface="Tahoma" charset="0"/>
              <a:ea typeface="Tahoma" charset="0"/>
              <a:cs typeface="Tahoma" charset="0"/>
            </a:endParaRPr>
          </a:p>
          <a:p>
            <a:pPr>
              <a:spcBef>
                <a:spcPct val="20000"/>
              </a:spcBef>
              <a:buSzPct val="130000"/>
            </a:pPr>
            <a:r>
              <a:rPr lang="en-US" i="1" dirty="0">
                <a:solidFill>
                  <a:srgbClr val="000000"/>
                </a:solidFill>
                <a:latin typeface="Tahoma" charset="0"/>
                <a:ea typeface="Tahoma" charset="0"/>
                <a:cs typeface="Tahoma" charset="0"/>
              </a:rPr>
              <a:t>but few </a:t>
            </a:r>
            <a:r>
              <a:rPr lang="en-US" i="1" dirty="0" err="1">
                <a:solidFill>
                  <a:srgbClr val="000000"/>
                </a:solidFill>
                <a:latin typeface="Tahoma" charset="0"/>
                <a:ea typeface="Tahoma" charset="0"/>
                <a:cs typeface="Tahoma" charset="0"/>
              </a:rPr>
              <a:t>GPUs</a:t>
            </a:r>
            <a:r>
              <a:rPr lang="en-US" i="1" dirty="0">
                <a:solidFill>
                  <a:srgbClr val="000000"/>
                </a:solidFill>
                <a:latin typeface="Tahoma" charset="0"/>
                <a:ea typeface="Tahoma" charset="0"/>
                <a:cs typeface="Tahoma" charset="0"/>
              </a:rPr>
              <a:t> are not enough, we need a smart, good and specialized interconnection system to scale up to 100-1000-…</a:t>
            </a:r>
          </a:p>
          <a:p>
            <a:pPr marL="1127125" lvl="2" indent="-325438">
              <a:spcBef>
                <a:spcPct val="20000"/>
              </a:spcBef>
              <a:buSzPct val="130000"/>
              <a:buFont typeface="Arial" charset="0"/>
              <a:buChar char="•"/>
            </a:pPr>
            <a:endParaRPr lang="en-US" sz="1600" dirty="0">
              <a:solidFill>
                <a:srgbClr val="000000"/>
              </a:solidFill>
              <a:latin typeface="Tahoma" charset="0"/>
              <a:ea typeface="Tahoma" charset="0"/>
              <a:cs typeface="Tahoma" charset="0"/>
            </a:endParaRPr>
          </a:p>
          <a:p>
            <a:pPr marL="212725" indent="-325438">
              <a:spcBef>
                <a:spcPct val="20000"/>
              </a:spcBef>
              <a:buSzPct val="130000"/>
              <a:buFont typeface="Arial" charset="0"/>
              <a:buChar char="•"/>
            </a:pPr>
            <a:endParaRPr lang="en-US" sz="1600" dirty="0">
              <a:solidFill>
                <a:srgbClr val="000000"/>
              </a:solidFill>
              <a:latin typeface="Tahoma" charset="0"/>
              <a:ea typeface="Tahoma" charset="0"/>
              <a:cs typeface="Tahoma" charset="0"/>
            </a:endParaRPr>
          </a:p>
        </p:txBody>
      </p:sp>
      <p:pic>
        <p:nvPicPr>
          <p:cNvPr id="57348" name="Picture 6" descr="bu.png"/>
          <p:cNvPicPr>
            <a:picLocks noChangeAspect="1"/>
          </p:cNvPicPr>
          <p:nvPr/>
        </p:nvPicPr>
        <p:blipFill>
          <a:blip r:embed="rId3"/>
          <a:srcRect/>
          <a:stretch>
            <a:fillRect/>
          </a:stretch>
        </p:blipFill>
        <p:spPr bwMode="auto">
          <a:xfrm>
            <a:off x="7162800" y="761999"/>
            <a:ext cx="3733800" cy="2547829"/>
          </a:xfrm>
          <a:prstGeom prst="rect">
            <a:avLst/>
          </a:prstGeom>
          <a:noFill/>
          <a:ln w="9525">
            <a:noFill/>
            <a:miter lim="800000"/>
            <a:headEnd/>
            <a:tailEnd/>
          </a:ln>
        </p:spPr>
      </p:pic>
      <p:pic>
        <p:nvPicPr>
          <p:cNvPr id="57349" name="Picture 5" descr="bu.png"/>
          <p:cNvPicPr>
            <a:picLocks noChangeAspect="1"/>
          </p:cNvPicPr>
          <p:nvPr/>
        </p:nvPicPr>
        <p:blipFill>
          <a:blip r:embed="rId4"/>
          <a:srcRect/>
          <a:stretch>
            <a:fillRect/>
          </a:stretch>
        </p:blipFill>
        <p:spPr bwMode="auto">
          <a:xfrm>
            <a:off x="6961187" y="3124200"/>
            <a:ext cx="4287217" cy="3276600"/>
          </a:xfrm>
          <a:prstGeom prst="rect">
            <a:avLst/>
          </a:prstGeom>
          <a:noFill/>
          <a:ln w="9525">
            <a:noFill/>
            <a:miter lim="800000"/>
            <a:headEnd/>
            <a:tailEnd/>
          </a:ln>
        </p:spPr>
      </p:pic>
      <p:sp>
        <p:nvSpPr>
          <p:cNvPr id="5" name="Date Placeholder 3">
            <a:extLst>
              <a:ext uri="{FF2B5EF4-FFF2-40B4-BE49-F238E27FC236}">
                <a16:creationId xmlns:a16="http://schemas.microsoft.com/office/drawing/2014/main" id="{B256E781-A425-D8FF-A5E9-B3ECBA08870F}"/>
              </a:ext>
            </a:extLst>
          </p:cNvPr>
          <p:cNvSpPr>
            <a:spLocks noGrp="1"/>
          </p:cNvSpPr>
          <p:nvPr>
            <p:ph type="dt" sz="half" idx="10"/>
          </p:nvPr>
        </p:nvSpPr>
        <p:spPr>
          <a:xfrm>
            <a:off x="-5058" y="6640396"/>
            <a:ext cx="1121229" cy="228600"/>
          </a:xfrm>
        </p:spPr>
        <p:txBody>
          <a:bodyPr/>
          <a:lstStyle/>
          <a:p>
            <a:r>
              <a:rPr lang="it-IT"/>
              <a:t>20/10/2025</a:t>
            </a:r>
            <a:endParaRPr lang="en-IT"/>
          </a:p>
        </p:txBody>
      </p:sp>
      <p:sp>
        <p:nvSpPr>
          <p:cNvPr id="6" name="Footer Placeholder 4">
            <a:extLst>
              <a:ext uri="{FF2B5EF4-FFF2-40B4-BE49-F238E27FC236}">
                <a16:creationId xmlns:a16="http://schemas.microsoft.com/office/drawing/2014/main" id="{D8BCD73B-09C2-1453-D977-12218317BE25}"/>
              </a:ext>
            </a:extLst>
          </p:cNvPr>
          <p:cNvSpPr>
            <a:spLocks noGrp="1"/>
          </p:cNvSpPr>
          <p:nvPr>
            <p:ph type="ftr" sz="quarter" idx="11"/>
          </p:nvPr>
        </p:nvSpPr>
        <p:spPr>
          <a:xfrm>
            <a:off x="1140033" y="6629398"/>
            <a:ext cx="8728361" cy="228602"/>
          </a:xfrm>
        </p:spPr>
        <p:txBody>
          <a:bodyPr/>
          <a:lstStyle/>
          <a:p>
            <a:r>
              <a:rPr lang="en-US"/>
              <a:t>Piero Vicini - La RaRa occasione - Milano 2025</a:t>
            </a:r>
            <a:endParaRPr lang="en-IT"/>
          </a:p>
        </p:txBody>
      </p:sp>
      <p:sp>
        <p:nvSpPr>
          <p:cNvPr id="7" name="Slide Number Placeholder 5">
            <a:extLst>
              <a:ext uri="{FF2B5EF4-FFF2-40B4-BE49-F238E27FC236}">
                <a16:creationId xmlns:a16="http://schemas.microsoft.com/office/drawing/2014/main" id="{0916A14D-7974-1285-D351-F42A18B28DC4}"/>
              </a:ext>
            </a:extLst>
          </p:cNvPr>
          <p:cNvSpPr>
            <a:spLocks noGrp="1"/>
          </p:cNvSpPr>
          <p:nvPr>
            <p:ph type="sldNum" sz="quarter" idx="12"/>
          </p:nvPr>
        </p:nvSpPr>
        <p:spPr>
          <a:xfrm>
            <a:off x="9868394" y="6629398"/>
            <a:ext cx="2323605" cy="228601"/>
          </a:xfrm>
        </p:spPr>
        <p:txBody>
          <a:bodyPr/>
          <a:lstStyle/>
          <a:p>
            <a:fld id="{FB9EE3F8-69B4-B64F-916A-DB534A74575B}" type="slidenum">
              <a:rPr lang="en-IT" smtClean="0"/>
              <a:t>18</a:t>
            </a:fld>
            <a:endParaRPr lang="en-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EECA2-1BD0-5F48-7784-CF3142585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0427A-CB60-2E8B-DFEE-2AF7085DE512}"/>
              </a:ext>
            </a:extLst>
          </p:cNvPr>
          <p:cNvSpPr>
            <a:spLocks noGrp="1"/>
          </p:cNvSpPr>
          <p:nvPr>
            <p:ph type="title"/>
          </p:nvPr>
        </p:nvSpPr>
        <p:spPr/>
        <p:txBody>
          <a:bodyPr>
            <a:noAutofit/>
          </a:bodyPr>
          <a:lstStyle/>
          <a:p>
            <a:r>
              <a:rPr lang="en-GB" sz="2800" dirty="0"/>
              <a:t>Network a la APE: </a:t>
            </a:r>
            <a:r>
              <a:rPr lang="en-GB" sz="2800" dirty="0" err="1"/>
              <a:t>apeNET</a:t>
            </a:r>
            <a:endParaRPr lang="en-GB" sz="2800" dirty="0"/>
          </a:p>
        </p:txBody>
      </p:sp>
      <p:sp>
        <p:nvSpPr>
          <p:cNvPr id="4" name="Date Placeholder 3">
            <a:extLst>
              <a:ext uri="{FF2B5EF4-FFF2-40B4-BE49-F238E27FC236}">
                <a16:creationId xmlns:a16="http://schemas.microsoft.com/office/drawing/2014/main" id="{C5B74022-386D-DB5D-9B18-A992886848B0}"/>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CC8D5BAB-B03A-66EA-F800-C5FA36EE3581}"/>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3A452E65-E519-7141-905E-94E46FEAA144}"/>
              </a:ext>
            </a:extLst>
          </p:cNvPr>
          <p:cNvSpPr>
            <a:spLocks noGrp="1"/>
          </p:cNvSpPr>
          <p:nvPr>
            <p:ph type="sldNum" sz="quarter" idx="12"/>
          </p:nvPr>
        </p:nvSpPr>
        <p:spPr/>
        <p:txBody>
          <a:bodyPr/>
          <a:lstStyle/>
          <a:p>
            <a:fld id="{FB9EE3F8-69B4-B64F-916A-DB534A74575B}" type="slidenum">
              <a:rPr lang="en-IT" smtClean="0"/>
              <a:t>19</a:t>
            </a:fld>
            <a:endParaRPr lang="en-IT"/>
          </a:p>
        </p:txBody>
      </p:sp>
      <p:sp>
        <p:nvSpPr>
          <p:cNvPr id="7" name="Rectangle 63">
            <a:extLst>
              <a:ext uri="{FF2B5EF4-FFF2-40B4-BE49-F238E27FC236}">
                <a16:creationId xmlns:a16="http://schemas.microsoft.com/office/drawing/2014/main" id="{36933B5F-DACE-DF7B-07B4-3AF77D92999D}"/>
              </a:ext>
            </a:extLst>
          </p:cNvPr>
          <p:cNvSpPr>
            <a:spLocks noChangeArrowheads="1"/>
          </p:cNvSpPr>
          <p:nvPr/>
        </p:nvSpPr>
        <p:spPr bwMode="auto">
          <a:xfrm>
            <a:off x="196934" y="876071"/>
            <a:ext cx="5394399" cy="5464767"/>
          </a:xfrm>
          <a:prstGeom prst="rect">
            <a:avLst/>
          </a:prstGeom>
          <a:noFill/>
          <a:ln w="9525">
            <a:noFill/>
            <a:miter lim="800000"/>
            <a:headEnd/>
            <a:tailEnd/>
          </a:ln>
        </p:spPr>
        <p:txBody>
          <a:bodyPr>
            <a:prstTxWarp prst="textNoShape">
              <a:avLst/>
            </a:prstTxWarp>
            <a:normAutofit/>
          </a:bodyPr>
          <a:lstStyle/>
          <a:p>
            <a:pPr eaLnBrk="0" hangingPunct="0">
              <a:lnSpc>
                <a:spcPct val="90000"/>
              </a:lnSpc>
              <a:spcBef>
                <a:spcPct val="20000"/>
              </a:spcBef>
              <a:defRPr/>
            </a:pPr>
            <a:r>
              <a:rPr lang="en-US" sz="2400" dirty="0" err="1"/>
              <a:t>APEnet</a:t>
            </a:r>
            <a:r>
              <a:rPr lang="en-US" sz="2400" dirty="0"/>
              <a:t>: PC Cluster 3-D torus network</a:t>
            </a:r>
          </a:p>
          <a:p>
            <a:pPr marL="285750" indent="-285750" eaLnBrk="0" hangingPunct="0">
              <a:lnSpc>
                <a:spcPct val="90000"/>
              </a:lnSpc>
              <a:spcBef>
                <a:spcPct val="20000"/>
              </a:spcBef>
              <a:buFont typeface="Arial" panose="020B0604020202020204" pitchFamily="34" charset="0"/>
              <a:buChar char="•"/>
              <a:defRPr/>
            </a:pPr>
            <a:r>
              <a:rPr lang="en-US" sz="2000" dirty="0"/>
              <a:t>FPGA-based design</a:t>
            </a:r>
          </a:p>
          <a:p>
            <a:pPr marL="285750" indent="-285750" eaLnBrk="0" hangingPunct="0">
              <a:lnSpc>
                <a:spcPct val="90000"/>
              </a:lnSpc>
              <a:spcBef>
                <a:spcPct val="20000"/>
              </a:spcBef>
              <a:buFont typeface="Arial" panose="020B0604020202020204" pitchFamily="34" charset="0"/>
              <a:buChar char="•"/>
              <a:defRPr/>
            </a:pPr>
            <a:r>
              <a:rPr lang="en-US" sz="2000" dirty="0"/>
              <a:t>Integrated routing and switching capabilities</a:t>
            </a:r>
          </a:p>
          <a:p>
            <a:pPr marL="285750" indent="-285750" eaLnBrk="0" hangingPunct="0">
              <a:lnSpc>
                <a:spcPct val="90000"/>
              </a:lnSpc>
              <a:spcBef>
                <a:spcPct val="20000"/>
              </a:spcBef>
              <a:buFont typeface="Arial" panose="020B0604020202020204" pitchFamily="34" charset="0"/>
              <a:buChar char="•"/>
              <a:defRPr/>
            </a:pPr>
            <a:r>
              <a:rPr lang="en-US" sz="2000" dirty="0"/>
              <a:t>High throughput, low latency, “light-weight” protocol</a:t>
            </a:r>
          </a:p>
          <a:p>
            <a:pPr marL="285750" indent="-285750" eaLnBrk="0" hangingPunct="0">
              <a:lnSpc>
                <a:spcPct val="90000"/>
              </a:lnSpc>
              <a:spcBef>
                <a:spcPct val="20000"/>
              </a:spcBef>
              <a:buFont typeface="Arial" panose="020B0604020202020204" pitchFamily="34" charset="0"/>
              <a:buChar char="•"/>
              <a:defRPr/>
            </a:pPr>
            <a:r>
              <a:rPr lang="en-US" sz="2000" dirty="0"/>
              <a:t>PCI Interface, 6 Links full-</a:t>
            </a:r>
            <a:r>
              <a:rPr lang="en-US" sz="2000" dirty="0" err="1"/>
              <a:t>bidir</a:t>
            </a:r>
            <a:r>
              <a:rPr lang="en-US" sz="2000" dirty="0"/>
              <a:t> on torus side</a:t>
            </a:r>
          </a:p>
          <a:p>
            <a:pPr marL="742950" lvl="1" indent="-285750" eaLnBrk="0" hangingPunct="0">
              <a:lnSpc>
                <a:spcPct val="90000"/>
              </a:lnSpc>
              <a:spcBef>
                <a:spcPct val="20000"/>
              </a:spcBef>
              <a:buFont typeface="Arial" panose="020B0604020202020204" pitchFamily="34" charset="0"/>
              <a:buChar char="•"/>
              <a:defRPr/>
            </a:pPr>
            <a:endParaRPr lang="en-US" sz="2000" dirty="0"/>
          </a:p>
          <a:p>
            <a:pPr eaLnBrk="0" hangingPunct="0">
              <a:lnSpc>
                <a:spcPct val="90000"/>
              </a:lnSpc>
              <a:spcBef>
                <a:spcPct val="20000"/>
              </a:spcBef>
              <a:defRPr/>
            </a:pPr>
            <a:r>
              <a:rPr lang="en-US" sz="2400" dirty="0"/>
              <a:t>History</a:t>
            </a:r>
          </a:p>
          <a:p>
            <a:pPr marL="285750" indent="-285750" eaLnBrk="0" hangingPunct="0">
              <a:lnSpc>
                <a:spcPct val="90000"/>
              </a:lnSpc>
              <a:spcBef>
                <a:spcPct val="20000"/>
              </a:spcBef>
              <a:buFont typeface="Arial" panose="020B0604020202020204" pitchFamily="34" charset="0"/>
              <a:buChar char="•"/>
              <a:defRPr/>
            </a:pPr>
            <a:r>
              <a:rPr lang="en-US" sz="2000" dirty="0"/>
              <a:t>2003-2004: </a:t>
            </a:r>
            <a:r>
              <a:rPr lang="en-US" sz="2000" dirty="0" err="1"/>
              <a:t>APEnet</a:t>
            </a:r>
            <a:r>
              <a:rPr lang="en-US" sz="2000" dirty="0"/>
              <a:t> V3 (PCI-X)</a:t>
            </a:r>
          </a:p>
          <a:p>
            <a:pPr marL="285750" indent="-285750" eaLnBrk="0" hangingPunct="0">
              <a:lnSpc>
                <a:spcPct val="90000"/>
              </a:lnSpc>
              <a:spcBef>
                <a:spcPct val="20000"/>
              </a:spcBef>
              <a:buFont typeface="Arial" panose="020B0604020202020204" pitchFamily="34" charset="0"/>
              <a:buChar char="•"/>
              <a:defRPr/>
            </a:pPr>
            <a:r>
              <a:rPr lang="en-US" sz="2000" dirty="0"/>
              <a:t>2005: </a:t>
            </a:r>
            <a:r>
              <a:rPr lang="en-US" sz="2000" dirty="0" err="1"/>
              <a:t>APEnet</a:t>
            </a:r>
            <a:r>
              <a:rPr lang="en-US" sz="2000" dirty="0"/>
              <a:t> V3+</a:t>
            </a:r>
          </a:p>
          <a:p>
            <a:pPr marL="742950" lvl="1" indent="-285750" eaLnBrk="0" hangingPunct="0">
              <a:lnSpc>
                <a:spcPct val="90000"/>
              </a:lnSpc>
              <a:spcBef>
                <a:spcPct val="20000"/>
              </a:spcBef>
              <a:buFont typeface="Arial" panose="020B0604020202020204" pitchFamily="34" charset="0"/>
              <a:buChar char="•"/>
              <a:defRPr/>
            </a:pPr>
            <a:r>
              <a:rPr lang="en-US" sz="2000" dirty="0"/>
              <a:t> </a:t>
            </a:r>
            <a:r>
              <a:rPr lang="en-US" dirty="0"/>
              <a:t>same HW with RDMA API</a:t>
            </a:r>
            <a:endParaRPr lang="en-US" sz="2000" dirty="0"/>
          </a:p>
          <a:p>
            <a:pPr marL="285750" indent="-285750" eaLnBrk="0" hangingPunct="0">
              <a:lnSpc>
                <a:spcPct val="90000"/>
              </a:lnSpc>
              <a:spcBef>
                <a:spcPct val="20000"/>
              </a:spcBef>
              <a:buFont typeface="Arial" panose="020B0604020202020204" pitchFamily="34" charset="0"/>
              <a:buChar char="•"/>
              <a:defRPr/>
            </a:pPr>
            <a:r>
              <a:rPr lang="en-US" sz="2000" dirty="0"/>
              <a:t>2006-2009: </a:t>
            </a:r>
            <a:r>
              <a:rPr lang="en-US" sz="2000" dirty="0" err="1"/>
              <a:t>APEnet</a:t>
            </a:r>
            <a:r>
              <a:rPr lang="en-US" sz="2000" dirty="0"/>
              <a:t> goes embedded</a:t>
            </a:r>
          </a:p>
          <a:p>
            <a:pPr marL="742950" lvl="1" indent="-285750" eaLnBrk="0" hangingPunct="0">
              <a:lnSpc>
                <a:spcPct val="90000"/>
              </a:lnSpc>
              <a:spcBef>
                <a:spcPct val="20000"/>
              </a:spcBef>
              <a:buFont typeface="Arial" panose="020B0604020202020204" pitchFamily="34" charset="0"/>
              <a:buChar char="•"/>
              <a:defRPr/>
            </a:pPr>
            <a:r>
              <a:rPr lang="en-US" dirty="0"/>
              <a:t>DNP, </a:t>
            </a:r>
            <a:r>
              <a:rPr lang="en-US" dirty="0" err="1"/>
              <a:t>D(istributed</a:t>
            </a:r>
            <a:r>
              <a:rPr lang="en-US" dirty="0"/>
              <a:t>) </a:t>
            </a:r>
            <a:r>
              <a:rPr lang="en-US" dirty="0" err="1"/>
              <a:t>N(etwork</a:t>
            </a:r>
            <a:r>
              <a:rPr lang="en-US" dirty="0"/>
              <a:t>) Processor</a:t>
            </a:r>
          </a:p>
          <a:p>
            <a:pPr marL="742950" lvl="1" indent="-285750" eaLnBrk="0" hangingPunct="0">
              <a:lnSpc>
                <a:spcPct val="90000"/>
              </a:lnSpc>
              <a:spcBef>
                <a:spcPct val="20000"/>
              </a:spcBef>
              <a:buFont typeface="Arial" panose="020B0604020202020204" pitchFamily="34" charset="0"/>
              <a:buChar char="•"/>
              <a:defRPr/>
            </a:pPr>
            <a:r>
              <a:rPr lang="en-US" dirty="0"/>
              <a:t>EU SHAPES project co-development </a:t>
            </a:r>
          </a:p>
          <a:p>
            <a:pPr marL="285750" indent="-285750" eaLnBrk="0" hangingPunct="0">
              <a:lnSpc>
                <a:spcPct val="90000"/>
              </a:lnSpc>
              <a:spcBef>
                <a:spcPct val="20000"/>
              </a:spcBef>
              <a:buFont typeface="Arial" panose="020B0604020202020204" pitchFamily="34" charset="0"/>
              <a:buChar char="•"/>
              <a:defRPr/>
            </a:pPr>
            <a:r>
              <a:rPr lang="en-US" sz="2000" dirty="0"/>
              <a:t>2011: </a:t>
            </a:r>
            <a:r>
              <a:rPr lang="en-US" sz="2000" dirty="0" err="1"/>
              <a:t>APEnet</a:t>
            </a:r>
            <a:r>
              <a:rPr lang="en-US" sz="2000" dirty="0"/>
              <a:t>+</a:t>
            </a:r>
          </a:p>
          <a:p>
            <a:pPr marL="742950" lvl="1" indent="-285750" eaLnBrk="0" hangingPunct="0">
              <a:lnSpc>
                <a:spcPct val="90000"/>
              </a:lnSpc>
              <a:spcBef>
                <a:spcPct val="20000"/>
              </a:spcBef>
              <a:buFont typeface="Arial" panose="020B0604020202020204" pitchFamily="34" charset="0"/>
              <a:buChar char="•"/>
              <a:defRPr/>
            </a:pPr>
            <a:r>
              <a:rPr lang="en-US" dirty="0"/>
              <a:t>PCI Express, enhanced torus links</a:t>
            </a:r>
          </a:p>
          <a:p>
            <a:pPr marL="285750" indent="-285750" eaLnBrk="0" hangingPunct="0">
              <a:lnSpc>
                <a:spcPct val="90000"/>
              </a:lnSpc>
              <a:spcBef>
                <a:spcPct val="20000"/>
              </a:spcBef>
              <a:buFont typeface="Lucida Grande"/>
              <a:buChar char="−"/>
              <a:defRPr/>
            </a:pPr>
            <a:endParaRPr lang="en-US" sz="2000" dirty="0"/>
          </a:p>
          <a:p>
            <a:pPr marL="1143000" lvl="2" indent="-228600" eaLnBrk="0" hangingPunct="0">
              <a:lnSpc>
                <a:spcPct val="90000"/>
              </a:lnSpc>
              <a:spcBef>
                <a:spcPct val="20000"/>
              </a:spcBef>
              <a:defRPr/>
            </a:pPr>
            <a:endParaRPr lang="en-US" sz="2400" dirty="0"/>
          </a:p>
        </p:txBody>
      </p:sp>
      <p:pic>
        <p:nvPicPr>
          <p:cNvPr id="8" name="Picture 11" descr="Snapshot 2008-10-01 10-32-16.tiff">
            <a:extLst>
              <a:ext uri="{FF2B5EF4-FFF2-40B4-BE49-F238E27FC236}">
                <a16:creationId xmlns:a16="http://schemas.microsoft.com/office/drawing/2014/main" id="{27734508-5D65-B017-7B2C-E5512C90BF5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7498" y="854440"/>
            <a:ext cx="2388811" cy="1981200"/>
          </a:xfrm>
          <a:prstGeom prst="rect">
            <a:avLst/>
          </a:prstGeom>
          <a:noFill/>
          <a:ln w="9525">
            <a:noFill/>
            <a:miter lim="800000"/>
            <a:headEnd/>
            <a:tailEnd/>
          </a:ln>
        </p:spPr>
      </p:pic>
      <p:pic>
        <p:nvPicPr>
          <p:cNvPr id="10" name="Picture 62" descr="archi">
            <a:extLst>
              <a:ext uri="{FF2B5EF4-FFF2-40B4-BE49-F238E27FC236}">
                <a16:creationId xmlns:a16="http://schemas.microsoft.com/office/drawing/2014/main" id="{A28BB6DE-F4C9-B6D2-E313-143DFB58257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22313" y="3203756"/>
            <a:ext cx="3785832" cy="3281362"/>
          </a:xfrm>
          <a:prstGeom prst="rect">
            <a:avLst/>
          </a:prstGeom>
          <a:noFill/>
          <a:ln w="9525">
            <a:noFill/>
            <a:miter lim="800000"/>
            <a:headEnd/>
            <a:tailEnd/>
          </a:ln>
        </p:spPr>
      </p:pic>
      <p:pic>
        <p:nvPicPr>
          <p:cNvPr id="9" name="Picture 9" descr="Snapshot 2008-10-01 10-34-33.tiff">
            <a:extLst>
              <a:ext uri="{FF2B5EF4-FFF2-40B4-BE49-F238E27FC236}">
                <a16:creationId xmlns:a16="http://schemas.microsoft.com/office/drawing/2014/main" id="{7807734F-3970-25B3-1C92-2C0994F1C20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41880" y="1401348"/>
            <a:ext cx="3869106" cy="4482058"/>
          </a:xfrm>
          <a:prstGeom prst="rect">
            <a:avLst/>
          </a:prstGeom>
          <a:noFill/>
          <a:ln w="9525">
            <a:noFill/>
            <a:miter lim="800000"/>
            <a:headEnd/>
            <a:tailEnd/>
          </a:ln>
        </p:spPr>
      </p:pic>
    </p:spTree>
    <p:extLst>
      <p:ext uri="{BB962C8B-B14F-4D97-AF65-F5344CB8AC3E}">
        <p14:creationId xmlns:p14="http://schemas.microsoft.com/office/powerpoint/2010/main" val="1802392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9611-8F4E-D524-52D0-6BDF209D9579}"/>
              </a:ext>
            </a:extLst>
          </p:cNvPr>
          <p:cNvSpPr>
            <a:spLocks noGrp="1"/>
          </p:cNvSpPr>
          <p:nvPr>
            <p:ph type="title"/>
          </p:nvPr>
        </p:nvSpPr>
        <p:spPr/>
        <p:txBody>
          <a:bodyPr/>
          <a:lstStyle/>
          <a:p>
            <a:r>
              <a:rPr lang="en-IT" dirty="0"/>
              <a:t>Outlook</a:t>
            </a:r>
          </a:p>
        </p:txBody>
      </p:sp>
      <p:sp>
        <p:nvSpPr>
          <p:cNvPr id="3" name="Content Placeholder 2">
            <a:extLst>
              <a:ext uri="{FF2B5EF4-FFF2-40B4-BE49-F238E27FC236}">
                <a16:creationId xmlns:a16="http://schemas.microsoft.com/office/drawing/2014/main" id="{3265F676-52F0-B441-62ED-750857A30EE5}"/>
              </a:ext>
            </a:extLst>
          </p:cNvPr>
          <p:cNvSpPr>
            <a:spLocks noGrp="1"/>
          </p:cNvSpPr>
          <p:nvPr>
            <p:ph idx="1"/>
          </p:nvPr>
        </p:nvSpPr>
        <p:spPr>
          <a:xfrm>
            <a:off x="337868" y="1386305"/>
            <a:ext cx="11113104" cy="3978910"/>
          </a:xfrm>
        </p:spPr>
        <p:txBody>
          <a:bodyPr>
            <a:normAutofit fontScale="92500" lnSpcReduction="20000"/>
          </a:bodyPr>
          <a:lstStyle/>
          <a:p>
            <a:r>
              <a:rPr lang="en-IT" sz="3200" dirty="0"/>
              <a:t>Disclaimer: </a:t>
            </a:r>
          </a:p>
          <a:p>
            <a:pPr marL="0" indent="0">
              <a:buNone/>
            </a:pPr>
            <a:r>
              <a:rPr lang="en-IT" sz="3200" dirty="0">
                <a:sym typeface="Wingdings" pitchFamily="2" charset="2"/>
              </a:rPr>
              <a:t>	 </a:t>
            </a:r>
            <a:r>
              <a:rPr lang="en-IT" sz="3200" dirty="0"/>
              <a:t>this is the technological side of the APE project. For science wait few minutes for the next talk of Leonardo...</a:t>
            </a:r>
          </a:p>
          <a:p>
            <a:pPr marL="0" indent="0">
              <a:buNone/>
            </a:pPr>
            <a:endParaRPr lang="en-IT" sz="3200" dirty="0"/>
          </a:p>
          <a:p>
            <a:r>
              <a:rPr lang="en-IT" sz="3200" dirty="0"/>
              <a:t>Outlook</a:t>
            </a:r>
          </a:p>
          <a:p>
            <a:pPr lvl="1"/>
            <a:r>
              <a:rPr lang="en-IT" sz="2800" dirty="0"/>
              <a:t>A brief introduction of motivations and goals of the APE project</a:t>
            </a:r>
          </a:p>
          <a:p>
            <a:pPr lvl="1"/>
            <a:r>
              <a:rPr lang="en-IT" sz="2800" dirty="0"/>
              <a:t>A reasoned collection of pictures from the various APE generations</a:t>
            </a:r>
          </a:p>
          <a:p>
            <a:pPr lvl="1"/>
            <a:r>
              <a:rPr lang="en-IT" sz="2800" dirty="0"/>
              <a:t>The legacy of APE: tecnology transfer and impact (influence?) on modern HPC</a:t>
            </a:r>
          </a:p>
          <a:p>
            <a:pPr lvl="1"/>
            <a:r>
              <a:rPr lang="en-IT" sz="2800" dirty="0"/>
              <a:t>What’s APE today...</a:t>
            </a:r>
          </a:p>
        </p:txBody>
      </p:sp>
      <p:sp>
        <p:nvSpPr>
          <p:cNvPr id="4" name="Date Placeholder 3">
            <a:extLst>
              <a:ext uri="{FF2B5EF4-FFF2-40B4-BE49-F238E27FC236}">
                <a16:creationId xmlns:a16="http://schemas.microsoft.com/office/drawing/2014/main" id="{7CC0492C-3575-4567-E845-053B932D7BD3}"/>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CDF654D6-E7A8-DE12-46BA-83778D292237}"/>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F1377C3F-0CE5-492D-8A79-4A5BB6826530}"/>
              </a:ext>
            </a:extLst>
          </p:cNvPr>
          <p:cNvSpPr>
            <a:spLocks noGrp="1"/>
          </p:cNvSpPr>
          <p:nvPr>
            <p:ph type="sldNum" sz="quarter" idx="12"/>
          </p:nvPr>
        </p:nvSpPr>
        <p:spPr/>
        <p:txBody>
          <a:bodyPr/>
          <a:lstStyle/>
          <a:p>
            <a:fld id="{FB9EE3F8-69B4-B64F-916A-DB534A74575B}" type="slidenum">
              <a:rPr lang="en-IT" smtClean="0"/>
              <a:t>2</a:t>
            </a:fld>
            <a:endParaRPr lang="en-IT"/>
          </a:p>
        </p:txBody>
      </p:sp>
    </p:spTree>
    <p:extLst>
      <p:ext uri="{BB962C8B-B14F-4D97-AF65-F5344CB8AC3E}">
        <p14:creationId xmlns:p14="http://schemas.microsoft.com/office/powerpoint/2010/main" val="20995017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A039-2F27-7415-BFCC-2F23AAAB1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62863-9244-FFF5-69D4-4F11F5463DDA}"/>
              </a:ext>
            </a:extLst>
          </p:cNvPr>
          <p:cNvSpPr>
            <a:spLocks noGrp="1"/>
          </p:cNvSpPr>
          <p:nvPr>
            <p:ph type="title"/>
          </p:nvPr>
        </p:nvSpPr>
        <p:spPr/>
        <p:txBody>
          <a:bodyPr>
            <a:noAutofit/>
          </a:bodyPr>
          <a:lstStyle/>
          <a:p>
            <a:r>
              <a:rPr lang="en-GB" sz="2800" dirty="0"/>
              <a:t>Network a la APE: </a:t>
            </a:r>
            <a:r>
              <a:rPr lang="en-GB" sz="2800" dirty="0" err="1"/>
              <a:t>apeNET</a:t>
            </a:r>
            <a:r>
              <a:rPr lang="en-GB" sz="2800" dirty="0"/>
              <a:t>+</a:t>
            </a:r>
          </a:p>
        </p:txBody>
      </p:sp>
      <p:sp>
        <p:nvSpPr>
          <p:cNvPr id="3" name="Content Placeholder 70">
            <a:extLst>
              <a:ext uri="{FF2B5EF4-FFF2-40B4-BE49-F238E27FC236}">
                <a16:creationId xmlns:a16="http://schemas.microsoft.com/office/drawing/2014/main" id="{37F2A9AF-DA07-37CD-DE4C-EC39AE37F125}"/>
              </a:ext>
            </a:extLst>
          </p:cNvPr>
          <p:cNvSpPr>
            <a:spLocks noGrp="1"/>
          </p:cNvSpPr>
          <p:nvPr>
            <p:ph idx="1"/>
          </p:nvPr>
        </p:nvSpPr>
        <p:spPr>
          <a:xfrm>
            <a:off x="218139" y="2778281"/>
            <a:ext cx="5990069" cy="3816424"/>
          </a:xfrm>
        </p:spPr>
        <p:txBody>
          <a:bodyPr>
            <a:noAutofit/>
          </a:bodyPr>
          <a:lstStyle/>
          <a:p>
            <a:pPr marL="0" indent="0">
              <a:spcBef>
                <a:spcPts val="400"/>
              </a:spcBef>
              <a:buNone/>
            </a:pPr>
            <a:r>
              <a:rPr lang="it-IT" sz="1600" dirty="0">
                <a:latin typeface="Tahoma"/>
                <a:ea typeface="Tahoma" charset="0"/>
                <a:cs typeface="Tahoma"/>
              </a:rPr>
              <a:t>APEnet+ FPGA Card:</a:t>
            </a:r>
          </a:p>
          <a:p>
            <a:pPr marL="118800" indent="-288000">
              <a:spcBef>
                <a:spcPts val="400"/>
              </a:spcBef>
              <a:buClr>
                <a:srgbClr val="000099"/>
              </a:buClr>
            </a:pPr>
            <a:r>
              <a:rPr lang="it-IT" sz="2000" dirty="0">
                <a:latin typeface="Tahoma"/>
                <a:cs typeface="Tahoma"/>
              </a:rPr>
              <a:t>3D Torus: Scalable; </a:t>
            </a:r>
            <a:r>
              <a:rPr lang="it-IT" sz="2000" dirty="0">
                <a:latin typeface="Tahoma"/>
                <a:ea typeface="Tahoma" charset="0"/>
                <a:cs typeface="Tahoma"/>
              </a:rPr>
              <a:t>Cost effective</a:t>
            </a:r>
            <a:endParaRPr lang="en-US" sz="2000" dirty="0">
              <a:latin typeface="Tahoma"/>
              <a:ea typeface="Tahoma" charset="0"/>
              <a:cs typeface="Tahoma"/>
            </a:endParaRPr>
          </a:p>
          <a:p>
            <a:pPr marL="118800" indent="-288000">
              <a:spcBef>
                <a:spcPts val="400"/>
              </a:spcBef>
              <a:spcAft>
                <a:spcPts val="400"/>
              </a:spcAft>
              <a:buClr>
                <a:srgbClr val="000099"/>
              </a:buClr>
            </a:pPr>
            <a:r>
              <a:rPr lang="en-US" sz="2000" dirty="0">
                <a:latin typeface="Tahoma"/>
                <a:ea typeface="Tahoma" charset="0"/>
                <a:cs typeface="Tahoma"/>
              </a:rPr>
              <a:t>6x Full bidirectional Channel (</a:t>
            </a:r>
            <a:r>
              <a:rPr lang="en-US" sz="2000" dirty="0">
                <a:latin typeface="Tahoma"/>
                <a:cs typeface="Tahoma"/>
              </a:rPr>
              <a:t>~</a:t>
            </a:r>
            <a:r>
              <a:rPr lang="en-US" sz="2000" dirty="0">
                <a:latin typeface="Tahoma"/>
                <a:ea typeface="Tahoma" charset="0"/>
                <a:cs typeface="Tahoma"/>
              </a:rPr>
              <a:t>400 Gbps; QSFP+)</a:t>
            </a:r>
          </a:p>
          <a:p>
            <a:pPr marL="0" indent="-288000">
              <a:spcBef>
                <a:spcPts val="400"/>
              </a:spcBef>
            </a:pPr>
            <a:r>
              <a:rPr lang="en-US" sz="1600" dirty="0">
                <a:latin typeface="Tahoma"/>
                <a:ea typeface="Tahoma" charset="0"/>
                <a:cs typeface="Tahoma"/>
              </a:rPr>
              <a:t>Network Interface:</a:t>
            </a:r>
          </a:p>
          <a:p>
            <a:pPr marL="406800" lvl="1" indent="-288000">
              <a:spcBef>
                <a:spcPts val="400"/>
              </a:spcBef>
              <a:buClr>
                <a:srgbClr val="000099"/>
              </a:buClr>
              <a:buSzPct val="140000"/>
            </a:pPr>
            <a:r>
              <a:rPr lang="en-US" sz="1800" b="1" u="sng" dirty="0">
                <a:latin typeface="Tahoma"/>
                <a:ea typeface="Tahoma" charset="0"/>
                <a:cs typeface="Tahoma"/>
              </a:rPr>
              <a:t>RDMA</a:t>
            </a:r>
            <a:r>
              <a:rPr lang="en-US" sz="1800" dirty="0">
                <a:latin typeface="Tahoma"/>
                <a:ea typeface="Tahoma" charset="0"/>
                <a:cs typeface="Tahoma"/>
              </a:rPr>
              <a:t> : Nios II (2011); TLB (2013); ASIP (2013)</a:t>
            </a:r>
          </a:p>
          <a:p>
            <a:pPr marL="406800" lvl="1" indent="-288000">
              <a:spcBef>
                <a:spcPts val="400"/>
              </a:spcBef>
              <a:buClr>
                <a:srgbClr val="000099"/>
              </a:buClr>
              <a:buSzPct val="140000"/>
            </a:pPr>
            <a:r>
              <a:rPr lang="en-US" sz="1800" b="1" u="sng" dirty="0" err="1">
                <a:latin typeface="Tahoma"/>
                <a:ea typeface="Tahoma" charset="0"/>
                <a:cs typeface="Tahoma"/>
              </a:rPr>
              <a:t>GPUDirect</a:t>
            </a:r>
            <a:r>
              <a:rPr lang="en-US" sz="1800" dirty="0">
                <a:latin typeface="Tahoma"/>
                <a:ea typeface="Tahoma" charset="0"/>
                <a:cs typeface="Tahoma"/>
              </a:rPr>
              <a:t>: NVP2P (2012);  RDMA (2013)</a:t>
            </a:r>
          </a:p>
          <a:p>
            <a:pPr marL="576000" lvl="1" indent="-288000">
              <a:spcBef>
                <a:spcPts val="400"/>
              </a:spcBef>
              <a:buClr>
                <a:srgbClr val="000099"/>
              </a:buClr>
            </a:pPr>
            <a:r>
              <a:rPr lang="en-US" sz="1600" dirty="0">
                <a:latin typeface="Tahoma"/>
                <a:ea typeface="Tahoma" charset="0"/>
                <a:cs typeface="Tahoma"/>
              </a:rPr>
              <a:t>Router: XYZ ; VCT; 7 data flows @2.8GB/s</a:t>
            </a:r>
          </a:p>
          <a:p>
            <a:pPr>
              <a:buSzPct val="130000"/>
            </a:pPr>
            <a:r>
              <a:rPr lang="en-US" sz="1900" dirty="0" err="1">
                <a:solidFill>
                  <a:srgbClr val="FF0000"/>
                </a:solidFill>
                <a:latin typeface="Tahoma"/>
                <a:cs typeface="Tahoma"/>
              </a:rPr>
              <a:t>APEnet</a:t>
            </a:r>
            <a:r>
              <a:rPr lang="en-US" sz="1900" dirty="0">
                <a:solidFill>
                  <a:srgbClr val="FF0000"/>
                </a:solidFill>
                <a:latin typeface="Tahoma"/>
                <a:cs typeface="Tahoma"/>
              </a:rPr>
              <a:t>+ P2P support </a:t>
            </a:r>
          </a:p>
          <a:p>
            <a:pPr marL="179388" lvl="1" indent="-179388">
              <a:buSzPct val="130000"/>
              <a:buFont typeface="Arial"/>
              <a:buChar char="•"/>
            </a:pPr>
            <a:r>
              <a:rPr lang="en-US" sz="1600" dirty="0">
                <a:latin typeface="Tahoma"/>
                <a:cs typeface="Tahoma"/>
              </a:rPr>
              <a:t>cutting-edge HW/SW technologies developed jointly with Nvidia</a:t>
            </a:r>
          </a:p>
          <a:p>
            <a:pPr marL="179388" lvl="1" indent="-179388">
              <a:buSzPct val="130000"/>
              <a:buFont typeface="Arial"/>
              <a:buChar char="•"/>
            </a:pPr>
            <a:r>
              <a:rPr lang="en-US" sz="1600" kern="0" dirty="0">
                <a:solidFill>
                  <a:srgbClr val="000000"/>
                </a:solidFill>
                <a:latin typeface="Tahoma"/>
                <a:ea typeface="ＭＳ Ｐゴシック"/>
                <a:cs typeface="Tahoma"/>
              </a:rPr>
              <a:t>Latency saver for small size messages</a:t>
            </a:r>
          </a:p>
          <a:p>
            <a:pPr marL="179388" lvl="1" indent="-179388">
              <a:buSzPct val="130000"/>
              <a:buFont typeface="Arial"/>
              <a:buChar char="•"/>
            </a:pPr>
            <a:r>
              <a:rPr lang="en-US" sz="1600" kern="0" dirty="0">
                <a:solidFill>
                  <a:srgbClr val="000000"/>
                </a:solidFill>
                <a:latin typeface="Tahoma"/>
                <a:ea typeface="ＭＳ Ｐゴシック"/>
                <a:cs typeface="Tahoma"/>
              </a:rPr>
              <a:t>Today </a:t>
            </a:r>
            <a:r>
              <a:rPr lang="en-US" sz="1600" kern="0" dirty="0" err="1">
                <a:solidFill>
                  <a:srgbClr val="000000"/>
                </a:solidFill>
                <a:latin typeface="Tahoma"/>
                <a:ea typeface="ＭＳ Ｐゴシック"/>
                <a:cs typeface="Tahoma"/>
              </a:rPr>
              <a:t>GPUDirect</a:t>
            </a:r>
            <a:r>
              <a:rPr lang="en-US" sz="1600" kern="0" dirty="0">
                <a:solidFill>
                  <a:srgbClr val="000000"/>
                </a:solidFill>
                <a:latin typeface="Tahoma"/>
                <a:ea typeface="ＭＳ Ｐゴシック"/>
                <a:cs typeface="Tahoma"/>
              </a:rPr>
              <a:t> in any network board</a:t>
            </a:r>
          </a:p>
          <a:p>
            <a:pPr marL="576000" lvl="1" indent="-288000">
              <a:spcBef>
                <a:spcPts val="400"/>
              </a:spcBef>
              <a:buClr>
                <a:srgbClr val="000099"/>
              </a:buClr>
            </a:pPr>
            <a:endParaRPr lang="en-US" sz="1600" dirty="0">
              <a:latin typeface="Tahoma"/>
              <a:ea typeface="Tahoma" charset="0"/>
              <a:cs typeface="Tahoma"/>
            </a:endParaRPr>
          </a:p>
        </p:txBody>
      </p:sp>
      <p:sp>
        <p:nvSpPr>
          <p:cNvPr id="4" name="Date Placeholder 3">
            <a:extLst>
              <a:ext uri="{FF2B5EF4-FFF2-40B4-BE49-F238E27FC236}">
                <a16:creationId xmlns:a16="http://schemas.microsoft.com/office/drawing/2014/main" id="{F52FC128-D2FB-6C44-9A42-7D46409F3203}"/>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399D3DAE-B538-861E-4B12-5748CE862260}"/>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0FCDCEBC-8971-A595-4F70-2EDF271C8728}"/>
              </a:ext>
            </a:extLst>
          </p:cNvPr>
          <p:cNvSpPr>
            <a:spLocks noGrp="1"/>
          </p:cNvSpPr>
          <p:nvPr>
            <p:ph type="sldNum" sz="quarter" idx="12"/>
          </p:nvPr>
        </p:nvSpPr>
        <p:spPr/>
        <p:txBody>
          <a:bodyPr/>
          <a:lstStyle/>
          <a:p>
            <a:fld id="{FB9EE3F8-69B4-B64F-916A-DB534A74575B}" type="slidenum">
              <a:rPr lang="en-IT" smtClean="0"/>
              <a:t>20</a:t>
            </a:fld>
            <a:endParaRPr lang="en-IT"/>
          </a:p>
        </p:txBody>
      </p:sp>
      <p:pic>
        <p:nvPicPr>
          <p:cNvPr id="12" name="Picture 5">
            <a:extLst>
              <a:ext uri="{FF2B5EF4-FFF2-40B4-BE49-F238E27FC236}">
                <a16:creationId xmlns:a16="http://schemas.microsoft.com/office/drawing/2014/main" id="{8649407C-BEAC-27E5-A843-D0765A059D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692" y="690049"/>
            <a:ext cx="4500000" cy="2100705"/>
          </a:xfrm>
          <a:prstGeom prst="rect">
            <a:avLst/>
          </a:prstGeom>
          <a:noFill/>
          <a:ln w="9525">
            <a:noFill/>
            <a:miter lim="800000"/>
            <a:headEnd/>
            <a:tailEnd/>
          </a:ln>
        </p:spPr>
      </p:pic>
      <p:grpSp>
        <p:nvGrpSpPr>
          <p:cNvPr id="13" name="Group 12">
            <a:extLst>
              <a:ext uri="{FF2B5EF4-FFF2-40B4-BE49-F238E27FC236}">
                <a16:creationId xmlns:a16="http://schemas.microsoft.com/office/drawing/2014/main" id="{103531F1-511E-E581-8504-ADFD9C10633F}"/>
              </a:ext>
            </a:extLst>
          </p:cNvPr>
          <p:cNvGrpSpPr/>
          <p:nvPr/>
        </p:nvGrpSpPr>
        <p:grpSpPr>
          <a:xfrm>
            <a:off x="5950939" y="810878"/>
            <a:ext cx="2687842" cy="2021221"/>
            <a:chOff x="3085529" y="823578"/>
            <a:chExt cx="3221306" cy="1976419"/>
          </a:xfrm>
        </p:grpSpPr>
        <p:pic>
          <p:nvPicPr>
            <p:cNvPr id="14" name="Picture 3" descr="X:\apelink\docs\asap2012\fig\apenet_nop2p_hor.png">
              <a:extLst>
                <a:ext uri="{FF2B5EF4-FFF2-40B4-BE49-F238E27FC236}">
                  <a16:creationId xmlns:a16="http://schemas.microsoft.com/office/drawing/2014/main" id="{2E9DA956-518E-567F-135F-97E915447DCF}"/>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85529" y="881708"/>
              <a:ext cx="2981110" cy="1918289"/>
            </a:xfrm>
            <a:prstGeom prst="rect">
              <a:avLst/>
            </a:prstGeom>
            <a:solidFill>
              <a:schemeClr val="bg1"/>
            </a:solidFill>
          </p:spPr>
        </p:pic>
        <p:sp>
          <p:nvSpPr>
            <p:cNvPr id="15" name="TextBox 14">
              <a:extLst>
                <a:ext uri="{FF2B5EF4-FFF2-40B4-BE49-F238E27FC236}">
                  <a16:creationId xmlns:a16="http://schemas.microsoft.com/office/drawing/2014/main" id="{4AB1BD36-4146-8492-E8BB-3700D52BC647}"/>
                </a:ext>
              </a:extLst>
            </p:cNvPr>
            <p:cNvSpPr txBox="1"/>
            <p:nvPr/>
          </p:nvSpPr>
          <p:spPr>
            <a:xfrm>
              <a:off x="4589765" y="823578"/>
              <a:ext cx="1717070" cy="481894"/>
            </a:xfrm>
            <a:prstGeom prst="rect">
              <a:avLst/>
            </a:prstGeom>
            <a:noFill/>
          </p:spPr>
          <p:txBody>
            <a:bodyPr wrap="square" rtlCol="0">
              <a:spAutoFit/>
            </a:bodyPr>
            <a:lstStyle/>
            <a:p>
              <a:r>
                <a:rPr lang="en-US" sz="1100" b="1" dirty="0">
                  <a:solidFill>
                    <a:srgbClr val="FF0000"/>
                  </a:solidFill>
                  <a:latin typeface="Arial" pitchFamily="34" charset="0"/>
                  <a:cs typeface="Arial" pitchFamily="34" charset="0"/>
                </a:rPr>
                <a:t>TRADITIONAL DATA FLOW</a:t>
              </a:r>
            </a:p>
          </p:txBody>
        </p:sp>
      </p:grpSp>
      <p:grpSp>
        <p:nvGrpSpPr>
          <p:cNvPr id="16" name="Group 15">
            <a:extLst>
              <a:ext uri="{FF2B5EF4-FFF2-40B4-BE49-F238E27FC236}">
                <a16:creationId xmlns:a16="http://schemas.microsoft.com/office/drawing/2014/main" id="{3AFFBB5B-7859-8A1D-5750-5124BE7D5325}"/>
              </a:ext>
            </a:extLst>
          </p:cNvPr>
          <p:cNvGrpSpPr/>
          <p:nvPr/>
        </p:nvGrpSpPr>
        <p:grpSpPr>
          <a:xfrm>
            <a:off x="8720110" y="729255"/>
            <a:ext cx="3111500" cy="1861546"/>
            <a:chOff x="3584848" y="3692682"/>
            <a:chExt cx="5040560" cy="2760653"/>
          </a:xfrm>
        </p:grpSpPr>
        <p:pic>
          <p:nvPicPr>
            <p:cNvPr id="17" name="Picture 4" descr="X:\apelink\docs\asap2012\fig\apenet_p2p_hor.png">
              <a:extLst>
                <a:ext uri="{FF2B5EF4-FFF2-40B4-BE49-F238E27FC236}">
                  <a16:creationId xmlns:a16="http://schemas.microsoft.com/office/drawing/2014/main" id="{6772677A-AD4B-587B-0C77-E655497E5CAC}"/>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84848" y="3692682"/>
              <a:ext cx="4392488" cy="2760653"/>
            </a:xfrm>
            <a:prstGeom prst="rect">
              <a:avLst/>
            </a:prstGeom>
            <a:solidFill>
              <a:schemeClr val="bg1"/>
            </a:solidFill>
          </p:spPr>
        </p:pic>
        <p:sp>
          <p:nvSpPr>
            <p:cNvPr id="18" name="TextBox 17">
              <a:extLst>
                <a:ext uri="{FF2B5EF4-FFF2-40B4-BE49-F238E27FC236}">
                  <a16:creationId xmlns:a16="http://schemas.microsoft.com/office/drawing/2014/main" id="{C1B565A8-57EF-4C62-6189-3B83C9F3EFFB}"/>
                </a:ext>
              </a:extLst>
            </p:cNvPr>
            <p:cNvSpPr txBox="1"/>
            <p:nvPr/>
          </p:nvSpPr>
          <p:spPr>
            <a:xfrm>
              <a:off x="5745086" y="3717033"/>
              <a:ext cx="2880322" cy="639001"/>
            </a:xfrm>
            <a:prstGeom prst="rect">
              <a:avLst/>
            </a:prstGeom>
            <a:noFill/>
          </p:spPr>
          <p:txBody>
            <a:bodyPr wrap="square" rtlCol="0">
              <a:spAutoFit/>
            </a:bodyPr>
            <a:lstStyle/>
            <a:p>
              <a:r>
                <a:rPr lang="en-US" sz="1100" b="1" dirty="0">
                  <a:solidFill>
                    <a:srgbClr val="FF0000"/>
                  </a:solidFill>
                  <a:latin typeface="Arial" pitchFamily="34" charset="0"/>
                  <a:cs typeface="Arial" pitchFamily="34" charset="0"/>
                </a:rPr>
                <a:t>APENET+ ENHANCED DATA FLOW</a:t>
              </a:r>
            </a:p>
          </p:txBody>
        </p:sp>
      </p:grpSp>
      <p:grpSp>
        <p:nvGrpSpPr>
          <p:cNvPr id="19" name="Group 18">
            <a:extLst>
              <a:ext uri="{FF2B5EF4-FFF2-40B4-BE49-F238E27FC236}">
                <a16:creationId xmlns:a16="http://schemas.microsoft.com/office/drawing/2014/main" id="{E37AE730-3D40-20A3-A970-48BC644C4A05}"/>
              </a:ext>
            </a:extLst>
          </p:cNvPr>
          <p:cNvGrpSpPr/>
          <p:nvPr/>
        </p:nvGrpSpPr>
        <p:grpSpPr>
          <a:xfrm>
            <a:off x="6280594" y="2544356"/>
            <a:ext cx="4879032" cy="3854974"/>
            <a:chOff x="200472" y="2708920"/>
            <a:chExt cx="5004048" cy="3753036"/>
          </a:xfrm>
        </p:grpSpPr>
        <p:pic>
          <p:nvPicPr>
            <p:cNvPr id="20" name="Picture 19" descr="apenet_ib_gg_lat_logx.png">
              <a:extLst>
                <a:ext uri="{FF2B5EF4-FFF2-40B4-BE49-F238E27FC236}">
                  <a16:creationId xmlns:a16="http://schemas.microsoft.com/office/drawing/2014/main" id="{D3173A93-4D09-9916-D481-EB1333299A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0472" y="2708920"/>
              <a:ext cx="5004048" cy="3753036"/>
            </a:xfrm>
            <a:prstGeom prst="rect">
              <a:avLst/>
            </a:prstGeom>
          </p:spPr>
        </p:pic>
        <p:cxnSp>
          <p:nvCxnSpPr>
            <p:cNvPr id="21" name="Straight Arrow Connector 20">
              <a:extLst>
                <a:ext uri="{FF2B5EF4-FFF2-40B4-BE49-F238E27FC236}">
                  <a16:creationId xmlns:a16="http://schemas.microsoft.com/office/drawing/2014/main" id="{DF095067-0233-08E3-9DBF-75B1C3D6996B}"/>
                </a:ext>
              </a:extLst>
            </p:cNvPr>
            <p:cNvCxnSpPr/>
            <p:nvPr/>
          </p:nvCxnSpPr>
          <p:spPr>
            <a:xfrm>
              <a:off x="992560" y="4653136"/>
              <a:ext cx="0" cy="86409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2F3765EA-B6A9-EE5F-FB47-2D85E1CB3B81}"/>
                </a:ext>
              </a:extLst>
            </p:cNvPr>
            <p:cNvSpPr txBox="1"/>
            <p:nvPr/>
          </p:nvSpPr>
          <p:spPr>
            <a:xfrm>
              <a:off x="1066800" y="4800600"/>
              <a:ext cx="3048000" cy="3530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ahoma"/>
                  <a:cs typeface="Tahoma"/>
                </a:rPr>
                <a:t>No P2p = 2x</a:t>
              </a:r>
              <a:r>
                <a:rPr kumimoji="0" lang="en-US" sz="1400" b="0" i="0" u="none" strike="noStrike" kern="0" cap="none" spc="0" normalizeH="0" noProof="0" dirty="0">
                  <a:ln>
                    <a:noFill/>
                  </a:ln>
                  <a:solidFill>
                    <a:sysClr val="windowText" lastClr="000000"/>
                  </a:solidFill>
                  <a:effectLst/>
                  <a:uLnTx/>
                  <a:uFillTx/>
                  <a:latin typeface="Tahoma"/>
                  <a:cs typeface="Tahoma"/>
                </a:rPr>
                <a:t> </a:t>
              </a:r>
              <a:r>
                <a:rPr kumimoji="0" lang="en-US" sz="1400" b="0" i="0" u="none" strike="noStrike" kern="0" cap="none" spc="0" normalizeH="0" baseline="0" noProof="0" dirty="0" err="1">
                  <a:ln>
                    <a:noFill/>
                  </a:ln>
                  <a:solidFill>
                    <a:sysClr val="windowText" lastClr="000000"/>
                  </a:solidFill>
                  <a:effectLst/>
                  <a:uLnTx/>
                  <a:uFillTx/>
                  <a:latin typeface="Courier New"/>
                  <a:cs typeface="Courier New"/>
                </a:rPr>
                <a:t>cuMemcpy</a:t>
              </a:r>
              <a:r>
                <a:rPr kumimoji="0" lang="en-US" sz="1400" b="0" i="0" u="none" strike="noStrike" kern="0" cap="none" spc="0" normalizeH="0" baseline="0" noProof="0" dirty="0">
                  <a:ln>
                    <a:noFill/>
                  </a:ln>
                  <a:solidFill>
                    <a:sysClr val="windowText" lastClr="000000"/>
                  </a:solidFill>
                  <a:effectLst/>
                  <a:uLnTx/>
                  <a:uFillTx/>
                  <a:latin typeface="Courier New"/>
                  <a:cs typeface="Courier New"/>
                </a:rPr>
                <a:t>()</a:t>
              </a:r>
              <a:r>
                <a:rPr kumimoji="0" lang="en-US" sz="1400" b="0" i="0" u="none" strike="noStrike" kern="0" cap="none" spc="0" normalizeH="0" baseline="0" noProof="0" dirty="0">
                  <a:ln>
                    <a:noFill/>
                  </a:ln>
                  <a:solidFill>
                    <a:sysClr val="windowText" lastClr="000000"/>
                  </a:solidFill>
                  <a:effectLst/>
                  <a:uLnTx/>
                  <a:uFillTx/>
                  <a:latin typeface="Tahoma"/>
                  <a:cs typeface="Tahoma"/>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Tahoma"/>
                  <a:cs typeface="Tahoma"/>
                </a:rPr>
                <a:t>on host bounce buffers (~8-10us)</a:t>
              </a:r>
            </a:p>
          </p:txBody>
        </p:sp>
        <p:sp>
          <p:nvSpPr>
            <p:cNvPr id="23" name="Rectangle 22">
              <a:extLst>
                <a:ext uri="{FF2B5EF4-FFF2-40B4-BE49-F238E27FC236}">
                  <a16:creationId xmlns:a16="http://schemas.microsoft.com/office/drawing/2014/main" id="{D2394AF0-FB51-721C-627D-E17205D6B258}"/>
                </a:ext>
              </a:extLst>
            </p:cNvPr>
            <p:cNvSpPr/>
            <p:nvPr/>
          </p:nvSpPr>
          <p:spPr>
            <a:xfrm>
              <a:off x="3224808" y="3861048"/>
              <a:ext cx="1790700" cy="353011"/>
            </a:xfrm>
            <a:prstGeom prst="rect">
              <a:avLst/>
            </a:prstGeom>
          </p:spPr>
          <p:txBody>
            <a:bodyPr wrap="square">
              <a:spAutoFit/>
            </a:bodyPr>
            <a:lstStyle/>
            <a:p>
              <a:r>
                <a:rPr lang="en-US" sz="1400" dirty="0">
                  <a:latin typeface="Tahoma"/>
                  <a:cs typeface="Tahoma"/>
                </a:rPr>
                <a:t>MVAPICH2 points from the Ohio State U. web site*</a:t>
              </a:r>
            </a:p>
          </p:txBody>
        </p:sp>
      </p:grpSp>
    </p:spTree>
    <p:extLst>
      <p:ext uri="{BB962C8B-B14F-4D97-AF65-F5344CB8AC3E}">
        <p14:creationId xmlns:p14="http://schemas.microsoft.com/office/powerpoint/2010/main" val="3661043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3597-AC46-B1C1-BFC1-6C2CA42C50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C42278-AD3E-90A5-8B83-4F2FFC6A91B3}"/>
              </a:ext>
            </a:extLst>
          </p:cNvPr>
          <p:cNvSpPr>
            <a:spLocks noGrp="1"/>
          </p:cNvSpPr>
          <p:nvPr>
            <p:ph type="title"/>
          </p:nvPr>
        </p:nvSpPr>
        <p:spPr/>
        <p:txBody>
          <a:bodyPr>
            <a:noAutofit/>
          </a:bodyPr>
          <a:lstStyle/>
          <a:p>
            <a:r>
              <a:rPr lang="en-GB" sz="2800" dirty="0" err="1"/>
              <a:t>QUonG</a:t>
            </a:r>
            <a:endParaRPr lang="en-GB" sz="2800" dirty="0"/>
          </a:p>
        </p:txBody>
      </p:sp>
      <p:sp>
        <p:nvSpPr>
          <p:cNvPr id="4" name="Date Placeholder 3">
            <a:extLst>
              <a:ext uri="{FF2B5EF4-FFF2-40B4-BE49-F238E27FC236}">
                <a16:creationId xmlns:a16="http://schemas.microsoft.com/office/drawing/2014/main" id="{3A98B8F7-E0C6-BA7C-C2DB-66A5D42DAEFB}"/>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3130E9E5-2078-E462-4A6E-A5014D6E6A6C}"/>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9B62D90A-61DD-79EC-0FAD-756F8ED649D6}"/>
              </a:ext>
            </a:extLst>
          </p:cNvPr>
          <p:cNvSpPr>
            <a:spLocks noGrp="1"/>
          </p:cNvSpPr>
          <p:nvPr>
            <p:ph type="sldNum" sz="quarter" idx="12"/>
          </p:nvPr>
        </p:nvSpPr>
        <p:spPr/>
        <p:txBody>
          <a:bodyPr/>
          <a:lstStyle/>
          <a:p>
            <a:fld id="{FB9EE3F8-69B4-B64F-916A-DB534A74575B}" type="slidenum">
              <a:rPr lang="en-IT" smtClean="0"/>
              <a:t>21</a:t>
            </a:fld>
            <a:endParaRPr lang="en-IT"/>
          </a:p>
        </p:txBody>
      </p:sp>
      <p:grpSp>
        <p:nvGrpSpPr>
          <p:cNvPr id="9" name="Group 5">
            <a:extLst>
              <a:ext uri="{FF2B5EF4-FFF2-40B4-BE49-F238E27FC236}">
                <a16:creationId xmlns:a16="http://schemas.microsoft.com/office/drawing/2014/main" id="{0FF94F0E-6153-EE29-BE25-185040E78476}"/>
              </a:ext>
            </a:extLst>
          </p:cNvPr>
          <p:cNvGrpSpPr>
            <a:grpSpLocks/>
          </p:cNvGrpSpPr>
          <p:nvPr/>
        </p:nvGrpSpPr>
        <p:grpSpPr bwMode="auto">
          <a:xfrm>
            <a:off x="7798904" y="967608"/>
            <a:ext cx="3652838" cy="4922783"/>
            <a:chOff x="4860032" y="856605"/>
            <a:chExt cx="4281110" cy="5236691"/>
          </a:xfrm>
        </p:grpSpPr>
        <p:sp>
          <p:nvSpPr>
            <p:cNvPr id="10" name="Slide Number Placeholder 4">
              <a:extLst>
                <a:ext uri="{FF2B5EF4-FFF2-40B4-BE49-F238E27FC236}">
                  <a16:creationId xmlns:a16="http://schemas.microsoft.com/office/drawing/2014/main" id="{C9D8B873-097A-0BE5-1B4A-4D7381AACD55}"/>
                </a:ext>
              </a:extLst>
            </p:cNvPr>
            <p:cNvSpPr txBox="1">
              <a:spLocks/>
            </p:cNvSpPr>
            <p:nvPr/>
          </p:nvSpPr>
          <p:spPr>
            <a:xfrm>
              <a:off x="6911894" y="5825502"/>
              <a:ext cx="288251" cy="267794"/>
            </a:xfrm>
            <a:prstGeom prst="rect">
              <a:avLst/>
            </a:prstGeom>
          </p:spPr>
          <p:txBody>
            <a:bodyPr anchor="ctr"/>
            <a:lstStyle>
              <a:defPPr>
                <a:defRPr lang="en-US"/>
              </a:defPPr>
              <a:lvl1pPr algn="l" defTabSz="1948240" rtl="0" fontAlgn="base">
                <a:spcBef>
                  <a:spcPct val="0"/>
                </a:spcBef>
                <a:spcAft>
                  <a:spcPct val="0"/>
                </a:spcAft>
                <a:defRPr kern="1200">
                  <a:solidFill>
                    <a:schemeClr val="tx1"/>
                  </a:solidFill>
                  <a:latin typeface="Arial" charset="0"/>
                  <a:ea typeface="MS PGothic" pitchFamily="34" charset="-128"/>
                  <a:cs typeface="+mn-cs"/>
                </a:defRPr>
              </a:lvl1pPr>
              <a:lvl2pPr marL="1948240" indent="-1513287" algn="l" defTabSz="1948240" rtl="0" fontAlgn="base">
                <a:spcBef>
                  <a:spcPct val="0"/>
                </a:spcBef>
                <a:spcAft>
                  <a:spcPct val="0"/>
                </a:spcAft>
                <a:defRPr kern="1200">
                  <a:solidFill>
                    <a:schemeClr val="tx1"/>
                  </a:solidFill>
                  <a:latin typeface="Arial" charset="0"/>
                  <a:ea typeface="MS PGothic" pitchFamily="34" charset="-128"/>
                  <a:cs typeface="+mn-cs"/>
                </a:defRPr>
              </a:lvl2pPr>
              <a:lvl3pPr marL="3896484" indent="-3026569" algn="l" defTabSz="1948240" rtl="0" fontAlgn="base">
                <a:spcBef>
                  <a:spcPct val="0"/>
                </a:spcBef>
                <a:spcAft>
                  <a:spcPct val="0"/>
                </a:spcAft>
                <a:defRPr kern="1200">
                  <a:solidFill>
                    <a:schemeClr val="tx1"/>
                  </a:solidFill>
                  <a:latin typeface="Arial" charset="0"/>
                  <a:ea typeface="MS PGothic" pitchFamily="34" charset="-128"/>
                  <a:cs typeface="+mn-cs"/>
                </a:defRPr>
              </a:lvl3pPr>
              <a:lvl4pPr marL="5844724" indent="-4539856" algn="l" defTabSz="1948240" rtl="0" fontAlgn="base">
                <a:spcBef>
                  <a:spcPct val="0"/>
                </a:spcBef>
                <a:spcAft>
                  <a:spcPct val="0"/>
                </a:spcAft>
                <a:defRPr kern="1200">
                  <a:solidFill>
                    <a:schemeClr val="tx1"/>
                  </a:solidFill>
                  <a:latin typeface="Arial" charset="0"/>
                  <a:ea typeface="MS PGothic" pitchFamily="34" charset="-128"/>
                  <a:cs typeface="+mn-cs"/>
                </a:defRPr>
              </a:lvl4pPr>
              <a:lvl5pPr marL="7792963" indent="-6053139" algn="l" defTabSz="1948240" rtl="0" fontAlgn="base">
                <a:spcBef>
                  <a:spcPct val="0"/>
                </a:spcBef>
                <a:spcAft>
                  <a:spcPct val="0"/>
                </a:spcAft>
                <a:defRPr kern="1200">
                  <a:solidFill>
                    <a:schemeClr val="tx1"/>
                  </a:solidFill>
                  <a:latin typeface="Arial" charset="0"/>
                  <a:ea typeface="MS PGothic" pitchFamily="34" charset="-128"/>
                  <a:cs typeface="+mn-cs"/>
                </a:defRPr>
              </a:lvl5pPr>
              <a:lvl6pPr marL="2174782" algn="l" defTabSz="869915" rtl="0" eaLnBrk="1" latinLnBrk="0" hangingPunct="1">
                <a:defRPr kern="1200">
                  <a:solidFill>
                    <a:schemeClr val="tx1"/>
                  </a:solidFill>
                  <a:latin typeface="Arial" charset="0"/>
                  <a:ea typeface="MS PGothic" pitchFamily="34" charset="-128"/>
                  <a:cs typeface="+mn-cs"/>
                </a:defRPr>
              </a:lvl6pPr>
              <a:lvl7pPr marL="2609739" algn="l" defTabSz="869915" rtl="0" eaLnBrk="1" latinLnBrk="0" hangingPunct="1">
                <a:defRPr kern="1200">
                  <a:solidFill>
                    <a:schemeClr val="tx1"/>
                  </a:solidFill>
                  <a:latin typeface="Arial" charset="0"/>
                  <a:ea typeface="MS PGothic" pitchFamily="34" charset="-128"/>
                  <a:cs typeface="+mn-cs"/>
                </a:defRPr>
              </a:lvl7pPr>
              <a:lvl8pPr marL="3044692" algn="l" defTabSz="869915" rtl="0" eaLnBrk="1" latinLnBrk="0" hangingPunct="1">
                <a:defRPr kern="1200">
                  <a:solidFill>
                    <a:schemeClr val="tx1"/>
                  </a:solidFill>
                  <a:latin typeface="Arial" charset="0"/>
                  <a:ea typeface="MS PGothic" pitchFamily="34" charset="-128"/>
                  <a:cs typeface="+mn-cs"/>
                </a:defRPr>
              </a:lvl8pPr>
              <a:lvl9pPr marL="3479649" algn="l" defTabSz="869915" rtl="0" eaLnBrk="1" latinLnBrk="0" hangingPunct="1">
                <a:defRPr kern="1200">
                  <a:solidFill>
                    <a:schemeClr val="tx1"/>
                  </a:solidFill>
                  <a:latin typeface="Arial" charset="0"/>
                  <a:ea typeface="MS PGothic" pitchFamily="34" charset="-128"/>
                  <a:cs typeface="+mn-cs"/>
                </a:defRPr>
              </a:lvl9pPr>
            </a:lstStyle>
            <a:p>
              <a:pPr algn="r" defTabSz="914400" fontAlgn="auto">
                <a:spcBef>
                  <a:spcPts val="0"/>
                </a:spcBef>
                <a:spcAft>
                  <a:spcPts val="0"/>
                </a:spcAft>
                <a:defRPr/>
              </a:pPr>
              <a:fld id="{91450BC3-A67A-F04C-ADB5-535062D59618}" type="slidenum">
                <a:rPr lang="it-IT" sz="1200" smtClean="0">
                  <a:solidFill>
                    <a:schemeClr val="tx1">
                      <a:tint val="75000"/>
                    </a:schemeClr>
                  </a:solidFill>
                  <a:latin typeface="+mn-lt"/>
                  <a:ea typeface="+mn-ea"/>
                </a:rPr>
                <a:pPr algn="r" defTabSz="914400" fontAlgn="auto">
                  <a:spcBef>
                    <a:spcPts val="0"/>
                  </a:spcBef>
                  <a:spcAft>
                    <a:spcPts val="0"/>
                  </a:spcAft>
                  <a:defRPr/>
                </a:pPr>
                <a:t>21</a:t>
              </a:fld>
              <a:endParaRPr lang="it-IT" sz="1200">
                <a:solidFill>
                  <a:schemeClr val="tx1">
                    <a:tint val="75000"/>
                  </a:schemeClr>
                </a:solidFill>
                <a:latin typeface="+mn-lt"/>
                <a:ea typeface="+mn-ea"/>
              </a:endParaRPr>
            </a:p>
          </p:txBody>
        </p:sp>
        <p:pic>
          <p:nvPicPr>
            <p:cNvPr id="11" name="Picture 10" descr="X:\apelink\docs\apenet+\foto_apenet+\diag.jpg">
              <a:extLst>
                <a:ext uri="{FF2B5EF4-FFF2-40B4-BE49-F238E27FC236}">
                  <a16:creationId xmlns:a16="http://schemas.microsoft.com/office/drawing/2014/main" id="{BB9C2DEC-8408-F32D-827A-718E07E5A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296" y="915874"/>
              <a:ext cx="1316736" cy="877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http://www.ipspty.com.au/images/S2050.jpg">
              <a:extLst>
                <a:ext uri="{FF2B5EF4-FFF2-40B4-BE49-F238E27FC236}">
                  <a16:creationId xmlns:a16="http://schemas.microsoft.com/office/drawing/2014/main" id="{15200C45-DE36-1924-67FA-60AE48044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016949"/>
              <a:ext cx="2090400" cy="93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CA693ED3-CCC4-4A79-89FE-9A6543E4F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832" y="5209581"/>
              <a:ext cx="1663200" cy="83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58991B9-7FEF-469A-8BD9-FFF510113D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840" y="1923986"/>
              <a:ext cx="1663200" cy="83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5" name="Straight Arrow Connector 14">
              <a:extLst>
                <a:ext uri="{FF2B5EF4-FFF2-40B4-BE49-F238E27FC236}">
                  <a16:creationId xmlns:a16="http://schemas.microsoft.com/office/drawing/2014/main" id="{444B0AE6-E5C0-E3BF-72F4-D3F0FCB5914D}"/>
                </a:ext>
              </a:extLst>
            </p:cNvPr>
            <p:cNvCxnSpPr/>
            <p:nvPr/>
          </p:nvCxnSpPr>
          <p:spPr>
            <a:xfrm>
              <a:off x="6079551" y="1708542"/>
              <a:ext cx="0" cy="306050"/>
            </a:xfrm>
            <a:prstGeom prst="straightConnector1">
              <a:avLst/>
            </a:prstGeom>
            <a:solidFill>
              <a:schemeClr val="bg1"/>
            </a:solidFill>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X:\apelink\docs\apenet+\foto_apenet+\diag.jpg">
              <a:extLst>
                <a:ext uri="{FF2B5EF4-FFF2-40B4-BE49-F238E27FC236}">
                  <a16:creationId xmlns:a16="http://schemas.microsoft.com/office/drawing/2014/main" id="{2E179B4F-29AD-39FA-0803-0003AFA30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3280" y="4168973"/>
              <a:ext cx="1316736" cy="877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descr="plain.tif">
              <a:extLst>
                <a:ext uri="{FF2B5EF4-FFF2-40B4-BE49-F238E27FC236}">
                  <a16:creationId xmlns:a16="http://schemas.microsoft.com/office/drawing/2014/main" id="{264A535A-E1DE-9849-89C0-835B0ACD4E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12292" y="856605"/>
              <a:ext cx="2228850" cy="5212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Straight Arrow Connector 17">
              <a:extLst>
                <a:ext uri="{FF2B5EF4-FFF2-40B4-BE49-F238E27FC236}">
                  <a16:creationId xmlns:a16="http://schemas.microsoft.com/office/drawing/2014/main" id="{080AC976-9472-38B9-BAD2-2FEFA324774B}"/>
                </a:ext>
              </a:extLst>
            </p:cNvPr>
            <p:cNvCxnSpPr/>
            <p:nvPr/>
          </p:nvCxnSpPr>
          <p:spPr>
            <a:xfrm>
              <a:off x="6840258" y="2152903"/>
              <a:ext cx="719772" cy="1224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E9500E0-C278-219F-BE43-9BA135BF1FB2}"/>
                </a:ext>
              </a:extLst>
            </p:cNvPr>
            <p:cNvCxnSpPr/>
            <p:nvPr/>
          </p:nvCxnSpPr>
          <p:spPr>
            <a:xfrm flipV="1">
              <a:off x="6696986" y="3737595"/>
              <a:ext cx="863044" cy="143902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300A5EC0-0092-5D16-2FCD-38AFDAB8F22E}"/>
                </a:ext>
              </a:extLst>
            </p:cNvPr>
            <p:cNvCxnSpPr/>
            <p:nvPr/>
          </p:nvCxnSpPr>
          <p:spPr>
            <a:xfrm>
              <a:off x="6768622" y="3555142"/>
              <a:ext cx="71977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B51D33C-4A6D-2766-CC95-2082BB970320}"/>
                </a:ext>
              </a:extLst>
            </p:cNvPr>
            <p:cNvCxnSpPr/>
            <p:nvPr/>
          </p:nvCxnSpPr>
          <p:spPr>
            <a:xfrm>
              <a:off x="6072728" y="4994165"/>
              <a:ext cx="0" cy="3060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22" name="Rectangle 4">
            <a:extLst>
              <a:ext uri="{FF2B5EF4-FFF2-40B4-BE49-F238E27FC236}">
                <a16:creationId xmlns:a16="http://schemas.microsoft.com/office/drawing/2014/main" id="{F839839F-13D6-28AB-F5AE-28336B460963}"/>
              </a:ext>
            </a:extLst>
          </p:cNvPr>
          <p:cNvSpPr>
            <a:spLocks noChangeArrowheads="1"/>
          </p:cNvSpPr>
          <p:nvPr/>
        </p:nvSpPr>
        <p:spPr bwMode="auto">
          <a:xfrm>
            <a:off x="164898" y="779812"/>
            <a:ext cx="8054492" cy="5597996"/>
          </a:xfrm>
          <a:prstGeom prst="rect">
            <a:avLst/>
          </a:prstGeom>
          <a:noFill/>
          <a:ln w="9525">
            <a:noFill/>
            <a:miter lim="800000"/>
            <a:headEnd/>
            <a:tailEnd/>
          </a:ln>
        </p:spPr>
        <p:txBody>
          <a:bodyPr>
            <a:prstTxWarp prst="textNoShape">
              <a:avLst/>
            </a:prstTxWarp>
          </a:bodyPr>
          <a:lstStyle/>
          <a:p>
            <a:pPr>
              <a:spcBef>
                <a:spcPct val="20000"/>
              </a:spcBef>
              <a:buClr>
                <a:schemeClr val="tx1"/>
              </a:buClr>
              <a:buSzPct val="130000"/>
            </a:pPr>
            <a:r>
              <a:rPr lang="en-US" sz="2400" dirty="0" err="1">
                <a:solidFill>
                  <a:srgbClr val="000000"/>
                </a:solidFill>
                <a:latin typeface="Calibri" panose="020F0502020204030204" pitchFamily="34" charset="0"/>
                <a:ea typeface="Tahoma" charset="0"/>
                <a:cs typeface="Calibri" panose="020F0502020204030204" pitchFamily="34" charset="0"/>
              </a:rPr>
              <a:t>QUonG</a:t>
            </a:r>
            <a:r>
              <a:rPr lang="en-US" sz="2400" dirty="0">
                <a:solidFill>
                  <a:srgbClr val="FF0000"/>
                </a:solidFill>
                <a:latin typeface="Calibri" panose="020F0502020204030204" pitchFamily="34" charset="0"/>
                <a:ea typeface="Tahoma" charset="0"/>
                <a:cs typeface="Calibri" panose="020F0502020204030204" pitchFamily="34" charset="0"/>
              </a:rPr>
              <a:t> </a:t>
            </a:r>
            <a:r>
              <a:rPr lang="en-US" sz="2400" dirty="0">
                <a:latin typeface="Calibri" panose="020F0502020204030204" pitchFamily="34" charset="0"/>
                <a:ea typeface="Tahoma" charset="0"/>
                <a:cs typeface="Calibri" panose="020F0502020204030204" pitchFamily="34" charset="0"/>
              </a:rPr>
              <a:t>(</a:t>
            </a:r>
            <a:r>
              <a:rPr lang="en-US" sz="2400" dirty="0" err="1">
                <a:solidFill>
                  <a:srgbClr val="FF0000"/>
                </a:solidFill>
                <a:latin typeface="Calibri" panose="020F0502020204030204" pitchFamily="34" charset="0"/>
                <a:ea typeface="Tahoma" charset="0"/>
                <a:cs typeface="Calibri" panose="020F0502020204030204" pitchFamily="34" charset="0"/>
              </a:rPr>
              <a:t>QU</a:t>
            </a:r>
            <a:r>
              <a:rPr lang="en-US" sz="2400" dirty="0" err="1">
                <a:latin typeface="Calibri" panose="020F0502020204030204" pitchFamily="34" charset="0"/>
                <a:ea typeface="Tahoma" charset="0"/>
                <a:cs typeface="Calibri" panose="020F0502020204030204" pitchFamily="34" charset="0"/>
              </a:rPr>
              <a:t>antum</a:t>
            </a:r>
            <a:r>
              <a:rPr lang="en-US" sz="2400" dirty="0">
                <a:latin typeface="Calibri" panose="020F0502020204030204" pitchFamily="34" charset="0"/>
                <a:ea typeface="Tahoma" charset="0"/>
                <a:cs typeface="Calibri" panose="020F0502020204030204" pitchFamily="34" charset="0"/>
              </a:rPr>
              <a:t> chromodynamics </a:t>
            </a:r>
            <a:r>
              <a:rPr lang="en-US" sz="2400" dirty="0">
                <a:solidFill>
                  <a:srgbClr val="FF0000"/>
                </a:solidFill>
                <a:latin typeface="Calibri" panose="020F0502020204030204" pitchFamily="34" charset="0"/>
                <a:ea typeface="Tahoma" charset="0"/>
                <a:cs typeface="Calibri" panose="020F0502020204030204" pitchFamily="34" charset="0"/>
              </a:rPr>
              <a:t>ON</a:t>
            </a:r>
            <a:r>
              <a:rPr lang="en-US" sz="2400" dirty="0">
                <a:latin typeface="Calibri" panose="020F0502020204030204" pitchFamily="34" charset="0"/>
                <a:ea typeface="Tahoma" charset="0"/>
                <a:cs typeface="Calibri" panose="020F0502020204030204" pitchFamily="34" charset="0"/>
              </a:rPr>
              <a:t> </a:t>
            </a:r>
            <a:r>
              <a:rPr lang="en-US" sz="2400" dirty="0" err="1">
                <a:solidFill>
                  <a:srgbClr val="FF0000"/>
                </a:solidFill>
                <a:latin typeface="Calibri" panose="020F0502020204030204" pitchFamily="34" charset="0"/>
                <a:ea typeface="Tahoma" charset="0"/>
                <a:cs typeface="Calibri" panose="020F0502020204030204" pitchFamily="34" charset="0"/>
              </a:rPr>
              <a:t>G</a:t>
            </a:r>
            <a:r>
              <a:rPr lang="en-US" sz="2400" dirty="0" err="1">
                <a:latin typeface="Calibri" panose="020F0502020204030204" pitchFamily="34" charset="0"/>
                <a:ea typeface="Tahoma" charset="0"/>
                <a:cs typeface="Calibri" panose="020F0502020204030204" pitchFamily="34" charset="0"/>
              </a:rPr>
              <a:t>pu</a:t>
            </a:r>
            <a:r>
              <a:rPr lang="en-US" sz="2400" dirty="0">
                <a:latin typeface="Calibri" panose="020F0502020204030204" pitchFamily="34" charset="0"/>
                <a:ea typeface="Tahoma" charset="0"/>
                <a:cs typeface="Calibri" panose="020F0502020204030204" pitchFamily="34" charset="0"/>
              </a:rPr>
              <a:t>): </a:t>
            </a:r>
            <a:r>
              <a:rPr lang="en-US" sz="2400" dirty="0">
                <a:latin typeface="Calibri" panose="020F0502020204030204" pitchFamily="34" charset="0"/>
                <a:cs typeface="Calibri" panose="020F0502020204030204" pitchFamily="34" charset="0"/>
              </a:rPr>
              <a:t>deploy a GPU-accelerated HPC hardware platform mainly devoted to theoretical physics computations.</a:t>
            </a:r>
          </a:p>
          <a:p>
            <a:pPr marL="355600" lvl="1" indent="-177800">
              <a:spcBef>
                <a:spcPct val="20000"/>
              </a:spcBef>
              <a:buClr>
                <a:schemeClr val="tx1"/>
              </a:buClr>
              <a:buSzPct val="130000"/>
              <a:buFont typeface="Arial" charset="0"/>
              <a:buChar char="•"/>
            </a:pPr>
            <a:r>
              <a:rPr lang="en-US" sz="2000" dirty="0">
                <a:latin typeface="Calibri" panose="020F0502020204030204" pitchFamily="34" charset="0"/>
                <a:ea typeface="Tahoma" charset="0"/>
                <a:cs typeface="Calibri" panose="020F0502020204030204" pitchFamily="34" charset="0"/>
              </a:rPr>
              <a:t>Heterogeneous cluster: </a:t>
            </a:r>
            <a:r>
              <a:rPr lang="en-US" sz="2000" dirty="0">
                <a:solidFill>
                  <a:srgbClr val="FF0000"/>
                </a:solidFill>
                <a:latin typeface="Calibri" panose="020F0502020204030204" pitchFamily="34" charset="0"/>
                <a:ea typeface="Tahoma" charset="0"/>
                <a:cs typeface="Calibri" panose="020F0502020204030204" pitchFamily="34" charset="0"/>
              </a:rPr>
              <a:t>PC mesh </a:t>
            </a:r>
            <a:r>
              <a:rPr lang="en-US" sz="2000" dirty="0">
                <a:latin typeface="Calibri" panose="020F0502020204030204" pitchFamily="34" charset="0"/>
                <a:ea typeface="Tahoma" charset="0"/>
                <a:cs typeface="Calibri" panose="020F0502020204030204" pitchFamily="34" charset="0"/>
              </a:rPr>
              <a:t>accelerated with </a:t>
            </a:r>
            <a:r>
              <a:rPr lang="en-US" sz="2000" dirty="0">
                <a:solidFill>
                  <a:srgbClr val="FF0000"/>
                </a:solidFill>
                <a:latin typeface="Calibri" panose="020F0502020204030204" pitchFamily="34" charset="0"/>
                <a:ea typeface="Tahoma" charset="0"/>
                <a:cs typeface="Calibri" panose="020F0502020204030204" pitchFamily="34" charset="0"/>
              </a:rPr>
              <a:t>high-end GPU</a:t>
            </a:r>
            <a:r>
              <a:rPr lang="en-US" sz="2000" dirty="0">
                <a:latin typeface="Calibri" panose="020F0502020204030204" pitchFamily="34" charset="0"/>
                <a:ea typeface="Tahoma" charset="0"/>
                <a:cs typeface="Calibri" panose="020F0502020204030204" pitchFamily="34" charset="0"/>
              </a:rPr>
              <a:t> (Nvidia) and interconnected via </a:t>
            </a:r>
            <a:r>
              <a:rPr lang="en-US" sz="2000" dirty="0">
                <a:solidFill>
                  <a:srgbClr val="FF0000"/>
                </a:solidFill>
                <a:latin typeface="Calibri" panose="020F0502020204030204" pitchFamily="34" charset="0"/>
                <a:ea typeface="Tahoma" charset="0"/>
                <a:cs typeface="Calibri" panose="020F0502020204030204" pitchFamily="34" charset="0"/>
              </a:rPr>
              <a:t>3-D Torus network</a:t>
            </a:r>
          </a:p>
          <a:p>
            <a:pPr marL="355600" lvl="1" indent="-177800">
              <a:spcBef>
                <a:spcPct val="20000"/>
              </a:spcBef>
              <a:buClr>
                <a:schemeClr val="tx1"/>
              </a:buClr>
              <a:buSzPct val="130000"/>
              <a:buFont typeface="Arial" charset="0"/>
              <a:buChar char="•"/>
            </a:pPr>
            <a:r>
              <a:rPr lang="en-US" sz="2000" dirty="0">
                <a:latin typeface="Calibri" panose="020F0502020204030204" pitchFamily="34" charset="0"/>
                <a:ea typeface="Tahoma" charset="0"/>
                <a:cs typeface="Calibri" panose="020F0502020204030204" pitchFamily="34" charset="0"/>
              </a:rPr>
              <a:t>Added value: </a:t>
            </a:r>
          </a:p>
          <a:p>
            <a:pPr marL="812800" lvl="2" indent="-177800">
              <a:spcBef>
                <a:spcPct val="20000"/>
              </a:spcBef>
              <a:buClr>
                <a:schemeClr val="tx1"/>
              </a:buClr>
              <a:buSzPct val="130000"/>
              <a:buFont typeface="Arial" charset="0"/>
              <a:buChar char="•"/>
            </a:pPr>
            <a:r>
              <a:rPr lang="en-US" sz="2000" dirty="0">
                <a:latin typeface="Calibri" panose="020F0502020204030204" pitchFamily="34" charset="0"/>
                <a:ea typeface="Tahoma" charset="0"/>
                <a:cs typeface="Calibri" panose="020F0502020204030204" pitchFamily="34" charset="0"/>
              </a:rPr>
              <a:t>tight integration between accelerators (GPU) and custom/reconfigurable network (DNP on FPGA) allows latency reduction and computing efficiency gain</a:t>
            </a:r>
          </a:p>
          <a:p>
            <a:pPr marL="812800" lvl="2" indent="-177800">
              <a:spcBef>
                <a:spcPct val="20000"/>
              </a:spcBef>
              <a:buClr>
                <a:schemeClr val="tx1"/>
              </a:buClr>
              <a:buSzPct val="130000"/>
              <a:buFont typeface="Arial" charset="0"/>
              <a:buChar char="•"/>
            </a:pPr>
            <a:r>
              <a:rPr lang="en-US" sz="2000" dirty="0">
                <a:latin typeface="Calibri" panose="020F0502020204030204" pitchFamily="34" charset="0"/>
                <a:ea typeface="Tahoma" charset="0"/>
                <a:cs typeface="Calibri" panose="020F0502020204030204" pitchFamily="34" charset="0"/>
              </a:rPr>
              <a:t>Huge hardware resources in FPGA to integrate specific computing task accelerators</a:t>
            </a:r>
          </a:p>
          <a:p>
            <a:pPr marL="1270000" lvl="3" indent="-177800">
              <a:spcBef>
                <a:spcPct val="20000"/>
              </a:spcBef>
              <a:buClr>
                <a:schemeClr val="tx1"/>
              </a:buClr>
              <a:buSzPct val="130000"/>
              <a:buFont typeface="Arial" charset="0"/>
              <a:buChar char="•"/>
            </a:pPr>
            <a:r>
              <a:rPr lang="en-US" sz="2000" dirty="0">
                <a:latin typeface="Calibri" panose="020F0502020204030204" pitchFamily="34" charset="0"/>
                <a:ea typeface="Tahoma" charset="0"/>
                <a:cs typeface="Calibri" panose="020F0502020204030204" pitchFamily="34" charset="0"/>
              </a:rPr>
              <a:t>ASIP, </a:t>
            </a:r>
            <a:r>
              <a:rPr lang="en-US" sz="2000" dirty="0" err="1">
                <a:latin typeface="Calibri" panose="020F0502020204030204" pitchFamily="34" charset="0"/>
                <a:ea typeface="Tahoma" charset="0"/>
                <a:cs typeface="Calibri" panose="020F0502020204030204" pitchFamily="34" charset="0"/>
              </a:rPr>
              <a:t>OpenCL</a:t>
            </a:r>
            <a:r>
              <a:rPr lang="en-US" sz="2000" dirty="0">
                <a:latin typeface="Calibri" panose="020F0502020204030204" pitchFamily="34" charset="0"/>
                <a:ea typeface="Tahoma" charset="0"/>
                <a:cs typeface="Calibri" panose="020F0502020204030204" pitchFamily="34" charset="0"/>
              </a:rPr>
              <a:t> (in the future..)</a:t>
            </a:r>
          </a:p>
          <a:p>
            <a:pPr marL="355600" lvl="1" indent="-177800">
              <a:spcBef>
                <a:spcPct val="20000"/>
              </a:spcBef>
              <a:buClr>
                <a:schemeClr val="tx1"/>
              </a:buClr>
              <a:buSzPct val="130000"/>
              <a:buFont typeface="Arial" charset="0"/>
              <a:buChar char="•"/>
            </a:pPr>
            <a:r>
              <a:rPr lang="en-US" sz="2000" dirty="0">
                <a:latin typeface="Calibri" panose="020F0502020204030204" pitchFamily="34" charset="0"/>
                <a:ea typeface="Tahoma" charset="0"/>
                <a:cs typeface="Calibri" panose="020F0502020204030204" pitchFamily="34" charset="0"/>
              </a:rPr>
              <a:t>Communicating with optimized custom interconnect (</a:t>
            </a:r>
            <a:r>
              <a:rPr lang="en-US" sz="2000" dirty="0" err="1">
                <a:solidFill>
                  <a:srgbClr val="FF0000"/>
                </a:solidFill>
                <a:latin typeface="Calibri" panose="020F0502020204030204" pitchFamily="34" charset="0"/>
                <a:ea typeface="Tahoma" charset="0"/>
                <a:cs typeface="Calibri" panose="020F0502020204030204" pitchFamily="34" charset="0"/>
              </a:rPr>
              <a:t>APEnet</a:t>
            </a:r>
            <a:r>
              <a:rPr lang="en-US" sz="2000" dirty="0">
                <a:solidFill>
                  <a:srgbClr val="FF0000"/>
                </a:solidFill>
                <a:latin typeface="Calibri" panose="020F0502020204030204" pitchFamily="34" charset="0"/>
                <a:ea typeface="Tahoma" charset="0"/>
                <a:cs typeface="Calibri" panose="020F0502020204030204" pitchFamily="34" charset="0"/>
              </a:rPr>
              <a:t>+</a:t>
            </a:r>
            <a:r>
              <a:rPr lang="en-US" sz="2000" dirty="0">
                <a:latin typeface="Calibri" panose="020F0502020204030204" pitchFamily="34" charset="0"/>
                <a:ea typeface="Tahoma" charset="0"/>
                <a:cs typeface="Calibri" panose="020F0502020204030204" pitchFamily="34" charset="0"/>
              </a:rPr>
              <a:t>), with a standard software stack (MPI, </a:t>
            </a:r>
            <a:r>
              <a:rPr lang="en-US" sz="2000" dirty="0" err="1">
                <a:latin typeface="Calibri" panose="020F0502020204030204" pitchFamily="34" charset="0"/>
                <a:ea typeface="Tahoma" charset="0"/>
                <a:cs typeface="Calibri" panose="020F0502020204030204" pitchFamily="34" charset="0"/>
              </a:rPr>
              <a:t>OpenMP</a:t>
            </a:r>
            <a:r>
              <a:rPr lang="en-US" sz="2000" dirty="0">
                <a:latin typeface="Calibri" panose="020F0502020204030204" pitchFamily="34" charset="0"/>
                <a:ea typeface="Tahoma" charset="0"/>
                <a:cs typeface="Calibri" panose="020F0502020204030204" pitchFamily="34" charset="0"/>
              </a:rPr>
              <a:t>, …)</a:t>
            </a:r>
          </a:p>
          <a:p>
            <a:pPr marL="355600" lvl="1" indent="-177800">
              <a:spcBef>
                <a:spcPct val="20000"/>
              </a:spcBef>
              <a:buClr>
                <a:schemeClr val="tx1"/>
              </a:buClr>
              <a:buSzPct val="130000"/>
              <a:buFont typeface="Arial" charset="0"/>
              <a:buChar char="•"/>
            </a:pPr>
            <a:r>
              <a:rPr lang="en-US" sz="2000" dirty="0">
                <a:latin typeface="Calibri" panose="020F0502020204030204" pitchFamily="34" charset="0"/>
                <a:ea typeface="Tahoma" charset="0"/>
                <a:cs typeface="Calibri" panose="020F0502020204030204" pitchFamily="34" charset="0"/>
              </a:rPr>
              <a:t>Community of researchers sharing codes and expertise (LQCD, GWA, Laser-plasma interactions, </a:t>
            </a:r>
            <a:r>
              <a:rPr lang="en-US" sz="2000" dirty="0" err="1">
                <a:latin typeface="Calibri" panose="020F0502020204030204" pitchFamily="34" charset="0"/>
                <a:ea typeface="Tahoma" charset="0"/>
                <a:cs typeface="Calibri" panose="020F0502020204030204" pitchFamily="34" charset="0"/>
              </a:rPr>
              <a:t>BioComputing</a:t>
            </a:r>
            <a:r>
              <a:rPr lang="en-US" sz="2000" dirty="0">
                <a:latin typeface="Calibri" panose="020F0502020204030204" pitchFamily="34" charset="0"/>
                <a:ea typeface="Tahoma" charset="0"/>
                <a:cs typeface="Calibri" panose="020F0502020204030204" pitchFamily="34" charset="0"/>
              </a:rPr>
              <a:t>, Complex systems,…)</a:t>
            </a:r>
          </a:p>
        </p:txBody>
      </p:sp>
    </p:spTree>
    <p:extLst>
      <p:ext uri="{BB962C8B-B14F-4D97-AF65-F5344CB8AC3E}">
        <p14:creationId xmlns:p14="http://schemas.microsoft.com/office/powerpoint/2010/main" val="1574884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D8F685-0DD3-7D3F-1DA5-B73A66CFA5DE}"/>
              </a:ext>
            </a:extLst>
          </p:cNvPr>
          <p:cNvSpPr>
            <a:spLocks noGrp="1"/>
          </p:cNvSpPr>
          <p:nvPr>
            <p:ph type="title"/>
          </p:nvPr>
        </p:nvSpPr>
        <p:spPr>
          <a:xfrm>
            <a:off x="2064774" y="174590"/>
            <a:ext cx="9651072" cy="576064"/>
          </a:xfrm>
        </p:spPr>
        <p:txBody>
          <a:bodyPr/>
          <a:lstStyle/>
          <a:p>
            <a:r>
              <a:rPr lang="it-IT" sz="2800" dirty="0">
                <a:solidFill>
                  <a:srgbClr val="FF0000"/>
                </a:solidFill>
                <a:latin typeface="Calibri" panose="020F0502020204030204" pitchFamily="34" charset="0"/>
                <a:cs typeface="Calibri" panose="020F0502020204030204" pitchFamily="34" charset="0"/>
              </a:rPr>
              <a:t>APE LAB TEAM (</a:t>
            </a:r>
            <a:r>
              <a:rPr lang="it-IT" sz="2800" dirty="0" err="1">
                <a:solidFill>
                  <a:srgbClr val="FF0000"/>
                </a:solidFill>
                <a:latin typeface="Calibri" panose="020F0502020204030204" pitchFamily="34" charset="0"/>
                <a:cs typeface="Calibri" panose="020F0502020204030204" pitchFamily="34" charset="0"/>
              </a:rPr>
              <a:t>today</a:t>
            </a:r>
            <a:r>
              <a:rPr lang="it-IT" sz="2800" dirty="0">
                <a:solidFill>
                  <a:srgbClr val="FF0000"/>
                </a:solidFill>
                <a:latin typeface="Calibri" panose="020F0502020204030204" pitchFamily="34" charset="0"/>
                <a:cs typeface="Calibri" panose="020F0502020204030204" pitchFamily="34" charset="0"/>
              </a:rPr>
              <a:t>)</a:t>
            </a:r>
          </a:p>
        </p:txBody>
      </p:sp>
      <p:sp>
        <p:nvSpPr>
          <p:cNvPr id="3" name="Segnaposto contenuto 2">
            <a:extLst>
              <a:ext uri="{FF2B5EF4-FFF2-40B4-BE49-F238E27FC236}">
                <a16:creationId xmlns:a16="http://schemas.microsoft.com/office/drawing/2014/main" id="{8970E23E-A9D0-F3AB-97F2-765A7F53DA72}"/>
              </a:ext>
            </a:extLst>
          </p:cNvPr>
          <p:cNvSpPr>
            <a:spLocks noGrp="1"/>
          </p:cNvSpPr>
          <p:nvPr>
            <p:ph idx="1"/>
          </p:nvPr>
        </p:nvSpPr>
        <p:spPr>
          <a:xfrm>
            <a:off x="462114" y="1238210"/>
            <a:ext cx="10840145" cy="5437232"/>
          </a:xfrm>
        </p:spPr>
        <p:txBody>
          <a:bodyPr vert="horz" lIns="91440" tIns="45720" rIns="91440" bIns="45720" rtlCol="0" anchor="t">
            <a:noAutofit/>
          </a:bodyPr>
          <a:lstStyle/>
          <a:p>
            <a:pPr marL="431761" indent="-431761"/>
            <a:endParaRPr lang="en-GB" sz="1600" dirty="0">
              <a:latin typeface="Arial" panose="020B0604020202020204" pitchFamily="34" charset="0"/>
              <a:cs typeface="Arial" panose="020B0604020202020204" pitchFamily="34" charset="0"/>
            </a:endParaRPr>
          </a:p>
          <a:p>
            <a:pPr marL="431761" indent="-431761"/>
            <a:endParaRPr lang="en-GB" sz="1600" dirty="0">
              <a:latin typeface="Arial" panose="020B0604020202020204" pitchFamily="34" charset="0"/>
              <a:cs typeface="Arial" panose="020B0604020202020204" pitchFamily="34" charset="0"/>
            </a:endParaRPr>
          </a:p>
          <a:p>
            <a:pPr marL="431761" indent="-431761"/>
            <a:endParaRPr lang="en-GB" sz="1600" dirty="0">
              <a:latin typeface="Arial" panose="020B0604020202020204" pitchFamily="34" charset="0"/>
              <a:cs typeface="Arial" panose="020B0604020202020204" pitchFamily="34" charset="0"/>
            </a:endParaRPr>
          </a:p>
          <a:p>
            <a:pPr marL="431761" indent="-431761"/>
            <a:endParaRPr lang="en-GB" sz="1600" dirty="0">
              <a:latin typeface="Arial" panose="020B0604020202020204" pitchFamily="34" charset="0"/>
              <a:cs typeface="Arial" panose="020B0604020202020204" pitchFamily="34" charset="0"/>
            </a:endParaRPr>
          </a:p>
          <a:p>
            <a:pPr marL="431761" indent="-431761"/>
            <a:endParaRPr lang="en-GB" sz="1600" dirty="0">
              <a:latin typeface="Arial" panose="020B0604020202020204" pitchFamily="34" charset="0"/>
              <a:cs typeface="Arial" panose="020B0604020202020204" pitchFamily="34" charset="0"/>
            </a:endParaRPr>
          </a:p>
          <a:p>
            <a:pPr marL="431761" indent="-431761"/>
            <a:endParaRPr lang="en-GB" sz="1600" dirty="0">
              <a:latin typeface="Arial" panose="020B0604020202020204" pitchFamily="34" charset="0"/>
              <a:cs typeface="Arial" panose="020B0604020202020204" pitchFamily="34" charset="0"/>
            </a:endParaRPr>
          </a:p>
          <a:p>
            <a:pPr marL="431761" indent="-431761"/>
            <a:r>
              <a:rPr lang="en-GB" sz="1600" dirty="0">
                <a:latin typeface="Arial" panose="020B0604020202020204" pitchFamily="34" charset="0"/>
                <a:cs typeface="Arial" panose="020B0604020202020204" pitchFamily="34" charset="0"/>
              </a:rPr>
              <a:t>18 members (11 staff + 2 fixed-term + 5 PHD)</a:t>
            </a:r>
          </a:p>
          <a:p>
            <a:pPr marL="431761" indent="-431761"/>
            <a:r>
              <a:rPr lang="en-GB" sz="1600" dirty="0">
                <a:latin typeface="Arial" panose="020B0604020202020204" pitchFamily="34" charset="0"/>
                <a:cs typeface="Arial" panose="020B0604020202020204" pitchFamily="34" charset="0"/>
              </a:rPr>
              <a:t>3 main research lines</a:t>
            </a:r>
          </a:p>
          <a:p>
            <a:pPr marL="719391" lvl="1" indent="-287630"/>
            <a:r>
              <a:rPr lang="en-GB" sz="1400" dirty="0">
                <a:latin typeface="Arial" panose="020B0604020202020204" pitchFamily="34" charset="0"/>
                <a:cs typeface="Arial" panose="020B0604020202020204" pitchFamily="34" charset="0"/>
              </a:rPr>
              <a:t>HPC (system architectures, scalable networks, apps optimization)</a:t>
            </a:r>
          </a:p>
          <a:p>
            <a:pPr marL="719391" lvl="1" indent="-287630"/>
            <a:r>
              <a:rPr lang="en-GB" sz="1400" dirty="0">
                <a:latin typeface="Arial" panose="020B0604020202020204" pitchFamily="34" charset="0"/>
                <a:cs typeface="Arial" panose="020B0604020202020204" pitchFamily="34" charset="0"/>
              </a:rPr>
              <a:t>Neuroscience (brain simulations, models, neuromorphic systems)</a:t>
            </a:r>
          </a:p>
          <a:p>
            <a:pPr marL="719391" lvl="1" indent="-287630"/>
            <a:r>
              <a:rPr lang="en-GB" sz="1400" dirty="0">
                <a:latin typeface="Arial" panose="020B0604020202020204" pitchFamily="34" charset="0"/>
                <a:cs typeface="Arial" panose="020B0604020202020204" pitchFamily="34" charset="0"/>
              </a:rPr>
              <a:t>HEP Computing (Read-out systems, online trigger)</a:t>
            </a:r>
          </a:p>
          <a:p>
            <a:pPr marL="431761" indent="-431761"/>
            <a:r>
              <a:rPr lang="en-GB" sz="1600" dirty="0">
                <a:latin typeface="Arial" panose="020B0604020202020204" pitchFamily="34" charset="0"/>
                <a:cs typeface="Arial" panose="020B0604020202020204" pitchFamily="34" charset="0"/>
              </a:rPr>
              <a:t>Know-how</a:t>
            </a:r>
          </a:p>
          <a:p>
            <a:pPr marL="719391" lvl="1" indent="-287630"/>
            <a:r>
              <a:rPr lang="en-GB" sz="1400" dirty="0">
                <a:latin typeface="Arial" panose="020B0604020202020204" pitchFamily="34" charset="0"/>
                <a:cs typeface="Arial" panose="020B0604020202020204" pitchFamily="34" charset="0"/>
              </a:rPr>
              <a:t>ASIC design, FPGA design, GPU programming and integration, network design, dense system integration, parallel programming and application coding (LQCD, neural networks, complex systems), system software, compilers and languages, data analysis, data processing, mathematical physics, theoretical models, statistics…</a:t>
            </a:r>
          </a:p>
          <a:p>
            <a:pPr marL="431761" indent="-431761"/>
            <a:r>
              <a:rPr lang="en-GB" sz="1600" dirty="0">
                <a:latin typeface="Arial" panose="020B0604020202020204" pitchFamily="34" charset="0"/>
                <a:cs typeface="Arial" panose="020B0604020202020204" pitchFamily="34" charset="0"/>
              </a:rPr>
              <a:t>National and International research network and industrial collaborations: </a:t>
            </a:r>
          </a:p>
          <a:p>
            <a:pPr marL="719735" lvl="1" indent="-431761"/>
            <a:r>
              <a:rPr lang="en-GB" sz="1400" dirty="0">
                <a:latin typeface="Arial" panose="020B0604020202020204" pitchFamily="34" charset="0"/>
                <a:cs typeface="Arial" panose="020B0604020202020204" pitchFamily="34" charset="0"/>
              </a:rPr>
              <a:t>Grenoble Univ., </a:t>
            </a:r>
            <a:r>
              <a:rPr lang="it-IT" sz="1400" dirty="0">
                <a:latin typeface="Arial" panose="020B0604020202020204" pitchFamily="34" charset="0"/>
                <a:cs typeface="Arial" panose="020B0604020202020204" pitchFamily="34" charset="0"/>
              </a:rPr>
              <a:t>Athena, </a:t>
            </a:r>
            <a:r>
              <a:rPr lang="en-GB" sz="1400" dirty="0">
                <a:latin typeface="Arial" panose="020B0604020202020204" pitchFamily="34" charset="0"/>
                <a:cs typeface="Arial" panose="020B0604020202020204" pitchFamily="34" charset="0"/>
              </a:rPr>
              <a:t>FORTH, UPC, CINECA, CNR, Julich, LENS, Manchester </a:t>
            </a:r>
            <a:r>
              <a:rPr lang="en-GB" sz="1400" dirty="0" err="1">
                <a:latin typeface="Arial" panose="020B0604020202020204" pitchFamily="34" charset="0"/>
                <a:cs typeface="Arial" panose="020B0604020202020204" pitchFamily="34" charset="0"/>
              </a:rPr>
              <a:t>Univ</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UniMi</a:t>
            </a:r>
            <a:r>
              <a:rPr lang="en-GB" sz="1400" dirty="0">
                <a:latin typeface="Arial" panose="020B0604020202020204" pitchFamily="34" charset="0"/>
                <a:cs typeface="Arial" panose="020B0604020202020204" pitchFamily="34" charset="0"/>
              </a:rPr>
              <a:t>, CERN, NVidia, </a:t>
            </a:r>
            <a:r>
              <a:rPr lang="en-GB" sz="1400" dirty="0" err="1">
                <a:latin typeface="Arial" panose="020B0604020202020204" pitchFamily="34" charset="0"/>
                <a:cs typeface="Arial" panose="020B0604020202020204" pitchFamily="34" charset="0"/>
              </a:rPr>
              <a:t>EuroTech</a:t>
            </a:r>
            <a:r>
              <a:rPr lang="en-GB" sz="1400" dirty="0">
                <a:latin typeface="Arial" panose="020B0604020202020204" pitchFamily="34" charset="0"/>
                <a:cs typeface="Arial" panose="020B0604020202020204" pitchFamily="34" charset="0"/>
              </a:rPr>
              <a:t>, E4, </a:t>
            </a:r>
            <a:r>
              <a:rPr lang="en-GB" sz="1400" dirty="0" err="1">
                <a:latin typeface="Arial" panose="020B0604020202020204" pitchFamily="34" charset="0"/>
                <a:cs typeface="Arial" panose="020B0604020202020204" pitchFamily="34" charset="0"/>
              </a:rPr>
              <a:t>IceoTope</a:t>
            </a:r>
            <a:r>
              <a:rPr lang="en-GB" sz="1400" dirty="0">
                <a:latin typeface="Arial" panose="020B0604020202020204" pitchFamily="34" charset="0"/>
                <a:cs typeface="Arial" panose="020B0604020202020204" pitchFamily="34" charset="0"/>
              </a:rPr>
              <a:t>, IDIBAPS, </a:t>
            </a:r>
            <a:r>
              <a:rPr lang="en-GB" sz="1400" dirty="0" err="1">
                <a:latin typeface="Arial" panose="020B0604020202020204" pitchFamily="34" charset="0"/>
                <a:cs typeface="Arial" panose="020B0604020202020204" pitchFamily="34" charset="0"/>
              </a:rPr>
              <a:t>MonetDB</a:t>
            </a:r>
            <a:r>
              <a:rPr lang="en-GB" sz="1400" dirty="0">
                <a:latin typeface="Arial" panose="020B0604020202020204" pitchFamily="34" charset="0"/>
                <a:cs typeface="Arial" panose="020B0604020202020204" pitchFamily="34" charset="0"/>
              </a:rPr>
              <a:t>, ATOS, EVIDEN, BULL, UCLM, UPV, CINI, ISS,...</a:t>
            </a:r>
          </a:p>
        </p:txBody>
      </p:sp>
      <p:sp>
        <p:nvSpPr>
          <p:cNvPr id="5" name="Date Placeholder 4">
            <a:extLst>
              <a:ext uri="{FF2B5EF4-FFF2-40B4-BE49-F238E27FC236}">
                <a16:creationId xmlns:a16="http://schemas.microsoft.com/office/drawing/2014/main" id="{6D1F3098-FD96-2501-8630-D54F9198445C}"/>
              </a:ext>
            </a:extLst>
          </p:cNvPr>
          <p:cNvSpPr>
            <a:spLocks noGrp="1"/>
          </p:cNvSpPr>
          <p:nvPr>
            <p:ph type="dt" sz="half" idx="10"/>
          </p:nvPr>
        </p:nvSpPr>
        <p:spPr/>
        <p:txBody>
          <a:bodyPr/>
          <a:lstStyle/>
          <a:p>
            <a:r>
              <a:rPr lang="it-IT"/>
              <a:t>20/10/2025</a:t>
            </a:r>
            <a:endParaRPr lang="en-IT"/>
          </a:p>
        </p:txBody>
      </p:sp>
      <p:sp>
        <p:nvSpPr>
          <p:cNvPr id="42" name="Segnaposto piè di pagina 41">
            <a:extLst>
              <a:ext uri="{FF2B5EF4-FFF2-40B4-BE49-F238E27FC236}">
                <a16:creationId xmlns:a16="http://schemas.microsoft.com/office/drawing/2014/main" id="{86CA3E3B-F955-9A6D-714E-1E6A2A52418A}"/>
              </a:ext>
            </a:extLst>
          </p:cNvPr>
          <p:cNvSpPr>
            <a:spLocks noGrp="1"/>
          </p:cNvSpPr>
          <p:nvPr>
            <p:ph type="ftr" sz="quarter" idx="11"/>
          </p:nvPr>
        </p:nvSpPr>
        <p:spPr/>
        <p:txBody>
          <a:bodyPr/>
          <a:lstStyle/>
          <a:p>
            <a:pPr defTabSz="1219170"/>
            <a:r>
              <a:rPr lang="it-IT">
                <a:solidFill>
                  <a:prstClr val="white"/>
                </a:solidFill>
              </a:rPr>
              <a:t>Piero Vicini - La RaRa occasione - Milano 2025</a:t>
            </a:r>
            <a:endParaRPr lang="en-US" dirty="0">
              <a:solidFill>
                <a:prstClr val="white"/>
              </a:solidFill>
            </a:endParaRPr>
          </a:p>
        </p:txBody>
      </p:sp>
      <p:sp>
        <p:nvSpPr>
          <p:cNvPr id="7" name="Slide Number Placeholder 6">
            <a:extLst>
              <a:ext uri="{FF2B5EF4-FFF2-40B4-BE49-F238E27FC236}">
                <a16:creationId xmlns:a16="http://schemas.microsoft.com/office/drawing/2014/main" id="{3B9081F5-554C-84CC-D5D8-ED2C72514AD7}"/>
              </a:ext>
            </a:extLst>
          </p:cNvPr>
          <p:cNvSpPr>
            <a:spLocks noGrp="1"/>
          </p:cNvSpPr>
          <p:nvPr>
            <p:ph type="sldNum" sz="quarter" idx="12"/>
          </p:nvPr>
        </p:nvSpPr>
        <p:spPr/>
        <p:txBody>
          <a:bodyPr/>
          <a:lstStyle/>
          <a:p>
            <a:fld id="{FB9EE3F8-69B4-B64F-916A-DB534A74575B}" type="slidenum">
              <a:rPr lang="en-IT" smtClean="0"/>
              <a:t>22</a:t>
            </a:fld>
            <a:endParaRPr lang="en-IT"/>
          </a:p>
        </p:txBody>
      </p:sp>
      <p:pic>
        <p:nvPicPr>
          <p:cNvPr id="46" name="Immagine 45">
            <a:extLst>
              <a:ext uri="{FF2B5EF4-FFF2-40B4-BE49-F238E27FC236}">
                <a16:creationId xmlns:a16="http://schemas.microsoft.com/office/drawing/2014/main" id="{2AFE3F08-E87A-D778-5C15-6C6F8371161F}"/>
              </a:ext>
            </a:extLst>
          </p:cNvPr>
          <p:cNvPicPr>
            <a:picLocks noChangeAspect="1"/>
          </p:cNvPicPr>
          <p:nvPr/>
        </p:nvPicPr>
        <p:blipFill>
          <a:blip r:embed="rId3"/>
          <a:stretch>
            <a:fillRect/>
          </a:stretch>
        </p:blipFill>
        <p:spPr>
          <a:xfrm>
            <a:off x="1721108" y="898446"/>
            <a:ext cx="8576380" cy="1919817"/>
          </a:xfrm>
          <a:prstGeom prst="rect">
            <a:avLst/>
          </a:prstGeom>
        </p:spPr>
      </p:pic>
      <p:pic>
        <p:nvPicPr>
          <p:cNvPr id="4" name="Immagine 32">
            <a:extLst>
              <a:ext uri="{FF2B5EF4-FFF2-40B4-BE49-F238E27FC236}">
                <a16:creationId xmlns:a16="http://schemas.microsoft.com/office/drawing/2014/main" id="{F83A61B9-ADD0-9609-1C28-BD2B79FC44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943" y="2870964"/>
            <a:ext cx="3079444" cy="2000514"/>
          </a:xfrm>
          <a:prstGeom prst="rect">
            <a:avLst/>
          </a:prstGeom>
        </p:spPr>
      </p:pic>
      <p:sp>
        <p:nvSpPr>
          <p:cNvPr id="6" name="Rettangolo 33">
            <a:extLst>
              <a:ext uri="{FF2B5EF4-FFF2-40B4-BE49-F238E27FC236}">
                <a16:creationId xmlns:a16="http://schemas.microsoft.com/office/drawing/2014/main" id="{4D4EB779-7073-137B-2558-0FAAF9FDAD88}"/>
              </a:ext>
            </a:extLst>
          </p:cNvPr>
          <p:cNvSpPr/>
          <p:nvPr/>
        </p:nvSpPr>
        <p:spPr>
          <a:xfrm>
            <a:off x="9640339" y="3630089"/>
            <a:ext cx="2551661" cy="692497"/>
          </a:xfrm>
          <a:prstGeom prst="rect">
            <a:avLst/>
          </a:prstGeom>
        </p:spPr>
        <p:txBody>
          <a:bodyPr wrap="none" lIns="68580" tIns="34290" rIns="68580" bIns="34290" anchor="t">
            <a:spAutoFit/>
          </a:bodyPr>
          <a:lstStyle/>
          <a:p>
            <a:r>
              <a:rPr lang="it-IT" sz="1350" dirty="0">
                <a:hlinkClick r:id="rId5"/>
              </a:rPr>
              <a:t>https://apegate.roma1.infn.it/</a:t>
            </a:r>
          </a:p>
          <a:p>
            <a:endParaRPr lang="it-IT" sz="1350" dirty="0">
              <a:ea typeface="+mn-lt"/>
              <a:cs typeface="+mn-lt"/>
            </a:endParaRPr>
          </a:p>
          <a:p>
            <a:r>
              <a:rPr lang="it-IT" sz="1350" dirty="0">
                <a:ea typeface="+mn-lt"/>
                <a:cs typeface="+mn-lt"/>
                <a:hlinkClick r:id="rId6"/>
              </a:rPr>
              <a:t>https://twitter.com/APELab_INFN</a:t>
            </a:r>
            <a:r>
              <a:rPr lang="it-IT" sz="1350" dirty="0">
                <a:ea typeface="+mn-lt"/>
                <a:cs typeface="+mn-lt"/>
              </a:rPr>
              <a:t> </a:t>
            </a:r>
            <a:endParaRPr lang="it-IT" sz="1350" dirty="0"/>
          </a:p>
        </p:txBody>
      </p:sp>
    </p:spTree>
    <p:extLst>
      <p:ext uri="{BB962C8B-B14F-4D97-AF65-F5344CB8AC3E}">
        <p14:creationId xmlns:p14="http://schemas.microsoft.com/office/powerpoint/2010/main" val="1381895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D2721-EFBA-7BA5-BC9A-241AF5405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3EBD4-FBD6-5A5A-7D39-D4C6AE4373AB}"/>
              </a:ext>
            </a:extLst>
          </p:cNvPr>
          <p:cNvSpPr>
            <a:spLocks noGrp="1"/>
          </p:cNvSpPr>
          <p:nvPr>
            <p:ph type="title"/>
          </p:nvPr>
        </p:nvSpPr>
        <p:spPr>
          <a:xfrm>
            <a:off x="1513489" y="123598"/>
            <a:ext cx="9275875" cy="428195"/>
          </a:xfrm>
        </p:spPr>
        <p:txBody>
          <a:bodyPr>
            <a:normAutofit/>
          </a:bodyPr>
          <a:lstStyle/>
          <a:p>
            <a:r>
              <a:rPr lang="en-GB" dirty="0"/>
              <a:t>APE legacy</a:t>
            </a:r>
            <a:endParaRPr lang="en-IT" dirty="0"/>
          </a:p>
        </p:txBody>
      </p:sp>
      <p:sp>
        <p:nvSpPr>
          <p:cNvPr id="4" name="Date Placeholder 3">
            <a:extLst>
              <a:ext uri="{FF2B5EF4-FFF2-40B4-BE49-F238E27FC236}">
                <a16:creationId xmlns:a16="http://schemas.microsoft.com/office/drawing/2014/main" id="{9CDFC95B-8773-AE50-F063-AAAF8F210DE7}"/>
              </a:ext>
            </a:extLst>
          </p:cNvPr>
          <p:cNvSpPr>
            <a:spLocks noGrp="1"/>
          </p:cNvSpPr>
          <p:nvPr>
            <p:ph type="dt" sz="half" idx="10"/>
          </p:nvPr>
        </p:nvSpPr>
        <p:spPr/>
        <p:txBody>
          <a:bodyPr/>
          <a:lstStyle/>
          <a:p>
            <a:r>
              <a:rPr lang="it-IT"/>
              <a:t>20/10/2025</a:t>
            </a:r>
            <a:endParaRPr lang="en-GB"/>
          </a:p>
        </p:txBody>
      </p:sp>
      <p:sp>
        <p:nvSpPr>
          <p:cNvPr id="5" name="Footer Placeholder 4">
            <a:extLst>
              <a:ext uri="{FF2B5EF4-FFF2-40B4-BE49-F238E27FC236}">
                <a16:creationId xmlns:a16="http://schemas.microsoft.com/office/drawing/2014/main" id="{2364AA1C-4FFD-1468-CD3F-44A9763D94FC}"/>
              </a:ext>
            </a:extLst>
          </p:cNvPr>
          <p:cNvSpPr>
            <a:spLocks noGrp="1"/>
          </p:cNvSpPr>
          <p:nvPr>
            <p:ph type="ftr" sz="quarter" idx="11"/>
          </p:nvPr>
        </p:nvSpPr>
        <p:spPr/>
        <p:txBody>
          <a:bodyPr/>
          <a:lstStyle/>
          <a:p>
            <a:r>
              <a:rPr lang="en-GB"/>
              <a:t>Piero Vicini - La RaRa occasione - Milano 2025</a:t>
            </a:r>
          </a:p>
        </p:txBody>
      </p:sp>
      <p:sp>
        <p:nvSpPr>
          <p:cNvPr id="6" name="Slide Number Placeholder 5">
            <a:extLst>
              <a:ext uri="{FF2B5EF4-FFF2-40B4-BE49-F238E27FC236}">
                <a16:creationId xmlns:a16="http://schemas.microsoft.com/office/drawing/2014/main" id="{710FCCCD-601B-EB4C-5205-56AA0698362D}"/>
              </a:ext>
            </a:extLst>
          </p:cNvPr>
          <p:cNvSpPr>
            <a:spLocks noGrp="1"/>
          </p:cNvSpPr>
          <p:nvPr>
            <p:ph type="sldNum" sz="quarter" idx="12"/>
          </p:nvPr>
        </p:nvSpPr>
        <p:spPr/>
        <p:txBody>
          <a:bodyPr/>
          <a:lstStyle/>
          <a:p>
            <a:fld id="{26E4B938-2758-4A4B-A342-88BA735FB6E2}" type="slidenum">
              <a:rPr lang="en-GB" smtClean="0"/>
              <a:t>23</a:t>
            </a:fld>
            <a:endParaRPr lang="en-GB"/>
          </a:p>
        </p:txBody>
      </p:sp>
      <p:sp>
        <p:nvSpPr>
          <p:cNvPr id="11" name="Segnaposto contenuto 2">
            <a:extLst>
              <a:ext uri="{FF2B5EF4-FFF2-40B4-BE49-F238E27FC236}">
                <a16:creationId xmlns:a16="http://schemas.microsoft.com/office/drawing/2014/main" id="{C50DCA30-4333-84F6-E816-0847C563D61C}"/>
              </a:ext>
            </a:extLst>
          </p:cNvPr>
          <p:cNvSpPr txBox="1">
            <a:spLocks/>
          </p:cNvSpPr>
          <p:nvPr/>
        </p:nvSpPr>
        <p:spPr>
          <a:xfrm>
            <a:off x="-15766" y="754219"/>
            <a:ext cx="12191999" cy="5875177"/>
          </a:xfrm>
          <a:prstGeom prst="rect">
            <a:avLst/>
          </a:prstGeom>
        </p:spPr>
        <p:txBody>
          <a:bodyPr vert="horz" lIns="91440" tIns="45720" rIns="91440" bIns="45720" rtlCol="0" anchor="t">
            <a:normAutofit fontScale="92500" lnSpcReduction="20000"/>
          </a:bodyPr>
          <a:lstStyle>
            <a:lvl1pPr marL="306000" indent="-306000" algn="l" defTabSz="457200" rtl="0" eaLnBrk="1" latinLnBrk="0" hangingPunct="1">
              <a:lnSpc>
                <a:spcPct val="110000"/>
              </a:lnSpc>
              <a:spcBef>
                <a:spcPct val="20000"/>
              </a:spcBef>
              <a:spcAft>
                <a:spcPts val="600"/>
              </a:spcAft>
              <a:buClr>
                <a:schemeClr val="accent1"/>
              </a:buClr>
              <a:buSzPct val="100000"/>
              <a:buFont typeface="Wingdings 2" panose="05020102010507070707" pitchFamily="18" charset="2"/>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30000" indent="-306000" algn="l" defTabSz="457200" rtl="0" eaLnBrk="1" latinLnBrk="0" hangingPunct="1">
              <a:spcBef>
                <a:spcPct val="20000"/>
              </a:spcBef>
              <a:spcAft>
                <a:spcPts val="600"/>
              </a:spcAft>
              <a:buClr>
                <a:schemeClr val="tx2"/>
              </a:buClr>
              <a:buSzPct val="100000"/>
              <a:buFont typeface="Wingdings 2" panose="05020102010507070707" pitchFamily="18"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00000" indent="-270000"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242000" indent="-234000" algn="l" defTabSz="457200" rtl="0" eaLnBrk="1" latinLnBrk="0" hangingPunct="1">
              <a:spcBef>
                <a:spcPct val="20000"/>
              </a:spcBef>
              <a:spcAft>
                <a:spcPts val="600"/>
              </a:spcAft>
              <a:buClr>
                <a:schemeClr val="accent1"/>
              </a:buClr>
              <a:buSzPct val="92000"/>
              <a:buFont typeface="Arial" panose="020B0604020202020204" pitchFamily="34" charset="0"/>
              <a:buChar char="•"/>
              <a:defRPr sz="14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602000" indent="-234000"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
                <a:schemeClr val="tx1"/>
              </a:buClr>
              <a:buSzPct val="130000"/>
              <a:buFont typeface="Arial" panose="020B0604020202020204" pitchFamily="34" charset="0"/>
              <a:buChar char="•"/>
            </a:pPr>
            <a:r>
              <a:rPr lang="it-IT" dirty="0">
                <a:solidFill>
                  <a:srgbClr val="FF0000"/>
                </a:solidFill>
                <a:latin typeface="Calibri" panose="020F0502020204030204" pitchFamily="34" charset="0"/>
                <a:cs typeface="Calibri" panose="020F0502020204030204" pitchFamily="34" charset="0"/>
              </a:rPr>
              <a:t>APE in (HEP) </a:t>
            </a:r>
            <a:r>
              <a:rPr lang="it-IT" dirty="0" err="1">
                <a:solidFill>
                  <a:srgbClr val="FF0000"/>
                </a:solidFill>
                <a:latin typeface="Calibri" panose="020F0502020204030204" pitchFamily="34" charset="0"/>
                <a:cs typeface="Calibri" panose="020F0502020204030204" pitchFamily="34" charset="0"/>
              </a:rPr>
              <a:t>Experiments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NaNet</a:t>
            </a:r>
            <a:r>
              <a:rPr lang="it-IT"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sym typeface="Wingdings" pitchFamily="2" charset="2"/>
              </a:rPr>
              <a:t> GPU/FPGA-RICH  </a:t>
            </a:r>
            <a:r>
              <a:rPr lang="it-IT" dirty="0" err="1">
                <a:latin typeface="Calibri" panose="020F0502020204030204" pitchFamily="34" charset="0"/>
                <a:cs typeface="Calibri" panose="020F0502020204030204" pitchFamily="34" charset="0"/>
                <a:sym typeface="Wingdings" pitchFamily="2" charset="2"/>
              </a:rPr>
              <a:t>APEiron</a:t>
            </a:r>
            <a:r>
              <a:rPr lang="it-IT" dirty="0">
                <a:latin typeface="Calibri" panose="020F0502020204030204" pitchFamily="34" charset="0"/>
                <a:cs typeface="Calibri" panose="020F0502020204030204" pitchFamily="34" charset="0"/>
                <a:sym typeface="Wingdings" pitchFamily="2" charset="2"/>
              </a:rPr>
              <a:t> (EIC D-RICH)</a:t>
            </a:r>
          </a:p>
          <a:p>
            <a:pPr lvl="1">
              <a:buClr>
                <a:schemeClr val="tx1"/>
              </a:buClr>
              <a:buSzPct val="130000"/>
              <a:buFont typeface="Arial" panose="020B0604020202020204" pitchFamily="34" charset="0"/>
              <a:buChar char="•"/>
            </a:pPr>
            <a:r>
              <a:rPr lang="it-IT" dirty="0">
                <a:latin typeface="Calibri" panose="020F0502020204030204" pitchFamily="34" charset="0"/>
                <a:cs typeface="Calibri" panose="020F0502020204030204" pitchFamily="34" charset="0"/>
              </a:rPr>
              <a:t>FPGA-</a:t>
            </a:r>
            <a:r>
              <a:rPr lang="it-IT" dirty="0" err="1">
                <a:latin typeface="Calibri" panose="020F0502020204030204" pitchFamily="34" charset="0"/>
                <a:cs typeface="Calibri" panose="020F0502020204030204" pitchFamily="34" charset="0"/>
              </a:rPr>
              <a:t>based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distributed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read</a:t>
            </a:r>
            <a:r>
              <a:rPr lang="it-IT" dirty="0">
                <a:latin typeface="Calibri" panose="020F0502020204030204" pitchFamily="34" charset="0"/>
                <a:cs typeface="Calibri" panose="020F0502020204030204" pitchFamily="34" charset="0"/>
              </a:rPr>
              <a:t>-out for KM3NET (2010-&gt;2014)</a:t>
            </a:r>
          </a:p>
          <a:p>
            <a:pPr lvl="1">
              <a:buClr>
                <a:schemeClr val="tx1"/>
              </a:buClr>
              <a:buSzPct val="130000"/>
              <a:buFont typeface="Arial" panose="020B0604020202020204" pitchFamily="34" charset="0"/>
              <a:buChar char="•"/>
            </a:pPr>
            <a:r>
              <a:rPr lang="it-IT" dirty="0">
                <a:latin typeface="Calibri" panose="020F0502020204030204" pitchFamily="34" charset="0"/>
                <a:cs typeface="Calibri" panose="020F0502020204030204" pitchFamily="34" charset="0"/>
              </a:rPr>
              <a:t>FPGA-</a:t>
            </a:r>
            <a:r>
              <a:rPr lang="it-IT" dirty="0" err="1">
                <a:latin typeface="Calibri" panose="020F0502020204030204" pitchFamily="34" charset="0"/>
                <a:cs typeface="Calibri" panose="020F0502020204030204" pitchFamily="34" charset="0"/>
              </a:rPr>
              <a:t>based</a:t>
            </a:r>
            <a:r>
              <a:rPr lang="it-IT" dirty="0">
                <a:latin typeface="Calibri" panose="020F0502020204030204" pitchFamily="34" charset="0"/>
                <a:cs typeface="Calibri" panose="020F0502020204030204" pitchFamily="34" charset="0"/>
              </a:rPr>
              <a:t> stream computing and GPU-</a:t>
            </a:r>
            <a:r>
              <a:rPr lang="it-IT" dirty="0" err="1">
                <a:latin typeface="Calibri" panose="020F0502020204030204" pitchFamily="34" charset="0"/>
                <a:cs typeface="Calibri" panose="020F0502020204030204" pitchFamily="34" charset="0"/>
              </a:rPr>
              <a:t>based</a:t>
            </a:r>
            <a:r>
              <a:rPr lang="it-IT" dirty="0">
                <a:latin typeface="Calibri" panose="020F0502020204030204" pitchFamily="34" charset="0"/>
                <a:cs typeface="Calibri" panose="020F0502020204030204" pitchFamily="34" charset="0"/>
              </a:rPr>
              <a:t> online low-</a:t>
            </a:r>
            <a:r>
              <a:rPr lang="it-IT" dirty="0" err="1">
                <a:latin typeface="Calibri" panose="020F0502020204030204" pitchFamily="34" charset="0"/>
                <a:cs typeface="Calibri" panose="020F0502020204030204" pitchFamily="34" charset="0"/>
              </a:rPr>
              <a:t>level</a:t>
            </a:r>
            <a:r>
              <a:rPr lang="it-IT" dirty="0">
                <a:latin typeface="Calibri" panose="020F0502020204030204" pitchFamily="34" charset="0"/>
                <a:cs typeface="Calibri" panose="020F0502020204030204" pitchFamily="34" charset="0"/>
              </a:rPr>
              <a:t> trigger for HEP (NA62) (2012-&gt;)</a:t>
            </a:r>
          </a:p>
          <a:p>
            <a:pPr lvl="1">
              <a:buClr>
                <a:schemeClr val="tx1"/>
              </a:buClr>
              <a:buSzPct val="130000"/>
              <a:buFont typeface="Arial" panose="020B0604020202020204" pitchFamily="34" charset="0"/>
              <a:buChar char="•"/>
            </a:pPr>
            <a:r>
              <a:rPr lang="it-IT" dirty="0">
                <a:latin typeface="Calibri" panose="020F0502020204030204" pitchFamily="34" charset="0"/>
                <a:cs typeface="Calibri" panose="020F0502020204030204" pitchFamily="34" charset="0"/>
              </a:rPr>
              <a:t>FPGA-</a:t>
            </a:r>
            <a:r>
              <a:rPr lang="it-IT" dirty="0" err="1">
                <a:latin typeface="Calibri" panose="020F0502020204030204" pitchFamily="34" charset="0"/>
                <a:cs typeface="Calibri" panose="020F0502020204030204" pitchFamily="34" charset="0"/>
              </a:rPr>
              <a:t>based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distributed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read</a:t>
            </a:r>
            <a:r>
              <a:rPr lang="it-IT" dirty="0">
                <a:latin typeface="Calibri" panose="020F0502020204030204" pitchFamily="34" charset="0"/>
                <a:cs typeface="Calibri" panose="020F0502020204030204" pitchFamily="34" charset="0"/>
              </a:rPr>
              <a:t>-out </a:t>
            </a:r>
            <a:r>
              <a:rPr lang="it-IT" dirty="0" err="1">
                <a:latin typeface="Calibri" panose="020F0502020204030204" pitchFamily="34" charset="0"/>
                <a:cs typeface="Calibri" panose="020F0502020204030204" pitchFamily="34" charset="0"/>
              </a:rPr>
              <a:t>w</a:t>
            </a:r>
            <a:r>
              <a:rPr lang="it-IT" dirty="0">
                <a:latin typeface="Calibri" panose="020F0502020204030204" pitchFamily="34" charset="0"/>
                <a:cs typeface="Calibri" panose="020F0502020204030204" pitchFamily="34" charset="0"/>
              </a:rPr>
              <a:t> ML for </a:t>
            </a:r>
            <a:r>
              <a:rPr lang="it-IT" dirty="0" err="1">
                <a:latin typeface="Calibri" panose="020F0502020204030204" pitchFamily="34" charset="0"/>
                <a:cs typeface="Calibri" panose="020F0502020204030204" pitchFamily="34" charset="0"/>
              </a:rPr>
              <a:t>noise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discrimination</a:t>
            </a:r>
            <a:r>
              <a:rPr lang="it-IT" dirty="0">
                <a:latin typeface="Calibri" panose="020F0502020204030204" pitchFamily="34" charset="0"/>
                <a:cs typeface="Calibri" panose="020F0502020204030204" pitchFamily="34" charset="0"/>
              </a:rPr>
              <a:t> in EIC D-RICH  (2024-&gt;)</a:t>
            </a:r>
          </a:p>
          <a:p>
            <a:pPr>
              <a:buClr>
                <a:schemeClr val="tx1"/>
              </a:buClr>
              <a:buSzPct val="130000"/>
              <a:buFont typeface="Arial" panose="020B0604020202020204" pitchFamily="34" charset="0"/>
              <a:buChar char="•"/>
            </a:pPr>
            <a:r>
              <a:rPr lang="it-IT" dirty="0">
                <a:solidFill>
                  <a:srgbClr val="FF0000"/>
                </a:solidFill>
                <a:latin typeface="Calibri" panose="020F0502020204030204" pitchFamily="34" charset="0"/>
                <a:cs typeface="Calibri" panose="020F0502020204030204" pitchFamily="34" charset="0"/>
              </a:rPr>
              <a:t>APE &amp; </a:t>
            </a:r>
            <a:r>
              <a:rPr lang="it-IT" dirty="0" err="1">
                <a:solidFill>
                  <a:srgbClr val="FF0000"/>
                </a:solidFill>
                <a:latin typeface="Calibri" panose="020F0502020204030204" pitchFamily="34" charset="0"/>
                <a:cs typeface="Calibri" panose="020F0502020204030204" pitchFamily="34" charset="0"/>
              </a:rPr>
              <a:t>Neuroscience</a:t>
            </a:r>
            <a:endParaRPr lang="it-IT" dirty="0">
              <a:solidFill>
                <a:srgbClr val="FF0000"/>
              </a:solidFill>
              <a:latin typeface="Calibri" panose="020F0502020204030204" pitchFamily="34" charset="0"/>
              <a:cs typeface="Calibri" panose="020F0502020204030204" pitchFamily="34" charset="0"/>
            </a:endParaRPr>
          </a:p>
          <a:p>
            <a:pPr lvl="1">
              <a:buClr>
                <a:schemeClr val="tx1"/>
              </a:buClr>
              <a:buSzPct val="130000"/>
              <a:buFont typeface="Arial" panose="020B0604020202020204" pitchFamily="34" charset="0"/>
              <a:buChar char="•"/>
            </a:pPr>
            <a:r>
              <a:rPr lang="it-IT" dirty="0" err="1">
                <a:latin typeface="Calibri" panose="020F0502020204030204" pitchFamily="34" charset="0"/>
                <a:cs typeface="Calibri" panose="020F0502020204030204" pitchFamily="34" charset="0"/>
              </a:rPr>
              <a:t>Understand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physical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mechanism</a:t>
            </a:r>
            <a:r>
              <a:rPr lang="it-IT" dirty="0">
                <a:latin typeface="Calibri" panose="020F0502020204030204" pitchFamily="34" charset="0"/>
                <a:cs typeface="Calibri" panose="020F0502020204030204" pitchFamily="34" charset="0"/>
              </a:rPr>
              <a:t> of </a:t>
            </a:r>
            <a:r>
              <a:rPr lang="it-IT" dirty="0" err="1">
                <a:latin typeface="Calibri" panose="020F0502020204030204" pitchFamily="34" charset="0"/>
                <a:cs typeface="Calibri" panose="020F0502020204030204" pitchFamily="34" charset="0"/>
              </a:rPr>
              <a:t>cognition</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brainstates</a:t>
            </a:r>
            <a:r>
              <a:rPr lang="it-IT" dirty="0">
                <a:latin typeface="Calibri" panose="020F0502020204030204" pitchFamily="34" charset="0"/>
                <a:cs typeface="Calibri" panose="020F0502020204030204" pitchFamily="34" charset="0"/>
              </a:rPr>
              <a:t> via </a:t>
            </a:r>
            <a:r>
              <a:rPr lang="it-IT" dirty="0" err="1">
                <a:latin typeface="Calibri" panose="020F0502020204030204" pitchFamily="34" charset="0"/>
                <a:cs typeface="Calibri" panose="020F0502020204030204" pitchFamily="34" charset="0"/>
              </a:rPr>
              <a:t>modeling</a:t>
            </a:r>
            <a:r>
              <a:rPr lang="it-IT" dirty="0">
                <a:latin typeface="Calibri" panose="020F0502020204030204" pitchFamily="34" charset="0"/>
                <a:cs typeface="Calibri" panose="020F0502020204030204" pitchFamily="34" charset="0"/>
              </a:rPr>
              <a:t> &amp; </a:t>
            </a:r>
            <a:r>
              <a:rPr lang="it-IT" dirty="0" err="1">
                <a:latin typeface="Calibri" panose="020F0502020204030204" pitchFamily="34" charset="0"/>
                <a:cs typeface="Calibri" panose="020F0502020204030204" pitchFamily="34" charset="0"/>
              </a:rPr>
              <a:t>simulation</a:t>
            </a:r>
            <a:r>
              <a:rPr lang="it-IT" dirty="0">
                <a:latin typeface="Calibri" panose="020F0502020204030204" pitchFamily="34" charset="0"/>
                <a:cs typeface="Calibri" panose="020F0502020204030204" pitchFamily="34" charset="0"/>
              </a:rPr>
              <a:t> (WAVESCALES </a:t>
            </a:r>
            <a:r>
              <a:rPr lang="it-IT" dirty="0">
                <a:latin typeface="Calibri" panose="020F0502020204030204" pitchFamily="34" charset="0"/>
                <a:cs typeface="Calibri" panose="020F0502020204030204" pitchFamily="34" charset="0"/>
                <a:sym typeface="Wingdings" pitchFamily="2" charset="2"/>
              </a:rPr>
              <a:t> HPB) (2016-&gt;)</a:t>
            </a:r>
            <a:endParaRPr lang="it-IT" dirty="0">
              <a:latin typeface="Calibri" panose="020F0502020204030204" pitchFamily="34" charset="0"/>
              <a:cs typeface="Calibri" panose="020F0502020204030204" pitchFamily="34" charset="0"/>
            </a:endParaRPr>
          </a:p>
          <a:p>
            <a:pPr lvl="1">
              <a:buClr>
                <a:schemeClr val="tx1"/>
              </a:buClr>
              <a:buSzPct val="130000"/>
              <a:buFont typeface="Arial" panose="020B0604020202020204" pitchFamily="34" charset="0"/>
              <a:buChar char="•"/>
            </a:pPr>
            <a:r>
              <a:rPr lang="it-IT" dirty="0">
                <a:latin typeface="Calibri" panose="020F0502020204030204" pitchFamily="34" charset="0"/>
                <a:cs typeface="Calibri" panose="020F0502020204030204" pitchFamily="34" charset="0"/>
              </a:rPr>
              <a:t>Development of a </a:t>
            </a:r>
            <a:r>
              <a:rPr lang="it-IT" dirty="0" err="1">
                <a:latin typeface="Calibri" panose="020F0502020204030204" pitchFamily="34" charset="0"/>
                <a:cs typeface="Calibri" panose="020F0502020204030204" pitchFamily="34" charset="0"/>
              </a:rPr>
              <a:t>distributed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parallel</a:t>
            </a:r>
            <a:r>
              <a:rPr lang="it-IT" dirty="0">
                <a:latin typeface="Calibri" panose="020F0502020204030204" pitchFamily="34" charset="0"/>
                <a:cs typeface="Calibri" panose="020F0502020204030204" pitchFamily="34" charset="0"/>
              </a:rPr>
              <a:t> and </a:t>
            </a:r>
            <a:r>
              <a:rPr lang="it-IT" dirty="0" err="1">
                <a:latin typeface="Calibri" panose="020F0502020204030204" pitchFamily="34" charset="0"/>
                <a:cs typeface="Calibri" panose="020F0502020204030204" pitchFamily="34" charset="0"/>
              </a:rPr>
              <a:t>scalable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spiking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neural</a:t>
            </a:r>
            <a:r>
              <a:rPr lang="it-IT" dirty="0">
                <a:latin typeface="Calibri" panose="020F0502020204030204" pitchFamily="34" charset="0"/>
                <a:cs typeface="Calibri" panose="020F0502020204030204" pitchFamily="34" charset="0"/>
              </a:rPr>
              <a:t> network simulator and </a:t>
            </a:r>
            <a:r>
              <a:rPr lang="it-IT" dirty="0" err="1">
                <a:latin typeface="Calibri" panose="020F0502020204030204" pitchFamily="34" charset="0"/>
                <a:cs typeface="Calibri" panose="020F0502020204030204" pitchFamily="34" charset="0"/>
              </a:rPr>
              <a:t>specialize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architecture</a:t>
            </a:r>
            <a:r>
              <a:rPr lang="it-IT" dirty="0">
                <a:latin typeface="Calibri" panose="020F0502020204030204" pitchFamily="34" charset="0"/>
                <a:cs typeface="Calibri" panose="020F0502020204030204" pitchFamily="34" charset="0"/>
              </a:rPr>
              <a:t> (BRAINSTAIN) (2024-&gt;)</a:t>
            </a:r>
          </a:p>
          <a:p>
            <a:pPr lvl="1">
              <a:buClr>
                <a:schemeClr val="tx1"/>
              </a:buClr>
              <a:buSzPct val="130000"/>
              <a:buFont typeface="Arial" panose="020B0604020202020204" pitchFamily="34" charset="0"/>
              <a:buChar char="•"/>
            </a:pPr>
            <a:r>
              <a:rPr lang="it-IT" dirty="0" err="1">
                <a:latin typeface="Calibri" panose="020F0502020204030204" pitchFamily="34" charset="0"/>
                <a:cs typeface="Calibri" panose="020F0502020204030204" pitchFamily="34" charset="0"/>
              </a:rPr>
              <a:t>Infrastucture</a:t>
            </a:r>
            <a:r>
              <a:rPr lang="it-IT" dirty="0">
                <a:latin typeface="Calibri" panose="020F0502020204030204" pitchFamily="34" charset="0"/>
                <a:cs typeface="Calibri" panose="020F0502020204030204" pitchFamily="34" charset="0"/>
              </a:rPr>
              <a:t> for </a:t>
            </a:r>
            <a:r>
              <a:rPr lang="it-IT" dirty="0" err="1">
                <a:latin typeface="Calibri" panose="020F0502020204030204" pitchFamily="34" charset="0"/>
                <a:cs typeface="Calibri" panose="020F0502020204030204" pitchFamily="34" charset="0"/>
              </a:rPr>
              <a:t>Neuroscience</a:t>
            </a:r>
            <a:r>
              <a:rPr lang="it-IT" dirty="0">
                <a:latin typeface="Calibri" panose="020F0502020204030204" pitchFamily="34" charset="0"/>
                <a:cs typeface="Calibri" panose="020F0502020204030204" pitchFamily="34" charset="0"/>
              </a:rPr>
              <a:t> computing (COBRAWAP pipeline for </a:t>
            </a:r>
            <a:r>
              <a:rPr lang="it-IT" dirty="0" err="1">
                <a:latin typeface="Calibri" panose="020F0502020204030204" pitchFamily="34" charset="0"/>
                <a:cs typeface="Calibri" panose="020F0502020204030204" pitchFamily="34" charset="0"/>
              </a:rPr>
              <a:t>analysis</a:t>
            </a:r>
            <a:r>
              <a:rPr lang="it-IT" dirty="0">
                <a:latin typeface="Calibri" panose="020F0502020204030204" pitchFamily="34" charset="0"/>
                <a:cs typeface="Calibri" panose="020F0502020204030204" pitchFamily="34" charset="0"/>
              </a:rPr>
              <a:t>, &amp; </a:t>
            </a:r>
            <a:r>
              <a:rPr lang="it-IT" dirty="0" err="1">
                <a:latin typeface="Calibri" panose="020F0502020204030204" pitchFamily="34" charset="0"/>
                <a:cs typeface="Calibri" panose="020F0502020204030204" pitchFamily="34" charset="0"/>
              </a:rPr>
              <a:t>participation</a:t>
            </a:r>
            <a:r>
              <a:rPr lang="it-IT" dirty="0">
                <a:latin typeface="Calibri" panose="020F0502020204030204" pitchFamily="34" charset="0"/>
                <a:cs typeface="Calibri" panose="020F0502020204030204" pitchFamily="34" charset="0"/>
              </a:rPr>
              <a:t> to EBRAINS – </a:t>
            </a:r>
            <a:r>
              <a:rPr lang="it-IT" dirty="0" err="1">
                <a:latin typeface="Calibri" panose="020F0502020204030204" pitchFamily="34" charset="0"/>
                <a:cs typeface="Calibri" panose="020F0502020204030204" pitchFamily="34" charset="0"/>
              </a:rPr>
              <a:t>Italy</a:t>
            </a:r>
            <a:r>
              <a:rPr lang="it-IT" dirty="0">
                <a:latin typeface="Calibri" panose="020F0502020204030204" pitchFamily="34" charset="0"/>
                <a:cs typeface="Calibri" panose="020F0502020204030204" pitchFamily="34" charset="0"/>
              </a:rPr>
              <a:t>)</a:t>
            </a:r>
          </a:p>
          <a:p>
            <a:pPr>
              <a:buClr>
                <a:schemeClr val="tx1"/>
              </a:buClr>
              <a:buSzPct val="130000"/>
              <a:buFont typeface="Arial" panose="020B0604020202020204" pitchFamily="34" charset="0"/>
              <a:buChar char="•"/>
            </a:pPr>
            <a:r>
              <a:rPr lang="it-IT" dirty="0">
                <a:solidFill>
                  <a:srgbClr val="FF0000"/>
                </a:solidFill>
                <a:latin typeface="Calibri" panose="020F0502020204030204" pitchFamily="34" charset="0"/>
                <a:cs typeface="Calibri" panose="020F0502020204030204" pitchFamily="34" charset="0"/>
              </a:rPr>
              <a:t>APE &amp; HPC </a:t>
            </a:r>
            <a:r>
              <a:rPr lang="it-IT" dirty="0">
                <a:latin typeface="Calibri" panose="020F0502020204030204" pitchFamily="34" charset="0"/>
                <a:cs typeface="Calibri" panose="020F0502020204030204" pitchFamily="34" charset="0"/>
              </a:rPr>
              <a:t>(a long list of EU-</a:t>
            </a:r>
            <a:r>
              <a:rPr lang="it-IT" dirty="0" err="1">
                <a:latin typeface="Calibri" panose="020F0502020204030204" pitchFamily="34" charset="0"/>
                <a:cs typeface="Calibri" panose="020F0502020204030204" pitchFamily="34" charset="0"/>
              </a:rPr>
              <a:t>funded</a:t>
            </a:r>
            <a:r>
              <a:rPr lang="it-IT" dirty="0">
                <a:latin typeface="Calibri" panose="020F0502020204030204" pitchFamily="34" charset="0"/>
                <a:cs typeface="Calibri" panose="020F0502020204030204" pitchFamily="34" charset="0"/>
              </a:rPr>
              <a:t> projects)</a:t>
            </a:r>
          </a:p>
          <a:p>
            <a:pPr lvl="1">
              <a:buClr>
                <a:schemeClr val="tx1"/>
              </a:buClr>
              <a:buSzPct val="130000"/>
              <a:buFont typeface="Arial" panose="020B0604020202020204" pitchFamily="34" charset="0"/>
              <a:buChar char="•"/>
            </a:pPr>
            <a:r>
              <a:rPr lang="it-IT" dirty="0" err="1">
                <a:latin typeface="Calibri" panose="020F0502020204030204" pitchFamily="34" charset="0"/>
                <a:cs typeface="Calibri" panose="020F0502020204030204" pitchFamily="34" charset="0"/>
              </a:rPr>
              <a:t>Exanest</a:t>
            </a:r>
            <a:r>
              <a:rPr lang="it-IT" dirty="0">
                <a:latin typeface="Calibri" panose="020F0502020204030204" pitchFamily="34" charset="0"/>
                <a:cs typeface="Calibri" panose="020F0502020204030204" pitchFamily="34" charset="0"/>
              </a:rPr>
              <a:t> (2014-2017) &amp; </a:t>
            </a:r>
            <a:r>
              <a:rPr lang="it-IT" dirty="0" err="1">
                <a:latin typeface="Calibri" panose="020F0502020204030204" pitchFamily="34" charset="0"/>
                <a:cs typeface="Calibri" panose="020F0502020204030204" pitchFamily="34" charset="0"/>
              </a:rPr>
              <a:t>EuroEXA</a:t>
            </a:r>
            <a:r>
              <a:rPr lang="it-IT" dirty="0">
                <a:latin typeface="Calibri" panose="020F0502020204030204" pitchFamily="34" charset="0"/>
                <a:cs typeface="Calibri" panose="020F0502020204030204" pitchFamily="34" charset="0"/>
              </a:rPr>
              <a:t> (2017-2021)</a:t>
            </a:r>
          </a:p>
          <a:p>
            <a:pPr lvl="2">
              <a:buClr>
                <a:schemeClr val="tx1"/>
              </a:buClr>
              <a:buSzPct val="130000"/>
            </a:pPr>
            <a:r>
              <a:rPr lang="it-IT" dirty="0">
                <a:latin typeface="Calibri" panose="020F0502020204030204" pitchFamily="34" charset="0"/>
                <a:cs typeface="Calibri" panose="020F0502020204030204" pitchFamily="34" charset="0"/>
              </a:rPr>
              <a:t>Co-design of HPC </a:t>
            </a:r>
            <a:r>
              <a:rPr lang="it-IT" dirty="0" err="1">
                <a:latin typeface="Calibri" panose="020F0502020204030204" pitchFamily="34" charset="0"/>
                <a:cs typeface="Calibri" panose="020F0502020204030204" pitchFamily="34" charset="0"/>
              </a:rPr>
              <a:t>oriented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interconnection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leveraging</a:t>
            </a:r>
            <a:r>
              <a:rPr lang="it-IT" dirty="0">
                <a:latin typeface="Calibri" panose="020F0502020204030204" pitchFamily="34" charset="0"/>
                <a:cs typeface="Calibri" panose="020F0502020204030204" pitchFamily="34" charset="0"/>
              </a:rPr>
              <a:t> on </a:t>
            </a:r>
            <a:r>
              <a:rPr lang="it-IT" dirty="0" err="1">
                <a:latin typeface="Calibri" panose="020F0502020204030204" pitchFamily="34" charset="0"/>
                <a:cs typeface="Calibri" panose="020F0502020204030204" pitchFamily="34" charset="0"/>
              </a:rPr>
              <a:t>APEnet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architecture</a:t>
            </a:r>
            <a:endParaRPr lang="it-IT" dirty="0">
              <a:latin typeface="Calibri" panose="020F0502020204030204" pitchFamily="34" charset="0"/>
              <a:cs typeface="Calibri" panose="020F0502020204030204" pitchFamily="34" charset="0"/>
            </a:endParaRPr>
          </a:p>
          <a:p>
            <a:pPr lvl="1">
              <a:buClr>
                <a:schemeClr val="tx1"/>
              </a:buClr>
              <a:buSzPct val="130000"/>
              <a:buFont typeface="Arial" panose="020B0604020202020204" pitchFamily="34" charset="0"/>
              <a:buChar char="•"/>
            </a:pPr>
            <a:r>
              <a:rPr lang="it-IT" dirty="0">
                <a:latin typeface="Calibri" panose="020F0502020204030204" pitchFamily="34" charset="0"/>
                <a:cs typeface="Calibri" panose="020F0502020204030204" pitchFamily="34" charset="0"/>
              </a:rPr>
              <a:t>RED-SEA &amp; </a:t>
            </a:r>
            <a:r>
              <a:rPr lang="it-IT" dirty="0" err="1">
                <a:latin typeface="Calibri" panose="020F0502020204030204" pitchFamily="34" charset="0"/>
                <a:cs typeface="Calibri" panose="020F0502020204030204" pitchFamily="34" charset="0"/>
              </a:rPr>
              <a:t>TextaRossa</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EuroHPC</a:t>
            </a:r>
            <a:r>
              <a:rPr lang="it-IT" dirty="0">
                <a:latin typeface="Calibri" panose="020F0502020204030204" pitchFamily="34" charset="0"/>
                <a:cs typeface="Calibri" panose="020F0502020204030204" pitchFamily="34" charset="0"/>
              </a:rPr>
              <a:t> 2021 - 2024)</a:t>
            </a:r>
          </a:p>
          <a:p>
            <a:pPr lvl="2">
              <a:buClr>
                <a:schemeClr val="tx1"/>
              </a:buClr>
              <a:buSzPct val="130000"/>
            </a:pPr>
            <a:r>
              <a:rPr lang="it-IT" dirty="0">
                <a:latin typeface="Calibri" panose="020F0502020204030204" pitchFamily="34" charset="0"/>
                <a:cs typeface="Calibri" panose="020F0502020204030204" pitchFamily="34" charset="0"/>
              </a:rPr>
              <a:t>study of </a:t>
            </a:r>
            <a:r>
              <a:rPr lang="it-IT" dirty="0" err="1">
                <a:latin typeface="Calibri" panose="020F0502020204030204" pitchFamily="34" charset="0"/>
                <a:cs typeface="Calibri" panose="020F0502020204030204" pitchFamily="34" charset="0"/>
              </a:rPr>
              <a:t>extreme</a:t>
            </a:r>
            <a:r>
              <a:rPr lang="it-IT" dirty="0">
                <a:latin typeface="Calibri" panose="020F0502020204030204" pitchFamily="34" charset="0"/>
                <a:cs typeface="Calibri" panose="020F0502020204030204" pitchFamily="34" charset="0"/>
              </a:rPr>
              <a:t> computing </a:t>
            </a:r>
            <a:r>
              <a:rPr lang="it-IT" dirty="0" err="1">
                <a:latin typeface="Calibri" panose="020F0502020204030204" pitchFamily="34" charset="0"/>
                <a:cs typeface="Calibri" panose="020F0502020204030204" pitchFamily="34" charset="0"/>
              </a:rPr>
              <a:t>efficiency</a:t>
            </a:r>
            <a:r>
              <a:rPr lang="it-IT" dirty="0">
                <a:latin typeface="Calibri" panose="020F0502020204030204" pitchFamily="34" charset="0"/>
                <a:cs typeface="Calibri" panose="020F0502020204030204" pitchFamily="34" charset="0"/>
              </a:rPr>
              <a:t> for </a:t>
            </a:r>
            <a:r>
              <a:rPr lang="it-IT" dirty="0" err="1">
                <a:latin typeface="Calibri" panose="020F0502020204030204" pitchFamily="34" charset="0"/>
                <a:cs typeface="Calibri" panose="020F0502020204030204" pitchFamily="34" charset="0"/>
              </a:rPr>
              <a:t>heterogenous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scalable</a:t>
            </a:r>
            <a:r>
              <a:rPr lang="it-IT" dirty="0">
                <a:latin typeface="Calibri" panose="020F0502020204030204" pitchFamily="34" charset="0"/>
                <a:cs typeface="Calibri" panose="020F0502020204030204" pitchFamily="34" charset="0"/>
              </a:rPr>
              <a:t> HPC </a:t>
            </a:r>
            <a:r>
              <a:rPr lang="it-IT" dirty="0" err="1">
                <a:latin typeface="Calibri" panose="020F0502020204030204" pitchFamily="34" charset="0"/>
                <a:cs typeface="Calibri" panose="020F0502020204030204" pitchFamily="34" charset="0"/>
              </a:rPr>
              <a:t>platforms</a:t>
            </a:r>
            <a:r>
              <a:rPr lang="it-IT" dirty="0">
                <a:latin typeface="Calibri" panose="020F0502020204030204" pitchFamily="34" charset="0"/>
                <a:cs typeface="Calibri" panose="020F0502020204030204" pitchFamily="34" charset="0"/>
              </a:rPr>
              <a:t> (TR)  design of </a:t>
            </a:r>
            <a:r>
              <a:rPr lang="it-IT" dirty="0" err="1">
                <a:latin typeface="Calibri" panose="020F0502020204030204" pitchFamily="34" charset="0"/>
                <a:cs typeface="Calibri" panose="020F0502020204030204" pitchFamily="34" charset="0"/>
              </a:rPr>
              <a:t>scalable</a:t>
            </a:r>
            <a:r>
              <a:rPr lang="it-IT" dirty="0">
                <a:latin typeface="Calibri" panose="020F0502020204030204" pitchFamily="34" charset="0"/>
                <a:cs typeface="Calibri" panose="020F0502020204030204" pitchFamily="34" charset="0"/>
              </a:rPr>
              <a:t> network for </a:t>
            </a:r>
            <a:r>
              <a:rPr lang="it-IT" dirty="0" err="1">
                <a:latin typeface="Calibri" panose="020F0502020204030204" pitchFamily="34" charset="0"/>
                <a:cs typeface="Calibri" panose="020F0502020204030204" pitchFamily="34" charset="0"/>
              </a:rPr>
              <a:t>ExaScale</a:t>
            </a:r>
            <a:r>
              <a:rPr lang="it-IT" dirty="0">
                <a:latin typeface="Calibri" panose="020F0502020204030204" pitchFamily="34" charset="0"/>
                <a:cs typeface="Calibri" panose="020F0502020204030204" pitchFamily="34" charset="0"/>
              </a:rPr>
              <a:t> systems (R_S)</a:t>
            </a:r>
          </a:p>
          <a:p>
            <a:pPr lvl="1">
              <a:buClr>
                <a:schemeClr val="tx1"/>
              </a:buClr>
              <a:buSzPct val="130000"/>
              <a:buFont typeface="Arial" panose="020B0604020202020204" pitchFamily="34" charset="0"/>
              <a:buChar char="•"/>
            </a:pPr>
            <a:r>
              <a:rPr lang="it-IT" dirty="0" err="1">
                <a:latin typeface="Calibri" panose="020F0502020204030204" pitchFamily="34" charset="0"/>
                <a:cs typeface="Calibri" panose="020F0502020204030204" pitchFamily="34" charset="0"/>
              </a:rPr>
              <a:t>EuroHPC</a:t>
            </a:r>
            <a:r>
              <a:rPr lang="it-IT" dirty="0">
                <a:latin typeface="Calibri" panose="020F0502020204030204" pitchFamily="34" charset="0"/>
                <a:cs typeface="Calibri" panose="020F0502020204030204" pitchFamily="34" charset="0"/>
              </a:rPr>
              <a:t> NET4EXA &amp; DARE (2024</a:t>
            </a:r>
            <a:r>
              <a:rPr lang="it-IT" dirty="0">
                <a:latin typeface="Calibri" panose="020F0502020204030204" pitchFamily="34" charset="0"/>
                <a:cs typeface="Calibri" panose="020F0502020204030204" pitchFamily="34" charset="0"/>
                <a:sym typeface="Wingdings" pitchFamily="2" charset="2"/>
              </a:rPr>
              <a:t>)</a:t>
            </a:r>
          </a:p>
          <a:p>
            <a:pPr lvl="2">
              <a:buClr>
                <a:schemeClr val="tx1"/>
              </a:buClr>
              <a:buSzPct val="130000"/>
            </a:pPr>
            <a:r>
              <a:rPr lang="it-IT" dirty="0">
                <a:latin typeface="Calibri" panose="020F0502020204030204" pitchFamily="34" charset="0"/>
                <a:cs typeface="Calibri" panose="020F0502020204030204" pitchFamily="34" charset="0"/>
                <a:sym typeface="Wingdings" pitchFamily="2" charset="2"/>
              </a:rPr>
              <a:t>NET4EXA design and </a:t>
            </a:r>
            <a:r>
              <a:rPr lang="it-IT" dirty="0" err="1">
                <a:latin typeface="Calibri" panose="020F0502020204030204" pitchFamily="34" charset="0"/>
                <a:cs typeface="Calibri" panose="020F0502020204030204" pitchFamily="34" charset="0"/>
                <a:sym typeface="Wingdings" pitchFamily="2" charset="2"/>
              </a:rPr>
              <a:t>prototype</a:t>
            </a:r>
            <a:r>
              <a:rPr lang="it-IT" dirty="0">
                <a:latin typeface="Calibri" panose="020F0502020204030204" pitchFamily="34" charset="0"/>
                <a:cs typeface="Calibri" panose="020F0502020204030204" pitchFamily="34" charset="0"/>
                <a:sym typeface="Wingdings" pitchFamily="2" charset="2"/>
              </a:rPr>
              <a:t> a TRL8 network for future HPC systems</a:t>
            </a:r>
          </a:p>
          <a:p>
            <a:pPr lvl="2">
              <a:buClr>
                <a:schemeClr val="tx1"/>
              </a:buClr>
              <a:buSzPct val="130000"/>
            </a:pPr>
            <a:r>
              <a:rPr lang="it-IT" dirty="0">
                <a:latin typeface="Calibri" panose="020F0502020204030204" pitchFamily="34" charset="0"/>
                <a:cs typeface="Calibri" panose="020F0502020204030204" pitchFamily="34" charset="0"/>
                <a:sym typeface="Wingdings" pitchFamily="2" charset="2"/>
              </a:rPr>
              <a:t>DARE: leverage on </a:t>
            </a:r>
            <a:r>
              <a:rPr lang="it-IT" dirty="0" err="1">
                <a:latin typeface="Calibri" panose="020F0502020204030204" pitchFamily="34" charset="0"/>
                <a:cs typeface="Calibri" panose="020F0502020204030204" pitchFamily="34" charset="0"/>
                <a:sym typeface="Wingdings" pitchFamily="2" charset="2"/>
              </a:rPr>
              <a:t>APEnet</a:t>
            </a:r>
            <a:r>
              <a:rPr lang="it-IT" dirty="0">
                <a:latin typeface="Calibri" panose="020F0502020204030204" pitchFamily="34" charset="0"/>
                <a:cs typeface="Calibri" panose="020F0502020204030204" pitchFamily="34" charset="0"/>
                <a:sym typeface="Wingdings" pitchFamily="2" charset="2"/>
              </a:rPr>
              <a:t>  network and </a:t>
            </a:r>
            <a:r>
              <a:rPr lang="it-IT" dirty="0" err="1">
                <a:latin typeface="Calibri" panose="020F0502020204030204" pitchFamily="34" charset="0"/>
                <a:cs typeface="Calibri" panose="020F0502020204030204" pitchFamily="34" charset="0"/>
                <a:sym typeface="Wingdings" pitchFamily="2" charset="2"/>
              </a:rPr>
              <a:t>distributed</a:t>
            </a:r>
            <a:r>
              <a:rPr lang="it-IT" dirty="0">
                <a:latin typeface="Calibri" panose="020F0502020204030204" pitchFamily="34" charset="0"/>
                <a:cs typeface="Calibri" panose="020F0502020204030204" pitchFamily="34" charset="0"/>
                <a:sym typeface="Wingdings" pitchFamily="2" charset="2"/>
              </a:rPr>
              <a:t> programming framework (</a:t>
            </a:r>
            <a:r>
              <a:rPr lang="it-IT" dirty="0" err="1">
                <a:latin typeface="Calibri" panose="020F0502020204030204" pitchFamily="34" charset="0"/>
                <a:cs typeface="Calibri" panose="020F0502020204030204" pitchFamily="34" charset="0"/>
                <a:sym typeface="Wingdings" pitchFamily="2" charset="2"/>
              </a:rPr>
              <a:t>APEiron</a:t>
            </a:r>
            <a:r>
              <a:rPr lang="it-IT" dirty="0">
                <a:latin typeface="Calibri" panose="020F0502020204030204" pitchFamily="34" charset="0"/>
                <a:cs typeface="Calibri" panose="020F0502020204030204" pitchFamily="34" charset="0"/>
                <a:sym typeface="Wingdings" pitchFamily="2" charset="2"/>
              </a:rPr>
              <a:t>) to design a </a:t>
            </a:r>
            <a:r>
              <a:rPr lang="it-IT" dirty="0" err="1">
                <a:latin typeface="Calibri" panose="020F0502020204030204" pitchFamily="34" charset="0"/>
                <a:cs typeface="Calibri" panose="020F0502020204030204" pitchFamily="34" charset="0"/>
                <a:sym typeface="Wingdings" pitchFamily="2" charset="2"/>
              </a:rPr>
              <a:t>mechanism</a:t>
            </a:r>
            <a:r>
              <a:rPr lang="it-IT" dirty="0">
                <a:latin typeface="Calibri" panose="020F0502020204030204" pitchFamily="34" charset="0"/>
                <a:cs typeface="Calibri" panose="020F0502020204030204" pitchFamily="34" charset="0"/>
                <a:sym typeface="Wingdings" pitchFamily="2" charset="2"/>
              </a:rPr>
              <a:t> for scaling </a:t>
            </a:r>
            <a:r>
              <a:rPr lang="it-IT" dirty="0" err="1">
                <a:latin typeface="Calibri" panose="020F0502020204030204" pitchFamily="34" charset="0"/>
                <a:cs typeface="Calibri" panose="020F0502020204030204" pitchFamily="34" charset="0"/>
                <a:sym typeface="Wingdings" pitchFamily="2" charset="2"/>
              </a:rPr>
              <a:t>distributed</a:t>
            </a:r>
            <a:r>
              <a:rPr lang="it-IT" dirty="0">
                <a:latin typeface="Calibri" panose="020F0502020204030204" pitchFamily="34" charset="0"/>
                <a:cs typeface="Calibri" panose="020F0502020204030204" pitchFamily="34" charset="0"/>
                <a:sym typeface="Wingdings" pitchFamily="2" charset="2"/>
              </a:rPr>
              <a:t> low power AI-</a:t>
            </a:r>
            <a:r>
              <a:rPr lang="it-IT" dirty="0" err="1">
                <a:latin typeface="Calibri" panose="020F0502020204030204" pitchFamily="34" charset="0"/>
                <a:cs typeface="Calibri" panose="020F0502020204030204" pitchFamily="34" charset="0"/>
                <a:sym typeface="Wingdings" pitchFamily="2" charset="2"/>
              </a:rPr>
              <a:t>inference</a:t>
            </a:r>
            <a:r>
              <a:rPr lang="it-IT" dirty="0">
                <a:latin typeface="Calibri" panose="020F0502020204030204" pitchFamily="34" charset="0"/>
                <a:cs typeface="Calibri" panose="020F0502020204030204" pitchFamily="34" charset="0"/>
                <a:sym typeface="Wingdings" pitchFamily="2" charset="2"/>
              </a:rPr>
              <a:t> </a:t>
            </a:r>
            <a:r>
              <a:rPr lang="it-IT" dirty="0" err="1">
                <a:latin typeface="Calibri" panose="020F0502020204030204" pitchFamily="34" charset="0"/>
                <a:cs typeface="Calibri" panose="020F0502020204030204" pitchFamily="34" charset="0"/>
                <a:sym typeface="Wingdings" pitchFamily="2" charset="2"/>
              </a:rPr>
              <a:t>optimized</a:t>
            </a:r>
            <a:r>
              <a:rPr lang="it-IT" dirty="0">
                <a:latin typeface="Calibri" panose="020F0502020204030204" pitchFamily="34" charset="0"/>
                <a:cs typeface="Calibri" panose="020F0502020204030204" pitchFamily="34" charset="0"/>
                <a:sym typeface="Wingdings" pitchFamily="2" charset="2"/>
              </a:rPr>
              <a:t> computing systems</a:t>
            </a:r>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1223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F6C5-60BE-7ED1-E1A5-4150B506D5B7}"/>
            </a:ext>
          </a:extLst>
        </p:cNvPr>
        <p:cNvGrpSpPr/>
        <p:nvPr/>
      </p:nvGrpSpPr>
      <p:grpSpPr>
        <a:xfrm>
          <a:off x="0" y="0"/>
          <a:ext cx="0" cy="0"/>
          <a:chOff x="0" y="0"/>
          <a:chExt cx="0" cy="0"/>
        </a:xfrm>
      </p:grpSpPr>
      <p:sp>
        <p:nvSpPr>
          <p:cNvPr id="73" name="Content Placeholder 6">
            <a:extLst>
              <a:ext uri="{FF2B5EF4-FFF2-40B4-BE49-F238E27FC236}">
                <a16:creationId xmlns:a16="http://schemas.microsoft.com/office/drawing/2014/main" id="{108814F7-BAA4-FCCC-54E1-775B5D204A6C}"/>
              </a:ext>
            </a:extLst>
          </p:cNvPr>
          <p:cNvSpPr>
            <a:spLocks noGrp="1"/>
          </p:cNvSpPr>
          <p:nvPr>
            <p:ph idx="1"/>
          </p:nvPr>
        </p:nvSpPr>
        <p:spPr>
          <a:xfrm>
            <a:off x="84866" y="789467"/>
            <a:ext cx="8470211" cy="3150734"/>
          </a:xfrm>
        </p:spPr>
        <p:txBody>
          <a:bodyPr>
            <a:noAutofit/>
          </a:bodyPr>
          <a:lstStyle/>
          <a:p>
            <a:pPr marL="0" indent="0">
              <a:buSzPct val="130000"/>
              <a:buNone/>
            </a:pPr>
            <a:r>
              <a:rPr lang="en-GB" sz="1800" dirty="0">
                <a:solidFill>
                  <a:srgbClr val="000000"/>
                </a:solidFill>
                <a:latin typeface="Calibri" panose="020F0502020204030204" pitchFamily="34" charset="0"/>
                <a:cs typeface="Calibri" panose="020F0502020204030204" pitchFamily="34" charset="0"/>
              </a:rPr>
              <a:t>A family of FPGA-based Network Interface Cards for physics experiments</a:t>
            </a:r>
          </a:p>
          <a:p>
            <a:pPr>
              <a:buSzPct val="130000"/>
            </a:pPr>
            <a:r>
              <a:rPr lang="en-GB" sz="1800" dirty="0" err="1">
                <a:latin typeface="Calibri" panose="020F0502020204030204" pitchFamily="34" charset="0"/>
                <a:cs typeface="Calibri" panose="020F0502020204030204" pitchFamily="34" charset="0"/>
              </a:rPr>
              <a:t>APEnet</a:t>
            </a:r>
            <a:r>
              <a:rPr lang="en-GB" sz="1800" dirty="0">
                <a:latin typeface="Calibri" panose="020F0502020204030204" pitchFamily="34" charset="0"/>
                <a:cs typeface="Calibri" panose="020F0502020204030204" pitchFamily="34" charset="0"/>
              </a:rPr>
              <a:t>+ design enhanced by multiple link technologies and network protocols.</a:t>
            </a:r>
            <a:endParaRPr lang="en-GB" sz="1800" dirty="0">
              <a:solidFill>
                <a:srgbClr val="000000"/>
              </a:solidFill>
              <a:latin typeface="Calibri" panose="020F0502020204030204" pitchFamily="34" charset="0"/>
              <a:cs typeface="Calibri" panose="020F0502020204030204" pitchFamily="34" charset="0"/>
            </a:endParaRPr>
          </a:p>
          <a:p>
            <a:pPr lvl="1">
              <a:buClr>
                <a:schemeClr val="tx1"/>
              </a:buClr>
              <a:buSzPct val="130000"/>
            </a:pPr>
            <a:r>
              <a:rPr lang="en-GB" sz="1600" dirty="0">
                <a:solidFill>
                  <a:srgbClr val="000000"/>
                </a:solidFill>
                <a:latin typeface="Calibri" panose="020F0502020204030204" pitchFamily="34" charset="0"/>
                <a:cs typeface="Calibri" panose="020F0502020204030204" pitchFamily="34" charset="0"/>
              </a:rPr>
              <a:t>Enabling a low and stable communication latency.</a:t>
            </a:r>
          </a:p>
          <a:p>
            <a:pPr lvl="1">
              <a:buSzPct val="130000"/>
            </a:pPr>
            <a:r>
              <a:rPr lang="en-GB" sz="1600" dirty="0">
                <a:latin typeface="Calibri" panose="020F0502020204030204" pitchFamily="34" charset="0"/>
                <a:cs typeface="Calibri" panose="020F0502020204030204" pitchFamily="34" charset="0"/>
              </a:rPr>
              <a:t>Having a high bandwidth.</a:t>
            </a:r>
          </a:p>
          <a:p>
            <a:pPr lvl="1">
              <a:buSzPct val="130000"/>
            </a:pPr>
            <a:r>
              <a:rPr lang="en-GB" sz="1600" dirty="0">
                <a:latin typeface="Calibri" panose="020F0502020204030204" pitchFamily="34" charset="0"/>
                <a:cs typeface="Calibri" panose="020F0502020204030204" pitchFamily="34" charset="0"/>
              </a:rPr>
              <a:t>Processing data streams from detectors on the fly (data compression/decompression and re-formatting, coalescing of event fragments, …). </a:t>
            </a:r>
          </a:p>
          <a:p>
            <a:pPr lvl="1">
              <a:buSzPct val="130000"/>
            </a:pPr>
            <a:r>
              <a:rPr lang="en-GB" sz="1600" dirty="0">
                <a:latin typeface="Calibri" panose="020F0502020204030204" pitchFamily="34" charset="0"/>
                <a:cs typeface="Calibri" panose="020F0502020204030204" pitchFamily="34" charset="0"/>
              </a:rPr>
              <a:t>Optimizing data transfers with GPU accelerators (</a:t>
            </a:r>
            <a:r>
              <a:rPr lang="en-GB" sz="1600" dirty="0" err="1">
                <a:latin typeface="Calibri" panose="020F0502020204030204" pitchFamily="34" charset="0"/>
                <a:cs typeface="Calibri" panose="020F0502020204030204" pitchFamily="34" charset="0"/>
              </a:rPr>
              <a:t>GPUDirect</a:t>
            </a:r>
            <a:r>
              <a:rPr lang="en-GB" sz="1600" dirty="0">
                <a:latin typeface="Calibri" panose="020F0502020204030204" pitchFamily="34" charset="0"/>
                <a:cs typeface="Calibri" panose="020F0502020204030204" pitchFamily="34" charset="0"/>
              </a:rPr>
              <a:t> hardware support).</a:t>
            </a:r>
          </a:p>
          <a:p>
            <a:pPr>
              <a:buSzPct val="130000"/>
            </a:pPr>
            <a:r>
              <a:rPr lang="en-GB" sz="1800" dirty="0">
                <a:latin typeface="Calibri" panose="020F0502020204030204" pitchFamily="34" charset="0"/>
                <a:cs typeface="Calibri" panose="020F0502020204030204" pitchFamily="34" charset="0"/>
              </a:rPr>
              <a:t>different use cases: </a:t>
            </a:r>
          </a:p>
          <a:p>
            <a:pPr lvl="1">
              <a:buSzPct val="130000"/>
            </a:pPr>
            <a:r>
              <a:rPr lang="en-GB" sz="1600" dirty="0">
                <a:latin typeface="Calibri" panose="020F0502020204030204" pitchFamily="34" charset="0"/>
                <a:cs typeface="Calibri" panose="020F0502020204030204" pitchFamily="34" charset="0"/>
              </a:rPr>
              <a:t>NA62 </a:t>
            </a:r>
            <a:r>
              <a:rPr lang="en-GB" sz="1600" dirty="0" err="1">
                <a:latin typeface="Calibri" panose="020F0502020204030204" pitchFamily="34" charset="0"/>
                <a:cs typeface="Calibri" panose="020F0502020204030204" pitchFamily="34" charset="0"/>
              </a:rPr>
              <a:t>Cern</a:t>
            </a:r>
            <a:r>
              <a:rPr lang="en-GB" sz="1600" dirty="0">
                <a:latin typeface="Calibri" panose="020F0502020204030204" pitchFamily="34" charset="0"/>
                <a:cs typeface="Calibri" panose="020F0502020204030204" pitchFamily="34" charset="0"/>
              </a:rPr>
              <a:t> Experiment </a:t>
            </a:r>
          </a:p>
          <a:p>
            <a:pPr lvl="1">
              <a:buSzPct val="130000"/>
            </a:pPr>
            <a:r>
              <a:rPr lang="en-GB" sz="1600" dirty="0">
                <a:latin typeface="Calibri" panose="020F0502020204030204" pitchFamily="34" charset="0"/>
                <a:cs typeface="Calibri" panose="020F0502020204030204" pitchFamily="34" charset="0"/>
              </a:rPr>
              <a:t>KM3Net Cherenkov neutrino telescope</a:t>
            </a:r>
          </a:p>
          <a:p>
            <a:pPr lvl="1">
              <a:buSzPct val="130000"/>
            </a:pPr>
            <a:r>
              <a:rPr lang="mr-IN" sz="1600" dirty="0">
                <a:latin typeface="Calibri" panose="020F0502020204030204" pitchFamily="34" charset="0"/>
                <a:cs typeface="Arial" pitchFamily="34" charset="0"/>
              </a:rPr>
              <a:t>…</a:t>
            </a:r>
            <a:r>
              <a:rPr lang="it-IT" sz="1600" dirty="0">
                <a:latin typeface="Calibri" panose="020F0502020204030204" pitchFamily="34" charset="0"/>
                <a:cs typeface="Calibri" panose="020F0502020204030204" pitchFamily="34" charset="0"/>
              </a:rPr>
              <a:t>.</a:t>
            </a:r>
            <a:endParaRPr lang="en-GB" sz="1600"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8423E913-270B-DDCB-8693-FA5EA2ECB401}"/>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2260542B-50DC-4F27-C47F-E1A15B2171FE}"/>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FC278278-E56B-7EC3-E55C-DE23F0DB04EC}"/>
              </a:ext>
            </a:extLst>
          </p:cNvPr>
          <p:cNvSpPr>
            <a:spLocks noGrp="1"/>
          </p:cNvSpPr>
          <p:nvPr>
            <p:ph type="sldNum" sz="quarter" idx="12"/>
          </p:nvPr>
        </p:nvSpPr>
        <p:spPr/>
        <p:txBody>
          <a:bodyPr/>
          <a:lstStyle/>
          <a:p>
            <a:fld id="{FB9EE3F8-69B4-B64F-916A-DB534A74575B}" type="slidenum">
              <a:rPr lang="en-IT" smtClean="0"/>
              <a:t>24</a:t>
            </a:fld>
            <a:endParaRPr lang="en-IT"/>
          </a:p>
        </p:txBody>
      </p:sp>
      <p:sp>
        <p:nvSpPr>
          <p:cNvPr id="50" name="Titolo 1">
            <a:extLst>
              <a:ext uri="{FF2B5EF4-FFF2-40B4-BE49-F238E27FC236}">
                <a16:creationId xmlns:a16="http://schemas.microsoft.com/office/drawing/2014/main" id="{37EC149D-9464-B17A-34B2-EB0C6CD48781}"/>
              </a:ext>
            </a:extLst>
          </p:cNvPr>
          <p:cNvSpPr txBox="1">
            <a:spLocks/>
          </p:cNvSpPr>
          <p:nvPr/>
        </p:nvSpPr>
        <p:spPr>
          <a:xfrm>
            <a:off x="1403648" y="171086"/>
            <a:ext cx="5832648"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baseline="0">
                <a:solidFill>
                  <a:srgbClr val="FF0000"/>
                </a:solidFill>
                <a:latin typeface="+mj-lt"/>
                <a:ea typeface="+mj-ea"/>
                <a:cs typeface="+mj-cs"/>
              </a:defRPr>
            </a:lvl1pPr>
          </a:lstStyle>
          <a:p>
            <a:r>
              <a:rPr lang="it-IT" dirty="0"/>
              <a:t>APE for </a:t>
            </a:r>
            <a:r>
              <a:rPr lang="it-IT" dirty="0" err="1"/>
              <a:t>physics</a:t>
            </a:r>
            <a:r>
              <a:rPr lang="it-IT" dirty="0"/>
              <a:t> </a:t>
            </a:r>
            <a:r>
              <a:rPr lang="it-IT" dirty="0" err="1"/>
              <a:t>experiments</a:t>
            </a:r>
            <a:r>
              <a:rPr lang="it-IT" dirty="0"/>
              <a:t>: </a:t>
            </a:r>
            <a:r>
              <a:rPr lang="it-IT" dirty="0" err="1"/>
              <a:t>NaNet</a:t>
            </a:r>
            <a:r>
              <a:rPr lang="it-IT" dirty="0"/>
              <a:t> Project</a:t>
            </a:r>
          </a:p>
        </p:txBody>
      </p:sp>
      <p:sp>
        <p:nvSpPr>
          <p:cNvPr id="52" name="CasellaDiTesto 25">
            <a:extLst>
              <a:ext uri="{FF2B5EF4-FFF2-40B4-BE49-F238E27FC236}">
                <a16:creationId xmlns:a16="http://schemas.microsoft.com/office/drawing/2014/main" id="{8554A001-8D52-A743-8A6C-9F999952D192}"/>
              </a:ext>
            </a:extLst>
          </p:cNvPr>
          <p:cNvSpPr txBox="1"/>
          <p:nvPr/>
        </p:nvSpPr>
        <p:spPr>
          <a:xfrm>
            <a:off x="10544520" y="1273764"/>
            <a:ext cx="1495500" cy="523220"/>
          </a:xfrm>
          <a:prstGeom prst="rect">
            <a:avLst/>
          </a:prstGeom>
          <a:noFill/>
        </p:spPr>
        <p:txBody>
          <a:bodyPr wrap="square" rtlCol="0">
            <a:spAutoFit/>
          </a:bodyPr>
          <a:lstStyle/>
          <a:p>
            <a:pPr algn="ctr"/>
            <a:r>
              <a:rPr lang="it-IT" sz="1400" b="1" dirty="0"/>
              <a:t>FP7-ICT EURETILE</a:t>
            </a:r>
            <a:br>
              <a:rPr lang="it-IT" sz="1400" b="1" dirty="0"/>
            </a:br>
            <a:r>
              <a:rPr lang="it-IT" sz="1400" b="1" dirty="0" err="1"/>
              <a:t>APEnet</a:t>
            </a:r>
            <a:r>
              <a:rPr lang="it-IT" sz="1400" b="1" dirty="0"/>
              <a:t>+ (2012)</a:t>
            </a:r>
          </a:p>
        </p:txBody>
      </p:sp>
      <p:pic>
        <p:nvPicPr>
          <p:cNvPr id="53" name="Immagine 13">
            <a:extLst>
              <a:ext uri="{FF2B5EF4-FFF2-40B4-BE49-F238E27FC236}">
                <a16:creationId xmlns:a16="http://schemas.microsoft.com/office/drawing/2014/main" id="{8DAFE51A-FF0C-6018-AD51-E5206B89D576}"/>
              </a:ext>
            </a:extLst>
          </p:cNvPr>
          <p:cNvPicPr>
            <a:picLocks noChangeAspect="1"/>
          </p:cNvPicPr>
          <p:nvPr/>
        </p:nvPicPr>
        <p:blipFill>
          <a:blip r:embed="rId3"/>
          <a:stretch>
            <a:fillRect/>
          </a:stretch>
        </p:blipFill>
        <p:spPr>
          <a:xfrm>
            <a:off x="10541718" y="1884235"/>
            <a:ext cx="1583055" cy="992923"/>
          </a:xfrm>
          <a:prstGeom prst="rect">
            <a:avLst/>
          </a:prstGeom>
        </p:spPr>
      </p:pic>
      <p:pic>
        <p:nvPicPr>
          <p:cNvPr id="54" name="Immagine 16">
            <a:extLst>
              <a:ext uri="{FF2B5EF4-FFF2-40B4-BE49-F238E27FC236}">
                <a16:creationId xmlns:a16="http://schemas.microsoft.com/office/drawing/2014/main" id="{A1021E19-022F-39C0-08FE-97B1CC1BFAA1}"/>
              </a:ext>
            </a:extLst>
          </p:cNvPr>
          <p:cNvPicPr>
            <a:picLocks noChangeAspect="1"/>
          </p:cNvPicPr>
          <p:nvPr/>
        </p:nvPicPr>
        <p:blipFill>
          <a:blip r:embed="rId4"/>
          <a:stretch>
            <a:fillRect/>
          </a:stretch>
        </p:blipFill>
        <p:spPr>
          <a:xfrm>
            <a:off x="8409275" y="1205246"/>
            <a:ext cx="2073776" cy="2073776"/>
          </a:xfrm>
          <a:prstGeom prst="rect">
            <a:avLst/>
          </a:prstGeom>
        </p:spPr>
      </p:pic>
      <p:pic>
        <p:nvPicPr>
          <p:cNvPr id="55" name="Immagine 29">
            <a:extLst>
              <a:ext uri="{FF2B5EF4-FFF2-40B4-BE49-F238E27FC236}">
                <a16:creationId xmlns:a16="http://schemas.microsoft.com/office/drawing/2014/main" id="{7B4DD481-90B3-252C-A720-189456EB39F1}"/>
              </a:ext>
            </a:extLst>
          </p:cNvPr>
          <p:cNvPicPr>
            <a:picLocks noChangeAspect="1"/>
          </p:cNvPicPr>
          <p:nvPr/>
        </p:nvPicPr>
        <p:blipFill>
          <a:blip r:embed="rId5"/>
          <a:stretch>
            <a:fillRect/>
          </a:stretch>
        </p:blipFill>
        <p:spPr>
          <a:xfrm>
            <a:off x="4688561" y="3279022"/>
            <a:ext cx="2398186" cy="1848736"/>
          </a:xfrm>
          <a:prstGeom prst="rect">
            <a:avLst/>
          </a:prstGeom>
        </p:spPr>
      </p:pic>
      <p:sp>
        <p:nvSpPr>
          <p:cNvPr id="56" name="Rettangolo 31">
            <a:extLst>
              <a:ext uri="{FF2B5EF4-FFF2-40B4-BE49-F238E27FC236}">
                <a16:creationId xmlns:a16="http://schemas.microsoft.com/office/drawing/2014/main" id="{D7BCE5F8-AA55-9939-A533-63F7EF442D0C}"/>
              </a:ext>
            </a:extLst>
          </p:cNvPr>
          <p:cNvSpPr/>
          <p:nvPr/>
        </p:nvSpPr>
        <p:spPr>
          <a:xfrm>
            <a:off x="8409276" y="1930911"/>
            <a:ext cx="2015108" cy="9864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7" name="CasellaDiTesto 25">
            <a:extLst>
              <a:ext uri="{FF2B5EF4-FFF2-40B4-BE49-F238E27FC236}">
                <a16:creationId xmlns:a16="http://schemas.microsoft.com/office/drawing/2014/main" id="{D745D006-336A-77CD-A76F-8D7E2E59CE6C}"/>
              </a:ext>
            </a:extLst>
          </p:cNvPr>
          <p:cNvSpPr txBox="1"/>
          <p:nvPr/>
        </p:nvSpPr>
        <p:spPr>
          <a:xfrm>
            <a:off x="4688560" y="3121223"/>
            <a:ext cx="2350221" cy="307777"/>
          </a:xfrm>
          <a:prstGeom prst="rect">
            <a:avLst/>
          </a:prstGeom>
          <a:noFill/>
        </p:spPr>
        <p:txBody>
          <a:bodyPr wrap="square" rtlCol="0">
            <a:spAutoFit/>
          </a:bodyPr>
          <a:lstStyle/>
          <a:p>
            <a:pPr algn="ctr"/>
            <a:r>
              <a:rPr lang="it-IT" sz="1400" b="1" dirty="0"/>
              <a:t>NA62 GPU-RICH </a:t>
            </a:r>
          </a:p>
        </p:txBody>
      </p:sp>
      <p:grpSp>
        <p:nvGrpSpPr>
          <p:cNvPr id="58" name="Gruppo 2">
            <a:extLst>
              <a:ext uri="{FF2B5EF4-FFF2-40B4-BE49-F238E27FC236}">
                <a16:creationId xmlns:a16="http://schemas.microsoft.com/office/drawing/2014/main" id="{61F298D2-2EC3-5A99-9F9F-1C27A569418F}"/>
              </a:ext>
            </a:extLst>
          </p:cNvPr>
          <p:cNvGrpSpPr/>
          <p:nvPr/>
        </p:nvGrpSpPr>
        <p:grpSpPr>
          <a:xfrm>
            <a:off x="661399" y="3886418"/>
            <a:ext cx="3423887" cy="2449399"/>
            <a:chOff x="5475636" y="854988"/>
            <a:chExt cx="3561308" cy="2547708"/>
          </a:xfrm>
        </p:grpSpPr>
        <p:pic>
          <p:nvPicPr>
            <p:cNvPr id="59" name="Immagine 7">
              <a:extLst>
                <a:ext uri="{FF2B5EF4-FFF2-40B4-BE49-F238E27FC236}">
                  <a16:creationId xmlns:a16="http://schemas.microsoft.com/office/drawing/2014/main" id="{F08F92EC-960D-7D6E-6D6B-6066BB5693C1}"/>
                </a:ext>
              </a:extLst>
            </p:cNvPr>
            <p:cNvPicPr>
              <a:picLocks noChangeAspect="1"/>
            </p:cNvPicPr>
            <p:nvPr/>
          </p:nvPicPr>
          <p:blipFill>
            <a:blip r:embed="rId6"/>
            <a:stretch>
              <a:fillRect/>
            </a:stretch>
          </p:blipFill>
          <p:spPr>
            <a:xfrm>
              <a:off x="5475636" y="1060200"/>
              <a:ext cx="3561308" cy="2342496"/>
            </a:xfrm>
            <a:prstGeom prst="rect">
              <a:avLst/>
            </a:prstGeom>
          </p:spPr>
        </p:pic>
        <p:pic>
          <p:nvPicPr>
            <p:cNvPr id="60" name="Immagine 30">
              <a:extLst>
                <a:ext uri="{FF2B5EF4-FFF2-40B4-BE49-F238E27FC236}">
                  <a16:creationId xmlns:a16="http://schemas.microsoft.com/office/drawing/2014/main" id="{B469DD9B-21D6-11BF-3070-298039BA5626}"/>
                </a:ext>
              </a:extLst>
            </p:cNvPr>
            <p:cNvPicPr>
              <a:picLocks noChangeAspect="1"/>
            </p:cNvPicPr>
            <p:nvPr/>
          </p:nvPicPr>
          <p:blipFill>
            <a:blip r:embed="rId7"/>
            <a:stretch>
              <a:fillRect/>
            </a:stretch>
          </p:blipFill>
          <p:spPr>
            <a:xfrm>
              <a:off x="7164288" y="854988"/>
              <a:ext cx="648072" cy="199919"/>
            </a:xfrm>
            <a:prstGeom prst="rect">
              <a:avLst/>
            </a:prstGeom>
          </p:spPr>
        </p:pic>
        <p:pic>
          <p:nvPicPr>
            <p:cNvPr id="61" name="Immagine 33">
              <a:extLst>
                <a:ext uri="{FF2B5EF4-FFF2-40B4-BE49-F238E27FC236}">
                  <a16:creationId xmlns:a16="http://schemas.microsoft.com/office/drawing/2014/main" id="{3351C31B-2953-910C-3CCD-124AD3ED5510}"/>
                </a:ext>
              </a:extLst>
            </p:cNvPr>
            <p:cNvPicPr>
              <a:picLocks noChangeAspect="1"/>
            </p:cNvPicPr>
            <p:nvPr/>
          </p:nvPicPr>
          <p:blipFill>
            <a:blip r:embed="rId8"/>
            <a:stretch>
              <a:fillRect/>
            </a:stretch>
          </p:blipFill>
          <p:spPr>
            <a:xfrm>
              <a:off x="6660231" y="880007"/>
              <a:ext cx="494707" cy="182392"/>
            </a:xfrm>
            <a:prstGeom prst="rect">
              <a:avLst/>
            </a:prstGeom>
          </p:spPr>
        </p:pic>
        <p:pic>
          <p:nvPicPr>
            <p:cNvPr id="62" name="Immagine 34">
              <a:extLst>
                <a:ext uri="{FF2B5EF4-FFF2-40B4-BE49-F238E27FC236}">
                  <a16:creationId xmlns:a16="http://schemas.microsoft.com/office/drawing/2014/main" id="{AAEDDB6E-07CE-E08D-68A5-125BDDDD62C0}"/>
                </a:ext>
              </a:extLst>
            </p:cNvPr>
            <p:cNvPicPr>
              <a:picLocks noChangeAspect="1"/>
            </p:cNvPicPr>
            <p:nvPr/>
          </p:nvPicPr>
          <p:blipFill>
            <a:blip r:embed="rId8"/>
            <a:stretch>
              <a:fillRect/>
            </a:stretch>
          </p:blipFill>
          <p:spPr>
            <a:xfrm>
              <a:off x="7893717" y="878908"/>
              <a:ext cx="494707" cy="182392"/>
            </a:xfrm>
            <a:prstGeom prst="rect">
              <a:avLst/>
            </a:prstGeom>
          </p:spPr>
        </p:pic>
      </p:grpSp>
      <p:pic>
        <p:nvPicPr>
          <p:cNvPr id="64" name="Immagine 37">
            <a:extLst>
              <a:ext uri="{FF2B5EF4-FFF2-40B4-BE49-F238E27FC236}">
                <a16:creationId xmlns:a16="http://schemas.microsoft.com/office/drawing/2014/main" id="{C3F26DD4-3AD4-307F-E1D0-B878A04C40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49992" y="5052875"/>
            <a:ext cx="1440000" cy="1440000"/>
          </a:xfrm>
          <a:prstGeom prst="rect">
            <a:avLst/>
          </a:prstGeom>
        </p:spPr>
      </p:pic>
      <p:pic>
        <p:nvPicPr>
          <p:cNvPr id="65" name="Picture 16">
            <a:extLst>
              <a:ext uri="{FF2B5EF4-FFF2-40B4-BE49-F238E27FC236}">
                <a16:creationId xmlns:a16="http://schemas.microsoft.com/office/drawing/2014/main" id="{6AF889B7-797C-3AC3-931E-BA2817F04B46}"/>
              </a:ext>
            </a:extLst>
          </p:cNvPr>
          <p:cNvPicPr>
            <a:picLocks noChangeAspect="1"/>
          </p:cNvPicPr>
          <p:nvPr/>
        </p:nvPicPr>
        <p:blipFill rotWithShape="1">
          <a:blip r:embed="rId10">
            <a:extLst>
              <a:ext uri="{28A0092B-C50C-407E-A947-70E740481C1C}">
                <a14:useLocalDpi xmlns:a14="http://schemas.microsoft.com/office/drawing/2010/main" val="0"/>
              </a:ext>
            </a:extLst>
          </a:blip>
          <a:srcRect l="9559" t="6168" r="14685"/>
          <a:stretch/>
        </p:blipFill>
        <p:spPr>
          <a:xfrm>
            <a:off x="5766171" y="5052875"/>
            <a:ext cx="1550121" cy="1440000"/>
          </a:xfrm>
          <a:prstGeom prst="rect">
            <a:avLst/>
          </a:prstGeom>
        </p:spPr>
      </p:pic>
      <p:sp>
        <p:nvSpPr>
          <p:cNvPr id="67" name="CasellaDiTesto 25">
            <a:extLst>
              <a:ext uri="{FF2B5EF4-FFF2-40B4-BE49-F238E27FC236}">
                <a16:creationId xmlns:a16="http://schemas.microsoft.com/office/drawing/2014/main" id="{70AB4081-1C4F-FFFE-E824-E05D244AA7FB}"/>
              </a:ext>
            </a:extLst>
          </p:cNvPr>
          <p:cNvSpPr txBox="1"/>
          <p:nvPr/>
        </p:nvSpPr>
        <p:spPr>
          <a:xfrm>
            <a:off x="8409275" y="889892"/>
            <a:ext cx="2015109" cy="307777"/>
          </a:xfrm>
          <a:prstGeom prst="rect">
            <a:avLst/>
          </a:prstGeom>
          <a:noFill/>
        </p:spPr>
        <p:txBody>
          <a:bodyPr wrap="square" rtlCol="0">
            <a:spAutoFit/>
          </a:bodyPr>
          <a:lstStyle/>
          <a:p>
            <a:pPr algn="ctr"/>
            <a:r>
              <a:rPr lang="it-IT" sz="1400" b="1" dirty="0" err="1"/>
              <a:t>NaNet</a:t>
            </a:r>
            <a:r>
              <a:rPr lang="it-IT" sz="1400" b="1" dirty="0"/>
              <a:t> </a:t>
            </a:r>
            <a:r>
              <a:rPr lang="it-IT" sz="1400" b="1" dirty="0" err="1"/>
              <a:t>architecture</a:t>
            </a:r>
            <a:endParaRPr lang="it-IT" sz="1400" b="1" dirty="0"/>
          </a:p>
        </p:txBody>
      </p:sp>
      <p:sp>
        <p:nvSpPr>
          <p:cNvPr id="68" name="Segnaposto data 46">
            <a:extLst>
              <a:ext uri="{FF2B5EF4-FFF2-40B4-BE49-F238E27FC236}">
                <a16:creationId xmlns:a16="http://schemas.microsoft.com/office/drawing/2014/main" id="{26974F9A-D8B5-DB7F-0CAD-2B700F28CBC1}"/>
              </a:ext>
            </a:extLst>
          </p:cNvPr>
          <p:cNvSpPr txBox="1">
            <a:spLocks/>
          </p:cNvSpPr>
          <p:nvPr/>
        </p:nvSpPr>
        <p:spPr>
          <a:xfrm>
            <a:off x="0" y="6492875"/>
            <a:ext cx="946448" cy="365125"/>
          </a:xfrm>
          <a:prstGeom prst="rect">
            <a:avLst/>
          </a:prstGeom>
          <a:solidFill>
            <a:srgbClr val="0070C0"/>
          </a:solidFill>
          <a:ln>
            <a:noFill/>
          </a:ln>
        </p:spPr>
        <p:txBody>
          <a:bodyPr vert="horz" lIns="91440" tIns="45720" rIns="91440" bIns="45720" rtlCol="0" anchor="ctr"/>
          <a:lstStyle>
            <a:defPPr>
              <a:defRPr lang="en-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9/10/2019</a:t>
            </a:r>
            <a:endParaRPr lang="it-IT" dirty="0"/>
          </a:p>
        </p:txBody>
      </p:sp>
      <p:sp>
        <p:nvSpPr>
          <p:cNvPr id="69" name="Segnaposto piè di pagina 47">
            <a:extLst>
              <a:ext uri="{FF2B5EF4-FFF2-40B4-BE49-F238E27FC236}">
                <a16:creationId xmlns:a16="http://schemas.microsoft.com/office/drawing/2014/main" id="{14734545-B493-7E96-22FD-0D3827997DA8}"/>
              </a:ext>
            </a:extLst>
          </p:cNvPr>
          <p:cNvSpPr txBox="1">
            <a:spLocks/>
          </p:cNvSpPr>
          <p:nvPr/>
        </p:nvSpPr>
        <p:spPr>
          <a:xfrm>
            <a:off x="899592" y="6494132"/>
            <a:ext cx="7776864" cy="365125"/>
          </a:xfrm>
          <a:prstGeom prst="rect">
            <a:avLst/>
          </a:prstGeom>
          <a:solidFill>
            <a:srgbClr val="0070C0"/>
          </a:solidFill>
          <a:ln>
            <a:noFill/>
          </a:ln>
        </p:spPr>
        <p:txBody>
          <a:bodyPr vert="horz" lIns="91440" tIns="45720" rIns="91440" bIns="45720" rtlCol="0" anchor="ctr"/>
          <a:lstStyle>
            <a:defPPr>
              <a:defRPr lang="en-IT"/>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P. Vicini - INFN APE Team</a:t>
            </a:r>
            <a:endParaRPr lang="en-US" dirty="0"/>
          </a:p>
        </p:txBody>
      </p:sp>
      <p:sp>
        <p:nvSpPr>
          <p:cNvPr id="70" name="Segnaposto numero diapositiva 48">
            <a:extLst>
              <a:ext uri="{FF2B5EF4-FFF2-40B4-BE49-F238E27FC236}">
                <a16:creationId xmlns:a16="http://schemas.microsoft.com/office/drawing/2014/main" id="{CCCFA3DF-8E3B-9C6F-361F-0064223D7C3E}"/>
              </a:ext>
            </a:extLst>
          </p:cNvPr>
          <p:cNvSpPr txBox="1">
            <a:spLocks/>
          </p:cNvSpPr>
          <p:nvPr/>
        </p:nvSpPr>
        <p:spPr>
          <a:xfrm>
            <a:off x="10819836" y="6494132"/>
            <a:ext cx="514400" cy="365125"/>
          </a:xfrm>
          <a:prstGeom prst="rect">
            <a:avLst/>
          </a:prstGeom>
          <a:solidFill>
            <a:srgbClr val="0070C0"/>
          </a:solidFill>
          <a:ln>
            <a:noFill/>
          </a:ln>
        </p:spPr>
        <p:txBody>
          <a:bodyPr vert="horz" lIns="91440" tIns="45720" rIns="91440" bIns="45720" rtlCol="0" anchor="ctr"/>
          <a:lstStyle>
            <a:defPPr>
              <a:defRPr lang="en-IT"/>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E1F35-7019-485C-B272-4CC09C501537}" type="slidenum">
              <a:rPr lang="it-IT" smtClean="0"/>
              <a:pPr/>
              <a:t>24</a:t>
            </a:fld>
            <a:endParaRPr lang="it-IT" dirty="0"/>
          </a:p>
        </p:txBody>
      </p:sp>
      <p:sp>
        <p:nvSpPr>
          <p:cNvPr id="72" name="Rectangle 71">
            <a:extLst>
              <a:ext uri="{FF2B5EF4-FFF2-40B4-BE49-F238E27FC236}">
                <a16:creationId xmlns:a16="http://schemas.microsoft.com/office/drawing/2014/main" id="{0E41A0FA-CF08-19DF-3989-7988094B0E32}"/>
              </a:ext>
            </a:extLst>
          </p:cNvPr>
          <p:cNvSpPr/>
          <p:nvPr/>
        </p:nvSpPr>
        <p:spPr>
          <a:xfrm>
            <a:off x="7121460" y="3244334"/>
            <a:ext cx="290464" cy="369332"/>
          </a:xfrm>
          <a:prstGeom prst="rect">
            <a:avLst/>
          </a:prstGeom>
        </p:spPr>
        <p:txBody>
          <a:bodyPr wrap="none">
            <a:spAutoFit/>
          </a:bodyPr>
          <a:lstStyle/>
          <a:p>
            <a:r>
              <a:rPr lang="it-IT" dirty="0"/>
              <a:t>  </a:t>
            </a:r>
          </a:p>
        </p:txBody>
      </p:sp>
      <p:pic>
        <p:nvPicPr>
          <p:cNvPr id="75" name="Picture 74">
            <a:extLst>
              <a:ext uri="{FF2B5EF4-FFF2-40B4-BE49-F238E27FC236}">
                <a16:creationId xmlns:a16="http://schemas.microsoft.com/office/drawing/2014/main" id="{9305A444-C971-2440-27DA-57C872B7DAE7}"/>
              </a:ext>
            </a:extLst>
          </p:cNvPr>
          <p:cNvPicPr>
            <a:picLocks noChangeAspect="1"/>
          </p:cNvPicPr>
          <p:nvPr/>
        </p:nvPicPr>
        <p:blipFill>
          <a:blip r:embed="rId11"/>
          <a:stretch>
            <a:fillRect/>
          </a:stretch>
        </p:blipFill>
        <p:spPr>
          <a:xfrm>
            <a:off x="7645806" y="3606258"/>
            <a:ext cx="4320480" cy="2416769"/>
          </a:xfrm>
          <a:prstGeom prst="rect">
            <a:avLst/>
          </a:prstGeom>
        </p:spPr>
      </p:pic>
      <p:sp>
        <p:nvSpPr>
          <p:cNvPr id="76" name="CasellaDiTesto 25">
            <a:extLst>
              <a:ext uri="{FF2B5EF4-FFF2-40B4-BE49-F238E27FC236}">
                <a16:creationId xmlns:a16="http://schemas.microsoft.com/office/drawing/2014/main" id="{3F8DEAAF-C8E9-5211-B1B2-A822CA7F0480}"/>
              </a:ext>
            </a:extLst>
          </p:cNvPr>
          <p:cNvSpPr txBox="1"/>
          <p:nvPr/>
        </p:nvSpPr>
        <p:spPr>
          <a:xfrm>
            <a:off x="8632471" y="6092268"/>
            <a:ext cx="2350221" cy="307777"/>
          </a:xfrm>
          <a:prstGeom prst="rect">
            <a:avLst/>
          </a:prstGeom>
          <a:noFill/>
        </p:spPr>
        <p:txBody>
          <a:bodyPr wrap="square" rtlCol="0">
            <a:spAutoFit/>
          </a:bodyPr>
          <a:lstStyle/>
          <a:p>
            <a:pPr algn="ctr"/>
            <a:r>
              <a:rPr lang="it-IT" sz="1400" b="1" dirty="0"/>
              <a:t>NANET-10(40) for KM3net</a:t>
            </a:r>
          </a:p>
        </p:txBody>
      </p:sp>
    </p:spTree>
    <p:extLst>
      <p:ext uri="{BB962C8B-B14F-4D97-AF65-F5344CB8AC3E}">
        <p14:creationId xmlns:p14="http://schemas.microsoft.com/office/powerpoint/2010/main" val="3265705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ECF10-8595-469E-4EE1-C6F8EC8575DB}"/>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D75DA4BA-932B-41C7-80D1-B82ACD1E7159}"/>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0B2982AF-B4E2-4B73-A23C-3EB259BA65C0}"/>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57958B32-DAD1-3C66-6A77-3E5B1F6C1FA0}"/>
              </a:ext>
            </a:extLst>
          </p:cNvPr>
          <p:cNvSpPr>
            <a:spLocks noGrp="1"/>
          </p:cNvSpPr>
          <p:nvPr>
            <p:ph type="sldNum" sz="quarter" idx="12"/>
          </p:nvPr>
        </p:nvSpPr>
        <p:spPr/>
        <p:txBody>
          <a:bodyPr/>
          <a:lstStyle/>
          <a:p>
            <a:fld id="{FB9EE3F8-69B4-B64F-916A-DB534A74575B}" type="slidenum">
              <a:rPr lang="en-IT" smtClean="0"/>
              <a:t>25</a:t>
            </a:fld>
            <a:endParaRPr lang="en-IT"/>
          </a:p>
        </p:txBody>
      </p:sp>
      <p:sp>
        <p:nvSpPr>
          <p:cNvPr id="50" name="Titolo 1">
            <a:extLst>
              <a:ext uri="{FF2B5EF4-FFF2-40B4-BE49-F238E27FC236}">
                <a16:creationId xmlns:a16="http://schemas.microsoft.com/office/drawing/2014/main" id="{28BA0FFF-7AFF-DBD0-2762-7780401F294F}"/>
              </a:ext>
            </a:extLst>
          </p:cNvPr>
          <p:cNvSpPr txBox="1">
            <a:spLocks/>
          </p:cNvSpPr>
          <p:nvPr/>
        </p:nvSpPr>
        <p:spPr>
          <a:xfrm>
            <a:off x="1403647" y="171086"/>
            <a:ext cx="8728361"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baseline="0">
                <a:solidFill>
                  <a:srgbClr val="FF0000"/>
                </a:solidFill>
                <a:latin typeface="+mj-lt"/>
                <a:ea typeface="+mj-ea"/>
                <a:cs typeface="+mj-cs"/>
              </a:defRPr>
            </a:lvl1pPr>
          </a:lstStyle>
          <a:p>
            <a:r>
              <a:rPr lang="it-IT" dirty="0"/>
              <a:t>APE for </a:t>
            </a:r>
            <a:r>
              <a:rPr lang="it-IT" dirty="0" err="1"/>
              <a:t>physics</a:t>
            </a:r>
            <a:r>
              <a:rPr lang="it-IT" dirty="0"/>
              <a:t> </a:t>
            </a:r>
            <a:r>
              <a:rPr lang="it-IT" dirty="0" err="1"/>
              <a:t>experiments</a:t>
            </a:r>
            <a:r>
              <a:rPr lang="it-IT" dirty="0"/>
              <a:t>: ML for </a:t>
            </a:r>
            <a:r>
              <a:rPr lang="it-IT" dirty="0" err="1"/>
              <a:t>read</a:t>
            </a:r>
            <a:r>
              <a:rPr lang="it-IT" dirty="0"/>
              <a:t>-out of EIC D-RICH</a:t>
            </a:r>
          </a:p>
        </p:txBody>
      </p:sp>
      <p:sp>
        <p:nvSpPr>
          <p:cNvPr id="51" name="Content Placeholder 6">
            <a:extLst>
              <a:ext uri="{FF2B5EF4-FFF2-40B4-BE49-F238E27FC236}">
                <a16:creationId xmlns:a16="http://schemas.microsoft.com/office/drawing/2014/main" id="{98C400D6-4CC7-E827-AEC4-CB75EA44F243}"/>
              </a:ext>
            </a:extLst>
          </p:cNvPr>
          <p:cNvSpPr txBox="1">
            <a:spLocks/>
          </p:cNvSpPr>
          <p:nvPr/>
        </p:nvSpPr>
        <p:spPr>
          <a:xfrm>
            <a:off x="26160" y="2378843"/>
            <a:ext cx="5171922" cy="3745636"/>
          </a:xfrm>
          <a:prstGeom prst="rect">
            <a:avLst/>
          </a:prstGeom>
        </p:spPr>
        <p:txBody>
          <a:bodyPr vert="horz" lIns="91440" tIns="45720" rIns="91440" bIns="45720" rtlCol="0">
            <a:noAutofit/>
          </a:bodyPr>
          <a:lstStyle>
            <a:lvl1pPr marL="432000" indent="-432000" algn="l" defTabSz="914400" rtl="0" eaLnBrk="1" latinLnBrk="0" hangingPunct="1">
              <a:spcBef>
                <a:spcPct val="20000"/>
              </a:spcBef>
              <a:buSzPct val="80000"/>
              <a:buFont typeface="Wingdings" pitchFamily="2" charset="2"/>
              <a:buChar char="q"/>
              <a:defRPr sz="1800" b="0" i="0" kern="1200">
                <a:solidFill>
                  <a:schemeClr val="tx1"/>
                </a:solidFill>
                <a:latin typeface="Gill Sans Light" panose="020B0302020104020203" pitchFamily="34" charset="-79"/>
                <a:ea typeface="Gill Sans Light" panose="020B0302020104020203" pitchFamily="34" charset="-79"/>
                <a:cs typeface="Gill Sans Light" panose="020B0302020104020203" pitchFamily="34" charset="-79"/>
              </a:defRPr>
            </a:lvl1pPr>
            <a:lvl2pPr marL="720000" indent="-288000" algn="l" defTabSz="914400" rtl="0" eaLnBrk="1" latinLnBrk="0" hangingPunct="1">
              <a:spcBef>
                <a:spcPct val="20000"/>
              </a:spcBef>
              <a:buFont typeface="Wingdings" pitchFamily="2" charset="2"/>
              <a:buChar char="§"/>
              <a:defRPr sz="1800" b="0" i="0" kern="1200">
                <a:solidFill>
                  <a:schemeClr val="tx1"/>
                </a:solidFill>
                <a:latin typeface="Gill Sans Light" panose="020B0302020104020203" pitchFamily="34" charset="-79"/>
                <a:ea typeface="Gill Sans Light" panose="020B0302020104020203" pitchFamily="34" charset="-79"/>
                <a:cs typeface="Gill Sans Light" panose="020B0302020104020203" pitchFamily="34" charset="-79"/>
              </a:defRPr>
            </a:lvl2pPr>
            <a:lvl3pPr marL="1008000" indent="-216000" algn="l" defTabSz="914400" rtl="0" eaLnBrk="1" latinLnBrk="0" hangingPunct="1">
              <a:spcBef>
                <a:spcPct val="20000"/>
              </a:spcBef>
              <a:buFont typeface="Arial" pitchFamily="34" charset="0"/>
              <a:buChar char="•"/>
              <a:defRPr sz="1600" b="0" i="0" kern="1200">
                <a:solidFill>
                  <a:schemeClr val="tx1"/>
                </a:solidFill>
                <a:latin typeface="Gill Sans Light" panose="020B0302020104020203" pitchFamily="34" charset="-79"/>
                <a:ea typeface="Gill Sans Light" panose="020B0302020104020203" pitchFamily="34" charset="-79"/>
                <a:cs typeface="Gill Sans Light" panose="020B0302020104020203" pitchFamily="34" charset="-79"/>
              </a:defRPr>
            </a:lvl3pPr>
            <a:lvl4pPr marL="1600200" indent="-228600" algn="l" defTabSz="914400" rtl="0" eaLnBrk="1" latinLnBrk="0" hangingPunct="1">
              <a:spcBef>
                <a:spcPct val="20000"/>
              </a:spcBef>
              <a:buFont typeface="Arial" pitchFamily="34" charset="0"/>
              <a:buChar char="–"/>
              <a:defRPr sz="1400" b="0" i="0" kern="1200">
                <a:solidFill>
                  <a:schemeClr val="tx1"/>
                </a:solidFill>
                <a:latin typeface="Gill Sans Light" panose="020B0302020104020203" pitchFamily="34" charset="-79"/>
                <a:ea typeface="Gill Sans Light" panose="020B0302020104020203" pitchFamily="34" charset="-79"/>
                <a:cs typeface="Gill Sans Light" panose="020B0302020104020203" pitchFamily="34" charset="-79"/>
              </a:defRPr>
            </a:lvl4pPr>
            <a:lvl5pPr marL="2057400" indent="-228600" algn="l" defTabSz="914400" rtl="0" eaLnBrk="1" latinLnBrk="0" hangingPunct="1">
              <a:spcBef>
                <a:spcPct val="20000"/>
              </a:spcBef>
              <a:buFont typeface="Arial" pitchFamily="34" charset="0"/>
              <a:buChar char="»"/>
              <a:defRPr sz="1400" b="0" i="0" kern="1200">
                <a:solidFill>
                  <a:schemeClr val="tx1"/>
                </a:solidFill>
                <a:latin typeface="Gill Sans Light" panose="020B0302020104020203" pitchFamily="34" charset="-79"/>
                <a:ea typeface="Gill Sans Light" panose="020B0302020104020203" pitchFamily="34" charset="-79"/>
                <a:cs typeface="Gill Sans Light" panose="020B0302020104020203" pitchFamily="34" charset="-79"/>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SzPct val="130000"/>
              <a:buFont typeface="Wingdings" pitchFamily="2" charset="2"/>
              <a:buNone/>
            </a:pPr>
            <a:r>
              <a:rPr lang="en-GB" sz="2000" dirty="0">
                <a:solidFill>
                  <a:srgbClr val="000000"/>
                </a:solidFill>
                <a:latin typeface="Calibri" panose="020F0502020204030204" pitchFamily="34" charset="0"/>
                <a:cs typeface="Calibri" panose="020F0502020204030204" pitchFamily="34" charset="0"/>
              </a:rPr>
              <a:t>Read-out of D-RICH detector of EIC experiment </a:t>
            </a:r>
          </a:p>
          <a:p>
            <a:pPr>
              <a:buClr>
                <a:schemeClr val="tx1"/>
              </a:buClr>
              <a:buSzPct val="1300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Streaming Read-out and data filtering via ML to reduce impact of SIPM dark current rate</a:t>
            </a:r>
          </a:p>
          <a:p>
            <a:pPr>
              <a:buClr>
                <a:schemeClr val="tx1"/>
              </a:buClr>
              <a:buSzPct val="1300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A mesh of FPGA integrating NN for ML-based </a:t>
            </a:r>
            <a:r>
              <a:rPr lang="en-GB" dirty="0">
                <a:latin typeface="Calibri" panose="020F0502020204030204" pitchFamily="34" charset="0"/>
                <a:cs typeface="Calibri" panose="020F0502020204030204" pitchFamily="34" charset="0"/>
              </a:rPr>
              <a:t>noise vs signal discrimination</a:t>
            </a:r>
            <a:r>
              <a:rPr lang="en-GB" dirty="0">
                <a:solidFill>
                  <a:srgbClr val="000000"/>
                </a:solidFill>
                <a:latin typeface="Calibri" panose="020F0502020204030204" pitchFamily="34" charset="0"/>
                <a:cs typeface="Calibri" panose="020F0502020204030204" pitchFamily="34" charset="0"/>
              </a:rPr>
              <a:t> on data flow from detector</a:t>
            </a:r>
          </a:p>
          <a:p>
            <a:pPr>
              <a:buClr>
                <a:schemeClr val="tx1"/>
              </a:buClr>
              <a:buSzPct val="130000"/>
              <a:buFont typeface="Arial" panose="020B0604020202020204" pitchFamily="34" charset="0"/>
              <a:buChar char="•"/>
            </a:pPr>
            <a:r>
              <a:rPr lang="en-GB" dirty="0">
                <a:solidFill>
                  <a:srgbClr val="000000"/>
                </a:solidFill>
                <a:latin typeface="Calibri" panose="020F0502020204030204" pitchFamily="34" charset="0"/>
                <a:cs typeface="Calibri" panose="020F0502020204030204" pitchFamily="34" charset="0"/>
              </a:rPr>
              <a:t>A mix of APE legacy components</a:t>
            </a:r>
          </a:p>
          <a:p>
            <a:pPr lvl="1">
              <a:buClr>
                <a:schemeClr val="tx1"/>
              </a:buClr>
              <a:buSzPct val="130000"/>
              <a:buFont typeface="Arial" panose="020B0604020202020204" pitchFamily="34" charset="0"/>
              <a:buChar char="•"/>
            </a:pPr>
            <a:r>
              <a:rPr lang="en-GB" dirty="0">
                <a:latin typeface="Calibri" panose="020F0502020204030204" pitchFamily="34" charset="0"/>
                <a:cs typeface="Calibri" panose="020F0502020204030204" pitchFamily="34" charset="0"/>
              </a:rPr>
              <a:t>APEIRON: distributed NN integrated in multi-FPGA system</a:t>
            </a:r>
          </a:p>
          <a:p>
            <a:pPr lvl="1">
              <a:buClr>
                <a:schemeClr val="tx1"/>
              </a:buClr>
              <a:buSzPct val="130000"/>
              <a:buFont typeface="Arial" panose="020B0604020202020204" pitchFamily="34" charset="0"/>
              <a:buChar char="•"/>
            </a:pPr>
            <a:r>
              <a:rPr lang="en-GB" dirty="0">
                <a:latin typeface="Calibri" panose="020F0502020204030204" pitchFamily="34" charset="0"/>
                <a:cs typeface="Calibri" panose="020F0502020204030204" pitchFamily="34" charset="0"/>
              </a:rPr>
              <a:t>direct network for FPGA-to-FPGA low latency communications</a:t>
            </a:r>
          </a:p>
          <a:p>
            <a:pPr lvl="1">
              <a:buClr>
                <a:schemeClr val="tx1"/>
              </a:buClr>
              <a:buSzPct val="130000"/>
              <a:buFont typeface="Arial" panose="020B0604020202020204" pitchFamily="34" charset="0"/>
              <a:buChar char="•"/>
            </a:pPr>
            <a:r>
              <a:rPr lang="en-GB" dirty="0">
                <a:latin typeface="Calibri" panose="020F0502020204030204" pitchFamily="34" charset="0"/>
                <a:cs typeface="Calibri" panose="020F0502020204030204" pitchFamily="34" charset="0"/>
              </a:rPr>
              <a:t>scaling and integration know-how...</a:t>
            </a:r>
            <a:endParaRPr lang="it-IT" dirty="0">
              <a:latin typeface="Calibri" panose="020F0502020204030204" pitchFamily="34" charset="0"/>
              <a:cs typeface="Calibri" panose="020F0502020204030204" pitchFamily="34" charset="0"/>
            </a:endParaRPr>
          </a:p>
        </p:txBody>
      </p:sp>
      <p:sp>
        <p:nvSpPr>
          <p:cNvPr id="68" name="Segnaposto data 46">
            <a:extLst>
              <a:ext uri="{FF2B5EF4-FFF2-40B4-BE49-F238E27FC236}">
                <a16:creationId xmlns:a16="http://schemas.microsoft.com/office/drawing/2014/main" id="{05B68ACE-E674-F627-040B-4661E78CF277}"/>
              </a:ext>
            </a:extLst>
          </p:cNvPr>
          <p:cNvSpPr txBox="1">
            <a:spLocks/>
          </p:cNvSpPr>
          <p:nvPr/>
        </p:nvSpPr>
        <p:spPr>
          <a:xfrm>
            <a:off x="0" y="6492875"/>
            <a:ext cx="946448" cy="365125"/>
          </a:xfrm>
          <a:prstGeom prst="rect">
            <a:avLst/>
          </a:prstGeom>
          <a:solidFill>
            <a:srgbClr val="0070C0"/>
          </a:solidFill>
          <a:ln>
            <a:noFill/>
          </a:ln>
        </p:spPr>
        <p:txBody>
          <a:bodyPr vert="horz" lIns="91440" tIns="45720" rIns="91440" bIns="45720" rtlCol="0" anchor="ctr"/>
          <a:lstStyle>
            <a:defPPr>
              <a:defRPr lang="en-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9/10/2019</a:t>
            </a:r>
            <a:endParaRPr lang="it-IT" dirty="0"/>
          </a:p>
        </p:txBody>
      </p:sp>
      <p:sp>
        <p:nvSpPr>
          <p:cNvPr id="69" name="Segnaposto piè di pagina 47">
            <a:extLst>
              <a:ext uri="{FF2B5EF4-FFF2-40B4-BE49-F238E27FC236}">
                <a16:creationId xmlns:a16="http://schemas.microsoft.com/office/drawing/2014/main" id="{6094CD92-4215-340E-F797-712BC8D2DA28}"/>
              </a:ext>
            </a:extLst>
          </p:cNvPr>
          <p:cNvSpPr txBox="1">
            <a:spLocks/>
          </p:cNvSpPr>
          <p:nvPr/>
        </p:nvSpPr>
        <p:spPr>
          <a:xfrm>
            <a:off x="899592" y="6494132"/>
            <a:ext cx="7776864" cy="365125"/>
          </a:xfrm>
          <a:prstGeom prst="rect">
            <a:avLst/>
          </a:prstGeom>
          <a:solidFill>
            <a:srgbClr val="0070C0"/>
          </a:solidFill>
          <a:ln>
            <a:noFill/>
          </a:ln>
        </p:spPr>
        <p:txBody>
          <a:bodyPr vert="horz" lIns="91440" tIns="45720" rIns="91440" bIns="45720" rtlCol="0" anchor="ctr"/>
          <a:lstStyle>
            <a:defPPr>
              <a:defRPr lang="en-IT"/>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P. Vicini - INFN APE Team</a:t>
            </a:r>
            <a:endParaRPr lang="en-US" dirty="0"/>
          </a:p>
        </p:txBody>
      </p:sp>
      <p:sp>
        <p:nvSpPr>
          <p:cNvPr id="70" name="Segnaposto numero diapositiva 48">
            <a:extLst>
              <a:ext uri="{FF2B5EF4-FFF2-40B4-BE49-F238E27FC236}">
                <a16:creationId xmlns:a16="http://schemas.microsoft.com/office/drawing/2014/main" id="{2720F4EF-5BAB-ACAE-77DD-03C97C88870E}"/>
              </a:ext>
            </a:extLst>
          </p:cNvPr>
          <p:cNvSpPr txBox="1">
            <a:spLocks/>
          </p:cNvSpPr>
          <p:nvPr/>
        </p:nvSpPr>
        <p:spPr>
          <a:xfrm>
            <a:off x="8631276" y="6494132"/>
            <a:ext cx="514400" cy="365125"/>
          </a:xfrm>
          <a:prstGeom prst="rect">
            <a:avLst/>
          </a:prstGeom>
          <a:solidFill>
            <a:srgbClr val="0070C0"/>
          </a:solidFill>
          <a:ln>
            <a:noFill/>
          </a:ln>
        </p:spPr>
        <p:txBody>
          <a:bodyPr vert="horz" lIns="91440" tIns="45720" rIns="91440" bIns="45720" rtlCol="0" anchor="ctr"/>
          <a:lstStyle>
            <a:defPPr>
              <a:defRPr lang="en-IT"/>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E1F35-7019-485C-B272-4CC09C501537}" type="slidenum">
              <a:rPr lang="it-IT" smtClean="0"/>
              <a:pPr/>
              <a:t>25</a:t>
            </a:fld>
            <a:endParaRPr lang="it-IT" dirty="0"/>
          </a:p>
        </p:txBody>
      </p:sp>
      <p:pic>
        <p:nvPicPr>
          <p:cNvPr id="2" name="Immagine 13" descr="Immagine che contiene testo, schermata, Policromia, Elementi grafici&#10;&#10;Il contenuto generato dall&amp;#39;IA potrebbe non essere corretto.">
            <a:extLst>
              <a:ext uri="{FF2B5EF4-FFF2-40B4-BE49-F238E27FC236}">
                <a16:creationId xmlns:a16="http://schemas.microsoft.com/office/drawing/2014/main" id="{BB7B5699-A728-A19D-C827-BA813406F4E8}"/>
              </a:ext>
            </a:extLst>
          </p:cNvPr>
          <p:cNvPicPr>
            <a:picLocks noChangeAspect="1"/>
          </p:cNvPicPr>
          <p:nvPr/>
        </p:nvPicPr>
        <p:blipFill>
          <a:blip r:embed="rId3"/>
          <a:stretch>
            <a:fillRect/>
          </a:stretch>
        </p:blipFill>
        <p:spPr>
          <a:xfrm>
            <a:off x="306970" y="768795"/>
            <a:ext cx="2823410" cy="1463784"/>
          </a:xfrm>
          <a:prstGeom prst="rect">
            <a:avLst/>
          </a:prstGeom>
          <a:ln>
            <a:noFill/>
          </a:ln>
        </p:spPr>
      </p:pic>
      <p:pic>
        <p:nvPicPr>
          <p:cNvPr id="24" name="Picture 23">
            <a:extLst>
              <a:ext uri="{FF2B5EF4-FFF2-40B4-BE49-F238E27FC236}">
                <a16:creationId xmlns:a16="http://schemas.microsoft.com/office/drawing/2014/main" id="{38182C41-A5DD-951A-7EBA-D5CF979E1AA8}"/>
              </a:ext>
            </a:extLst>
          </p:cNvPr>
          <p:cNvPicPr>
            <a:picLocks noChangeAspect="1"/>
          </p:cNvPicPr>
          <p:nvPr/>
        </p:nvPicPr>
        <p:blipFill>
          <a:blip r:embed="rId4"/>
          <a:srcRect b="42379"/>
          <a:stretch>
            <a:fillRect/>
          </a:stretch>
        </p:blipFill>
        <p:spPr>
          <a:xfrm>
            <a:off x="5301275" y="747150"/>
            <a:ext cx="5728921" cy="4294131"/>
          </a:xfrm>
          <a:prstGeom prst="rect">
            <a:avLst/>
          </a:prstGeom>
        </p:spPr>
      </p:pic>
      <p:pic>
        <p:nvPicPr>
          <p:cNvPr id="26" name="Picture 25">
            <a:extLst>
              <a:ext uri="{FF2B5EF4-FFF2-40B4-BE49-F238E27FC236}">
                <a16:creationId xmlns:a16="http://schemas.microsoft.com/office/drawing/2014/main" id="{D1066829-766A-6042-5108-21503A52DE73}"/>
              </a:ext>
            </a:extLst>
          </p:cNvPr>
          <p:cNvPicPr>
            <a:picLocks noChangeAspect="1"/>
          </p:cNvPicPr>
          <p:nvPr/>
        </p:nvPicPr>
        <p:blipFill>
          <a:blip r:embed="rId4"/>
          <a:srcRect t="57065" b="16598"/>
          <a:stretch>
            <a:fillRect/>
          </a:stretch>
        </p:blipFill>
        <p:spPr>
          <a:xfrm>
            <a:off x="6079727" y="4888296"/>
            <a:ext cx="5053662" cy="1731363"/>
          </a:xfrm>
          <a:prstGeom prst="rect">
            <a:avLst/>
          </a:prstGeom>
        </p:spPr>
      </p:pic>
    </p:spTree>
    <p:extLst>
      <p:ext uri="{BB962C8B-B14F-4D97-AF65-F5344CB8AC3E}">
        <p14:creationId xmlns:p14="http://schemas.microsoft.com/office/powerpoint/2010/main" val="4131907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AC21-D506-5518-ECB7-440CCA1DDCED}"/>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D5AB417-8C22-94F4-F160-1486F817723F}"/>
              </a:ext>
            </a:extLst>
          </p:cNvPr>
          <p:cNvSpPr>
            <a:spLocks noGrp="1"/>
          </p:cNvSpPr>
          <p:nvPr>
            <p:ph idx="1"/>
          </p:nvPr>
        </p:nvSpPr>
        <p:spPr>
          <a:xfrm>
            <a:off x="165098" y="818314"/>
            <a:ext cx="7743460" cy="5737324"/>
          </a:xfrm>
        </p:spPr>
        <p:txBody>
          <a:bodyPr>
            <a:normAutofit/>
          </a:bodyPr>
          <a:lstStyle/>
          <a:p>
            <a:pPr marL="0" indent="0">
              <a:buNone/>
            </a:pPr>
            <a:r>
              <a:rPr lang="en-US" sz="2400" dirty="0" err="1"/>
              <a:t>WaveScales</a:t>
            </a:r>
            <a:r>
              <a:rPr lang="en-US" sz="2400" dirty="0"/>
              <a:t> (2016</a:t>
            </a:r>
            <a:r>
              <a:rPr lang="en-US" sz="2400" dirty="0">
                <a:sym typeface="Wingdings" pitchFamily="2" charset="2"/>
              </a:rPr>
              <a:t> HBP)</a:t>
            </a:r>
            <a:endParaRPr lang="en-US" sz="2400" dirty="0"/>
          </a:p>
          <a:p>
            <a:pPr lvl="1"/>
            <a:r>
              <a:rPr lang="en-US" sz="2000" dirty="0"/>
              <a:t>The goal is to match experimental measures and simulations of </a:t>
            </a:r>
            <a:r>
              <a:rPr lang="en-US" sz="2000" i="1" dirty="0"/>
              <a:t>slow waves</a:t>
            </a:r>
            <a:r>
              <a:rPr lang="en-US" sz="2000" dirty="0"/>
              <a:t> during deep-sleep and anesthesia and the transition to other brain states. Beyond scientific activities, few IT/technological developments:</a:t>
            </a:r>
          </a:p>
          <a:p>
            <a:pPr lvl="2"/>
            <a:r>
              <a:rPr lang="en-US" sz="1800" dirty="0"/>
              <a:t>dedicated large-scale parallel/distributed simulation technologies leveraging on DPSNN code;</a:t>
            </a:r>
          </a:p>
          <a:p>
            <a:pPr lvl="2"/>
            <a:r>
              <a:rPr lang="en-US" sz="1800" dirty="0"/>
              <a:t>dedicated scalable interconnect system optimized for Neural Network simulation</a:t>
            </a:r>
          </a:p>
          <a:p>
            <a:r>
              <a:rPr lang="en-US" sz="2400" dirty="0"/>
              <a:t>Brain modelling: </a:t>
            </a:r>
          </a:p>
          <a:p>
            <a:pPr lvl="1"/>
            <a:r>
              <a:rPr lang="en-US" sz="2000" dirty="0"/>
              <a:t>from small scale </a:t>
            </a:r>
            <a:r>
              <a:rPr lang="en-GB" sz="2000" dirty="0"/>
              <a:t>bio-inspired multi-compartment neuron model </a:t>
            </a:r>
            <a:r>
              <a:rPr lang="en-GB" sz="2000" dirty="0">
                <a:sym typeface="Wingdings" pitchFamily="2" charset="2"/>
              </a:rPr>
              <a:t> large scale simulation of </a:t>
            </a:r>
            <a:r>
              <a:rPr lang="en-US" sz="2000" dirty="0"/>
              <a:t>Multi-area model of the macaque cortex (multi-GPU, ~4x106 neurons) </a:t>
            </a:r>
          </a:p>
          <a:p>
            <a:r>
              <a:rPr lang="en-US" sz="2400" dirty="0"/>
              <a:t>Pipeline for brain wave data analysis: COBRAWAP</a:t>
            </a:r>
          </a:p>
          <a:p>
            <a:pPr marL="0" indent="0">
              <a:buNone/>
            </a:pPr>
            <a:endParaRPr lang="en-US" sz="2400" dirty="0">
              <a:sym typeface="Wingdings" pitchFamily="2" charset="2"/>
            </a:endParaRPr>
          </a:p>
          <a:p>
            <a:pPr marL="0" indent="0">
              <a:buNone/>
            </a:pPr>
            <a:r>
              <a:rPr lang="en-US" sz="2400" dirty="0">
                <a:sym typeface="Wingdings" pitchFamily="2" charset="2"/>
              </a:rPr>
              <a:t> </a:t>
            </a:r>
            <a:r>
              <a:rPr lang="en-US" sz="2400" dirty="0"/>
              <a:t>EBRAINS-Italy: infrastructure for neuroscience</a:t>
            </a:r>
          </a:p>
          <a:p>
            <a:endParaRPr lang="en-US" sz="2400" dirty="0"/>
          </a:p>
        </p:txBody>
      </p:sp>
      <p:sp>
        <p:nvSpPr>
          <p:cNvPr id="4" name="Date Placeholder 3">
            <a:extLst>
              <a:ext uri="{FF2B5EF4-FFF2-40B4-BE49-F238E27FC236}">
                <a16:creationId xmlns:a16="http://schemas.microsoft.com/office/drawing/2014/main" id="{E70882A8-2BAA-2A08-B8CE-E8622CA8D456}"/>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38B250C9-6649-7894-4422-4F60844A5D99}"/>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7CA4EDA7-341C-73BF-62ED-43F5FEF5C8AA}"/>
              </a:ext>
            </a:extLst>
          </p:cNvPr>
          <p:cNvSpPr>
            <a:spLocks noGrp="1"/>
          </p:cNvSpPr>
          <p:nvPr>
            <p:ph type="sldNum" sz="quarter" idx="12"/>
          </p:nvPr>
        </p:nvSpPr>
        <p:spPr/>
        <p:txBody>
          <a:bodyPr/>
          <a:lstStyle/>
          <a:p>
            <a:fld id="{FB9EE3F8-69B4-B64F-916A-DB534A74575B}" type="slidenum">
              <a:rPr lang="en-IT" smtClean="0"/>
              <a:t>26</a:t>
            </a:fld>
            <a:endParaRPr lang="en-IT"/>
          </a:p>
        </p:txBody>
      </p:sp>
      <p:sp>
        <p:nvSpPr>
          <p:cNvPr id="50" name="Titolo 1">
            <a:extLst>
              <a:ext uri="{FF2B5EF4-FFF2-40B4-BE49-F238E27FC236}">
                <a16:creationId xmlns:a16="http://schemas.microsoft.com/office/drawing/2014/main" id="{8EF2BFBB-06D7-DF21-A40B-EFE650987FA4}"/>
              </a:ext>
            </a:extLst>
          </p:cNvPr>
          <p:cNvSpPr txBox="1">
            <a:spLocks/>
          </p:cNvSpPr>
          <p:nvPr/>
        </p:nvSpPr>
        <p:spPr>
          <a:xfrm>
            <a:off x="1678415" y="122641"/>
            <a:ext cx="5549604" cy="5760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baseline="0">
                <a:solidFill>
                  <a:srgbClr val="FF0000"/>
                </a:solidFill>
                <a:latin typeface="+mj-lt"/>
                <a:ea typeface="+mj-ea"/>
                <a:cs typeface="+mj-cs"/>
              </a:defRPr>
            </a:lvl1pPr>
          </a:lstStyle>
          <a:p>
            <a:r>
              <a:rPr lang="it-IT" sz="2800" dirty="0"/>
              <a:t>APE &amp; </a:t>
            </a:r>
            <a:r>
              <a:rPr lang="it-IT" sz="2800" dirty="0" err="1"/>
              <a:t>Neuroscience</a:t>
            </a:r>
            <a:endParaRPr lang="it-IT" sz="2800" dirty="0"/>
          </a:p>
        </p:txBody>
      </p:sp>
      <p:sp>
        <p:nvSpPr>
          <p:cNvPr id="68" name="Segnaposto data 46">
            <a:extLst>
              <a:ext uri="{FF2B5EF4-FFF2-40B4-BE49-F238E27FC236}">
                <a16:creationId xmlns:a16="http://schemas.microsoft.com/office/drawing/2014/main" id="{B097A787-96CD-BD7A-62D3-EBCD66572A36}"/>
              </a:ext>
            </a:extLst>
          </p:cNvPr>
          <p:cNvSpPr txBox="1">
            <a:spLocks/>
          </p:cNvSpPr>
          <p:nvPr/>
        </p:nvSpPr>
        <p:spPr>
          <a:xfrm>
            <a:off x="0" y="6492875"/>
            <a:ext cx="946448" cy="365125"/>
          </a:xfrm>
          <a:prstGeom prst="rect">
            <a:avLst/>
          </a:prstGeom>
          <a:solidFill>
            <a:srgbClr val="0070C0"/>
          </a:solidFill>
          <a:ln>
            <a:noFill/>
          </a:ln>
        </p:spPr>
        <p:txBody>
          <a:bodyPr vert="horz" lIns="91440" tIns="45720" rIns="91440" bIns="45720" rtlCol="0" anchor="ctr"/>
          <a:lstStyle>
            <a:defPPr>
              <a:defRPr lang="en-IT"/>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9/10/2019</a:t>
            </a:r>
            <a:endParaRPr lang="it-IT" dirty="0"/>
          </a:p>
        </p:txBody>
      </p:sp>
      <p:sp>
        <p:nvSpPr>
          <p:cNvPr id="69" name="Segnaposto piè di pagina 47">
            <a:extLst>
              <a:ext uri="{FF2B5EF4-FFF2-40B4-BE49-F238E27FC236}">
                <a16:creationId xmlns:a16="http://schemas.microsoft.com/office/drawing/2014/main" id="{8953395F-D95E-B63F-AF38-B7BD7E77FC4A}"/>
              </a:ext>
            </a:extLst>
          </p:cNvPr>
          <p:cNvSpPr txBox="1">
            <a:spLocks/>
          </p:cNvSpPr>
          <p:nvPr/>
        </p:nvSpPr>
        <p:spPr>
          <a:xfrm>
            <a:off x="899592" y="6494132"/>
            <a:ext cx="7776864" cy="365125"/>
          </a:xfrm>
          <a:prstGeom prst="rect">
            <a:avLst/>
          </a:prstGeom>
          <a:solidFill>
            <a:srgbClr val="0070C0"/>
          </a:solidFill>
          <a:ln>
            <a:noFill/>
          </a:ln>
        </p:spPr>
        <p:txBody>
          <a:bodyPr vert="horz" lIns="91440" tIns="45720" rIns="91440" bIns="45720" rtlCol="0" anchor="ctr"/>
          <a:lstStyle>
            <a:defPPr>
              <a:defRPr lang="en-IT"/>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P. Vicini - INFN APE Team</a:t>
            </a:r>
            <a:endParaRPr lang="en-US" dirty="0"/>
          </a:p>
        </p:txBody>
      </p:sp>
      <p:sp>
        <p:nvSpPr>
          <p:cNvPr id="70" name="Segnaposto numero diapositiva 48">
            <a:extLst>
              <a:ext uri="{FF2B5EF4-FFF2-40B4-BE49-F238E27FC236}">
                <a16:creationId xmlns:a16="http://schemas.microsoft.com/office/drawing/2014/main" id="{648CB60F-BD34-D50B-F5C4-3DA51982CB30}"/>
              </a:ext>
            </a:extLst>
          </p:cNvPr>
          <p:cNvSpPr txBox="1">
            <a:spLocks/>
          </p:cNvSpPr>
          <p:nvPr/>
        </p:nvSpPr>
        <p:spPr>
          <a:xfrm>
            <a:off x="8631276" y="6494132"/>
            <a:ext cx="514400" cy="365125"/>
          </a:xfrm>
          <a:prstGeom prst="rect">
            <a:avLst/>
          </a:prstGeom>
          <a:solidFill>
            <a:srgbClr val="0070C0"/>
          </a:solidFill>
          <a:ln>
            <a:noFill/>
          </a:ln>
        </p:spPr>
        <p:txBody>
          <a:bodyPr vert="horz" lIns="91440" tIns="45720" rIns="91440" bIns="45720" rtlCol="0" anchor="ctr"/>
          <a:lstStyle>
            <a:defPPr>
              <a:defRPr lang="en-IT"/>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7E1F35-7019-485C-B272-4CC09C501537}" type="slidenum">
              <a:rPr lang="it-IT" smtClean="0"/>
              <a:pPr/>
              <a:t>26</a:t>
            </a:fld>
            <a:endParaRPr lang="it-IT" dirty="0"/>
          </a:p>
        </p:txBody>
      </p:sp>
      <p:pic>
        <p:nvPicPr>
          <p:cNvPr id="3" name="Picture 2">
            <a:extLst>
              <a:ext uri="{FF2B5EF4-FFF2-40B4-BE49-F238E27FC236}">
                <a16:creationId xmlns:a16="http://schemas.microsoft.com/office/drawing/2014/main" id="{8D806ECF-17E1-09E3-BE7C-CB07E36779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261" y="760420"/>
            <a:ext cx="3344264" cy="2180819"/>
          </a:xfrm>
          <a:prstGeom prst="rect">
            <a:avLst/>
          </a:prstGeom>
        </p:spPr>
      </p:pic>
      <p:pic>
        <p:nvPicPr>
          <p:cNvPr id="10242" name="Picture 2">
            <a:extLst>
              <a:ext uri="{FF2B5EF4-FFF2-40B4-BE49-F238E27FC236}">
                <a16:creationId xmlns:a16="http://schemas.microsoft.com/office/drawing/2014/main" id="{0651665E-010B-2A87-2F9B-67D70C2D5B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8427" y="4750530"/>
            <a:ext cx="4230383" cy="14101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6502855-1E61-8CEC-E2B6-1B7C55F36A88}"/>
              </a:ext>
            </a:extLst>
          </p:cNvPr>
          <p:cNvPicPr>
            <a:picLocks noChangeAspect="1"/>
          </p:cNvPicPr>
          <p:nvPr/>
        </p:nvPicPr>
        <p:blipFill>
          <a:blip r:embed="rId5"/>
          <a:stretch/>
        </p:blipFill>
        <p:spPr>
          <a:xfrm>
            <a:off x="7908427" y="3060848"/>
            <a:ext cx="4283572" cy="1356208"/>
          </a:xfrm>
          <a:prstGeom prst="rect">
            <a:avLst/>
          </a:prstGeom>
          <a:ln w="0">
            <a:noFill/>
          </a:ln>
        </p:spPr>
      </p:pic>
    </p:spTree>
    <p:extLst>
      <p:ext uri="{BB962C8B-B14F-4D97-AF65-F5344CB8AC3E}">
        <p14:creationId xmlns:p14="http://schemas.microsoft.com/office/powerpoint/2010/main" val="499089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E5EED2-391B-D6A3-4A04-439B0EADCC18}"/>
              </a:ext>
            </a:extLst>
          </p:cNvPr>
          <p:cNvSpPr>
            <a:spLocks noGrp="1"/>
          </p:cNvSpPr>
          <p:nvPr>
            <p:ph type="title"/>
          </p:nvPr>
        </p:nvSpPr>
        <p:spPr/>
        <p:txBody>
          <a:bodyPr/>
          <a:lstStyle/>
          <a:p>
            <a:r>
              <a:rPr lang="it-IT" dirty="0"/>
              <a:t>BRAINSTAIN: APE tech in </a:t>
            </a:r>
            <a:r>
              <a:rPr lang="it-IT" dirty="0" err="1"/>
              <a:t>Neuroscience</a:t>
            </a:r>
            <a:endParaRPr lang="it-IT" dirty="0"/>
          </a:p>
        </p:txBody>
      </p:sp>
      <p:sp>
        <p:nvSpPr>
          <p:cNvPr id="4" name="Segnaposto data 3">
            <a:extLst>
              <a:ext uri="{FF2B5EF4-FFF2-40B4-BE49-F238E27FC236}">
                <a16:creationId xmlns:a16="http://schemas.microsoft.com/office/drawing/2014/main" id="{F1DBC3A0-1F34-58A3-811A-E058CBF711F4}"/>
              </a:ext>
            </a:extLst>
          </p:cNvPr>
          <p:cNvSpPr>
            <a:spLocks noGrp="1"/>
          </p:cNvSpPr>
          <p:nvPr>
            <p:ph type="dt" sz="half" idx="10"/>
          </p:nvPr>
        </p:nvSpPr>
        <p:spPr/>
        <p:txBody>
          <a:bodyPr/>
          <a:lstStyle/>
          <a:p>
            <a:r>
              <a:rPr lang="it-IT"/>
              <a:t>20/10/2025</a:t>
            </a:r>
          </a:p>
        </p:txBody>
      </p:sp>
      <p:sp>
        <p:nvSpPr>
          <p:cNvPr id="6" name="Segnaposto piè di pagina 5">
            <a:extLst>
              <a:ext uri="{FF2B5EF4-FFF2-40B4-BE49-F238E27FC236}">
                <a16:creationId xmlns:a16="http://schemas.microsoft.com/office/drawing/2014/main" id="{EC24CD57-918A-D079-91EE-9F81F0354DE4}"/>
              </a:ext>
            </a:extLst>
          </p:cNvPr>
          <p:cNvSpPr>
            <a:spLocks noGrp="1"/>
          </p:cNvSpPr>
          <p:nvPr>
            <p:ph type="ftr" sz="quarter" idx="11"/>
          </p:nvPr>
        </p:nvSpPr>
        <p:spPr/>
        <p:txBody>
          <a:bodyPr/>
          <a:lstStyle/>
          <a:p>
            <a:r>
              <a:rPr lang="it-IT"/>
              <a:t>Piero Vicini - La RaRa occasione - Milano 2025</a:t>
            </a:r>
            <a:endParaRPr lang="en-US" dirty="0"/>
          </a:p>
        </p:txBody>
      </p:sp>
      <p:sp>
        <p:nvSpPr>
          <p:cNvPr id="5" name="Segnaposto numero diapositiva 4">
            <a:extLst>
              <a:ext uri="{FF2B5EF4-FFF2-40B4-BE49-F238E27FC236}">
                <a16:creationId xmlns:a16="http://schemas.microsoft.com/office/drawing/2014/main" id="{8D859E76-AE35-5D0C-E4C7-C0F4AB716076}"/>
              </a:ext>
            </a:extLst>
          </p:cNvPr>
          <p:cNvSpPr>
            <a:spLocks noGrp="1"/>
          </p:cNvSpPr>
          <p:nvPr>
            <p:ph type="sldNum" sz="quarter" idx="12"/>
          </p:nvPr>
        </p:nvSpPr>
        <p:spPr/>
        <p:txBody>
          <a:bodyPr/>
          <a:lstStyle/>
          <a:p>
            <a:fld id="{BC7E1F35-7019-485C-B272-4CC09C501537}" type="slidenum">
              <a:rPr lang="it-IT" smtClean="0"/>
              <a:pPr/>
              <a:t>27</a:t>
            </a:fld>
            <a:endParaRPr lang="it-IT"/>
          </a:p>
        </p:txBody>
      </p:sp>
      <p:pic>
        <p:nvPicPr>
          <p:cNvPr id="54" name="Immagine 53">
            <a:extLst>
              <a:ext uri="{FF2B5EF4-FFF2-40B4-BE49-F238E27FC236}">
                <a16:creationId xmlns:a16="http://schemas.microsoft.com/office/drawing/2014/main" id="{C411FB24-4772-58C6-164A-D7A71D3E629E}"/>
              </a:ext>
            </a:extLst>
          </p:cNvPr>
          <p:cNvPicPr>
            <a:picLocks noChangeAspect="1"/>
          </p:cNvPicPr>
          <p:nvPr/>
        </p:nvPicPr>
        <p:blipFill>
          <a:blip r:embed="rId3"/>
          <a:stretch>
            <a:fillRect/>
          </a:stretch>
        </p:blipFill>
        <p:spPr>
          <a:xfrm>
            <a:off x="-5058" y="1145761"/>
            <a:ext cx="10474705" cy="5105658"/>
          </a:xfrm>
          <a:prstGeom prst="rect">
            <a:avLst/>
          </a:prstGeom>
        </p:spPr>
      </p:pic>
      <p:sp>
        <p:nvSpPr>
          <p:cNvPr id="7" name="TextBox 6">
            <a:extLst>
              <a:ext uri="{FF2B5EF4-FFF2-40B4-BE49-F238E27FC236}">
                <a16:creationId xmlns:a16="http://schemas.microsoft.com/office/drawing/2014/main" id="{B8E3AF83-D2AF-BB6C-91B0-3B3DE11C72B0}"/>
              </a:ext>
            </a:extLst>
          </p:cNvPr>
          <p:cNvSpPr txBox="1"/>
          <p:nvPr/>
        </p:nvSpPr>
        <p:spPr>
          <a:xfrm>
            <a:off x="7703412" y="3698590"/>
            <a:ext cx="4802929" cy="1754326"/>
          </a:xfrm>
          <a:prstGeom prst="rect">
            <a:avLst/>
          </a:prstGeom>
          <a:noFill/>
        </p:spPr>
        <p:txBody>
          <a:bodyPr wrap="square" rtlCol="0">
            <a:spAutoFit/>
          </a:bodyPr>
          <a:lstStyle/>
          <a:p>
            <a:r>
              <a:rPr lang="en-US" dirty="0"/>
              <a:t>Explore the use of brain inspired (spiking) network for AI inference task</a:t>
            </a:r>
          </a:p>
          <a:p>
            <a:r>
              <a:rPr lang="en-US" dirty="0"/>
              <a:t>SNN low power fast learning</a:t>
            </a:r>
            <a:r>
              <a:rPr lang="en-US" dirty="0">
                <a:sym typeface="Wingdings" pitchFamily="2" charset="2"/>
              </a:rPr>
              <a:t> </a:t>
            </a:r>
            <a:r>
              <a:rPr lang="en-US" dirty="0"/>
              <a:t>Integration in FPGA interconnected via torus network for scaling size of the network</a:t>
            </a:r>
          </a:p>
          <a:p>
            <a:r>
              <a:rPr lang="en-US" dirty="0"/>
              <a:t>...</a:t>
            </a:r>
          </a:p>
        </p:txBody>
      </p:sp>
    </p:spTree>
    <p:extLst>
      <p:ext uri="{BB962C8B-B14F-4D97-AF65-F5344CB8AC3E}">
        <p14:creationId xmlns:p14="http://schemas.microsoft.com/office/powerpoint/2010/main" val="3646905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166A41-7CE2-C2D2-8779-84699D06B197}"/>
              </a:ext>
            </a:extLst>
          </p:cNvPr>
          <p:cNvSpPr>
            <a:spLocks noGrp="1"/>
          </p:cNvSpPr>
          <p:nvPr>
            <p:ph type="title"/>
          </p:nvPr>
        </p:nvSpPr>
        <p:spPr/>
        <p:txBody>
          <a:bodyPr>
            <a:normAutofit fontScale="90000"/>
          </a:bodyPr>
          <a:lstStyle/>
          <a:p>
            <a:r>
              <a:rPr lang="it-IT" sz="2667" dirty="0"/>
              <a:t>Design of Brain-</a:t>
            </a:r>
            <a:r>
              <a:rPr lang="it-IT" sz="2667" dirty="0" err="1"/>
              <a:t>inspired</a:t>
            </a:r>
            <a:r>
              <a:rPr lang="it-IT" sz="2667" dirty="0"/>
              <a:t> Computing Architecture for AI Tasks</a:t>
            </a:r>
          </a:p>
        </p:txBody>
      </p:sp>
      <p:sp>
        <p:nvSpPr>
          <p:cNvPr id="4" name="Segnaposto data 3">
            <a:extLst>
              <a:ext uri="{FF2B5EF4-FFF2-40B4-BE49-F238E27FC236}">
                <a16:creationId xmlns:a16="http://schemas.microsoft.com/office/drawing/2014/main" id="{16F292D7-B3A8-ADBB-84BF-4F183E0C12CD}"/>
              </a:ext>
            </a:extLst>
          </p:cNvPr>
          <p:cNvSpPr>
            <a:spLocks noGrp="1"/>
          </p:cNvSpPr>
          <p:nvPr>
            <p:ph type="dt" sz="half" idx="10"/>
          </p:nvPr>
        </p:nvSpPr>
        <p:spPr/>
        <p:txBody>
          <a:bodyPr/>
          <a:lstStyle/>
          <a:p>
            <a:r>
              <a:rPr lang="it-IT"/>
              <a:t>20/10/2025</a:t>
            </a:r>
          </a:p>
        </p:txBody>
      </p:sp>
      <p:sp>
        <p:nvSpPr>
          <p:cNvPr id="6" name="Segnaposto piè di pagina 5">
            <a:extLst>
              <a:ext uri="{FF2B5EF4-FFF2-40B4-BE49-F238E27FC236}">
                <a16:creationId xmlns:a16="http://schemas.microsoft.com/office/drawing/2014/main" id="{E90C2E9B-EBA9-F4B5-BA0D-70C01BAD1364}"/>
              </a:ext>
            </a:extLst>
          </p:cNvPr>
          <p:cNvSpPr>
            <a:spLocks noGrp="1"/>
          </p:cNvSpPr>
          <p:nvPr>
            <p:ph type="ftr" sz="quarter" idx="11"/>
          </p:nvPr>
        </p:nvSpPr>
        <p:spPr/>
        <p:txBody>
          <a:bodyPr/>
          <a:lstStyle/>
          <a:p>
            <a:r>
              <a:rPr lang="it-IT"/>
              <a:t>Piero Vicini - La RaRa occasione - Milano 2025</a:t>
            </a:r>
            <a:endParaRPr lang="en-US"/>
          </a:p>
        </p:txBody>
      </p:sp>
      <p:sp>
        <p:nvSpPr>
          <p:cNvPr id="5" name="Segnaposto numero diapositiva 4">
            <a:extLst>
              <a:ext uri="{FF2B5EF4-FFF2-40B4-BE49-F238E27FC236}">
                <a16:creationId xmlns:a16="http://schemas.microsoft.com/office/drawing/2014/main" id="{7B9E91F4-CDDD-6F74-F23A-8DA7582FBCA3}"/>
              </a:ext>
            </a:extLst>
          </p:cNvPr>
          <p:cNvSpPr>
            <a:spLocks noGrp="1"/>
          </p:cNvSpPr>
          <p:nvPr>
            <p:ph type="sldNum" sz="quarter" idx="12"/>
          </p:nvPr>
        </p:nvSpPr>
        <p:spPr/>
        <p:txBody>
          <a:bodyPr/>
          <a:lstStyle/>
          <a:p>
            <a:fld id="{BC7E1F35-7019-485C-B272-4CC09C501537}" type="slidenum">
              <a:rPr lang="it-IT" smtClean="0"/>
              <a:pPr/>
              <a:t>28</a:t>
            </a:fld>
            <a:endParaRPr lang="it-IT"/>
          </a:p>
        </p:txBody>
      </p:sp>
      <p:pic>
        <p:nvPicPr>
          <p:cNvPr id="51" name="Immagine 50">
            <a:extLst>
              <a:ext uri="{FF2B5EF4-FFF2-40B4-BE49-F238E27FC236}">
                <a16:creationId xmlns:a16="http://schemas.microsoft.com/office/drawing/2014/main" id="{83056D55-F522-AB58-4CF9-811DE4AFC187}"/>
              </a:ext>
            </a:extLst>
          </p:cNvPr>
          <p:cNvPicPr>
            <a:picLocks noChangeAspect="1"/>
          </p:cNvPicPr>
          <p:nvPr/>
        </p:nvPicPr>
        <p:blipFill>
          <a:blip r:embed="rId3"/>
          <a:stretch>
            <a:fillRect/>
          </a:stretch>
        </p:blipFill>
        <p:spPr>
          <a:xfrm>
            <a:off x="239349" y="825346"/>
            <a:ext cx="11608155" cy="5666279"/>
          </a:xfrm>
          <a:prstGeom prst="rect">
            <a:avLst/>
          </a:prstGeom>
        </p:spPr>
      </p:pic>
    </p:spTree>
    <p:extLst>
      <p:ext uri="{BB962C8B-B14F-4D97-AF65-F5344CB8AC3E}">
        <p14:creationId xmlns:p14="http://schemas.microsoft.com/office/powerpoint/2010/main" val="569797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CC071-1797-D31A-80C2-9ED3C5AF0A6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EA66C0A-75CA-A2B8-625C-37776700BCA2}"/>
              </a:ext>
            </a:extLst>
          </p:cNvPr>
          <p:cNvSpPr>
            <a:spLocks noGrp="1"/>
          </p:cNvSpPr>
          <p:nvPr>
            <p:ph type="title"/>
          </p:nvPr>
        </p:nvSpPr>
        <p:spPr/>
        <p:txBody>
          <a:bodyPr>
            <a:normAutofit fontScale="90000"/>
          </a:bodyPr>
          <a:lstStyle/>
          <a:p>
            <a:r>
              <a:rPr lang="it-IT" sz="2667" dirty="0"/>
              <a:t>Design of Brain-</a:t>
            </a:r>
            <a:r>
              <a:rPr lang="it-IT" sz="2667" dirty="0" err="1"/>
              <a:t>inspired</a:t>
            </a:r>
            <a:r>
              <a:rPr lang="it-IT" sz="2667" dirty="0"/>
              <a:t> Computing Architecture</a:t>
            </a:r>
          </a:p>
        </p:txBody>
      </p:sp>
      <p:sp>
        <p:nvSpPr>
          <p:cNvPr id="4" name="Segnaposto data 3">
            <a:extLst>
              <a:ext uri="{FF2B5EF4-FFF2-40B4-BE49-F238E27FC236}">
                <a16:creationId xmlns:a16="http://schemas.microsoft.com/office/drawing/2014/main" id="{126E3508-EF68-D34D-6F2F-7FA561E96EE4}"/>
              </a:ext>
            </a:extLst>
          </p:cNvPr>
          <p:cNvSpPr>
            <a:spLocks noGrp="1"/>
          </p:cNvSpPr>
          <p:nvPr>
            <p:ph type="dt" sz="half" idx="10"/>
          </p:nvPr>
        </p:nvSpPr>
        <p:spPr/>
        <p:txBody>
          <a:bodyPr/>
          <a:lstStyle/>
          <a:p>
            <a:r>
              <a:rPr lang="it-IT"/>
              <a:t>20/10/2025</a:t>
            </a:r>
          </a:p>
        </p:txBody>
      </p:sp>
      <p:sp>
        <p:nvSpPr>
          <p:cNvPr id="6" name="Segnaposto piè di pagina 5">
            <a:extLst>
              <a:ext uri="{FF2B5EF4-FFF2-40B4-BE49-F238E27FC236}">
                <a16:creationId xmlns:a16="http://schemas.microsoft.com/office/drawing/2014/main" id="{56A881D0-5B1E-EBE7-EE16-3DDCBB325B57}"/>
              </a:ext>
            </a:extLst>
          </p:cNvPr>
          <p:cNvSpPr>
            <a:spLocks noGrp="1"/>
          </p:cNvSpPr>
          <p:nvPr>
            <p:ph type="ftr" sz="quarter" idx="11"/>
          </p:nvPr>
        </p:nvSpPr>
        <p:spPr/>
        <p:txBody>
          <a:bodyPr/>
          <a:lstStyle/>
          <a:p>
            <a:r>
              <a:rPr lang="it-IT"/>
              <a:t>Piero Vicini - La RaRa occasione - Milano 2025</a:t>
            </a:r>
            <a:endParaRPr lang="en-US"/>
          </a:p>
        </p:txBody>
      </p:sp>
      <p:sp>
        <p:nvSpPr>
          <p:cNvPr id="5" name="Segnaposto numero diapositiva 4">
            <a:extLst>
              <a:ext uri="{FF2B5EF4-FFF2-40B4-BE49-F238E27FC236}">
                <a16:creationId xmlns:a16="http://schemas.microsoft.com/office/drawing/2014/main" id="{7D71DA7B-2B4A-9951-398D-F3B41115A930}"/>
              </a:ext>
            </a:extLst>
          </p:cNvPr>
          <p:cNvSpPr>
            <a:spLocks noGrp="1"/>
          </p:cNvSpPr>
          <p:nvPr>
            <p:ph type="sldNum" sz="quarter" idx="12"/>
          </p:nvPr>
        </p:nvSpPr>
        <p:spPr/>
        <p:txBody>
          <a:bodyPr/>
          <a:lstStyle/>
          <a:p>
            <a:fld id="{BC7E1F35-7019-485C-B272-4CC09C501537}" type="slidenum">
              <a:rPr lang="it-IT" smtClean="0"/>
              <a:pPr/>
              <a:t>29</a:t>
            </a:fld>
            <a:endParaRPr lang="it-IT"/>
          </a:p>
        </p:txBody>
      </p:sp>
      <p:pic>
        <p:nvPicPr>
          <p:cNvPr id="3" name="Picture 2">
            <a:extLst>
              <a:ext uri="{FF2B5EF4-FFF2-40B4-BE49-F238E27FC236}">
                <a16:creationId xmlns:a16="http://schemas.microsoft.com/office/drawing/2014/main" id="{F3717484-ADC4-C5CD-DE8F-5F3BFBACCFCC}"/>
              </a:ext>
            </a:extLst>
          </p:cNvPr>
          <p:cNvPicPr>
            <a:picLocks noChangeAspect="1"/>
          </p:cNvPicPr>
          <p:nvPr/>
        </p:nvPicPr>
        <p:blipFill>
          <a:blip r:embed="rId3"/>
          <a:stretch>
            <a:fillRect/>
          </a:stretch>
        </p:blipFill>
        <p:spPr>
          <a:xfrm>
            <a:off x="1253839" y="599234"/>
            <a:ext cx="10333558" cy="6038948"/>
          </a:xfrm>
          <a:prstGeom prst="rect">
            <a:avLst/>
          </a:prstGeom>
        </p:spPr>
      </p:pic>
    </p:spTree>
    <p:extLst>
      <p:ext uri="{BB962C8B-B14F-4D97-AF65-F5344CB8AC3E}">
        <p14:creationId xmlns:p14="http://schemas.microsoft.com/office/powerpoint/2010/main" val="14252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0902" y="207681"/>
            <a:ext cx="10227469" cy="447675"/>
          </a:xfrm>
        </p:spPr>
        <p:txBody>
          <a:bodyPr>
            <a:noAutofit/>
          </a:bodyPr>
          <a:lstStyle/>
          <a:p>
            <a:r>
              <a:rPr lang="en-GB" sz="2800" dirty="0"/>
              <a:t>The Scientific Driver: Lattice Quantum Chromodynamics (LQCD)</a:t>
            </a:r>
            <a:endParaRPr lang="it-IT" sz="2800" dirty="0"/>
          </a:p>
        </p:txBody>
      </p:sp>
      <p:sp>
        <p:nvSpPr>
          <p:cNvPr id="4" name="Date Placeholder 3">
            <a:extLst>
              <a:ext uri="{FF2B5EF4-FFF2-40B4-BE49-F238E27FC236}">
                <a16:creationId xmlns:a16="http://schemas.microsoft.com/office/drawing/2014/main" id="{B1599B6C-51C3-9FA7-126A-EA2A34EE90E3}"/>
              </a:ext>
            </a:extLst>
          </p:cNvPr>
          <p:cNvSpPr>
            <a:spLocks noGrp="1"/>
          </p:cNvSpPr>
          <p:nvPr>
            <p:ph type="dt" sz="half" idx="10"/>
          </p:nvPr>
        </p:nvSpPr>
        <p:spPr/>
        <p:txBody>
          <a:bodyPr/>
          <a:lstStyle/>
          <a:p>
            <a:r>
              <a:rPr lang="it-IT"/>
              <a:t>20/10/2025</a:t>
            </a:r>
            <a:endParaRPr lang="en-IT"/>
          </a:p>
        </p:txBody>
      </p:sp>
      <p:sp>
        <p:nvSpPr>
          <p:cNvPr id="6" name="Footer Placeholder 5">
            <a:extLst>
              <a:ext uri="{FF2B5EF4-FFF2-40B4-BE49-F238E27FC236}">
                <a16:creationId xmlns:a16="http://schemas.microsoft.com/office/drawing/2014/main" id="{8916F4BB-E9BB-0FD9-3B90-3833E25AE3A2}"/>
              </a:ext>
            </a:extLst>
          </p:cNvPr>
          <p:cNvSpPr>
            <a:spLocks noGrp="1"/>
          </p:cNvSpPr>
          <p:nvPr>
            <p:ph type="ftr" sz="quarter" idx="11"/>
          </p:nvPr>
        </p:nvSpPr>
        <p:spPr/>
        <p:txBody>
          <a:bodyPr/>
          <a:lstStyle/>
          <a:p>
            <a:r>
              <a:rPr lang="en-US"/>
              <a:t>Piero Vicini - La RaRa occasione - Milano 2025</a:t>
            </a:r>
            <a:endParaRPr lang="en-IT"/>
          </a:p>
        </p:txBody>
      </p:sp>
      <p:sp>
        <p:nvSpPr>
          <p:cNvPr id="3" name="Slide Number Placeholder 2"/>
          <p:cNvSpPr>
            <a:spLocks noGrp="1"/>
          </p:cNvSpPr>
          <p:nvPr>
            <p:ph type="sldNum" sz="quarter" idx="12"/>
          </p:nvPr>
        </p:nvSpPr>
        <p:spPr/>
        <p:txBody>
          <a:bodyPr/>
          <a:lstStyle/>
          <a:p>
            <a:fld id="{EA41EDCF-5D00-174F-AF7D-54F10FD15844}" type="slidenum">
              <a:rPr lang="en-US" smtClean="0"/>
              <a:t>3</a:t>
            </a:fld>
            <a:endParaRPr lang="en-US"/>
          </a:p>
        </p:txBody>
      </p:sp>
      <p:sp>
        <p:nvSpPr>
          <p:cNvPr id="11" name="Segnaposto data 1"/>
          <p:cNvSpPr txBox="1">
            <a:spLocks/>
          </p:cNvSpPr>
          <p:nvPr/>
        </p:nvSpPr>
        <p:spPr bwMode="auto">
          <a:xfrm>
            <a:off x="1948963" y="6306154"/>
            <a:ext cx="1230939" cy="946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endParaRPr lang="en-US" sz="1400" dirty="0">
              <a:latin typeface="Arial" charset="0"/>
            </a:endParaRPr>
          </a:p>
        </p:txBody>
      </p:sp>
      <p:sp>
        <p:nvSpPr>
          <p:cNvPr id="12" name="Segnaposto piè di pagina 2"/>
          <p:cNvSpPr txBox="1">
            <a:spLocks/>
          </p:cNvSpPr>
          <p:nvPr/>
        </p:nvSpPr>
        <p:spPr bwMode="auto">
          <a:xfrm>
            <a:off x="3487636" y="6306154"/>
            <a:ext cx="1670560" cy="946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1400" dirty="0">
              <a:latin typeface="Arial" charset="0"/>
            </a:endParaRPr>
          </a:p>
        </p:txBody>
      </p:sp>
      <p:sp>
        <p:nvSpPr>
          <p:cNvPr id="18" name="Rectangle 3"/>
          <p:cNvSpPr>
            <a:spLocks noChangeArrowheads="1"/>
          </p:cNvSpPr>
          <p:nvPr/>
        </p:nvSpPr>
        <p:spPr bwMode="auto">
          <a:xfrm>
            <a:off x="1992314" y="765176"/>
            <a:ext cx="8218487" cy="5903913"/>
          </a:xfrm>
          <a:prstGeom prst="rect">
            <a:avLst/>
          </a:prstGeom>
          <a:noFill/>
          <a:ln w="9525">
            <a:noFill/>
            <a:miter lim="800000"/>
            <a:headEnd/>
            <a:tailEnd/>
          </a:ln>
        </p:spPr>
        <p:txBody>
          <a:bodyPr>
            <a:prstTxWarp prst="textNoShape">
              <a:avLst/>
            </a:prstTxWarp>
          </a:bodyPr>
          <a:lstStyle/>
          <a:p>
            <a:pPr marL="342900" indent="-342900" eaLnBrk="0" hangingPunct="0">
              <a:lnSpc>
                <a:spcPct val="90000"/>
              </a:lnSpc>
              <a:spcBef>
                <a:spcPct val="20000"/>
              </a:spcBef>
              <a:buFontTx/>
              <a:buChar char="•"/>
            </a:pPr>
            <a:endParaRPr lang="it-IT" sz="2000">
              <a:latin typeface="Tahoma" charset="0"/>
            </a:endParaRPr>
          </a:p>
        </p:txBody>
      </p:sp>
      <p:sp>
        <p:nvSpPr>
          <p:cNvPr id="19" name="Rectangle 13"/>
          <p:cNvSpPr>
            <a:spLocks noChangeArrowheads="1"/>
          </p:cNvSpPr>
          <p:nvPr/>
        </p:nvSpPr>
        <p:spPr bwMode="auto">
          <a:xfrm>
            <a:off x="129082" y="714027"/>
            <a:ext cx="9211687" cy="2158086"/>
          </a:xfrm>
          <a:prstGeom prst="rect">
            <a:avLst/>
          </a:prstGeom>
          <a:solidFill>
            <a:schemeClr val="bg1">
              <a:alpha val="0"/>
            </a:schemeClr>
          </a:solidFill>
          <a:ln w="9525">
            <a:noFill/>
            <a:miter lim="800000"/>
            <a:headEnd/>
            <a:tailEnd/>
          </a:ln>
        </p:spPr>
        <p:txBody>
          <a:bodyPr>
            <a:prstTxWarp prst="textNoShape">
              <a:avLst/>
            </a:prstTxWarp>
          </a:bodyPr>
          <a:lstStyle/>
          <a:p>
            <a:pPr marL="285750" indent="-285750" fontAlgn="base">
              <a:lnSpc>
                <a:spcPct val="90000"/>
              </a:lnSpc>
              <a:spcBef>
                <a:spcPct val="0"/>
              </a:spcBef>
              <a:spcAft>
                <a:spcPct val="0"/>
              </a:spcAft>
              <a:buClr>
                <a:schemeClr val="tx1"/>
              </a:buClr>
              <a:buSzPct val="130000"/>
              <a:buFont typeface="Arial"/>
              <a:buChar char="•"/>
            </a:pPr>
            <a:r>
              <a:rPr lang="en-US" dirty="0">
                <a:solidFill>
                  <a:srgbClr val="000000"/>
                </a:solidFill>
                <a:latin typeface="Tahoma" charset="0"/>
                <a:ea typeface="ＭＳ Ｐゴシック" charset="0"/>
                <a:cs typeface="Tahoma" charset="0"/>
              </a:rPr>
              <a:t>LQCD (Lattice Quantum Chromo Dynamics) studies the Physics of nucleons particles.</a:t>
            </a:r>
          </a:p>
          <a:p>
            <a:pPr marL="1200150" lvl="2" indent="-285750" fontAlgn="base">
              <a:lnSpc>
                <a:spcPct val="90000"/>
              </a:lnSpc>
              <a:spcBef>
                <a:spcPct val="0"/>
              </a:spcBef>
              <a:spcAft>
                <a:spcPct val="0"/>
              </a:spcAft>
              <a:buClr>
                <a:schemeClr val="tx1"/>
              </a:buClr>
              <a:buSzPct val="130000"/>
              <a:buFont typeface="Arial"/>
              <a:buChar char="•"/>
            </a:pPr>
            <a:endParaRPr lang="en-US" sz="1600" i="1" dirty="0">
              <a:solidFill>
                <a:srgbClr val="000000"/>
              </a:solidFill>
              <a:latin typeface="Tahoma" charset="0"/>
              <a:ea typeface="ＭＳ Ｐゴシック" charset="0"/>
              <a:cs typeface="Tahoma" charset="0"/>
            </a:endParaRPr>
          </a:p>
          <a:p>
            <a:pPr marL="285750" indent="-285750" fontAlgn="base">
              <a:lnSpc>
                <a:spcPct val="90000"/>
              </a:lnSpc>
              <a:spcBef>
                <a:spcPct val="0"/>
              </a:spcBef>
              <a:spcAft>
                <a:spcPct val="0"/>
              </a:spcAft>
              <a:buClr>
                <a:schemeClr val="tx1"/>
              </a:buClr>
              <a:buSzPct val="130000"/>
              <a:buFont typeface="Arial"/>
              <a:buChar char="•"/>
            </a:pPr>
            <a:r>
              <a:rPr lang="en-US" dirty="0">
                <a:solidFill>
                  <a:srgbClr val="000000"/>
                </a:solidFill>
                <a:latin typeface="Tahoma" charset="0"/>
                <a:ea typeface="ＭＳ Ｐゴシック" charset="0"/>
                <a:cs typeface="Tahoma" charset="0"/>
              </a:rPr>
              <a:t>When approximated onto a lattice it becomes a statistical problem solved by iteration of Monte Carlo methods.</a:t>
            </a:r>
          </a:p>
          <a:p>
            <a:pPr marL="285750" indent="-285750" fontAlgn="base">
              <a:lnSpc>
                <a:spcPct val="90000"/>
              </a:lnSpc>
              <a:spcBef>
                <a:spcPct val="0"/>
              </a:spcBef>
              <a:spcAft>
                <a:spcPct val="0"/>
              </a:spcAft>
              <a:buClr>
                <a:schemeClr val="tx1"/>
              </a:buClr>
              <a:buSzPct val="130000"/>
              <a:buFont typeface="Arial"/>
              <a:buChar char="•"/>
            </a:pPr>
            <a:endParaRPr lang="en-US" dirty="0">
              <a:solidFill>
                <a:srgbClr val="000000"/>
              </a:solidFill>
              <a:latin typeface="Tahoma" charset="0"/>
              <a:ea typeface="ＭＳ Ｐゴシック" charset="0"/>
              <a:cs typeface="Tahoma" charset="0"/>
            </a:endParaRPr>
          </a:p>
          <a:p>
            <a:pPr marL="285750" indent="-285750">
              <a:lnSpc>
                <a:spcPct val="90000"/>
              </a:lnSpc>
              <a:buSzPct val="130000"/>
              <a:buFont typeface="Arial"/>
              <a:buChar char="•"/>
            </a:pPr>
            <a:r>
              <a:rPr lang="en-US" dirty="0">
                <a:latin typeface="Tahoma" charset="0"/>
                <a:ea typeface="Tahoma" charset="0"/>
                <a:cs typeface="Tahoma" charset="0"/>
              </a:rPr>
              <a:t>LQCD is a killer application</a:t>
            </a:r>
          </a:p>
          <a:p>
            <a:pPr marL="742950" lvl="1" indent="-285750">
              <a:lnSpc>
                <a:spcPct val="90000"/>
              </a:lnSpc>
              <a:buSzPct val="130000"/>
              <a:buFont typeface="Arial"/>
              <a:buChar char="•"/>
            </a:pPr>
            <a:r>
              <a:rPr lang="en-US" sz="1600" dirty="0">
                <a:latin typeface="Tahoma" charset="0"/>
                <a:ea typeface="Tahoma" charset="0"/>
                <a:cs typeface="Tahoma" charset="0"/>
              </a:rPr>
              <a:t>big impact on last decades of HPC developments</a:t>
            </a:r>
          </a:p>
          <a:p>
            <a:pPr marL="742950" lvl="1" indent="-285750">
              <a:lnSpc>
                <a:spcPct val="90000"/>
              </a:lnSpc>
              <a:buSzPct val="130000"/>
              <a:buFont typeface="Arial"/>
              <a:buChar char="•"/>
            </a:pPr>
            <a:r>
              <a:rPr lang="en-US" sz="1600" dirty="0">
                <a:latin typeface="Tahoma" charset="0"/>
                <a:ea typeface="Tahoma" charset="0"/>
                <a:cs typeface="Tahoma" charset="0"/>
              </a:rPr>
              <a:t>one of the most prominent benchmark for modern HPC system</a:t>
            </a:r>
          </a:p>
          <a:p>
            <a:pPr fontAlgn="base">
              <a:lnSpc>
                <a:spcPct val="90000"/>
              </a:lnSpc>
              <a:spcBef>
                <a:spcPct val="0"/>
              </a:spcBef>
              <a:spcAft>
                <a:spcPct val="0"/>
              </a:spcAft>
              <a:buClr>
                <a:schemeClr val="tx1"/>
              </a:buClr>
              <a:buSzPct val="130000"/>
            </a:pPr>
            <a:endParaRPr lang="en-US" dirty="0">
              <a:solidFill>
                <a:srgbClr val="000000"/>
              </a:solidFill>
              <a:latin typeface="Tahoma" charset="0"/>
              <a:ea typeface="ＭＳ Ｐゴシック" charset="0"/>
              <a:cs typeface="Tahoma" charset="0"/>
            </a:endParaRPr>
          </a:p>
          <a:p>
            <a:pPr marL="285750" indent="-285750">
              <a:lnSpc>
                <a:spcPct val="90000"/>
              </a:lnSpc>
              <a:buClr>
                <a:schemeClr val="tx1"/>
              </a:buClr>
              <a:buSzPct val="130000"/>
              <a:buFont typeface="Arial"/>
              <a:buChar char="•"/>
            </a:pPr>
            <a:endParaRPr lang="en-US" dirty="0">
              <a:latin typeface="Tahoma" charset="0"/>
              <a:ea typeface="Tahoma" charset="0"/>
              <a:cs typeface="Tahoma" charset="0"/>
            </a:endParaRPr>
          </a:p>
        </p:txBody>
      </p:sp>
      <p:pic>
        <p:nvPicPr>
          <p:cNvPr id="48" name="Picture 47"/>
          <p:cNvPicPr>
            <a:picLocks noChangeAspect="1"/>
          </p:cNvPicPr>
          <p:nvPr/>
        </p:nvPicPr>
        <p:blipFill>
          <a:blip r:embed="rId2"/>
          <a:stretch>
            <a:fillRect/>
          </a:stretch>
        </p:blipFill>
        <p:spPr>
          <a:xfrm>
            <a:off x="6694636" y="1506598"/>
            <a:ext cx="5144754" cy="4421068"/>
          </a:xfrm>
          <a:prstGeom prst="rect">
            <a:avLst/>
          </a:prstGeom>
        </p:spPr>
      </p:pic>
      <p:sp>
        <p:nvSpPr>
          <p:cNvPr id="5" name="TextBox 4">
            <a:extLst>
              <a:ext uri="{FF2B5EF4-FFF2-40B4-BE49-F238E27FC236}">
                <a16:creationId xmlns:a16="http://schemas.microsoft.com/office/drawing/2014/main" id="{E1B30BE9-39A6-E716-EA1E-BA87E6444763}"/>
              </a:ext>
            </a:extLst>
          </p:cNvPr>
          <p:cNvSpPr txBox="1"/>
          <p:nvPr/>
        </p:nvSpPr>
        <p:spPr>
          <a:xfrm>
            <a:off x="6867013" y="5955366"/>
            <a:ext cx="4800000" cy="646331"/>
          </a:xfrm>
          <a:prstGeom prst="rect">
            <a:avLst/>
          </a:prstGeom>
          <a:noFill/>
        </p:spPr>
        <p:txBody>
          <a:bodyPr wrap="square">
            <a:spAutoFit/>
          </a:bodyPr>
          <a:lstStyle/>
          <a:p>
            <a:r>
              <a:rPr lang="en-US" altLang="en-IT" dirty="0">
                <a:latin typeface="Tahoma" panose="020B0604030504040204" pitchFamily="34" charset="0"/>
              </a:rPr>
              <a:t>N. Christ plot of LQCD flops usage in the first 20 years of HPC use……</a:t>
            </a:r>
          </a:p>
        </p:txBody>
      </p:sp>
      <p:pic>
        <p:nvPicPr>
          <p:cNvPr id="7" name="Picture 17" descr="marti1.png">
            <a:extLst>
              <a:ext uri="{FF2B5EF4-FFF2-40B4-BE49-F238E27FC236}">
                <a16:creationId xmlns:a16="http://schemas.microsoft.com/office/drawing/2014/main" id="{F60859EC-3BFA-1C66-29BA-42D95EBA1672}"/>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5490" y="2923262"/>
            <a:ext cx="4808823" cy="3582330"/>
          </a:xfrm>
          <a:prstGeom prst="rect">
            <a:avLst/>
          </a:prstGeom>
          <a:noFill/>
          <a:ln w="9525">
            <a:noFill/>
            <a:miter lim="800000"/>
            <a:headEnd/>
            <a:tailEnd/>
          </a:ln>
        </p:spPr>
      </p:pic>
    </p:spTree>
    <p:extLst>
      <p:ext uri="{BB962C8B-B14F-4D97-AF65-F5344CB8AC3E}">
        <p14:creationId xmlns:p14="http://schemas.microsoft.com/office/powerpoint/2010/main" val="4222065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77EE8-7BE0-89F8-893E-1979846BF4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E27C08-ACC8-B65E-BDE4-3F8F06B79A2D}"/>
              </a:ext>
            </a:extLst>
          </p:cNvPr>
          <p:cNvSpPr>
            <a:spLocks noGrp="1"/>
          </p:cNvSpPr>
          <p:nvPr>
            <p:ph type="title"/>
          </p:nvPr>
        </p:nvSpPr>
        <p:spPr/>
        <p:txBody>
          <a:bodyPr/>
          <a:lstStyle/>
          <a:p>
            <a:r>
              <a:rPr lang="en-IT" b="1" dirty="0"/>
              <a:t>APE in NET4EXA</a:t>
            </a:r>
          </a:p>
        </p:txBody>
      </p:sp>
      <p:sp>
        <p:nvSpPr>
          <p:cNvPr id="3" name="Date Placeholder 2">
            <a:extLst>
              <a:ext uri="{FF2B5EF4-FFF2-40B4-BE49-F238E27FC236}">
                <a16:creationId xmlns:a16="http://schemas.microsoft.com/office/drawing/2014/main" id="{F90A687E-E3FC-6757-3BD0-552F121AA856}"/>
              </a:ext>
            </a:extLst>
          </p:cNvPr>
          <p:cNvSpPr>
            <a:spLocks noGrp="1"/>
          </p:cNvSpPr>
          <p:nvPr>
            <p:ph type="dt" sz="half" idx="10"/>
          </p:nvPr>
        </p:nvSpPr>
        <p:spPr/>
        <p:txBody>
          <a:bodyPr/>
          <a:lstStyle/>
          <a:p>
            <a:r>
              <a:rPr lang="it-IT"/>
              <a:t>20/10/2025</a:t>
            </a:r>
            <a:endParaRPr lang="en-IT"/>
          </a:p>
        </p:txBody>
      </p:sp>
      <p:sp>
        <p:nvSpPr>
          <p:cNvPr id="4" name="Footer Placeholder 3">
            <a:extLst>
              <a:ext uri="{FF2B5EF4-FFF2-40B4-BE49-F238E27FC236}">
                <a16:creationId xmlns:a16="http://schemas.microsoft.com/office/drawing/2014/main" id="{BC9AA397-F963-E6EC-5059-1EA02C6FB319}"/>
              </a:ext>
            </a:extLst>
          </p:cNvPr>
          <p:cNvSpPr>
            <a:spLocks noGrp="1"/>
          </p:cNvSpPr>
          <p:nvPr>
            <p:ph type="ftr" sz="quarter" idx="11"/>
          </p:nvPr>
        </p:nvSpPr>
        <p:spPr/>
        <p:txBody>
          <a:bodyPr/>
          <a:lstStyle/>
          <a:p>
            <a:r>
              <a:rPr lang="en-US"/>
              <a:t>Piero Vicini - La RaRa occasione - Milano 2025</a:t>
            </a:r>
            <a:endParaRPr lang="en-IT"/>
          </a:p>
        </p:txBody>
      </p:sp>
      <p:sp>
        <p:nvSpPr>
          <p:cNvPr id="5" name="Slide Number Placeholder 4">
            <a:extLst>
              <a:ext uri="{FF2B5EF4-FFF2-40B4-BE49-F238E27FC236}">
                <a16:creationId xmlns:a16="http://schemas.microsoft.com/office/drawing/2014/main" id="{A4AAEAC7-42AC-3070-E72E-3DA2630B9B80}"/>
              </a:ext>
            </a:extLst>
          </p:cNvPr>
          <p:cNvSpPr>
            <a:spLocks noGrp="1"/>
          </p:cNvSpPr>
          <p:nvPr>
            <p:ph type="sldNum" sz="quarter" idx="12"/>
          </p:nvPr>
        </p:nvSpPr>
        <p:spPr/>
        <p:txBody>
          <a:bodyPr/>
          <a:lstStyle/>
          <a:p>
            <a:fld id="{FB9EE3F8-69B4-B64F-916A-DB534A74575B}" type="slidenum">
              <a:rPr lang="en-IT" smtClean="0"/>
              <a:t>30</a:t>
            </a:fld>
            <a:endParaRPr lang="en-IT"/>
          </a:p>
        </p:txBody>
      </p:sp>
      <p:sp>
        <p:nvSpPr>
          <p:cNvPr id="9" name="TextBox 8">
            <a:extLst>
              <a:ext uri="{FF2B5EF4-FFF2-40B4-BE49-F238E27FC236}">
                <a16:creationId xmlns:a16="http://schemas.microsoft.com/office/drawing/2014/main" id="{9FA54EB9-5CA4-29A6-0A44-BE8C62D90DD6}"/>
              </a:ext>
            </a:extLst>
          </p:cNvPr>
          <p:cNvSpPr txBox="1"/>
          <p:nvPr/>
        </p:nvSpPr>
        <p:spPr>
          <a:xfrm>
            <a:off x="162010" y="772431"/>
            <a:ext cx="11170271" cy="923330"/>
          </a:xfrm>
          <a:prstGeom prst="rect">
            <a:avLst/>
          </a:prstGeom>
          <a:noFill/>
          <a:ln>
            <a:solidFill>
              <a:schemeClr val="accent1"/>
            </a:solidFill>
          </a:ln>
        </p:spPr>
        <p:txBody>
          <a:bodyPr wrap="square" rtlCol="0">
            <a:spAutoFit/>
          </a:bodyPr>
          <a:lstStyle/>
          <a:p>
            <a:r>
              <a:rPr lang="en-US" b="1" i="1" u="none" strike="noStrike" dirty="0">
                <a:solidFill>
                  <a:srgbClr val="000000"/>
                </a:solidFill>
                <a:effectLst/>
                <a:latin typeface="Calibri" panose="020F0502020204030204" pitchFamily="34" charset="0"/>
                <a:cs typeface="Calibri" panose="020F0502020204030204" pitchFamily="34" charset="0"/>
              </a:rPr>
              <a:t>NET4EXA (</a:t>
            </a:r>
            <a:r>
              <a:rPr lang="en-US" i="1" dirty="0">
                <a:solidFill>
                  <a:srgbClr val="FF0000"/>
                </a:solidFill>
                <a:latin typeface="Calibri" panose="020F0502020204030204" pitchFamily="34" charset="0"/>
                <a:cs typeface="Calibri" panose="020F0502020204030204" pitchFamily="34" charset="0"/>
              </a:rPr>
              <a:t>Net</a:t>
            </a:r>
            <a:r>
              <a:rPr lang="en-US" i="1" dirty="0">
                <a:latin typeface="Calibri" panose="020F0502020204030204" pitchFamily="34" charset="0"/>
                <a:cs typeface="Calibri" panose="020F0502020204030204" pitchFamily="34" charset="0"/>
              </a:rPr>
              <a:t>work </a:t>
            </a:r>
            <a:r>
              <a:rPr lang="en-US" i="1" dirty="0">
                <a:solidFill>
                  <a:srgbClr val="FF0000"/>
                </a:solidFill>
                <a:latin typeface="Calibri" panose="020F0502020204030204" pitchFamily="34" charset="0"/>
                <a:cs typeface="Calibri" panose="020F0502020204030204" pitchFamily="34" charset="0"/>
              </a:rPr>
              <a:t>for</a:t>
            </a:r>
            <a:r>
              <a:rPr lang="en-US" i="1" dirty="0">
                <a:latin typeface="Calibri" panose="020F0502020204030204" pitchFamily="34" charset="0"/>
                <a:cs typeface="Calibri" panose="020F0502020204030204" pitchFamily="34" charset="0"/>
              </a:rPr>
              <a:t> </a:t>
            </a:r>
            <a:r>
              <a:rPr lang="en-US" i="1" dirty="0" err="1">
                <a:solidFill>
                  <a:srgbClr val="FF0000"/>
                </a:solidFill>
                <a:latin typeface="Calibri" panose="020F0502020204030204" pitchFamily="34" charset="0"/>
                <a:cs typeface="Calibri" panose="020F0502020204030204" pitchFamily="34" charset="0"/>
              </a:rPr>
              <a:t>EXA</a:t>
            </a:r>
            <a:r>
              <a:rPr lang="en-US" i="1" dirty="0" err="1">
                <a:latin typeface="Calibri" panose="020F0502020204030204" pitchFamily="34" charset="0"/>
                <a:cs typeface="Calibri" panose="020F0502020204030204" pitchFamily="34" charset="0"/>
              </a:rPr>
              <a:t>scale</a:t>
            </a:r>
            <a:r>
              <a:rPr lang="en-US" i="1" dirty="0">
                <a:latin typeface="Calibri" panose="020F0502020204030204" pitchFamily="34" charset="0"/>
                <a:cs typeface="Calibri" panose="020F0502020204030204" pitchFamily="34" charset="0"/>
              </a:rPr>
              <a:t> systems</a:t>
            </a:r>
            <a:r>
              <a:rPr lang="en-US" b="1" i="1" u="none" strike="noStrike" dirty="0">
                <a:solidFill>
                  <a:srgbClr val="000000"/>
                </a:solidFill>
                <a:effectLst/>
                <a:latin typeface="Calibri" panose="020F0502020204030204" pitchFamily="34" charset="0"/>
                <a:cs typeface="Calibri" panose="020F0502020204030204" pitchFamily="34" charset="0"/>
              </a:rPr>
              <a:t>) </a:t>
            </a:r>
            <a:r>
              <a:rPr lang="en-US" b="0" i="1" u="none" strike="noStrike" dirty="0">
                <a:solidFill>
                  <a:srgbClr val="000000"/>
                </a:solidFill>
                <a:effectLst/>
                <a:latin typeface="Calibri" panose="020F0502020204030204" pitchFamily="34" charset="0"/>
                <a:cs typeface="Calibri" panose="020F0502020204030204" pitchFamily="34" charset="0"/>
              </a:rPr>
              <a:t>aims to develop a next-generation high-speed interconnect for </a:t>
            </a:r>
            <a:r>
              <a:rPr lang="en-US" b="1" i="1" u="none" strike="noStrike" dirty="0">
                <a:effectLst/>
                <a:latin typeface="Calibri" panose="020F0502020204030204" pitchFamily="34" charset="0"/>
                <a:cs typeface="Calibri" panose="020F0502020204030204" pitchFamily="34" charset="0"/>
              </a:rPr>
              <a:t>HPC and AI </a:t>
            </a:r>
            <a:r>
              <a:rPr lang="en-US" b="0" i="1" u="none" strike="noStrike" dirty="0">
                <a:solidFill>
                  <a:srgbClr val="000000"/>
                </a:solidFill>
                <a:effectLst/>
                <a:latin typeface="Calibri" panose="020F0502020204030204" pitchFamily="34" charset="0"/>
                <a:cs typeface="Calibri" panose="020F0502020204030204" pitchFamily="34" charset="0"/>
              </a:rPr>
              <a:t>systems, building on the success of the </a:t>
            </a:r>
            <a:r>
              <a:rPr lang="en-US" b="1" i="1" u="none" strike="noStrike" dirty="0">
                <a:effectLst/>
                <a:latin typeface="Calibri" panose="020F0502020204030204" pitchFamily="34" charset="0"/>
                <a:cs typeface="Calibri" panose="020F0502020204030204" pitchFamily="34" charset="0"/>
              </a:rPr>
              <a:t>BXI European HPC Interconnect</a:t>
            </a:r>
            <a:r>
              <a:rPr lang="en-US" b="0" i="1" u="none" strike="noStrike" dirty="0">
                <a:effectLst/>
                <a:latin typeface="Calibri" panose="020F0502020204030204" pitchFamily="34" charset="0"/>
                <a:cs typeface="Calibri" panose="020F0502020204030204" pitchFamily="34" charset="0"/>
              </a:rPr>
              <a:t> </a:t>
            </a:r>
            <a:r>
              <a:rPr lang="en-US" b="0" i="1" u="none" strike="noStrike" dirty="0">
                <a:solidFill>
                  <a:srgbClr val="000000"/>
                </a:solidFill>
                <a:effectLst/>
                <a:latin typeface="Calibri" panose="020F0502020204030204" pitchFamily="34" charset="0"/>
                <a:cs typeface="Calibri" panose="020F0502020204030204" pitchFamily="34" charset="0"/>
              </a:rPr>
              <a:t>and the advancements made through research in the </a:t>
            </a:r>
            <a:r>
              <a:rPr lang="en-US" b="1" i="1" u="none" strike="noStrike" dirty="0">
                <a:solidFill>
                  <a:srgbClr val="000000"/>
                </a:solidFill>
                <a:effectLst/>
                <a:latin typeface="Calibri" panose="020F0502020204030204" pitchFamily="34" charset="0"/>
                <a:cs typeface="Calibri" panose="020F0502020204030204" pitchFamily="34" charset="0"/>
              </a:rPr>
              <a:t>RED-SEA</a:t>
            </a:r>
            <a:r>
              <a:rPr lang="en-US" b="0" i="1" u="none" strike="noStrike" dirty="0">
                <a:solidFill>
                  <a:srgbClr val="000000"/>
                </a:solidFill>
                <a:effectLst/>
                <a:latin typeface="Calibri" panose="020F0502020204030204" pitchFamily="34" charset="0"/>
                <a:cs typeface="Calibri" panose="020F0502020204030204" pitchFamily="34" charset="0"/>
              </a:rPr>
              <a:t> project and other previous European RIA initiatives.</a:t>
            </a:r>
            <a:r>
              <a:rPr lang="en-US" b="0" i="1" dirty="0">
                <a:solidFill>
                  <a:srgbClr val="000000"/>
                </a:solidFill>
                <a:effectLst/>
                <a:latin typeface="Calibri" panose="020F0502020204030204" pitchFamily="34" charset="0"/>
                <a:cs typeface="Calibri" panose="020F0502020204030204" pitchFamily="34" charset="0"/>
              </a:rPr>
              <a:t>​</a:t>
            </a:r>
            <a:endParaRPr lang="en-IT" i="1"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505ECEB7-67FE-2A43-68C3-F39205E91860}"/>
              </a:ext>
            </a:extLst>
          </p:cNvPr>
          <p:cNvGrpSpPr/>
          <p:nvPr/>
        </p:nvGrpSpPr>
        <p:grpSpPr>
          <a:xfrm>
            <a:off x="162010" y="3918474"/>
            <a:ext cx="4943997" cy="2584800"/>
            <a:chOff x="1039324" y="4098688"/>
            <a:chExt cx="4943997" cy="2584800"/>
          </a:xfrm>
        </p:grpSpPr>
        <p:pic>
          <p:nvPicPr>
            <p:cNvPr id="75" name="Picture 2" descr="Immagine che contiene testo, schermata, Carattere, diagramma&#10;&#10;Descrizione generata automaticamente">
              <a:extLst>
                <a:ext uri="{FF2B5EF4-FFF2-40B4-BE49-F238E27FC236}">
                  <a16:creationId xmlns:a16="http://schemas.microsoft.com/office/drawing/2014/main" id="{4AC0C70B-E6FF-B64C-E221-1E0354F1B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324" y="4237883"/>
              <a:ext cx="4943997" cy="2445605"/>
            </a:xfrm>
            <a:prstGeom prst="rect">
              <a:avLst/>
            </a:prstGeom>
            <a:noFill/>
            <a:extLst>
              <a:ext uri="{909E8E84-426E-40DD-AFC4-6F175D3DCCD1}">
                <a14:hiddenFill xmlns:a14="http://schemas.microsoft.com/office/drawing/2010/main">
                  <a:solidFill>
                    <a:srgbClr val="FFFFFF"/>
                  </a:solidFill>
                </a14:hiddenFill>
              </a:ext>
            </a:extLst>
          </p:spPr>
        </p:pic>
        <p:sp>
          <p:nvSpPr>
            <p:cNvPr id="76" name="Oval 75">
              <a:extLst>
                <a:ext uri="{FF2B5EF4-FFF2-40B4-BE49-F238E27FC236}">
                  <a16:creationId xmlns:a16="http://schemas.microsoft.com/office/drawing/2014/main" id="{40A25D97-1366-A31A-7297-FD443A0CF7F7}"/>
                </a:ext>
              </a:extLst>
            </p:cNvPr>
            <p:cNvSpPr/>
            <p:nvPr/>
          </p:nvSpPr>
          <p:spPr>
            <a:xfrm>
              <a:off x="1039324" y="4098688"/>
              <a:ext cx="1445424" cy="9409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7" name="Oval 76">
              <a:extLst>
                <a:ext uri="{FF2B5EF4-FFF2-40B4-BE49-F238E27FC236}">
                  <a16:creationId xmlns:a16="http://schemas.microsoft.com/office/drawing/2014/main" id="{3CD71F40-F047-FB10-9C27-029DB3C01679}"/>
                </a:ext>
              </a:extLst>
            </p:cNvPr>
            <p:cNvSpPr/>
            <p:nvPr/>
          </p:nvSpPr>
          <p:spPr>
            <a:xfrm>
              <a:off x="1517339" y="5653156"/>
              <a:ext cx="967409" cy="5923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grpSp>
      <p:pic>
        <p:nvPicPr>
          <p:cNvPr id="78" name="Picture 77">
            <a:extLst>
              <a:ext uri="{FF2B5EF4-FFF2-40B4-BE49-F238E27FC236}">
                <a16:creationId xmlns:a16="http://schemas.microsoft.com/office/drawing/2014/main" id="{2D1C5F1D-7CBD-B270-80AB-9DE15FB80CDF}"/>
              </a:ext>
            </a:extLst>
          </p:cNvPr>
          <p:cNvPicPr>
            <a:picLocks noChangeAspect="1"/>
          </p:cNvPicPr>
          <p:nvPr/>
        </p:nvPicPr>
        <p:blipFill>
          <a:blip r:embed="rId4"/>
          <a:stretch>
            <a:fillRect/>
          </a:stretch>
        </p:blipFill>
        <p:spPr>
          <a:xfrm>
            <a:off x="3635443" y="1720173"/>
            <a:ext cx="2159000" cy="2133600"/>
          </a:xfrm>
          <a:prstGeom prst="rect">
            <a:avLst/>
          </a:prstGeom>
        </p:spPr>
      </p:pic>
      <p:sp>
        <p:nvSpPr>
          <p:cNvPr id="79" name="TextBox 78">
            <a:extLst>
              <a:ext uri="{FF2B5EF4-FFF2-40B4-BE49-F238E27FC236}">
                <a16:creationId xmlns:a16="http://schemas.microsoft.com/office/drawing/2014/main" id="{0D9191DF-63C8-076E-3E71-FB53804731C2}"/>
              </a:ext>
            </a:extLst>
          </p:cNvPr>
          <p:cNvSpPr txBox="1"/>
          <p:nvPr/>
        </p:nvSpPr>
        <p:spPr>
          <a:xfrm>
            <a:off x="5817476" y="1834956"/>
            <a:ext cx="6212514" cy="3729625"/>
          </a:xfrm>
          <a:prstGeom prst="rect">
            <a:avLst/>
          </a:prstGeom>
          <a:noFill/>
        </p:spPr>
        <p:txBody>
          <a:bodyPr wrap="square">
            <a:noAutofit/>
          </a:bodyPr>
          <a:lstStyle/>
          <a:p>
            <a:pPr marL="285750" indent="-285750">
              <a:buSzPct val="1300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Leverage on previous project results:</a:t>
            </a:r>
          </a:p>
          <a:p>
            <a:pPr marL="742950" lvl="1" indent="-285750">
              <a:buSzPct val="130000"/>
              <a:buFont typeface="Arial" panose="020B0604020202020204" pitchFamily="34" charset="0"/>
              <a:buChar char="•"/>
            </a:pPr>
            <a:r>
              <a:rPr lang="en-US" sz="2400" i="0" u="none" strike="noStrike" dirty="0">
                <a:solidFill>
                  <a:srgbClr val="000000"/>
                </a:solidFill>
                <a:effectLst/>
                <a:latin typeface="Calibri" panose="020F0502020204030204" pitchFamily="34" charset="0"/>
                <a:cs typeface="Calibri" panose="020F0502020204030204" pitchFamily="34" charset="0"/>
              </a:rPr>
              <a:t>RED-SEA, TEXTAROSSA, INFN </a:t>
            </a:r>
            <a:r>
              <a:rPr lang="en-US" sz="2400" i="0" u="none" strike="noStrike" dirty="0" err="1">
                <a:solidFill>
                  <a:srgbClr val="000000"/>
                </a:solidFill>
                <a:effectLst/>
                <a:latin typeface="Calibri" panose="020F0502020204030204" pitchFamily="34" charset="0"/>
                <a:cs typeface="Calibri" panose="020F0502020204030204" pitchFamily="34" charset="0"/>
              </a:rPr>
              <a:t>APEnet</a:t>
            </a:r>
            <a:endParaRPr lang="en-US" sz="2000" noProof="1">
              <a:latin typeface="Calibri" panose="020F0502020204030204" pitchFamily="34" charset="0"/>
              <a:ea typeface="Verdana"/>
              <a:cs typeface="Calibri" panose="020F0502020204030204" pitchFamily="34" charset="0"/>
            </a:endParaRPr>
          </a:p>
          <a:p>
            <a:pPr marL="285750" indent="-285750">
              <a:buSzPct val="130000"/>
              <a:buFont typeface="Arial" panose="020B0604020202020204" pitchFamily="34" charset="0"/>
              <a:buChar char="•"/>
            </a:pPr>
            <a:r>
              <a:rPr lang="en-US" sz="2400" dirty="0">
                <a:solidFill>
                  <a:srgbClr val="000000"/>
                </a:solidFill>
                <a:latin typeface="Calibri" panose="020F0502020204030204" pitchFamily="34" charset="0"/>
                <a:cs typeface="Calibri" panose="020F0502020204030204" pitchFamily="34" charset="0"/>
              </a:rPr>
              <a:t>Several areas of technical contribution</a:t>
            </a:r>
          </a:p>
          <a:p>
            <a:pPr marL="742950" lvl="1" indent="-285750">
              <a:buSzPct val="130000"/>
              <a:buFont typeface="Arial" panose="020B0604020202020204" pitchFamily="34" charset="0"/>
              <a:buChar char="•"/>
            </a:pPr>
            <a:r>
              <a:rPr lang="en-US" sz="2000" dirty="0">
                <a:solidFill>
                  <a:srgbClr val="000000"/>
                </a:solidFill>
                <a:latin typeface="Calibri" panose="020F0502020204030204" pitchFamily="34" charset="0"/>
                <a:cs typeface="Calibri" panose="020F0502020204030204" pitchFamily="34" charset="0"/>
              </a:rPr>
              <a:t>Integration of a medium scale (16-32) FPGA-based testbed </a:t>
            </a:r>
          </a:p>
          <a:p>
            <a:pPr marL="742950" lvl="1" indent="-285750">
              <a:buSzPct val="130000"/>
              <a:buFont typeface="Arial" panose="020B0604020202020204" pitchFamily="34" charset="0"/>
              <a:buChar char="•"/>
            </a:pPr>
            <a:r>
              <a:rPr lang="en-US" sz="2000" noProof="1">
                <a:latin typeface="Calibri" panose="020F0502020204030204" pitchFamily="34" charset="0"/>
                <a:ea typeface="Verdana"/>
                <a:cs typeface="Calibri" panose="020F0502020204030204" pitchFamily="34" charset="0"/>
              </a:rPr>
              <a:t>innovative mechanisms to enhance congestion control management (for BXIv4)</a:t>
            </a:r>
          </a:p>
          <a:p>
            <a:pPr marL="742950" lvl="1" indent="-285750">
              <a:buSzPct val="130000"/>
              <a:buFont typeface="Arial" panose="020B0604020202020204" pitchFamily="34" charset="0"/>
              <a:buChar char="•"/>
            </a:pPr>
            <a:r>
              <a:rPr lang="en-US" sz="2000" noProof="1">
                <a:latin typeface="Calibri" panose="020F0502020204030204" pitchFamily="34" charset="0"/>
                <a:ea typeface="Verdana"/>
                <a:cs typeface="Calibri" panose="020F0502020204030204" pitchFamily="34" charset="0"/>
              </a:rPr>
              <a:t>ON-NIC processing for task streaming computing,  </a:t>
            </a:r>
          </a:p>
          <a:p>
            <a:pPr marL="742950" lvl="1" indent="-285750">
              <a:buSzPct val="130000"/>
              <a:buFont typeface="Arial" panose="020B0604020202020204" pitchFamily="34" charset="0"/>
              <a:buChar char="•"/>
            </a:pPr>
            <a:r>
              <a:rPr lang="en-US" sz="2000" noProof="1">
                <a:latin typeface="Calibri" panose="020F0502020204030204" pitchFamily="34" charset="0"/>
                <a:ea typeface="Verdana"/>
                <a:cs typeface="Calibri" panose="020F0502020204030204" pitchFamily="34" charset="0"/>
              </a:rPr>
              <a:t>prototyping new features supporting GPU triggered computing in BXIv4 via and  for BXIv4network architecture, </a:t>
            </a:r>
          </a:p>
          <a:p>
            <a:pPr marL="742950" lvl="1" indent="-285750">
              <a:buSzPct val="130000"/>
              <a:buFont typeface="Arial" panose="020B0604020202020204" pitchFamily="34" charset="0"/>
              <a:buChar char="•"/>
            </a:pPr>
            <a:r>
              <a:rPr lang="en-US" sz="2000" noProof="1">
                <a:latin typeface="Calibri" panose="020F0502020204030204" pitchFamily="34" charset="0"/>
                <a:ea typeface="Verdana"/>
                <a:cs typeface="Calibri" panose="020F0502020204030204" pitchFamily="34" charset="0"/>
              </a:rPr>
              <a:t>INFN key applications for benchmarking network architecture under design: NEST (Large scale brain simulation), RAIDER (HEP AI-oriented apps)</a:t>
            </a:r>
          </a:p>
        </p:txBody>
      </p:sp>
      <p:pic>
        <p:nvPicPr>
          <p:cNvPr id="80" name="Picture 4" descr="Immagine che contiene testo, schermata, Carattere, design&#10;&#10;Descrizione generata automaticamente">
            <a:extLst>
              <a:ext uri="{FF2B5EF4-FFF2-40B4-BE49-F238E27FC236}">
                <a16:creationId xmlns:a16="http://schemas.microsoft.com/office/drawing/2014/main" id="{10885041-9E34-60C5-F400-FDF5E9F57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10" y="2346811"/>
            <a:ext cx="3426135" cy="113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80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CFDC-13EC-746C-9120-E1CF7B083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0F726A-F8AA-F619-7EB1-E8C70F977BEF}"/>
              </a:ext>
            </a:extLst>
          </p:cNvPr>
          <p:cNvSpPr>
            <a:spLocks noGrp="1"/>
          </p:cNvSpPr>
          <p:nvPr>
            <p:ph type="title"/>
          </p:nvPr>
        </p:nvSpPr>
        <p:spPr/>
        <p:txBody>
          <a:bodyPr/>
          <a:lstStyle/>
          <a:p>
            <a:r>
              <a:rPr lang="en-IT" dirty="0"/>
              <a:t>APE in </a:t>
            </a:r>
            <a:r>
              <a:rPr lang="en-IT" b="1" dirty="0"/>
              <a:t>DARE</a:t>
            </a:r>
          </a:p>
        </p:txBody>
      </p:sp>
      <p:sp>
        <p:nvSpPr>
          <p:cNvPr id="3" name="Date Placeholder 2">
            <a:extLst>
              <a:ext uri="{FF2B5EF4-FFF2-40B4-BE49-F238E27FC236}">
                <a16:creationId xmlns:a16="http://schemas.microsoft.com/office/drawing/2014/main" id="{CF95A972-661F-4F3D-9DE4-52C0AEDDF744}"/>
              </a:ext>
            </a:extLst>
          </p:cNvPr>
          <p:cNvSpPr>
            <a:spLocks noGrp="1"/>
          </p:cNvSpPr>
          <p:nvPr>
            <p:ph type="dt" sz="half" idx="10"/>
          </p:nvPr>
        </p:nvSpPr>
        <p:spPr/>
        <p:txBody>
          <a:bodyPr/>
          <a:lstStyle/>
          <a:p>
            <a:r>
              <a:rPr lang="it-IT"/>
              <a:t>20/10/2025</a:t>
            </a:r>
            <a:endParaRPr lang="en-IT"/>
          </a:p>
        </p:txBody>
      </p:sp>
      <p:sp>
        <p:nvSpPr>
          <p:cNvPr id="4" name="Footer Placeholder 3">
            <a:extLst>
              <a:ext uri="{FF2B5EF4-FFF2-40B4-BE49-F238E27FC236}">
                <a16:creationId xmlns:a16="http://schemas.microsoft.com/office/drawing/2014/main" id="{3E36BC54-10C4-6EB9-6521-A6EADEDAA812}"/>
              </a:ext>
            </a:extLst>
          </p:cNvPr>
          <p:cNvSpPr>
            <a:spLocks noGrp="1"/>
          </p:cNvSpPr>
          <p:nvPr>
            <p:ph type="ftr" sz="quarter" idx="11"/>
          </p:nvPr>
        </p:nvSpPr>
        <p:spPr/>
        <p:txBody>
          <a:bodyPr/>
          <a:lstStyle/>
          <a:p>
            <a:r>
              <a:rPr lang="en-US"/>
              <a:t>Piero Vicini - La RaRa occasione - Milano 2025</a:t>
            </a:r>
            <a:endParaRPr lang="en-IT"/>
          </a:p>
        </p:txBody>
      </p:sp>
      <p:sp>
        <p:nvSpPr>
          <p:cNvPr id="5" name="Slide Number Placeholder 4">
            <a:extLst>
              <a:ext uri="{FF2B5EF4-FFF2-40B4-BE49-F238E27FC236}">
                <a16:creationId xmlns:a16="http://schemas.microsoft.com/office/drawing/2014/main" id="{90F928D0-4086-C661-F238-6FB055DFFBFF}"/>
              </a:ext>
            </a:extLst>
          </p:cNvPr>
          <p:cNvSpPr>
            <a:spLocks noGrp="1"/>
          </p:cNvSpPr>
          <p:nvPr>
            <p:ph type="sldNum" sz="quarter" idx="12"/>
          </p:nvPr>
        </p:nvSpPr>
        <p:spPr/>
        <p:txBody>
          <a:bodyPr/>
          <a:lstStyle/>
          <a:p>
            <a:fld id="{FB9EE3F8-69B4-B64F-916A-DB534A74575B}" type="slidenum">
              <a:rPr lang="en-IT" smtClean="0"/>
              <a:t>31</a:t>
            </a:fld>
            <a:endParaRPr lang="en-IT"/>
          </a:p>
        </p:txBody>
      </p:sp>
      <p:sp>
        <p:nvSpPr>
          <p:cNvPr id="15" name="TextBox 14">
            <a:extLst>
              <a:ext uri="{FF2B5EF4-FFF2-40B4-BE49-F238E27FC236}">
                <a16:creationId xmlns:a16="http://schemas.microsoft.com/office/drawing/2014/main" id="{1ACBB8B0-A986-37F7-5908-ED0D193A61FB}"/>
              </a:ext>
            </a:extLst>
          </p:cNvPr>
          <p:cNvSpPr txBox="1"/>
          <p:nvPr/>
        </p:nvSpPr>
        <p:spPr>
          <a:xfrm>
            <a:off x="3031435" y="3287403"/>
            <a:ext cx="6115878" cy="369332"/>
          </a:xfrm>
          <a:prstGeom prst="rect">
            <a:avLst/>
          </a:prstGeom>
          <a:noFill/>
        </p:spPr>
        <p:txBody>
          <a:bodyPr wrap="square">
            <a:spAutoFit/>
          </a:bodyPr>
          <a:lstStyle/>
          <a:p>
            <a:r>
              <a:rPr lang="en-IT" b="0" i="0" dirty="0">
                <a:solidFill>
                  <a:srgbClr val="000000"/>
                </a:solidFill>
                <a:effectLst/>
                <a:latin typeface="Times"/>
              </a:rPr>
              <a:t> </a:t>
            </a:r>
            <a:endParaRPr lang="en-IT" dirty="0"/>
          </a:p>
        </p:txBody>
      </p:sp>
      <p:pic>
        <p:nvPicPr>
          <p:cNvPr id="5143" name="Picture 5142">
            <a:extLst>
              <a:ext uri="{FF2B5EF4-FFF2-40B4-BE49-F238E27FC236}">
                <a16:creationId xmlns:a16="http://schemas.microsoft.com/office/drawing/2014/main" id="{62EC7B25-01FB-D2D9-5947-32492F201C03}"/>
              </a:ext>
            </a:extLst>
          </p:cNvPr>
          <p:cNvPicPr>
            <a:picLocks noChangeAspect="1"/>
          </p:cNvPicPr>
          <p:nvPr/>
        </p:nvPicPr>
        <p:blipFill>
          <a:blip r:embed="rId2"/>
          <a:stretch>
            <a:fillRect/>
          </a:stretch>
        </p:blipFill>
        <p:spPr>
          <a:xfrm>
            <a:off x="6598057" y="3057719"/>
            <a:ext cx="5370742" cy="3470225"/>
          </a:xfrm>
          <a:prstGeom prst="rect">
            <a:avLst/>
          </a:prstGeom>
        </p:spPr>
      </p:pic>
      <p:pic>
        <p:nvPicPr>
          <p:cNvPr id="5144" name="Picture 4">
            <a:extLst>
              <a:ext uri="{FF2B5EF4-FFF2-40B4-BE49-F238E27FC236}">
                <a16:creationId xmlns:a16="http://schemas.microsoft.com/office/drawing/2014/main" id="{3C95F33C-F668-383D-0AD5-B8AE31849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924" y="1667066"/>
            <a:ext cx="1485702" cy="1397395"/>
          </a:xfrm>
          <a:prstGeom prst="rect">
            <a:avLst/>
          </a:prstGeom>
          <a:noFill/>
          <a:extLst>
            <a:ext uri="{909E8E84-426E-40DD-AFC4-6F175D3DCCD1}">
              <a14:hiddenFill xmlns:a14="http://schemas.microsoft.com/office/drawing/2010/main">
                <a:solidFill>
                  <a:srgbClr val="FFFFFF"/>
                </a:solidFill>
              </a14:hiddenFill>
            </a:ext>
          </a:extLst>
        </p:spPr>
      </p:pic>
      <p:sp>
        <p:nvSpPr>
          <p:cNvPr id="5146" name="TextBox 5145">
            <a:extLst>
              <a:ext uri="{FF2B5EF4-FFF2-40B4-BE49-F238E27FC236}">
                <a16:creationId xmlns:a16="http://schemas.microsoft.com/office/drawing/2014/main" id="{768C7B02-DB6D-D770-29AC-A245742BB230}"/>
              </a:ext>
            </a:extLst>
          </p:cNvPr>
          <p:cNvSpPr txBox="1"/>
          <p:nvPr/>
        </p:nvSpPr>
        <p:spPr>
          <a:xfrm>
            <a:off x="-19879" y="856755"/>
            <a:ext cx="12150879" cy="861320"/>
          </a:xfrm>
          <a:prstGeom prst="rect">
            <a:avLst/>
          </a:prstGeom>
          <a:noFill/>
        </p:spPr>
        <p:txBody>
          <a:bodyPr wrap="square">
            <a:normAutofit lnSpcReduction="10000"/>
          </a:bodyPr>
          <a:lstStyle/>
          <a:p>
            <a:r>
              <a:rPr lang="en-US" b="1" dirty="0">
                <a:solidFill>
                  <a:srgbClr val="000000"/>
                </a:solidFill>
                <a:latin typeface="Arial" panose="020B0604020202020204" pitchFamily="34" charset="0"/>
              </a:rPr>
              <a:t>DARE</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EuroHPC</a:t>
            </a:r>
            <a:r>
              <a:rPr lang="en-US" dirty="0">
                <a:solidFill>
                  <a:srgbClr val="000000"/>
                </a:solidFill>
                <a:latin typeface="Arial" panose="020B0604020202020204" pitchFamily="34" charset="0"/>
              </a:rPr>
              <a:t> </a:t>
            </a:r>
            <a:r>
              <a:rPr lang="en-US" sz="2000" dirty="0">
                <a:solidFill>
                  <a:srgbClr val="000000"/>
                </a:solidFill>
                <a:latin typeface="Arial" panose="020B0604020202020204" pitchFamily="34" charset="0"/>
              </a:rPr>
              <a:t>FPA</a:t>
            </a:r>
            <a:r>
              <a:rPr lang="en-US" dirty="0">
                <a:solidFill>
                  <a:srgbClr val="000000"/>
                </a:solidFill>
                <a:latin typeface="Arial" panose="020B0604020202020204" pitchFamily="34" charset="0"/>
              </a:rPr>
              <a:t>) consortium </a:t>
            </a:r>
            <a:r>
              <a:rPr lang="en-US" i="1" dirty="0">
                <a:solidFill>
                  <a:srgbClr val="000000"/>
                </a:solidFill>
                <a:latin typeface="Arial" panose="020B0604020202020204" pitchFamily="34" charset="0"/>
              </a:rPr>
              <a:t>aims to establish a clear path for software and hardware development in Europe, leveraging early access to </a:t>
            </a:r>
            <a:r>
              <a:rPr lang="en-US" b="1" i="1" dirty="0">
                <a:solidFill>
                  <a:srgbClr val="000000"/>
                </a:solidFill>
                <a:latin typeface="Arial" panose="020B0604020202020204" pitchFamily="34" charset="0"/>
              </a:rPr>
              <a:t>RISC-V</a:t>
            </a:r>
            <a:r>
              <a:rPr lang="en-US" i="1" dirty="0">
                <a:solidFill>
                  <a:srgbClr val="000000"/>
                </a:solidFill>
                <a:latin typeface="Arial" panose="020B0604020202020204" pitchFamily="34" charset="0"/>
              </a:rPr>
              <a:t> hardware emulation and simulation, with the goal of deploying the developed technologies in </a:t>
            </a:r>
            <a:r>
              <a:rPr lang="en-US" i="1" dirty="0" err="1">
                <a:solidFill>
                  <a:srgbClr val="000000"/>
                </a:solidFill>
                <a:latin typeface="Arial" panose="020B0604020202020204" pitchFamily="34" charset="0"/>
              </a:rPr>
              <a:t>EuroHPC</a:t>
            </a:r>
            <a:r>
              <a:rPr lang="en-US" i="1" dirty="0">
                <a:solidFill>
                  <a:srgbClr val="000000"/>
                </a:solidFill>
                <a:latin typeface="Arial" panose="020B0604020202020204" pitchFamily="34" charset="0"/>
              </a:rPr>
              <a:t> systems</a:t>
            </a:r>
            <a:r>
              <a:rPr lang="en-US" dirty="0">
                <a:solidFill>
                  <a:srgbClr val="000000"/>
                </a:solidFill>
                <a:latin typeface="Arial" panose="020B0604020202020204" pitchFamily="34" charset="0"/>
              </a:rPr>
              <a:t>.​</a:t>
            </a:r>
          </a:p>
        </p:txBody>
      </p:sp>
      <p:sp>
        <p:nvSpPr>
          <p:cNvPr id="6" name="TextBox 5">
            <a:extLst>
              <a:ext uri="{FF2B5EF4-FFF2-40B4-BE49-F238E27FC236}">
                <a16:creationId xmlns:a16="http://schemas.microsoft.com/office/drawing/2014/main" id="{CED1BCE9-B2EA-7440-FC25-EC88C665222F}"/>
              </a:ext>
            </a:extLst>
          </p:cNvPr>
          <p:cNvSpPr txBox="1"/>
          <p:nvPr/>
        </p:nvSpPr>
        <p:spPr>
          <a:xfrm>
            <a:off x="9674238" y="1957765"/>
            <a:ext cx="1873718" cy="923330"/>
          </a:xfrm>
          <a:prstGeom prst="rect">
            <a:avLst/>
          </a:prstGeom>
          <a:noFill/>
        </p:spPr>
        <p:txBody>
          <a:bodyPr wrap="none" rtlCol="0">
            <a:spAutoFit/>
          </a:bodyPr>
          <a:lstStyle/>
          <a:p>
            <a:r>
              <a:rPr lang="en-IT" dirty="0"/>
              <a:t>AXELERA AIPU</a:t>
            </a:r>
          </a:p>
          <a:p>
            <a:r>
              <a:rPr lang="en-IT" dirty="0"/>
              <a:t>RISC-V based</a:t>
            </a:r>
          </a:p>
          <a:p>
            <a:r>
              <a:rPr lang="en-IT" dirty="0"/>
              <a:t>AI Processing Unit</a:t>
            </a:r>
          </a:p>
        </p:txBody>
      </p:sp>
      <p:pic>
        <p:nvPicPr>
          <p:cNvPr id="7" name="Picture 6">
            <a:extLst>
              <a:ext uri="{FF2B5EF4-FFF2-40B4-BE49-F238E27FC236}">
                <a16:creationId xmlns:a16="http://schemas.microsoft.com/office/drawing/2014/main" id="{D2BDB59C-F8F4-D805-DADD-D03A380B42C6}"/>
              </a:ext>
            </a:extLst>
          </p:cNvPr>
          <p:cNvPicPr>
            <a:picLocks noChangeAspect="1"/>
          </p:cNvPicPr>
          <p:nvPr/>
        </p:nvPicPr>
        <p:blipFill>
          <a:blip r:embed="rId4"/>
          <a:stretch>
            <a:fillRect/>
          </a:stretch>
        </p:blipFill>
        <p:spPr>
          <a:xfrm>
            <a:off x="11195437" y="18067"/>
            <a:ext cx="935563" cy="726672"/>
          </a:xfrm>
          <a:prstGeom prst="rect">
            <a:avLst/>
          </a:prstGeom>
        </p:spPr>
      </p:pic>
      <p:sp>
        <p:nvSpPr>
          <p:cNvPr id="8" name="TextBox 7">
            <a:extLst>
              <a:ext uri="{FF2B5EF4-FFF2-40B4-BE49-F238E27FC236}">
                <a16:creationId xmlns:a16="http://schemas.microsoft.com/office/drawing/2014/main" id="{0BD7B09D-9C69-FD5E-7DCC-CAC532B6C6B9}"/>
              </a:ext>
            </a:extLst>
          </p:cNvPr>
          <p:cNvSpPr txBox="1"/>
          <p:nvPr/>
        </p:nvSpPr>
        <p:spPr>
          <a:xfrm>
            <a:off x="37637" y="1781140"/>
            <a:ext cx="6741535" cy="4848258"/>
          </a:xfrm>
          <a:prstGeom prst="rect">
            <a:avLst/>
          </a:prstGeom>
          <a:noFill/>
        </p:spPr>
        <p:txBody>
          <a:bodyPr wrap="square">
            <a:normAutofit fontScale="92500" lnSpcReduction="10000"/>
          </a:bodyPr>
          <a:lstStyle/>
          <a:p>
            <a:pPr marL="285750" indent="-285750">
              <a:buFont typeface="Arial" panose="020B0604020202020204" pitchFamily="34" charset="0"/>
              <a:buChar char="•"/>
            </a:pPr>
            <a:r>
              <a:rPr lang="en-IT" sz="2000" dirty="0"/>
              <a:t>INFN (APE group) will design </a:t>
            </a:r>
            <a:r>
              <a:rPr lang="en-GB" sz="2000" dirty="0"/>
              <a:t>hardware IP (on FPGA) to enable the deployment of large scale NN models over multiple AIPU accelerators boosting performance of applications like AI-accelerated HPC and Generative AI.</a:t>
            </a:r>
          </a:p>
          <a:p>
            <a:pPr marL="285750" indent="-285750">
              <a:buFont typeface="Arial" panose="020B0604020202020204" pitchFamily="34" charset="0"/>
              <a:buChar char="•"/>
            </a:pPr>
            <a:endParaRPr lang="en-IT" sz="2000" dirty="0"/>
          </a:p>
          <a:p>
            <a:pPr marL="285750" indent="-285750">
              <a:buFont typeface="Arial" panose="020B0604020202020204" pitchFamily="34" charset="0"/>
              <a:buChar char="•"/>
            </a:pPr>
            <a:r>
              <a:rPr lang="en-IT" sz="2000" dirty="0"/>
              <a:t>Main activities</a:t>
            </a:r>
          </a:p>
          <a:p>
            <a:pPr marL="742950" lvl="1" indent="-285750">
              <a:buFont typeface="Arial" panose="020B0604020202020204" pitchFamily="34" charset="0"/>
              <a:buChar char="•"/>
            </a:pPr>
            <a:r>
              <a:rPr lang="en-IT" sz="2000" dirty="0"/>
              <a:t>AI-direct engine</a:t>
            </a:r>
          </a:p>
          <a:p>
            <a:pPr marL="1200150" lvl="2" indent="-285750">
              <a:buFont typeface="Arial" panose="020B0604020202020204" pitchFamily="34" charset="0"/>
              <a:buChar char="•"/>
            </a:pPr>
            <a:r>
              <a:rPr lang="en-IT" sz="2000" dirty="0"/>
              <a:t>Specialized HW to provide high throughput/low latency access (on PCIe and/or custom direct channel) between different AIPU </a:t>
            </a:r>
          </a:p>
          <a:p>
            <a:pPr marL="742950" lvl="1" indent="-285750">
              <a:buFont typeface="Arial" panose="020B0604020202020204" pitchFamily="34" charset="0"/>
              <a:buChar char="•"/>
            </a:pPr>
            <a:r>
              <a:rPr lang="en-IT" sz="2000" dirty="0"/>
              <a:t>APEiron-based orchestration</a:t>
            </a:r>
          </a:p>
          <a:p>
            <a:pPr marL="742950" lvl="1" indent="-285750">
              <a:buFont typeface="Arial" panose="020B0604020202020204" pitchFamily="34" charset="0"/>
              <a:buChar char="•"/>
            </a:pPr>
            <a:r>
              <a:rPr lang="en-IT" sz="2000" dirty="0"/>
              <a:t>Scalable applications to benchmark distributed parallel solutions</a:t>
            </a:r>
          </a:p>
          <a:p>
            <a:pPr marL="1200150" lvl="2" indent="-285750">
              <a:buFont typeface="Arial" panose="020B0604020202020204" pitchFamily="34" charset="0"/>
              <a:buChar char="•"/>
            </a:pPr>
            <a:r>
              <a:rPr lang="en-IT" sz="2000" dirty="0"/>
              <a:t>NEST: brain-inspired neural network scalable simulator (brain modelling at large scale, HBP flagship)</a:t>
            </a:r>
          </a:p>
          <a:p>
            <a:pPr marL="1200150" lvl="2" indent="-285750">
              <a:buFont typeface="Arial" panose="020B0604020202020204" pitchFamily="34" charset="0"/>
              <a:buChar char="•"/>
            </a:pPr>
            <a:r>
              <a:rPr lang="en-IT" sz="2000" dirty="0"/>
              <a:t>RAIDER: </a:t>
            </a:r>
            <a:r>
              <a:rPr lang="en-GB" sz="2000" dirty="0"/>
              <a:t>High Energy Physics ML-based applications for particle tracking, identification and calorimeter clustering</a:t>
            </a:r>
            <a:endParaRPr lang="en-IT" sz="2000" dirty="0"/>
          </a:p>
        </p:txBody>
      </p:sp>
    </p:spTree>
    <p:extLst>
      <p:ext uri="{BB962C8B-B14F-4D97-AF65-F5344CB8AC3E}">
        <p14:creationId xmlns:p14="http://schemas.microsoft.com/office/powerpoint/2010/main" val="1693680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5F1C2-46F8-18D6-48EF-1A1B8BE8A9F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BCEB4EA-C5FF-0038-FA02-31F35172AC75}"/>
              </a:ext>
            </a:extLst>
          </p:cNvPr>
          <p:cNvSpPr>
            <a:spLocks noGrp="1"/>
          </p:cNvSpPr>
          <p:nvPr>
            <p:ph type="title"/>
          </p:nvPr>
        </p:nvSpPr>
        <p:spPr/>
        <p:txBody>
          <a:bodyPr>
            <a:noAutofit/>
          </a:bodyPr>
          <a:lstStyle/>
          <a:p>
            <a:r>
              <a:rPr lang="en-GB" sz="2800" dirty="0"/>
              <a:t>Conclusions: the enduring philosophy of APE</a:t>
            </a:r>
          </a:p>
        </p:txBody>
      </p:sp>
      <p:sp>
        <p:nvSpPr>
          <p:cNvPr id="3" name="Segnaposto contenuto 2">
            <a:extLst>
              <a:ext uri="{FF2B5EF4-FFF2-40B4-BE49-F238E27FC236}">
                <a16:creationId xmlns:a16="http://schemas.microsoft.com/office/drawing/2014/main" id="{E51C8905-7D9E-52B7-9AB4-25DCEA43F5DF}"/>
              </a:ext>
            </a:extLst>
          </p:cNvPr>
          <p:cNvSpPr>
            <a:spLocks noGrp="1"/>
          </p:cNvSpPr>
          <p:nvPr>
            <p:ph idx="1"/>
          </p:nvPr>
        </p:nvSpPr>
        <p:spPr>
          <a:xfrm>
            <a:off x="536028" y="798158"/>
            <a:ext cx="11430000" cy="5797997"/>
          </a:xfrm>
        </p:spPr>
        <p:txBody>
          <a:bodyPr>
            <a:spAutoFit/>
          </a:bodyPr>
          <a:lstStyle/>
          <a:p>
            <a:pPr marL="0" indent="0">
              <a:buNone/>
            </a:pPr>
            <a:r>
              <a:rPr lang="en-GB" sz="2400" dirty="0"/>
              <a:t>A short summary of APE's Impact</a:t>
            </a:r>
          </a:p>
          <a:p>
            <a:r>
              <a:rPr lang="en-GB" sz="2000" b="1" dirty="0"/>
              <a:t>Science:</a:t>
            </a:r>
            <a:r>
              <a:rPr lang="en-GB" sz="2000" dirty="0"/>
              <a:t> </a:t>
            </a:r>
          </a:p>
          <a:p>
            <a:pPr lvl="1"/>
            <a:r>
              <a:rPr lang="en-GB" sz="1800" dirty="0"/>
              <a:t>It opened a new window into the strong force, enabling decades of world-class research in theoretical physics.</a:t>
            </a:r>
          </a:p>
          <a:p>
            <a:pPr lvl="1"/>
            <a:r>
              <a:rPr lang="en-GB" sz="1800" dirty="0"/>
              <a:t>A broad class of scientific applications has been ported with success on APE platforms</a:t>
            </a:r>
          </a:p>
          <a:p>
            <a:r>
              <a:rPr lang="en-GB" sz="2000" b="1" dirty="0"/>
              <a:t>Technology:</a:t>
            </a:r>
            <a:r>
              <a:rPr lang="en-GB" sz="2000" dirty="0"/>
              <a:t> </a:t>
            </a:r>
          </a:p>
          <a:p>
            <a:pPr lvl="1"/>
            <a:r>
              <a:rPr lang="en-GB" sz="1800" dirty="0"/>
              <a:t>It pioneered specialized architectures and custom networks for scientific applications, proving the value of co-design.</a:t>
            </a:r>
          </a:p>
          <a:p>
            <a:r>
              <a:rPr lang="en-GB" sz="2000" b="1" dirty="0"/>
              <a:t>Industry:</a:t>
            </a:r>
            <a:r>
              <a:rPr lang="en-GB" sz="2000" dirty="0"/>
              <a:t> </a:t>
            </a:r>
          </a:p>
          <a:p>
            <a:pPr lvl="1"/>
            <a:r>
              <a:rPr lang="en-GB" sz="1800" dirty="0"/>
              <a:t>It created a successful model for technology transfer in Italy (Quadrics, Eurotech, NERGAL,...).</a:t>
            </a:r>
          </a:p>
          <a:p>
            <a:r>
              <a:rPr lang="en-GB" sz="2000" b="1" dirty="0"/>
              <a:t>Legacy:</a:t>
            </a:r>
            <a:r>
              <a:rPr lang="en-GB" sz="2000" dirty="0"/>
              <a:t> </a:t>
            </a:r>
          </a:p>
          <a:p>
            <a:pPr lvl="1"/>
            <a:r>
              <a:rPr lang="en-GB" sz="1800" dirty="0"/>
              <a:t>Its concepts live on in modern GPU architectures and interconnect. </a:t>
            </a:r>
          </a:p>
          <a:p>
            <a:pPr lvl="1"/>
            <a:r>
              <a:rPr lang="en-GB" sz="1800" dirty="0"/>
              <a:t>APE-based platforms are currently used in HEP experiments and neuroscience research fields</a:t>
            </a:r>
          </a:p>
          <a:p>
            <a:pPr lvl="1"/>
            <a:r>
              <a:rPr lang="en-GB" sz="1800" dirty="0"/>
              <a:t>APE ideas and methods enable the exploration of new solutions for next generation HPC computing systems</a:t>
            </a:r>
          </a:p>
          <a:p>
            <a:pPr lvl="1"/>
            <a:r>
              <a:rPr lang="en-GB" sz="1800" dirty="0"/>
              <a:t>A large group of young researchers, technologists, system architects,... have been trained building and using APE systems</a:t>
            </a:r>
          </a:p>
          <a:p>
            <a:r>
              <a:rPr lang="en-GB" sz="2000" b="1" dirty="0"/>
              <a:t>The Core Lesson:</a:t>
            </a:r>
            <a:r>
              <a:rPr lang="en-GB" sz="2000" dirty="0"/>
              <a:t> </a:t>
            </a:r>
          </a:p>
          <a:p>
            <a:pPr lvl="1"/>
            <a:r>
              <a:rPr lang="en-GB" sz="1800" dirty="0"/>
              <a:t>Fundamental scientific curiosity is one of the most powerful drivers of technological innovation.</a:t>
            </a:r>
          </a:p>
        </p:txBody>
      </p:sp>
      <p:sp>
        <p:nvSpPr>
          <p:cNvPr id="5" name="Date Placeholder 4">
            <a:extLst>
              <a:ext uri="{FF2B5EF4-FFF2-40B4-BE49-F238E27FC236}">
                <a16:creationId xmlns:a16="http://schemas.microsoft.com/office/drawing/2014/main" id="{F39D49C6-2AE3-6D57-D050-7DF91390A827}"/>
              </a:ext>
            </a:extLst>
          </p:cNvPr>
          <p:cNvSpPr>
            <a:spLocks noGrp="1"/>
          </p:cNvSpPr>
          <p:nvPr>
            <p:ph type="dt" sz="half" idx="10"/>
          </p:nvPr>
        </p:nvSpPr>
        <p:spPr/>
        <p:txBody>
          <a:bodyPr/>
          <a:lstStyle/>
          <a:p>
            <a:r>
              <a:rPr lang="it-IT"/>
              <a:t>20/10/2025</a:t>
            </a:r>
            <a:endParaRPr lang="en-IT"/>
          </a:p>
        </p:txBody>
      </p:sp>
      <p:sp>
        <p:nvSpPr>
          <p:cNvPr id="6" name="Footer Placeholder 5">
            <a:extLst>
              <a:ext uri="{FF2B5EF4-FFF2-40B4-BE49-F238E27FC236}">
                <a16:creationId xmlns:a16="http://schemas.microsoft.com/office/drawing/2014/main" id="{AF8B47C8-1EEA-E29E-3B5D-77E93C5362F8}"/>
              </a:ext>
            </a:extLst>
          </p:cNvPr>
          <p:cNvSpPr>
            <a:spLocks noGrp="1"/>
          </p:cNvSpPr>
          <p:nvPr>
            <p:ph type="ftr" sz="quarter" idx="11"/>
          </p:nvPr>
        </p:nvSpPr>
        <p:spPr/>
        <p:txBody>
          <a:bodyPr/>
          <a:lstStyle/>
          <a:p>
            <a:r>
              <a:rPr lang="en-US"/>
              <a:t>Piero Vicini - La RaRa occasione - Milano 2025</a:t>
            </a:r>
            <a:endParaRPr lang="en-IT"/>
          </a:p>
        </p:txBody>
      </p:sp>
      <p:sp>
        <p:nvSpPr>
          <p:cNvPr id="4" name="Slide Number Placeholder 3">
            <a:extLst>
              <a:ext uri="{FF2B5EF4-FFF2-40B4-BE49-F238E27FC236}">
                <a16:creationId xmlns:a16="http://schemas.microsoft.com/office/drawing/2014/main" id="{695068C0-90B5-6FBD-2217-1A7E2B31BA2C}"/>
              </a:ext>
            </a:extLst>
          </p:cNvPr>
          <p:cNvSpPr>
            <a:spLocks noGrp="1"/>
          </p:cNvSpPr>
          <p:nvPr>
            <p:ph type="sldNum" sz="quarter" idx="12"/>
          </p:nvPr>
        </p:nvSpPr>
        <p:spPr/>
        <p:txBody>
          <a:bodyPr/>
          <a:lstStyle/>
          <a:p>
            <a:fld id="{EA41EDCF-5D00-174F-AF7D-54F10FD15844}" type="slidenum">
              <a:rPr lang="en-US" smtClean="0"/>
              <a:t>32</a:t>
            </a:fld>
            <a:endParaRPr lang="en-US"/>
          </a:p>
        </p:txBody>
      </p:sp>
    </p:spTree>
    <p:extLst>
      <p:ext uri="{BB962C8B-B14F-4D97-AF65-F5344CB8AC3E}">
        <p14:creationId xmlns:p14="http://schemas.microsoft.com/office/powerpoint/2010/main" val="2613794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19F2A-D951-FCAC-01FC-40F73730BD3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21D1FF0-5868-98BA-D158-F99BE363C322}"/>
              </a:ext>
            </a:extLst>
          </p:cNvPr>
          <p:cNvSpPr>
            <a:spLocks noGrp="1"/>
          </p:cNvSpPr>
          <p:nvPr>
            <p:ph type="title"/>
          </p:nvPr>
        </p:nvSpPr>
        <p:spPr/>
        <p:txBody>
          <a:bodyPr>
            <a:noAutofit/>
          </a:bodyPr>
          <a:lstStyle/>
          <a:p>
            <a:r>
              <a:rPr lang="en-US" sz="2800" dirty="0"/>
              <a:t>Federico</a:t>
            </a:r>
          </a:p>
        </p:txBody>
      </p:sp>
      <p:sp>
        <p:nvSpPr>
          <p:cNvPr id="5" name="Date Placeholder 4">
            <a:extLst>
              <a:ext uri="{FF2B5EF4-FFF2-40B4-BE49-F238E27FC236}">
                <a16:creationId xmlns:a16="http://schemas.microsoft.com/office/drawing/2014/main" id="{C922E64F-CDE2-15B5-22DD-5776FD09D410}"/>
              </a:ext>
            </a:extLst>
          </p:cNvPr>
          <p:cNvSpPr>
            <a:spLocks noGrp="1"/>
          </p:cNvSpPr>
          <p:nvPr>
            <p:ph type="dt" sz="half" idx="10"/>
          </p:nvPr>
        </p:nvSpPr>
        <p:spPr/>
        <p:txBody>
          <a:bodyPr/>
          <a:lstStyle/>
          <a:p>
            <a:r>
              <a:rPr lang="it-IT"/>
              <a:t>20/10/2025</a:t>
            </a:r>
            <a:endParaRPr lang="en-IT"/>
          </a:p>
        </p:txBody>
      </p:sp>
      <p:sp>
        <p:nvSpPr>
          <p:cNvPr id="6" name="Footer Placeholder 5">
            <a:extLst>
              <a:ext uri="{FF2B5EF4-FFF2-40B4-BE49-F238E27FC236}">
                <a16:creationId xmlns:a16="http://schemas.microsoft.com/office/drawing/2014/main" id="{20F0A525-C658-CA78-6897-4FBB4DFC9FE5}"/>
              </a:ext>
            </a:extLst>
          </p:cNvPr>
          <p:cNvSpPr>
            <a:spLocks noGrp="1"/>
          </p:cNvSpPr>
          <p:nvPr>
            <p:ph type="ftr" sz="quarter" idx="11"/>
          </p:nvPr>
        </p:nvSpPr>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4" name="Slide Number Placeholder 3">
            <a:extLst>
              <a:ext uri="{FF2B5EF4-FFF2-40B4-BE49-F238E27FC236}">
                <a16:creationId xmlns:a16="http://schemas.microsoft.com/office/drawing/2014/main" id="{3CD6EB5E-7543-F668-719F-397EB20FE1C6}"/>
              </a:ext>
            </a:extLst>
          </p:cNvPr>
          <p:cNvSpPr>
            <a:spLocks noGrp="1"/>
          </p:cNvSpPr>
          <p:nvPr>
            <p:ph type="sldNum" sz="quarter" idx="12"/>
          </p:nvPr>
        </p:nvSpPr>
        <p:spPr/>
        <p:txBody>
          <a:bodyPr/>
          <a:lstStyle/>
          <a:p>
            <a:fld id="{EA41EDCF-5D00-174F-AF7D-54F10FD15844}" type="slidenum">
              <a:rPr lang="en-US" smtClean="0"/>
              <a:t>33</a:t>
            </a:fld>
            <a:endParaRPr lang="en-US"/>
          </a:p>
        </p:txBody>
      </p:sp>
      <p:pic>
        <p:nvPicPr>
          <p:cNvPr id="8" name="Picture 7">
            <a:extLst>
              <a:ext uri="{FF2B5EF4-FFF2-40B4-BE49-F238E27FC236}">
                <a16:creationId xmlns:a16="http://schemas.microsoft.com/office/drawing/2014/main" id="{1A42714F-44FD-9F06-4D79-0846F98811F3}"/>
              </a:ext>
            </a:extLst>
          </p:cNvPr>
          <p:cNvPicPr>
            <a:picLocks noChangeAspect="1"/>
          </p:cNvPicPr>
          <p:nvPr/>
        </p:nvPicPr>
        <p:blipFill>
          <a:blip r:embed="rId2"/>
          <a:stretch>
            <a:fillRect/>
          </a:stretch>
        </p:blipFill>
        <p:spPr>
          <a:xfrm>
            <a:off x="7170964" y="207680"/>
            <a:ext cx="4859029" cy="3041706"/>
          </a:xfrm>
          <a:prstGeom prst="rect">
            <a:avLst/>
          </a:prstGeom>
        </p:spPr>
      </p:pic>
      <p:sp>
        <p:nvSpPr>
          <p:cNvPr id="3" name="Segnaposto contenuto 2">
            <a:extLst>
              <a:ext uri="{FF2B5EF4-FFF2-40B4-BE49-F238E27FC236}">
                <a16:creationId xmlns:a16="http://schemas.microsoft.com/office/drawing/2014/main" id="{72D55319-5BAD-E2BB-39B2-9D898C45E61C}"/>
              </a:ext>
            </a:extLst>
          </p:cNvPr>
          <p:cNvSpPr>
            <a:spLocks noGrp="1"/>
          </p:cNvSpPr>
          <p:nvPr>
            <p:ph idx="1"/>
          </p:nvPr>
        </p:nvSpPr>
        <p:spPr>
          <a:xfrm>
            <a:off x="7134" y="1137492"/>
            <a:ext cx="11990616" cy="5181600"/>
          </a:xfrm>
        </p:spPr>
        <p:txBody>
          <a:bodyPr>
            <a:normAutofit/>
          </a:bodyPr>
          <a:lstStyle/>
          <a:p>
            <a:pPr>
              <a:buSzPct val="130000"/>
              <a:buFont typeface="Arial"/>
              <a:buChar char="•"/>
            </a:pPr>
            <a:r>
              <a:rPr lang="en-US" sz="2000" dirty="0">
                <a:latin typeface="Tahoma"/>
                <a:cs typeface="Tahoma"/>
              </a:rPr>
              <a:t>Con Federico ci </a:t>
            </a:r>
            <a:r>
              <a:rPr lang="en-US" sz="2000" dirty="0" err="1">
                <a:latin typeface="Tahoma"/>
                <a:cs typeface="Tahoma"/>
              </a:rPr>
              <a:t>conosciamo</a:t>
            </a:r>
            <a:r>
              <a:rPr lang="en-US" sz="2000" dirty="0">
                <a:latin typeface="Tahoma"/>
                <a:cs typeface="Tahoma"/>
              </a:rPr>
              <a:t> da piu’ di 40 anni</a:t>
            </a:r>
          </a:p>
          <a:p>
            <a:pPr marL="568325" lvl="1" indent="-341313">
              <a:buSzPct val="130000"/>
              <a:buFont typeface="Arial"/>
              <a:buChar char="•"/>
            </a:pPr>
            <a:r>
              <a:rPr lang="en-US" sz="1800" dirty="0">
                <a:latin typeface="Tahoma"/>
                <a:cs typeface="Tahoma"/>
              </a:rPr>
              <a:t>Da </a:t>
            </a:r>
            <a:r>
              <a:rPr lang="en-US" sz="1800" dirty="0" err="1">
                <a:latin typeface="Tahoma"/>
                <a:cs typeface="Tahoma"/>
              </a:rPr>
              <a:t>studente</a:t>
            </a:r>
            <a:r>
              <a:rPr lang="en-US" sz="1800" dirty="0">
                <a:latin typeface="Tahoma"/>
                <a:cs typeface="Tahoma"/>
              </a:rPr>
              <a:t> e’ </a:t>
            </a:r>
            <a:r>
              <a:rPr lang="en-US" sz="1800" dirty="0" err="1">
                <a:latin typeface="Tahoma"/>
                <a:cs typeface="Tahoma"/>
              </a:rPr>
              <a:t>stato</a:t>
            </a:r>
            <a:r>
              <a:rPr lang="en-US" sz="1800" dirty="0">
                <a:latin typeface="Tahoma"/>
                <a:cs typeface="Tahoma"/>
              </a:rPr>
              <a:t> il </a:t>
            </a:r>
            <a:r>
              <a:rPr lang="en-US" sz="1800" dirty="0" err="1">
                <a:latin typeface="Tahoma"/>
                <a:cs typeface="Tahoma"/>
              </a:rPr>
              <a:t>mio</a:t>
            </a:r>
            <a:r>
              <a:rPr lang="en-US" sz="1800" dirty="0">
                <a:latin typeface="Tahoma"/>
                <a:cs typeface="Tahoma"/>
              </a:rPr>
              <a:t> tutor di lab del 4°anno</a:t>
            </a:r>
          </a:p>
          <a:p>
            <a:pPr marL="568325" lvl="1" indent="-341313">
              <a:buSzPct val="130000"/>
              <a:buFont typeface="Arial"/>
              <a:buChar char="•"/>
            </a:pPr>
            <a:r>
              <a:rPr lang="en-US" sz="1800" dirty="0">
                <a:latin typeface="Tahoma"/>
                <a:cs typeface="Tahoma"/>
              </a:rPr>
              <a:t>Poi </a:t>
            </a:r>
            <a:r>
              <a:rPr lang="en-US" sz="1800" dirty="0" err="1">
                <a:latin typeface="Tahoma"/>
                <a:cs typeface="Tahoma"/>
              </a:rPr>
              <a:t>mio</a:t>
            </a:r>
            <a:r>
              <a:rPr lang="en-US" sz="1800" dirty="0">
                <a:latin typeface="Tahoma"/>
                <a:cs typeface="Tahoma"/>
              </a:rPr>
              <a:t> co-tutor di </a:t>
            </a:r>
            <a:r>
              <a:rPr lang="en-US" sz="1800" dirty="0" err="1">
                <a:latin typeface="Tahoma"/>
                <a:cs typeface="Tahoma"/>
              </a:rPr>
              <a:t>tesi</a:t>
            </a:r>
            <a:r>
              <a:rPr lang="en-US" sz="1800" dirty="0">
                <a:latin typeface="Tahoma"/>
                <a:cs typeface="Tahoma"/>
              </a:rPr>
              <a:t> </a:t>
            </a:r>
            <a:r>
              <a:rPr lang="en-US" sz="1800" dirty="0" err="1">
                <a:latin typeface="Tahoma"/>
                <a:cs typeface="Tahoma"/>
              </a:rPr>
              <a:t>insieme</a:t>
            </a:r>
            <a:r>
              <a:rPr lang="en-US" sz="1800" dirty="0">
                <a:latin typeface="Tahoma"/>
                <a:cs typeface="Tahoma"/>
              </a:rPr>
              <a:t> a Nicola </a:t>
            </a:r>
          </a:p>
          <a:p>
            <a:pPr marL="1025525" lvl="3" indent="-341313">
              <a:buSzPct val="130000"/>
              <a:buFont typeface="Arial"/>
              <a:buChar char="•"/>
            </a:pPr>
            <a:r>
              <a:rPr lang="en-US" sz="1400" dirty="0" err="1">
                <a:latin typeface="Tahoma"/>
                <a:cs typeface="Tahoma"/>
              </a:rPr>
              <a:t>mai</a:t>
            </a:r>
            <a:r>
              <a:rPr lang="en-US" sz="1400" dirty="0">
                <a:latin typeface="Tahoma"/>
                <a:cs typeface="Tahoma"/>
              </a:rPr>
              <a:t> </a:t>
            </a:r>
            <a:r>
              <a:rPr lang="en-US" sz="1400" dirty="0" err="1">
                <a:latin typeface="Tahoma"/>
                <a:cs typeface="Tahoma"/>
              </a:rPr>
              <a:t>arrivato</a:t>
            </a:r>
            <a:r>
              <a:rPr lang="en-US" sz="1400" dirty="0">
                <a:latin typeface="Tahoma"/>
                <a:cs typeface="Tahoma"/>
              </a:rPr>
              <a:t> </a:t>
            </a:r>
            <a:r>
              <a:rPr lang="en-US" sz="1400" dirty="0" err="1">
                <a:latin typeface="Tahoma"/>
                <a:cs typeface="Tahoma"/>
              </a:rPr>
              <a:t>alla</a:t>
            </a:r>
            <a:r>
              <a:rPr lang="en-US" sz="1400" dirty="0">
                <a:latin typeface="Tahoma"/>
                <a:cs typeface="Tahoma"/>
              </a:rPr>
              <a:t> </a:t>
            </a:r>
            <a:r>
              <a:rPr lang="en-US" sz="1400" dirty="0" err="1">
                <a:latin typeface="Tahoma"/>
                <a:cs typeface="Tahoma"/>
              </a:rPr>
              <a:t>mia</a:t>
            </a:r>
            <a:r>
              <a:rPr lang="en-US" sz="1400" dirty="0">
                <a:latin typeface="Tahoma"/>
                <a:cs typeface="Tahoma"/>
              </a:rPr>
              <a:t> </a:t>
            </a:r>
            <a:r>
              <a:rPr lang="en-US" sz="1400" dirty="0" err="1">
                <a:latin typeface="Tahoma"/>
                <a:cs typeface="Tahoma"/>
              </a:rPr>
              <a:t>sessione</a:t>
            </a:r>
            <a:r>
              <a:rPr lang="en-US" sz="1400" dirty="0">
                <a:latin typeface="Tahoma"/>
                <a:cs typeface="Tahoma"/>
              </a:rPr>
              <a:t> di </a:t>
            </a:r>
            <a:r>
              <a:rPr lang="en-US" sz="1400" dirty="0" err="1">
                <a:latin typeface="Tahoma"/>
                <a:cs typeface="Tahoma"/>
              </a:rPr>
              <a:t>laurea</a:t>
            </a:r>
            <a:r>
              <a:rPr lang="en-US" sz="1400" dirty="0">
                <a:latin typeface="Tahoma"/>
                <a:cs typeface="Tahoma"/>
              </a:rPr>
              <a:t>...  era Settembre, mare grosso, niente traghetti ;-)</a:t>
            </a:r>
          </a:p>
          <a:p>
            <a:pPr marL="568325" lvl="1" indent="-341313">
              <a:buSzPct val="130000"/>
              <a:buFont typeface="Arial"/>
              <a:buChar char="•"/>
            </a:pPr>
            <a:r>
              <a:rPr lang="en-US" sz="1800" dirty="0">
                <a:latin typeface="Tahoma"/>
                <a:cs typeface="Tahoma"/>
              </a:rPr>
              <a:t>Durante </a:t>
            </a:r>
            <a:r>
              <a:rPr lang="en-US" sz="1800" dirty="0" err="1">
                <a:latin typeface="Tahoma"/>
                <a:cs typeface="Tahoma"/>
              </a:rPr>
              <a:t>tutto</a:t>
            </a:r>
            <a:r>
              <a:rPr lang="en-US" sz="1800" dirty="0">
                <a:latin typeface="Tahoma"/>
                <a:cs typeface="Tahoma"/>
              </a:rPr>
              <a:t> lo </a:t>
            </a:r>
            <a:r>
              <a:rPr lang="en-US" sz="1800" dirty="0" err="1">
                <a:latin typeface="Tahoma"/>
                <a:cs typeface="Tahoma"/>
              </a:rPr>
              <a:t>sviluppo</a:t>
            </a:r>
            <a:r>
              <a:rPr lang="en-US" sz="1800" dirty="0">
                <a:latin typeface="Tahoma"/>
                <a:cs typeface="Tahoma"/>
              </a:rPr>
              <a:t> di APE APE100 e </a:t>
            </a:r>
            <a:r>
              <a:rPr lang="en-US" sz="1800" dirty="0" err="1">
                <a:latin typeface="Tahoma"/>
                <a:cs typeface="Tahoma"/>
              </a:rPr>
              <a:t>APEmille</a:t>
            </a:r>
            <a:endParaRPr lang="en-US" sz="1800" dirty="0">
              <a:latin typeface="Tahoma"/>
              <a:cs typeface="Tahoma"/>
            </a:endParaRPr>
          </a:p>
          <a:p>
            <a:pPr marL="568325" lvl="1" indent="-341313">
              <a:buSzPct val="130000"/>
              <a:buFont typeface="Arial"/>
              <a:buChar char="•"/>
            </a:pPr>
            <a:r>
              <a:rPr lang="en-US" sz="1800" dirty="0">
                <a:latin typeface="Tahoma"/>
                <a:cs typeface="Tahoma"/>
              </a:rPr>
              <a:t>Compagno </a:t>
            </a:r>
            <a:r>
              <a:rPr lang="en-US" sz="1800" dirty="0" err="1">
                <a:latin typeface="Tahoma"/>
                <a:cs typeface="Tahoma"/>
              </a:rPr>
              <a:t>d’ufficio</a:t>
            </a:r>
            <a:r>
              <a:rPr lang="en-US" sz="1800" dirty="0">
                <a:latin typeface="Tahoma"/>
                <a:cs typeface="Tahoma"/>
              </a:rPr>
              <a:t> al CERN </a:t>
            </a:r>
            <a:r>
              <a:rPr lang="en-US" sz="1800" dirty="0" err="1">
                <a:latin typeface="Tahoma"/>
                <a:cs typeface="Tahoma"/>
              </a:rPr>
              <a:t>nel</a:t>
            </a:r>
            <a:r>
              <a:rPr lang="en-US" sz="1800" dirty="0">
                <a:latin typeface="Tahoma"/>
                <a:cs typeface="Tahoma"/>
              </a:rPr>
              <a:t> 1993/94</a:t>
            </a:r>
          </a:p>
          <a:p>
            <a:pPr marL="1025525" lvl="3" indent="-341313">
              <a:buSzPct val="130000"/>
              <a:buFont typeface="Arial"/>
              <a:buChar char="•"/>
            </a:pPr>
            <a:r>
              <a:rPr lang="en-US" sz="1600" dirty="0" err="1">
                <a:latin typeface="Tahoma"/>
                <a:cs typeface="Tahoma"/>
              </a:rPr>
              <a:t>Insieme</a:t>
            </a:r>
            <a:r>
              <a:rPr lang="en-US" sz="1600" dirty="0">
                <a:latin typeface="Tahoma"/>
                <a:cs typeface="Tahoma"/>
              </a:rPr>
              <a:t> a Marchesini (ma </a:t>
            </a:r>
            <a:r>
              <a:rPr lang="en-US" sz="1600" dirty="0" err="1">
                <a:latin typeface="Tahoma"/>
                <a:cs typeface="Tahoma"/>
              </a:rPr>
              <a:t>soprattutto</a:t>
            </a:r>
            <a:r>
              <a:rPr lang="en-US" sz="1600" dirty="0">
                <a:latin typeface="Tahoma"/>
                <a:cs typeface="Tahoma"/>
              </a:rPr>
              <a:t> al </a:t>
            </a:r>
            <a:r>
              <a:rPr lang="en-US" sz="1600" dirty="0" err="1">
                <a:latin typeface="Tahoma"/>
                <a:cs typeface="Tahoma"/>
              </a:rPr>
              <a:t>suo</a:t>
            </a:r>
            <a:r>
              <a:rPr lang="en-US" sz="1600" dirty="0">
                <a:latin typeface="Tahoma"/>
                <a:cs typeface="Tahoma"/>
              </a:rPr>
              <a:t> </a:t>
            </a:r>
            <a:r>
              <a:rPr lang="en-US" sz="1600" dirty="0" err="1">
                <a:latin typeface="Tahoma"/>
                <a:cs typeface="Tahoma"/>
              </a:rPr>
              <a:t>povero</a:t>
            </a:r>
            <a:r>
              <a:rPr lang="en-US" sz="1600" dirty="0">
                <a:latin typeface="Tahoma"/>
                <a:cs typeface="Tahoma"/>
              </a:rPr>
              <a:t> cane...)</a:t>
            </a:r>
          </a:p>
          <a:p>
            <a:pPr marL="568325" lvl="1" indent="-341313">
              <a:buSzPct val="130000"/>
              <a:buFont typeface="Arial"/>
              <a:buChar char="•"/>
            </a:pPr>
            <a:r>
              <a:rPr lang="en-US" sz="1800" dirty="0">
                <a:latin typeface="Tahoma"/>
                <a:cs typeface="Tahoma"/>
              </a:rPr>
              <a:t>Di </a:t>
            </a:r>
            <a:r>
              <a:rPr lang="en-US" sz="1800" dirty="0" err="1">
                <a:latin typeface="Tahoma"/>
                <a:cs typeface="Tahoma"/>
              </a:rPr>
              <a:t>recente</a:t>
            </a:r>
            <a:r>
              <a:rPr lang="en-US" sz="1800" dirty="0">
                <a:latin typeface="Tahoma"/>
                <a:cs typeface="Tahoma"/>
              </a:rPr>
              <a:t> in un </a:t>
            </a:r>
            <a:r>
              <a:rPr lang="en-US" sz="1800" dirty="0" err="1">
                <a:latin typeface="Tahoma"/>
                <a:cs typeface="Tahoma"/>
              </a:rPr>
              <a:t>tentativo</a:t>
            </a:r>
            <a:r>
              <a:rPr lang="en-US" sz="1800" dirty="0">
                <a:latin typeface="Tahoma"/>
                <a:cs typeface="Tahoma"/>
              </a:rPr>
              <a:t> di </a:t>
            </a:r>
            <a:r>
              <a:rPr lang="en-US" sz="1800" dirty="0" err="1">
                <a:latin typeface="Tahoma"/>
                <a:cs typeface="Tahoma"/>
              </a:rPr>
              <a:t>ricostruzione</a:t>
            </a:r>
            <a:r>
              <a:rPr lang="en-US" sz="1800" dirty="0">
                <a:latin typeface="Tahoma"/>
                <a:cs typeface="Tahoma"/>
              </a:rPr>
              <a:t> di </a:t>
            </a:r>
            <a:r>
              <a:rPr lang="en-US" sz="1800" dirty="0" err="1">
                <a:latin typeface="Tahoma"/>
                <a:cs typeface="Tahoma"/>
              </a:rPr>
              <a:t>tutta</a:t>
            </a:r>
            <a:r>
              <a:rPr lang="en-US" sz="1800" dirty="0">
                <a:latin typeface="Tahoma"/>
                <a:cs typeface="Tahoma"/>
              </a:rPr>
              <a:t> la </a:t>
            </a:r>
            <a:r>
              <a:rPr lang="en-US" sz="1800" dirty="0" err="1">
                <a:latin typeface="Tahoma"/>
                <a:cs typeface="Tahoma"/>
              </a:rPr>
              <a:t>storia</a:t>
            </a:r>
            <a:r>
              <a:rPr lang="en-US" sz="1800" dirty="0">
                <a:latin typeface="Tahoma"/>
                <a:cs typeface="Tahoma"/>
              </a:rPr>
              <a:t> </a:t>
            </a:r>
            <a:r>
              <a:rPr lang="en-US" sz="1800" dirty="0" err="1">
                <a:latin typeface="Tahoma"/>
                <a:cs typeface="Tahoma"/>
              </a:rPr>
              <a:t>scientifica</a:t>
            </a:r>
            <a:r>
              <a:rPr lang="en-US" sz="1800" dirty="0">
                <a:latin typeface="Tahoma"/>
                <a:cs typeface="Tahoma"/>
              </a:rPr>
              <a:t>/</a:t>
            </a:r>
            <a:r>
              <a:rPr lang="en-US" sz="1800" dirty="0" err="1">
                <a:latin typeface="Tahoma"/>
                <a:cs typeface="Tahoma"/>
              </a:rPr>
              <a:t>tecnologica</a:t>
            </a:r>
            <a:r>
              <a:rPr lang="en-US" sz="1800" dirty="0">
                <a:latin typeface="Tahoma"/>
                <a:cs typeface="Tahoma"/>
              </a:rPr>
              <a:t> </a:t>
            </a:r>
            <a:r>
              <a:rPr lang="en-US" sz="1800" dirty="0" err="1">
                <a:latin typeface="Tahoma"/>
                <a:cs typeface="Tahoma"/>
              </a:rPr>
              <a:t>dei</a:t>
            </a:r>
            <a:r>
              <a:rPr lang="en-US" sz="1800" dirty="0">
                <a:latin typeface="Tahoma"/>
                <a:cs typeface="Tahoma"/>
              </a:rPr>
              <a:t> “</a:t>
            </a:r>
            <a:r>
              <a:rPr lang="en-US" sz="1800" dirty="0" err="1">
                <a:latin typeface="Tahoma"/>
                <a:cs typeface="Tahoma"/>
              </a:rPr>
              <a:t>primi</a:t>
            </a:r>
            <a:r>
              <a:rPr lang="en-US" sz="1800" dirty="0">
                <a:latin typeface="Tahoma"/>
                <a:cs typeface="Tahoma"/>
              </a:rPr>
              <a:t>” 50 anni di APE (?!)</a:t>
            </a:r>
          </a:p>
        </p:txBody>
      </p:sp>
      <p:pic>
        <p:nvPicPr>
          <p:cNvPr id="10" name="Picture 9" descr="A person on a boat waving&#10;&#10;AI-generated content may be incorrect.">
            <a:extLst>
              <a:ext uri="{FF2B5EF4-FFF2-40B4-BE49-F238E27FC236}">
                <a16:creationId xmlns:a16="http://schemas.microsoft.com/office/drawing/2014/main" id="{3B399BEA-A130-A068-9BFA-AC5FA1F1FAC3}"/>
              </a:ext>
            </a:extLst>
          </p:cNvPr>
          <p:cNvPicPr>
            <a:picLocks noChangeAspect="1"/>
          </p:cNvPicPr>
          <p:nvPr/>
        </p:nvPicPr>
        <p:blipFill>
          <a:blip r:embed="rId3"/>
          <a:stretch>
            <a:fillRect/>
          </a:stretch>
        </p:blipFill>
        <p:spPr>
          <a:xfrm>
            <a:off x="1123701" y="3604343"/>
            <a:ext cx="4135004" cy="3017435"/>
          </a:xfrm>
          <a:prstGeom prst="rect">
            <a:avLst/>
          </a:prstGeom>
        </p:spPr>
      </p:pic>
      <p:sp>
        <p:nvSpPr>
          <p:cNvPr id="12" name="TextBox 11">
            <a:extLst>
              <a:ext uri="{FF2B5EF4-FFF2-40B4-BE49-F238E27FC236}">
                <a16:creationId xmlns:a16="http://schemas.microsoft.com/office/drawing/2014/main" id="{CB42B939-1814-8FAA-8F32-BBEE5E21F0CF}"/>
              </a:ext>
            </a:extLst>
          </p:cNvPr>
          <p:cNvSpPr txBox="1"/>
          <p:nvPr/>
        </p:nvSpPr>
        <p:spPr>
          <a:xfrm>
            <a:off x="5577152" y="4865648"/>
            <a:ext cx="6452841" cy="830997"/>
          </a:xfrm>
          <a:prstGeom prst="rect">
            <a:avLst/>
          </a:prstGeom>
          <a:noFill/>
        </p:spPr>
        <p:txBody>
          <a:bodyPr wrap="square">
            <a:spAutoFit/>
          </a:bodyPr>
          <a:lstStyle/>
          <a:p>
            <a:pPr>
              <a:buSzPct val="130000"/>
            </a:pPr>
            <a:r>
              <a:rPr lang="en-US" sz="2400" dirty="0" err="1">
                <a:latin typeface="Tahoma"/>
                <a:cs typeface="Tahoma"/>
              </a:rPr>
              <a:t>Quindi</a:t>
            </a:r>
            <a:r>
              <a:rPr lang="en-US" sz="2400" dirty="0">
                <a:latin typeface="Tahoma"/>
                <a:cs typeface="Tahoma"/>
              </a:rPr>
              <a:t>, per </a:t>
            </a:r>
            <a:r>
              <a:rPr lang="en-US" sz="2400" dirty="0" err="1">
                <a:latin typeface="Tahoma"/>
                <a:cs typeface="Tahoma"/>
              </a:rPr>
              <a:t>i</a:t>
            </a:r>
            <a:r>
              <a:rPr lang="en-US" sz="2400" dirty="0">
                <a:latin typeface="Tahoma"/>
                <a:cs typeface="Tahoma"/>
              </a:rPr>
              <a:t> </a:t>
            </a:r>
            <a:r>
              <a:rPr lang="en-US" sz="2400" dirty="0" err="1">
                <a:latin typeface="Tahoma"/>
                <a:cs typeface="Tahoma"/>
              </a:rPr>
              <a:t>prossimi</a:t>
            </a:r>
            <a:r>
              <a:rPr lang="en-US" sz="2400" dirty="0">
                <a:latin typeface="Tahoma"/>
                <a:cs typeface="Tahoma"/>
              </a:rPr>
              <a:t> 40 anni </a:t>
            </a:r>
            <a:r>
              <a:rPr lang="en-US" sz="2400" dirty="0" err="1">
                <a:latin typeface="Tahoma"/>
                <a:cs typeface="Tahoma"/>
              </a:rPr>
              <a:t>cosa</a:t>
            </a:r>
            <a:r>
              <a:rPr lang="en-US" sz="2400" dirty="0">
                <a:latin typeface="Tahoma"/>
                <a:cs typeface="Tahoma"/>
              </a:rPr>
              <a:t> </a:t>
            </a:r>
            <a:r>
              <a:rPr lang="en-US" sz="2400" dirty="0" err="1">
                <a:latin typeface="Tahoma"/>
                <a:cs typeface="Tahoma"/>
              </a:rPr>
              <a:t>dirti</a:t>
            </a:r>
            <a:r>
              <a:rPr lang="en-US" sz="2400" dirty="0">
                <a:latin typeface="Tahoma"/>
                <a:cs typeface="Tahoma"/>
              </a:rPr>
              <a:t> se non</a:t>
            </a:r>
          </a:p>
          <a:p>
            <a:pPr>
              <a:buSzPct val="130000"/>
            </a:pPr>
            <a:r>
              <a:rPr lang="en-US" sz="2400" i="1" dirty="0">
                <a:latin typeface="Tahoma"/>
                <a:cs typeface="Tahoma"/>
              </a:rPr>
              <a:t>”Buon </a:t>
            </a:r>
            <a:r>
              <a:rPr lang="en-US" sz="2400" i="1" dirty="0" err="1">
                <a:latin typeface="Tahoma"/>
                <a:cs typeface="Tahoma"/>
              </a:rPr>
              <a:t>inizio</a:t>
            </a:r>
            <a:r>
              <a:rPr lang="en-US" sz="2400" i="1" dirty="0">
                <a:latin typeface="Tahoma"/>
                <a:cs typeface="Tahoma"/>
              </a:rPr>
              <a:t> di </a:t>
            </a:r>
            <a:r>
              <a:rPr lang="en-US" sz="2400" i="1" dirty="0" err="1">
                <a:latin typeface="Tahoma"/>
                <a:cs typeface="Tahoma"/>
              </a:rPr>
              <a:t>una</a:t>
            </a:r>
            <a:r>
              <a:rPr lang="en-US" sz="2400" i="1" dirty="0">
                <a:latin typeface="Tahoma"/>
                <a:cs typeface="Tahoma"/>
              </a:rPr>
              <a:t> </a:t>
            </a:r>
            <a:r>
              <a:rPr lang="en-US" sz="2400" i="1" dirty="0" err="1">
                <a:latin typeface="Tahoma"/>
                <a:cs typeface="Tahoma"/>
              </a:rPr>
              <a:t>nuova</a:t>
            </a:r>
            <a:r>
              <a:rPr lang="en-US" sz="2400" i="1" dirty="0">
                <a:latin typeface="Tahoma"/>
                <a:cs typeface="Tahoma"/>
              </a:rPr>
              <a:t> </a:t>
            </a:r>
            <a:r>
              <a:rPr lang="en-US" sz="2400" i="1" dirty="0" err="1">
                <a:latin typeface="Tahoma"/>
                <a:cs typeface="Tahoma"/>
              </a:rPr>
              <a:t>avventura</a:t>
            </a:r>
            <a:r>
              <a:rPr lang="en-US" sz="2400" i="1" dirty="0">
                <a:latin typeface="Tahoma"/>
                <a:cs typeface="Tahoma"/>
              </a:rPr>
              <a:t>”?</a:t>
            </a:r>
            <a:endParaRPr lang="en-US" sz="2400" dirty="0">
              <a:latin typeface="Tahoma"/>
              <a:cs typeface="Tahoma"/>
            </a:endParaRPr>
          </a:p>
        </p:txBody>
      </p:sp>
    </p:spTree>
    <p:extLst>
      <p:ext uri="{BB962C8B-B14F-4D97-AF65-F5344CB8AC3E}">
        <p14:creationId xmlns:p14="http://schemas.microsoft.com/office/powerpoint/2010/main" val="115018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854F335-C234-598C-251A-3DF0FFCCA3DA}"/>
              </a:ext>
            </a:extLst>
          </p:cNvPr>
          <p:cNvSpPr>
            <a:spLocks noGrp="1" noChangeArrowheads="1"/>
          </p:cNvSpPr>
          <p:nvPr>
            <p:ph type="title" sz="quarter"/>
          </p:nvPr>
        </p:nvSpPr>
        <p:spPr>
          <a:xfrm>
            <a:off x="1622331" y="77119"/>
            <a:ext cx="10299332" cy="533400"/>
          </a:xfrm>
        </p:spPr>
        <p:txBody>
          <a:bodyPr>
            <a:normAutofit/>
          </a:bodyPr>
          <a:lstStyle/>
          <a:p>
            <a:r>
              <a:rPr lang="en-US" altLang="en-IT" sz="2800" b="1" dirty="0"/>
              <a:t>HOW LQCD can be mapped on parallel supercomputer</a:t>
            </a:r>
          </a:p>
        </p:txBody>
      </p:sp>
      <p:sp>
        <p:nvSpPr>
          <p:cNvPr id="210947" name="Rectangle 3">
            <a:extLst>
              <a:ext uri="{FF2B5EF4-FFF2-40B4-BE49-F238E27FC236}">
                <a16:creationId xmlns:a16="http://schemas.microsoft.com/office/drawing/2014/main" id="{D4BABBED-4BDC-7096-8562-414278226BB4}"/>
              </a:ext>
            </a:extLst>
          </p:cNvPr>
          <p:cNvSpPr>
            <a:spLocks noChangeArrowheads="1"/>
          </p:cNvSpPr>
          <p:nvPr/>
        </p:nvSpPr>
        <p:spPr bwMode="auto">
          <a:xfrm>
            <a:off x="1611314" y="765176"/>
            <a:ext cx="8218487" cy="590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669925" indent="-325438">
              <a:spcBef>
                <a:spcPct val="20000"/>
              </a:spcBef>
              <a:buChar char="–"/>
              <a:defRPr sz="2800">
                <a:solidFill>
                  <a:schemeClr val="tx1"/>
                </a:solidFill>
                <a:latin typeface="Times New Roman" panose="02020603050405020304" pitchFamily="18" charset="0"/>
              </a:defRPr>
            </a:lvl2pPr>
            <a:lvl3pPr marL="1022350" indent="-350838">
              <a:spcBef>
                <a:spcPct val="20000"/>
              </a:spcBef>
              <a:buChar char="•"/>
              <a:defRPr sz="2400">
                <a:solidFill>
                  <a:schemeClr val="tx1"/>
                </a:solidFill>
                <a:latin typeface="Times New Roman" panose="02020603050405020304" pitchFamily="18" charset="0"/>
              </a:defRPr>
            </a:lvl3pPr>
            <a:lvl4pPr marL="1339850" indent="-315913">
              <a:spcBef>
                <a:spcPct val="20000"/>
              </a:spcBef>
              <a:buChar char="–"/>
              <a:defRPr sz="2000">
                <a:solidFill>
                  <a:schemeClr val="tx1"/>
                </a:solidFill>
                <a:latin typeface="Times New Roman" panose="02020603050405020304" pitchFamily="18" charset="0"/>
              </a:defRPr>
            </a:lvl4pPr>
            <a:lvl5pPr marL="1681163" indent="-339725">
              <a:spcBef>
                <a:spcPct val="20000"/>
              </a:spcBef>
              <a:buChar char="»"/>
              <a:defRPr sz="2000">
                <a:solidFill>
                  <a:schemeClr val="tx1"/>
                </a:solidFill>
                <a:latin typeface="Times New Roman" panose="02020603050405020304" pitchFamily="18" charset="0"/>
              </a:defRPr>
            </a:lvl5pPr>
            <a:lvl6pPr marL="2138363" indent="-33972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595563" indent="-33972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052763" indent="-33972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509963" indent="-33972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pPr>
            <a:endParaRPr lang="en-IT" altLang="en-IT" sz="2000">
              <a:latin typeface="Tahoma" panose="020B0604030504040204" pitchFamily="34" charset="0"/>
            </a:endParaRPr>
          </a:p>
        </p:txBody>
      </p:sp>
      <p:sp>
        <p:nvSpPr>
          <p:cNvPr id="210951" name="Rectangle 7">
            <a:extLst>
              <a:ext uri="{FF2B5EF4-FFF2-40B4-BE49-F238E27FC236}">
                <a16:creationId xmlns:a16="http://schemas.microsoft.com/office/drawing/2014/main" id="{BE6B3894-8A41-6D2B-21B5-2FBA11EB2012}"/>
              </a:ext>
            </a:extLst>
          </p:cNvPr>
          <p:cNvSpPr>
            <a:spLocks noChangeArrowheads="1"/>
          </p:cNvSpPr>
          <p:nvPr/>
        </p:nvSpPr>
        <p:spPr bwMode="auto">
          <a:xfrm>
            <a:off x="471259" y="910994"/>
            <a:ext cx="7874098" cy="515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pPr>
            <a:r>
              <a:rPr lang="en-US" altLang="en-IT" sz="1800" dirty="0">
                <a:latin typeface="Tahoma" panose="020B0604030504040204" pitchFamily="34" charset="0"/>
              </a:rPr>
              <a:t>Discretization of continuous 4-d space-time:</a:t>
            </a:r>
          </a:p>
          <a:p>
            <a:pPr lvl="1">
              <a:lnSpc>
                <a:spcPct val="90000"/>
              </a:lnSpc>
            </a:pPr>
            <a:r>
              <a:rPr lang="en-US" altLang="en-IT" sz="1600" dirty="0">
                <a:latin typeface="Tahoma" panose="020B0604030504040204" pitchFamily="34" charset="0"/>
              </a:rPr>
              <a:t>Lattice size (L) has to be large enough</a:t>
            </a:r>
          </a:p>
          <a:p>
            <a:pPr lvl="1">
              <a:lnSpc>
                <a:spcPct val="90000"/>
              </a:lnSpc>
            </a:pPr>
            <a:r>
              <a:rPr lang="en-US" altLang="en-IT" sz="1600" dirty="0">
                <a:latin typeface="Tahoma" panose="020B0604030504040204" pitchFamily="34" charset="0"/>
              </a:rPr>
              <a:t>Lattice step (a) has to be small enough</a:t>
            </a:r>
            <a:endParaRPr lang="en-US" altLang="en-IT" sz="1800" dirty="0">
              <a:latin typeface="Tahoma" panose="020B0604030504040204" pitchFamily="34" charset="0"/>
            </a:endParaRPr>
          </a:p>
          <a:p>
            <a:pPr lvl="1">
              <a:lnSpc>
                <a:spcPct val="90000"/>
              </a:lnSpc>
            </a:pPr>
            <a:r>
              <a:rPr lang="en-US" altLang="en-IT" sz="1600" dirty="0">
                <a:latin typeface="Tahoma" panose="020B0604030504040204" pitchFamily="34" charset="0"/>
              </a:rPr>
              <a:t>Scales with 7th power of lattice size!!</a:t>
            </a:r>
          </a:p>
          <a:p>
            <a:pPr lvl="1">
              <a:lnSpc>
                <a:spcPct val="90000"/>
              </a:lnSpc>
            </a:pPr>
            <a:endParaRPr lang="en-US" altLang="en-IT" sz="1600" dirty="0">
              <a:latin typeface="Tahoma" panose="020B0604030504040204" pitchFamily="34" charset="0"/>
            </a:endParaRPr>
          </a:p>
          <a:p>
            <a:pPr lvl="1">
              <a:lnSpc>
                <a:spcPct val="90000"/>
              </a:lnSpc>
            </a:pPr>
            <a:endParaRPr lang="en-US" altLang="en-IT" sz="1600" dirty="0">
              <a:latin typeface="Tahoma" panose="020B0604030504040204" pitchFamily="34" charset="0"/>
            </a:endParaRPr>
          </a:p>
          <a:p>
            <a:pPr lvl="1">
              <a:lnSpc>
                <a:spcPct val="90000"/>
              </a:lnSpc>
            </a:pPr>
            <a:endParaRPr lang="en-US" altLang="en-IT" sz="1600" dirty="0">
              <a:latin typeface="Tahoma" panose="020B0604030504040204" pitchFamily="34" charset="0"/>
            </a:endParaRPr>
          </a:p>
          <a:p>
            <a:pPr marL="914400" lvl="2" indent="0">
              <a:lnSpc>
                <a:spcPct val="90000"/>
              </a:lnSpc>
              <a:buNone/>
            </a:pPr>
            <a:endParaRPr lang="en-US" altLang="en-IT" sz="1400" dirty="0">
              <a:latin typeface="Tahoma" panose="020B0604030504040204" pitchFamily="34" charset="0"/>
            </a:endParaRPr>
          </a:p>
          <a:p>
            <a:pPr lvl="1">
              <a:lnSpc>
                <a:spcPct val="90000"/>
              </a:lnSpc>
              <a:buFont typeface="Arial" panose="020B0604020202020204" pitchFamily="34" charset="0"/>
              <a:buChar char="→"/>
            </a:pPr>
            <a:r>
              <a:rPr lang="en-US" altLang="en-IT" sz="1800" dirty="0">
                <a:solidFill>
                  <a:srgbClr val="FF3300"/>
                </a:solidFill>
                <a:latin typeface="Tahoma" panose="020B0604030504040204" pitchFamily="34" charset="0"/>
              </a:rPr>
              <a:t>LQCD need large and powerful systems</a:t>
            </a:r>
          </a:p>
          <a:p>
            <a:pPr>
              <a:lnSpc>
                <a:spcPct val="90000"/>
              </a:lnSpc>
            </a:pPr>
            <a:endParaRPr lang="en-US" altLang="en-IT" sz="1800" dirty="0">
              <a:latin typeface="Tahoma" panose="020B0604030504040204" pitchFamily="34" charset="0"/>
            </a:endParaRPr>
          </a:p>
          <a:p>
            <a:pPr>
              <a:lnSpc>
                <a:spcPct val="90000"/>
              </a:lnSpc>
            </a:pPr>
            <a:r>
              <a:rPr lang="en-US" altLang="en-IT" sz="1800" dirty="0">
                <a:latin typeface="Tahoma" panose="020B0604030504040204" pitchFamily="34" charset="0"/>
              </a:rPr>
              <a:t>Partition of lattice in sub-lattice and map them on different processors</a:t>
            </a:r>
          </a:p>
          <a:p>
            <a:pPr lvl="1">
              <a:lnSpc>
                <a:spcPct val="90000"/>
              </a:lnSpc>
              <a:buFont typeface="Times New Roman" panose="02020603050405020304" pitchFamily="18" charset="0"/>
              <a:buChar char="→"/>
            </a:pPr>
            <a:r>
              <a:rPr lang="en-US" altLang="en-IT" sz="1800" dirty="0">
                <a:solidFill>
                  <a:srgbClr val="FF3300"/>
                </a:solidFill>
                <a:latin typeface="Tahoma" panose="020B0604030504040204" pitchFamily="34" charset="0"/>
              </a:rPr>
              <a:t>LQCD exploits embarrassing parallelism</a:t>
            </a:r>
          </a:p>
          <a:p>
            <a:pPr>
              <a:lnSpc>
                <a:spcPct val="90000"/>
              </a:lnSpc>
            </a:pPr>
            <a:r>
              <a:rPr lang="en-US" altLang="en-IT" sz="1800" dirty="0">
                <a:latin typeface="Tahoma" panose="020B0604030504040204" pitchFamily="34" charset="0"/>
              </a:rPr>
              <a:t>For each lattice point compute the inverse of Dirac operator (sparse complex matrix with non-zero elements close to the diagonal)</a:t>
            </a:r>
          </a:p>
          <a:p>
            <a:pPr lvl="1">
              <a:lnSpc>
                <a:spcPct val="90000"/>
              </a:lnSpc>
              <a:buFont typeface="Times New Roman" panose="02020603050405020304" pitchFamily="18" charset="0"/>
              <a:buChar char="→"/>
            </a:pPr>
            <a:r>
              <a:rPr lang="en-US" altLang="en-IT" sz="1800" dirty="0">
                <a:solidFill>
                  <a:srgbClr val="FF3300"/>
                </a:solidFill>
                <a:latin typeface="Tahoma" panose="020B0604030504040204" pitchFamily="34" charset="0"/>
              </a:rPr>
              <a:t>SIMD (SPMD) architecture</a:t>
            </a:r>
          </a:p>
          <a:p>
            <a:pPr lvl="1">
              <a:lnSpc>
                <a:spcPct val="90000"/>
              </a:lnSpc>
              <a:buFont typeface="Times New Roman" panose="02020603050405020304" pitchFamily="18" charset="0"/>
              <a:buChar char="→"/>
            </a:pPr>
            <a:r>
              <a:rPr lang="en-US" altLang="en-IT" sz="1800" dirty="0">
                <a:solidFill>
                  <a:srgbClr val="FF3300"/>
                </a:solidFill>
                <a:latin typeface="Tahoma" panose="020B0604030504040204" pitchFamily="34" charset="0"/>
              </a:rPr>
              <a:t>Support for complex arithmetic</a:t>
            </a:r>
          </a:p>
          <a:p>
            <a:pPr>
              <a:lnSpc>
                <a:spcPct val="90000"/>
              </a:lnSpc>
            </a:pPr>
            <a:r>
              <a:rPr lang="en-US" altLang="en-IT" sz="1800" dirty="0">
                <a:latin typeface="Tahoma" panose="020B0604030504040204" pitchFamily="34" charset="0"/>
              </a:rPr>
              <a:t>For each lattice point we need local and spatial neighbors data</a:t>
            </a:r>
          </a:p>
          <a:p>
            <a:pPr lvl="1">
              <a:lnSpc>
                <a:spcPct val="90000"/>
              </a:lnSpc>
              <a:buFont typeface="Times New Roman" panose="02020603050405020304" pitchFamily="18" charset="0"/>
              <a:buChar char="→"/>
            </a:pPr>
            <a:r>
              <a:rPr lang="en-US" altLang="en-IT" sz="1800" dirty="0">
                <a:solidFill>
                  <a:srgbClr val="FF3300"/>
                </a:solidFill>
                <a:latin typeface="Tahoma" panose="020B0604030504040204" pitchFamily="34" charset="0"/>
              </a:rPr>
              <a:t>first </a:t>
            </a:r>
            <a:r>
              <a:rPr lang="en-US" altLang="en-IT" sz="1800" dirty="0" err="1">
                <a:solidFill>
                  <a:srgbClr val="FF3300"/>
                </a:solidFill>
                <a:latin typeface="Tahoma" panose="020B0604030504040204" pitchFamily="34" charset="0"/>
              </a:rPr>
              <a:t>neighbours</a:t>
            </a:r>
            <a:r>
              <a:rPr lang="en-US" altLang="en-IT" sz="1800" dirty="0">
                <a:solidFill>
                  <a:srgbClr val="FF3300"/>
                </a:solidFill>
                <a:latin typeface="Tahoma" panose="020B0604030504040204" pitchFamily="34" charset="0"/>
              </a:rPr>
              <a:t> (3D mesh) interconnection network</a:t>
            </a:r>
            <a:r>
              <a:rPr lang="en-US" altLang="en-IT" sz="1800" dirty="0">
                <a:latin typeface="Tahoma" panose="020B0604030504040204" pitchFamily="34" charset="0"/>
              </a:rPr>
              <a:t> (high bandwidth and low latency) </a:t>
            </a:r>
          </a:p>
          <a:p>
            <a:pPr lvl="1">
              <a:lnSpc>
                <a:spcPct val="90000"/>
              </a:lnSpc>
            </a:pPr>
            <a:endParaRPr lang="en-US" altLang="en-IT" sz="1800" dirty="0">
              <a:latin typeface="Tahoma" panose="020B0604030504040204" pitchFamily="34" charset="0"/>
            </a:endParaRPr>
          </a:p>
        </p:txBody>
      </p:sp>
      <p:grpSp>
        <p:nvGrpSpPr>
          <p:cNvPr id="210954" name="Group 10">
            <a:extLst>
              <a:ext uri="{FF2B5EF4-FFF2-40B4-BE49-F238E27FC236}">
                <a16:creationId xmlns:a16="http://schemas.microsoft.com/office/drawing/2014/main" id="{44D17DF3-9A0A-1209-C5A7-966D3F32D2C9}"/>
              </a:ext>
            </a:extLst>
          </p:cNvPr>
          <p:cNvGrpSpPr>
            <a:grpSpLocks/>
          </p:cNvGrpSpPr>
          <p:nvPr/>
        </p:nvGrpSpPr>
        <p:grpSpPr bwMode="auto">
          <a:xfrm>
            <a:off x="8656176" y="1916113"/>
            <a:ext cx="2665413" cy="2665412"/>
            <a:chOff x="1759" y="1071"/>
            <a:chExt cx="1679" cy="1679"/>
          </a:xfrm>
        </p:grpSpPr>
        <p:grpSp>
          <p:nvGrpSpPr>
            <p:cNvPr id="210955" name="Group 11">
              <a:extLst>
                <a:ext uri="{FF2B5EF4-FFF2-40B4-BE49-F238E27FC236}">
                  <a16:creationId xmlns:a16="http://schemas.microsoft.com/office/drawing/2014/main" id="{91566F49-DCD3-ED6B-9E23-955733A2D69C}"/>
                </a:ext>
              </a:extLst>
            </p:cNvPr>
            <p:cNvGrpSpPr>
              <a:grpSpLocks/>
            </p:cNvGrpSpPr>
            <p:nvPr/>
          </p:nvGrpSpPr>
          <p:grpSpPr bwMode="auto">
            <a:xfrm>
              <a:off x="1759" y="1071"/>
              <a:ext cx="771" cy="771"/>
              <a:chOff x="1759" y="1071"/>
              <a:chExt cx="771" cy="771"/>
            </a:xfrm>
          </p:grpSpPr>
          <p:sp>
            <p:nvSpPr>
              <p:cNvPr id="210956" name="Oval 12">
                <a:extLst>
                  <a:ext uri="{FF2B5EF4-FFF2-40B4-BE49-F238E27FC236}">
                    <a16:creationId xmlns:a16="http://schemas.microsoft.com/office/drawing/2014/main" id="{6796FC90-CEC7-DF23-8B4E-A9EC9E81E638}"/>
                  </a:ext>
                </a:extLst>
              </p:cNvPr>
              <p:cNvSpPr>
                <a:spLocks noChangeArrowheads="1"/>
              </p:cNvSpPr>
              <p:nvPr/>
            </p:nvSpPr>
            <p:spPr bwMode="auto">
              <a:xfrm>
                <a:off x="175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57" name="Oval 13">
                <a:extLst>
                  <a:ext uri="{FF2B5EF4-FFF2-40B4-BE49-F238E27FC236}">
                    <a16:creationId xmlns:a16="http://schemas.microsoft.com/office/drawing/2014/main" id="{AC49F43A-B86B-EA09-111D-0005D7A0B837}"/>
                  </a:ext>
                </a:extLst>
              </p:cNvPr>
              <p:cNvSpPr>
                <a:spLocks noChangeArrowheads="1"/>
              </p:cNvSpPr>
              <p:nvPr/>
            </p:nvSpPr>
            <p:spPr bwMode="auto">
              <a:xfrm>
                <a:off x="1986"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58" name="Oval 14">
                <a:extLst>
                  <a:ext uri="{FF2B5EF4-FFF2-40B4-BE49-F238E27FC236}">
                    <a16:creationId xmlns:a16="http://schemas.microsoft.com/office/drawing/2014/main" id="{548E7900-302E-9380-35DC-59F58BED1648}"/>
                  </a:ext>
                </a:extLst>
              </p:cNvPr>
              <p:cNvSpPr>
                <a:spLocks noChangeArrowheads="1"/>
              </p:cNvSpPr>
              <p:nvPr/>
            </p:nvSpPr>
            <p:spPr bwMode="auto">
              <a:xfrm>
                <a:off x="2213"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59" name="Oval 15">
                <a:extLst>
                  <a:ext uri="{FF2B5EF4-FFF2-40B4-BE49-F238E27FC236}">
                    <a16:creationId xmlns:a16="http://schemas.microsoft.com/office/drawing/2014/main" id="{CBAF09FB-8E7B-73AE-15DF-969E15D04ED1}"/>
                  </a:ext>
                </a:extLst>
              </p:cNvPr>
              <p:cNvSpPr>
                <a:spLocks noChangeArrowheads="1"/>
              </p:cNvSpPr>
              <p:nvPr/>
            </p:nvSpPr>
            <p:spPr bwMode="auto">
              <a:xfrm>
                <a:off x="243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0" name="Oval 16">
                <a:extLst>
                  <a:ext uri="{FF2B5EF4-FFF2-40B4-BE49-F238E27FC236}">
                    <a16:creationId xmlns:a16="http://schemas.microsoft.com/office/drawing/2014/main" id="{4A3673C4-DDE6-F7E0-5336-667EBF31D537}"/>
                  </a:ext>
                </a:extLst>
              </p:cNvPr>
              <p:cNvSpPr>
                <a:spLocks noChangeArrowheads="1"/>
              </p:cNvSpPr>
              <p:nvPr/>
            </p:nvSpPr>
            <p:spPr bwMode="auto">
              <a:xfrm>
                <a:off x="175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1" name="Oval 17">
                <a:extLst>
                  <a:ext uri="{FF2B5EF4-FFF2-40B4-BE49-F238E27FC236}">
                    <a16:creationId xmlns:a16="http://schemas.microsoft.com/office/drawing/2014/main" id="{A702FA8E-4919-DB59-FCDF-3792CD3B58BF}"/>
                  </a:ext>
                </a:extLst>
              </p:cNvPr>
              <p:cNvSpPr>
                <a:spLocks noChangeArrowheads="1"/>
              </p:cNvSpPr>
              <p:nvPr/>
            </p:nvSpPr>
            <p:spPr bwMode="auto">
              <a:xfrm>
                <a:off x="1986"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2" name="Oval 18">
                <a:extLst>
                  <a:ext uri="{FF2B5EF4-FFF2-40B4-BE49-F238E27FC236}">
                    <a16:creationId xmlns:a16="http://schemas.microsoft.com/office/drawing/2014/main" id="{658A7D5C-BC67-E0E6-06CE-6B937A978B3B}"/>
                  </a:ext>
                </a:extLst>
              </p:cNvPr>
              <p:cNvSpPr>
                <a:spLocks noChangeArrowheads="1"/>
              </p:cNvSpPr>
              <p:nvPr/>
            </p:nvSpPr>
            <p:spPr bwMode="auto">
              <a:xfrm>
                <a:off x="2213"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3" name="Oval 19">
                <a:extLst>
                  <a:ext uri="{FF2B5EF4-FFF2-40B4-BE49-F238E27FC236}">
                    <a16:creationId xmlns:a16="http://schemas.microsoft.com/office/drawing/2014/main" id="{A5E8CA9B-56D9-A3A3-7BD2-EED4FA328043}"/>
                  </a:ext>
                </a:extLst>
              </p:cNvPr>
              <p:cNvSpPr>
                <a:spLocks noChangeArrowheads="1"/>
              </p:cNvSpPr>
              <p:nvPr/>
            </p:nvSpPr>
            <p:spPr bwMode="auto">
              <a:xfrm>
                <a:off x="243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4" name="Oval 20">
                <a:extLst>
                  <a:ext uri="{FF2B5EF4-FFF2-40B4-BE49-F238E27FC236}">
                    <a16:creationId xmlns:a16="http://schemas.microsoft.com/office/drawing/2014/main" id="{D8749B69-7C91-92E2-4645-1D23AB6DDF6E}"/>
                  </a:ext>
                </a:extLst>
              </p:cNvPr>
              <p:cNvSpPr>
                <a:spLocks noChangeArrowheads="1"/>
              </p:cNvSpPr>
              <p:nvPr/>
            </p:nvSpPr>
            <p:spPr bwMode="auto">
              <a:xfrm>
                <a:off x="175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5" name="Oval 21">
                <a:extLst>
                  <a:ext uri="{FF2B5EF4-FFF2-40B4-BE49-F238E27FC236}">
                    <a16:creationId xmlns:a16="http://schemas.microsoft.com/office/drawing/2014/main" id="{5E312EE1-C2D9-5173-25BF-7391D409CA0F}"/>
                  </a:ext>
                </a:extLst>
              </p:cNvPr>
              <p:cNvSpPr>
                <a:spLocks noChangeArrowheads="1"/>
              </p:cNvSpPr>
              <p:nvPr/>
            </p:nvSpPr>
            <p:spPr bwMode="auto">
              <a:xfrm>
                <a:off x="1986"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6" name="Oval 22">
                <a:extLst>
                  <a:ext uri="{FF2B5EF4-FFF2-40B4-BE49-F238E27FC236}">
                    <a16:creationId xmlns:a16="http://schemas.microsoft.com/office/drawing/2014/main" id="{C60286A4-01EB-01C6-445E-F37FE007055C}"/>
                  </a:ext>
                </a:extLst>
              </p:cNvPr>
              <p:cNvSpPr>
                <a:spLocks noChangeArrowheads="1"/>
              </p:cNvSpPr>
              <p:nvPr/>
            </p:nvSpPr>
            <p:spPr bwMode="auto">
              <a:xfrm>
                <a:off x="2213"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7" name="Oval 23">
                <a:extLst>
                  <a:ext uri="{FF2B5EF4-FFF2-40B4-BE49-F238E27FC236}">
                    <a16:creationId xmlns:a16="http://schemas.microsoft.com/office/drawing/2014/main" id="{EA3AC656-838A-BC92-D293-1437CB14C1CE}"/>
                  </a:ext>
                </a:extLst>
              </p:cNvPr>
              <p:cNvSpPr>
                <a:spLocks noChangeArrowheads="1"/>
              </p:cNvSpPr>
              <p:nvPr/>
            </p:nvSpPr>
            <p:spPr bwMode="auto">
              <a:xfrm>
                <a:off x="243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8" name="Oval 24">
                <a:extLst>
                  <a:ext uri="{FF2B5EF4-FFF2-40B4-BE49-F238E27FC236}">
                    <a16:creationId xmlns:a16="http://schemas.microsoft.com/office/drawing/2014/main" id="{95BCE20E-3F39-A3B8-EE45-1DC60035DBB8}"/>
                  </a:ext>
                </a:extLst>
              </p:cNvPr>
              <p:cNvSpPr>
                <a:spLocks noChangeArrowheads="1"/>
              </p:cNvSpPr>
              <p:nvPr/>
            </p:nvSpPr>
            <p:spPr bwMode="auto">
              <a:xfrm>
                <a:off x="175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69" name="Oval 25">
                <a:extLst>
                  <a:ext uri="{FF2B5EF4-FFF2-40B4-BE49-F238E27FC236}">
                    <a16:creationId xmlns:a16="http://schemas.microsoft.com/office/drawing/2014/main" id="{3B196D62-C561-3BE1-A375-435C13B5F640}"/>
                  </a:ext>
                </a:extLst>
              </p:cNvPr>
              <p:cNvSpPr>
                <a:spLocks noChangeArrowheads="1"/>
              </p:cNvSpPr>
              <p:nvPr/>
            </p:nvSpPr>
            <p:spPr bwMode="auto">
              <a:xfrm>
                <a:off x="1986"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0" name="Oval 26">
                <a:extLst>
                  <a:ext uri="{FF2B5EF4-FFF2-40B4-BE49-F238E27FC236}">
                    <a16:creationId xmlns:a16="http://schemas.microsoft.com/office/drawing/2014/main" id="{1E11EB23-D63E-F1F5-6417-C194E6762CA3}"/>
                  </a:ext>
                </a:extLst>
              </p:cNvPr>
              <p:cNvSpPr>
                <a:spLocks noChangeArrowheads="1"/>
              </p:cNvSpPr>
              <p:nvPr/>
            </p:nvSpPr>
            <p:spPr bwMode="auto">
              <a:xfrm>
                <a:off x="2213"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1" name="Oval 27">
                <a:extLst>
                  <a:ext uri="{FF2B5EF4-FFF2-40B4-BE49-F238E27FC236}">
                    <a16:creationId xmlns:a16="http://schemas.microsoft.com/office/drawing/2014/main" id="{A91B9290-FD44-FAE8-93D7-825FE67A59E6}"/>
                  </a:ext>
                </a:extLst>
              </p:cNvPr>
              <p:cNvSpPr>
                <a:spLocks noChangeArrowheads="1"/>
              </p:cNvSpPr>
              <p:nvPr/>
            </p:nvSpPr>
            <p:spPr bwMode="auto">
              <a:xfrm>
                <a:off x="243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grpSp>
        <p:grpSp>
          <p:nvGrpSpPr>
            <p:cNvPr id="210972" name="Group 28">
              <a:extLst>
                <a:ext uri="{FF2B5EF4-FFF2-40B4-BE49-F238E27FC236}">
                  <a16:creationId xmlns:a16="http://schemas.microsoft.com/office/drawing/2014/main" id="{D6404C99-BA92-CEA3-E7D0-D1F56B91B4DC}"/>
                </a:ext>
              </a:extLst>
            </p:cNvPr>
            <p:cNvGrpSpPr>
              <a:grpSpLocks/>
            </p:cNvGrpSpPr>
            <p:nvPr/>
          </p:nvGrpSpPr>
          <p:grpSpPr bwMode="auto">
            <a:xfrm>
              <a:off x="2667" y="1071"/>
              <a:ext cx="771" cy="771"/>
              <a:chOff x="1759" y="1071"/>
              <a:chExt cx="771" cy="771"/>
            </a:xfrm>
          </p:grpSpPr>
          <p:sp>
            <p:nvSpPr>
              <p:cNvPr id="210973" name="Oval 29">
                <a:extLst>
                  <a:ext uri="{FF2B5EF4-FFF2-40B4-BE49-F238E27FC236}">
                    <a16:creationId xmlns:a16="http://schemas.microsoft.com/office/drawing/2014/main" id="{8BCD3BD2-17A4-729F-81E5-ADFC48D6FA05}"/>
                  </a:ext>
                </a:extLst>
              </p:cNvPr>
              <p:cNvSpPr>
                <a:spLocks noChangeArrowheads="1"/>
              </p:cNvSpPr>
              <p:nvPr/>
            </p:nvSpPr>
            <p:spPr bwMode="auto">
              <a:xfrm>
                <a:off x="175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4" name="Oval 30">
                <a:extLst>
                  <a:ext uri="{FF2B5EF4-FFF2-40B4-BE49-F238E27FC236}">
                    <a16:creationId xmlns:a16="http://schemas.microsoft.com/office/drawing/2014/main" id="{D4FC8EC3-35A3-FC42-9BF7-9A2F13361F45}"/>
                  </a:ext>
                </a:extLst>
              </p:cNvPr>
              <p:cNvSpPr>
                <a:spLocks noChangeArrowheads="1"/>
              </p:cNvSpPr>
              <p:nvPr/>
            </p:nvSpPr>
            <p:spPr bwMode="auto">
              <a:xfrm>
                <a:off x="1986"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5" name="Oval 31">
                <a:extLst>
                  <a:ext uri="{FF2B5EF4-FFF2-40B4-BE49-F238E27FC236}">
                    <a16:creationId xmlns:a16="http://schemas.microsoft.com/office/drawing/2014/main" id="{0B58D607-DCF6-E3D3-B992-9603622AC6F4}"/>
                  </a:ext>
                </a:extLst>
              </p:cNvPr>
              <p:cNvSpPr>
                <a:spLocks noChangeArrowheads="1"/>
              </p:cNvSpPr>
              <p:nvPr/>
            </p:nvSpPr>
            <p:spPr bwMode="auto">
              <a:xfrm>
                <a:off x="2213"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6" name="Oval 32">
                <a:extLst>
                  <a:ext uri="{FF2B5EF4-FFF2-40B4-BE49-F238E27FC236}">
                    <a16:creationId xmlns:a16="http://schemas.microsoft.com/office/drawing/2014/main" id="{E726EFF6-EFDD-7AB0-389A-EAFAE21CCD7F}"/>
                  </a:ext>
                </a:extLst>
              </p:cNvPr>
              <p:cNvSpPr>
                <a:spLocks noChangeArrowheads="1"/>
              </p:cNvSpPr>
              <p:nvPr/>
            </p:nvSpPr>
            <p:spPr bwMode="auto">
              <a:xfrm>
                <a:off x="243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7" name="Oval 33">
                <a:extLst>
                  <a:ext uri="{FF2B5EF4-FFF2-40B4-BE49-F238E27FC236}">
                    <a16:creationId xmlns:a16="http://schemas.microsoft.com/office/drawing/2014/main" id="{F2A8542D-96E2-E124-8A80-F641D1A69F7D}"/>
                  </a:ext>
                </a:extLst>
              </p:cNvPr>
              <p:cNvSpPr>
                <a:spLocks noChangeArrowheads="1"/>
              </p:cNvSpPr>
              <p:nvPr/>
            </p:nvSpPr>
            <p:spPr bwMode="auto">
              <a:xfrm>
                <a:off x="175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8" name="Oval 34">
                <a:extLst>
                  <a:ext uri="{FF2B5EF4-FFF2-40B4-BE49-F238E27FC236}">
                    <a16:creationId xmlns:a16="http://schemas.microsoft.com/office/drawing/2014/main" id="{E9726B77-F704-7E8E-1769-C71A196D7A1E}"/>
                  </a:ext>
                </a:extLst>
              </p:cNvPr>
              <p:cNvSpPr>
                <a:spLocks noChangeArrowheads="1"/>
              </p:cNvSpPr>
              <p:nvPr/>
            </p:nvSpPr>
            <p:spPr bwMode="auto">
              <a:xfrm>
                <a:off x="1986"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79" name="Oval 35">
                <a:extLst>
                  <a:ext uri="{FF2B5EF4-FFF2-40B4-BE49-F238E27FC236}">
                    <a16:creationId xmlns:a16="http://schemas.microsoft.com/office/drawing/2014/main" id="{5CEF43AF-F6F7-C029-8AFD-4DF07CABCDB2}"/>
                  </a:ext>
                </a:extLst>
              </p:cNvPr>
              <p:cNvSpPr>
                <a:spLocks noChangeArrowheads="1"/>
              </p:cNvSpPr>
              <p:nvPr/>
            </p:nvSpPr>
            <p:spPr bwMode="auto">
              <a:xfrm>
                <a:off x="2213"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0" name="Oval 36">
                <a:extLst>
                  <a:ext uri="{FF2B5EF4-FFF2-40B4-BE49-F238E27FC236}">
                    <a16:creationId xmlns:a16="http://schemas.microsoft.com/office/drawing/2014/main" id="{818E7A4A-8DC5-B901-D909-1D27152B0E76}"/>
                  </a:ext>
                </a:extLst>
              </p:cNvPr>
              <p:cNvSpPr>
                <a:spLocks noChangeArrowheads="1"/>
              </p:cNvSpPr>
              <p:nvPr/>
            </p:nvSpPr>
            <p:spPr bwMode="auto">
              <a:xfrm>
                <a:off x="243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1" name="Oval 37">
                <a:extLst>
                  <a:ext uri="{FF2B5EF4-FFF2-40B4-BE49-F238E27FC236}">
                    <a16:creationId xmlns:a16="http://schemas.microsoft.com/office/drawing/2014/main" id="{55546DE9-C86C-C126-E637-C1BE1E34DFDB}"/>
                  </a:ext>
                </a:extLst>
              </p:cNvPr>
              <p:cNvSpPr>
                <a:spLocks noChangeArrowheads="1"/>
              </p:cNvSpPr>
              <p:nvPr/>
            </p:nvSpPr>
            <p:spPr bwMode="auto">
              <a:xfrm>
                <a:off x="175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2" name="Oval 38">
                <a:extLst>
                  <a:ext uri="{FF2B5EF4-FFF2-40B4-BE49-F238E27FC236}">
                    <a16:creationId xmlns:a16="http://schemas.microsoft.com/office/drawing/2014/main" id="{F81C15F2-9A58-2339-4576-E3879116B2C6}"/>
                  </a:ext>
                </a:extLst>
              </p:cNvPr>
              <p:cNvSpPr>
                <a:spLocks noChangeArrowheads="1"/>
              </p:cNvSpPr>
              <p:nvPr/>
            </p:nvSpPr>
            <p:spPr bwMode="auto">
              <a:xfrm>
                <a:off x="1986"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3" name="Oval 39">
                <a:extLst>
                  <a:ext uri="{FF2B5EF4-FFF2-40B4-BE49-F238E27FC236}">
                    <a16:creationId xmlns:a16="http://schemas.microsoft.com/office/drawing/2014/main" id="{79EDD648-E7CB-87C6-7E60-A747206783C8}"/>
                  </a:ext>
                </a:extLst>
              </p:cNvPr>
              <p:cNvSpPr>
                <a:spLocks noChangeArrowheads="1"/>
              </p:cNvSpPr>
              <p:nvPr/>
            </p:nvSpPr>
            <p:spPr bwMode="auto">
              <a:xfrm>
                <a:off x="2213"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4" name="Oval 40">
                <a:extLst>
                  <a:ext uri="{FF2B5EF4-FFF2-40B4-BE49-F238E27FC236}">
                    <a16:creationId xmlns:a16="http://schemas.microsoft.com/office/drawing/2014/main" id="{D4C927D5-E57A-BECF-45F8-DF3474EC6D22}"/>
                  </a:ext>
                </a:extLst>
              </p:cNvPr>
              <p:cNvSpPr>
                <a:spLocks noChangeArrowheads="1"/>
              </p:cNvSpPr>
              <p:nvPr/>
            </p:nvSpPr>
            <p:spPr bwMode="auto">
              <a:xfrm>
                <a:off x="243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5" name="Oval 41">
                <a:extLst>
                  <a:ext uri="{FF2B5EF4-FFF2-40B4-BE49-F238E27FC236}">
                    <a16:creationId xmlns:a16="http://schemas.microsoft.com/office/drawing/2014/main" id="{37D01206-8EBB-1BF9-4CB8-47BC9B6CF21C}"/>
                  </a:ext>
                </a:extLst>
              </p:cNvPr>
              <p:cNvSpPr>
                <a:spLocks noChangeArrowheads="1"/>
              </p:cNvSpPr>
              <p:nvPr/>
            </p:nvSpPr>
            <p:spPr bwMode="auto">
              <a:xfrm>
                <a:off x="175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6" name="Oval 42">
                <a:extLst>
                  <a:ext uri="{FF2B5EF4-FFF2-40B4-BE49-F238E27FC236}">
                    <a16:creationId xmlns:a16="http://schemas.microsoft.com/office/drawing/2014/main" id="{1BAE1476-E51C-3539-42EB-1CD1F1128CFF}"/>
                  </a:ext>
                </a:extLst>
              </p:cNvPr>
              <p:cNvSpPr>
                <a:spLocks noChangeArrowheads="1"/>
              </p:cNvSpPr>
              <p:nvPr/>
            </p:nvSpPr>
            <p:spPr bwMode="auto">
              <a:xfrm>
                <a:off x="1986"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7" name="Oval 43">
                <a:extLst>
                  <a:ext uri="{FF2B5EF4-FFF2-40B4-BE49-F238E27FC236}">
                    <a16:creationId xmlns:a16="http://schemas.microsoft.com/office/drawing/2014/main" id="{C77EB94A-03AF-643D-A9D7-14C3669AA717}"/>
                  </a:ext>
                </a:extLst>
              </p:cNvPr>
              <p:cNvSpPr>
                <a:spLocks noChangeArrowheads="1"/>
              </p:cNvSpPr>
              <p:nvPr/>
            </p:nvSpPr>
            <p:spPr bwMode="auto">
              <a:xfrm>
                <a:off x="2213"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88" name="Oval 44">
                <a:extLst>
                  <a:ext uri="{FF2B5EF4-FFF2-40B4-BE49-F238E27FC236}">
                    <a16:creationId xmlns:a16="http://schemas.microsoft.com/office/drawing/2014/main" id="{04A2AC0B-0CCC-6065-8167-6FCAC1E8351A}"/>
                  </a:ext>
                </a:extLst>
              </p:cNvPr>
              <p:cNvSpPr>
                <a:spLocks noChangeArrowheads="1"/>
              </p:cNvSpPr>
              <p:nvPr/>
            </p:nvSpPr>
            <p:spPr bwMode="auto">
              <a:xfrm>
                <a:off x="243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grpSp>
        <p:grpSp>
          <p:nvGrpSpPr>
            <p:cNvPr id="210989" name="Group 45">
              <a:extLst>
                <a:ext uri="{FF2B5EF4-FFF2-40B4-BE49-F238E27FC236}">
                  <a16:creationId xmlns:a16="http://schemas.microsoft.com/office/drawing/2014/main" id="{4306F924-73EC-66AA-A267-6AD9C3717378}"/>
                </a:ext>
              </a:extLst>
            </p:cNvPr>
            <p:cNvGrpSpPr>
              <a:grpSpLocks/>
            </p:cNvGrpSpPr>
            <p:nvPr/>
          </p:nvGrpSpPr>
          <p:grpSpPr bwMode="auto">
            <a:xfrm>
              <a:off x="1759" y="1979"/>
              <a:ext cx="771" cy="771"/>
              <a:chOff x="1759" y="1071"/>
              <a:chExt cx="771" cy="771"/>
            </a:xfrm>
          </p:grpSpPr>
          <p:sp>
            <p:nvSpPr>
              <p:cNvPr id="210990" name="Oval 46">
                <a:extLst>
                  <a:ext uri="{FF2B5EF4-FFF2-40B4-BE49-F238E27FC236}">
                    <a16:creationId xmlns:a16="http://schemas.microsoft.com/office/drawing/2014/main" id="{C49A44C2-2A62-E2D4-541B-150A25D87707}"/>
                  </a:ext>
                </a:extLst>
              </p:cNvPr>
              <p:cNvSpPr>
                <a:spLocks noChangeArrowheads="1"/>
              </p:cNvSpPr>
              <p:nvPr/>
            </p:nvSpPr>
            <p:spPr bwMode="auto">
              <a:xfrm>
                <a:off x="175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1" name="Oval 47">
                <a:extLst>
                  <a:ext uri="{FF2B5EF4-FFF2-40B4-BE49-F238E27FC236}">
                    <a16:creationId xmlns:a16="http://schemas.microsoft.com/office/drawing/2014/main" id="{EA77C124-D472-CCA1-9463-65FF7A1D4D27}"/>
                  </a:ext>
                </a:extLst>
              </p:cNvPr>
              <p:cNvSpPr>
                <a:spLocks noChangeArrowheads="1"/>
              </p:cNvSpPr>
              <p:nvPr/>
            </p:nvSpPr>
            <p:spPr bwMode="auto">
              <a:xfrm>
                <a:off x="1986"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2" name="Oval 48">
                <a:extLst>
                  <a:ext uri="{FF2B5EF4-FFF2-40B4-BE49-F238E27FC236}">
                    <a16:creationId xmlns:a16="http://schemas.microsoft.com/office/drawing/2014/main" id="{B00FD6AD-049A-F4D0-327E-D5528135FD7D}"/>
                  </a:ext>
                </a:extLst>
              </p:cNvPr>
              <p:cNvSpPr>
                <a:spLocks noChangeArrowheads="1"/>
              </p:cNvSpPr>
              <p:nvPr/>
            </p:nvSpPr>
            <p:spPr bwMode="auto">
              <a:xfrm>
                <a:off x="2213"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3" name="Oval 49">
                <a:extLst>
                  <a:ext uri="{FF2B5EF4-FFF2-40B4-BE49-F238E27FC236}">
                    <a16:creationId xmlns:a16="http://schemas.microsoft.com/office/drawing/2014/main" id="{331CEE5C-2A63-5C9E-0A98-9DE7454A8B1B}"/>
                  </a:ext>
                </a:extLst>
              </p:cNvPr>
              <p:cNvSpPr>
                <a:spLocks noChangeArrowheads="1"/>
              </p:cNvSpPr>
              <p:nvPr/>
            </p:nvSpPr>
            <p:spPr bwMode="auto">
              <a:xfrm>
                <a:off x="243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IT" altLang="en-IT"/>
              </a:p>
            </p:txBody>
          </p:sp>
          <p:sp>
            <p:nvSpPr>
              <p:cNvPr id="210994" name="Oval 50">
                <a:extLst>
                  <a:ext uri="{FF2B5EF4-FFF2-40B4-BE49-F238E27FC236}">
                    <a16:creationId xmlns:a16="http://schemas.microsoft.com/office/drawing/2014/main" id="{D62735AE-FFAE-FABE-89C9-88B74084E3E0}"/>
                  </a:ext>
                </a:extLst>
              </p:cNvPr>
              <p:cNvSpPr>
                <a:spLocks noChangeArrowheads="1"/>
              </p:cNvSpPr>
              <p:nvPr/>
            </p:nvSpPr>
            <p:spPr bwMode="auto">
              <a:xfrm>
                <a:off x="175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5" name="Oval 51">
                <a:extLst>
                  <a:ext uri="{FF2B5EF4-FFF2-40B4-BE49-F238E27FC236}">
                    <a16:creationId xmlns:a16="http://schemas.microsoft.com/office/drawing/2014/main" id="{65DE22B2-F073-EB29-6307-05916FFA6634}"/>
                  </a:ext>
                </a:extLst>
              </p:cNvPr>
              <p:cNvSpPr>
                <a:spLocks noChangeArrowheads="1"/>
              </p:cNvSpPr>
              <p:nvPr/>
            </p:nvSpPr>
            <p:spPr bwMode="auto">
              <a:xfrm>
                <a:off x="1986"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6" name="Oval 52">
                <a:extLst>
                  <a:ext uri="{FF2B5EF4-FFF2-40B4-BE49-F238E27FC236}">
                    <a16:creationId xmlns:a16="http://schemas.microsoft.com/office/drawing/2014/main" id="{BA23A2ED-E150-ECB6-4487-A62FCC2223B3}"/>
                  </a:ext>
                </a:extLst>
              </p:cNvPr>
              <p:cNvSpPr>
                <a:spLocks noChangeArrowheads="1"/>
              </p:cNvSpPr>
              <p:nvPr/>
            </p:nvSpPr>
            <p:spPr bwMode="auto">
              <a:xfrm>
                <a:off x="2213"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7" name="Oval 53">
                <a:extLst>
                  <a:ext uri="{FF2B5EF4-FFF2-40B4-BE49-F238E27FC236}">
                    <a16:creationId xmlns:a16="http://schemas.microsoft.com/office/drawing/2014/main" id="{BFF8D2BF-03A6-7EAB-5B59-F23AAADC1722}"/>
                  </a:ext>
                </a:extLst>
              </p:cNvPr>
              <p:cNvSpPr>
                <a:spLocks noChangeArrowheads="1"/>
              </p:cNvSpPr>
              <p:nvPr/>
            </p:nvSpPr>
            <p:spPr bwMode="auto">
              <a:xfrm>
                <a:off x="243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8" name="Oval 54">
                <a:extLst>
                  <a:ext uri="{FF2B5EF4-FFF2-40B4-BE49-F238E27FC236}">
                    <a16:creationId xmlns:a16="http://schemas.microsoft.com/office/drawing/2014/main" id="{DE20B093-D5F0-9BE5-4CEC-A19E338291E7}"/>
                  </a:ext>
                </a:extLst>
              </p:cNvPr>
              <p:cNvSpPr>
                <a:spLocks noChangeArrowheads="1"/>
              </p:cNvSpPr>
              <p:nvPr/>
            </p:nvSpPr>
            <p:spPr bwMode="auto">
              <a:xfrm>
                <a:off x="175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0999" name="Oval 55">
                <a:extLst>
                  <a:ext uri="{FF2B5EF4-FFF2-40B4-BE49-F238E27FC236}">
                    <a16:creationId xmlns:a16="http://schemas.microsoft.com/office/drawing/2014/main" id="{59F0BDA3-D9E6-671A-E9AE-AE18FB9E5863}"/>
                  </a:ext>
                </a:extLst>
              </p:cNvPr>
              <p:cNvSpPr>
                <a:spLocks noChangeArrowheads="1"/>
              </p:cNvSpPr>
              <p:nvPr/>
            </p:nvSpPr>
            <p:spPr bwMode="auto">
              <a:xfrm>
                <a:off x="1986"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0" name="Oval 56">
                <a:extLst>
                  <a:ext uri="{FF2B5EF4-FFF2-40B4-BE49-F238E27FC236}">
                    <a16:creationId xmlns:a16="http://schemas.microsoft.com/office/drawing/2014/main" id="{CCC2952D-C6E8-F722-974C-9CF0ACEA3E53}"/>
                  </a:ext>
                </a:extLst>
              </p:cNvPr>
              <p:cNvSpPr>
                <a:spLocks noChangeArrowheads="1"/>
              </p:cNvSpPr>
              <p:nvPr/>
            </p:nvSpPr>
            <p:spPr bwMode="auto">
              <a:xfrm>
                <a:off x="2213"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1" name="Oval 57">
                <a:extLst>
                  <a:ext uri="{FF2B5EF4-FFF2-40B4-BE49-F238E27FC236}">
                    <a16:creationId xmlns:a16="http://schemas.microsoft.com/office/drawing/2014/main" id="{28C8CD91-9DA5-E3BB-C782-CE01389F8551}"/>
                  </a:ext>
                </a:extLst>
              </p:cNvPr>
              <p:cNvSpPr>
                <a:spLocks noChangeArrowheads="1"/>
              </p:cNvSpPr>
              <p:nvPr/>
            </p:nvSpPr>
            <p:spPr bwMode="auto">
              <a:xfrm>
                <a:off x="243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2" name="Oval 58">
                <a:extLst>
                  <a:ext uri="{FF2B5EF4-FFF2-40B4-BE49-F238E27FC236}">
                    <a16:creationId xmlns:a16="http://schemas.microsoft.com/office/drawing/2014/main" id="{0CF239AD-19D4-CDF7-094F-9E5BD11AAA87}"/>
                  </a:ext>
                </a:extLst>
              </p:cNvPr>
              <p:cNvSpPr>
                <a:spLocks noChangeArrowheads="1"/>
              </p:cNvSpPr>
              <p:nvPr/>
            </p:nvSpPr>
            <p:spPr bwMode="auto">
              <a:xfrm>
                <a:off x="175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3" name="Oval 59">
                <a:extLst>
                  <a:ext uri="{FF2B5EF4-FFF2-40B4-BE49-F238E27FC236}">
                    <a16:creationId xmlns:a16="http://schemas.microsoft.com/office/drawing/2014/main" id="{36B973E9-7EAD-65E5-BD58-91224B56B31D}"/>
                  </a:ext>
                </a:extLst>
              </p:cNvPr>
              <p:cNvSpPr>
                <a:spLocks noChangeArrowheads="1"/>
              </p:cNvSpPr>
              <p:nvPr/>
            </p:nvSpPr>
            <p:spPr bwMode="auto">
              <a:xfrm>
                <a:off x="1986"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4" name="Oval 60">
                <a:extLst>
                  <a:ext uri="{FF2B5EF4-FFF2-40B4-BE49-F238E27FC236}">
                    <a16:creationId xmlns:a16="http://schemas.microsoft.com/office/drawing/2014/main" id="{952A1233-CC43-EEBC-EBA2-EF5181EFF643}"/>
                  </a:ext>
                </a:extLst>
              </p:cNvPr>
              <p:cNvSpPr>
                <a:spLocks noChangeArrowheads="1"/>
              </p:cNvSpPr>
              <p:nvPr/>
            </p:nvSpPr>
            <p:spPr bwMode="auto">
              <a:xfrm>
                <a:off x="2213"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5" name="Oval 61">
                <a:extLst>
                  <a:ext uri="{FF2B5EF4-FFF2-40B4-BE49-F238E27FC236}">
                    <a16:creationId xmlns:a16="http://schemas.microsoft.com/office/drawing/2014/main" id="{70B7A6E7-36AA-2CF2-7E8D-CBDD6B296278}"/>
                  </a:ext>
                </a:extLst>
              </p:cNvPr>
              <p:cNvSpPr>
                <a:spLocks noChangeArrowheads="1"/>
              </p:cNvSpPr>
              <p:nvPr/>
            </p:nvSpPr>
            <p:spPr bwMode="auto">
              <a:xfrm>
                <a:off x="243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grpSp>
        <p:grpSp>
          <p:nvGrpSpPr>
            <p:cNvPr id="211006" name="Group 62">
              <a:extLst>
                <a:ext uri="{FF2B5EF4-FFF2-40B4-BE49-F238E27FC236}">
                  <a16:creationId xmlns:a16="http://schemas.microsoft.com/office/drawing/2014/main" id="{9BE7EC4F-C999-8341-1DEF-2C2096041059}"/>
                </a:ext>
              </a:extLst>
            </p:cNvPr>
            <p:cNvGrpSpPr>
              <a:grpSpLocks/>
            </p:cNvGrpSpPr>
            <p:nvPr/>
          </p:nvGrpSpPr>
          <p:grpSpPr bwMode="auto">
            <a:xfrm>
              <a:off x="2667" y="1979"/>
              <a:ext cx="771" cy="771"/>
              <a:chOff x="1759" y="1071"/>
              <a:chExt cx="771" cy="771"/>
            </a:xfrm>
          </p:grpSpPr>
          <p:sp>
            <p:nvSpPr>
              <p:cNvPr id="211007" name="Oval 63">
                <a:extLst>
                  <a:ext uri="{FF2B5EF4-FFF2-40B4-BE49-F238E27FC236}">
                    <a16:creationId xmlns:a16="http://schemas.microsoft.com/office/drawing/2014/main" id="{47DD2749-8E9B-E5BA-41CE-EC0FCE56C460}"/>
                  </a:ext>
                </a:extLst>
              </p:cNvPr>
              <p:cNvSpPr>
                <a:spLocks noChangeArrowheads="1"/>
              </p:cNvSpPr>
              <p:nvPr/>
            </p:nvSpPr>
            <p:spPr bwMode="auto">
              <a:xfrm>
                <a:off x="175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8" name="Oval 64">
                <a:extLst>
                  <a:ext uri="{FF2B5EF4-FFF2-40B4-BE49-F238E27FC236}">
                    <a16:creationId xmlns:a16="http://schemas.microsoft.com/office/drawing/2014/main" id="{199992DC-B3B7-4395-5D65-1012518122FA}"/>
                  </a:ext>
                </a:extLst>
              </p:cNvPr>
              <p:cNvSpPr>
                <a:spLocks noChangeArrowheads="1"/>
              </p:cNvSpPr>
              <p:nvPr/>
            </p:nvSpPr>
            <p:spPr bwMode="auto">
              <a:xfrm>
                <a:off x="1986"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09" name="Oval 65">
                <a:extLst>
                  <a:ext uri="{FF2B5EF4-FFF2-40B4-BE49-F238E27FC236}">
                    <a16:creationId xmlns:a16="http://schemas.microsoft.com/office/drawing/2014/main" id="{2B2D3FBC-4ED5-AE9F-3393-9A0E751F571A}"/>
                  </a:ext>
                </a:extLst>
              </p:cNvPr>
              <p:cNvSpPr>
                <a:spLocks noChangeArrowheads="1"/>
              </p:cNvSpPr>
              <p:nvPr/>
            </p:nvSpPr>
            <p:spPr bwMode="auto">
              <a:xfrm>
                <a:off x="2213"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0" name="Oval 66">
                <a:extLst>
                  <a:ext uri="{FF2B5EF4-FFF2-40B4-BE49-F238E27FC236}">
                    <a16:creationId xmlns:a16="http://schemas.microsoft.com/office/drawing/2014/main" id="{335E79F7-C18B-ECA8-7DFC-529F9FC90723}"/>
                  </a:ext>
                </a:extLst>
              </p:cNvPr>
              <p:cNvSpPr>
                <a:spLocks noChangeArrowheads="1"/>
              </p:cNvSpPr>
              <p:nvPr/>
            </p:nvSpPr>
            <p:spPr bwMode="auto">
              <a:xfrm>
                <a:off x="2439" y="107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1" name="Oval 67">
                <a:extLst>
                  <a:ext uri="{FF2B5EF4-FFF2-40B4-BE49-F238E27FC236}">
                    <a16:creationId xmlns:a16="http://schemas.microsoft.com/office/drawing/2014/main" id="{471586D2-2402-43A5-0EDE-647EC932DD6B}"/>
                  </a:ext>
                </a:extLst>
              </p:cNvPr>
              <p:cNvSpPr>
                <a:spLocks noChangeArrowheads="1"/>
              </p:cNvSpPr>
              <p:nvPr/>
            </p:nvSpPr>
            <p:spPr bwMode="auto">
              <a:xfrm>
                <a:off x="175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2" name="Oval 68">
                <a:extLst>
                  <a:ext uri="{FF2B5EF4-FFF2-40B4-BE49-F238E27FC236}">
                    <a16:creationId xmlns:a16="http://schemas.microsoft.com/office/drawing/2014/main" id="{CE53A98D-B149-5561-B73C-BEAC1A8B17D9}"/>
                  </a:ext>
                </a:extLst>
              </p:cNvPr>
              <p:cNvSpPr>
                <a:spLocks noChangeArrowheads="1"/>
              </p:cNvSpPr>
              <p:nvPr/>
            </p:nvSpPr>
            <p:spPr bwMode="auto">
              <a:xfrm>
                <a:off x="1986"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3" name="Oval 69">
                <a:extLst>
                  <a:ext uri="{FF2B5EF4-FFF2-40B4-BE49-F238E27FC236}">
                    <a16:creationId xmlns:a16="http://schemas.microsoft.com/office/drawing/2014/main" id="{8DCA4D09-6E51-1679-41FA-C201F942EA97}"/>
                  </a:ext>
                </a:extLst>
              </p:cNvPr>
              <p:cNvSpPr>
                <a:spLocks noChangeArrowheads="1"/>
              </p:cNvSpPr>
              <p:nvPr/>
            </p:nvSpPr>
            <p:spPr bwMode="auto">
              <a:xfrm>
                <a:off x="2213"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4" name="Oval 70">
                <a:extLst>
                  <a:ext uri="{FF2B5EF4-FFF2-40B4-BE49-F238E27FC236}">
                    <a16:creationId xmlns:a16="http://schemas.microsoft.com/office/drawing/2014/main" id="{A3E54631-7152-BE53-88AA-EDC132D10E21}"/>
                  </a:ext>
                </a:extLst>
              </p:cNvPr>
              <p:cNvSpPr>
                <a:spLocks noChangeArrowheads="1"/>
              </p:cNvSpPr>
              <p:nvPr/>
            </p:nvSpPr>
            <p:spPr bwMode="auto">
              <a:xfrm>
                <a:off x="2439" y="1298"/>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5" name="Oval 71">
                <a:extLst>
                  <a:ext uri="{FF2B5EF4-FFF2-40B4-BE49-F238E27FC236}">
                    <a16:creationId xmlns:a16="http://schemas.microsoft.com/office/drawing/2014/main" id="{448075B9-DA50-9130-97F9-6249D04613AE}"/>
                  </a:ext>
                </a:extLst>
              </p:cNvPr>
              <p:cNvSpPr>
                <a:spLocks noChangeArrowheads="1"/>
              </p:cNvSpPr>
              <p:nvPr/>
            </p:nvSpPr>
            <p:spPr bwMode="auto">
              <a:xfrm>
                <a:off x="175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6" name="Oval 72">
                <a:extLst>
                  <a:ext uri="{FF2B5EF4-FFF2-40B4-BE49-F238E27FC236}">
                    <a16:creationId xmlns:a16="http://schemas.microsoft.com/office/drawing/2014/main" id="{B0E59DF2-9EC6-59E1-B592-39F12A4C7FFF}"/>
                  </a:ext>
                </a:extLst>
              </p:cNvPr>
              <p:cNvSpPr>
                <a:spLocks noChangeArrowheads="1"/>
              </p:cNvSpPr>
              <p:nvPr/>
            </p:nvSpPr>
            <p:spPr bwMode="auto">
              <a:xfrm>
                <a:off x="1986"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7" name="Oval 73">
                <a:extLst>
                  <a:ext uri="{FF2B5EF4-FFF2-40B4-BE49-F238E27FC236}">
                    <a16:creationId xmlns:a16="http://schemas.microsoft.com/office/drawing/2014/main" id="{C3112479-8A2E-B9E5-7D22-0B4276BC42C5}"/>
                  </a:ext>
                </a:extLst>
              </p:cNvPr>
              <p:cNvSpPr>
                <a:spLocks noChangeArrowheads="1"/>
              </p:cNvSpPr>
              <p:nvPr/>
            </p:nvSpPr>
            <p:spPr bwMode="auto">
              <a:xfrm>
                <a:off x="2213"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8" name="Oval 74">
                <a:extLst>
                  <a:ext uri="{FF2B5EF4-FFF2-40B4-BE49-F238E27FC236}">
                    <a16:creationId xmlns:a16="http://schemas.microsoft.com/office/drawing/2014/main" id="{439BD7B6-DBCD-5D50-F1C0-5A36A60181F4}"/>
                  </a:ext>
                </a:extLst>
              </p:cNvPr>
              <p:cNvSpPr>
                <a:spLocks noChangeArrowheads="1"/>
              </p:cNvSpPr>
              <p:nvPr/>
            </p:nvSpPr>
            <p:spPr bwMode="auto">
              <a:xfrm>
                <a:off x="2439" y="1525"/>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19" name="Oval 75">
                <a:extLst>
                  <a:ext uri="{FF2B5EF4-FFF2-40B4-BE49-F238E27FC236}">
                    <a16:creationId xmlns:a16="http://schemas.microsoft.com/office/drawing/2014/main" id="{6F4244FE-B585-F7A4-54AE-D71912E80CDF}"/>
                  </a:ext>
                </a:extLst>
              </p:cNvPr>
              <p:cNvSpPr>
                <a:spLocks noChangeArrowheads="1"/>
              </p:cNvSpPr>
              <p:nvPr/>
            </p:nvSpPr>
            <p:spPr bwMode="auto">
              <a:xfrm>
                <a:off x="175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20" name="Oval 76">
                <a:extLst>
                  <a:ext uri="{FF2B5EF4-FFF2-40B4-BE49-F238E27FC236}">
                    <a16:creationId xmlns:a16="http://schemas.microsoft.com/office/drawing/2014/main" id="{BEB219E6-1B40-8F26-D666-F3B5888D3861}"/>
                  </a:ext>
                </a:extLst>
              </p:cNvPr>
              <p:cNvSpPr>
                <a:spLocks noChangeArrowheads="1"/>
              </p:cNvSpPr>
              <p:nvPr/>
            </p:nvSpPr>
            <p:spPr bwMode="auto">
              <a:xfrm>
                <a:off x="1986"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21" name="Oval 77">
                <a:extLst>
                  <a:ext uri="{FF2B5EF4-FFF2-40B4-BE49-F238E27FC236}">
                    <a16:creationId xmlns:a16="http://schemas.microsoft.com/office/drawing/2014/main" id="{56FB4A14-85F8-4106-0D51-E990B3FB26BC}"/>
                  </a:ext>
                </a:extLst>
              </p:cNvPr>
              <p:cNvSpPr>
                <a:spLocks noChangeArrowheads="1"/>
              </p:cNvSpPr>
              <p:nvPr/>
            </p:nvSpPr>
            <p:spPr bwMode="auto">
              <a:xfrm>
                <a:off x="2213"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22" name="Oval 78">
                <a:extLst>
                  <a:ext uri="{FF2B5EF4-FFF2-40B4-BE49-F238E27FC236}">
                    <a16:creationId xmlns:a16="http://schemas.microsoft.com/office/drawing/2014/main" id="{0A8F607E-EBD3-F17B-4246-0062D21DB0A2}"/>
                  </a:ext>
                </a:extLst>
              </p:cNvPr>
              <p:cNvSpPr>
                <a:spLocks noChangeArrowheads="1"/>
              </p:cNvSpPr>
              <p:nvPr/>
            </p:nvSpPr>
            <p:spPr bwMode="auto">
              <a:xfrm>
                <a:off x="2439" y="1751"/>
                <a:ext cx="91" cy="91"/>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grpSp>
      </p:grpSp>
      <p:grpSp>
        <p:nvGrpSpPr>
          <p:cNvPr id="211123" name="Group 179">
            <a:extLst>
              <a:ext uri="{FF2B5EF4-FFF2-40B4-BE49-F238E27FC236}">
                <a16:creationId xmlns:a16="http://schemas.microsoft.com/office/drawing/2014/main" id="{9FE1F857-2B31-33D8-918D-73C51C859A17}"/>
              </a:ext>
            </a:extLst>
          </p:cNvPr>
          <p:cNvGrpSpPr>
            <a:grpSpLocks/>
          </p:cNvGrpSpPr>
          <p:nvPr/>
        </p:nvGrpSpPr>
        <p:grpSpPr bwMode="auto">
          <a:xfrm>
            <a:off x="11537503" y="3332163"/>
            <a:ext cx="334963" cy="457200"/>
            <a:chOff x="5979" y="2099"/>
            <a:chExt cx="211" cy="288"/>
          </a:xfrm>
        </p:grpSpPr>
        <p:sp>
          <p:nvSpPr>
            <p:cNvPr id="211023" name="Line 79">
              <a:extLst>
                <a:ext uri="{FF2B5EF4-FFF2-40B4-BE49-F238E27FC236}">
                  <a16:creationId xmlns:a16="http://schemas.microsoft.com/office/drawing/2014/main" id="{E54D1B82-E177-AABF-7696-C5684A9ED392}"/>
                </a:ext>
              </a:extLst>
            </p:cNvPr>
            <p:cNvSpPr>
              <a:spLocks noChangeShapeType="1"/>
            </p:cNvSpPr>
            <p:nvPr/>
          </p:nvSpPr>
          <p:spPr bwMode="auto">
            <a:xfrm rot="-5400000">
              <a:off x="5866" y="2274"/>
              <a:ext cx="226" cy="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211024" name="Text Box 80">
              <a:extLst>
                <a:ext uri="{FF2B5EF4-FFF2-40B4-BE49-F238E27FC236}">
                  <a16:creationId xmlns:a16="http://schemas.microsoft.com/office/drawing/2014/main" id="{748B4DDB-6483-2FB4-BFE9-36A69B9EA12F}"/>
                </a:ext>
              </a:extLst>
            </p:cNvPr>
            <p:cNvSpPr txBox="1">
              <a:spLocks noChangeArrowheads="1"/>
            </p:cNvSpPr>
            <p:nvPr/>
          </p:nvSpPr>
          <p:spPr bwMode="auto">
            <a:xfrm>
              <a:off x="6004" y="2099"/>
              <a:ext cx="18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a:solidFill>
                    <a:srgbClr val="FF3300"/>
                  </a:solidFill>
                </a:rPr>
                <a:t>a</a:t>
              </a:r>
            </a:p>
          </p:txBody>
        </p:sp>
      </p:grpSp>
      <p:grpSp>
        <p:nvGrpSpPr>
          <p:cNvPr id="211122" name="Group 178">
            <a:extLst>
              <a:ext uri="{FF2B5EF4-FFF2-40B4-BE49-F238E27FC236}">
                <a16:creationId xmlns:a16="http://schemas.microsoft.com/office/drawing/2014/main" id="{768A4518-BE2A-D45C-75A1-96A58EE996BD}"/>
              </a:ext>
            </a:extLst>
          </p:cNvPr>
          <p:cNvGrpSpPr>
            <a:grpSpLocks/>
          </p:cNvGrpSpPr>
          <p:nvPr/>
        </p:nvGrpSpPr>
        <p:grpSpPr bwMode="auto">
          <a:xfrm>
            <a:off x="8006889" y="1989138"/>
            <a:ext cx="433387" cy="2519362"/>
            <a:chOff x="3755" y="1253"/>
            <a:chExt cx="273" cy="1587"/>
          </a:xfrm>
        </p:grpSpPr>
        <p:sp>
          <p:nvSpPr>
            <p:cNvPr id="211025" name="Line 81">
              <a:extLst>
                <a:ext uri="{FF2B5EF4-FFF2-40B4-BE49-F238E27FC236}">
                  <a16:creationId xmlns:a16="http://schemas.microsoft.com/office/drawing/2014/main" id="{882D9E2D-D167-BAC2-3B3A-BBD591DD7E02}"/>
                </a:ext>
              </a:extLst>
            </p:cNvPr>
            <p:cNvSpPr>
              <a:spLocks noChangeShapeType="1"/>
            </p:cNvSpPr>
            <p:nvPr/>
          </p:nvSpPr>
          <p:spPr bwMode="auto">
            <a:xfrm rot="-5400000">
              <a:off x="3234" y="2047"/>
              <a:ext cx="1587" cy="0"/>
            </a:xfrm>
            <a:prstGeom prst="line">
              <a:avLst/>
            </a:prstGeom>
            <a:noFill/>
            <a:ln w="9525">
              <a:solidFill>
                <a:srgbClr val="FF33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211026" name="Text Box 82">
              <a:extLst>
                <a:ext uri="{FF2B5EF4-FFF2-40B4-BE49-F238E27FC236}">
                  <a16:creationId xmlns:a16="http://schemas.microsoft.com/office/drawing/2014/main" id="{A078421A-8861-9891-4190-D16573CDC0EA}"/>
                </a:ext>
              </a:extLst>
            </p:cNvPr>
            <p:cNvSpPr txBox="1">
              <a:spLocks noChangeArrowheads="1"/>
            </p:cNvSpPr>
            <p:nvPr/>
          </p:nvSpPr>
          <p:spPr bwMode="auto">
            <a:xfrm>
              <a:off x="3755" y="1888"/>
              <a:ext cx="17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a:solidFill>
                    <a:srgbClr val="FF3300"/>
                  </a:solidFill>
                </a:rPr>
                <a:t>L</a:t>
              </a:r>
            </a:p>
          </p:txBody>
        </p:sp>
      </p:grpSp>
      <p:grpSp>
        <p:nvGrpSpPr>
          <p:cNvPr id="211124" name="Group 180">
            <a:extLst>
              <a:ext uri="{FF2B5EF4-FFF2-40B4-BE49-F238E27FC236}">
                <a16:creationId xmlns:a16="http://schemas.microsoft.com/office/drawing/2014/main" id="{9912AEA4-94AB-97C1-B730-3143F51F32A4}"/>
              </a:ext>
            </a:extLst>
          </p:cNvPr>
          <p:cNvGrpSpPr>
            <a:grpSpLocks/>
          </p:cNvGrpSpPr>
          <p:nvPr/>
        </p:nvGrpSpPr>
        <p:grpSpPr bwMode="auto">
          <a:xfrm>
            <a:off x="8584739" y="1844675"/>
            <a:ext cx="2808287" cy="2808288"/>
            <a:chOff x="4119" y="1162"/>
            <a:chExt cx="1769" cy="1769"/>
          </a:xfrm>
        </p:grpSpPr>
        <p:sp>
          <p:nvSpPr>
            <p:cNvPr id="211027" name="AutoShape 83">
              <a:extLst>
                <a:ext uri="{FF2B5EF4-FFF2-40B4-BE49-F238E27FC236}">
                  <a16:creationId xmlns:a16="http://schemas.microsoft.com/office/drawing/2014/main" id="{295399D7-8CCB-9C92-8000-3CEA722B0F4D}"/>
                </a:ext>
              </a:extLst>
            </p:cNvPr>
            <p:cNvSpPr>
              <a:spLocks noChangeArrowheads="1"/>
            </p:cNvSpPr>
            <p:nvPr/>
          </p:nvSpPr>
          <p:spPr bwMode="auto">
            <a:xfrm>
              <a:off x="4119" y="1162"/>
              <a:ext cx="862" cy="862"/>
            </a:xfrm>
            <a:prstGeom prst="roundRect">
              <a:avLst>
                <a:gd name="adj" fmla="val 16667"/>
              </a:avLst>
            </a:prstGeom>
            <a:solidFill>
              <a:srgbClr val="C0C0C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28" name="AutoShape 84">
              <a:extLst>
                <a:ext uri="{FF2B5EF4-FFF2-40B4-BE49-F238E27FC236}">
                  <a16:creationId xmlns:a16="http://schemas.microsoft.com/office/drawing/2014/main" id="{FB300269-6F51-996B-1E33-C9EAB877898A}"/>
                </a:ext>
              </a:extLst>
            </p:cNvPr>
            <p:cNvSpPr>
              <a:spLocks noChangeArrowheads="1"/>
            </p:cNvSpPr>
            <p:nvPr/>
          </p:nvSpPr>
          <p:spPr bwMode="auto">
            <a:xfrm>
              <a:off x="5026" y="1162"/>
              <a:ext cx="862" cy="862"/>
            </a:xfrm>
            <a:prstGeom prst="roundRect">
              <a:avLst>
                <a:gd name="adj" fmla="val 16667"/>
              </a:avLst>
            </a:prstGeom>
            <a:solidFill>
              <a:srgbClr val="C0C0C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29" name="AutoShape 85">
              <a:extLst>
                <a:ext uri="{FF2B5EF4-FFF2-40B4-BE49-F238E27FC236}">
                  <a16:creationId xmlns:a16="http://schemas.microsoft.com/office/drawing/2014/main" id="{8CC532E4-7876-11C3-931A-4AD85A22DDD3}"/>
                </a:ext>
              </a:extLst>
            </p:cNvPr>
            <p:cNvSpPr>
              <a:spLocks noChangeArrowheads="1"/>
            </p:cNvSpPr>
            <p:nvPr/>
          </p:nvSpPr>
          <p:spPr bwMode="auto">
            <a:xfrm>
              <a:off x="5026" y="2069"/>
              <a:ext cx="862" cy="862"/>
            </a:xfrm>
            <a:prstGeom prst="roundRect">
              <a:avLst>
                <a:gd name="adj" fmla="val 16667"/>
              </a:avLst>
            </a:prstGeom>
            <a:solidFill>
              <a:srgbClr val="C0C0C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sp>
          <p:nvSpPr>
            <p:cNvPr id="211030" name="AutoShape 86">
              <a:extLst>
                <a:ext uri="{FF2B5EF4-FFF2-40B4-BE49-F238E27FC236}">
                  <a16:creationId xmlns:a16="http://schemas.microsoft.com/office/drawing/2014/main" id="{2C36A0E3-328C-F2A9-C538-C401E799C761}"/>
                </a:ext>
              </a:extLst>
            </p:cNvPr>
            <p:cNvSpPr>
              <a:spLocks noChangeArrowheads="1"/>
            </p:cNvSpPr>
            <p:nvPr/>
          </p:nvSpPr>
          <p:spPr bwMode="auto">
            <a:xfrm>
              <a:off x="4119" y="2069"/>
              <a:ext cx="862" cy="862"/>
            </a:xfrm>
            <a:prstGeom prst="roundRect">
              <a:avLst>
                <a:gd name="adj" fmla="val 16667"/>
              </a:avLst>
            </a:prstGeom>
            <a:solidFill>
              <a:srgbClr val="C0C0C0">
                <a:alpha val="3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T"/>
            </a:p>
          </p:txBody>
        </p:sp>
      </p:grpSp>
      <p:grpSp>
        <p:nvGrpSpPr>
          <p:cNvPr id="211121" name="Group 177">
            <a:extLst>
              <a:ext uri="{FF2B5EF4-FFF2-40B4-BE49-F238E27FC236}">
                <a16:creationId xmlns:a16="http://schemas.microsoft.com/office/drawing/2014/main" id="{CD2685C2-9F74-F79D-7E63-B07888647B2D}"/>
              </a:ext>
            </a:extLst>
          </p:cNvPr>
          <p:cNvGrpSpPr>
            <a:grpSpLocks/>
          </p:cNvGrpSpPr>
          <p:nvPr/>
        </p:nvGrpSpPr>
        <p:grpSpPr bwMode="auto">
          <a:xfrm>
            <a:off x="9016540" y="1341439"/>
            <a:ext cx="1900238" cy="3656013"/>
            <a:chOff x="4391" y="845"/>
            <a:chExt cx="1197" cy="2303"/>
          </a:xfrm>
        </p:grpSpPr>
        <p:sp>
          <p:nvSpPr>
            <p:cNvPr id="211031" name="Text Box 87">
              <a:extLst>
                <a:ext uri="{FF2B5EF4-FFF2-40B4-BE49-F238E27FC236}">
                  <a16:creationId xmlns:a16="http://schemas.microsoft.com/office/drawing/2014/main" id="{89AE889E-89EB-E59E-89F4-74A928A61FF5}"/>
                </a:ext>
              </a:extLst>
            </p:cNvPr>
            <p:cNvSpPr txBox="1">
              <a:spLocks noChangeArrowheads="1"/>
            </p:cNvSpPr>
            <p:nvPr/>
          </p:nvSpPr>
          <p:spPr bwMode="auto">
            <a:xfrm>
              <a:off x="4391" y="845"/>
              <a:ext cx="29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a:t>P</a:t>
              </a:r>
              <a:r>
                <a:rPr lang="en-US" altLang="en-IT" baseline="-25000"/>
                <a:t>00</a:t>
              </a:r>
            </a:p>
          </p:txBody>
        </p:sp>
        <p:sp>
          <p:nvSpPr>
            <p:cNvPr id="211032" name="Text Box 88">
              <a:extLst>
                <a:ext uri="{FF2B5EF4-FFF2-40B4-BE49-F238E27FC236}">
                  <a16:creationId xmlns:a16="http://schemas.microsoft.com/office/drawing/2014/main" id="{A4E06D8C-BD08-465F-993C-7414CCD4E234}"/>
                </a:ext>
              </a:extLst>
            </p:cNvPr>
            <p:cNvSpPr txBox="1">
              <a:spLocks noChangeArrowheads="1"/>
            </p:cNvSpPr>
            <p:nvPr/>
          </p:nvSpPr>
          <p:spPr bwMode="auto">
            <a:xfrm>
              <a:off x="5298" y="845"/>
              <a:ext cx="29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a:t>P</a:t>
              </a:r>
              <a:r>
                <a:rPr lang="en-US" altLang="en-IT" baseline="-25000"/>
                <a:t>01</a:t>
              </a:r>
            </a:p>
          </p:txBody>
        </p:sp>
        <p:sp>
          <p:nvSpPr>
            <p:cNvPr id="211033" name="Text Box 89">
              <a:extLst>
                <a:ext uri="{FF2B5EF4-FFF2-40B4-BE49-F238E27FC236}">
                  <a16:creationId xmlns:a16="http://schemas.microsoft.com/office/drawing/2014/main" id="{B9D621C5-321C-7976-AF87-031E21955D7E}"/>
                </a:ext>
              </a:extLst>
            </p:cNvPr>
            <p:cNvSpPr txBox="1">
              <a:spLocks noChangeArrowheads="1"/>
            </p:cNvSpPr>
            <p:nvPr/>
          </p:nvSpPr>
          <p:spPr bwMode="auto">
            <a:xfrm>
              <a:off x="4391" y="2915"/>
              <a:ext cx="29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a:t>P</a:t>
              </a:r>
              <a:r>
                <a:rPr lang="en-US" altLang="en-IT" baseline="-25000"/>
                <a:t>10</a:t>
              </a:r>
            </a:p>
          </p:txBody>
        </p:sp>
        <p:sp>
          <p:nvSpPr>
            <p:cNvPr id="211034" name="Text Box 90">
              <a:extLst>
                <a:ext uri="{FF2B5EF4-FFF2-40B4-BE49-F238E27FC236}">
                  <a16:creationId xmlns:a16="http://schemas.microsoft.com/office/drawing/2014/main" id="{8AB9D8CC-904F-9712-9342-7BDC3BBC391B}"/>
                </a:ext>
              </a:extLst>
            </p:cNvPr>
            <p:cNvSpPr txBox="1">
              <a:spLocks noChangeArrowheads="1"/>
            </p:cNvSpPr>
            <p:nvPr/>
          </p:nvSpPr>
          <p:spPr bwMode="auto">
            <a:xfrm>
              <a:off x="5298" y="2915"/>
              <a:ext cx="29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a:t>P</a:t>
              </a:r>
              <a:r>
                <a:rPr lang="en-US" altLang="en-IT" baseline="-25000"/>
                <a:t>11</a:t>
              </a:r>
            </a:p>
          </p:txBody>
        </p:sp>
      </p:grpSp>
      <p:grpSp>
        <p:nvGrpSpPr>
          <p:cNvPr id="211125" name="Group 181">
            <a:extLst>
              <a:ext uri="{FF2B5EF4-FFF2-40B4-BE49-F238E27FC236}">
                <a16:creationId xmlns:a16="http://schemas.microsoft.com/office/drawing/2014/main" id="{BC6FCB43-CB3A-8722-7A2C-215741C60F7B}"/>
              </a:ext>
            </a:extLst>
          </p:cNvPr>
          <p:cNvGrpSpPr>
            <a:grpSpLocks/>
          </p:cNvGrpSpPr>
          <p:nvPr/>
        </p:nvGrpSpPr>
        <p:grpSpPr bwMode="auto">
          <a:xfrm>
            <a:off x="9519776" y="3860801"/>
            <a:ext cx="574675" cy="576263"/>
            <a:chOff x="4708" y="2432"/>
            <a:chExt cx="362" cy="363"/>
          </a:xfrm>
        </p:grpSpPr>
        <p:sp>
          <p:nvSpPr>
            <p:cNvPr id="211036" name="Line 92">
              <a:extLst>
                <a:ext uri="{FF2B5EF4-FFF2-40B4-BE49-F238E27FC236}">
                  <a16:creationId xmlns:a16="http://schemas.microsoft.com/office/drawing/2014/main" id="{C125EF63-A713-B330-95BC-2A49E3731F47}"/>
                </a:ext>
              </a:extLst>
            </p:cNvPr>
            <p:cNvSpPr>
              <a:spLocks noChangeShapeType="1"/>
            </p:cNvSpPr>
            <p:nvPr/>
          </p:nvSpPr>
          <p:spPr bwMode="auto">
            <a:xfrm>
              <a:off x="4934" y="2614"/>
              <a:ext cx="136"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211118" name="Line 174">
              <a:extLst>
                <a:ext uri="{FF2B5EF4-FFF2-40B4-BE49-F238E27FC236}">
                  <a16:creationId xmlns:a16="http://schemas.microsoft.com/office/drawing/2014/main" id="{820C4846-A025-3749-120D-A7E5BBDAAD91}"/>
                </a:ext>
              </a:extLst>
            </p:cNvPr>
            <p:cNvSpPr>
              <a:spLocks noChangeShapeType="1"/>
            </p:cNvSpPr>
            <p:nvPr/>
          </p:nvSpPr>
          <p:spPr bwMode="auto">
            <a:xfrm>
              <a:off x="4708" y="2614"/>
              <a:ext cx="136"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211119" name="Line 175">
              <a:extLst>
                <a:ext uri="{FF2B5EF4-FFF2-40B4-BE49-F238E27FC236}">
                  <a16:creationId xmlns:a16="http://schemas.microsoft.com/office/drawing/2014/main" id="{71DE43C0-F880-E67B-8FAE-9E632B4D2E9C}"/>
                </a:ext>
              </a:extLst>
            </p:cNvPr>
            <p:cNvSpPr>
              <a:spLocks noChangeShapeType="1"/>
            </p:cNvSpPr>
            <p:nvPr/>
          </p:nvSpPr>
          <p:spPr bwMode="auto">
            <a:xfrm rot="-5400000">
              <a:off x="4821" y="2500"/>
              <a:ext cx="136"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sp>
          <p:nvSpPr>
            <p:cNvPr id="211120" name="Line 176">
              <a:extLst>
                <a:ext uri="{FF2B5EF4-FFF2-40B4-BE49-F238E27FC236}">
                  <a16:creationId xmlns:a16="http://schemas.microsoft.com/office/drawing/2014/main" id="{60F174E2-BE56-7232-C4A9-0A9C05C8056F}"/>
                </a:ext>
              </a:extLst>
            </p:cNvPr>
            <p:cNvSpPr>
              <a:spLocks noChangeShapeType="1"/>
            </p:cNvSpPr>
            <p:nvPr/>
          </p:nvSpPr>
          <p:spPr bwMode="auto">
            <a:xfrm rot="-5400000">
              <a:off x="4821" y="2727"/>
              <a:ext cx="136" cy="0"/>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T"/>
            </a:p>
          </p:txBody>
        </p:sp>
      </p:grpSp>
      <p:sp>
        <p:nvSpPr>
          <p:cNvPr id="4" name="Date Placeholder 2">
            <a:extLst>
              <a:ext uri="{FF2B5EF4-FFF2-40B4-BE49-F238E27FC236}">
                <a16:creationId xmlns:a16="http://schemas.microsoft.com/office/drawing/2014/main" id="{1BBBB4E4-FFB7-FEBD-2C7B-1BC76081FE8F}"/>
              </a:ext>
            </a:extLst>
          </p:cNvPr>
          <p:cNvSpPr>
            <a:spLocks noGrp="1"/>
          </p:cNvSpPr>
          <p:nvPr>
            <p:ph type="dt" sz="half" idx="10"/>
          </p:nvPr>
        </p:nvSpPr>
        <p:spPr>
          <a:xfrm>
            <a:off x="-5058" y="6640396"/>
            <a:ext cx="1121229" cy="228600"/>
          </a:xfrm>
        </p:spPr>
        <p:txBody>
          <a:bodyPr/>
          <a:lstStyle/>
          <a:p>
            <a:r>
              <a:rPr lang="it-IT"/>
              <a:t>20/10/2025</a:t>
            </a:r>
            <a:endParaRPr lang="en-IT"/>
          </a:p>
        </p:txBody>
      </p:sp>
      <p:sp>
        <p:nvSpPr>
          <p:cNvPr id="5" name="Footer Placeholder 5">
            <a:extLst>
              <a:ext uri="{FF2B5EF4-FFF2-40B4-BE49-F238E27FC236}">
                <a16:creationId xmlns:a16="http://schemas.microsoft.com/office/drawing/2014/main" id="{6AA53795-B2A9-70E5-9C81-1EC968D5E4AB}"/>
              </a:ext>
            </a:extLst>
          </p:cNvPr>
          <p:cNvSpPr>
            <a:spLocks noGrp="1"/>
          </p:cNvSpPr>
          <p:nvPr>
            <p:ph type="ftr" sz="quarter" idx="11"/>
          </p:nvPr>
        </p:nvSpPr>
        <p:spPr>
          <a:xfrm>
            <a:off x="1140033" y="6629398"/>
            <a:ext cx="8728361" cy="228602"/>
          </a:xfrm>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6" name="Slide Number Placeholder 6">
            <a:extLst>
              <a:ext uri="{FF2B5EF4-FFF2-40B4-BE49-F238E27FC236}">
                <a16:creationId xmlns:a16="http://schemas.microsoft.com/office/drawing/2014/main" id="{DF0410AA-B014-F99E-8C93-4C7FB33A1416}"/>
              </a:ext>
            </a:extLst>
          </p:cNvPr>
          <p:cNvSpPr>
            <a:spLocks noGrp="1"/>
          </p:cNvSpPr>
          <p:nvPr>
            <p:ph type="sldNum" sz="quarter" idx="12"/>
          </p:nvPr>
        </p:nvSpPr>
        <p:spPr>
          <a:xfrm>
            <a:off x="9868394" y="6629398"/>
            <a:ext cx="2323605" cy="228601"/>
          </a:xfrm>
        </p:spPr>
        <p:txBody>
          <a:bodyPr/>
          <a:lstStyle/>
          <a:p>
            <a:fld id="{FB9EE3F8-69B4-B64F-916A-DB534A74575B}" type="slidenum">
              <a:rPr lang="en-IT" smtClean="0"/>
              <a:t>4</a:t>
            </a:fld>
            <a:endParaRPr lang="en-IT"/>
          </a:p>
        </p:txBody>
      </p:sp>
      <p:graphicFrame>
        <p:nvGraphicFramePr>
          <p:cNvPr id="3" name="Object 2">
            <a:extLst>
              <a:ext uri="{FF2B5EF4-FFF2-40B4-BE49-F238E27FC236}">
                <a16:creationId xmlns:a16="http://schemas.microsoft.com/office/drawing/2014/main" id="{4A3C183D-9A37-60EF-3747-FBA2403F8E75}"/>
              </a:ext>
            </a:extLst>
          </p:cNvPr>
          <p:cNvGraphicFramePr>
            <a:graphicFrameLocks noChangeAspect="1"/>
          </p:cNvGraphicFramePr>
          <p:nvPr>
            <p:extLst>
              <p:ext uri="{D42A27DB-BD31-4B8C-83A1-F6EECF244321}">
                <p14:modId xmlns:p14="http://schemas.microsoft.com/office/powerpoint/2010/main" val="3810888653"/>
              </p:ext>
            </p:extLst>
          </p:nvPr>
        </p:nvGraphicFramePr>
        <p:xfrm>
          <a:off x="1240335" y="2168524"/>
          <a:ext cx="4642338" cy="720725"/>
        </p:xfrm>
        <a:graphic>
          <a:graphicData uri="http://schemas.openxmlformats.org/presentationml/2006/ole">
            <mc:AlternateContent xmlns:mc="http://schemas.openxmlformats.org/markup-compatibility/2006">
              <mc:Choice xmlns:v="urn:schemas-microsoft-com:vml" Requires="v">
                <p:oleObj name="Equation" r:id="rId3" imgW="3657600" imgH="495000" progId="Equation.3">
                  <p:embed/>
                </p:oleObj>
              </mc:Choice>
              <mc:Fallback>
                <p:oleObj name="Equation" r:id="rId3" imgW="3657600" imgH="495000" progId="Equation.3">
                  <p:embed/>
                  <p:pic>
                    <p:nvPicPr>
                      <p:cNvPr id="2" name="Object 2">
                        <a:extLst>
                          <a:ext uri="{FF2B5EF4-FFF2-40B4-BE49-F238E27FC236}">
                            <a16:creationId xmlns:a16="http://schemas.microsoft.com/office/drawing/2014/main" id="{474D8189-7963-5E45-9584-FC6C567777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335" y="2168524"/>
                        <a:ext cx="4642338" cy="720725"/>
                      </a:xfrm>
                      <a:prstGeom prst="rect">
                        <a:avLst/>
                      </a:prstGeom>
                      <a:noFill/>
                      <a:ln>
                        <a:noFill/>
                      </a:ln>
                      <a:effec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49E24-603A-851F-2A3D-FEEF69E3C8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DB8F1-B47D-9F5B-A4A5-BA88194D32B6}"/>
              </a:ext>
            </a:extLst>
          </p:cNvPr>
          <p:cNvSpPr>
            <a:spLocks noGrp="1"/>
          </p:cNvSpPr>
          <p:nvPr>
            <p:ph type="title"/>
          </p:nvPr>
        </p:nvSpPr>
        <p:spPr>
          <a:xfrm>
            <a:off x="1580903" y="207681"/>
            <a:ext cx="10526634" cy="447675"/>
          </a:xfrm>
        </p:spPr>
        <p:txBody>
          <a:bodyPr>
            <a:noAutofit/>
          </a:bodyPr>
          <a:lstStyle/>
          <a:p>
            <a:r>
              <a:rPr lang="en-GB" sz="2800" dirty="0"/>
              <a:t>The HPC Landscape in the 80s early 90s: a need for a new approach</a:t>
            </a:r>
            <a:endParaRPr lang="en-IT" sz="2800" dirty="0"/>
          </a:p>
        </p:txBody>
      </p:sp>
      <p:sp>
        <p:nvSpPr>
          <p:cNvPr id="3" name="Content Placeholder 2">
            <a:extLst>
              <a:ext uri="{FF2B5EF4-FFF2-40B4-BE49-F238E27FC236}">
                <a16:creationId xmlns:a16="http://schemas.microsoft.com/office/drawing/2014/main" id="{7E14F6D5-3DA2-7A75-1769-ABE0438F003D}"/>
              </a:ext>
            </a:extLst>
          </p:cNvPr>
          <p:cNvSpPr>
            <a:spLocks noGrp="1"/>
          </p:cNvSpPr>
          <p:nvPr>
            <p:ph idx="1"/>
          </p:nvPr>
        </p:nvSpPr>
        <p:spPr>
          <a:xfrm>
            <a:off x="337867" y="725290"/>
            <a:ext cx="11020523" cy="1566513"/>
          </a:xfrm>
        </p:spPr>
        <p:txBody>
          <a:bodyPr>
            <a:normAutofit/>
          </a:bodyPr>
          <a:lstStyle/>
          <a:p>
            <a:r>
              <a:rPr lang="en-GB" b="1" dirty="0"/>
              <a:t>Dominant Paradigm:</a:t>
            </a:r>
            <a:r>
              <a:rPr lang="en-GB" dirty="0"/>
              <a:t> Commercial vector supercomputers (e.g., Cray). </a:t>
            </a:r>
          </a:p>
          <a:p>
            <a:r>
              <a:rPr lang="en-GB" b="1" dirty="0"/>
              <a:t>Characteristics:</a:t>
            </a:r>
            <a:r>
              <a:rPr lang="en-GB" dirty="0"/>
              <a:t> Extremely expensive, “general-purpose” machines, not always efficient for specific scientific problems.</a:t>
            </a:r>
          </a:p>
        </p:txBody>
      </p:sp>
      <p:sp>
        <p:nvSpPr>
          <p:cNvPr id="4" name="Date Placeholder 3">
            <a:extLst>
              <a:ext uri="{FF2B5EF4-FFF2-40B4-BE49-F238E27FC236}">
                <a16:creationId xmlns:a16="http://schemas.microsoft.com/office/drawing/2014/main" id="{B029D05A-AECC-578C-51A4-B8FC9CB19BF1}"/>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163C3012-9F8E-A763-0553-3717B31E1C88}"/>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9D36A69B-10AA-63A6-0FC6-F0504A2697FC}"/>
              </a:ext>
            </a:extLst>
          </p:cNvPr>
          <p:cNvSpPr>
            <a:spLocks noGrp="1"/>
          </p:cNvSpPr>
          <p:nvPr>
            <p:ph type="sldNum" sz="quarter" idx="12"/>
          </p:nvPr>
        </p:nvSpPr>
        <p:spPr/>
        <p:txBody>
          <a:bodyPr/>
          <a:lstStyle/>
          <a:p>
            <a:fld id="{FB9EE3F8-69B4-B64F-916A-DB534A74575B}" type="slidenum">
              <a:rPr lang="en-IT" smtClean="0"/>
              <a:t>5</a:t>
            </a:fld>
            <a:endParaRPr lang="en-IT"/>
          </a:p>
        </p:txBody>
      </p:sp>
      <p:pic>
        <p:nvPicPr>
          <p:cNvPr id="8" name="Picture 7" descr="A close-up of a computer&#10;&#10;AI-generated content may be incorrect.">
            <a:extLst>
              <a:ext uri="{FF2B5EF4-FFF2-40B4-BE49-F238E27FC236}">
                <a16:creationId xmlns:a16="http://schemas.microsoft.com/office/drawing/2014/main" id="{E3217E01-7A54-D93B-1E48-34909DF725D9}"/>
              </a:ext>
            </a:extLst>
          </p:cNvPr>
          <p:cNvPicPr>
            <a:picLocks noChangeAspect="1"/>
          </p:cNvPicPr>
          <p:nvPr/>
        </p:nvPicPr>
        <p:blipFill>
          <a:blip r:embed="rId3"/>
          <a:stretch>
            <a:fillRect/>
          </a:stretch>
        </p:blipFill>
        <p:spPr>
          <a:xfrm>
            <a:off x="884523" y="2523163"/>
            <a:ext cx="3111500" cy="2387600"/>
          </a:xfrm>
          <a:prstGeom prst="rect">
            <a:avLst/>
          </a:prstGeom>
        </p:spPr>
      </p:pic>
      <p:pic>
        <p:nvPicPr>
          <p:cNvPr id="4098" name="Picture 2" descr="Cray C90">
            <a:extLst>
              <a:ext uri="{FF2B5EF4-FFF2-40B4-BE49-F238E27FC236}">
                <a16:creationId xmlns:a16="http://schemas.microsoft.com/office/drawing/2014/main" id="{769AA84A-CC05-3B62-816A-4A9112397A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456" y="2392000"/>
            <a:ext cx="3192172" cy="3224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685B5FE-3182-5C93-9237-C3DC1A0AEF41}"/>
              </a:ext>
            </a:extLst>
          </p:cNvPr>
          <p:cNvSpPr txBox="1"/>
          <p:nvPr/>
        </p:nvSpPr>
        <p:spPr>
          <a:xfrm>
            <a:off x="197981" y="5010960"/>
            <a:ext cx="5131680" cy="1569660"/>
          </a:xfrm>
          <a:prstGeom prst="rect">
            <a:avLst/>
          </a:prstGeom>
          <a:noFill/>
        </p:spPr>
        <p:txBody>
          <a:bodyPr wrap="square">
            <a:spAutoFit/>
          </a:bodyPr>
          <a:lstStyle/>
          <a:p>
            <a:r>
              <a:rPr lang="en-GB" sz="1600" dirty="0">
                <a:solidFill>
                  <a:srgbClr val="000000"/>
                </a:solidFill>
                <a:effectLst/>
                <a:latin typeface="Helvetica" pitchFamily="2" charset="0"/>
              </a:rPr>
              <a:t>CRAY Y-MP (end of 80’s)</a:t>
            </a:r>
          </a:p>
          <a:p>
            <a:pPr marL="285750" indent="-285750">
              <a:buFont typeface="Arial" panose="020B0604020202020204" pitchFamily="34" charset="0"/>
              <a:buChar char="•"/>
            </a:pPr>
            <a:r>
              <a:rPr lang="en-GB" sz="1600" dirty="0">
                <a:solidFill>
                  <a:srgbClr val="000000"/>
                </a:solidFill>
                <a:effectLst/>
                <a:latin typeface="Helvetica" pitchFamily="2" charset="0"/>
              </a:rPr>
              <a:t>2, 4, or 8 vector processors with a peak of 333 </a:t>
            </a:r>
            <a:r>
              <a:rPr lang="en-GB" sz="1600" dirty="0" err="1">
                <a:solidFill>
                  <a:srgbClr val="000000"/>
                </a:solidFill>
                <a:effectLst/>
                <a:latin typeface="Helvetica" pitchFamily="2" charset="0"/>
              </a:rPr>
              <a:t>MFlops</a:t>
            </a:r>
            <a:r>
              <a:rPr lang="en-GB" sz="1600" dirty="0">
                <a:solidFill>
                  <a:srgbClr val="000000"/>
                </a:solidFill>
                <a:effectLst/>
                <a:latin typeface="Helvetica" pitchFamily="2" charset="0"/>
              </a:rPr>
              <a:t> each</a:t>
            </a:r>
          </a:p>
          <a:p>
            <a:pPr marL="285750" indent="-285750">
              <a:buFont typeface="Arial" panose="020B0604020202020204" pitchFamily="34" charset="0"/>
              <a:buChar char="•"/>
            </a:pPr>
            <a:r>
              <a:rPr lang="en-GB" sz="1600" dirty="0">
                <a:solidFill>
                  <a:srgbClr val="000000"/>
                </a:solidFill>
                <a:latin typeface="Helvetica" pitchFamily="2" charset="0"/>
              </a:rPr>
              <a:t>A total computing power of</a:t>
            </a:r>
            <a:r>
              <a:rPr lang="en-GB" sz="1600" dirty="0">
                <a:solidFill>
                  <a:srgbClr val="000000"/>
                </a:solidFill>
                <a:effectLst/>
                <a:latin typeface="Helvetica" pitchFamily="2" charset="0"/>
              </a:rPr>
              <a:t>&gt;2.6GFlops</a:t>
            </a:r>
          </a:p>
          <a:p>
            <a:pPr marL="285750" indent="-285750">
              <a:buFont typeface="Arial" panose="020B0604020202020204" pitchFamily="34" charset="0"/>
              <a:buChar char="•"/>
            </a:pPr>
            <a:r>
              <a:rPr lang="en-GB" sz="1600" dirty="0">
                <a:solidFill>
                  <a:srgbClr val="000000"/>
                </a:solidFill>
                <a:effectLst/>
                <a:latin typeface="Helvetica" pitchFamily="2" charset="0"/>
              </a:rPr>
              <a:t>memory shared</a:t>
            </a:r>
          </a:p>
          <a:p>
            <a:pPr marL="285750" indent="-285750">
              <a:buFont typeface="Arial" panose="020B0604020202020204" pitchFamily="34" charset="0"/>
              <a:buChar char="•"/>
            </a:pPr>
            <a:r>
              <a:rPr lang="en-GB" sz="1600" dirty="0">
                <a:solidFill>
                  <a:srgbClr val="000000"/>
                </a:solidFill>
                <a:effectLst/>
                <a:latin typeface="Helvetica" pitchFamily="2" charset="0"/>
              </a:rPr>
              <a:t>dedicated OS: UNICOS</a:t>
            </a:r>
          </a:p>
        </p:txBody>
      </p:sp>
      <p:sp>
        <p:nvSpPr>
          <p:cNvPr id="10" name="TextBox 9">
            <a:extLst>
              <a:ext uri="{FF2B5EF4-FFF2-40B4-BE49-F238E27FC236}">
                <a16:creationId xmlns:a16="http://schemas.microsoft.com/office/drawing/2014/main" id="{DC8879EB-8312-9F98-7057-3DA905FCEE79}"/>
              </a:ext>
            </a:extLst>
          </p:cNvPr>
          <p:cNvSpPr txBox="1"/>
          <p:nvPr/>
        </p:nvSpPr>
        <p:spPr>
          <a:xfrm>
            <a:off x="5848128" y="5616416"/>
            <a:ext cx="4907791" cy="830997"/>
          </a:xfrm>
          <a:prstGeom prst="rect">
            <a:avLst/>
          </a:prstGeom>
          <a:noFill/>
        </p:spPr>
        <p:txBody>
          <a:bodyPr wrap="square">
            <a:spAutoFit/>
          </a:bodyPr>
          <a:lstStyle/>
          <a:p>
            <a:r>
              <a:rPr lang="en-GB" sz="1600" dirty="0">
                <a:solidFill>
                  <a:srgbClr val="000000"/>
                </a:solidFill>
                <a:effectLst/>
                <a:latin typeface="Helvetica" pitchFamily="2" charset="0"/>
              </a:rPr>
              <a:t>CRAY C90 (from 1992)</a:t>
            </a:r>
          </a:p>
          <a:p>
            <a:pPr marL="285750" indent="-285750">
              <a:buFont typeface="Arial" panose="020B0604020202020204" pitchFamily="34" charset="0"/>
              <a:buChar char="•"/>
            </a:pPr>
            <a:r>
              <a:rPr lang="en-GB" sz="1600" dirty="0">
                <a:solidFill>
                  <a:srgbClr val="000000"/>
                </a:solidFill>
                <a:effectLst/>
                <a:latin typeface="Helvetica" pitchFamily="2" charset="0"/>
              </a:rPr>
              <a:t>vector processors, dual pipeline, clock scaling...</a:t>
            </a:r>
          </a:p>
          <a:p>
            <a:pPr marL="285750" indent="-285750">
              <a:buFont typeface="Arial" panose="020B0604020202020204" pitchFamily="34" charset="0"/>
              <a:buChar char="•"/>
            </a:pPr>
            <a:r>
              <a:rPr lang="en-GB" sz="1600" dirty="0">
                <a:solidFill>
                  <a:srgbClr val="000000"/>
                </a:solidFill>
                <a:effectLst/>
                <a:latin typeface="Helvetica" pitchFamily="2" charset="0"/>
              </a:rPr>
              <a:t>Max configuration (16 nodes) 16GFlops</a:t>
            </a:r>
          </a:p>
        </p:txBody>
      </p:sp>
    </p:spTree>
    <p:extLst>
      <p:ext uri="{BB962C8B-B14F-4D97-AF65-F5344CB8AC3E}">
        <p14:creationId xmlns:p14="http://schemas.microsoft.com/office/powerpoint/2010/main" val="2061780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7E3B-0F2E-C7FE-59D8-13B643851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B9528E-92D5-6034-0581-BDCB0F358787}"/>
              </a:ext>
            </a:extLst>
          </p:cNvPr>
          <p:cNvSpPr>
            <a:spLocks noGrp="1"/>
          </p:cNvSpPr>
          <p:nvPr>
            <p:ph type="title"/>
          </p:nvPr>
        </p:nvSpPr>
        <p:spPr>
          <a:xfrm>
            <a:off x="1580903" y="207681"/>
            <a:ext cx="10351266" cy="447675"/>
          </a:xfrm>
        </p:spPr>
        <p:txBody>
          <a:bodyPr>
            <a:noAutofit/>
          </a:bodyPr>
          <a:lstStyle/>
          <a:p>
            <a:r>
              <a:rPr lang="en-GB" sz="2800" dirty="0"/>
              <a:t>The HPC Landscape in the 80s early 90s: a need for a new approach</a:t>
            </a:r>
            <a:endParaRPr lang="en-IT" sz="2800" dirty="0"/>
          </a:p>
        </p:txBody>
      </p:sp>
      <p:sp>
        <p:nvSpPr>
          <p:cNvPr id="3" name="Content Placeholder 2">
            <a:extLst>
              <a:ext uri="{FF2B5EF4-FFF2-40B4-BE49-F238E27FC236}">
                <a16:creationId xmlns:a16="http://schemas.microsoft.com/office/drawing/2014/main" id="{1D357EB4-BA99-AA03-C6C2-2AE0F1181F8F}"/>
              </a:ext>
            </a:extLst>
          </p:cNvPr>
          <p:cNvSpPr>
            <a:spLocks noGrp="1"/>
          </p:cNvSpPr>
          <p:nvPr>
            <p:ph idx="1"/>
          </p:nvPr>
        </p:nvSpPr>
        <p:spPr>
          <a:xfrm>
            <a:off x="0" y="728727"/>
            <a:ext cx="11932169" cy="1264968"/>
          </a:xfrm>
        </p:spPr>
        <p:txBody>
          <a:bodyPr>
            <a:normAutofit/>
          </a:bodyPr>
          <a:lstStyle/>
          <a:p>
            <a:r>
              <a:rPr lang="en-GB" b="1" dirty="0"/>
              <a:t>A window of opportunity:</a:t>
            </a:r>
            <a:r>
              <a:rPr lang="en-GB" dirty="0"/>
              <a:t> due to the characteristics of selected scientific applications (LQCD in our case) a custom, parallel machine could outperform expensive supercomputers at a fraction of the cost.</a:t>
            </a:r>
          </a:p>
        </p:txBody>
      </p:sp>
      <p:sp>
        <p:nvSpPr>
          <p:cNvPr id="4" name="Date Placeholder 3">
            <a:extLst>
              <a:ext uri="{FF2B5EF4-FFF2-40B4-BE49-F238E27FC236}">
                <a16:creationId xmlns:a16="http://schemas.microsoft.com/office/drawing/2014/main" id="{6159BBDF-F099-4FD4-5605-13829CFB4CDE}"/>
              </a:ext>
            </a:extLst>
          </p:cNvPr>
          <p:cNvSpPr>
            <a:spLocks noGrp="1"/>
          </p:cNvSpPr>
          <p:nvPr>
            <p:ph type="dt" sz="half" idx="10"/>
          </p:nvPr>
        </p:nvSpPr>
        <p:spPr/>
        <p:txBody>
          <a:bodyPr/>
          <a:lstStyle/>
          <a:p>
            <a:r>
              <a:rPr lang="it-IT"/>
              <a:t>20/10/2025</a:t>
            </a:r>
            <a:endParaRPr lang="en-IT"/>
          </a:p>
        </p:txBody>
      </p:sp>
      <p:sp>
        <p:nvSpPr>
          <p:cNvPr id="5" name="Footer Placeholder 4">
            <a:extLst>
              <a:ext uri="{FF2B5EF4-FFF2-40B4-BE49-F238E27FC236}">
                <a16:creationId xmlns:a16="http://schemas.microsoft.com/office/drawing/2014/main" id="{1F2D2A0C-1EFB-D32E-6B69-6418A990E86E}"/>
              </a:ext>
            </a:extLst>
          </p:cNvPr>
          <p:cNvSpPr>
            <a:spLocks noGrp="1"/>
          </p:cNvSpPr>
          <p:nvPr>
            <p:ph type="ftr" sz="quarter" idx="11"/>
          </p:nvPr>
        </p:nvSpPr>
        <p:spPr/>
        <p:txBody>
          <a:bodyPr/>
          <a:lstStyle/>
          <a:p>
            <a:r>
              <a:rPr lang="en-US"/>
              <a:t>Piero Vicini - La RaRa occasione - Milano 2025</a:t>
            </a:r>
            <a:endParaRPr lang="en-IT"/>
          </a:p>
        </p:txBody>
      </p:sp>
      <p:sp>
        <p:nvSpPr>
          <p:cNvPr id="6" name="Slide Number Placeholder 5">
            <a:extLst>
              <a:ext uri="{FF2B5EF4-FFF2-40B4-BE49-F238E27FC236}">
                <a16:creationId xmlns:a16="http://schemas.microsoft.com/office/drawing/2014/main" id="{E292335C-CEA5-DF10-2000-175307396B66}"/>
              </a:ext>
            </a:extLst>
          </p:cNvPr>
          <p:cNvSpPr>
            <a:spLocks noGrp="1"/>
          </p:cNvSpPr>
          <p:nvPr>
            <p:ph type="sldNum" sz="quarter" idx="12"/>
          </p:nvPr>
        </p:nvSpPr>
        <p:spPr/>
        <p:txBody>
          <a:bodyPr/>
          <a:lstStyle/>
          <a:p>
            <a:fld id="{FB9EE3F8-69B4-B64F-916A-DB534A74575B}" type="slidenum">
              <a:rPr lang="en-IT" smtClean="0"/>
              <a:t>6</a:t>
            </a:fld>
            <a:endParaRPr lang="en-IT"/>
          </a:p>
        </p:txBody>
      </p:sp>
      <p:pic>
        <p:nvPicPr>
          <p:cNvPr id="9" name="Picture 8">
            <a:extLst>
              <a:ext uri="{FF2B5EF4-FFF2-40B4-BE49-F238E27FC236}">
                <a16:creationId xmlns:a16="http://schemas.microsoft.com/office/drawing/2014/main" id="{C5A752DE-6F93-5C58-7435-C4819639EEAA}"/>
              </a:ext>
            </a:extLst>
          </p:cNvPr>
          <p:cNvPicPr>
            <a:picLocks noChangeAspect="1"/>
          </p:cNvPicPr>
          <p:nvPr/>
        </p:nvPicPr>
        <p:blipFill>
          <a:blip r:embed="rId3"/>
          <a:stretch>
            <a:fillRect/>
          </a:stretch>
        </p:blipFill>
        <p:spPr>
          <a:xfrm>
            <a:off x="5233013" y="2094386"/>
            <a:ext cx="6958986" cy="3994256"/>
          </a:xfrm>
          <a:prstGeom prst="rect">
            <a:avLst/>
          </a:prstGeom>
        </p:spPr>
      </p:pic>
      <p:sp>
        <p:nvSpPr>
          <p:cNvPr id="10" name="Content Placeholder 2">
            <a:extLst>
              <a:ext uri="{FF2B5EF4-FFF2-40B4-BE49-F238E27FC236}">
                <a16:creationId xmlns:a16="http://schemas.microsoft.com/office/drawing/2014/main" id="{BAA1CB1E-9134-44E5-1F65-3212ABB3F060}"/>
              </a:ext>
            </a:extLst>
          </p:cNvPr>
          <p:cNvSpPr txBox="1">
            <a:spLocks/>
          </p:cNvSpPr>
          <p:nvPr/>
        </p:nvSpPr>
        <p:spPr>
          <a:xfrm>
            <a:off x="-15594" y="1971661"/>
            <a:ext cx="5469729" cy="4561341"/>
          </a:xfrm>
          <a:prstGeom prst="rect">
            <a:avLst/>
          </a:prstGeom>
          <a:ln>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The APE Philosophy:</a:t>
            </a:r>
            <a:r>
              <a:rPr lang="en-GB" dirty="0"/>
              <a:t> </a:t>
            </a:r>
          </a:p>
          <a:p>
            <a:pPr lvl="1"/>
            <a:r>
              <a:rPr lang="en-GB" dirty="0"/>
              <a:t>Build your own research tools through co-design, reuse and improve</a:t>
            </a:r>
          </a:p>
          <a:p>
            <a:pPr lvl="2"/>
            <a:r>
              <a:rPr lang="en-GB" dirty="0"/>
              <a:t>hardware and software developed together, following specifications from application</a:t>
            </a:r>
          </a:p>
          <a:p>
            <a:pPr lvl="2"/>
            <a:r>
              <a:rPr lang="en-GB" dirty="0"/>
              <a:t>reuse components as much as possible</a:t>
            </a:r>
          </a:p>
          <a:p>
            <a:pPr lvl="2"/>
            <a:r>
              <a:rPr lang="en-GB" dirty="0"/>
              <a:t>remove all unnecessary features of a general-purpose computer specializing its HW/SW for target application</a:t>
            </a:r>
          </a:p>
          <a:p>
            <a:pPr lvl="1"/>
            <a:r>
              <a:rPr lang="en-GB" dirty="0"/>
              <a:t>Leverage on a heterogenous team of visionary physicists, young staff, post-doc and students</a:t>
            </a:r>
            <a:endParaRPr lang="en-IT" sz="2400" dirty="0"/>
          </a:p>
        </p:txBody>
      </p:sp>
    </p:spTree>
    <p:extLst>
      <p:ext uri="{BB962C8B-B14F-4D97-AF65-F5344CB8AC3E}">
        <p14:creationId xmlns:p14="http://schemas.microsoft.com/office/powerpoint/2010/main" val="397157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1026">
            <a:extLst>
              <a:ext uri="{FF2B5EF4-FFF2-40B4-BE49-F238E27FC236}">
                <a16:creationId xmlns:a16="http://schemas.microsoft.com/office/drawing/2014/main" id="{47F9BC5C-E847-3496-C72F-6018C1F23CE2}"/>
              </a:ext>
            </a:extLst>
          </p:cNvPr>
          <p:cNvSpPr>
            <a:spLocks noGrp="1" noChangeArrowheads="1"/>
          </p:cNvSpPr>
          <p:nvPr>
            <p:ph type="title"/>
          </p:nvPr>
        </p:nvSpPr>
        <p:spPr/>
        <p:txBody>
          <a:bodyPr>
            <a:normAutofit fontScale="90000"/>
          </a:bodyPr>
          <a:lstStyle/>
          <a:p>
            <a:r>
              <a:rPr lang="en-US" altLang="en-IT" sz="3200" dirty="0"/>
              <a:t>APE keywords (Architectural level)</a:t>
            </a:r>
          </a:p>
        </p:txBody>
      </p:sp>
      <p:sp>
        <p:nvSpPr>
          <p:cNvPr id="2" name="Date Placeholder 3">
            <a:extLst>
              <a:ext uri="{FF2B5EF4-FFF2-40B4-BE49-F238E27FC236}">
                <a16:creationId xmlns:a16="http://schemas.microsoft.com/office/drawing/2014/main" id="{269CD843-069F-DAC5-EE5A-A47DB55DCB80}"/>
              </a:ext>
            </a:extLst>
          </p:cNvPr>
          <p:cNvSpPr>
            <a:spLocks noGrp="1"/>
          </p:cNvSpPr>
          <p:nvPr>
            <p:ph type="dt" sz="half" idx="10"/>
          </p:nvPr>
        </p:nvSpPr>
        <p:spPr/>
        <p:txBody>
          <a:bodyPr/>
          <a:lstStyle/>
          <a:p>
            <a:r>
              <a:rPr lang="it-IT" altLang="en-IT"/>
              <a:t>20/10/2025</a:t>
            </a:r>
            <a:endParaRPr lang="en-US" altLang="en-IT"/>
          </a:p>
        </p:txBody>
      </p:sp>
      <p:sp>
        <p:nvSpPr>
          <p:cNvPr id="3" name="Footer Placeholder 4">
            <a:extLst>
              <a:ext uri="{FF2B5EF4-FFF2-40B4-BE49-F238E27FC236}">
                <a16:creationId xmlns:a16="http://schemas.microsoft.com/office/drawing/2014/main" id="{538A6B1E-44FA-5C2A-7D2E-F6BBE9761430}"/>
              </a:ext>
            </a:extLst>
          </p:cNvPr>
          <p:cNvSpPr>
            <a:spLocks noGrp="1"/>
          </p:cNvSpPr>
          <p:nvPr>
            <p:ph type="ftr" sz="quarter" idx="11"/>
          </p:nvPr>
        </p:nvSpPr>
        <p:spPr/>
        <p:txBody>
          <a:bodyPr/>
          <a:lstStyle/>
          <a:p>
            <a:r>
              <a:rPr lang="en-US" altLang="en-IT"/>
              <a:t>Piero Vicini - La RaRa occasione - Milano 2025</a:t>
            </a:r>
          </a:p>
        </p:txBody>
      </p:sp>
      <p:sp>
        <p:nvSpPr>
          <p:cNvPr id="4" name="Slide Number Placeholder 3">
            <a:extLst>
              <a:ext uri="{FF2B5EF4-FFF2-40B4-BE49-F238E27FC236}">
                <a16:creationId xmlns:a16="http://schemas.microsoft.com/office/drawing/2014/main" id="{FEAEF352-D3F5-1E33-ABFB-1DB98918457A}"/>
              </a:ext>
            </a:extLst>
          </p:cNvPr>
          <p:cNvSpPr>
            <a:spLocks noGrp="1"/>
          </p:cNvSpPr>
          <p:nvPr>
            <p:ph type="sldNum" sz="quarter" idx="12"/>
          </p:nvPr>
        </p:nvSpPr>
        <p:spPr/>
        <p:txBody>
          <a:bodyPr/>
          <a:lstStyle/>
          <a:p>
            <a:fld id="{FB9EE3F8-69B4-B64F-916A-DB534A74575B}" type="slidenum">
              <a:rPr lang="en-IT" smtClean="0"/>
              <a:t>7</a:t>
            </a:fld>
            <a:endParaRPr lang="en-IT"/>
          </a:p>
        </p:txBody>
      </p:sp>
      <p:sp>
        <p:nvSpPr>
          <p:cNvPr id="243715" name="Text Box 1027">
            <a:extLst>
              <a:ext uri="{FF2B5EF4-FFF2-40B4-BE49-F238E27FC236}">
                <a16:creationId xmlns:a16="http://schemas.microsoft.com/office/drawing/2014/main" id="{AB6D33B2-4243-A8C2-3F80-C079C692BA30}"/>
              </a:ext>
            </a:extLst>
          </p:cNvPr>
          <p:cNvSpPr txBox="1">
            <a:spLocks noChangeArrowheads="1"/>
          </p:cNvSpPr>
          <p:nvPr/>
        </p:nvSpPr>
        <p:spPr bwMode="auto">
          <a:xfrm>
            <a:off x="198303" y="908051"/>
            <a:ext cx="6793047"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Char char="•"/>
            </a:pPr>
            <a:r>
              <a:rPr lang="en-US" altLang="en-IT" dirty="0">
                <a:solidFill>
                  <a:srgbClr val="FF3300"/>
                </a:solidFill>
                <a:latin typeface="Tahoma" panose="020B0604030504040204" pitchFamily="34" charset="0"/>
              </a:rPr>
              <a:t> SIMD (SPMD)</a:t>
            </a:r>
            <a:r>
              <a:rPr lang="en-US" altLang="en-IT" dirty="0">
                <a:latin typeface="Tahoma" panose="020B0604030504040204" pitchFamily="34" charset="0"/>
              </a:rPr>
              <a:t> architecture i.e. </a:t>
            </a:r>
            <a:r>
              <a:rPr lang="en-US" altLang="en-IT" sz="2000" dirty="0">
                <a:latin typeface="Tahoma" panose="020B0604030504040204" pitchFamily="34" charset="0"/>
              </a:rPr>
              <a:t>The natural “choice”</a:t>
            </a:r>
          </a:p>
          <a:p>
            <a:pPr>
              <a:buFontTx/>
              <a:buChar char="•"/>
            </a:pPr>
            <a:endParaRPr lang="en-US" altLang="en-IT" dirty="0">
              <a:latin typeface="Tahoma" panose="020B0604030504040204" pitchFamily="34" charset="0"/>
            </a:endParaRPr>
          </a:p>
          <a:p>
            <a:pPr>
              <a:buFontTx/>
              <a:buChar char="•"/>
            </a:pPr>
            <a:r>
              <a:rPr lang="en-US" altLang="en-IT" dirty="0">
                <a:latin typeface="Tahoma" panose="020B0604030504040204" pitchFamily="34" charset="0"/>
              </a:rPr>
              <a:t> </a:t>
            </a:r>
            <a:r>
              <a:rPr lang="en-US" altLang="en-IT" dirty="0">
                <a:solidFill>
                  <a:srgbClr val="FF0000"/>
                </a:solidFill>
                <a:latin typeface="Tahoma" panose="020B0604030504040204" pitchFamily="34" charset="0"/>
              </a:rPr>
              <a:t>MAC</a:t>
            </a:r>
            <a:r>
              <a:rPr lang="en-US" altLang="en-IT" dirty="0">
                <a:latin typeface="Tahoma" panose="020B0604030504040204" pitchFamily="34" charset="0"/>
              </a:rPr>
              <a:t> pipelined </a:t>
            </a:r>
            <a:r>
              <a:rPr lang="en-US" altLang="en-IT" dirty="0" err="1">
                <a:latin typeface="Tahoma" panose="020B0604030504040204" pitchFamily="34" charset="0"/>
              </a:rPr>
              <a:t>otpimized</a:t>
            </a:r>
            <a:r>
              <a:rPr lang="en-US" altLang="en-IT" dirty="0">
                <a:latin typeface="Tahoma" panose="020B0604030504040204" pitchFamily="34" charset="0"/>
              </a:rPr>
              <a:t> for </a:t>
            </a:r>
            <a:r>
              <a:rPr lang="en-US" altLang="en-IT" dirty="0">
                <a:solidFill>
                  <a:srgbClr val="FF0000"/>
                </a:solidFill>
                <a:latin typeface="Tahoma" panose="020B0604030504040204" pitchFamily="34" charset="0"/>
              </a:rPr>
              <a:t>complex FP</a:t>
            </a:r>
          </a:p>
          <a:p>
            <a:pPr>
              <a:buFontTx/>
              <a:buChar char="•"/>
            </a:pPr>
            <a:endParaRPr lang="it-IT" altLang="en-IT" dirty="0">
              <a:latin typeface="Tahoma" panose="020B0604030504040204" pitchFamily="34" charset="0"/>
            </a:endParaRPr>
          </a:p>
          <a:p>
            <a:pPr>
              <a:buFontTx/>
              <a:buChar char="•"/>
            </a:pPr>
            <a:r>
              <a:rPr lang="it-IT" altLang="en-IT" dirty="0">
                <a:latin typeface="Tahoma" panose="020B0604030504040204" pitchFamily="34" charset="0"/>
              </a:rPr>
              <a:t> “</a:t>
            </a:r>
            <a:r>
              <a:rPr lang="it-IT" altLang="en-IT" dirty="0" err="1">
                <a:latin typeface="Tahoma" panose="020B0604030504040204" pitchFamily="34" charset="0"/>
              </a:rPr>
              <a:t>unusual</a:t>
            </a:r>
            <a:r>
              <a:rPr lang="it-IT" altLang="en-IT" dirty="0">
                <a:latin typeface="Tahoma" panose="020B0604030504040204" pitchFamily="34" charset="0"/>
              </a:rPr>
              <a:t>” </a:t>
            </a:r>
            <a:r>
              <a:rPr lang="it-IT" altLang="en-IT" dirty="0" err="1">
                <a:latin typeface="Tahoma" panose="020B0604030504040204" pitchFamily="34" charset="0"/>
              </a:rPr>
              <a:t>memory</a:t>
            </a:r>
            <a:r>
              <a:rPr lang="it-IT" altLang="en-IT" dirty="0">
                <a:latin typeface="Tahoma" panose="020B0604030504040204" pitchFamily="34" charset="0"/>
              </a:rPr>
              <a:t> </a:t>
            </a:r>
            <a:r>
              <a:rPr lang="it-IT" altLang="en-IT" dirty="0" err="1">
                <a:latin typeface="Tahoma" panose="020B0604030504040204" pitchFamily="34" charset="0"/>
              </a:rPr>
              <a:t>interfaces</a:t>
            </a:r>
            <a:r>
              <a:rPr lang="it-IT" altLang="en-IT" dirty="0">
                <a:latin typeface="Tahoma" panose="020B0604030504040204" pitchFamily="34" charset="0"/>
              </a:rPr>
              <a:t> </a:t>
            </a:r>
            <a:r>
              <a:rPr lang="it-IT" altLang="en-IT" dirty="0" err="1">
                <a:latin typeface="Tahoma" panose="020B0604030504040204" pitchFamily="34" charset="0"/>
              </a:rPr>
              <a:t>based</a:t>
            </a:r>
            <a:r>
              <a:rPr lang="it-IT" altLang="en-IT" dirty="0">
                <a:latin typeface="Tahoma" panose="020B0604030504040204" pitchFamily="34" charset="0"/>
              </a:rPr>
              <a:t> on </a:t>
            </a:r>
            <a:r>
              <a:rPr lang="it-IT" altLang="en-IT" dirty="0">
                <a:solidFill>
                  <a:srgbClr val="FF0000"/>
                </a:solidFill>
                <a:latin typeface="Tahoma" panose="020B0604030504040204" pitchFamily="34" charset="0"/>
              </a:rPr>
              <a:t>large </a:t>
            </a:r>
            <a:r>
              <a:rPr lang="it-IT" altLang="en-IT" dirty="0" err="1">
                <a:solidFill>
                  <a:srgbClr val="FF0000"/>
                </a:solidFill>
                <a:latin typeface="Tahoma" panose="020B0604030504040204" pitchFamily="34" charset="0"/>
              </a:rPr>
              <a:t>many</a:t>
            </a:r>
            <a:r>
              <a:rPr lang="it-IT" altLang="en-IT" dirty="0">
                <a:solidFill>
                  <a:srgbClr val="FF0000"/>
                </a:solidFill>
                <a:latin typeface="Tahoma" panose="020B0604030504040204" pitchFamily="34" charset="0"/>
              </a:rPr>
              <a:t>-port </a:t>
            </a:r>
            <a:r>
              <a:rPr lang="it-IT" altLang="en-IT" dirty="0" err="1">
                <a:solidFill>
                  <a:srgbClr val="FF0000"/>
                </a:solidFill>
                <a:latin typeface="Tahoma" panose="020B0604030504040204" pitchFamily="34" charset="0"/>
              </a:rPr>
              <a:t>Register</a:t>
            </a:r>
            <a:r>
              <a:rPr lang="it-IT" altLang="en-IT" dirty="0">
                <a:solidFill>
                  <a:srgbClr val="FF0000"/>
                </a:solidFill>
                <a:latin typeface="Tahoma" panose="020B0604030504040204" pitchFamily="34" charset="0"/>
              </a:rPr>
              <a:t> File</a:t>
            </a:r>
            <a:r>
              <a:rPr lang="it-IT" altLang="en-IT" dirty="0">
                <a:latin typeface="Tahoma" panose="020B0604030504040204" pitchFamily="34" charset="0"/>
              </a:rPr>
              <a:t> </a:t>
            </a:r>
          </a:p>
          <a:p>
            <a:pPr>
              <a:buFontTx/>
              <a:buChar char="•"/>
            </a:pPr>
            <a:endParaRPr lang="en-US" altLang="en-IT" dirty="0">
              <a:solidFill>
                <a:srgbClr val="FF3300"/>
              </a:solidFill>
              <a:latin typeface="Tahoma" panose="020B0604030504040204" pitchFamily="34" charset="0"/>
            </a:endParaRPr>
          </a:p>
          <a:p>
            <a:pPr>
              <a:buFontTx/>
              <a:buChar char="•"/>
            </a:pPr>
            <a:r>
              <a:rPr lang="en-US" altLang="en-IT" dirty="0">
                <a:solidFill>
                  <a:srgbClr val="FF3300"/>
                </a:solidFill>
                <a:latin typeface="Tahoma" panose="020B0604030504040204" pitchFamily="34" charset="0"/>
              </a:rPr>
              <a:t> VLIW</a:t>
            </a:r>
            <a:r>
              <a:rPr lang="en-US" altLang="en-IT" dirty="0">
                <a:latin typeface="Tahoma" panose="020B0604030504040204" pitchFamily="34" charset="0"/>
              </a:rPr>
              <a:t> and custom software tools</a:t>
            </a:r>
          </a:p>
          <a:p>
            <a:pPr lvl="1">
              <a:buFontTx/>
              <a:buChar char="•"/>
            </a:pPr>
            <a:r>
              <a:rPr lang="en-US" altLang="en-IT" sz="2000" dirty="0">
                <a:latin typeface="Tahoma" panose="020B0604030504040204" pitchFamily="34" charset="0"/>
              </a:rPr>
              <a:t>dedicated high level language</a:t>
            </a:r>
          </a:p>
          <a:p>
            <a:pPr lvl="1">
              <a:buFontTx/>
              <a:buChar char="•"/>
            </a:pPr>
            <a:r>
              <a:rPr lang="en-US" altLang="en-IT" sz="2000" dirty="0">
                <a:latin typeface="Tahoma" panose="020B0604030504040204" pitchFamily="34" charset="0"/>
              </a:rPr>
              <a:t>optimizing compiler</a:t>
            </a:r>
          </a:p>
          <a:p>
            <a:pPr lvl="1">
              <a:buFontTx/>
              <a:buChar char="•"/>
            </a:pPr>
            <a:r>
              <a:rPr lang="en-US" altLang="en-IT" sz="2000" dirty="0">
                <a:latin typeface="Tahoma" panose="020B0604030504040204" pitchFamily="34" charset="0"/>
              </a:rPr>
              <a:t>microcode optimizer</a:t>
            </a:r>
          </a:p>
          <a:p>
            <a:r>
              <a:rPr lang="en-US" altLang="en-IT" dirty="0">
                <a:latin typeface="Tahoma" panose="020B0604030504040204" pitchFamily="34" charset="0"/>
              </a:rPr>
              <a:t> </a:t>
            </a:r>
          </a:p>
          <a:p>
            <a:pPr>
              <a:buFontTx/>
              <a:buChar char="•"/>
            </a:pPr>
            <a:r>
              <a:rPr lang="en-US" altLang="en-IT" dirty="0">
                <a:solidFill>
                  <a:srgbClr val="FF3300"/>
                </a:solidFill>
                <a:latin typeface="Tahoma" panose="020B0604030504040204" pitchFamily="34" charset="0"/>
              </a:rPr>
              <a:t>3D torus interconnection</a:t>
            </a:r>
            <a:r>
              <a:rPr lang="en-US" altLang="en-IT" dirty="0">
                <a:latin typeface="Tahoma" panose="020B0604030504040204" pitchFamily="34" charset="0"/>
              </a:rPr>
              <a:t> network</a:t>
            </a:r>
          </a:p>
          <a:p>
            <a:pPr lvl="1">
              <a:buFontTx/>
              <a:buChar char="•"/>
            </a:pPr>
            <a:r>
              <a:rPr lang="en-US" altLang="en-IT" sz="2000" dirty="0">
                <a:latin typeface="Tahoma" panose="020B0604030504040204" pitchFamily="34" charset="0"/>
              </a:rPr>
              <a:t>High bandwidth and low latency </a:t>
            </a:r>
          </a:p>
          <a:p>
            <a:pPr lvl="1">
              <a:buFontTx/>
              <a:buChar char="•"/>
            </a:pPr>
            <a:r>
              <a:rPr lang="en-US" altLang="en-IT" sz="2000" dirty="0">
                <a:latin typeface="Tahoma" panose="020B0604030504040204" pitchFamily="34" charset="0"/>
              </a:rPr>
              <a:t>Simple to implement</a:t>
            </a:r>
          </a:p>
          <a:p>
            <a:pPr lvl="2">
              <a:buFontTx/>
              <a:buChar char="•"/>
            </a:pPr>
            <a:r>
              <a:rPr lang="en-US" altLang="en-IT" sz="2000" dirty="0">
                <a:latin typeface="Tahoma" panose="020B0604030504040204" pitchFamily="34" charset="0"/>
              </a:rPr>
              <a:t>Point-to-point</a:t>
            </a:r>
          </a:p>
          <a:p>
            <a:pPr lvl="2">
              <a:buFontTx/>
              <a:buChar char="•"/>
            </a:pPr>
            <a:r>
              <a:rPr lang="en-US" altLang="en-IT" sz="2000" dirty="0">
                <a:latin typeface="Tahoma" panose="020B0604030504040204" pitchFamily="34" charset="0"/>
              </a:rPr>
              <a:t>Short distance</a:t>
            </a:r>
          </a:p>
          <a:p>
            <a:pPr lvl="1">
              <a:buFontTx/>
              <a:buChar char="•"/>
            </a:pPr>
            <a:r>
              <a:rPr lang="en-US" altLang="en-IT" sz="2000" dirty="0">
                <a:latin typeface="Tahoma" panose="020B0604030504040204" pitchFamily="34" charset="0"/>
              </a:rPr>
              <a:t>Scalable</a:t>
            </a:r>
          </a:p>
          <a:p>
            <a:r>
              <a:rPr lang="en-US" altLang="en-IT" dirty="0">
                <a:latin typeface="Tahoma" panose="020B0604030504040204" pitchFamily="34" charset="0"/>
              </a:rPr>
              <a:t>		</a:t>
            </a:r>
          </a:p>
        </p:txBody>
      </p:sp>
      <p:pic>
        <p:nvPicPr>
          <p:cNvPr id="243720" name="Picture 1032">
            <a:extLst>
              <a:ext uri="{FF2B5EF4-FFF2-40B4-BE49-F238E27FC236}">
                <a16:creationId xmlns:a16="http://schemas.microsoft.com/office/drawing/2014/main" id="{E8F440CF-4187-097C-AE13-530ABA5BA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8584" y="3972631"/>
            <a:ext cx="2344600" cy="2249007"/>
          </a:xfrm>
          <a:prstGeom prst="rect">
            <a:avLst/>
          </a:prstGeom>
          <a:noFill/>
          <a:extLst>
            <a:ext uri="{909E8E84-426E-40DD-AFC4-6F175D3DCCD1}">
              <a14:hiddenFill xmlns:a14="http://schemas.microsoft.com/office/drawing/2010/main">
                <a:solidFill>
                  <a:srgbClr val="FFFFFF"/>
                </a:solidFill>
              </a14:hiddenFill>
            </a:ext>
          </a:extLst>
        </p:spPr>
      </p:pic>
      <p:pic>
        <p:nvPicPr>
          <p:cNvPr id="243723" name="Picture 1035">
            <a:extLst>
              <a:ext uri="{FF2B5EF4-FFF2-40B4-BE49-F238E27FC236}">
                <a16:creationId xmlns:a16="http://schemas.microsoft.com/office/drawing/2014/main" id="{D3FEF3E1-8078-D87D-DC59-A429DC6A5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350" y="700519"/>
            <a:ext cx="4158448" cy="358509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3724" name="Rectangle 1036">
            <a:extLst>
              <a:ext uri="{FF2B5EF4-FFF2-40B4-BE49-F238E27FC236}">
                <a16:creationId xmlns:a16="http://schemas.microsoft.com/office/drawing/2014/main" id="{76289A0F-80A6-8E1D-E6A2-DA597EE13F67}"/>
              </a:ext>
            </a:extLst>
          </p:cNvPr>
          <p:cNvSpPr>
            <a:spLocks noChangeArrowheads="1"/>
          </p:cNvSpPr>
          <p:nvPr/>
        </p:nvSpPr>
        <p:spPr bwMode="auto">
          <a:xfrm>
            <a:off x="7186518" y="5097135"/>
            <a:ext cx="452809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IT" i="1" dirty="0">
                <a:latin typeface="Tahoma" panose="020B0604030504040204" pitchFamily="34" charset="0"/>
              </a:rPr>
              <a:t>A breakthrough innovation 40 years ago….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37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37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7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371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371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371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371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371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37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372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371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3715">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3715">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3715">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3715">
                                            <p:txEl>
                                              <p:pRg st="15" end="15"/>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3715">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37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4" grpId="0"/>
      <p:bldP spid="243715" grpId="0" uiExpand="1" build="p"/>
      <p:bldP spid="2437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C0835-5949-8C53-7021-22AF113C069F}"/>
            </a:ext>
          </a:extLst>
        </p:cNvPr>
        <p:cNvGrpSpPr/>
        <p:nvPr/>
      </p:nvGrpSpPr>
      <p:grpSpPr>
        <a:xfrm>
          <a:off x="0" y="0"/>
          <a:ext cx="0" cy="0"/>
          <a:chOff x="0" y="0"/>
          <a:chExt cx="0" cy="0"/>
        </a:xfrm>
      </p:grpSpPr>
      <p:sp>
        <p:nvSpPr>
          <p:cNvPr id="243714" name="Rectangle 1026">
            <a:extLst>
              <a:ext uri="{FF2B5EF4-FFF2-40B4-BE49-F238E27FC236}">
                <a16:creationId xmlns:a16="http://schemas.microsoft.com/office/drawing/2014/main" id="{ACAE708D-B618-6132-29B8-FC1786D7B846}"/>
              </a:ext>
            </a:extLst>
          </p:cNvPr>
          <p:cNvSpPr>
            <a:spLocks noGrp="1" noChangeArrowheads="1"/>
          </p:cNvSpPr>
          <p:nvPr>
            <p:ph type="title"/>
          </p:nvPr>
        </p:nvSpPr>
        <p:spPr/>
        <p:txBody>
          <a:bodyPr>
            <a:normAutofit fontScale="90000"/>
          </a:bodyPr>
          <a:lstStyle/>
          <a:p>
            <a:r>
              <a:rPr lang="en-US" altLang="en-IT" sz="3200" dirty="0"/>
              <a:t>APE keywords (System level)</a:t>
            </a:r>
          </a:p>
        </p:txBody>
      </p:sp>
      <p:sp>
        <p:nvSpPr>
          <p:cNvPr id="2" name="Date Placeholder 3">
            <a:extLst>
              <a:ext uri="{FF2B5EF4-FFF2-40B4-BE49-F238E27FC236}">
                <a16:creationId xmlns:a16="http://schemas.microsoft.com/office/drawing/2014/main" id="{98AF4040-5BBA-D8BF-9C43-43A1AD58ACB6}"/>
              </a:ext>
            </a:extLst>
          </p:cNvPr>
          <p:cNvSpPr>
            <a:spLocks noGrp="1"/>
          </p:cNvSpPr>
          <p:nvPr>
            <p:ph type="dt" sz="half" idx="10"/>
          </p:nvPr>
        </p:nvSpPr>
        <p:spPr/>
        <p:txBody>
          <a:bodyPr/>
          <a:lstStyle/>
          <a:p>
            <a:r>
              <a:rPr lang="it-IT" altLang="en-IT"/>
              <a:t>20/10/2025</a:t>
            </a:r>
            <a:endParaRPr lang="en-US" altLang="en-IT"/>
          </a:p>
        </p:txBody>
      </p:sp>
      <p:sp>
        <p:nvSpPr>
          <p:cNvPr id="3" name="Footer Placeholder 4">
            <a:extLst>
              <a:ext uri="{FF2B5EF4-FFF2-40B4-BE49-F238E27FC236}">
                <a16:creationId xmlns:a16="http://schemas.microsoft.com/office/drawing/2014/main" id="{45D9D812-09D0-1443-3171-B9AB4581472E}"/>
              </a:ext>
            </a:extLst>
          </p:cNvPr>
          <p:cNvSpPr>
            <a:spLocks noGrp="1"/>
          </p:cNvSpPr>
          <p:nvPr>
            <p:ph type="ftr" sz="quarter" idx="11"/>
          </p:nvPr>
        </p:nvSpPr>
        <p:spPr/>
        <p:txBody>
          <a:bodyPr/>
          <a:lstStyle/>
          <a:p>
            <a:r>
              <a:rPr lang="en-US" altLang="en-IT"/>
              <a:t>Piero Vicini - La RaRa occasione - Milano 2025</a:t>
            </a:r>
          </a:p>
        </p:txBody>
      </p:sp>
      <p:sp>
        <p:nvSpPr>
          <p:cNvPr id="13" name="Slide Number Placeholder 12">
            <a:extLst>
              <a:ext uri="{FF2B5EF4-FFF2-40B4-BE49-F238E27FC236}">
                <a16:creationId xmlns:a16="http://schemas.microsoft.com/office/drawing/2014/main" id="{C5570226-CB2F-AE35-9EFD-3C144DB0278F}"/>
              </a:ext>
            </a:extLst>
          </p:cNvPr>
          <p:cNvSpPr>
            <a:spLocks noGrp="1"/>
          </p:cNvSpPr>
          <p:nvPr>
            <p:ph type="sldNum" sz="quarter" idx="12"/>
          </p:nvPr>
        </p:nvSpPr>
        <p:spPr/>
        <p:txBody>
          <a:bodyPr/>
          <a:lstStyle/>
          <a:p>
            <a:fld id="{FB9EE3F8-69B4-B64F-916A-DB534A74575B}" type="slidenum">
              <a:rPr lang="en-IT" smtClean="0"/>
              <a:t>8</a:t>
            </a:fld>
            <a:endParaRPr lang="en-IT"/>
          </a:p>
        </p:txBody>
      </p:sp>
      <p:sp>
        <p:nvSpPr>
          <p:cNvPr id="4" name="Rectangle 11">
            <a:extLst>
              <a:ext uri="{FF2B5EF4-FFF2-40B4-BE49-F238E27FC236}">
                <a16:creationId xmlns:a16="http://schemas.microsoft.com/office/drawing/2014/main" id="{364C4CEE-2303-CE41-30AC-935EEC6DC615}"/>
              </a:ext>
            </a:extLst>
          </p:cNvPr>
          <p:cNvSpPr>
            <a:spLocks noChangeArrowheads="1"/>
          </p:cNvSpPr>
          <p:nvPr/>
        </p:nvSpPr>
        <p:spPr bwMode="auto">
          <a:xfrm>
            <a:off x="309563" y="977900"/>
            <a:ext cx="5210175"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669925" indent="-325438">
              <a:spcBef>
                <a:spcPct val="20000"/>
              </a:spcBef>
              <a:buChar char="–"/>
              <a:defRPr sz="2800">
                <a:solidFill>
                  <a:schemeClr val="tx1"/>
                </a:solidFill>
                <a:latin typeface="Times New Roman" panose="02020603050405020304" pitchFamily="18" charset="0"/>
              </a:defRPr>
            </a:lvl2pPr>
            <a:lvl3pPr marL="1022350" indent="-350838">
              <a:spcBef>
                <a:spcPct val="20000"/>
              </a:spcBef>
              <a:buChar char="•"/>
              <a:defRPr sz="2400">
                <a:solidFill>
                  <a:schemeClr val="tx1"/>
                </a:solidFill>
                <a:latin typeface="Times New Roman" panose="02020603050405020304" pitchFamily="18" charset="0"/>
              </a:defRPr>
            </a:lvl3pPr>
            <a:lvl4pPr marL="1339850" indent="-315913">
              <a:spcBef>
                <a:spcPct val="20000"/>
              </a:spcBef>
              <a:buChar char="–"/>
              <a:defRPr sz="2000">
                <a:solidFill>
                  <a:schemeClr val="tx1"/>
                </a:solidFill>
                <a:latin typeface="Times New Roman" panose="02020603050405020304" pitchFamily="18" charset="0"/>
              </a:defRPr>
            </a:lvl4pPr>
            <a:lvl5pPr marL="1681163" indent="-339725">
              <a:spcBef>
                <a:spcPct val="20000"/>
              </a:spcBef>
              <a:buChar char="»"/>
              <a:defRPr sz="2000">
                <a:solidFill>
                  <a:schemeClr val="tx1"/>
                </a:solidFill>
                <a:latin typeface="Times New Roman" panose="02020603050405020304" pitchFamily="18" charset="0"/>
              </a:defRPr>
            </a:lvl5pPr>
            <a:lvl6pPr marL="2138363" indent="-339725" eaLnBrk="0" fontAlgn="base" hangingPunct="0">
              <a:spcBef>
                <a:spcPct val="20000"/>
              </a:spcBef>
              <a:spcAft>
                <a:spcPct val="0"/>
              </a:spcAft>
              <a:buChar char="»"/>
              <a:defRPr sz="2000">
                <a:solidFill>
                  <a:schemeClr val="tx1"/>
                </a:solidFill>
                <a:latin typeface="Times New Roman" panose="02020603050405020304" pitchFamily="18" charset="0"/>
              </a:defRPr>
            </a:lvl6pPr>
            <a:lvl7pPr marL="2595563" indent="-339725" eaLnBrk="0" fontAlgn="base" hangingPunct="0">
              <a:spcBef>
                <a:spcPct val="20000"/>
              </a:spcBef>
              <a:spcAft>
                <a:spcPct val="0"/>
              </a:spcAft>
              <a:buChar char="»"/>
              <a:defRPr sz="2000">
                <a:solidFill>
                  <a:schemeClr val="tx1"/>
                </a:solidFill>
                <a:latin typeface="Times New Roman" panose="02020603050405020304" pitchFamily="18" charset="0"/>
              </a:defRPr>
            </a:lvl7pPr>
            <a:lvl8pPr marL="3052763" indent="-339725" eaLnBrk="0" fontAlgn="base" hangingPunct="0">
              <a:spcBef>
                <a:spcPct val="20000"/>
              </a:spcBef>
              <a:spcAft>
                <a:spcPct val="0"/>
              </a:spcAft>
              <a:buChar char="»"/>
              <a:defRPr sz="2000">
                <a:solidFill>
                  <a:schemeClr val="tx1"/>
                </a:solidFill>
                <a:latin typeface="Times New Roman" panose="02020603050405020304" pitchFamily="18" charset="0"/>
              </a:defRPr>
            </a:lvl8pPr>
            <a:lvl9pPr marL="3509963" indent="-339725"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pPr>
            <a:r>
              <a:rPr lang="en-US" altLang="en-IT" sz="2000" dirty="0">
                <a:latin typeface="Tahoma" panose="020B0604030504040204" pitchFamily="34" charset="0"/>
              </a:rPr>
              <a:t>o(1000) “simple”, low-power and application efficient computing units, running at low clock frequency and tightly interconnected  </a:t>
            </a:r>
          </a:p>
          <a:p>
            <a:pPr>
              <a:lnSpc>
                <a:spcPct val="90000"/>
              </a:lnSpc>
            </a:pPr>
            <a:endParaRPr lang="it-IT" altLang="en-IT" sz="2000" dirty="0">
              <a:latin typeface="Tahoma" panose="020B0604030504040204" pitchFamily="34" charset="0"/>
            </a:endParaRPr>
          </a:p>
          <a:p>
            <a:pPr>
              <a:lnSpc>
                <a:spcPct val="90000"/>
              </a:lnSpc>
            </a:pPr>
            <a:r>
              <a:rPr lang="it-IT" altLang="en-IT" sz="2000" dirty="0">
                <a:latin typeface="Tahoma" panose="020B0604030504040204" pitchFamily="34" charset="0"/>
              </a:rPr>
              <a:t>System </a:t>
            </a:r>
            <a:r>
              <a:rPr lang="it-IT" altLang="en-IT" sz="2000" dirty="0" err="1">
                <a:latin typeface="Tahoma" panose="020B0604030504040204" pitchFamily="34" charset="0"/>
              </a:rPr>
              <a:t>level</a:t>
            </a:r>
            <a:r>
              <a:rPr lang="it-IT" altLang="en-IT" sz="2000" dirty="0">
                <a:latin typeface="Tahoma" panose="020B0604030504040204" pitchFamily="34" charset="0"/>
              </a:rPr>
              <a:t>:</a:t>
            </a:r>
            <a:endParaRPr lang="en-US" altLang="en-IT" sz="2000" dirty="0">
              <a:latin typeface="Tahoma" panose="020B0604030504040204" pitchFamily="34" charset="0"/>
            </a:endParaRPr>
          </a:p>
          <a:p>
            <a:pPr lvl="1">
              <a:lnSpc>
                <a:spcPct val="90000"/>
              </a:lnSpc>
            </a:pPr>
            <a:r>
              <a:rPr lang="en-US" altLang="en-IT" sz="1800" dirty="0">
                <a:latin typeface="Tahoma" panose="020B0604030504040204" pitchFamily="34" charset="0"/>
              </a:rPr>
              <a:t>Dense and scalable</a:t>
            </a:r>
          </a:p>
          <a:p>
            <a:pPr lvl="2">
              <a:lnSpc>
                <a:spcPct val="90000"/>
              </a:lnSpc>
            </a:pPr>
            <a:r>
              <a:rPr lang="en-US" altLang="en-IT" sz="1600" dirty="0">
                <a:latin typeface="Tahoma" panose="020B0604030504040204" pitchFamily="34" charset="0"/>
              </a:rPr>
              <a:t>Very high ratio of Flops/Watt</a:t>
            </a:r>
          </a:p>
          <a:p>
            <a:pPr lvl="2">
              <a:lnSpc>
                <a:spcPct val="90000"/>
              </a:lnSpc>
            </a:pPr>
            <a:r>
              <a:rPr lang="en-US" altLang="en-IT" sz="1600" dirty="0">
                <a:latin typeface="Tahoma" panose="020B0604030504040204" pitchFamily="34" charset="0"/>
              </a:rPr>
              <a:t>Very high ratio of Flops/Volume</a:t>
            </a:r>
          </a:p>
          <a:p>
            <a:pPr lvl="1">
              <a:lnSpc>
                <a:spcPct val="90000"/>
              </a:lnSpc>
            </a:pPr>
            <a:endParaRPr lang="en-US" altLang="en-IT" sz="1800" dirty="0">
              <a:latin typeface="Tahoma" panose="020B0604030504040204" pitchFamily="34" charset="0"/>
            </a:endParaRPr>
          </a:p>
          <a:p>
            <a:pPr lvl="1">
              <a:lnSpc>
                <a:spcPct val="90000"/>
              </a:lnSpc>
            </a:pPr>
            <a:r>
              <a:rPr lang="en-US" altLang="en-IT" sz="1800" dirty="0">
                <a:latin typeface="Tahoma" panose="020B0604030504040204" pitchFamily="34" charset="0"/>
              </a:rPr>
              <a:t>Simple and achievable</a:t>
            </a:r>
          </a:p>
          <a:p>
            <a:pPr lvl="2">
              <a:lnSpc>
                <a:spcPct val="90000"/>
              </a:lnSpc>
            </a:pPr>
            <a:r>
              <a:rPr lang="en-US" altLang="en-IT" sz="1600" dirty="0">
                <a:latin typeface="Tahoma" panose="020B0604030504040204" pitchFamily="34" charset="0"/>
              </a:rPr>
              <a:t>Control needed technology</a:t>
            </a:r>
          </a:p>
          <a:p>
            <a:pPr lvl="1">
              <a:lnSpc>
                <a:spcPct val="90000"/>
              </a:lnSpc>
              <a:buFontTx/>
              <a:buNone/>
            </a:pPr>
            <a:endParaRPr lang="en-US" altLang="en-IT" sz="1800" dirty="0">
              <a:latin typeface="Tahoma" panose="020B0604030504040204" pitchFamily="34" charset="0"/>
            </a:endParaRPr>
          </a:p>
          <a:p>
            <a:pPr lvl="1">
              <a:lnSpc>
                <a:spcPct val="90000"/>
              </a:lnSpc>
            </a:pPr>
            <a:r>
              <a:rPr lang="en-US" altLang="en-IT" sz="1800" dirty="0">
                <a:latin typeface="Tahoma" panose="020B0604030504040204" pitchFamily="34" charset="0"/>
              </a:rPr>
              <a:t>Reliable and cost effective</a:t>
            </a:r>
          </a:p>
          <a:p>
            <a:pPr lvl="2">
              <a:lnSpc>
                <a:spcPct val="90000"/>
              </a:lnSpc>
            </a:pPr>
            <a:r>
              <a:rPr lang="en-US" altLang="en-IT" sz="1600" dirty="0">
                <a:latin typeface="Tahoma" panose="020B0604030504040204" pitchFamily="34" charset="0"/>
              </a:rPr>
              <a:t>0.5 €/</a:t>
            </a:r>
            <a:r>
              <a:rPr lang="en-US" altLang="en-IT" sz="1600" dirty="0" err="1">
                <a:latin typeface="Tahoma" panose="020B0604030504040204" pitchFamily="34" charset="0"/>
              </a:rPr>
              <a:t>Mflops</a:t>
            </a:r>
            <a:endParaRPr lang="en-US" altLang="en-IT" sz="1600" dirty="0">
              <a:latin typeface="Tahoma" panose="020B0604030504040204" pitchFamily="34" charset="0"/>
            </a:endParaRPr>
          </a:p>
          <a:p>
            <a:pPr lvl="2">
              <a:lnSpc>
                <a:spcPct val="90000"/>
              </a:lnSpc>
            </a:pPr>
            <a:r>
              <a:rPr lang="en-US" altLang="en-IT" sz="1600" dirty="0">
                <a:latin typeface="Tahoma" panose="020B0604030504040204" pitchFamily="34" charset="0"/>
              </a:rPr>
              <a:t>Very low development cost </a:t>
            </a:r>
          </a:p>
          <a:p>
            <a:pPr lvl="2">
              <a:lnSpc>
                <a:spcPct val="90000"/>
              </a:lnSpc>
            </a:pPr>
            <a:r>
              <a:rPr lang="en-US" altLang="en-IT" sz="1600" dirty="0">
                <a:latin typeface="Tahoma" panose="020B0604030504040204" pitchFamily="34" charset="0"/>
              </a:rPr>
              <a:t>Very low cost maintenance </a:t>
            </a:r>
          </a:p>
        </p:txBody>
      </p:sp>
      <p:pic>
        <p:nvPicPr>
          <p:cNvPr id="5" name="Picture 20">
            <a:extLst>
              <a:ext uri="{FF2B5EF4-FFF2-40B4-BE49-F238E27FC236}">
                <a16:creationId xmlns:a16="http://schemas.microsoft.com/office/drawing/2014/main" id="{6140D60E-A2C4-A086-2B37-8224B9949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762001"/>
            <a:ext cx="5257800" cy="221932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1">
            <a:extLst>
              <a:ext uri="{FF2B5EF4-FFF2-40B4-BE49-F238E27FC236}">
                <a16:creationId xmlns:a16="http://schemas.microsoft.com/office/drawing/2014/main" id="{D82F8732-BF5C-10EF-4D18-A3F02FA06D49}"/>
              </a:ext>
            </a:extLst>
          </p:cNvPr>
          <p:cNvGrpSpPr>
            <a:grpSpLocks/>
          </p:cNvGrpSpPr>
          <p:nvPr/>
        </p:nvGrpSpPr>
        <p:grpSpPr bwMode="auto">
          <a:xfrm>
            <a:off x="5638801" y="3324226"/>
            <a:ext cx="5210175" cy="3000375"/>
            <a:chOff x="2832" y="2094"/>
            <a:chExt cx="3282" cy="1890"/>
          </a:xfrm>
        </p:grpSpPr>
        <p:graphicFrame>
          <p:nvGraphicFramePr>
            <p:cNvPr id="7" name="Object 46">
              <a:extLst>
                <a:ext uri="{FF2B5EF4-FFF2-40B4-BE49-F238E27FC236}">
                  <a16:creationId xmlns:a16="http://schemas.microsoft.com/office/drawing/2014/main" id="{64F633C4-2AD8-A356-82A8-79BDCBA16EFD}"/>
                </a:ext>
              </a:extLst>
            </p:cNvPr>
            <p:cNvGraphicFramePr>
              <a:graphicFrameLocks noChangeAspect="1"/>
            </p:cNvGraphicFramePr>
            <p:nvPr/>
          </p:nvGraphicFramePr>
          <p:xfrm>
            <a:off x="2832" y="2094"/>
            <a:ext cx="3282" cy="498"/>
          </p:xfrm>
          <a:graphic>
            <a:graphicData uri="http://schemas.openxmlformats.org/presentationml/2006/ole">
              <mc:AlternateContent xmlns:mc="http://schemas.openxmlformats.org/markup-compatibility/2006">
                <mc:Choice xmlns:v="urn:schemas-microsoft-com:vml" Requires="v">
                  <p:oleObj name="Bitmap Image" r:id="rId4" imgW="5943600" imgH="901700" progId="Paint.Picture">
                    <p:embed/>
                  </p:oleObj>
                </mc:Choice>
                <mc:Fallback>
                  <p:oleObj name="Bitmap Image" r:id="rId4" imgW="5943600" imgH="901700" progId="Paint.Picture">
                    <p:embed/>
                    <p:pic>
                      <p:nvPicPr>
                        <p:cNvPr id="113710" name="Object 46">
                          <a:extLst>
                            <a:ext uri="{FF2B5EF4-FFF2-40B4-BE49-F238E27FC236}">
                              <a16:creationId xmlns:a16="http://schemas.microsoft.com/office/drawing/2014/main" id="{22B3F782-B88B-B437-48C8-2FD2AD9EE9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2" y="2094"/>
                          <a:ext cx="3282" cy="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 name="Picture 21">
              <a:extLst>
                <a:ext uri="{FF2B5EF4-FFF2-40B4-BE49-F238E27FC236}">
                  <a16:creationId xmlns:a16="http://schemas.microsoft.com/office/drawing/2014/main" id="{3FCF2175-9AC4-C67C-AFF5-D5A12AB7D2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3" y="2583"/>
              <a:ext cx="2752" cy="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9" name="Group 44">
            <a:extLst>
              <a:ext uri="{FF2B5EF4-FFF2-40B4-BE49-F238E27FC236}">
                <a16:creationId xmlns:a16="http://schemas.microsoft.com/office/drawing/2014/main" id="{C8C7C9A5-6093-2307-B37C-467DCA607DBD}"/>
              </a:ext>
            </a:extLst>
          </p:cNvPr>
          <p:cNvGraphicFramePr>
            <a:graphicFrameLocks noGrp="1"/>
          </p:cNvGraphicFramePr>
          <p:nvPr/>
        </p:nvGraphicFramePr>
        <p:xfrm>
          <a:off x="10063164" y="4310063"/>
          <a:ext cx="708025" cy="655512"/>
        </p:xfrm>
        <a:graphic>
          <a:graphicData uri="http://schemas.openxmlformats.org/drawingml/2006/table">
            <a:tbl>
              <a:tblPr/>
              <a:tblGrid>
                <a:gridCol w="708025">
                  <a:extLst>
                    <a:ext uri="{9D8B030D-6E8A-4147-A177-3AD203B41FA5}">
                      <a16:colId xmlns:a16="http://schemas.microsoft.com/office/drawing/2014/main" val="641386313"/>
                    </a:ext>
                  </a:extLst>
                </a:gridCol>
              </a:tblGrid>
              <a:tr h="13176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75000"/>
                        </a:lnSpc>
                        <a:spcBef>
                          <a:spcPct val="20000"/>
                        </a:spcBef>
                        <a:spcAft>
                          <a:spcPct val="0"/>
                        </a:spcAft>
                        <a:buClrTx/>
                        <a:buSzTx/>
                        <a:buFontTx/>
                        <a:buNone/>
                        <a:tabLst/>
                      </a:pPr>
                      <a:r>
                        <a:rPr kumimoji="0" lang="en-US" altLang="en-IT" sz="1100" b="1" i="0" u="none" strike="noStrike" cap="none" normalizeH="0" baseline="0">
                          <a:ln>
                            <a:noFill/>
                          </a:ln>
                          <a:solidFill>
                            <a:schemeClr val="tx1"/>
                          </a:solidFill>
                          <a:effectLst/>
                          <a:latin typeface="Times New Roman" panose="02020603050405020304" pitchFamily="18" charset="0"/>
                        </a:rPr>
                        <a:t>3670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802118162"/>
                  </a:ext>
                </a:extLst>
              </a:tr>
              <a:tr h="1254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75000"/>
                        </a:lnSpc>
                        <a:spcBef>
                          <a:spcPct val="20000"/>
                        </a:spcBef>
                        <a:spcAft>
                          <a:spcPct val="0"/>
                        </a:spcAft>
                        <a:buClrTx/>
                        <a:buSzTx/>
                        <a:buFontTx/>
                        <a:buNone/>
                        <a:tabLst/>
                      </a:pPr>
                      <a:r>
                        <a:rPr kumimoji="0" lang="en-US" altLang="en-IT" sz="1100" b="1" i="0" u="none" strike="noStrike" cap="none" normalizeH="0" baseline="0">
                          <a:ln>
                            <a:noFill/>
                          </a:ln>
                          <a:solidFill>
                            <a:schemeClr val="tx1"/>
                          </a:solidFill>
                          <a:effectLst/>
                          <a:latin typeface="Times New Roman" panose="02020603050405020304" pitchFamily="18" charset="0"/>
                        </a:rPr>
                        <a:t>80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170913978"/>
                  </a:ext>
                </a:extLst>
              </a:tr>
              <a:tr h="1270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75000"/>
                        </a:lnSpc>
                        <a:spcBef>
                          <a:spcPct val="20000"/>
                        </a:spcBef>
                        <a:spcAft>
                          <a:spcPct val="0"/>
                        </a:spcAft>
                        <a:buClrTx/>
                        <a:buSzTx/>
                        <a:buFontTx/>
                        <a:buNone/>
                        <a:tabLst/>
                      </a:pPr>
                      <a:r>
                        <a:rPr kumimoji="0" lang="en-US" altLang="en-IT" sz="1100" b="1" i="0" u="none" strike="noStrike" cap="none" normalizeH="0" baseline="0" dirty="0">
                          <a:ln>
                            <a:noFill/>
                          </a:ln>
                          <a:solidFill>
                            <a:srgbClr val="FF0000"/>
                          </a:solidFill>
                          <a:effectLst/>
                          <a:latin typeface="Times New Roman" panose="02020603050405020304" pitchFamily="18" charset="0"/>
                        </a:rPr>
                        <a:t>46</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819194837"/>
                  </a:ext>
                </a:extLst>
              </a:tr>
            </a:tbl>
          </a:graphicData>
        </a:graphic>
      </p:graphicFrame>
      <p:sp>
        <p:nvSpPr>
          <p:cNvPr id="10" name="Text Box 32">
            <a:extLst>
              <a:ext uri="{FF2B5EF4-FFF2-40B4-BE49-F238E27FC236}">
                <a16:creationId xmlns:a16="http://schemas.microsoft.com/office/drawing/2014/main" id="{4553AA49-742D-F332-D730-D21C85B57D6E}"/>
              </a:ext>
            </a:extLst>
          </p:cNvPr>
          <p:cNvSpPr txBox="1">
            <a:spLocks noChangeArrowheads="1"/>
          </p:cNvSpPr>
          <p:nvPr/>
        </p:nvSpPr>
        <p:spPr bwMode="auto">
          <a:xfrm>
            <a:off x="10044114" y="3979863"/>
            <a:ext cx="750887" cy="254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spAutoFit/>
          </a:bodyPr>
          <a:lstStyle/>
          <a:p>
            <a:pPr eaLnBrk="1" hangingPunct="1"/>
            <a:r>
              <a:rPr lang="en-US" altLang="en-IT" sz="1000">
                <a:solidFill>
                  <a:schemeClr val="tx2"/>
                </a:solidFill>
              </a:rPr>
              <a:t>apeNEXT</a:t>
            </a:r>
          </a:p>
        </p:txBody>
      </p:sp>
      <p:graphicFrame>
        <p:nvGraphicFramePr>
          <p:cNvPr id="11" name="Group 45">
            <a:extLst>
              <a:ext uri="{FF2B5EF4-FFF2-40B4-BE49-F238E27FC236}">
                <a16:creationId xmlns:a16="http://schemas.microsoft.com/office/drawing/2014/main" id="{61278D1B-046D-C5F3-9DD9-ED4AC3C3CAC5}"/>
              </a:ext>
            </a:extLst>
          </p:cNvPr>
          <p:cNvGraphicFramePr>
            <a:graphicFrameLocks noGrp="1"/>
          </p:cNvGraphicFramePr>
          <p:nvPr/>
        </p:nvGraphicFramePr>
        <p:xfrm>
          <a:off x="10113964" y="5500688"/>
          <a:ext cx="606425" cy="655512"/>
        </p:xfrm>
        <a:graphic>
          <a:graphicData uri="http://schemas.openxmlformats.org/drawingml/2006/table">
            <a:tbl>
              <a:tblPr/>
              <a:tblGrid>
                <a:gridCol w="606425">
                  <a:extLst>
                    <a:ext uri="{9D8B030D-6E8A-4147-A177-3AD203B41FA5}">
                      <a16:colId xmlns:a16="http://schemas.microsoft.com/office/drawing/2014/main" val="267486049"/>
                    </a:ext>
                  </a:extLst>
                </a:gridCol>
              </a:tblGrid>
              <a:tr h="1905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75000"/>
                        </a:lnSpc>
                        <a:spcBef>
                          <a:spcPct val="20000"/>
                        </a:spcBef>
                        <a:spcAft>
                          <a:spcPct val="0"/>
                        </a:spcAft>
                        <a:buClrTx/>
                        <a:buSzTx/>
                        <a:buFontTx/>
                        <a:buNone/>
                        <a:tabLst/>
                      </a:pPr>
                      <a:r>
                        <a:rPr kumimoji="0" lang="en-US" altLang="en-IT" sz="1100" b="1" i="0" u="none" strike="noStrike" cap="none" normalizeH="0" baseline="0">
                          <a:ln>
                            <a:noFill/>
                          </a:ln>
                          <a:solidFill>
                            <a:schemeClr val="tx1"/>
                          </a:solidFill>
                          <a:effectLst/>
                          <a:latin typeface="Times New Roman" panose="02020603050405020304" pitchFamily="18" charset="0"/>
                        </a:rPr>
                        <a:t>3670</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340114350"/>
                  </a:ext>
                </a:extLst>
              </a:tr>
              <a:tr h="1905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75000"/>
                        </a:lnSpc>
                        <a:spcBef>
                          <a:spcPct val="20000"/>
                        </a:spcBef>
                        <a:spcAft>
                          <a:spcPct val="0"/>
                        </a:spcAft>
                        <a:buClrTx/>
                        <a:buSzTx/>
                        <a:buFontTx/>
                        <a:buNone/>
                        <a:tabLst/>
                      </a:pPr>
                      <a:r>
                        <a:rPr kumimoji="0" lang="en-US" altLang="en-IT" sz="1100" b="1" i="0" u="none" strike="noStrike" cap="none" normalizeH="0" baseline="0">
                          <a:ln>
                            <a:noFill/>
                          </a:ln>
                          <a:solidFill>
                            <a:schemeClr val="tx1"/>
                          </a:solidFill>
                          <a:effectLst/>
                          <a:latin typeface="Times New Roman" panose="02020603050405020304" pitchFamily="18" charset="0"/>
                        </a:rPr>
                        <a:t>72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521913128"/>
                  </a:ext>
                </a:extLst>
              </a:tr>
              <a:tr h="19050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75000"/>
                        </a:lnSpc>
                        <a:spcBef>
                          <a:spcPct val="20000"/>
                        </a:spcBef>
                        <a:spcAft>
                          <a:spcPct val="0"/>
                        </a:spcAft>
                        <a:buClrTx/>
                        <a:buSzTx/>
                        <a:buFontTx/>
                        <a:buNone/>
                        <a:tabLst/>
                      </a:pPr>
                      <a:r>
                        <a:rPr kumimoji="0" lang="en-US" altLang="en-IT" sz="1100" b="1" i="0" u="none" strike="noStrike" cap="none" normalizeH="0" baseline="0">
                          <a:ln>
                            <a:noFill/>
                          </a:ln>
                          <a:solidFill>
                            <a:srgbClr val="FF0000"/>
                          </a:solidFill>
                          <a:effectLst/>
                          <a:latin typeface="Times New Roman" panose="02020603050405020304" pitchFamily="18" charset="0"/>
                        </a:rPr>
                        <a:t>50972</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823648075"/>
                  </a:ext>
                </a:extLst>
              </a:tr>
            </a:tbl>
          </a:graphicData>
        </a:graphic>
      </p:graphicFrame>
      <p:sp>
        <p:nvSpPr>
          <p:cNvPr id="12" name="Text Box 43">
            <a:extLst>
              <a:ext uri="{FF2B5EF4-FFF2-40B4-BE49-F238E27FC236}">
                <a16:creationId xmlns:a16="http://schemas.microsoft.com/office/drawing/2014/main" id="{1A4AF704-9B57-CCC5-9F84-96C08D23D34C}"/>
              </a:ext>
            </a:extLst>
          </p:cNvPr>
          <p:cNvSpPr txBox="1">
            <a:spLocks noChangeArrowheads="1"/>
          </p:cNvSpPr>
          <p:nvPr/>
        </p:nvSpPr>
        <p:spPr bwMode="auto">
          <a:xfrm>
            <a:off x="10112376" y="5183189"/>
            <a:ext cx="652743" cy="24622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IT" sz="1000">
                <a:solidFill>
                  <a:schemeClr val="tx2"/>
                </a:solidFill>
              </a:rPr>
              <a:t>apeNEXT</a:t>
            </a:r>
          </a:p>
        </p:txBody>
      </p:sp>
    </p:spTree>
    <p:extLst>
      <p:ext uri="{BB962C8B-B14F-4D97-AF65-F5344CB8AC3E}">
        <p14:creationId xmlns:p14="http://schemas.microsoft.com/office/powerpoint/2010/main" val="3957968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761B7C15-C0E8-288C-B253-98493AF939C7}"/>
              </a:ext>
            </a:extLst>
          </p:cNvPr>
          <p:cNvSpPr>
            <a:spLocks noGrp="1" noChangeArrowheads="1"/>
          </p:cNvSpPr>
          <p:nvPr>
            <p:ph type="title" sz="quarter"/>
          </p:nvPr>
        </p:nvSpPr>
        <p:spPr>
          <a:xfrm>
            <a:off x="1608462" y="76200"/>
            <a:ext cx="10302183" cy="533400"/>
          </a:xfrm>
        </p:spPr>
        <p:txBody>
          <a:bodyPr/>
          <a:lstStyle/>
          <a:p>
            <a:r>
              <a:rPr lang="en-US" altLang="en-IT" sz="2800" b="1" dirty="0"/>
              <a:t>APE systems</a:t>
            </a:r>
          </a:p>
        </p:txBody>
      </p:sp>
      <p:graphicFrame>
        <p:nvGraphicFramePr>
          <p:cNvPr id="132234" name="Group 138">
            <a:extLst>
              <a:ext uri="{FF2B5EF4-FFF2-40B4-BE49-F238E27FC236}">
                <a16:creationId xmlns:a16="http://schemas.microsoft.com/office/drawing/2014/main" id="{260C5CB9-8D1D-C558-56F8-B781DCE28219}"/>
              </a:ext>
            </a:extLst>
          </p:cNvPr>
          <p:cNvGraphicFramePr>
            <a:graphicFrameLocks noGrp="1"/>
          </p:cNvGraphicFramePr>
          <p:nvPr>
            <p:ph sz="quarter" idx="1"/>
          </p:nvPr>
        </p:nvGraphicFramePr>
        <p:xfrm>
          <a:off x="1414464" y="1182689"/>
          <a:ext cx="9293225" cy="4899156"/>
        </p:xfrm>
        <a:graphic>
          <a:graphicData uri="http://schemas.openxmlformats.org/drawingml/2006/table">
            <a:tbl>
              <a:tblPr/>
              <a:tblGrid>
                <a:gridCol w="1785937">
                  <a:extLst>
                    <a:ext uri="{9D8B030D-6E8A-4147-A177-3AD203B41FA5}">
                      <a16:colId xmlns:a16="http://schemas.microsoft.com/office/drawing/2014/main" val="2252470235"/>
                    </a:ext>
                  </a:extLst>
                </a:gridCol>
                <a:gridCol w="1828800">
                  <a:extLst>
                    <a:ext uri="{9D8B030D-6E8A-4147-A177-3AD203B41FA5}">
                      <a16:colId xmlns:a16="http://schemas.microsoft.com/office/drawing/2014/main" val="3811947781"/>
                    </a:ext>
                  </a:extLst>
                </a:gridCol>
                <a:gridCol w="1828800">
                  <a:extLst>
                    <a:ext uri="{9D8B030D-6E8A-4147-A177-3AD203B41FA5}">
                      <a16:colId xmlns:a16="http://schemas.microsoft.com/office/drawing/2014/main" val="562840152"/>
                    </a:ext>
                  </a:extLst>
                </a:gridCol>
                <a:gridCol w="1676400">
                  <a:extLst>
                    <a:ext uri="{9D8B030D-6E8A-4147-A177-3AD203B41FA5}">
                      <a16:colId xmlns:a16="http://schemas.microsoft.com/office/drawing/2014/main" val="3778445777"/>
                    </a:ext>
                  </a:extLst>
                </a:gridCol>
                <a:gridCol w="2173288">
                  <a:extLst>
                    <a:ext uri="{9D8B030D-6E8A-4147-A177-3AD203B41FA5}">
                      <a16:colId xmlns:a16="http://schemas.microsoft.com/office/drawing/2014/main" val="1938910695"/>
                    </a:ext>
                  </a:extLst>
                </a:gridCol>
              </a:tblGrid>
              <a:tr h="4127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 </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1" i="0" u="none" strike="noStrike" cap="none" normalizeH="0" baseline="0">
                          <a:ln>
                            <a:noFill/>
                          </a:ln>
                          <a:solidFill>
                            <a:srgbClr val="FF0000"/>
                          </a:solidFill>
                          <a:effectLst/>
                          <a:latin typeface="Tahoma" panose="020B0604030504040204" pitchFamily="34" charset="0"/>
                        </a:rPr>
                        <a:t>APE</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0" i="0" u="none" strike="noStrike" cap="none" normalizeH="0" baseline="0">
                          <a:ln>
                            <a:noFill/>
                          </a:ln>
                          <a:solidFill>
                            <a:schemeClr val="tx1"/>
                          </a:solidFill>
                          <a:effectLst/>
                          <a:latin typeface="Tahoma" panose="020B0604030504040204" pitchFamily="34" charset="0"/>
                        </a:rPr>
                        <a:t>(</a:t>
                      </a:r>
                      <a:r>
                        <a:rPr kumimoji="0" lang="en-US" altLang="en-IT" sz="1800" b="0" i="0" u="none" strike="noStrike" cap="none" normalizeH="0" baseline="0">
                          <a:ln>
                            <a:noFill/>
                          </a:ln>
                          <a:solidFill>
                            <a:srgbClr val="009999"/>
                          </a:solidFill>
                          <a:effectLst/>
                          <a:latin typeface="Tahoma" panose="020B0604030504040204" pitchFamily="34" charset="0"/>
                        </a:rPr>
                        <a:t>1988</a:t>
                      </a:r>
                      <a:r>
                        <a:rPr kumimoji="0" lang="en-US" altLang="en-IT" sz="1800" b="0" i="0" u="none" strike="noStrike" cap="none" normalizeH="0" baseline="0">
                          <a:ln>
                            <a:noFill/>
                          </a:ln>
                          <a:solidFill>
                            <a:schemeClr val="tx1"/>
                          </a:solidFill>
                          <a:effectLst/>
                          <a:latin typeface="Tahoma" panose="020B0604030504040204" pitchFamily="34" charset="0"/>
                        </a:rPr>
                        <a:t>)</a:t>
                      </a:r>
                      <a:endParaRPr kumimoji="0" lang="en-GB" altLang="en-IT" sz="1800" b="0"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1" i="0" u="none" strike="noStrike" cap="none" normalizeH="0" baseline="0">
                          <a:ln>
                            <a:noFill/>
                          </a:ln>
                          <a:solidFill>
                            <a:srgbClr val="FF0000"/>
                          </a:solidFill>
                          <a:effectLst/>
                          <a:latin typeface="Tahoma" panose="020B0604030504040204" pitchFamily="34" charset="0"/>
                        </a:rPr>
                        <a:t>APE100</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0" i="0" u="none" strike="noStrike" cap="none" normalizeH="0" baseline="0">
                          <a:ln>
                            <a:noFill/>
                          </a:ln>
                          <a:solidFill>
                            <a:schemeClr val="tx1"/>
                          </a:solidFill>
                          <a:effectLst/>
                          <a:latin typeface="Tahoma" panose="020B0604030504040204" pitchFamily="34" charset="0"/>
                        </a:rPr>
                        <a:t>(</a:t>
                      </a:r>
                      <a:r>
                        <a:rPr kumimoji="0" lang="en-US" altLang="en-IT" sz="1800" b="0" i="0" u="none" strike="noStrike" cap="none" normalizeH="0" baseline="0">
                          <a:ln>
                            <a:noFill/>
                          </a:ln>
                          <a:solidFill>
                            <a:srgbClr val="009999"/>
                          </a:solidFill>
                          <a:effectLst/>
                          <a:latin typeface="Tahoma" panose="020B0604030504040204" pitchFamily="34" charset="0"/>
                        </a:rPr>
                        <a:t>1993</a:t>
                      </a:r>
                      <a:r>
                        <a:rPr kumimoji="0" lang="en-US" altLang="en-IT" sz="1800" b="0" i="0" u="none" strike="noStrike" cap="none" normalizeH="0" baseline="0">
                          <a:ln>
                            <a:noFill/>
                          </a:ln>
                          <a:solidFill>
                            <a:schemeClr val="tx1"/>
                          </a:solidFill>
                          <a:effectLst/>
                          <a:latin typeface="Tahoma" panose="020B0604030504040204" pitchFamily="34" charset="0"/>
                        </a:rPr>
                        <a:t>)</a:t>
                      </a:r>
                      <a:endParaRPr kumimoji="0" lang="en-GB" altLang="en-IT" sz="1800" b="0"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1" i="0" u="none" strike="noStrike" cap="none" normalizeH="0" baseline="0">
                          <a:ln>
                            <a:noFill/>
                          </a:ln>
                          <a:solidFill>
                            <a:srgbClr val="FF0000"/>
                          </a:solidFill>
                          <a:effectLst/>
                          <a:latin typeface="Tahoma" panose="020B0604030504040204" pitchFamily="34" charset="0"/>
                        </a:rPr>
                        <a:t>APEmille</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0" i="0" u="none" strike="noStrike" cap="none" normalizeH="0" baseline="0">
                          <a:ln>
                            <a:noFill/>
                          </a:ln>
                          <a:solidFill>
                            <a:schemeClr val="tx1"/>
                          </a:solidFill>
                          <a:effectLst/>
                          <a:latin typeface="Tahoma" panose="020B0604030504040204" pitchFamily="34" charset="0"/>
                        </a:rPr>
                        <a:t>(</a:t>
                      </a:r>
                      <a:r>
                        <a:rPr kumimoji="0" lang="en-US" altLang="en-IT" sz="1800" b="0" i="0" u="none" strike="noStrike" cap="none" normalizeH="0" baseline="0">
                          <a:ln>
                            <a:noFill/>
                          </a:ln>
                          <a:solidFill>
                            <a:srgbClr val="009999"/>
                          </a:solidFill>
                          <a:effectLst/>
                          <a:latin typeface="Tahoma" panose="020B0604030504040204" pitchFamily="34" charset="0"/>
                        </a:rPr>
                        <a:t>1999</a:t>
                      </a:r>
                      <a:r>
                        <a:rPr kumimoji="0" lang="en-US" altLang="en-IT" sz="1800" b="0" i="0" u="none" strike="noStrike" cap="none" normalizeH="0" baseline="0">
                          <a:ln>
                            <a:noFill/>
                          </a:ln>
                          <a:solidFill>
                            <a:schemeClr val="tx1"/>
                          </a:solidFill>
                          <a:effectLst/>
                          <a:latin typeface="Tahoma" panose="020B0604030504040204" pitchFamily="34" charset="0"/>
                        </a:rPr>
                        <a:t>)</a:t>
                      </a:r>
                      <a:endParaRPr kumimoji="0" lang="en-GB" altLang="en-IT" sz="1800" b="0"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1" i="0" u="none" strike="noStrike" cap="none" normalizeH="0" baseline="0">
                          <a:ln>
                            <a:noFill/>
                          </a:ln>
                          <a:solidFill>
                            <a:srgbClr val="FF0000"/>
                          </a:solidFill>
                          <a:effectLst/>
                          <a:latin typeface="Tahoma" panose="020B0604030504040204" pitchFamily="34" charset="0"/>
                        </a:rPr>
                        <a:t>apeNEXT</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800" b="0" i="0" u="none" strike="noStrike" cap="none" normalizeH="0" baseline="0">
                          <a:ln>
                            <a:noFill/>
                          </a:ln>
                          <a:solidFill>
                            <a:schemeClr val="tx1"/>
                          </a:solidFill>
                          <a:effectLst/>
                          <a:latin typeface="Tahoma" panose="020B0604030504040204" pitchFamily="34" charset="0"/>
                        </a:rPr>
                        <a:t>(</a:t>
                      </a:r>
                      <a:r>
                        <a:rPr kumimoji="0" lang="en-US" altLang="en-IT" sz="1800" b="0" i="0" u="none" strike="noStrike" cap="none" normalizeH="0" baseline="0">
                          <a:ln>
                            <a:noFill/>
                          </a:ln>
                          <a:solidFill>
                            <a:srgbClr val="009999"/>
                          </a:solidFill>
                          <a:effectLst/>
                          <a:latin typeface="Tahoma" panose="020B0604030504040204" pitchFamily="34" charset="0"/>
                        </a:rPr>
                        <a:t>2004</a:t>
                      </a:r>
                      <a:r>
                        <a:rPr kumimoji="0" lang="en-US" altLang="en-IT" sz="1800" b="0" i="0" u="none" strike="noStrike" cap="none" normalizeH="0" baseline="0">
                          <a:ln>
                            <a:noFill/>
                          </a:ln>
                          <a:solidFill>
                            <a:schemeClr val="tx1"/>
                          </a:solidFill>
                          <a:effectLst/>
                          <a:latin typeface="Tahoma" panose="020B0604030504040204" pitchFamily="34" charset="0"/>
                        </a:rPr>
                        <a:t>)</a:t>
                      </a:r>
                      <a:endParaRPr kumimoji="0" lang="en-GB" altLang="en-IT" sz="1800" b="0"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80333833"/>
                  </a:ext>
                </a:extLst>
              </a:tr>
              <a:tr h="387350">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endParaRPr kumimoji="0" lang="en-GB" altLang="en-IT" sz="1600" b="0" i="0" u="none" strike="noStrike" cap="none" normalizeH="0" baseline="0" dirty="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Italian research team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Italian research </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team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European research team</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Industry(QSW,</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Eurotech)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European research team</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a:t>
                      </a:r>
                    </a:p>
                    <a:p>
                      <a:pPr marL="0" marR="0" lvl="0" indent="0" algn="ctr" defTabSz="914400" rtl="0" eaLnBrk="0" fontAlgn="base" latinLnBrk="0" hangingPunct="0">
                        <a:lnSpc>
                          <a:spcPct val="110000"/>
                        </a:lnSpc>
                        <a:spcBef>
                          <a:spcPct val="0"/>
                        </a:spcBef>
                        <a:spcAft>
                          <a:spcPct val="0"/>
                        </a:spcAft>
                        <a:buClrTx/>
                        <a:buSzTx/>
                        <a:buFontTx/>
                        <a:buNone/>
                        <a:tabLst/>
                      </a:pPr>
                      <a:r>
                        <a:rPr kumimoji="0" lang="en-GB" altLang="en-IT" sz="1400" b="1" i="0" u="none" strike="noStrike" cap="none" normalizeH="0" baseline="0">
                          <a:ln>
                            <a:noFill/>
                          </a:ln>
                          <a:solidFill>
                            <a:schemeClr val="tx1"/>
                          </a:solidFill>
                          <a:effectLst/>
                          <a:latin typeface="Tahoma" panose="020B0604030504040204" pitchFamily="34" charset="0"/>
                        </a:rPr>
                        <a:t>Industry(Eurotech)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91928313"/>
                  </a:ext>
                </a:extLst>
              </a:tr>
              <a:tr h="3286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Architecture</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SIMD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SIMD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SIMD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SPMD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13220957"/>
                  </a:ext>
                </a:extLst>
              </a:tr>
              <a:tr h="3270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comp. nodes</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16</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2048</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2048</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4096</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09069862"/>
                  </a:ext>
                </a:extLst>
              </a:tr>
              <a:tr h="33496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Interc. Topology</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flexible 1D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rigid 3D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flexible 3D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flexible 3D</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4550725"/>
                  </a:ext>
                </a:extLst>
              </a:tr>
              <a:tr h="32702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Memory size</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256 MB</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8 GB</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64 GB</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1 TB</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08972689"/>
                  </a:ext>
                </a:extLst>
              </a:tr>
              <a:tr h="34448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registers(w.size)</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64 (x32)</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128 (x32)</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512 (x32)</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512 (x64)</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92518600"/>
                  </a:ext>
                </a:extLst>
              </a:tr>
              <a:tr h="32861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Clock speed</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8 MHz</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25 MHz</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66 MHz</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200 MHz</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0227008"/>
                  </a:ext>
                </a:extLst>
              </a:tr>
              <a:tr h="487363">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GB" altLang="en-IT" sz="1600" b="0" i="0" u="none" strike="noStrike" cap="none" normalizeH="0" baseline="0">
                          <a:ln>
                            <a:noFill/>
                          </a:ln>
                          <a:solidFill>
                            <a:schemeClr val="tx1"/>
                          </a:solidFill>
                          <a:effectLst/>
                          <a:latin typeface="Tahoma" panose="020B0604030504040204" pitchFamily="34" charset="0"/>
                        </a:rPr>
                        <a:t>Perf./node</a:t>
                      </a:r>
                    </a:p>
                  </a:txBody>
                  <a:tcPr marL="90000" marR="90000" marT="46800" marB="18000"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GB" altLang="en-IT" sz="1600" b="1" i="0" u="none" strike="noStrike" cap="none" normalizeH="0" baseline="0">
                          <a:ln>
                            <a:noFill/>
                          </a:ln>
                          <a:solidFill>
                            <a:schemeClr val="tx1"/>
                          </a:solidFill>
                          <a:effectLst/>
                          <a:latin typeface="Tahoma" panose="020B0604030504040204" pitchFamily="34" charset="0"/>
                        </a:rPr>
                        <a:t>64 Mflops</a:t>
                      </a:r>
                    </a:p>
                  </a:txBody>
                  <a:tcPr marL="90000" marR="90000" marT="46800" marB="1800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GB" altLang="en-IT" sz="1600" b="1" i="0" u="none" strike="noStrike" cap="none" normalizeH="0" baseline="0">
                          <a:ln>
                            <a:noFill/>
                          </a:ln>
                          <a:solidFill>
                            <a:schemeClr val="tx1"/>
                          </a:solidFill>
                          <a:effectLst/>
                          <a:latin typeface="Tahoma" panose="020B0604030504040204" pitchFamily="34" charset="0"/>
                        </a:rPr>
                        <a:t>50 Mflops</a:t>
                      </a:r>
                    </a:p>
                  </a:txBody>
                  <a:tcPr marL="90000" marR="90000" marT="46800" marB="1800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GB" altLang="en-IT" sz="1600" b="1" i="0" u="none" strike="noStrike" cap="none" normalizeH="0" baseline="0">
                          <a:ln>
                            <a:noFill/>
                          </a:ln>
                          <a:solidFill>
                            <a:schemeClr val="tx1"/>
                          </a:solidFill>
                          <a:effectLst/>
                          <a:latin typeface="Tahoma" panose="020B0604030504040204" pitchFamily="34" charset="0"/>
                        </a:rPr>
                        <a:t>528 Mflops</a:t>
                      </a:r>
                    </a:p>
                  </a:txBody>
                  <a:tcPr marL="90000" marR="90000" marT="46800" marB="1800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GB" altLang="en-IT" sz="1600" b="1" i="0" u="none" strike="noStrike" cap="none" normalizeH="0" baseline="0">
                          <a:ln>
                            <a:noFill/>
                          </a:ln>
                          <a:solidFill>
                            <a:schemeClr val="tx1"/>
                          </a:solidFill>
                          <a:effectLst/>
                          <a:latin typeface="Tahoma" panose="020B0604030504040204" pitchFamily="34" charset="0"/>
                        </a:rPr>
                        <a:t>1600 Mflops</a:t>
                      </a:r>
                    </a:p>
                  </a:txBody>
                  <a:tcPr marL="90000" marR="90000" marT="46800" marB="18000"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22337357"/>
                  </a:ext>
                </a:extLst>
              </a:tr>
              <a:tr h="48577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US" altLang="en-IT" sz="1600" b="0" i="0" u="none" strike="noStrike" cap="none" normalizeH="0" baseline="0">
                          <a:ln>
                            <a:noFill/>
                          </a:ln>
                          <a:solidFill>
                            <a:schemeClr val="tx1"/>
                          </a:solidFill>
                          <a:effectLst/>
                          <a:latin typeface="Tahoma" panose="020B0604030504040204" pitchFamily="34" charset="0"/>
                        </a:rPr>
                        <a:t>Agg. Peak perf.</a:t>
                      </a:r>
                      <a:endParaRPr kumimoji="0" lang="en-GB" altLang="en-IT" sz="1600" b="0" i="0" u="none" strike="noStrike" cap="none" normalizeH="0" baseline="0">
                        <a:ln>
                          <a:noFill/>
                        </a:ln>
                        <a:solidFill>
                          <a:schemeClr val="tx1"/>
                        </a:solidFill>
                        <a:effectLst/>
                        <a:latin typeface="Tahoma" panose="020B0604030504040204" pitchFamily="34" charset="0"/>
                      </a:endParaRPr>
                    </a:p>
                  </a:txBody>
                  <a:tcPr marL="90000" marR="90000" marT="46800" marB="18000"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1 GFlops</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marL="90000" marR="90000" marT="46800" marB="1800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100 GFlops</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marL="90000" marR="90000" marT="46800" marB="1800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US" altLang="en-IT" sz="1600" b="1" i="0" u="none" strike="noStrike" cap="none" normalizeH="0" baseline="0">
                          <a:ln>
                            <a:noFill/>
                          </a:ln>
                          <a:solidFill>
                            <a:schemeClr val="tx1"/>
                          </a:solidFill>
                          <a:effectLst/>
                          <a:latin typeface="Tahoma" panose="020B0604030504040204" pitchFamily="34" charset="0"/>
                        </a:rPr>
                        <a:t>1 TFlops</a:t>
                      </a:r>
                      <a:endParaRPr kumimoji="0" lang="en-GB" altLang="en-IT" sz="1600" b="1" i="0" u="none" strike="noStrike" cap="none" normalizeH="0" baseline="0">
                        <a:ln>
                          <a:noFill/>
                        </a:ln>
                        <a:solidFill>
                          <a:schemeClr val="tx1"/>
                        </a:solidFill>
                        <a:effectLst/>
                        <a:latin typeface="Tahoma" panose="020B0604030504040204" pitchFamily="34" charset="0"/>
                      </a:endParaRPr>
                    </a:p>
                  </a:txBody>
                  <a:tcPr marL="90000" marR="90000" marT="46800" marB="18000"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ctr" latinLnBrk="0" hangingPunct="0">
                        <a:lnSpc>
                          <a:spcPct val="110000"/>
                        </a:lnSpc>
                        <a:spcBef>
                          <a:spcPct val="0"/>
                        </a:spcBef>
                        <a:spcAft>
                          <a:spcPct val="0"/>
                        </a:spcAft>
                        <a:buClrTx/>
                        <a:buSzTx/>
                        <a:buFontTx/>
                        <a:buNone/>
                        <a:tabLst/>
                      </a:pPr>
                      <a:r>
                        <a:rPr kumimoji="0" lang="en-US" altLang="en-IT" sz="1600" b="1" i="0" u="none" strike="noStrike" cap="none" normalizeH="0" baseline="0" dirty="0">
                          <a:ln>
                            <a:noFill/>
                          </a:ln>
                          <a:solidFill>
                            <a:schemeClr val="tx1"/>
                          </a:solidFill>
                          <a:effectLst/>
                          <a:latin typeface="Tahoma" panose="020B0604030504040204" pitchFamily="34" charset="0"/>
                        </a:rPr>
                        <a:t>7 </a:t>
                      </a:r>
                      <a:r>
                        <a:rPr kumimoji="0" lang="en-US" altLang="en-IT" sz="1600" b="1" i="0" u="none" strike="noStrike" cap="none" normalizeH="0" baseline="0" dirty="0" err="1">
                          <a:ln>
                            <a:noFill/>
                          </a:ln>
                          <a:solidFill>
                            <a:schemeClr val="tx1"/>
                          </a:solidFill>
                          <a:effectLst/>
                          <a:latin typeface="Tahoma" panose="020B0604030504040204" pitchFamily="34" charset="0"/>
                        </a:rPr>
                        <a:t>TFlops</a:t>
                      </a:r>
                      <a:endParaRPr kumimoji="0" lang="en-GB" altLang="en-IT" sz="1600" b="1" i="0" u="none" strike="noStrike" cap="none" normalizeH="0" baseline="0" dirty="0">
                        <a:ln>
                          <a:noFill/>
                        </a:ln>
                        <a:solidFill>
                          <a:schemeClr val="tx1"/>
                        </a:solidFill>
                        <a:effectLst/>
                        <a:latin typeface="Tahoma" panose="020B0604030504040204" pitchFamily="34" charset="0"/>
                      </a:endParaRPr>
                    </a:p>
                  </a:txBody>
                  <a:tcPr marL="90000" marR="90000" marT="46800" marB="18000"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41442480"/>
                  </a:ext>
                </a:extLst>
              </a:tr>
            </a:tbl>
          </a:graphicData>
        </a:graphic>
      </p:graphicFrame>
      <p:sp>
        <p:nvSpPr>
          <p:cNvPr id="132100" name="Rectangle 4">
            <a:extLst>
              <a:ext uri="{FF2B5EF4-FFF2-40B4-BE49-F238E27FC236}">
                <a16:creationId xmlns:a16="http://schemas.microsoft.com/office/drawing/2014/main" id="{AA1EDA61-F0C1-9F94-A15F-4CE013C63A36}"/>
              </a:ext>
            </a:extLst>
          </p:cNvPr>
          <p:cNvSpPr>
            <a:spLocks noChangeArrowheads="1"/>
          </p:cNvSpPr>
          <p:nvPr/>
        </p:nvSpPr>
        <p:spPr bwMode="auto">
          <a:xfrm>
            <a:off x="1697039" y="692150"/>
            <a:ext cx="8499475"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Times New Roman" panose="02020603050405020304" pitchFamily="18" charset="0"/>
              </a:defRPr>
            </a:lvl1pPr>
            <a:lvl2pPr marL="742950" indent="-285750">
              <a:spcBef>
                <a:spcPct val="20000"/>
              </a:spcBef>
              <a:buChar char="–"/>
              <a:defRPr sz="2400">
                <a:solidFill>
                  <a:schemeClr val="tx1"/>
                </a:solidFill>
                <a:latin typeface="Times New Roman" panose="02020603050405020304" pitchFamily="18" charset="0"/>
              </a:defRPr>
            </a:lvl2pPr>
            <a:lvl3pPr marL="1143000" indent="-228600">
              <a:spcBef>
                <a:spcPct val="20000"/>
              </a:spcBef>
              <a:buChar char="•"/>
              <a:defRPr sz="2000">
                <a:solidFill>
                  <a:schemeClr val="tx1"/>
                </a:solidFill>
                <a:latin typeface="Times New Roman" panose="02020603050405020304" pitchFamily="18" charset="0"/>
              </a:defRPr>
            </a:lvl3pPr>
            <a:lvl4pPr marL="1600200" indent="-228600">
              <a:spcBef>
                <a:spcPct val="20000"/>
              </a:spcBef>
              <a:buChar char="–"/>
              <a:defRPr>
                <a:solidFill>
                  <a:schemeClr val="tx1"/>
                </a:solidFill>
                <a:latin typeface="Times New Roman" panose="02020603050405020304" pitchFamily="18" charset="0"/>
              </a:defRPr>
            </a:lvl4pPr>
            <a:lvl5pPr marL="2057400" indent="-22860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a:buFontTx/>
              <a:buNone/>
            </a:pPr>
            <a:r>
              <a:rPr lang="en-US" altLang="en-IT" sz="2600" dirty="0">
                <a:solidFill>
                  <a:srgbClr val="003399"/>
                </a:solidFill>
                <a:latin typeface="Tahoma" panose="020B0604030504040204" pitchFamily="34" charset="0"/>
              </a:rPr>
              <a:t>Our line of Home-Made Computers …</a:t>
            </a:r>
          </a:p>
        </p:txBody>
      </p:sp>
      <p:sp>
        <p:nvSpPr>
          <p:cNvPr id="4" name="Date Placeholder 2">
            <a:extLst>
              <a:ext uri="{FF2B5EF4-FFF2-40B4-BE49-F238E27FC236}">
                <a16:creationId xmlns:a16="http://schemas.microsoft.com/office/drawing/2014/main" id="{7A554456-062F-6866-B8AC-7B202AA82EA5}"/>
              </a:ext>
            </a:extLst>
          </p:cNvPr>
          <p:cNvSpPr>
            <a:spLocks noGrp="1"/>
          </p:cNvSpPr>
          <p:nvPr>
            <p:ph type="dt" sz="half" idx="10"/>
          </p:nvPr>
        </p:nvSpPr>
        <p:spPr>
          <a:xfrm>
            <a:off x="-5058" y="6640396"/>
            <a:ext cx="1121229" cy="228600"/>
          </a:xfrm>
        </p:spPr>
        <p:txBody>
          <a:bodyPr/>
          <a:lstStyle/>
          <a:p>
            <a:r>
              <a:rPr lang="it-IT"/>
              <a:t>20/10/2025</a:t>
            </a:r>
            <a:endParaRPr lang="en-IT"/>
          </a:p>
        </p:txBody>
      </p:sp>
      <p:sp>
        <p:nvSpPr>
          <p:cNvPr id="5" name="Footer Placeholder 5">
            <a:extLst>
              <a:ext uri="{FF2B5EF4-FFF2-40B4-BE49-F238E27FC236}">
                <a16:creationId xmlns:a16="http://schemas.microsoft.com/office/drawing/2014/main" id="{B44E7FFD-C099-FC2D-41D5-FC0170C7BB18}"/>
              </a:ext>
            </a:extLst>
          </p:cNvPr>
          <p:cNvSpPr>
            <a:spLocks noGrp="1"/>
          </p:cNvSpPr>
          <p:nvPr>
            <p:ph type="ftr" sz="quarter" idx="11"/>
          </p:nvPr>
        </p:nvSpPr>
        <p:spPr>
          <a:xfrm>
            <a:off x="1140033" y="6629398"/>
            <a:ext cx="8728361" cy="228602"/>
          </a:xfrm>
        </p:spPr>
        <p:txBody>
          <a:bodyPr/>
          <a:lstStyle/>
          <a:p>
            <a:r>
              <a:rPr lang="en-US" dirty="0"/>
              <a:t>Piero Vicini - La </a:t>
            </a:r>
            <a:r>
              <a:rPr lang="en-US" dirty="0" err="1"/>
              <a:t>RaRa</a:t>
            </a:r>
            <a:r>
              <a:rPr lang="en-US" dirty="0"/>
              <a:t> </a:t>
            </a:r>
            <a:r>
              <a:rPr lang="en-US" dirty="0" err="1"/>
              <a:t>occasione</a:t>
            </a:r>
            <a:r>
              <a:rPr lang="en-US" dirty="0"/>
              <a:t> - Milano 2025</a:t>
            </a:r>
            <a:endParaRPr lang="en-IT" dirty="0"/>
          </a:p>
        </p:txBody>
      </p:sp>
      <p:sp>
        <p:nvSpPr>
          <p:cNvPr id="6" name="Slide Number Placeholder 6">
            <a:extLst>
              <a:ext uri="{FF2B5EF4-FFF2-40B4-BE49-F238E27FC236}">
                <a16:creationId xmlns:a16="http://schemas.microsoft.com/office/drawing/2014/main" id="{4A0377A5-4756-E32D-ADCA-6DD69458C00C}"/>
              </a:ext>
            </a:extLst>
          </p:cNvPr>
          <p:cNvSpPr>
            <a:spLocks noGrp="1"/>
          </p:cNvSpPr>
          <p:nvPr>
            <p:ph type="sldNum" sz="quarter" idx="12"/>
          </p:nvPr>
        </p:nvSpPr>
        <p:spPr>
          <a:xfrm>
            <a:off x="9868394" y="6629398"/>
            <a:ext cx="2323605" cy="228601"/>
          </a:xfrm>
        </p:spPr>
        <p:txBody>
          <a:bodyPr/>
          <a:lstStyle/>
          <a:p>
            <a:fld id="{FB9EE3F8-69B4-B64F-916A-DB534A74575B}" type="slidenum">
              <a:rPr lang="en-IT" smtClean="0"/>
              <a:t>9</a:t>
            </a:fld>
            <a:endParaRPr lang="en-IT"/>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22662</TotalTime>
  <Words>4319</Words>
  <Application>Microsoft Macintosh PowerPoint</Application>
  <PresentationFormat>Widescreen</PresentationFormat>
  <Paragraphs>616</Paragraphs>
  <Slides>33</Slides>
  <Notes>27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49" baseType="lpstr">
      <vt:lpstr>Abadi MT Condensed Extra Bold</vt:lpstr>
      <vt:lpstr>Arial</vt:lpstr>
      <vt:lpstr>Calibri</vt:lpstr>
      <vt:lpstr>Calibri Light</vt:lpstr>
      <vt:lpstr>Courier New</vt:lpstr>
      <vt:lpstr>Helvetica</vt:lpstr>
      <vt:lpstr>Impact</vt:lpstr>
      <vt:lpstr>Lato</vt:lpstr>
      <vt:lpstr>Lucida Grande</vt:lpstr>
      <vt:lpstr>Tahoma</vt:lpstr>
      <vt:lpstr>Times</vt:lpstr>
      <vt:lpstr>Times New Roman</vt:lpstr>
      <vt:lpstr>Wingdings</vt:lpstr>
      <vt:lpstr>Office Theme</vt:lpstr>
      <vt:lpstr>Equation</vt:lpstr>
      <vt:lpstr>Bitmap Image</vt:lpstr>
      <vt:lpstr>Il progetto APE e il suo impatto sul calcolo scientifico ad alte prestazioni</vt:lpstr>
      <vt:lpstr>Outlook</vt:lpstr>
      <vt:lpstr>The Scientific Driver: Lattice Quantum Chromodynamics (LQCD)</vt:lpstr>
      <vt:lpstr>HOW LQCD can be mapped on parallel supercomputer</vt:lpstr>
      <vt:lpstr>The HPC Landscape in the 80s early 90s: a need for a new approach</vt:lpstr>
      <vt:lpstr>The HPC Landscape in the 80s early 90s: a need for a new approach</vt:lpstr>
      <vt:lpstr>APE keywords (Architectural level)</vt:lpstr>
      <vt:lpstr>APE keywords (System level)</vt:lpstr>
      <vt:lpstr>APE systems</vt:lpstr>
      <vt:lpstr>APE1 (1988): the first generation  </vt:lpstr>
      <vt:lpstr> APE100 (1993) – 100 GFlops</vt:lpstr>
      <vt:lpstr> APEmille (1999) – 1 TFlops</vt:lpstr>
      <vt:lpstr>PowerPoint Presentation</vt:lpstr>
      <vt:lpstr>APE MPP and technology transfers</vt:lpstr>
      <vt:lpstr>APE beyond MPP</vt:lpstr>
      <vt:lpstr>A couple of new players in town: FPGA...</vt:lpstr>
      <vt:lpstr>A couple of new players in town: GPU...</vt:lpstr>
      <vt:lpstr>LQCD &amp; GPU: love at first sight…</vt:lpstr>
      <vt:lpstr>Network a la APE: apeNET</vt:lpstr>
      <vt:lpstr>Network a la APE: apeNET+</vt:lpstr>
      <vt:lpstr>QUonG</vt:lpstr>
      <vt:lpstr>APE LAB TEAM (today)</vt:lpstr>
      <vt:lpstr>APE legacy</vt:lpstr>
      <vt:lpstr>PowerPoint Presentation</vt:lpstr>
      <vt:lpstr>PowerPoint Presentation</vt:lpstr>
      <vt:lpstr>PowerPoint Presentation</vt:lpstr>
      <vt:lpstr>BRAINSTAIN: APE tech in Neuroscience</vt:lpstr>
      <vt:lpstr>Design of Brain-inspired Computing Architecture for AI Tasks</vt:lpstr>
      <vt:lpstr>Design of Brain-inspired Computing Architecture</vt:lpstr>
      <vt:lpstr>APE in NET4EXA</vt:lpstr>
      <vt:lpstr>APE in DARE</vt:lpstr>
      <vt:lpstr>Conclusions: the enduring philosophy of APE</vt:lpstr>
      <vt:lpstr>Federico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Piero Vicini</dc:creator>
  <cp:lastModifiedBy>Piero Vicini</cp:lastModifiedBy>
  <cp:revision>121</cp:revision>
  <cp:lastPrinted>2022-06-13T11:26:06Z</cp:lastPrinted>
  <dcterms:created xsi:type="dcterms:W3CDTF">2022-06-12T07:38:11Z</dcterms:created>
  <dcterms:modified xsi:type="dcterms:W3CDTF">2025-10-20T13:41:37Z</dcterms:modified>
</cp:coreProperties>
</file>