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2"/>
  </p:notesMasterIdLst>
  <p:sldIdLst>
    <p:sldId id="256" r:id="rId2"/>
    <p:sldId id="305" r:id="rId3"/>
    <p:sldId id="277" r:id="rId4"/>
    <p:sldId id="280" r:id="rId5"/>
    <p:sldId id="326" r:id="rId6"/>
    <p:sldId id="306" r:id="rId7"/>
    <p:sldId id="281" r:id="rId8"/>
    <p:sldId id="283" r:id="rId9"/>
    <p:sldId id="308" r:id="rId10"/>
    <p:sldId id="307" r:id="rId11"/>
    <p:sldId id="272" r:id="rId12"/>
    <p:sldId id="309" r:id="rId13"/>
    <p:sldId id="311" r:id="rId14"/>
    <p:sldId id="276" r:id="rId15"/>
    <p:sldId id="273" r:id="rId16"/>
    <p:sldId id="285" r:id="rId17"/>
    <p:sldId id="286" r:id="rId18"/>
    <p:sldId id="300" r:id="rId19"/>
    <p:sldId id="287" r:id="rId20"/>
    <p:sldId id="291" r:id="rId21"/>
    <p:sldId id="289" r:id="rId22"/>
    <p:sldId id="292" r:id="rId23"/>
    <p:sldId id="278" r:id="rId24"/>
    <p:sldId id="322" r:id="rId25"/>
    <p:sldId id="297" r:id="rId26"/>
    <p:sldId id="275" r:id="rId27"/>
    <p:sldId id="313" r:id="rId28"/>
    <p:sldId id="299" r:id="rId29"/>
    <p:sldId id="314" r:id="rId30"/>
    <p:sldId id="318" r:id="rId31"/>
    <p:sldId id="320" r:id="rId32"/>
    <p:sldId id="321" r:id="rId33"/>
    <p:sldId id="312" r:id="rId34"/>
    <p:sldId id="324" r:id="rId35"/>
    <p:sldId id="303" r:id="rId36"/>
    <p:sldId id="323" r:id="rId37"/>
    <p:sldId id="267" r:id="rId38"/>
    <p:sldId id="319" r:id="rId39"/>
    <p:sldId id="301" r:id="rId40"/>
    <p:sldId id="325" r:id="rId4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1" d="100"/>
          <a:sy n="91" d="100"/>
        </p:scale>
        <p:origin x="370" y="-72"/>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50AD8-1240-47A4-8DAD-7B081BA94FA2}" type="datetimeFigureOut">
              <a:rPr lang="it-IT" smtClean="0"/>
              <a:t>17/10/2025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55161-158F-4928-8EA5-4F488EC3E3E1}" type="slidenum">
              <a:rPr lang="it-IT" smtClean="0"/>
              <a:t>‹#›</a:t>
            </a:fld>
            <a:endParaRPr lang="it-IT"/>
          </a:p>
        </p:txBody>
      </p:sp>
    </p:spTree>
    <p:extLst>
      <p:ext uri="{BB962C8B-B14F-4D97-AF65-F5344CB8AC3E}">
        <p14:creationId xmlns:p14="http://schemas.microsoft.com/office/powerpoint/2010/main" val="281906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39700" y="768350"/>
            <a:ext cx="6819900" cy="3836988"/>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B7587366-61C8-4DCB-9EB6-84BEA3841304}" type="slidenum">
              <a:rPr lang="it-IT" smtClean="0"/>
              <a:t>25</a:t>
            </a:fld>
            <a:endParaRPr lang="it-IT"/>
          </a:p>
        </p:txBody>
      </p:sp>
    </p:spTree>
    <p:extLst>
      <p:ext uri="{BB962C8B-B14F-4D97-AF65-F5344CB8AC3E}">
        <p14:creationId xmlns:p14="http://schemas.microsoft.com/office/powerpoint/2010/main" val="3056118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r>
              <a:rPr lang="en-US" dirty="0" smtClean="0"/>
              <a:t>20/10/2025</a:t>
            </a:r>
            <a:endParaRPr lang="it-IT" dirty="0"/>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5A8E42-207C-461A-B2C0-C7BC43FA18DA}" type="slidenum">
              <a:rPr lang="it-IT" smtClean="0"/>
              <a:t>‹#›</a:t>
            </a:fld>
            <a:endParaRPr lang="it-IT"/>
          </a:p>
        </p:txBody>
      </p:sp>
    </p:spTree>
    <p:extLst>
      <p:ext uri="{BB962C8B-B14F-4D97-AF65-F5344CB8AC3E}">
        <p14:creationId xmlns:p14="http://schemas.microsoft.com/office/powerpoint/2010/main" val="2922349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B9F94DCA-C109-4B29-B4A4-0347ACF8031C}" type="datetimeFigureOut">
              <a:rPr lang="it-IT" smtClean="0"/>
              <a:t>17/10/2025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5A8E42-207C-461A-B2C0-C7BC43FA18DA}" type="slidenum">
              <a:rPr lang="it-IT" smtClean="0"/>
              <a:t>‹#›</a:t>
            </a:fld>
            <a:endParaRPr lang="it-IT"/>
          </a:p>
        </p:txBody>
      </p:sp>
    </p:spTree>
    <p:extLst>
      <p:ext uri="{BB962C8B-B14F-4D97-AF65-F5344CB8AC3E}">
        <p14:creationId xmlns:p14="http://schemas.microsoft.com/office/powerpoint/2010/main" val="278404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B9F94DCA-C109-4B29-B4A4-0347ACF8031C}" type="datetimeFigureOut">
              <a:rPr lang="it-IT" smtClean="0"/>
              <a:t>17/10/2025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5A8E42-207C-461A-B2C0-C7BC43FA18DA}" type="slidenum">
              <a:rPr lang="it-IT" smtClean="0"/>
              <a:t>‹#›</a:t>
            </a:fld>
            <a:endParaRPr lang="it-IT"/>
          </a:p>
        </p:txBody>
      </p:sp>
    </p:spTree>
    <p:extLst>
      <p:ext uri="{BB962C8B-B14F-4D97-AF65-F5344CB8AC3E}">
        <p14:creationId xmlns:p14="http://schemas.microsoft.com/office/powerpoint/2010/main" val="157942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74134" y="6394451"/>
            <a:ext cx="3217333" cy="320675"/>
          </a:xfrm>
        </p:spPr>
        <p:txBody>
          <a:bodyPr/>
          <a:lstStyle>
            <a:lvl1pPr>
              <a:defRPr/>
            </a:lvl1pPr>
          </a:lstStyle>
          <a:p>
            <a:pPr>
              <a:defRPr/>
            </a:pPr>
            <a:r>
              <a:rPr lang="en-US" altLang="en-US"/>
              <a:t>La Habana, 27-29/11/2017</a:t>
            </a:r>
            <a:endParaRPr lang="it-IT" altLang="en-US" dirty="0"/>
          </a:p>
        </p:txBody>
      </p:sp>
      <p:sp>
        <p:nvSpPr>
          <p:cNvPr id="3" name="Rectangle 5"/>
          <p:cNvSpPr>
            <a:spLocks noGrp="1" noChangeArrowheads="1"/>
          </p:cNvSpPr>
          <p:nvPr>
            <p:ph type="ftr" sz="quarter" idx="11"/>
          </p:nvPr>
        </p:nvSpPr>
        <p:spPr/>
        <p:txBody>
          <a:bodyPr/>
          <a:lstStyle>
            <a:lvl1pPr>
              <a:defRPr/>
            </a:lvl1pPr>
          </a:lstStyle>
          <a:p>
            <a:pPr>
              <a:defRPr/>
            </a:pPr>
            <a:r>
              <a:rPr lang="it-IT" altLang="en-US"/>
              <a:t>M. Diemoz, INFN- Roma</a:t>
            </a:r>
          </a:p>
        </p:txBody>
      </p:sp>
      <p:sp>
        <p:nvSpPr>
          <p:cNvPr id="4" name="Rectangle 6"/>
          <p:cNvSpPr>
            <a:spLocks noGrp="1" noChangeArrowheads="1"/>
          </p:cNvSpPr>
          <p:nvPr>
            <p:ph type="sldNum" sz="quarter" idx="12"/>
          </p:nvPr>
        </p:nvSpPr>
        <p:spPr/>
        <p:txBody>
          <a:bodyPr/>
          <a:lstStyle>
            <a:lvl1pPr>
              <a:defRPr/>
            </a:lvl1pPr>
          </a:lstStyle>
          <a:p>
            <a:fld id="{E208796C-6400-4B9A-8624-388D96240402}" type="slidenum">
              <a:rPr lang="it-IT" altLang="en-US"/>
              <a:pPr/>
              <a:t>‹#›</a:t>
            </a:fld>
            <a:endParaRPr lang="it-IT" altLang="en-US"/>
          </a:p>
        </p:txBody>
      </p:sp>
    </p:spTree>
    <p:extLst>
      <p:ext uri="{BB962C8B-B14F-4D97-AF65-F5344CB8AC3E}">
        <p14:creationId xmlns:p14="http://schemas.microsoft.com/office/powerpoint/2010/main" val="695716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it-IT"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B9F94DCA-C109-4B29-B4A4-0347ACF8031C}" type="datetimeFigureOut">
              <a:rPr lang="it-IT" smtClean="0"/>
              <a:t>17/10/2025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5A8E42-207C-461A-B2C0-C7BC43FA18DA}" type="slidenum">
              <a:rPr lang="it-IT" smtClean="0"/>
              <a:t>‹#›</a:t>
            </a:fld>
            <a:endParaRPr lang="it-IT"/>
          </a:p>
        </p:txBody>
      </p:sp>
    </p:spTree>
    <p:extLst>
      <p:ext uri="{BB962C8B-B14F-4D97-AF65-F5344CB8AC3E}">
        <p14:creationId xmlns:p14="http://schemas.microsoft.com/office/powerpoint/2010/main" val="342193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F94DCA-C109-4B29-B4A4-0347ACF8031C}" type="datetimeFigureOut">
              <a:rPr lang="it-IT" smtClean="0"/>
              <a:t>17/10/2025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5A8E42-207C-461A-B2C0-C7BC43FA18DA}" type="slidenum">
              <a:rPr lang="it-IT" smtClean="0"/>
              <a:t>‹#›</a:t>
            </a:fld>
            <a:endParaRPr lang="it-IT"/>
          </a:p>
        </p:txBody>
      </p:sp>
    </p:spTree>
    <p:extLst>
      <p:ext uri="{BB962C8B-B14F-4D97-AF65-F5344CB8AC3E}">
        <p14:creationId xmlns:p14="http://schemas.microsoft.com/office/powerpoint/2010/main" val="3243818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B9F94DCA-C109-4B29-B4A4-0347ACF8031C}" type="datetimeFigureOut">
              <a:rPr lang="it-IT" smtClean="0"/>
              <a:t>17/10/2025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15A8E42-207C-461A-B2C0-C7BC43FA18DA}" type="slidenum">
              <a:rPr lang="it-IT" smtClean="0"/>
              <a:t>‹#›</a:t>
            </a:fld>
            <a:endParaRPr lang="it-IT"/>
          </a:p>
        </p:txBody>
      </p:sp>
    </p:spTree>
    <p:extLst>
      <p:ext uri="{BB962C8B-B14F-4D97-AF65-F5344CB8AC3E}">
        <p14:creationId xmlns:p14="http://schemas.microsoft.com/office/powerpoint/2010/main" val="1435914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B9F94DCA-C109-4B29-B4A4-0347ACF8031C}" type="datetimeFigureOut">
              <a:rPr lang="it-IT" smtClean="0"/>
              <a:t>17/10/2025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15A8E42-207C-461A-B2C0-C7BC43FA18DA}" type="slidenum">
              <a:rPr lang="it-IT" smtClean="0"/>
              <a:t>‹#›</a:t>
            </a:fld>
            <a:endParaRPr lang="it-IT"/>
          </a:p>
        </p:txBody>
      </p:sp>
    </p:spTree>
    <p:extLst>
      <p:ext uri="{BB962C8B-B14F-4D97-AF65-F5344CB8AC3E}">
        <p14:creationId xmlns:p14="http://schemas.microsoft.com/office/powerpoint/2010/main" val="2608977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3766" y="0"/>
            <a:ext cx="10515600" cy="1111250"/>
          </a:xfrm>
        </p:spPr>
        <p:txBody>
          <a:bodyPr/>
          <a:lstStyle>
            <a:lvl1pPr>
              <a:defRPr sz="4000">
                <a:solidFill>
                  <a:srgbClr val="002060"/>
                </a:solidFill>
              </a:defRPr>
            </a:lvl1pPr>
          </a:lstStyle>
          <a:p>
            <a:r>
              <a:rPr lang="en-US" dirty="0" smtClean="0"/>
              <a:t>Click to edit Master title style</a:t>
            </a:r>
            <a:endParaRPr lang="it-IT" dirty="0"/>
          </a:p>
        </p:txBody>
      </p:sp>
      <p:sp>
        <p:nvSpPr>
          <p:cNvPr id="3" name="Date Placeholder 2"/>
          <p:cNvSpPr>
            <a:spLocks noGrp="1"/>
          </p:cNvSpPr>
          <p:nvPr>
            <p:ph type="dt" sz="half" idx="10"/>
          </p:nvPr>
        </p:nvSpPr>
        <p:spPr/>
        <p:txBody>
          <a:bodyPr/>
          <a:lstStyle>
            <a:lvl1pPr>
              <a:defRPr/>
            </a:lvl1pPr>
          </a:lstStyle>
          <a:p>
            <a:r>
              <a:rPr lang="it-IT" dirty="0" smtClean="0"/>
              <a:t>M. Diemoz 20/10/2025 MIB.</a:t>
            </a:r>
            <a:endParaRPr lang="it-IT" dirty="0"/>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p>
            <a:fld id="{915A8E42-207C-461A-B2C0-C7BC43FA18DA}" type="slidenum">
              <a:rPr lang="it-IT" smtClean="0"/>
              <a:t>‹#›</a:t>
            </a:fld>
            <a:endParaRPr lang="it-IT"/>
          </a:p>
        </p:txBody>
      </p:sp>
    </p:spTree>
    <p:extLst>
      <p:ext uri="{BB962C8B-B14F-4D97-AF65-F5344CB8AC3E}">
        <p14:creationId xmlns:p14="http://schemas.microsoft.com/office/powerpoint/2010/main" val="1329165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F94DCA-C109-4B29-B4A4-0347ACF8031C}" type="datetimeFigureOut">
              <a:rPr lang="it-IT" smtClean="0"/>
              <a:t>17/10/2025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15A8E42-207C-461A-B2C0-C7BC43FA18DA}" type="slidenum">
              <a:rPr lang="it-IT" smtClean="0"/>
              <a:t>‹#›</a:t>
            </a:fld>
            <a:endParaRPr lang="it-IT"/>
          </a:p>
        </p:txBody>
      </p:sp>
      <p:pic>
        <p:nvPicPr>
          <p:cNvPr id="5" name="Picture 2" descr="Detector | CMS Experiment">
            <a:extLst>
              <a:ext uri="{FF2B5EF4-FFF2-40B4-BE49-F238E27FC236}">
                <a16:creationId xmlns:a16="http://schemas.microsoft.com/office/drawing/2014/main" id="{440813FE-5DAC-A0ED-C96C-0E36AD57EE5C}"/>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3"/>
          <a:stretch/>
        </p:blipFill>
        <p:spPr bwMode="auto">
          <a:xfrm>
            <a:off x="0" y="0"/>
            <a:ext cx="12192000" cy="2503487"/>
          </a:xfrm>
          <a:prstGeom prst="rect">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6283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F94DCA-C109-4B29-B4A4-0347ACF8031C}" type="datetimeFigureOut">
              <a:rPr lang="it-IT" smtClean="0"/>
              <a:t>17/10/2025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15A8E42-207C-461A-B2C0-C7BC43FA18DA}" type="slidenum">
              <a:rPr lang="it-IT" smtClean="0"/>
              <a:t>‹#›</a:t>
            </a:fld>
            <a:endParaRPr lang="it-IT"/>
          </a:p>
        </p:txBody>
      </p:sp>
    </p:spTree>
    <p:extLst>
      <p:ext uri="{BB962C8B-B14F-4D97-AF65-F5344CB8AC3E}">
        <p14:creationId xmlns:p14="http://schemas.microsoft.com/office/powerpoint/2010/main" val="2580963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9F94DCA-C109-4B29-B4A4-0347ACF8031C}" type="datetimeFigureOut">
              <a:rPr lang="it-IT" smtClean="0"/>
              <a:t>17/10/2025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15A8E42-207C-461A-B2C0-C7BC43FA18DA}" type="slidenum">
              <a:rPr lang="it-IT" smtClean="0"/>
              <a:t>‹#›</a:t>
            </a:fld>
            <a:endParaRPr lang="it-IT"/>
          </a:p>
        </p:txBody>
      </p:sp>
    </p:spTree>
    <p:extLst>
      <p:ext uri="{BB962C8B-B14F-4D97-AF65-F5344CB8AC3E}">
        <p14:creationId xmlns:p14="http://schemas.microsoft.com/office/powerpoint/2010/main" val="3013915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 y="79375"/>
            <a:ext cx="10515600" cy="892175"/>
          </a:xfrm>
          <a:prstGeom prst="rect">
            <a:avLst/>
          </a:prstGeom>
        </p:spPr>
        <p:txBody>
          <a:bodyPr vert="horz" lIns="91440" tIns="45720" rIns="91440" bIns="45720" rtlCol="0" anchor="ctr">
            <a:normAutofit/>
          </a:bodyPr>
          <a:lstStyle/>
          <a:p>
            <a:r>
              <a:rPr lang="en-US" dirty="0" smtClean="0"/>
              <a:t>Click to edit Master title style</a:t>
            </a:r>
            <a:endParaRPr lang="it-IT" dirty="0"/>
          </a:p>
        </p:txBody>
      </p:sp>
      <p:sp>
        <p:nvSpPr>
          <p:cNvPr id="3" name="Text Placeholder 2"/>
          <p:cNvSpPr>
            <a:spLocks noGrp="1"/>
          </p:cNvSpPr>
          <p:nvPr>
            <p:ph type="body" idx="1"/>
          </p:nvPr>
        </p:nvSpPr>
        <p:spPr>
          <a:xfrm>
            <a:off x="838200" y="199707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t>M. Diemoz-INFN Roma- MIB 20/10/2025</a:t>
            </a:r>
            <a:endParaRPr lang="it-IT"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t>M. Diemoz</a:t>
            </a:r>
            <a:endParaRPr lang="it-IT"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it-IT" dirty="0"/>
          </a:p>
        </p:txBody>
      </p:sp>
      <p:pic>
        <p:nvPicPr>
          <p:cNvPr id="7" name="Picture 2" descr="Detector | CMS Experiment">
            <a:extLst>
              <a:ext uri="{FF2B5EF4-FFF2-40B4-BE49-F238E27FC236}">
                <a16:creationId xmlns:a16="http://schemas.microsoft.com/office/drawing/2014/main" id="{A57FB6ED-CDDE-33E1-FD23-7AEE4E2EE0FA}"/>
              </a:ext>
            </a:extLst>
          </p:cNvPr>
          <p:cNvPicPr>
            <a:picLocks noChangeAspect="1" noChangeArrowheads="1"/>
          </p:cNvPicPr>
          <p:nvPr userDrawn="1"/>
        </p:nvPicPr>
        <p:blipFill rotWithShape="1">
          <a:blip r:embed="rId14" cstate="screen">
            <a:extLst>
              <a:ext uri="{28A0092B-C50C-407E-A947-70E740481C1C}">
                <a14:useLocalDpi xmlns:a14="http://schemas.microsoft.com/office/drawing/2010/main"/>
              </a:ext>
            </a:extLst>
          </a:blip>
          <a:srcRect/>
          <a:stretch/>
        </p:blipFill>
        <p:spPr bwMode="auto">
          <a:xfrm>
            <a:off x="0" y="-2241"/>
            <a:ext cx="12192000" cy="792816"/>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CF75E62-99D7-86E3-57BE-5CD10EF9B892}"/>
              </a:ext>
            </a:extLst>
          </p:cNvPr>
          <p:cNvSpPr/>
          <p:nvPr userDrawn="1"/>
        </p:nvSpPr>
        <p:spPr>
          <a:xfrm>
            <a:off x="0" y="0"/>
            <a:ext cx="12192000" cy="971550"/>
          </a:xfrm>
          <a:prstGeom prst="rect">
            <a:avLst/>
          </a:prstGeom>
          <a:gradFill flip="none" rotWithShape="1">
            <a:gsLst>
              <a:gs pos="0">
                <a:schemeClr val="accent1">
                  <a:lumMod val="20000"/>
                  <a:lumOff val="80000"/>
                  <a:alpha val="37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179200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wmf"/></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7.wm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2.xml"/><Relationship Id="rId4" Type="http://schemas.openxmlformats.org/officeDocument/2006/relationships/hyperlink" Target="https://arxiv.org/abs/2403.16134"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jpeg"/><Relationship Id="rId1" Type="http://schemas.openxmlformats.org/officeDocument/2006/relationships/slideLayout" Target="../slideLayouts/slideLayout6.xml"/><Relationship Id="rId6" Type="http://schemas.openxmlformats.org/officeDocument/2006/relationships/image" Target="../media/image96.emf"/><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image" Target="../media/image99.jpg"/><Relationship Id="rId9" Type="http://schemas.openxmlformats.org/officeDocument/2006/relationships/image" Target="../media/image104.jpeg"/></Relationships>
</file>

<file path=ppt/slides/_rels/slide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hyperlink" Target="https://home.cern/science/accelerators/future-circular-collider" TargetMode="External"/><Relationship Id="rId2" Type="http://schemas.openxmlformats.org/officeDocument/2006/relationships/image" Target="../media/image110.jpeg"/><Relationship Id="rId1" Type="http://schemas.openxmlformats.org/officeDocument/2006/relationships/slideLayout" Target="../slideLayouts/slideLayout6.xml"/><Relationship Id="rId5" Type="http://schemas.openxmlformats.org/officeDocument/2006/relationships/image" Target="../media/image112.jpeg"/><Relationship Id="rId4" Type="http://schemas.openxmlformats.org/officeDocument/2006/relationships/image" Target="../media/image111.jpeg"/></Relationships>
</file>

<file path=ppt/slides/_rels/slide3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3" Type="http://schemas.openxmlformats.org/officeDocument/2006/relationships/image" Target="../media/image114.emf"/><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 Type="http://schemas.openxmlformats.org/officeDocument/2006/relationships/image" Target="../media/image113.emf"/><Relationship Id="rId16" Type="http://schemas.openxmlformats.org/officeDocument/2006/relationships/image" Target="../media/image127.png"/><Relationship Id="rId1" Type="http://schemas.openxmlformats.org/officeDocument/2006/relationships/slideLayout" Target="../slideLayouts/slideLayout6.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png"/><Relationship Id="rId19" Type="http://schemas.openxmlformats.org/officeDocument/2006/relationships/image" Target="../media/image130.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39.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png"/><Relationship Id="rId2" Type="http://schemas.openxmlformats.org/officeDocument/2006/relationships/image" Target="../media/image131.jpeg"/><Relationship Id="rId1" Type="http://schemas.openxmlformats.org/officeDocument/2006/relationships/slideLayout" Target="../slideLayouts/slideLayout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21.em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it-IT" dirty="0"/>
              <a:t>Test di precisione del modello standard ai </a:t>
            </a:r>
            <a:r>
              <a:rPr lang="it-IT" dirty="0" smtClean="0"/>
              <a:t>collider</a:t>
            </a:r>
            <a:endParaRPr lang="it-IT" dirty="0">
              <a:solidFill>
                <a:srgbClr val="002060"/>
              </a:solidFill>
            </a:endParaRPr>
          </a:p>
        </p:txBody>
      </p:sp>
      <p:pic>
        <p:nvPicPr>
          <p:cNvPr id="6" name="Picture 5" descr="YB0_Serv_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158" y="989562"/>
            <a:ext cx="11132150" cy="58134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7125" y="6377955"/>
            <a:ext cx="6537032" cy="400110"/>
          </a:xfrm>
          <a:prstGeom prst="rect">
            <a:avLst/>
          </a:prstGeom>
          <a:solidFill>
            <a:srgbClr val="0070C0">
              <a:alpha val="38824"/>
            </a:srgbClr>
          </a:solidFill>
        </p:spPr>
        <p:txBody>
          <a:bodyPr wrap="square" rtlCol="0">
            <a:spAutoFit/>
          </a:bodyPr>
          <a:lstStyle/>
          <a:p>
            <a:r>
              <a:rPr lang="en-US" sz="2000" b="1" dirty="0" smtClean="0">
                <a:solidFill>
                  <a:srgbClr val="FFFF00"/>
                </a:solidFill>
              </a:rPr>
              <a:t>M. Diemoz - INFN Roma </a:t>
            </a:r>
            <a:r>
              <a:rPr lang="en-US" sz="2000" b="1" dirty="0" smtClean="0">
                <a:solidFill>
                  <a:srgbClr val="FFFF00"/>
                </a:solidFill>
              </a:rPr>
              <a:t>– </a:t>
            </a:r>
            <a:r>
              <a:rPr lang="en-US" sz="2000" b="1" dirty="0" err="1" smtClean="0">
                <a:solidFill>
                  <a:srgbClr val="FFFF00"/>
                </a:solidFill>
              </a:rPr>
              <a:t>RaRa</a:t>
            </a:r>
            <a:r>
              <a:rPr lang="en-US" sz="2000" b="1" dirty="0" smtClean="0">
                <a:solidFill>
                  <a:srgbClr val="FFFF00"/>
                </a:solidFill>
              </a:rPr>
              <a:t> </a:t>
            </a:r>
            <a:r>
              <a:rPr lang="en-US" sz="2000" b="1" dirty="0" err="1" smtClean="0">
                <a:solidFill>
                  <a:srgbClr val="FFFF00"/>
                </a:solidFill>
              </a:rPr>
              <a:t>occasione</a:t>
            </a:r>
            <a:r>
              <a:rPr lang="en-US" sz="2000" b="1" dirty="0" smtClean="0">
                <a:solidFill>
                  <a:srgbClr val="FFFF00"/>
                </a:solidFill>
              </a:rPr>
              <a:t> 20/10/2025 - </a:t>
            </a:r>
            <a:r>
              <a:rPr lang="en-US" sz="2000" b="1" dirty="0" err="1" smtClean="0">
                <a:solidFill>
                  <a:srgbClr val="FFFF00"/>
                </a:solidFill>
              </a:rPr>
              <a:t>MiB</a:t>
            </a:r>
            <a:endParaRPr lang="it-IT" sz="2000" b="1" dirty="0">
              <a:solidFill>
                <a:srgbClr val="FFFF00"/>
              </a:solidFill>
            </a:endParaRPr>
          </a:p>
        </p:txBody>
      </p:sp>
    </p:spTree>
    <p:extLst>
      <p:ext uri="{BB962C8B-B14F-4D97-AF65-F5344CB8AC3E}">
        <p14:creationId xmlns:p14="http://schemas.microsoft.com/office/powerpoint/2010/main" val="2830204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L3 – I </a:t>
            </a:r>
            <a:r>
              <a:rPr lang="en-US" dirty="0" err="1" smtClean="0"/>
              <a:t>calorimetri</a:t>
            </a:r>
            <a:r>
              <a:rPr lang="en-US" dirty="0" smtClean="0"/>
              <a:t> </a:t>
            </a:r>
            <a:r>
              <a:rPr lang="en-US" dirty="0" err="1" smtClean="0"/>
              <a:t>possono</a:t>
            </a:r>
            <a:r>
              <a:rPr lang="en-US" dirty="0" smtClean="0"/>
              <a:t> </a:t>
            </a:r>
            <a:r>
              <a:rPr lang="en-US" dirty="0" err="1" smtClean="0"/>
              <a:t>muoversi</a:t>
            </a:r>
            <a:r>
              <a:rPr lang="en-US" dirty="0" smtClean="0"/>
              <a:t>…</a:t>
            </a:r>
            <a:endParaRPr lang="it-IT"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5693" y="1168400"/>
            <a:ext cx="5175250" cy="4864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938311" y="4324624"/>
            <a:ext cx="539500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ctr"/>
            <a:r>
              <a:rPr lang="it-IT" altLang="it-IT" dirty="0">
                <a:solidFill>
                  <a:srgbClr val="002060"/>
                </a:solidFill>
                <a:latin typeface="+mn-lt"/>
              </a:rPr>
              <a:t>Results on 45GeV Bhabha electrons</a:t>
            </a:r>
          </a:p>
          <a:p>
            <a:pPr algn="ctr"/>
            <a:r>
              <a:rPr lang="it-IT" altLang="it-IT" dirty="0">
                <a:solidFill>
                  <a:srgbClr val="002060"/>
                </a:solidFill>
                <a:latin typeface="+mn-lt"/>
              </a:rPr>
              <a:t>(after continuous refinement of methods)</a:t>
            </a:r>
          </a:p>
          <a:p>
            <a:pPr algn="ctr">
              <a:buFontTx/>
              <a:buAutoNum type="arabicPlain" startAt="1991"/>
            </a:pPr>
            <a:r>
              <a:rPr lang="it-IT" altLang="it-IT" dirty="0">
                <a:solidFill>
                  <a:srgbClr val="CC0000"/>
                </a:solidFill>
                <a:latin typeface="+mn-lt"/>
              </a:rPr>
              <a:t>       1.25%   (0.8 from calibration)</a:t>
            </a:r>
          </a:p>
          <a:p>
            <a:pPr algn="ctr"/>
            <a:r>
              <a:rPr lang="it-IT" altLang="it-IT" dirty="0">
                <a:solidFill>
                  <a:srgbClr val="CC0000"/>
                </a:solidFill>
                <a:latin typeface="+mn-lt"/>
              </a:rPr>
              <a:t>1999      1.06%   (0.5 from calibration)</a:t>
            </a:r>
          </a:p>
        </p:txBody>
      </p:sp>
      <p:sp>
        <p:nvSpPr>
          <p:cNvPr id="9" name="Rectangle 5"/>
          <p:cNvSpPr>
            <a:spLocks noChangeArrowheads="1"/>
          </p:cNvSpPr>
          <p:nvPr/>
        </p:nvSpPr>
        <p:spPr bwMode="auto">
          <a:xfrm>
            <a:off x="1479613" y="2110082"/>
            <a:ext cx="431239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altLang="en-US" sz="2000" dirty="0">
                <a:solidFill>
                  <a:srgbClr val="990033"/>
                </a:solidFill>
              </a:rPr>
              <a:t>Test beam calibration</a:t>
            </a:r>
            <a:r>
              <a:rPr lang="en-US" altLang="en-US" sz="2000" dirty="0">
                <a:solidFill>
                  <a:srgbClr val="00CC66"/>
                </a:solidFill>
              </a:rPr>
              <a:t>	</a:t>
            </a:r>
            <a:r>
              <a:rPr lang="en-US" altLang="en-US" sz="2000" dirty="0">
                <a:solidFill>
                  <a:srgbClr val="3366FF"/>
                </a:solidFill>
              </a:rPr>
              <a:t>(2-50 GeV e</a:t>
            </a:r>
            <a:r>
              <a:rPr lang="en-US" altLang="en-US" sz="2000" baseline="30000" dirty="0">
                <a:solidFill>
                  <a:srgbClr val="3366FF"/>
                </a:solidFill>
              </a:rPr>
              <a:t>-</a:t>
            </a:r>
            <a:r>
              <a:rPr lang="en-US" altLang="en-US" sz="2000" dirty="0">
                <a:solidFill>
                  <a:srgbClr val="3366FF"/>
                </a:solidFill>
              </a:rPr>
              <a:t>)</a:t>
            </a:r>
          </a:p>
          <a:p>
            <a:pPr>
              <a:buFontTx/>
              <a:buChar char="•"/>
            </a:pPr>
            <a:r>
              <a:rPr lang="it-IT" altLang="it-IT" sz="2000" dirty="0">
                <a:solidFill>
                  <a:srgbClr val="990033"/>
                </a:solidFill>
              </a:rPr>
              <a:t>Xe monitor  </a:t>
            </a:r>
            <a:r>
              <a:rPr lang="en-US" altLang="it-IT" sz="2000" dirty="0">
                <a:solidFill>
                  <a:srgbClr val="3366FF"/>
                </a:solidFill>
              </a:rPr>
              <a:t>once per day</a:t>
            </a:r>
            <a:endParaRPr lang="it-IT" altLang="it-IT" sz="2000" dirty="0">
              <a:solidFill>
                <a:srgbClr val="990033"/>
              </a:solidFill>
            </a:endParaRPr>
          </a:p>
          <a:p>
            <a:pPr>
              <a:buFontTx/>
              <a:buChar char="•"/>
            </a:pPr>
            <a:r>
              <a:rPr lang="it-IT" altLang="it-IT" sz="2000" dirty="0">
                <a:solidFill>
                  <a:srgbClr val="990033"/>
                </a:solidFill>
              </a:rPr>
              <a:t>Cosmic rays        </a:t>
            </a:r>
            <a:r>
              <a:rPr lang="en-US" altLang="en-US" sz="2000" dirty="0">
                <a:solidFill>
                  <a:srgbClr val="3366FF"/>
                </a:solidFill>
              </a:rPr>
              <a:t>(</a:t>
            </a:r>
            <a:r>
              <a:rPr lang="en-US" altLang="en-US" sz="2000" dirty="0">
                <a:solidFill>
                  <a:srgbClr val="3366FF"/>
                </a:solidFill>
                <a:sym typeface="Symbol" panose="05050102010706020507" pitchFamily="18" charset="2"/>
              </a:rPr>
              <a:t></a:t>
            </a:r>
            <a:r>
              <a:rPr lang="en-US" altLang="en-US" sz="2000" dirty="0">
                <a:solidFill>
                  <a:srgbClr val="3366FF"/>
                </a:solidFill>
              </a:rPr>
              <a:t>20 MeV)</a:t>
            </a:r>
            <a:endParaRPr lang="it-IT" altLang="it-IT" sz="2000" dirty="0">
              <a:solidFill>
                <a:srgbClr val="990033"/>
              </a:solidFill>
            </a:endParaRPr>
          </a:p>
          <a:p>
            <a:pPr>
              <a:buFontTx/>
              <a:buChar char="•"/>
            </a:pPr>
            <a:r>
              <a:rPr lang="it-IT" altLang="it-IT" sz="2000" dirty="0">
                <a:solidFill>
                  <a:srgbClr val="990033"/>
                </a:solidFill>
              </a:rPr>
              <a:t>Bhabha events    </a:t>
            </a:r>
            <a:r>
              <a:rPr lang="en-US" altLang="en-US" sz="2000" dirty="0">
                <a:solidFill>
                  <a:srgbClr val="3366FF"/>
                </a:solidFill>
              </a:rPr>
              <a:t>(45 GeV e</a:t>
            </a:r>
            <a:r>
              <a:rPr lang="en-US" altLang="en-US" sz="2000" baseline="30000" dirty="0">
                <a:solidFill>
                  <a:srgbClr val="3366FF"/>
                </a:solidFill>
                <a:sym typeface="Symbol" panose="05050102010706020507" pitchFamily="18" charset="2"/>
              </a:rPr>
              <a:t></a:t>
            </a:r>
            <a:r>
              <a:rPr lang="en-US" altLang="en-US" sz="2000" dirty="0">
                <a:solidFill>
                  <a:srgbClr val="3366FF"/>
                </a:solidFill>
              </a:rPr>
              <a:t>)</a:t>
            </a:r>
            <a:endParaRPr lang="it-IT" altLang="it-IT" sz="2000" dirty="0">
              <a:solidFill>
                <a:srgbClr val="990033"/>
              </a:solidFill>
            </a:endParaRPr>
          </a:p>
          <a:p>
            <a:pPr>
              <a:buFontTx/>
              <a:buChar char="•"/>
            </a:pPr>
            <a:r>
              <a:rPr lang="it-IT" altLang="it-IT" sz="2000" dirty="0">
                <a:solidFill>
                  <a:srgbClr val="990033"/>
                </a:solidFill>
              </a:rPr>
              <a:t>RFQ calibration  </a:t>
            </a:r>
            <a:r>
              <a:rPr lang="en-US" altLang="en-US" sz="2000" dirty="0">
                <a:solidFill>
                  <a:srgbClr val="3366FF"/>
                </a:solidFill>
              </a:rPr>
              <a:t>(17 MeV </a:t>
            </a:r>
            <a:r>
              <a:rPr lang="en-US" altLang="en-US" sz="2000" dirty="0">
                <a:solidFill>
                  <a:srgbClr val="3366FF"/>
                </a:solidFill>
                <a:latin typeface="Symbol" panose="05050102010706020507" pitchFamily="18" charset="2"/>
              </a:rPr>
              <a:t>g</a:t>
            </a:r>
            <a:r>
              <a:rPr lang="en-US" altLang="en-US" sz="2000" dirty="0">
                <a:solidFill>
                  <a:srgbClr val="3366FF"/>
                </a:solidFill>
              </a:rPr>
              <a:t> ) LEP2</a:t>
            </a:r>
            <a:endParaRPr lang="it-IT" altLang="it-IT" sz="2000" dirty="0">
              <a:solidFill>
                <a:srgbClr val="3366FF"/>
              </a:solidFill>
            </a:endParaRPr>
          </a:p>
        </p:txBody>
      </p:sp>
      <p:sp>
        <p:nvSpPr>
          <p:cNvPr id="3" name="Rectangle 2"/>
          <p:cNvSpPr/>
          <p:nvPr/>
        </p:nvSpPr>
        <p:spPr>
          <a:xfrm>
            <a:off x="679184" y="1111250"/>
            <a:ext cx="5805435" cy="400110"/>
          </a:xfrm>
          <a:prstGeom prst="rect">
            <a:avLst/>
          </a:prstGeom>
        </p:spPr>
        <p:txBody>
          <a:bodyPr wrap="none">
            <a:spAutoFit/>
          </a:bodyPr>
          <a:lstStyle/>
          <a:p>
            <a:r>
              <a:rPr lang="en-US" sz="2000" b="1" dirty="0" err="1">
                <a:solidFill>
                  <a:srgbClr val="0070C0"/>
                </a:solidFill>
              </a:rPr>
              <a:t>Lezione</a:t>
            </a:r>
            <a:r>
              <a:rPr lang="en-US" sz="2000" b="1" dirty="0">
                <a:solidFill>
                  <a:srgbClr val="0070C0"/>
                </a:solidFill>
              </a:rPr>
              <a:t>: </a:t>
            </a:r>
            <a:r>
              <a:rPr lang="en-US" sz="2000" b="1" dirty="0" err="1">
                <a:solidFill>
                  <a:srgbClr val="0070C0"/>
                </a:solidFill>
              </a:rPr>
              <a:t>i</a:t>
            </a:r>
            <a:r>
              <a:rPr lang="en-US" sz="2000" b="1" dirty="0">
                <a:solidFill>
                  <a:srgbClr val="0070C0"/>
                </a:solidFill>
              </a:rPr>
              <a:t> </a:t>
            </a:r>
            <a:r>
              <a:rPr lang="en-US" sz="2000" b="1" dirty="0" err="1">
                <a:solidFill>
                  <a:srgbClr val="0070C0"/>
                </a:solidFill>
              </a:rPr>
              <a:t>metodi</a:t>
            </a:r>
            <a:r>
              <a:rPr lang="en-US" sz="2000" b="1" dirty="0">
                <a:solidFill>
                  <a:srgbClr val="0070C0"/>
                </a:solidFill>
              </a:rPr>
              <a:t> di </a:t>
            </a:r>
            <a:r>
              <a:rPr lang="en-US" sz="2000" b="1" dirty="0" err="1">
                <a:solidFill>
                  <a:srgbClr val="0070C0"/>
                </a:solidFill>
              </a:rPr>
              <a:t>calibrazione</a:t>
            </a:r>
            <a:r>
              <a:rPr lang="en-US" sz="2000" b="1" dirty="0">
                <a:solidFill>
                  <a:srgbClr val="0070C0"/>
                </a:solidFill>
              </a:rPr>
              <a:t> non </a:t>
            </a:r>
            <a:r>
              <a:rPr lang="en-US" sz="2000" b="1" dirty="0" err="1">
                <a:solidFill>
                  <a:srgbClr val="0070C0"/>
                </a:solidFill>
              </a:rPr>
              <a:t>sono</a:t>
            </a:r>
            <a:r>
              <a:rPr lang="en-US" sz="2000" b="1" dirty="0">
                <a:solidFill>
                  <a:srgbClr val="0070C0"/>
                </a:solidFill>
              </a:rPr>
              <a:t> </a:t>
            </a:r>
            <a:r>
              <a:rPr lang="en-US" sz="2000" b="1" dirty="0" err="1">
                <a:solidFill>
                  <a:srgbClr val="0070C0"/>
                </a:solidFill>
              </a:rPr>
              <a:t>mai</a:t>
            </a:r>
            <a:r>
              <a:rPr lang="en-US" sz="2000" b="1" dirty="0">
                <a:solidFill>
                  <a:srgbClr val="0070C0"/>
                </a:solidFill>
              </a:rPr>
              <a:t> </a:t>
            </a:r>
            <a:r>
              <a:rPr lang="en-US" sz="2000" b="1" dirty="0" err="1">
                <a:solidFill>
                  <a:srgbClr val="0070C0"/>
                </a:solidFill>
              </a:rPr>
              <a:t>troppi</a:t>
            </a:r>
            <a:endParaRPr lang="it-IT" sz="2000" b="1" dirty="0">
              <a:solidFill>
                <a:srgbClr val="0070C0"/>
              </a:solidFill>
            </a:endParaRPr>
          </a:p>
        </p:txBody>
      </p:sp>
    </p:spTree>
    <p:extLst>
      <p:ext uri="{BB962C8B-B14F-4D97-AF65-F5344CB8AC3E}">
        <p14:creationId xmlns:p14="http://schemas.microsoft.com/office/powerpoint/2010/main" val="13567222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3"/>
          <p:cNvPicPr>
            <a:picLocks noChangeAspect="1" noChangeArrowheads="1"/>
          </p:cNvPicPr>
          <p:nvPr/>
        </p:nvPicPr>
        <p:blipFill>
          <a:blip r:embed="rId2">
            <a:extLst>
              <a:ext uri="{28A0092B-C50C-407E-A947-70E740481C1C}">
                <a14:useLocalDpi xmlns:a14="http://schemas.microsoft.com/office/drawing/2010/main" val="0"/>
              </a:ext>
            </a:extLst>
          </a:blip>
          <a:srcRect l="32187" t="35417" r="32657" b="25604"/>
          <a:stretch>
            <a:fillRect/>
          </a:stretch>
        </p:blipFill>
        <p:spPr bwMode="auto">
          <a:xfrm>
            <a:off x="8897563" y="828339"/>
            <a:ext cx="2913063"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
            <a:ext cx="11353800" cy="1104901"/>
          </a:xfrm>
        </p:spPr>
        <p:txBody>
          <a:bodyPr/>
          <a:lstStyle/>
          <a:p>
            <a:r>
              <a:rPr lang="en-US" dirty="0" smtClean="0"/>
              <a:t>Secondo </a:t>
            </a:r>
            <a:r>
              <a:rPr lang="en-US" dirty="0" err="1" smtClean="0"/>
              <a:t>capitolo</a:t>
            </a:r>
            <a:r>
              <a:rPr lang="en-US" dirty="0" smtClean="0"/>
              <a:t>: Large Hadron Collider</a:t>
            </a:r>
            <a:endParaRPr lang="it-IT" dirty="0"/>
          </a:p>
        </p:txBody>
      </p:sp>
      <p:sp>
        <p:nvSpPr>
          <p:cNvPr id="30" name="Text Box 3"/>
          <p:cNvSpPr txBox="1">
            <a:spLocks noChangeArrowheads="1"/>
          </p:cNvSpPr>
          <p:nvPr/>
        </p:nvSpPr>
        <p:spPr bwMode="auto">
          <a:xfrm>
            <a:off x="8308879" y="2785772"/>
            <a:ext cx="404277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sz="1800" dirty="0">
                <a:latin typeface="+mn-lt"/>
                <a:sym typeface="Symbol" pitchFamily="18" charset="2"/>
              </a:rPr>
              <a:t>Machine luminosity   </a:t>
            </a:r>
            <a:r>
              <a:rPr lang="en-US" altLang="en-US" sz="1800" dirty="0" smtClean="0">
                <a:latin typeface="+mn-lt"/>
                <a:sym typeface="Symbol" pitchFamily="18" charset="2"/>
              </a:rPr>
              <a:t> </a:t>
            </a:r>
            <a:r>
              <a:rPr lang="en-US" altLang="en-US" sz="1800" dirty="0">
                <a:latin typeface="+mn-lt"/>
                <a:sym typeface="Symbol" pitchFamily="18" charset="2"/>
              </a:rPr>
              <a:t>10</a:t>
            </a:r>
            <a:r>
              <a:rPr lang="en-US" altLang="en-US" sz="1800" baseline="30000" dirty="0">
                <a:latin typeface="+mn-lt"/>
                <a:sym typeface="Symbol" pitchFamily="18" charset="2"/>
              </a:rPr>
              <a:t>34 </a:t>
            </a:r>
            <a:r>
              <a:rPr lang="en-US" altLang="en-US" sz="1800" dirty="0">
                <a:latin typeface="+mn-lt"/>
                <a:sym typeface="Symbol" pitchFamily="18" charset="2"/>
              </a:rPr>
              <a:t>cm</a:t>
            </a:r>
            <a:r>
              <a:rPr lang="en-US" altLang="en-US" sz="1800" baseline="30000" dirty="0">
                <a:latin typeface="+mn-lt"/>
                <a:sym typeface="Symbol" pitchFamily="18" charset="2"/>
              </a:rPr>
              <a:t>-2 </a:t>
            </a:r>
            <a:r>
              <a:rPr lang="en-US" altLang="en-US" sz="1800" dirty="0">
                <a:latin typeface="+mn-lt"/>
                <a:sym typeface="Symbol" pitchFamily="18" charset="2"/>
              </a:rPr>
              <a:t>s</a:t>
            </a:r>
            <a:r>
              <a:rPr lang="en-US" altLang="en-US" sz="1800" baseline="30000" dirty="0">
                <a:latin typeface="+mn-lt"/>
                <a:sym typeface="Symbol" pitchFamily="18" charset="2"/>
              </a:rPr>
              <a:t>-1</a:t>
            </a:r>
            <a:endParaRPr lang="en-US" altLang="en-US" sz="1800" dirty="0">
              <a:latin typeface="+mn-lt"/>
              <a:sym typeface="Symbol" pitchFamily="18" charset="2"/>
            </a:endParaRPr>
          </a:p>
          <a:p>
            <a:r>
              <a:rPr lang="en-US" altLang="en-US" sz="1800" dirty="0">
                <a:latin typeface="+mn-lt"/>
                <a:sym typeface="Symbol" pitchFamily="18" charset="2"/>
              </a:rPr>
              <a:t></a:t>
            </a:r>
            <a:r>
              <a:rPr lang="en-US" altLang="en-US" sz="1800" baseline="-25000" dirty="0" err="1">
                <a:latin typeface="+mn-lt"/>
                <a:sym typeface="Symbol" pitchFamily="18" charset="2"/>
              </a:rPr>
              <a:t>inel</a:t>
            </a:r>
            <a:r>
              <a:rPr lang="en-US" altLang="en-US" sz="1800" dirty="0">
                <a:latin typeface="+mn-lt"/>
                <a:sym typeface="Symbol" pitchFamily="18" charset="2"/>
              </a:rPr>
              <a:t> </a:t>
            </a:r>
            <a:r>
              <a:rPr lang="en-US" altLang="en-US" sz="1800" dirty="0">
                <a:latin typeface="+mn-lt"/>
                <a:sym typeface="Symbol"/>
              </a:rPr>
              <a:t></a:t>
            </a:r>
            <a:r>
              <a:rPr lang="en-US" altLang="en-US" sz="1800" dirty="0">
                <a:latin typeface="+mn-lt"/>
                <a:sym typeface="Symbol" pitchFamily="18" charset="2"/>
              </a:rPr>
              <a:t> 100 mb    	    </a:t>
            </a:r>
            <a:r>
              <a:rPr lang="en-US" altLang="en-US" sz="1800" dirty="0" smtClean="0">
                <a:latin typeface="+mn-lt"/>
                <a:sym typeface="Symbol" pitchFamily="18" charset="2"/>
              </a:rPr>
              <a:t></a:t>
            </a:r>
            <a:r>
              <a:rPr lang="en-US" altLang="en-US" sz="1800" dirty="0">
                <a:latin typeface="+mn-lt"/>
                <a:sym typeface="Symbol" pitchFamily="18" charset="2"/>
              </a:rPr>
              <a:t>10</a:t>
            </a:r>
            <a:r>
              <a:rPr lang="en-US" altLang="en-US" sz="1800" baseline="30000" dirty="0">
                <a:latin typeface="+mn-lt"/>
                <a:sym typeface="Symbol" pitchFamily="18" charset="2"/>
              </a:rPr>
              <a:t>9</a:t>
            </a:r>
            <a:r>
              <a:rPr lang="en-US" altLang="en-US" sz="1800" dirty="0">
                <a:latin typeface="+mn-lt"/>
                <a:sym typeface="Symbol" pitchFamily="18" charset="2"/>
              </a:rPr>
              <a:t> events/s</a:t>
            </a:r>
          </a:p>
          <a:p>
            <a:r>
              <a:rPr lang="en-US" altLang="en-US" sz="1800" dirty="0">
                <a:latin typeface="+mn-lt"/>
                <a:sym typeface="Symbol" pitchFamily="18" charset="2"/>
              </a:rPr>
              <a:t></a:t>
            </a:r>
            <a:r>
              <a:rPr lang="en-US" altLang="en-US" sz="1800" baseline="-25000" dirty="0" err="1">
                <a:latin typeface="+mn-lt"/>
                <a:sym typeface="Symbol" pitchFamily="18" charset="2"/>
              </a:rPr>
              <a:t>higgs</a:t>
            </a:r>
            <a:r>
              <a:rPr lang="en-US" altLang="en-US" sz="1800" dirty="0">
                <a:latin typeface="+mn-lt"/>
                <a:sym typeface="Symbol" pitchFamily="18" charset="2"/>
              </a:rPr>
              <a:t> </a:t>
            </a:r>
            <a:r>
              <a:rPr lang="en-US" altLang="en-US" sz="1800" dirty="0">
                <a:latin typeface="+mn-lt"/>
                <a:sym typeface="Symbol"/>
              </a:rPr>
              <a:t></a:t>
            </a:r>
            <a:r>
              <a:rPr lang="en-US" altLang="en-US" sz="1800" dirty="0">
                <a:latin typeface="+mn-lt"/>
                <a:sym typeface="Symbol" pitchFamily="18" charset="2"/>
              </a:rPr>
              <a:t> 10-50 pb   	    </a:t>
            </a:r>
            <a:r>
              <a:rPr lang="en-US" altLang="en-US" sz="1800" dirty="0" smtClean="0">
                <a:latin typeface="+mn-lt"/>
                <a:sym typeface="Symbol" pitchFamily="18" charset="2"/>
              </a:rPr>
              <a:t></a:t>
            </a:r>
            <a:r>
              <a:rPr lang="en-US" altLang="en-US" sz="1800" dirty="0">
                <a:latin typeface="+mn-lt"/>
                <a:sym typeface="Symbol" pitchFamily="18" charset="2"/>
              </a:rPr>
              <a:t>0.1/0.5 events/s</a:t>
            </a:r>
          </a:p>
          <a:p>
            <a:endParaRPr lang="en-US" altLang="en-US" sz="1800" dirty="0">
              <a:latin typeface="+mn-lt"/>
              <a:sym typeface="Symbol" pitchFamily="18" charset="2"/>
            </a:endParaRPr>
          </a:p>
          <a:p>
            <a:r>
              <a:rPr lang="en-US" altLang="en-US" sz="1800" dirty="0">
                <a:latin typeface="+mn-lt"/>
                <a:sym typeface="Symbol" pitchFamily="18" charset="2"/>
              </a:rPr>
              <a:t>1 bunch crossing every 25ns</a:t>
            </a:r>
            <a:br>
              <a:rPr lang="en-US" altLang="en-US" sz="1800" dirty="0">
                <a:latin typeface="+mn-lt"/>
                <a:sym typeface="Symbol" pitchFamily="18" charset="2"/>
              </a:rPr>
            </a:br>
            <a:r>
              <a:rPr lang="en-US" altLang="en-US" sz="1800" dirty="0">
                <a:latin typeface="+mn-lt"/>
                <a:sym typeface="Symbol" pitchFamily="18" charset="2"/>
              </a:rPr>
              <a:t/>
            </a:r>
            <a:br>
              <a:rPr lang="en-US" altLang="en-US" sz="1800" dirty="0">
                <a:latin typeface="+mn-lt"/>
                <a:sym typeface="Symbol" pitchFamily="18" charset="2"/>
              </a:rPr>
            </a:br>
            <a:r>
              <a:rPr lang="en-US" altLang="en-US" sz="1800" dirty="0">
                <a:latin typeface="+mn-lt"/>
                <a:sym typeface="Symbol" pitchFamily="18" charset="2"/>
              </a:rPr>
              <a:t>50 collisions/crossing 2000 tracks</a:t>
            </a:r>
          </a:p>
          <a:p>
            <a:endParaRPr lang="en-US" altLang="en-US" sz="1800" dirty="0">
              <a:latin typeface="+mn-lt"/>
              <a:sym typeface="Symbol" pitchFamily="18" charset="2"/>
            </a:endParaRPr>
          </a:p>
        </p:txBody>
      </p:sp>
      <p:sp>
        <p:nvSpPr>
          <p:cNvPr id="31" name="Text Box 7"/>
          <p:cNvSpPr txBox="1">
            <a:spLocks noChangeArrowheads="1"/>
          </p:cNvSpPr>
          <p:nvPr/>
        </p:nvSpPr>
        <p:spPr bwMode="auto">
          <a:xfrm>
            <a:off x="8393282" y="4907569"/>
            <a:ext cx="36670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r>
              <a:rPr lang="en-US" altLang="en-US" sz="2000" b="1" dirty="0">
                <a:solidFill>
                  <a:srgbClr val="800000"/>
                </a:solidFill>
                <a:latin typeface="+mn-lt"/>
              </a:rPr>
              <a:t>Extreme conditions for detectors</a:t>
            </a:r>
          </a:p>
        </p:txBody>
      </p:sp>
      <p:sp>
        <p:nvSpPr>
          <p:cNvPr id="32" name="Text Box 8"/>
          <p:cNvSpPr txBox="1">
            <a:spLocks noChangeArrowheads="1"/>
          </p:cNvSpPr>
          <p:nvPr/>
        </p:nvSpPr>
        <p:spPr bwMode="auto">
          <a:xfrm>
            <a:off x="8308879" y="5330592"/>
            <a:ext cx="3867532" cy="1323439"/>
          </a:xfrm>
          <a:prstGeom prst="rect">
            <a:avLst/>
          </a:prstGeom>
          <a:solidFill>
            <a:schemeClr val="bg1"/>
          </a:solidFill>
          <a:ln w="9525">
            <a:solidFill>
              <a:schemeClr val="tx1"/>
            </a:solidFill>
            <a:miter lim="800000"/>
            <a:headEnd/>
            <a:tailEnd/>
          </a:ln>
          <a:effectLst/>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buFontTx/>
              <a:buChar char="•"/>
            </a:pPr>
            <a:r>
              <a:rPr lang="en-US" altLang="en-US" sz="2000" dirty="0">
                <a:solidFill>
                  <a:srgbClr val="000099"/>
                </a:solidFill>
                <a:latin typeface="+mn-lt"/>
              </a:rPr>
              <a:t>Granularity (</a:t>
            </a:r>
            <a:r>
              <a:rPr lang="en-US" altLang="en-US" sz="2000" dirty="0">
                <a:solidFill>
                  <a:srgbClr val="000099"/>
                </a:solidFill>
                <a:latin typeface="+mn-lt"/>
                <a:sym typeface="Symbol" pitchFamily="18" charset="2"/>
              </a:rPr>
              <a:t>10</a:t>
            </a:r>
            <a:r>
              <a:rPr lang="en-US" altLang="en-US" sz="2000" baseline="30000" dirty="0">
                <a:solidFill>
                  <a:srgbClr val="000099"/>
                </a:solidFill>
                <a:latin typeface="+mn-lt"/>
                <a:sym typeface="Symbol" pitchFamily="18" charset="2"/>
              </a:rPr>
              <a:t>5 </a:t>
            </a:r>
            <a:r>
              <a:rPr lang="en-US" altLang="en-US" sz="2000" dirty="0">
                <a:solidFill>
                  <a:srgbClr val="000099"/>
                </a:solidFill>
                <a:latin typeface="+mn-lt"/>
                <a:sym typeface="Symbol" pitchFamily="18" charset="2"/>
              </a:rPr>
              <a:t>10</a:t>
            </a:r>
            <a:r>
              <a:rPr lang="en-US" altLang="en-US" sz="2000" baseline="30000" dirty="0">
                <a:solidFill>
                  <a:srgbClr val="000099"/>
                </a:solidFill>
                <a:latin typeface="+mn-lt"/>
                <a:sym typeface="Symbol" pitchFamily="18" charset="2"/>
              </a:rPr>
              <a:t>7 </a:t>
            </a:r>
            <a:r>
              <a:rPr lang="en-US" altLang="en-US" sz="2000" dirty="0">
                <a:solidFill>
                  <a:srgbClr val="000099"/>
                </a:solidFill>
                <a:latin typeface="+mn-lt"/>
              </a:rPr>
              <a:t>channels)</a:t>
            </a:r>
          </a:p>
          <a:p>
            <a:pPr>
              <a:buFontTx/>
              <a:buChar char="•"/>
            </a:pPr>
            <a:r>
              <a:rPr lang="en-US" altLang="en-US" sz="2000" dirty="0">
                <a:solidFill>
                  <a:srgbClr val="000099"/>
                </a:solidFill>
                <a:latin typeface="+mn-lt"/>
              </a:rPr>
              <a:t>Speed of response</a:t>
            </a:r>
          </a:p>
          <a:p>
            <a:pPr>
              <a:buFontTx/>
              <a:buChar char="•"/>
            </a:pPr>
            <a:r>
              <a:rPr lang="en-US" altLang="en-US" sz="2000" dirty="0">
                <a:solidFill>
                  <a:srgbClr val="000099"/>
                </a:solidFill>
                <a:latin typeface="+mn-lt"/>
              </a:rPr>
              <a:t>DAQ + trigger (4</a:t>
            </a:r>
            <a:r>
              <a:rPr lang="en-US" altLang="en-US" sz="2000" dirty="0">
                <a:solidFill>
                  <a:srgbClr val="000099"/>
                </a:solidFill>
                <a:latin typeface="+mn-lt"/>
                <a:sym typeface="Symbol" pitchFamily="18" charset="2"/>
              </a:rPr>
              <a:t>10</a:t>
            </a:r>
            <a:r>
              <a:rPr lang="en-US" altLang="en-US" sz="2000" baseline="30000" dirty="0">
                <a:solidFill>
                  <a:srgbClr val="000099"/>
                </a:solidFill>
                <a:latin typeface="+mn-lt"/>
                <a:sym typeface="Symbol" pitchFamily="18" charset="2"/>
              </a:rPr>
              <a:t>7 </a:t>
            </a:r>
            <a:r>
              <a:rPr lang="en-US" altLang="en-US" sz="2000" dirty="0">
                <a:solidFill>
                  <a:srgbClr val="000099"/>
                </a:solidFill>
                <a:latin typeface="+mn-lt"/>
                <a:sym typeface="Symbol" pitchFamily="18" charset="2"/>
              </a:rPr>
              <a:t> </a:t>
            </a:r>
            <a:r>
              <a:rPr lang="en-US" altLang="en-US" sz="2000" dirty="0">
                <a:solidFill>
                  <a:srgbClr val="000099"/>
                </a:solidFill>
                <a:latin typeface="+mn-lt"/>
                <a:sym typeface="Symbol"/>
              </a:rPr>
              <a:t></a:t>
            </a:r>
            <a:r>
              <a:rPr lang="en-US" altLang="en-US" sz="2000" dirty="0">
                <a:solidFill>
                  <a:srgbClr val="000099"/>
                </a:solidFill>
                <a:latin typeface="+mn-lt"/>
                <a:sym typeface="Symbol" pitchFamily="18" charset="2"/>
              </a:rPr>
              <a:t> 10</a:t>
            </a:r>
            <a:r>
              <a:rPr lang="en-US" altLang="en-US" sz="2000" baseline="30000" dirty="0">
                <a:solidFill>
                  <a:srgbClr val="000099"/>
                </a:solidFill>
                <a:latin typeface="+mn-lt"/>
                <a:sym typeface="Symbol" pitchFamily="18" charset="2"/>
              </a:rPr>
              <a:t>3</a:t>
            </a:r>
            <a:r>
              <a:rPr lang="en-US" altLang="en-US" sz="2000" dirty="0">
                <a:solidFill>
                  <a:srgbClr val="000099"/>
                </a:solidFill>
                <a:latin typeface="+mn-lt"/>
              </a:rPr>
              <a:t> </a:t>
            </a:r>
            <a:r>
              <a:rPr lang="en-US" altLang="en-US" sz="2000" dirty="0" err="1">
                <a:solidFill>
                  <a:srgbClr val="000099"/>
                </a:solidFill>
                <a:latin typeface="+mn-lt"/>
              </a:rPr>
              <a:t>ev</a:t>
            </a:r>
            <a:r>
              <a:rPr lang="en-US" altLang="en-US" sz="2000" dirty="0">
                <a:solidFill>
                  <a:srgbClr val="000099"/>
                </a:solidFill>
                <a:latin typeface="+mn-lt"/>
              </a:rPr>
              <a:t>/s)</a:t>
            </a:r>
          </a:p>
          <a:p>
            <a:pPr>
              <a:buFontTx/>
              <a:buChar char="•"/>
            </a:pPr>
            <a:r>
              <a:rPr lang="en-US" altLang="en-US" sz="2000" dirty="0">
                <a:solidFill>
                  <a:srgbClr val="000099"/>
                </a:solidFill>
                <a:latin typeface="+mn-lt"/>
              </a:rPr>
              <a:t>High radiation resistance</a:t>
            </a:r>
          </a:p>
        </p:txBody>
      </p:sp>
      <p:grpSp>
        <p:nvGrpSpPr>
          <p:cNvPr id="39" name="Group 38"/>
          <p:cNvGrpSpPr/>
          <p:nvPr/>
        </p:nvGrpSpPr>
        <p:grpSpPr>
          <a:xfrm>
            <a:off x="0" y="767376"/>
            <a:ext cx="8356538" cy="6097737"/>
            <a:chOff x="0" y="915978"/>
            <a:chExt cx="8312020" cy="5940426"/>
          </a:xfrm>
        </p:grpSpPr>
        <p:grpSp>
          <p:nvGrpSpPr>
            <p:cNvPr id="14" name="Group 13"/>
            <p:cNvGrpSpPr/>
            <p:nvPr/>
          </p:nvGrpSpPr>
          <p:grpSpPr>
            <a:xfrm>
              <a:off x="0" y="915978"/>
              <a:ext cx="8312020" cy="5940426"/>
              <a:chOff x="1524000" y="1"/>
              <a:chExt cx="9372600" cy="6911975"/>
            </a:xfrm>
          </p:grpSpPr>
          <p:pic>
            <p:nvPicPr>
              <p:cNvPr id="15" name="Picture 90" descr="aerial-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3726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
              <p:cNvSpPr txBox="1">
                <a:spLocks noChangeArrowheads="1"/>
              </p:cNvSpPr>
              <p:nvPr/>
            </p:nvSpPr>
            <p:spPr bwMode="auto">
              <a:xfrm>
                <a:off x="2230438" y="5208588"/>
                <a:ext cx="1643650" cy="45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2000" b="1" dirty="0" smtClean="0">
                    <a:solidFill>
                      <a:srgbClr val="FFFF00"/>
                    </a:solidFill>
                  </a:rPr>
                  <a:t>27 </a:t>
                </a:r>
                <a:r>
                  <a:rPr lang="it-IT" altLang="en-US" sz="2000" b="1" dirty="0">
                    <a:solidFill>
                      <a:srgbClr val="FFFF00"/>
                    </a:solidFill>
                  </a:rPr>
                  <a:t>km ring</a:t>
                </a:r>
                <a:endParaRPr lang="en-US" altLang="en-US" sz="2000" b="1" dirty="0">
                  <a:solidFill>
                    <a:srgbClr val="FFFF00"/>
                  </a:solidFill>
                </a:endParaRPr>
              </a:p>
            </p:txBody>
          </p:sp>
          <p:sp>
            <p:nvSpPr>
              <p:cNvPr id="17" name="TextBox 11"/>
              <p:cNvSpPr txBox="1">
                <a:spLocks noChangeArrowheads="1"/>
              </p:cNvSpPr>
              <p:nvPr/>
            </p:nvSpPr>
            <p:spPr bwMode="auto">
              <a:xfrm>
                <a:off x="6124575" y="5653088"/>
                <a:ext cx="144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2000" b="1">
                    <a:solidFill>
                      <a:srgbClr val="FFFF00"/>
                    </a:solidFill>
                  </a:rPr>
                  <a:t>CERN Lab</a:t>
                </a:r>
                <a:endParaRPr lang="en-US" altLang="en-US" sz="2000" b="1">
                  <a:solidFill>
                    <a:srgbClr val="FFFF00"/>
                  </a:solidFill>
                </a:endParaRPr>
              </a:p>
            </p:txBody>
          </p:sp>
          <p:grpSp>
            <p:nvGrpSpPr>
              <p:cNvPr id="18" name="Group 4"/>
              <p:cNvGrpSpPr>
                <a:grpSpLocks/>
              </p:cNvGrpSpPr>
              <p:nvPr/>
            </p:nvGrpSpPr>
            <p:grpSpPr bwMode="auto">
              <a:xfrm>
                <a:off x="4811309" y="1733441"/>
                <a:ext cx="1256119" cy="814899"/>
                <a:chOff x="3287868" y="1733473"/>
                <a:chExt cx="1255557" cy="815324"/>
              </a:xfrm>
            </p:grpSpPr>
            <p:pic>
              <p:nvPicPr>
                <p:cNvPr id="2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l="57207" t="13377" r="9843" b="51270"/>
                <a:stretch>
                  <a:fillRect/>
                </a:stretch>
              </p:blipFill>
              <p:spPr bwMode="auto">
                <a:xfrm>
                  <a:off x="3397250" y="1733473"/>
                  <a:ext cx="1146175" cy="757238"/>
                </a:xfrm>
                <a:prstGeom prst="rect">
                  <a:avLst/>
                </a:prstGeom>
                <a:noFill/>
                <a:ln w="9525">
                  <a:solidFill>
                    <a:srgbClr val="0E0F46"/>
                  </a:solidFill>
                  <a:miter lim="800000"/>
                  <a:headEnd/>
                  <a:tailEnd/>
                </a:ln>
                <a:extLst>
                  <a:ext uri="{909E8E84-426E-40DD-AFC4-6F175D3DCCD1}">
                    <a14:hiddenFill xmlns:a14="http://schemas.microsoft.com/office/drawing/2010/main">
                      <a:solidFill>
                        <a:srgbClr val="FFFFFF"/>
                      </a:solidFill>
                    </a14:hiddenFill>
                  </a:ext>
                </a:extLst>
              </p:spPr>
            </p:pic>
            <p:sp>
              <p:nvSpPr>
                <p:cNvPr id="29" name="TextBox 2"/>
                <p:cNvSpPr txBox="1">
                  <a:spLocks noChangeArrowheads="1"/>
                </p:cNvSpPr>
                <p:nvPr/>
              </p:nvSpPr>
              <p:spPr bwMode="auto">
                <a:xfrm>
                  <a:off x="3287868" y="2210243"/>
                  <a:ext cx="6399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1600" b="1" dirty="0">
                      <a:solidFill>
                        <a:srgbClr val="0000FF"/>
                      </a:solidFill>
                    </a:rPr>
                    <a:t>CMS</a:t>
                  </a:r>
                  <a:endParaRPr lang="en-US" altLang="en-US" sz="1600" b="1" dirty="0">
                    <a:solidFill>
                      <a:srgbClr val="0000FF"/>
                    </a:solidFill>
                  </a:endParaRPr>
                </a:p>
              </p:txBody>
            </p:sp>
          </p:grpSp>
          <p:grpSp>
            <p:nvGrpSpPr>
              <p:cNvPr id="19" name="Group 6"/>
              <p:cNvGrpSpPr>
                <a:grpSpLocks/>
              </p:cNvGrpSpPr>
              <p:nvPr/>
            </p:nvGrpSpPr>
            <p:grpSpPr bwMode="auto">
              <a:xfrm>
                <a:off x="6821477" y="4663000"/>
                <a:ext cx="1354502" cy="747201"/>
                <a:chOff x="5297488" y="4662308"/>
                <a:chExt cx="1354176" cy="747892"/>
              </a:xfrm>
            </p:grpSpPr>
            <p:pic>
              <p:nvPicPr>
                <p:cNvPr id="2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t="17940" b="10304"/>
                <a:stretch>
                  <a:fillRect/>
                </a:stretch>
              </p:blipFill>
              <p:spPr bwMode="auto">
                <a:xfrm>
                  <a:off x="5297488" y="4764088"/>
                  <a:ext cx="1350962" cy="646112"/>
                </a:xfrm>
                <a:prstGeom prst="rect">
                  <a:avLst/>
                </a:prstGeom>
                <a:noFill/>
                <a:ln w="9525">
                  <a:solidFill>
                    <a:srgbClr val="0E0F46"/>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13"/>
                <p:cNvSpPr txBox="1">
                  <a:spLocks noChangeArrowheads="1"/>
                </p:cNvSpPr>
                <p:nvPr/>
              </p:nvSpPr>
              <p:spPr bwMode="auto">
                <a:xfrm>
                  <a:off x="5800984" y="4662308"/>
                  <a:ext cx="8506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1600" b="1" dirty="0">
                      <a:solidFill>
                        <a:srgbClr val="0000FF"/>
                      </a:solidFill>
                    </a:rPr>
                    <a:t>ATLAS</a:t>
                  </a:r>
                  <a:endParaRPr lang="en-US" altLang="en-US" sz="1600" b="1" dirty="0">
                    <a:solidFill>
                      <a:srgbClr val="0000FF"/>
                    </a:solidFill>
                  </a:endParaRPr>
                </a:p>
              </p:txBody>
            </p:sp>
          </p:grpSp>
          <p:grpSp>
            <p:nvGrpSpPr>
              <p:cNvPr id="20" name="Group 5"/>
              <p:cNvGrpSpPr>
                <a:grpSpLocks/>
              </p:cNvGrpSpPr>
              <p:nvPr/>
            </p:nvGrpSpPr>
            <p:grpSpPr bwMode="auto">
              <a:xfrm>
                <a:off x="8916981" y="3207775"/>
                <a:ext cx="1351737" cy="762566"/>
                <a:chOff x="7392988" y="3207625"/>
                <a:chExt cx="1352044" cy="762713"/>
              </a:xfrm>
            </p:grpSpPr>
            <p:pic>
              <p:nvPicPr>
                <p:cNvPr id="24" name="Picture 9" descr="detector-3d-small"/>
                <p:cNvPicPr>
                  <a:picLocks noChangeAspect="1" noChangeArrowheads="1"/>
                </p:cNvPicPr>
                <p:nvPr/>
              </p:nvPicPr>
              <p:blipFill>
                <a:blip r:embed="rId6" cstate="print">
                  <a:extLst>
                    <a:ext uri="{28A0092B-C50C-407E-A947-70E740481C1C}">
                      <a14:useLocalDpi xmlns:a14="http://schemas.microsoft.com/office/drawing/2010/main" val="0"/>
                    </a:ext>
                  </a:extLst>
                </a:blip>
                <a:srcRect b="19048"/>
                <a:stretch>
                  <a:fillRect/>
                </a:stretch>
              </p:blipFill>
              <p:spPr bwMode="auto">
                <a:xfrm>
                  <a:off x="7392988" y="3302000"/>
                  <a:ext cx="1344612" cy="668338"/>
                </a:xfrm>
                <a:prstGeom prst="rect">
                  <a:avLst/>
                </a:prstGeom>
                <a:noFill/>
                <a:ln w="9525">
                  <a:solidFill>
                    <a:srgbClr val="0E0F46"/>
                  </a:solidFill>
                  <a:miter lim="800000"/>
                  <a:headEnd/>
                  <a:tailEnd/>
                </a:ln>
                <a:extLst>
                  <a:ext uri="{909E8E84-426E-40DD-AFC4-6F175D3DCCD1}">
                    <a14:hiddenFill xmlns:a14="http://schemas.microsoft.com/office/drawing/2010/main">
                      <a:solidFill>
                        <a:srgbClr val="FFFFFF"/>
                      </a:solidFill>
                    </a14:hiddenFill>
                  </a:ext>
                </a:extLst>
              </p:spPr>
            </p:pic>
            <p:sp>
              <p:nvSpPr>
                <p:cNvPr id="25" name="TextBox 14"/>
                <p:cNvSpPr txBox="1">
                  <a:spLocks noChangeArrowheads="1"/>
                </p:cNvSpPr>
                <p:nvPr/>
              </p:nvSpPr>
              <p:spPr bwMode="auto">
                <a:xfrm>
                  <a:off x="8015345" y="3207625"/>
                  <a:ext cx="7296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1600" b="1" dirty="0">
                      <a:solidFill>
                        <a:srgbClr val="0000FF"/>
                      </a:solidFill>
                    </a:rPr>
                    <a:t>LHCb</a:t>
                  </a:r>
                  <a:endParaRPr lang="en-US" altLang="en-US" sz="1600" b="1" dirty="0">
                    <a:solidFill>
                      <a:srgbClr val="0000FF"/>
                    </a:solidFill>
                  </a:endParaRPr>
                </a:p>
              </p:txBody>
            </p:sp>
          </p:grpSp>
          <p:grpSp>
            <p:nvGrpSpPr>
              <p:cNvPr id="21" name="Group 3"/>
              <p:cNvGrpSpPr>
                <a:grpSpLocks/>
              </p:cNvGrpSpPr>
              <p:nvPr/>
            </p:nvGrpSpPr>
            <p:grpSpPr bwMode="auto">
              <a:xfrm>
                <a:off x="1949450" y="3260730"/>
                <a:ext cx="1255679" cy="715398"/>
                <a:chOff x="425450" y="3260725"/>
                <a:chExt cx="1255889" cy="715383"/>
              </a:xfrm>
            </p:grpSpPr>
            <p:pic>
              <p:nvPicPr>
                <p:cNvPr id="2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450" y="3260725"/>
                  <a:ext cx="1236663" cy="661988"/>
                </a:xfrm>
                <a:prstGeom prst="rect">
                  <a:avLst/>
                </a:prstGeom>
                <a:noFill/>
                <a:ln w="9525">
                  <a:solidFill>
                    <a:srgbClr val="0E0F46"/>
                  </a:solidFill>
                  <a:miter lim="800000"/>
                  <a:headEnd/>
                  <a:tailEnd/>
                </a:ln>
                <a:extLst>
                  <a:ext uri="{909E8E84-426E-40DD-AFC4-6F175D3DCCD1}">
                    <a14:hiddenFill xmlns:a14="http://schemas.microsoft.com/office/drawing/2010/main">
                      <a:solidFill>
                        <a:srgbClr val="FFFFFF"/>
                      </a:solidFill>
                    </a14:hiddenFill>
                  </a:ext>
                </a:extLst>
              </p:spPr>
            </p:pic>
            <p:sp>
              <p:nvSpPr>
                <p:cNvPr id="23" name="TextBox 15"/>
                <p:cNvSpPr txBox="1">
                  <a:spLocks noChangeArrowheads="1"/>
                </p:cNvSpPr>
                <p:nvPr/>
              </p:nvSpPr>
              <p:spPr bwMode="auto">
                <a:xfrm>
                  <a:off x="882724" y="3637555"/>
                  <a:ext cx="798615" cy="33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1600" b="1" dirty="0">
                      <a:solidFill>
                        <a:srgbClr val="0000FF"/>
                      </a:solidFill>
                    </a:rPr>
                    <a:t>ALICE</a:t>
                  </a:r>
                  <a:endParaRPr lang="en-US" altLang="en-US" sz="1600" b="1" dirty="0">
                    <a:solidFill>
                      <a:srgbClr val="0000FF"/>
                    </a:solidFill>
                  </a:endParaRPr>
                </a:p>
              </p:txBody>
            </p:sp>
          </p:grpSp>
        </p:grpSp>
        <p:grpSp>
          <p:nvGrpSpPr>
            <p:cNvPr id="38" name="Group 37"/>
            <p:cNvGrpSpPr/>
            <p:nvPr/>
          </p:nvGrpSpPr>
          <p:grpSpPr>
            <a:xfrm>
              <a:off x="1300807" y="2598910"/>
              <a:ext cx="825237" cy="758795"/>
              <a:chOff x="1300807" y="2598910"/>
              <a:chExt cx="825237" cy="758795"/>
            </a:xfrm>
          </p:grpSpPr>
          <p:sp>
            <p:nvSpPr>
              <p:cNvPr id="34" name="Right Arrow 33"/>
              <p:cNvSpPr/>
              <p:nvPr/>
            </p:nvSpPr>
            <p:spPr>
              <a:xfrm rot="20114352">
                <a:off x="1472312" y="3150918"/>
                <a:ext cx="308451" cy="2067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Right Arrow 34"/>
              <p:cNvSpPr/>
              <p:nvPr/>
            </p:nvSpPr>
            <p:spPr>
              <a:xfrm rot="9416194">
                <a:off x="1808954" y="2981158"/>
                <a:ext cx="308451" cy="20678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TextBox 35"/>
              <p:cNvSpPr txBox="1"/>
              <p:nvPr/>
            </p:nvSpPr>
            <p:spPr>
              <a:xfrm>
                <a:off x="1300807" y="2798965"/>
                <a:ext cx="325730" cy="400110"/>
              </a:xfrm>
              <a:prstGeom prst="rect">
                <a:avLst/>
              </a:prstGeom>
              <a:noFill/>
            </p:spPr>
            <p:txBody>
              <a:bodyPr wrap="none" rtlCol="0">
                <a:spAutoFit/>
              </a:bodyPr>
              <a:lstStyle/>
              <a:p>
                <a:r>
                  <a:rPr lang="en-US" sz="2000" b="1" dirty="0" smtClean="0">
                    <a:solidFill>
                      <a:srgbClr val="FFFF00"/>
                    </a:solidFill>
                    <a:latin typeface="Garamond" panose="02020404030301010803" pitchFamily="18" charset="0"/>
                  </a:rPr>
                  <a:t>p</a:t>
                </a:r>
                <a:endParaRPr lang="it-IT" sz="2000" b="1" dirty="0">
                  <a:solidFill>
                    <a:srgbClr val="FFFF00"/>
                  </a:solidFill>
                  <a:latin typeface="Garamond" panose="02020404030301010803" pitchFamily="18" charset="0"/>
                </a:endParaRPr>
              </a:p>
            </p:txBody>
          </p:sp>
          <p:sp>
            <p:nvSpPr>
              <p:cNvPr id="37" name="TextBox 36"/>
              <p:cNvSpPr txBox="1"/>
              <p:nvPr/>
            </p:nvSpPr>
            <p:spPr>
              <a:xfrm>
                <a:off x="1800314" y="2598910"/>
                <a:ext cx="325730" cy="400110"/>
              </a:xfrm>
              <a:prstGeom prst="rect">
                <a:avLst/>
              </a:prstGeom>
              <a:noFill/>
            </p:spPr>
            <p:txBody>
              <a:bodyPr wrap="none" rtlCol="0">
                <a:spAutoFit/>
              </a:bodyPr>
              <a:lstStyle/>
              <a:p>
                <a:r>
                  <a:rPr lang="en-US" sz="2000" b="1" dirty="0" smtClean="0">
                    <a:solidFill>
                      <a:srgbClr val="FFFF00"/>
                    </a:solidFill>
                    <a:latin typeface="Garamond" panose="02020404030301010803" pitchFamily="18" charset="0"/>
                  </a:rPr>
                  <a:t>p</a:t>
                </a:r>
                <a:endParaRPr lang="it-IT" sz="2000" b="1" dirty="0">
                  <a:solidFill>
                    <a:srgbClr val="FFFF00"/>
                  </a:solidFill>
                  <a:latin typeface="Garamond" panose="02020404030301010803" pitchFamily="18" charset="0"/>
                </a:endParaRPr>
              </a:p>
            </p:txBody>
          </p:sp>
        </p:grpSp>
      </p:grpSp>
      <p:sp>
        <p:nvSpPr>
          <p:cNvPr id="40" name="TextBox 39"/>
          <p:cNvSpPr txBox="1"/>
          <p:nvPr/>
        </p:nvSpPr>
        <p:spPr>
          <a:xfrm>
            <a:off x="63679" y="1722570"/>
            <a:ext cx="8292858" cy="646331"/>
          </a:xfrm>
          <a:prstGeom prst="rect">
            <a:avLst/>
          </a:prstGeom>
          <a:noFill/>
        </p:spPr>
        <p:txBody>
          <a:bodyPr wrap="square" rtlCol="0">
            <a:spAutoFit/>
          </a:bodyPr>
          <a:lstStyle/>
          <a:p>
            <a:r>
              <a:rPr lang="en-US" b="1" dirty="0" smtClean="0">
                <a:solidFill>
                  <a:schemeClr val="bg1"/>
                </a:solidFill>
              </a:rPr>
              <a:t>Council approval in DEC 1994, TDR OCT 1995, First Collisions 2010. </a:t>
            </a:r>
          </a:p>
          <a:p>
            <a:r>
              <a:rPr lang="en-US" b="1" dirty="0" smtClean="0">
                <a:solidFill>
                  <a:schemeClr val="bg1"/>
                </a:solidFill>
              </a:rPr>
              <a:t>HL-LHC project approved by Council in 2016, foreseen to run </a:t>
            </a:r>
            <a:r>
              <a:rPr lang="en-US" b="1" dirty="0" smtClean="0">
                <a:solidFill>
                  <a:schemeClr val="bg1"/>
                </a:solidFill>
                <a:sym typeface="Symbol" panose="05050102010706020507" pitchFamily="18" charset="2"/>
              </a:rPr>
              <a:t></a:t>
            </a:r>
            <a:r>
              <a:rPr lang="en-US" b="1" dirty="0" smtClean="0">
                <a:solidFill>
                  <a:schemeClr val="bg1"/>
                </a:solidFill>
              </a:rPr>
              <a:t>2029-2040 </a:t>
            </a:r>
          </a:p>
        </p:txBody>
      </p:sp>
      <p:sp>
        <p:nvSpPr>
          <p:cNvPr id="41" name="Rectangle 40"/>
          <p:cNvSpPr/>
          <p:nvPr/>
        </p:nvSpPr>
        <p:spPr>
          <a:xfrm>
            <a:off x="52248" y="926505"/>
            <a:ext cx="8304289" cy="923330"/>
          </a:xfrm>
          <a:prstGeom prst="rect">
            <a:avLst/>
          </a:prstGeom>
        </p:spPr>
        <p:txBody>
          <a:bodyPr wrap="square">
            <a:spAutoFit/>
          </a:bodyPr>
          <a:lstStyle/>
          <a:p>
            <a:r>
              <a:rPr lang="en-US" dirty="0" smtClean="0">
                <a:solidFill>
                  <a:schemeClr val="bg1"/>
                </a:solidFill>
              </a:rPr>
              <a:t>CERN Council’s unanimous December 1991 vote that the LHC machine, to be installed in the existing 27 km LEP tunnel, is ‘the right machine for the advance of the subject and for the future of CERN’.</a:t>
            </a:r>
            <a:endParaRPr lang="it-IT" dirty="0">
              <a:solidFill>
                <a:schemeClr val="bg1"/>
              </a:solidFill>
            </a:endParaRPr>
          </a:p>
        </p:txBody>
      </p:sp>
      <p:sp>
        <p:nvSpPr>
          <p:cNvPr id="42" name="TextBox 41"/>
          <p:cNvSpPr txBox="1"/>
          <p:nvPr/>
        </p:nvSpPr>
        <p:spPr>
          <a:xfrm flipH="1">
            <a:off x="52247" y="693197"/>
            <a:ext cx="4389421" cy="369332"/>
          </a:xfrm>
          <a:prstGeom prst="rect">
            <a:avLst/>
          </a:prstGeom>
          <a:noFill/>
        </p:spPr>
        <p:txBody>
          <a:bodyPr wrap="square" rtlCol="0">
            <a:spAutoFit/>
          </a:bodyPr>
          <a:lstStyle/>
          <a:p>
            <a:r>
              <a:rPr lang="en-US" b="1" dirty="0" smtClean="0">
                <a:solidFill>
                  <a:schemeClr val="bg1"/>
                </a:solidFill>
              </a:rPr>
              <a:t>LHC Gestation 1984-1993</a:t>
            </a:r>
            <a:endParaRPr lang="it-IT" b="1" dirty="0">
              <a:solidFill>
                <a:schemeClr val="bg1"/>
              </a:solidFill>
            </a:endParaRPr>
          </a:p>
        </p:txBody>
      </p:sp>
      <p:sp>
        <p:nvSpPr>
          <p:cNvPr id="43" name="TextBox 42"/>
          <p:cNvSpPr txBox="1"/>
          <p:nvPr/>
        </p:nvSpPr>
        <p:spPr>
          <a:xfrm>
            <a:off x="8272865" y="657920"/>
            <a:ext cx="4114800" cy="369332"/>
          </a:xfrm>
          <a:prstGeom prst="rect">
            <a:avLst/>
          </a:prstGeom>
          <a:noFill/>
        </p:spPr>
        <p:txBody>
          <a:bodyPr wrap="square" rtlCol="0">
            <a:spAutoFit/>
          </a:bodyPr>
          <a:lstStyle/>
          <a:p>
            <a:r>
              <a:rPr lang="en-US" b="1" dirty="0" smtClean="0">
                <a:solidFill>
                  <a:srgbClr val="0070C0"/>
                </a:solidFill>
              </a:rPr>
              <a:t>Overall </a:t>
            </a:r>
            <a:r>
              <a:rPr lang="en-US" b="1" dirty="0" smtClean="0">
                <a:solidFill>
                  <a:srgbClr val="0070C0"/>
                </a:solidFill>
                <a:sym typeface="Symbol" panose="05050102010706020507" pitchFamily="18" charset="2"/>
              </a:rPr>
              <a:t></a:t>
            </a:r>
            <a:r>
              <a:rPr lang="en-US" b="1" dirty="0" smtClean="0">
                <a:solidFill>
                  <a:srgbClr val="0070C0"/>
                </a:solidFill>
              </a:rPr>
              <a:t> 45y: 15 y + </a:t>
            </a:r>
            <a:r>
              <a:rPr lang="en-US" b="1" dirty="0">
                <a:solidFill>
                  <a:srgbClr val="0070C0"/>
                </a:solidFill>
              </a:rPr>
              <a:t>3</a:t>
            </a:r>
            <a:r>
              <a:rPr lang="en-US" b="1" dirty="0" smtClean="0">
                <a:solidFill>
                  <a:srgbClr val="0070C0"/>
                </a:solidFill>
              </a:rPr>
              <a:t>0 y </a:t>
            </a:r>
            <a:r>
              <a:rPr lang="en-US" b="1" dirty="0" err="1" smtClean="0">
                <a:solidFill>
                  <a:srgbClr val="0070C0"/>
                </a:solidFill>
              </a:rPr>
              <a:t>physics&amp;UPGR</a:t>
            </a:r>
            <a:endParaRPr lang="it-IT" b="1" dirty="0">
              <a:solidFill>
                <a:srgbClr val="0070C0"/>
              </a:solidFill>
            </a:endParaRPr>
          </a:p>
        </p:txBody>
      </p:sp>
    </p:spTree>
    <p:extLst>
      <p:ext uri="{BB962C8B-B14F-4D97-AF65-F5344CB8AC3E}">
        <p14:creationId xmlns:p14="http://schemas.microsoft.com/office/powerpoint/2010/main" val="41936159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62" descr="cmscan_95_0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4" y="2914271"/>
            <a:ext cx="2779648" cy="347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63"/>
          <p:cNvSpPr>
            <a:spLocks noGrp="1" noChangeArrowheads="1"/>
          </p:cNvSpPr>
          <p:nvPr>
            <p:ph type="title" idx="4294967295"/>
          </p:nvPr>
        </p:nvSpPr>
        <p:spPr>
          <a:xfrm>
            <a:off x="76200" y="54388"/>
            <a:ext cx="10515600" cy="892175"/>
          </a:xfrm>
        </p:spPr>
        <p:txBody>
          <a:bodyPr>
            <a:normAutofit/>
          </a:bodyPr>
          <a:lstStyle/>
          <a:p>
            <a:pPr eaLnBrk="1" hangingPunct="1"/>
            <a:r>
              <a:rPr lang="it-IT" altLang="en-US" dirty="0" smtClean="0">
                <a:solidFill>
                  <a:srgbClr val="002060"/>
                </a:solidFill>
              </a:rPr>
              <a:t>LHC: caccia all’Higgs (e a tutto il resto)</a:t>
            </a:r>
          </a:p>
        </p:txBody>
      </p:sp>
      <p:sp>
        <p:nvSpPr>
          <p:cNvPr id="57349" name="Slide Number Placeholder 4"/>
          <p:cNvSpPr>
            <a:spLocks noGrp="1"/>
          </p:cNvSpPr>
          <p:nvPr>
            <p:ph type="sldNum" sz="quarter" idx="12"/>
          </p:nvPr>
        </p:nvSpPr>
        <p:spPr/>
        <p:txBody>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fld id="{46046717-2F7B-412A-B73D-53BAC0C606F2}" type="slidenum">
              <a:rPr lang="it-IT" altLang="en-US" sz="1400" smtClean="0"/>
              <a:pPr eaLnBrk="1" hangingPunct="1">
                <a:spcBef>
                  <a:spcPct val="0"/>
                </a:spcBef>
                <a:buFontTx/>
                <a:buNone/>
              </a:pPr>
              <a:t>12</a:t>
            </a:fld>
            <a:endParaRPr lang="it-IT" altLang="en-US" sz="1400" dirty="0"/>
          </a:p>
        </p:txBody>
      </p:sp>
      <p:grpSp>
        <p:nvGrpSpPr>
          <p:cNvPr id="2" name="Group 1"/>
          <p:cNvGrpSpPr/>
          <p:nvPr/>
        </p:nvGrpSpPr>
        <p:grpSpPr>
          <a:xfrm>
            <a:off x="3005076" y="837822"/>
            <a:ext cx="9058277" cy="5789600"/>
            <a:chOff x="2160586" y="869951"/>
            <a:chExt cx="9058277" cy="5789600"/>
          </a:xfrm>
        </p:grpSpPr>
        <p:grpSp>
          <p:nvGrpSpPr>
            <p:cNvPr id="6146" name="Group 3"/>
            <p:cNvGrpSpPr>
              <a:grpSpLocks/>
            </p:cNvGrpSpPr>
            <p:nvPr/>
          </p:nvGrpSpPr>
          <p:grpSpPr bwMode="auto">
            <a:xfrm>
              <a:off x="2222500" y="869951"/>
              <a:ext cx="7645400" cy="2905125"/>
              <a:chOff x="432" y="660"/>
              <a:chExt cx="4816" cy="1830"/>
            </a:xfrm>
          </p:grpSpPr>
          <p:grpSp>
            <p:nvGrpSpPr>
              <p:cNvPr id="6162" name="Group 4"/>
              <p:cNvGrpSpPr>
                <a:grpSpLocks/>
              </p:cNvGrpSpPr>
              <p:nvPr/>
            </p:nvGrpSpPr>
            <p:grpSpPr bwMode="auto">
              <a:xfrm>
                <a:off x="436" y="1442"/>
                <a:ext cx="4808" cy="1048"/>
                <a:chOff x="436" y="1442"/>
                <a:chExt cx="4808" cy="1048"/>
              </a:xfrm>
            </p:grpSpPr>
            <p:sp>
              <p:nvSpPr>
                <p:cNvPr id="6184" name="Rectangle 5"/>
                <p:cNvSpPr>
                  <a:spLocks noChangeArrowheads="1"/>
                </p:cNvSpPr>
                <p:nvPr/>
              </p:nvSpPr>
              <p:spPr bwMode="auto">
                <a:xfrm>
                  <a:off x="436" y="1442"/>
                  <a:ext cx="1496" cy="144"/>
                </a:xfrm>
                <a:prstGeom prst="rect">
                  <a:avLst/>
                </a:prstGeom>
                <a:blipFill dpi="0" rotWithShape="0">
                  <a:blip r:embed="rId3"/>
                  <a:srcRect/>
                  <a:tile tx="0" ty="0" sx="100000" sy="100000" flip="none" algn="tl"/>
                </a:blipFill>
                <a:ln w="19050">
                  <a:solidFill>
                    <a:srgbClr val="000000"/>
                  </a:solidFill>
                  <a:miter lim="800000"/>
                  <a:headEnd/>
                  <a:tailEnd/>
                </a:ln>
              </p:spPr>
              <p:txBody>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6185" name="Rectangle 6"/>
                <p:cNvSpPr>
                  <a:spLocks noChangeArrowheads="1"/>
                </p:cNvSpPr>
                <p:nvPr/>
              </p:nvSpPr>
              <p:spPr bwMode="auto">
                <a:xfrm>
                  <a:off x="1772" y="1722"/>
                  <a:ext cx="504" cy="144"/>
                </a:xfrm>
                <a:prstGeom prst="rect">
                  <a:avLst/>
                </a:prstGeom>
                <a:solidFill>
                  <a:srgbClr val="FF0000"/>
                </a:solidFill>
                <a:ln w="19050">
                  <a:solidFill>
                    <a:srgbClr val="000000"/>
                  </a:solidFill>
                  <a:miter lim="800000"/>
                  <a:headEnd/>
                  <a:tailEnd/>
                </a:ln>
              </p:spPr>
              <p:txBody>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6186" name="Rectangle 7"/>
                <p:cNvSpPr>
                  <a:spLocks noChangeArrowheads="1"/>
                </p:cNvSpPr>
                <p:nvPr/>
              </p:nvSpPr>
              <p:spPr bwMode="auto">
                <a:xfrm>
                  <a:off x="2076" y="1930"/>
                  <a:ext cx="552" cy="144"/>
                </a:xfrm>
                <a:prstGeom prst="rect">
                  <a:avLst/>
                </a:prstGeom>
                <a:solidFill>
                  <a:srgbClr val="FF9900"/>
                </a:solidFill>
                <a:ln w="19050">
                  <a:solidFill>
                    <a:srgbClr val="000000"/>
                  </a:solidFill>
                  <a:miter lim="800000"/>
                  <a:headEnd/>
                  <a:tailEnd/>
                </a:ln>
              </p:spPr>
              <p:txBody>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6187" name="Rectangle 8"/>
                <p:cNvSpPr>
                  <a:spLocks noChangeArrowheads="1"/>
                </p:cNvSpPr>
                <p:nvPr/>
              </p:nvSpPr>
              <p:spPr bwMode="auto">
                <a:xfrm>
                  <a:off x="2620" y="2138"/>
                  <a:ext cx="2120" cy="144"/>
                </a:xfrm>
                <a:prstGeom prst="rect">
                  <a:avLst/>
                </a:prstGeom>
                <a:solidFill>
                  <a:srgbClr val="009900"/>
                </a:solidFill>
                <a:ln w="19050">
                  <a:solidFill>
                    <a:srgbClr val="000000"/>
                  </a:solidFill>
                  <a:miter lim="800000"/>
                  <a:headEnd/>
                  <a:tailEnd/>
                </a:ln>
              </p:spPr>
              <p:txBody>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6188" name="Rectangle 9"/>
                <p:cNvSpPr>
                  <a:spLocks noChangeArrowheads="1"/>
                </p:cNvSpPr>
                <p:nvPr/>
              </p:nvSpPr>
              <p:spPr bwMode="auto">
                <a:xfrm>
                  <a:off x="4668" y="2346"/>
                  <a:ext cx="576" cy="144"/>
                </a:xfrm>
                <a:prstGeom prst="rect">
                  <a:avLst/>
                </a:prstGeom>
                <a:solidFill>
                  <a:srgbClr val="FFFF00"/>
                </a:solidFill>
                <a:ln w="19050">
                  <a:solidFill>
                    <a:srgbClr val="000000"/>
                  </a:solidFill>
                  <a:miter lim="800000"/>
                  <a:headEnd/>
                  <a:tailEnd/>
                </a:ln>
              </p:spPr>
              <p:txBody>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6189" name="Rectangle 10"/>
                <p:cNvSpPr>
                  <a:spLocks noChangeArrowheads="1"/>
                </p:cNvSpPr>
                <p:nvPr/>
              </p:nvSpPr>
              <p:spPr bwMode="auto">
                <a:xfrm>
                  <a:off x="1072" y="1442"/>
                  <a:ext cx="22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dirty="0">
                      <a:solidFill>
                        <a:srgbClr val="000000"/>
                      </a:solidFill>
                      <a:latin typeface="Times" panose="02020603050405020304" pitchFamily="18" charset="0"/>
                    </a:rPr>
                    <a:t>LEP</a:t>
                  </a:r>
                  <a:endParaRPr lang="en-US" altLang="en-US" sz="2400" b="1" dirty="0">
                    <a:latin typeface="Times" panose="02020603050405020304" pitchFamily="18" charset="0"/>
                  </a:endParaRPr>
                </a:p>
              </p:txBody>
            </p:sp>
            <p:grpSp>
              <p:nvGrpSpPr>
                <p:cNvPr id="6190" name="Group 11"/>
                <p:cNvGrpSpPr>
                  <a:grpSpLocks/>
                </p:cNvGrpSpPr>
                <p:nvPr/>
              </p:nvGrpSpPr>
              <p:grpSpPr bwMode="auto">
                <a:xfrm>
                  <a:off x="2304" y="1714"/>
                  <a:ext cx="633" cy="144"/>
                  <a:chOff x="2288" y="1738"/>
                  <a:chExt cx="633" cy="144"/>
                </a:xfrm>
              </p:grpSpPr>
              <p:sp>
                <p:nvSpPr>
                  <p:cNvPr id="6212" name="Rectangle 12"/>
                  <p:cNvSpPr>
                    <a:spLocks noChangeArrowheads="1"/>
                  </p:cNvSpPr>
                  <p:nvPr/>
                </p:nvSpPr>
                <p:spPr bwMode="auto">
                  <a:xfrm>
                    <a:off x="2288" y="1738"/>
                    <a:ext cx="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chemeClr val="tx2"/>
                        </a:solidFill>
                        <a:latin typeface="Times" panose="02020603050405020304" pitchFamily="18" charset="0"/>
                      </a:rPr>
                      <a:t>H</a:t>
                    </a:r>
                    <a:endParaRPr lang="en-US" altLang="en-US" sz="2400" b="1">
                      <a:solidFill>
                        <a:schemeClr val="tx2"/>
                      </a:solidFill>
                      <a:latin typeface="Times" panose="02020603050405020304" pitchFamily="18" charset="0"/>
                    </a:endParaRPr>
                  </a:p>
                </p:txBody>
              </p:sp>
              <p:sp>
                <p:nvSpPr>
                  <p:cNvPr id="6213" name="Rectangle 13"/>
                  <p:cNvSpPr>
                    <a:spLocks noChangeArrowheads="1"/>
                  </p:cNvSpPr>
                  <p:nvPr/>
                </p:nvSpPr>
                <p:spPr bwMode="auto">
                  <a:xfrm>
                    <a:off x="2390" y="1746"/>
                    <a:ext cx="53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chemeClr val="tx2"/>
                        </a:solidFill>
                        <a:latin typeface="Symbol" panose="05050102010706020507" pitchFamily="18" charset="2"/>
                      </a:rPr>
                      <a:t>® gg</a:t>
                    </a:r>
                    <a:endParaRPr lang="en-US" altLang="en-US" sz="2400" b="1">
                      <a:solidFill>
                        <a:schemeClr val="tx2"/>
                      </a:solidFill>
                      <a:latin typeface="Times" panose="02020603050405020304" pitchFamily="18" charset="0"/>
                    </a:endParaRPr>
                  </a:p>
                </p:txBody>
              </p:sp>
            </p:grpSp>
            <p:grpSp>
              <p:nvGrpSpPr>
                <p:cNvPr id="6191" name="Group 14"/>
                <p:cNvGrpSpPr>
                  <a:grpSpLocks/>
                </p:cNvGrpSpPr>
                <p:nvPr/>
              </p:nvGrpSpPr>
              <p:grpSpPr bwMode="auto">
                <a:xfrm>
                  <a:off x="2688" y="1914"/>
                  <a:ext cx="1103" cy="160"/>
                  <a:chOff x="2712" y="1922"/>
                  <a:chExt cx="1103" cy="160"/>
                </a:xfrm>
              </p:grpSpPr>
              <p:grpSp>
                <p:nvGrpSpPr>
                  <p:cNvPr id="6205" name="Group 15"/>
                  <p:cNvGrpSpPr>
                    <a:grpSpLocks/>
                  </p:cNvGrpSpPr>
                  <p:nvPr/>
                </p:nvGrpSpPr>
                <p:grpSpPr bwMode="auto">
                  <a:xfrm>
                    <a:off x="2712" y="1946"/>
                    <a:ext cx="1103" cy="136"/>
                    <a:chOff x="2704" y="1946"/>
                    <a:chExt cx="1103" cy="136"/>
                  </a:xfrm>
                </p:grpSpPr>
                <p:sp>
                  <p:nvSpPr>
                    <p:cNvPr id="6207" name="Rectangle 16"/>
                    <p:cNvSpPr>
                      <a:spLocks noChangeArrowheads="1"/>
                    </p:cNvSpPr>
                    <p:nvPr/>
                  </p:nvSpPr>
                  <p:spPr bwMode="auto">
                    <a:xfrm>
                      <a:off x="2704" y="1946"/>
                      <a:ext cx="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Times" panose="02020603050405020304" pitchFamily="18" charset="0"/>
                        </a:rPr>
                        <a:t>H</a:t>
                      </a:r>
                      <a:endParaRPr lang="en-US" altLang="en-US" sz="2400" b="1">
                        <a:latin typeface="Times" panose="02020603050405020304" pitchFamily="18" charset="0"/>
                      </a:endParaRPr>
                    </a:p>
                  </p:txBody>
                </p:sp>
                <p:sp>
                  <p:nvSpPr>
                    <p:cNvPr id="6208" name="Rectangle 17"/>
                    <p:cNvSpPr>
                      <a:spLocks noChangeArrowheads="1"/>
                    </p:cNvSpPr>
                    <p:nvPr/>
                  </p:nvSpPr>
                  <p:spPr bwMode="auto">
                    <a:xfrm>
                      <a:off x="2822" y="1946"/>
                      <a:ext cx="1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Symbol" panose="05050102010706020507" pitchFamily="18" charset="2"/>
                        </a:rPr>
                        <a:t> ® </a:t>
                      </a:r>
                      <a:endParaRPr lang="en-US" altLang="en-US" sz="2400" b="1">
                        <a:latin typeface="Times" panose="02020603050405020304" pitchFamily="18" charset="0"/>
                      </a:endParaRPr>
                    </a:p>
                  </p:txBody>
                </p:sp>
                <p:sp>
                  <p:nvSpPr>
                    <p:cNvPr id="6209" name="Rectangle 18"/>
                    <p:cNvSpPr>
                      <a:spLocks noChangeArrowheads="1"/>
                    </p:cNvSpPr>
                    <p:nvPr/>
                  </p:nvSpPr>
                  <p:spPr bwMode="auto">
                    <a:xfrm>
                      <a:off x="2999" y="1946"/>
                      <a:ext cx="18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Times" panose="02020603050405020304" pitchFamily="18" charset="0"/>
                        </a:rPr>
                        <a:t>ZZ </a:t>
                      </a:r>
                      <a:endParaRPr lang="en-US" altLang="en-US" sz="2400" b="1">
                        <a:latin typeface="Times" panose="02020603050405020304" pitchFamily="18" charset="0"/>
                      </a:endParaRPr>
                    </a:p>
                  </p:txBody>
                </p:sp>
                <p:sp>
                  <p:nvSpPr>
                    <p:cNvPr id="6210" name="Rectangle 19"/>
                    <p:cNvSpPr>
                      <a:spLocks noChangeArrowheads="1"/>
                    </p:cNvSpPr>
                    <p:nvPr/>
                  </p:nvSpPr>
                  <p:spPr bwMode="auto">
                    <a:xfrm>
                      <a:off x="3200" y="1946"/>
                      <a:ext cx="1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Symbol" panose="05050102010706020507" pitchFamily="18" charset="2"/>
                        </a:rPr>
                        <a:t> ® </a:t>
                      </a:r>
                      <a:endParaRPr lang="en-US" altLang="en-US" sz="2400" b="1">
                        <a:latin typeface="Times" panose="02020603050405020304" pitchFamily="18" charset="0"/>
                      </a:endParaRPr>
                    </a:p>
                  </p:txBody>
                </p:sp>
                <p:sp>
                  <p:nvSpPr>
                    <p:cNvPr id="6211" name="Rectangle 20"/>
                    <p:cNvSpPr>
                      <a:spLocks noChangeArrowheads="1"/>
                    </p:cNvSpPr>
                    <p:nvPr/>
                  </p:nvSpPr>
                  <p:spPr bwMode="auto">
                    <a:xfrm>
                      <a:off x="3377" y="1946"/>
                      <a:ext cx="43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Times" panose="02020603050405020304" pitchFamily="18" charset="0"/>
                        </a:rPr>
                        <a:t>4 leptons</a:t>
                      </a:r>
                      <a:endParaRPr lang="en-US" altLang="en-US" sz="2400" b="1">
                        <a:latin typeface="Times" panose="02020603050405020304" pitchFamily="18" charset="0"/>
                      </a:endParaRPr>
                    </a:p>
                  </p:txBody>
                </p:sp>
              </p:grpSp>
              <p:sp>
                <p:nvSpPr>
                  <p:cNvPr id="6206" name="Rectangle 21"/>
                  <p:cNvSpPr>
                    <a:spLocks noChangeArrowheads="1"/>
                  </p:cNvSpPr>
                  <p:nvPr/>
                </p:nvSpPr>
                <p:spPr bwMode="auto">
                  <a:xfrm>
                    <a:off x="3161" y="1922"/>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Times" panose="02020603050405020304" pitchFamily="18" charset="0"/>
                      </a:rPr>
                      <a:t>*</a:t>
                    </a:r>
                    <a:endParaRPr lang="en-US" altLang="en-US" sz="2400" b="1">
                      <a:latin typeface="Times" panose="02020603050405020304" pitchFamily="18" charset="0"/>
                    </a:endParaRPr>
                  </a:p>
                </p:txBody>
              </p:sp>
            </p:grpSp>
            <p:grpSp>
              <p:nvGrpSpPr>
                <p:cNvPr id="6192" name="Group 22"/>
                <p:cNvGrpSpPr>
                  <a:grpSpLocks/>
                </p:cNvGrpSpPr>
                <p:nvPr/>
              </p:nvGrpSpPr>
              <p:grpSpPr bwMode="auto">
                <a:xfrm>
                  <a:off x="3145" y="2139"/>
                  <a:ext cx="1030" cy="136"/>
                  <a:chOff x="1481" y="2139"/>
                  <a:chExt cx="1030" cy="136"/>
                </a:xfrm>
              </p:grpSpPr>
              <p:sp>
                <p:nvSpPr>
                  <p:cNvPr id="6200" name="Rectangle 23"/>
                  <p:cNvSpPr>
                    <a:spLocks noChangeArrowheads="1"/>
                  </p:cNvSpPr>
                  <p:nvPr/>
                </p:nvSpPr>
                <p:spPr bwMode="auto">
                  <a:xfrm>
                    <a:off x="1481" y="2139"/>
                    <a:ext cx="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Times" panose="02020603050405020304" pitchFamily="18" charset="0"/>
                      </a:rPr>
                      <a:t>H</a:t>
                    </a:r>
                    <a:endParaRPr lang="en-US" altLang="en-US" sz="2400" b="1">
                      <a:latin typeface="Times" panose="02020603050405020304" pitchFamily="18" charset="0"/>
                    </a:endParaRPr>
                  </a:p>
                </p:txBody>
              </p:sp>
              <p:sp>
                <p:nvSpPr>
                  <p:cNvPr id="6201" name="Rectangle 24"/>
                  <p:cNvSpPr>
                    <a:spLocks noChangeArrowheads="1"/>
                  </p:cNvSpPr>
                  <p:nvPr/>
                </p:nvSpPr>
                <p:spPr bwMode="auto">
                  <a:xfrm>
                    <a:off x="1580" y="2139"/>
                    <a:ext cx="1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Symbol" panose="05050102010706020507" pitchFamily="18" charset="2"/>
                      </a:rPr>
                      <a:t> ® </a:t>
                    </a:r>
                    <a:endParaRPr lang="en-US" altLang="en-US" sz="2400" b="1">
                      <a:latin typeface="Times" panose="02020603050405020304" pitchFamily="18" charset="0"/>
                    </a:endParaRPr>
                  </a:p>
                </p:txBody>
              </p:sp>
              <p:sp>
                <p:nvSpPr>
                  <p:cNvPr id="6202" name="Rectangle 25"/>
                  <p:cNvSpPr>
                    <a:spLocks noChangeArrowheads="1"/>
                  </p:cNvSpPr>
                  <p:nvPr/>
                </p:nvSpPr>
                <p:spPr bwMode="auto">
                  <a:xfrm>
                    <a:off x="1739" y="2139"/>
                    <a:ext cx="18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Times" panose="02020603050405020304" pitchFamily="18" charset="0"/>
                      </a:rPr>
                      <a:t>ZZ </a:t>
                    </a:r>
                    <a:endParaRPr lang="en-US" altLang="en-US" sz="2400" b="1">
                      <a:latin typeface="Times" panose="02020603050405020304" pitchFamily="18" charset="0"/>
                    </a:endParaRPr>
                  </a:p>
                </p:txBody>
              </p:sp>
              <p:sp>
                <p:nvSpPr>
                  <p:cNvPr id="6203" name="Rectangle 26"/>
                  <p:cNvSpPr>
                    <a:spLocks noChangeArrowheads="1"/>
                  </p:cNvSpPr>
                  <p:nvPr/>
                </p:nvSpPr>
                <p:spPr bwMode="auto">
                  <a:xfrm>
                    <a:off x="1922" y="2139"/>
                    <a:ext cx="1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Symbol" panose="05050102010706020507" pitchFamily="18" charset="2"/>
                      </a:rPr>
                      <a:t> ® </a:t>
                    </a:r>
                    <a:endParaRPr lang="en-US" altLang="en-US" sz="2400" b="1">
                      <a:latin typeface="Times" panose="02020603050405020304" pitchFamily="18" charset="0"/>
                    </a:endParaRPr>
                  </a:p>
                </p:txBody>
              </p:sp>
              <p:sp>
                <p:nvSpPr>
                  <p:cNvPr id="6204" name="Rectangle 27"/>
                  <p:cNvSpPr>
                    <a:spLocks noChangeArrowheads="1"/>
                  </p:cNvSpPr>
                  <p:nvPr/>
                </p:nvSpPr>
                <p:spPr bwMode="auto">
                  <a:xfrm>
                    <a:off x="2081" y="2139"/>
                    <a:ext cx="43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Times" panose="02020603050405020304" pitchFamily="18" charset="0"/>
                      </a:rPr>
                      <a:t>4 leptons</a:t>
                    </a:r>
                    <a:endParaRPr lang="en-US" altLang="en-US" sz="2400" b="1">
                      <a:latin typeface="Times" panose="02020603050405020304" pitchFamily="18" charset="0"/>
                    </a:endParaRPr>
                  </a:p>
                </p:txBody>
              </p:sp>
            </p:grpSp>
            <p:grpSp>
              <p:nvGrpSpPr>
                <p:cNvPr id="6193" name="Group 28"/>
                <p:cNvGrpSpPr>
                  <a:grpSpLocks/>
                </p:cNvGrpSpPr>
                <p:nvPr/>
              </p:nvGrpSpPr>
              <p:grpSpPr bwMode="auto">
                <a:xfrm>
                  <a:off x="3800" y="2346"/>
                  <a:ext cx="839" cy="144"/>
                  <a:chOff x="3728" y="2362"/>
                  <a:chExt cx="839" cy="144"/>
                </a:xfrm>
              </p:grpSpPr>
              <p:sp>
                <p:nvSpPr>
                  <p:cNvPr id="6197" name="Rectangle 29"/>
                  <p:cNvSpPr>
                    <a:spLocks noChangeArrowheads="1"/>
                  </p:cNvSpPr>
                  <p:nvPr/>
                </p:nvSpPr>
                <p:spPr bwMode="auto">
                  <a:xfrm>
                    <a:off x="3728" y="2362"/>
                    <a:ext cx="11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Times" panose="02020603050405020304" pitchFamily="18" charset="0"/>
                      </a:rPr>
                      <a:t>H </a:t>
                    </a:r>
                    <a:endParaRPr lang="en-US" altLang="en-US" sz="2400" b="1">
                      <a:latin typeface="Times" panose="02020603050405020304" pitchFamily="18" charset="0"/>
                    </a:endParaRPr>
                  </a:p>
                </p:txBody>
              </p:sp>
              <p:sp>
                <p:nvSpPr>
                  <p:cNvPr id="6198" name="Rectangle 30"/>
                  <p:cNvSpPr>
                    <a:spLocks noChangeArrowheads="1"/>
                  </p:cNvSpPr>
                  <p:nvPr/>
                </p:nvSpPr>
                <p:spPr bwMode="auto">
                  <a:xfrm>
                    <a:off x="3829" y="2370"/>
                    <a:ext cx="1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Symbol" panose="05050102010706020507" pitchFamily="18" charset="2"/>
                      </a:rPr>
                      <a:t>®</a:t>
                    </a:r>
                    <a:endParaRPr lang="en-US" altLang="en-US" sz="2400" b="1">
                      <a:latin typeface="Times" panose="02020603050405020304" pitchFamily="18" charset="0"/>
                    </a:endParaRPr>
                  </a:p>
                </p:txBody>
              </p:sp>
              <p:sp>
                <p:nvSpPr>
                  <p:cNvPr id="6199" name="Rectangle 31"/>
                  <p:cNvSpPr>
                    <a:spLocks noChangeArrowheads="1"/>
                  </p:cNvSpPr>
                  <p:nvPr/>
                </p:nvSpPr>
                <p:spPr bwMode="auto">
                  <a:xfrm>
                    <a:off x="3929" y="2362"/>
                    <a:ext cx="63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latin typeface="Times" panose="02020603050405020304" pitchFamily="18" charset="0"/>
                      </a:rPr>
                      <a:t> WW or ZZjj</a:t>
                    </a:r>
                    <a:endParaRPr lang="en-US" altLang="en-US" sz="2400" b="1">
                      <a:latin typeface="Times" panose="02020603050405020304" pitchFamily="18" charset="0"/>
                    </a:endParaRPr>
                  </a:p>
                </p:txBody>
              </p:sp>
            </p:grpSp>
            <p:sp>
              <p:nvSpPr>
                <p:cNvPr id="6194" name="Line 32"/>
                <p:cNvSpPr>
                  <a:spLocks noChangeShapeType="1"/>
                </p:cNvSpPr>
                <p:nvPr/>
              </p:nvSpPr>
              <p:spPr bwMode="auto">
                <a:xfrm>
                  <a:off x="4628" y="2138"/>
                  <a:ext cx="1" cy="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95" name="Rectangle 33"/>
                <p:cNvSpPr>
                  <a:spLocks noChangeArrowheads="1"/>
                </p:cNvSpPr>
                <p:nvPr/>
              </p:nvSpPr>
              <p:spPr bwMode="auto">
                <a:xfrm>
                  <a:off x="1924" y="1442"/>
                  <a:ext cx="3320" cy="144"/>
                </a:xfrm>
                <a:prstGeom prst="rect">
                  <a:avLst/>
                </a:prstGeom>
                <a:solidFill>
                  <a:schemeClr val="accent2"/>
                </a:solidFill>
                <a:ln w="19050">
                  <a:solidFill>
                    <a:srgbClr val="000000"/>
                  </a:solidFill>
                  <a:miter lim="800000"/>
                  <a:headEnd/>
                  <a:tailEnd/>
                </a:ln>
              </p:spPr>
              <p:txBody>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6196" name="Rectangle 34"/>
                <p:cNvSpPr>
                  <a:spLocks noChangeArrowheads="1"/>
                </p:cNvSpPr>
                <p:nvPr/>
              </p:nvSpPr>
              <p:spPr bwMode="auto">
                <a:xfrm>
                  <a:off x="3608" y="1442"/>
                  <a:ext cx="245"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b="1">
                      <a:solidFill>
                        <a:srgbClr val="FFCC00"/>
                      </a:solidFill>
                      <a:latin typeface="Times" panose="02020603050405020304" pitchFamily="18" charset="0"/>
                    </a:rPr>
                    <a:t>LHC</a:t>
                  </a:r>
                  <a:endParaRPr lang="en-US" altLang="en-US" sz="2400" b="1">
                    <a:solidFill>
                      <a:srgbClr val="FFCC00"/>
                    </a:solidFill>
                    <a:latin typeface="Times" panose="02020603050405020304" pitchFamily="18" charset="0"/>
                  </a:endParaRPr>
                </a:p>
              </p:txBody>
            </p:sp>
          </p:grpSp>
          <p:grpSp>
            <p:nvGrpSpPr>
              <p:cNvPr id="6163" name="Group 35"/>
              <p:cNvGrpSpPr>
                <a:grpSpLocks/>
              </p:cNvGrpSpPr>
              <p:nvPr/>
            </p:nvGrpSpPr>
            <p:grpSpPr bwMode="auto">
              <a:xfrm>
                <a:off x="432" y="660"/>
                <a:ext cx="4816" cy="734"/>
                <a:chOff x="432" y="1116"/>
                <a:chExt cx="4816" cy="734"/>
              </a:xfrm>
            </p:grpSpPr>
            <p:sp>
              <p:nvSpPr>
                <p:cNvPr id="6164" name="Text Box 36"/>
                <p:cNvSpPr txBox="1">
                  <a:spLocks noChangeArrowheads="1"/>
                </p:cNvSpPr>
                <p:nvPr/>
              </p:nvSpPr>
              <p:spPr bwMode="auto">
                <a:xfrm>
                  <a:off x="1512" y="1116"/>
                  <a:ext cx="26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a:spcBef>
                      <a:spcPct val="0"/>
                    </a:spcBef>
                    <a:buFontTx/>
                    <a:buNone/>
                  </a:pPr>
                  <a:r>
                    <a:rPr lang="en-US" altLang="en-US" sz="1800" b="1">
                      <a:solidFill>
                        <a:schemeClr val="accent2"/>
                      </a:solidFill>
                      <a:latin typeface="Times New Roman" panose="02020603050405020304" pitchFamily="18" charset="0"/>
                    </a:rPr>
                    <a:t>Natural width (GeV)</a:t>
                  </a:r>
                </a:p>
              </p:txBody>
            </p:sp>
            <p:sp>
              <p:nvSpPr>
                <p:cNvPr id="6165" name="Text Box 37"/>
                <p:cNvSpPr txBox="1">
                  <a:spLocks noChangeArrowheads="1"/>
                </p:cNvSpPr>
                <p:nvPr/>
              </p:nvSpPr>
              <p:spPr bwMode="auto">
                <a:xfrm>
                  <a:off x="1942" y="1619"/>
                  <a:ext cx="17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a:spcBef>
                      <a:spcPct val="0"/>
                    </a:spcBef>
                    <a:buFontTx/>
                    <a:buNone/>
                  </a:pPr>
                  <a:r>
                    <a:rPr lang="en-US" altLang="en-US" sz="1800" b="1">
                      <a:solidFill>
                        <a:srgbClr val="FF0000"/>
                      </a:solidFill>
                      <a:latin typeface="Times New Roman" panose="02020603050405020304" pitchFamily="18" charset="0"/>
                    </a:rPr>
                    <a:t>Higgs Mass (GeV)</a:t>
                  </a:r>
                </a:p>
              </p:txBody>
            </p:sp>
            <p:sp>
              <p:nvSpPr>
                <p:cNvPr id="6166" name="Line 38"/>
                <p:cNvSpPr>
                  <a:spLocks noChangeShapeType="1"/>
                </p:cNvSpPr>
                <p:nvPr/>
              </p:nvSpPr>
              <p:spPr bwMode="auto">
                <a:xfrm>
                  <a:off x="448" y="1514"/>
                  <a:ext cx="4800" cy="1"/>
                </a:xfrm>
                <a:prstGeom prst="line">
                  <a:avLst/>
                </a:prstGeom>
                <a:noFill/>
                <a:ln w="317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67" name="Rectangle 39"/>
                <p:cNvSpPr>
                  <a:spLocks noChangeArrowheads="1"/>
                </p:cNvSpPr>
                <p:nvPr/>
              </p:nvSpPr>
              <p:spPr bwMode="auto">
                <a:xfrm>
                  <a:off x="432" y="1554"/>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a:solidFill>
                        <a:srgbClr val="FF0000"/>
                      </a:solidFill>
                      <a:latin typeface="Times" panose="02020603050405020304" pitchFamily="18" charset="0"/>
                    </a:rPr>
                    <a:t>0</a:t>
                  </a:r>
                  <a:endParaRPr lang="en-US" altLang="en-US" sz="2400">
                    <a:solidFill>
                      <a:srgbClr val="FF0000"/>
                    </a:solidFill>
                    <a:latin typeface="Times" panose="02020603050405020304" pitchFamily="18" charset="0"/>
                  </a:endParaRPr>
                </a:p>
              </p:txBody>
            </p:sp>
            <p:sp>
              <p:nvSpPr>
                <p:cNvPr id="6168" name="Rectangle 40"/>
                <p:cNvSpPr>
                  <a:spLocks noChangeArrowheads="1"/>
                </p:cNvSpPr>
                <p:nvPr/>
              </p:nvSpPr>
              <p:spPr bwMode="auto">
                <a:xfrm>
                  <a:off x="864" y="1554"/>
                  <a:ext cx="1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a:solidFill>
                        <a:srgbClr val="FF0000"/>
                      </a:solidFill>
                      <a:latin typeface="Times" panose="02020603050405020304" pitchFamily="18" charset="0"/>
                    </a:rPr>
                    <a:t>50</a:t>
                  </a:r>
                  <a:endParaRPr lang="en-US" altLang="en-US" sz="2400">
                    <a:solidFill>
                      <a:srgbClr val="FF0000"/>
                    </a:solidFill>
                    <a:latin typeface="Times" panose="02020603050405020304" pitchFamily="18" charset="0"/>
                  </a:endParaRPr>
                </a:p>
              </p:txBody>
            </p:sp>
            <p:sp>
              <p:nvSpPr>
                <p:cNvPr id="6169" name="Rectangle 41"/>
                <p:cNvSpPr>
                  <a:spLocks noChangeArrowheads="1"/>
                </p:cNvSpPr>
                <p:nvPr/>
              </p:nvSpPr>
              <p:spPr bwMode="auto">
                <a:xfrm>
                  <a:off x="1768" y="1554"/>
                  <a:ext cx="1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a:solidFill>
                        <a:srgbClr val="FF0000"/>
                      </a:solidFill>
                      <a:latin typeface="Times" panose="02020603050405020304" pitchFamily="18" charset="0"/>
                    </a:rPr>
                    <a:t>100</a:t>
                  </a:r>
                  <a:endParaRPr lang="en-US" altLang="en-US" sz="2400">
                    <a:solidFill>
                      <a:srgbClr val="FF0000"/>
                    </a:solidFill>
                    <a:latin typeface="Times" panose="02020603050405020304" pitchFamily="18" charset="0"/>
                  </a:endParaRPr>
                </a:p>
              </p:txBody>
            </p:sp>
            <p:sp>
              <p:nvSpPr>
                <p:cNvPr id="6170" name="Rectangle 42"/>
                <p:cNvSpPr>
                  <a:spLocks noChangeArrowheads="1"/>
                </p:cNvSpPr>
                <p:nvPr/>
              </p:nvSpPr>
              <p:spPr bwMode="auto">
                <a:xfrm>
                  <a:off x="2664" y="1554"/>
                  <a:ext cx="1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a:solidFill>
                        <a:srgbClr val="FF0000"/>
                      </a:solidFill>
                      <a:latin typeface="Times" panose="02020603050405020304" pitchFamily="18" charset="0"/>
                    </a:rPr>
                    <a:t>200</a:t>
                  </a:r>
                  <a:endParaRPr lang="en-US" altLang="en-US" sz="2400">
                    <a:solidFill>
                      <a:srgbClr val="FF0000"/>
                    </a:solidFill>
                    <a:latin typeface="Times" panose="02020603050405020304" pitchFamily="18" charset="0"/>
                  </a:endParaRPr>
                </a:p>
              </p:txBody>
            </p:sp>
            <p:sp>
              <p:nvSpPr>
                <p:cNvPr id="6171" name="Rectangle 43"/>
                <p:cNvSpPr>
                  <a:spLocks noChangeArrowheads="1"/>
                </p:cNvSpPr>
                <p:nvPr/>
              </p:nvSpPr>
              <p:spPr bwMode="auto">
                <a:xfrm>
                  <a:off x="3584" y="1554"/>
                  <a:ext cx="1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a:solidFill>
                        <a:srgbClr val="FF0000"/>
                      </a:solidFill>
                      <a:latin typeface="Times" panose="02020603050405020304" pitchFamily="18" charset="0"/>
                    </a:rPr>
                    <a:t>400</a:t>
                  </a:r>
                  <a:endParaRPr lang="en-US" altLang="en-US" sz="2400">
                    <a:solidFill>
                      <a:srgbClr val="FF0000"/>
                    </a:solidFill>
                    <a:latin typeface="Times" panose="02020603050405020304" pitchFamily="18" charset="0"/>
                  </a:endParaRPr>
                </a:p>
              </p:txBody>
            </p:sp>
            <p:sp>
              <p:nvSpPr>
                <p:cNvPr id="6172" name="Rectangle 44"/>
                <p:cNvSpPr>
                  <a:spLocks noChangeArrowheads="1"/>
                </p:cNvSpPr>
                <p:nvPr/>
              </p:nvSpPr>
              <p:spPr bwMode="auto">
                <a:xfrm>
                  <a:off x="4472" y="1554"/>
                  <a:ext cx="1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a:solidFill>
                        <a:srgbClr val="FF0000"/>
                      </a:solidFill>
                      <a:latin typeface="Times" panose="02020603050405020304" pitchFamily="18" charset="0"/>
                    </a:rPr>
                    <a:t>800</a:t>
                  </a:r>
                  <a:endParaRPr lang="en-US" altLang="en-US" sz="2400">
                    <a:solidFill>
                      <a:srgbClr val="FF0000"/>
                    </a:solidFill>
                    <a:latin typeface="Times" panose="02020603050405020304" pitchFamily="18" charset="0"/>
                  </a:endParaRPr>
                </a:p>
              </p:txBody>
            </p:sp>
            <p:sp>
              <p:nvSpPr>
                <p:cNvPr id="6173" name="Rectangle 45"/>
                <p:cNvSpPr>
                  <a:spLocks noChangeArrowheads="1"/>
                </p:cNvSpPr>
                <p:nvPr/>
              </p:nvSpPr>
              <p:spPr bwMode="auto">
                <a:xfrm>
                  <a:off x="800" y="1296"/>
                  <a:ext cx="25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a:solidFill>
                        <a:schemeClr val="accent2"/>
                      </a:solidFill>
                      <a:latin typeface="Times" panose="02020603050405020304" pitchFamily="18" charset="0"/>
                    </a:rPr>
                    <a:t>0.001</a:t>
                  </a:r>
                  <a:endParaRPr lang="en-US" altLang="en-US" sz="2400">
                    <a:solidFill>
                      <a:schemeClr val="accent2"/>
                    </a:solidFill>
                    <a:latin typeface="Times" panose="02020603050405020304" pitchFamily="18" charset="0"/>
                  </a:endParaRPr>
                </a:p>
              </p:txBody>
            </p:sp>
            <p:sp>
              <p:nvSpPr>
                <p:cNvPr id="6174" name="Rectangle 46"/>
                <p:cNvSpPr>
                  <a:spLocks noChangeArrowheads="1"/>
                </p:cNvSpPr>
                <p:nvPr/>
              </p:nvSpPr>
              <p:spPr bwMode="auto">
                <a:xfrm>
                  <a:off x="1756" y="1296"/>
                  <a:ext cx="25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a:solidFill>
                        <a:schemeClr val="accent2"/>
                      </a:solidFill>
                      <a:latin typeface="Times" panose="02020603050405020304" pitchFamily="18" charset="0"/>
                    </a:rPr>
                    <a:t>0.004</a:t>
                  </a:r>
                  <a:endParaRPr lang="en-US" altLang="en-US" sz="2400">
                    <a:solidFill>
                      <a:schemeClr val="accent2"/>
                    </a:solidFill>
                    <a:latin typeface="Times" panose="02020603050405020304" pitchFamily="18" charset="0"/>
                  </a:endParaRPr>
                </a:p>
              </p:txBody>
            </p:sp>
            <p:sp>
              <p:nvSpPr>
                <p:cNvPr id="6175" name="Rectangle 47"/>
                <p:cNvSpPr>
                  <a:spLocks noChangeArrowheads="1"/>
                </p:cNvSpPr>
                <p:nvPr/>
              </p:nvSpPr>
              <p:spPr bwMode="auto">
                <a:xfrm>
                  <a:off x="2673" y="1296"/>
                  <a:ext cx="141"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a:solidFill>
                        <a:schemeClr val="accent2"/>
                      </a:solidFill>
                      <a:latin typeface="Times" panose="02020603050405020304" pitchFamily="18" charset="0"/>
                    </a:rPr>
                    <a:t>1.4</a:t>
                  </a:r>
                  <a:endParaRPr lang="en-US" altLang="en-US" sz="2400">
                    <a:solidFill>
                      <a:schemeClr val="accent2"/>
                    </a:solidFill>
                    <a:latin typeface="Times" panose="02020603050405020304" pitchFamily="18" charset="0"/>
                  </a:endParaRPr>
                </a:p>
              </p:txBody>
            </p:sp>
            <p:sp>
              <p:nvSpPr>
                <p:cNvPr id="6176" name="Rectangle 48"/>
                <p:cNvSpPr>
                  <a:spLocks noChangeArrowheads="1"/>
                </p:cNvSpPr>
                <p:nvPr/>
              </p:nvSpPr>
              <p:spPr bwMode="auto">
                <a:xfrm>
                  <a:off x="3584" y="1296"/>
                  <a:ext cx="11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a:solidFill>
                        <a:schemeClr val="accent2"/>
                      </a:solidFill>
                      <a:latin typeface="Times" panose="02020603050405020304" pitchFamily="18" charset="0"/>
                    </a:rPr>
                    <a:t>30</a:t>
                  </a:r>
                  <a:endParaRPr lang="en-US" altLang="en-US" sz="2400">
                    <a:solidFill>
                      <a:schemeClr val="accent2"/>
                    </a:solidFill>
                    <a:latin typeface="Times" panose="02020603050405020304" pitchFamily="18" charset="0"/>
                  </a:endParaRPr>
                </a:p>
              </p:txBody>
            </p:sp>
            <p:sp>
              <p:nvSpPr>
                <p:cNvPr id="6177" name="Rectangle 49"/>
                <p:cNvSpPr>
                  <a:spLocks noChangeArrowheads="1"/>
                </p:cNvSpPr>
                <p:nvPr/>
              </p:nvSpPr>
              <p:spPr bwMode="auto">
                <a:xfrm>
                  <a:off x="4464" y="1296"/>
                  <a:ext cx="1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400">
                      <a:solidFill>
                        <a:schemeClr val="accent2"/>
                      </a:solidFill>
                      <a:latin typeface="Times" panose="02020603050405020304" pitchFamily="18" charset="0"/>
                    </a:rPr>
                    <a:t>250</a:t>
                  </a:r>
                  <a:endParaRPr lang="en-US" altLang="en-US" sz="2400">
                    <a:solidFill>
                      <a:schemeClr val="accent2"/>
                    </a:solidFill>
                    <a:latin typeface="Times" panose="02020603050405020304" pitchFamily="18" charset="0"/>
                  </a:endParaRPr>
                </a:p>
              </p:txBody>
            </p:sp>
            <p:sp>
              <p:nvSpPr>
                <p:cNvPr id="6178" name="Line 50"/>
                <p:cNvSpPr>
                  <a:spLocks noChangeShapeType="1"/>
                </p:cNvSpPr>
                <p:nvPr/>
              </p:nvSpPr>
              <p:spPr bwMode="auto">
                <a:xfrm flipV="1">
                  <a:off x="445" y="1443"/>
                  <a:ext cx="1" cy="6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79" name="Line 51"/>
                <p:cNvSpPr>
                  <a:spLocks noChangeShapeType="1"/>
                </p:cNvSpPr>
                <p:nvPr/>
              </p:nvSpPr>
              <p:spPr bwMode="auto">
                <a:xfrm flipV="1">
                  <a:off x="909" y="1443"/>
                  <a:ext cx="1" cy="6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80" name="Line 52"/>
                <p:cNvSpPr>
                  <a:spLocks noChangeShapeType="1"/>
                </p:cNvSpPr>
                <p:nvPr/>
              </p:nvSpPr>
              <p:spPr bwMode="auto">
                <a:xfrm flipV="1">
                  <a:off x="2735" y="1443"/>
                  <a:ext cx="1" cy="6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81" name="Line 53"/>
                <p:cNvSpPr>
                  <a:spLocks noChangeShapeType="1"/>
                </p:cNvSpPr>
                <p:nvPr/>
              </p:nvSpPr>
              <p:spPr bwMode="auto">
                <a:xfrm flipV="1">
                  <a:off x="3629" y="1443"/>
                  <a:ext cx="1" cy="6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82" name="Line 54"/>
                <p:cNvSpPr>
                  <a:spLocks noChangeShapeType="1"/>
                </p:cNvSpPr>
                <p:nvPr/>
              </p:nvSpPr>
              <p:spPr bwMode="auto">
                <a:xfrm flipV="1">
                  <a:off x="4541" y="1443"/>
                  <a:ext cx="1" cy="6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83" name="Line 55"/>
                <p:cNvSpPr>
                  <a:spLocks noChangeShapeType="1"/>
                </p:cNvSpPr>
                <p:nvPr/>
              </p:nvSpPr>
              <p:spPr bwMode="auto">
                <a:xfrm flipV="1">
                  <a:off x="1871" y="1443"/>
                  <a:ext cx="1" cy="64"/>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pSp>
        </p:grpSp>
        <p:pic>
          <p:nvPicPr>
            <p:cNvPr id="6152" name="Picture 2" descr="hgg_on_b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7272" y="3807322"/>
              <a:ext cx="4179888" cy="28495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153" name="Group 56"/>
            <p:cNvGrpSpPr>
              <a:grpSpLocks/>
            </p:cNvGrpSpPr>
            <p:nvPr/>
          </p:nvGrpSpPr>
          <p:grpSpPr bwMode="auto">
            <a:xfrm>
              <a:off x="2160586" y="2968613"/>
              <a:ext cx="2132013" cy="3690938"/>
              <a:chOff x="401" y="1870"/>
              <a:chExt cx="1343" cy="2325"/>
            </a:xfrm>
          </p:grpSpPr>
          <p:grpSp>
            <p:nvGrpSpPr>
              <p:cNvPr id="6158" name="Group 57"/>
              <p:cNvGrpSpPr>
                <a:grpSpLocks/>
              </p:cNvGrpSpPr>
              <p:nvPr/>
            </p:nvGrpSpPr>
            <p:grpSpPr bwMode="auto">
              <a:xfrm>
                <a:off x="461" y="1870"/>
                <a:ext cx="1224" cy="1620"/>
                <a:chOff x="477" y="1886"/>
                <a:chExt cx="1224" cy="1620"/>
              </a:xfrm>
            </p:grpSpPr>
            <p:pic>
              <p:nvPicPr>
                <p:cNvPr id="6160" name="Picture 58" descr="Hnun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 y="1886"/>
                  <a:ext cx="1224" cy="1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Text Box 59"/>
                <p:cNvSpPr txBox="1">
                  <a:spLocks noChangeArrowheads="1"/>
                </p:cNvSpPr>
                <p:nvPr/>
              </p:nvSpPr>
              <p:spPr bwMode="auto">
                <a:xfrm>
                  <a:off x="1316" y="2446"/>
                  <a:ext cx="35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2000" b="1" i="1" dirty="0">
                      <a:solidFill>
                        <a:srgbClr val="FFCC00"/>
                      </a:solidFill>
                      <a:latin typeface="Comic Sans MS" panose="030F0702030302020204" pitchFamily="66" charset="0"/>
                    </a:rPr>
                    <a:t>L3</a:t>
                  </a:r>
                </a:p>
              </p:txBody>
            </p:sp>
          </p:grpSp>
          <p:sp>
            <p:nvSpPr>
              <p:cNvPr id="6159" name="Text Box 60"/>
              <p:cNvSpPr txBox="1">
                <a:spLocks noChangeArrowheads="1"/>
              </p:cNvSpPr>
              <p:nvPr/>
            </p:nvSpPr>
            <p:spPr bwMode="auto">
              <a:xfrm>
                <a:off x="401" y="3561"/>
                <a:ext cx="1343" cy="634"/>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r>
                  <a:rPr lang="it-IT" altLang="en-US" sz="2000">
                    <a:solidFill>
                      <a:schemeClr val="tx2"/>
                    </a:solidFill>
                  </a:rPr>
                  <a:t>LEP observed an</a:t>
                </a:r>
              </a:p>
              <a:p>
                <a:pPr algn="ctr" eaLnBrk="1" hangingPunct="1">
                  <a:spcBef>
                    <a:spcPct val="0"/>
                  </a:spcBef>
                  <a:buFontTx/>
                  <a:buNone/>
                </a:pPr>
                <a:r>
                  <a:rPr lang="it-IT" altLang="en-US" sz="2000">
                    <a:solidFill>
                      <a:schemeClr val="tx2"/>
                    </a:solidFill>
                  </a:rPr>
                  <a:t>excess of events</a:t>
                </a:r>
              </a:p>
              <a:p>
                <a:pPr algn="ctr" eaLnBrk="1" hangingPunct="1">
                  <a:spcBef>
                    <a:spcPct val="0"/>
                  </a:spcBef>
                  <a:buFontTx/>
                  <a:buNone/>
                </a:pPr>
                <a:r>
                  <a:rPr lang="it-IT" altLang="en-US" sz="2000">
                    <a:solidFill>
                      <a:schemeClr val="tx2"/>
                    </a:solidFill>
                  </a:rPr>
                  <a:t>around 115 GeV</a:t>
                </a:r>
              </a:p>
            </p:txBody>
          </p:sp>
        </p:grpSp>
        <p:sp>
          <p:nvSpPr>
            <p:cNvPr id="6154" name="Text Box 61"/>
            <p:cNvSpPr txBox="1">
              <a:spLocks noChangeArrowheads="1"/>
            </p:cNvSpPr>
            <p:nvPr/>
          </p:nvSpPr>
          <p:spPr bwMode="auto">
            <a:xfrm>
              <a:off x="9404350" y="4381953"/>
              <a:ext cx="1814513" cy="1920875"/>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2000" dirty="0">
                  <a:solidFill>
                    <a:srgbClr val="CC0000"/>
                  </a:solidFill>
                </a:rPr>
                <a:t>Only precision</a:t>
              </a:r>
            </a:p>
            <a:p>
              <a:pPr eaLnBrk="1" hangingPunct="1">
                <a:spcBef>
                  <a:spcPct val="0"/>
                </a:spcBef>
                <a:buFontTx/>
                <a:buNone/>
              </a:pPr>
              <a:r>
                <a:rPr lang="it-IT" altLang="en-US" sz="2000" dirty="0">
                  <a:solidFill>
                    <a:srgbClr val="CC0000"/>
                  </a:solidFill>
                </a:rPr>
                <a:t>in </a:t>
              </a:r>
              <a:r>
                <a:rPr lang="it-IT" altLang="en-US" sz="2000" dirty="0">
                  <a:solidFill>
                    <a:srgbClr val="CC0000"/>
                  </a:solidFill>
                  <a:latin typeface="Symbol" panose="05050102010706020507" pitchFamily="18" charset="2"/>
                </a:rPr>
                <a:t>g</a:t>
              </a:r>
              <a:r>
                <a:rPr lang="it-IT" altLang="en-US" sz="2000" dirty="0">
                  <a:solidFill>
                    <a:srgbClr val="CC0000"/>
                  </a:solidFill>
                </a:rPr>
                <a:t> detection</a:t>
              </a:r>
            </a:p>
            <a:p>
              <a:pPr eaLnBrk="1" hangingPunct="1">
                <a:spcBef>
                  <a:spcPct val="0"/>
                </a:spcBef>
                <a:buFontTx/>
                <a:buNone/>
              </a:pPr>
              <a:r>
                <a:rPr lang="it-IT" altLang="en-US" sz="2000" dirty="0">
                  <a:solidFill>
                    <a:srgbClr val="CC0000"/>
                  </a:solidFill>
                </a:rPr>
                <a:t>will tell a peak</a:t>
              </a:r>
            </a:p>
            <a:p>
              <a:pPr eaLnBrk="1" hangingPunct="1">
                <a:spcBef>
                  <a:spcPct val="0"/>
                </a:spcBef>
                <a:buFontTx/>
                <a:buNone/>
              </a:pPr>
              <a:r>
                <a:rPr lang="it-IT" altLang="en-US" sz="2000" dirty="0">
                  <a:solidFill>
                    <a:srgbClr val="CC0000"/>
                  </a:solidFill>
                </a:rPr>
                <a:t>(H</a:t>
              </a:r>
              <a:r>
                <a:rPr lang="it-IT" altLang="en-US" sz="2000" dirty="0">
                  <a:solidFill>
                    <a:srgbClr val="CC0000"/>
                  </a:solidFill>
                  <a:latin typeface="Comic Sans MS" panose="030F0702030302020204" pitchFamily="66" charset="0"/>
                </a:rPr>
                <a:t> </a:t>
              </a:r>
              <a:r>
                <a:rPr lang="it-IT" altLang="en-US" sz="2000" dirty="0">
                  <a:solidFill>
                    <a:srgbClr val="CC0000"/>
                  </a:solidFill>
                  <a:latin typeface="Comic Sans MS" panose="030F0702030302020204" pitchFamily="66" charset="0"/>
                  <a:sym typeface="Symbol" panose="05050102010706020507" pitchFamily="18" charset="2"/>
                </a:rPr>
                <a:t></a:t>
              </a:r>
              <a:r>
                <a:rPr lang="it-IT" altLang="en-US" sz="2000" dirty="0">
                  <a:solidFill>
                    <a:srgbClr val="CC0000"/>
                  </a:solidFill>
                  <a:latin typeface="Symbol" panose="05050102010706020507" pitchFamily="18" charset="2"/>
                </a:rPr>
                <a:t>gg</a:t>
              </a:r>
              <a:r>
                <a:rPr lang="it-IT" altLang="en-US" sz="2000" dirty="0">
                  <a:solidFill>
                    <a:srgbClr val="CC0000"/>
                  </a:solidFill>
                  <a:latin typeface="Comic Sans MS" panose="030F0702030302020204" pitchFamily="66" charset="0"/>
                </a:rPr>
                <a:t> </a:t>
              </a:r>
              <a:r>
                <a:rPr lang="it-IT" altLang="en-US" sz="2000" dirty="0">
                  <a:solidFill>
                    <a:srgbClr val="CC0000"/>
                  </a:solidFill>
                </a:rPr>
                <a:t>signal)</a:t>
              </a:r>
            </a:p>
            <a:p>
              <a:pPr eaLnBrk="1" hangingPunct="1">
                <a:spcBef>
                  <a:spcPct val="0"/>
                </a:spcBef>
                <a:buFontTx/>
                <a:buNone/>
              </a:pPr>
              <a:r>
                <a:rPr lang="it-IT" altLang="en-US" sz="2000" dirty="0">
                  <a:solidFill>
                    <a:srgbClr val="CC0000"/>
                  </a:solidFill>
                </a:rPr>
                <a:t>from a huge </a:t>
              </a:r>
            </a:p>
            <a:p>
              <a:pPr eaLnBrk="1" hangingPunct="1">
                <a:spcBef>
                  <a:spcPct val="0"/>
                </a:spcBef>
                <a:buFontTx/>
                <a:buNone/>
              </a:pPr>
              <a:r>
                <a:rPr lang="it-IT" altLang="en-US" sz="2000" dirty="0">
                  <a:solidFill>
                    <a:srgbClr val="CC0000"/>
                  </a:solidFill>
                </a:rPr>
                <a:t>background</a:t>
              </a:r>
            </a:p>
          </p:txBody>
        </p:sp>
        <p:sp>
          <p:nvSpPr>
            <p:cNvPr id="6155" name="Oval 64"/>
            <p:cNvSpPr>
              <a:spLocks noChangeArrowheads="1"/>
            </p:cNvSpPr>
            <p:nvPr/>
          </p:nvSpPr>
          <p:spPr bwMode="auto">
            <a:xfrm>
              <a:off x="4051300" y="2362200"/>
              <a:ext cx="2019300" cy="584200"/>
            </a:xfrm>
            <a:prstGeom prst="ellipse">
              <a:avLst/>
            </a:pr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6156" name="Text Box 65"/>
            <p:cNvSpPr txBox="1">
              <a:spLocks noChangeArrowheads="1"/>
            </p:cNvSpPr>
            <p:nvPr/>
          </p:nvSpPr>
          <p:spPr bwMode="auto">
            <a:xfrm>
              <a:off x="9356726" y="2852739"/>
              <a:ext cx="855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2000" b="1">
                  <a:solidFill>
                    <a:srgbClr val="FF0000"/>
                  </a:solidFill>
                  <a:latin typeface="Symbol" panose="05050102010706020507" pitchFamily="18" charset="2"/>
                </a:rPr>
                <a:t>m</a:t>
              </a:r>
              <a:r>
                <a:rPr lang="it-IT" altLang="en-US" sz="2000" b="1">
                  <a:solidFill>
                    <a:srgbClr val="FF0000"/>
                  </a:solidFill>
                </a:rPr>
                <a:t>, e, </a:t>
              </a:r>
              <a:r>
                <a:rPr lang="it-IT" altLang="en-US" sz="2000" b="1">
                  <a:solidFill>
                    <a:srgbClr val="FF0000"/>
                  </a:solidFill>
                  <a:latin typeface="Symbol" panose="05050102010706020507" pitchFamily="18" charset="2"/>
                </a:rPr>
                <a:t>g</a:t>
              </a:r>
            </a:p>
          </p:txBody>
        </p:sp>
        <p:sp>
          <p:nvSpPr>
            <p:cNvPr id="6157" name="Oval 66"/>
            <p:cNvSpPr>
              <a:spLocks noChangeArrowheads="1"/>
            </p:cNvSpPr>
            <p:nvPr/>
          </p:nvSpPr>
          <p:spPr bwMode="auto">
            <a:xfrm>
              <a:off x="9144000" y="2730500"/>
              <a:ext cx="1282700" cy="711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grpSp>
      <p:pic>
        <p:nvPicPr>
          <p:cNvPr id="71" name="Picture 1" descr="HiggsBr-1TeV.png"/>
          <p:cNvPicPr>
            <a:picLocks noChangeAspect="1"/>
          </p:cNvPicPr>
          <p:nvPr/>
        </p:nvPicPr>
        <p:blipFill rotWithShape="1">
          <a:blip r:embed="rId6"/>
          <a:srcRect l="2096" t="3069" b="1930"/>
          <a:stretch/>
        </p:blipFill>
        <p:spPr bwMode="auto">
          <a:xfrm>
            <a:off x="34711" y="938656"/>
            <a:ext cx="2921863" cy="21309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0175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lstStyle/>
          <a:p>
            <a:pPr eaLnBrk="1" hangingPunct="1"/>
            <a:r>
              <a:rPr lang="it-IT" altLang="en-US" dirty="0" smtClean="0">
                <a:solidFill>
                  <a:srgbClr val="002060"/>
                </a:solidFill>
              </a:rPr>
              <a:t>ECAL @ CMS</a:t>
            </a:r>
          </a:p>
        </p:txBody>
      </p:sp>
      <p:grpSp>
        <p:nvGrpSpPr>
          <p:cNvPr id="15366" name="Group 3"/>
          <p:cNvGrpSpPr>
            <a:grpSpLocks/>
          </p:cNvGrpSpPr>
          <p:nvPr/>
        </p:nvGrpSpPr>
        <p:grpSpPr bwMode="auto">
          <a:xfrm>
            <a:off x="1582441" y="1255714"/>
            <a:ext cx="7002462" cy="3940175"/>
            <a:chOff x="973" y="815"/>
            <a:chExt cx="4411" cy="2482"/>
          </a:xfrm>
        </p:grpSpPr>
        <p:grpSp>
          <p:nvGrpSpPr>
            <p:cNvPr id="15373" name="Group 4"/>
            <p:cNvGrpSpPr>
              <a:grpSpLocks/>
            </p:cNvGrpSpPr>
            <p:nvPr/>
          </p:nvGrpSpPr>
          <p:grpSpPr bwMode="auto">
            <a:xfrm>
              <a:off x="973" y="815"/>
              <a:ext cx="4411" cy="2482"/>
              <a:chOff x="837" y="679"/>
              <a:chExt cx="4411" cy="2482"/>
            </a:xfrm>
          </p:grpSpPr>
          <p:sp>
            <p:nvSpPr>
              <p:cNvPr id="15388" name="Rectangle 5"/>
              <p:cNvSpPr>
                <a:spLocks noChangeArrowheads="1"/>
              </p:cNvSpPr>
              <p:nvPr/>
            </p:nvSpPr>
            <p:spPr bwMode="auto">
              <a:xfrm>
                <a:off x="4152" y="3000"/>
                <a:ext cx="1096" cy="1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grpSp>
            <p:nvGrpSpPr>
              <p:cNvPr id="15389" name="Group 6"/>
              <p:cNvGrpSpPr>
                <a:grpSpLocks/>
              </p:cNvGrpSpPr>
              <p:nvPr/>
            </p:nvGrpSpPr>
            <p:grpSpPr bwMode="auto">
              <a:xfrm>
                <a:off x="837" y="679"/>
                <a:ext cx="4411" cy="2482"/>
                <a:chOff x="1213" y="775"/>
                <a:chExt cx="4411" cy="2482"/>
              </a:xfrm>
            </p:grpSpPr>
            <p:pic>
              <p:nvPicPr>
                <p:cNvPr id="15390" name="Picture 7" descr="t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3" y="799"/>
                  <a:ext cx="3316" cy="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8" descr="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 y="775"/>
                  <a:ext cx="1111" cy="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5374" name="Line 9"/>
            <p:cNvSpPr>
              <a:spLocks noChangeShapeType="1"/>
            </p:cNvSpPr>
            <p:nvPr/>
          </p:nvSpPr>
          <p:spPr bwMode="auto">
            <a:xfrm>
              <a:off x="3902" y="1411"/>
              <a:ext cx="676" cy="36"/>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nvGrpSpPr>
            <p:cNvPr id="15375" name="Group 10"/>
            <p:cNvGrpSpPr>
              <a:grpSpLocks/>
            </p:cNvGrpSpPr>
            <p:nvPr/>
          </p:nvGrpSpPr>
          <p:grpSpPr bwMode="auto">
            <a:xfrm>
              <a:off x="2400" y="2064"/>
              <a:ext cx="1064" cy="1145"/>
              <a:chOff x="2608" y="2064"/>
              <a:chExt cx="1064" cy="1145"/>
            </a:xfrm>
          </p:grpSpPr>
          <p:sp>
            <p:nvSpPr>
              <p:cNvPr id="341003" name="Text Box 11"/>
              <p:cNvSpPr txBox="1">
                <a:spLocks noChangeArrowheads="1"/>
              </p:cNvSpPr>
              <p:nvPr/>
            </p:nvSpPr>
            <p:spPr bwMode="auto">
              <a:xfrm>
                <a:off x="2608" y="2686"/>
                <a:ext cx="891"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en-US" sz="1600" b="1">
                    <a:solidFill>
                      <a:srgbClr val="0000FF"/>
                    </a:solidFill>
                    <a:effectLst>
                      <a:outerShdw blurRad="38100" dist="38100" dir="2700000" algn="tl">
                        <a:srgbClr val="C0C0C0"/>
                      </a:outerShdw>
                    </a:effectLst>
                  </a:rPr>
                  <a:t>barrel</a:t>
                </a:r>
              </a:p>
              <a:p>
                <a:pPr algn="ctr" eaLnBrk="0" hangingPunct="0">
                  <a:defRPr/>
                </a:pPr>
                <a:r>
                  <a:rPr lang="en-US" altLang="en-US" sz="1600" b="1">
                    <a:solidFill>
                      <a:srgbClr val="0000FF"/>
                    </a:solidFill>
                    <a:effectLst>
                      <a:outerShdw blurRad="38100" dist="38100" dir="2700000" algn="tl">
                        <a:srgbClr val="C0C0C0"/>
                      </a:outerShdw>
                    </a:effectLst>
                  </a:rPr>
                  <a:t>Super Module</a:t>
                </a:r>
              </a:p>
              <a:p>
                <a:pPr algn="ctr" eaLnBrk="0" hangingPunct="0">
                  <a:defRPr/>
                </a:pPr>
                <a:r>
                  <a:rPr lang="en-US" altLang="en-US" sz="1600" b="1">
                    <a:solidFill>
                      <a:srgbClr val="0000FF"/>
                    </a:solidFill>
                    <a:effectLst>
                      <a:outerShdw blurRad="38100" dist="38100" dir="2700000" algn="tl">
                        <a:srgbClr val="C0C0C0"/>
                      </a:outerShdw>
                    </a:effectLst>
                  </a:rPr>
                  <a:t>(1700 crystals)</a:t>
                </a:r>
              </a:p>
            </p:txBody>
          </p:sp>
          <p:sp>
            <p:nvSpPr>
              <p:cNvPr id="15387" name="Line 12"/>
              <p:cNvSpPr>
                <a:spLocks noChangeShapeType="1"/>
              </p:cNvSpPr>
              <p:nvPr/>
            </p:nvSpPr>
            <p:spPr bwMode="auto">
              <a:xfrm flipV="1">
                <a:off x="3248" y="2064"/>
                <a:ext cx="424" cy="712"/>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5376" name="Group 13"/>
            <p:cNvGrpSpPr>
              <a:grpSpLocks/>
            </p:cNvGrpSpPr>
            <p:nvPr/>
          </p:nvGrpSpPr>
          <p:grpSpPr bwMode="auto">
            <a:xfrm>
              <a:off x="3576" y="2381"/>
              <a:ext cx="1176" cy="407"/>
              <a:chOff x="3568" y="2437"/>
              <a:chExt cx="1176" cy="407"/>
            </a:xfrm>
          </p:grpSpPr>
          <p:sp>
            <p:nvSpPr>
              <p:cNvPr id="341006" name="Text Box 14"/>
              <p:cNvSpPr txBox="1">
                <a:spLocks noChangeArrowheads="1"/>
              </p:cNvSpPr>
              <p:nvPr/>
            </p:nvSpPr>
            <p:spPr bwMode="auto">
              <a:xfrm>
                <a:off x="3568" y="2437"/>
                <a:ext cx="642"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en-US" sz="1200" b="1">
                    <a:solidFill>
                      <a:srgbClr val="009900"/>
                    </a:solidFill>
                    <a:effectLst>
                      <a:outerShdw blurRad="38100" dist="38100" dir="2700000" algn="tl">
                        <a:srgbClr val="C0C0C0"/>
                      </a:outerShdw>
                    </a:effectLst>
                  </a:rPr>
                  <a:t>endcap</a:t>
                </a:r>
              </a:p>
              <a:p>
                <a:pPr algn="ctr" eaLnBrk="0" hangingPunct="0">
                  <a:defRPr/>
                </a:pPr>
                <a:r>
                  <a:rPr lang="en-US" altLang="en-US" sz="1200" b="1">
                    <a:solidFill>
                      <a:srgbClr val="009900"/>
                    </a:solidFill>
                    <a:effectLst>
                      <a:outerShdw blurRad="38100" dist="38100" dir="2700000" algn="tl">
                        <a:srgbClr val="C0C0C0"/>
                      </a:outerShdw>
                    </a:effectLst>
                  </a:rPr>
                  <a:t>supercystals</a:t>
                </a:r>
              </a:p>
              <a:p>
                <a:pPr algn="ctr" eaLnBrk="0" hangingPunct="0">
                  <a:defRPr/>
                </a:pPr>
                <a:r>
                  <a:rPr lang="en-US" altLang="en-US" sz="1200" b="1">
                    <a:solidFill>
                      <a:srgbClr val="009900"/>
                    </a:solidFill>
                    <a:effectLst>
                      <a:outerShdw blurRad="38100" dist="38100" dir="2700000" algn="tl">
                        <a:srgbClr val="C0C0C0"/>
                      </a:outerShdw>
                    </a:effectLst>
                  </a:rPr>
                  <a:t>(5x5 crystals)</a:t>
                </a:r>
              </a:p>
            </p:txBody>
          </p:sp>
          <p:sp>
            <p:nvSpPr>
              <p:cNvPr id="15385" name="Line 15"/>
              <p:cNvSpPr>
                <a:spLocks noChangeShapeType="1"/>
              </p:cNvSpPr>
              <p:nvPr/>
            </p:nvSpPr>
            <p:spPr bwMode="auto">
              <a:xfrm flipV="1">
                <a:off x="4192" y="2448"/>
                <a:ext cx="552" cy="136"/>
              </a:xfrm>
              <a:prstGeom prst="line">
                <a:avLst/>
              </a:prstGeom>
              <a:noFill/>
              <a:ln w="9525">
                <a:solidFill>
                  <a:srgbClr val="4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5377" name="Group 16"/>
            <p:cNvGrpSpPr>
              <a:grpSpLocks/>
            </p:cNvGrpSpPr>
            <p:nvPr/>
          </p:nvGrpSpPr>
          <p:grpSpPr bwMode="auto">
            <a:xfrm>
              <a:off x="1840" y="1888"/>
              <a:ext cx="1302" cy="283"/>
              <a:chOff x="1840" y="1888"/>
              <a:chExt cx="1302" cy="283"/>
            </a:xfrm>
          </p:grpSpPr>
          <p:sp>
            <p:nvSpPr>
              <p:cNvPr id="341009" name="Text Box 17"/>
              <p:cNvSpPr txBox="1">
                <a:spLocks noChangeArrowheads="1"/>
              </p:cNvSpPr>
              <p:nvPr/>
            </p:nvSpPr>
            <p:spPr bwMode="auto">
              <a:xfrm>
                <a:off x="2134" y="1958"/>
                <a:ext cx="1008"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en-US" altLang="en-US" sz="1600" b="1">
                    <a:solidFill>
                      <a:schemeClr val="hlink"/>
                    </a:solidFill>
                    <a:effectLst>
                      <a:outerShdw blurRad="38100" dist="38100" dir="2700000" algn="tl">
                        <a:srgbClr val="C0C0C0"/>
                      </a:outerShdw>
                    </a:effectLst>
                  </a:rPr>
                  <a:t>Pb/Si preshower</a:t>
                </a:r>
              </a:p>
            </p:txBody>
          </p:sp>
          <p:sp>
            <p:nvSpPr>
              <p:cNvPr id="15383" name="Line 18"/>
              <p:cNvSpPr>
                <a:spLocks noChangeShapeType="1"/>
              </p:cNvSpPr>
              <p:nvPr/>
            </p:nvSpPr>
            <p:spPr bwMode="auto">
              <a:xfrm flipH="1" flipV="1">
                <a:off x="1840" y="1888"/>
                <a:ext cx="312" cy="136"/>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15378" name="Group 19"/>
            <p:cNvGrpSpPr>
              <a:grpSpLocks/>
            </p:cNvGrpSpPr>
            <p:nvPr/>
          </p:nvGrpSpPr>
          <p:grpSpPr bwMode="auto">
            <a:xfrm>
              <a:off x="2368" y="1408"/>
              <a:ext cx="644" cy="379"/>
              <a:chOff x="2368" y="1408"/>
              <a:chExt cx="644" cy="379"/>
            </a:xfrm>
          </p:grpSpPr>
          <p:sp>
            <p:nvSpPr>
              <p:cNvPr id="341012" name="Text Box 20"/>
              <p:cNvSpPr txBox="1">
                <a:spLocks noChangeArrowheads="1"/>
              </p:cNvSpPr>
              <p:nvPr/>
            </p:nvSpPr>
            <p:spPr bwMode="auto">
              <a:xfrm>
                <a:off x="2368" y="1613"/>
                <a:ext cx="64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altLang="en-US" sz="1200" b="1">
                    <a:solidFill>
                      <a:srgbClr val="0000FF"/>
                    </a:solidFill>
                    <a:effectLst>
                      <a:outerShdw blurRad="38100" dist="38100" dir="2700000" algn="tl">
                        <a:srgbClr val="C0C0C0"/>
                      </a:outerShdw>
                    </a:effectLst>
                  </a:rPr>
                  <a:t>barrel cystals</a:t>
                </a:r>
              </a:p>
            </p:txBody>
          </p:sp>
          <p:sp>
            <p:nvSpPr>
              <p:cNvPr id="15381" name="Line 21"/>
              <p:cNvSpPr>
                <a:spLocks noChangeShapeType="1"/>
              </p:cNvSpPr>
              <p:nvPr/>
            </p:nvSpPr>
            <p:spPr bwMode="auto">
              <a:xfrm flipH="1" flipV="1">
                <a:off x="2368" y="1408"/>
                <a:ext cx="200" cy="232"/>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341014" name="Text Box 22"/>
            <p:cNvSpPr txBox="1">
              <a:spLocks noChangeArrowheads="1"/>
            </p:cNvSpPr>
            <p:nvPr/>
          </p:nvSpPr>
          <p:spPr bwMode="auto">
            <a:xfrm>
              <a:off x="3438" y="2849"/>
              <a:ext cx="1156" cy="36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1600" b="1">
                  <a:solidFill>
                    <a:srgbClr val="009900"/>
                  </a:solidFill>
                  <a:effectLst>
                    <a:outerShdw blurRad="38100" dist="38100" dir="2700000" algn="tl">
                      <a:srgbClr val="C0C0C0"/>
                    </a:outerShdw>
                  </a:effectLst>
                </a:rPr>
                <a:t>EndCap “Dee”</a:t>
              </a:r>
            </a:p>
            <a:p>
              <a:pPr algn="ctr" eaLnBrk="0" hangingPunct="0">
                <a:defRPr/>
              </a:pPr>
              <a:r>
                <a:rPr lang="en-US" altLang="en-US" sz="1600" b="1">
                  <a:solidFill>
                    <a:srgbClr val="009900"/>
                  </a:solidFill>
                  <a:effectLst>
                    <a:outerShdw blurRad="38100" dist="38100" dir="2700000" algn="tl">
                      <a:srgbClr val="C0C0C0"/>
                    </a:outerShdw>
                  </a:effectLst>
                </a:rPr>
                <a:t>3662 crystals</a:t>
              </a:r>
            </a:p>
          </p:txBody>
        </p:sp>
      </p:grpSp>
      <p:sp>
        <p:nvSpPr>
          <p:cNvPr id="341015" name="Text Box 23"/>
          <p:cNvSpPr txBox="1">
            <a:spLocks noChangeArrowheads="1"/>
          </p:cNvSpPr>
          <p:nvPr/>
        </p:nvSpPr>
        <p:spPr bwMode="auto">
          <a:xfrm>
            <a:off x="718609" y="5195889"/>
            <a:ext cx="3749675" cy="1196975"/>
          </a:xfrm>
          <a:prstGeom prst="rect">
            <a:avLst/>
          </a:prstGeom>
          <a:solidFill>
            <a:srgbClr val="FFFF99"/>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400">
                <a:solidFill>
                  <a:srgbClr val="0000CC"/>
                </a:solidFill>
                <a:effectLst>
                  <a:outerShdw blurRad="38100" dist="38100" dir="2700000" algn="tl">
                    <a:srgbClr val="000000"/>
                  </a:outerShdw>
                </a:effectLst>
              </a:rPr>
              <a:t>Barrel: </a:t>
            </a:r>
            <a:r>
              <a:rPr lang="en-US" altLang="en-US" sz="2000">
                <a:solidFill>
                  <a:srgbClr val="0000CC"/>
                </a:solidFill>
                <a:effectLst>
                  <a:outerShdw blurRad="38100" dist="38100" dir="2700000" algn="tl">
                    <a:srgbClr val="000000"/>
                  </a:outerShdw>
                </a:effectLst>
              </a:rPr>
              <a:t>|</a:t>
            </a:r>
            <a:r>
              <a:rPr lang="en-US" altLang="en-US" sz="2000">
                <a:solidFill>
                  <a:srgbClr val="0000CC"/>
                </a:solidFill>
                <a:effectLst>
                  <a:outerShdw blurRad="38100" dist="38100" dir="2700000" algn="tl">
                    <a:srgbClr val="000000"/>
                  </a:outerShdw>
                </a:effectLst>
                <a:sym typeface="Symbol" pitchFamily="18" charset="2"/>
              </a:rPr>
              <a:t>| &lt; 1.48</a:t>
            </a:r>
          </a:p>
          <a:p>
            <a:pPr algn="ctr" eaLnBrk="0" hangingPunct="0">
              <a:defRPr/>
            </a:pPr>
            <a:r>
              <a:rPr lang="en-US" altLang="en-US" sz="2400">
                <a:solidFill>
                  <a:srgbClr val="0000CC"/>
                </a:solidFill>
                <a:effectLst>
                  <a:outerShdw blurRad="38100" dist="38100" dir="2700000" algn="tl">
                    <a:srgbClr val="000000"/>
                  </a:outerShdw>
                </a:effectLst>
              </a:rPr>
              <a:t>36 Super Modules</a:t>
            </a:r>
          </a:p>
          <a:p>
            <a:pPr algn="ctr" eaLnBrk="0" hangingPunct="0">
              <a:defRPr/>
            </a:pPr>
            <a:r>
              <a:rPr lang="en-US" altLang="en-US" sz="2400">
                <a:solidFill>
                  <a:srgbClr val="0000CC"/>
                </a:solidFill>
                <a:effectLst>
                  <a:outerShdw blurRad="38100" dist="38100" dir="2700000" algn="tl">
                    <a:srgbClr val="000000"/>
                  </a:outerShdw>
                </a:effectLst>
              </a:rPr>
              <a:t>61200 crystals (</a:t>
            </a:r>
            <a:r>
              <a:rPr lang="en-US" altLang="en-US">
                <a:solidFill>
                  <a:srgbClr val="0000CC"/>
                </a:solidFill>
                <a:effectLst>
                  <a:outerShdw blurRad="38100" dist="38100" dir="2700000" algn="tl">
                    <a:srgbClr val="000000"/>
                  </a:outerShdw>
                </a:effectLst>
              </a:rPr>
              <a:t>2x2x23cm</a:t>
            </a:r>
            <a:r>
              <a:rPr lang="en-US" altLang="en-US" baseline="24000">
                <a:solidFill>
                  <a:srgbClr val="0000CC"/>
                </a:solidFill>
                <a:effectLst>
                  <a:outerShdw blurRad="38100" dist="38100" dir="2700000" algn="tl">
                    <a:srgbClr val="000000"/>
                  </a:outerShdw>
                </a:effectLst>
              </a:rPr>
              <a:t>3</a:t>
            </a:r>
            <a:r>
              <a:rPr lang="en-US" altLang="en-US">
                <a:solidFill>
                  <a:srgbClr val="0000CC"/>
                </a:solidFill>
                <a:effectLst>
                  <a:outerShdw blurRad="38100" dist="38100" dir="2700000" algn="tl">
                    <a:srgbClr val="000000"/>
                  </a:outerShdw>
                </a:effectLst>
              </a:rPr>
              <a:t>)</a:t>
            </a:r>
          </a:p>
        </p:txBody>
      </p:sp>
      <p:sp>
        <p:nvSpPr>
          <p:cNvPr id="341016" name="Text Box 24"/>
          <p:cNvSpPr txBox="1">
            <a:spLocks noChangeArrowheads="1"/>
          </p:cNvSpPr>
          <p:nvPr/>
        </p:nvSpPr>
        <p:spPr bwMode="auto">
          <a:xfrm>
            <a:off x="5162020" y="5221289"/>
            <a:ext cx="3714750" cy="1196975"/>
          </a:xfrm>
          <a:prstGeom prst="rect">
            <a:avLst/>
          </a:prstGeom>
          <a:solidFill>
            <a:srgbClr val="FFFFCC"/>
          </a:solidFill>
          <a:ln w="9525">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en-US" altLang="en-US" sz="2400">
                <a:solidFill>
                  <a:srgbClr val="009900"/>
                </a:solidFill>
                <a:effectLst>
                  <a:outerShdw blurRad="38100" dist="38100" dir="2700000" algn="tl">
                    <a:srgbClr val="000000"/>
                  </a:outerShdw>
                </a:effectLst>
              </a:rPr>
              <a:t>EndCaps: </a:t>
            </a:r>
            <a:r>
              <a:rPr lang="en-US" altLang="en-US">
                <a:solidFill>
                  <a:srgbClr val="009900"/>
                </a:solidFill>
                <a:effectLst>
                  <a:outerShdw blurRad="38100" dist="38100" dir="2700000" algn="tl">
                    <a:srgbClr val="000000"/>
                  </a:outerShdw>
                </a:effectLst>
              </a:rPr>
              <a:t>1.48 &lt; |</a:t>
            </a:r>
            <a:r>
              <a:rPr lang="en-US" altLang="en-US" sz="2000">
                <a:solidFill>
                  <a:srgbClr val="009900"/>
                </a:solidFill>
                <a:effectLst>
                  <a:outerShdw blurRad="38100" dist="38100" dir="2700000" algn="tl">
                    <a:srgbClr val="000000"/>
                  </a:outerShdw>
                </a:effectLst>
                <a:latin typeface="Symbol" pitchFamily="18" charset="2"/>
              </a:rPr>
              <a:t></a:t>
            </a:r>
            <a:r>
              <a:rPr lang="en-US" altLang="en-US" sz="2000">
                <a:solidFill>
                  <a:srgbClr val="009900"/>
                </a:solidFill>
                <a:effectLst>
                  <a:outerShdw blurRad="38100" dist="38100" dir="2700000" algn="tl">
                    <a:srgbClr val="000000"/>
                  </a:outerShdw>
                </a:effectLst>
              </a:rPr>
              <a:t>| &lt; 3.0</a:t>
            </a:r>
          </a:p>
          <a:p>
            <a:pPr algn="ctr" eaLnBrk="0" hangingPunct="0">
              <a:defRPr/>
            </a:pPr>
            <a:r>
              <a:rPr lang="en-US" altLang="en-US" sz="2400">
                <a:solidFill>
                  <a:srgbClr val="009900"/>
                </a:solidFill>
                <a:effectLst>
                  <a:outerShdw blurRad="38100" dist="38100" dir="2700000" algn="tl">
                    <a:srgbClr val="000000"/>
                  </a:outerShdw>
                </a:effectLst>
              </a:rPr>
              <a:t>4 Dees</a:t>
            </a:r>
          </a:p>
          <a:p>
            <a:pPr algn="ctr" eaLnBrk="0" hangingPunct="0">
              <a:defRPr/>
            </a:pPr>
            <a:r>
              <a:rPr lang="en-US" altLang="en-US" sz="2400">
                <a:solidFill>
                  <a:srgbClr val="009900"/>
                </a:solidFill>
                <a:effectLst>
                  <a:outerShdw blurRad="38100" dist="38100" dir="2700000" algn="tl">
                    <a:srgbClr val="000000"/>
                  </a:outerShdw>
                </a:effectLst>
              </a:rPr>
              <a:t>14648 crystals </a:t>
            </a:r>
            <a:r>
              <a:rPr lang="en-US" altLang="en-US">
                <a:solidFill>
                  <a:srgbClr val="009900"/>
                </a:solidFill>
                <a:effectLst>
                  <a:outerShdw blurRad="38100" dist="38100" dir="2700000" algn="tl">
                    <a:srgbClr val="000000"/>
                  </a:outerShdw>
                </a:effectLst>
              </a:rPr>
              <a:t>(3x3x22cm</a:t>
            </a:r>
            <a:r>
              <a:rPr lang="en-US" altLang="en-US" baseline="22000">
                <a:solidFill>
                  <a:srgbClr val="009900"/>
                </a:solidFill>
                <a:effectLst>
                  <a:outerShdw blurRad="38100" dist="38100" dir="2700000" algn="tl">
                    <a:srgbClr val="000000"/>
                  </a:outerShdw>
                </a:effectLst>
              </a:rPr>
              <a:t>3</a:t>
            </a:r>
            <a:r>
              <a:rPr lang="en-US" altLang="en-US">
                <a:solidFill>
                  <a:srgbClr val="009900"/>
                </a:solidFill>
                <a:effectLst>
                  <a:outerShdw blurRad="38100" dist="38100" dir="2700000" algn="tl">
                    <a:srgbClr val="000000"/>
                  </a:outerShdw>
                </a:effectLst>
              </a:rPr>
              <a:t>)</a:t>
            </a:r>
            <a:endParaRPr lang="en-US" altLang="en-US" sz="2400">
              <a:solidFill>
                <a:srgbClr val="009900"/>
              </a:solidFill>
              <a:effectLst>
                <a:outerShdw blurRad="38100" dist="38100" dir="2700000" algn="tl">
                  <a:srgbClr val="000000"/>
                </a:outerShdw>
              </a:effectLst>
            </a:endParaRPr>
          </a:p>
        </p:txBody>
      </p:sp>
      <p:sp>
        <p:nvSpPr>
          <p:cNvPr id="15369" name="Text Box 25"/>
          <p:cNvSpPr txBox="1">
            <a:spLocks noChangeArrowheads="1"/>
          </p:cNvSpPr>
          <p:nvPr/>
        </p:nvSpPr>
        <p:spPr bwMode="auto">
          <a:xfrm>
            <a:off x="2257425" y="3621088"/>
            <a:ext cx="184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endParaRPr lang="en-US" altLang="en-US"/>
          </a:p>
        </p:txBody>
      </p:sp>
      <p:sp>
        <p:nvSpPr>
          <p:cNvPr id="15370" name="Text Box 26"/>
          <p:cNvSpPr txBox="1">
            <a:spLocks noChangeArrowheads="1"/>
          </p:cNvSpPr>
          <p:nvPr/>
        </p:nvSpPr>
        <p:spPr bwMode="auto">
          <a:xfrm>
            <a:off x="37571" y="2474913"/>
            <a:ext cx="1565275" cy="1200150"/>
          </a:xfrm>
          <a:prstGeom prst="rect">
            <a:avLst/>
          </a:prstGeom>
          <a:solidFill>
            <a:srgbClr val="FFFF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1800" dirty="0">
                <a:solidFill>
                  <a:schemeClr val="accent2"/>
                </a:solidFill>
              </a:rPr>
              <a:t>Previous</a:t>
            </a:r>
          </a:p>
          <a:p>
            <a:pPr eaLnBrk="1" hangingPunct="1">
              <a:spcBef>
                <a:spcPct val="0"/>
              </a:spcBef>
              <a:buFontTx/>
              <a:buNone/>
            </a:pPr>
            <a:r>
              <a:rPr lang="it-IT" altLang="en-US" sz="1800" dirty="0">
                <a:solidFill>
                  <a:schemeClr val="accent2"/>
                </a:solidFill>
              </a:rPr>
              <a:t>Crystal</a:t>
            </a:r>
          </a:p>
          <a:p>
            <a:pPr eaLnBrk="1" hangingPunct="1">
              <a:spcBef>
                <a:spcPct val="0"/>
              </a:spcBef>
              <a:buFontTx/>
              <a:buNone/>
            </a:pPr>
            <a:r>
              <a:rPr lang="it-IT" altLang="en-US" sz="1800" dirty="0">
                <a:solidFill>
                  <a:schemeClr val="accent2"/>
                </a:solidFill>
              </a:rPr>
              <a:t>calorimeters: </a:t>
            </a:r>
          </a:p>
          <a:p>
            <a:pPr eaLnBrk="1" hangingPunct="1">
              <a:spcBef>
                <a:spcPct val="0"/>
              </a:spcBef>
              <a:buFontTx/>
              <a:buNone/>
            </a:pPr>
            <a:r>
              <a:rPr lang="it-IT" altLang="en-US" sz="1800" dirty="0">
                <a:solidFill>
                  <a:schemeClr val="accent2"/>
                </a:solidFill>
              </a:rPr>
              <a:t>max 1m</a:t>
            </a:r>
            <a:r>
              <a:rPr lang="it-IT" altLang="en-US" sz="1800" baseline="30000" dirty="0">
                <a:solidFill>
                  <a:schemeClr val="accent2"/>
                </a:solidFill>
              </a:rPr>
              <a:t>3</a:t>
            </a:r>
          </a:p>
        </p:txBody>
      </p:sp>
      <p:sp>
        <p:nvSpPr>
          <p:cNvPr id="15371" name="Text Box 27"/>
          <p:cNvSpPr txBox="1">
            <a:spLocks noChangeArrowheads="1"/>
          </p:cNvSpPr>
          <p:nvPr/>
        </p:nvSpPr>
        <p:spPr bwMode="auto">
          <a:xfrm>
            <a:off x="35269" y="1281113"/>
            <a:ext cx="2412840" cy="707886"/>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lgn="ctr" eaLnBrk="1" hangingPunct="1">
              <a:spcBef>
                <a:spcPct val="0"/>
              </a:spcBef>
              <a:buFontTx/>
              <a:buNone/>
            </a:pPr>
            <a:r>
              <a:rPr lang="en-US" altLang="en-US" sz="2000" dirty="0">
                <a:solidFill>
                  <a:srgbClr val="0033CC"/>
                </a:solidFill>
              </a:rPr>
              <a:t>PWO: PbWO</a:t>
            </a:r>
            <a:r>
              <a:rPr lang="en-US" altLang="en-US" sz="2000" baseline="-20000" dirty="0">
                <a:solidFill>
                  <a:srgbClr val="0033CC"/>
                </a:solidFill>
              </a:rPr>
              <a:t>4 </a:t>
            </a:r>
          </a:p>
          <a:p>
            <a:pPr algn="ctr" eaLnBrk="1" hangingPunct="1">
              <a:spcBef>
                <a:spcPct val="0"/>
              </a:spcBef>
              <a:buFontTx/>
              <a:buNone/>
            </a:pPr>
            <a:r>
              <a:rPr lang="en-US" altLang="en-US" sz="2000" dirty="0">
                <a:solidFill>
                  <a:srgbClr val="0033CC"/>
                </a:solidFill>
              </a:rPr>
              <a:t>about 10 m</a:t>
            </a:r>
            <a:r>
              <a:rPr lang="en-US" altLang="en-US" sz="2000" baseline="20000" dirty="0">
                <a:solidFill>
                  <a:srgbClr val="0033CC"/>
                </a:solidFill>
              </a:rPr>
              <a:t>3</a:t>
            </a:r>
            <a:r>
              <a:rPr lang="en-US" altLang="en-US" sz="2000" dirty="0">
                <a:solidFill>
                  <a:srgbClr val="0033CC"/>
                </a:solidFill>
              </a:rPr>
              <a:t>, 90 ton</a:t>
            </a:r>
            <a:endParaRPr lang="it-IT" altLang="en-US" sz="2000" dirty="0">
              <a:solidFill>
                <a:srgbClr val="0033CC"/>
              </a:solidFill>
            </a:endParaRPr>
          </a:p>
        </p:txBody>
      </p:sp>
      <p:sp>
        <p:nvSpPr>
          <p:cNvPr id="15372" name="Text Box 28"/>
          <p:cNvSpPr txBox="1">
            <a:spLocks noChangeArrowheads="1"/>
          </p:cNvSpPr>
          <p:nvPr/>
        </p:nvSpPr>
        <p:spPr bwMode="auto">
          <a:xfrm>
            <a:off x="2358495" y="938213"/>
            <a:ext cx="6635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1800" b="1">
                <a:solidFill>
                  <a:srgbClr val="0000FF"/>
                </a:solidFill>
              </a:rPr>
              <a:t>Precision electromagnetic calorimetry: 75848 PWO crystals</a:t>
            </a:r>
          </a:p>
        </p:txBody>
      </p:sp>
      <p:sp>
        <p:nvSpPr>
          <p:cNvPr id="32" name="TextBox 31"/>
          <p:cNvSpPr txBox="1"/>
          <p:nvPr/>
        </p:nvSpPr>
        <p:spPr>
          <a:xfrm>
            <a:off x="8543900" y="1579922"/>
            <a:ext cx="3609578" cy="3170099"/>
          </a:xfrm>
          <a:prstGeom prst="rect">
            <a:avLst/>
          </a:prstGeom>
          <a:solidFill>
            <a:schemeClr val="accent3">
              <a:lumMod val="20000"/>
              <a:lumOff val="80000"/>
            </a:schemeClr>
          </a:solidFill>
          <a:ln>
            <a:solidFill>
              <a:srgbClr val="002060"/>
            </a:solidFill>
          </a:ln>
        </p:spPr>
        <p:txBody>
          <a:bodyPr wrap="none" rtlCol="0">
            <a:spAutoFit/>
          </a:bodyPr>
          <a:lstStyle/>
          <a:p>
            <a:r>
              <a:rPr lang="en-US" sz="2000" b="1" dirty="0" smtClean="0">
                <a:solidFill>
                  <a:srgbClr val="002060"/>
                </a:solidFill>
              </a:rPr>
              <a:t>Con la </a:t>
            </a:r>
            <a:r>
              <a:rPr lang="en-US" sz="2000" b="1" dirty="0" err="1" smtClean="0">
                <a:solidFill>
                  <a:srgbClr val="002060"/>
                </a:solidFill>
              </a:rPr>
              <a:t>lezione</a:t>
            </a:r>
            <a:r>
              <a:rPr lang="en-US" sz="2000" b="1" dirty="0" smtClean="0">
                <a:solidFill>
                  <a:srgbClr val="002060"/>
                </a:solidFill>
              </a:rPr>
              <a:t> di LEP </a:t>
            </a:r>
            <a:r>
              <a:rPr lang="en-US" sz="2000" b="1" dirty="0" err="1" smtClean="0">
                <a:solidFill>
                  <a:srgbClr val="002060"/>
                </a:solidFill>
              </a:rPr>
              <a:t>chiara</a:t>
            </a:r>
            <a:r>
              <a:rPr lang="en-US" sz="2000" b="1" dirty="0" smtClean="0">
                <a:solidFill>
                  <a:srgbClr val="002060"/>
                </a:solidFill>
              </a:rPr>
              <a:t> </a:t>
            </a:r>
          </a:p>
          <a:p>
            <a:r>
              <a:rPr lang="en-US" sz="2000" b="1" dirty="0" smtClean="0">
                <a:solidFill>
                  <a:srgbClr val="002060"/>
                </a:solidFill>
              </a:rPr>
              <a:t>in </a:t>
            </a:r>
            <a:r>
              <a:rPr lang="en-US" sz="2000" b="1" dirty="0" err="1" smtClean="0">
                <a:solidFill>
                  <a:srgbClr val="002060"/>
                </a:solidFill>
              </a:rPr>
              <a:t>testa</a:t>
            </a:r>
            <a:r>
              <a:rPr lang="en-US" sz="2000" b="1" dirty="0" smtClean="0">
                <a:solidFill>
                  <a:srgbClr val="002060"/>
                </a:solidFill>
              </a:rPr>
              <a:t>, </a:t>
            </a:r>
            <a:r>
              <a:rPr lang="en-US" sz="2000" b="1" dirty="0" smtClean="0">
                <a:solidFill>
                  <a:srgbClr val="002060"/>
                </a:solidFill>
              </a:rPr>
              <a:t>Stefano e </a:t>
            </a:r>
            <a:r>
              <a:rPr lang="en-US" sz="2000" b="1" dirty="0" err="1" smtClean="0">
                <a:solidFill>
                  <a:srgbClr val="002060"/>
                </a:solidFill>
              </a:rPr>
              <a:t>io</a:t>
            </a:r>
            <a:r>
              <a:rPr lang="en-US" sz="2000" b="1" dirty="0" smtClean="0">
                <a:solidFill>
                  <a:srgbClr val="002060"/>
                </a:solidFill>
              </a:rPr>
              <a:t> ci </a:t>
            </a:r>
            <a:r>
              <a:rPr lang="en-US" sz="2000" b="1" dirty="0" err="1" smtClean="0">
                <a:solidFill>
                  <a:srgbClr val="002060"/>
                </a:solidFill>
              </a:rPr>
              <a:t>troviamo</a:t>
            </a:r>
            <a:endParaRPr lang="en-US" sz="2000" b="1" dirty="0" smtClean="0">
              <a:solidFill>
                <a:srgbClr val="002060"/>
              </a:solidFill>
            </a:endParaRPr>
          </a:p>
          <a:p>
            <a:r>
              <a:rPr lang="en-US" sz="2000" b="1" dirty="0" smtClean="0">
                <a:solidFill>
                  <a:srgbClr val="002060"/>
                </a:solidFill>
              </a:rPr>
              <a:t>in CMS ECAL.</a:t>
            </a:r>
          </a:p>
          <a:p>
            <a:r>
              <a:rPr lang="en-US" sz="2000" b="1" dirty="0" smtClean="0">
                <a:solidFill>
                  <a:srgbClr val="002060"/>
                </a:solidFill>
              </a:rPr>
              <a:t>   Roma </a:t>
            </a:r>
            <a:r>
              <a:rPr lang="en-US" sz="2000" b="1" dirty="0" err="1" smtClean="0">
                <a:solidFill>
                  <a:srgbClr val="002060"/>
                </a:solidFill>
              </a:rPr>
              <a:t>entra</a:t>
            </a:r>
            <a:r>
              <a:rPr lang="en-US" sz="2000" b="1" dirty="0" smtClean="0">
                <a:solidFill>
                  <a:srgbClr val="002060"/>
                </a:solidFill>
              </a:rPr>
              <a:t> in ECAL </a:t>
            </a:r>
            <a:r>
              <a:rPr lang="en-US" sz="2000" b="1" dirty="0" err="1" smtClean="0">
                <a:solidFill>
                  <a:srgbClr val="002060"/>
                </a:solidFill>
              </a:rPr>
              <a:t>nel</a:t>
            </a:r>
            <a:r>
              <a:rPr lang="en-US" sz="2000" b="1" dirty="0" smtClean="0">
                <a:solidFill>
                  <a:srgbClr val="002060"/>
                </a:solidFill>
              </a:rPr>
              <a:t> 1994:</a:t>
            </a:r>
          </a:p>
          <a:p>
            <a:pPr marL="457200" indent="-457200">
              <a:buFont typeface="Wingdings" panose="05000000000000000000" pitchFamily="2" charset="2"/>
              <a:buChar char="§"/>
            </a:pPr>
            <a:r>
              <a:rPr lang="en-US" sz="2000" b="1" dirty="0" smtClean="0">
                <a:solidFill>
                  <a:srgbClr val="002060"/>
                </a:solidFill>
              </a:rPr>
              <a:t>R&amp;D </a:t>
            </a:r>
            <a:r>
              <a:rPr lang="en-US" sz="2000" b="1" dirty="0" err="1" smtClean="0">
                <a:solidFill>
                  <a:srgbClr val="002060"/>
                </a:solidFill>
              </a:rPr>
              <a:t>su</a:t>
            </a:r>
            <a:r>
              <a:rPr lang="en-US" sz="2000" b="1" dirty="0" smtClean="0">
                <a:solidFill>
                  <a:srgbClr val="002060"/>
                </a:solidFill>
              </a:rPr>
              <a:t> xl a APD</a:t>
            </a:r>
          </a:p>
          <a:p>
            <a:pPr marL="457200" indent="-457200">
              <a:buFont typeface="Wingdings" panose="05000000000000000000" pitchFamily="2" charset="2"/>
              <a:buChar char="§"/>
            </a:pPr>
            <a:r>
              <a:rPr lang="en-US" sz="2000" b="1" dirty="0" err="1" smtClean="0">
                <a:solidFill>
                  <a:srgbClr val="002060"/>
                </a:solidFill>
              </a:rPr>
              <a:t>Struttura</a:t>
            </a:r>
            <a:r>
              <a:rPr lang="en-US" sz="2000" b="1" dirty="0" smtClean="0">
                <a:solidFill>
                  <a:srgbClr val="002060"/>
                </a:solidFill>
              </a:rPr>
              <a:t> </a:t>
            </a:r>
            <a:r>
              <a:rPr lang="en-US" sz="2000" b="1" dirty="0" err="1" smtClean="0">
                <a:solidFill>
                  <a:srgbClr val="002060"/>
                </a:solidFill>
              </a:rPr>
              <a:t>Meccanca</a:t>
            </a:r>
            <a:r>
              <a:rPr lang="en-US" sz="2000" b="1" dirty="0" smtClean="0">
                <a:solidFill>
                  <a:srgbClr val="002060"/>
                </a:solidFill>
              </a:rPr>
              <a:t> </a:t>
            </a:r>
          </a:p>
          <a:p>
            <a:pPr marL="457200" indent="-457200">
              <a:buFont typeface="Wingdings" panose="05000000000000000000" pitchFamily="2" charset="2"/>
              <a:buChar char="§"/>
            </a:pPr>
            <a:r>
              <a:rPr lang="en-US" sz="2000" b="1" dirty="0" smtClean="0">
                <a:solidFill>
                  <a:srgbClr val="002060"/>
                </a:solidFill>
              </a:rPr>
              <a:t>HV per APD</a:t>
            </a:r>
          </a:p>
          <a:p>
            <a:pPr marL="457200" indent="-457200">
              <a:buFont typeface="Wingdings" panose="05000000000000000000" pitchFamily="2" charset="2"/>
              <a:buChar char="§"/>
            </a:pPr>
            <a:r>
              <a:rPr lang="en-US" sz="2000" b="1" dirty="0" err="1" smtClean="0">
                <a:solidFill>
                  <a:srgbClr val="002060"/>
                </a:solidFill>
              </a:rPr>
              <a:t>Costruzione</a:t>
            </a:r>
            <a:r>
              <a:rPr lang="en-US" sz="2000" b="1" dirty="0" smtClean="0">
                <a:solidFill>
                  <a:srgbClr val="002060"/>
                </a:solidFill>
              </a:rPr>
              <a:t> ½ barrel</a:t>
            </a:r>
          </a:p>
          <a:p>
            <a:pPr marL="342900" indent="-342900">
              <a:buFont typeface="Arial" panose="020B0604020202020204" pitchFamily="34" charset="0"/>
              <a:buChar char="•"/>
            </a:pPr>
            <a:endParaRPr lang="en-US" sz="2000" b="1" dirty="0" smtClean="0">
              <a:solidFill>
                <a:srgbClr val="002060"/>
              </a:solidFill>
            </a:endParaRPr>
          </a:p>
          <a:p>
            <a:r>
              <a:rPr lang="en-US" sz="2000" b="1" dirty="0">
                <a:solidFill>
                  <a:srgbClr val="002060"/>
                </a:solidFill>
              </a:rPr>
              <a:t> </a:t>
            </a:r>
            <a:r>
              <a:rPr lang="en-US" sz="2000" b="1" dirty="0" smtClean="0">
                <a:solidFill>
                  <a:srgbClr val="002060"/>
                </a:solidFill>
              </a:rPr>
              <a:t>  Milano (poi </a:t>
            </a:r>
            <a:r>
              <a:rPr lang="en-US" sz="2000" b="1" dirty="0" err="1" smtClean="0">
                <a:solidFill>
                  <a:srgbClr val="002060"/>
                </a:solidFill>
              </a:rPr>
              <a:t>MiB</a:t>
            </a:r>
            <a:r>
              <a:rPr lang="en-US" sz="2000" b="1" dirty="0" smtClean="0">
                <a:solidFill>
                  <a:srgbClr val="002060"/>
                </a:solidFill>
              </a:rPr>
              <a:t>) </a:t>
            </a:r>
            <a:r>
              <a:rPr lang="en-US" sz="2000" b="1" dirty="0" err="1" smtClean="0">
                <a:solidFill>
                  <a:srgbClr val="002060"/>
                </a:solidFill>
              </a:rPr>
              <a:t>nel</a:t>
            </a:r>
            <a:r>
              <a:rPr lang="en-US" sz="2000" b="1" dirty="0" smtClean="0">
                <a:solidFill>
                  <a:srgbClr val="002060"/>
                </a:solidFill>
              </a:rPr>
              <a:t> 2002.</a:t>
            </a:r>
            <a:endParaRPr lang="it-IT" sz="2000" b="1" dirty="0">
              <a:solidFill>
                <a:srgbClr val="002060"/>
              </a:solidFill>
            </a:endParaRPr>
          </a:p>
        </p:txBody>
      </p:sp>
    </p:spTree>
    <p:extLst>
      <p:ext uri="{BB962C8B-B14F-4D97-AF65-F5344CB8AC3E}">
        <p14:creationId xmlns:p14="http://schemas.microsoft.com/office/powerpoint/2010/main" val="22297285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94" y="-6349"/>
            <a:ext cx="10515600" cy="1111250"/>
          </a:xfrm>
        </p:spPr>
        <p:txBody>
          <a:bodyPr/>
          <a:lstStyle/>
          <a:p>
            <a:r>
              <a:rPr lang="en-US" dirty="0" smtClean="0"/>
              <a:t>ECAL</a:t>
            </a:r>
            <a:r>
              <a:rPr lang="en-US" dirty="0" smtClean="0"/>
              <a:t> </a:t>
            </a:r>
            <a:r>
              <a:rPr lang="en-US" dirty="0" smtClean="0"/>
              <a:t>– Il cooling del </a:t>
            </a:r>
            <a:r>
              <a:rPr lang="en-US" dirty="0" err="1" smtClean="0"/>
              <a:t>calorimetro</a:t>
            </a:r>
            <a:endParaRPr lang="it-IT" dirty="0"/>
          </a:p>
        </p:txBody>
      </p:sp>
      <p:grpSp>
        <p:nvGrpSpPr>
          <p:cNvPr id="14" name="Group 13"/>
          <p:cNvGrpSpPr/>
          <p:nvPr/>
        </p:nvGrpSpPr>
        <p:grpSpPr>
          <a:xfrm>
            <a:off x="8190040" y="817631"/>
            <a:ext cx="3154936" cy="4197351"/>
            <a:chOff x="9008652" y="817631"/>
            <a:chExt cx="3154936" cy="4197351"/>
          </a:xfrm>
        </p:grpSpPr>
        <p:pic>
          <p:nvPicPr>
            <p:cNvPr id="6" name="Picture 5"/>
            <p:cNvPicPr>
              <a:picLocks noChangeAspect="1"/>
            </p:cNvPicPr>
            <p:nvPr/>
          </p:nvPicPr>
          <p:blipFill>
            <a:blip r:embed="rId2"/>
            <a:stretch>
              <a:fillRect/>
            </a:stretch>
          </p:blipFill>
          <p:spPr>
            <a:xfrm>
              <a:off x="9102151" y="817631"/>
              <a:ext cx="2800741" cy="3238952"/>
            </a:xfrm>
            <a:prstGeom prst="rect">
              <a:avLst/>
            </a:prstGeom>
          </p:spPr>
        </p:pic>
        <p:sp>
          <p:nvSpPr>
            <p:cNvPr id="7" name="Text Box 21"/>
            <p:cNvSpPr txBox="1">
              <a:spLocks noChangeArrowheads="1"/>
            </p:cNvSpPr>
            <p:nvPr/>
          </p:nvSpPr>
          <p:spPr bwMode="auto">
            <a:xfrm>
              <a:off x="9008652" y="4012562"/>
              <a:ext cx="1816908" cy="338554"/>
            </a:xfrm>
            <a:prstGeom prst="rect">
              <a:avLst/>
            </a:prstGeom>
            <a:solidFill>
              <a:srgbClr val="FFFFCC"/>
            </a:solidFill>
            <a:ln w="9525">
              <a:solidFill>
                <a:srgbClr val="FFCC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000">
                  <a:solidFill>
                    <a:schemeClr val="tx1"/>
                  </a:solidFill>
                  <a:latin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defRPr>
              </a:lvl4pPr>
              <a:lvl5pPr marL="2057400" indent="-228600" eaLnBrk="0" hangingPunct="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eaLnBrk="1" hangingPunct="1">
                <a:spcBef>
                  <a:spcPct val="0"/>
                </a:spcBef>
                <a:buFontTx/>
                <a:buNone/>
              </a:pPr>
              <a:r>
                <a:rPr lang="it-IT" altLang="en-US" sz="1600" b="1" dirty="0" smtClean="0">
                  <a:solidFill>
                    <a:schemeClr val="accent2"/>
                  </a:solidFill>
                </a:rPr>
                <a:t>dLY/dT = -2%/°C</a:t>
              </a:r>
              <a:endParaRPr lang="it-IT" altLang="en-US" sz="1600" b="1" dirty="0">
                <a:solidFill>
                  <a:schemeClr val="accent2"/>
                </a:solidFill>
              </a:endParaRPr>
            </a:p>
          </p:txBody>
        </p:sp>
        <p:sp>
          <p:nvSpPr>
            <p:cNvPr id="8" name="Rectangle 7"/>
            <p:cNvSpPr/>
            <p:nvPr/>
          </p:nvSpPr>
          <p:spPr>
            <a:xfrm>
              <a:off x="10209463" y="4645650"/>
              <a:ext cx="1954125" cy="369332"/>
            </a:xfrm>
            <a:prstGeom prst="rect">
              <a:avLst/>
            </a:prstGeom>
            <a:solidFill>
              <a:schemeClr val="accent3">
                <a:lumMod val="20000"/>
                <a:lumOff val="80000"/>
              </a:schemeClr>
            </a:solidFill>
            <a:ln>
              <a:solidFill>
                <a:srgbClr val="002060"/>
              </a:solidFill>
            </a:ln>
          </p:spPr>
          <p:txBody>
            <a:bodyPr wrap="none">
              <a:spAutoFit/>
            </a:bodyPr>
            <a:lstStyle/>
            <a:p>
              <a:r>
                <a:rPr lang="en-US" altLang="en-US" b="1" dirty="0" err="1" smtClean="0">
                  <a:solidFill>
                    <a:srgbClr val="990000"/>
                  </a:solidFill>
                </a:rPr>
                <a:t>dM</a:t>
              </a:r>
              <a:r>
                <a:rPr lang="en-US" altLang="en-US" b="1" dirty="0" smtClean="0">
                  <a:solidFill>
                    <a:srgbClr val="990000"/>
                  </a:solidFill>
                </a:rPr>
                <a:t>/</a:t>
              </a:r>
              <a:r>
                <a:rPr lang="en-US" altLang="en-US" b="1" dirty="0" err="1" smtClean="0">
                  <a:solidFill>
                    <a:srgbClr val="990000"/>
                  </a:solidFill>
                </a:rPr>
                <a:t>dT</a:t>
              </a:r>
              <a:r>
                <a:rPr lang="en-US" altLang="en-US" b="1" dirty="0" smtClean="0">
                  <a:solidFill>
                    <a:srgbClr val="990000"/>
                  </a:solidFill>
                </a:rPr>
                <a:t> </a:t>
              </a:r>
              <a:r>
                <a:rPr lang="en-US" altLang="en-US" b="1" dirty="0">
                  <a:solidFill>
                    <a:srgbClr val="990000"/>
                  </a:solidFill>
                </a:rPr>
                <a:t>= -2.3%/</a:t>
              </a:r>
              <a:r>
                <a:rPr lang="en-US" altLang="en-US" b="1" baseline="30000" dirty="0" err="1">
                  <a:solidFill>
                    <a:srgbClr val="990000"/>
                  </a:solidFill>
                </a:rPr>
                <a:t>o</a:t>
              </a:r>
              <a:r>
                <a:rPr lang="en-US" altLang="en-US" b="1" dirty="0" err="1">
                  <a:solidFill>
                    <a:srgbClr val="990000"/>
                  </a:solidFill>
                </a:rPr>
                <a:t>C</a:t>
              </a:r>
              <a:r>
                <a:rPr lang="en-US" altLang="en-US" b="1" dirty="0">
                  <a:solidFill>
                    <a:srgbClr val="990000"/>
                  </a:solidFill>
                </a:rPr>
                <a:t> </a:t>
              </a:r>
              <a:endParaRPr lang="it-IT" dirty="0"/>
            </a:p>
          </p:txBody>
        </p:sp>
        <p:sp>
          <p:nvSpPr>
            <p:cNvPr id="9" name="Down Arrow 8"/>
            <p:cNvSpPr/>
            <p:nvPr/>
          </p:nvSpPr>
          <p:spPr>
            <a:xfrm>
              <a:off x="11196735" y="4209336"/>
              <a:ext cx="177281" cy="390656"/>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TextBox 10"/>
          <p:cNvSpPr txBox="1"/>
          <p:nvPr/>
        </p:nvSpPr>
        <p:spPr>
          <a:xfrm>
            <a:off x="174801" y="5825045"/>
            <a:ext cx="8290924" cy="646331"/>
          </a:xfrm>
          <a:prstGeom prst="rect">
            <a:avLst/>
          </a:prstGeom>
          <a:noFill/>
        </p:spPr>
        <p:txBody>
          <a:bodyPr wrap="none" rtlCol="0">
            <a:spAutoFit/>
          </a:bodyPr>
          <a:lstStyle/>
          <a:p>
            <a:r>
              <a:rPr lang="en-US" b="1" dirty="0" smtClean="0">
                <a:solidFill>
                  <a:schemeClr val="accent1">
                    <a:lumMod val="75000"/>
                  </a:schemeClr>
                </a:solidFill>
              </a:rPr>
              <a:t>Milano </a:t>
            </a:r>
            <a:r>
              <a:rPr lang="en-US" b="1" dirty="0" err="1" smtClean="0">
                <a:solidFill>
                  <a:schemeClr val="accent1">
                    <a:lumMod val="75000"/>
                  </a:schemeClr>
                </a:solidFill>
              </a:rPr>
              <a:t>arriva</a:t>
            </a:r>
            <a:r>
              <a:rPr lang="en-US" b="1" dirty="0" smtClean="0">
                <a:solidFill>
                  <a:schemeClr val="accent1">
                    <a:lumMod val="75000"/>
                  </a:schemeClr>
                </a:solidFill>
              </a:rPr>
              <a:t> in un </a:t>
            </a:r>
            <a:r>
              <a:rPr lang="en-US" b="1" dirty="0" err="1" smtClean="0">
                <a:solidFill>
                  <a:schemeClr val="accent1">
                    <a:lumMod val="75000"/>
                  </a:schemeClr>
                </a:solidFill>
              </a:rPr>
              <a:t>momento</a:t>
            </a:r>
            <a:r>
              <a:rPr lang="en-US" b="1" dirty="0" smtClean="0">
                <a:solidFill>
                  <a:schemeClr val="accent1">
                    <a:lumMod val="75000"/>
                  </a:schemeClr>
                </a:solidFill>
              </a:rPr>
              <a:t> molto </a:t>
            </a:r>
            <a:r>
              <a:rPr lang="en-US" b="1" dirty="0" err="1" smtClean="0">
                <a:solidFill>
                  <a:schemeClr val="accent1">
                    <a:lumMod val="75000"/>
                  </a:schemeClr>
                </a:solidFill>
              </a:rPr>
              <a:t>complesso</a:t>
            </a:r>
            <a:r>
              <a:rPr lang="en-US" b="1" dirty="0" smtClean="0">
                <a:solidFill>
                  <a:schemeClr val="accent1">
                    <a:lumMod val="75000"/>
                  </a:schemeClr>
                </a:solidFill>
              </a:rPr>
              <a:t> per ECAL: </a:t>
            </a:r>
            <a:r>
              <a:rPr lang="en-US" b="1" dirty="0" err="1" smtClean="0">
                <a:solidFill>
                  <a:schemeClr val="accent1">
                    <a:lumMod val="75000"/>
                  </a:schemeClr>
                </a:solidFill>
              </a:rPr>
              <a:t>progetto</a:t>
            </a:r>
            <a:r>
              <a:rPr lang="en-US" b="1" dirty="0" smtClean="0">
                <a:solidFill>
                  <a:schemeClr val="accent1">
                    <a:lumMod val="75000"/>
                  </a:schemeClr>
                </a:solidFill>
              </a:rPr>
              <a:t> del cooling </a:t>
            </a:r>
            <a:r>
              <a:rPr lang="en-US" b="1" dirty="0" err="1" smtClean="0">
                <a:solidFill>
                  <a:schemeClr val="accent1">
                    <a:lumMod val="75000"/>
                  </a:schemeClr>
                </a:solidFill>
              </a:rPr>
              <a:t>ancora</a:t>
            </a:r>
            <a:endParaRPr lang="en-US" b="1" dirty="0" smtClean="0">
              <a:solidFill>
                <a:schemeClr val="accent1">
                  <a:lumMod val="75000"/>
                </a:schemeClr>
              </a:solidFill>
            </a:endParaRPr>
          </a:p>
          <a:p>
            <a:r>
              <a:rPr lang="en-US" b="1" dirty="0" smtClean="0">
                <a:solidFill>
                  <a:schemeClr val="accent1">
                    <a:lumMod val="75000"/>
                  </a:schemeClr>
                </a:solidFill>
              </a:rPr>
              <a:t>non ben </a:t>
            </a:r>
            <a:r>
              <a:rPr lang="en-US" b="1" dirty="0" err="1" smtClean="0">
                <a:solidFill>
                  <a:schemeClr val="accent1">
                    <a:lumMod val="75000"/>
                  </a:schemeClr>
                </a:solidFill>
              </a:rPr>
              <a:t>definito</a:t>
            </a:r>
            <a:r>
              <a:rPr lang="en-US" b="1" dirty="0" smtClean="0">
                <a:solidFill>
                  <a:schemeClr val="accent1">
                    <a:lumMod val="75000"/>
                  </a:schemeClr>
                </a:solidFill>
              </a:rPr>
              <a:t>, </a:t>
            </a:r>
            <a:r>
              <a:rPr lang="en-US" b="1" dirty="0" err="1" smtClean="0">
                <a:solidFill>
                  <a:schemeClr val="accent1">
                    <a:lumMod val="75000"/>
                  </a:schemeClr>
                </a:solidFill>
              </a:rPr>
              <a:t>cambio</a:t>
            </a:r>
            <a:r>
              <a:rPr lang="en-US" b="1" dirty="0" smtClean="0">
                <a:solidFill>
                  <a:schemeClr val="accent1">
                    <a:lumMod val="75000"/>
                  </a:schemeClr>
                </a:solidFill>
              </a:rPr>
              <a:t> </a:t>
            </a:r>
            <a:r>
              <a:rPr lang="en-US" b="1" dirty="0" err="1" smtClean="0">
                <a:solidFill>
                  <a:schemeClr val="accent1">
                    <a:lumMod val="75000"/>
                  </a:schemeClr>
                </a:solidFill>
              </a:rPr>
              <a:t>radicale</a:t>
            </a:r>
            <a:r>
              <a:rPr lang="en-US" b="1" dirty="0" smtClean="0">
                <a:solidFill>
                  <a:schemeClr val="accent1">
                    <a:lumMod val="75000"/>
                  </a:schemeClr>
                </a:solidFill>
              </a:rPr>
              <a:t> </a:t>
            </a:r>
            <a:r>
              <a:rPr lang="en-US" b="1" dirty="0" err="1" smtClean="0">
                <a:solidFill>
                  <a:schemeClr val="accent1">
                    <a:lumMod val="75000"/>
                  </a:schemeClr>
                </a:solidFill>
              </a:rPr>
              <a:t>dell’elettronica</a:t>
            </a:r>
            <a:r>
              <a:rPr lang="en-US" b="1" dirty="0" smtClean="0">
                <a:solidFill>
                  <a:schemeClr val="accent1">
                    <a:lumMod val="75000"/>
                  </a:schemeClr>
                </a:solidFill>
              </a:rPr>
              <a:t> e </a:t>
            </a:r>
            <a:r>
              <a:rPr lang="en-US" b="1" dirty="0" err="1" smtClean="0">
                <a:solidFill>
                  <a:schemeClr val="accent1">
                    <a:lumMod val="75000"/>
                  </a:schemeClr>
                </a:solidFill>
              </a:rPr>
              <a:t>cambio</a:t>
            </a:r>
            <a:r>
              <a:rPr lang="en-US" b="1" dirty="0" smtClean="0">
                <a:solidFill>
                  <a:schemeClr val="accent1">
                    <a:lumMod val="75000"/>
                  </a:schemeClr>
                </a:solidFill>
              </a:rPr>
              <a:t> di </a:t>
            </a:r>
            <a:r>
              <a:rPr lang="en-US" b="1" dirty="0">
                <a:solidFill>
                  <a:schemeClr val="accent1">
                    <a:lumMod val="75000"/>
                  </a:schemeClr>
                </a:solidFill>
              </a:rPr>
              <a:t>m</a:t>
            </a:r>
            <a:r>
              <a:rPr lang="en-US" b="1" dirty="0" smtClean="0">
                <a:solidFill>
                  <a:schemeClr val="accent1">
                    <a:lumMod val="75000"/>
                  </a:schemeClr>
                </a:solidFill>
              </a:rPr>
              <a:t>anagement in vista.</a:t>
            </a:r>
          </a:p>
        </p:txBody>
      </p:sp>
      <p:pic>
        <p:nvPicPr>
          <p:cNvPr id="12" name="Picture 13" descr="P7030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801" y="817631"/>
            <a:ext cx="4155550" cy="31173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426339" y="5068058"/>
            <a:ext cx="3765662" cy="1569660"/>
          </a:xfrm>
          <a:prstGeom prst="rect">
            <a:avLst/>
          </a:prstGeom>
        </p:spPr>
        <p:txBody>
          <a:bodyPr wrap="square">
            <a:spAutoFit/>
          </a:bodyPr>
          <a:lstStyle/>
          <a:p>
            <a:r>
              <a:rPr lang="en-US" sz="1600" dirty="0">
                <a:solidFill>
                  <a:srgbClr val="000099"/>
                </a:solidFill>
              </a:rPr>
              <a:t>Temperature stability:</a:t>
            </a:r>
          </a:p>
          <a:p>
            <a:pPr lvl="1"/>
            <a:r>
              <a:rPr lang="en-US" sz="1600" dirty="0" smtClean="0">
                <a:solidFill>
                  <a:srgbClr val="C00000"/>
                </a:solidFill>
              </a:rPr>
              <a:t>negligible </a:t>
            </a:r>
            <a:r>
              <a:rPr lang="en-US" sz="1600" dirty="0">
                <a:solidFill>
                  <a:srgbClr val="C00000"/>
                </a:solidFill>
              </a:rPr>
              <a:t>contribution to the energy </a:t>
            </a:r>
            <a:br>
              <a:rPr lang="en-US" sz="1600" dirty="0">
                <a:solidFill>
                  <a:srgbClr val="C00000"/>
                </a:solidFill>
              </a:rPr>
            </a:br>
            <a:r>
              <a:rPr lang="en-US" sz="1600" dirty="0">
                <a:solidFill>
                  <a:srgbClr val="C00000"/>
                </a:solidFill>
              </a:rPr>
              <a:t>resolution constant term if </a:t>
            </a:r>
            <a:br>
              <a:rPr lang="en-US" sz="1600" dirty="0">
                <a:solidFill>
                  <a:srgbClr val="C00000"/>
                </a:solidFill>
              </a:rPr>
            </a:br>
            <a:r>
              <a:rPr lang="en-US" sz="1600" dirty="0">
                <a:solidFill>
                  <a:srgbClr val="C00000"/>
                </a:solidFill>
              </a:rPr>
              <a:t>temperature of the </a:t>
            </a:r>
            <a:r>
              <a:rPr lang="en-US" sz="1600" b="1" dirty="0">
                <a:solidFill>
                  <a:srgbClr val="C00000"/>
                </a:solidFill>
              </a:rPr>
              <a:t>Barrel</a:t>
            </a:r>
            <a:r>
              <a:rPr lang="en-US" sz="1600" dirty="0">
                <a:solidFill>
                  <a:srgbClr val="C00000"/>
                </a:solidFill>
              </a:rPr>
              <a:t>/Endcap </a:t>
            </a:r>
            <a:br>
              <a:rPr lang="en-US" sz="1600" dirty="0">
                <a:solidFill>
                  <a:srgbClr val="C00000"/>
                </a:solidFill>
              </a:rPr>
            </a:br>
            <a:r>
              <a:rPr lang="en-US" sz="1600" b="1" dirty="0">
                <a:solidFill>
                  <a:srgbClr val="C00000"/>
                </a:solidFill>
              </a:rPr>
              <a:t>stable within 0.05 °</a:t>
            </a:r>
            <a:r>
              <a:rPr lang="en-US" sz="1600" b="1" dirty="0" smtClean="0">
                <a:solidFill>
                  <a:srgbClr val="C00000"/>
                </a:solidFill>
              </a:rPr>
              <a:t>C</a:t>
            </a:r>
            <a:r>
              <a:rPr lang="en-US" sz="1600" dirty="0" smtClean="0">
                <a:solidFill>
                  <a:srgbClr val="C00000"/>
                </a:solidFill>
              </a:rPr>
              <a:t>/0.1 </a:t>
            </a:r>
            <a:r>
              <a:rPr lang="en-US" sz="1600" dirty="0">
                <a:solidFill>
                  <a:srgbClr val="C00000"/>
                </a:solidFill>
              </a:rPr>
              <a:t>°C </a:t>
            </a:r>
            <a:r>
              <a:rPr lang="en-US" sz="1600" dirty="0"/>
              <a:t>(VPT </a:t>
            </a:r>
            <a:br>
              <a:rPr lang="en-US" sz="1600" dirty="0"/>
            </a:br>
            <a:r>
              <a:rPr lang="en-US" sz="1600" dirty="0"/>
              <a:t>are stable in temperature).</a:t>
            </a:r>
            <a:endParaRPr lang="it-IT" sz="1600" dirty="0"/>
          </a:p>
        </p:txBody>
      </p:sp>
      <p:pic>
        <p:nvPicPr>
          <p:cNvPr id="13" name="Picture 6" descr="C:\cms\cms22.gif"/>
          <p:cNvPicPr>
            <a:picLocks noChangeAspect="1" noChangeArrowheads="1"/>
          </p:cNvPicPr>
          <p:nvPr/>
        </p:nvPicPr>
        <p:blipFill>
          <a:blip r:embed="rId4">
            <a:lum bright="-30000" contrast="40000"/>
            <a:extLst>
              <a:ext uri="{28A0092B-C50C-407E-A947-70E740481C1C}">
                <a14:useLocalDpi xmlns:a14="http://schemas.microsoft.com/office/drawing/2010/main" val="0"/>
              </a:ext>
            </a:extLst>
          </a:blip>
          <a:srcRect/>
          <a:stretch>
            <a:fillRect/>
          </a:stretch>
        </p:blipFill>
        <p:spPr bwMode="auto">
          <a:xfrm>
            <a:off x="4632863" y="817631"/>
            <a:ext cx="2672644" cy="3458716"/>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descr="https://twiki.cern.ch/twiki/pub//CMSPublic/EcalDPGResults/rmsT_EBE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75" y="3459229"/>
            <a:ext cx="4166175" cy="2281525"/>
          </a:xfrm>
          <a:prstGeom prst="rect">
            <a:avLst/>
          </a:prstGeom>
          <a:noFill/>
          <a:ln>
            <a:solidFill>
              <a:srgbClr val="000099"/>
            </a:solidFill>
          </a:ln>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4379295" y="4645650"/>
            <a:ext cx="3498445" cy="54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80000"/>
              </a:lnSpc>
              <a:spcBef>
                <a:spcPct val="20000"/>
              </a:spcBef>
              <a:buClr>
                <a:schemeClr val="accent1"/>
              </a:buClr>
              <a:buSzPct val="70000"/>
              <a:buFont typeface="Wingdings" pitchFamily="2" charset="2"/>
              <a:buNone/>
            </a:pPr>
            <a:r>
              <a:rPr lang="en-US" sz="1600" dirty="0"/>
              <a:t>Temperature stability of the ECAL Barrel </a:t>
            </a:r>
          </a:p>
          <a:p>
            <a:pPr>
              <a:lnSpc>
                <a:spcPct val="80000"/>
              </a:lnSpc>
              <a:spcBef>
                <a:spcPct val="20000"/>
              </a:spcBef>
              <a:buClr>
                <a:schemeClr val="accent1"/>
              </a:buClr>
              <a:buSzPct val="70000"/>
              <a:buFont typeface="Wingdings" pitchFamily="2" charset="2"/>
              <a:buNone/>
            </a:pPr>
            <a:r>
              <a:rPr lang="en-US" sz="1600" dirty="0" smtClean="0"/>
              <a:t>and Endcap </a:t>
            </a:r>
            <a:r>
              <a:rPr lang="en-US" sz="1600" dirty="0"/>
              <a:t>detectors.</a:t>
            </a:r>
          </a:p>
        </p:txBody>
      </p:sp>
      <p:sp>
        <p:nvSpPr>
          <p:cNvPr id="15" name="Curved Up Arrow 14"/>
          <p:cNvSpPr/>
          <p:nvPr/>
        </p:nvSpPr>
        <p:spPr>
          <a:xfrm>
            <a:off x="4146866" y="5242560"/>
            <a:ext cx="1043443" cy="236582"/>
          </a:xfrm>
          <a:prstGeom prst="curved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683043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ECAL</a:t>
            </a:r>
            <a:r>
              <a:rPr lang="en-US" dirty="0" smtClean="0"/>
              <a:t> </a:t>
            </a:r>
            <a:r>
              <a:rPr lang="en-US" dirty="0"/>
              <a:t>- Il cooling del </a:t>
            </a:r>
            <a:r>
              <a:rPr lang="en-US" dirty="0" err="1"/>
              <a:t>calorimetro</a:t>
            </a:r>
            <a:endParaRPr lang="it-IT" dirty="0"/>
          </a:p>
        </p:txBody>
      </p:sp>
      <p:pic>
        <p:nvPicPr>
          <p:cNvPr id="3" name="Picture 2"/>
          <p:cNvPicPr>
            <a:picLocks noChangeAspect="1"/>
          </p:cNvPicPr>
          <p:nvPr/>
        </p:nvPicPr>
        <p:blipFill>
          <a:blip r:embed="rId2"/>
          <a:stretch>
            <a:fillRect/>
          </a:stretch>
        </p:blipFill>
        <p:spPr>
          <a:xfrm>
            <a:off x="1212580" y="1147622"/>
            <a:ext cx="9330612" cy="2258008"/>
          </a:xfrm>
          <a:prstGeom prst="rect">
            <a:avLst/>
          </a:prstGeom>
        </p:spPr>
      </p:pic>
      <p:pic>
        <p:nvPicPr>
          <p:cNvPr id="4" name="Picture 3"/>
          <p:cNvPicPr>
            <a:picLocks noChangeAspect="1"/>
          </p:cNvPicPr>
          <p:nvPr/>
        </p:nvPicPr>
        <p:blipFill>
          <a:blip r:embed="rId3"/>
          <a:stretch>
            <a:fillRect/>
          </a:stretch>
        </p:blipFill>
        <p:spPr>
          <a:xfrm>
            <a:off x="193687" y="3511111"/>
            <a:ext cx="5371087" cy="2068594"/>
          </a:xfrm>
          <a:prstGeom prst="rect">
            <a:avLst/>
          </a:prstGeom>
        </p:spPr>
      </p:pic>
      <p:sp>
        <p:nvSpPr>
          <p:cNvPr id="5" name="Rectangle 4"/>
          <p:cNvSpPr/>
          <p:nvPr/>
        </p:nvSpPr>
        <p:spPr>
          <a:xfrm>
            <a:off x="5608329" y="3420588"/>
            <a:ext cx="6096000" cy="2062103"/>
          </a:xfrm>
          <a:prstGeom prst="rect">
            <a:avLst/>
          </a:prstGeom>
        </p:spPr>
        <p:txBody>
          <a:bodyPr>
            <a:spAutoFit/>
          </a:bodyPr>
          <a:lstStyle/>
          <a:p>
            <a:r>
              <a:rPr lang="en-US" dirty="0">
                <a:latin typeface="Times New Roman" panose="02020603050405020304" pitchFamily="18" charset="0"/>
              </a:rPr>
              <a:t>This result shows that the cooling system fully complies</a:t>
            </a:r>
          </a:p>
          <a:p>
            <a:r>
              <a:rPr lang="en-US" dirty="0">
                <a:latin typeface="Times New Roman" panose="02020603050405020304" pitchFamily="18" charset="0"/>
              </a:rPr>
              <a:t>the requirements for the thermal stability of CMS ECAL.</a:t>
            </a:r>
          </a:p>
          <a:p>
            <a:r>
              <a:rPr lang="en-US" dirty="0" smtClean="0">
                <a:latin typeface="Times New Roman" panose="02020603050405020304" pitchFamily="18" charset="0"/>
              </a:rPr>
              <a:t>Therefore</a:t>
            </a:r>
            <a:r>
              <a:rPr lang="en-US" dirty="0">
                <a:latin typeface="Times New Roman" panose="02020603050405020304" pitchFamily="18" charset="0"/>
              </a:rPr>
              <a:t>, taking into account that it also provides good</a:t>
            </a:r>
          </a:p>
          <a:p>
            <a:r>
              <a:rPr lang="en-US" dirty="0">
                <a:latin typeface="Times New Roman" panose="02020603050405020304" pitchFamily="18" charset="0"/>
              </a:rPr>
              <a:t>integration with the electronics and allows for a feasible</a:t>
            </a:r>
          </a:p>
          <a:p>
            <a:r>
              <a:rPr lang="en-US" dirty="0">
                <a:latin typeface="Times New Roman" panose="02020603050405020304" pitchFamily="18" charset="0"/>
              </a:rPr>
              <a:t>mounting procedure, we can conclude that the test </a:t>
            </a:r>
            <a:r>
              <a:rPr lang="en-US" dirty="0" smtClean="0">
                <a:latin typeface="Times New Roman" panose="02020603050405020304" pitchFamily="18" charset="0"/>
              </a:rPr>
              <a:t>performed</a:t>
            </a:r>
            <a:endParaRPr lang="en-US" dirty="0">
              <a:latin typeface="Times New Roman" panose="02020603050405020304" pitchFamily="18" charset="0"/>
            </a:endParaRPr>
          </a:p>
          <a:p>
            <a:r>
              <a:rPr lang="en-US" dirty="0">
                <a:latin typeface="Times New Roman" panose="02020603050405020304" pitchFamily="18" charset="0"/>
              </a:rPr>
              <a:t>at CERN </a:t>
            </a:r>
            <a:r>
              <a:rPr lang="en-US" sz="2000" dirty="0">
                <a:latin typeface="Times New Roman" panose="02020603050405020304" pitchFamily="18" charset="0"/>
              </a:rPr>
              <a:t>in 2003-2004 </a:t>
            </a:r>
            <a:r>
              <a:rPr lang="en-US" dirty="0">
                <a:latin typeface="Times New Roman" panose="02020603050405020304" pitchFamily="18" charset="0"/>
              </a:rPr>
              <a:t>has successfully validated the cooling</a:t>
            </a:r>
          </a:p>
          <a:p>
            <a:r>
              <a:rPr lang="it-IT" dirty="0">
                <a:latin typeface="Times New Roman" panose="02020603050405020304" pitchFamily="18" charset="0"/>
              </a:rPr>
              <a:t>system of CMS ECAL.</a:t>
            </a:r>
            <a:endParaRPr lang="it-IT" dirty="0"/>
          </a:p>
        </p:txBody>
      </p:sp>
      <p:sp>
        <p:nvSpPr>
          <p:cNvPr id="6" name="Rectangle 5"/>
          <p:cNvSpPr/>
          <p:nvPr/>
        </p:nvSpPr>
        <p:spPr>
          <a:xfrm>
            <a:off x="2559297" y="5710353"/>
            <a:ext cx="6637178" cy="923330"/>
          </a:xfrm>
          <a:prstGeom prst="rect">
            <a:avLst/>
          </a:prstGeom>
        </p:spPr>
        <p:txBody>
          <a:bodyPr wrap="square">
            <a:spAutoFit/>
          </a:bodyPr>
          <a:lstStyle/>
          <a:p>
            <a:r>
              <a:rPr lang="en-US" b="1" dirty="0">
                <a:solidFill>
                  <a:schemeClr val="accent1">
                    <a:lumMod val="75000"/>
                  </a:schemeClr>
                </a:solidFill>
              </a:rPr>
              <a:t>CSN1</a:t>
            </a:r>
            <a:r>
              <a:rPr lang="it-IT" b="1" dirty="0">
                <a:solidFill>
                  <a:schemeClr val="accent1">
                    <a:lumMod val="75000"/>
                  </a:schemeClr>
                </a:solidFill>
              </a:rPr>
              <a:t>: </a:t>
            </a:r>
            <a:r>
              <a:rPr lang="en-US" b="1" dirty="0">
                <a:solidFill>
                  <a:schemeClr val="accent1">
                    <a:lumMod val="75000"/>
                  </a:schemeClr>
                </a:solidFill>
              </a:rPr>
              <a:t>ok </a:t>
            </a:r>
            <a:r>
              <a:rPr lang="en-US" b="1" dirty="0" err="1">
                <a:solidFill>
                  <a:schemeClr val="accent1">
                    <a:lumMod val="75000"/>
                  </a:schemeClr>
                </a:solidFill>
              </a:rPr>
              <a:t>finanziamento</a:t>
            </a:r>
            <a:r>
              <a:rPr lang="en-US" b="1" dirty="0">
                <a:solidFill>
                  <a:schemeClr val="accent1">
                    <a:lumMod val="75000"/>
                  </a:schemeClr>
                </a:solidFill>
              </a:rPr>
              <a:t> al </a:t>
            </a:r>
            <a:r>
              <a:rPr lang="en-US" b="1" dirty="0" err="1">
                <a:solidFill>
                  <a:schemeClr val="accent1">
                    <a:lumMod val="75000"/>
                  </a:schemeClr>
                </a:solidFill>
              </a:rPr>
              <a:t>sistema</a:t>
            </a:r>
            <a:r>
              <a:rPr lang="en-US" b="1" dirty="0">
                <a:solidFill>
                  <a:schemeClr val="accent1">
                    <a:lumMod val="75000"/>
                  </a:schemeClr>
                </a:solidFill>
              </a:rPr>
              <a:t> di cooling 09/2003 a </a:t>
            </a:r>
            <a:r>
              <a:rPr lang="en-US" b="1" dirty="0" smtClean="0">
                <a:solidFill>
                  <a:schemeClr val="accent1">
                    <a:lumMod val="75000"/>
                  </a:schemeClr>
                </a:solidFill>
              </a:rPr>
              <a:t>Lecce</a:t>
            </a:r>
            <a:endParaRPr lang="it-IT" b="1" dirty="0" smtClean="0">
              <a:solidFill>
                <a:srgbClr val="0070C0"/>
              </a:solidFill>
            </a:endParaRPr>
          </a:p>
          <a:p>
            <a:r>
              <a:rPr lang="it-IT" b="1" dirty="0" smtClean="0">
                <a:solidFill>
                  <a:srgbClr val="0070C0"/>
                </a:solidFill>
              </a:rPr>
              <a:t>Stefano diventa il coordinatore del </a:t>
            </a:r>
            <a:r>
              <a:rPr lang="it-IT" b="1" dirty="0">
                <a:solidFill>
                  <a:srgbClr val="0070C0"/>
                </a:solidFill>
              </a:rPr>
              <a:t>gruppo di Milano-Bicocca in CMS a partire dal 2003, circa 1 anno dopo </a:t>
            </a:r>
            <a:r>
              <a:rPr lang="it-IT" b="1" dirty="0" smtClean="0">
                <a:solidFill>
                  <a:srgbClr val="0070C0"/>
                </a:solidFill>
              </a:rPr>
              <a:t>l’ingresso nell’esperimento.</a:t>
            </a:r>
            <a:endParaRPr lang="it-IT" b="1" dirty="0">
              <a:solidFill>
                <a:srgbClr val="0070C0"/>
              </a:solidFill>
            </a:endParaRPr>
          </a:p>
        </p:txBody>
      </p:sp>
    </p:spTree>
    <p:extLst>
      <p:ext uri="{BB962C8B-B14F-4D97-AF65-F5344CB8AC3E}">
        <p14:creationId xmlns:p14="http://schemas.microsoft.com/office/powerpoint/2010/main" val="2619848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50498" y="1121581"/>
            <a:ext cx="4384433" cy="2906036"/>
          </a:xfrm>
          <a:prstGeom prst="rect">
            <a:avLst/>
          </a:prstGeom>
        </p:spPr>
      </p:pic>
      <p:sp>
        <p:nvSpPr>
          <p:cNvPr id="2" name="Title 1"/>
          <p:cNvSpPr>
            <a:spLocks noGrp="1"/>
          </p:cNvSpPr>
          <p:nvPr>
            <p:ph type="title"/>
          </p:nvPr>
        </p:nvSpPr>
        <p:spPr>
          <a:xfrm>
            <a:off x="275253" y="-14772"/>
            <a:ext cx="10515600" cy="1111250"/>
          </a:xfrm>
        </p:spPr>
        <p:txBody>
          <a:bodyPr/>
          <a:lstStyle/>
          <a:p>
            <a:r>
              <a:rPr lang="en-US" dirty="0" smtClean="0"/>
              <a:t>ECAL</a:t>
            </a:r>
            <a:r>
              <a:rPr lang="en-US" dirty="0" smtClean="0"/>
              <a:t> </a:t>
            </a:r>
            <a:r>
              <a:rPr lang="en-US" dirty="0" smtClean="0"/>
              <a:t>– La </a:t>
            </a:r>
            <a:r>
              <a:rPr lang="en-US" dirty="0" err="1" smtClean="0"/>
              <a:t>calibrazione</a:t>
            </a:r>
            <a:endParaRPr lang="it-IT" dirty="0"/>
          </a:p>
        </p:txBody>
      </p:sp>
      <p:pic>
        <p:nvPicPr>
          <p:cNvPr id="3" name="Picture 2"/>
          <p:cNvPicPr>
            <a:picLocks noChangeAspect="1"/>
          </p:cNvPicPr>
          <p:nvPr/>
        </p:nvPicPr>
        <p:blipFill>
          <a:blip r:embed="rId3"/>
          <a:stretch>
            <a:fillRect/>
          </a:stretch>
        </p:blipFill>
        <p:spPr>
          <a:xfrm>
            <a:off x="12263" y="1307747"/>
            <a:ext cx="5502128" cy="4895644"/>
          </a:xfrm>
          <a:prstGeom prst="rect">
            <a:avLst/>
          </a:prstGeom>
        </p:spPr>
      </p:pic>
      <p:pic>
        <p:nvPicPr>
          <p:cNvPr id="6" name="Picture 5"/>
          <p:cNvPicPr>
            <a:picLocks noChangeAspect="1"/>
          </p:cNvPicPr>
          <p:nvPr/>
        </p:nvPicPr>
        <p:blipFill>
          <a:blip r:embed="rId4"/>
          <a:stretch>
            <a:fillRect/>
          </a:stretch>
        </p:blipFill>
        <p:spPr>
          <a:xfrm>
            <a:off x="8612154" y="3658799"/>
            <a:ext cx="3495869" cy="3199201"/>
          </a:xfrm>
          <a:prstGeom prst="rect">
            <a:avLst/>
          </a:prstGeom>
        </p:spPr>
      </p:pic>
      <p:sp>
        <p:nvSpPr>
          <p:cNvPr id="5" name="TextBox 4"/>
          <p:cNvSpPr txBox="1"/>
          <p:nvPr/>
        </p:nvSpPr>
        <p:spPr>
          <a:xfrm>
            <a:off x="5169151" y="4460036"/>
            <a:ext cx="3401380" cy="2031325"/>
          </a:xfrm>
          <a:prstGeom prst="rect">
            <a:avLst/>
          </a:prstGeom>
          <a:solidFill>
            <a:schemeClr val="accent1">
              <a:lumMod val="20000"/>
              <a:lumOff val="80000"/>
            </a:schemeClr>
          </a:solidFill>
        </p:spPr>
        <p:txBody>
          <a:bodyPr wrap="none" rtlCol="0">
            <a:spAutoFit/>
          </a:bodyPr>
          <a:lstStyle/>
          <a:p>
            <a:r>
              <a:rPr lang="en-US" b="1" dirty="0" smtClean="0">
                <a:solidFill>
                  <a:srgbClr val="002060"/>
                </a:solidFill>
              </a:rPr>
              <a:t>Non </a:t>
            </a:r>
            <a:r>
              <a:rPr lang="en-US" b="1" dirty="0" err="1" smtClean="0">
                <a:solidFill>
                  <a:srgbClr val="002060"/>
                </a:solidFill>
              </a:rPr>
              <a:t>c’era</a:t>
            </a:r>
            <a:r>
              <a:rPr lang="en-US" b="1" dirty="0" smtClean="0">
                <a:solidFill>
                  <a:srgbClr val="002060"/>
                </a:solidFill>
              </a:rPr>
              <a:t> tempo per </a:t>
            </a:r>
            <a:r>
              <a:rPr lang="en-US" b="1" dirty="0" err="1" smtClean="0">
                <a:solidFill>
                  <a:srgbClr val="002060"/>
                </a:solidFill>
              </a:rPr>
              <a:t>calibrare</a:t>
            </a:r>
            <a:r>
              <a:rPr lang="en-US" b="1" dirty="0" smtClean="0">
                <a:solidFill>
                  <a:srgbClr val="002060"/>
                </a:solidFill>
              </a:rPr>
              <a:t> </a:t>
            </a:r>
            <a:r>
              <a:rPr lang="en-US" b="1" dirty="0" err="1" smtClean="0">
                <a:solidFill>
                  <a:srgbClr val="002060"/>
                </a:solidFill>
              </a:rPr>
              <a:t>su</a:t>
            </a:r>
            <a:endParaRPr lang="en-US" b="1" dirty="0">
              <a:solidFill>
                <a:srgbClr val="002060"/>
              </a:solidFill>
            </a:endParaRPr>
          </a:p>
          <a:p>
            <a:r>
              <a:rPr lang="en-US" b="1" dirty="0" err="1">
                <a:solidFill>
                  <a:srgbClr val="002060"/>
                </a:solidFill>
              </a:rPr>
              <a:t>f</a:t>
            </a:r>
            <a:r>
              <a:rPr lang="en-US" b="1" dirty="0" err="1" smtClean="0">
                <a:solidFill>
                  <a:srgbClr val="002060"/>
                </a:solidFill>
              </a:rPr>
              <a:t>ascio</a:t>
            </a:r>
            <a:r>
              <a:rPr lang="en-US" b="1" dirty="0" smtClean="0">
                <a:solidFill>
                  <a:srgbClr val="002060"/>
                </a:solidFill>
              </a:rPr>
              <a:t> di </a:t>
            </a:r>
            <a:r>
              <a:rPr lang="en-US" b="1" dirty="0" err="1" smtClean="0">
                <a:solidFill>
                  <a:srgbClr val="002060"/>
                </a:solidFill>
              </a:rPr>
              <a:t>elettroni</a:t>
            </a:r>
            <a:r>
              <a:rPr lang="en-US" b="1" dirty="0" smtClean="0">
                <a:solidFill>
                  <a:srgbClr val="002060"/>
                </a:solidFill>
              </a:rPr>
              <a:t> </a:t>
            </a:r>
            <a:r>
              <a:rPr lang="en-US" b="1" dirty="0" err="1" smtClean="0">
                <a:solidFill>
                  <a:srgbClr val="002060"/>
                </a:solidFill>
              </a:rPr>
              <a:t>tutti</a:t>
            </a:r>
            <a:r>
              <a:rPr lang="en-US" b="1" dirty="0" smtClean="0">
                <a:solidFill>
                  <a:srgbClr val="002060"/>
                </a:solidFill>
              </a:rPr>
              <a:t> </a:t>
            </a:r>
            <a:r>
              <a:rPr lang="en-US" b="1" dirty="0" err="1">
                <a:solidFill>
                  <a:srgbClr val="002060"/>
                </a:solidFill>
              </a:rPr>
              <a:t>i</a:t>
            </a:r>
            <a:r>
              <a:rPr lang="en-US" b="1" dirty="0" smtClean="0">
                <a:solidFill>
                  <a:srgbClr val="002060"/>
                </a:solidFill>
              </a:rPr>
              <a:t> Super</a:t>
            </a:r>
          </a:p>
          <a:p>
            <a:r>
              <a:rPr lang="en-US" b="1" dirty="0" smtClean="0">
                <a:solidFill>
                  <a:srgbClr val="002060"/>
                </a:solidFill>
              </a:rPr>
              <a:t>Moduli. </a:t>
            </a:r>
            <a:r>
              <a:rPr lang="en-US" b="1" dirty="0" err="1" smtClean="0">
                <a:solidFill>
                  <a:srgbClr val="002060"/>
                </a:solidFill>
              </a:rPr>
              <a:t>Quindi</a:t>
            </a:r>
            <a:r>
              <a:rPr lang="en-US" b="1" dirty="0" smtClean="0">
                <a:solidFill>
                  <a:srgbClr val="002060"/>
                </a:solidFill>
              </a:rPr>
              <a:t> è </a:t>
            </a:r>
            <a:r>
              <a:rPr lang="en-US" b="1" dirty="0" err="1" smtClean="0">
                <a:solidFill>
                  <a:srgbClr val="002060"/>
                </a:solidFill>
              </a:rPr>
              <a:t>stato</a:t>
            </a:r>
            <a:r>
              <a:rPr lang="en-US" b="1" dirty="0" smtClean="0">
                <a:solidFill>
                  <a:srgbClr val="002060"/>
                </a:solidFill>
              </a:rPr>
              <a:t> </a:t>
            </a:r>
            <a:r>
              <a:rPr lang="en-US" b="1" dirty="0" err="1" smtClean="0">
                <a:solidFill>
                  <a:srgbClr val="002060"/>
                </a:solidFill>
              </a:rPr>
              <a:t>fatto</a:t>
            </a:r>
            <a:r>
              <a:rPr lang="en-US" b="1" dirty="0" smtClean="0">
                <a:solidFill>
                  <a:srgbClr val="002060"/>
                </a:solidFill>
              </a:rPr>
              <a:t> un</a:t>
            </a:r>
          </a:p>
          <a:p>
            <a:r>
              <a:rPr lang="en-US" b="1" dirty="0" err="1">
                <a:solidFill>
                  <a:srgbClr val="002060"/>
                </a:solidFill>
              </a:rPr>
              <a:t>e</a:t>
            </a:r>
            <a:r>
              <a:rPr lang="en-US" b="1" dirty="0" err="1" smtClean="0">
                <a:solidFill>
                  <a:srgbClr val="002060"/>
                </a:solidFill>
              </a:rPr>
              <a:t>norme</a:t>
            </a:r>
            <a:r>
              <a:rPr lang="en-US" b="1" dirty="0" smtClean="0">
                <a:solidFill>
                  <a:srgbClr val="002060"/>
                </a:solidFill>
              </a:rPr>
              <a:t> </a:t>
            </a:r>
            <a:r>
              <a:rPr lang="en-US" b="1" dirty="0" err="1" smtClean="0">
                <a:solidFill>
                  <a:srgbClr val="002060"/>
                </a:solidFill>
              </a:rPr>
              <a:t>sforzo</a:t>
            </a:r>
            <a:r>
              <a:rPr lang="en-US" b="1" dirty="0" smtClean="0">
                <a:solidFill>
                  <a:srgbClr val="002060"/>
                </a:solidFill>
              </a:rPr>
              <a:t> per </a:t>
            </a:r>
            <a:r>
              <a:rPr lang="en-US" b="1" dirty="0" err="1" smtClean="0">
                <a:solidFill>
                  <a:srgbClr val="002060"/>
                </a:solidFill>
              </a:rPr>
              <a:t>arrivare</a:t>
            </a:r>
            <a:r>
              <a:rPr lang="en-US" b="1" dirty="0" smtClean="0">
                <a:solidFill>
                  <a:srgbClr val="002060"/>
                </a:solidFill>
              </a:rPr>
              <a:t> </a:t>
            </a:r>
            <a:r>
              <a:rPr lang="en-US" b="1" i="1" dirty="0" smtClean="0">
                <a:solidFill>
                  <a:srgbClr val="002060"/>
                </a:solidFill>
              </a:rPr>
              <a:t>in situ</a:t>
            </a:r>
          </a:p>
          <a:p>
            <a:r>
              <a:rPr lang="en-US" b="1" dirty="0" err="1">
                <a:solidFill>
                  <a:srgbClr val="002060"/>
                </a:solidFill>
              </a:rPr>
              <a:t>c</a:t>
            </a:r>
            <a:r>
              <a:rPr lang="en-US" b="1" dirty="0" err="1" smtClean="0">
                <a:solidFill>
                  <a:srgbClr val="002060"/>
                </a:solidFill>
              </a:rPr>
              <a:t>onoscendo</a:t>
            </a:r>
            <a:r>
              <a:rPr lang="en-US" b="1" dirty="0" smtClean="0">
                <a:solidFill>
                  <a:srgbClr val="002060"/>
                </a:solidFill>
              </a:rPr>
              <a:t> al </a:t>
            </a:r>
            <a:r>
              <a:rPr lang="en-US" b="1" dirty="0" err="1" smtClean="0">
                <a:solidFill>
                  <a:srgbClr val="002060"/>
                </a:solidFill>
              </a:rPr>
              <a:t>meglio</a:t>
            </a:r>
            <a:r>
              <a:rPr lang="en-US" b="1" dirty="0" smtClean="0">
                <a:solidFill>
                  <a:srgbClr val="002060"/>
                </a:solidFill>
              </a:rPr>
              <a:t> </a:t>
            </a:r>
            <a:r>
              <a:rPr lang="en-US" b="1" dirty="0" err="1" smtClean="0">
                <a:solidFill>
                  <a:srgbClr val="002060"/>
                </a:solidFill>
              </a:rPr>
              <a:t>possibile</a:t>
            </a:r>
            <a:endParaRPr lang="en-US" b="1" dirty="0">
              <a:solidFill>
                <a:srgbClr val="002060"/>
              </a:solidFill>
            </a:endParaRPr>
          </a:p>
          <a:p>
            <a:r>
              <a:rPr lang="en-US" b="1" dirty="0">
                <a:solidFill>
                  <a:srgbClr val="002060"/>
                </a:solidFill>
              </a:rPr>
              <a:t>l</a:t>
            </a:r>
            <a:r>
              <a:rPr lang="en-US" b="1" dirty="0" smtClean="0">
                <a:solidFill>
                  <a:srgbClr val="002060"/>
                </a:solidFill>
              </a:rPr>
              <a:t>a </a:t>
            </a:r>
            <a:r>
              <a:rPr lang="en-US" b="1" dirty="0" err="1" smtClean="0">
                <a:solidFill>
                  <a:srgbClr val="002060"/>
                </a:solidFill>
              </a:rPr>
              <a:t>risposta</a:t>
            </a:r>
            <a:r>
              <a:rPr lang="en-US" b="1" dirty="0" smtClean="0">
                <a:solidFill>
                  <a:srgbClr val="002060"/>
                </a:solidFill>
              </a:rPr>
              <a:t> </a:t>
            </a:r>
            <a:r>
              <a:rPr lang="en-US" b="1" dirty="0" err="1" smtClean="0">
                <a:solidFill>
                  <a:srgbClr val="002060"/>
                </a:solidFill>
              </a:rPr>
              <a:t>dei</a:t>
            </a:r>
            <a:r>
              <a:rPr lang="en-US" b="1" dirty="0" smtClean="0">
                <a:solidFill>
                  <a:srgbClr val="002060"/>
                </a:solidFill>
              </a:rPr>
              <a:t> </a:t>
            </a:r>
            <a:r>
              <a:rPr lang="en-US" b="1" dirty="0" err="1" smtClean="0">
                <a:solidFill>
                  <a:srgbClr val="002060"/>
                </a:solidFill>
              </a:rPr>
              <a:t>cristalli</a:t>
            </a:r>
            <a:r>
              <a:rPr lang="en-US" b="1" dirty="0" smtClean="0">
                <a:solidFill>
                  <a:srgbClr val="002060"/>
                </a:solidFill>
              </a:rPr>
              <a:t> con </a:t>
            </a:r>
            <a:r>
              <a:rPr lang="en-US" b="1" dirty="0" err="1" smtClean="0">
                <a:solidFill>
                  <a:srgbClr val="002060"/>
                </a:solidFill>
              </a:rPr>
              <a:t>misure</a:t>
            </a:r>
            <a:r>
              <a:rPr lang="en-US" b="1" dirty="0" smtClean="0">
                <a:solidFill>
                  <a:srgbClr val="002060"/>
                </a:solidFill>
              </a:rPr>
              <a:t> </a:t>
            </a:r>
          </a:p>
          <a:p>
            <a:r>
              <a:rPr lang="en-US" b="1" dirty="0">
                <a:solidFill>
                  <a:srgbClr val="002060"/>
                </a:solidFill>
              </a:rPr>
              <a:t>d</a:t>
            </a:r>
            <a:r>
              <a:rPr lang="en-US" b="1" dirty="0" smtClean="0">
                <a:solidFill>
                  <a:srgbClr val="002060"/>
                </a:solidFill>
              </a:rPr>
              <a:t>i </a:t>
            </a:r>
            <a:r>
              <a:rPr lang="en-US" b="1" dirty="0" err="1" smtClean="0">
                <a:solidFill>
                  <a:srgbClr val="002060"/>
                </a:solidFill>
              </a:rPr>
              <a:t>laboratorio</a:t>
            </a:r>
            <a:r>
              <a:rPr lang="en-US" b="1" dirty="0" smtClean="0">
                <a:solidFill>
                  <a:srgbClr val="002060"/>
                </a:solidFill>
              </a:rPr>
              <a:t> e </a:t>
            </a:r>
            <a:r>
              <a:rPr lang="en-US" b="1" dirty="0" err="1" smtClean="0">
                <a:solidFill>
                  <a:srgbClr val="002060"/>
                </a:solidFill>
              </a:rPr>
              <a:t>cosmici</a:t>
            </a:r>
            <a:r>
              <a:rPr lang="en-US" b="1" dirty="0" smtClean="0">
                <a:solidFill>
                  <a:srgbClr val="002060"/>
                </a:solidFill>
              </a:rPr>
              <a:t>.</a:t>
            </a:r>
            <a:endParaRPr lang="it-IT" b="1" dirty="0">
              <a:solidFill>
                <a:srgbClr val="002060"/>
              </a:solidFill>
            </a:endParaRPr>
          </a:p>
        </p:txBody>
      </p:sp>
      <p:pic>
        <p:nvPicPr>
          <p:cNvPr id="8" name="Content Placeholder 12" descr="crystalsAndHerve.jpg">
            <a:extLst>
              <a:ext uri="{FF2B5EF4-FFF2-40B4-BE49-F238E27FC236}">
                <a16:creationId xmlns:a16="http://schemas.microsoft.com/office/drawing/2014/main" id="{8F3EEA9D-70B1-4E87-AF75-E3509C669F0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106419" y="1443010"/>
            <a:ext cx="3001604" cy="2137319"/>
          </a:xfrm>
          <a:prstGeom prst="rect">
            <a:avLst/>
          </a:prstGeom>
        </p:spPr>
      </p:pic>
    </p:spTree>
    <p:extLst>
      <p:ext uri="{BB962C8B-B14F-4D97-AF65-F5344CB8AC3E}">
        <p14:creationId xmlns:p14="http://schemas.microsoft.com/office/powerpoint/2010/main" val="1853709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024" y="-6349"/>
            <a:ext cx="10515600" cy="1111250"/>
          </a:xfrm>
        </p:spPr>
        <p:txBody>
          <a:bodyPr/>
          <a:lstStyle/>
          <a:p>
            <a:r>
              <a:rPr lang="en-US" dirty="0" smtClean="0"/>
              <a:t>ECAL</a:t>
            </a:r>
            <a:r>
              <a:rPr lang="en-US" dirty="0" smtClean="0"/>
              <a:t> </a:t>
            </a:r>
            <a:r>
              <a:rPr lang="en-US" dirty="0" smtClean="0"/>
              <a:t>– La </a:t>
            </a:r>
            <a:r>
              <a:rPr lang="en-US" dirty="0" err="1" smtClean="0"/>
              <a:t>calibrazione</a:t>
            </a:r>
            <a:endParaRPr lang="it-IT" dirty="0"/>
          </a:p>
        </p:txBody>
      </p:sp>
      <p:sp>
        <p:nvSpPr>
          <p:cNvPr id="4" name="Rectangle 3"/>
          <p:cNvSpPr/>
          <p:nvPr/>
        </p:nvSpPr>
        <p:spPr>
          <a:xfrm>
            <a:off x="720436" y="960581"/>
            <a:ext cx="7980218" cy="2069797"/>
          </a:xfrm>
          <a:prstGeom prst="rect">
            <a:avLst/>
          </a:prstGeom>
        </p:spPr>
        <p:txBody>
          <a:bodyPr wrap="square">
            <a:spAutoFit/>
          </a:bodyPr>
          <a:lstStyle/>
          <a:p>
            <a:endParaRPr lang="it-IT" sz="1050" dirty="0">
              <a:latin typeface="Times New Roman" panose="02020603050405020304" pitchFamily="18" charset="0"/>
            </a:endParaRPr>
          </a:p>
          <a:p>
            <a:pPr algn="just"/>
            <a:r>
              <a:rPr lang="en-US" sz="1050" b="1" dirty="0">
                <a:latin typeface="Times New Roman" panose="02020603050405020304" pitchFamily="18" charset="0"/>
              </a:rPr>
              <a:t>Published by IOP Publishing and SISSA</a:t>
            </a:r>
          </a:p>
          <a:p>
            <a:pPr marR="1020" algn="just"/>
            <a:r>
              <a:rPr lang="en-US" sz="1000" dirty="0">
                <a:latin typeface="Times New Roman" panose="02020603050405020304" pitchFamily="18" charset="0"/>
              </a:rPr>
              <a:t>Received: </a:t>
            </a:r>
            <a:r>
              <a:rPr lang="en-US" sz="1000" i="1" dirty="0">
                <a:latin typeface="Times New Roman" panose="02020603050405020304" pitchFamily="18" charset="0"/>
              </a:rPr>
              <a:t>September 15, 2008 </a:t>
            </a:r>
            <a:r>
              <a:rPr lang="en-US" sz="1000" dirty="0">
                <a:latin typeface="Times New Roman" panose="02020603050405020304" pitchFamily="18" charset="0"/>
              </a:rPr>
              <a:t>Accepted: </a:t>
            </a:r>
            <a:r>
              <a:rPr lang="en-US" sz="1000" i="1" dirty="0">
                <a:latin typeface="Times New Roman" panose="02020603050405020304" pitchFamily="18" charset="0"/>
              </a:rPr>
              <a:t>October 24, 2008 </a:t>
            </a:r>
            <a:r>
              <a:rPr lang="en-US" sz="1000" dirty="0">
                <a:latin typeface="Times New Roman" panose="02020603050405020304" pitchFamily="18" charset="0"/>
              </a:rPr>
              <a:t>Published: </a:t>
            </a:r>
            <a:r>
              <a:rPr lang="en-US" sz="1000" i="1" dirty="0">
                <a:latin typeface="Times New Roman" panose="02020603050405020304" pitchFamily="18" charset="0"/>
              </a:rPr>
              <a:t>October 30, 2008</a:t>
            </a:r>
          </a:p>
          <a:p>
            <a:endParaRPr lang="it-IT" sz="1000" i="1" dirty="0">
              <a:latin typeface="Times New Roman" panose="02020603050405020304" pitchFamily="18" charset="0"/>
            </a:endParaRPr>
          </a:p>
          <a:p>
            <a:r>
              <a:rPr lang="en-US" b="1" dirty="0" err="1">
                <a:latin typeface="Arial" panose="020B0604020202020204" pitchFamily="34" charset="0"/>
              </a:rPr>
              <a:t>Intercalibration</a:t>
            </a:r>
            <a:r>
              <a:rPr lang="en-US" b="1" dirty="0">
                <a:latin typeface="Arial" panose="020B0604020202020204" pitchFamily="34" charset="0"/>
              </a:rPr>
              <a:t> of the barrel electromagnetic calorimeter of the CMS experiment at start-up</a:t>
            </a:r>
          </a:p>
          <a:p>
            <a:endParaRPr lang="it-IT" sz="600" b="1" dirty="0">
              <a:latin typeface="Arial" panose="020B0604020202020204" pitchFamily="34" charset="0"/>
            </a:endParaRPr>
          </a:p>
          <a:p>
            <a:endParaRPr lang="it-IT" sz="1050" b="1" dirty="0">
              <a:latin typeface="Arial" panose="020B0604020202020204" pitchFamily="34" charset="0"/>
            </a:endParaRPr>
          </a:p>
          <a:p>
            <a:endParaRPr lang="it-IT" sz="1050" b="1" dirty="0">
              <a:latin typeface="Arial" panose="020B0604020202020204" pitchFamily="34" charset="0"/>
            </a:endParaRPr>
          </a:p>
          <a:p>
            <a:endParaRPr lang="it-IT" sz="200" b="1" dirty="0">
              <a:latin typeface="Arial" panose="020B0604020202020204" pitchFamily="34" charset="0"/>
            </a:endParaRPr>
          </a:p>
          <a:p>
            <a:endParaRPr lang="it-IT" sz="1050" b="1" dirty="0">
              <a:latin typeface="Arial" panose="020B0604020202020204" pitchFamily="34" charset="0"/>
            </a:endParaRPr>
          </a:p>
          <a:p>
            <a:r>
              <a:rPr lang="en-US" sz="1200" b="1" dirty="0">
                <a:latin typeface="Arial" panose="020B0604020202020204" pitchFamily="34" charset="0"/>
              </a:rPr>
              <a:t>The CMS Electromagnetic Calorimeter Group</a:t>
            </a:r>
          </a:p>
        </p:txBody>
      </p:sp>
      <p:pic>
        <p:nvPicPr>
          <p:cNvPr id="5" name="Picture 4"/>
          <p:cNvPicPr>
            <a:picLocks noChangeAspect="1"/>
          </p:cNvPicPr>
          <p:nvPr/>
        </p:nvPicPr>
        <p:blipFill>
          <a:blip r:embed="rId2"/>
          <a:stretch>
            <a:fillRect/>
          </a:stretch>
        </p:blipFill>
        <p:spPr>
          <a:xfrm>
            <a:off x="0" y="3405673"/>
            <a:ext cx="6429349" cy="3314371"/>
          </a:xfrm>
          <a:prstGeom prst="rect">
            <a:avLst/>
          </a:prstGeom>
        </p:spPr>
      </p:pic>
      <p:grpSp>
        <p:nvGrpSpPr>
          <p:cNvPr id="8" name="Group 7"/>
          <p:cNvGrpSpPr/>
          <p:nvPr/>
        </p:nvGrpSpPr>
        <p:grpSpPr>
          <a:xfrm>
            <a:off x="6390244" y="2307223"/>
            <a:ext cx="5786823" cy="2991315"/>
            <a:chOff x="6398953" y="2376895"/>
            <a:chExt cx="5786823" cy="2991315"/>
          </a:xfrm>
        </p:grpSpPr>
        <p:pic>
          <p:nvPicPr>
            <p:cNvPr id="3" name="Picture 2"/>
            <p:cNvPicPr>
              <a:picLocks noChangeAspect="1"/>
            </p:cNvPicPr>
            <p:nvPr/>
          </p:nvPicPr>
          <p:blipFill>
            <a:blip r:embed="rId3"/>
            <a:stretch>
              <a:fillRect/>
            </a:stretch>
          </p:blipFill>
          <p:spPr>
            <a:xfrm>
              <a:off x="6398953" y="2376895"/>
              <a:ext cx="5786823" cy="2991315"/>
            </a:xfrm>
            <a:prstGeom prst="rect">
              <a:avLst/>
            </a:prstGeom>
          </p:spPr>
        </p:pic>
        <p:sp>
          <p:nvSpPr>
            <p:cNvPr id="6" name="Rectangle 5"/>
            <p:cNvSpPr/>
            <p:nvPr/>
          </p:nvSpPr>
          <p:spPr>
            <a:xfrm>
              <a:off x="6429349" y="4171404"/>
              <a:ext cx="5684274" cy="10276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 name="TextBox 6"/>
          <p:cNvSpPr txBox="1"/>
          <p:nvPr/>
        </p:nvSpPr>
        <p:spPr>
          <a:xfrm>
            <a:off x="6594054" y="5342083"/>
            <a:ext cx="5320239" cy="1200329"/>
          </a:xfrm>
          <a:prstGeom prst="rect">
            <a:avLst/>
          </a:prstGeom>
          <a:noFill/>
        </p:spPr>
        <p:txBody>
          <a:bodyPr wrap="none" rtlCol="0">
            <a:spAutoFit/>
          </a:bodyPr>
          <a:lstStyle/>
          <a:p>
            <a:r>
              <a:rPr lang="it-IT" b="1" dirty="0" smtClean="0">
                <a:solidFill>
                  <a:srgbClr val="C00000"/>
                </a:solidFill>
              </a:rPr>
              <a:t>Si comincia l’avventura con una intercalibrazione</a:t>
            </a:r>
          </a:p>
          <a:p>
            <a:r>
              <a:rPr lang="it-IT" b="1" dirty="0">
                <a:solidFill>
                  <a:srgbClr val="C00000"/>
                </a:solidFill>
              </a:rPr>
              <a:t>a</a:t>
            </a:r>
            <a:r>
              <a:rPr lang="it-IT" b="1" dirty="0" smtClean="0">
                <a:solidFill>
                  <a:srgbClr val="C00000"/>
                </a:solidFill>
              </a:rPr>
              <a:t>l 1.5%. Fondamentale per la comprensione del</a:t>
            </a:r>
          </a:p>
          <a:p>
            <a:r>
              <a:rPr lang="it-IT" b="1" dirty="0">
                <a:solidFill>
                  <a:srgbClr val="C00000"/>
                </a:solidFill>
              </a:rPr>
              <a:t>c</a:t>
            </a:r>
            <a:r>
              <a:rPr lang="it-IT" b="1" dirty="0" smtClean="0">
                <a:solidFill>
                  <a:srgbClr val="C00000"/>
                </a:solidFill>
              </a:rPr>
              <a:t>alorimetro e dei metodi sviluppati per la calibrazione</a:t>
            </a:r>
          </a:p>
          <a:p>
            <a:r>
              <a:rPr lang="it-IT" b="1" i="1" dirty="0">
                <a:solidFill>
                  <a:srgbClr val="C00000"/>
                </a:solidFill>
              </a:rPr>
              <a:t>i</a:t>
            </a:r>
            <a:r>
              <a:rPr lang="it-IT" b="1" i="1" dirty="0" smtClean="0">
                <a:solidFill>
                  <a:srgbClr val="C00000"/>
                </a:solidFill>
              </a:rPr>
              <a:t>n situ.</a:t>
            </a:r>
            <a:endParaRPr lang="it-IT" b="1" i="1" dirty="0">
              <a:solidFill>
                <a:srgbClr val="C00000"/>
              </a:solidFill>
            </a:endParaRPr>
          </a:p>
        </p:txBody>
      </p:sp>
    </p:spTree>
    <p:extLst>
      <p:ext uri="{BB962C8B-B14F-4D97-AF65-F5344CB8AC3E}">
        <p14:creationId xmlns:p14="http://schemas.microsoft.com/office/powerpoint/2010/main" val="13293056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97922" y="1314817"/>
            <a:ext cx="3788675" cy="5305840"/>
          </a:xfrm>
          <a:prstGeom prst="rect">
            <a:avLst/>
          </a:prstGeom>
        </p:spPr>
      </p:pic>
      <p:sp>
        <p:nvSpPr>
          <p:cNvPr id="2" name="Title 1"/>
          <p:cNvSpPr>
            <a:spLocks noGrp="1"/>
          </p:cNvSpPr>
          <p:nvPr>
            <p:ph type="title"/>
          </p:nvPr>
        </p:nvSpPr>
        <p:spPr/>
        <p:txBody>
          <a:bodyPr/>
          <a:lstStyle/>
          <a:p>
            <a:r>
              <a:rPr lang="en-US" dirty="0" smtClean="0"/>
              <a:t>ECAL</a:t>
            </a:r>
            <a:r>
              <a:rPr lang="en-US" dirty="0" smtClean="0"/>
              <a:t> - I </a:t>
            </a:r>
            <a:r>
              <a:rPr lang="en-US" dirty="0" err="1" smtClean="0"/>
              <a:t>muoni</a:t>
            </a:r>
            <a:r>
              <a:rPr lang="en-US" dirty="0" smtClean="0"/>
              <a:t> </a:t>
            </a:r>
            <a:r>
              <a:rPr lang="en-US" i="1" dirty="0" smtClean="0"/>
              <a:t>in situ</a:t>
            </a:r>
            <a:endParaRPr lang="it-IT" i="1" dirty="0"/>
          </a:p>
        </p:txBody>
      </p:sp>
      <p:pic>
        <p:nvPicPr>
          <p:cNvPr id="3" name="Picture 2"/>
          <p:cNvPicPr>
            <a:picLocks noChangeAspect="1"/>
          </p:cNvPicPr>
          <p:nvPr/>
        </p:nvPicPr>
        <p:blipFill>
          <a:blip r:embed="rId3"/>
          <a:stretch>
            <a:fillRect/>
          </a:stretch>
        </p:blipFill>
        <p:spPr>
          <a:xfrm>
            <a:off x="36952" y="1208895"/>
            <a:ext cx="5024581" cy="5649105"/>
          </a:xfrm>
          <a:prstGeom prst="rect">
            <a:avLst/>
          </a:prstGeom>
        </p:spPr>
      </p:pic>
      <p:sp>
        <p:nvSpPr>
          <p:cNvPr id="4" name="TextBox 3"/>
          <p:cNvSpPr txBox="1"/>
          <p:nvPr/>
        </p:nvSpPr>
        <p:spPr>
          <a:xfrm>
            <a:off x="960313" y="6059054"/>
            <a:ext cx="3229089" cy="646331"/>
          </a:xfrm>
          <a:prstGeom prst="rect">
            <a:avLst/>
          </a:prstGeom>
          <a:noFill/>
        </p:spPr>
        <p:txBody>
          <a:bodyPr wrap="none" rtlCol="0">
            <a:spAutoFit/>
          </a:bodyPr>
          <a:lstStyle/>
          <a:p>
            <a:r>
              <a:rPr lang="en-US" b="1" dirty="0" smtClean="0">
                <a:solidFill>
                  <a:srgbClr val="0070C0"/>
                </a:solidFill>
              </a:rPr>
              <a:t>S. </a:t>
            </a:r>
            <a:r>
              <a:rPr lang="en-US" b="1" dirty="0" err="1" smtClean="0">
                <a:solidFill>
                  <a:srgbClr val="0070C0"/>
                </a:solidFill>
              </a:rPr>
              <a:t>Ragazzi</a:t>
            </a:r>
            <a:r>
              <a:rPr lang="en-US" b="1" dirty="0" smtClean="0">
                <a:solidFill>
                  <a:srgbClr val="0070C0"/>
                </a:solidFill>
              </a:rPr>
              <a:t> corresponding author</a:t>
            </a:r>
          </a:p>
          <a:p>
            <a:r>
              <a:rPr lang="en-US" b="1" dirty="0" smtClean="0">
                <a:solidFill>
                  <a:srgbClr val="0070C0"/>
                </a:solidFill>
              </a:rPr>
              <a:t>(</a:t>
            </a:r>
            <a:r>
              <a:rPr lang="en-US" b="1" dirty="0" err="1" smtClean="0">
                <a:solidFill>
                  <a:srgbClr val="0070C0"/>
                </a:solidFill>
              </a:rPr>
              <a:t>si</a:t>
            </a:r>
            <a:r>
              <a:rPr lang="en-US" b="1" dirty="0" smtClean="0">
                <a:solidFill>
                  <a:srgbClr val="0070C0"/>
                </a:solidFill>
              </a:rPr>
              <a:t> </a:t>
            </a:r>
            <a:r>
              <a:rPr lang="en-US" b="1" dirty="0" err="1" smtClean="0">
                <a:solidFill>
                  <a:srgbClr val="0070C0"/>
                </a:solidFill>
              </a:rPr>
              <a:t>diverte</a:t>
            </a:r>
            <a:r>
              <a:rPr lang="en-US" b="1" dirty="0" smtClean="0">
                <a:solidFill>
                  <a:srgbClr val="0070C0"/>
                </a:solidFill>
              </a:rPr>
              <a:t> </a:t>
            </a:r>
            <a:r>
              <a:rPr lang="en-US" b="1" dirty="0" err="1" smtClean="0">
                <a:solidFill>
                  <a:srgbClr val="0070C0"/>
                </a:solidFill>
              </a:rPr>
              <a:t>anche</a:t>
            </a:r>
            <a:r>
              <a:rPr lang="en-US" b="1" dirty="0" smtClean="0">
                <a:solidFill>
                  <a:srgbClr val="0070C0"/>
                </a:solidFill>
              </a:rPr>
              <a:t>…)</a:t>
            </a:r>
            <a:endParaRPr lang="it-IT" b="1" dirty="0">
              <a:solidFill>
                <a:srgbClr val="0070C0"/>
              </a:solidFill>
            </a:endParaRPr>
          </a:p>
        </p:txBody>
      </p:sp>
      <p:pic>
        <p:nvPicPr>
          <p:cNvPr id="6" name="Picture 5"/>
          <p:cNvPicPr>
            <a:picLocks noChangeAspect="1"/>
          </p:cNvPicPr>
          <p:nvPr/>
        </p:nvPicPr>
        <p:blipFill>
          <a:blip r:embed="rId4"/>
          <a:stretch>
            <a:fillRect/>
          </a:stretch>
        </p:blipFill>
        <p:spPr>
          <a:xfrm>
            <a:off x="8096308" y="1899233"/>
            <a:ext cx="4160246" cy="3633354"/>
          </a:xfrm>
          <a:prstGeom prst="rect">
            <a:avLst/>
          </a:prstGeom>
        </p:spPr>
      </p:pic>
      <p:pic>
        <p:nvPicPr>
          <p:cNvPr id="7" name="Picture 6"/>
          <p:cNvPicPr>
            <a:picLocks noChangeAspect="1"/>
          </p:cNvPicPr>
          <p:nvPr/>
        </p:nvPicPr>
        <p:blipFill>
          <a:blip r:embed="rId5"/>
          <a:stretch>
            <a:fillRect/>
          </a:stretch>
        </p:blipFill>
        <p:spPr>
          <a:xfrm>
            <a:off x="6964218" y="1211388"/>
            <a:ext cx="5227782" cy="683027"/>
          </a:xfrm>
          <a:prstGeom prst="rect">
            <a:avLst/>
          </a:prstGeom>
        </p:spPr>
      </p:pic>
      <p:grpSp>
        <p:nvGrpSpPr>
          <p:cNvPr id="8" name="Group 7"/>
          <p:cNvGrpSpPr/>
          <p:nvPr/>
        </p:nvGrpSpPr>
        <p:grpSpPr>
          <a:xfrm>
            <a:off x="7207306" y="5409987"/>
            <a:ext cx="4984694" cy="665032"/>
            <a:chOff x="5329279" y="3879562"/>
            <a:chExt cx="5677692" cy="714475"/>
          </a:xfrm>
        </p:grpSpPr>
        <p:pic>
          <p:nvPicPr>
            <p:cNvPr id="9" name="Picture 8"/>
            <p:cNvPicPr>
              <a:picLocks noChangeAspect="1"/>
            </p:cNvPicPr>
            <p:nvPr/>
          </p:nvPicPr>
          <p:blipFill>
            <a:blip r:embed="rId6"/>
            <a:stretch>
              <a:fillRect/>
            </a:stretch>
          </p:blipFill>
          <p:spPr>
            <a:xfrm>
              <a:off x="5329279" y="3879562"/>
              <a:ext cx="5677692" cy="714475"/>
            </a:xfrm>
            <a:prstGeom prst="rect">
              <a:avLst/>
            </a:prstGeom>
          </p:spPr>
        </p:pic>
        <p:sp>
          <p:nvSpPr>
            <p:cNvPr id="10" name="Rectangle 9"/>
            <p:cNvSpPr/>
            <p:nvPr/>
          </p:nvSpPr>
          <p:spPr>
            <a:xfrm>
              <a:off x="6096000" y="4396509"/>
              <a:ext cx="4830618" cy="197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820638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79375"/>
            <a:ext cx="10515600" cy="892175"/>
          </a:xfrm>
        </p:spPr>
        <p:txBody>
          <a:bodyPr/>
          <a:lstStyle/>
          <a:p>
            <a:r>
              <a:rPr lang="en-US" dirty="0" smtClean="0">
                <a:solidFill>
                  <a:srgbClr val="002060"/>
                </a:solidFill>
                <a:ea typeface="ＭＳ Ｐゴシック" pitchFamily="-84" charset="-128"/>
              </a:rPr>
              <a:t>ECAL monitoring </a:t>
            </a:r>
            <a:r>
              <a:rPr lang="en-US" dirty="0" err="1" smtClean="0">
                <a:solidFill>
                  <a:srgbClr val="002060"/>
                </a:solidFill>
                <a:ea typeface="ＭＳ Ｐゴシック" pitchFamily="-84" charset="-128"/>
              </a:rPr>
              <a:t>della</a:t>
            </a:r>
            <a:r>
              <a:rPr lang="en-US" dirty="0" smtClean="0">
                <a:solidFill>
                  <a:srgbClr val="002060"/>
                </a:solidFill>
                <a:ea typeface="ＭＳ Ｐゴシック" pitchFamily="-84" charset="-128"/>
              </a:rPr>
              <a:t> </a:t>
            </a:r>
            <a:r>
              <a:rPr lang="en-US" dirty="0" err="1" smtClean="0">
                <a:solidFill>
                  <a:srgbClr val="002060"/>
                </a:solidFill>
                <a:ea typeface="ＭＳ Ｐゴシック" pitchFamily="-84" charset="-128"/>
              </a:rPr>
              <a:t>trasparenza</a:t>
            </a:r>
            <a:endParaRPr lang="en-US" dirty="0">
              <a:solidFill>
                <a:srgbClr val="002060"/>
              </a:solidFill>
            </a:endParaRPr>
          </a:p>
        </p:txBody>
      </p:sp>
      <p:sp>
        <p:nvSpPr>
          <p:cNvPr id="16" name="Segnaposto contenuto 6"/>
          <p:cNvSpPr>
            <a:spLocks noGrp="1"/>
          </p:cNvSpPr>
          <p:nvPr>
            <p:ph idx="4294967295"/>
          </p:nvPr>
        </p:nvSpPr>
        <p:spPr>
          <a:xfrm>
            <a:off x="1764251" y="1898650"/>
            <a:ext cx="9304337" cy="4114800"/>
          </a:xfrm>
        </p:spPr>
        <p:txBody>
          <a:bodyPr/>
          <a:lstStyle/>
          <a:p>
            <a:pPr>
              <a:lnSpc>
                <a:spcPct val="90000"/>
              </a:lnSpc>
            </a:pPr>
            <a:r>
              <a:rPr lang="en-US" sz="1700" dirty="0"/>
              <a:t>Inject fixed amount of light to monitor transparency loss</a:t>
            </a:r>
          </a:p>
          <a:p>
            <a:pPr>
              <a:lnSpc>
                <a:spcPct val="90000"/>
              </a:lnSpc>
            </a:pPr>
            <a:r>
              <a:rPr lang="en-US" sz="1700" dirty="0"/>
              <a:t>Response loss up to 10% in EB and up to 90% in EE (50% in the electron acceptance </a:t>
            </a:r>
            <a:r>
              <a:rPr lang="en-US" sz="1700" dirty="0" smtClean="0"/>
              <a:t>region </a:t>
            </a:r>
            <a:r>
              <a:rPr lang="en-US" sz="1700" dirty="0"/>
              <a:t>|</a:t>
            </a:r>
            <a:r>
              <a:rPr lang="el-GR" sz="1700" dirty="0"/>
              <a:t>η</a:t>
            </a:r>
            <a:r>
              <a:rPr lang="it-IT" sz="1700" dirty="0"/>
              <a:t>| &lt; 2.5</a:t>
            </a:r>
            <a:r>
              <a:rPr lang="en-US" sz="1700" dirty="0"/>
              <a:t>)</a:t>
            </a:r>
          </a:p>
          <a:p>
            <a:endParaRPr lang="en-US" sz="1700" dirty="0"/>
          </a:p>
        </p:txBody>
      </p:sp>
      <p:grpSp>
        <p:nvGrpSpPr>
          <p:cNvPr id="9" name="Group 8"/>
          <p:cNvGrpSpPr/>
          <p:nvPr/>
        </p:nvGrpSpPr>
        <p:grpSpPr>
          <a:xfrm>
            <a:off x="1600870" y="1029597"/>
            <a:ext cx="9284843" cy="738664"/>
            <a:chOff x="1703511" y="1169561"/>
            <a:chExt cx="9284843" cy="738664"/>
          </a:xfrm>
        </p:grpSpPr>
        <p:sp>
          <p:nvSpPr>
            <p:cNvPr id="18" name="CasellaDiTesto 17"/>
            <p:cNvSpPr txBox="1"/>
            <p:nvPr/>
          </p:nvSpPr>
          <p:spPr>
            <a:xfrm>
              <a:off x="1703511" y="1169561"/>
              <a:ext cx="9284843" cy="738664"/>
            </a:xfrm>
            <a:prstGeom prst="rect">
              <a:avLst/>
            </a:prstGeom>
            <a:noFill/>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150000"/>
                </a:lnSpc>
                <a:buSzPct val="75000"/>
                <a:buFont typeface="Wingdings" pitchFamily="2" charset="2"/>
                <a:buNone/>
              </a:pPr>
              <a:r>
                <a:rPr lang="it-IT" sz="1400" b="1" dirty="0" err="1">
                  <a:solidFill>
                    <a:srgbClr val="C00000"/>
                  </a:solidFill>
                  <a:latin typeface="Bookman Old Style" pitchFamily="18" charset="0"/>
                </a:rPr>
                <a:t>Radiation</a:t>
              </a:r>
              <a:r>
                <a:rPr lang="it-IT" sz="1400" b="1" dirty="0">
                  <a:solidFill>
                    <a:srgbClr val="C00000"/>
                  </a:solidFill>
                  <a:latin typeface="Bookman Old Style" pitchFamily="18" charset="0"/>
                </a:rPr>
                <a:t>            </a:t>
              </a:r>
              <a:r>
                <a:rPr lang="en-US" sz="1400" b="1" dirty="0">
                  <a:solidFill>
                    <a:srgbClr val="C00000"/>
                  </a:solidFill>
                  <a:latin typeface="Bookman Old Style" pitchFamily="18" charset="0"/>
                </a:rPr>
                <a:t>Wavelength-dependent loss of light transmission (w/o changes in scintillation</a:t>
              </a:r>
              <a:r>
                <a:rPr lang="en-US" sz="1400" dirty="0">
                  <a:solidFill>
                    <a:srgbClr val="C00000"/>
                  </a:solidFill>
                  <a:latin typeface="Bookman Old Style" pitchFamily="18" charset="0"/>
                </a:rPr>
                <a:t>)</a:t>
              </a:r>
            </a:p>
            <a:p>
              <a:pPr>
                <a:lnSpc>
                  <a:spcPct val="150000"/>
                </a:lnSpc>
                <a:buSzPct val="75000"/>
                <a:buFont typeface="Wingdings" pitchFamily="2" charset="2"/>
                <a:buNone/>
              </a:pPr>
              <a:r>
                <a:rPr lang="en-US" sz="1400" dirty="0">
                  <a:solidFill>
                    <a:srgbClr val="000099"/>
                  </a:solidFill>
                  <a:latin typeface="Bookman Old Style" pitchFamily="18" charset="0"/>
                </a:rPr>
                <a:t>Crystal Transparency</a:t>
              </a:r>
              <a:r>
                <a:rPr lang="en-US" sz="1400" dirty="0">
                  <a:solidFill>
                    <a:srgbClr val="3333FF"/>
                  </a:solidFill>
                  <a:latin typeface="Bookman Old Style" pitchFamily="18" charset="0"/>
                </a:rPr>
                <a:t> </a:t>
              </a:r>
              <a:r>
                <a:rPr lang="en-US" sz="1400" b="1" i="1" dirty="0">
                  <a:solidFill>
                    <a:srgbClr val="404040"/>
                  </a:solidFill>
                  <a:latin typeface="Bookman Old Style" pitchFamily="18" charset="0"/>
                </a:rPr>
                <a:t>drops</a:t>
              </a:r>
              <a:r>
                <a:rPr lang="en-US" sz="1400" dirty="0">
                  <a:solidFill>
                    <a:srgbClr val="3333FF"/>
                  </a:solidFill>
                  <a:latin typeface="Bookman Old Style" pitchFamily="18" charset="0"/>
                </a:rPr>
                <a:t> </a:t>
              </a:r>
              <a:r>
                <a:rPr lang="en-US" sz="1400" dirty="0">
                  <a:solidFill>
                    <a:srgbClr val="000099"/>
                  </a:solidFill>
                  <a:latin typeface="Bookman Old Style" pitchFamily="18" charset="0"/>
                </a:rPr>
                <a:t>within a run by a few percent but</a:t>
              </a:r>
              <a:r>
                <a:rPr lang="en-US" sz="1400" dirty="0">
                  <a:solidFill>
                    <a:srgbClr val="3333FF"/>
                  </a:solidFill>
                  <a:latin typeface="Bookman Old Style" pitchFamily="18" charset="0"/>
                </a:rPr>
                <a:t> </a:t>
              </a:r>
              <a:r>
                <a:rPr lang="en-US" sz="1400" b="1" i="1" dirty="0">
                  <a:solidFill>
                    <a:srgbClr val="404040"/>
                  </a:solidFill>
                  <a:latin typeface="Bookman Old Style" pitchFamily="18" charset="0"/>
                </a:rPr>
                <a:t>recovers</a:t>
              </a:r>
              <a:r>
                <a:rPr lang="en-US" sz="1400" dirty="0">
                  <a:solidFill>
                    <a:srgbClr val="3333FF"/>
                  </a:solidFill>
                  <a:latin typeface="Bookman Old Style" pitchFamily="18" charset="0"/>
                </a:rPr>
                <a:t> </a:t>
              </a:r>
              <a:r>
                <a:rPr lang="en-US" sz="1400" dirty="0">
                  <a:solidFill>
                    <a:srgbClr val="000099"/>
                  </a:solidFill>
                  <a:latin typeface="Bookman Old Style" pitchFamily="18" charset="0"/>
                </a:rPr>
                <a:t>in the inter-fill periods</a:t>
              </a:r>
              <a:endParaRPr lang="it-IT" sz="1400" dirty="0">
                <a:solidFill>
                  <a:srgbClr val="000099"/>
                </a:solidFill>
                <a:latin typeface="Bookman Old Style" pitchFamily="18" charset="0"/>
              </a:endParaRPr>
            </a:p>
          </p:txBody>
        </p:sp>
        <p:sp>
          <p:nvSpPr>
            <p:cNvPr id="19" name="Freccia a destra 18"/>
            <p:cNvSpPr/>
            <p:nvPr/>
          </p:nvSpPr>
          <p:spPr>
            <a:xfrm flipV="1">
              <a:off x="2852560" y="1286793"/>
              <a:ext cx="360362" cy="243483"/>
            </a:xfrm>
            <a:prstGeom prst="rightArrow">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it-IT">
                <a:solidFill>
                  <a:srgbClr val="292929"/>
                </a:solidFill>
              </a:endParaRPr>
            </a:p>
          </p:txBody>
        </p:sp>
      </p:grpSp>
      <p:grpSp>
        <p:nvGrpSpPr>
          <p:cNvPr id="6" name="Group 5"/>
          <p:cNvGrpSpPr/>
          <p:nvPr/>
        </p:nvGrpSpPr>
        <p:grpSpPr>
          <a:xfrm>
            <a:off x="2207568" y="3049081"/>
            <a:ext cx="2364540" cy="3433762"/>
            <a:chOff x="2207568" y="3356992"/>
            <a:chExt cx="2364540" cy="3433762"/>
          </a:xfrm>
        </p:grpSpPr>
        <p:cxnSp>
          <p:nvCxnSpPr>
            <p:cNvPr id="20" name="Connettore 1 19"/>
            <p:cNvCxnSpPr/>
            <p:nvPr/>
          </p:nvCxnSpPr>
          <p:spPr>
            <a:xfrm rot="5400000" flipH="1" flipV="1">
              <a:off x="4078437" y="4583336"/>
              <a:ext cx="1444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rot="5400000" flipH="1" flipV="1">
              <a:off x="2950518" y="3971354"/>
              <a:ext cx="10795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rot="5400000" flipH="1" flipV="1">
              <a:off x="3226743" y="3971354"/>
              <a:ext cx="107950"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2914670" y="4042606"/>
              <a:ext cx="180000" cy="90000"/>
            </a:xfrm>
            <a:prstGeom prst="rect">
              <a:avLst/>
            </a:prstGeom>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it-IT">
                <a:solidFill>
                  <a:srgbClr val="FFFFFF"/>
                </a:solidFill>
              </a:endParaRPr>
            </a:p>
          </p:txBody>
        </p:sp>
        <p:sp>
          <p:nvSpPr>
            <p:cNvPr id="24" name="Rettangolo 23"/>
            <p:cNvSpPr/>
            <p:nvPr/>
          </p:nvSpPr>
          <p:spPr>
            <a:xfrm>
              <a:off x="3190321" y="4042606"/>
              <a:ext cx="180000" cy="90000"/>
            </a:xfrm>
            <a:prstGeom prst="rect">
              <a:avLst/>
            </a:prstGeom>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it-IT">
                <a:solidFill>
                  <a:srgbClr val="FFFFFF"/>
                </a:solidFill>
              </a:endParaRPr>
            </a:p>
          </p:txBody>
        </p:sp>
        <p:cxnSp>
          <p:nvCxnSpPr>
            <p:cNvPr id="25" name="Connettore 1 24"/>
            <p:cNvCxnSpPr/>
            <p:nvPr/>
          </p:nvCxnSpPr>
          <p:spPr>
            <a:xfrm>
              <a:off x="2999730" y="3914204"/>
              <a:ext cx="287338"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riangolo isoscele 25"/>
            <p:cNvSpPr/>
            <p:nvPr/>
          </p:nvSpPr>
          <p:spPr>
            <a:xfrm>
              <a:off x="2999011" y="3605237"/>
              <a:ext cx="288032" cy="144016"/>
            </a:xfrm>
            <a:prstGeom prst="triangl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solidFill>
                  <a:srgbClr val="FFFFFF"/>
                </a:solidFill>
              </a:endParaRPr>
            </a:p>
          </p:txBody>
        </p:sp>
        <p:cxnSp>
          <p:nvCxnSpPr>
            <p:cNvPr id="27" name="Connettore 2 26"/>
            <p:cNvCxnSpPr/>
            <p:nvPr/>
          </p:nvCxnSpPr>
          <p:spPr>
            <a:xfrm rot="5400000" flipH="1" flipV="1">
              <a:off x="3071962" y="3834036"/>
              <a:ext cx="142875" cy="1588"/>
            </a:xfrm>
            <a:prstGeom prst="straightConnector1">
              <a:avLst/>
            </a:prstGeom>
            <a:ln>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Connettore 1 27"/>
            <p:cNvCxnSpPr/>
            <p:nvPr/>
          </p:nvCxnSpPr>
          <p:spPr>
            <a:xfrm rot="5400000" flipH="1" flipV="1">
              <a:off x="3106886" y="3556223"/>
              <a:ext cx="714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ttore 1 28"/>
            <p:cNvCxnSpPr/>
            <p:nvPr/>
          </p:nvCxnSpPr>
          <p:spPr>
            <a:xfrm>
              <a:off x="4007794" y="4438079"/>
              <a:ext cx="287337"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rot="5400000" flipH="1" flipV="1">
              <a:off x="4078437" y="4365848"/>
              <a:ext cx="1444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Connettore 1 30"/>
            <p:cNvCxnSpPr/>
            <p:nvPr/>
          </p:nvCxnSpPr>
          <p:spPr>
            <a:xfrm>
              <a:off x="4007794" y="4653979"/>
              <a:ext cx="287337"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2" name="Triangolo isoscele 31"/>
            <p:cNvSpPr/>
            <p:nvPr/>
          </p:nvSpPr>
          <p:spPr>
            <a:xfrm>
              <a:off x="4007123" y="4437583"/>
              <a:ext cx="288032" cy="144016"/>
            </a:xfrm>
            <a:prstGeom prst="triangl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it-IT">
                <a:solidFill>
                  <a:srgbClr val="FFFFFF"/>
                </a:solidFill>
              </a:endParaRPr>
            </a:p>
          </p:txBody>
        </p:sp>
        <p:cxnSp>
          <p:nvCxnSpPr>
            <p:cNvPr id="33" name="Connettore 1 32"/>
            <p:cNvCxnSpPr/>
            <p:nvPr/>
          </p:nvCxnSpPr>
          <p:spPr>
            <a:xfrm rot="5400000" flipH="1" flipV="1">
              <a:off x="4049862" y="4664299"/>
              <a:ext cx="36513" cy="34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rot="5400000" flipH="1" flipV="1">
              <a:off x="4093518" y="4663505"/>
              <a:ext cx="36513" cy="36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rot="5400000" flipH="1" flipV="1">
              <a:off x="4136381" y="4663505"/>
              <a:ext cx="36513" cy="36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rot="5400000" flipH="1" flipV="1">
              <a:off x="4179243" y="4663505"/>
              <a:ext cx="36513" cy="36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rot="5400000" flipH="1" flipV="1">
              <a:off x="4007000" y="4664299"/>
              <a:ext cx="36513" cy="34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rot="5400000" flipH="1" flipV="1">
              <a:off x="4222900" y="4664299"/>
              <a:ext cx="36513" cy="34925"/>
            </a:xfrm>
            <a:prstGeom prst="line">
              <a:avLst/>
            </a:prstGeom>
          </p:spPr>
          <p:style>
            <a:lnRef idx="1">
              <a:schemeClr val="accent1"/>
            </a:lnRef>
            <a:fillRef idx="0">
              <a:schemeClr val="accent1"/>
            </a:fillRef>
            <a:effectRef idx="0">
              <a:schemeClr val="accent1"/>
            </a:effectRef>
            <a:fontRef idx="minor">
              <a:schemeClr val="tx1"/>
            </a:fontRef>
          </p:style>
        </p:cxnSp>
        <p:sp>
          <p:nvSpPr>
            <p:cNvPr id="39" name="Memoria ad accesso diretto 38"/>
            <p:cNvSpPr>
              <a:spLocks noChangeArrowheads="1"/>
            </p:cNvSpPr>
            <p:nvPr/>
          </p:nvSpPr>
          <p:spPr bwMode="auto">
            <a:xfrm rot="16200000">
              <a:off x="3250556" y="6201792"/>
              <a:ext cx="360362" cy="144463"/>
            </a:xfrm>
            <a:prstGeom prst="flowChartMagneticDrum">
              <a:avLst/>
            </a:prstGeom>
            <a:gradFill rotWithShape="1">
              <a:gsLst>
                <a:gs pos="0">
                  <a:srgbClr val="FFA2A1"/>
                </a:gs>
                <a:gs pos="35001">
                  <a:srgbClr val="FFBEBD"/>
                </a:gs>
                <a:gs pos="100000">
                  <a:srgbClr val="FFE5E5"/>
                </a:gs>
              </a:gsLst>
              <a:lin ang="16200000" scaled="1"/>
            </a:gradFill>
            <a:ln w="9525" algn="ctr">
              <a:solidFill>
                <a:srgbClr val="BE4B48"/>
              </a:solidFill>
              <a:round/>
              <a:headEnd/>
              <a:tailEnd/>
            </a:ln>
            <a:effectLst>
              <a:outerShdw dist="20000" dir="5400000" rotWithShape="0">
                <a:srgbClr val="000000">
                  <a:alpha val="37999"/>
                </a:srgbClr>
              </a:outerShdw>
            </a:effectLst>
          </p:spPr>
          <p:txBody>
            <a:bodyPr vert="eaVert" anchor="ctr"/>
            <a:lstStyle/>
            <a:p>
              <a:pPr algn="ctr">
                <a:defRPr/>
              </a:pPr>
              <a:endParaRPr lang="it-IT">
                <a:solidFill>
                  <a:srgbClr val="292929"/>
                </a:solidFill>
                <a:latin typeface="Bookman Old Style"/>
              </a:endParaRPr>
            </a:p>
          </p:txBody>
        </p:sp>
        <p:sp>
          <p:nvSpPr>
            <p:cNvPr id="40" name="Memoria ad accesso diretto 39"/>
            <p:cNvSpPr>
              <a:spLocks noChangeArrowheads="1"/>
            </p:cNvSpPr>
            <p:nvPr/>
          </p:nvSpPr>
          <p:spPr bwMode="auto">
            <a:xfrm rot="16200000">
              <a:off x="3466456" y="6201792"/>
              <a:ext cx="360362" cy="144463"/>
            </a:xfrm>
            <a:prstGeom prst="flowChartMagneticDrum">
              <a:avLst/>
            </a:prstGeom>
            <a:gradFill rotWithShape="1">
              <a:gsLst>
                <a:gs pos="0">
                  <a:srgbClr val="C9B5E8"/>
                </a:gs>
                <a:gs pos="35001">
                  <a:srgbClr val="D9CBEE"/>
                </a:gs>
                <a:gs pos="100000">
                  <a:srgbClr val="F0EAF9"/>
                </a:gs>
              </a:gsLst>
              <a:lin ang="16200000" scaled="1"/>
            </a:gradFill>
            <a:ln w="9525" algn="ctr">
              <a:solidFill>
                <a:srgbClr val="7D60A0"/>
              </a:solidFill>
              <a:round/>
              <a:headEnd/>
              <a:tailEnd/>
            </a:ln>
            <a:effectLst>
              <a:outerShdw dist="20000" dir="5400000" rotWithShape="0">
                <a:srgbClr val="000000">
                  <a:alpha val="37999"/>
                </a:srgbClr>
              </a:outerShdw>
            </a:effectLst>
          </p:spPr>
          <p:txBody>
            <a:bodyPr vert="eaVert" anchor="ctr"/>
            <a:lstStyle/>
            <a:p>
              <a:pPr algn="ctr">
                <a:defRPr/>
              </a:pPr>
              <a:endParaRPr lang="it-IT">
                <a:solidFill>
                  <a:srgbClr val="292929"/>
                </a:solidFill>
                <a:latin typeface="Bookman Old Style"/>
              </a:endParaRPr>
            </a:p>
          </p:txBody>
        </p:sp>
        <p:sp>
          <p:nvSpPr>
            <p:cNvPr id="41" name="Figura a mano libera 40"/>
            <p:cNvSpPr/>
            <p:nvPr/>
          </p:nvSpPr>
          <p:spPr>
            <a:xfrm>
              <a:off x="3050530" y="5574729"/>
              <a:ext cx="522288" cy="457200"/>
            </a:xfrm>
            <a:custGeom>
              <a:avLst/>
              <a:gdLst>
                <a:gd name="connsiteX0" fmla="*/ 488091 w 521042"/>
                <a:gd name="connsiteY0" fmla="*/ 457200 h 457200"/>
                <a:gd name="connsiteX1" fmla="*/ 451021 w 521042"/>
                <a:gd name="connsiteY1" fmla="*/ 333633 h 457200"/>
                <a:gd name="connsiteX2" fmla="*/ 67962 w 521042"/>
                <a:gd name="connsiteY2" fmla="*/ 148281 h 457200"/>
                <a:gd name="connsiteX3" fmla="*/ 43248 w 521042"/>
                <a:gd name="connsiteY3" fmla="*/ 0 h 457200"/>
              </a:gdLst>
              <a:ahLst/>
              <a:cxnLst>
                <a:cxn ang="0">
                  <a:pos x="connsiteX0" y="connsiteY0"/>
                </a:cxn>
                <a:cxn ang="0">
                  <a:pos x="connsiteX1" y="connsiteY1"/>
                </a:cxn>
                <a:cxn ang="0">
                  <a:pos x="connsiteX2" y="connsiteY2"/>
                </a:cxn>
                <a:cxn ang="0">
                  <a:pos x="connsiteX3" y="connsiteY3"/>
                </a:cxn>
              </a:cxnLst>
              <a:rect l="l" t="t" r="r" b="b"/>
              <a:pathLst>
                <a:path w="521042" h="457200">
                  <a:moveTo>
                    <a:pt x="488091" y="457200"/>
                  </a:moveTo>
                  <a:cubicBezTo>
                    <a:pt x="504566" y="421159"/>
                    <a:pt x="521042" y="385119"/>
                    <a:pt x="451021" y="333633"/>
                  </a:cubicBezTo>
                  <a:cubicBezTo>
                    <a:pt x="381000" y="282147"/>
                    <a:pt x="135924" y="203886"/>
                    <a:pt x="67962" y="148281"/>
                  </a:cubicBezTo>
                  <a:cubicBezTo>
                    <a:pt x="0" y="92676"/>
                    <a:pt x="21624" y="46338"/>
                    <a:pt x="43248" y="0"/>
                  </a:cubicBezTo>
                </a:path>
              </a:pathLst>
            </a:custGeom>
            <a:ln w="19050">
              <a:solidFill>
                <a:schemeClr val="tx1">
                  <a:lumMod val="75000"/>
                  <a:lumOff val="25000"/>
                </a:schemeClr>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srgbClr val="292929"/>
                </a:solidFill>
              </a:endParaRPr>
            </a:p>
          </p:txBody>
        </p:sp>
        <p:sp>
          <p:nvSpPr>
            <p:cNvPr id="42" name="Figura a mano libera 41"/>
            <p:cNvSpPr/>
            <p:nvPr/>
          </p:nvSpPr>
          <p:spPr>
            <a:xfrm>
              <a:off x="3575994" y="4795267"/>
              <a:ext cx="568325" cy="1223962"/>
            </a:xfrm>
            <a:custGeom>
              <a:avLst/>
              <a:gdLst>
                <a:gd name="connsiteX0" fmla="*/ 0 w 568410"/>
                <a:gd name="connsiteY0" fmla="*/ 1223319 h 1223319"/>
                <a:gd name="connsiteX1" fmla="*/ 432486 w 568410"/>
                <a:gd name="connsiteY1" fmla="*/ 778475 h 1223319"/>
                <a:gd name="connsiteX2" fmla="*/ 568410 w 568410"/>
                <a:gd name="connsiteY2" fmla="*/ 0 h 1223319"/>
                <a:gd name="connsiteX3" fmla="*/ 568410 w 568410"/>
                <a:gd name="connsiteY3" fmla="*/ 0 h 1223319"/>
              </a:gdLst>
              <a:ahLst/>
              <a:cxnLst>
                <a:cxn ang="0">
                  <a:pos x="connsiteX0" y="connsiteY0"/>
                </a:cxn>
                <a:cxn ang="0">
                  <a:pos x="connsiteX1" y="connsiteY1"/>
                </a:cxn>
                <a:cxn ang="0">
                  <a:pos x="connsiteX2" y="connsiteY2"/>
                </a:cxn>
                <a:cxn ang="0">
                  <a:pos x="connsiteX3" y="connsiteY3"/>
                </a:cxn>
              </a:cxnLst>
              <a:rect l="l" t="t" r="r" b="b"/>
              <a:pathLst>
                <a:path w="568410" h="1223319">
                  <a:moveTo>
                    <a:pt x="0" y="1223319"/>
                  </a:moveTo>
                  <a:cubicBezTo>
                    <a:pt x="168875" y="1102840"/>
                    <a:pt x="337751" y="982362"/>
                    <a:pt x="432486" y="778475"/>
                  </a:cubicBezTo>
                  <a:cubicBezTo>
                    <a:pt x="527221" y="574589"/>
                    <a:pt x="568410" y="0"/>
                    <a:pt x="568410" y="0"/>
                  </a:cubicBezTo>
                  <a:lnTo>
                    <a:pt x="568410" y="0"/>
                  </a:lnTo>
                </a:path>
              </a:pathLst>
            </a:custGeom>
            <a:ln w="19050">
              <a:solidFill>
                <a:schemeClr val="tx1">
                  <a:lumMod val="75000"/>
                  <a:lumOff val="25000"/>
                </a:schemeClr>
              </a:solidFill>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it-IT">
                <a:solidFill>
                  <a:srgbClr val="292929"/>
                </a:solidFill>
              </a:endParaRPr>
            </a:p>
          </p:txBody>
        </p:sp>
        <p:sp>
          <p:nvSpPr>
            <p:cNvPr id="43" name="CasellaDiTesto 52"/>
            <p:cNvSpPr txBox="1">
              <a:spLocks noChangeArrowheads="1"/>
            </p:cNvSpPr>
            <p:nvPr/>
          </p:nvSpPr>
          <p:spPr bwMode="auto">
            <a:xfrm>
              <a:off x="3215630" y="6454204"/>
              <a:ext cx="706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it-IT" sz="1600" b="1">
                  <a:solidFill>
                    <a:srgbClr val="292929"/>
                  </a:solidFill>
                  <a:latin typeface="Calibri" pitchFamily="34" charset="0"/>
                </a:rPr>
                <a:t>Lasers</a:t>
              </a:r>
            </a:p>
          </p:txBody>
        </p:sp>
        <p:sp>
          <p:nvSpPr>
            <p:cNvPr id="44" name="CasellaDiTesto 53"/>
            <p:cNvSpPr txBox="1">
              <a:spLocks noChangeArrowheads="1"/>
            </p:cNvSpPr>
            <p:nvPr/>
          </p:nvSpPr>
          <p:spPr bwMode="auto">
            <a:xfrm>
              <a:off x="3937944" y="4006279"/>
              <a:ext cx="427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it-IT" sz="1600" b="1">
                  <a:solidFill>
                    <a:srgbClr val="292929"/>
                  </a:solidFill>
                  <a:latin typeface="Calibri" pitchFamily="34" charset="0"/>
                </a:rPr>
                <a:t>PN</a:t>
              </a:r>
            </a:p>
          </p:txBody>
        </p:sp>
        <p:sp>
          <p:nvSpPr>
            <p:cNvPr id="45" name="CasellaDiTesto 54"/>
            <p:cNvSpPr txBox="1">
              <a:spLocks noChangeArrowheads="1"/>
            </p:cNvSpPr>
            <p:nvPr/>
          </p:nvSpPr>
          <p:spPr bwMode="auto">
            <a:xfrm>
              <a:off x="2352031" y="3356993"/>
              <a:ext cx="6397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it-IT" sz="1600" b="1">
                  <a:solidFill>
                    <a:srgbClr val="292929"/>
                  </a:solidFill>
                  <a:latin typeface="Calibri" pitchFamily="34" charset="0"/>
                </a:rPr>
                <a:t>APD</a:t>
              </a:r>
            </a:p>
            <a:p>
              <a:pPr algn="ctr"/>
              <a:r>
                <a:rPr lang="it-IT" sz="1600" b="1">
                  <a:solidFill>
                    <a:srgbClr val="292929"/>
                  </a:solidFill>
                  <a:latin typeface="Calibri" pitchFamily="34" charset="0"/>
                </a:rPr>
                <a:t>(VPT)</a:t>
              </a:r>
            </a:p>
          </p:txBody>
        </p:sp>
        <p:sp>
          <p:nvSpPr>
            <p:cNvPr id="46" name="Rettangolo arrotondato 45"/>
            <p:cNvSpPr/>
            <p:nvPr/>
          </p:nvSpPr>
          <p:spPr>
            <a:xfrm>
              <a:off x="2207568" y="3356992"/>
              <a:ext cx="2304256" cy="3433762"/>
            </a:xfrm>
            <a:prstGeom prst="roundRect">
              <a:avLst/>
            </a:prstGeom>
            <a:noFill/>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it-IT">
                <a:solidFill>
                  <a:srgbClr val="292929"/>
                </a:solidFill>
              </a:endParaRPr>
            </a:p>
          </p:txBody>
        </p:sp>
        <p:grpSp>
          <p:nvGrpSpPr>
            <p:cNvPr id="48" name="Trapezio 8"/>
            <p:cNvGrpSpPr>
              <a:grpSpLocks/>
            </p:cNvGrpSpPr>
            <p:nvPr/>
          </p:nvGrpSpPr>
          <p:grpSpPr bwMode="auto">
            <a:xfrm>
              <a:off x="2802880" y="4103118"/>
              <a:ext cx="725488" cy="1512887"/>
              <a:chOff x="806" y="1405"/>
              <a:chExt cx="457" cy="953"/>
            </a:xfrm>
          </p:grpSpPr>
          <p:pic>
            <p:nvPicPr>
              <p:cNvPr id="49" name="Trapezio 8"/>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 y="1405"/>
                <a:ext cx="457" cy="953"/>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47"/>
              <p:cNvSpPr txBox="1">
                <a:spLocks noChangeArrowheads="1"/>
              </p:cNvSpPr>
              <p:nvPr/>
            </p:nvSpPr>
            <p:spPr bwMode="auto">
              <a:xfrm rot="10800000">
                <a:off x="899" y="1434"/>
                <a:ext cx="242"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solidFill>
                    <a:srgbClr val="000000"/>
                  </a:solidFill>
                  <a:latin typeface="Calibri" pitchFamily="34" charset="0"/>
                </a:endParaRPr>
              </a:p>
            </p:txBody>
          </p:sp>
        </p:grpSp>
        <p:sp>
          <p:nvSpPr>
            <p:cNvPr id="51" name="CasellaDiTesto 57"/>
            <p:cNvSpPr txBox="1">
              <a:spLocks noChangeArrowheads="1"/>
            </p:cNvSpPr>
            <p:nvPr/>
          </p:nvSpPr>
          <p:spPr bwMode="auto">
            <a:xfrm rot="16200000">
              <a:off x="2750493" y="4546029"/>
              <a:ext cx="7413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it-IT" sz="1600" b="1" dirty="0" err="1">
                  <a:solidFill>
                    <a:srgbClr val="292929"/>
                  </a:solidFill>
                  <a:latin typeface="Calibri" pitchFamily="34" charset="0"/>
                </a:rPr>
                <a:t>crystal</a:t>
              </a:r>
              <a:endParaRPr lang="it-IT" sz="1600" b="1" dirty="0">
                <a:solidFill>
                  <a:srgbClr val="292929"/>
                </a:solidFill>
                <a:latin typeface="Calibri" pitchFamily="34" charset="0"/>
              </a:endParaRPr>
            </a:p>
          </p:txBody>
        </p:sp>
        <p:sp>
          <p:nvSpPr>
            <p:cNvPr id="3" name="Rettangolo 2"/>
            <p:cNvSpPr/>
            <p:nvPr/>
          </p:nvSpPr>
          <p:spPr>
            <a:xfrm>
              <a:off x="3575720" y="3573016"/>
              <a:ext cx="996388" cy="397032"/>
            </a:xfrm>
            <a:prstGeom prst="rect">
              <a:avLst/>
            </a:prstGeom>
          </p:spPr>
          <p:txBody>
            <a:bodyPr wrap="square">
              <a:spAutoFit/>
            </a:bodyPr>
            <a:lstStyle/>
            <a:p>
              <a:pPr algn="ctr">
                <a:lnSpc>
                  <a:spcPct val="90000"/>
                </a:lnSpc>
              </a:pPr>
              <a:r>
                <a:rPr lang="it-IT" sz="1050" dirty="0" err="1">
                  <a:solidFill>
                    <a:srgbClr val="292929"/>
                  </a:solidFill>
                  <a:latin typeface="Bookman Old Style" pitchFamily="18" charset="0"/>
                </a:rPr>
                <a:t>reference</a:t>
              </a:r>
              <a:r>
                <a:rPr lang="it-IT" sz="1050" dirty="0">
                  <a:solidFill>
                    <a:srgbClr val="292929"/>
                  </a:solidFill>
                  <a:latin typeface="Bookman Old Style" pitchFamily="18" charset="0"/>
                </a:rPr>
                <a:t> </a:t>
              </a:r>
              <a:r>
                <a:rPr lang="it-IT" sz="1050" dirty="0" err="1">
                  <a:solidFill>
                    <a:srgbClr val="292929"/>
                  </a:solidFill>
                  <a:latin typeface="Bookman Old Style" pitchFamily="18" charset="0"/>
                </a:rPr>
                <a:t>diode</a:t>
              </a:r>
              <a:endParaRPr lang="en-US" sz="1050" dirty="0">
                <a:solidFill>
                  <a:srgbClr val="292929"/>
                </a:solidFill>
                <a:latin typeface="Bookman Old Style" pitchFamily="18" charset="0"/>
              </a:endParaRPr>
            </a:p>
          </p:txBody>
        </p:sp>
      </p:grpSp>
      <p:pic>
        <p:nvPicPr>
          <p:cNvPr id="4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3603" t="7726" b="52100"/>
          <a:stretch/>
        </p:blipFill>
        <p:spPr bwMode="auto">
          <a:xfrm>
            <a:off x="9788741" y="3861048"/>
            <a:ext cx="469832"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4825045" y="2637034"/>
            <a:ext cx="5433528" cy="3968564"/>
            <a:chOff x="4825045" y="3161056"/>
            <a:chExt cx="5144860" cy="3668478"/>
          </a:xfrm>
        </p:grpSpPr>
        <p:pic>
          <p:nvPicPr>
            <p:cNvPr id="7" name="Immagine 6" descr="Immagine che contiene testo&#10;&#10;Descrizione generata automaticamente">
              <a:extLst>
                <a:ext uri="{FF2B5EF4-FFF2-40B4-BE49-F238E27FC236}">
                  <a16:creationId xmlns:a16="http://schemas.microsoft.com/office/drawing/2014/main" id="{8DD12E7D-BFDB-41D2-BD5B-6630A4D28D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045" y="3395773"/>
              <a:ext cx="5144860" cy="3433761"/>
            </a:xfrm>
            <a:prstGeom prst="rect">
              <a:avLst/>
            </a:prstGeom>
          </p:spPr>
        </p:pic>
        <p:sp>
          <p:nvSpPr>
            <p:cNvPr id="4" name="Rettangolo 3"/>
            <p:cNvSpPr/>
            <p:nvPr/>
          </p:nvSpPr>
          <p:spPr>
            <a:xfrm>
              <a:off x="5951984" y="3161056"/>
              <a:ext cx="3024336" cy="430887"/>
            </a:xfrm>
            <a:prstGeom prst="rect">
              <a:avLst/>
            </a:prstGeom>
          </p:spPr>
          <p:txBody>
            <a:bodyPr wrap="square">
              <a:spAutoFit/>
            </a:bodyPr>
            <a:lstStyle/>
            <a:p>
              <a:r>
                <a:rPr lang="en-US" sz="1100" dirty="0">
                  <a:latin typeface="Bookman Old Style" pitchFamily="18" charset="0"/>
                </a:rPr>
                <a:t>Cycle of response loss during irradiation and recovery in beam-off periods</a:t>
              </a:r>
              <a:endParaRPr lang="en-US" sz="1100" dirty="0"/>
            </a:p>
          </p:txBody>
        </p:sp>
      </p:grpSp>
    </p:spTree>
    <p:extLst>
      <p:ext uri="{BB962C8B-B14F-4D97-AF65-F5344CB8AC3E}">
        <p14:creationId xmlns:p14="http://schemas.microsoft.com/office/powerpoint/2010/main" val="2706108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56" y="-6349"/>
            <a:ext cx="10561320" cy="1111250"/>
          </a:xfrm>
        </p:spPr>
        <p:txBody>
          <a:bodyPr/>
          <a:lstStyle/>
          <a:p>
            <a:r>
              <a:rPr lang="en-US" dirty="0" smtClean="0"/>
              <a:t>LEP – Test Standard Model (include top &amp; Higgs)+?</a:t>
            </a:r>
            <a:endParaRPr lang="it-IT" dirty="0"/>
          </a:p>
        </p:txBody>
      </p:sp>
      <p:pic>
        <p:nvPicPr>
          <p:cNvPr id="3" name="Picture 2" descr="cernsit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7025"/>
            <a:ext cx="7757991" cy="5260974"/>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1089025" y="2102123"/>
            <a:ext cx="1801813" cy="5191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2800" dirty="0">
                <a:solidFill>
                  <a:srgbClr val="FF9933"/>
                </a:solidFill>
              </a:rPr>
              <a:t>C = 27 km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9494" y="1403864"/>
            <a:ext cx="3868762" cy="5348288"/>
          </a:xfrm>
          <a:prstGeom prst="rect">
            <a:avLst/>
          </a:prstGeom>
        </p:spPr>
      </p:pic>
      <p:pic>
        <p:nvPicPr>
          <p:cNvPr id="8" name="Picture 8"/>
          <p:cNvPicPr>
            <a:picLocks noChangeAspect="1" noChangeArrowheads="1"/>
          </p:cNvPicPr>
          <p:nvPr/>
        </p:nvPicPr>
        <p:blipFill>
          <a:blip r:embed="rId4"/>
          <a:srcRect/>
          <a:stretch>
            <a:fillRect/>
          </a:stretch>
        </p:blipFill>
        <p:spPr bwMode="auto">
          <a:xfrm>
            <a:off x="6337715" y="1597025"/>
            <a:ext cx="1420276" cy="132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 name="Picture 9"/>
          <p:cNvPicPr>
            <a:picLocks noChangeAspect="1" noChangeArrowheads="1"/>
          </p:cNvPicPr>
          <p:nvPr/>
        </p:nvPicPr>
        <p:blipFill>
          <a:blip r:embed="rId5"/>
          <a:srcRect/>
          <a:stretch>
            <a:fillRect/>
          </a:stretch>
        </p:blipFill>
        <p:spPr bwMode="auto">
          <a:xfrm>
            <a:off x="0" y="5553656"/>
            <a:ext cx="3004457" cy="132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Box 9"/>
          <p:cNvSpPr txBox="1"/>
          <p:nvPr/>
        </p:nvSpPr>
        <p:spPr>
          <a:xfrm>
            <a:off x="87239" y="697814"/>
            <a:ext cx="9835695" cy="1200329"/>
          </a:xfrm>
          <a:prstGeom prst="rect">
            <a:avLst/>
          </a:prstGeom>
          <a:noFill/>
        </p:spPr>
        <p:txBody>
          <a:bodyPr wrap="square" rtlCol="0">
            <a:spAutoFit/>
          </a:bodyPr>
          <a:lstStyle/>
          <a:p>
            <a:r>
              <a:rPr lang="en-US" dirty="0" smtClean="0">
                <a:solidFill>
                  <a:schemeClr val="accent5">
                    <a:lumMod val="50000"/>
                  </a:schemeClr>
                </a:solidFill>
              </a:rPr>
              <a:t>LEP Gestation 1975</a:t>
            </a:r>
            <a:r>
              <a:rPr lang="it-IT" dirty="0">
                <a:solidFill>
                  <a:schemeClr val="accent5">
                    <a:lumMod val="50000"/>
                  </a:schemeClr>
                </a:solidFill>
              </a:rPr>
              <a:t> </a:t>
            </a:r>
            <a:r>
              <a:rPr lang="it-IT" dirty="0" smtClean="0">
                <a:solidFill>
                  <a:schemeClr val="accent5">
                    <a:lumMod val="50000"/>
                  </a:schemeClr>
                </a:solidFill>
              </a:rPr>
              <a:t>-1980</a:t>
            </a:r>
            <a:endParaRPr lang="en-US" dirty="0" smtClean="0">
              <a:solidFill>
                <a:schemeClr val="accent5">
                  <a:lumMod val="50000"/>
                </a:schemeClr>
              </a:solidFill>
            </a:endParaRPr>
          </a:p>
          <a:p>
            <a:r>
              <a:rPr lang="en-US" dirty="0" smtClean="0">
                <a:solidFill>
                  <a:schemeClr val="accent5">
                    <a:lumMod val="50000"/>
                  </a:schemeClr>
                </a:solidFill>
              </a:rPr>
              <a:t>CERN Council approval in 1981  – First beams JUL 1989 – Stopped NOV 2000</a:t>
            </a:r>
          </a:p>
          <a:p>
            <a:r>
              <a:rPr lang="en-US" b="1" dirty="0" smtClean="0">
                <a:solidFill>
                  <a:srgbClr val="C00000"/>
                </a:solidFill>
              </a:rPr>
              <a:t>Probing SM at the quantum loop level</a:t>
            </a:r>
          </a:p>
          <a:p>
            <a:endParaRPr lang="it-IT" dirty="0">
              <a:solidFill>
                <a:schemeClr val="accent5">
                  <a:lumMod val="50000"/>
                </a:schemeClr>
              </a:solidFill>
            </a:endParaRPr>
          </a:p>
        </p:txBody>
      </p:sp>
      <p:sp>
        <p:nvSpPr>
          <p:cNvPr id="11" name="TextBox 10"/>
          <p:cNvSpPr txBox="1"/>
          <p:nvPr/>
        </p:nvSpPr>
        <p:spPr>
          <a:xfrm>
            <a:off x="87238" y="1713477"/>
            <a:ext cx="5764921" cy="369332"/>
          </a:xfrm>
          <a:prstGeom prst="rect">
            <a:avLst/>
          </a:prstGeom>
          <a:noFill/>
        </p:spPr>
        <p:txBody>
          <a:bodyPr wrap="square" rtlCol="0">
            <a:spAutoFit/>
          </a:bodyPr>
          <a:lstStyle/>
          <a:p>
            <a:r>
              <a:rPr lang="en-US" b="1" dirty="0" smtClean="0">
                <a:solidFill>
                  <a:schemeClr val="bg1"/>
                </a:solidFill>
              </a:rPr>
              <a:t>Discovery of W and Z 1983 (during LEP construction)</a:t>
            </a:r>
            <a:endParaRPr lang="it-IT" b="1" dirty="0">
              <a:solidFill>
                <a:schemeClr val="bg1"/>
              </a:solidFill>
            </a:endParaRPr>
          </a:p>
        </p:txBody>
      </p:sp>
      <p:sp>
        <p:nvSpPr>
          <p:cNvPr id="12" name="TextBox 11"/>
          <p:cNvSpPr txBox="1"/>
          <p:nvPr/>
        </p:nvSpPr>
        <p:spPr>
          <a:xfrm>
            <a:off x="8107876" y="909117"/>
            <a:ext cx="3630115" cy="369332"/>
          </a:xfrm>
          <a:prstGeom prst="rect">
            <a:avLst/>
          </a:prstGeom>
          <a:noFill/>
        </p:spPr>
        <p:txBody>
          <a:bodyPr wrap="square" rtlCol="0">
            <a:spAutoFit/>
          </a:bodyPr>
          <a:lstStyle/>
          <a:p>
            <a:r>
              <a:rPr lang="en-US" b="1" dirty="0" smtClean="0">
                <a:solidFill>
                  <a:schemeClr val="accent5">
                    <a:lumMod val="50000"/>
                  </a:schemeClr>
                </a:solidFill>
              </a:rPr>
              <a:t>Overall </a:t>
            </a:r>
            <a:r>
              <a:rPr lang="en-US" b="1" dirty="0" smtClean="0">
                <a:solidFill>
                  <a:schemeClr val="accent5">
                    <a:lumMod val="50000"/>
                  </a:schemeClr>
                </a:solidFill>
                <a:sym typeface="Symbol" panose="05050102010706020507" pitchFamily="18" charset="2"/>
              </a:rPr>
              <a:t> </a:t>
            </a:r>
            <a:r>
              <a:rPr lang="en-US" b="1" dirty="0" smtClean="0">
                <a:solidFill>
                  <a:schemeClr val="accent5">
                    <a:lumMod val="50000"/>
                  </a:schemeClr>
                </a:solidFill>
              </a:rPr>
              <a:t>25 y: 15 y +10 y physics</a:t>
            </a:r>
            <a:endParaRPr lang="it-IT" b="1" dirty="0">
              <a:solidFill>
                <a:schemeClr val="accent5">
                  <a:lumMod val="50000"/>
                </a:schemeClr>
              </a:solidFill>
            </a:endParaRPr>
          </a:p>
        </p:txBody>
      </p:sp>
    </p:spTree>
    <p:extLst>
      <p:ext uri="{BB962C8B-B14F-4D97-AF65-F5344CB8AC3E}">
        <p14:creationId xmlns:p14="http://schemas.microsoft.com/office/powerpoint/2010/main" val="29959041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dirty="0" smtClean="0">
                <a:solidFill>
                  <a:srgbClr val="002060"/>
                </a:solidFill>
              </a:rPr>
              <a:t>ECAL </a:t>
            </a:r>
            <a:r>
              <a:rPr lang="en-US" dirty="0" err="1" smtClean="0">
                <a:solidFill>
                  <a:srgbClr val="002060"/>
                </a:solidFill>
              </a:rPr>
              <a:t>intercalibrazione</a:t>
            </a:r>
            <a:r>
              <a:rPr lang="en-US" dirty="0" smtClean="0">
                <a:solidFill>
                  <a:srgbClr val="002060"/>
                </a:solidFill>
              </a:rPr>
              <a:t> </a:t>
            </a:r>
            <a:r>
              <a:rPr lang="en-US" dirty="0" err="1" smtClean="0">
                <a:solidFill>
                  <a:srgbClr val="002060"/>
                </a:solidFill>
              </a:rPr>
              <a:t>dei</a:t>
            </a:r>
            <a:r>
              <a:rPr lang="en-US" dirty="0" smtClean="0">
                <a:solidFill>
                  <a:srgbClr val="002060"/>
                </a:solidFill>
              </a:rPr>
              <a:t> </a:t>
            </a:r>
            <a:r>
              <a:rPr lang="en-US" dirty="0" err="1" smtClean="0">
                <a:solidFill>
                  <a:srgbClr val="002060"/>
                </a:solidFill>
              </a:rPr>
              <a:t>cristalli</a:t>
            </a:r>
            <a:endParaRPr lang="en-US" dirty="0">
              <a:solidFill>
                <a:srgbClr val="002060"/>
              </a:solidFill>
            </a:endParaRPr>
          </a:p>
        </p:txBody>
      </p:sp>
      <p:sp>
        <p:nvSpPr>
          <p:cNvPr id="4" name="Segnaposto numero diapositiva 3"/>
          <p:cNvSpPr>
            <a:spLocks noGrp="1"/>
          </p:cNvSpPr>
          <p:nvPr>
            <p:ph type="sldNum" sz="quarter" idx="12"/>
          </p:nvPr>
        </p:nvSpPr>
        <p:spPr>
          <a:xfrm>
            <a:off x="8763000" y="6597651"/>
            <a:ext cx="1905000" cy="257175"/>
          </a:xfrm>
          <a:prstGeom prst="rect">
            <a:avLst/>
          </a:prstGeom>
        </p:spPr>
        <p:txBody>
          <a:bodyPr/>
          <a:lstStyle/>
          <a:p>
            <a:fld id="{3DC84534-9FFC-4E26-A316-5DF4C46912E3}" type="slidenum">
              <a:rPr lang="en-US" smtClean="0"/>
              <a:pPr/>
              <a:t>20</a:t>
            </a:fld>
            <a:endParaRPr lang="en-US"/>
          </a:p>
        </p:txBody>
      </p:sp>
      <p:sp>
        <p:nvSpPr>
          <p:cNvPr id="8" name="Rectangle 3"/>
          <p:cNvSpPr txBox="1">
            <a:spLocks noChangeArrowheads="1"/>
          </p:cNvSpPr>
          <p:nvPr/>
        </p:nvSpPr>
        <p:spPr bwMode="auto">
          <a:xfrm>
            <a:off x="3077129" y="1008586"/>
            <a:ext cx="8928992" cy="259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47675" indent="-447675" algn="l" rtl="0" fontAlgn="base">
              <a:spcBef>
                <a:spcPct val="20000"/>
              </a:spcBef>
              <a:spcAft>
                <a:spcPct val="0"/>
              </a:spcAft>
              <a:buClr>
                <a:schemeClr val="accent1"/>
              </a:buClr>
              <a:buSzPct val="70000"/>
              <a:buFont typeface="Wingdings" pitchFamily="2" charset="2"/>
              <a:buChar char="n"/>
              <a:defRPr sz="3200">
                <a:solidFill>
                  <a:schemeClr val="tx1"/>
                </a:solidFill>
                <a:latin typeface="+mn-lt"/>
                <a:ea typeface="+mn-ea"/>
                <a:cs typeface="+mn-cs"/>
              </a:defRPr>
            </a:lvl1pPr>
            <a:lvl2pPr marL="889000" indent="-439738" algn="l" rtl="0" fontAlgn="base">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fontAlgn="base">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fontAlgn="base">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a:lstStyle>
          <a:p>
            <a:pPr marL="0" indent="0">
              <a:buNone/>
            </a:pPr>
            <a:r>
              <a:rPr lang="en-US" sz="2200" b="1" dirty="0">
                <a:solidFill>
                  <a:srgbClr val="C00000"/>
                </a:solidFill>
              </a:rPr>
              <a:t>C</a:t>
            </a:r>
            <a:r>
              <a:rPr lang="en-US" sz="2200" b="1" dirty="0" smtClean="0">
                <a:solidFill>
                  <a:srgbClr val="C00000"/>
                </a:solidFill>
              </a:rPr>
              <a:t>ombining </a:t>
            </a:r>
            <a:r>
              <a:rPr lang="en-US" sz="2200" b="1" dirty="0">
                <a:solidFill>
                  <a:srgbClr val="C00000"/>
                </a:solidFill>
              </a:rPr>
              <a:t>all calibration methods</a:t>
            </a:r>
          </a:p>
          <a:p>
            <a:pPr marL="0" indent="0" algn="ctr">
              <a:buNone/>
            </a:pPr>
            <a:endParaRPr lang="it-IT" sz="2400" dirty="0"/>
          </a:p>
          <a:p>
            <a:pPr marL="0" indent="0" algn="ctr">
              <a:buNone/>
            </a:pPr>
            <a:endParaRPr lang="it-IT" sz="2400" dirty="0"/>
          </a:p>
          <a:p>
            <a:pPr marL="0" indent="0" algn="ctr">
              <a:buNone/>
            </a:pPr>
            <a:endParaRPr lang="it-IT" sz="2400" dirty="0"/>
          </a:p>
          <a:p>
            <a:pPr marL="0" indent="0" algn="ctr">
              <a:buNone/>
            </a:pPr>
            <a:endParaRPr lang="it-IT" sz="2400" dirty="0"/>
          </a:p>
          <a:p>
            <a:pPr marL="0" indent="0" algn="ctr">
              <a:buNone/>
            </a:pPr>
            <a:endParaRPr lang="it-IT" sz="2400" dirty="0"/>
          </a:p>
          <a:p>
            <a:pPr marL="0" indent="0" algn="ctr">
              <a:buNone/>
            </a:pPr>
            <a:endParaRPr lang="it-IT" sz="2400" dirty="0"/>
          </a:p>
          <a:p>
            <a:pPr marL="0" indent="0" algn="ctr">
              <a:buNone/>
            </a:pPr>
            <a:endParaRPr lang="it-IT" sz="2400" dirty="0"/>
          </a:p>
          <a:p>
            <a:pPr marL="0" indent="0" algn="ctr">
              <a:buNone/>
            </a:pPr>
            <a:endParaRPr lang="en-US" sz="2400" dirty="0"/>
          </a:p>
          <a:p>
            <a:pPr lvl="1">
              <a:lnSpc>
                <a:spcPct val="90000"/>
              </a:lnSpc>
            </a:pPr>
            <a:r>
              <a:rPr lang="en-US" sz="1600" b="1" dirty="0">
                <a:solidFill>
                  <a:srgbClr val="800000"/>
                </a:solidFill>
                <a:latin typeface="Bookman Old Style" pitchFamily="18" charset="0"/>
                <a:cs typeface="Arial" charset="0"/>
              </a:rPr>
              <a:t>φ-symmetry calibration</a:t>
            </a:r>
            <a:r>
              <a:rPr lang="en-US" sz="1600" dirty="0">
                <a:solidFill>
                  <a:srgbClr val="800000"/>
                </a:solidFill>
                <a:latin typeface="Bookman Old Style" pitchFamily="18" charset="0"/>
                <a:cs typeface="Arial" charset="0"/>
              </a:rPr>
              <a:t>: limited by systematic uncertainties </a:t>
            </a:r>
            <a:endParaRPr lang="en-US" sz="1600" dirty="0">
              <a:solidFill>
                <a:srgbClr val="800000"/>
              </a:solidFill>
              <a:latin typeface="Bookman Old Style" pitchFamily="18" charset="0"/>
            </a:endParaRPr>
          </a:p>
          <a:p>
            <a:pPr lvl="1">
              <a:lnSpc>
                <a:spcPct val="90000"/>
              </a:lnSpc>
            </a:pPr>
            <a:r>
              <a:rPr lang="en-US" sz="1600" b="1" dirty="0">
                <a:solidFill>
                  <a:srgbClr val="06440A"/>
                </a:solidFill>
                <a:latin typeface="Bookman Old Style" pitchFamily="18" charset="0"/>
              </a:rPr>
              <a:t>π</a:t>
            </a:r>
            <a:r>
              <a:rPr lang="en-US" sz="1600" b="1" baseline="30000" dirty="0">
                <a:solidFill>
                  <a:srgbClr val="06440A"/>
                </a:solidFill>
                <a:latin typeface="Bookman Old Style" pitchFamily="18" charset="0"/>
                <a:cs typeface="Arial" charset="0"/>
              </a:rPr>
              <a:t>0</a:t>
            </a:r>
            <a:r>
              <a:rPr lang="en-US" sz="1600" b="1" baseline="-25000" dirty="0">
                <a:solidFill>
                  <a:srgbClr val="06440A"/>
                </a:solidFill>
                <a:latin typeface="Bookman Old Style" pitchFamily="18" charset="0"/>
                <a:cs typeface="Arial" charset="0"/>
              </a:rPr>
              <a:t> </a:t>
            </a:r>
            <a:r>
              <a:rPr lang="en-US" sz="1600" b="1" dirty="0">
                <a:solidFill>
                  <a:srgbClr val="06440A"/>
                </a:solidFill>
                <a:latin typeface="Bookman Old Style" pitchFamily="18" charset="0"/>
                <a:cs typeface="Arial" charset="0"/>
              </a:rPr>
              <a:t>and </a:t>
            </a:r>
            <a:r>
              <a:rPr lang="en-US" sz="1600" b="1" dirty="0">
                <a:solidFill>
                  <a:srgbClr val="06440A"/>
                </a:solidFill>
                <a:latin typeface="Bookman Old Style" pitchFamily="18" charset="0"/>
              </a:rPr>
              <a:t>η</a:t>
            </a:r>
            <a:r>
              <a:rPr lang="en-US" sz="1600" b="1" dirty="0">
                <a:solidFill>
                  <a:srgbClr val="06440A"/>
                </a:solidFill>
                <a:latin typeface="Bookman Old Style" pitchFamily="18" charset="0"/>
                <a:cs typeface="Arial" charset="0"/>
              </a:rPr>
              <a:t> calibration</a:t>
            </a:r>
            <a:r>
              <a:rPr lang="en-US" sz="1600" dirty="0">
                <a:solidFill>
                  <a:srgbClr val="06440A"/>
                </a:solidFill>
                <a:latin typeface="Bookman Old Style" pitchFamily="18" charset="0"/>
                <a:cs typeface="Arial" charset="0"/>
              </a:rPr>
              <a:t>: limited by systematic uncertainties </a:t>
            </a:r>
            <a:endParaRPr lang="en-US" sz="1600" dirty="0">
              <a:latin typeface="Bookman Old Style" pitchFamily="18" charset="0"/>
              <a:cs typeface="Arial" charset="0"/>
            </a:endParaRPr>
          </a:p>
          <a:p>
            <a:pPr lvl="1">
              <a:lnSpc>
                <a:spcPct val="90000"/>
              </a:lnSpc>
            </a:pPr>
            <a:r>
              <a:rPr lang="en-US" sz="1600" b="1" dirty="0">
                <a:solidFill>
                  <a:srgbClr val="660066"/>
                </a:solidFill>
                <a:latin typeface="Bookman Old Style" pitchFamily="18" charset="0"/>
              </a:rPr>
              <a:t>high energy electron:</a:t>
            </a:r>
            <a:r>
              <a:rPr lang="en-US" sz="1600" dirty="0">
                <a:solidFill>
                  <a:srgbClr val="660066"/>
                </a:solidFill>
                <a:latin typeface="Bookman Old Style" pitchFamily="18" charset="0"/>
              </a:rPr>
              <a:t> statistically limited for |</a:t>
            </a:r>
            <a:r>
              <a:rPr lang="el-GR" sz="1600" dirty="0">
                <a:solidFill>
                  <a:srgbClr val="660066"/>
                </a:solidFill>
                <a:latin typeface="Bookman Old Style" pitchFamily="18" charset="0"/>
              </a:rPr>
              <a:t>η</a:t>
            </a:r>
            <a:r>
              <a:rPr lang="en-US" sz="1600" dirty="0">
                <a:solidFill>
                  <a:srgbClr val="660066"/>
                </a:solidFill>
                <a:latin typeface="Bookman Old Style" pitchFamily="18" charset="0"/>
              </a:rPr>
              <a:t>|&gt;1</a:t>
            </a:r>
          </a:p>
        </p:txBody>
      </p:sp>
      <p:pic>
        <p:nvPicPr>
          <p:cNvPr id="13"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74040" y="1708971"/>
            <a:ext cx="3393297" cy="3055686"/>
          </a:xfrm>
          <a:prstGeom prst="rect">
            <a:avLst/>
          </a:prstGeom>
          <a:ln>
            <a:solidFill>
              <a:srgbClr val="000000"/>
            </a:solidFill>
          </a:ln>
        </p:spPr>
      </p:pic>
      <p:sp>
        <p:nvSpPr>
          <p:cNvPr id="15" name="TextBox 13"/>
          <p:cNvSpPr txBox="1"/>
          <p:nvPr/>
        </p:nvSpPr>
        <p:spPr>
          <a:xfrm>
            <a:off x="8314191" y="938238"/>
            <a:ext cx="3464025"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ctr" defTabSz="457200"/>
            <a:r>
              <a:rPr lang="en-US" dirty="0">
                <a:solidFill>
                  <a:srgbClr val="000000"/>
                </a:solidFill>
              </a:rPr>
              <a:t>Barrel: &lt;1% (~0.3% for |</a:t>
            </a:r>
            <a:r>
              <a:rPr lang="en-US" dirty="0">
                <a:solidFill>
                  <a:srgbClr val="000000"/>
                </a:solidFill>
                <a:latin typeface="Symbol" charset="2"/>
                <a:cs typeface="Symbol" charset="2"/>
              </a:rPr>
              <a:t>h</a:t>
            </a:r>
            <a:r>
              <a:rPr lang="en-US" dirty="0">
                <a:solidFill>
                  <a:srgbClr val="000000"/>
                </a:solidFill>
              </a:rPr>
              <a:t>|&lt;1)</a:t>
            </a:r>
          </a:p>
          <a:p>
            <a:pPr algn="ctr" defTabSz="457200"/>
            <a:r>
              <a:rPr lang="en-US" dirty="0" err="1">
                <a:solidFill>
                  <a:srgbClr val="000000"/>
                </a:solidFill>
              </a:rPr>
              <a:t>Endcaps</a:t>
            </a:r>
            <a:r>
              <a:rPr lang="en-US" dirty="0">
                <a:solidFill>
                  <a:srgbClr val="000000"/>
                </a:solidFill>
              </a:rPr>
              <a:t>: ~2% (almost everywhere)</a:t>
            </a:r>
          </a:p>
        </p:txBody>
      </p:sp>
      <p:sp>
        <p:nvSpPr>
          <p:cNvPr id="5" name="Segnaposto piè di pagina 4"/>
          <p:cNvSpPr>
            <a:spLocks noGrp="1"/>
          </p:cNvSpPr>
          <p:nvPr>
            <p:ph type="ftr" sz="quarter" idx="4294967295"/>
          </p:nvPr>
        </p:nvSpPr>
        <p:spPr/>
        <p:txBody>
          <a:bodyPr/>
          <a:lstStyle/>
          <a:p>
            <a:r>
              <a:rPr lang="it-IT"/>
              <a:t>Riccardo Paramatti – Sapienza Univ. and INFN Roma</a:t>
            </a:r>
            <a:endParaRPr lang="en-US" dirty="0"/>
          </a:p>
        </p:txBody>
      </p:sp>
      <p:pic>
        <p:nvPicPr>
          <p:cNvPr id="6" name="Immagine 5" descr="Immagine che contiene screenshot&#10;&#10;Descrizione generata automaticamente">
            <a:extLst>
              <a:ext uri="{FF2B5EF4-FFF2-40B4-BE49-F238E27FC236}">
                <a16:creationId xmlns:a16="http://schemas.microsoft.com/office/drawing/2014/main" id="{74E8452E-93D6-4E66-9FA9-7B7648D681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6697" y="1708972"/>
            <a:ext cx="3571002" cy="3096343"/>
          </a:xfrm>
          <a:prstGeom prst="rect">
            <a:avLst/>
          </a:prstGeom>
          <a:ln>
            <a:solidFill>
              <a:schemeClr val="accent4"/>
            </a:solidFill>
          </a:ln>
        </p:spPr>
      </p:pic>
      <p:sp>
        <p:nvSpPr>
          <p:cNvPr id="11" name="Freccia bidirezionale verticale 10"/>
          <p:cNvSpPr/>
          <p:nvPr/>
        </p:nvSpPr>
        <p:spPr>
          <a:xfrm rot="3543037">
            <a:off x="7510315" y="1508425"/>
            <a:ext cx="296443" cy="2109970"/>
          </a:xfrm>
          <a:prstGeom prst="upDownArrow">
            <a:avLst>
              <a:gd name="adj1" fmla="val 2089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ccia bidirezionale verticale 11">
            <a:extLst>
              <a:ext uri="{FF2B5EF4-FFF2-40B4-BE49-F238E27FC236}">
                <a16:creationId xmlns:a16="http://schemas.microsoft.com/office/drawing/2014/main" id="{DE9C8A2D-7F46-4A0C-A3D4-23BEA01EEDF0}"/>
              </a:ext>
            </a:extLst>
          </p:cNvPr>
          <p:cNvSpPr/>
          <p:nvPr/>
        </p:nvSpPr>
        <p:spPr>
          <a:xfrm rot="5624883">
            <a:off x="7472496" y="3512736"/>
            <a:ext cx="296443" cy="1849756"/>
          </a:xfrm>
          <a:prstGeom prst="upDownArrow">
            <a:avLst>
              <a:gd name="adj1" fmla="val 2089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22"/>
          <p:cNvGrpSpPr/>
          <p:nvPr/>
        </p:nvGrpSpPr>
        <p:grpSpPr>
          <a:xfrm>
            <a:off x="396862" y="3885178"/>
            <a:ext cx="2407498" cy="2351495"/>
            <a:chOff x="6486630" y="980907"/>
            <a:chExt cx="2407498" cy="2351495"/>
          </a:xfrm>
        </p:grpSpPr>
        <p:pic>
          <p:nvPicPr>
            <p:cNvPr id="16"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86630" y="980907"/>
              <a:ext cx="2407498" cy="2351495"/>
            </a:xfrm>
            <a:prstGeom prst="rect">
              <a:avLst/>
            </a:prstGeom>
            <a:ln>
              <a:solidFill>
                <a:srgbClr val="000000"/>
              </a:solidFill>
            </a:ln>
          </p:spPr>
        </p:pic>
        <p:sp>
          <p:nvSpPr>
            <p:cNvPr id="17" name="TextBox 16"/>
            <p:cNvSpPr txBox="1"/>
            <p:nvPr/>
          </p:nvSpPr>
          <p:spPr>
            <a:xfrm>
              <a:off x="7644623" y="2342305"/>
              <a:ext cx="735364" cy="584776"/>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defTabSz="457200"/>
              <a:r>
                <a:rPr lang="en-US" sz="1600" dirty="0">
                  <a:solidFill>
                    <a:srgbClr val="000000"/>
                  </a:solidFill>
                </a:rPr>
                <a:t>Barrel</a:t>
              </a:r>
            </a:p>
            <a:p>
              <a:pPr defTabSz="457200"/>
              <a:r>
                <a:rPr lang="en-US" sz="1600" dirty="0">
                  <a:solidFill>
                    <a:srgbClr val="000000"/>
                  </a:solidFill>
                  <a:latin typeface="Symbol" charset="2"/>
                  <a:cs typeface="Symbol" charset="2"/>
                </a:rPr>
                <a:t>p</a:t>
              </a:r>
              <a:r>
                <a:rPr lang="en-US" sz="1600" baseline="30000" dirty="0">
                  <a:solidFill>
                    <a:srgbClr val="000000"/>
                  </a:solidFill>
                </a:rPr>
                <a:t>0</a:t>
              </a:r>
              <a:r>
                <a:rPr lang="en-US" sz="1600" dirty="0">
                  <a:solidFill>
                    <a:srgbClr val="000000"/>
                  </a:solidFill>
                  <a:sym typeface="Wingdings"/>
                </a:rPr>
                <a:t></a:t>
              </a:r>
              <a:r>
                <a:rPr lang="en-US" sz="1600" dirty="0">
                  <a:solidFill>
                    <a:srgbClr val="000000"/>
                  </a:solidFill>
                  <a:latin typeface="Symbol" charset="2"/>
                  <a:cs typeface="Symbol" charset="2"/>
                  <a:sym typeface="Wingdings"/>
                </a:rPr>
                <a:t>gg</a:t>
              </a:r>
              <a:endParaRPr lang="en-US" sz="1600" dirty="0">
                <a:solidFill>
                  <a:srgbClr val="000000"/>
                </a:solidFill>
                <a:latin typeface="Symbol" charset="2"/>
                <a:cs typeface="Symbol" charset="2"/>
              </a:endParaRPr>
            </a:p>
          </p:txBody>
        </p:sp>
      </p:grpSp>
    </p:spTree>
    <p:extLst>
      <p:ext uri="{BB962C8B-B14F-4D97-AF65-F5344CB8AC3E}">
        <p14:creationId xmlns:p14="http://schemas.microsoft.com/office/powerpoint/2010/main" val="3994629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978" y="933387"/>
            <a:ext cx="5152565" cy="2673476"/>
          </a:xfrm>
          <a:prstGeom prst="rect">
            <a:avLst/>
          </a:prstGeom>
          <a:ln>
            <a:solidFill>
              <a:srgbClr val="000000"/>
            </a:solidFill>
          </a:ln>
        </p:spPr>
      </p:pic>
      <p:pic>
        <p:nvPicPr>
          <p:cNvPr id="32770" name="Picture 2" descr="https://twiki.cern.ch/twiki/pub/CMSPublic/EcalDPGResultsPASEGM11001/rms_e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4897" y="3714408"/>
            <a:ext cx="3456983" cy="2842613"/>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normAutofit/>
          </a:bodyPr>
          <a:lstStyle/>
          <a:p>
            <a:r>
              <a:rPr lang="it-IT" dirty="0">
                <a:solidFill>
                  <a:srgbClr val="002060"/>
                </a:solidFill>
              </a:rPr>
              <a:t>ECAL </a:t>
            </a:r>
            <a:r>
              <a:rPr lang="it-IT" dirty="0" smtClean="0">
                <a:solidFill>
                  <a:srgbClr val="002060"/>
                </a:solidFill>
              </a:rPr>
              <a:t>stabilità della risposta</a:t>
            </a:r>
            <a:endParaRPr lang="en-US" dirty="0">
              <a:solidFill>
                <a:srgbClr val="002060"/>
              </a:solidFill>
            </a:endParaRPr>
          </a:p>
        </p:txBody>
      </p:sp>
      <p:sp>
        <p:nvSpPr>
          <p:cNvPr id="3" name="Segnaposto numero diapositiva 2"/>
          <p:cNvSpPr>
            <a:spLocks noGrp="1"/>
          </p:cNvSpPr>
          <p:nvPr>
            <p:ph type="sldNum" sz="quarter" idx="12"/>
          </p:nvPr>
        </p:nvSpPr>
        <p:spPr>
          <a:xfrm>
            <a:off x="8763000" y="6597651"/>
            <a:ext cx="1905000" cy="257175"/>
          </a:xfrm>
          <a:prstGeom prst="rect">
            <a:avLst/>
          </a:prstGeom>
        </p:spPr>
        <p:txBody>
          <a:bodyPr/>
          <a:lstStyle/>
          <a:p>
            <a:fld id="{3DC84534-9FFC-4E26-A316-5DF4C46912E3}" type="slidenum">
              <a:rPr lang="en-US" smtClean="0">
                <a:solidFill>
                  <a:srgbClr val="292929"/>
                </a:solidFill>
              </a:rPr>
              <a:pPr/>
              <a:t>21</a:t>
            </a:fld>
            <a:endParaRPr lang="en-US">
              <a:solidFill>
                <a:srgbClr val="292929"/>
              </a:solidFill>
            </a:endParaRPr>
          </a:p>
        </p:txBody>
      </p:sp>
      <p:sp>
        <p:nvSpPr>
          <p:cNvPr id="10" name="Rectangle 6"/>
          <p:cNvSpPr>
            <a:spLocks noChangeArrowheads="1"/>
          </p:cNvSpPr>
          <p:nvPr/>
        </p:nvSpPr>
        <p:spPr bwMode="auto">
          <a:xfrm>
            <a:off x="6096000" y="1181862"/>
            <a:ext cx="4231416" cy="19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buClr>
                <a:srgbClr val="CC9900"/>
              </a:buClr>
              <a:buSzPct val="70000"/>
            </a:pPr>
            <a:r>
              <a:rPr lang="en-US" sz="2000" dirty="0">
                <a:solidFill>
                  <a:srgbClr val="292929"/>
                </a:solidFill>
              </a:rPr>
              <a:t>Stability of the energy scale after monitoring corrections with We</a:t>
            </a:r>
            <a:r>
              <a:rPr lang="en-US" sz="2000" dirty="0">
                <a:solidFill>
                  <a:srgbClr val="292929"/>
                </a:solidFill>
                <a:sym typeface="Symbol"/>
              </a:rPr>
              <a:t></a:t>
            </a:r>
            <a:r>
              <a:rPr lang="en-US" sz="2000" dirty="0">
                <a:solidFill>
                  <a:srgbClr val="292929"/>
                </a:solidFill>
              </a:rPr>
              <a:t> events (Run1).</a:t>
            </a:r>
          </a:p>
          <a:p>
            <a:pPr marL="447675" indent="-447675">
              <a:lnSpc>
                <a:spcPct val="80000"/>
              </a:lnSpc>
              <a:spcBef>
                <a:spcPct val="20000"/>
              </a:spcBef>
              <a:buClr>
                <a:srgbClr val="CC9900"/>
              </a:buClr>
              <a:buSzPct val="70000"/>
              <a:buFont typeface="Wingdings" pitchFamily="2" charset="2"/>
              <a:buChar char="n"/>
            </a:pPr>
            <a:r>
              <a:rPr lang="en-US" sz="2000" dirty="0">
                <a:solidFill>
                  <a:srgbClr val="292929"/>
                </a:solidFill>
              </a:rPr>
              <a:t>Barrel</a:t>
            </a:r>
            <a:r>
              <a:rPr lang="it-IT" sz="2000" dirty="0">
                <a:solidFill>
                  <a:srgbClr val="292929"/>
                </a:solidFill>
              </a:rPr>
              <a:t>:</a:t>
            </a:r>
            <a:r>
              <a:rPr lang="en-US" sz="2000" dirty="0">
                <a:solidFill>
                  <a:srgbClr val="292929"/>
                </a:solidFill>
              </a:rPr>
              <a:t> </a:t>
            </a:r>
            <a:r>
              <a:rPr lang="en-US" sz="2000" dirty="0">
                <a:solidFill>
                  <a:srgbClr val="800000"/>
                </a:solidFill>
              </a:rPr>
              <a:t>average signal loss ~5%</a:t>
            </a:r>
            <a:r>
              <a:rPr lang="en-US" sz="2000" dirty="0">
                <a:solidFill>
                  <a:srgbClr val="292929"/>
                </a:solidFill>
              </a:rPr>
              <a:t> 	     </a:t>
            </a:r>
            <a:r>
              <a:rPr lang="en-US" sz="2000" dirty="0">
                <a:solidFill>
                  <a:srgbClr val="053D09"/>
                </a:solidFill>
              </a:rPr>
              <a:t>RMS stability ~0.1%</a:t>
            </a:r>
          </a:p>
          <a:p>
            <a:pPr marL="447675" indent="-447675">
              <a:lnSpc>
                <a:spcPct val="80000"/>
              </a:lnSpc>
              <a:spcBef>
                <a:spcPct val="20000"/>
              </a:spcBef>
              <a:buClr>
                <a:srgbClr val="CC9900"/>
              </a:buClr>
              <a:buSzPct val="70000"/>
              <a:buFont typeface="Wingdings" pitchFamily="2" charset="2"/>
              <a:buChar char="n"/>
            </a:pPr>
            <a:r>
              <a:rPr lang="en-US" sz="2000" dirty="0">
                <a:solidFill>
                  <a:srgbClr val="292929"/>
                </a:solidFill>
              </a:rPr>
              <a:t>Endcaps: </a:t>
            </a:r>
            <a:r>
              <a:rPr lang="en-US" sz="2000" dirty="0">
                <a:solidFill>
                  <a:srgbClr val="800000"/>
                </a:solidFill>
              </a:rPr>
              <a:t>average signal loss ~25%</a:t>
            </a:r>
            <a:r>
              <a:rPr lang="en-US" sz="2000" dirty="0">
                <a:solidFill>
                  <a:srgbClr val="292929"/>
                </a:solidFill>
              </a:rPr>
              <a:t> 	         </a:t>
            </a:r>
            <a:r>
              <a:rPr lang="en-US" sz="2000" dirty="0">
                <a:solidFill>
                  <a:srgbClr val="053D09"/>
                </a:solidFill>
              </a:rPr>
              <a:t>RMS stability ~0.3%</a:t>
            </a:r>
          </a:p>
          <a:p>
            <a:pPr marL="447675" indent="-447675">
              <a:lnSpc>
                <a:spcPct val="80000"/>
              </a:lnSpc>
              <a:spcBef>
                <a:spcPct val="20000"/>
              </a:spcBef>
              <a:buClr>
                <a:srgbClr val="CC9900"/>
              </a:buClr>
              <a:buSzPct val="70000"/>
              <a:buFont typeface="Wingdings" pitchFamily="2" charset="2"/>
              <a:buChar char="n"/>
            </a:pPr>
            <a:endParaRPr lang="en-US" sz="2000" dirty="0" err="1">
              <a:solidFill>
                <a:srgbClr val="292929"/>
              </a:solidFill>
            </a:endParaRPr>
          </a:p>
        </p:txBody>
      </p:sp>
      <p:sp>
        <p:nvSpPr>
          <p:cNvPr id="11" name="Rectangle 6"/>
          <p:cNvSpPr>
            <a:spLocks noChangeArrowheads="1"/>
          </p:cNvSpPr>
          <p:nvPr/>
        </p:nvSpPr>
        <p:spPr bwMode="auto">
          <a:xfrm>
            <a:off x="639978" y="4244456"/>
            <a:ext cx="3164919" cy="2312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spcBef>
                <a:spcPct val="20000"/>
              </a:spcBef>
              <a:buClr>
                <a:srgbClr val="CC9900"/>
              </a:buClr>
              <a:buSzPct val="70000"/>
            </a:pPr>
            <a:r>
              <a:rPr lang="en-US" b="1" dirty="0">
                <a:solidFill>
                  <a:srgbClr val="292929"/>
                </a:solidFill>
              </a:rPr>
              <a:t>Stability of the ECAL resolution from Zee invariant mass peak.</a:t>
            </a:r>
          </a:p>
          <a:p>
            <a:pPr marL="447675" indent="-447675">
              <a:lnSpc>
                <a:spcPct val="80000"/>
              </a:lnSpc>
              <a:spcBef>
                <a:spcPct val="20000"/>
              </a:spcBef>
              <a:buClr>
                <a:srgbClr val="CC9900"/>
              </a:buClr>
              <a:buSzPct val="70000"/>
              <a:buFont typeface="Wingdings" pitchFamily="2" charset="2"/>
              <a:buChar char="n"/>
            </a:pPr>
            <a:r>
              <a:rPr lang="en-US" b="1" dirty="0">
                <a:solidFill>
                  <a:srgbClr val="292929"/>
                </a:solidFill>
              </a:rPr>
              <a:t>Barrel</a:t>
            </a:r>
            <a:r>
              <a:rPr lang="it-IT" b="1" dirty="0">
                <a:solidFill>
                  <a:srgbClr val="292929"/>
                </a:solidFill>
              </a:rPr>
              <a:t>:</a:t>
            </a:r>
            <a:r>
              <a:rPr lang="en-US" b="1" dirty="0">
                <a:solidFill>
                  <a:srgbClr val="292929"/>
                </a:solidFill>
              </a:rPr>
              <a:t> resolution stable within errors.</a:t>
            </a:r>
          </a:p>
          <a:p>
            <a:pPr marL="447675" indent="-447675">
              <a:lnSpc>
                <a:spcPct val="80000"/>
              </a:lnSpc>
              <a:spcBef>
                <a:spcPct val="20000"/>
              </a:spcBef>
              <a:buClr>
                <a:srgbClr val="CC9900"/>
              </a:buClr>
              <a:buSzPct val="70000"/>
              <a:buFont typeface="Wingdings" pitchFamily="2" charset="2"/>
              <a:buChar char="n"/>
            </a:pPr>
            <a:r>
              <a:rPr lang="en-US" b="1" dirty="0" err="1">
                <a:solidFill>
                  <a:srgbClr val="292929"/>
                </a:solidFill>
              </a:rPr>
              <a:t>Endcaps</a:t>
            </a:r>
            <a:r>
              <a:rPr lang="it-IT" b="1" dirty="0">
                <a:solidFill>
                  <a:srgbClr val="292929"/>
                </a:solidFill>
              </a:rPr>
              <a:t>: </a:t>
            </a:r>
            <a:r>
              <a:rPr lang="it-IT" b="1" dirty="0" err="1">
                <a:solidFill>
                  <a:srgbClr val="292929"/>
                </a:solidFill>
              </a:rPr>
              <a:t>worsening</a:t>
            </a:r>
            <a:r>
              <a:rPr lang="it-IT" b="1" dirty="0">
                <a:solidFill>
                  <a:srgbClr val="292929"/>
                </a:solidFill>
              </a:rPr>
              <a:t> of </a:t>
            </a:r>
            <a:r>
              <a:rPr lang="en-US" b="1" dirty="0">
                <a:solidFill>
                  <a:srgbClr val="292929"/>
                </a:solidFill>
              </a:rPr>
              <a:t>~</a:t>
            </a:r>
            <a:r>
              <a:rPr lang="it-IT" b="1" dirty="0">
                <a:solidFill>
                  <a:srgbClr val="292929"/>
                </a:solidFill>
              </a:rPr>
              <a:t>1.5% in </a:t>
            </a:r>
            <a:r>
              <a:rPr lang="it-IT" b="1" dirty="0" err="1">
                <a:solidFill>
                  <a:srgbClr val="292929"/>
                </a:solidFill>
              </a:rPr>
              <a:t>quad</a:t>
            </a:r>
            <a:r>
              <a:rPr lang="it-IT" b="1" dirty="0">
                <a:solidFill>
                  <a:srgbClr val="292929"/>
                </a:solidFill>
              </a:rPr>
              <a:t>. (</a:t>
            </a:r>
            <a:r>
              <a:rPr lang="it-IT" b="1" dirty="0" err="1">
                <a:solidFill>
                  <a:srgbClr val="292929"/>
                </a:solidFill>
              </a:rPr>
              <a:t>residual</a:t>
            </a:r>
            <a:r>
              <a:rPr lang="it-IT" b="1" dirty="0">
                <a:solidFill>
                  <a:srgbClr val="292929"/>
                </a:solidFill>
              </a:rPr>
              <a:t> PU </a:t>
            </a:r>
            <a:r>
              <a:rPr lang="it-IT" b="1" dirty="0" err="1">
                <a:solidFill>
                  <a:srgbClr val="292929"/>
                </a:solidFill>
              </a:rPr>
              <a:t>effect</a:t>
            </a:r>
            <a:r>
              <a:rPr lang="it-IT" b="1" dirty="0">
                <a:solidFill>
                  <a:srgbClr val="292929"/>
                </a:solidFill>
              </a:rPr>
              <a:t>)</a:t>
            </a:r>
            <a:endParaRPr lang="en-US" sz="1600" b="1" dirty="0">
              <a:solidFill>
                <a:srgbClr val="053D09"/>
              </a:solidFill>
            </a:endParaRPr>
          </a:p>
          <a:p>
            <a:pPr marL="447675" indent="-447675">
              <a:lnSpc>
                <a:spcPct val="80000"/>
              </a:lnSpc>
              <a:spcBef>
                <a:spcPct val="20000"/>
              </a:spcBef>
              <a:buClr>
                <a:srgbClr val="CC9900"/>
              </a:buClr>
              <a:buSzPct val="70000"/>
              <a:buFont typeface="Wingdings" pitchFamily="2" charset="2"/>
              <a:buChar char="n"/>
            </a:pPr>
            <a:endParaRPr lang="en-US" sz="1600" b="1" dirty="0">
              <a:solidFill>
                <a:srgbClr val="053D09"/>
              </a:solidFill>
            </a:endParaRPr>
          </a:p>
          <a:p>
            <a:pPr marL="447675" indent="-447675">
              <a:lnSpc>
                <a:spcPct val="80000"/>
              </a:lnSpc>
              <a:spcBef>
                <a:spcPct val="20000"/>
              </a:spcBef>
              <a:buClr>
                <a:srgbClr val="CC9900"/>
              </a:buClr>
              <a:buSzPct val="70000"/>
              <a:buFont typeface="Wingdings" pitchFamily="2" charset="2"/>
              <a:buChar char="n"/>
            </a:pPr>
            <a:endParaRPr lang="en-US" b="1" dirty="0" err="1">
              <a:solidFill>
                <a:srgbClr val="292929"/>
              </a:solidFill>
            </a:endParaRPr>
          </a:p>
        </p:txBody>
      </p:sp>
      <p:sp>
        <p:nvSpPr>
          <p:cNvPr id="4" name="Segnaposto piè di pagina 3"/>
          <p:cNvSpPr>
            <a:spLocks noGrp="1"/>
          </p:cNvSpPr>
          <p:nvPr>
            <p:ph type="ftr" sz="quarter" idx="4294967295"/>
          </p:nvPr>
        </p:nvSpPr>
        <p:spPr/>
        <p:txBody>
          <a:bodyPr/>
          <a:lstStyle/>
          <a:p>
            <a:r>
              <a:rPr lang="it-IT"/>
              <a:t>Riccardo Paramatti – Sapienza Univ. and INFN Roma</a:t>
            </a:r>
            <a:endParaRPr lang="en-US" dirty="0"/>
          </a:p>
        </p:txBody>
      </p:sp>
      <p:pic>
        <p:nvPicPr>
          <p:cNvPr id="12" name="Picture 11"/>
          <p:cNvPicPr>
            <a:picLocks noChangeAspect="1"/>
          </p:cNvPicPr>
          <p:nvPr/>
        </p:nvPicPr>
        <p:blipFill>
          <a:blip r:embed="rId4"/>
          <a:stretch>
            <a:fillRect/>
          </a:stretch>
        </p:blipFill>
        <p:spPr>
          <a:xfrm>
            <a:off x="7203157" y="3697556"/>
            <a:ext cx="4876990" cy="2669413"/>
          </a:xfrm>
          <a:prstGeom prst="rect">
            <a:avLst/>
          </a:prstGeom>
        </p:spPr>
      </p:pic>
    </p:spTree>
    <p:extLst>
      <p:ext uri="{BB962C8B-B14F-4D97-AF65-F5344CB8AC3E}">
        <p14:creationId xmlns:p14="http://schemas.microsoft.com/office/powerpoint/2010/main" val="2571575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solidFill>
                  <a:srgbClr val="002060"/>
                </a:solidFill>
              </a:rPr>
              <a:t>ECAL </a:t>
            </a:r>
            <a:r>
              <a:rPr lang="it-IT" dirty="0" smtClean="0">
                <a:solidFill>
                  <a:srgbClr val="002060"/>
                </a:solidFill>
              </a:rPr>
              <a:t>con e senza correzioni</a:t>
            </a:r>
            <a:endParaRPr lang="en-US" dirty="0">
              <a:solidFill>
                <a:srgbClr val="002060"/>
              </a:solidFill>
            </a:endParaRPr>
          </a:p>
        </p:txBody>
      </p:sp>
      <p:sp>
        <p:nvSpPr>
          <p:cNvPr id="3" name="Segnaposto contenuto 2"/>
          <p:cNvSpPr>
            <a:spLocks noGrp="1"/>
          </p:cNvSpPr>
          <p:nvPr>
            <p:ph idx="1"/>
          </p:nvPr>
        </p:nvSpPr>
        <p:spPr>
          <a:xfrm>
            <a:off x="483653" y="2455218"/>
            <a:ext cx="6343870" cy="1298173"/>
          </a:xfrm>
        </p:spPr>
        <p:txBody>
          <a:bodyPr/>
          <a:lstStyle/>
          <a:p>
            <a:r>
              <a:rPr lang="en-GB" sz="2400" dirty="0"/>
              <a:t>Zee invariant mass distribution applying :</a:t>
            </a:r>
          </a:p>
          <a:p>
            <a:pPr lvl="1"/>
            <a:r>
              <a:rPr lang="en-GB" sz="2000" dirty="0">
                <a:solidFill>
                  <a:srgbClr val="C00000"/>
                </a:solidFill>
              </a:rPr>
              <a:t>channel Inter-Calibration</a:t>
            </a:r>
          </a:p>
          <a:p>
            <a:pPr lvl="1"/>
            <a:r>
              <a:rPr lang="en-GB" sz="2000" dirty="0">
                <a:solidFill>
                  <a:schemeClr val="accent5">
                    <a:lumMod val="75000"/>
                  </a:schemeClr>
                </a:solidFill>
              </a:rPr>
              <a:t>IC and Laser Monitoring corrections</a:t>
            </a:r>
          </a:p>
        </p:txBody>
      </p:sp>
      <p:sp>
        <p:nvSpPr>
          <p:cNvPr id="5" name="Segnaposto numero diapositiva 4"/>
          <p:cNvSpPr>
            <a:spLocks noGrp="1"/>
          </p:cNvSpPr>
          <p:nvPr>
            <p:ph type="sldNum" sz="quarter" idx="12"/>
          </p:nvPr>
        </p:nvSpPr>
        <p:spPr>
          <a:xfrm>
            <a:off x="8763000" y="6597651"/>
            <a:ext cx="1905000" cy="257175"/>
          </a:xfrm>
          <a:prstGeom prst="rect">
            <a:avLst/>
          </a:prstGeom>
        </p:spPr>
        <p:txBody>
          <a:bodyPr/>
          <a:lstStyle/>
          <a:p>
            <a:fld id="{3DC84534-9FFC-4E26-A316-5DF4C46912E3}" type="slidenum">
              <a:rPr lang="en-US" smtClean="0">
                <a:solidFill>
                  <a:srgbClr val="292929"/>
                </a:solidFill>
              </a:rPr>
              <a:pPr/>
              <a:t>22</a:t>
            </a:fld>
            <a:endParaRPr lang="en-US">
              <a:solidFill>
                <a:srgbClr val="292929"/>
              </a:solidFill>
            </a:endParaRPr>
          </a:p>
        </p:txBody>
      </p:sp>
      <p:pic>
        <p:nvPicPr>
          <p:cNvPr id="6146" name="Picture 2" descr="https://twiki.cern.ch/twiki/pub//CMSPublic/EcalDPGResults/propaganda_noIC_noLaser-regreCorr_ele-EB-NewRegr_v4.png"/>
          <p:cNvPicPr>
            <a:picLocks noChangeAspect="1" noChangeArrowheads="1"/>
          </p:cNvPicPr>
          <p:nvPr/>
        </p:nvPicPr>
        <p:blipFill rotWithShape="1">
          <a:blip r:embed="rId2">
            <a:extLst>
              <a:ext uri="{28A0092B-C50C-407E-A947-70E740481C1C}">
                <a14:useLocalDpi xmlns:a14="http://schemas.microsoft.com/office/drawing/2010/main" val="0"/>
              </a:ext>
            </a:extLst>
          </a:blip>
          <a:srcRect r="3441"/>
          <a:stretch/>
        </p:blipFill>
        <p:spPr bwMode="auto">
          <a:xfrm>
            <a:off x="6090407" y="944387"/>
            <a:ext cx="5637402" cy="4456801"/>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piè di pagina 5"/>
          <p:cNvSpPr>
            <a:spLocks noGrp="1"/>
          </p:cNvSpPr>
          <p:nvPr>
            <p:ph type="ftr" sz="quarter" idx="4294967295"/>
          </p:nvPr>
        </p:nvSpPr>
        <p:spPr/>
        <p:txBody>
          <a:bodyPr/>
          <a:lstStyle/>
          <a:p>
            <a:r>
              <a:rPr lang="it-IT"/>
              <a:t>Riccardo Paramatti – Sapienza Univ. and INFN Roma</a:t>
            </a:r>
            <a:endParaRPr lang="en-US" dirty="0"/>
          </a:p>
        </p:txBody>
      </p:sp>
      <p:sp>
        <p:nvSpPr>
          <p:cNvPr id="4" name="TextBox 3"/>
          <p:cNvSpPr txBox="1"/>
          <p:nvPr/>
        </p:nvSpPr>
        <p:spPr>
          <a:xfrm>
            <a:off x="390646" y="5489677"/>
            <a:ext cx="11540339" cy="707886"/>
          </a:xfrm>
          <a:prstGeom prst="rect">
            <a:avLst/>
          </a:prstGeom>
          <a:noFill/>
        </p:spPr>
        <p:txBody>
          <a:bodyPr wrap="none" rtlCol="0">
            <a:spAutoFit/>
          </a:bodyPr>
          <a:lstStyle/>
          <a:p>
            <a:r>
              <a:rPr lang="en-US" sz="2000" b="1" dirty="0" err="1" smtClean="0">
                <a:solidFill>
                  <a:schemeClr val="accent1">
                    <a:lumMod val="50000"/>
                  </a:schemeClr>
                </a:solidFill>
              </a:rPr>
              <a:t>Questo</a:t>
            </a:r>
            <a:r>
              <a:rPr lang="en-US" sz="2000" b="1" dirty="0" smtClean="0">
                <a:solidFill>
                  <a:schemeClr val="accent1">
                    <a:lumMod val="50000"/>
                  </a:schemeClr>
                </a:solidFill>
              </a:rPr>
              <a:t> </a:t>
            </a:r>
            <a:r>
              <a:rPr lang="en-US" sz="2000" b="1" dirty="0" err="1" smtClean="0">
                <a:solidFill>
                  <a:schemeClr val="accent1">
                    <a:lumMod val="50000"/>
                  </a:schemeClr>
                </a:solidFill>
              </a:rPr>
              <a:t>lavoro</a:t>
            </a:r>
            <a:r>
              <a:rPr lang="en-US" sz="2000" b="1" dirty="0" smtClean="0">
                <a:solidFill>
                  <a:schemeClr val="accent1">
                    <a:lumMod val="50000"/>
                  </a:schemeClr>
                </a:solidFill>
              </a:rPr>
              <a:t> </a:t>
            </a:r>
            <a:r>
              <a:rPr lang="en-US" sz="2000" b="1" dirty="0" err="1" smtClean="0">
                <a:solidFill>
                  <a:schemeClr val="accent1">
                    <a:lumMod val="50000"/>
                  </a:schemeClr>
                </a:solidFill>
              </a:rPr>
              <a:t>su</a:t>
            </a:r>
            <a:r>
              <a:rPr lang="en-US" sz="2000" b="1" dirty="0" smtClean="0">
                <a:solidFill>
                  <a:schemeClr val="accent1">
                    <a:lumMod val="50000"/>
                  </a:schemeClr>
                </a:solidFill>
              </a:rPr>
              <a:t> cui in </a:t>
            </a:r>
            <a:r>
              <a:rPr lang="en-US" sz="2000" b="1" dirty="0" err="1" smtClean="0">
                <a:solidFill>
                  <a:schemeClr val="accent1">
                    <a:lumMod val="50000"/>
                  </a:schemeClr>
                </a:solidFill>
              </a:rPr>
              <a:t>particolare</a:t>
            </a:r>
            <a:r>
              <a:rPr lang="en-US" sz="2000" b="1" dirty="0" smtClean="0">
                <a:solidFill>
                  <a:schemeClr val="accent1">
                    <a:lumMod val="50000"/>
                  </a:schemeClr>
                </a:solidFill>
              </a:rPr>
              <a:t> </a:t>
            </a:r>
            <a:r>
              <a:rPr lang="en-US" sz="2000" b="1" dirty="0" err="1" smtClean="0">
                <a:solidFill>
                  <a:schemeClr val="accent1">
                    <a:lumMod val="50000"/>
                  </a:schemeClr>
                </a:solidFill>
              </a:rPr>
              <a:t>giovani</a:t>
            </a:r>
            <a:r>
              <a:rPr lang="en-US" sz="2000" b="1" dirty="0" smtClean="0">
                <a:solidFill>
                  <a:schemeClr val="accent1">
                    <a:lumMod val="50000"/>
                  </a:schemeClr>
                </a:solidFill>
              </a:rPr>
              <a:t> </a:t>
            </a:r>
            <a:r>
              <a:rPr lang="en-US" sz="2000" b="1" dirty="0" err="1" smtClean="0">
                <a:solidFill>
                  <a:schemeClr val="accent1">
                    <a:lumMod val="50000"/>
                  </a:schemeClr>
                </a:solidFill>
              </a:rPr>
              <a:t>milanesi</a:t>
            </a:r>
            <a:r>
              <a:rPr lang="en-US" sz="2000" b="1" dirty="0" smtClean="0">
                <a:solidFill>
                  <a:schemeClr val="accent1">
                    <a:lumMod val="50000"/>
                  </a:schemeClr>
                </a:solidFill>
              </a:rPr>
              <a:t> e </a:t>
            </a:r>
            <a:r>
              <a:rPr lang="en-US" sz="2000" b="1" dirty="0" err="1" smtClean="0">
                <a:solidFill>
                  <a:schemeClr val="accent1">
                    <a:lumMod val="50000"/>
                  </a:schemeClr>
                </a:solidFill>
              </a:rPr>
              <a:t>romani</a:t>
            </a:r>
            <a:r>
              <a:rPr lang="en-US" sz="2000" b="1" dirty="0" smtClean="0">
                <a:solidFill>
                  <a:schemeClr val="accent1">
                    <a:lumMod val="50000"/>
                  </a:schemeClr>
                </a:solidFill>
              </a:rPr>
              <a:t> </a:t>
            </a:r>
            <a:r>
              <a:rPr lang="en-US" sz="2000" b="1" dirty="0" err="1" smtClean="0">
                <a:solidFill>
                  <a:schemeClr val="accent1">
                    <a:lumMod val="50000"/>
                  </a:schemeClr>
                </a:solidFill>
              </a:rPr>
              <a:t>hanno</a:t>
            </a:r>
            <a:r>
              <a:rPr lang="en-US" sz="2000" b="1" dirty="0" smtClean="0">
                <a:solidFill>
                  <a:schemeClr val="accent1">
                    <a:lumMod val="50000"/>
                  </a:schemeClr>
                </a:solidFill>
              </a:rPr>
              <a:t> </a:t>
            </a:r>
            <a:r>
              <a:rPr lang="en-US" sz="2000" b="1" dirty="0" err="1" smtClean="0">
                <a:solidFill>
                  <a:schemeClr val="accent1">
                    <a:lumMod val="50000"/>
                  </a:schemeClr>
                </a:solidFill>
              </a:rPr>
              <a:t>speso</a:t>
            </a:r>
            <a:r>
              <a:rPr lang="en-US" sz="2000" b="1" dirty="0" smtClean="0">
                <a:solidFill>
                  <a:schemeClr val="accent1">
                    <a:lumMod val="50000"/>
                  </a:schemeClr>
                </a:solidFill>
              </a:rPr>
              <a:t> molto è </a:t>
            </a:r>
            <a:r>
              <a:rPr lang="en-US" sz="2000" b="1" dirty="0" err="1" smtClean="0">
                <a:solidFill>
                  <a:schemeClr val="accent1">
                    <a:lumMod val="50000"/>
                  </a:schemeClr>
                </a:solidFill>
              </a:rPr>
              <a:t>stato</a:t>
            </a:r>
            <a:r>
              <a:rPr lang="en-US" sz="2000" b="1" dirty="0" smtClean="0">
                <a:solidFill>
                  <a:schemeClr val="accent1">
                    <a:lumMod val="50000"/>
                  </a:schemeClr>
                </a:solidFill>
              </a:rPr>
              <a:t> un </a:t>
            </a:r>
            <a:r>
              <a:rPr lang="en-US" sz="2000" b="1" dirty="0" err="1" smtClean="0">
                <a:solidFill>
                  <a:schemeClr val="accent1">
                    <a:lumMod val="50000"/>
                  </a:schemeClr>
                </a:solidFill>
              </a:rPr>
              <a:t>investimento</a:t>
            </a:r>
            <a:endParaRPr lang="en-US" sz="2000" b="1" dirty="0" smtClean="0">
              <a:solidFill>
                <a:schemeClr val="accent1">
                  <a:lumMod val="50000"/>
                </a:schemeClr>
              </a:solidFill>
            </a:endParaRPr>
          </a:p>
          <a:p>
            <a:r>
              <a:rPr lang="en-US" sz="2000" b="1" dirty="0" err="1">
                <a:solidFill>
                  <a:schemeClr val="accent1">
                    <a:lumMod val="50000"/>
                  </a:schemeClr>
                </a:solidFill>
              </a:rPr>
              <a:t>c</a:t>
            </a:r>
            <a:r>
              <a:rPr lang="en-US" sz="2000" b="1" dirty="0" err="1" smtClean="0">
                <a:solidFill>
                  <a:schemeClr val="accent1">
                    <a:lumMod val="50000"/>
                  </a:schemeClr>
                </a:solidFill>
              </a:rPr>
              <a:t>he</a:t>
            </a:r>
            <a:r>
              <a:rPr lang="en-US" sz="2000" b="1" dirty="0" smtClean="0">
                <a:solidFill>
                  <a:schemeClr val="accent1">
                    <a:lumMod val="50000"/>
                  </a:schemeClr>
                </a:solidFill>
              </a:rPr>
              <a:t> ha </a:t>
            </a:r>
            <a:r>
              <a:rPr lang="en-US" sz="2000" b="1" dirty="0" err="1" smtClean="0">
                <a:solidFill>
                  <a:schemeClr val="accent1">
                    <a:lumMod val="50000"/>
                  </a:schemeClr>
                </a:solidFill>
              </a:rPr>
              <a:t>ripagato</a:t>
            </a:r>
            <a:r>
              <a:rPr lang="en-US" sz="2000" b="1" dirty="0">
                <a:solidFill>
                  <a:schemeClr val="accent1">
                    <a:lumMod val="50000"/>
                  </a:schemeClr>
                </a:solidFill>
              </a:rPr>
              <a:t> </a:t>
            </a:r>
            <a:r>
              <a:rPr lang="en-US" sz="2000" b="1" dirty="0" smtClean="0">
                <a:solidFill>
                  <a:schemeClr val="accent1">
                    <a:lumMod val="50000"/>
                  </a:schemeClr>
                </a:solidFill>
              </a:rPr>
              <a:t>con la </a:t>
            </a:r>
            <a:r>
              <a:rPr lang="en-US" sz="2000" b="1" dirty="0" err="1" smtClean="0">
                <a:solidFill>
                  <a:schemeClr val="accent1">
                    <a:lumMod val="50000"/>
                  </a:schemeClr>
                </a:solidFill>
              </a:rPr>
              <a:t>scoperta</a:t>
            </a:r>
            <a:r>
              <a:rPr lang="en-US" sz="2000" b="1" dirty="0" smtClean="0">
                <a:solidFill>
                  <a:schemeClr val="accent1">
                    <a:lumMod val="50000"/>
                  </a:schemeClr>
                </a:solidFill>
              </a:rPr>
              <a:t> </a:t>
            </a:r>
            <a:r>
              <a:rPr lang="en-US" sz="2000" b="1" dirty="0" err="1" smtClean="0">
                <a:solidFill>
                  <a:schemeClr val="accent1">
                    <a:lumMod val="50000"/>
                  </a:schemeClr>
                </a:solidFill>
              </a:rPr>
              <a:t>che</a:t>
            </a:r>
            <a:r>
              <a:rPr lang="en-US" sz="2000" b="1" dirty="0" smtClean="0">
                <a:solidFill>
                  <a:schemeClr val="accent1">
                    <a:lumMod val="50000"/>
                  </a:schemeClr>
                </a:solidFill>
              </a:rPr>
              <a:t> è </a:t>
            </a:r>
            <a:r>
              <a:rPr lang="en-US" sz="2000" b="1" dirty="0" err="1" smtClean="0">
                <a:solidFill>
                  <a:schemeClr val="accent1">
                    <a:lumMod val="50000"/>
                  </a:schemeClr>
                </a:solidFill>
              </a:rPr>
              <a:t>valsa</a:t>
            </a:r>
            <a:r>
              <a:rPr lang="en-US" sz="2000" b="1" dirty="0" smtClean="0">
                <a:solidFill>
                  <a:schemeClr val="accent1">
                    <a:lumMod val="50000"/>
                  </a:schemeClr>
                </a:solidFill>
              </a:rPr>
              <a:t> </a:t>
            </a:r>
            <a:r>
              <a:rPr lang="en-US" sz="2000" b="1" dirty="0" err="1" smtClean="0">
                <a:solidFill>
                  <a:schemeClr val="accent1">
                    <a:lumMod val="50000"/>
                  </a:schemeClr>
                </a:solidFill>
              </a:rPr>
              <a:t>il</a:t>
            </a:r>
            <a:r>
              <a:rPr lang="en-US" sz="2000" b="1" dirty="0" smtClean="0">
                <a:solidFill>
                  <a:schemeClr val="accent1">
                    <a:lumMod val="50000"/>
                  </a:schemeClr>
                </a:solidFill>
              </a:rPr>
              <a:t> </a:t>
            </a:r>
            <a:r>
              <a:rPr lang="en-US" sz="2000" b="1" dirty="0" err="1" smtClean="0">
                <a:solidFill>
                  <a:schemeClr val="accent1">
                    <a:lumMod val="50000"/>
                  </a:schemeClr>
                </a:solidFill>
              </a:rPr>
              <a:t>premio</a:t>
            </a:r>
            <a:r>
              <a:rPr lang="en-US" sz="2000" b="1" dirty="0" smtClean="0">
                <a:solidFill>
                  <a:schemeClr val="accent1">
                    <a:lumMod val="50000"/>
                  </a:schemeClr>
                </a:solidFill>
              </a:rPr>
              <a:t> Nobel per la </a:t>
            </a:r>
            <a:r>
              <a:rPr lang="en-US" sz="2000" b="1" dirty="0" err="1" smtClean="0">
                <a:solidFill>
                  <a:schemeClr val="accent1">
                    <a:lumMod val="50000"/>
                  </a:schemeClr>
                </a:solidFill>
              </a:rPr>
              <a:t>fisica</a:t>
            </a:r>
            <a:r>
              <a:rPr lang="en-US" sz="2000" b="1" dirty="0" smtClean="0">
                <a:solidFill>
                  <a:schemeClr val="accent1">
                    <a:lumMod val="50000"/>
                  </a:schemeClr>
                </a:solidFill>
              </a:rPr>
              <a:t> </a:t>
            </a:r>
            <a:r>
              <a:rPr lang="en-US" sz="2000" b="1" dirty="0" err="1" smtClean="0">
                <a:solidFill>
                  <a:schemeClr val="accent1">
                    <a:lumMod val="50000"/>
                  </a:schemeClr>
                </a:solidFill>
              </a:rPr>
              <a:t>nel</a:t>
            </a:r>
            <a:r>
              <a:rPr lang="en-US" sz="2000" b="1" dirty="0" smtClean="0">
                <a:solidFill>
                  <a:schemeClr val="accent1">
                    <a:lumMod val="50000"/>
                  </a:schemeClr>
                </a:solidFill>
              </a:rPr>
              <a:t> 2013 (ATLAS e CMS </a:t>
            </a:r>
            <a:r>
              <a:rPr lang="en-US" sz="2000" b="1" dirty="0" err="1" smtClean="0">
                <a:solidFill>
                  <a:schemeClr val="accent1">
                    <a:lumMod val="50000"/>
                  </a:schemeClr>
                </a:solidFill>
              </a:rPr>
              <a:t>menzionati</a:t>
            </a:r>
            <a:r>
              <a:rPr lang="en-US" sz="2000" b="1" dirty="0" smtClean="0">
                <a:solidFill>
                  <a:schemeClr val="accent1">
                    <a:lumMod val="50000"/>
                  </a:schemeClr>
                </a:solidFill>
              </a:rPr>
              <a:t>).</a:t>
            </a:r>
            <a:endParaRPr lang="it-IT" sz="2000" b="1" dirty="0">
              <a:solidFill>
                <a:schemeClr val="accent1">
                  <a:lumMod val="50000"/>
                </a:schemeClr>
              </a:solidFill>
            </a:endParaRPr>
          </a:p>
        </p:txBody>
      </p:sp>
    </p:spTree>
    <p:extLst>
      <p:ext uri="{BB962C8B-B14F-4D97-AF65-F5344CB8AC3E}">
        <p14:creationId xmlns:p14="http://schemas.microsoft.com/office/powerpoint/2010/main" val="406962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CMS – La </a:t>
            </a:r>
            <a:r>
              <a:rPr lang="en-US" dirty="0" err="1" smtClean="0"/>
              <a:t>scoperta</a:t>
            </a:r>
            <a:r>
              <a:rPr lang="en-US" dirty="0" smtClean="0"/>
              <a:t>!</a:t>
            </a:r>
            <a:endParaRPr lang="it-IT" dirty="0"/>
          </a:p>
        </p:txBody>
      </p:sp>
      <p:pic>
        <p:nvPicPr>
          <p:cNvPr id="4" name="Picture 3" descr="gammagamma_run194108_evt564224000_ispy_3d-annotated-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20" y="828675"/>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8866480" y="818165"/>
            <a:ext cx="3318424" cy="2986575"/>
          </a:xfrm>
          <a:prstGeom prst="rect">
            <a:avLst/>
          </a:prstGeom>
        </p:spPr>
      </p:pic>
      <p:pic>
        <p:nvPicPr>
          <p:cNvPr id="6" name="Picture 5"/>
          <p:cNvPicPr>
            <a:picLocks noChangeAspect="1"/>
          </p:cNvPicPr>
          <p:nvPr/>
        </p:nvPicPr>
        <p:blipFill>
          <a:blip r:embed="rId4"/>
          <a:stretch>
            <a:fillRect/>
          </a:stretch>
        </p:blipFill>
        <p:spPr>
          <a:xfrm>
            <a:off x="8866480" y="3825767"/>
            <a:ext cx="3323965" cy="3032234"/>
          </a:xfrm>
          <a:prstGeom prst="rect">
            <a:avLst/>
          </a:prstGeom>
        </p:spPr>
      </p:pic>
      <p:pic>
        <p:nvPicPr>
          <p:cNvPr id="7" name="Picture 6"/>
          <p:cNvPicPr>
            <a:picLocks noChangeAspect="1"/>
          </p:cNvPicPr>
          <p:nvPr/>
        </p:nvPicPr>
        <p:blipFill>
          <a:blip r:embed="rId5"/>
          <a:stretch>
            <a:fillRect/>
          </a:stretch>
        </p:blipFill>
        <p:spPr>
          <a:xfrm>
            <a:off x="4805182" y="6320788"/>
            <a:ext cx="2581635" cy="333422"/>
          </a:xfrm>
          <a:prstGeom prst="rect">
            <a:avLst/>
          </a:prstGeom>
        </p:spPr>
      </p:pic>
    </p:spTree>
    <p:extLst>
      <p:ext uri="{BB962C8B-B14F-4D97-AF65-F5344CB8AC3E}">
        <p14:creationId xmlns:p14="http://schemas.microsoft.com/office/powerpoint/2010/main" val="38705008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ECAL la </a:t>
            </a:r>
            <a:r>
              <a:rPr lang="en-US" dirty="0" err="1" smtClean="0">
                <a:solidFill>
                  <a:srgbClr val="002060"/>
                </a:solidFill>
              </a:rPr>
              <a:t>risoluzione</a:t>
            </a:r>
            <a:r>
              <a:rPr lang="en-US" dirty="0" smtClean="0">
                <a:solidFill>
                  <a:srgbClr val="002060"/>
                </a:solidFill>
              </a:rPr>
              <a:t> in </a:t>
            </a:r>
            <a:r>
              <a:rPr lang="en-US" dirty="0" err="1" smtClean="0">
                <a:solidFill>
                  <a:srgbClr val="002060"/>
                </a:solidFill>
              </a:rPr>
              <a:t>evoluzione</a:t>
            </a:r>
            <a:endParaRPr lang="it-IT" dirty="0">
              <a:solidFill>
                <a:srgbClr val="002060"/>
              </a:solidFill>
            </a:endParaRPr>
          </a:p>
        </p:txBody>
      </p:sp>
      <p:pic>
        <p:nvPicPr>
          <p:cNvPr id="4" name="Picture 3"/>
          <p:cNvPicPr>
            <a:picLocks noChangeAspect="1"/>
          </p:cNvPicPr>
          <p:nvPr/>
        </p:nvPicPr>
        <p:blipFill>
          <a:blip r:embed="rId2"/>
          <a:stretch>
            <a:fillRect/>
          </a:stretch>
        </p:blipFill>
        <p:spPr>
          <a:xfrm>
            <a:off x="4448394" y="791627"/>
            <a:ext cx="7560725" cy="6086835"/>
          </a:xfrm>
          <a:prstGeom prst="rect">
            <a:avLst/>
          </a:prstGeom>
        </p:spPr>
      </p:pic>
      <p:sp>
        <p:nvSpPr>
          <p:cNvPr id="5" name="TextBox 4"/>
          <p:cNvSpPr txBox="1"/>
          <p:nvPr/>
        </p:nvSpPr>
        <p:spPr>
          <a:xfrm>
            <a:off x="503622" y="1553965"/>
            <a:ext cx="3254477" cy="1200329"/>
          </a:xfrm>
          <a:prstGeom prst="rect">
            <a:avLst/>
          </a:prstGeom>
          <a:noFill/>
        </p:spPr>
        <p:txBody>
          <a:bodyPr wrap="square" rtlCol="0">
            <a:spAutoFit/>
          </a:bodyPr>
          <a:lstStyle/>
          <a:p>
            <a:r>
              <a:rPr lang="en-US" sz="2400" b="1" dirty="0" err="1" smtClean="0">
                <a:solidFill>
                  <a:schemeClr val="accent1">
                    <a:lumMod val="50000"/>
                  </a:schemeClr>
                </a:solidFill>
              </a:rPr>
              <a:t>Ricostruzione</a:t>
            </a:r>
            <a:r>
              <a:rPr lang="en-US" sz="2400" b="1" dirty="0" smtClean="0">
                <a:solidFill>
                  <a:schemeClr val="accent1">
                    <a:lumMod val="50000"/>
                  </a:schemeClr>
                </a:solidFill>
              </a:rPr>
              <a:t> “</a:t>
            </a:r>
            <a:r>
              <a:rPr lang="en-US" sz="2400" b="1" dirty="0" err="1" smtClean="0">
                <a:solidFill>
                  <a:schemeClr val="accent1">
                    <a:lumMod val="50000"/>
                  </a:schemeClr>
                </a:solidFill>
              </a:rPr>
              <a:t>pronta</a:t>
            </a:r>
            <a:r>
              <a:rPr lang="en-US" sz="2400" b="1" dirty="0" smtClean="0">
                <a:solidFill>
                  <a:schemeClr val="accent1">
                    <a:lumMod val="50000"/>
                  </a:schemeClr>
                </a:solidFill>
              </a:rPr>
              <a:t>” </a:t>
            </a:r>
            <a:r>
              <a:rPr lang="en-US" sz="2400" b="1" dirty="0" err="1" smtClean="0">
                <a:solidFill>
                  <a:schemeClr val="accent1">
                    <a:lumMod val="50000"/>
                  </a:schemeClr>
                </a:solidFill>
              </a:rPr>
              <a:t>entro</a:t>
            </a:r>
            <a:r>
              <a:rPr lang="en-US" sz="2400" b="1" dirty="0" smtClean="0">
                <a:solidFill>
                  <a:schemeClr val="accent1">
                    <a:lumMod val="50000"/>
                  </a:schemeClr>
                </a:solidFill>
              </a:rPr>
              <a:t> 48h </a:t>
            </a:r>
            <a:r>
              <a:rPr lang="en-US" sz="2400" b="1" dirty="0" err="1" smtClean="0">
                <a:solidFill>
                  <a:schemeClr val="accent1">
                    <a:lumMod val="50000"/>
                  </a:schemeClr>
                </a:solidFill>
              </a:rPr>
              <a:t>dalla</a:t>
            </a:r>
            <a:r>
              <a:rPr lang="en-US" sz="2400" b="1" dirty="0" smtClean="0">
                <a:solidFill>
                  <a:schemeClr val="accent1">
                    <a:lumMod val="50000"/>
                  </a:schemeClr>
                </a:solidFill>
              </a:rPr>
              <a:t> </a:t>
            </a:r>
            <a:r>
              <a:rPr lang="en-US" sz="2400" b="1" dirty="0" err="1" smtClean="0">
                <a:solidFill>
                  <a:schemeClr val="accent1">
                    <a:lumMod val="50000"/>
                  </a:schemeClr>
                </a:solidFill>
              </a:rPr>
              <a:t>presa</a:t>
            </a:r>
            <a:r>
              <a:rPr lang="en-US" sz="2400" b="1" dirty="0" smtClean="0">
                <a:solidFill>
                  <a:schemeClr val="accent1">
                    <a:lumMod val="50000"/>
                  </a:schemeClr>
                </a:solidFill>
              </a:rPr>
              <a:t> </a:t>
            </a:r>
            <a:r>
              <a:rPr lang="en-US" sz="2400" b="1" dirty="0" err="1" smtClean="0">
                <a:solidFill>
                  <a:schemeClr val="accent1">
                    <a:lumMod val="50000"/>
                  </a:schemeClr>
                </a:solidFill>
              </a:rPr>
              <a:t>dati</a:t>
            </a:r>
            <a:endParaRPr lang="it-IT" sz="2400" b="1" dirty="0">
              <a:solidFill>
                <a:schemeClr val="accent1">
                  <a:lumMod val="50000"/>
                </a:schemeClr>
              </a:solidFill>
            </a:endParaRPr>
          </a:p>
        </p:txBody>
      </p:sp>
      <p:sp>
        <p:nvSpPr>
          <p:cNvPr id="6" name="TextBox 5"/>
          <p:cNvSpPr txBox="1"/>
          <p:nvPr/>
        </p:nvSpPr>
        <p:spPr>
          <a:xfrm>
            <a:off x="503622" y="4094783"/>
            <a:ext cx="3060009" cy="1200329"/>
          </a:xfrm>
          <a:prstGeom prst="rect">
            <a:avLst/>
          </a:prstGeom>
          <a:noFill/>
        </p:spPr>
        <p:txBody>
          <a:bodyPr wrap="square" rtlCol="0">
            <a:spAutoFit/>
          </a:bodyPr>
          <a:lstStyle/>
          <a:p>
            <a:r>
              <a:rPr lang="en-US" sz="2400" b="1" dirty="0" err="1" smtClean="0">
                <a:solidFill>
                  <a:schemeClr val="accent1">
                    <a:lumMod val="50000"/>
                  </a:schemeClr>
                </a:solidFill>
              </a:rPr>
              <a:t>Ricostruzione</a:t>
            </a:r>
            <a:r>
              <a:rPr lang="en-US" sz="2400" b="1" dirty="0" smtClean="0">
                <a:solidFill>
                  <a:schemeClr val="accent1">
                    <a:lumMod val="50000"/>
                  </a:schemeClr>
                </a:solidFill>
              </a:rPr>
              <a:t> al </a:t>
            </a:r>
            <a:r>
              <a:rPr lang="en-US" sz="2400" b="1" dirty="0" err="1" smtClean="0">
                <a:solidFill>
                  <a:schemeClr val="accent1">
                    <a:lumMod val="50000"/>
                  </a:schemeClr>
                </a:solidFill>
              </a:rPr>
              <a:t>meglio</a:t>
            </a:r>
            <a:r>
              <a:rPr lang="en-US" sz="2400" b="1" dirty="0" smtClean="0">
                <a:solidFill>
                  <a:schemeClr val="accent1">
                    <a:lumMod val="50000"/>
                  </a:schemeClr>
                </a:solidFill>
              </a:rPr>
              <a:t> </a:t>
            </a:r>
          </a:p>
          <a:p>
            <a:r>
              <a:rPr lang="en-US" sz="2400" b="1" dirty="0" err="1">
                <a:solidFill>
                  <a:schemeClr val="accent1">
                    <a:lumMod val="50000"/>
                  </a:schemeClr>
                </a:solidFill>
              </a:rPr>
              <a:t>d</a:t>
            </a:r>
            <a:r>
              <a:rPr lang="en-US" sz="2400" b="1" dirty="0" err="1" smtClean="0">
                <a:solidFill>
                  <a:schemeClr val="accent1">
                    <a:lumMod val="50000"/>
                  </a:schemeClr>
                </a:solidFill>
              </a:rPr>
              <a:t>elle</a:t>
            </a:r>
            <a:r>
              <a:rPr lang="en-US" sz="2400" b="1" dirty="0" smtClean="0">
                <a:solidFill>
                  <a:schemeClr val="accent1">
                    <a:lumMod val="50000"/>
                  </a:schemeClr>
                </a:solidFill>
              </a:rPr>
              <a:t> </a:t>
            </a:r>
            <a:r>
              <a:rPr lang="en-US" sz="2400" b="1" dirty="0" err="1" smtClean="0">
                <a:solidFill>
                  <a:schemeClr val="accent1">
                    <a:lumMod val="50000"/>
                  </a:schemeClr>
                </a:solidFill>
              </a:rPr>
              <a:t>condizioni</a:t>
            </a:r>
            <a:endParaRPr lang="it-IT" sz="2400" b="1" dirty="0">
              <a:solidFill>
                <a:schemeClr val="accent1">
                  <a:lumMod val="50000"/>
                </a:schemeClr>
              </a:solidFill>
            </a:endParaRPr>
          </a:p>
        </p:txBody>
      </p:sp>
      <p:sp>
        <p:nvSpPr>
          <p:cNvPr id="7" name="Down Arrow 6"/>
          <p:cNvSpPr/>
          <p:nvPr/>
        </p:nvSpPr>
        <p:spPr>
          <a:xfrm>
            <a:off x="3785973" y="1654629"/>
            <a:ext cx="458675" cy="3768721"/>
          </a:xfrm>
          <a:prstGeom prst="down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TextBox 7"/>
          <p:cNvSpPr txBox="1"/>
          <p:nvPr/>
        </p:nvSpPr>
        <p:spPr>
          <a:xfrm>
            <a:off x="626897" y="5737367"/>
            <a:ext cx="3417391" cy="461665"/>
          </a:xfrm>
          <a:prstGeom prst="rect">
            <a:avLst/>
          </a:prstGeom>
          <a:noFill/>
        </p:spPr>
        <p:txBody>
          <a:bodyPr wrap="square" rtlCol="0">
            <a:spAutoFit/>
          </a:bodyPr>
          <a:lstStyle/>
          <a:p>
            <a:r>
              <a:rPr lang="en-US" sz="2400" b="1" dirty="0" smtClean="0">
                <a:solidFill>
                  <a:srgbClr val="C00000"/>
                </a:solidFill>
              </a:rPr>
              <a:t>1% </a:t>
            </a:r>
            <a:r>
              <a:rPr lang="en-US" sz="2400" b="1" dirty="0" err="1" smtClean="0">
                <a:solidFill>
                  <a:srgbClr val="C00000"/>
                </a:solidFill>
              </a:rPr>
              <a:t>alla</a:t>
            </a:r>
            <a:r>
              <a:rPr lang="en-US" sz="2400" b="1" dirty="0" smtClean="0">
                <a:solidFill>
                  <a:srgbClr val="C00000"/>
                </a:solidFill>
              </a:rPr>
              <a:t> </a:t>
            </a:r>
            <a:r>
              <a:rPr lang="en-US" sz="2400" b="1" dirty="0" err="1" smtClean="0">
                <a:solidFill>
                  <a:srgbClr val="C00000"/>
                </a:solidFill>
              </a:rPr>
              <a:t>massa</a:t>
            </a:r>
            <a:r>
              <a:rPr lang="en-US" sz="2400" b="1" dirty="0" smtClean="0">
                <a:solidFill>
                  <a:srgbClr val="C00000"/>
                </a:solidFill>
              </a:rPr>
              <a:t> </a:t>
            </a:r>
            <a:r>
              <a:rPr lang="en-US" sz="2400" b="1" dirty="0" err="1" smtClean="0">
                <a:solidFill>
                  <a:srgbClr val="C00000"/>
                </a:solidFill>
              </a:rPr>
              <a:t>dell’Higgs</a:t>
            </a:r>
            <a:r>
              <a:rPr lang="en-US" sz="2400" b="1" dirty="0" smtClean="0">
                <a:solidFill>
                  <a:srgbClr val="C00000"/>
                </a:solidFill>
              </a:rPr>
              <a:t>!</a:t>
            </a:r>
            <a:endParaRPr lang="it-IT" sz="2400" b="1" dirty="0">
              <a:solidFill>
                <a:srgbClr val="C00000"/>
              </a:solidFill>
            </a:endParaRPr>
          </a:p>
        </p:txBody>
      </p:sp>
    </p:spTree>
    <p:extLst>
      <p:ext uri="{BB962C8B-B14F-4D97-AF65-F5344CB8AC3E}">
        <p14:creationId xmlns:p14="http://schemas.microsoft.com/office/powerpoint/2010/main" val="216566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r>
              <a:rPr lang="en-US" dirty="0"/>
              <a:t>17</a:t>
            </a:r>
          </a:p>
        </p:txBody>
      </p:sp>
      <p:pic>
        <p:nvPicPr>
          <p:cNvPr id="11" name="Picture 2" descr="http://cms-results.web.cern.ch/cms-results/public-results/publications/HIG-13-001/CMS-HIG-13-001_Figure_01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5795" y="2872222"/>
            <a:ext cx="4150686" cy="3492090"/>
          </a:xfrm>
          <a:prstGeom prst="rect">
            <a:avLst/>
          </a:prstGeom>
          <a:noFill/>
          <a:extLst>
            <a:ext uri="{909E8E84-426E-40DD-AFC4-6F175D3DCCD1}">
              <a14:hiddenFill xmlns:a14="http://schemas.microsoft.com/office/drawing/2010/main">
                <a:solidFill>
                  <a:srgbClr val="FFFFFF"/>
                </a:solidFill>
              </a14:hiddenFill>
            </a:ext>
          </a:extLst>
        </p:spPr>
      </p:pic>
      <p:sp>
        <p:nvSpPr>
          <p:cNvPr id="12" name="Segnaposto contenuto 2"/>
          <p:cNvSpPr>
            <a:spLocks noGrp="1"/>
          </p:cNvSpPr>
          <p:nvPr>
            <p:ph idx="1"/>
          </p:nvPr>
        </p:nvSpPr>
        <p:spPr>
          <a:xfrm>
            <a:off x="6136495" y="1178863"/>
            <a:ext cx="4279987" cy="4114800"/>
          </a:xfrm>
        </p:spPr>
        <p:txBody>
          <a:bodyPr/>
          <a:lstStyle/>
          <a:p>
            <a:r>
              <a:rPr lang="it-IT" sz="2400" dirty="0" err="1"/>
              <a:t>Observation</a:t>
            </a:r>
            <a:r>
              <a:rPr lang="it-IT" sz="2400" dirty="0"/>
              <a:t> in the </a:t>
            </a:r>
            <a:r>
              <a:rPr lang="en-US" sz="2400" dirty="0">
                <a:sym typeface="Symbol" pitchFamily="18" charset="2"/>
              </a:rPr>
              <a:t> decay channel alone</a:t>
            </a:r>
          </a:p>
          <a:p>
            <a:r>
              <a:rPr lang="it-IT" sz="2400" dirty="0"/>
              <a:t>5.7 </a:t>
            </a:r>
            <a:r>
              <a:rPr lang="el-GR" sz="2400" dirty="0"/>
              <a:t>σ</a:t>
            </a:r>
            <a:r>
              <a:rPr lang="it-IT" sz="2400" dirty="0"/>
              <a:t> </a:t>
            </a:r>
            <a:r>
              <a:rPr lang="it-IT" sz="2400" dirty="0" err="1"/>
              <a:t>significance</a:t>
            </a:r>
            <a:r>
              <a:rPr lang="it-IT" sz="2400" dirty="0"/>
              <a:t> with Run1 data</a:t>
            </a:r>
          </a:p>
        </p:txBody>
      </p:sp>
      <p:pic>
        <p:nvPicPr>
          <p:cNvPr id="8" name="Picture 4" descr="http://cms-results.web.cern.ch/cms-results/public-results/publications/HIG-13-001/CMS-HIG-13-001_Figure_01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775" y="1245326"/>
            <a:ext cx="4829041" cy="4820354"/>
          </a:xfrm>
          <a:prstGeom prst="rect">
            <a:avLst/>
          </a:prstGeom>
          <a:noFill/>
          <a:extLst>
            <a:ext uri="{909E8E84-426E-40DD-AFC4-6F175D3DCCD1}">
              <a14:hiddenFill xmlns:a14="http://schemas.microsoft.com/office/drawing/2010/main">
                <a:solidFill>
                  <a:srgbClr val="FFFFFF"/>
                </a:solidFill>
              </a14:hiddenFill>
            </a:ext>
          </a:extLst>
        </p:spPr>
      </p:pic>
      <p:sp>
        <p:nvSpPr>
          <p:cNvPr id="13" name="Segnaposto contenuto 2"/>
          <p:cNvSpPr txBox="1">
            <a:spLocks/>
          </p:cNvSpPr>
          <p:nvPr/>
        </p:nvSpPr>
        <p:spPr bwMode="auto">
          <a:xfrm>
            <a:off x="2675115" y="3441874"/>
            <a:ext cx="2401489" cy="75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47675" indent="-447675" algn="l" rtl="0" fontAlgn="base">
              <a:spcBef>
                <a:spcPct val="20000"/>
              </a:spcBef>
              <a:spcAft>
                <a:spcPct val="0"/>
              </a:spcAft>
              <a:buClr>
                <a:schemeClr val="accent1"/>
              </a:buClr>
              <a:buSzPct val="70000"/>
              <a:buFont typeface="Wingdings" pitchFamily="2" charset="2"/>
              <a:buChar char="n"/>
              <a:defRPr sz="3200">
                <a:solidFill>
                  <a:schemeClr val="tx1"/>
                </a:solidFill>
                <a:latin typeface="+mn-lt"/>
                <a:ea typeface="+mn-ea"/>
                <a:cs typeface="+mn-cs"/>
              </a:defRPr>
            </a:lvl1pPr>
            <a:lvl2pPr marL="889000" indent="-439738" algn="l" rtl="0" fontAlgn="base">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fontAlgn="base">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fontAlgn="base">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a:lstStyle>
          <a:p>
            <a:pPr marL="0" indent="0" algn="ctr">
              <a:buNone/>
            </a:pPr>
            <a:r>
              <a:rPr lang="it-IT" sz="1800" dirty="0">
                <a:solidFill>
                  <a:srgbClr val="06440A"/>
                </a:solidFill>
              </a:rPr>
              <a:t>March 2014</a:t>
            </a:r>
          </a:p>
          <a:p>
            <a:pPr marL="0" indent="0" algn="ctr">
              <a:buNone/>
            </a:pPr>
            <a:r>
              <a:rPr lang="it-IT" sz="1800" b="1" dirty="0">
                <a:solidFill>
                  <a:srgbClr val="000099"/>
                </a:solidFill>
              </a:rPr>
              <a:t>Run1 </a:t>
            </a:r>
            <a:r>
              <a:rPr lang="it-IT" sz="1800" b="1" dirty="0" err="1">
                <a:solidFill>
                  <a:srgbClr val="000099"/>
                </a:solidFill>
              </a:rPr>
              <a:t>Paper</a:t>
            </a:r>
            <a:r>
              <a:rPr lang="it-IT" sz="1800" dirty="0">
                <a:solidFill>
                  <a:srgbClr val="800000"/>
                </a:solidFill>
              </a:rPr>
              <a:t/>
            </a:r>
            <a:br>
              <a:rPr lang="it-IT" sz="1800" dirty="0">
                <a:solidFill>
                  <a:srgbClr val="800000"/>
                </a:solidFill>
              </a:rPr>
            </a:br>
            <a:endParaRPr lang="it-IT" sz="1050" dirty="0">
              <a:solidFill>
                <a:srgbClr val="800000"/>
              </a:solidFill>
            </a:endParaRPr>
          </a:p>
        </p:txBody>
      </p:sp>
      <p:sp>
        <p:nvSpPr>
          <p:cNvPr id="3" name="Title 2"/>
          <p:cNvSpPr>
            <a:spLocks noGrp="1"/>
          </p:cNvSpPr>
          <p:nvPr>
            <p:ph type="title"/>
          </p:nvPr>
        </p:nvSpPr>
        <p:spPr/>
        <p:txBody>
          <a:bodyPr/>
          <a:lstStyle/>
          <a:p>
            <a:r>
              <a:rPr lang="en-US" dirty="0" smtClean="0">
                <a:solidFill>
                  <a:srgbClr val="002060"/>
                </a:solidFill>
              </a:rPr>
              <a:t>Higgs con </a:t>
            </a:r>
            <a:r>
              <a:rPr lang="en-US" dirty="0" err="1" smtClean="0">
                <a:solidFill>
                  <a:srgbClr val="002060"/>
                </a:solidFill>
              </a:rPr>
              <a:t>i</a:t>
            </a:r>
            <a:r>
              <a:rPr lang="en-US" dirty="0" smtClean="0">
                <a:solidFill>
                  <a:srgbClr val="002060"/>
                </a:solidFill>
              </a:rPr>
              <a:t> </a:t>
            </a:r>
            <a:r>
              <a:rPr lang="en-US" dirty="0" err="1" smtClean="0">
                <a:solidFill>
                  <a:srgbClr val="002060"/>
                </a:solidFill>
              </a:rPr>
              <a:t>dati</a:t>
            </a:r>
            <a:r>
              <a:rPr lang="en-US" dirty="0" smtClean="0">
                <a:solidFill>
                  <a:srgbClr val="002060"/>
                </a:solidFill>
              </a:rPr>
              <a:t> del Run 1 (2010-2012)</a:t>
            </a:r>
            <a:endParaRPr lang="it-IT" dirty="0">
              <a:solidFill>
                <a:srgbClr val="002060"/>
              </a:solidFill>
            </a:endParaRPr>
          </a:p>
        </p:txBody>
      </p:sp>
    </p:spTree>
    <p:extLst>
      <p:ext uri="{BB962C8B-B14F-4D97-AF65-F5344CB8AC3E}">
        <p14:creationId xmlns:p14="http://schemas.microsoft.com/office/powerpoint/2010/main" val="2237411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ECAL continua a funzionare...</a:t>
            </a:r>
            <a:endParaRPr lang="it-IT" dirty="0"/>
          </a:p>
        </p:txBody>
      </p:sp>
      <p:pic>
        <p:nvPicPr>
          <p:cNvPr id="31" name="Picture 30"/>
          <p:cNvPicPr>
            <a:picLocks noChangeAspect="1"/>
          </p:cNvPicPr>
          <p:nvPr/>
        </p:nvPicPr>
        <p:blipFill>
          <a:blip r:embed="rId2"/>
          <a:stretch>
            <a:fillRect/>
          </a:stretch>
        </p:blipFill>
        <p:spPr>
          <a:xfrm>
            <a:off x="7749" y="813149"/>
            <a:ext cx="6525002" cy="3384381"/>
          </a:xfrm>
          <a:prstGeom prst="rect">
            <a:avLst/>
          </a:prstGeom>
        </p:spPr>
      </p:pic>
      <p:pic>
        <p:nvPicPr>
          <p:cNvPr id="32" name="Picture 31"/>
          <p:cNvPicPr>
            <a:picLocks noChangeAspect="1"/>
          </p:cNvPicPr>
          <p:nvPr/>
        </p:nvPicPr>
        <p:blipFill>
          <a:blip r:embed="rId3"/>
          <a:stretch>
            <a:fillRect/>
          </a:stretch>
        </p:blipFill>
        <p:spPr>
          <a:xfrm>
            <a:off x="5662553" y="1935717"/>
            <a:ext cx="6529447" cy="2956923"/>
          </a:xfrm>
          <a:prstGeom prst="rect">
            <a:avLst/>
          </a:prstGeom>
        </p:spPr>
      </p:pic>
      <p:pic>
        <p:nvPicPr>
          <p:cNvPr id="33" name="Picture 32"/>
          <p:cNvPicPr>
            <a:picLocks noChangeAspect="1"/>
          </p:cNvPicPr>
          <p:nvPr/>
        </p:nvPicPr>
        <p:blipFill>
          <a:blip r:embed="rId4"/>
          <a:stretch>
            <a:fillRect/>
          </a:stretch>
        </p:blipFill>
        <p:spPr>
          <a:xfrm>
            <a:off x="-8878" y="5017028"/>
            <a:ext cx="7817095" cy="1756343"/>
          </a:xfrm>
          <a:prstGeom prst="rect">
            <a:avLst/>
          </a:prstGeom>
        </p:spPr>
      </p:pic>
      <p:sp>
        <p:nvSpPr>
          <p:cNvPr id="34" name="TextBox 33"/>
          <p:cNvSpPr txBox="1"/>
          <p:nvPr/>
        </p:nvSpPr>
        <p:spPr>
          <a:xfrm>
            <a:off x="7200552" y="1267832"/>
            <a:ext cx="4233641" cy="369332"/>
          </a:xfrm>
          <a:prstGeom prst="rect">
            <a:avLst/>
          </a:prstGeom>
          <a:noFill/>
        </p:spPr>
        <p:txBody>
          <a:bodyPr wrap="square" rtlCol="0">
            <a:spAutoFit/>
          </a:bodyPr>
          <a:lstStyle/>
          <a:p>
            <a:r>
              <a:rPr lang="en-US" b="1" dirty="0" smtClean="0">
                <a:solidFill>
                  <a:srgbClr val="C00000"/>
                </a:solidFill>
              </a:rPr>
              <a:t>Ad </a:t>
            </a:r>
            <a:r>
              <a:rPr lang="en-US" b="1" dirty="0" err="1" smtClean="0">
                <a:solidFill>
                  <a:srgbClr val="C00000"/>
                </a:solidFill>
              </a:rPr>
              <a:t>oggi</a:t>
            </a:r>
            <a:r>
              <a:rPr lang="en-US" b="1" dirty="0" smtClean="0">
                <a:solidFill>
                  <a:srgbClr val="C00000"/>
                </a:solidFill>
              </a:rPr>
              <a:t> 33 </a:t>
            </a:r>
            <a:r>
              <a:rPr lang="en-US" b="1" dirty="0" err="1" smtClean="0">
                <a:solidFill>
                  <a:srgbClr val="C00000"/>
                </a:solidFill>
              </a:rPr>
              <a:t>pubblicazioni</a:t>
            </a:r>
            <a:r>
              <a:rPr lang="en-US" b="1" dirty="0" smtClean="0">
                <a:solidFill>
                  <a:srgbClr val="C00000"/>
                </a:solidFill>
              </a:rPr>
              <a:t> con </a:t>
            </a:r>
            <a:r>
              <a:rPr lang="en-US" b="1" dirty="0" err="1" smtClean="0">
                <a:solidFill>
                  <a:srgbClr val="C00000"/>
                </a:solidFill>
              </a:rPr>
              <a:t>stato</a:t>
            </a:r>
            <a:r>
              <a:rPr lang="en-US" b="1" dirty="0" smtClean="0">
                <a:solidFill>
                  <a:srgbClr val="C00000"/>
                </a:solidFill>
              </a:rPr>
              <a:t> finale </a:t>
            </a:r>
            <a:r>
              <a:rPr lang="en-US" b="1" dirty="0" smtClean="0">
                <a:solidFill>
                  <a:srgbClr val="C00000"/>
                </a:solidFill>
                <a:latin typeface="Symbol" panose="05050102010706020507" pitchFamily="18" charset="2"/>
              </a:rPr>
              <a:t>gg</a:t>
            </a:r>
            <a:endParaRPr lang="it-IT" b="1" dirty="0">
              <a:solidFill>
                <a:srgbClr val="C00000"/>
              </a:solidFill>
              <a:latin typeface="Symbol" panose="05050102010706020507" pitchFamily="18" charset="2"/>
            </a:endParaRPr>
          </a:p>
        </p:txBody>
      </p:sp>
      <p:sp>
        <p:nvSpPr>
          <p:cNvPr id="7" name="Rectangle 6"/>
          <p:cNvSpPr/>
          <p:nvPr/>
        </p:nvSpPr>
        <p:spPr>
          <a:xfrm>
            <a:off x="7814725" y="5194731"/>
            <a:ext cx="4352108" cy="1323439"/>
          </a:xfrm>
          <a:prstGeom prst="rect">
            <a:avLst/>
          </a:prstGeom>
          <a:solidFill>
            <a:schemeClr val="accent5">
              <a:lumMod val="20000"/>
              <a:lumOff val="80000"/>
            </a:schemeClr>
          </a:solidFill>
          <a:ln>
            <a:solidFill>
              <a:srgbClr val="002060"/>
            </a:solidFill>
          </a:ln>
        </p:spPr>
        <p:txBody>
          <a:bodyPr wrap="square">
            <a:spAutoFit/>
          </a:bodyPr>
          <a:lstStyle/>
          <a:p>
            <a:r>
              <a:rPr lang="it-IT" sz="1600" b="1" dirty="0" smtClean="0">
                <a:solidFill>
                  <a:srgbClr val="0070C0"/>
                </a:solidFill>
              </a:rPr>
              <a:t>Scoperto l’Higgs il più era fatto:</a:t>
            </a:r>
          </a:p>
          <a:p>
            <a:r>
              <a:rPr lang="it-IT" sz="1600" b="1" dirty="0" smtClean="0">
                <a:solidFill>
                  <a:srgbClr val="0070C0"/>
                </a:solidFill>
              </a:rPr>
              <a:t>Stefano è diventato </a:t>
            </a:r>
            <a:r>
              <a:rPr lang="it-IT" sz="1600" b="1" dirty="0">
                <a:solidFill>
                  <a:srgbClr val="0070C0"/>
                </a:solidFill>
              </a:rPr>
              <a:t>Direttore della Sezione INFN-MIB (dopo i primi tre anni di Direzione di Tonino) da </a:t>
            </a:r>
            <a:r>
              <a:rPr lang="it-IT" sz="1600" b="1" dirty="0" smtClean="0">
                <a:solidFill>
                  <a:srgbClr val="0070C0"/>
                </a:solidFill>
              </a:rPr>
              <a:t>fine 2009 </a:t>
            </a:r>
            <a:r>
              <a:rPr lang="it-IT" sz="1600" b="1" dirty="0">
                <a:solidFill>
                  <a:srgbClr val="0070C0"/>
                </a:solidFill>
              </a:rPr>
              <a:t>a </a:t>
            </a:r>
            <a:r>
              <a:rPr lang="it-IT" sz="1600" b="1" dirty="0" smtClean="0">
                <a:solidFill>
                  <a:srgbClr val="0070C0"/>
                </a:solidFill>
              </a:rPr>
              <a:t>fine 2012</a:t>
            </a:r>
            <a:r>
              <a:rPr lang="it-IT" sz="1600" b="1" dirty="0">
                <a:solidFill>
                  <a:srgbClr val="0070C0"/>
                </a:solidFill>
              </a:rPr>
              <a:t>, quando </a:t>
            </a:r>
            <a:r>
              <a:rPr lang="it-IT" sz="1600" b="1" dirty="0" smtClean="0">
                <a:solidFill>
                  <a:srgbClr val="0070C0"/>
                </a:solidFill>
              </a:rPr>
              <a:t>è stato chiamato a dirigere i </a:t>
            </a:r>
            <a:r>
              <a:rPr lang="it-IT" sz="1600" b="1" dirty="0">
                <a:solidFill>
                  <a:srgbClr val="0070C0"/>
                </a:solidFill>
              </a:rPr>
              <a:t>laboratori al Gran Sasso.</a:t>
            </a:r>
          </a:p>
        </p:txBody>
      </p:sp>
    </p:spTree>
    <p:extLst>
      <p:ext uri="{BB962C8B-B14F-4D97-AF65-F5344CB8AC3E}">
        <p14:creationId xmlns:p14="http://schemas.microsoft.com/office/powerpoint/2010/main" val="13453582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LHC continua a </a:t>
            </a:r>
            <a:r>
              <a:rPr lang="en-US" dirty="0" err="1" smtClean="0"/>
              <a:t>funzionare</a:t>
            </a:r>
            <a:r>
              <a:rPr lang="en-US" dirty="0" smtClean="0"/>
              <a:t> </a:t>
            </a:r>
            <a:r>
              <a:rPr lang="en-US" dirty="0" err="1" smtClean="0"/>
              <a:t>alla</a:t>
            </a:r>
            <a:r>
              <a:rPr lang="en-US" dirty="0" smtClean="0"/>
              <a:t> </a:t>
            </a:r>
            <a:r>
              <a:rPr lang="en-US" dirty="0" err="1" smtClean="0"/>
              <a:t>grande</a:t>
            </a:r>
            <a:r>
              <a:rPr lang="en-US" dirty="0" smtClean="0"/>
              <a:t>!</a:t>
            </a:r>
            <a:endParaRPr lang="it-IT" dirty="0"/>
          </a:p>
        </p:txBody>
      </p:sp>
      <p:pic>
        <p:nvPicPr>
          <p:cNvPr id="3" name="Picture 2"/>
          <p:cNvPicPr>
            <a:picLocks noChangeAspect="1"/>
          </p:cNvPicPr>
          <p:nvPr/>
        </p:nvPicPr>
        <p:blipFill>
          <a:blip r:embed="rId2"/>
          <a:stretch>
            <a:fillRect/>
          </a:stretch>
        </p:blipFill>
        <p:spPr>
          <a:xfrm>
            <a:off x="625152" y="1319442"/>
            <a:ext cx="11028784" cy="4819798"/>
          </a:xfrm>
          <a:prstGeom prst="rect">
            <a:avLst/>
          </a:prstGeom>
        </p:spPr>
      </p:pic>
      <p:sp>
        <p:nvSpPr>
          <p:cNvPr id="4" name="TextBox 3"/>
          <p:cNvSpPr txBox="1"/>
          <p:nvPr/>
        </p:nvSpPr>
        <p:spPr>
          <a:xfrm>
            <a:off x="6382139" y="6419461"/>
            <a:ext cx="2024400" cy="369332"/>
          </a:xfrm>
          <a:prstGeom prst="rect">
            <a:avLst/>
          </a:prstGeom>
          <a:noFill/>
        </p:spPr>
        <p:txBody>
          <a:bodyPr wrap="none" rtlCol="0">
            <a:spAutoFit/>
          </a:bodyPr>
          <a:lstStyle/>
          <a:p>
            <a:r>
              <a:rPr lang="it-IT" smtClean="0"/>
              <a:t>EPS 2025 Highlights</a:t>
            </a:r>
            <a:endParaRPr lang="it-IT"/>
          </a:p>
        </p:txBody>
      </p:sp>
    </p:spTree>
    <p:extLst>
      <p:ext uri="{BB962C8B-B14F-4D97-AF65-F5344CB8AC3E}">
        <p14:creationId xmlns:p14="http://schemas.microsoft.com/office/powerpoint/2010/main" val="11591513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E02858-EDA6-411A-89FA-AA677F538F24}"/>
              </a:ext>
            </a:extLst>
          </p:cNvPr>
          <p:cNvSpPr>
            <a:spLocks noGrp="1"/>
          </p:cNvSpPr>
          <p:nvPr>
            <p:ph type="title"/>
          </p:nvPr>
        </p:nvSpPr>
        <p:spPr/>
        <p:txBody>
          <a:bodyPr>
            <a:normAutofit/>
          </a:bodyPr>
          <a:lstStyle/>
          <a:p>
            <a:r>
              <a:rPr lang="it-IT" dirty="0" smtClean="0">
                <a:solidFill>
                  <a:srgbClr val="002060"/>
                </a:solidFill>
              </a:rPr>
              <a:t>Alcuni risultati dai dati di Run2 e Run3</a:t>
            </a:r>
            <a:endParaRPr lang="en-US" dirty="0">
              <a:solidFill>
                <a:srgbClr val="002060"/>
              </a:solidFill>
            </a:endParaRPr>
          </a:p>
        </p:txBody>
      </p:sp>
      <p:sp>
        <p:nvSpPr>
          <p:cNvPr id="4" name="Segnaposto numero diapositiva 3">
            <a:extLst>
              <a:ext uri="{FF2B5EF4-FFF2-40B4-BE49-F238E27FC236}">
                <a16:creationId xmlns:a16="http://schemas.microsoft.com/office/drawing/2014/main" id="{4F4B3156-D5C1-427A-A9AD-D7ECBFACD1FE}"/>
              </a:ext>
            </a:extLst>
          </p:cNvPr>
          <p:cNvSpPr>
            <a:spLocks noGrp="1"/>
          </p:cNvSpPr>
          <p:nvPr>
            <p:ph type="sldNum" sz="quarter" idx="12"/>
          </p:nvPr>
        </p:nvSpPr>
        <p:spPr/>
        <p:txBody>
          <a:bodyPr/>
          <a:lstStyle/>
          <a:p>
            <a:fld id="{3DC84534-9FFC-4E26-A316-5DF4C46912E3}" type="slidenum">
              <a:rPr lang="en-US" smtClean="0"/>
              <a:pPr/>
              <a:t>28</a:t>
            </a:fld>
            <a:endParaRPr lang="en-US"/>
          </a:p>
        </p:txBody>
      </p:sp>
      <p:sp>
        <p:nvSpPr>
          <p:cNvPr id="5" name="Segnaposto piè di pagina 4">
            <a:extLst>
              <a:ext uri="{FF2B5EF4-FFF2-40B4-BE49-F238E27FC236}">
                <a16:creationId xmlns:a16="http://schemas.microsoft.com/office/drawing/2014/main" id="{0FC454B3-4AB0-48A3-A6BE-C849F5AA0C63}"/>
              </a:ext>
            </a:extLst>
          </p:cNvPr>
          <p:cNvSpPr>
            <a:spLocks noGrp="1"/>
          </p:cNvSpPr>
          <p:nvPr>
            <p:ph type="ftr" sz="quarter" idx="4294967295"/>
          </p:nvPr>
        </p:nvSpPr>
        <p:spPr/>
        <p:txBody>
          <a:bodyPr/>
          <a:lstStyle/>
          <a:p>
            <a:r>
              <a:rPr lang="it-IT"/>
              <a:t>Riccardo Paramatti – Sapienza Univ. and INFN Roma</a:t>
            </a:r>
            <a:endParaRPr lang="en-US" dirty="0"/>
          </a:p>
        </p:txBody>
      </p:sp>
      <p:pic>
        <p:nvPicPr>
          <p:cNvPr id="6" name="Immagine 5">
            <a:extLst>
              <a:ext uri="{FF2B5EF4-FFF2-40B4-BE49-F238E27FC236}">
                <a16:creationId xmlns:a16="http://schemas.microsoft.com/office/drawing/2014/main" id="{98A711CC-27F6-4D54-8CF2-2FCEFBB9A2BF}"/>
              </a:ext>
            </a:extLst>
          </p:cNvPr>
          <p:cNvPicPr>
            <a:picLocks noChangeAspect="1"/>
          </p:cNvPicPr>
          <p:nvPr/>
        </p:nvPicPr>
        <p:blipFill rotWithShape="1">
          <a:blip r:embed="rId2"/>
          <a:srcRect l="52240" t="8537"/>
          <a:stretch/>
        </p:blipFill>
        <p:spPr>
          <a:xfrm>
            <a:off x="896983" y="1165285"/>
            <a:ext cx="4251582" cy="5382501"/>
          </a:xfrm>
          <a:prstGeom prst="rect">
            <a:avLst/>
          </a:prstGeom>
        </p:spPr>
      </p:pic>
      <p:pic>
        <p:nvPicPr>
          <p:cNvPr id="9" name="Segnaposto contenuto 8" descr="Immagine che contiene testo, schermata, diagramma, Diagramma&#10;&#10;Descrizione generata automaticamente">
            <a:extLst>
              <a:ext uri="{FF2B5EF4-FFF2-40B4-BE49-F238E27FC236}">
                <a16:creationId xmlns:a16="http://schemas.microsoft.com/office/drawing/2014/main" id="{023B4C56-BEEA-448B-901D-4C8A6FD5084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98357" y="3106768"/>
            <a:ext cx="4543607" cy="3274685"/>
          </a:xfrm>
        </p:spPr>
      </p:pic>
      <p:sp>
        <p:nvSpPr>
          <p:cNvPr id="10" name="Segnaposto contenuto 5">
            <a:extLst>
              <a:ext uri="{FF2B5EF4-FFF2-40B4-BE49-F238E27FC236}">
                <a16:creationId xmlns:a16="http://schemas.microsoft.com/office/drawing/2014/main" id="{E26053B6-AF73-4F3F-A8C6-B2048A60F317}"/>
              </a:ext>
            </a:extLst>
          </p:cNvPr>
          <p:cNvSpPr txBox="1">
            <a:spLocks/>
          </p:cNvSpPr>
          <p:nvPr/>
        </p:nvSpPr>
        <p:spPr bwMode="auto">
          <a:xfrm>
            <a:off x="6010605" y="1165285"/>
            <a:ext cx="4788024" cy="1018456"/>
          </a:xfrm>
          <a:prstGeom prst="rect">
            <a:avLst/>
          </a:prstGeom>
          <a:noFill/>
          <a:ln>
            <a:solidFill>
              <a:schemeClr val="bg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47675" indent="-447675" algn="l" rtl="0" fontAlgn="base">
              <a:spcBef>
                <a:spcPct val="20000"/>
              </a:spcBef>
              <a:spcAft>
                <a:spcPct val="0"/>
              </a:spcAft>
              <a:buClr>
                <a:schemeClr val="accent1"/>
              </a:buClr>
              <a:buSzPct val="70000"/>
              <a:buFont typeface="Wingdings" pitchFamily="2" charset="2"/>
              <a:buChar char="n"/>
              <a:defRPr sz="3200">
                <a:solidFill>
                  <a:schemeClr val="tx1"/>
                </a:solidFill>
                <a:latin typeface="+mn-lt"/>
                <a:ea typeface="+mn-ea"/>
                <a:cs typeface="+mn-cs"/>
              </a:defRPr>
            </a:lvl1pPr>
            <a:lvl2pPr marL="889000" indent="-439738" algn="l" rtl="0" fontAlgn="base">
              <a:spcBef>
                <a:spcPct val="20000"/>
              </a:spcBef>
              <a:spcAft>
                <a:spcPct val="0"/>
              </a:spcAft>
              <a:buClr>
                <a:schemeClr val="hlink"/>
              </a:buClr>
              <a:buSzPct val="65000"/>
              <a:buFont typeface="Wingdings" pitchFamily="2" charset="2"/>
              <a:buChar char="¡"/>
              <a:defRPr sz="2800">
                <a:solidFill>
                  <a:schemeClr val="tx1"/>
                </a:solidFill>
                <a:latin typeface="+mn-lt"/>
              </a:defRPr>
            </a:lvl2pPr>
            <a:lvl3pPr marL="1293813" indent="-403225" algn="l" rtl="0" fontAlgn="base">
              <a:spcBef>
                <a:spcPct val="20000"/>
              </a:spcBef>
              <a:spcAft>
                <a:spcPct val="0"/>
              </a:spcAft>
              <a:buClr>
                <a:schemeClr val="accent1"/>
              </a:buClr>
              <a:buSzPct val="70000"/>
              <a:buFont typeface="Wingdings" pitchFamily="2" charset="2"/>
              <a:buChar char="n"/>
              <a:defRPr sz="2400">
                <a:solidFill>
                  <a:schemeClr val="tx1"/>
                </a:solidFill>
                <a:latin typeface="+mn-lt"/>
              </a:defRPr>
            </a:lvl3pPr>
            <a:lvl4pPr marL="1681163" indent="-385763" algn="l" rtl="0" fontAlgn="base">
              <a:spcBef>
                <a:spcPct val="20000"/>
              </a:spcBef>
              <a:spcAft>
                <a:spcPct val="0"/>
              </a:spcAft>
              <a:buClr>
                <a:schemeClr val="hlink"/>
              </a:buClr>
              <a:buSzPct val="75000"/>
              <a:buFont typeface="Wingdings" pitchFamily="2" charset="2"/>
              <a:buChar char="¡"/>
              <a:defRPr sz="2000">
                <a:solidFill>
                  <a:schemeClr val="tx1"/>
                </a:solidFill>
                <a:latin typeface="+mn-lt"/>
              </a:defRPr>
            </a:lvl4pPr>
            <a:lvl5pPr marL="20701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5pPr>
            <a:lvl6pPr marL="25273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6pPr>
            <a:lvl7pPr marL="29845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7pPr>
            <a:lvl8pPr marL="34417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8pPr>
            <a:lvl9pPr marL="3898900" indent="-387350" algn="l" rtl="0" fontAlgn="base">
              <a:spcBef>
                <a:spcPct val="20000"/>
              </a:spcBef>
              <a:spcAft>
                <a:spcPct val="0"/>
              </a:spcAft>
              <a:buClr>
                <a:schemeClr val="accent1"/>
              </a:buClr>
              <a:buSzPct val="70000"/>
              <a:buFont typeface="Wingdings" pitchFamily="2" charset="2"/>
              <a:buChar char="n"/>
              <a:defRPr sz="2000">
                <a:solidFill>
                  <a:schemeClr val="tx1"/>
                </a:solidFill>
                <a:latin typeface="+mn-lt"/>
              </a:defRPr>
            </a:lvl9pPr>
          </a:lstStyle>
          <a:p>
            <a:pPr marL="0" indent="0">
              <a:buNone/>
            </a:pPr>
            <a:r>
              <a:rPr lang="en-US" sz="2400" dirty="0"/>
              <a:t>Low mass resonances:</a:t>
            </a:r>
          </a:p>
          <a:p>
            <a:pPr marL="0" indent="0">
              <a:buNone/>
            </a:pPr>
            <a:r>
              <a:rPr lang="en-US" sz="2400" dirty="0"/>
              <a:t>the invariant mass distribution for pairs of oppositely charged electrons originating from a common vertex. </a:t>
            </a:r>
            <a:r>
              <a:rPr lang="en-US" sz="2000" dirty="0"/>
              <a:t/>
            </a:r>
            <a:br>
              <a:rPr lang="en-US" sz="2000" dirty="0"/>
            </a:br>
            <a:r>
              <a:rPr lang="en-US" sz="2000" dirty="0">
                <a:hlinkClick r:id="rId4"/>
              </a:rPr>
              <a:t>CMS PAPER EXO-23-007</a:t>
            </a:r>
            <a:endParaRPr lang="en-US" sz="2000" dirty="0"/>
          </a:p>
        </p:txBody>
      </p:sp>
    </p:spTree>
    <p:extLst>
      <p:ext uri="{BB962C8B-B14F-4D97-AF65-F5344CB8AC3E}">
        <p14:creationId xmlns:p14="http://schemas.microsoft.com/office/powerpoint/2010/main" val="865625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 Standard Model continua ad </a:t>
            </a:r>
            <a:r>
              <a:rPr lang="en-US" dirty="0" err="1" smtClean="0"/>
              <a:t>essere</a:t>
            </a:r>
            <a:r>
              <a:rPr lang="en-US" dirty="0" smtClean="0"/>
              <a:t> in </a:t>
            </a:r>
            <a:r>
              <a:rPr lang="en-US" dirty="0" err="1" smtClean="0"/>
              <a:t>ottima</a:t>
            </a:r>
            <a:r>
              <a:rPr lang="en-US" dirty="0" smtClean="0"/>
              <a:t> forma…</a:t>
            </a:r>
            <a:endParaRPr lang="it-IT" dirty="0"/>
          </a:p>
        </p:txBody>
      </p:sp>
      <p:pic>
        <p:nvPicPr>
          <p:cNvPr id="3" name="Picture 2"/>
          <p:cNvPicPr>
            <a:picLocks noChangeAspect="1"/>
          </p:cNvPicPr>
          <p:nvPr/>
        </p:nvPicPr>
        <p:blipFill>
          <a:blip r:embed="rId2"/>
          <a:stretch>
            <a:fillRect/>
          </a:stretch>
        </p:blipFill>
        <p:spPr>
          <a:xfrm>
            <a:off x="269697" y="1451503"/>
            <a:ext cx="6132591" cy="4104566"/>
          </a:xfrm>
          <a:prstGeom prst="rect">
            <a:avLst/>
          </a:prstGeom>
        </p:spPr>
      </p:pic>
      <p:pic>
        <p:nvPicPr>
          <p:cNvPr id="6" name="Picture 5"/>
          <p:cNvPicPr>
            <a:picLocks noChangeAspect="1"/>
          </p:cNvPicPr>
          <p:nvPr/>
        </p:nvPicPr>
        <p:blipFill>
          <a:blip r:embed="rId3"/>
          <a:stretch>
            <a:fillRect/>
          </a:stretch>
        </p:blipFill>
        <p:spPr>
          <a:xfrm>
            <a:off x="6708089" y="1239003"/>
            <a:ext cx="5262173" cy="4911361"/>
          </a:xfrm>
          <a:prstGeom prst="rect">
            <a:avLst/>
          </a:prstGeom>
        </p:spPr>
      </p:pic>
      <p:sp>
        <p:nvSpPr>
          <p:cNvPr id="4" name="TextBox 3"/>
          <p:cNvSpPr txBox="1"/>
          <p:nvPr/>
        </p:nvSpPr>
        <p:spPr>
          <a:xfrm>
            <a:off x="365760" y="1111250"/>
            <a:ext cx="2872389" cy="461665"/>
          </a:xfrm>
          <a:prstGeom prst="rect">
            <a:avLst/>
          </a:prstGeom>
          <a:noFill/>
        </p:spPr>
        <p:txBody>
          <a:bodyPr wrap="none" rtlCol="0">
            <a:spAutoFit/>
          </a:bodyPr>
          <a:lstStyle/>
          <a:p>
            <a:r>
              <a:rPr lang="en-US" sz="2400" b="1" dirty="0" err="1" smtClean="0">
                <a:solidFill>
                  <a:srgbClr val="FF0000"/>
                </a:solidFill>
              </a:rPr>
              <a:t>Misure</a:t>
            </a:r>
            <a:r>
              <a:rPr lang="en-US" sz="2400" b="1" dirty="0" smtClean="0">
                <a:solidFill>
                  <a:srgbClr val="FF0000"/>
                </a:solidFill>
              </a:rPr>
              <a:t> di </a:t>
            </a:r>
            <a:r>
              <a:rPr lang="en-US" sz="2400" b="1" dirty="0" err="1" smtClean="0">
                <a:solidFill>
                  <a:srgbClr val="FF0000"/>
                </a:solidFill>
              </a:rPr>
              <a:t>precisione</a:t>
            </a:r>
            <a:r>
              <a:rPr lang="en-US" sz="2400" b="1" dirty="0" smtClean="0">
                <a:solidFill>
                  <a:srgbClr val="FF0000"/>
                </a:solidFill>
              </a:rPr>
              <a:t>!</a:t>
            </a:r>
            <a:endParaRPr lang="it-IT" sz="2400" b="1" dirty="0">
              <a:solidFill>
                <a:srgbClr val="FF0000"/>
              </a:solidFill>
            </a:endParaRPr>
          </a:p>
        </p:txBody>
      </p:sp>
    </p:spTree>
    <p:extLst>
      <p:ext uri="{BB962C8B-B14F-4D97-AF65-F5344CB8AC3E}">
        <p14:creationId xmlns:p14="http://schemas.microsoft.com/office/powerpoint/2010/main" val="1145001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67"/>
          <p:cNvGrpSpPr>
            <a:grpSpLocks/>
          </p:cNvGrpSpPr>
          <p:nvPr/>
        </p:nvGrpSpPr>
        <p:grpSpPr bwMode="auto">
          <a:xfrm>
            <a:off x="4957428" y="827002"/>
            <a:ext cx="3542137" cy="5765387"/>
            <a:chOff x="0" y="570"/>
            <a:chExt cx="2588" cy="3888"/>
          </a:xfrm>
        </p:grpSpPr>
        <p:pic>
          <p:nvPicPr>
            <p:cNvPr id="14" name="Picture 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0"/>
              <a:ext cx="2588" cy="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66"/>
            <p:cNvSpPr txBox="1">
              <a:spLocks noChangeArrowheads="1"/>
            </p:cNvSpPr>
            <p:nvPr/>
          </p:nvSpPr>
          <p:spPr bwMode="auto">
            <a:xfrm>
              <a:off x="1814" y="1167"/>
              <a:ext cx="4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400" b="1"/>
                <a:t>INPUT</a:t>
              </a:r>
            </a:p>
          </p:txBody>
        </p:sp>
      </p:grpSp>
      <p:sp>
        <p:nvSpPr>
          <p:cNvPr id="2" name="Title 1"/>
          <p:cNvSpPr>
            <a:spLocks noGrp="1"/>
          </p:cNvSpPr>
          <p:nvPr>
            <p:ph type="title"/>
          </p:nvPr>
        </p:nvSpPr>
        <p:spPr>
          <a:xfrm>
            <a:off x="238290" y="-85725"/>
            <a:ext cx="10515600" cy="1111250"/>
          </a:xfrm>
        </p:spPr>
        <p:txBody>
          <a:bodyPr/>
          <a:lstStyle/>
          <a:p>
            <a:r>
              <a:rPr lang="en-US" dirty="0" smtClean="0"/>
              <a:t>LEP- test di </a:t>
            </a:r>
            <a:r>
              <a:rPr lang="en-US" dirty="0" err="1" smtClean="0"/>
              <a:t>precisione</a:t>
            </a:r>
            <a:r>
              <a:rPr lang="en-US" dirty="0" smtClean="0"/>
              <a:t> </a:t>
            </a:r>
            <a:r>
              <a:rPr lang="en-US" dirty="0" err="1" smtClean="0"/>
              <a:t>dello</a:t>
            </a:r>
            <a:r>
              <a:rPr lang="en-US" dirty="0" smtClean="0"/>
              <a:t> SM (1989-2000)</a:t>
            </a:r>
            <a:endParaRPr lang="it-IT" dirty="0"/>
          </a:p>
        </p:txBody>
      </p:sp>
      <p:pic>
        <p:nvPicPr>
          <p:cNvPr id="5" name="Picture 7" descr="LEPWhat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6057"/>
            <a:ext cx="4951413" cy="55626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762000" y="844420"/>
            <a:ext cx="4119173" cy="5888037"/>
            <a:chOff x="762000" y="844420"/>
            <a:chExt cx="4119173" cy="5888037"/>
          </a:xfrm>
        </p:grpSpPr>
        <p:sp>
          <p:nvSpPr>
            <p:cNvPr id="3" name="Text Box 5"/>
            <p:cNvSpPr txBox="1">
              <a:spLocks noChangeArrowheads="1"/>
            </p:cNvSpPr>
            <p:nvPr/>
          </p:nvSpPr>
          <p:spPr bwMode="auto">
            <a:xfrm>
              <a:off x="1914135" y="844420"/>
              <a:ext cx="2967038" cy="349250"/>
            </a:xfrm>
            <a:prstGeom prst="rect">
              <a:avLst/>
            </a:prstGeom>
            <a:solidFill>
              <a:srgbClr val="E1FFE1"/>
            </a:solidFill>
            <a:ln w="12700">
              <a:solidFill>
                <a:schemeClr val="tx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it-IT" sz="1600" b="1" dirty="0">
                  <a:solidFill>
                    <a:schemeClr val="tx2"/>
                  </a:solidFill>
                  <a:latin typeface="Comic Sans MS" panose="030F0702030302020204" pitchFamily="66" charset="0"/>
                </a:rPr>
                <a:t>Total </a:t>
              </a:r>
              <a:r>
                <a:rPr lang="en-US" altLang="it-IT" sz="1600" b="1" dirty="0">
                  <a:solidFill>
                    <a:srgbClr val="009900"/>
                  </a:solidFill>
                  <a:latin typeface="Comic Sans MS" panose="030F0702030302020204" pitchFamily="66" charset="0"/>
                </a:rPr>
                <a:t>Luminosity</a:t>
              </a:r>
              <a:r>
                <a:rPr lang="en-US" altLang="it-IT" sz="1600" b="1" dirty="0">
                  <a:solidFill>
                    <a:schemeClr val="tx2"/>
                  </a:solidFill>
                  <a:latin typeface="Comic Sans MS" panose="030F0702030302020204" pitchFamily="66" charset="0"/>
                </a:rPr>
                <a:t>: </a:t>
              </a:r>
              <a:r>
                <a:rPr lang="en-US" altLang="it-IT" sz="1600" b="1" dirty="0">
                  <a:solidFill>
                    <a:srgbClr val="009900"/>
                  </a:solidFill>
                  <a:latin typeface="Comic Sans MS" panose="030F0702030302020204" pitchFamily="66" charset="0"/>
                </a:rPr>
                <a:t>1000</a:t>
              </a:r>
              <a:r>
                <a:rPr lang="en-US" altLang="it-IT" sz="1600" b="1" dirty="0">
                  <a:solidFill>
                    <a:schemeClr val="tx2"/>
                  </a:solidFill>
                  <a:latin typeface="Comic Sans MS" panose="030F0702030302020204" pitchFamily="66" charset="0"/>
                </a:rPr>
                <a:t> pb</a:t>
              </a:r>
              <a:r>
                <a:rPr lang="en-US" altLang="it-IT" sz="1600" b="1" baseline="30000" dirty="0">
                  <a:solidFill>
                    <a:schemeClr val="tx2"/>
                  </a:solidFill>
                  <a:latin typeface="Comic Sans MS" panose="030F0702030302020204" pitchFamily="66" charset="0"/>
                </a:rPr>
                <a:t>-1</a:t>
              </a:r>
              <a:endParaRPr lang="en-US" altLang="it-IT" sz="1600" b="1" dirty="0">
                <a:solidFill>
                  <a:schemeClr val="tx2"/>
                </a:solidFill>
              </a:endParaRPr>
            </a:p>
          </p:txBody>
        </p:sp>
        <p:sp>
          <p:nvSpPr>
            <p:cNvPr id="6" name="Text Box 8"/>
            <p:cNvSpPr txBox="1">
              <a:spLocks noChangeArrowheads="1"/>
            </p:cNvSpPr>
            <p:nvPr/>
          </p:nvSpPr>
          <p:spPr bwMode="auto">
            <a:xfrm>
              <a:off x="1219200" y="1398457"/>
              <a:ext cx="1358900" cy="317500"/>
            </a:xfrm>
            <a:prstGeom prst="rect">
              <a:avLst/>
            </a:prstGeom>
            <a:solidFill>
              <a:srgbClr val="FBFFDD"/>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it-IT" sz="1400" b="1">
                  <a:solidFill>
                    <a:srgbClr val="009900"/>
                  </a:solidFill>
                  <a:latin typeface="Comic Sans MS" panose="030F0702030302020204" pitchFamily="66" charset="0"/>
                </a:rPr>
                <a:t>20 Million Z’s</a:t>
              </a:r>
            </a:p>
          </p:txBody>
        </p:sp>
        <p:sp>
          <p:nvSpPr>
            <p:cNvPr id="7" name="Oval 9"/>
            <p:cNvSpPr>
              <a:spLocks noChangeArrowheads="1"/>
            </p:cNvSpPr>
            <p:nvPr/>
          </p:nvSpPr>
          <p:spPr bwMode="auto">
            <a:xfrm>
              <a:off x="1677988" y="4141657"/>
              <a:ext cx="1898650" cy="404813"/>
            </a:xfrm>
            <a:prstGeom prst="ellipse">
              <a:avLst/>
            </a:prstGeom>
            <a:solidFill>
              <a:srgbClr val="FEF3D6"/>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it-IT" sz="1400" b="1">
                  <a:solidFill>
                    <a:srgbClr val="FF0000"/>
                  </a:solidFill>
                  <a:latin typeface="Comic Sans MS" panose="030F0702030302020204" pitchFamily="66" charset="0"/>
                </a:rPr>
                <a:t>40,000 W</a:t>
              </a:r>
              <a:r>
                <a:rPr lang="en-US" altLang="it-IT" sz="1400" b="1" baseline="30000">
                  <a:solidFill>
                    <a:srgbClr val="FF0000"/>
                  </a:solidFill>
                  <a:latin typeface="Comic Sans MS" panose="030F0702030302020204" pitchFamily="66" charset="0"/>
                </a:rPr>
                <a:t>+</a:t>
              </a:r>
              <a:r>
                <a:rPr lang="en-US" altLang="it-IT" sz="1400" b="1">
                  <a:solidFill>
                    <a:srgbClr val="FF0000"/>
                  </a:solidFill>
                  <a:latin typeface="Comic Sans MS" panose="030F0702030302020204" pitchFamily="66" charset="0"/>
                </a:rPr>
                <a:t>W</a:t>
              </a:r>
              <a:r>
                <a:rPr lang="en-US" altLang="it-IT" sz="1400" b="1" baseline="30000">
                  <a:solidFill>
                    <a:srgbClr val="FF0000"/>
                  </a:solidFill>
                  <a:latin typeface="Comic Sans MS" panose="030F0702030302020204" pitchFamily="66" charset="0"/>
                </a:rPr>
                <a:t>-</a:t>
              </a:r>
              <a:endParaRPr lang="en-US" altLang="it-IT" sz="1400" b="1">
                <a:solidFill>
                  <a:srgbClr val="FF0000"/>
                </a:solidFill>
                <a:latin typeface="Comic Sans MS" panose="030F0702030302020204" pitchFamily="66" charset="0"/>
              </a:endParaRPr>
            </a:p>
          </p:txBody>
        </p:sp>
        <p:sp>
          <p:nvSpPr>
            <p:cNvPr id="9" name="Text Box 11"/>
            <p:cNvSpPr txBox="1">
              <a:spLocks noChangeArrowheads="1"/>
            </p:cNvSpPr>
            <p:nvPr/>
          </p:nvSpPr>
          <p:spPr bwMode="auto">
            <a:xfrm>
              <a:off x="1219200" y="2160457"/>
              <a:ext cx="1728788" cy="349250"/>
            </a:xfrm>
            <a:prstGeom prst="rect">
              <a:avLst/>
            </a:prstGeom>
            <a:solidFill>
              <a:srgbClr val="E9FFEA"/>
            </a:solidFill>
            <a:ln w="12700">
              <a:solidFill>
                <a:schemeClr val="tx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it-IT" sz="1600" b="1">
                  <a:solidFill>
                    <a:srgbClr val="FF9900"/>
                  </a:solidFill>
                  <a:latin typeface="Comic Sans MS" panose="030F0702030302020204" pitchFamily="66" charset="0"/>
                </a:rPr>
                <a:t>Precision</a:t>
              </a:r>
              <a:r>
                <a:rPr lang="en-US" altLang="it-IT" sz="1600" b="1">
                  <a:latin typeface="Comic Sans MS" panose="030F0702030302020204" pitchFamily="66" charset="0"/>
                </a:rPr>
                <a:t>:</a:t>
              </a:r>
              <a:r>
                <a:rPr lang="en-US" altLang="it-IT" sz="1600" b="1">
                  <a:solidFill>
                    <a:srgbClr val="FF9900"/>
                  </a:solidFill>
                  <a:latin typeface="Comic Sans MS" panose="030F0702030302020204" pitchFamily="66" charset="0"/>
                </a:rPr>
                <a:t> 0.1</a:t>
              </a:r>
              <a:r>
                <a:rPr lang="en-US" altLang="it-IT" sz="1600" b="1">
                  <a:latin typeface="Comic Sans MS" panose="030F0702030302020204" pitchFamily="66" charset="0"/>
                </a:rPr>
                <a:t>%</a:t>
              </a:r>
              <a:endParaRPr lang="en-US" altLang="it-IT" sz="1600" b="1">
                <a:solidFill>
                  <a:srgbClr val="FF9900"/>
                </a:solidFill>
              </a:endParaRPr>
            </a:p>
          </p:txBody>
        </p:sp>
        <p:sp>
          <p:nvSpPr>
            <p:cNvPr id="10" name="Text Box 12"/>
            <p:cNvSpPr txBox="1">
              <a:spLocks noChangeArrowheads="1"/>
            </p:cNvSpPr>
            <p:nvPr/>
          </p:nvSpPr>
          <p:spPr bwMode="auto">
            <a:xfrm>
              <a:off x="1366838" y="6399082"/>
              <a:ext cx="2555875" cy="333375"/>
            </a:xfrm>
            <a:prstGeom prst="rect">
              <a:avLst/>
            </a:prstGeom>
            <a:solidFill>
              <a:srgbClr val="FEF3D6"/>
            </a:solidFill>
            <a:ln w="12700">
              <a:solidFill>
                <a:schemeClr val="tx2"/>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it-IT" sz="1500" b="1">
                  <a:solidFill>
                    <a:srgbClr val="FF0000"/>
                  </a:solidFill>
                  <a:latin typeface="Comic Sans MS" panose="030F0702030302020204" pitchFamily="66" charset="0"/>
                </a:rPr>
                <a:t>Energy</a:t>
              </a:r>
              <a:r>
                <a:rPr lang="en-US" altLang="it-IT" sz="1500" b="1">
                  <a:latin typeface="Comic Sans MS" panose="030F0702030302020204" pitchFamily="66" charset="0"/>
                </a:rPr>
                <a:t>: 88</a:t>
              </a:r>
              <a:r>
                <a:rPr lang="en-US" altLang="it-IT" sz="1500" b="1"/>
                <a:t> </a:t>
              </a:r>
              <a:r>
                <a:rPr lang="en-US" altLang="it-IT" sz="1500" b="1">
                  <a:sym typeface="Symbol" panose="05050102010706020507" pitchFamily="18" charset="2"/>
                </a:rPr>
                <a:t> </a:t>
              </a:r>
              <a:r>
                <a:rPr lang="en-US" altLang="it-IT" sz="1500" b="1"/>
                <a:t> </a:t>
              </a:r>
              <a:r>
                <a:rPr lang="en-US" altLang="it-IT" sz="1500" b="1">
                  <a:solidFill>
                    <a:srgbClr val="FF0000"/>
                  </a:solidFill>
                  <a:latin typeface="Comic Sans MS" panose="030F0702030302020204" pitchFamily="66" charset="0"/>
                </a:rPr>
                <a:t>209.2</a:t>
              </a:r>
              <a:r>
                <a:rPr lang="en-US" altLang="it-IT" sz="1500" b="1">
                  <a:latin typeface="Comic Sans MS" panose="030F0702030302020204" pitchFamily="66" charset="0"/>
                </a:rPr>
                <a:t> GeV</a:t>
              </a:r>
              <a:endParaRPr lang="en-US" altLang="it-IT" sz="1600" b="1"/>
            </a:p>
          </p:txBody>
        </p:sp>
        <p:sp>
          <p:nvSpPr>
            <p:cNvPr id="11" name="Text Box 14"/>
            <p:cNvSpPr txBox="1">
              <a:spLocks noChangeArrowheads="1"/>
            </p:cNvSpPr>
            <p:nvPr/>
          </p:nvSpPr>
          <p:spPr bwMode="auto">
            <a:xfrm>
              <a:off x="762000" y="4598857"/>
              <a:ext cx="2033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it-IT" sz="1600">
                  <a:effectLst>
                    <a:outerShdw blurRad="38100" dist="38100" dir="2700000" algn="tl">
                      <a:srgbClr val="C0C0C0"/>
                    </a:outerShdw>
                  </a:effectLst>
                  <a:latin typeface="Comic Sans MS" panose="030F0702030302020204" pitchFamily="66" charset="0"/>
                </a:rPr>
                <a:t>1989-2000 LEP Run</a:t>
              </a:r>
            </a:p>
          </p:txBody>
        </p:sp>
      </p:grpSp>
      <p:sp>
        <p:nvSpPr>
          <p:cNvPr id="12" name="Text Box 15"/>
          <p:cNvSpPr txBox="1">
            <a:spLocks noChangeArrowheads="1"/>
          </p:cNvSpPr>
          <p:nvPr/>
        </p:nvSpPr>
        <p:spPr bwMode="auto">
          <a:xfrm>
            <a:off x="294997" y="817432"/>
            <a:ext cx="17079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it-IT" dirty="0">
                <a:solidFill>
                  <a:srgbClr val="3333FF"/>
                </a:solidFill>
                <a:effectLst>
                  <a:outerShdw blurRad="38100" dist="38100" dir="2700000" algn="tl">
                    <a:srgbClr val="C0C0C0"/>
                  </a:outerShdw>
                </a:effectLst>
                <a:latin typeface="Comic Sans MS" panose="030F0702030302020204" pitchFamily="66" charset="0"/>
              </a:rPr>
              <a:t>1989--&gt;2000</a:t>
            </a:r>
          </a:p>
        </p:txBody>
      </p:sp>
      <p:pic>
        <p:nvPicPr>
          <p:cNvPr id="16" name="Picture 58" descr="pulld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8608" y="2419446"/>
            <a:ext cx="3694880" cy="28829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63"/>
          <p:cNvSpPr txBox="1">
            <a:spLocks noChangeArrowheads="1"/>
          </p:cNvSpPr>
          <p:nvPr/>
        </p:nvSpPr>
        <p:spPr bwMode="auto">
          <a:xfrm>
            <a:off x="8817946" y="1483348"/>
            <a:ext cx="3355277" cy="904863"/>
          </a:xfrm>
          <a:prstGeom prst="rect">
            <a:avLst/>
          </a:prstGeom>
          <a:solidFill>
            <a:srgbClr val="FFFFD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it-IT" sz="1600" dirty="0">
                <a:effectLst>
                  <a:outerShdw blurRad="38100" dist="38100" dir="2700000" algn="tl">
                    <a:srgbClr val="FFFFFF"/>
                  </a:outerShdw>
                </a:effectLst>
              </a:rPr>
              <a:t>Largest discrepancy </a:t>
            </a:r>
            <a:r>
              <a:rPr lang="en-GB" altLang="it-IT" sz="1600" dirty="0">
                <a:solidFill>
                  <a:srgbClr val="FF0000"/>
                </a:solidFill>
                <a:effectLst>
                  <a:outerShdw blurRad="38100" dist="38100" dir="2700000" algn="tl">
                    <a:srgbClr val="000000"/>
                  </a:outerShdw>
                </a:effectLst>
              </a:rPr>
              <a:t>(-2.9</a:t>
            </a:r>
            <a:r>
              <a:rPr lang="en-GB" altLang="it-IT" sz="1600" dirty="0">
                <a:solidFill>
                  <a:srgbClr val="FF0000"/>
                </a:solidFill>
                <a:effectLst>
                  <a:outerShdw blurRad="38100" dist="38100" dir="2700000" algn="tl">
                    <a:srgbClr val="000000"/>
                  </a:outerShdw>
                </a:effectLst>
                <a:latin typeface="Symbol" panose="05050102010706020507" pitchFamily="18" charset="2"/>
              </a:rPr>
              <a:t>s</a:t>
            </a:r>
            <a:r>
              <a:rPr lang="en-GB" altLang="it-IT" sz="1600" dirty="0">
                <a:effectLst>
                  <a:outerShdw blurRad="38100" dist="38100" dir="2700000" algn="tl">
                    <a:srgbClr val="FFFFFF"/>
                  </a:outerShdw>
                </a:effectLst>
              </a:rPr>
              <a:t>) well inside</a:t>
            </a:r>
          </a:p>
          <a:p>
            <a:pPr eaLnBrk="0" hangingPunct="0"/>
            <a:r>
              <a:rPr lang="en-GB" altLang="it-IT" sz="1600" dirty="0">
                <a:effectLst>
                  <a:outerShdw blurRad="38100" dist="38100" dir="2700000" algn="tl">
                    <a:srgbClr val="FFFFFF"/>
                  </a:outerShdw>
                </a:effectLst>
              </a:rPr>
              <a:t>statistical expectation;</a:t>
            </a:r>
          </a:p>
          <a:p>
            <a:pPr eaLnBrk="0" hangingPunct="0">
              <a:lnSpc>
                <a:spcPct val="130000"/>
              </a:lnSpc>
            </a:pPr>
            <a:r>
              <a:rPr lang="en-GB" altLang="it-IT" sz="1600" dirty="0">
                <a:solidFill>
                  <a:srgbClr val="009900"/>
                </a:solidFill>
                <a:effectLst>
                  <a:outerShdw blurRad="38100" dist="38100" dir="2700000" algn="tl">
                    <a:srgbClr val="000000"/>
                  </a:outerShdw>
                </a:effectLst>
                <a:sym typeface="Symbol" panose="05050102010706020507" pitchFamily="18" charset="2"/>
              </a:rPr>
              <a:t></a:t>
            </a:r>
            <a:r>
              <a:rPr lang="en-GB" altLang="it-IT" sz="1600" baseline="30000" dirty="0">
                <a:solidFill>
                  <a:srgbClr val="009900"/>
                </a:solidFill>
                <a:effectLst>
                  <a:outerShdw blurRad="38100" dist="38100" dir="2700000" algn="tl">
                    <a:srgbClr val="000000"/>
                  </a:outerShdw>
                </a:effectLst>
                <a:sym typeface="Symbol" panose="05050102010706020507" pitchFamily="18" charset="2"/>
              </a:rPr>
              <a:t>2</a:t>
            </a:r>
            <a:r>
              <a:rPr lang="en-GB" altLang="it-IT" sz="1600" dirty="0">
                <a:solidFill>
                  <a:srgbClr val="009900"/>
                </a:solidFill>
                <a:effectLst>
                  <a:outerShdw blurRad="38100" dist="38100" dir="2700000" algn="tl">
                    <a:srgbClr val="000000"/>
                  </a:outerShdw>
                </a:effectLst>
              </a:rPr>
              <a:t> probability = 8%.   </a:t>
            </a:r>
            <a:r>
              <a:rPr lang="en-GB" altLang="it-IT" sz="1600" dirty="0">
                <a:solidFill>
                  <a:schemeClr val="tx2"/>
                </a:solidFill>
                <a:effectLst>
                  <a:outerShdw blurRad="38100" dist="38100" dir="2700000" algn="tl">
                    <a:srgbClr val="FFFFFF"/>
                  </a:outerShdw>
                </a:effectLst>
              </a:rPr>
              <a:t>Just fine.</a:t>
            </a:r>
            <a:endParaRPr lang="en-GB" altLang="it-IT" sz="1600" dirty="0">
              <a:solidFill>
                <a:srgbClr val="009900"/>
              </a:solidFill>
              <a:effectLst>
                <a:outerShdw blurRad="38100" dist="38100" dir="2700000" algn="tl">
                  <a:srgbClr val="000000"/>
                </a:outerShdw>
              </a:effectLst>
            </a:endParaRPr>
          </a:p>
        </p:txBody>
      </p:sp>
      <p:sp>
        <p:nvSpPr>
          <p:cNvPr id="18" name="TextBox 17"/>
          <p:cNvSpPr txBox="1"/>
          <p:nvPr/>
        </p:nvSpPr>
        <p:spPr>
          <a:xfrm>
            <a:off x="9057561" y="752392"/>
            <a:ext cx="2854884" cy="707886"/>
          </a:xfrm>
          <a:prstGeom prst="rect">
            <a:avLst/>
          </a:prstGeom>
          <a:solidFill>
            <a:srgbClr val="002060"/>
          </a:solidFill>
        </p:spPr>
        <p:txBody>
          <a:bodyPr wrap="none" rtlCol="0">
            <a:spAutoFit/>
          </a:bodyPr>
          <a:lstStyle/>
          <a:p>
            <a:pPr algn="ctr"/>
            <a:r>
              <a:rPr lang="en-US" sz="2000" b="1" dirty="0" err="1" smtClean="0">
                <a:solidFill>
                  <a:srgbClr val="FFFF00"/>
                </a:solidFill>
              </a:rPr>
              <a:t>Consistenza</a:t>
            </a:r>
            <a:r>
              <a:rPr lang="en-US" sz="2000" b="1" dirty="0" smtClean="0">
                <a:solidFill>
                  <a:srgbClr val="FFFF00"/>
                </a:solidFill>
              </a:rPr>
              <a:t> </a:t>
            </a:r>
            <a:r>
              <a:rPr lang="en-US" sz="2000" b="1" dirty="0" err="1" smtClean="0">
                <a:solidFill>
                  <a:srgbClr val="FFFF00"/>
                </a:solidFill>
              </a:rPr>
              <a:t>interna</a:t>
            </a:r>
            <a:r>
              <a:rPr lang="en-US" sz="2000" b="1" dirty="0" smtClean="0">
                <a:solidFill>
                  <a:srgbClr val="FFFF00"/>
                </a:solidFill>
              </a:rPr>
              <a:t> </a:t>
            </a:r>
            <a:r>
              <a:rPr lang="en-US" sz="2000" b="1" dirty="0" err="1" smtClean="0">
                <a:solidFill>
                  <a:srgbClr val="FFFF00"/>
                </a:solidFill>
              </a:rPr>
              <a:t>dello</a:t>
            </a:r>
            <a:endParaRPr lang="en-US" sz="2000" b="1" dirty="0" smtClean="0">
              <a:solidFill>
                <a:srgbClr val="FFFF00"/>
              </a:solidFill>
            </a:endParaRPr>
          </a:p>
          <a:p>
            <a:pPr algn="ctr"/>
            <a:r>
              <a:rPr lang="en-US" sz="2000" b="1" dirty="0" smtClean="0">
                <a:solidFill>
                  <a:srgbClr val="FFFF00"/>
                </a:solidFill>
              </a:rPr>
              <a:t>Standard Model</a:t>
            </a:r>
            <a:endParaRPr lang="it-IT" sz="2000" b="1" dirty="0">
              <a:solidFill>
                <a:srgbClr val="FFFF00"/>
              </a:solidFill>
            </a:endParaRPr>
          </a:p>
        </p:txBody>
      </p:sp>
      <p:sp>
        <p:nvSpPr>
          <p:cNvPr id="20" name="Text Box 17"/>
          <p:cNvSpPr txBox="1">
            <a:spLocks noChangeArrowheads="1"/>
          </p:cNvSpPr>
          <p:nvPr/>
        </p:nvSpPr>
        <p:spPr bwMode="auto">
          <a:xfrm>
            <a:off x="4988626" y="5825872"/>
            <a:ext cx="3070225" cy="923925"/>
          </a:xfrm>
          <a:prstGeom prst="rect">
            <a:avLst/>
          </a:prstGeom>
          <a:solidFill>
            <a:srgbClr val="FFFF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2" tIns="45702" rIns="91402" bIns="45702">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dirty="0">
                <a:solidFill>
                  <a:srgbClr val="0000FF"/>
                </a:solidFill>
              </a:rPr>
              <a:t>N osservabili misurabili il cui</a:t>
            </a:r>
          </a:p>
          <a:p>
            <a:pPr eaLnBrk="1" hangingPunct="1"/>
            <a:r>
              <a:rPr lang="it-IT" altLang="it-IT" dirty="0">
                <a:solidFill>
                  <a:srgbClr val="0000FF"/>
                </a:solidFill>
              </a:rPr>
              <a:t>valore nello Standard Model</a:t>
            </a:r>
          </a:p>
          <a:p>
            <a:pPr eaLnBrk="1" hangingPunct="1"/>
            <a:r>
              <a:rPr lang="it-IT" altLang="it-IT" dirty="0">
                <a:solidFill>
                  <a:srgbClr val="0000FF"/>
                </a:solidFill>
              </a:rPr>
              <a:t>è funzione di M</a:t>
            </a:r>
            <a:r>
              <a:rPr lang="it-IT" altLang="it-IT" baseline="-25000" dirty="0">
                <a:solidFill>
                  <a:srgbClr val="0000FF"/>
                </a:solidFill>
              </a:rPr>
              <a:t>higgs </a:t>
            </a:r>
            <a:r>
              <a:rPr lang="it-IT" altLang="it-IT" dirty="0">
                <a:solidFill>
                  <a:srgbClr val="0000FF"/>
                </a:solidFill>
              </a:rPr>
              <a:t>(e M</a:t>
            </a:r>
            <a:r>
              <a:rPr lang="it-IT" altLang="it-IT" sz="1200" dirty="0">
                <a:solidFill>
                  <a:srgbClr val="0000FF"/>
                </a:solidFill>
              </a:rPr>
              <a:t>top</a:t>
            </a:r>
            <a:r>
              <a:rPr lang="it-IT" altLang="it-IT" dirty="0">
                <a:solidFill>
                  <a:srgbClr val="0000FF"/>
                </a:solidFill>
              </a:rPr>
              <a:t>) </a:t>
            </a:r>
            <a:endParaRPr lang="it-IT" altLang="it-IT" baseline="-25000" dirty="0">
              <a:solidFill>
                <a:srgbClr val="0000FF"/>
              </a:solidFill>
            </a:endParaRPr>
          </a:p>
        </p:txBody>
      </p:sp>
      <p:grpSp>
        <p:nvGrpSpPr>
          <p:cNvPr id="33" name="Group 32"/>
          <p:cNvGrpSpPr/>
          <p:nvPr/>
        </p:nvGrpSpPr>
        <p:grpSpPr>
          <a:xfrm>
            <a:off x="9222912" y="5213260"/>
            <a:ext cx="1573197" cy="411466"/>
            <a:chOff x="9222912" y="5213260"/>
            <a:chExt cx="1573197" cy="411466"/>
          </a:xfrm>
        </p:grpSpPr>
        <p:sp>
          <p:nvSpPr>
            <p:cNvPr id="22" name="Oval 19"/>
            <p:cNvSpPr>
              <a:spLocks noChangeArrowheads="1"/>
            </p:cNvSpPr>
            <p:nvPr/>
          </p:nvSpPr>
          <p:spPr bwMode="auto">
            <a:xfrm>
              <a:off x="9734758" y="5213260"/>
              <a:ext cx="545319" cy="411466"/>
            </a:xfrm>
            <a:prstGeom prst="ellipse">
              <a:avLst/>
            </a:prstGeom>
            <a:noFill/>
            <a:ln w="28575">
              <a:solidFill>
                <a:srgbClr val="00FF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it-IT"/>
            </a:p>
          </p:txBody>
        </p:sp>
        <p:sp>
          <p:nvSpPr>
            <p:cNvPr id="23" name="Line 20"/>
            <p:cNvSpPr>
              <a:spLocks noChangeShapeType="1"/>
            </p:cNvSpPr>
            <p:nvPr/>
          </p:nvSpPr>
          <p:spPr bwMode="auto">
            <a:xfrm>
              <a:off x="10282867" y="5415347"/>
              <a:ext cx="513242"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4" name="Line 21"/>
            <p:cNvSpPr>
              <a:spLocks noChangeShapeType="1"/>
            </p:cNvSpPr>
            <p:nvPr/>
          </p:nvSpPr>
          <p:spPr bwMode="auto">
            <a:xfrm>
              <a:off x="9222912" y="5413264"/>
              <a:ext cx="513242"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27" name="Text Box 24"/>
          <p:cNvSpPr txBox="1">
            <a:spLocks noChangeArrowheads="1"/>
          </p:cNvSpPr>
          <p:nvPr/>
        </p:nvSpPr>
        <p:spPr bwMode="auto">
          <a:xfrm>
            <a:off x="8880916" y="5252099"/>
            <a:ext cx="40267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dirty="0">
                <a:ea typeface="ＭＳ Ｐゴシック" panose="020B0600070205080204" pitchFamily="34" charset="-128"/>
              </a:rPr>
              <a:t>W</a:t>
            </a:r>
          </a:p>
          <a:p>
            <a:pPr eaLnBrk="1" hangingPunct="1"/>
            <a:endParaRPr lang="en-US" altLang="it-IT" dirty="0">
              <a:ea typeface="ＭＳ Ｐゴシック" panose="020B0600070205080204" pitchFamily="34" charset="-128"/>
            </a:endParaRPr>
          </a:p>
          <a:p>
            <a:pPr eaLnBrk="1" hangingPunct="1"/>
            <a:endParaRPr lang="en-US" altLang="it-IT" dirty="0">
              <a:ea typeface="ＭＳ Ｐゴシック" panose="020B0600070205080204" pitchFamily="34" charset="-128"/>
            </a:endParaRPr>
          </a:p>
          <a:p>
            <a:pPr eaLnBrk="1" hangingPunct="1"/>
            <a:r>
              <a:rPr lang="en-US" altLang="it-IT" dirty="0">
                <a:ea typeface="ＭＳ Ｐゴシック" panose="020B0600070205080204" pitchFamily="34" charset="-128"/>
              </a:rPr>
              <a:t>W</a:t>
            </a:r>
          </a:p>
        </p:txBody>
      </p:sp>
      <p:sp>
        <p:nvSpPr>
          <p:cNvPr id="29" name="Text Box 26"/>
          <p:cNvSpPr txBox="1">
            <a:spLocks noChangeArrowheads="1"/>
          </p:cNvSpPr>
          <p:nvPr/>
        </p:nvSpPr>
        <p:spPr bwMode="auto">
          <a:xfrm>
            <a:off x="10221701" y="5123675"/>
            <a:ext cx="8130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sz="1600" dirty="0" smtClean="0">
                <a:solidFill>
                  <a:srgbClr val="00FF00"/>
                </a:solidFill>
                <a:ea typeface="ＭＳ Ｐゴシック" panose="020B0600070205080204" pitchFamily="34" charset="-128"/>
              </a:rPr>
              <a:t>top</a:t>
            </a:r>
            <a:endParaRPr lang="en-US" altLang="it-IT" dirty="0">
              <a:solidFill>
                <a:srgbClr val="00FF00"/>
              </a:solidFill>
              <a:ea typeface="ＭＳ Ｐゴシック" panose="020B0600070205080204" pitchFamily="34" charset="-128"/>
            </a:endParaRPr>
          </a:p>
          <a:p>
            <a:pPr eaLnBrk="1" hangingPunct="1"/>
            <a:r>
              <a:rPr lang="en-US" altLang="it-IT" sz="1600" dirty="0">
                <a:solidFill>
                  <a:srgbClr val="00FF00"/>
                </a:solidFill>
                <a:ea typeface="ＭＳ Ｐゴシック" panose="020B0600070205080204" pitchFamily="34" charset="-128"/>
              </a:rPr>
              <a:t>bottom</a:t>
            </a:r>
            <a:endParaRPr lang="en-US" altLang="it-IT" sz="1600" dirty="0">
              <a:solidFill>
                <a:schemeClr val="bg1"/>
              </a:solidFill>
              <a:ea typeface="ＭＳ Ｐゴシック" panose="020B0600070205080204" pitchFamily="34" charset="-128"/>
            </a:endParaRPr>
          </a:p>
        </p:txBody>
      </p:sp>
      <p:grpSp>
        <p:nvGrpSpPr>
          <p:cNvPr id="32" name="Group 31"/>
          <p:cNvGrpSpPr/>
          <p:nvPr/>
        </p:nvGrpSpPr>
        <p:grpSpPr>
          <a:xfrm>
            <a:off x="9238253" y="5766800"/>
            <a:ext cx="1753111" cy="462509"/>
            <a:chOff x="9238253" y="5955982"/>
            <a:chExt cx="1753111" cy="462509"/>
          </a:xfrm>
        </p:grpSpPr>
        <p:sp>
          <p:nvSpPr>
            <p:cNvPr id="25" name="Oval 22"/>
            <p:cNvSpPr>
              <a:spLocks noChangeArrowheads="1"/>
            </p:cNvSpPr>
            <p:nvPr/>
          </p:nvSpPr>
          <p:spPr bwMode="auto">
            <a:xfrm>
              <a:off x="9740337" y="5955982"/>
              <a:ext cx="545319" cy="411466"/>
            </a:xfrm>
            <a:prstGeom prst="ellipse">
              <a:avLst/>
            </a:prstGeom>
            <a:noFill/>
            <a:ln w="28575">
              <a:solidFill>
                <a:srgbClr val="FF0000"/>
              </a:solidFill>
              <a:prstDash val="sysDot"/>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it-IT"/>
            </a:p>
          </p:txBody>
        </p:sp>
        <p:sp>
          <p:nvSpPr>
            <p:cNvPr id="26" name="Line 23"/>
            <p:cNvSpPr>
              <a:spLocks noChangeShapeType="1"/>
            </p:cNvSpPr>
            <p:nvPr/>
          </p:nvSpPr>
          <p:spPr bwMode="auto">
            <a:xfrm rot="21110479">
              <a:off x="9238253" y="6382032"/>
              <a:ext cx="775441" cy="36459"/>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 name="Line 25"/>
            <p:cNvSpPr>
              <a:spLocks noChangeShapeType="1"/>
            </p:cNvSpPr>
            <p:nvPr/>
          </p:nvSpPr>
          <p:spPr bwMode="auto">
            <a:xfrm rot="489521" flipH="1">
              <a:off x="10020667" y="6382032"/>
              <a:ext cx="775441" cy="36459"/>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 name="Text Box 27"/>
            <p:cNvSpPr txBox="1">
              <a:spLocks noChangeArrowheads="1"/>
            </p:cNvSpPr>
            <p:nvPr/>
          </p:nvSpPr>
          <p:spPr bwMode="auto">
            <a:xfrm>
              <a:off x="10284262" y="6057026"/>
              <a:ext cx="707102" cy="33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it-IT" sz="1600" dirty="0">
                  <a:solidFill>
                    <a:srgbClr val="FF0000"/>
                  </a:solidFill>
                  <a:ea typeface="ＭＳ Ｐゴシック" panose="020B0600070205080204" pitchFamily="34" charset="-128"/>
                </a:rPr>
                <a:t>Higgs</a:t>
              </a:r>
            </a:p>
          </p:txBody>
        </p:sp>
      </p:grpSp>
      <p:sp>
        <p:nvSpPr>
          <p:cNvPr id="31" name="Rectangle 48"/>
          <p:cNvSpPr>
            <a:spLocks noChangeArrowheads="1"/>
          </p:cNvSpPr>
          <p:nvPr/>
        </p:nvSpPr>
        <p:spPr bwMode="auto">
          <a:xfrm>
            <a:off x="8421921" y="6432701"/>
            <a:ext cx="35220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buClr>
                <a:schemeClr val="tx2"/>
              </a:buClr>
              <a:buSzPct val="65000"/>
              <a:buFont typeface="Wingdings" panose="05000000000000000000" pitchFamily="2" charset="2"/>
              <a:buNone/>
            </a:pPr>
            <a:r>
              <a:rPr lang="en-US" altLang="it-IT" dirty="0"/>
              <a:t>M</a:t>
            </a:r>
            <a:r>
              <a:rPr lang="en-US" altLang="it-IT" baseline="-25000" dirty="0"/>
              <a:t>W</a:t>
            </a:r>
            <a:r>
              <a:rPr lang="en-US" altLang="it-IT" dirty="0"/>
              <a:t> </a:t>
            </a:r>
            <a:r>
              <a:rPr lang="en-US" altLang="it-IT" dirty="0">
                <a:latin typeface="ヒラギノ角ゴ Pro W3"/>
              </a:rPr>
              <a:t>=</a:t>
            </a:r>
            <a:r>
              <a:rPr lang="en-US" altLang="it-IT" dirty="0"/>
              <a:t> M</a:t>
            </a:r>
            <a:r>
              <a:rPr lang="en-US" altLang="it-IT" baseline="-25000" dirty="0"/>
              <a:t>W</a:t>
            </a:r>
            <a:r>
              <a:rPr lang="en-US" altLang="it-IT" baseline="30000" dirty="0"/>
              <a:t>0</a:t>
            </a:r>
            <a:r>
              <a:rPr lang="en-US" altLang="it-IT" dirty="0"/>
              <a:t> + C</a:t>
            </a:r>
            <a:r>
              <a:rPr lang="en-US" altLang="it-IT" baseline="-25000" dirty="0"/>
              <a:t>1 </a:t>
            </a:r>
            <a:r>
              <a:rPr lang="en-US" altLang="it-IT" dirty="0">
                <a:solidFill>
                  <a:srgbClr val="00FF00"/>
                </a:solidFill>
              </a:rPr>
              <a:t>M</a:t>
            </a:r>
            <a:r>
              <a:rPr lang="en-US" altLang="it-IT" baseline="-25000" dirty="0">
                <a:solidFill>
                  <a:srgbClr val="00FF00"/>
                </a:solidFill>
              </a:rPr>
              <a:t>top</a:t>
            </a:r>
            <a:r>
              <a:rPr lang="en-US" altLang="it-IT" baseline="30000" dirty="0">
                <a:solidFill>
                  <a:srgbClr val="00FF00"/>
                </a:solidFill>
              </a:rPr>
              <a:t>2</a:t>
            </a:r>
            <a:r>
              <a:rPr lang="en-US" altLang="it-IT" dirty="0"/>
              <a:t> + C</a:t>
            </a:r>
            <a:r>
              <a:rPr lang="en-US" altLang="it-IT" baseline="-25000" dirty="0"/>
              <a:t>2</a:t>
            </a:r>
            <a:r>
              <a:rPr lang="en-US" altLang="it-IT" dirty="0"/>
              <a:t> </a:t>
            </a:r>
            <a:r>
              <a:rPr lang="en-US" altLang="it-IT" dirty="0">
                <a:solidFill>
                  <a:srgbClr val="FF0000"/>
                </a:solidFill>
              </a:rPr>
              <a:t>ln(M</a:t>
            </a:r>
            <a:r>
              <a:rPr lang="en-US" altLang="it-IT" baseline="-25000" dirty="0">
                <a:solidFill>
                  <a:srgbClr val="FF0000"/>
                </a:solidFill>
              </a:rPr>
              <a:t>Higgs</a:t>
            </a:r>
            <a:r>
              <a:rPr lang="en-US" altLang="it-IT" baseline="30000" dirty="0">
                <a:solidFill>
                  <a:srgbClr val="FF0000"/>
                </a:solidFill>
              </a:rPr>
              <a:t>2</a:t>
            </a:r>
            <a:r>
              <a:rPr lang="en-US" altLang="it-IT" dirty="0">
                <a:solidFill>
                  <a:srgbClr val="FF0000"/>
                </a:solidFill>
              </a:rPr>
              <a:t>)</a:t>
            </a:r>
          </a:p>
        </p:txBody>
      </p:sp>
    </p:spTree>
    <p:extLst>
      <p:ext uri="{BB962C8B-B14F-4D97-AF65-F5344CB8AC3E}">
        <p14:creationId xmlns:p14="http://schemas.microsoft.com/office/powerpoint/2010/main" val="29454470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Sezioni</a:t>
            </a:r>
            <a:r>
              <a:rPr lang="en-US" dirty="0" smtClean="0"/>
              <a:t> </a:t>
            </a:r>
            <a:r>
              <a:rPr lang="en-US" dirty="0" err="1" smtClean="0"/>
              <a:t>d’urto</a:t>
            </a:r>
            <a:r>
              <a:rPr lang="en-US" dirty="0" smtClean="0"/>
              <a:t> di </a:t>
            </a:r>
            <a:r>
              <a:rPr lang="en-US" dirty="0" err="1" smtClean="0"/>
              <a:t>produzione</a:t>
            </a:r>
            <a:r>
              <a:rPr lang="en-US" dirty="0" smtClean="0"/>
              <a:t> (</a:t>
            </a:r>
            <a:r>
              <a:rPr lang="en-US" dirty="0" err="1" smtClean="0"/>
              <a:t>selezione</a:t>
            </a:r>
            <a:r>
              <a:rPr lang="en-US" dirty="0" smtClean="0"/>
              <a:t>)</a:t>
            </a:r>
            <a:endParaRPr lang="it-IT"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75" y="1104901"/>
            <a:ext cx="9649096" cy="5426504"/>
          </a:xfrm>
          <a:prstGeom prst="rect">
            <a:avLst/>
          </a:prstGeom>
        </p:spPr>
      </p:pic>
      <p:sp>
        <p:nvSpPr>
          <p:cNvPr id="4" name="Rectangle 3"/>
          <p:cNvSpPr/>
          <p:nvPr/>
        </p:nvSpPr>
        <p:spPr>
          <a:xfrm>
            <a:off x="4415235" y="885149"/>
            <a:ext cx="6096000" cy="646331"/>
          </a:xfrm>
          <a:prstGeom prst="rect">
            <a:avLst/>
          </a:prstGeom>
        </p:spPr>
        <p:txBody>
          <a:bodyPr>
            <a:spAutoFit/>
          </a:bodyPr>
          <a:lstStyle/>
          <a:p>
            <a:r>
              <a:rPr lang="en-US" b="1" dirty="0"/>
              <a:t>Stairway to discovery: a report on the CMS </a:t>
            </a:r>
            <a:r>
              <a:rPr lang="en-US" b="1" dirty="0" err="1"/>
              <a:t>programme</a:t>
            </a:r>
            <a:r>
              <a:rPr lang="en-US" b="1" dirty="0"/>
              <a:t> of cross section measurements from </a:t>
            </a:r>
            <a:r>
              <a:rPr lang="en-US" b="1" dirty="0" err="1"/>
              <a:t>millibarns</a:t>
            </a:r>
            <a:r>
              <a:rPr lang="en-US" b="1" dirty="0"/>
              <a:t> to </a:t>
            </a:r>
            <a:r>
              <a:rPr lang="en-US" b="1" dirty="0" err="1"/>
              <a:t>femtobarns</a:t>
            </a:r>
            <a:endParaRPr lang="en-US" b="1" dirty="0"/>
          </a:p>
        </p:txBody>
      </p:sp>
      <p:sp>
        <p:nvSpPr>
          <p:cNvPr id="5" name="Rectangle 4"/>
          <p:cNvSpPr/>
          <p:nvPr/>
        </p:nvSpPr>
        <p:spPr>
          <a:xfrm>
            <a:off x="2081348" y="6284463"/>
            <a:ext cx="10929257" cy="338554"/>
          </a:xfrm>
          <a:prstGeom prst="rect">
            <a:avLst/>
          </a:prstGeom>
        </p:spPr>
        <p:txBody>
          <a:bodyPr wrap="square">
            <a:spAutoFit/>
          </a:bodyPr>
          <a:lstStyle/>
          <a:p>
            <a:r>
              <a:rPr lang="en-US" sz="1600" dirty="0"/>
              <a:t>Figure 1: Cross sections of selected high-energy processes measured by the CMS experiment.</a:t>
            </a:r>
            <a:endParaRPr lang="it-IT" sz="1600" dirty="0"/>
          </a:p>
        </p:txBody>
      </p:sp>
      <p:sp>
        <p:nvSpPr>
          <p:cNvPr id="6" name="Oval 5"/>
          <p:cNvSpPr/>
          <p:nvPr/>
        </p:nvSpPr>
        <p:spPr>
          <a:xfrm>
            <a:off x="8604069" y="4180114"/>
            <a:ext cx="269965" cy="7228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val="3944824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65" y="0"/>
            <a:ext cx="11867605" cy="1111250"/>
          </a:xfrm>
        </p:spPr>
        <p:txBody>
          <a:bodyPr>
            <a:normAutofit/>
          </a:bodyPr>
          <a:lstStyle/>
          <a:p>
            <a:r>
              <a:rPr lang="en-US" dirty="0" smtClean="0"/>
              <a:t>Per </a:t>
            </a:r>
            <a:r>
              <a:rPr lang="en-US" dirty="0" err="1" smtClean="0"/>
              <a:t>il</a:t>
            </a:r>
            <a:r>
              <a:rPr lang="en-US" dirty="0" smtClean="0"/>
              <a:t> </a:t>
            </a:r>
            <a:r>
              <a:rPr lang="en-US" dirty="0" err="1" smtClean="0"/>
              <a:t>momento</a:t>
            </a:r>
            <a:r>
              <a:rPr lang="en-US" dirty="0" smtClean="0"/>
              <a:t> </a:t>
            </a:r>
            <a:r>
              <a:rPr lang="en-US" dirty="0" err="1" smtClean="0"/>
              <a:t>nulla</a:t>
            </a:r>
            <a:r>
              <a:rPr lang="en-US" dirty="0" smtClean="0"/>
              <a:t> di </a:t>
            </a:r>
            <a:r>
              <a:rPr lang="en-US" dirty="0" err="1" smtClean="0"/>
              <a:t>nuovo</a:t>
            </a:r>
            <a:r>
              <a:rPr lang="en-US" dirty="0" smtClean="0"/>
              <a:t> </a:t>
            </a:r>
            <a:r>
              <a:rPr lang="en-US" dirty="0" err="1" smtClean="0"/>
              <a:t>nelle</a:t>
            </a:r>
            <a:r>
              <a:rPr lang="en-US" dirty="0" smtClean="0"/>
              <a:t> </a:t>
            </a:r>
            <a:r>
              <a:rPr lang="en-US" dirty="0" err="1" smtClean="0"/>
              <a:t>ricerche</a:t>
            </a:r>
            <a:r>
              <a:rPr lang="en-US" dirty="0" smtClean="0"/>
              <a:t> </a:t>
            </a:r>
            <a:r>
              <a:rPr lang="en-US" dirty="0" err="1" smtClean="0"/>
              <a:t>dirette</a:t>
            </a:r>
            <a:endParaRPr lang="it-IT" dirty="0"/>
          </a:p>
        </p:txBody>
      </p:sp>
      <p:pic>
        <p:nvPicPr>
          <p:cNvPr id="4" name="Picture 3">
            <a:extLst>
              <a:ext uri="{FF2B5EF4-FFF2-40B4-BE49-F238E27FC236}">
                <a16:creationId xmlns:a16="http://schemas.microsoft.com/office/drawing/2014/main" id="{014F492C-073C-4680-0C6C-79524168451F}"/>
              </a:ext>
            </a:extLst>
          </p:cNvPr>
          <p:cNvPicPr>
            <a:picLocks noChangeAspect="1"/>
          </p:cNvPicPr>
          <p:nvPr/>
        </p:nvPicPr>
        <p:blipFill>
          <a:blip r:embed="rId2"/>
          <a:stretch>
            <a:fillRect/>
          </a:stretch>
        </p:blipFill>
        <p:spPr>
          <a:xfrm>
            <a:off x="214700" y="2089877"/>
            <a:ext cx="5867183" cy="4397299"/>
          </a:xfrm>
          <a:prstGeom prst="rect">
            <a:avLst/>
          </a:prstGeom>
        </p:spPr>
      </p:pic>
      <p:sp>
        <p:nvSpPr>
          <p:cNvPr id="5" name="TextBox 4">
            <a:extLst>
              <a:ext uri="{FF2B5EF4-FFF2-40B4-BE49-F238E27FC236}">
                <a16:creationId xmlns:a16="http://schemas.microsoft.com/office/drawing/2014/main" id="{F530DA01-D47A-05A3-04D3-301EFFFE29A0}"/>
              </a:ext>
            </a:extLst>
          </p:cNvPr>
          <p:cNvSpPr txBox="1"/>
          <p:nvPr/>
        </p:nvSpPr>
        <p:spPr>
          <a:xfrm>
            <a:off x="625830" y="6232417"/>
            <a:ext cx="3008954" cy="230832"/>
          </a:xfrm>
          <a:prstGeom prst="rect">
            <a:avLst/>
          </a:prstGeom>
          <a:noFill/>
        </p:spPr>
        <p:txBody>
          <a:bodyPr wrap="square">
            <a:spAutoFit/>
          </a:bodyPr>
          <a:lstStyle/>
          <a:p>
            <a:r>
              <a:rPr lang="de-DE" sz="900" dirty="0"/>
              <a:t>See </a:t>
            </a:r>
            <a:r>
              <a:rPr lang="de-DE" sz="900" dirty="0" err="1"/>
              <a:t>talks</a:t>
            </a:r>
            <a:r>
              <a:rPr lang="de-DE" sz="900" dirty="0"/>
              <a:t> </a:t>
            </a:r>
            <a:r>
              <a:rPr lang="de-DE" sz="900" dirty="0" err="1"/>
              <a:t>by</a:t>
            </a:r>
            <a:r>
              <a:rPr lang="de-DE" sz="900" dirty="0"/>
              <a:t>  Livia </a:t>
            </a:r>
            <a:r>
              <a:rPr lang="de-DE" sz="900" dirty="0" err="1"/>
              <a:t>Soffi</a:t>
            </a:r>
            <a:r>
              <a:rPr lang="de-DE" sz="900" dirty="0"/>
              <a:t> and </a:t>
            </a:r>
            <a:r>
              <a:rPr lang="de-DE" sz="900" dirty="0" err="1"/>
              <a:t>Marumi</a:t>
            </a:r>
            <a:r>
              <a:rPr lang="de-DE" sz="900" dirty="0"/>
              <a:t> </a:t>
            </a:r>
            <a:r>
              <a:rPr lang="de-DE" sz="900" dirty="0" err="1"/>
              <a:t>Kado</a:t>
            </a:r>
            <a:r>
              <a:rPr lang="de-DE" sz="900" dirty="0"/>
              <a:t>, ICHEP 2024</a:t>
            </a:r>
            <a:endParaRPr lang="en-GB" sz="900" dirty="0"/>
          </a:p>
        </p:txBody>
      </p:sp>
      <p:sp>
        <p:nvSpPr>
          <p:cNvPr id="6" name="Titel 1">
            <a:extLst>
              <a:ext uri="{FF2B5EF4-FFF2-40B4-BE49-F238E27FC236}">
                <a16:creationId xmlns:a16="http://schemas.microsoft.com/office/drawing/2014/main" id="{F0B71290-5D3D-6360-1162-16FA0855E5AF}"/>
              </a:ext>
            </a:extLst>
          </p:cNvPr>
          <p:cNvSpPr txBox="1">
            <a:spLocks/>
          </p:cNvSpPr>
          <p:nvPr/>
        </p:nvSpPr>
        <p:spPr>
          <a:xfrm>
            <a:off x="313829" y="1174370"/>
            <a:ext cx="8647294" cy="694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GB" sz="2400" b="1" dirty="0" err="1" smtClean="0">
                <a:solidFill>
                  <a:srgbClr val="0070C0"/>
                </a:solidFill>
              </a:rPr>
              <a:t>Un’enorme</a:t>
            </a:r>
            <a:r>
              <a:rPr lang="en-GB" sz="2400" b="1" dirty="0" smtClean="0">
                <a:solidFill>
                  <a:srgbClr val="0070C0"/>
                </a:solidFill>
              </a:rPr>
              <a:t> “</a:t>
            </a:r>
            <a:r>
              <a:rPr lang="en-GB" sz="2400" b="1" dirty="0" err="1" smtClean="0">
                <a:solidFill>
                  <a:srgbClr val="0070C0"/>
                </a:solidFill>
              </a:rPr>
              <a:t>pulizia</a:t>
            </a:r>
            <a:r>
              <a:rPr lang="en-GB" sz="2400" b="1" dirty="0" smtClean="0">
                <a:solidFill>
                  <a:srgbClr val="0070C0"/>
                </a:solidFill>
              </a:rPr>
              <a:t>” </a:t>
            </a:r>
            <a:r>
              <a:rPr lang="en-GB" sz="2400" b="1" dirty="0" err="1" smtClean="0">
                <a:solidFill>
                  <a:srgbClr val="0070C0"/>
                </a:solidFill>
              </a:rPr>
              <a:t>dello</a:t>
            </a:r>
            <a:r>
              <a:rPr lang="en-GB" sz="2400" b="1" dirty="0" smtClean="0">
                <a:solidFill>
                  <a:srgbClr val="0070C0"/>
                </a:solidFill>
              </a:rPr>
              <a:t> </a:t>
            </a:r>
            <a:r>
              <a:rPr lang="en-GB" sz="2400" b="1" dirty="0" err="1" smtClean="0">
                <a:solidFill>
                  <a:srgbClr val="0070C0"/>
                </a:solidFill>
              </a:rPr>
              <a:t>spazio</a:t>
            </a:r>
            <a:r>
              <a:rPr lang="en-GB" sz="2400" b="1" dirty="0" smtClean="0">
                <a:solidFill>
                  <a:srgbClr val="0070C0"/>
                </a:solidFill>
              </a:rPr>
              <a:t> </a:t>
            </a:r>
            <a:r>
              <a:rPr lang="en-GB" sz="2400" b="1" dirty="0" err="1" smtClean="0">
                <a:solidFill>
                  <a:srgbClr val="0070C0"/>
                </a:solidFill>
              </a:rPr>
              <a:t>dei</a:t>
            </a:r>
            <a:r>
              <a:rPr lang="en-GB" sz="2400" b="1" dirty="0" smtClean="0">
                <a:solidFill>
                  <a:srgbClr val="0070C0"/>
                </a:solidFill>
              </a:rPr>
              <a:t> </a:t>
            </a:r>
            <a:r>
              <a:rPr lang="en-GB" sz="2400" b="1" dirty="0" err="1" smtClean="0">
                <a:solidFill>
                  <a:srgbClr val="0070C0"/>
                </a:solidFill>
              </a:rPr>
              <a:t>parametri</a:t>
            </a:r>
            <a:r>
              <a:rPr lang="en-GB" sz="2400" b="1" dirty="0" smtClean="0">
                <a:solidFill>
                  <a:srgbClr val="0070C0"/>
                </a:solidFill>
              </a:rPr>
              <a:t> </a:t>
            </a:r>
            <a:r>
              <a:rPr lang="en-GB" sz="2400" b="1" dirty="0" smtClean="0">
                <a:solidFill>
                  <a:srgbClr val="0070C0"/>
                </a:solidFill>
              </a:rPr>
              <a:t>Beyond-SM:</a:t>
            </a:r>
            <a:r>
              <a:rPr lang="en-GB" sz="2400" b="1" dirty="0" smtClean="0">
                <a:solidFill>
                  <a:srgbClr val="0070C0"/>
                </a:solidFill>
              </a:rPr>
              <a:t/>
            </a:r>
            <a:br>
              <a:rPr lang="en-GB" sz="2400" b="1" dirty="0" smtClean="0">
                <a:solidFill>
                  <a:srgbClr val="0070C0"/>
                </a:solidFill>
              </a:rPr>
            </a:br>
            <a:r>
              <a:rPr lang="en-GB" sz="2400" b="1" dirty="0" smtClean="0">
                <a:solidFill>
                  <a:srgbClr val="0070C0"/>
                </a:solidFill>
              </a:rPr>
              <a:t>un </a:t>
            </a:r>
            <a:r>
              <a:rPr lang="en-GB" sz="2400" b="1" dirty="0" err="1" smtClean="0">
                <a:solidFill>
                  <a:srgbClr val="0070C0"/>
                </a:solidFill>
              </a:rPr>
              <a:t>risultato</a:t>
            </a:r>
            <a:r>
              <a:rPr lang="en-GB" sz="2400" b="1" dirty="0" smtClean="0">
                <a:solidFill>
                  <a:srgbClr val="0070C0"/>
                </a:solidFill>
              </a:rPr>
              <a:t> </a:t>
            </a:r>
            <a:r>
              <a:rPr lang="en-GB" sz="2400" b="1" dirty="0" err="1" smtClean="0">
                <a:solidFill>
                  <a:srgbClr val="0070C0"/>
                </a:solidFill>
              </a:rPr>
              <a:t>forse</a:t>
            </a:r>
            <a:r>
              <a:rPr lang="en-GB" sz="2400" b="1" dirty="0" smtClean="0">
                <a:solidFill>
                  <a:srgbClr val="0070C0"/>
                </a:solidFill>
              </a:rPr>
              <a:t> un </a:t>
            </a:r>
            <a:r>
              <a:rPr lang="en-GB" sz="2400" b="1" dirty="0" err="1" smtClean="0">
                <a:solidFill>
                  <a:srgbClr val="0070C0"/>
                </a:solidFill>
              </a:rPr>
              <a:t>po’sottovalutato</a:t>
            </a:r>
            <a:r>
              <a:rPr lang="en-GB" sz="2400" b="1" dirty="0" smtClean="0">
                <a:solidFill>
                  <a:srgbClr val="0070C0"/>
                </a:solidFill>
              </a:rPr>
              <a:t>…</a:t>
            </a:r>
            <a:endParaRPr lang="en-GB" sz="2400" b="1" dirty="0">
              <a:solidFill>
                <a:srgbClr val="0070C0"/>
              </a:solidFill>
            </a:endParaRPr>
          </a:p>
        </p:txBody>
      </p:sp>
      <p:pic>
        <p:nvPicPr>
          <p:cNvPr id="7" name="Picture 6"/>
          <p:cNvPicPr>
            <a:picLocks noChangeAspect="1"/>
          </p:cNvPicPr>
          <p:nvPr/>
        </p:nvPicPr>
        <p:blipFill>
          <a:blip r:embed="rId3"/>
          <a:stretch>
            <a:fillRect/>
          </a:stretch>
        </p:blipFill>
        <p:spPr>
          <a:xfrm>
            <a:off x="7320082" y="2350761"/>
            <a:ext cx="4382112" cy="3210373"/>
          </a:xfrm>
          <a:prstGeom prst="rect">
            <a:avLst/>
          </a:prstGeom>
        </p:spPr>
      </p:pic>
    </p:spTree>
    <p:extLst>
      <p:ext uri="{BB962C8B-B14F-4D97-AF65-F5344CB8AC3E}">
        <p14:creationId xmlns:p14="http://schemas.microsoft.com/office/powerpoint/2010/main" val="1311556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Il futuro (prossimo): HL- LHC (fino al 2041)</a:t>
            </a:r>
            <a:endParaRPr lang="it-IT" dirty="0"/>
          </a:p>
        </p:txBody>
      </p:sp>
      <p:grpSp>
        <p:nvGrpSpPr>
          <p:cNvPr id="3" name="Group 2"/>
          <p:cNvGrpSpPr/>
          <p:nvPr/>
        </p:nvGrpSpPr>
        <p:grpSpPr>
          <a:xfrm>
            <a:off x="5974080" y="3382385"/>
            <a:ext cx="6132400" cy="3386716"/>
            <a:chOff x="5802284" y="2967919"/>
            <a:chExt cx="6347741" cy="3801181"/>
          </a:xfrm>
        </p:grpSpPr>
        <p:grpSp>
          <p:nvGrpSpPr>
            <p:cNvPr id="4" name="Group 3"/>
            <p:cNvGrpSpPr/>
            <p:nvPr/>
          </p:nvGrpSpPr>
          <p:grpSpPr>
            <a:xfrm>
              <a:off x="5802284" y="2967919"/>
              <a:ext cx="6347741" cy="3801181"/>
              <a:chOff x="5664636" y="2967919"/>
              <a:chExt cx="6347741" cy="3801181"/>
            </a:xfrm>
          </p:grpSpPr>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4071" y="2967919"/>
                <a:ext cx="6328306" cy="3801181"/>
              </a:xfrm>
              <a:prstGeom prst="rect">
                <a:avLst/>
              </a:prstGeom>
              <a:solidFill>
                <a:srgbClr val="FF0000"/>
              </a:solidFill>
              <a:ln>
                <a:noFill/>
              </a:ln>
              <a:extLst/>
            </p:spPr>
          </p:pic>
          <p:sp>
            <p:nvSpPr>
              <p:cNvPr id="7" name="Arc 6"/>
              <p:cNvSpPr/>
              <p:nvPr/>
            </p:nvSpPr>
            <p:spPr>
              <a:xfrm rot="2240991">
                <a:off x="5664636" y="3952068"/>
                <a:ext cx="1526583" cy="1890794"/>
              </a:xfrm>
              <a:prstGeom prst="arc">
                <a:avLst/>
              </a:prstGeom>
              <a:ln>
                <a:solidFill>
                  <a:srgbClr val="FF0000"/>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it-IT"/>
              </a:p>
            </p:txBody>
          </p:sp>
        </p:grpSp>
        <p:sp>
          <p:nvSpPr>
            <p:cNvPr id="5" name="TextBox 4"/>
            <p:cNvSpPr txBox="1"/>
            <p:nvPr/>
          </p:nvSpPr>
          <p:spPr>
            <a:xfrm>
              <a:off x="6012810" y="3844611"/>
              <a:ext cx="1430162" cy="584775"/>
            </a:xfrm>
            <a:prstGeom prst="rect">
              <a:avLst/>
            </a:prstGeom>
            <a:noFill/>
          </p:spPr>
          <p:txBody>
            <a:bodyPr wrap="square" rtlCol="0">
              <a:spAutoFit/>
            </a:bodyPr>
            <a:lstStyle/>
            <a:p>
              <a:pPr algn="ctr"/>
              <a:r>
                <a:rPr lang="en-US" sz="1400" b="1" dirty="0">
                  <a:solidFill>
                    <a:srgbClr val="FF0000"/>
                  </a:solidFill>
                </a:rPr>
                <a:t>MIP Timing Layer</a:t>
              </a:r>
            </a:p>
          </p:txBody>
        </p:sp>
      </p:gr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5" y="3382385"/>
            <a:ext cx="5534731" cy="3471084"/>
          </a:xfrm>
          <a:prstGeom prst="rect">
            <a:avLst/>
          </a:prstGeom>
        </p:spPr>
      </p:pic>
      <p:cxnSp>
        <p:nvCxnSpPr>
          <p:cNvPr id="9" name="Straight Arrow Connector 8"/>
          <p:cNvCxnSpPr/>
          <p:nvPr/>
        </p:nvCxnSpPr>
        <p:spPr>
          <a:xfrm>
            <a:off x="3224401" y="5290657"/>
            <a:ext cx="1224136" cy="25400"/>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72058" y="5425966"/>
            <a:ext cx="1545616" cy="369332"/>
          </a:xfrm>
          <a:prstGeom prst="rect">
            <a:avLst/>
          </a:prstGeom>
          <a:solidFill>
            <a:srgbClr val="FFFF00"/>
          </a:solidFill>
        </p:spPr>
        <p:txBody>
          <a:bodyPr wrap="none" rtlCol="0">
            <a:spAutoFit/>
          </a:bodyPr>
          <a:lstStyle/>
          <a:p>
            <a:r>
              <a:rPr lang="en-US" dirty="0" err="1"/>
              <a:t>z</a:t>
            </a:r>
            <a:r>
              <a:rPr lang="en-US" baseline="-25000" dirty="0" err="1"/>
              <a:t>RMS</a:t>
            </a:r>
            <a:r>
              <a:rPr lang="en-US" dirty="0"/>
              <a:t> ~ 4-5cm</a:t>
            </a:r>
          </a:p>
        </p:txBody>
      </p:sp>
      <p:sp>
        <p:nvSpPr>
          <p:cNvPr id="11" name="TextBox 10"/>
          <p:cNvSpPr txBox="1"/>
          <p:nvPr/>
        </p:nvSpPr>
        <p:spPr>
          <a:xfrm>
            <a:off x="166207" y="6098950"/>
            <a:ext cx="3602480" cy="369332"/>
          </a:xfrm>
          <a:prstGeom prst="rect">
            <a:avLst/>
          </a:prstGeom>
          <a:solidFill>
            <a:srgbClr val="99FF99"/>
          </a:solidFill>
        </p:spPr>
        <p:txBody>
          <a:bodyPr wrap="square" rtlCol="0">
            <a:spAutoFit/>
          </a:bodyPr>
          <a:lstStyle/>
          <a:p>
            <a:r>
              <a:rPr lang="en-US" dirty="0" smtClean="0"/>
              <a:t>HL-LHC </a:t>
            </a:r>
            <a:r>
              <a:rPr lang="en-US" dirty="0">
                <a:sym typeface="Wingdings" panose="05000000000000000000" pitchFamily="2" charset="2"/>
              </a:rPr>
              <a:t> </a:t>
            </a:r>
            <a:r>
              <a:rPr lang="en-US" dirty="0" err="1" smtClean="0">
                <a:sym typeface="Wingdings" panose="05000000000000000000" pitchFamily="2" charset="2"/>
              </a:rPr>
              <a:t>fino</a:t>
            </a:r>
            <a:r>
              <a:rPr lang="en-US" dirty="0" smtClean="0">
                <a:sym typeface="Wingdings" panose="05000000000000000000" pitchFamily="2" charset="2"/>
              </a:rPr>
              <a:t> a 1.9 </a:t>
            </a:r>
            <a:r>
              <a:rPr lang="en-US" dirty="0" err="1" smtClean="0">
                <a:sym typeface="Wingdings" panose="05000000000000000000" pitchFamily="2" charset="2"/>
              </a:rPr>
              <a:t>vertici</a:t>
            </a:r>
            <a:r>
              <a:rPr lang="en-US" dirty="0" smtClean="0">
                <a:sym typeface="Wingdings" panose="05000000000000000000" pitchFamily="2" charset="2"/>
              </a:rPr>
              <a:t>/mm</a:t>
            </a:r>
            <a:endParaRPr lang="en-US" dirty="0"/>
          </a:p>
        </p:txBody>
      </p:sp>
      <p:pic>
        <p:nvPicPr>
          <p:cNvPr id="12" name="Picture 11"/>
          <p:cNvPicPr>
            <a:picLocks noChangeAspect="1"/>
          </p:cNvPicPr>
          <p:nvPr/>
        </p:nvPicPr>
        <p:blipFill>
          <a:blip r:embed="rId4"/>
          <a:stretch>
            <a:fillRect/>
          </a:stretch>
        </p:blipFill>
        <p:spPr>
          <a:xfrm>
            <a:off x="34674" y="951447"/>
            <a:ext cx="3801795" cy="2946040"/>
          </a:xfrm>
          <a:prstGeom prst="rect">
            <a:avLst/>
          </a:prstGeom>
        </p:spPr>
      </p:pic>
      <p:pic>
        <p:nvPicPr>
          <p:cNvPr id="13" name="Picture 12"/>
          <p:cNvPicPr>
            <a:picLocks noChangeAspect="1"/>
          </p:cNvPicPr>
          <p:nvPr/>
        </p:nvPicPr>
        <p:blipFill>
          <a:blip r:embed="rId5"/>
          <a:stretch>
            <a:fillRect/>
          </a:stretch>
        </p:blipFill>
        <p:spPr>
          <a:xfrm>
            <a:off x="4615651" y="845485"/>
            <a:ext cx="2796332" cy="2533628"/>
          </a:xfrm>
          <a:prstGeom prst="rect">
            <a:avLst/>
          </a:prstGeom>
        </p:spPr>
      </p:pic>
      <p:pic>
        <p:nvPicPr>
          <p:cNvPr id="14"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7941" y="719449"/>
            <a:ext cx="3868001" cy="2659664"/>
          </a:xfrm>
          <a:prstGeom prst="rect">
            <a:avLst/>
          </a:prstGeom>
        </p:spPr>
      </p:pic>
      <p:sp>
        <p:nvSpPr>
          <p:cNvPr id="15" name="TextBox 14"/>
          <p:cNvSpPr txBox="1"/>
          <p:nvPr/>
        </p:nvSpPr>
        <p:spPr>
          <a:xfrm>
            <a:off x="0" y="796012"/>
            <a:ext cx="2529096" cy="338554"/>
          </a:xfrm>
          <a:prstGeom prst="rect">
            <a:avLst/>
          </a:prstGeom>
          <a:solidFill>
            <a:srgbClr val="99FF99"/>
          </a:solidFill>
        </p:spPr>
        <p:txBody>
          <a:bodyPr wrap="square" rtlCol="0">
            <a:spAutoFit/>
          </a:bodyPr>
          <a:lstStyle/>
          <a:p>
            <a:r>
              <a:rPr lang="en-US" sz="1600" dirty="0" smtClean="0"/>
              <a:t>LHC </a:t>
            </a:r>
            <a:r>
              <a:rPr lang="en-US" sz="1600" dirty="0">
                <a:sym typeface="Wingdings" panose="05000000000000000000" pitchFamily="2" charset="2"/>
              </a:rPr>
              <a:t> </a:t>
            </a:r>
            <a:r>
              <a:rPr lang="en-US" sz="1600" dirty="0" err="1" smtClean="0">
                <a:sym typeface="Wingdings" panose="05000000000000000000" pitchFamily="2" charset="2"/>
              </a:rPr>
              <a:t>fino</a:t>
            </a:r>
            <a:r>
              <a:rPr lang="en-US" sz="1600" dirty="0" smtClean="0">
                <a:sym typeface="Wingdings" panose="05000000000000000000" pitchFamily="2" charset="2"/>
              </a:rPr>
              <a:t> a 0.3 </a:t>
            </a:r>
            <a:r>
              <a:rPr lang="en-US" sz="1600" dirty="0" err="1" smtClean="0">
                <a:sym typeface="Wingdings" panose="05000000000000000000" pitchFamily="2" charset="2"/>
              </a:rPr>
              <a:t>vertici</a:t>
            </a:r>
            <a:r>
              <a:rPr lang="en-US" sz="1600" dirty="0" smtClean="0">
                <a:sym typeface="Wingdings" panose="05000000000000000000" pitchFamily="2" charset="2"/>
              </a:rPr>
              <a:t>/mm</a:t>
            </a:r>
            <a:endParaRPr lang="en-US" sz="1600" dirty="0"/>
          </a:p>
        </p:txBody>
      </p:sp>
    </p:spTree>
    <p:extLst>
      <p:ext uri="{BB962C8B-B14F-4D97-AF65-F5344CB8AC3E}">
        <p14:creationId xmlns:p14="http://schemas.microsoft.com/office/powerpoint/2010/main" val="3539201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Mip Timing Detector: 4D vertexing for HL-LHC</a:t>
            </a:r>
            <a:endParaRPr lang="it-IT" dirty="0"/>
          </a:p>
        </p:txBody>
      </p:sp>
      <p:grpSp>
        <p:nvGrpSpPr>
          <p:cNvPr id="3" name="Group 2"/>
          <p:cNvGrpSpPr>
            <a:grpSpLocks noChangeAspect="1"/>
          </p:cNvGrpSpPr>
          <p:nvPr/>
        </p:nvGrpSpPr>
        <p:grpSpPr>
          <a:xfrm>
            <a:off x="177281" y="829384"/>
            <a:ext cx="9022703" cy="5503676"/>
            <a:chOff x="1482279" y="1037606"/>
            <a:chExt cx="9625988" cy="5820401"/>
          </a:xfrm>
        </p:grpSpPr>
        <p:sp>
          <p:nvSpPr>
            <p:cNvPr id="4" name="Google Shape;126;p18"/>
            <p:cNvSpPr txBox="1">
              <a:spLocks/>
            </p:cNvSpPr>
            <p:nvPr/>
          </p:nvSpPr>
          <p:spPr>
            <a:xfrm>
              <a:off x="9996458" y="6217623"/>
              <a:ext cx="548700" cy="524800"/>
            </a:xfrm>
            <a:prstGeom prst="rect">
              <a:avLst/>
            </a:prstGeom>
          </p:spPr>
          <p:txBody>
            <a:bodyPr spcFirstLastPara="1" vert="horz" wrap="square" lIns="91425" tIns="91425" rIns="91425" bIns="91425" rtlCol="0" anchor="ctr" anchorCtr="0">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00000-1234-1234-1234-123412341234}" type="slidenum">
                <a:rPr lang="it" smtClean="0">
                  <a:solidFill>
                    <a:srgbClr val="00517C"/>
                  </a:solidFill>
                </a:rPr>
                <a:pPr/>
                <a:t>33</a:t>
              </a:fld>
              <a:endParaRPr lang="it">
                <a:solidFill>
                  <a:srgbClr val="00517C"/>
                </a:solidFill>
              </a:endParaRPr>
            </a:p>
          </p:txBody>
        </p:sp>
        <p:pic>
          <p:nvPicPr>
            <p:cNvPr id="5" name="Google Shape;127;p18"/>
            <p:cNvPicPr preferRelativeResize="0"/>
            <p:nvPr/>
          </p:nvPicPr>
          <p:blipFill>
            <a:blip r:embed="rId2">
              <a:alphaModFix/>
            </a:blip>
            <a:stretch>
              <a:fillRect/>
            </a:stretch>
          </p:blipFill>
          <p:spPr>
            <a:xfrm>
              <a:off x="1532707" y="1037606"/>
              <a:ext cx="7555392" cy="5820401"/>
            </a:xfrm>
            <a:prstGeom prst="rect">
              <a:avLst/>
            </a:prstGeom>
            <a:noFill/>
            <a:ln>
              <a:noFill/>
            </a:ln>
          </p:spPr>
        </p:pic>
        <p:sp>
          <p:nvSpPr>
            <p:cNvPr id="6" name="Google Shape;128;p18"/>
            <p:cNvSpPr txBox="1"/>
            <p:nvPr/>
          </p:nvSpPr>
          <p:spPr>
            <a:xfrm>
              <a:off x="1482279" y="5760458"/>
              <a:ext cx="4589400" cy="984000"/>
            </a:xfrm>
            <a:prstGeom prst="rect">
              <a:avLst/>
            </a:prstGeom>
            <a:noFill/>
            <a:ln>
              <a:noFill/>
            </a:ln>
          </p:spPr>
          <p:txBody>
            <a:bodyPr spcFirstLastPara="1" wrap="square" lIns="91425" tIns="91425" rIns="91425" bIns="91425" anchor="ctr" anchorCtr="0">
              <a:noAutofit/>
            </a:bodyPr>
            <a:lstStyle/>
            <a:p>
              <a:pPr marL="457200" indent="-317500">
                <a:buClr>
                  <a:srgbClr val="FFFFFF"/>
                </a:buClr>
                <a:buSzPts val="1400"/>
                <a:buFont typeface="Ubuntu"/>
                <a:buChar char="●"/>
              </a:pPr>
              <a:r>
                <a:rPr lang="it" sz="1400" kern="0" dirty="0">
                  <a:solidFill>
                    <a:srgbClr val="FFFFFF"/>
                  </a:solidFill>
                  <a:latin typeface="Ubuntu"/>
                  <a:ea typeface="Ubuntu"/>
                  <a:cs typeface="Ubuntu"/>
                  <a:sym typeface="Ubuntu"/>
                </a:rPr>
                <a:t>Thin layer between tracker and calorimeters</a:t>
              </a:r>
              <a:endParaRPr sz="1400" kern="0" dirty="0">
                <a:solidFill>
                  <a:srgbClr val="FFFFFF"/>
                </a:solidFill>
                <a:latin typeface="Ubuntu"/>
                <a:ea typeface="Ubuntu"/>
                <a:cs typeface="Ubuntu"/>
                <a:sym typeface="Ubuntu"/>
              </a:endParaRPr>
            </a:p>
            <a:p>
              <a:pPr marL="457200" indent="-317500">
                <a:buClr>
                  <a:srgbClr val="FFFFFF"/>
                </a:buClr>
                <a:buSzPts val="1400"/>
                <a:buFont typeface="Ubuntu"/>
                <a:buChar char="●"/>
              </a:pPr>
              <a:r>
                <a:rPr lang="it" sz="1400" kern="0" dirty="0">
                  <a:solidFill>
                    <a:srgbClr val="FFFFFF"/>
                  </a:solidFill>
                  <a:latin typeface="Ubuntu"/>
                  <a:ea typeface="Ubuntu"/>
                  <a:cs typeface="Ubuntu"/>
                  <a:sym typeface="Ubuntu"/>
                </a:rPr>
                <a:t>MIP sensitivity with time resolution of 30-50 ps</a:t>
              </a:r>
              <a:endParaRPr sz="1400" kern="0" dirty="0">
                <a:solidFill>
                  <a:srgbClr val="FFFFFF"/>
                </a:solidFill>
                <a:latin typeface="Ubuntu"/>
                <a:ea typeface="Ubuntu"/>
                <a:cs typeface="Ubuntu"/>
                <a:sym typeface="Ubuntu"/>
              </a:endParaRPr>
            </a:p>
            <a:p>
              <a:pPr marL="457200" indent="-317500">
                <a:buClr>
                  <a:srgbClr val="FFFFFF"/>
                </a:buClr>
                <a:buSzPts val="1400"/>
                <a:buFont typeface="Ubuntu"/>
                <a:buChar char="●"/>
              </a:pPr>
              <a:r>
                <a:rPr lang="it" sz="1400" kern="0" dirty="0">
                  <a:solidFill>
                    <a:srgbClr val="FFFFFF"/>
                  </a:solidFill>
                  <a:latin typeface="Ubuntu"/>
                  <a:ea typeface="Ubuntu"/>
                  <a:cs typeface="Ubuntu"/>
                  <a:sym typeface="Ubuntu"/>
                </a:rPr>
                <a:t>Hermetic coverage for |η|&lt;2.9</a:t>
              </a:r>
              <a:endParaRPr sz="1400" kern="0" dirty="0">
                <a:solidFill>
                  <a:srgbClr val="FFFFFF"/>
                </a:solidFill>
                <a:latin typeface="Ubuntu"/>
                <a:ea typeface="Ubuntu"/>
                <a:cs typeface="Ubuntu"/>
                <a:sym typeface="Ubuntu"/>
              </a:endParaRPr>
            </a:p>
          </p:txBody>
        </p:sp>
        <p:sp>
          <p:nvSpPr>
            <p:cNvPr id="7" name="Google Shape;129;p18"/>
            <p:cNvSpPr txBox="1"/>
            <p:nvPr/>
          </p:nvSpPr>
          <p:spPr>
            <a:xfrm>
              <a:off x="8127349" y="3928800"/>
              <a:ext cx="2980917" cy="2873600"/>
            </a:xfrm>
            <a:prstGeom prst="rect">
              <a:avLst/>
            </a:prstGeom>
            <a:solidFill>
              <a:srgbClr val="000000"/>
            </a:solidFill>
            <a:ln w="19050" cap="flat" cmpd="sng">
              <a:solidFill>
                <a:srgbClr val="BF9000"/>
              </a:solidFill>
              <a:prstDash val="solid"/>
              <a:round/>
              <a:headEnd type="none" w="sm" len="sm"/>
              <a:tailEnd type="none" w="sm" len="sm"/>
            </a:ln>
          </p:spPr>
          <p:txBody>
            <a:bodyPr spcFirstLastPara="1" wrap="square" lIns="91425" tIns="91425" rIns="91425" bIns="91425" anchor="t" anchorCtr="0">
              <a:noAutofit/>
            </a:bodyPr>
            <a:lstStyle/>
            <a:p>
              <a:pPr>
                <a:buClr>
                  <a:srgbClr val="000000"/>
                </a:buClr>
                <a:buSzPts val="1100"/>
                <a:buFont typeface="Arial"/>
                <a:buNone/>
              </a:pPr>
              <a:r>
                <a:rPr lang="it" sz="1400" kern="0">
                  <a:solidFill>
                    <a:srgbClr val="F1C232"/>
                  </a:solidFill>
                  <a:latin typeface="Ubuntu"/>
                  <a:ea typeface="Ubuntu"/>
                  <a:cs typeface="Ubuntu"/>
                  <a:sym typeface="Ubuntu"/>
                </a:rPr>
                <a:t>ENDCAPS</a:t>
              </a:r>
              <a:endParaRPr sz="1400" kern="0">
                <a:solidFill>
                  <a:srgbClr val="F1C232"/>
                </a:solidFill>
                <a:latin typeface="Ubuntu"/>
                <a:ea typeface="Ubuntu"/>
                <a:cs typeface="Ubuntu"/>
                <a:sym typeface="Ubuntu"/>
              </a:endParaRPr>
            </a:p>
            <a:p>
              <a:pPr>
                <a:buClr>
                  <a:srgbClr val="000000"/>
                </a:buClr>
                <a:buSzPts val="1100"/>
                <a:buFont typeface="Arial"/>
                <a:buNone/>
              </a:pPr>
              <a:r>
                <a:rPr lang="it" sz="1000" kern="0">
                  <a:solidFill>
                    <a:srgbClr val="CBA32A"/>
                  </a:solidFill>
                  <a:latin typeface="Ubuntu"/>
                  <a:ea typeface="Ubuntu"/>
                  <a:cs typeface="Ubuntu"/>
                  <a:sym typeface="Ubuntu"/>
                </a:rPr>
                <a:t>Surface</a:t>
              </a:r>
              <a:r>
                <a:rPr lang="it" sz="1000" kern="0">
                  <a:solidFill>
                    <a:srgbClr val="F1C232"/>
                  </a:solidFill>
                  <a:latin typeface="Ubuntu"/>
                  <a:ea typeface="Ubuntu"/>
                  <a:cs typeface="Ubuntu"/>
                  <a:sym typeface="Ubuntu"/>
                </a:rPr>
                <a:t> 	     	</a:t>
              </a:r>
              <a:r>
                <a:rPr lang="it" sz="1000" kern="0">
                  <a:solidFill>
                    <a:srgbClr val="FFD966"/>
                  </a:solidFill>
                  <a:latin typeface="Ubuntu"/>
                  <a:ea typeface="Ubuntu"/>
                  <a:cs typeface="Ubuntu"/>
                  <a:sym typeface="Ubuntu"/>
                </a:rPr>
                <a:t>~ 15 m²</a:t>
              </a:r>
              <a:r>
                <a:rPr lang="it" sz="1000" kern="0">
                  <a:solidFill>
                    <a:srgbClr val="F1C232"/>
                  </a:solidFill>
                  <a:latin typeface="Ubuntu"/>
                  <a:ea typeface="Ubuntu"/>
                  <a:cs typeface="Ubuntu"/>
                  <a:sym typeface="Ubuntu"/>
                </a:rPr>
                <a:t/>
              </a:r>
              <a:br>
                <a:rPr lang="it" sz="1000" kern="0">
                  <a:solidFill>
                    <a:srgbClr val="F1C232"/>
                  </a:solidFill>
                  <a:latin typeface="Ubuntu"/>
                  <a:ea typeface="Ubuntu"/>
                  <a:cs typeface="Ubuntu"/>
                  <a:sym typeface="Ubuntu"/>
                </a:rPr>
              </a:br>
              <a:r>
                <a:rPr lang="it" sz="1000" kern="0">
                  <a:solidFill>
                    <a:srgbClr val="CBA32A"/>
                  </a:solidFill>
                  <a:latin typeface="Ubuntu"/>
                  <a:ea typeface="Ubuntu"/>
                  <a:cs typeface="Ubuntu"/>
                  <a:sym typeface="Ubuntu"/>
                </a:rPr>
                <a:t>Number of channels</a:t>
              </a:r>
              <a:r>
                <a:rPr lang="it" sz="1000" kern="0">
                  <a:solidFill>
                    <a:srgbClr val="F1C232"/>
                  </a:solidFill>
                  <a:latin typeface="Ubuntu"/>
                  <a:ea typeface="Ubuntu"/>
                  <a:cs typeface="Ubuntu"/>
                  <a:sym typeface="Ubuntu"/>
                </a:rPr>
                <a:t>	</a:t>
              </a:r>
              <a:r>
                <a:rPr lang="it" sz="1000" kern="0">
                  <a:solidFill>
                    <a:srgbClr val="FFD966"/>
                  </a:solidFill>
                  <a:latin typeface="Ubuntu"/>
                  <a:ea typeface="Ubuntu"/>
                  <a:cs typeface="Ubuntu"/>
                  <a:sym typeface="Ubuntu"/>
                </a:rPr>
                <a:t>~ 8000k</a:t>
              </a:r>
              <a:endParaRPr sz="1000" kern="0">
                <a:solidFill>
                  <a:srgbClr val="FFD966"/>
                </a:solidFill>
                <a:latin typeface="Ubuntu"/>
                <a:ea typeface="Ubuntu"/>
                <a:cs typeface="Ubuntu"/>
                <a:sym typeface="Ubuntu"/>
              </a:endParaRPr>
            </a:p>
            <a:p>
              <a:pPr>
                <a:buClr>
                  <a:srgbClr val="000000"/>
                </a:buClr>
                <a:buSzPts val="1100"/>
                <a:buFont typeface="Arial"/>
                <a:buNone/>
              </a:pPr>
              <a:r>
                <a:rPr lang="it" sz="1000" kern="0">
                  <a:solidFill>
                    <a:srgbClr val="CBA32A"/>
                  </a:solidFill>
                  <a:latin typeface="Ubuntu"/>
                  <a:ea typeface="Ubuntu"/>
                  <a:cs typeface="Ubuntu"/>
                  <a:sym typeface="Ubuntu"/>
                </a:rPr>
                <a:t>Radiation level </a:t>
              </a:r>
              <a:r>
                <a:rPr lang="it" sz="1000" kern="0">
                  <a:solidFill>
                    <a:srgbClr val="F1C232"/>
                  </a:solidFill>
                  <a:latin typeface="Ubuntu"/>
                  <a:ea typeface="Ubuntu"/>
                  <a:cs typeface="Ubuntu"/>
                  <a:sym typeface="Ubuntu"/>
                </a:rPr>
                <a:t>	     	</a:t>
              </a:r>
              <a:r>
                <a:rPr lang="it" sz="1000" kern="0">
                  <a:solidFill>
                    <a:srgbClr val="FFD966"/>
                  </a:solidFill>
                  <a:latin typeface="Ubuntu"/>
                  <a:ea typeface="Ubuntu"/>
                  <a:cs typeface="Ubuntu"/>
                  <a:sym typeface="Ubuntu"/>
                </a:rPr>
                <a:t>~ 2x10</a:t>
              </a:r>
              <a:r>
                <a:rPr lang="it" sz="1000" kern="0" baseline="30000">
                  <a:solidFill>
                    <a:srgbClr val="FFD966"/>
                  </a:solidFill>
                  <a:latin typeface="Ubuntu"/>
                  <a:ea typeface="Ubuntu"/>
                  <a:cs typeface="Ubuntu"/>
                  <a:sym typeface="Ubuntu"/>
                </a:rPr>
                <a:t>15</a:t>
              </a:r>
              <a:r>
                <a:rPr lang="it" sz="1000" kern="0">
                  <a:solidFill>
                    <a:srgbClr val="FFD966"/>
                  </a:solidFill>
                  <a:latin typeface="Ubuntu"/>
                  <a:ea typeface="Ubuntu"/>
                  <a:cs typeface="Ubuntu"/>
                  <a:sym typeface="Ubuntu"/>
                </a:rPr>
                <a:t> n</a:t>
              </a:r>
              <a:r>
                <a:rPr lang="it" sz="1000" kern="0" baseline="-25000">
                  <a:solidFill>
                    <a:srgbClr val="FFD966"/>
                  </a:solidFill>
                  <a:latin typeface="Ubuntu"/>
                  <a:ea typeface="Ubuntu"/>
                  <a:cs typeface="Ubuntu"/>
                  <a:sym typeface="Ubuntu"/>
                </a:rPr>
                <a:t>eq</a:t>
              </a:r>
              <a:r>
                <a:rPr lang="it" sz="1000" kern="0">
                  <a:solidFill>
                    <a:srgbClr val="FFD966"/>
                  </a:solidFill>
                  <a:latin typeface="Ubuntu"/>
                  <a:ea typeface="Ubuntu"/>
                  <a:cs typeface="Ubuntu"/>
                  <a:sym typeface="Ubuntu"/>
                </a:rPr>
                <a:t>/cm²</a:t>
              </a:r>
              <a:endParaRPr sz="1000" kern="0">
                <a:solidFill>
                  <a:srgbClr val="FFD966"/>
                </a:solidFill>
                <a:latin typeface="Ubuntu"/>
                <a:ea typeface="Ubuntu"/>
                <a:cs typeface="Ubuntu"/>
                <a:sym typeface="Ubuntu"/>
              </a:endParaRPr>
            </a:p>
            <a:p>
              <a:pPr>
                <a:buClr>
                  <a:srgbClr val="000000"/>
                </a:buClr>
                <a:buSzPts val="1100"/>
                <a:buFont typeface="Arial"/>
                <a:buNone/>
              </a:pPr>
              <a:r>
                <a:rPr lang="it" sz="1000" b="1" kern="0">
                  <a:solidFill>
                    <a:srgbClr val="CBA32A"/>
                  </a:solidFill>
                  <a:latin typeface="Ubuntu"/>
                  <a:ea typeface="Ubuntu"/>
                  <a:cs typeface="Ubuntu"/>
                  <a:sym typeface="Ubuntu"/>
                </a:rPr>
                <a:t>Sensors</a:t>
              </a:r>
              <a:r>
                <a:rPr lang="it" sz="1000" kern="0">
                  <a:solidFill>
                    <a:srgbClr val="CBA32A"/>
                  </a:solidFill>
                  <a:latin typeface="Ubuntu"/>
                  <a:ea typeface="Ubuntu"/>
                  <a:cs typeface="Ubuntu"/>
                  <a:sym typeface="Ubuntu"/>
                </a:rPr>
                <a:t>:</a:t>
              </a:r>
              <a:r>
                <a:rPr lang="it" sz="1000" kern="0">
                  <a:solidFill>
                    <a:srgbClr val="F1C232"/>
                  </a:solidFill>
                  <a:latin typeface="Ubuntu"/>
                  <a:ea typeface="Ubuntu"/>
                  <a:cs typeface="Ubuntu"/>
                  <a:sym typeface="Ubuntu"/>
                </a:rPr>
                <a:t> </a:t>
              </a:r>
              <a:r>
                <a:rPr lang="it" sz="1000" kern="0">
                  <a:solidFill>
                    <a:srgbClr val="FFD966"/>
                  </a:solidFill>
                  <a:latin typeface="Ubuntu"/>
                  <a:ea typeface="Ubuntu"/>
                  <a:cs typeface="Ubuntu"/>
                  <a:sym typeface="Ubuntu"/>
                </a:rPr>
                <a:t>Low gain avalanche diodes</a:t>
              </a:r>
              <a:endParaRPr sz="1000" kern="0">
                <a:solidFill>
                  <a:srgbClr val="FFD966"/>
                </a:solidFill>
                <a:latin typeface="Ubuntu"/>
                <a:ea typeface="Ubuntu"/>
                <a:cs typeface="Ubuntu"/>
                <a:sym typeface="Ubuntu"/>
              </a:endParaRPr>
            </a:p>
            <a:p>
              <a:pPr>
                <a:buClr>
                  <a:srgbClr val="000000"/>
                </a:buClr>
                <a:buSzPts val="1100"/>
                <a:buFont typeface="Arial"/>
                <a:buNone/>
              </a:pPr>
              <a:endParaRPr sz="1000" kern="0">
                <a:solidFill>
                  <a:srgbClr val="F1C232"/>
                </a:solidFill>
                <a:latin typeface="Ubuntu"/>
                <a:ea typeface="Ubuntu"/>
                <a:cs typeface="Ubuntu"/>
                <a:sym typeface="Ubuntu"/>
              </a:endParaRPr>
            </a:p>
          </p:txBody>
        </p:sp>
        <p:sp>
          <p:nvSpPr>
            <p:cNvPr id="8" name="Google Shape;130;p18"/>
            <p:cNvSpPr txBox="1"/>
            <p:nvPr/>
          </p:nvSpPr>
          <p:spPr>
            <a:xfrm>
              <a:off x="8127475" y="1065333"/>
              <a:ext cx="2980792" cy="2769200"/>
            </a:xfrm>
            <a:prstGeom prst="rect">
              <a:avLst/>
            </a:prstGeom>
            <a:solidFill>
              <a:srgbClr val="000000"/>
            </a:solidFill>
            <a:ln w="19050"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a:lnSpc>
                  <a:spcPct val="115000"/>
                </a:lnSpc>
                <a:buClr>
                  <a:srgbClr val="000000"/>
                </a:buClr>
                <a:buFont typeface="Arial"/>
                <a:buNone/>
              </a:pPr>
              <a:r>
                <a:rPr lang="it" sz="1400" kern="0">
                  <a:solidFill>
                    <a:srgbClr val="38761D"/>
                  </a:solidFill>
                  <a:latin typeface="Ubuntu"/>
                  <a:ea typeface="Ubuntu"/>
                  <a:cs typeface="Ubuntu"/>
                  <a:sym typeface="Ubuntu"/>
                </a:rPr>
                <a:t>BARREL</a:t>
              </a:r>
              <a:endParaRPr sz="1000" kern="0">
                <a:solidFill>
                  <a:srgbClr val="38761D"/>
                </a:solidFill>
                <a:latin typeface="Ubuntu"/>
                <a:ea typeface="Ubuntu"/>
                <a:cs typeface="Ubuntu"/>
                <a:sym typeface="Ubuntu"/>
              </a:endParaRPr>
            </a:p>
            <a:p>
              <a:pPr>
                <a:lnSpc>
                  <a:spcPct val="115000"/>
                </a:lnSpc>
                <a:buClr>
                  <a:srgbClr val="000000"/>
                </a:buClr>
                <a:buFont typeface="Arial"/>
                <a:buNone/>
              </a:pPr>
              <a:r>
                <a:rPr lang="it" sz="1000" kern="0">
                  <a:solidFill>
                    <a:srgbClr val="38761D"/>
                  </a:solidFill>
                  <a:latin typeface="Ubuntu"/>
                  <a:ea typeface="Ubuntu"/>
                  <a:cs typeface="Ubuntu"/>
                  <a:sym typeface="Ubuntu"/>
                </a:rPr>
                <a:t>Surface 	     	</a:t>
              </a:r>
              <a:r>
                <a:rPr lang="it" sz="1000" kern="0">
                  <a:solidFill>
                    <a:srgbClr val="6AA84F"/>
                  </a:solidFill>
                  <a:latin typeface="Ubuntu"/>
                  <a:ea typeface="Ubuntu"/>
                  <a:cs typeface="Ubuntu"/>
                  <a:sym typeface="Ubuntu"/>
                </a:rPr>
                <a:t>~ 40 m²</a:t>
              </a:r>
              <a:endParaRPr sz="1000" kern="0">
                <a:solidFill>
                  <a:srgbClr val="6AA84F"/>
                </a:solidFill>
                <a:latin typeface="Ubuntu"/>
                <a:ea typeface="Ubuntu"/>
                <a:cs typeface="Ubuntu"/>
                <a:sym typeface="Ubuntu"/>
              </a:endParaRPr>
            </a:p>
            <a:p>
              <a:pPr>
                <a:lnSpc>
                  <a:spcPct val="115000"/>
                </a:lnSpc>
                <a:buClr>
                  <a:srgbClr val="000000"/>
                </a:buClr>
                <a:buFont typeface="Arial"/>
                <a:buNone/>
              </a:pPr>
              <a:r>
                <a:rPr lang="it" sz="1000" kern="0">
                  <a:solidFill>
                    <a:srgbClr val="38761D"/>
                  </a:solidFill>
                  <a:latin typeface="Ubuntu"/>
                  <a:ea typeface="Ubuntu"/>
                  <a:cs typeface="Ubuntu"/>
                  <a:sym typeface="Ubuntu"/>
                </a:rPr>
                <a:t>Number of channels	</a:t>
              </a:r>
              <a:r>
                <a:rPr lang="it" sz="1000" kern="0">
                  <a:solidFill>
                    <a:srgbClr val="6AA84F"/>
                  </a:solidFill>
                  <a:latin typeface="Ubuntu"/>
                  <a:ea typeface="Ubuntu"/>
                  <a:cs typeface="Ubuntu"/>
                  <a:sym typeface="Ubuntu"/>
                </a:rPr>
                <a:t>~ 332k</a:t>
              </a:r>
              <a:endParaRPr sz="1000" kern="0">
                <a:solidFill>
                  <a:srgbClr val="6AA84F"/>
                </a:solidFill>
                <a:latin typeface="Ubuntu"/>
                <a:ea typeface="Ubuntu"/>
                <a:cs typeface="Ubuntu"/>
                <a:sym typeface="Ubuntu"/>
              </a:endParaRPr>
            </a:p>
            <a:p>
              <a:pPr>
                <a:lnSpc>
                  <a:spcPct val="115000"/>
                </a:lnSpc>
                <a:buClr>
                  <a:srgbClr val="000000"/>
                </a:buClr>
                <a:buFont typeface="Arial"/>
                <a:buNone/>
              </a:pPr>
              <a:r>
                <a:rPr lang="it" sz="1000" kern="0">
                  <a:solidFill>
                    <a:srgbClr val="38761D"/>
                  </a:solidFill>
                  <a:latin typeface="Ubuntu"/>
                  <a:ea typeface="Ubuntu"/>
                  <a:cs typeface="Ubuntu"/>
                  <a:sym typeface="Ubuntu"/>
                </a:rPr>
                <a:t>Radiation level 	     	</a:t>
              </a:r>
              <a:r>
                <a:rPr lang="it" sz="1000" kern="0">
                  <a:solidFill>
                    <a:srgbClr val="6AA84F"/>
                  </a:solidFill>
                  <a:latin typeface="Ubuntu"/>
                  <a:ea typeface="Ubuntu"/>
                  <a:cs typeface="Ubuntu"/>
                  <a:sym typeface="Ubuntu"/>
                </a:rPr>
                <a:t>~ 2x10</a:t>
              </a:r>
              <a:r>
                <a:rPr lang="it" sz="1000" kern="0" baseline="30000">
                  <a:solidFill>
                    <a:srgbClr val="6AA84F"/>
                  </a:solidFill>
                  <a:latin typeface="Ubuntu"/>
                  <a:ea typeface="Ubuntu"/>
                  <a:cs typeface="Ubuntu"/>
                  <a:sym typeface="Ubuntu"/>
                </a:rPr>
                <a:t>14</a:t>
              </a:r>
              <a:r>
                <a:rPr lang="it" sz="1000" kern="0">
                  <a:solidFill>
                    <a:srgbClr val="6AA84F"/>
                  </a:solidFill>
                  <a:latin typeface="Ubuntu"/>
                  <a:ea typeface="Ubuntu"/>
                  <a:cs typeface="Ubuntu"/>
                  <a:sym typeface="Ubuntu"/>
                </a:rPr>
                <a:t> n</a:t>
              </a:r>
              <a:r>
                <a:rPr lang="it" sz="1000" kern="0" baseline="-25000">
                  <a:solidFill>
                    <a:srgbClr val="6AA84F"/>
                  </a:solidFill>
                  <a:latin typeface="Ubuntu"/>
                  <a:ea typeface="Ubuntu"/>
                  <a:cs typeface="Ubuntu"/>
                  <a:sym typeface="Ubuntu"/>
                </a:rPr>
                <a:t>eq</a:t>
              </a:r>
              <a:r>
                <a:rPr lang="it" sz="1000" kern="0">
                  <a:solidFill>
                    <a:srgbClr val="6AA84F"/>
                  </a:solidFill>
                  <a:latin typeface="Ubuntu"/>
                  <a:ea typeface="Ubuntu"/>
                  <a:cs typeface="Ubuntu"/>
                  <a:sym typeface="Ubuntu"/>
                </a:rPr>
                <a:t>/cm²</a:t>
              </a:r>
              <a:endParaRPr sz="1000" kern="0">
                <a:solidFill>
                  <a:srgbClr val="6AA84F"/>
                </a:solidFill>
                <a:latin typeface="Ubuntu"/>
                <a:ea typeface="Ubuntu"/>
                <a:cs typeface="Ubuntu"/>
                <a:sym typeface="Ubuntu"/>
              </a:endParaRPr>
            </a:p>
            <a:p>
              <a:pPr>
                <a:lnSpc>
                  <a:spcPct val="115000"/>
                </a:lnSpc>
                <a:buClr>
                  <a:srgbClr val="000000"/>
                </a:buClr>
                <a:buFont typeface="Arial"/>
                <a:buNone/>
              </a:pPr>
              <a:r>
                <a:rPr lang="it" sz="1000" b="1" kern="0">
                  <a:solidFill>
                    <a:srgbClr val="38761D"/>
                  </a:solidFill>
                  <a:latin typeface="Ubuntu"/>
                  <a:ea typeface="Ubuntu"/>
                  <a:cs typeface="Ubuntu"/>
                  <a:sym typeface="Ubuntu"/>
                </a:rPr>
                <a:t>Sensors</a:t>
              </a:r>
              <a:r>
                <a:rPr lang="it" sz="1000" kern="0">
                  <a:solidFill>
                    <a:srgbClr val="38761D"/>
                  </a:solidFill>
                  <a:latin typeface="Ubuntu"/>
                  <a:ea typeface="Ubuntu"/>
                  <a:cs typeface="Ubuntu"/>
                  <a:sym typeface="Ubuntu"/>
                </a:rPr>
                <a:t>: </a:t>
              </a:r>
              <a:r>
                <a:rPr lang="it" sz="1000" kern="0">
                  <a:solidFill>
                    <a:srgbClr val="6AA84F"/>
                  </a:solidFill>
                  <a:latin typeface="Ubuntu"/>
                  <a:ea typeface="Ubuntu"/>
                  <a:cs typeface="Ubuntu"/>
                  <a:sym typeface="Ubuntu"/>
                </a:rPr>
                <a:t>LYSO crystals + SiPMs</a:t>
              </a:r>
              <a:endParaRPr sz="1000" kern="0">
                <a:solidFill>
                  <a:srgbClr val="6AA84F"/>
                </a:solidFill>
                <a:latin typeface="Ubuntu"/>
                <a:ea typeface="Ubuntu"/>
                <a:cs typeface="Ubuntu"/>
                <a:sym typeface="Ubuntu"/>
              </a:endParaRPr>
            </a:p>
          </p:txBody>
        </p:sp>
        <p:cxnSp>
          <p:nvCxnSpPr>
            <p:cNvPr id="9" name="Google Shape;131;p18"/>
            <p:cNvCxnSpPr/>
            <p:nvPr/>
          </p:nvCxnSpPr>
          <p:spPr>
            <a:xfrm rot="10800000" flipH="1">
              <a:off x="4135900" y="1071500"/>
              <a:ext cx="3995100" cy="1906400"/>
            </a:xfrm>
            <a:prstGeom prst="straightConnector1">
              <a:avLst/>
            </a:prstGeom>
            <a:noFill/>
            <a:ln w="19050" cap="flat" cmpd="sng">
              <a:solidFill>
                <a:srgbClr val="38761D"/>
              </a:solidFill>
              <a:prstDash val="solid"/>
              <a:round/>
              <a:headEnd type="none" w="med" len="med"/>
              <a:tailEnd type="none" w="med" len="med"/>
            </a:ln>
          </p:spPr>
        </p:cxnSp>
        <p:cxnSp>
          <p:nvCxnSpPr>
            <p:cNvPr id="10" name="Google Shape;132;p18"/>
            <p:cNvCxnSpPr/>
            <p:nvPr/>
          </p:nvCxnSpPr>
          <p:spPr>
            <a:xfrm>
              <a:off x="6645025" y="3376633"/>
              <a:ext cx="1491000" cy="457600"/>
            </a:xfrm>
            <a:prstGeom prst="straightConnector1">
              <a:avLst/>
            </a:prstGeom>
            <a:noFill/>
            <a:ln w="19050" cap="flat" cmpd="sng">
              <a:solidFill>
                <a:srgbClr val="38761D"/>
              </a:solidFill>
              <a:prstDash val="solid"/>
              <a:round/>
              <a:headEnd type="none" w="med" len="med"/>
              <a:tailEnd type="none" w="med" len="med"/>
            </a:ln>
          </p:spPr>
        </p:cxnSp>
        <p:cxnSp>
          <p:nvCxnSpPr>
            <p:cNvPr id="11" name="Google Shape;133;p18"/>
            <p:cNvCxnSpPr/>
            <p:nvPr/>
          </p:nvCxnSpPr>
          <p:spPr>
            <a:xfrm>
              <a:off x="6687075" y="5170847"/>
              <a:ext cx="1448400" cy="1632400"/>
            </a:xfrm>
            <a:prstGeom prst="straightConnector1">
              <a:avLst/>
            </a:prstGeom>
            <a:noFill/>
            <a:ln w="19050" cap="flat" cmpd="sng">
              <a:solidFill>
                <a:srgbClr val="BF9000"/>
              </a:solidFill>
              <a:prstDash val="solid"/>
              <a:round/>
              <a:headEnd type="none" w="med" len="med"/>
              <a:tailEnd type="none" w="med" len="med"/>
            </a:ln>
          </p:spPr>
        </p:cxnSp>
        <p:cxnSp>
          <p:nvCxnSpPr>
            <p:cNvPr id="12" name="Google Shape;134;p18"/>
            <p:cNvCxnSpPr/>
            <p:nvPr/>
          </p:nvCxnSpPr>
          <p:spPr>
            <a:xfrm>
              <a:off x="6897325" y="3227100"/>
              <a:ext cx="1238700" cy="696800"/>
            </a:xfrm>
            <a:prstGeom prst="straightConnector1">
              <a:avLst/>
            </a:prstGeom>
            <a:noFill/>
            <a:ln w="19050" cap="flat" cmpd="sng">
              <a:solidFill>
                <a:srgbClr val="BF9000"/>
              </a:solidFill>
              <a:prstDash val="solid"/>
              <a:round/>
              <a:headEnd type="none" w="med" len="med"/>
              <a:tailEnd type="none" w="med" len="med"/>
            </a:ln>
          </p:spPr>
        </p:cxnSp>
        <p:pic>
          <p:nvPicPr>
            <p:cNvPr id="13" name="Google Shape;135;p18"/>
            <p:cNvPicPr preferRelativeResize="0"/>
            <p:nvPr/>
          </p:nvPicPr>
          <p:blipFill>
            <a:blip r:embed="rId3">
              <a:alphaModFix/>
            </a:blip>
            <a:stretch>
              <a:fillRect/>
            </a:stretch>
          </p:blipFill>
          <p:spPr>
            <a:xfrm>
              <a:off x="8184318" y="5233137"/>
              <a:ext cx="1025875" cy="1503733"/>
            </a:xfrm>
            <a:prstGeom prst="rect">
              <a:avLst/>
            </a:prstGeom>
            <a:noFill/>
            <a:ln>
              <a:noFill/>
            </a:ln>
          </p:spPr>
        </p:pic>
        <p:pic>
          <p:nvPicPr>
            <p:cNvPr id="14" name="Google Shape;136;p18"/>
            <p:cNvPicPr preferRelativeResize="0"/>
            <p:nvPr/>
          </p:nvPicPr>
          <p:blipFill>
            <a:blip r:embed="rId4">
              <a:alphaModFix/>
            </a:blip>
            <a:stretch>
              <a:fillRect/>
            </a:stretch>
          </p:blipFill>
          <p:spPr>
            <a:xfrm>
              <a:off x="9268364" y="5235167"/>
              <a:ext cx="1295563" cy="1503732"/>
            </a:xfrm>
            <a:prstGeom prst="rect">
              <a:avLst/>
            </a:prstGeom>
            <a:noFill/>
            <a:ln>
              <a:noFill/>
            </a:ln>
          </p:spPr>
        </p:pic>
        <p:pic>
          <p:nvPicPr>
            <p:cNvPr id="15" name="Google Shape;137;p18"/>
            <p:cNvPicPr preferRelativeResize="0"/>
            <p:nvPr/>
          </p:nvPicPr>
          <p:blipFill rotWithShape="1">
            <a:blip r:embed="rId5">
              <a:alphaModFix/>
            </a:blip>
            <a:srcRect l="9769" t="4791" r="14552" b="8718"/>
            <a:stretch/>
          </p:blipFill>
          <p:spPr>
            <a:xfrm>
              <a:off x="9283654" y="2459199"/>
              <a:ext cx="1295574" cy="1316137"/>
            </a:xfrm>
            <a:prstGeom prst="rect">
              <a:avLst/>
            </a:prstGeom>
            <a:noFill/>
            <a:ln>
              <a:noFill/>
            </a:ln>
          </p:spPr>
        </p:pic>
        <p:pic>
          <p:nvPicPr>
            <p:cNvPr id="16" name="Google Shape;138;p18"/>
            <p:cNvPicPr preferRelativeResize="0"/>
            <p:nvPr/>
          </p:nvPicPr>
          <p:blipFill rotWithShape="1">
            <a:blip r:embed="rId6">
              <a:alphaModFix/>
            </a:blip>
            <a:srcRect t="8675"/>
            <a:stretch/>
          </p:blipFill>
          <p:spPr>
            <a:xfrm>
              <a:off x="8248408" y="2471662"/>
              <a:ext cx="917875" cy="1296835"/>
            </a:xfrm>
            <a:prstGeom prst="rect">
              <a:avLst/>
            </a:prstGeom>
            <a:noFill/>
            <a:ln>
              <a:noFill/>
            </a:ln>
          </p:spPr>
        </p:pic>
      </p:grpSp>
      <p:grpSp>
        <p:nvGrpSpPr>
          <p:cNvPr id="20" name="Group 19"/>
          <p:cNvGrpSpPr/>
          <p:nvPr/>
        </p:nvGrpSpPr>
        <p:grpSpPr>
          <a:xfrm>
            <a:off x="9272462" y="783942"/>
            <a:ext cx="2864966" cy="6061662"/>
            <a:chOff x="9272462" y="783942"/>
            <a:chExt cx="2864966" cy="6061662"/>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2462" y="4436864"/>
              <a:ext cx="2864966" cy="240874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72462" y="783942"/>
              <a:ext cx="2864966" cy="1850715"/>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72462" y="2299921"/>
              <a:ext cx="2864966" cy="2148725"/>
            </a:xfrm>
            <a:prstGeom prst="rect">
              <a:avLst/>
            </a:prstGeom>
          </p:spPr>
        </p:pic>
      </p:grpSp>
      <p:sp>
        <p:nvSpPr>
          <p:cNvPr id="21" name="TextBox 20"/>
          <p:cNvSpPr txBox="1"/>
          <p:nvPr/>
        </p:nvSpPr>
        <p:spPr>
          <a:xfrm>
            <a:off x="1091681" y="6381231"/>
            <a:ext cx="7884367" cy="369332"/>
          </a:xfrm>
          <a:prstGeom prst="rect">
            <a:avLst/>
          </a:prstGeom>
          <a:noFill/>
        </p:spPr>
        <p:txBody>
          <a:bodyPr wrap="square" rtlCol="0">
            <a:spAutoFit/>
          </a:bodyPr>
          <a:lstStyle/>
          <a:p>
            <a:r>
              <a:rPr lang="it-IT" b="1" dirty="0" smtClean="0">
                <a:solidFill>
                  <a:srgbClr val="C00000"/>
                </a:solidFill>
              </a:rPr>
              <a:t>Un nuovo rivelatore vede in posizione trainante i gruppi italiani di ECAL</a:t>
            </a:r>
            <a:endParaRPr lang="it-IT" b="1" dirty="0">
              <a:solidFill>
                <a:srgbClr val="C00000"/>
              </a:solidFill>
            </a:endParaRPr>
          </a:p>
        </p:txBody>
      </p:sp>
    </p:spTree>
    <p:extLst>
      <p:ext uri="{BB962C8B-B14F-4D97-AF65-F5344CB8AC3E}">
        <p14:creationId xmlns:p14="http://schemas.microsoft.com/office/powerpoint/2010/main" val="24987194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 </a:t>
            </a:r>
            <a:r>
              <a:rPr lang="en-US" dirty="0" err="1" smtClean="0"/>
              <a:t>vero</a:t>
            </a:r>
            <a:r>
              <a:rPr lang="en-US" dirty="0" smtClean="0"/>
              <a:t> </a:t>
            </a:r>
            <a:r>
              <a:rPr lang="en-US" dirty="0" err="1" smtClean="0"/>
              <a:t>evento</a:t>
            </a:r>
            <a:r>
              <a:rPr lang="en-US" dirty="0" smtClean="0"/>
              <a:t> (MD</a:t>
            </a:r>
            <a:r>
              <a:rPr lang="en-US" dirty="0" smtClean="0"/>
              <a:t>) in CMS!</a:t>
            </a:r>
            <a:endParaRPr lang="it-IT"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005" y="1207049"/>
            <a:ext cx="8661232" cy="3884021"/>
          </a:xfrm>
          <a:prstGeom prst="rect">
            <a:avLst/>
          </a:prstGeom>
        </p:spPr>
      </p:pic>
      <p:sp>
        <p:nvSpPr>
          <p:cNvPr id="4" name="Rectangle 3"/>
          <p:cNvSpPr/>
          <p:nvPr/>
        </p:nvSpPr>
        <p:spPr>
          <a:xfrm>
            <a:off x="476792" y="5279591"/>
            <a:ext cx="11342916" cy="400110"/>
          </a:xfrm>
          <a:prstGeom prst="rect">
            <a:avLst/>
          </a:prstGeom>
        </p:spPr>
        <p:txBody>
          <a:bodyPr wrap="square">
            <a:spAutoFit/>
          </a:bodyPr>
          <a:lstStyle/>
          <a:p>
            <a:r>
              <a:rPr lang="en-US" sz="2000" b="1" dirty="0">
                <a:solidFill>
                  <a:schemeClr val="bg1"/>
                </a:solidFill>
              </a:rPr>
              <a:t>206 reconstructed primary vertices (orange circles) amongst the 9381 reconstructed tracks (yellow lines</a:t>
            </a:r>
            <a:r>
              <a:rPr lang="en-US" sz="2000" b="1" dirty="0" smtClean="0">
                <a:solidFill>
                  <a:schemeClr val="bg1"/>
                </a:solidFill>
              </a:rPr>
              <a:t>) </a:t>
            </a:r>
            <a:endParaRPr lang="it-IT" sz="2000" b="1" dirty="0">
              <a:solidFill>
                <a:schemeClr val="bg1"/>
              </a:solidFill>
            </a:endParaRPr>
          </a:p>
        </p:txBody>
      </p:sp>
      <p:sp>
        <p:nvSpPr>
          <p:cNvPr id="5" name="TextBox 4"/>
          <p:cNvSpPr txBox="1"/>
          <p:nvPr/>
        </p:nvSpPr>
        <p:spPr>
          <a:xfrm>
            <a:off x="1018903" y="5939241"/>
            <a:ext cx="10169322" cy="461665"/>
          </a:xfrm>
          <a:prstGeom prst="rect">
            <a:avLst/>
          </a:prstGeom>
          <a:noFill/>
        </p:spPr>
        <p:txBody>
          <a:bodyPr wrap="none" rtlCol="0">
            <a:spAutoFit/>
          </a:bodyPr>
          <a:lstStyle/>
          <a:p>
            <a:r>
              <a:rPr lang="en-US" sz="2400" b="1" dirty="0" smtClean="0">
                <a:solidFill>
                  <a:srgbClr val="FFFF00"/>
                </a:solidFill>
              </a:rPr>
              <a:t>Per </a:t>
            </a:r>
            <a:r>
              <a:rPr lang="en-US" sz="2400" b="1" dirty="0" err="1" smtClean="0">
                <a:solidFill>
                  <a:srgbClr val="FFFF00"/>
                </a:solidFill>
              </a:rPr>
              <a:t>realizzare</a:t>
            </a:r>
            <a:r>
              <a:rPr lang="en-US" sz="2400" b="1" dirty="0" smtClean="0">
                <a:solidFill>
                  <a:srgbClr val="FFFF00"/>
                </a:solidFill>
              </a:rPr>
              <a:t> </a:t>
            </a:r>
            <a:r>
              <a:rPr lang="en-US" sz="2400" b="1" dirty="0" err="1" smtClean="0">
                <a:solidFill>
                  <a:srgbClr val="FFFF00"/>
                </a:solidFill>
              </a:rPr>
              <a:t>il</a:t>
            </a:r>
            <a:r>
              <a:rPr lang="en-US" sz="2400" b="1" dirty="0" smtClean="0">
                <a:solidFill>
                  <a:srgbClr val="FFFF00"/>
                </a:solidFill>
              </a:rPr>
              <a:t> </a:t>
            </a:r>
            <a:r>
              <a:rPr lang="en-US" sz="2400" b="1" dirty="0" err="1" smtClean="0">
                <a:solidFill>
                  <a:srgbClr val="FFFF00"/>
                </a:solidFill>
              </a:rPr>
              <a:t>programma</a:t>
            </a:r>
            <a:r>
              <a:rPr lang="en-US" sz="2400" b="1" dirty="0" smtClean="0">
                <a:solidFill>
                  <a:srgbClr val="FFFF00"/>
                </a:solidFill>
              </a:rPr>
              <a:t> di </a:t>
            </a:r>
            <a:r>
              <a:rPr lang="en-US" sz="2400" b="1" dirty="0" err="1" smtClean="0">
                <a:solidFill>
                  <a:srgbClr val="FFFF00"/>
                </a:solidFill>
              </a:rPr>
              <a:t>fisica</a:t>
            </a:r>
            <a:r>
              <a:rPr lang="en-US" sz="2400" b="1" dirty="0" smtClean="0">
                <a:solidFill>
                  <a:srgbClr val="FFFF00"/>
                </a:solidFill>
              </a:rPr>
              <a:t> con HL-LHC </a:t>
            </a:r>
            <a:r>
              <a:rPr lang="en-US" sz="2400" b="1" dirty="0" err="1" smtClean="0">
                <a:solidFill>
                  <a:srgbClr val="FFFF00"/>
                </a:solidFill>
              </a:rPr>
              <a:t>il</a:t>
            </a:r>
            <a:r>
              <a:rPr lang="en-US" sz="2400" b="1" dirty="0" smtClean="0">
                <a:solidFill>
                  <a:srgbClr val="FFFF00"/>
                </a:solidFill>
              </a:rPr>
              <a:t> </a:t>
            </a:r>
            <a:r>
              <a:rPr lang="en-US" sz="2400" b="1" dirty="0" err="1" smtClean="0">
                <a:solidFill>
                  <a:srgbClr val="FFFF00"/>
                </a:solidFill>
              </a:rPr>
              <a:t>rivelatore</a:t>
            </a:r>
            <a:r>
              <a:rPr lang="en-US" sz="2400" b="1" dirty="0" smtClean="0">
                <a:solidFill>
                  <a:srgbClr val="FFFF00"/>
                </a:solidFill>
              </a:rPr>
              <a:t> MTD </a:t>
            </a:r>
            <a:r>
              <a:rPr lang="en-US" sz="2400" b="1" dirty="0" err="1" smtClean="0">
                <a:solidFill>
                  <a:srgbClr val="FFFF00"/>
                </a:solidFill>
              </a:rPr>
              <a:t>sarà</a:t>
            </a:r>
            <a:r>
              <a:rPr lang="en-US" sz="2400" b="1" dirty="0" smtClean="0">
                <a:solidFill>
                  <a:srgbClr val="FFFF00"/>
                </a:solidFill>
              </a:rPr>
              <a:t> </a:t>
            </a:r>
            <a:r>
              <a:rPr lang="en-US" sz="2400" b="1" dirty="0" err="1" smtClean="0">
                <a:solidFill>
                  <a:srgbClr val="FFFF00"/>
                </a:solidFill>
              </a:rPr>
              <a:t>cruciale</a:t>
            </a:r>
            <a:r>
              <a:rPr lang="en-US" sz="2400" b="1" dirty="0">
                <a:solidFill>
                  <a:srgbClr val="FFFF00"/>
                </a:solidFill>
              </a:rPr>
              <a:t>!</a:t>
            </a:r>
            <a:endParaRPr lang="it-IT" sz="2400" b="1" dirty="0">
              <a:solidFill>
                <a:srgbClr val="FFFF00"/>
              </a:solidFill>
            </a:endParaRPr>
          </a:p>
        </p:txBody>
      </p:sp>
    </p:spTree>
    <p:extLst>
      <p:ext uri="{BB962C8B-B14F-4D97-AF65-F5344CB8AC3E}">
        <p14:creationId xmlns:p14="http://schemas.microsoft.com/office/powerpoint/2010/main" val="31015418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CMS: upgrade indispensabile!</a:t>
            </a:r>
            <a:endParaRPr lang="it-IT" dirty="0"/>
          </a:p>
        </p:txBody>
      </p:sp>
      <p:sp>
        <p:nvSpPr>
          <p:cNvPr id="3" name="CasellaDiTesto 21">
            <a:extLst>
              <a:ext uri="{FF2B5EF4-FFF2-40B4-BE49-F238E27FC236}">
                <a16:creationId xmlns:a16="http://schemas.microsoft.com/office/drawing/2014/main" id="{25FAFB53-8C69-4231-9B29-38F89A584CEA}"/>
              </a:ext>
            </a:extLst>
          </p:cNvPr>
          <p:cNvSpPr txBox="1"/>
          <p:nvPr/>
        </p:nvSpPr>
        <p:spPr>
          <a:xfrm>
            <a:off x="2035192" y="1518666"/>
            <a:ext cx="8328007" cy="3416320"/>
          </a:xfrm>
          <a:prstGeom prst="rect">
            <a:avLst/>
          </a:prstGeom>
          <a:noFill/>
        </p:spPr>
        <p:txBody>
          <a:bodyPr wrap="square">
            <a:spAutoFit/>
          </a:bodyPr>
          <a:lstStyle/>
          <a:p>
            <a:pPr defTabSz="342900"/>
            <a:r>
              <a:rPr lang="en-US" dirty="0">
                <a:solidFill>
                  <a:prstClr val="black"/>
                </a:solidFill>
              </a:rPr>
              <a:t>The current detectors were designed for 10 years running and L=500 fb</a:t>
            </a:r>
            <a:r>
              <a:rPr lang="en-US" baseline="30000" dirty="0">
                <a:solidFill>
                  <a:prstClr val="black"/>
                </a:solidFill>
              </a:rPr>
              <a:t>-1</a:t>
            </a:r>
            <a:r>
              <a:rPr lang="en-US" dirty="0">
                <a:solidFill>
                  <a:prstClr val="black"/>
                </a:solidFill>
              </a:rPr>
              <a:t>. </a:t>
            </a:r>
            <a:br>
              <a:rPr lang="en-US" dirty="0">
                <a:solidFill>
                  <a:prstClr val="black"/>
                </a:solidFill>
              </a:rPr>
            </a:br>
            <a:r>
              <a:rPr lang="en-US" dirty="0">
                <a:solidFill>
                  <a:prstClr val="black"/>
                </a:solidFill>
              </a:rPr>
              <a:t>End of HL-LHC: 30 years of data-taking and 3000-4000 fb</a:t>
            </a:r>
            <a:r>
              <a:rPr lang="en-US" baseline="30000" dirty="0">
                <a:solidFill>
                  <a:prstClr val="black"/>
                </a:solidFill>
              </a:rPr>
              <a:t>-1</a:t>
            </a:r>
            <a:r>
              <a:rPr lang="en-US" dirty="0">
                <a:solidFill>
                  <a:prstClr val="black"/>
                </a:solidFill>
              </a:rPr>
              <a:t> → </a:t>
            </a:r>
            <a:r>
              <a:rPr lang="en-US" u="sng" dirty="0">
                <a:solidFill>
                  <a:prstClr val="black"/>
                </a:solidFill>
              </a:rPr>
              <a:t>ageing and irradiation</a:t>
            </a:r>
          </a:p>
          <a:p>
            <a:pPr marL="900113" lvl="2" indent="-214313" defTabSz="342900">
              <a:buFont typeface="Arial" panose="020B0604020202020204" pitchFamily="34" charset="0"/>
              <a:buChar char="•"/>
            </a:pPr>
            <a:r>
              <a:rPr lang="en-US" dirty="0">
                <a:solidFill>
                  <a:srgbClr val="C00000"/>
                </a:solidFill>
              </a:rPr>
              <a:t>The ECAL barrel on-detector electronics will undergo an accumulated irradiation of ~6 </a:t>
            </a:r>
            <a:r>
              <a:rPr lang="en-US" dirty="0" err="1">
                <a:solidFill>
                  <a:srgbClr val="C00000"/>
                </a:solidFill>
              </a:rPr>
              <a:t>kGy</a:t>
            </a:r>
            <a:r>
              <a:rPr lang="en-US" dirty="0">
                <a:solidFill>
                  <a:srgbClr val="C00000"/>
                </a:solidFill>
              </a:rPr>
              <a:t> at the end of the HL-LHC</a:t>
            </a:r>
          </a:p>
          <a:p>
            <a:pPr marL="214313" indent="-214313" defTabSz="342900">
              <a:buFont typeface="Arial" panose="020B0604020202020204" pitchFamily="34" charset="0"/>
              <a:buChar char="•"/>
            </a:pPr>
            <a:r>
              <a:rPr lang="en-US" dirty="0">
                <a:solidFill>
                  <a:prstClr val="black"/>
                </a:solidFill>
              </a:rPr>
              <a:t>The average number of proton-proton interactions per bunch crossing (pileup) will increase up to 4 times </a:t>
            </a:r>
            <a:r>
              <a:rPr lang="en-US" dirty="0" err="1">
                <a:solidFill>
                  <a:prstClr val="black"/>
                </a:solidFill>
              </a:rPr>
              <a:t>w.r.t.</a:t>
            </a:r>
            <a:r>
              <a:rPr lang="en-US" dirty="0">
                <a:solidFill>
                  <a:prstClr val="black"/>
                </a:solidFill>
              </a:rPr>
              <a:t> phase1 (140-200): critical for vertex identification in H</a:t>
            </a:r>
            <a:r>
              <a:rPr lang="el-GR" dirty="0">
                <a:solidFill>
                  <a:prstClr val="black"/>
                </a:solidFill>
              </a:rPr>
              <a:t>γγ</a:t>
            </a:r>
            <a:r>
              <a:rPr lang="it-IT" dirty="0">
                <a:solidFill>
                  <a:prstClr val="black"/>
                </a:solidFill>
              </a:rPr>
              <a:t>.</a:t>
            </a:r>
          </a:p>
          <a:p>
            <a:pPr marL="214313" indent="-214313" defTabSz="342900">
              <a:buFont typeface="Arial" panose="020B0604020202020204" pitchFamily="34" charset="0"/>
              <a:buChar char="•"/>
            </a:pPr>
            <a:r>
              <a:rPr lang="en-US" dirty="0">
                <a:solidFill>
                  <a:prstClr val="black"/>
                </a:solidFill>
              </a:rPr>
              <a:t>The CMS L1 trigger rate will be increased up to ~750 kHz with the latency increased from 4 </a:t>
            </a:r>
            <a:r>
              <a:rPr lang="en-US" dirty="0" err="1">
                <a:solidFill>
                  <a:prstClr val="black"/>
                </a:solidFill>
              </a:rPr>
              <a:t>μs</a:t>
            </a:r>
            <a:r>
              <a:rPr lang="en-US" dirty="0">
                <a:solidFill>
                  <a:prstClr val="black"/>
                </a:solidFill>
              </a:rPr>
              <a:t> to 12.5 </a:t>
            </a:r>
            <a:r>
              <a:rPr lang="en-US" dirty="0" err="1">
                <a:solidFill>
                  <a:prstClr val="black"/>
                </a:solidFill>
              </a:rPr>
              <a:t>μs</a:t>
            </a:r>
            <a:r>
              <a:rPr lang="en-US" dirty="0">
                <a:solidFill>
                  <a:prstClr val="black"/>
                </a:solidFill>
              </a:rPr>
              <a:t> → </a:t>
            </a:r>
            <a:r>
              <a:rPr lang="en-US" b="1" u="sng" dirty="0">
                <a:solidFill>
                  <a:prstClr val="black"/>
                </a:solidFill>
              </a:rPr>
              <a:t>ECAL electronics to be changed</a:t>
            </a:r>
            <a:r>
              <a:rPr lang="en-US" dirty="0">
                <a:solidFill>
                  <a:prstClr val="black"/>
                </a:solidFill>
              </a:rPr>
              <a:t>.  </a:t>
            </a:r>
          </a:p>
          <a:p>
            <a:pPr defTabSz="342900"/>
            <a:r>
              <a:rPr lang="en-US" dirty="0">
                <a:solidFill>
                  <a:srgbClr val="C00000"/>
                </a:solidFill>
              </a:rPr>
              <a:t>Moreover, on the electromagnetic calorimeter:</a:t>
            </a:r>
          </a:p>
          <a:p>
            <a:pPr marL="214313" indent="-214313" defTabSz="342900">
              <a:buFont typeface="Arial" panose="020B0604020202020204" pitchFamily="34" charset="0"/>
              <a:buChar char="•"/>
            </a:pPr>
            <a:r>
              <a:rPr lang="en-US" dirty="0">
                <a:solidFill>
                  <a:srgbClr val="C00000"/>
                </a:solidFill>
              </a:rPr>
              <a:t>With the legacy system the L1 trigger bandwidth would be saturated by the ECAL anomalous signals (spikes), the rate of which is proportional to the amount of pileup.</a:t>
            </a:r>
          </a:p>
          <a:p>
            <a:pPr marL="214313" indent="-214313" defTabSz="342900">
              <a:buFont typeface="Arial" panose="020B0604020202020204" pitchFamily="34" charset="0"/>
              <a:buChar char="•"/>
            </a:pPr>
            <a:r>
              <a:rPr lang="en-US" dirty="0">
                <a:solidFill>
                  <a:srgbClr val="C00000"/>
                </a:solidFill>
              </a:rPr>
              <a:t>APD dark current will critically increase the noise term of the ECAL energy resolution</a:t>
            </a:r>
            <a:r>
              <a:rPr lang="en-US" dirty="0">
                <a:solidFill>
                  <a:prstClr val="black"/>
                </a:solidFill>
              </a:rPr>
              <a:t>.</a:t>
            </a:r>
            <a:endParaRPr lang="it-IT" dirty="0">
              <a:solidFill>
                <a:prstClr val="black"/>
              </a:solidFill>
            </a:endParaRPr>
          </a:p>
        </p:txBody>
      </p:sp>
      <p:sp>
        <p:nvSpPr>
          <p:cNvPr id="5" name="TextBox 4"/>
          <p:cNvSpPr txBox="1"/>
          <p:nvPr/>
        </p:nvSpPr>
        <p:spPr>
          <a:xfrm>
            <a:off x="1884969" y="5255315"/>
            <a:ext cx="8824397" cy="1015663"/>
          </a:xfrm>
          <a:prstGeom prst="rect">
            <a:avLst/>
          </a:prstGeom>
          <a:noFill/>
        </p:spPr>
        <p:txBody>
          <a:bodyPr wrap="square" rtlCol="0">
            <a:spAutoFit/>
          </a:bodyPr>
          <a:lstStyle/>
          <a:p>
            <a:r>
              <a:rPr lang="it-IT" sz="2000" b="1" dirty="0" smtClean="0">
                <a:solidFill>
                  <a:srgbClr val="C00000"/>
                </a:solidFill>
              </a:rPr>
              <a:t>Il vecchio rivelatore rinnovato deve continuare ad essere trainato dai gruppi italiani di ECAL. Il know-how (oltre che la performance) deve essere preservato:</a:t>
            </a:r>
          </a:p>
          <a:p>
            <a:r>
              <a:rPr lang="it-IT" sz="2000" b="1" dirty="0" smtClean="0">
                <a:solidFill>
                  <a:srgbClr val="C00000"/>
                </a:solidFill>
              </a:rPr>
              <a:t>le misure di fisica accessibili a HL-LHC sono fondamentali, </a:t>
            </a:r>
            <a:r>
              <a:rPr lang="it-IT" sz="2000" b="1" dirty="0" smtClean="0">
                <a:solidFill>
                  <a:srgbClr val="FF0000"/>
                </a:solidFill>
              </a:rPr>
              <a:t>e.g. </a:t>
            </a:r>
            <a:r>
              <a:rPr lang="it-IT" sz="2000" b="1" dirty="0" smtClean="0">
                <a:solidFill>
                  <a:srgbClr val="FF0000"/>
                </a:solidFill>
              </a:rPr>
              <a:t>produzione HH</a:t>
            </a:r>
            <a:r>
              <a:rPr lang="it-IT" sz="2000" b="1" dirty="0" smtClean="0">
                <a:solidFill>
                  <a:srgbClr val="C00000"/>
                </a:solidFill>
              </a:rPr>
              <a:t>.</a:t>
            </a:r>
            <a:endParaRPr lang="it-IT" sz="2000" b="1" dirty="0">
              <a:solidFill>
                <a:srgbClr val="C00000"/>
              </a:solidFill>
            </a:endParaRPr>
          </a:p>
        </p:txBody>
      </p:sp>
      <p:sp>
        <p:nvSpPr>
          <p:cNvPr id="6" name="TextBox 5"/>
          <p:cNvSpPr txBox="1"/>
          <p:nvPr/>
        </p:nvSpPr>
        <p:spPr>
          <a:xfrm flipH="1">
            <a:off x="263437" y="1002378"/>
            <a:ext cx="11580224" cy="400110"/>
          </a:xfrm>
          <a:prstGeom prst="rect">
            <a:avLst/>
          </a:prstGeom>
          <a:noFill/>
        </p:spPr>
        <p:txBody>
          <a:bodyPr wrap="square" rtlCol="0">
            <a:spAutoFit/>
          </a:bodyPr>
          <a:lstStyle/>
          <a:p>
            <a:r>
              <a:rPr lang="en-US" b="1" dirty="0" smtClean="0">
                <a:solidFill>
                  <a:srgbClr val="0070C0"/>
                </a:solidFill>
              </a:rPr>
              <a:t>Upgrade </a:t>
            </a:r>
            <a:r>
              <a:rPr lang="en-US" b="1" dirty="0" err="1" smtClean="0">
                <a:solidFill>
                  <a:srgbClr val="0070C0"/>
                </a:solidFill>
              </a:rPr>
              <a:t>sostanziale</a:t>
            </a:r>
            <a:r>
              <a:rPr lang="en-US" b="1" dirty="0" smtClean="0">
                <a:solidFill>
                  <a:srgbClr val="0070C0"/>
                </a:solidFill>
              </a:rPr>
              <a:t> di </a:t>
            </a:r>
            <a:r>
              <a:rPr lang="en-US" b="1" dirty="0" err="1" smtClean="0">
                <a:solidFill>
                  <a:srgbClr val="0070C0"/>
                </a:solidFill>
              </a:rPr>
              <a:t>tutti</a:t>
            </a:r>
            <a:r>
              <a:rPr lang="en-US" b="1" dirty="0" smtClean="0">
                <a:solidFill>
                  <a:srgbClr val="0070C0"/>
                </a:solidFill>
              </a:rPr>
              <a:t> I </a:t>
            </a:r>
            <a:r>
              <a:rPr lang="en-US" b="1" dirty="0" err="1" smtClean="0">
                <a:solidFill>
                  <a:srgbClr val="0070C0"/>
                </a:solidFill>
              </a:rPr>
              <a:t>rivelatori</a:t>
            </a:r>
            <a:r>
              <a:rPr lang="en-US" b="1" dirty="0" smtClean="0">
                <a:solidFill>
                  <a:srgbClr val="0070C0"/>
                </a:solidFill>
              </a:rPr>
              <a:t> per </a:t>
            </a:r>
            <a:r>
              <a:rPr lang="en-US" sz="2000" b="1" dirty="0" err="1" smtClean="0">
                <a:solidFill>
                  <a:srgbClr val="0070C0"/>
                </a:solidFill>
              </a:rPr>
              <a:t>mantenere</a:t>
            </a:r>
            <a:r>
              <a:rPr lang="en-US" b="1" dirty="0" smtClean="0">
                <a:solidFill>
                  <a:srgbClr val="0070C0"/>
                </a:solidFill>
              </a:rPr>
              <a:t> </a:t>
            </a:r>
            <a:r>
              <a:rPr lang="en-US" b="1" dirty="0" err="1" smtClean="0">
                <a:solidFill>
                  <a:srgbClr val="0070C0"/>
                </a:solidFill>
              </a:rPr>
              <a:t>l’attuale</a:t>
            </a:r>
            <a:r>
              <a:rPr lang="en-US" b="1" dirty="0" smtClean="0">
                <a:solidFill>
                  <a:srgbClr val="0070C0"/>
                </a:solidFill>
              </a:rPr>
              <a:t> performance </a:t>
            </a:r>
            <a:r>
              <a:rPr lang="en-US" b="1" dirty="0" err="1" smtClean="0">
                <a:solidFill>
                  <a:srgbClr val="0070C0"/>
                </a:solidFill>
              </a:rPr>
              <a:t>anche</a:t>
            </a:r>
            <a:r>
              <a:rPr lang="en-US" b="1" dirty="0" smtClean="0">
                <a:solidFill>
                  <a:srgbClr val="0070C0"/>
                </a:solidFill>
              </a:rPr>
              <a:t> </a:t>
            </a:r>
            <a:r>
              <a:rPr lang="en-US" b="1" dirty="0" err="1" smtClean="0">
                <a:solidFill>
                  <a:srgbClr val="0070C0"/>
                </a:solidFill>
              </a:rPr>
              <a:t>nelle</a:t>
            </a:r>
            <a:r>
              <a:rPr lang="en-US" b="1" dirty="0" smtClean="0">
                <a:solidFill>
                  <a:srgbClr val="0070C0"/>
                </a:solidFill>
              </a:rPr>
              <a:t> </a:t>
            </a:r>
            <a:r>
              <a:rPr lang="en-US" b="1" dirty="0" err="1" smtClean="0">
                <a:solidFill>
                  <a:srgbClr val="0070C0"/>
                </a:solidFill>
              </a:rPr>
              <a:t>condizioni</a:t>
            </a:r>
            <a:r>
              <a:rPr lang="en-US" b="1" dirty="0" smtClean="0">
                <a:solidFill>
                  <a:srgbClr val="0070C0"/>
                </a:solidFill>
              </a:rPr>
              <a:t> </a:t>
            </a:r>
            <a:r>
              <a:rPr lang="en-US" b="1" dirty="0" err="1" smtClean="0">
                <a:solidFill>
                  <a:srgbClr val="0070C0"/>
                </a:solidFill>
              </a:rPr>
              <a:t>estreme</a:t>
            </a:r>
            <a:r>
              <a:rPr lang="en-US" b="1" dirty="0" smtClean="0">
                <a:solidFill>
                  <a:srgbClr val="0070C0"/>
                </a:solidFill>
              </a:rPr>
              <a:t> di HL-LHC</a:t>
            </a:r>
            <a:endParaRPr lang="it-IT" b="1" dirty="0">
              <a:solidFill>
                <a:srgbClr val="0070C0"/>
              </a:solidFill>
            </a:endParaRPr>
          </a:p>
        </p:txBody>
      </p:sp>
    </p:spTree>
    <p:extLst>
      <p:ext uri="{BB962C8B-B14F-4D97-AF65-F5344CB8AC3E}">
        <p14:creationId xmlns:p14="http://schemas.microsoft.com/office/powerpoint/2010/main" val="27985837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66" y="-34836"/>
            <a:ext cx="10515600" cy="1111250"/>
          </a:xfrm>
        </p:spPr>
        <p:txBody>
          <a:bodyPr>
            <a:normAutofit fontScale="90000"/>
          </a:bodyPr>
          <a:lstStyle/>
          <a:p>
            <a:r>
              <a:rPr lang="it-IT" dirty="0" smtClean="0"/>
              <a:t>Doppio higgs: una delle motivazioni più forti per HL-LHC</a:t>
            </a:r>
            <a:endParaRPr lang="it-IT" dirty="0"/>
          </a:p>
        </p:txBody>
      </p:sp>
      <p:pic>
        <p:nvPicPr>
          <p:cNvPr id="7" name="Picture 6"/>
          <p:cNvPicPr>
            <a:picLocks noChangeAspect="1"/>
          </p:cNvPicPr>
          <p:nvPr/>
        </p:nvPicPr>
        <p:blipFill>
          <a:blip r:embed="rId2"/>
          <a:stretch>
            <a:fillRect/>
          </a:stretch>
        </p:blipFill>
        <p:spPr>
          <a:xfrm>
            <a:off x="92957" y="934213"/>
            <a:ext cx="4204624" cy="2698219"/>
          </a:xfrm>
          <a:prstGeom prst="rect">
            <a:avLst/>
          </a:prstGeom>
        </p:spPr>
      </p:pic>
      <p:sp>
        <p:nvSpPr>
          <p:cNvPr id="8" name="Rectangle 7"/>
          <p:cNvSpPr/>
          <p:nvPr/>
        </p:nvSpPr>
        <p:spPr>
          <a:xfrm>
            <a:off x="4197070" y="813389"/>
            <a:ext cx="5268687" cy="861774"/>
          </a:xfrm>
          <a:prstGeom prst="rect">
            <a:avLst/>
          </a:prstGeom>
        </p:spPr>
        <p:txBody>
          <a:bodyPr wrap="square">
            <a:spAutoFit/>
          </a:bodyPr>
          <a:lstStyle/>
          <a:p>
            <a:r>
              <a:rPr lang="en-US" b="1" dirty="0">
                <a:solidFill>
                  <a:srgbClr val="000000"/>
                </a:solidFill>
                <a:latin typeface="TeXGyreTermesX-Bold"/>
              </a:rPr>
              <a:t>Highlights of the HL-LHC physics projections</a:t>
            </a:r>
          </a:p>
          <a:p>
            <a:r>
              <a:rPr lang="it-IT" b="1" dirty="0">
                <a:solidFill>
                  <a:srgbClr val="000000"/>
                </a:solidFill>
                <a:latin typeface="TeXGyreTermesX-Bold"/>
              </a:rPr>
              <a:t>by ATLAS and CMS</a:t>
            </a:r>
          </a:p>
          <a:p>
            <a:r>
              <a:rPr lang="en-US" sz="1400" dirty="0">
                <a:solidFill>
                  <a:srgbClr val="000000"/>
                </a:solidFill>
                <a:latin typeface="TeXGyreTermesX-Regular"/>
              </a:rPr>
              <a:t>The ATLAS</a:t>
            </a:r>
            <a:r>
              <a:rPr lang="en-US" sz="1000" dirty="0">
                <a:solidFill>
                  <a:srgbClr val="0000FF"/>
                </a:solidFill>
                <a:latin typeface="TeXGyreTermesX-Regular"/>
              </a:rPr>
              <a:t>1 </a:t>
            </a:r>
            <a:r>
              <a:rPr lang="en-US" sz="1400" dirty="0">
                <a:solidFill>
                  <a:srgbClr val="000000"/>
                </a:solidFill>
                <a:latin typeface="TeXGyreTermesX-Regular"/>
              </a:rPr>
              <a:t>and CMS</a:t>
            </a:r>
            <a:r>
              <a:rPr lang="en-US" sz="1000" dirty="0">
                <a:solidFill>
                  <a:srgbClr val="0000FF"/>
                </a:solidFill>
                <a:latin typeface="TeXGyreTermesX-Regular"/>
              </a:rPr>
              <a:t>2 </a:t>
            </a:r>
            <a:r>
              <a:rPr lang="en-US" sz="1400" dirty="0">
                <a:solidFill>
                  <a:srgbClr val="000000"/>
                </a:solidFill>
                <a:latin typeface="TeXGyreTermesX-Regular"/>
              </a:rPr>
              <a:t>Collaborations</a:t>
            </a:r>
            <a:endParaRPr lang="it-IT" dirty="0"/>
          </a:p>
        </p:txBody>
      </p:sp>
      <p:pic>
        <p:nvPicPr>
          <p:cNvPr id="9" name="Picture 8"/>
          <p:cNvPicPr>
            <a:picLocks noChangeAspect="1"/>
          </p:cNvPicPr>
          <p:nvPr/>
        </p:nvPicPr>
        <p:blipFill>
          <a:blip r:embed="rId3"/>
          <a:stretch>
            <a:fillRect/>
          </a:stretch>
        </p:blipFill>
        <p:spPr>
          <a:xfrm>
            <a:off x="4319551" y="1782265"/>
            <a:ext cx="2616259" cy="602877"/>
          </a:xfrm>
          <a:prstGeom prst="rect">
            <a:avLst/>
          </a:prstGeom>
        </p:spPr>
      </p:pic>
      <p:pic>
        <p:nvPicPr>
          <p:cNvPr id="11" name="Picture 10"/>
          <p:cNvPicPr>
            <a:picLocks noChangeAspect="1"/>
          </p:cNvPicPr>
          <p:nvPr/>
        </p:nvPicPr>
        <p:blipFill>
          <a:blip r:embed="rId4"/>
          <a:stretch>
            <a:fillRect/>
          </a:stretch>
        </p:blipFill>
        <p:spPr>
          <a:xfrm>
            <a:off x="7376158" y="1131262"/>
            <a:ext cx="4781006" cy="3437583"/>
          </a:xfrm>
          <a:prstGeom prst="rect">
            <a:avLst/>
          </a:prstGeom>
        </p:spPr>
      </p:pic>
      <p:sp>
        <p:nvSpPr>
          <p:cNvPr id="15" name="TextBox 14"/>
          <p:cNvSpPr txBox="1"/>
          <p:nvPr/>
        </p:nvSpPr>
        <p:spPr>
          <a:xfrm>
            <a:off x="4957120" y="2886709"/>
            <a:ext cx="1511952" cy="400110"/>
          </a:xfrm>
          <a:prstGeom prst="rect">
            <a:avLst/>
          </a:prstGeom>
          <a:noFill/>
        </p:spPr>
        <p:txBody>
          <a:bodyPr wrap="none" rtlCol="0">
            <a:spAutoFit/>
          </a:bodyPr>
          <a:lstStyle/>
          <a:p>
            <a:r>
              <a:rPr lang="en-US" sz="2000" b="1" dirty="0" smtClean="0">
                <a:solidFill>
                  <a:srgbClr val="0070C0"/>
                </a:solidFill>
              </a:rPr>
              <a:t>ESPP update</a:t>
            </a:r>
            <a:endParaRPr lang="it-IT" sz="2000" b="1" dirty="0">
              <a:solidFill>
                <a:srgbClr val="0070C0"/>
              </a:solidFill>
            </a:endParaRPr>
          </a:p>
        </p:txBody>
      </p:sp>
      <p:grpSp>
        <p:nvGrpSpPr>
          <p:cNvPr id="18" name="Group 17"/>
          <p:cNvGrpSpPr/>
          <p:nvPr/>
        </p:nvGrpSpPr>
        <p:grpSpPr>
          <a:xfrm>
            <a:off x="127797" y="4675947"/>
            <a:ext cx="9703176" cy="2059307"/>
            <a:chOff x="77463" y="4675947"/>
            <a:chExt cx="9703176" cy="2059307"/>
          </a:xfrm>
        </p:grpSpPr>
        <p:grpSp>
          <p:nvGrpSpPr>
            <p:cNvPr id="14" name="Group 13"/>
            <p:cNvGrpSpPr/>
            <p:nvPr/>
          </p:nvGrpSpPr>
          <p:grpSpPr>
            <a:xfrm>
              <a:off x="77463" y="4675947"/>
              <a:ext cx="9703176" cy="2059307"/>
              <a:chOff x="77463" y="4675947"/>
              <a:chExt cx="9703176" cy="2059307"/>
            </a:xfrm>
          </p:grpSpPr>
          <p:pic>
            <p:nvPicPr>
              <p:cNvPr id="12" name="Picture 11"/>
              <p:cNvPicPr>
                <a:picLocks noChangeAspect="1"/>
              </p:cNvPicPr>
              <p:nvPr/>
            </p:nvPicPr>
            <p:blipFill>
              <a:blip r:embed="rId5"/>
              <a:stretch>
                <a:fillRect/>
              </a:stretch>
            </p:blipFill>
            <p:spPr>
              <a:xfrm>
                <a:off x="77463" y="4675947"/>
                <a:ext cx="9703176" cy="2059307"/>
              </a:xfrm>
              <a:prstGeom prst="rect">
                <a:avLst/>
              </a:prstGeom>
            </p:spPr>
          </p:pic>
          <p:sp>
            <p:nvSpPr>
              <p:cNvPr id="13" name="Rectangle 12"/>
              <p:cNvSpPr/>
              <p:nvPr/>
            </p:nvSpPr>
            <p:spPr>
              <a:xfrm>
                <a:off x="9283337" y="6505303"/>
                <a:ext cx="497302" cy="2299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Rectangle 15"/>
            <p:cNvSpPr/>
            <p:nvPr/>
          </p:nvSpPr>
          <p:spPr>
            <a:xfrm>
              <a:off x="193766" y="5998128"/>
              <a:ext cx="6811041" cy="2348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ctangle 16"/>
            <p:cNvSpPr/>
            <p:nvPr/>
          </p:nvSpPr>
          <p:spPr>
            <a:xfrm>
              <a:off x="3556932" y="6233020"/>
              <a:ext cx="6098796" cy="2722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41147029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778" y="98426"/>
            <a:ext cx="10515600" cy="751737"/>
          </a:xfrm>
        </p:spPr>
        <p:txBody>
          <a:bodyPr/>
          <a:lstStyle/>
          <a:p>
            <a:r>
              <a:rPr lang="en-US" dirty="0" smtClean="0">
                <a:solidFill>
                  <a:srgbClr val="002060"/>
                </a:solidFill>
              </a:rPr>
              <a:t>FCC, un </a:t>
            </a:r>
            <a:r>
              <a:rPr lang="en-US" dirty="0" err="1" smtClean="0">
                <a:solidFill>
                  <a:srgbClr val="002060"/>
                </a:solidFill>
              </a:rPr>
              <a:t>progetto</a:t>
            </a:r>
            <a:r>
              <a:rPr lang="en-US" dirty="0" smtClean="0">
                <a:solidFill>
                  <a:srgbClr val="002060"/>
                </a:solidFill>
              </a:rPr>
              <a:t> </a:t>
            </a:r>
            <a:r>
              <a:rPr lang="en-US" dirty="0" err="1" smtClean="0">
                <a:solidFill>
                  <a:srgbClr val="002060"/>
                </a:solidFill>
              </a:rPr>
              <a:t>integrato</a:t>
            </a:r>
            <a:r>
              <a:rPr lang="en-US" dirty="0" smtClean="0">
                <a:solidFill>
                  <a:srgbClr val="002060"/>
                </a:solidFill>
              </a:rPr>
              <a:t> per </a:t>
            </a:r>
            <a:r>
              <a:rPr lang="en-US" dirty="0" err="1" smtClean="0">
                <a:solidFill>
                  <a:srgbClr val="002060"/>
                </a:solidFill>
              </a:rPr>
              <a:t>il</a:t>
            </a:r>
            <a:r>
              <a:rPr lang="en-US" dirty="0" smtClean="0">
                <a:solidFill>
                  <a:srgbClr val="002060"/>
                </a:solidFill>
              </a:rPr>
              <a:t> </a:t>
            </a:r>
            <a:r>
              <a:rPr lang="en-US" dirty="0" err="1" smtClean="0">
                <a:solidFill>
                  <a:srgbClr val="002060"/>
                </a:solidFill>
              </a:rPr>
              <a:t>futuro</a:t>
            </a:r>
            <a:r>
              <a:rPr lang="en-US" dirty="0" smtClean="0">
                <a:solidFill>
                  <a:srgbClr val="002060"/>
                </a:solidFill>
              </a:rPr>
              <a:t> </a:t>
            </a:r>
            <a:r>
              <a:rPr lang="en-US" dirty="0" err="1" smtClean="0">
                <a:solidFill>
                  <a:srgbClr val="002060"/>
                </a:solidFill>
              </a:rPr>
              <a:t>lontano</a:t>
            </a:r>
            <a:endParaRPr lang="it-IT" dirty="0">
              <a:solidFill>
                <a:srgbClr val="002060"/>
              </a:solidFill>
            </a:endParaRPr>
          </a:p>
        </p:txBody>
      </p:sp>
      <p:grpSp>
        <p:nvGrpSpPr>
          <p:cNvPr id="4" name="Gruppieren 8">
            <a:extLst>
              <a:ext uri="{FF2B5EF4-FFF2-40B4-BE49-F238E27FC236}">
                <a16:creationId xmlns:a16="http://schemas.microsoft.com/office/drawing/2014/main" id="{8DAE26AF-2A14-F099-48EB-E3D9B93FC797}"/>
              </a:ext>
            </a:extLst>
          </p:cNvPr>
          <p:cNvGrpSpPr/>
          <p:nvPr/>
        </p:nvGrpSpPr>
        <p:grpSpPr>
          <a:xfrm>
            <a:off x="7276531" y="671234"/>
            <a:ext cx="4666749" cy="5659222"/>
            <a:chOff x="7434083" y="901281"/>
            <a:chExt cx="4471333" cy="5351294"/>
          </a:xfrm>
        </p:grpSpPr>
        <p:pic>
          <p:nvPicPr>
            <p:cNvPr id="5" name="Picture 4">
              <a:extLst>
                <a:ext uri="{FF2B5EF4-FFF2-40B4-BE49-F238E27FC236}">
                  <a16:creationId xmlns:a16="http://schemas.microsoft.com/office/drawing/2014/main" id="{1AC5C580-EE85-68ED-4AF2-1EF8DEF2168E}"/>
                </a:ext>
              </a:extLst>
            </p:cNvPr>
            <p:cNvPicPr>
              <a:picLocks noChangeAspect="1"/>
            </p:cNvPicPr>
            <p:nvPr/>
          </p:nvPicPr>
          <p:blipFill>
            <a:blip r:embed="rId2"/>
            <a:stretch>
              <a:fillRect/>
            </a:stretch>
          </p:blipFill>
          <p:spPr>
            <a:xfrm>
              <a:off x="7434462" y="1128112"/>
              <a:ext cx="4470954" cy="5124463"/>
            </a:xfrm>
            <a:prstGeom prst="rect">
              <a:avLst/>
            </a:prstGeom>
          </p:spPr>
        </p:pic>
        <p:sp>
          <p:nvSpPr>
            <p:cNvPr id="6" name="TextBox 5">
              <a:extLst>
                <a:ext uri="{FF2B5EF4-FFF2-40B4-BE49-F238E27FC236}">
                  <a16:creationId xmlns:a16="http://schemas.microsoft.com/office/drawing/2014/main" id="{BF70BC00-BDE7-B20B-792D-28518A3E6C7B}"/>
                </a:ext>
              </a:extLst>
            </p:cNvPr>
            <p:cNvSpPr txBox="1"/>
            <p:nvPr/>
          </p:nvSpPr>
          <p:spPr>
            <a:xfrm>
              <a:off x="7434083" y="901281"/>
              <a:ext cx="3742267" cy="247375"/>
            </a:xfrm>
            <a:prstGeom prst="rect">
              <a:avLst/>
            </a:prstGeom>
            <a:noFill/>
          </p:spPr>
          <p:txBody>
            <a:bodyPr wrap="square">
              <a:spAutoFit/>
            </a:bodyPr>
            <a:lstStyle/>
            <a:p>
              <a:r>
                <a:rPr lang="en-GB" sz="1100" b="1" dirty="0">
                  <a:hlinkClick r:id="rId3"/>
                </a:rPr>
                <a:t>https://home.cern/science/accelerators/future-circular-collider</a:t>
              </a:r>
              <a:r>
                <a:rPr lang="en-GB" sz="1100" b="1" dirty="0"/>
                <a:t> </a:t>
              </a:r>
            </a:p>
          </p:txBody>
        </p:sp>
      </p:grpSp>
      <p:pic>
        <p:nvPicPr>
          <p:cNvPr id="7" name="Picture 2" descr="Graphic of FCC">
            <a:extLst>
              <a:ext uri="{FF2B5EF4-FFF2-40B4-BE49-F238E27FC236}">
                <a16:creationId xmlns:a16="http://schemas.microsoft.com/office/drawing/2014/main" id="{1980A47F-E8C0-B2EF-8896-F1A640B896A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04" t="1558" r="5411" b="7822"/>
          <a:stretch/>
        </p:blipFill>
        <p:spPr bwMode="auto">
          <a:xfrm>
            <a:off x="409575" y="774234"/>
            <a:ext cx="6742032" cy="45415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441DA6D-6AE1-D7B1-B44D-56C606DE8ACE}"/>
              </a:ext>
            </a:extLst>
          </p:cNvPr>
          <p:cNvGrpSpPr/>
          <p:nvPr/>
        </p:nvGrpSpPr>
        <p:grpSpPr>
          <a:xfrm>
            <a:off x="285751" y="809733"/>
            <a:ext cx="6873117" cy="5564397"/>
            <a:chOff x="731055" y="1333371"/>
            <a:chExt cx="6477702" cy="4469165"/>
          </a:xfrm>
        </p:grpSpPr>
        <p:pic>
          <p:nvPicPr>
            <p:cNvPr id="9" name="Picture 8">
              <a:extLst>
                <a:ext uri="{FF2B5EF4-FFF2-40B4-BE49-F238E27FC236}">
                  <a16:creationId xmlns:a16="http://schemas.microsoft.com/office/drawing/2014/main" id="{3C4301BF-53CB-2AB1-C03D-B70ED75CFD57}"/>
                </a:ext>
              </a:extLst>
            </p:cNvPr>
            <p:cNvPicPr>
              <a:picLocks noChangeAspect="1"/>
            </p:cNvPicPr>
            <p:nvPr/>
          </p:nvPicPr>
          <p:blipFill>
            <a:blip r:embed="rId5"/>
            <a:stretch>
              <a:fillRect/>
            </a:stretch>
          </p:blipFill>
          <p:spPr>
            <a:xfrm>
              <a:off x="731055" y="4434008"/>
              <a:ext cx="6477702" cy="1368528"/>
            </a:xfrm>
            <a:prstGeom prst="rect">
              <a:avLst/>
            </a:prstGeom>
          </p:spPr>
        </p:pic>
        <p:sp>
          <p:nvSpPr>
            <p:cNvPr id="10" name="TextBox 9">
              <a:extLst>
                <a:ext uri="{FF2B5EF4-FFF2-40B4-BE49-F238E27FC236}">
                  <a16:creationId xmlns:a16="http://schemas.microsoft.com/office/drawing/2014/main" id="{F86FCE9B-B44C-C301-0BC6-2046E763DF22}"/>
                </a:ext>
              </a:extLst>
            </p:cNvPr>
            <p:cNvSpPr txBox="1"/>
            <p:nvPr/>
          </p:nvSpPr>
          <p:spPr>
            <a:xfrm>
              <a:off x="921367" y="1333371"/>
              <a:ext cx="2245525" cy="197758"/>
            </a:xfrm>
            <a:prstGeom prst="rect">
              <a:avLst/>
            </a:prstGeom>
            <a:noFill/>
          </p:spPr>
          <p:txBody>
            <a:bodyPr wrap="square">
              <a:spAutoFit/>
            </a:bodyPr>
            <a:lstStyle/>
            <a:p>
              <a:r>
                <a:rPr lang="de-DE" sz="1000" dirty="0" err="1"/>
                <a:t>Rende</a:t>
              </a:r>
              <a:r>
                <a:rPr lang="de-DE" sz="1000" dirty="0"/>
                <a:t> </a:t>
              </a:r>
              <a:r>
                <a:rPr lang="de-DE" sz="1000" dirty="0" err="1"/>
                <a:t>Steernberg</a:t>
              </a:r>
              <a:r>
                <a:rPr lang="de-DE" sz="1000" dirty="0"/>
                <a:t>, ICHEP 2024</a:t>
              </a:r>
              <a:endParaRPr lang="en-GB" sz="1000" dirty="0"/>
            </a:p>
          </p:txBody>
        </p:sp>
      </p:grpSp>
      <p:sp>
        <p:nvSpPr>
          <p:cNvPr id="11" name="TextBox 10"/>
          <p:cNvSpPr txBox="1"/>
          <p:nvPr/>
        </p:nvSpPr>
        <p:spPr>
          <a:xfrm>
            <a:off x="270236" y="6392188"/>
            <a:ext cx="11608575" cy="369332"/>
          </a:xfrm>
          <a:prstGeom prst="rect">
            <a:avLst/>
          </a:prstGeom>
          <a:solidFill>
            <a:schemeClr val="accent4">
              <a:lumMod val="20000"/>
              <a:lumOff val="80000"/>
            </a:schemeClr>
          </a:solidFill>
        </p:spPr>
        <p:txBody>
          <a:bodyPr wrap="square" rtlCol="0">
            <a:spAutoFit/>
          </a:bodyPr>
          <a:lstStyle/>
          <a:p>
            <a:r>
              <a:rPr lang="en-US" b="1" dirty="0" smtClean="0">
                <a:solidFill>
                  <a:srgbClr val="C00000"/>
                </a:solidFill>
              </a:rPr>
              <a:t>LEP+LHC+HL-LHC: </a:t>
            </a:r>
            <a:r>
              <a:rPr lang="en-US" b="1" dirty="0" smtClean="0">
                <a:solidFill>
                  <a:srgbClr val="002060"/>
                </a:solidFill>
              </a:rPr>
              <a:t>un </a:t>
            </a:r>
            <a:r>
              <a:rPr lang="en-US" b="1" dirty="0" err="1" smtClean="0">
                <a:solidFill>
                  <a:srgbClr val="002060"/>
                </a:solidFill>
              </a:rPr>
              <a:t>progetto</a:t>
            </a:r>
            <a:r>
              <a:rPr lang="en-US" b="1" dirty="0" smtClean="0">
                <a:solidFill>
                  <a:srgbClr val="002060"/>
                </a:solidFill>
              </a:rPr>
              <a:t> </a:t>
            </a:r>
            <a:r>
              <a:rPr lang="en-US" b="1" dirty="0" err="1" smtClean="0">
                <a:solidFill>
                  <a:srgbClr val="002060"/>
                </a:solidFill>
              </a:rPr>
              <a:t>integrato</a:t>
            </a:r>
            <a:r>
              <a:rPr lang="en-US" b="1" dirty="0" smtClean="0">
                <a:solidFill>
                  <a:srgbClr val="002060"/>
                </a:solidFill>
              </a:rPr>
              <a:t> di 60 </a:t>
            </a:r>
            <a:r>
              <a:rPr lang="en-US" b="1" dirty="0" err="1" smtClean="0">
                <a:solidFill>
                  <a:srgbClr val="002060"/>
                </a:solidFill>
              </a:rPr>
              <a:t>anni</a:t>
            </a:r>
            <a:r>
              <a:rPr lang="en-US" b="1" dirty="0" smtClean="0">
                <a:solidFill>
                  <a:srgbClr val="002060"/>
                </a:solidFill>
              </a:rPr>
              <a:t>. Dal 1981 (LEP approval) al 2041 (end HL-LHC). </a:t>
            </a:r>
            <a:r>
              <a:rPr lang="en-US" b="1" dirty="0" smtClean="0">
                <a:solidFill>
                  <a:srgbClr val="C00000"/>
                </a:solidFill>
              </a:rPr>
              <a:t>FCC: </a:t>
            </a:r>
            <a:r>
              <a:rPr lang="en-US" b="1" dirty="0" smtClean="0">
                <a:solidFill>
                  <a:srgbClr val="002060"/>
                </a:solidFill>
              </a:rPr>
              <a:t>2028+60 </a:t>
            </a:r>
            <a:r>
              <a:rPr lang="en-US" b="1" dirty="0" smtClean="0">
                <a:solidFill>
                  <a:srgbClr val="002060"/>
                </a:solidFill>
                <a:sym typeface="Symbol" panose="05050102010706020507" pitchFamily="18" charset="2"/>
              </a:rPr>
              <a:t></a:t>
            </a:r>
            <a:r>
              <a:rPr lang="en-US" b="1" dirty="0" smtClean="0">
                <a:solidFill>
                  <a:srgbClr val="002060"/>
                </a:solidFill>
              </a:rPr>
              <a:t> 2088</a:t>
            </a:r>
            <a:endParaRPr lang="it-IT" b="1" dirty="0">
              <a:solidFill>
                <a:srgbClr val="002060"/>
              </a:solidFill>
            </a:endParaRPr>
          </a:p>
        </p:txBody>
      </p:sp>
    </p:spTree>
    <p:extLst>
      <p:ext uri="{BB962C8B-B14F-4D97-AF65-F5344CB8AC3E}">
        <p14:creationId xmlns:p14="http://schemas.microsoft.com/office/powerpoint/2010/main" val="34909967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Il capitale da coltivare con progetti challenging!</a:t>
            </a:r>
            <a:endParaRPr lang="it-IT" dirty="0"/>
          </a:p>
        </p:txBody>
      </p:sp>
      <p:grpSp>
        <p:nvGrpSpPr>
          <p:cNvPr id="4" name="Group 3"/>
          <p:cNvGrpSpPr/>
          <p:nvPr/>
        </p:nvGrpSpPr>
        <p:grpSpPr>
          <a:xfrm>
            <a:off x="6142896" y="4783798"/>
            <a:ext cx="5752693" cy="2033089"/>
            <a:chOff x="4253514" y="2514757"/>
            <a:chExt cx="7685937" cy="2516024"/>
          </a:xfrm>
        </p:grpSpPr>
        <p:pic>
          <p:nvPicPr>
            <p:cNvPr id="5" name="Picture 4"/>
            <p:cNvPicPr>
              <a:picLocks noChangeAspect="1"/>
            </p:cNvPicPr>
            <p:nvPr/>
          </p:nvPicPr>
          <p:blipFill>
            <a:blip r:embed="rId2"/>
            <a:stretch>
              <a:fillRect/>
            </a:stretch>
          </p:blipFill>
          <p:spPr>
            <a:xfrm>
              <a:off x="4253514" y="2514757"/>
              <a:ext cx="7685937" cy="2516024"/>
            </a:xfrm>
            <a:prstGeom prst="rect">
              <a:avLst/>
            </a:prstGeom>
          </p:spPr>
        </p:pic>
        <p:sp>
          <p:nvSpPr>
            <p:cNvPr id="6" name="TextBox 5"/>
            <p:cNvSpPr txBox="1"/>
            <p:nvPr/>
          </p:nvSpPr>
          <p:spPr>
            <a:xfrm>
              <a:off x="10267405" y="4152147"/>
              <a:ext cx="652743" cy="369332"/>
            </a:xfrm>
            <a:prstGeom prst="rect">
              <a:avLst/>
            </a:prstGeom>
            <a:noFill/>
          </p:spPr>
          <p:txBody>
            <a:bodyPr wrap="none" rtlCol="0">
              <a:spAutoFit/>
            </a:bodyPr>
            <a:lstStyle/>
            <a:p>
              <a:r>
                <a:rPr lang="en-US" b="1" dirty="0" smtClean="0">
                  <a:solidFill>
                    <a:srgbClr val="FF0000"/>
                  </a:solidFill>
                </a:rPr>
                <a:t>3564</a:t>
              </a:r>
              <a:endParaRPr lang="it-IT" b="1" dirty="0">
                <a:solidFill>
                  <a:srgbClr val="FF0000"/>
                </a:solidFill>
              </a:endParaRPr>
            </a:p>
          </p:txBody>
        </p:sp>
      </p:grpSp>
      <p:grpSp>
        <p:nvGrpSpPr>
          <p:cNvPr id="37" name="Group 36"/>
          <p:cNvGrpSpPr/>
          <p:nvPr/>
        </p:nvGrpSpPr>
        <p:grpSpPr>
          <a:xfrm>
            <a:off x="120276" y="2699364"/>
            <a:ext cx="5872065" cy="3968620"/>
            <a:chOff x="120276" y="2699364"/>
            <a:chExt cx="5872065" cy="3968620"/>
          </a:xfrm>
        </p:grpSpPr>
        <p:pic>
          <p:nvPicPr>
            <p:cNvPr id="3" name="Picture 2"/>
            <p:cNvPicPr>
              <a:picLocks noChangeAspect="1"/>
            </p:cNvPicPr>
            <p:nvPr/>
          </p:nvPicPr>
          <p:blipFill>
            <a:blip r:embed="rId3"/>
            <a:stretch>
              <a:fillRect/>
            </a:stretch>
          </p:blipFill>
          <p:spPr>
            <a:xfrm>
              <a:off x="120276" y="2699364"/>
              <a:ext cx="5872065" cy="3968620"/>
            </a:xfrm>
            <a:prstGeom prst="rect">
              <a:avLst/>
            </a:prstGeom>
          </p:spPr>
        </p:pic>
        <p:sp>
          <p:nvSpPr>
            <p:cNvPr id="7" name="Oval 6"/>
            <p:cNvSpPr/>
            <p:nvPr/>
          </p:nvSpPr>
          <p:spPr>
            <a:xfrm>
              <a:off x="4519668" y="5381897"/>
              <a:ext cx="670560" cy="722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TextBox 7"/>
          <p:cNvSpPr txBox="1"/>
          <p:nvPr/>
        </p:nvSpPr>
        <p:spPr>
          <a:xfrm>
            <a:off x="21950" y="862014"/>
            <a:ext cx="5937710" cy="1477328"/>
          </a:xfrm>
          <a:prstGeom prst="rect">
            <a:avLst/>
          </a:prstGeom>
          <a:noFill/>
        </p:spPr>
        <p:txBody>
          <a:bodyPr wrap="square" rtlCol="0">
            <a:spAutoFit/>
          </a:bodyPr>
          <a:lstStyle/>
          <a:p>
            <a:r>
              <a:rPr lang="en-US" dirty="0" smtClean="0">
                <a:solidFill>
                  <a:srgbClr val="002060"/>
                </a:solidFill>
              </a:rPr>
              <a:t>New accelerator (@ CERN) </a:t>
            </a:r>
            <a:endParaRPr lang="en-US" dirty="0" smtClean="0">
              <a:solidFill>
                <a:srgbClr val="002060"/>
              </a:solidFill>
            </a:endParaRPr>
          </a:p>
          <a:p>
            <a:r>
              <a:rPr lang="en-US" dirty="0" smtClean="0">
                <a:solidFill>
                  <a:srgbClr val="002060"/>
                </a:solidFill>
              </a:rPr>
              <a:t>gestation</a:t>
            </a:r>
            <a:r>
              <a:rPr lang="en-US" dirty="0" smtClean="0">
                <a:solidFill>
                  <a:srgbClr val="002060"/>
                </a:solidFill>
              </a:rPr>
              <a:t>: </a:t>
            </a:r>
            <a:r>
              <a:rPr lang="en-US" dirty="0">
                <a:solidFill>
                  <a:srgbClr val="002060"/>
                </a:solidFill>
              </a:rPr>
              <a:t>d</a:t>
            </a:r>
            <a:r>
              <a:rPr lang="en-US" dirty="0" smtClean="0">
                <a:solidFill>
                  <a:srgbClr val="002060"/>
                </a:solidFill>
              </a:rPr>
              <a:t>iscussions going on since 2006 (EU </a:t>
            </a:r>
            <a:r>
              <a:rPr lang="en-US" dirty="0" smtClean="0">
                <a:solidFill>
                  <a:srgbClr val="002060"/>
                </a:solidFill>
              </a:rPr>
              <a:t>strategies)</a:t>
            </a:r>
            <a:endParaRPr lang="en-US" dirty="0" smtClean="0">
              <a:solidFill>
                <a:srgbClr val="002060"/>
              </a:solidFill>
            </a:endParaRPr>
          </a:p>
          <a:p>
            <a:r>
              <a:rPr lang="en-US" dirty="0">
                <a:solidFill>
                  <a:srgbClr val="002060"/>
                </a:solidFill>
              </a:rPr>
              <a:t>I</a:t>
            </a:r>
            <a:r>
              <a:rPr lang="en-US" dirty="0" smtClean="0">
                <a:solidFill>
                  <a:srgbClr val="002060"/>
                </a:solidFill>
              </a:rPr>
              <a:t>n 2014 FCC CDR – in 2021 FCC Feasibility study </a:t>
            </a:r>
            <a:r>
              <a:rPr lang="en-US" dirty="0" smtClean="0">
                <a:solidFill>
                  <a:srgbClr val="002060"/>
                </a:solidFill>
              </a:rPr>
              <a:t>committed</a:t>
            </a:r>
          </a:p>
          <a:p>
            <a:r>
              <a:rPr lang="en-US" dirty="0" smtClean="0">
                <a:solidFill>
                  <a:srgbClr val="002060"/>
                </a:solidFill>
              </a:rPr>
              <a:t>in </a:t>
            </a:r>
            <a:r>
              <a:rPr lang="en-US" dirty="0">
                <a:solidFill>
                  <a:srgbClr val="002060"/>
                </a:solidFill>
              </a:rPr>
              <a:t>2025 FCC Feasibility </a:t>
            </a:r>
            <a:r>
              <a:rPr lang="en-US" dirty="0" smtClean="0">
                <a:solidFill>
                  <a:srgbClr val="002060"/>
                </a:solidFill>
              </a:rPr>
              <a:t>study completed </a:t>
            </a:r>
          </a:p>
          <a:p>
            <a:r>
              <a:rPr lang="en-US" b="1" dirty="0" smtClean="0">
                <a:solidFill>
                  <a:srgbClr val="002060"/>
                </a:solidFill>
              </a:rPr>
              <a:t>Potential start in 2041/5 if approved by Council in 2028</a:t>
            </a:r>
          </a:p>
        </p:txBody>
      </p:sp>
      <p:grpSp>
        <p:nvGrpSpPr>
          <p:cNvPr id="9" name="Group 8"/>
          <p:cNvGrpSpPr/>
          <p:nvPr/>
        </p:nvGrpSpPr>
        <p:grpSpPr>
          <a:xfrm>
            <a:off x="6090407" y="665815"/>
            <a:ext cx="5958980" cy="4107522"/>
            <a:chOff x="2036421" y="1388940"/>
            <a:chExt cx="8459793" cy="4973795"/>
          </a:xfrm>
        </p:grpSpPr>
        <p:pic>
          <p:nvPicPr>
            <p:cNvPr id="10" name="Line Line" descr="Line Line">
              <a:extLst>
                <a:ext uri="{FF2B5EF4-FFF2-40B4-BE49-F238E27FC236}">
                  <a16:creationId xmlns:a16="http://schemas.microsoft.com/office/drawing/2014/main" id="{E30ACCBA-7447-6D12-1EA2-8EA684657AA0}"/>
                </a:ext>
              </a:extLst>
            </p:cNvPr>
            <p:cNvPicPr>
              <a:picLocks/>
            </p:cNvPicPr>
            <p:nvPr/>
          </p:nvPicPr>
          <p:blipFill>
            <a:blip r:embed="rId4"/>
            <a:stretch>
              <a:fillRect/>
            </a:stretch>
          </p:blipFill>
          <p:spPr>
            <a:xfrm rot="16200000">
              <a:off x="1489704" y="4073724"/>
              <a:ext cx="4358893" cy="219129"/>
            </a:xfrm>
            <a:prstGeom prst="rect">
              <a:avLst/>
            </a:prstGeom>
            <a:effectLst>
              <a:outerShdw blurRad="38100" dist="50800" dir="3436291" rotWithShape="0">
                <a:srgbClr val="000000">
                  <a:alpha val="50000"/>
                </a:srgbClr>
              </a:outerShdw>
            </a:effectLst>
          </p:spPr>
        </p:pic>
        <p:pic>
          <p:nvPicPr>
            <p:cNvPr id="11" name="Line Line" descr="Line Line">
              <a:extLst>
                <a:ext uri="{FF2B5EF4-FFF2-40B4-BE49-F238E27FC236}">
                  <a16:creationId xmlns:a16="http://schemas.microsoft.com/office/drawing/2014/main" id="{4F2114C7-9B8A-A551-346D-C4337DD7B3AF}"/>
                </a:ext>
              </a:extLst>
            </p:cNvPr>
            <p:cNvPicPr>
              <a:picLocks/>
            </p:cNvPicPr>
            <p:nvPr/>
          </p:nvPicPr>
          <p:blipFill>
            <a:blip r:embed="rId5"/>
            <a:stretch>
              <a:fillRect/>
            </a:stretch>
          </p:blipFill>
          <p:spPr>
            <a:xfrm>
              <a:off x="2972922" y="5977627"/>
              <a:ext cx="6243459" cy="219130"/>
            </a:xfrm>
            <a:prstGeom prst="rect">
              <a:avLst/>
            </a:prstGeom>
            <a:effectLst>
              <a:outerShdw blurRad="38100" dist="50800" dir="3436291" rotWithShape="0">
                <a:srgbClr val="000000">
                  <a:alpha val="50000"/>
                </a:srgbClr>
              </a:outerShdw>
            </a:effectLst>
          </p:spPr>
        </p:pic>
        <p:sp>
          <p:nvSpPr>
            <p:cNvPr id="12" name="(coupling)-1…">
              <a:extLst>
                <a:ext uri="{FF2B5EF4-FFF2-40B4-BE49-F238E27FC236}">
                  <a16:creationId xmlns:a16="http://schemas.microsoft.com/office/drawing/2014/main" id="{417D2D22-9254-BDB2-8E0C-7A3F1D078A96}"/>
                </a:ext>
              </a:extLst>
            </p:cNvPr>
            <p:cNvSpPr txBox="1"/>
            <p:nvPr/>
          </p:nvSpPr>
          <p:spPr>
            <a:xfrm>
              <a:off x="2036421" y="2016509"/>
              <a:ext cx="1641839" cy="1333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marL="40640" marR="40640" algn="ctr" defTabSz="910828">
                <a:defRPr sz="2000" b="1">
                  <a:solidFill>
                    <a:srgbClr val="164F86"/>
                  </a:solidFill>
                  <a:uFill>
                    <a:solidFill>
                      <a:srgbClr val="000000"/>
                    </a:solidFill>
                  </a:uFill>
                  <a:latin typeface="Arial"/>
                  <a:ea typeface="Arial"/>
                  <a:cs typeface="Arial"/>
                  <a:sym typeface="Arial"/>
                </a:defRPr>
              </a:pPr>
              <a:r>
                <a:rPr sz="1400" dirty="0"/>
                <a:t>(coupling)</a:t>
              </a:r>
              <a:r>
                <a:rPr sz="1400" baseline="31999" dirty="0"/>
                <a:t>-1</a:t>
              </a:r>
            </a:p>
            <a:p>
              <a:pPr marL="40640" marR="40640" algn="ctr" defTabSz="910828">
                <a:defRPr sz="2000" b="1">
                  <a:solidFill>
                    <a:srgbClr val="164F86"/>
                  </a:solidFill>
                  <a:uFill>
                    <a:solidFill>
                      <a:srgbClr val="000000"/>
                    </a:solidFill>
                  </a:uFill>
                  <a:latin typeface="Arial"/>
                  <a:ea typeface="Arial"/>
                  <a:cs typeface="Arial"/>
                  <a:sym typeface="Arial"/>
                </a:defRPr>
              </a:pPr>
              <a:endParaRPr sz="1400" baseline="31999" dirty="0"/>
            </a:p>
            <a:p>
              <a:pPr marL="40640" marR="40640" algn="ctr" defTabSz="910828">
                <a:defRPr sz="2000" b="1">
                  <a:solidFill>
                    <a:srgbClr val="164F86"/>
                  </a:solidFill>
                  <a:uFill>
                    <a:solidFill>
                      <a:srgbClr val="000000"/>
                    </a:solidFill>
                  </a:uFill>
                  <a:latin typeface="Arial"/>
                  <a:ea typeface="Arial"/>
                  <a:cs typeface="Arial"/>
                  <a:sym typeface="Arial"/>
                </a:defRPr>
              </a:pPr>
              <a:r>
                <a:rPr sz="1400" dirty="0"/>
                <a:t>or </a:t>
              </a:r>
            </a:p>
            <a:p>
              <a:pPr marL="40640" marR="40640" algn="ctr" defTabSz="910828">
                <a:defRPr sz="2000" b="1">
                  <a:solidFill>
                    <a:srgbClr val="164F86"/>
                  </a:solidFill>
                  <a:uFill>
                    <a:solidFill>
                      <a:srgbClr val="000000"/>
                    </a:solidFill>
                  </a:uFill>
                  <a:latin typeface="Arial"/>
                  <a:ea typeface="Arial"/>
                  <a:cs typeface="Arial"/>
                  <a:sym typeface="Arial"/>
                </a:defRPr>
              </a:pPr>
              <a:endParaRPr sz="1400" dirty="0"/>
            </a:p>
            <a:p>
              <a:pPr marL="40640" marR="40640" algn="ctr" defTabSz="910828">
                <a:defRPr sz="2000" b="1">
                  <a:solidFill>
                    <a:srgbClr val="164F86"/>
                  </a:solidFill>
                  <a:uFill>
                    <a:solidFill>
                      <a:srgbClr val="000000"/>
                    </a:solidFill>
                  </a:uFill>
                  <a:latin typeface="Arial"/>
                  <a:ea typeface="Arial"/>
                  <a:cs typeface="Arial"/>
                  <a:sym typeface="Arial"/>
                </a:defRPr>
              </a:pPr>
              <a:r>
                <a:rPr sz="1400" dirty="0"/>
                <a:t>(</a:t>
              </a:r>
              <a:r>
                <a:rPr sz="1400" dirty="0" err="1"/>
                <a:t>uncert</a:t>
              </a:r>
              <a:r>
                <a:rPr sz="1400" dirty="0"/>
                <a:t>.)</a:t>
              </a:r>
              <a:r>
                <a:rPr sz="1400" baseline="31999" dirty="0"/>
                <a:t>-1</a:t>
              </a:r>
            </a:p>
          </p:txBody>
        </p:sp>
        <p:pic>
          <p:nvPicPr>
            <p:cNvPr id="13" name="HL-LHC HL-LHC" descr="HL-LHC HL-LHC">
              <a:extLst>
                <a:ext uri="{FF2B5EF4-FFF2-40B4-BE49-F238E27FC236}">
                  <a16:creationId xmlns:a16="http://schemas.microsoft.com/office/drawing/2014/main" id="{594E3E54-3945-C47F-6A19-1B2840F12B4B}"/>
                </a:ext>
              </a:extLst>
            </p:cNvPr>
            <p:cNvPicPr>
              <a:picLocks/>
            </p:cNvPicPr>
            <p:nvPr/>
          </p:nvPicPr>
          <p:blipFill>
            <a:blip r:embed="rId6"/>
            <a:stretch>
              <a:fillRect/>
            </a:stretch>
          </p:blipFill>
          <p:spPr>
            <a:xfrm rot="16727754">
              <a:off x="3907324" y="3879542"/>
              <a:ext cx="2435709" cy="1487896"/>
            </a:xfrm>
            <a:prstGeom prst="rect">
              <a:avLst/>
            </a:prstGeom>
            <a:effectLst>
              <a:outerShdw blurRad="38100" dist="50800" dir="3436291" rotWithShape="0">
                <a:srgbClr val="000000">
                  <a:alpha val="50000"/>
                </a:srgbClr>
              </a:outerShdw>
            </a:effectLst>
          </p:spPr>
        </p:pic>
        <p:sp>
          <p:nvSpPr>
            <p:cNvPr id="14" name="more statistics ➔">
              <a:extLst>
                <a:ext uri="{FF2B5EF4-FFF2-40B4-BE49-F238E27FC236}">
                  <a16:creationId xmlns:a16="http://schemas.microsoft.com/office/drawing/2014/main" id="{100515F4-3343-6482-6493-AD75DC6BC5CF}"/>
                </a:ext>
              </a:extLst>
            </p:cNvPr>
            <p:cNvSpPr txBox="1"/>
            <p:nvPr/>
          </p:nvSpPr>
          <p:spPr>
            <a:xfrm rot="16200000">
              <a:off x="3026053" y="4428230"/>
              <a:ext cx="1729960" cy="318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marL="40640" marR="40640" defTabSz="910828">
                <a:defRPr sz="1600">
                  <a:solidFill>
                    <a:srgbClr val="164F86"/>
                  </a:solidFill>
                  <a:uFill>
                    <a:solidFill>
                      <a:srgbClr val="000000"/>
                    </a:solidFill>
                  </a:uFill>
                  <a:latin typeface="Arial"/>
                  <a:ea typeface="Arial"/>
                  <a:cs typeface="Arial"/>
                  <a:sym typeface="Arial"/>
                </a:defRPr>
              </a:lvl1pPr>
            </a:lstStyle>
            <a:p>
              <a:r>
                <a:rPr dirty="0"/>
                <a:t>more statistics ➔</a:t>
              </a:r>
            </a:p>
          </p:txBody>
        </p:sp>
        <p:sp>
          <p:nvSpPr>
            <p:cNvPr id="15" name="more energy ➔">
              <a:extLst>
                <a:ext uri="{FF2B5EF4-FFF2-40B4-BE49-F238E27FC236}">
                  <a16:creationId xmlns:a16="http://schemas.microsoft.com/office/drawing/2014/main" id="{2AF38584-C880-1BEE-0A8F-EE5EC5855AF9}"/>
                </a:ext>
              </a:extLst>
            </p:cNvPr>
            <p:cNvSpPr txBox="1"/>
            <p:nvPr/>
          </p:nvSpPr>
          <p:spPr>
            <a:xfrm>
              <a:off x="5839440" y="5722618"/>
              <a:ext cx="1569659" cy="318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marL="40640" marR="40640" defTabSz="910828">
                <a:defRPr sz="1600">
                  <a:solidFill>
                    <a:srgbClr val="164F86"/>
                  </a:solidFill>
                  <a:uFill>
                    <a:solidFill>
                      <a:srgbClr val="000000"/>
                    </a:solidFill>
                  </a:uFill>
                  <a:latin typeface="Arial"/>
                  <a:ea typeface="Arial"/>
                  <a:cs typeface="Arial"/>
                  <a:sym typeface="Arial"/>
                </a:defRPr>
              </a:lvl1pPr>
            </a:lstStyle>
            <a:p>
              <a:r>
                <a:t>more energy ➔</a:t>
              </a:r>
            </a:p>
          </p:txBody>
        </p:sp>
        <p:pic>
          <p:nvPicPr>
            <p:cNvPr id="16" name="future machine?  future machine?" descr="future machine?  future machine?">
              <a:extLst>
                <a:ext uri="{FF2B5EF4-FFF2-40B4-BE49-F238E27FC236}">
                  <a16:creationId xmlns:a16="http://schemas.microsoft.com/office/drawing/2014/main" id="{D235E94A-F0BC-8B61-72A7-62599CC08102}"/>
                </a:ext>
              </a:extLst>
            </p:cNvPr>
            <p:cNvPicPr>
              <a:picLocks/>
            </p:cNvPicPr>
            <p:nvPr/>
          </p:nvPicPr>
          <p:blipFill>
            <a:blip r:embed="rId7"/>
            <a:stretch>
              <a:fillRect/>
            </a:stretch>
          </p:blipFill>
          <p:spPr>
            <a:xfrm rot="18918204">
              <a:off x="5512917" y="3342803"/>
              <a:ext cx="4025108" cy="1424763"/>
            </a:xfrm>
            <a:prstGeom prst="rect">
              <a:avLst/>
            </a:prstGeom>
            <a:effectLst>
              <a:outerShdw blurRad="38100" dist="50800" dir="3436291" rotWithShape="0">
                <a:srgbClr val="000000">
                  <a:alpha val="50000"/>
                </a:srgbClr>
              </a:outerShdw>
            </a:effectLst>
          </p:spPr>
        </p:pic>
        <p:pic>
          <p:nvPicPr>
            <p:cNvPr id="17" name="LHC LHC" descr="LHC LHC">
              <a:extLst>
                <a:ext uri="{FF2B5EF4-FFF2-40B4-BE49-F238E27FC236}">
                  <a16:creationId xmlns:a16="http://schemas.microsoft.com/office/drawing/2014/main" id="{A4BC3F83-CE96-79EB-6C2F-C0D36C847C1A}"/>
                </a:ext>
              </a:extLst>
            </p:cNvPr>
            <p:cNvPicPr>
              <a:picLocks/>
            </p:cNvPicPr>
            <p:nvPr/>
          </p:nvPicPr>
          <p:blipFill>
            <a:blip r:embed="rId8"/>
            <a:stretch>
              <a:fillRect/>
            </a:stretch>
          </p:blipFill>
          <p:spPr>
            <a:xfrm rot="19864526">
              <a:off x="3790919" y="4815699"/>
              <a:ext cx="1316572" cy="1471143"/>
            </a:xfrm>
            <a:prstGeom prst="rect">
              <a:avLst/>
            </a:prstGeom>
            <a:effectLst>
              <a:outerShdw blurRad="38100" dist="50800" dir="3436291" rotWithShape="0">
                <a:srgbClr val="000000">
                  <a:alpha val="50000"/>
                </a:srgbClr>
              </a:outerShdw>
            </a:effectLst>
          </p:spPr>
        </p:pic>
        <p:grpSp>
          <p:nvGrpSpPr>
            <p:cNvPr id="18" name="Group">
              <a:extLst>
                <a:ext uri="{FF2B5EF4-FFF2-40B4-BE49-F238E27FC236}">
                  <a16:creationId xmlns:a16="http://schemas.microsoft.com/office/drawing/2014/main" id="{7BD32820-0185-3D81-E7D2-473D9C595509}"/>
                </a:ext>
              </a:extLst>
            </p:cNvPr>
            <p:cNvGrpSpPr/>
            <p:nvPr/>
          </p:nvGrpSpPr>
          <p:grpSpPr>
            <a:xfrm>
              <a:off x="7455779" y="3622803"/>
              <a:ext cx="3040435" cy="2206764"/>
              <a:chOff x="0" y="-203200"/>
              <a:chExt cx="3040433" cy="2206763"/>
            </a:xfrm>
          </p:grpSpPr>
          <p:grpSp>
            <p:nvGrpSpPr>
              <p:cNvPr id="29" name="Group">
                <a:extLst>
                  <a:ext uri="{FF2B5EF4-FFF2-40B4-BE49-F238E27FC236}">
                    <a16:creationId xmlns:a16="http://schemas.microsoft.com/office/drawing/2014/main" id="{00653DBC-A0CD-0A0D-66E4-8CDA05D8869A}"/>
                  </a:ext>
                </a:extLst>
              </p:cNvPr>
              <p:cNvGrpSpPr/>
              <p:nvPr/>
            </p:nvGrpSpPr>
            <p:grpSpPr>
              <a:xfrm>
                <a:off x="-1" y="873413"/>
                <a:ext cx="1336429" cy="826733"/>
                <a:chOff x="0" y="0"/>
                <a:chExt cx="1336427" cy="826731"/>
              </a:xfrm>
            </p:grpSpPr>
            <p:pic>
              <p:nvPicPr>
                <p:cNvPr id="33" name="pasted471.pdf" descr="pasted471.pdf">
                  <a:extLst>
                    <a:ext uri="{FF2B5EF4-FFF2-40B4-BE49-F238E27FC236}">
                      <a16:creationId xmlns:a16="http://schemas.microsoft.com/office/drawing/2014/main" id="{EC032812-CC35-DE77-EDBC-7C0734720ECE}"/>
                    </a:ext>
                  </a:extLst>
                </p:cNvPr>
                <p:cNvPicPr>
                  <a:picLocks noChangeAspect="1"/>
                </p:cNvPicPr>
                <p:nvPr/>
              </p:nvPicPr>
              <p:blipFill>
                <a:blip r:embed="rId9"/>
                <a:stretch>
                  <a:fillRect/>
                </a:stretch>
              </p:blipFill>
              <p:spPr>
                <a:xfrm>
                  <a:off x="0" y="0"/>
                  <a:ext cx="1256277" cy="826732"/>
                </a:xfrm>
                <a:prstGeom prst="rect">
                  <a:avLst/>
                </a:prstGeom>
                <a:ln w="12700" cap="flat">
                  <a:noFill/>
                  <a:miter lim="400000"/>
                </a:ln>
                <a:effectLst>
                  <a:outerShdw blurRad="88900" dist="114300" dir="2700000" rotWithShape="0">
                    <a:srgbClr val="000000">
                      <a:alpha val="75000"/>
                    </a:srgbClr>
                  </a:outerShdw>
                </a:effectLst>
              </p:spPr>
            </p:pic>
            <p:pic>
              <p:nvPicPr>
                <p:cNvPr id="34" name="droppedImage.pdf" descr="droppedImage.pdf">
                  <a:extLst>
                    <a:ext uri="{FF2B5EF4-FFF2-40B4-BE49-F238E27FC236}">
                      <a16:creationId xmlns:a16="http://schemas.microsoft.com/office/drawing/2014/main" id="{60E68411-5462-FBBC-9168-B6FECA34C486}"/>
                    </a:ext>
                  </a:extLst>
                </p:cNvPr>
                <p:cNvPicPr>
                  <a:picLocks noChangeAspect="1"/>
                </p:cNvPicPr>
                <p:nvPr/>
              </p:nvPicPr>
              <p:blipFill>
                <a:blip r:embed="rId10"/>
                <a:stretch>
                  <a:fillRect/>
                </a:stretch>
              </p:blipFill>
              <p:spPr>
                <a:xfrm>
                  <a:off x="547597" y="483247"/>
                  <a:ext cx="161083" cy="47983"/>
                </a:xfrm>
                <a:prstGeom prst="rect">
                  <a:avLst/>
                </a:prstGeom>
                <a:ln w="3175" cap="flat">
                  <a:noFill/>
                  <a:round/>
                </a:ln>
                <a:effectLst/>
              </p:spPr>
            </p:pic>
            <p:pic>
              <p:nvPicPr>
                <p:cNvPr id="35" name="droppedImage.pdf" descr="droppedImage.pdf">
                  <a:extLst>
                    <a:ext uri="{FF2B5EF4-FFF2-40B4-BE49-F238E27FC236}">
                      <a16:creationId xmlns:a16="http://schemas.microsoft.com/office/drawing/2014/main" id="{C4452446-C4CD-E56A-97FA-C5C8B14714FE}"/>
                    </a:ext>
                  </a:extLst>
                </p:cNvPr>
                <p:cNvPicPr>
                  <a:picLocks noChangeAspect="1"/>
                </p:cNvPicPr>
                <p:nvPr/>
              </p:nvPicPr>
              <p:blipFill>
                <a:blip r:embed="rId11"/>
                <a:stretch>
                  <a:fillRect/>
                </a:stretch>
              </p:blipFill>
              <p:spPr>
                <a:xfrm>
                  <a:off x="571285" y="329271"/>
                  <a:ext cx="159053" cy="47378"/>
                </a:xfrm>
                <a:prstGeom prst="rect">
                  <a:avLst/>
                </a:prstGeom>
                <a:ln w="3175" cap="flat">
                  <a:noFill/>
                  <a:round/>
                </a:ln>
                <a:effectLst/>
              </p:spPr>
            </p:pic>
            <p:pic>
              <p:nvPicPr>
                <p:cNvPr id="36" name="droppedImage.pdf" descr="droppedImage.pdf">
                  <a:extLst>
                    <a:ext uri="{FF2B5EF4-FFF2-40B4-BE49-F238E27FC236}">
                      <a16:creationId xmlns:a16="http://schemas.microsoft.com/office/drawing/2014/main" id="{E077346F-D851-8C18-0EA3-0C5AC85EED96}"/>
                    </a:ext>
                  </a:extLst>
                </p:cNvPr>
                <p:cNvPicPr>
                  <a:picLocks noChangeAspect="1"/>
                </p:cNvPicPr>
                <p:nvPr/>
              </p:nvPicPr>
              <p:blipFill>
                <a:blip r:embed="rId12"/>
                <a:stretch>
                  <a:fillRect/>
                </a:stretch>
              </p:blipFill>
              <p:spPr>
                <a:xfrm>
                  <a:off x="976360" y="400003"/>
                  <a:ext cx="360068" cy="76138"/>
                </a:xfrm>
                <a:prstGeom prst="rect">
                  <a:avLst/>
                </a:prstGeom>
                <a:ln w="3175" cap="flat">
                  <a:noFill/>
                  <a:round/>
                </a:ln>
                <a:effectLst/>
              </p:spPr>
            </p:pic>
          </p:grpSp>
          <p:pic>
            <p:nvPicPr>
              <p:cNvPr id="30" name="Oval Oval" descr="Oval Oval">
                <a:extLst>
                  <a:ext uri="{FF2B5EF4-FFF2-40B4-BE49-F238E27FC236}">
                    <a16:creationId xmlns:a16="http://schemas.microsoft.com/office/drawing/2014/main" id="{513AD4A2-359C-86DB-D96B-F245C6163E5A}"/>
                  </a:ext>
                </a:extLst>
              </p:cNvPr>
              <p:cNvPicPr>
                <a:picLocks/>
              </p:cNvPicPr>
              <p:nvPr/>
            </p:nvPicPr>
            <p:blipFill>
              <a:blip r:embed="rId13"/>
              <a:stretch>
                <a:fillRect/>
              </a:stretch>
            </p:blipFill>
            <p:spPr>
              <a:xfrm>
                <a:off x="654485" y="1086846"/>
                <a:ext cx="435195" cy="382025"/>
              </a:xfrm>
              <a:prstGeom prst="rect">
                <a:avLst/>
              </a:prstGeom>
              <a:effectLst>
                <a:outerShdw blurRad="88900" dist="50800" dir="2700000" rotWithShape="0">
                  <a:srgbClr val="000000">
                    <a:alpha val="75000"/>
                  </a:srgbClr>
                </a:outerShdw>
              </a:effectLst>
            </p:spPr>
          </p:pic>
          <p:pic>
            <p:nvPicPr>
              <p:cNvPr id="31" name="Line Line" descr="Line Line">
                <a:extLst>
                  <a:ext uri="{FF2B5EF4-FFF2-40B4-BE49-F238E27FC236}">
                    <a16:creationId xmlns:a16="http://schemas.microsoft.com/office/drawing/2014/main" id="{1B4ADB65-2696-23E2-BD51-C4DC4C43832B}"/>
                  </a:ext>
                </a:extLst>
              </p:cNvPr>
              <p:cNvPicPr>
                <a:picLocks/>
              </p:cNvPicPr>
              <p:nvPr/>
            </p:nvPicPr>
            <p:blipFill>
              <a:blip r:embed="rId14"/>
              <a:stretch>
                <a:fillRect/>
              </a:stretch>
            </p:blipFill>
            <p:spPr>
              <a:xfrm rot="15797020">
                <a:off x="1108242" y="789684"/>
                <a:ext cx="222580" cy="515230"/>
              </a:xfrm>
              <a:prstGeom prst="rect">
                <a:avLst/>
              </a:prstGeom>
              <a:effectLst>
                <a:outerShdw blurRad="88900" dist="50800" dir="2700000" rotWithShape="0">
                  <a:srgbClr val="000000">
                    <a:alpha val="75000"/>
                  </a:srgbClr>
                </a:outerShdw>
              </a:effectLst>
            </p:spPr>
          </p:pic>
          <p:pic>
            <p:nvPicPr>
              <p:cNvPr id="32" name="Image" descr="Image">
                <a:extLst>
                  <a:ext uri="{FF2B5EF4-FFF2-40B4-BE49-F238E27FC236}">
                    <a16:creationId xmlns:a16="http://schemas.microsoft.com/office/drawing/2014/main" id="{6A13803C-DB08-CF9D-1F31-4A28CEDA6D77}"/>
                  </a:ext>
                </a:extLst>
              </p:cNvPr>
              <p:cNvPicPr>
                <a:picLocks/>
              </p:cNvPicPr>
              <p:nvPr/>
            </p:nvPicPr>
            <p:blipFill>
              <a:blip r:embed="rId15"/>
              <a:stretch>
                <a:fillRect/>
              </a:stretch>
            </p:blipFill>
            <p:spPr>
              <a:xfrm>
                <a:off x="1254027" y="-203200"/>
                <a:ext cx="1786407" cy="2206764"/>
              </a:xfrm>
              <a:prstGeom prst="rect">
                <a:avLst/>
              </a:prstGeom>
              <a:effectLst>
                <a:outerShdw blurRad="25400" dist="12700" dir="3600000" rotWithShape="0">
                  <a:srgbClr val="000000">
                    <a:alpha val="70000"/>
                  </a:srgbClr>
                </a:outerShdw>
              </a:effectLst>
            </p:spPr>
          </p:pic>
        </p:grpSp>
        <p:grpSp>
          <p:nvGrpSpPr>
            <p:cNvPr id="19" name="Group">
              <a:extLst>
                <a:ext uri="{FF2B5EF4-FFF2-40B4-BE49-F238E27FC236}">
                  <a16:creationId xmlns:a16="http://schemas.microsoft.com/office/drawing/2014/main" id="{3539339B-1DAD-A6EC-B7A4-0F1E503818B6}"/>
                </a:ext>
              </a:extLst>
            </p:cNvPr>
            <p:cNvGrpSpPr/>
            <p:nvPr/>
          </p:nvGrpSpPr>
          <p:grpSpPr>
            <a:xfrm>
              <a:off x="3777922" y="1388940"/>
              <a:ext cx="5014287" cy="1213573"/>
              <a:chOff x="0" y="-203200"/>
              <a:chExt cx="6038968" cy="1552515"/>
            </a:xfrm>
          </p:grpSpPr>
          <p:grpSp>
            <p:nvGrpSpPr>
              <p:cNvPr id="20" name="Group">
                <a:extLst>
                  <a:ext uri="{FF2B5EF4-FFF2-40B4-BE49-F238E27FC236}">
                    <a16:creationId xmlns:a16="http://schemas.microsoft.com/office/drawing/2014/main" id="{464AB3F4-9EF4-8878-3B63-B353110074C5}"/>
                  </a:ext>
                </a:extLst>
              </p:cNvPr>
              <p:cNvGrpSpPr/>
              <p:nvPr/>
            </p:nvGrpSpPr>
            <p:grpSpPr>
              <a:xfrm>
                <a:off x="0" y="93736"/>
                <a:ext cx="1412056" cy="873517"/>
                <a:chOff x="0" y="0"/>
                <a:chExt cx="1412055" cy="873516"/>
              </a:xfrm>
            </p:grpSpPr>
            <p:pic>
              <p:nvPicPr>
                <p:cNvPr id="25" name="pasted471.pdf" descr="pasted471.pdf">
                  <a:extLst>
                    <a:ext uri="{FF2B5EF4-FFF2-40B4-BE49-F238E27FC236}">
                      <a16:creationId xmlns:a16="http://schemas.microsoft.com/office/drawing/2014/main" id="{B1E3FADF-E059-E903-F401-488EE42EEB66}"/>
                    </a:ext>
                  </a:extLst>
                </p:cNvPr>
                <p:cNvPicPr>
                  <a:picLocks noChangeAspect="1"/>
                </p:cNvPicPr>
                <p:nvPr/>
              </p:nvPicPr>
              <p:blipFill>
                <a:blip r:embed="rId9"/>
                <a:stretch>
                  <a:fillRect/>
                </a:stretch>
              </p:blipFill>
              <p:spPr>
                <a:xfrm>
                  <a:off x="0" y="0"/>
                  <a:ext cx="1327369" cy="873517"/>
                </a:xfrm>
                <a:prstGeom prst="rect">
                  <a:avLst/>
                </a:prstGeom>
                <a:ln w="12700" cap="flat">
                  <a:noFill/>
                  <a:miter lim="400000"/>
                </a:ln>
                <a:effectLst>
                  <a:outerShdw blurRad="88900" dist="114300" dir="2700000" rotWithShape="0">
                    <a:srgbClr val="000000">
                      <a:alpha val="75000"/>
                    </a:srgbClr>
                  </a:outerShdw>
                </a:effectLst>
              </p:spPr>
            </p:pic>
            <p:pic>
              <p:nvPicPr>
                <p:cNvPr id="26" name="droppedImage.pdf" descr="droppedImage.pdf">
                  <a:extLst>
                    <a:ext uri="{FF2B5EF4-FFF2-40B4-BE49-F238E27FC236}">
                      <a16:creationId xmlns:a16="http://schemas.microsoft.com/office/drawing/2014/main" id="{AADE52D5-4D80-9FF7-2E1D-B50392264698}"/>
                    </a:ext>
                  </a:extLst>
                </p:cNvPr>
                <p:cNvPicPr>
                  <a:picLocks noChangeAspect="1"/>
                </p:cNvPicPr>
                <p:nvPr/>
              </p:nvPicPr>
              <p:blipFill>
                <a:blip r:embed="rId10"/>
                <a:stretch>
                  <a:fillRect/>
                </a:stretch>
              </p:blipFill>
              <p:spPr>
                <a:xfrm>
                  <a:off x="578585" y="510594"/>
                  <a:ext cx="170199" cy="50698"/>
                </a:xfrm>
                <a:prstGeom prst="rect">
                  <a:avLst/>
                </a:prstGeom>
                <a:ln w="3175" cap="flat">
                  <a:noFill/>
                  <a:round/>
                </a:ln>
                <a:effectLst/>
              </p:spPr>
            </p:pic>
            <p:pic>
              <p:nvPicPr>
                <p:cNvPr id="27" name="droppedImage.pdf" descr="droppedImage.pdf">
                  <a:extLst>
                    <a:ext uri="{FF2B5EF4-FFF2-40B4-BE49-F238E27FC236}">
                      <a16:creationId xmlns:a16="http://schemas.microsoft.com/office/drawing/2014/main" id="{C0A24E10-4F52-1E86-3711-9D7620B72695}"/>
                    </a:ext>
                  </a:extLst>
                </p:cNvPr>
                <p:cNvPicPr>
                  <a:picLocks noChangeAspect="1"/>
                </p:cNvPicPr>
                <p:nvPr/>
              </p:nvPicPr>
              <p:blipFill>
                <a:blip r:embed="rId11"/>
                <a:stretch>
                  <a:fillRect/>
                </a:stretch>
              </p:blipFill>
              <p:spPr>
                <a:xfrm>
                  <a:off x="603614" y="347904"/>
                  <a:ext cx="168054" cy="50060"/>
                </a:xfrm>
                <a:prstGeom prst="rect">
                  <a:avLst/>
                </a:prstGeom>
                <a:ln w="3175" cap="flat">
                  <a:noFill/>
                  <a:round/>
                </a:ln>
                <a:effectLst/>
              </p:spPr>
            </p:pic>
            <p:pic>
              <p:nvPicPr>
                <p:cNvPr id="28" name="droppedImage.pdf" descr="droppedImage.pdf">
                  <a:extLst>
                    <a:ext uri="{FF2B5EF4-FFF2-40B4-BE49-F238E27FC236}">
                      <a16:creationId xmlns:a16="http://schemas.microsoft.com/office/drawing/2014/main" id="{E2D3CA62-EA36-298C-4A7F-99286C605661}"/>
                    </a:ext>
                  </a:extLst>
                </p:cNvPr>
                <p:cNvPicPr>
                  <a:picLocks noChangeAspect="1"/>
                </p:cNvPicPr>
                <p:nvPr/>
              </p:nvPicPr>
              <p:blipFill>
                <a:blip r:embed="rId12"/>
                <a:stretch>
                  <a:fillRect/>
                </a:stretch>
              </p:blipFill>
              <p:spPr>
                <a:xfrm>
                  <a:off x="1031612" y="422639"/>
                  <a:ext cx="380444" cy="80447"/>
                </a:xfrm>
                <a:prstGeom prst="rect">
                  <a:avLst/>
                </a:prstGeom>
                <a:ln w="3175" cap="flat">
                  <a:noFill/>
                  <a:round/>
                </a:ln>
                <a:effectLst/>
              </p:spPr>
            </p:pic>
          </p:grpSp>
          <p:pic>
            <p:nvPicPr>
              <p:cNvPr id="21" name="Oval Oval" descr="Oval Oval">
                <a:extLst>
                  <a:ext uri="{FF2B5EF4-FFF2-40B4-BE49-F238E27FC236}">
                    <a16:creationId xmlns:a16="http://schemas.microsoft.com/office/drawing/2014/main" id="{F95703B4-8002-4572-D95A-BE726150C9C8}"/>
                  </a:ext>
                </a:extLst>
              </p:cNvPr>
              <p:cNvPicPr>
                <a:picLocks/>
              </p:cNvPicPr>
              <p:nvPr/>
            </p:nvPicPr>
            <p:blipFill>
              <a:blip r:embed="rId16"/>
              <a:stretch>
                <a:fillRect/>
              </a:stretch>
            </p:blipFill>
            <p:spPr>
              <a:xfrm>
                <a:off x="683905" y="321548"/>
                <a:ext cx="665842" cy="461494"/>
              </a:xfrm>
              <a:prstGeom prst="rect">
                <a:avLst/>
              </a:prstGeom>
              <a:effectLst>
                <a:outerShdw blurRad="88900" dist="50800" dir="2700000" rotWithShape="0">
                  <a:srgbClr val="000000">
                    <a:alpha val="75000"/>
                  </a:srgbClr>
                </a:outerShdw>
              </a:effectLst>
            </p:spPr>
          </p:pic>
          <p:pic>
            <p:nvPicPr>
              <p:cNvPr id="22" name="Line Line" descr="Line Line">
                <a:extLst>
                  <a:ext uri="{FF2B5EF4-FFF2-40B4-BE49-F238E27FC236}">
                    <a16:creationId xmlns:a16="http://schemas.microsoft.com/office/drawing/2014/main" id="{B512982F-A7C3-52D3-38CF-70C2069E8E3E}"/>
                  </a:ext>
                </a:extLst>
              </p:cNvPr>
              <p:cNvPicPr>
                <a:picLocks/>
              </p:cNvPicPr>
              <p:nvPr/>
            </p:nvPicPr>
            <p:blipFill>
              <a:blip r:embed="rId17"/>
              <a:stretch>
                <a:fillRect/>
              </a:stretch>
            </p:blipFill>
            <p:spPr>
              <a:xfrm rot="17110435">
                <a:off x="1490952" y="186638"/>
                <a:ext cx="268671" cy="685178"/>
              </a:xfrm>
              <a:prstGeom prst="rect">
                <a:avLst/>
              </a:prstGeom>
              <a:effectLst>
                <a:outerShdw blurRad="88900" dist="50800" dir="2700000" rotWithShape="0">
                  <a:srgbClr val="000000">
                    <a:alpha val="75000"/>
                  </a:srgbClr>
                </a:outerShdw>
              </a:effectLst>
            </p:spPr>
          </p:pic>
          <p:pic>
            <p:nvPicPr>
              <p:cNvPr id="23" name="Image" descr="Image">
                <a:extLst>
                  <a:ext uri="{FF2B5EF4-FFF2-40B4-BE49-F238E27FC236}">
                    <a16:creationId xmlns:a16="http://schemas.microsoft.com/office/drawing/2014/main" id="{53E30011-E1B2-326F-369A-2E5ACC3904C9}"/>
                  </a:ext>
                </a:extLst>
              </p:cNvPr>
              <p:cNvPicPr>
                <a:picLocks/>
              </p:cNvPicPr>
              <p:nvPr/>
            </p:nvPicPr>
            <p:blipFill>
              <a:blip r:embed="rId18"/>
              <a:stretch>
                <a:fillRect/>
              </a:stretch>
            </p:blipFill>
            <p:spPr>
              <a:xfrm>
                <a:off x="3811145" y="-203200"/>
                <a:ext cx="2227824" cy="1552516"/>
              </a:xfrm>
              <a:prstGeom prst="rect">
                <a:avLst/>
              </a:prstGeom>
              <a:effectLst>
                <a:outerShdw blurRad="25400" dist="12700" dir="2700000" rotWithShape="0">
                  <a:srgbClr val="000000">
                    <a:alpha val="75000"/>
                  </a:srgbClr>
                </a:outerShdw>
              </a:effectLst>
            </p:spPr>
          </p:pic>
          <p:pic>
            <p:nvPicPr>
              <p:cNvPr id="24" name="Image" descr="Image">
                <a:extLst>
                  <a:ext uri="{FF2B5EF4-FFF2-40B4-BE49-F238E27FC236}">
                    <a16:creationId xmlns:a16="http://schemas.microsoft.com/office/drawing/2014/main" id="{5D19442D-7AD5-92F7-DBCC-AAEAEDBAA138}"/>
                  </a:ext>
                </a:extLst>
              </p:cNvPr>
              <p:cNvPicPr>
                <a:picLocks/>
              </p:cNvPicPr>
              <p:nvPr/>
            </p:nvPicPr>
            <p:blipFill>
              <a:blip r:embed="rId19"/>
              <a:stretch>
                <a:fillRect/>
              </a:stretch>
            </p:blipFill>
            <p:spPr>
              <a:xfrm>
                <a:off x="1817133" y="-203200"/>
                <a:ext cx="1960984" cy="1552516"/>
              </a:xfrm>
              <a:prstGeom prst="rect">
                <a:avLst/>
              </a:prstGeom>
              <a:effectLst>
                <a:outerShdw blurRad="25400" dist="12700" dir="2700000" rotWithShape="0">
                  <a:srgbClr val="000000">
                    <a:alpha val="75000"/>
                  </a:srgbClr>
                </a:outerShdw>
              </a:effectLst>
            </p:spPr>
          </p:pic>
        </p:grpSp>
      </p:grpSp>
      <p:sp>
        <p:nvSpPr>
          <p:cNvPr id="38" name="TextBox 37"/>
          <p:cNvSpPr txBox="1"/>
          <p:nvPr/>
        </p:nvSpPr>
        <p:spPr>
          <a:xfrm flipH="1">
            <a:off x="2926225" y="2561633"/>
            <a:ext cx="4164069" cy="923330"/>
          </a:xfrm>
          <a:prstGeom prst="rect">
            <a:avLst/>
          </a:prstGeom>
          <a:noFill/>
        </p:spPr>
        <p:txBody>
          <a:bodyPr wrap="square" rtlCol="0">
            <a:spAutoFit/>
          </a:bodyPr>
          <a:lstStyle/>
          <a:p>
            <a:r>
              <a:rPr lang="it-IT" b="1" dirty="0" smtClean="0">
                <a:solidFill>
                  <a:srgbClr val="002060"/>
                </a:solidFill>
              </a:rPr>
              <a:t>Today we are in exploratory mode</a:t>
            </a:r>
            <a:r>
              <a:rPr lang="it-IT" b="1" dirty="0" smtClean="0">
                <a:solidFill>
                  <a:srgbClr val="002060"/>
                </a:solidFill>
              </a:rPr>
              <a:t>,</a:t>
            </a:r>
          </a:p>
          <a:p>
            <a:r>
              <a:rPr lang="it-IT" b="1" dirty="0" smtClean="0">
                <a:solidFill>
                  <a:srgbClr val="002060"/>
                </a:solidFill>
              </a:rPr>
              <a:t> accelerators </a:t>
            </a:r>
            <a:r>
              <a:rPr lang="it-IT" b="1" dirty="0" smtClean="0">
                <a:solidFill>
                  <a:srgbClr val="002060"/>
                </a:solidFill>
              </a:rPr>
              <a:t>for the future are needed! </a:t>
            </a:r>
            <a:endParaRPr lang="it-IT" b="1" dirty="0" smtClean="0">
              <a:solidFill>
                <a:srgbClr val="002060"/>
              </a:solidFill>
            </a:endParaRPr>
          </a:p>
          <a:p>
            <a:r>
              <a:rPr lang="it-IT" b="1" dirty="0" smtClean="0">
                <a:solidFill>
                  <a:srgbClr val="C00000"/>
                </a:solidFill>
              </a:rPr>
              <a:t>HL-LHC </a:t>
            </a:r>
            <a:r>
              <a:rPr lang="it-IT" b="1" dirty="0" smtClean="0">
                <a:solidFill>
                  <a:srgbClr val="C00000"/>
                </a:solidFill>
              </a:rPr>
              <a:t>is granted, FCC? </a:t>
            </a:r>
            <a:endParaRPr lang="it-IT" b="1" dirty="0">
              <a:solidFill>
                <a:srgbClr val="C00000"/>
              </a:solidFill>
            </a:endParaRPr>
          </a:p>
        </p:txBody>
      </p:sp>
    </p:spTree>
    <p:extLst>
      <p:ext uri="{BB962C8B-B14F-4D97-AF65-F5344CB8AC3E}">
        <p14:creationId xmlns:p14="http://schemas.microsoft.com/office/powerpoint/2010/main" val="6412184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606" y="2796352"/>
            <a:ext cx="4829062" cy="3621797"/>
          </a:xfrm>
          <a:prstGeom prst="rect">
            <a:avLst/>
          </a:prstGeom>
        </p:spPr>
      </p:pic>
      <p:sp>
        <p:nvSpPr>
          <p:cNvPr id="2" name="Title 1"/>
          <p:cNvSpPr>
            <a:spLocks noGrp="1"/>
          </p:cNvSpPr>
          <p:nvPr>
            <p:ph type="title"/>
          </p:nvPr>
        </p:nvSpPr>
        <p:spPr>
          <a:xfrm>
            <a:off x="193766" y="-43545"/>
            <a:ext cx="10515600" cy="1111250"/>
          </a:xfrm>
        </p:spPr>
        <p:txBody>
          <a:bodyPr/>
          <a:lstStyle/>
          <a:p>
            <a:r>
              <a:rPr lang="en-US" dirty="0" err="1" smtClean="0"/>
              <a:t>Ognitanto</a:t>
            </a:r>
            <a:r>
              <a:rPr lang="en-US" dirty="0" smtClean="0"/>
              <a:t> Stefano </a:t>
            </a:r>
            <a:r>
              <a:rPr lang="en-US" dirty="0" err="1" smtClean="0"/>
              <a:t>si</a:t>
            </a:r>
            <a:r>
              <a:rPr lang="en-US" dirty="0" smtClean="0"/>
              <a:t> fa </a:t>
            </a:r>
            <a:r>
              <a:rPr lang="en-US" dirty="0" err="1" smtClean="0"/>
              <a:t>fotografare</a:t>
            </a:r>
            <a:r>
              <a:rPr lang="en-US" dirty="0" smtClean="0"/>
              <a:t>…</a:t>
            </a:r>
            <a:endParaRPr lang="it-IT"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65389"/>
            <a:ext cx="4202828" cy="315212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64" y="760502"/>
            <a:ext cx="3636976" cy="286006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8636" y="760502"/>
            <a:ext cx="3085592" cy="241115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1604" y="769211"/>
            <a:ext cx="3190530" cy="2392898"/>
          </a:xfrm>
          <a:prstGeom prst="rect">
            <a:avLst/>
          </a:prstGeom>
        </p:spPr>
      </p:pic>
      <p:pic>
        <p:nvPicPr>
          <p:cNvPr id="12" name="Picture 11"/>
          <p:cNvPicPr>
            <a:picLocks noChangeAspect="1"/>
          </p:cNvPicPr>
          <p:nvPr/>
        </p:nvPicPr>
        <p:blipFill>
          <a:blip r:embed="rId7"/>
          <a:stretch>
            <a:fillRect/>
          </a:stretch>
        </p:blipFill>
        <p:spPr>
          <a:xfrm>
            <a:off x="9281411" y="760501"/>
            <a:ext cx="2910589" cy="6185251"/>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9304" y="3183002"/>
            <a:ext cx="5646615" cy="4052536"/>
          </a:xfrm>
          <a:prstGeom prst="rect">
            <a:avLst/>
          </a:prstGeom>
        </p:spPr>
      </p:pic>
    </p:spTree>
    <p:extLst>
      <p:ext uri="{BB962C8B-B14F-4D97-AF65-F5344CB8AC3E}">
        <p14:creationId xmlns:p14="http://schemas.microsoft.com/office/powerpoint/2010/main" val="3268560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LEP – Standard Model in </a:t>
            </a:r>
            <a:r>
              <a:rPr lang="en-US" dirty="0" err="1" smtClean="0"/>
              <a:t>ottima</a:t>
            </a:r>
            <a:r>
              <a:rPr lang="en-US" dirty="0" smtClean="0"/>
              <a:t> salute!</a:t>
            </a:r>
            <a:endParaRPr lang="it-IT" dirty="0"/>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7313"/>
            <a:ext cx="4993867" cy="473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
          <p:cNvSpPr txBox="1">
            <a:spLocks noChangeArrowheads="1"/>
          </p:cNvSpPr>
          <p:nvPr/>
        </p:nvSpPr>
        <p:spPr bwMode="auto">
          <a:xfrm>
            <a:off x="674017" y="5671662"/>
            <a:ext cx="3921714" cy="830997"/>
          </a:xfrm>
          <a:prstGeom prst="rect">
            <a:avLst/>
          </a:prstGeom>
          <a:solidFill>
            <a:srgbClr val="FFFF66"/>
          </a:solidFill>
          <a:ln w="9525">
            <a:solidFill>
              <a:srgbClr val="99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400" dirty="0" smtClean="0">
                <a:solidFill>
                  <a:srgbClr val="CC0000"/>
                </a:solidFill>
              </a:rPr>
              <a:t>Predizione su m</a:t>
            </a:r>
            <a:r>
              <a:rPr lang="it-IT" altLang="it-IT" sz="2400" baseline="-20000" dirty="0" smtClean="0">
                <a:solidFill>
                  <a:srgbClr val="CC0000"/>
                </a:solidFill>
              </a:rPr>
              <a:t>top </a:t>
            </a:r>
            <a:r>
              <a:rPr lang="it-IT" altLang="it-IT" sz="2400" dirty="0" smtClean="0">
                <a:solidFill>
                  <a:srgbClr val="CC0000"/>
                </a:solidFill>
              </a:rPr>
              <a:t>verificata </a:t>
            </a:r>
          </a:p>
          <a:p>
            <a:r>
              <a:rPr lang="en-US" altLang="it-IT" sz="2400" dirty="0" err="1" smtClean="0">
                <a:solidFill>
                  <a:srgbClr val="CC0000"/>
                </a:solidFill>
              </a:rPr>
              <a:t>dall’osservazione</a:t>
            </a:r>
            <a:r>
              <a:rPr lang="en-US" altLang="it-IT" sz="2400" dirty="0" smtClean="0">
                <a:solidFill>
                  <a:srgbClr val="CC0000"/>
                </a:solidFill>
              </a:rPr>
              <a:t> </a:t>
            </a:r>
            <a:r>
              <a:rPr lang="en-US" altLang="it-IT" sz="2400" dirty="0" err="1" smtClean="0">
                <a:solidFill>
                  <a:srgbClr val="CC0000"/>
                </a:solidFill>
              </a:rPr>
              <a:t>diretta</a:t>
            </a:r>
            <a:r>
              <a:rPr lang="en-US" altLang="it-IT" sz="2400" dirty="0" smtClean="0">
                <a:solidFill>
                  <a:srgbClr val="CC0000"/>
                </a:solidFill>
              </a:rPr>
              <a:t>!</a:t>
            </a:r>
            <a:endParaRPr lang="it-IT" altLang="it-IT" sz="2400" dirty="0">
              <a:solidFill>
                <a:srgbClr val="CC0000"/>
              </a:solidFill>
            </a:endParaRPr>
          </a:p>
        </p:txBody>
      </p:sp>
      <p:grpSp>
        <p:nvGrpSpPr>
          <p:cNvPr id="5" name="Group 16"/>
          <p:cNvGrpSpPr>
            <a:grpSpLocks/>
          </p:cNvGrpSpPr>
          <p:nvPr/>
        </p:nvGrpSpPr>
        <p:grpSpPr bwMode="auto">
          <a:xfrm>
            <a:off x="7139590" y="483566"/>
            <a:ext cx="4960938" cy="5459413"/>
            <a:chOff x="0" y="554"/>
            <a:chExt cx="3125" cy="3439"/>
          </a:xfrm>
        </p:grpSpPr>
        <p:grpSp>
          <p:nvGrpSpPr>
            <p:cNvPr id="6" name="Group 14"/>
            <p:cNvGrpSpPr>
              <a:grpSpLocks/>
            </p:cNvGrpSpPr>
            <p:nvPr/>
          </p:nvGrpSpPr>
          <p:grpSpPr bwMode="auto">
            <a:xfrm>
              <a:off x="0" y="554"/>
              <a:ext cx="3125" cy="3439"/>
              <a:chOff x="0" y="554"/>
              <a:chExt cx="3125" cy="3439"/>
            </a:xfrm>
          </p:grpSpPr>
          <p:pic>
            <p:nvPicPr>
              <p:cNvPr id="8" name="Picture 8" descr="w07_blueb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4"/>
                <a:ext cx="3125" cy="343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3"/>
              <p:cNvSpPr>
                <a:spLocks noChangeArrowheads="1"/>
              </p:cNvSpPr>
              <p:nvPr/>
            </p:nvSpPr>
            <p:spPr bwMode="auto">
              <a:xfrm>
                <a:off x="1289" y="3584"/>
                <a:ext cx="1061" cy="24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7" name="Text Box 15"/>
            <p:cNvSpPr txBox="1">
              <a:spLocks noChangeArrowheads="1"/>
            </p:cNvSpPr>
            <p:nvPr/>
          </p:nvSpPr>
          <p:spPr bwMode="auto">
            <a:xfrm>
              <a:off x="1191" y="3498"/>
              <a:ext cx="1104"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altLang="it-IT" sz="2000" dirty="0">
                  <a:effectLst>
                    <a:outerShdw blurRad="38100" dist="38100" dir="2700000" algn="tl">
                      <a:srgbClr val="C0C0C0"/>
                    </a:outerShdw>
                  </a:effectLst>
                  <a:latin typeface="Calibri" panose="020F0502020204030204" pitchFamily="34" charset="0"/>
                  <a:cs typeface="Calibri" panose="020F0502020204030204" pitchFamily="34" charset="0"/>
                </a:rPr>
                <a:t>  </a:t>
              </a:r>
              <a:r>
                <a:rPr lang="en-US" altLang="it-IT" sz="2000" dirty="0" err="1">
                  <a:effectLst>
                    <a:outerShdw blurRad="38100" dist="38100" dir="2700000" algn="tl">
                      <a:srgbClr val="C0C0C0"/>
                    </a:outerShdw>
                  </a:effectLst>
                  <a:latin typeface="Calibri" panose="020F0502020204030204" pitchFamily="34" charset="0"/>
                  <a:cs typeface="Calibri" panose="020F0502020204030204" pitchFamily="34" charset="0"/>
                </a:rPr>
                <a:t>m</a:t>
              </a:r>
              <a:r>
                <a:rPr lang="en-US" altLang="it-IT" sz="2000" baseline="-25000" dirty="0" err="1">
                  <a:effectLst>
                    <a:outerShdw blurRad="38100" dist="38100" dir="2700000" algn="tl">
                      <a:srgbClr val="C0C0C0"/>
                    </a:outerShdw>
                  </a:effectLst>
                  <a:latin typeface="Calibri" panose="020F0502020204030204" pitchFamily="34" charset="0"/>
                  <a:cs typeface="Calibri" panose="020F0502020204030204" pitchFamily="34" charset="0"/>
                </a:rPr>
                <a:t>H</a:t>
              </a:r>
              <a:r>
                <a:rPr lang="en-US" altLang="it-IT" sz="2000" dirty="0">
                  <a:effectLst>
                    <a:outerShdw blurRad="38100" dist="38100" dir="2700000" algn="tl">
                      <a:srgbClr val="C0C0C0"/>
                    </a:outerShdw>
                  </a:effectLst>
                  <a:latin typeface="Calibri" panose="020F0502020204030204" pitchFamily="34" charset="0"/>
                  <a:cs typeface="Calibri" panose="020F0502020204030204" pitchFamily="34" charset="0"/>
                </a:rPr>
                <a:t>  (GeV)</a:t>
              </a:r>
              <a:endParaRPr lang="en-US" altLang="it-IT" sz="1600" dirty="0">
                <a:effectLst>
                  <a:outerShdw blurRad="38100" dist="38100" dir="2700000" algn="tl">
                    <a:srgbClr val="C0C0C0"/>
                  </a:outerShdw>
                </a:effectLst>
                <a:latin typeface="Calibri" panose="020F0502020204030204" pitchFamily="34" charset="0"/>
                <a:cs typeface="Calibri" panose="020F0502020204030204" pitchFamily="34" charset="0"/>
              </a:endParaRPr>
            </a:p>
          </p:txBody>
        </p:sp>
      </p:grpSp>
      <p:sp>
        <p:nvSpPr>
          <p:cNvPr id="10" name="Text Box 10"/>
          <p:cNvSpPr txBox="1">
            <a:spLocks noChangeArrowheads="1"/>
          </p:cNvSpPr>
          <p:nvPr/>
        </p:nvSpPr>
        <p:spPr bwMode="auto">
          <a:xfrm>
            <a:off x="5085229" y="1422999"/>
            <a:ext cx="2595732" cy="1785104"/>
          </a:xfrm>
          <a:prstGeom prst="rect">
            <a:avLst/>
          </a:prstGeom>
          <a:solidFill>
            <a:srgbClr val="FFFF66"/>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it-IT" sz="2000" b="1" dirty="0">
                <a:solidFill>
                  <a:srgbClr val="0070C0"/>
                </a:solidFill>
              </a:rPr>
              <a:t>SM Global Fit (</a:t>
            </a:r>
            <a:r>
              <a:rPr lang="en-US" altLang="it-IT" sz="2000" b="1" dirty="0" err="1">
                <a:solidFill>
                  <a:srgbClr val="0070C0"/>
                </a:solidFill>
              </a:rPr>
              <a:t>misure</a:t>
            </a:r>
            <a:r>
              <a:rPr lang="en-US" altLang="it-IT" sz="2000" b="1" dirty="0">
                <a:solidFill>
                  <a:srgbClr val="0070C0"/>
                </a:solidFill>
              </a:rPr>
              <a:t> di </a:t>
            </a:r>
            <a:r>
              <a:rPr lang="en-US" altLang="it-IT" sz="2000" b="1" dirty="0" err="1">
                <a:solidFill>
                  <a:srgbClr val="0070C0"/>
                </a:solidFill>
              </a:rPr>
              <a:t>precisione</a:t>
            </a:r>
            <a:r>
              <a:rPr lang="en-US" altLang="it-IT" sz="2000" b="1" dirty="0">
                <a:solidFill>
                  <a:srgbClr val="0070C0"/>
                </a:solidFill>
              </a:rPr>
              <a:t> LEP, </a:t>
            </a:r>
            <a:r>
              <a:rPr lang="en-US" altLang="it-IT" sz="2000" b="1" dirty="0" err="1">
                <a:solidFill>
                  <a:srgbClr val="0070C0"/>
                </a:solidFill>
              </a:rPr>
              <a:t>Tevatron</a:t>
            </a:r>
            <a:r>
              <a:rPr lang="en-US" altLang="it-IT" sz="2000" b="1" dirty="0">
                <a:solidFill>
                  <a:srgbClr val="0070C0"/>
                </a:solidFill>
              </a:rPr>
              <a:t>, e </a:t>
            </a:r>
            <a:r>
              <a:rPr lang="en-US" altLang="it-IT" sz="2000" b="1" dirty="0" err="1">
                <a:solidFill>
                  <a:srgbClr val="0070C0"/>
                </a:solidFill>
              </a:rPr>
              <a:t>altri</a:t>
            </a:r>
            <a:r>
              <a:rPr lang="en-US" altLang="it-IT" sz="2000" b="1" dirty="0">
                <a:solidFill>
                  <a:srgbClr val="0070C0"/>
                </a:solidFill>
              </a:rPr>
              <a:t> </a:t>
            </a:r>
            <a:r>
              <a:rPr lang="en-US" altLang="it-IT" sz="2000" b="1" dirty="0" err="1">
                <a:solidFill>
                  <a:srgbClr val="0070C0"/>
                </a:solidFill>
              </a:rPr>
              <a:t>esperimenti</a:t>
            </a:r>
            <a:r>
              <a:rPr lang="en-US" altLang="it-IT" sz="2000" b="1" dirty="0">
                <a:solidFill>
                  <a:srgbClr val="0070C0"/>
                </a:solidFill>
              </a:rPr>
              <a:t>):</a:t>
            </a:r>
          </a:p>
          <a:p>
            <a:pPr eaLnBrk="0" hangingPunct="0">
              <a:spcBef>
                <a:spcPct val="50000"/>
              </a:spcBef>
            </a:pPr>
            <a:r>
              <a:rPr lang="en-US" altLang="it-IT" sz="2000" b="1" dirty="0" err="1">
                <a:solidFill>
                  <a:srgbClr val="002060"/>
                </a:solidFill>
              </a:rPr>
              <a:t>m</a:t>
            </a:r>
            <a:r>
              <a:rPr lang="en-US" altLang="it-IT" sz="2000" b="1" baseline="-25000" dirty="0" err="1">
                <a:solidFill>
                  <a:srgbClr val="002060"/>
                </a:solidFill>
              </a:rPr>
              <a:t>H</a:t>
            </a:r>
            <a:r>
              <a:rPr lang="en-US" altLang="it-IT" sz="2000" b="1" baseline="-25000" dirty="0">
                <a:solidFill>
                  <a:srgbClr val="002060"/>
                </a:solidFill>
              </a:rPr>
              <a:t> </a:t>
            </a:r>
            <a:r>
              <a:rPr lang="en-US" altLang="it-IT" sz="2000" b="1" dirty="0">
                <a:solidFill>
                  <a:srgbClr val="002060"/>
                </a:solidFill>
              </a:rPr>
              <a:t>&lt; 193 GeV (95% CL)</a:t>
            </a:r>
            <a:r>
              <a:rPr lang="en-US" altLang="it-IT" sz="2000" b="1" dirty="0">
                <a:solidFill>
                  <a:srgbClr val="0070C0"/>
                </a:solidFill>
              </a:rPr>
              <a:t>  </a:t>
            </a:r>
          </a:p>
        </p:txBody>
      </p:sp>
      <p:sp>
        <p:nvSpPr>
          <p:cNvPr id="11" name="Rectangle 18"/>
          <p:cNvSpPr>
            <a:spLocks noChangeArrowheads="1"/>
          </p:cNvSpPr>
          <p:nvPr/>
        </p:nvSpPr>
        <p:spPr bwMode="auto">
          <a:xfrm>
            <a:off x="8220546" y="5814907"/>
            <a:ext cx="2784737" cy="861774"/>
          </a:xfrm>
          <a:prstGeom prst="rect">
            <a:avLst/>
          </a:prstGeom>
          <a:solidFill>
            <a:srgbClr val="66FF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it-IT" sz="2000" b="1" dirty="0" err="1">
                <a:solidFill>
                  <a:srgbClr val="0070C0"/>
                </a:solidFill>
              </a:rPr>
              <a:t>Limite</a:t>
            </a:r>
            <a:r>
              <a:rPr lang="en-US" altLang="it-IT" sz="2000" b="1" dirty="0">
                <a:solidFill>
                  <a:srgbClr val="0070C0"/>
                </a:solidFill>
              </a:rPr>
              <a:t> </a:t>
            </a:r>
            <a:r>
              <a:rPr lang="en-US" altLang="it-IT" sz="2000" b="1" dirty="0" err="1">
                <a:solidFill>
                  <a:srgbClr val="0070C0"/>
                </a:solidFill>
              </a:rPr>
              <a:t>diretto</a:t>
            </a:r>
            <a:r>
              <a:rPr lang="en-US" altLang="it-IT" sz="2000" b="1" dirty="0">
                <a:solidFill>
                  <a:srgbClr val="0070C0"/>
                </a:solidFill>
              </a:rPr>
              <a:t> LEP:</a:t>
            </a:r>
          </a:p>
          <a:p>
            <a:pPr eaLnBrk="0" hangingPunct="0">
              <a:spcBef>
                <a:spcPct val="50000"/>
              </a:spcBef>
            </a:pPr>
            <a:r>
              <a:rPr lang="en-US" altLang="it-IT" sz="2000" b="1" dirty="0" err="1">
                <a:solidFill>
                  <a:srgbClr val="0070C0"/>
                </a:solidFill>
              </a:rPr>
              <a:t>m</a:t>
            </a:r>
            <a:r>
              <a:rPr lang="en-US" altLang="it-IT" sz="2000" b="1" baseline="-25000" dirty="0" err="1">
                <a:solidFill>
                  <a:srgbClr val="0070C0"/>
                </a:solidFill>
              </a:rPr>
              <a:t>H</a:t>
            </a:r>
            <a:r>
              <a:rPr lang="en-US" altLang="it-IT" sz="2000" b="1" baseline="-25000" dirty="0">
                <a:solidFill>
                  <a:srgbClr val="0070C0"/>
                </a:solidFill>
              </a:rPr>
              <a:t> </a:t>
            </a:r>
            <a:r>
              <a:rPr lang="en-US" altLang="it-IT" sz="2000" b="1" dirty="0">
                <a:solidFill>
                  <a:srgbClr val="0070C0"/>
                </a:solidFill>
              </a:rPr>
              <a:t>&gt; 114.4 GeV (95% CL)</a:t>
            </a:r>
          </a:p>
        </p:txBody>
      </p:sp>
      <p:pic>
        <p:nvPicPr>
          <p:cNvPr id="1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076" y="5489747"/>
            <a:ext cx="2473325" cy="1058862"/>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14813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t>
            </a:r>
            <a:r>
              <a:rPr lang="en-US" dirty="0" err="1" smtClean="0"/>
              <a:t>conclusione</a:t>
            </a:r>
            <a:endParaRPr lang="it-IT" dirty="0"/>
          </a:p>
        </p:txBody>
      </p:sp>
      <p:sp>
        <p:nvSpPr>
          <p:cNvPr id="3" name="TextBox 2"/>
          <p:cNvSpPr txBox="1"/>
          <p:nvPr/>
        </p:nvSpPr>
        <p:spPr>
          <a:xfrm>
            <a:off x="788564" y="1887523"/>
            <a:ext cx="9443354" cy="2862322"/>
          </a:xfrm>
          <a:prstGeom prst="rect">
            <a:avLst/>
          </a:prstGeom>
          <a:noFill/>
        </p:spPr>
        <p:txBody>
          <a:bodyPr wrap="none" rtlCol="0">
            <a:spAutoFit/>
          </a:bodyPr>
          <a:lstStyle/>
          <a:p>
            <a:r>
              <a:rPr lang="en-US" sz="2800" b="1" dirty="0" err="1" smtClean="0">
                <a:solidFill>
                  <a:schemeClr val="bg1"/>
                </a:solidFill>
              </a:rPr>
              <a:t>Trovare</a:t>
            </a:r>
            <a:r>
              <a:rPr lang="en-US" sz="2800" b="1" dirty="0" smtClean="0">
                <a:solidFill>
                  <a:schemeClr val="bg1"/>
                </a:solidFill>
              </a:rPr>
              <a:t> </a:t>
            </a:r>
            <a:r>
              <a:rPr lang="en-US" sz="2800" b="1" dirty="0" err="1" smtClean="0">
                <a:solidFill>
                  <a:schemeClr val="bg1"/>
                </a:solidFill>
              </a:rPr>
              <a:t>persone</a:t>
            </a:r>
            <a:r>
              <a:rPr lang="en-US" sz="2800" b="1" dirty="0" smtClean="0">
                <a:solidFill>
                  <a:schemeClr val="bg1"/>
                </a:solidFill>
              </a:rPr>
              <a:t> come Stefano con cui </a:t>
            </a:r>
            <a:r>
              <a:rPr lang="en-US" sz="2800" b="1" dirty="0" err="1" smtClean="0">
                <a:solidFill>
                  <a:schemeClr val="bg1"/>
                </a:solidFill>
              </a:rPr>
              <a:t>lavorare</a:t>
            </a:r>
            <a:r>
              <a:rPr lang="en-US" sz="2800" b="1" dirty="0" smtClean="0">
                <a:solidFill>
                  <a:schemeClr val="bg1"/>
                </a:solidFill>
              </a:rPr>
              <a:t> è un </a:t>
            </a:r>
            <a:r>
              <a:rPr lang="en-US" sz="2800" b="1" dirty="0" err="1" smtClean="0">
                <a:solidFill>
                  <a:schemeClr val="bg1"/>
                </a:solidFill>
              </a:rPr>
              <a:t>privilegio</a:t>
            </a:r>
            <a:r>
              <a:rPr lang="en-US" sz="2800" b="1" dirty="0" smtClean="0">
                <a:solidFill>
                  <a:schemeClr val="bg1"/>
                </a:solidFill>
              </a:rPr>
              <a:t>:</a:t>
            </a:r>
          </a:p>
          <a:p>
            <a:pPr marL="342900" indent="-342900">
              <a:buFont typeface="Arial" panose="020B0604020202020204" pitchFamily="34" charset="0"/>
              <a:buChar char="•"/>
            </a:pPr>
            <a:r>
              <a:rPr lang="en-US" sz="2400" b="1" dirty="0" err="1">
                <a:solidFill>
                  <a:schemeClr val="bg1"/>
                </a:solidFill>
              </a:rPr>
              <a:t>p</a:t>
            </a:r>
            <a:r>
              <a:rPr lang="en-US" sz="2400" b="1" dirty="0" err="1" smtClean="0">
                <a:solidFill>
                  <a:schemeClr val="bg1"/>
                </a:solidFill>
              </a:rPr>
              <a:t>rofondità</a:t>
            </a:r>
            <a:r>
              <a:rPr lang="en-US" sz="2400" b="1" dirty="0" smtClean="0">
                <a:solidFill>
                  <a:schemeClr val="bg1"/>
                </a:solidFill>
              </a:rPr>
              <a:t> di </a:t>
            </a:r>
            <a:r>
              <a:rPr lang="en-US" sz="2400" b="1" dirty="0" err="1" smtClean="0">
                <a:solidFill>
                  <a:schemeClr val="bg1"/>
                </a:solidFill>
              </a:rPr>
              <a:t>pensiero</a:t>
            </a:r>
            <a:r>
              <a:rPr lang="en-US" sz="2400" b="1" dirty="0" smtClean="0">
                <a:solidFill>
                  <a:schemeClr val="bg1"/>
                </a:solidFill>
              </a:rPr>
              <a:t> e </a:t>
            </a:r>
            <a:r>
              <a:rPr lang="en-US" sz="2400" b="1" dirty="0" err="1" smtClean="0">
                <a:solidFill>
                  <a:schemeClr val="bg1"/>
                </a:solidFill>
              </a:rPr>
              <a:t>conoscenza</a:t>
            </a:r>
            <a:r>
              <a:rPr lang="en-US" sz="2400" b="1" dirty="0" smtClean="0">
                <a:solidFill>
                  <a:schemeClr val="bg1"/>
                </a:solidFill>
              </a:rPr>
              <a:t> </a:t>
            </a:r>
            <a:r>
              <a:rPr lang="en-US" sz="2400" b="1" dirty="0" err="1" smtClean="0">
                <a:solidFill>
                  <a:schemeClr val="bg1"/>
                </a:solidFill>
              </a:rPr>
              <a:t>scientifica</a:t>
            </a:r>
            <a:endParaRPr lang="en-US" sz="2400" b="1" dirty="0" smtClean="0">
              <a:solidFill>
                <a:schemeClr val="bg1"/>
              </a:solidFill>
            </a:endParaRPr>
          </a:p>
          <a:p>
            <a:pPr marL="342900" indent="-342900">
              <a:buFont typeface="Arial" panose="020B0604020202020204" pitchFamily="34" charset="0"/>
              <a:buChar char="•"/>
            </a:pPr>
            <a:r>
              <a:rPr lang="en-US" sz="2400" b="1" dirty="0" err="1">
                <a:solidFill>
                  <a:schemeClr val="bg1"/>
                </a:solidFill>
              </a:rPr>
              <a:t>fermezza</a:t>
            </a:r>
            <a:r>
              <a:rPr lang="en-US" sz="2400" b="1" dirty="0">
                <a:solidFill>
                  <a:schemeClr val="bg1"/>
                </a:solidFill>
              </a:rPr>
              <a:t> </a:t>
            </a:r>
            <a:r>
              <a:rPr lang="en-US" sz="2400" b="1" dirty="0" err="1">
                <a:solidFill>
                  <a:schemeClr val="bg1"/>
                </a:solidFill>
              </a:rPr>
              <a:t>nelle</a:t>
            </a:r>
            <a:r>
              <a:rPr lang="en-US" sz="2400" b="1" dirty="0">
                <a:solidFill>
                  <a:schemeClr val="bg1"/>
                </a:solidFill>
              </a:rPr>
              <a:t> </a:t>
            </a:r>
            <a:r>
              <a:rPr lang="en-US" sz="2400" b="1" dirty="0" err="1">
                <a:solidFill>
                  <a:schemeClr val="bg1"/>
                </a:solidFill>
              </a:rPr>
              <a:t>convinzioni</a:t>
            </a:r>
            <a:r>
              <a:rPr lang="en-US" sz="2400" b="1" dirty="0">
                <a:solidFill>
                  <a:schemeClr val="bg1"/>
                </a:solidFill>
              </a:rPr>
              <a:t> (ma non </a:t>
            </a:r>
            <a:r>
              <a:rPr lang="en-US" sz="2400" b="1" dirty="0" err="1">
                <a:solidFill>
                  <a:schemeClr val="bg1"/>
                </a:solidFill>
              </a:rPr>
              <a:t>testardaggine</a:t>
            </a:r>
            <a:r>
              <a:rPr lang="en-US" sz="2400" b="1" dirty="0" smtClean="0">
                <a:solidFill>
                  <a:schemeClr val="bg1"/>
                </a:solidFill>
              </a:rPr>
              <a:t>)</a:t>
            </a:r>
          </a:p>
          <a:p>
            <a:pPr marL="342900" indent="-342900">
              <a:buFont typeface="Arial" panose="020B0604020202020204" pitchFamily="34" charset="0"/>
              <a:buChar char="•"/>
            </a:pPr>
            <a:r>
              <a:rPr lang="en-US" sz="2400" b="1" dirty="0" err="1">
                <a:solidFill>
                  <a:schemeClr val="bg1"/>
                </a:solidFill>
              </a:rPr>
              <a:t>r</a:t>
            </a:r>
            <a:r>
              <a:rPr lang="en-US" sz="2400" b="1" dirty="0" err="1" smtClean="0">
                <a:solidFill>
                  <a:schemeClr val="bg1"/>
                </a:solidFill>
              </a:rPr>
              <a:t>iservatezza</a:t>
            </a:r>
            <a:endParaRPr lang="en-US" sz="2400" b="1" dirty="0" smtClean="0">
              <a:solidFill>
                <a:schemeClr val="bg1"/>
              </a:solidFill>
            </a:endParaRPr>
          </a:p>
          <a:p>
            <a:pPr marL="342900" indent="-342900">
              <a:buFont typeface="Arial" panose="020B0604020202020204" pitchFamily="34" charset="0"/>
              <a:buChar char="•"/>
            </a:pPr>
            <a:r>
              <a:rPr lang="en-US" sz="2400" b="1" dirty="0" err="1">
                <a:solidFill>
                  <a:schemeClr val="bg1"/>
                </a:solidFill>
              </a:rPr>
              <a:t>a</a:t>
            </a:r>
            <a:r>
              <a:rPr lang="en-US" sz="2400" b="1" dirty="0" err="1" smtClean="0">
                <a:solidFill>
                  <a:schemeClr val="bg1"/>
                </a:solidFill>
              </a:rPr>
              <a:t>ffidabilità</a:t>
            </a:r>
            <a:endParaRPr lang="en-US" sz="2400" b="1" dirty="0" smtClean="0">
              <a:solidFill>
                <a:schemeClr val="bg1"/>
              </a:solidFill>
            </a:endParaRPr>
          </a:p>
          <a:p>
            <a:endParaRPr lang="en-US" sz="2800" b="1" dirty="0" smtClean="0">
              <a:solidFill>
                <a:schemeClr val="bg1"/>
              </a:solidFill>
            </a:endParaRPr>
          </a:p>
          <a:p>
            <a:r>
              <a:rPr lang="en-US" sz="2800" b="1" dirty="0" smtClean="0">
                <a:solidFill>
                  <a:schemeClr val="bg1"/>
                </a:solidFill>
              </a:rPr>
              <a:t>A me è </a:t>
            </a:r>
            <a:r>
              <a:rPr lang="en-US" sz="2800" b="1" dirty="0" err="1" smtClean="0">
                <a:solidFill>
                  <a:schemeClr val="bg1"/>
                </a:solidFill>
              </a:rPr>
              <a:t>capitato</a:t>
            </a:r>
            <a:r>
              <a:rPr lang="en-US" sz="2800" b="1" dirty="0" smtClean="0">
                <a:solidFill>
                  <a:schemeClr val="bg1"/>
                </a:solidFill>
              </a:rPr>
              <a:t> e la </a:t>
            </a:r>
            <a:r>
              <a:rPr lang="en-US" sz="2800" b="1" dirty="0" err="1" smtClean="0">
                <a:solidFill>
                  <a:schemeClr val="bg1"/>
                </a:solidFill>
              </a:rPr>
              <a:t>ritengo</a:t>
            </a:r>
            <a:r>
              <a:rPr lang="en-US" sz="2800" b="1" dirty="0" smtClean="0">
                <a:solidFill>
                  <a:schemeClr val="bg1"/>
                </a:solidFill>
              </a:rPr>
              <a:t> </a:t>
            </a:r>
            <a:r>
              <a:rPr lang="en-US" sz="2800" b="1" dirty="0" err="1" smtClean="0">
                <a:solidFill>
                  <a:schemeClr val="bg1"/>
                </a:solidFill>
              </a:rPr>
              <a:t>una</a:t>
            </a:r>
            <a:r>
              <a:rPr lang="en-US" sz="2800" b="1" dirty="0" smtClean="0">
                <a:solidFill>
                  <a:schemeClr val="bg1"/>
                </a:solidFill>
              </a:rPr>
              <a:t> </a:t>
            </a:r>
            <a:r>
              <a:rPr lang="en-US" sz="2800" b="1" dirty="0" err="1" smtClean="0">
                <a:solidFill>
                  <a:schemeClr val="bg1"/>
                </a:solidFill>
              </a:rPr>
              <a:t>fortuna</a:t>
            </a:r>
            <a:r>
              <a:rPr lang="en-US" sz="2800" b="1" dirty="0" smtClean="0">
                <a:solidFill>
                  <a:schemeClr val="bg1"/>
                </a:solidFill>
              </a:rPr>
              <a:t>!</a:t>
            </a:r>
            <a:endParaRPr lang="it-IT" sz="2800" b="1" dirty="0">
              <a:solidFill>
                <a:schemeClr val="bg1"/>
              </a:solidFill>
            </a:endParaRPr>
          </a:p>
        </p:txBody>
      </p:sp>
    </p:spTree>
    <p:extLst>
      <p:ext uri="{BB962C8B-B14F-4D97-AF65-F5344CB8AC3E}">
        <p14:creationId xmlns:p14="http://schemas.microsoft.com/office/powerpoint/2010/main" val="33173605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LEP: </a:t>
            </a:r>
            <a:r>
              <a:rPr lang="en-US" dirty="0" err="1" smtClean="0"/>
              <a:t>il</a:t>
            </a:r>
            <a:r>
              <a:rPr lang="en-US" dirty="0" smtClean="0"/>
              <a:t> </a:t>
            </a:r>
            <a:r>
              <a:rPr lang="en-US" dirty="0" err="1" smtClean="0"/>
              <a:t>progresso</a:t>
            </a:r>
            <a:r>
              <a:rPr lang="en-US" dirty="0" smtClean="0"/>
              <a:t> è </a:t>
            </a:r>
            <a:r>
              <a:rPr lang="en-US" dirty="0" err="1" smtClean="0"/>
              <a:t>straordinario</a:t>
            </a:r>
            <a:r>
              <a:rPr lang="en-US" dirty="0" smtClean="0"/>
              <a:t>!</a:t>
            </a:r>
            <a:endParaRPr lang="it-IT" dirty="0"/>
          </a:p>
        </p:txBody>
      </p:sp>
      <p:pic>
        <p:nvPicPr>
          <p:cNvPr id="3" name="Picture 2"/>
          <p:cNvPicPr>
            <a:picLocks noChangeAspect="1"/>
          </p:cNvPicPr>
          <p:nvPr/>
        </p:nvPicPr>
        <p:blipFill>
          <a:blip r:embed="rId2"/>
          <a:stretch>
            <a:fillRect/>
          </a:stretch>
        </p:blipFill>
        <p:spPr>
          <a:xfrm>
            <a:off x="1589754" y="1332648"/>
            <a:ext cx="5532499" cy="5229436"/>
          </a:xfrm>
          <a:prstGeom prst="rect">
            <a:avLst/>
          </a:prstGeom>
        </p:spPr>
      </p:pic>
      <p:sp>
        <p:nvSpPr>
          <p:cNvPr id="4" name="Rectangle 3"/>
          <p:cNvSpPr/>
          <p:nvPr/>
        </p:nvSpPr>
        <p:spPr>
          <a:xfrm>
            <a:off x="7348756" y="3120217"/>
            <a:ext cx="3688360" cy="3416320"/>
          </a:xfrm>
          <a:prstGeom prst="rect">
            <a:avLst/>
          </a:prstGeom>
        </p:spPr>
        <p:txBody>
          <a:bodyPr wrap="square">
            <a:spAutoFit/>
          </a:bodyPr>
          <a:lstStyle/>
          <a:p>
            <a:r>
              <a:rPr lang="en-US" dirty="0">
                <a:latin typeface="CMR12"/>
              </a:rPr>
              <a:t>Figure 1.15: The neutrino scattering and </a:t>
            </a:r>
            <a:r>
              <a:rPr lang="en-US" dirty="0" err="1">
                <a:latin typeface="CMR12"/>
              </a:rPr>
              <a:t>e</a:t>
            </a:r>
            <a:r>
              <a:rPr lang="en-US" sz="1050" dirty="0" err="1">
                <a:latin typeface="CMR8"/>
              </a:rPr>
              <a:t>+</a:t>
            </a:r>
            <a:r>
              <a:rPr lang="en-US" dirty="0" err="1">
                <a:latin typeface="CMR12"/>
              </a:rPr>
              <a:t>e</a:t>
            </a:r>
            <a:r>
              <a:rPr lang="en-US" sz="1050" dirty="0">
                <a:latin typeface="CMSY8"/>
              </a:rPr>
              <a:t>− </a:t>
            </a:r>
            <a:r>
              <a:rPr lang="en-US" dirty="0">
                <a:latin typeface="CMR12"/>
              </a:rPr>
              <a:t>annihilation data available in </a:t>
            </a:r>
            <a:r>
              <a:rPr lang="en-US" b="1" dirty="0">
                <a:latin typeface="CMR12"/>
              </a:rPr>
              <a:t>1987</a:t>
            </a:r>
            <a:r>
              <a:rPr lang="en-US" dirty="0">
                <a:latin typeface="CMR12"/>
              </a:rPr>
              <a:t> constrained</a:t>
            </a:r>
          </a:p>
          <a:p>
            <a:r>
              <a:rPr lang="en-US" dirty="0">
                <a:latin typeface="CMR12"/>
              </a:rPr>
              <a:t>the values of </a:t>
            </a:r>
            <a:r>
              <a:rPr lang="en-US" dirty="0" err="1" smtClean="0">
                <a:latin typeface="CMMI12"/>
              </a:rPr>
              <a:t>g</a:t>
            </a:r>
            <a:r>
              <a:rPr lang="en-US" sz="1050" dirty="0" err="1" smtClean="0">
                <a:latin typeface="CMR8"/>
              </a:rPr>
              <a:t>V</a:t>
            </a:r>
            <a:r>
              <a:rPr lang="en-US" sz="1050" dirty="0" smtClean="0">
                <a:latin typeface="CMMI8"/>
              </a:rPr>
              <a:t>ℓ  </a:t>
            </a:r>
            <a:r>
              <a:rPr lang="en-US" dirty="0">
                <a:latin typeface="CMR12"/>
              </a:rPr>
              <a:t>and </a:t>
            </a:r>
            <a:r>
              <a:rPr lang="en-US" dirty="0" smtClean="0">
                <a:latin typeface="CMMI12"/>
              </a:rPr>
              <a:t>g</a:t>
            </a:r>
            <a:r>
              <a:rPr lang="en-US" sz="1050" dirty="0" smtClean="0">
                <a:latin typeface="CMR8"/>
              </a:rPr>
              <a:t>A</a:t>
            </a:r>
            <a:r>
              <a:rPr lang="en-US" sz="1050" dirty="0" smtClean="0">
                <a:latin typeface="CMMI8"/>
              </a:rPr>
              <a:t>ℓ  </a:t>
            </a:r>
            <a:r>
              <a:rPr lang="en-US" dirty="0">
                <a:latin typeface="CMR12"/>
              </a:rPr>
              <a:t>to lie within broad bands, whose intersections helped establish the</a:t>
            </a:r>
          </a:p>
          <a:p>
            <a:r>
              <a:rPr lang="en-US" dirty="0">
                <a:latin typeface="CMR12"/>
              </a:rPr>
              <a:t>validity of the SM and were consistent with the hypothesis of lepton universality. The inset</a:t>
            </a:r>
          </a:p>
          <a:p>
            <a:r>
              <a:rPr lang="en-US" dirty="0">
                <a:latin typeface="CMR12"/>
              </a:rPr>
              <a:t>shows the results of the LEP/SLD measurements at a scale expanded by a factor of 65</a:t>
            </a:r>
            <a:endParaRPr lang="it-IT" dirty="0"/>
          </a:p>
        </p:txBody>
      </p:sp>
      <p:pic>
        <p:nvPicPr>
          <p:cNvPr id="5" name="Picture 4"/>
          <p:cNvPicPr>
            <a:picLocks noChangeAspect="1"/>
          </p:cNvPicPr>
          <p:nvPr/>
        </p:nvPicPr>
        <p:blipFill>
          <a:blip r:embed="rId3"/>
          <a:stretch>
            <a:fillRect/>
          </a:stretch>
        </p:blipFill>
        <p:spPr>
          <a:xfrm>
            <a:off x="737694" y="1612108"/>
            <a:ext cx="398701" cy="4379054"/>
          </a:xfrm>
          <a:prstGeom prst="rect">
            <a:avLst/>
          </a:prstGeom>
        </p:spPr>
      </p:pic>
      <p:sp>
        <p:nvSpPr>
          <p:cNvPr id="6" name="Rectangle 5"/>
          <p:cNvSpPr/>
          <p:nvPr/>
        </p:nvSpPr>
        <p:spPr>
          <a:xfrm>
            <a:off x="7888448" y="1821601"/>
            <a:ext cx="2883016" cy="1077218"/>
          </a:xfrm>
          <a:prstGeom prst="rect">
            <a:avLst/>
          </a:prstGeom>
        </p:spPr>
        <p:txBody>
          <a:bodyPr wrap="square">
            <a:spAutoFit/>
          </a:bodyPr>
          <a:lstStyle/>
          <a:p>
            <a:r>
              <a:rPr lang="it-IT" sz="1600" dirty="0">
                <a:latin typeface="CMR12"/>
              </a:rPr>
              <a:t>CERN-PH-EP/2005-041</a:t>
            </a:r>
          </a:p>
          <a:p>
            <a:r>
              <a:rPr lang="it-IT" sz="1600" dirty="0">
                <a:latin typeface="CMR12"/>
              </a:rPr>
              <a:t>SLAC-R-774</a:t>
            </a:r>
          </a:p>
          <a:p>
            <a:r>
              <a:rPr lang="it-IT" sz="1600" dirty="0">
                <a:latin typeface="CMR12"/>
              </a:rPr>
              <a:t>hep-ex/0509008</a:t>
            </a:r>
          </a:p>
          <a:p>
            <a:r>
              <a:rPr lang="it-IT" sz="1600" dirty="0">
                <a:latin typeface="CMBX12"/>
              </a:rPr>
              <a:t>7 September 2005</a:t>
            </a:r>
            <a:endParaRPr lang="it-IT" sz="1600" dirty="0"/>
          </a:p>
        </p:txBody>
      </p:sp>
      <p:sp>
        <p:nvSpPr>
          <p:cNvPr id="7" name="Rectangle 6"/>
          <p:cNvSpPr/>
          <p:nvPr/>
        </p:nvSpPr>
        <p:spPr>
          <a:xfrm>
            <a:off x="7259273" y="1111250"/>
            <a:ext cx="4611149" cy="646331"/>
          </a:xfrm>
          <a:prstGeom prst="rect">
            <a:avLst/>
          </a:prstGeom>
        </p:spPr>
        <p:txBody>
          <a:bodyPr wrap="square">
            <a:spAutoFit/>
          </a:bodyPr>
          <a:lstStyle/>
          <a:p>
            <a:r>
              <a:rPr lang="it-IT" b="1" dirty="0">
                <a:latin typeface="CMBX12"/>
              </a:rPr>
              <a:t>Precision Electroweak Measurements</a:t>
            </a:r>
          </a:p>
          <a:p>
            <a:r>
              <a:rPr lang="it-IT" b="1" dirty="0">
                <a:latin typeface="CMBX12"/>
              </a:rPr>
              <a:t>on the Z Resonance</a:t>
            </a:r>
            <a:endParaRPr lang="it-IT" b="1" dirty="0"/>
          </a:p>
        </p:txBody>
      </p:sp>
    </p:spTree>
    <p:extLst>
      <p:ext uri="{BB962C8B-B14F-4D97-AF65-F5344CB8AC3E}">
        <p14:creationId xmlns:p14="http://schemas.microsoft.com/office/powerpoint/2010/main" val="524118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LEP -DELPHI</a:t>
            </a:r>
            <a:endParaRPr lang="it-IT"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4635" y="974998"/>
            <a:ext cx="4666101" cy="4742720"/>
          </a:xfrm>
          <a:prstGeom prst="rect">
            <a:avLst/>
          </a:prstGeom>
        </p:spPr>
      </p:pic>
      <p:grpSp>
        <p:nvGrpSpPr>
          <p:cNvPr id="6" name="Group 5"/>
          <p:cNvGrpSpPr/>
          <p:nvPr/>
        </p:nvGrpSpPr>
        <p:grpSpPr>
          <a:xfrm>
            <a:off x="177361" y="1020657"/>
            <a:ext cx="6633344" cy="4553237"/>
            <a:chOff x="177361" y="1020657"/>
            <a:chExt cx="6633344" cy="455323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61" y="1020657"/>
              <a:ext cx="6570773" cy="4553237"/>
            </a:xfrm>
            <a:prstGeom prst="rect">
              <a:avLst/>
            </a:prstGeom>
          </p:spPr>
        </p:pic>
        <p:sp>
          <p:nvSpPr>
            <p:cNvPr id="5" name="Oval 4"/>
            <p:cNvSpPr/>
            <p:nvPr/>
          </p:nvSpPr>
          <p:spPr>
            <a:xfrm>
              <a:off x="5002924" y="1912883"/>
              <a:ext cx="1807781" cy="3363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 name="Rectangle 6"/>
          <p:cNvSpPr/>
          <p:nvPr/>
        </p:nvSpPr>
        <p:spPr>
          <a:xfrm>
            <a:off x="747273" y="5956443"/>
            <a:ext cx="10814104" cy="461665"/>
          </a:xfrm>
          <a:prstGeom prst="rect">
            <a:avLst/>
          </a:prstGeom>
        </p:spPr>
        <p:txBody>
          <a:bodyPr wrap="square">
            <a:spAutoFit/>
          </a:bodyPr>
          <a:lstStyle/>
          <a:p>
            <a:r>
              <a:rPr lang="it-IT" sz="2400" b="1" dirty="0" smtClean="0">
                <a:solidFill>
                  <a:schemeClr val="accent1">
                    <a:lumMod val="75000"/>
                  </a:schemeClr>
                </a:solidFill>
              </a:rPr>
              <a:t>Stefano è entrato </a:t>
            </a:r>
            <a:r>
              <a:rPr lang="it-IT" sz="2400" b="1" dirty="0">
                <a:solidFill>
                  <a:schemeClr val="accent1">
                    <a:lumMod val="75000"/>
                  </a:schemeClr>
                </a:solidFill>
              </a:rPr>
              <a:t>in DELPHI con </a:t>
            </a:r>
            <a:r>
              <a:rPr lang="it-IT" sz="2400" b="1" dirty="0" smtClean="0">
                <a:solidFill>
                  <a:schemeClr val="accent1">
                    <a:lumMod val="75000"/>
                  </a:schemeClr>
                </a:solidFill>
              </a:rPr>
              <a:t>Tonino Pullia </a:t>
            </a:r>
            <a:r>
              <a:rPr lang="it-IT" sz="2400" b="1" dirty="0">
                <a:solidFill>
                  <a:schemeClr val="accent1">
                    <a:lumMod val="75000"/>
                  </a:schemeClr>
                </a:solidFill>
              </a:rPr>
              <a:t>fin dall’inizio (1985</a:t>
            </a:r>
            <a:r>
              <a:rPr lang="it-IT" sz="2400" b="1" dirty="0" smtClean="0">
                <a:solidFill>
                  <a:schemeClr val="accent1">
                    <a:lumMod val="75000"/>
                  </a:schemeClr>
                </a:solidFill>
              </a:rPr>
              <a:t>) - INFN e Uni MI</a:t>
            </a:r>
            <a:endParaRPr lang="it-IT" sz="2400" b="1" dirty="0">
              <a:solidFill>
                <a:schemeClr val="accent1">
                  <a:lumMod val="75000"/>
                </a:schemeClr>
              </a:solidFill>
            </a:endParaRPr>
          </a:p>
        </p:txBody>
      </p:sp>
    </p:spTree>
    <p:extLst>
      <p:ext uri="{BB962C8B-B14F-4D97-AF65-F5344CB8AC3E}">
        <p14:creationId xmlns:p14="http://schemas.microsoft.com/office/powerpoint/2010/main" val="19381443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88055" y="831558"/>
            <a:ext cx="6258798" cy="2181529"/>
            <a:chOff x="288055" y="831558"/>
            <a:chExt cx="6258798" cy="2181529"/>
          </a:xfrm>
        </p:grpSpPr>
        <p:pic>
          <p:nvPicPr>
            <p:cNvPr id="5" name="Picture 4"/>
            <p:cNvPicPr>
              <a:picLocks noChangeAspect="1"/>
            </p:cNvPicPr>
            <p:nvPr/>
          </p:nvPicPr>
          <p:blipFill>
            <a:blip r:embed="rId2"/>
            <a:stretch>
              <a:fillRect/>
            </a:stretch>
          </p:blipFill>
          <p:spPr>
            <a:xfrm>
              <a:off x="288055" y="831558"/>
              <a:ext cx="6258798" cy="2181529"/>
            </a:xfrm>
            <a:prstGeom prst="rect">
              <a:avLst/>
            </a:prstGeom>
          </p:spPr>
        </p:pic>
        <p:cxnSp>
          <p:nvCxnSpPr>
            <p:cNvPr id="4" name="Straight Connector 3"/>
            <p:cNvCxnSpPr/>
            <p:nvPr/>
          </p:nvCxnSpPr>
          <p:spPr>
            <a:xfrm>
              <a:off x="1480457" y="2457916"/>
              <a:ext cx="923109" cy="87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smtClean="0"/>
              <a:t>LEP (</a:t>
            </a:r>
            <a:r>
              <a:rPr lang="en-US" dirty="0" err="1" smtClean="0"/>
              <a:t>i</a:t>
            </a:r>
            <a:r>
              <a:rPr lang="en-US" dirty="0" smtClean="0"/>
              <a:t> </a:t>
            </a:r>
            <a:r>
              <a:rPr lang="en-US" dirty="0" err="1" smtClean="0"/>
              <a:t>calorimetri</a:t>
            </a:r>
            <a:r>
              <a:rPr lang="en-US" dirty="0" smtClean="0"/>
              <a:t>)</a:t>
            </a:r>
            <a:endParaRPr lang="it-IT" dirty="0"/>
          </a:p>
        </p:txBody>
      </p:sp>
      <p:pic>
        <p:nvPicPr>
          <p:cNvPr id="8" name="Picture 7"/>
          <p:cNvPicPr>
            <a:picLocks noChangeAspect="1"/>
          </p:cNvPicPr>
          <p:nvPr/>
        </p:nvPicPr>
        <p:blipFill>
          <a:blip r:embed="rId3"/>
          <a:stretch>
            <a:fillRect/>
          </a:stretch>
        </p:blipFill>
        <p:spPr>
          <a:xfrm>
            <a:off x="288055" y="2837889"/>
            <a:ext cx="4563112" cy="4020111"/>
          </a:xfrm>
          <a:prstGeom prst="rect">
            <a:avLst/>
          </a:prstGeom>
        </p:spPr>
      </p:pic>
      <p:pic>
        <p:nvPicPr>
          <p:cNvPr id="9" name="Picture 8"/>
          <p:cNvPicPr>
            <a:picLocks noChangeAspect="1"/>
          </p:cNvPicPr>
          <p:nvPr/>
        </p:nvPicPr>
        <p:blipFill>
          <a:blip r:embed="rId4"/>
          <a:stretch>
            <a:fillRect/>
          </a:stretch>
        </p:blipFill>
        <p:spPr>
          <a:xfrm>
            <a:off x="4851167" y="4200335"/>
            <a:ext cx="4198240" cy="2615759"/>
          </a:xfrm>
          <a:prstGeom prst="rect">
            <a:avLst/>
          </a:prstGeom>
        </p:spPr>
      </p:pic>
      <p:pic>
        <p:nvPicPr>
          <p:cNvPr id="10" name="Picture 9"/>
          <p:cNvPicPr>
            <a:picLocks noChangeAspect="1"/>
          </p:cNvPicPr>
          <p:nvPr/>
        </p:nvPicPr>
        <p:blipFill>
          <a:blip r:embed="rId5"/>
          <a:stretch>
            <a:fillRect/>
          </a:stretch>
        </p:blipFill>
        <p:spPr>
          <a:xfrm>
            <a:off x="4851167" y="2900949"/>
            <a:ext cx="4533501" cy="133154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9126" y="3933543"/>
            <a:ext cx="2288356" cy="2153747"/>
          </a:xfrm>
          <a:prstGeom prst="rect">
            <a:avLst/>
          </a:prstGeom>
        </p:spPr>
      </p:pic>
      <p:grpSp>
        <p:nvGrpSpPr>
          <p:cNvPr id="28" name="Group 27"/>
          <p:cNvGrpSpPr/>
          <p:nvPr/>
        </p:nvGrpSpPr>
        <p:grpSpPr>
          <a:xfrm>
            <a:off x="7096998" y="733627"/>
            <a:ext cx="5051370" cy="2550223"/>
            <a:chOff x="7096998" y="733627"/>
            <a:chExt cx="5051370" cy="2550223"/>
          </a:xfrm>
        </p:grpSpPr>
        <p:pic>
          <p:nvPicPr>
            <p:cNvPr id="7" name="Picture 6"/>
            <p:cNvPicPr>
              <a:picLocks noChangeAspect="1"/>
            </p:cNvPicPr>
            <p:nvPr/>
          </p:nvPicPr>
          <p:blipFill>
            <a:blip r:embed="rId7"/>
            <a:stretch>
              <a:fillRect/>
            </a:stretch>
          </p:blipFill>
          <p:spPr>
            <a:xfrm>
              <a:off x="7096998" y="733627"/>
              <a:ext cx="5051370" cy="2550223"/>
            </a:xfrm>
            <a:prstGeom prst="rect">
              <a:avLst/>
            </a:prstGeom>
          </p:spPr>
        </p:pic>
        <p:cxnSp>
          <p:nvCxnSpPr>
            <p:cNvPr id="14" name="Straight Connector 13"/>
            <p:cNvCxnSpPr/>
            <p:nvPr/>
          </p:nvCxnSpPr>
          <p:spPr>
            <a:xfrm flipV="1">
              <a:off x="8856617" y="2108492"/>
              <a:ext cx="2499360" cy="174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234238" y="2769664"/>
              <a:ext cx="4762" cy="5141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75290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DELPHI - I </a:t>
            </a:r>
            <a:r>
              <a:rPr lang="en-US" dirty="0" err="1" smtClean="0"/>
              <a:t>calorimetri</a:t>
            </a:r>
            <a:r>
              <a:rPr lang="en-US" dirty="0" smtClean="0"/>
              <a:t> </a:t>
            </a:r>
            <a:r>
              <a:rPr lang="en-US" dirty="0" err="1" smtClean="0"/>
              <a:t>possono</a:t>
            </a:r>
            <a:r>
              <a:rPr lang="en-US" dirty="0" smtClean="0"/>
              <a:t> </a:t>
            </a:r>
            <a:r>
              <a:rPr lang="en-US" dirty="0" err="1" smtClean="0"/>
              <a:t>muoversi</a:t>
            </a:r>
            <a:r>
              <a:rPr lang="en-US" dirty="0" smtClean="0"/>
              <a:t>…</a:t>
            </a:r>
            <a:endParaRPr lang="it-IT" dirty="0"/>
          </a:p>
        </p:txBody>
      </p:sp>
      <p:pic>
        <p:nvPicPr>
          <p:cNvPr id="5" name="Picture 4"/>
          <p:cNvPicPr>
            <a:picLocks noChangeAspect="1"/>
          </p:cNvPicPr>
          <p:nvPr/>
        </p:nvPicPr>
        <p:blipFill>
          <a:blip r:embed="rId2"/>
          <a:stretch>
            <a:fillRect/>
          </a:stretch>
        </p:blipFill>
        <p:spPr>
          <a:xfrm>
            <a:off x="6384232" y="892501"/>
            <a:ext cx="5471249" cy="3650246"/>
          </a:xfrm>
          <a:prstGeom prst="rect">
            <a:avLst/>
          </a:prstGeom>
        </p:spPr>
      </p:pic>
      <p:pic>
        <p:nvPicPr>
          <p:cNvPr id="6" name="Picture 5"/>
          <p:cNvPicPr>
            <a:picLocks noChangeAspect="1"/>
          </p:cNvPicPr>
          <p:nvPr/>
        </p:nvPicPr>
        <p:blipFill>
          <a:blip r:embed="rId3"/>
          <a:stretch>
            <a:fillRect/>
          </a:stretch>
        </p:blipFill>
        <p:spPr>
          <a:xfrm>
            <a:off x="0" y="1186724"/>
            <a:ext cx="6587364" cy="1208362"/>
          </a:xfrm>
          <a:prstGeom prst="rect">
            <a:avLst/>
          </a:prstGeom>
        </p:spPr>
      </p:pic>
      <p:pic>
        <p:nvPicPr>
          <p:cNvPr id="7" name="Picture 6"/>
          <p:cNvPicPr>
            <a:picLocks noChangeAspect="1"/>
          </p:cNvPicPr>
          <p:nvPr/>
        </p:nvPicPr>
        <p:blipFill>
          <a:blip r:embed="rId4"/>
          <a:stretch>
            <a:fillRect/>
          </a:stretch>
        </p:blipFill>
        <p:spPr>
          <a:xfrm>
            <a:off x="198178" y="2390215"/>
            <a:ext cx="6049708" cy="2099488"/>
          </a:xfrm>
          <a:prstGeom prst="rect">
            <a:avLst/>
          </a:prstGeom>
        </p:spPr>
      </p:pic>
      <p:grpSp>
        <p:nvGrpSpPr>
          <p:cNvPr id="12" name="Group 11"/>
          <p:cNvGrpSpPr/>
          <p:nvPr/>
        </p:nvGrpSpPr>
        <p:grpSpPr>
          <a:xfrm>
            <a:off x="145628" y="4744779"/>
            <a:ext cx="8585604" cy="1924009"/>
            <a:chOff x="198178" y="4776309"/>
            <a:chExt cx="8585604" cy="1924009"/>
          </a:xfrm>
        </p:grpSpPr>
        <p:pic>
          <p:nvPicPr>
            <p:cNvPr id="8" name="Picture 7"/>
            <p:cNvPicPr>
              <a:picLocks noChangeAspect="1"/>
            </p:cNvPicPr>
            <p:nvPr/>
          </p:nvPicPr>
          <p:blipFill>
            <a:blip r:embed="rId5"/>
            <a:stretch>
              <a:fillRect/>
            </a:stretch>
          </p:blipFill>
          <p:spPr>
            <a:xfrm>
              <a:off x="198178" y="4776309"/>
              <a:ext cx="8585604" cy="685896"/>
            </a:xfrm>
            <a:prstGeom prst="rect">
              <a:avLst/>
            </a:prstGeom>
          </p:spPr>
        </p:pic>
        <p:pic>
          <p:nvPicPr>
            <p:cNvPr id="9" name="Picture 8"/>
            <p:cNvPicPr>
              <a:picLocks noChangeAspect="1"/>
            </p:cNvPicPr>
            <p:nvPr/>
          </p:nvPicPr>
          <p:blipFill>
            <a:blip r:embed="rId6"/>
            <a:stretch>
              <a:fillRect/>
            </a:stretch>
          </p:blipFill>
          <p:spPr>
            <a:xfrm>
              <a:off x="198178" y="5335601"/>
              <a:ext cx="8497486" cy="600159"/>
            </a:xfrm>
            <a:prstGeom prst="rect">
              <a:avLst/>
            </a:prstGeom>
          </p:spPr>
        </p:pic>
        <p:pic>
          <p:nvPicPr>
            <p:cNvPr id="10" name="Picture 9"/>
            <p:cNvPicPr>
              <a:picLocks noChangeAspect="1"/>
            </p:cNvPicPr>
            <p:nvPr/>
          </p:nvPicPr>
          <p:blipFill>
            <a:blip r:embed="rId7"/>
            <a:stretch>
              <a:fillRect/>
            </a:stretch>
          </p:blipFill>
          <p:spPr>
            <a:xfrm>
              <a:off x="198178" y="5862001"/>
              <a:ext cx="8383170" cy="838317"/>
            </a:xfrm>
            <a:prstGeom prst="rect">
              <a:avLst/>
            </a:prstGeom>
          </p:spPr>
        </p:pic>
        <p:sp>
          <p:nvSpPr>
            <p:cNvPr id="11" name="Rectangle 10"/>
            <p:cNvSpPr/>
            <p:nvPr/>
          </p:nvSpPr>
          <p:spPr>
            <a:xfrm>
              <a:off x="6559656" y="5622691"/>
              <a:ext cx="1930400" cy="239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Rectangle 12"/>
          <p:cNvSpPr/>
          <p:nvPr/>
        </p:nvSpPr>
        <p:spPr>
          <a:xfrm>
            <a:off x="8681545" y="4907141"/>
            <a:ext cx="3510455" cy="923330"/>
          </a:xfrm>
          <a:prstGeom prst="rect">
            <a:avLst/>
          </a:prstGeom>
        </p:spPr>
        <p:txBody>
          <a:bodyPr wrap="square">
            <a:spAutoFit/>
          </a:bodyPr>
          <a:lstStyle/>
          <a:p>
            <a:r>
              <a:rPr lang="it-IT" b="1" dirty="0" smtClean="0">
                <a:solidFill>
                  <a:schemeClr val="accent1">
                    <a:lumMod val="75000"/>
                  </a:schemeClr>
                </a:solidFill>
              </a:rPr>
              <a:t>Stefano risolve la </a:t>
            </a:r>
            <a:r>
              <a:rPr lang="it-IT" b="1" dirty="0">
                <a:solidFill>
                  <a:schemeClr val="accent1">
                    <a:lumMod val="75000"/>
                  </a:schemeClr>
                </a:solidFill>
              </a:rPr>
              <a:t>crisi dell’ageing anomalo dell’HPC riducendone </a:t>
            </a:r>
            <a:r>
              <a:rPr lang="it-IT" b="1" dirty="0" smtClean="0">
                <a:solidFill>
                  <a:schemeClr val="accent1">
                    <a:lumMod val="75000"/>
                  </a:schemeClr>
                </a:solidFill>
              </a:rPr>
              <a:t>drasticamente </a:t>
            </a:r>
            <a:r>
              <a:rPr lang="it-IT" b="1" dirty="0">
                <a:solidFill>
                  <a:schemeClr val="accent1">
                    <a:lumMod val="75000"/>
                  </a:schemeClr>
                </a:solidFill>
              </a:rPr>
              <a:t>il </a:t>
            </a:r>
            <a:r>
              <a:rPr lang="it-IT" b="1" dirty="0" smtClean="0">
                <a:solidFill>
                  <a:schemeClr val="accent1">
                    <a:lumMod val="75000"/>
                  </a:schemeClr>
                </a:solidFill>
              </a:rPr>
              <a:t>guadagno.</a:t>
            </a:r>
            <a:endParaRPr lang="it-IT" b="1" dirty="0">
              <a:solidFill>
                <a:schemeClr val="accent1">
                  <a:lumMod val="75000"/>
                </a:schemeClr>
              </a:solidFill>
            </a:endParaRPr>
          </a:p>
        </p:txBody>
      </p:sp>
      <p:sp>
        <p:nvSpPr>
          <p:cNvPr id="14" name="Rectangle 13"/>
          <p:cNvSpPr/>
          <p:nvPr/>
        </p:nvSpPr>
        <p:spPr>
          <a:xfrm>
            <a:off x="8681545" y="5830471"/>
            <a:ext cx="3460768" cy="646331"/>
          </a:xfrm>
          <a:prstGeom prst="rect">
            <a:avLst/>
          </a:prstGeom>
        </p:spPr>
        <p:txBody>
          <a:bodyPr wrap="square">
            <a:spAutoFit/>
          </a:bodyPr>
          <a:lstStyle/>
          <a:p>
            <a:r>
              <a:rPr lang="it-IT" b="1" dirty="0" smtClean="0">
                <a:solidFill>
                  <a:schemeClr val="accent1">
                    <a:lumMod val="75000"/>
                  </a:schemeClr>
                </a:solidFill>
              </a:rPr>
              <a:t>N</a:t>
            </a:r>
            <a:r>
              <a:rPr lang="it-IT" b="1" dirty="0" smtClean="0">
                <a:solidFill>
                  <a:schemeClr val="accent1">
                    <a:lumMod val="75000"/>
                  </a:schemeClr>
                </a:solidFill>
              </a:rPr>
              <a:t>el </a:t>
            </a:r>
            <a:r>
              <a:rPr lang="it-IT" b="1" dirty="0">
                <a:solidFill>
                  <a:schemeClr val="accent1">
                    <a:lumMod val="75000"/>
                  </a:schemeClr>
                </a:solidFill>
              </a:rPr>
              <a:t>1992 (DELPHI week a Roma</a:t>
            </a:r>
            <a:r>
              <a:rPr lang="it-IT" b="1" dirty="0" smtClean="0">
                <a:solidFill>
                  <a:schemeClr val="accent1">
                    <a:lumMod val="75000"/>
                  </a:schemeClr>
                </a:solidFill>
              </a:rPr>
              <a:t>)</a:t>
            </a:r>
            <a:endParaRPr lang="it-IT" b="1" dirty="0">
              <a:solidFill>
                <a:schemeClr val="accent1">
                  <a:lumMod val="75000"/>
                </a:schemeClr>
              </a:solidFill>
            </a:endParaRPr>
          </a:p>
          <a:p>
            <a:r>
              <a:rPr lang="it-IT" b="1" dirty="0">
                <a:solidFill>
                  <a:schemeClr val="accent1">
                    <a:lumMod val="75000"/>
                  </a:schemeClr>
                </a:solidFill>
              </a:rPr>
              <a:t>d</a:t>
            </a:r>
            <a:r>
              <a:rPr lang="it-IT" b="1" dirty="0" smtClean="0">
                <a:solidFill>
                  <a:schemeClr val="accent1">
                    <a:lumMod val="75000"/>
                  </a:schemeClr>
                </a:solidFill>
              </a:rPr>
              <a:t>iventa </a:t>
            </a:r>
            <a:r>
              <a:rPr lang="it-IT" b="1" dirty="0" smtClean="0">
                <a:solidFill>
                  <a:schemeClr val="accent1">
                    <a:lumMod val="75000"/>
                  </a:schemeClr>
                </a:solidFill>
              </a:rPr>
              <a:t>responsabile dell’HPC.</a:t>
            </a:r>
            <a:endParaRPr lang="it-IT" b="1" dirty="0">
              <a:solidFill>
                <a:schemeClr val="accent1">
                  <a:lumMod val="75000"/>
                </a:schemeClr>
              </a:solidFill>
            </a:endParaRPr>
          </a:p>
        </p:txBody>
      </p:sp>
      <p:sp>
        <p:nvSpPr>
          <p:cNvPr id="15" name="Rectangle 14"/>
          <p:cNvSpPr/>
          <p:nvPr/>
        </p:nvSpPr>
        <p:spPr>
          <a:xfrm>
            <a:off x="145628" y="5830471"/>
            <a:ext cx="8383170" cy="8383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86407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21621" y="1166765"/>
            <a:ext cx="4970379" cy="2130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L3 –</a:t>
            </a:r>
            <a:r>
              <a:rPr lang="en-US" dirty="0"/>
              <a:t> </a:t>
            </a:r>
            <a:r>
              <a:rPr lang="en-US" dirty="0" err="1" smtClean="0"/>
              <a:t>Sempre</a:t>
            </a:r>
            <a:r>
              <a:rPr lang="en-US" dirty="0" smtClean="0"/>
              <a:t> un </a:t>
            </a:r>
            <a:r>
              <a:rPr lang="en-US" dirty="0" err="1" smtClean="0"/>
              <a:t>calorimetro</a:t>
            </a:r>
            <a:r>
              <a:rPr lang="en-US" dirty="0" smtClean="0"/>
              <a:t> (molto </a:t>
            </a:r>
            <a:r>
              <a:rPr lang="en-US" dirty="0" err="1" smtClean="0"/>
              <a:t>preciso</a:t>
            </a:r>
            <a:r>
              <a:rPr lang="en-US" dirty="0" smtClean="0"/>
              <a:t>)</a:t>
            </a:r>
            <a:endParaRPr lang="it-IT" dirty="0"/>
          </a:p>
        </p:txBody>
      </p:sp>
      <p:pic>
        <p:nvPicPr>
          <p:cNvPr id="7"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4" y="1104901"/>
            <a:ext cx="7725917" cy="5201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028"/>
          <p:cNvSpPr txBox="1">
            <a:spLocks noChangeArrowheads="1"/>
          </p:cNvSpPr>
          <p:nvPr/>
        </p:nvSpPr>
        <p:spPr bwMode="auto">
          <a:xfrm>
            <a:off x="4010025" y="5600701"/>
            <a:ext cx="3656257" cy="1015663"/>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it-IT" altLang="it-IT" sz="2000" dirty="0">
                <a:solidFill>
                  <a:srgbClr val="990033"/>
                </a:solidFill>
              </a:rPr>
              <a:t> 7680 EB + 3640 EC BGO crystals</a:t>
            </a:r>
          </a:p>
          <a:p>
            <a:pPr>
              <a:buFontTx/>
              <a:buChar char="•"/>
            </a:pPr>
            <a:r>
              <a:rPr lang="it-IT" altLang="it-IT" sz="2000" dirty="0">
                <a:solidFill>
                  <a:srgbClr val="990033"/>
                </a:solidFill>
              </a:rPr>
              <a:t> PIN diode read-out (no gain)</a:t>
            </a:r>
          </a:p>
          <a:p>
            <a:pPr>
              <a:buFontTx/>
              <a:buChar char="•"/>
            </a:pPr>
            <a:r>
              <a:rPr lang="it-IT" altLang="it-IT" sz="2000" dirty="0">
                <a:solidFill>
                  <a:srgbClr val="990033"/>
                </a:solidFill>
              </a:rPr>
              <a:t> Noise level around 1 MeV</a:t>
            </a:r>
          </a:p>
        </p:txBody>
      </p:sp>
      <p:pic>
        <p:nvPicPr>
          <p:cNvPr id="10" name="Picture 9"/>
          <p:cNvPicPr>
            <a:picLocks noChangeAspect="1"/>
          </p:cNvPicPr>
          <p:nvPr/>
        </p:nvPicPr>
        <p:blipFill>
          <a:blip r:embed="rId4"/>
          <a:stretch>
            <a:fillRect/>
          </a:stretch>
        </p:blipFill>
        <p:spPr>
          <a:xfrm>
            <a:off x="8121981" y="3160529"/>
            <a:ext cx="3613961" cy="3678168"/>
          </a:xfrm>
          <a:prstGeom prst="rect">
            <a:avLst/>
          </a:prstGeom>
        </p:spPr>
      </p:pic>
    </p:spTree>
    <p:extLst>
      <p:ext uri="{BB962C8B-B14F-4D97-AF65-F5344CB8AC3E}">
        <p14:creationId xmlns:p14="http://schemas.microsoft.com/office/powerpoint/2010/main" val="25554845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41832</TotalTime>
  <Words>2375</Words>
  <Application>Microsoft Office PowerPoint</Application>
  <PresentationFormat>Widescreen</PresentationFormat>
  <Paragraphs>372</Paragraphs>
  <Slides>40</Slides>
  <Notes>1</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40</vt:i4>
      </vt:variant>
    </vt:vector>
  </HeadingPairs>
  <TitlesOfParts>
    <vt:vector size="62" baseType="lpstr">
      <vt:lpstr>ＭＳ Ｐゴシック</vt:lpstr>
      <vt:lpstr>Arial</vt:lpstr>
      <vt:lpstr>Bookman Old Style</vt:lpstr>
      <vt:lpstr>Calibri</vt:lpstr>
      <vt:lpstr>Calibri Light</vt:lpstr>
      <vt:lpstr>CMBX12</vt:lpstr>
      <vt:lpstr>CMMI12</vt:lpstr>
      <vt:lpstr>CMMI8</vt:lpstr>
      <vt:lpstr>CMR12</vt:lpstr>
      <vt:lpstr>CMR8</vt:lpstr>
      <vt:lpstr>CMSY8</vt:lpstr>
      <vt:lpstr>Comic Sans MS</vt:lpstr>
      <vt:lpstr>Garamond</vt:lpstr>
      <vt:lpstr>Symbol</vt:lpstr>
      <vt:lpstr>TeXGyreTermesX-Bold</vt:lpstr>
      <vt:lpstr>TeXGyreTermesX-Regular</vt:lpstr>
      <vt:lpstr>Times</vt:lpstr>
      <vt:lpstr>Times New Roman</vt:lpstr>
      <vt:lpstr>Ubuntu</vt:lpstr>
      <vt:lpstr>Wingdings</vt:lpstr>
      <vt:lpstr>ヒラギノ角ゴ Pro W3</vt:lpstr>
      <vt:lpstr>Office Theme</vt:lpstr>
      <vt:lpstr>Test di precisione del modello standard ai collider</vt:lpstr>
      <vt:lpstr>LEP – Test Standard Model (include top &amp; Higgs)+?</vt:lpstr>
      <vt:lpstr>LEP- test di precisione dello SM (1989-2000)</vt:lpstr>
      <vt:lpstr>LEP – Standard Model in ottima salute!</vt:lpstr>
      <vt:lpstr>LEP: il progresso è straordinario!</vt:lpstr>
      <vt:lpstr>LEP -DELPHI</vt:lpstr>
      <vt:lpstr>LEP (i calorimetri)</vt:lpstr>
      <vt:lpstr>DELPHI - I calorimetri possono muoversi…</vt:lpstr>
      <vt:lpstr>L3 – Sempre un calorimetro (molto preciso)</vt:lpstr>
      <vt:lpstr>L3 – I calorimetri possono muoversi…</vt:lpstr>
      <vt:lpstr>Secondo capitolo: Large Hadron Collider</vt:lpstr>
      <vt:lpstr>LHC: caccia all’Higgs (e a tutto il resto)</vt:lpstr>
      <vt:lpstr>ECAL @ CMS</vt:lpstr>
      <vt:lpstr>ECAL – Il cooling del calorimetro</vt:lpstr>
      <vt:lpstr>ECAL - Il cooling del calorimetro</vt:lpstr>
      <vt:lpstr>ECAL – La calibrazione</vt:lpstr>
      <vt:lpstr>ECAL – La calibrazione</vt:lpstr>
      <vt:lpstr>ECAL - I muoni in situ</vt:lpstr>
      <vt:lpstr>ECAL monitoring della trasparenza</vt:lpstr>
      <vt:lpstr>ECAL intercalibrazione dei cristalli</vt:lpstr>
      <vt:lpstr>ECAL stabilità della risposta</vt:lpstr>
      <vt:lpstr>ECAL con e senza correzioni</vt:lpstr>
      <vt:lpstr>CMS – La scoperta!</vt:lpstr>
      <vt:lpstr>ECAL la risoluzione in evoluzione</vt:lpstr>
      <vt:lpstr>Higgs con i dati del Run 1 (2010-2012)</vt:lpstr>
      <vt:lpstr>ECAL continua a funzionare...</vt:lpstr>
      <vt:lpstr>LHC continua a funzionare alla grande!</vt:lpstr>
      <vt:lpstr>Alcuni risultati dai dati di Run2 e Run3</vt:lpstr>
      <vt:lpstr>Lo Standard Model continua ad essere in ottima forma…</vt:lpstr>
      <vt:lpstr>Sezioni d’urto di produzione (selezione)</vt:lpstr>
      <vt:lpstr>Per il momento nulla di nuovo nelle ricerche dirette</vt:lpstr>
      <vt:lpstr>Il futuro (prossimo): HL- LHC (fino al 2041)</vt:lpstr>
      <vt:lpstr>Mip Timing Detector: 4D vertexing for HL-LHC</vt:lpstr>
      <vt:lpstr>Un vero evento (MD) in CMS!</vt:lpstr>
      <vt:lpstr>CMS: upgrade indispensabile!</vt:lpstr>
      <vt:lpstr>Doppio higgs: una delle motivazioni più forti per HL-LHC</vt:lpstr>
      <vt:lpstr>FCC, un progetto integrato per il futuro lontano</vt:lpstr>
      <vt:lpstr>Il capitale da coltivare con progetti challenging!</vt:lpstr>
      <vt:lpstr>Ognitanto Stefano si fa fotografare…</vt:lpstr>
      <vt:lpstr>In conclusione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COLLECTION</dc:title>
  <dc:creator>diemoz</dc:creator>
  <cp:lastModifiedBy>diemoz</cp:lastModifiedBy>
  <cp:revision>301</cp:revision>
  <dcterms:created xsi:type="dcterms:W3CDTF">2024-09-17T15:34:50Z</dcterms:created>
  <dcterms:modified xsi:type="dcterms:W3CDTF">2025-10-19T13:36:24Z</dcterms:modified>
</cp:coreProperties>
</file>