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0" r:id="rId3"/>
    <p:sldId id="271" r:id="rId4"/>
    <p:sldId id="272" r:id="rId5"/>
    <p:sldId id="275" r:id="rId6"/>
    <p:sldId id="276" r:id="rId7"/>
    <p:sldId id="274" r:id="rId8"/>
    <p:sldId id="278" r:id="rId9"/>
    <p:sldId id="277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B35"/>
    <a:srgbClr val="00CE00"/>
    <a:srgbClr val="23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9"/>
    <p:restoredTop sz="96327"/>
  </p:normalViewPr>
  <p:slideViewPr>
    <p:cSldViewPr snapToGrid="0" snapToObjects="1">
      <p:cViewPr>
        <p:scale>
          <a:sx n="39" d="100"/>
          <a:sy n="39" d="100"/>
        </p:scale>
        <p:origin x="2152" y="1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5C391-A2FF-F04B-B149-3F74BE125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52FA-3B10-9440-95FF-5F2D5BA29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2275-F6BD-4D49-847E-4245515485A9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74BC-DE20-D34D-9010-9D0C3A535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6AD2-FFA3-F045-9053-FE85B4101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027B-6B79-A548-8E44-6ED8C5BED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1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0F9-CD68-FF49-8408-353AE765A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134" y="5113866"/>
            <a:ext cx="18288000" cy="1770592"/>
          </a:xfrm>
        </p:spPr>
        <p:txBody>
          <a:bodyPr anchor="b">
            <a:normAutofit/>
          </a:bodyPr>
          <a:lstStyle>
            <a:lvl1pPr algn="ctr">
              <a:defRPr sz="10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EF3E-C19E-814B-A0CC-BD4922942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068608"/>
            <a:ext cx="18288000" cy="1127125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FB3E38-643D-984F-8CF8-658D98AC1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412" y="377958"/>
            <a:ext cx="5325439" cy="258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7A8C033-D224-F641-8F88-5BDBA1DD0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4886" y="877342"/>
            <a:ext cx="4965701" cy="163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C023F92A-982A-2E4E-82F2-553051CFA5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7807" y="985852"/>
            <a:ext cx="2765025" cy="13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E0A32FC6-D68F-144C-B8F6-39DB936CBEE5}"/>
              </a:ext>
            </a:extLst>
          </p:cNvPr>
          <p:cNvSpPr/>
          <p:nvPr userDrawn="1"/>
        </p:nvSpPr>
        <p:spPr>
          <a:xfrm>
            <a:off x="547992" y="856992"/>
            <a:ext cx="13607396" cy="1661567"/>
          </a:xfrm>
          <a:prstGeom prst="rect">
            <a:avLst/>
          </a:prstGeom>
          <a:noFill/>
          <a:ln w="63500">
            <a:solidFill>
              <a:srgbClr val="782B35"/>
            </a:solidFill>
            <a:miter lim="400000"/>
          </a:ln>
          <a:effectLst>
            <a:outerShdw blurRad="63500" dist="25400" dir="36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017E7BCF-D170-0145-857D-CEF4DFE509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45969" y="11601096"/>
            <a:ext cx="4724374" cy="1601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FBDB2-5BF8-F742-9105-9E3DD32A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863" y="9855730"/>
            <a:ext cx="13208000" cy="1049337"/>
          </a:xfrm>
        </p:spPr>
        <p:txBody>
          <a:bodyPr/>
          <a:lstStyle>
            <a:lvl1pPr marL="0" indent="0" algn="ctr"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C6CA-9F0D-4E43-AA99-64C09D7B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67" y="0"/>
            <a:ext cx="15527866" cy="1957393"/>
          </a:xfrm>
        </p:spPr>
        <p:txBody>
          <a:bodyPr>
            <a:normAutofit/>
          </a:bodyPr>
          <a:lstStyle>
            <a:lvl1pPr algn="ctr">
              <a:defRPr sz="7600">
                <a:solidFill>
                  <a:srgbClr val="2357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4BDE-4576-9C47-96A3-BECCCDAC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21031200" cy="87026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7CB2-3E8B-E24B-8978-F48D322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6265" y="12815999"/>
            <a:ext cx="4995335" cy="666000"/>
          </a:xfrm>
        </p:spPr>
        <p:txBody>
          <a:bodyPr/>
          <a:lstStyle>
            <a:lvl1pPr algn="ctr">
              <a:defRPr b="1"/>
            </a:lvl1pPr>
          </a:lstStyle>
          <a:p>
            <a:fld id="{41ED80C3-6835-CE40-8D1B-FD3564092E46}" type="datetime1">
              <a:rPr lang="it-IT" smtClean="0"/>
              <a:t>24/09/25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C630-4F52-4142-9B12-4A9BD7D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FOOT analysys meeting </a:t>
            </a:r>
            <a:endParaRPr lang="en-GB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F0FA2F9-65E2-6347-A064-303A6E496893}"/>
              </a:ext>
            </a:extLst>
          </p:cNvPr>
          <p:cNvSpPr/>
          <p:nvPr userDrawn="1"/>
        </p:nvSpPr>
        <p:spPr>
          <a:xfrm>
            <a:off x="229932" y="1741663"/>
            <a:ext cx="23827301" cy="187276"/>
          </a:xfrm>
          <a:prstGeom prst="rect">
            <a:avLst/>
          </a:prstGeom>
          <a:solidFill>
            <a:srgbClr val="2357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C71FAFA-39AF-134A-AE0F-D74E12D02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2086" y="12395199"/>
            <a:ext cx="3397390" cy="11514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ED4458D-EAB5-FF48-B1C1-5A5A50E9715A}"/>
              </a:ext>
            </a:extLst>
          </p:cNvPr>
          <p:cNvSpPr txBox="1">
            <a:spLocks/>
          </p:cNvSpPr>
          <p:nvPr userDrawn="1"/>
        </p:nvSpPr>
        <p:spPr>
          <a:xfrm>
            <a:off x="23125991" y="12816000"/>
            <a:ext cx="831272" cy="666000"/>
          </a:xfrm>
          <a:prstGeom prst="rect">
            <a:avLst/>
          </a:prstGeom>
          <a:ln w="47625">
            <a:solidFill>
              <a:srgbClr val="782B35"/>
            </a:solidFill>
          </a:ln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fld id="{30D9E30B-C36D-3240-8ECF-8B74A298D985}" type="slidenum">
              <a:rPr lang="en-GB" b="1" smtClean="0">
                <a:solidFill>
                  <a:srgbClr val="782B35"/>
                </a:solidFill>
              </a:rPr>
              <a:pPr algn="ctr"/>
              <a:t>‹#›</a:t>
            </a:fld>
            <a:endParaRPr lang="en-GB" b="1" dirty="0">
              <a:solidFill>
                <a:srgbClr val="782B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49305-AE67-C34B-9E80-A98435B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44BE-A543-4647-BD94-29FDBA8D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16F4-790A-9045-9639-A165DE031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F484-7326-BE41-A0D1-10D79322E53D}" type="datetime1">
              <a:rPr lang="it-IT" smtClean="0"/>
              <a:t>24/09/25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2FAF-60A9-2740-B298-42FF88A2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FOOT analysys meeting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A7A0-24DD-E74C-8DB4-6D61557C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D393-D62A-1649-AB9A-41A875FAF9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7E31-0EE4-454B-9F82-34B1B2978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IT updates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480CE-7229-8A44-8829-794BCCD0E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Giacomo Traini, Christian </a:t>
            </a:r>
            <a:r>
              <a:rPr lang="en-GB" dirty="0" err="1"/>
              <a:t>Finck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98EA2-2F7C-C142-848A-E0DE5B2B3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074F-D7FD-7C4D-A56F-23FDB76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mapping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AA90-1379-3E44-9849-EE895B1A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B43C-20E2-074F-BB1F-9F221F47C008}" type="datetime1">
              <a:rPr lang="it-IT" smtClean="0"/>
              <a:t>24/09/25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A944-08FC-8E43-AC7F-0851BE5B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analysys meeting 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690ACB-390A-AC4B-8B66-43455D2AE2B8}"/>
              </a:ext>
            </a:extLst>
          </p:cNvPr>
          <p:cNvGrpSpPr/>
          <p:nvPr/>
        </p:nvGrpSpPr>
        <p:grpSpPr>
          <a:xfrm>
            <a:off x="924995" y="2602523"/>
            <a:ext cx="22774077" cy="9182140"/>
            <a:chOff x="-2414480" y="1494636"/>
            <a:chExt cx="27179268" cy="10958242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18F6C6C7-B5B8-1D40-8D50-6A3F663BE8E1}"/>
                </a:ext>
              </a:extLst>
            </p:cNvPr>
            <p:cNvSpPr/>
            <p:nvPr/>
          </p:nvSpPr>
          <p:spPr>
            <a:xfrm rot="10383855">
              <a:off x="1967530" y="5826653"/>
              <a:ext cx="6949972" cy="2042802"/>
            </a:xfrm>
            <a:prstGeom prst="parallelogram">
              <a:avLst>
                <a:gd name="adj" fmla="val 1573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F612E7-6EA3-C346-852E-74749BE88824}"/>
                </a:ext>
              </a:extLst>
            </p:cNvPr>
            <p:cNvSpPr txBox="1"/>
            <p:nvPr/>
          </p:nvSpPr>
          <p:spPr>
            <a:xfrm>
              <a:off x="2490389" y="6676147"/>
              <a:ext cx="154997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17/</a:t>
              </a:r>
              <a:r>
                <a:rPr lang="en-GB" sz="3600" dirty="0">
                  <a:solidFill>
                    <a:srgbClr val="FFFF00"/>
                  </a:solidFill>
                </a:rPr>
                <a:t>21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59A560-EBAE-A345-86F4-9407A7734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5282" y="6446543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2F234E1-B375-B747-94BB-D973F5004B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4426" y="6250599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9102D3-B392-664B-B6D0-60FE0F693B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4540" y="6054657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9961CA-4A20-C74B-B6F1-5D9C8120F2CC}"/>
                </a:ext>
              </a:extLst>
            </p:cNvPr>
            <p:cNvSpPr txBox="1"/>
            <p:nvPr/>
          </p:nvSpPr>
          <p:spPr>
            <a:xfrm>
              <a:off x="4161900" y="6535853"/>
              <a:ext cx="154997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18/</a:t>
              </a:r>
              <a:r>
                <a:rPr lang="en-GB" sz="3600" dirty="0">
                  <a:solidFill>
                    <a:srgbClr val="FFFF00"/>
                  </a:solidFill>
                </a:rPr>
                <a:t>22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D34EA2-D9A6-3747-985D-DE93122614C7}"/>
                </a:ext>
              </a:extLst>
            </p:cNvPr>
            <p:cNvSpPr txBox="1"/>
            <p:nvPr/>
          </p:nvSpPr>
          <p:spPr>
            <a:xfrm>
              <a:off x="5802018" y="6383455"/>
              <a:ext cx="154997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19/</a:t>
              </a:r>
              <a:r>
                <a:rPr lang="en-GB" sz="3600" dirty="0">
                  <a:solidFill>
                    <a:srgbClr val="FFFF00"/>
                  </a:solidFill>
                </a:rPr>
                <a:t>23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D9F782-6020-AF42-BF93-96CA870B5EBE}"/>
                </a:ext>
              </a:extLst>
            </p:cNvPr>
            <p:cNvSpPr txBox="1"/>
            <p:nvPr/>
          </p:nvSpPr>
          <p:spPr>
            <a:xfrm>
              <a:off x="7420359" y="6158483"/>
              <a:ext cx="154997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20/</a:t>
              </a:r>
              <a:r>
                <a:rPr lang="en-GB" sz="3600" dirty="0">
                  <a:solidFill>
                    <a:srgbClr val="FFFF00"/>
                  </a:solidFill>
                </a:rPr>
                <a:t>24</a:t>
              </a: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8224585-B806-7E4D-AB7E-0F2D3D0A66CA}"/>
                </a:ext>
              </a:extLst>
            </p:cNvPr>
            <p:cNvSpPr/>
            <p:nvPr/>
          </p:nvSpPr>
          <p:spPr>
            <a:xfrm rot="10383855">
              <a:off x="2024202" y="2916409"/>
              <a:ext cx="6949972" cy="2042802"/>
            </a:xfrm>
            <a:prstGeom prst="parallelogram">
              <a:avLst>
                <a:gd name="adj" fmla="val 1573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CFA246-BD20-044F-9EC6-9C6958043E33}"/>
                </a:ext>
              </a:extLst>
            </p:cNvPr>
            <p:cNvSpPr txBox="1"/>
            <p:nvPr/>
          </p:nvSpPr>
          <p:spPr>
            <a:xfrm>
              <a:off x="2381644" y="3802663"/>
              <a:ext cx="154997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25/</a:t>
              </a:r>
              <a:r>
                <a:rPr lang="en-GB" sz="3600" dirty="0">
                  <a:solidFill>
                    <a:srgbClr val="FFFF00"/>
                  </a:solidFill>
                </a:rPr>
                <a:t>29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69250A-AA2E-4042-90A0-F4F3E1494F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1954" y="3553241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1DCC3D-C4DB-8746-B42F-542AE0BE23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1098" y="3357297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78D243-578D-F24A-8887-67B13F7DA5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1212" y="3161355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875AD4-4398-A842-9874-C8286A72C978}"/>
                </a:ext>
              </a:extLst>
            </p:cNvPr>
            <p:cNvSpPr txBox="1"/>
            <p:nvPr/>
          </p:nvSpPr>
          <p:spPr>
            <a:xfrm>
              <a:off x="4016391" y="3653179"/>
              <a:ext cx="154997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26/</a:t>
              </a:r>
              <a:r>
                <a:rPr lang="en-GB" sz="3600" dirty="0">
                  <a:solidFill>
                    <a:srgbClr val="FFFF00"/>
                  </a:solidFill>
                </a:rPr>
                <a:t>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B86F1F-FF55-3F45-993C-ED0FBA4ABB77}"/>
                </a:ext>
              </a:extLst>
            </p:cNvPr>
            <p:cNvSpPr txBox="1"/>
            <p:nvPr/>
          </p:nvSpPr>
          <p:spPr>
            <a:xfrm>
              <a:off x="5592182" y="3491591"/>
              <a:ext cx="154997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27/</a:t>
              </a:r>
              <a:r>
                <a:rPr lang="en-GB" sz="3600" dirty="0">
                  <a:solidFill>
                    <a:srgbClr val="FFFF00"/>
                  </a:solidFill>
                </a:rPr>
                <a:t>31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6D31A2-FDC4-2249-9489-AA2E7E8179AB}"/>
                </a:ext>
              </a:extLst>
            </p:cNvPr>
            <p:cNvSpPr txBox="1"/>
            <p:nvPr/>
          </p:nvSpPr>
          <p:spPr>
            <a:xfrm>
              <a:off x="7210523" y="3284997"/>
              <a:ext cx="154997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28/</a:t>
              </a:r>
              <a:r>
                <a:rPr lang="en-GB" sz="3600" dirty="0">
                  <a:solidFill>
                    <a:srgbClr val="FFFF00"/>
                  </a:solidFill>
                </a:rPr>
                <a:t>32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4C0EDB9-414B-0344-8509-42E9DBEE6B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8974" y="5093990"/>
              <a:ext cx="8333000" cy="10036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473B5CD-7B77-4A43-A886-3B853D2C4A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8879" y="1494636"/>
              <a:ext cx="139782" cy="72802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89105E-ED2D-364C-A48C-80BE64202F0A}"/>
                </a:ext>
              </a:extLst>
            </p:cNvPr>
            <p:cNvSpPr txBox="1"/>
            <p:nvPr/>
          </p:nvSpPr>
          <p:spPr>
            <a:xfrm>
              <a:off x="1231990" y="6115783"/>
              <a:ext cx="45952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323720-EE89-E74F-997D-E42A9CD84A17}"/>
                </a:ext>
              </a:extLst>
            </p:cNvPr>
            <p:cNvSpPr txBox="1"/>
            <p:nvPr/>
          </p:nvSpPr>
          <p:spPr>
            <a:xfrm>
              <a:off x="5107720" y="1628223"/>
              <a:ext cx="469085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y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B59D7CE-73E0-1748-88B4-87DC690FB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2603" y="1948924"/>
              <a:ext cx="81538" cy="730355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F5EE6BA-014A-9C40-A781-76A024437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8633" y="1531522"/>
              <a:ext cx="81538" cy="730355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A5A2A35-E84A-0A4C-9627-B574C9933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9552" y="3627953"/>
              <a:ext cx="7842048" cy="84014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551B1B8-3ECA-2744-992A-59319785F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7761" y="6464295"/>
              <a:ext cx="7602890" cy="93478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74D54380-BEE4-8C44-916A-5A49DCE76721}"/>
                </a:ext>
              </a:extLst>
            </p:cNvPr>
            <p:cNvSpPr/>
            <p:nvPr/>
          </p:nvSpPr>
          <p:spPr>
            <a:xfrm rot="10383855">
              <a:off x="13435628" y="9535061"/>
              <a:ext cx="6949972" cy="2042802"/>
            </a:xfrm>
            <a:prstGeom prst="parallelogram">
              <a:avLst>
                <a:gd name="adj" fmla="val 1573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F0A6E9-A470-E44E-A20F-FBF842D199F6}"/>
                </a:ext>
              </a:extLst>
            </p:cNvPr>
            <p:cNvSpPr txBox="1"/>
            <p:nvPr/>
          </p:nvSpPr>
          <p:spPr>
            <a:xfrm>
              <a:off x="14003759" y="10384555"/>
              <a:ext cx="99135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1/</a:t>
              </a:r>
              <a:r>
                <a:rPr lang="en-GB" sz="3600" dirty="0">
                  <a:solidFill>
                    <a:srgbClr val="FFFF00"/>
                  </a:solidFill>
                </a:rPr>
                <a:t>5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B42835-36C3-D14F-BEEF-F224B60FDB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73380" y="9646945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9D5D9F-5725-DE44-BF2E-CB0DC9F2DD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42524" y="9451001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6BB504-810A-BC4B-B597-98589970B8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82638" y="9255059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B3B064-3025-294E-96B4-B4726B5244D6}"/>
                </a:ext>
              </a:extLst>
            </p:cNvPr>
            <p:cNvSpPr txBox="1"/>
            <p:nvPr/>
          </p:nvSpPr>
          <p:spPr>
            <a:xfrm>
              <a:off x="15675270" y="10244261"/>
              <a:ext cx="99135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2/</a:t>
              </a:r>
              <a:r>
                <a:rPr lang="en-GB" sz="3600" dirty="0">
                  <a:solidFill>
                    <a:srgbClr val="FFFF00"/>
                  </a:solidFill>
                </a:rPr>
                <a:t>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2477AF-461F-9146-9BFF-884AA62B3F69}"/>
                </a:ext>
              </a:extLst>
            </p:cNvPr>
            <p:cNvSpPr txBox="1"/>
            <p:nvPr/>
          </p:nvSpPr>
          <p:spPr>
            <a:xfrm>
              <a:off x="17315388" y="10091863"/>
              <a:ext cx="99135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3/</a:t>
              </a:r>
              <a:r>
                <a:rPr lang="en-GB" sz="3600" dirty="0">
                  <a:solidFill>
                    <a:srgbClr val="FFFF00"/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60E858-223B-EF4E-B15B-751FB54359FB}"/>
                </a:ext>
              </a:extLst>
            </p:cNvPr>
            <p:cNvSpPr txBox="1"/>
            <p:nvPr/>
          </p:nvSpPr>
          <p:spPr>
            <a:xfrm>
              <a:off x="18933729" y="9866890"/>
              <a:ext cx="99135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4/</a:t>
              </a:r>
              <a:r>
                <a:rPr lang="en-GB" sz="3600" dirty="0">
                  <a:solidFill>
                    <a:srgbClr val="FFFF00"/>
                  </a:solidFill>
                </a:rPr>
                <a:t>8</a:t>
              </a:r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31D6F4CC-4401-C24E-8FE1-10A4C5D36CF8}"/>
                </a:ext>
              </a:extLst>
            </p:cNvPr>
            <p:cNvSpPr/>
            <p:nvPr/>
          </p:nvSpPr>
          <p:spPr>
            <a:xfrm rot="10383855">
              <a:off x="13492300" y="6641759"/>
              <a:ext cx="6949972" cy="2042802"/>
            </a:xfrm>
            <a:prstGeom prst="parallelogram">
              <a:avLst>
                <a:gd name="adj" fmla="val 1573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11F94FD-FBAF-E44E-94EC-8944F0D7C2C6}"/>
                </a:ext>
              </a:extLst>
            </p:cNvPr>
            <p:cNvSpPr txBox="1"/>
            <p:nvPr/>
          </p:nvSpPr>
          <p:spPr>
            <a:xfrm>
              <a:off x="13872375" y="7528013"/>
              <a:ext cx="1270663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9/</a:t>
              </a:r>
              <a:r>
                <a:rPr lang="en-GB" sz="3600" dirty="0">
                  <a:solidFill>
                    <a:srgbClr val="FFFF00"/>
                  </a:solidFill>
                </a:rPr>
                <a:t>13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221655C-1785-4642-8F64-1160A06F55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30052" y="6753643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2491226-C8DE-8A4C-8058-E09B630BE9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99196" y="6557699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D80C00F-25DE-D04D-BE43-13D7808E8D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39310" y="6361757"/>
              <a:ext cx="61964" cy="2081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0570590-7F7C-AB49-B532-7D001FAD6C40}"/>
                </a:ext>
              </a:extLst>
            </p:cNvPr>
            <p:cNvSpPr txBox="1"/>
            <p:nvPr/>
          </p:nvSpPr>
          <p:spPr>
            <a:xfrm>
              <a:off x="15484489" y="7378529"/>
              <a:ext cx="154997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10/</a:t>
              </a:r>
              <a:r>
                <a:rPr lang="en-GB" sz="3600" dirty="0">
                  <a:solidFill>
                    <a:srgbClr val="FFFF00"/>
                  </a:solidFill>
                </a:rPr>
                <a:t>14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6B9861-7849-7046-AFD1-E13AE97D7298}"/>
                </a:ext>
              </a:extLst>
            </p:cNvPr>
            <p:cNvSpPr txBox="1"/>
            <p:nvPr/>
          </p:nvSpPr>
          <p:spPr>
            <a:xfrm>
              <a:off x="17060280" y="7216941"/>
              <a:ext cx="154997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11/</a:t>
              </a:r>
              <a:r>
                <a:rPr lang="en-GB" sz="3600" dirty="0">
                  <a:solidFill>
                    <a:srgbClr val="FFFF00"/>
                  </a:solidFill>
                </a:rPr>
                <a:t>15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B79E23F-1A58-6041-93C7-D9C21292CDD4}"/>
                </a:ext>
              </a:extLst>
            </p:cNvPr>
            <p:cNvSpPr txBox="1"/>
            <p:nvPr/>
          </p:nvSpPr>
          <p:spPr>
            <a:xfrm>
              <a:off x="18678621" y="7010348"/>
              <a:ext cx="154997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12/</a:t>
              </a:r>
              <a:r>
                <a:rPr lang="en-GB" sz="3600" dirty="0">
                  <a:solidFill>
                    <a:srgbClr val="FFFF00"/>
                  </a:solidFill>
                </a:rPr>
                <a:t>16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3C84446-9BD2-2E4D-A298-2AB25A000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17072" y="8294392"/>
              <a:ext cx="8333000" cy="10036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D448D24-952A-D242-9178-4F73DE7867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46977" y="4695038"/>
              <a:ext cx="139782" cy="72802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2CDE84-AED5-5044-AD45-0E32F54B3FBA}"/>
                </a:ext>
              </a:extLst>
            </p:cNvPr>
            <p:cNvSpPr txBox="1"/>
            <p:nvPr/>
          </p:nvSpPr>
          <p:spPr>
            <a:xfrm>
              <a:off x="12931582" y="9316183"/>
              <a:ext cx="459521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x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9C9CD8-EF3E-EB46-9E50-01ECCCFF6450}"/>
                </a:ext>
              </a:extLst>
            </p:cNvPr>
            <p:cNvSpPr txBox="1"/>
            <p:nvPr/>
          </p:nvSpPr>
          <p:spPr>
            <a:xfrm>
              <a:off x="16575818" y="4828625"/>
              <a:ext cx="469085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y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D0A9619-3A58-3947-BD3C-12524EF52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0701" y="5149326"/>
              <a:ext cx="81538" cy="730355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919C4DF-60D9-C44D-8E9E-12958DC97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06731" y="4731924"/>
              <a:ext cx="81538" cy="730355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BF53C4A-C11A-B34F-8061-6F544F7E8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17651" y="7265144"/>
              <a:ext cx="7956350" cy="9283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CE61952-9AF8-E34A-AC15-726769A11A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75858" y="10211539"/>
              <a:ext cx="7679092" cy="8959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41AED47-E7AE-7E4D-A608-C6B7286DA9A3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1" y="4023361"/>
              <a:ext cx="22909530" cy="6663690"/>
            </a:xfrm>
            <a:prstGeom prst="straightConnector1">
              <a:avLst/>
            </a:prstGeom>
            <a:ln w="88900">
              <a:solidFill>
                <a:schemeClr val="accent2"/>
              </a:solidFill>
              <a:prstDash val="sysDot"/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979088-A65F-D241-8063-EE978A784F83}"/>
                </a:ext>
              </a:extLst>
            </p:cNvPr>
            <p:cNvSpPr txBox="1"/>
            <p:nvPr/>
          </p:nvSpPr>
          <p:spPr>
            <a:xfrm>
              <a:off x="9909922" y="7467601"/>
              <a:ext cx="1486840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chemeClr val="accent2"/>
                  </a:solidFill>
                </a:rPr>
                <a:t>beam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2AA2A4F-683B-3F4E-87DD-5F37977EF477}"/>
                </a:ext>
              </a:extLst>
            </p:cNvPr>
            <p:cNvSpPr txBox="1"/>
            <p:nvPr/>
          </p:nvSpPr>
          <p:spPr>
            <a:xfrm>
              <a:off x="8407016" y="10872317"/>
              <a:ext cx="434114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113 (2,3), </a:t>
              </a:r>
              <a:r>
                <a:rPr lang="en-GB" sz="3600" dirty="0">
                  <a:solidFill>
                    <a:schemeClr val="accent4">
                      <a:lumMod val="75000"/>
                    </a:schemeClr>
                  </a:solidFill>
                </a:rPr>
                <a:t>111(1,0)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C980AF-B99B-4B48-B61A-AA4DD0E02562}"/>
                </a:ext>
              </a:extLst>
            </p:cNvPr>
            <p:cNvSpPr txBox="1"/>
            <p:nvPr/>
          </p:nvSpPr>
          <p:spPr>
            <a:xfrm>
              <a:off x="8490753" y="8403771"/>
              <a:ext cx="434114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113 (1,0), </a:t>
              </a:r>
              <a:r>
                <a:rPr lang="en-GB" sz="3600" dirty="0">
                  <a:solidFill>
                    <a:schemeClr val="accent4">
                      <a:lumMod val="75000"/>
                    </a:schemeClr>
                  </a:solidFill>
                </a:rPr>
                <a:t>111(2,3)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76453B9-8927-A84C-AAD7-EAF7E9444F65}"/>
                </a:ext>
              </a:extLst>
            </p:cNvPr>
            <p:cNvSpPr txBox="1"/>
            <p:nvPr/>
          </p:nvSpPr>
          <p:spPr>
            <a:xfrm>
              <a:off x="20423644" y="9145040"/>
              <a:ext cx="434114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116 (0,1), </a:t>
              </a:r>
              <a:r>
                <a:rPr lang="en-GB" sz="3600" dirty="0">
                  <a:solidFill>
                    <a:schemeClr val="accent4">
                      <a:lumMod val="75000"/>
                    </a:schemeClr>
                  </a:solidFill>
                </a:rPr>
                <a:t>114(3,2)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F4BE005-01F2-F445-9051-79474C9B0CB8}"/>
                </a:ext>
              </a:extLst>
            </p:cNvPr>
            <p:cNvSpPr txBox="1"/>
            <p:nvPr/>
          </p:nvSpPr>
          <p:spPr>
            <a:xfrm>
              <a:off x="20297520" y="6256773"/>
              <a:ext cx="434114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116 (2,3), </a:t>
              </a:r>
              <a:r>
                <a:rPr lang="en-GB" sz="3600" dirty="0">
                  <a:solidFill>
                    <a:schemeClr val="accent4">
                      <a:lumMod val="75000"/>
                    </a:schemeClr>
                  </a:solidFill>
                </a:rPr>
                <a:t>114(0,1)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63CF678-C59C-A247-B045-FE9E8D0D7D7B}"/>
                </a:ext>
              </a:extLst>
            </p:cNvPr>
            <p:cNvSpPr txBox="1"/>
            <p:nvPr/>
          </p:nvSpPr>
          <p:spPr>
            <a:xfrm>
              <a:off x="-2414480" y="7248211"/>
              <a:ext cx="434114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112 (0,1), </a:t>
              </a:r>
              <a:r>
                <a:rPr lang="en-GB" sz="3600" dirty="0">
                  <a:solidFill>
                    <a:schemeClr val="accent4">
                      <a:lumMod val="75000"/>
                    </a:schemeClr>
                  </a:solidFill>
                </a:rPr>
                <a:t>110(3,2)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0074B3C-780A-6A4B-86ED-3088DBE060CC}"/>
                </a:ext>
              </a:extLst>
            </p:cNvPr>
            <p:cNvSpPr txBox="1"/>
            <p:nvPr/>
          </p:nvSpPr>
          <p:spPr>
            <a:xfrm>
              <a:off x="-2330744" y="4779664"/>
              <a:ext cx="434114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112 (3,2), </a:t>
              </a:r>
              <a:r>
                <a:rPr lang="en-GB" sz="3600" dirty="0">
                  <a:solidFill>
                    <a:schemeClr val="accent4">
                      <a:lumMod val="75000"/>
                    </a:schemeClr>
                  </a:solidFill>
                </a:rPr>
                <a:t>110(0,1)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050A88-51F1-0E43-AAAD-4BEF7F2D7EB7}"/>
                </a:ext>
              </a:extLst>
            </p:cNvPr>
            <p:cNvSpPr txBox="1"/>
            <p:nvPr/>
          </p:nvSpPr>
          <p:spPr>
            <a:xfrm>
              <a:off x="8908840" y="5106991"/>
              <a:ext cx="434114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117 (2,3), </a:t>
              </a:r>
              <a:r>
                <a:rPr lang="en-GB" sz="3600" dirty="0">
                  <a:solidFill>
                    <a:schemeClr val="accent4">
                      <a:lumMod val="75000"/>
                    </a:schemeClr>
                  </a:solidFill>
                </a:rPr>
                <a:t>115(1,0)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E59FB10-A0D2-6643-93D3-0FE0FA96504D}"/>
                </a:ext>
              </a:extLst>
            </p:cNvPr>
            <p:cNvSpPr txBox="1"/>
            <p:nvPr/>
          </p:nvSpPr>
          <p:spPr>
            <a:xfrm>
              <a:off x="8992576" y="2638444"/>
              <a:ext cx="4341144" cy="7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/>
                <a:t>117 (1,0), </a:t>
              </a:r>
              <a:r>
                <a:rPr lang="en-GB" sz="3600" dirty="0">
                  <a:solidFill>
                    <a:schemeClr val="accent4">
                      <a:lumMod val="75000"/>
                    </a:schemeClr>
                  </a:solidFill>
                </a:rPr>
                <a:t>115(2,3)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62CFA78-5FB2-8F43-A47E-C9F089987EFD}"/>
              </a:ext>
            </a:extLst>
          </p:cNvPr>
          <p:cNvSpPr txBox="1"/>
          <p:nvPr/>
        </p:nvSpPr>
        <p:spPr>
          <a:xfrm>
            <a:off x="1025236" y="9975273"/>
            <a:ext cx="15921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Front</a:t>
            </a:r>
            <a:br>
              <a:rPr lang="en-GB" sz="5000" dirty="0"/>
            </a:br>
            <a:r>
              <a:rPr lang="en-GB" sz="5000" dirty="0">
                <a:solidFill>
                  <a:srgbClr val="FFFF00"/>
                </a:solidFill>
                <a:highlight>
                  <a:srgbClr val="0000FF"/>
                </a:highlight>
              </a:rPr>
              <a:t>Rear</a:t>
            </a:r>
          </a:p>
        </p:txBody>
      </p:sp>
      <p:sp>
        <p:nvSpPr>
          <p:cNvPr id="67" name="Parallelogram 66">
            <a:extLst>
              <a:ext uri="{FF2B5EF4-FFF2-40B4-BE49-F238E27FC236}">
                <a16:creationId xmlns:a16="http://schemas.microsoft.com/office/drawing/2014/main" id="{F44C5A18-9CE1-7A40-822A-FBC41A9268B4}"/>
              </a:ext>
            </a:extLst>
          </p:cNvPr>
          <p:cNvSpPr/>
          <p:nvPr/>
        </p:nvSpPr>
        <p:spPr>
          <a:xfrm rot="10383855">
            <a:off x="6063906" y="6194788"/>
            <a:ext cx="3142191" cy="1772367"/>
          </a:xfrm>
          <a:prstGeom prst="parallelogram">
            <a:avLst>
              <a:gd name="adj" fmla="val 15736"/>
            </a:avLst>
          </a:prstGeom>
          <a:noFill/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600" dirty="0"/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FD63FAB2-AD9E-FA44-A618-9A243E88490D}"/>
              </a:ext>
            </a:extLst>
          </p:cNvPr>
          <p:cNvSpPr/>
          <p:nvPr/>
        </p:nvSpPr>
        <p:spPr>
          <a:xfrm rot="10383855">
            <a:off x="15641659" y="6909897"/>
            <a:ext cx="3142191" cy="1772367"/>
          </a:xfrm>
          <a:prstGeom prst="parallelogram">
            <a:avLst>
              <a:gd name="adj" fmla="val 15736"/>
            </a:avLst>
          </a:prstGeom>
          <a:noFill/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600" dirty="0"/>
          </a:p>
        </p:txBody>
      </p:sp>
      <p:sp>
        <p:nvSpPr>
          <p:cNvPr id="71" name="Parallelogram 70">
            <a:extLst>
              <a:ext uri="{FF2B5EF4-FFF2-40B4-BE49-F238E27FC236}">
                <a16:creationId xmlns:a16="http://schemas.microsoft.com/office/drawing/2014/main" id="{BC3AE646-0856-A54E-ACDE-85793CE9697A}"/>
              </a:ext>
            </a:extLst>
          </p:cNvPr>
          <p:cNvSpPr/>
          <p:nvPr/>
        </p:nvSpPr>
        <p:spPr>
          <a:xfrm rot="10383855">
            <a:off x="1044784" y="11876923"/>
            <a:ext cx="1320794" cy="745000"/>
          </a:xfrm>
          <a:prstGeom prst="parallelogram">
            <a:avLst>
              <a:gd name="adj" fmla="val 15736"/>
            </a:avLst>
          </a:prstGeom>
          <a:noFill/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3CD8CF-256C-B641-BEA0-FAFAC04CC7A5}"/>
              </a:ext>
            </a:extLst>
          </p:cNvPr>
          <p:cNvSpPr txBox="1"/>
          <p:nvPr/>
        </p:nvSpPr>
        <p:spPr>
          <a:xfrm>
            <a:off x="2479874" y="11746523"/>
            <a:ext cx="74847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Sensor crossed by the beam</a:t>
            </a:r>
          </a:p>
        </p:txBody>
      </p:sp>
    </p:spTree>
    <p:extLst>
      <p:ext uri="{BB962C8B-B14F-4D97-AF65-F5344CB8AC3E}">
        <p14:creationId xmlns:p14="http://schemas.microsoft.com/office/powerpoint/2010/main" val="361335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E4AA-6899-6640-8F5E-05CE1B42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B56F-2DB2-AA4A-A767-1A2F6119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45D6-81CF-9D44-AA93-D5634CE7F278}" type="datetime1">
              <a:rPr lang="it-IT" smtClean="0"/>
              <a:t>24/09/25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BC5B-E1BC-274A-8545-FE62F0FF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analysys meeting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80233-6741-8C48-9EBE-CA9C0243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03" y="2869575"/>
            <a:ext cx="16997220" cy="9658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72A1A-4347-4B47-A5A1-A1B64D8CC649}"/>
              </a:ext>
            </a:extLst>
          </p:cNvPr>
          <p:cNvSpPr txBox="1"/>
          <p:nvPr/>
        </p:nvSpPr>
        <p:spPr>
          <a:xfrm>
            <a:off x="4727642" y="2081719"/>
            <a:ext cx="16908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4000" dirty="0"/>
              <a:t>I assumed that the origin of CAD is actually the origin of the detector local frame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FF7D1E-525A-1841-93AA-2FEDA1D97CC2}"/>
              </a:ext>
            </a:extLst>
          </p:cNvPr>
          <p:cNvSpPr/>
          <p:nvPr/>
        </p:nvSpPr>
        <p:spPr>
          <a:xfrm>
            <a:off x="18320657" y="4082143"/>
            <a:ext cx="1338943" cy="13389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50A0BCA4-C6D7-E443-AE98-F68589BDB087}"/>
              </a:ext>
            </a:extLst>
          </p:cNvPr>
          <p:cNvSpPr/>
          <p:nvPr/>
        </p:nvSpPr>
        <p:spPr>
          <a:xfrm>
            <a:off x="18549258" y="4376056"/>
            <a:ext cx="849086" cy="849086"/>
          </a:xfrm>
          <a:prstGeom prst="mathMultiply">
            <a:avLst>
              <a:gd name="adj1" fmla="val 10700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724E6-4B42-D647-9517-63537CC29CEF}"/>
              </a:ext>
            </a:extLst>
          </p:cNvPr>
          <p:cNvSpPr txBox="1"/>
          <p:nvPr/>
        </p:nvSpPr>
        <p:spPr>
          <a:xfrm>
            <a:off x="19980230" y="4343400"/>
            <a:ext cx="44037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>
                <a:solidFill>
                  <a:schemeClr val="tx1"/>
                </a:solidFill>
              </a:rPr>
              <a:t>Beam (entering)</a:t>
            </a:r>
          </a:p>
        </p:txBody>
      </p:sp>
    </p:spTree>
    <p:extLst>
      <p:ext uri="{BB962C8B-B14F-4D97-AF65-F5344CB8AC3E}">
        <p14:creationId xmlns:p14="http://schemas.microsoft.com/office/powerpoint/2010/main" val="393412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B3E62A7-8C0F-6745-85CF-30DC99470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511" y="3090747"/>
            <a:ext cx="10160488" cy="93396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24A2FB-A709-A94B-A7DA-E492C694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70" y="2961053"/>
            <a:ext cx="10894646" cy="9999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E1E8EA-3F9C-274E-B7E9-D9E83C05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@ CNA02025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FEFD8-09BA-2140-B471-4DC1A0C7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6B3E-34DC-B940-8159-7D0584308CE2}" type="datetime1">
              <a:rPr lang="it-IT" smtClean="0"/>
              <a:t>24/09/25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EF01-2BBB-5847-A4DD-BDF3053B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analysys meeting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3E4474-A840-8140-A7B0-3A70BBA57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5238" y="6554668"/>
            <a:ext cx="4695092" cy="23475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D3705B-FB11-784B-A25F-0B06D14EDBD7}"/>
              </a:ext>
            </a:extLst>
          </p:cNvPr>
          <p:cNvSpPr txBox="1"/>
          <p:nvPr/>
        </p:nvSpPr>
        <p:spPr>
          <a:xfrm>
            <a:off x="5943600" y="2110153"/>
            <a:ext cx="11655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Run 7909 sync, </a:t>
            </a:r>
            <a:r>
              <a:rPr lang="en-GB" sz="5000" b="1" u="sng" dirty="0"/>
              <a:t>100k events</a:t>
            </a:r>
            <a:r>
              <a:rPr lang="en-GB" sz="5000" dirty="0"/>
              <a:t>, </a:t>
            </a:r>
            <a:r>
              <a:rPr lang="en-GB" sz="5000" b="1" dirty="0">
                <a:solidFill>
                  <a:srgbClr val="FF0000"/>
                </a:solidFill>
              </a:rPr>
              <a:t>cluster size&gt;20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19EE4D-6590-714F-9EB6-2494C71D6698}"/>
              </a:ext>
            </a:extLst>
          </p:cNvPr>
          <p:cNvCxnSpPr/>
          <p:nvPr/>
        </p:nvCxnSpPr>
        <p:spPr>
          <a:xfrm>
            <a:off x="15966831" y="4431323"/>
            <a:ext cx="0" cy="7666892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1EA440-2BCE-6D44-A54B-7A02BE07CCF6}"/>
              </a:ext>
            </a:extLst>
          </p:cNvPr>
          <p:cNvCxnSpPr>
            <a:cxnSpLocks/>
          </p:cNvCxnSpPr>
          <p:nvPr/>
        </p:nvCxnSpPr>
        <p:spPr>
          <a:xfrm>
            <a:off x="16248185" y="6119447"/>
            <a:ext cx="200464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6E1338-E49B-3C44-A3D8-2AFFB12575E9}"/>
              </a:ext>
            </a:extLst>
          </p:cNvPr>
          <p:cNvSpPr txBox="1"/>
          <p:nvPr/>
        </p:nvSpPr>
        <p:spPr>
          <a:xfrm>
            <a:off x="2532184" y="3552091"/>
            <a:ext cx="19992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b="1" dirty="0"/>
              <a:t>IT map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E02CEE-1334-F748-BAB6-C7D18F2CD8EB}"/>
              </a:ext>
            </a:extLst>
          </p:cNvPr>
          <p:cNvSpPr txBox="1"/>
          <p:nvPr/>
        </p:nvSpPr>
        <p:spPr>
          <a:xfrm>
            <a:off x="18370060" y="3563814"/>
            <a:ext cx="29787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b="1" dirty="0"/>
              <a:t>IT </a:t>
            </a:r>
            <a:r>
              <a:rPr lang="en-GB" sz="5000" b="1" dirty="0" err="1"/>
              <a:t>clus</a:t>
            </a:r>
            <a:r>
              <a:rPr lang="en-GB" sz="5000" b="1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335059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E8EA-3F9C-274E-B7E9-D9E83C05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Correlation with VT clusters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FEFD8-09BA-2140-B471-4DC1A0C7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1B85-63AD-6141-912C-94A2E2779B10}" type="datetime1">
              <a:rPr lang="it-IT" smtClean="0"/>
              <a:t>24/09/25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EF01-2BBB-5847-A4DD-BDF3053B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analysys meeting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3705B-FB11-784B-A25F-0B06D14EDBD7}"/>
              </a:ext>
            </a:extLst>
          </p:cNvPr>
          <p:cNvSpPr txBox="1"/>
          <p:nvPr/>
        </p:nvSpPr>
        <p:spPr>
          <a:xfrm>
            <a:off x="5943600" y="2110153"/>
            <a:ext cx="11655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Run 7909 sync, </a:t>
            </a:r>
            <a:r>
              <a:rPr lang="en-GB" sz="5000" b="1" u="sng" dirty="0"/>
              <a:t>100k events</a:t>
            </a:r>
            <a:r>
              <a:rPr lang="en-GB" sz="5000" dirty="0"/>
              <a:t>, </a:t>
            </a:r>
            <a:r>
              <a:rPr lang="en-GB" sz="5000" b="1" dirty="0">
                <a:solidFill>
                  <a:srgbClr val="FF0000"/>
                </a:solidFill>
              </a:rPr>
              <a:t>cluster size&gt;20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4061B-E1E2-8845-A363-8F1700B2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07" y="3178628"/>
            <a:ext cx="21897832" cy="92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4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6F5F-AE61-334C-B504-D6435F39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FCE12-BCB9-674C-B04C-5F2F59D4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1972-BC72-524A-866E-00D63E0B0B0D}" type="datetime1">
              <a:rPr lang="it-IT" smtClean="0"/>
              <a:t>24/09/25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BE646-8861-E543-A858-0E6B31D4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analysys meeting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8C232-4F06-6F4B-B3AB-53098A97EF0B}"/>
              </a:ext>
            </a:extLst>
          </p:cNvPr>
          <p:cNvSpPr txBox="1"/>
          <p:nvPr/>
        </p:nvSpPr>
        <p:spPr>
          <a:xfrm>
            <a:off x="6435970" y="2215661"/>
            <a:ext cx="147511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Run 7909 sync, </a:t>
            </a:r>
            <a:r>
              <a:rPr lang="en-GB" sz="5000" b="1" u="sng" dirty="0"/>
              <a:t>100k events</a:t>
            </a:r>
            <a:r>
              <a:rPr lang="en-GB" sz="5000" dirty="0"/>
              <a:t>, </a:t>
            </a:r>
            <a:r>
              <a:rPr lang="en-GB" sz="5000" b="1" dirty="0">
                <a:solidFill>
                  <a:srgbClr val="FF0000"/>
                </a:solidFill>
              </a:rPr>
              <a:t>no selection of cluster size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19D4ED-F0AC-4A45-AEB1-3FBC1872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974" y="3312257"/>
            <a:ext cx="10398858" cy="88805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CE5FF2-B675-E44A-BA09-E51E3B87A5E2}"/>
              </a:ext>
            </a:extLst>
          </p:cNvPr>
          <p:cNvSpPr txBox="1"/>
          <p:nvPr/>
        </p:nvSpPr>
        <p:spPr>
          <a:xfrm>
            <a:off x="17021908" y="4185139"/>
            <a:ext cx="57677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0" dirty="0"/>
              <a:t>It means ~ </a:t>
            </a:r>
            <a:br>
              <a:rPr lang="en-GB" sz="5000" dirty="0"/>
            </a:br>
            <a:r>
              <a:rPr lang="en-GB" sz="5000" dirty="0"/>
              <a:t>1 </a:t>
            </a:r>
            <a:r>
              <a:rPr lang="en-GB" sz="5000" dirty="0" err="1"/>
              <a:t>clus</a:t>
            </a:r>
            <a:r>
              <a:rPr lang="en-GB" sz="5000" dirty="0"/>
              <a:t>/</a:t>
            </a:r>
            <a:r>
              <a:rPr lang="en-GB" sz="5000" dirty="0" err="1"/>
              <a:t>evt</a:t>
            </a:r>
            <a:r>
              <a:rPr lang="en-GB" sz="5000" dirty="0"/>
              <a:t>/sensor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1046B-577D-134C-940A-D86A619EF64C}"/>
              </a:ext>
            </a:extLst>
          </p:cNvPr>
          <p:cNvSpPr txBox="1"/>
          <p:nvPr/>
        </p:nvSpPr>
        <p:spPr>
          <a:xfrm>
            <a:off x="808892" y="11852031"/>
            <a:ext cx="165272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Still many hot spots due to noisy pixels </a:t>
            </a:r>
            <a:r>
              <a:rPr lang="en-GB" sz="5000" dirty="0">
                <a:sym typeface="Wingdings" pitchFamily="2" charset="2"/>
              </a:rPr>
              <a:t> </a:t>
            </a:r>
            <a:r>
              <a:rPr lang="en-GB" sz="5000" b="1" u="sng" dirty="0">
                <a:sym typeface="Wingdings" pitchFamily="2" charset="2"/>
              </a:rPr>
              <a:t>job @ LNF is starting</a:t>
            </a:r>
            <a:endParaRPr lang="en-GB" sz="50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A3D39-D95D-8247-BE08-4A1E0982F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54" y="3034811"/>
            <a:ext cx="10034954" cy="90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38FD-D034-C44F-BAFF-7B2A9EA4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numbers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D275-4E48-694E-8A48-29F1EB2C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ED5-DF99-2A47-A937-2BBFA948D59F}" type="datetime1">
              <a:rPr lang="it-IT" smtClean="0"/>
              <a:t>24/09/25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67F6C-56CE-B245-A2F4-FC13B453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analysys meeting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F1D3C-FBF4-C841-917E-4AAF29594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3366"/>
            <a:ext cx="11067073" cy="9451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662267-D20C-8849-BEDF-1201BC97E5DD}"/>
              </a:ext>
            </a:extLst>
          </p:cNvPr>
          <p:cNvSpPr txBox="1"/>
          <p:nvPr/>
        </p:nvSpPr>
        <p:spPr>
          <a:xfrm>
            <a:off x="11711354" y="2672862"/>
            <a:ext cx="117816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/>
              <a:t>28/32 IT active sensors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b="1" dirty="0">
                <a:solidFill>
                  <a:srgbClr val="7030A0"/>
                </a:solidFill>
              </a:rPr>
              <a:t>VT threshold @ 7 sigma</a:t>
            </a:r>
            <a:r>
              <a:rPr lang="en-GB" sz="5000" dirty="0"/>
              <a:t>, </a:t>
            </a:r>
            <a:br>
              <a:rPr lang="en-GB" sz="5000" dirty="0"/>
            </a:br>
            <a:r>
              <a:rPr lang="en-GB" sz="5000" b="1" dirty="0">
                <a:solidFill>
                  <a:schemeClr val="tx1"/>
                </a:solidFill>
              </a:rPr>
              <a:t>IT thresholds @ 10 sigma</a:t>
            </a:r>
            <a:br>
              <a:rPr lang="en-GB" sz="5000" b="1" dirty="0">
                <a:solidFill>
                  <a:schemeClr val="tx1"/>
                </a:solidFill>
              </a:rPr>
            </a:br>
            <a:endParaRPr lang="en-GB" sz="5000" b="1" dirty="0">
              <a:solidFill>
                <a:schemeClr val="tx1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b="1" dirty="0">
                <a:solidFill>
                  <a:schemeClr val="tx1"/>
                </a:solidFill>
              </a:rPr>
              <a:t>Assuming a 100% efficiency on carbon ions we expect:</a:t>
            </a:r>
          </a:p>
          <a:p>
            <a:pPr lvl="6" indent="0" algn="l"/>
            <a:r>
              <a:rPr lang="en-GB" sz="5000" b="1" dirty="0">
                <a:solidFill>
                  <a:schemeClr val="tx1"/>
                </a:solidFill>
              </a:rPr>
              <a:t>	~400k clusters + pile-up on the VT</a:t>
            </a:r>
            <a:br>
              <a:rPr lang="en-GB" sz="5000" b="1" dirty="0">
                <a:solidFill>
                  <a:schemeClr val="tx1"/>
                </a:solidFill>
              </a:rPr>
            </a:br>
            <a:r>
              <a:rPr lang="en-GB" sz="5000" b="1" dirty="0">
                <a:solidFill>
                  <a:schemeClr val="tx1"/>
                </a:solidFill>
              </a:rPr>
              <a:t>	~200k clusters + pile up on the IT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10DF4-39D8-4A4F-ABEC-765EFA3B1C50}"/>
              </a:ext>
            </a:extLst>
          </p:cNvPr>
          <p:cNvSpPr txBox="1"/>
          <p:nvPr/>
        </p:nvSpPr>
        <p:spPr>
          <a:xfrm>
            <a:off x="3130062" y="1969477"/>
            <a:ext cx="33265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100k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6CBA8-1084-4F47-87C9-BF97B584560F}"/>
              </a:ext>
            </a:extLst>
          </p:cNvPr>
          <p:cNvSpPr txBox="1"/>
          <p:nvPr/>
        </p:nvSpPr>
        <p:spPr>
          <a:xfrm>
            <a:off x="11887200" y="11218985"/>
            <a:ext cx="117615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>
                <a:sym typeface="Wingdings" pitchFamily="2" charset="2"/>
              </a:rPr>
              <a:t> IT “Efficiency” on carbon ion close to 10%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111915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504C-2E83-BC45-90AC-F0F85B4C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check: timing…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5D725-26CD-F147-8092-0AA30A60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80C3-6835-CE40-8D1B-FD3564092E46}" type="datetime1">
              <a:rPr lang="it-IT" smtClean="0"/>
              <a:t>24/09/25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2F54C-05E8-EF49-A15E-45EC65EA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analysys meeting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25F49-BA46-E64F-80F7-C50ED697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535" y="2062772"/>
            <a:ext cx="9743342" cy="10772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0CAB5-7648-3C4F-8617-4ADEB2419DB1}"/>
              </a:ext>
            </a:extLst>
          </p:cNvPr>
          <p:cNvSpPr txBox="1"/>
          <p:nvPr/>
        </p:nvSpPr>
        <p:spPr>
          <a:xfrm>
            <a:off x="13329138" y="3411415"/>
            <a:ext cx="886264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/>
              <a:t>All sensors shows the same behaviour, no timing issues observed at a first look</a:t>
            </a:r>
            <a:br>
              <a:rPr lang="en-GB" sz="5000" dirty="0"/>
            </a:br>
            <a:endParaRPr lang="en-GB" sz="50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GB" sz="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8AFCEB-DDFC-AB49-B9C0-C11A170F4A25}"/>
              </a:ext>
            </a:extLst>
          </p:cNvPr>
          <p:cNvCxnSpPr/>
          <p:nvPr/>
        </p:nvCxnSpPr>
        <p:spPr>
          <a:xfrm>
            <a:off x="5767754" y="10058400"/>
            <a:ext cx="3868615" cy="0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DACBF3F-2177-804D-A5AA-FFCCE4C96E3D}"/>
              </a:ext>
            </a:extLst>
          </p:cNvPr>
          <p:cNvSpPr txBox="1"/>
          <p:nvPr/>
        </p:nvSpPr>
        <p:spPr>
          <a:xfrm>
            <a:off x="3727938" y="10023230"/>
            <a:ext cx="18918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>
                <a:solidFill>
                  <a:srgbClr val="FF0000"/>
                </a:solidFill>
              </a:rPr>
              <a:t>600 us</a:t>
            </a:r>
          </a:p>
        </p:txBody>
      </p:sp>
    </p:spTree>
    <p:extLst>
      <p:ext uri="{BB962C8B-B14F-4D97-AF65-F5344CB8AC3E}">
        <p14:creationId xmlns:p14="http://schemas.microsoft.com/office/powerpoint/2010/main" val="318604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E09-3971-1A43-BA80-7A4DD1D9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77D7D-6A33-004A-B33F-748B6A3D7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 LNF work is starting: proper settings of threshold and masks</a:t>
            </a:r>
            <a:br>
              <a:rPr lang="en-GB" sz="6000" dirty="0"/>
            </a:br>
            <a:endParaRPr lang="en-GB" sz="6000" dirty="0"/>
          </a:p>
          <a:p>
            <a:r>
              <a:rPr lang="en-GB" sz="6000" dirty="0"/>
              <a:t>Cross-check the mapping: possible measurement with laser </a:t>
            </a:r>
            <a:br>
              <a:rPr lang="en-GB" sz="6000" dirty="0"/>
            </a:br>
            <a:endParaRPr lang="en-GB" sz="6000" dirty="0"/>
          </a:p>
          <a:p>
            <a:r>
              <a:rPr lang="en-GB" sz="6000" dirty="0"/>
              <a:t> Solve the issues observed @ CNAO on specific sensors/board</a:t>
            </a:r>
            <a:br>
              <a:rPr lang="en-GB" sz="6000" dirty="0"/>
            </a:br>
            <a:endParaRPr lang="en-GB" sz="6000" dirty="0"/>
          </a:p>
          <a:p>
            <a:r>
              <a:rPr lang="en-GB" sz="6000" dirty="0"/>
              <a:t>Understand the reason of such inefficiency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F2690-AA52-0E4B-B103-DED4623D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80C3-6835-CE40-8D1B-FD3564092E46}" type="datetime1">
              <a:rPr lang="it-IT" smtClean="0"/>
              <a:t>24/09/25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8A63C-709F-8C40-A69E-DE3A1744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analysys meeting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4862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SBAI" id="{298EBFCB-3C91-C547-BF0D-D6BCA4226630}" vid="{19344E28-3506-4C48-A205-6524F0A52FEC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1615</TotalTime>
  <Words>263</Words>
  <Application>Microsoft Macintosh PowerPoint</Application>
  <PresentationFormat>Custom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Helvetica Neue Medium</vt:lpstr>
      <vt:lpstr>Wingdings</vt:lpstr>
      <vt:lpstr>Custom Design</vt:lpstr>
      <vt:lpstr>IT updates </vt:lpstr>
      <vt:lpstr>IT mapping</vt:lpstr>
      <vt:lpstr>Geometry</vt:lpstr>
      <vt:lpstr>Beam @ CNA02025</vt:lpstr>
      <vt:lpstr>Correlation with VT clusters</vt:lpstr>
      <vt:lpstr>Noise</vt:lpstr>
      <vt:lpstr>Some numbers</vt:lpstr>
      <vt:lpstr>First check: timing…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</dc:title>
  <dc:creator>Giacomo Traini</dc:creator>
  <cp:lastModifiedBy>Giacomo Traini</cp:lastModifiedBy>
  <cp:revision>18</cp:revision>
  <cp:lastPrinted>2021-11-29T08:15:29Z</cp:lastPrinted>
  <dcterms:created xsi:type="dcterms:W3CDTF">2025-09-23T12:30:00Z</dcterms:created>
  <dcterms:modified xsi:type="dcterms:W3CDTF">2025-09-24T15:25:21Z</dcterms:modified>
</cp:coreProperties>
</file>