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91" r:id="rId5"/>
    <p:sldMasterId id="2147483703" r:id="rId6"/>
    <p:sldMasterId id="2147483759" r:id="rId7"/>
    <p:sldMasterId id="2147483771" r:id="rId8"/>
    <p:sldMasterId id="2147483783" r:id="rId9"/>
    <p:sldMasterId id="2147483803" r:id="rId10"/>
    <p:sldMasterId id="2147483809" r:id="rId11"/>
    <p:sldMasterId id="2147483827" r:id="rId12"/>
    <p:sldMasterId id="2147483852" r:id="rId13"/>
    <p:sldMasterId id="2147483876" r:id="rId14"/>
    <p:sldMasterId id="2147483889" r:id="rId15"/>
    <p:sldMasterId id="2147483901" r:id="rId16"/>
  </p:sldMasterIdLst>
  <p:notesMasterIdLst>
    <p:notesMasterId r:id="rId61"/>
  </p:notesMasterIdLst>
  <p:sldIdLst>
    <p:sldId id="451" r:id="rId17"/>
    <p:sldId id="278" r:id="rId18"/>
    <p:sldId id="376" r:id="rId19"/>
    <p:sldId id="265" r:id="rId20"/>
    <p:sldId id="459" r:id="rId21"/>
    <p:sldId id="3695" r:id="rId22"/>
    <p:sldId id="380" r:id="rId23"/>
    <p:sldId id="381" r:id="rId24"/>
    <p:sldId id="3716" r:id="rId25"/>
    <p:sldId id="460" r:id="rId26"/>
    <p:sldId id="3691" r:id="rId27"/>
    <p:sldId id="3711" r:id="rId28"/>
    <p:sldId id="444" r:id="rId29"/>
    <p:sldId id="446" r:id="rId30"/>
    <p:sldId id="3698" r:id="rId31"/>
    <p:sldId id="307" r:id="rId32"/>
    <p:sldId id="323" r:id="rId33"/>
    <p:sldId id="449" r:id="rId34"/>
    <p:sldId id="3701" r:id="rId35"/>
    <p:sldId id="448" r:id="rId36"/>
    <p:sldId id="267" r:id="rId37"/>
    <p:sldId id="287" r:id="rId38"/>
    <p:sldId id="279" r:id="rId39"/>
    <p:sldId id="280" r:id="rId40"/>
    <p:sldId id="256" r:id="rId41"/>
    <p:sldId id="391" r:id="rId42"/>
    <p:sldId id="455" r:id="rId43"/>
    <p:sldId id="3693" r:id="rId44"/>
    <p:sldId id="416" r:id="rId45"/>
    <p:sldId id="3694" r:id="rId46"/>
    <p:sldId id="3712" r:id="rId47"/>
    <p:sldId id="3713" r:id="rId48"/>
    <p:sldId id="3714" r:id="rId49"/>
    <p:sldId id="3715" r:id="rId50"/>
    <p:sldId id="425" r:id="rId51"/>
    <p:sldId id="453" r:id="rId52"/>
    <p:sldId id="3717" r:id="rId53"/>
    <p:sldId id="3683" r:id="rId54"/>
    <p:sldId id="3689" r:id="rId55"/>
    <p:sldId id="3684" r:id="rId56"/>
    <p:sldId id="3690" r:id="rId57"/>
    <p:sldId id="3718" r:id="rId58"/>
    <p:sldId id="309" r:id="rId59"/>
    <p:sldId id="452" r:id="rId60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verview" id="{94AD003A-EF07-4702-8D00-9DC76DF6411D}">
          <p14:sldIdLst>
            <p14:sldId id="451"/>
            <p14:sldId id="278"/>
            <p14:sldId id="376"/>
            <p14:sldId id="265"/>
            <p14:sldId id="459"/>
            <p14:sldId id="3695"/>
            <p14:sldId id="380"/>
            <p14:sldId id="381"/>
            <p14:sldId id="3716"/>
            <p14:sldId id="460"/>
            <p14:sldId id="3691"/>
            <p14:sldId id="3711"/>
            <p14:sldId id="444"/>
            <p14:sldId id="446"/>
            <p14:sldId id="3698"/>
            <p14:sldId id="307"/>
            <p14:sldId id="323"/>
            <p14:sldId id="449"/>
            <p14:sldId id="3701"/>
            <p14:sldId id="448"/>
            <p14:sldId id="267"/>
            <p14:sldId id="287"/>
            <p14:sldId id="279"/>
            <p14:sldId id="280"/>
            <p14:sldId id="256"/>
            <p14:sldId id="391"/>
            <p14:sldId id="455"/>
            <p14:sldId id="3693"/>
            <p14:sldId id="416"/>
            <p14:sldId id="3694"/>
            <p14:sldId id="3712"/>
            <p14:sldId id="3713"/>
            <p14:sldId id="3714"/>
            <p14:sldId id="3715"/>
            <p14:sldId id="425"/>
            <p14:sldId id="453"/>
            <p14:sldId id="3717"/>
            <p14:sldId id="3683"/>
            <p14:sldId id="3689"/>
            <p14:sldId id="3684"/>
            <p14:sldId id="3690"/>
            <p14:sldId id="3718"/>
            <p14:sldId id="309"/>
            <p14:sldId id="4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312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90" roundtripDataSignature="AMtx7mj3jbLeN3tfNeeXPwQSjWj99Gk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0FC"/>
    <a:srgbClr val="548235"/>
    <a:srgbClr val="0D79CA"/>
    <a:srgbClr val="F2F2F2"/>
    <a:srgbClr val="FAAB1C"/>
    <a:srgbClr val="B82FC3"/>
    <a:srgbClr val="F67220"/>
    <a:srgbClr val="4A206A"/>
    <a:srgbClr val="12B2E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E1CF6-2261-4C50-A763-2E43E41F3D48}" v="167" dt="2025-10-02T08:43:50.454"/>
  </p1510:revLst>
</p1510:revInfo>
</file>

<file path=ppt/tableStyles.xml><?xml version="1.0" encoding="utf-8"?>
<a:tblStyleLst xmlns:a="http://schemas.openxmlformats.org/drawingml/2006/main" def="{518697F8-4CB7-4AE2-BDD5-BBE467189BEA}">
  <a:tblStyle styleId="{518697F8-4CB7-4AE2-BDD5-BBE467189B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99" autoAdjust="0"/>
    <p:restoredTop sz="87959" autoAdjust="0"/>
  </p:normalViewPr>
  <p:slideViewPr>
    <p:cSldViewPr snapToGrid="0">
      <p:cViewPr>
        <p:scale>
          <a:sx n="70" d="100"/>
          <a:sy n="70" d="100"/>
        </p:scale>
        <p:origin x="52" y="-292"/>
      </p:cViewPr>
      <p:guideLst>
        <p:guide orient="horz" pos="4248"/>
        <p:guide pos="312"/>
        <p:guide pos="3840"/>
        <p:guide pos="7392"/>
        <p:guide orient="horz" pos="28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5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4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90" Type="http://customschemas.google.com/relationships/presentationmetadata" Target="metadata"/><Relationship Id="rId95" Type="http://schemas.microsoft.com/office/2016/11/relationships/changesInfo" Target="changesInfos/changesInfo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Hertzog" userId="a9fa6ef9-d75b-4a18-8f60-2870f49d72ac" providerId="ADAL" clId="{3C305AFA-84BC-493C-B454-1ADEE9E4DED1}"/>
    <pc:docChg chg="undo redo custSel addSld delSld modSld sldOrd delMainMaster modSection">
      <pc:chgData name="David Hertzog" userId="a9fa6ef9-d75b-4a18-8f60-2870f49d72ac" providerId="ADAL" clId="{3C305AFA-84BC-493C-B454-1ADEE9E4DED1}" dt="2025-10-02T08:44:55.160" v="758" actId="47"/>
      <pc:docMkLst>
        <pc:docMk/>
      </pc:docMkLst>
      <pc:sldChg chg="modSp add del mod">
        <pc:chgData name="David Hertzog" userId="a9fa6ef9-d75b-4a18-8f60-2870f49d72ac" providerId="ADAL" clId="{3C305AFA-84BC-493C-B454-1ADEE9E4DED1}" dt="2025-10-02T08:35:32.713" v="544" actId="113"/>
        <pc:sldMkLst>
          <pc:docMk/>
          <pc:sldMk cId="0" sldId="279"/>
        </pc:sldMkLst>
        <pc:spChg chg="mod">
          <ac:chgData name="David Hertzog" userId="a9fa6ef9-d75b-4a18-8f60-2870f49d72ac" providerId="ADAL" clId="{3C305AFA-84BC-493C-B454-1ADEE9E4DED1}" dt="2025-10-02T08:35:32.713" v="544" actId="113"/>
          <ac:spMkLst>
            <pc:docMk/>
            <pc:sldMk cId="0" sldId="279"/>
            <ac:spMk id="496" creationId="{00000000-0000-0000-0000-000000000000}"/>
          </ac:spMkLst>
        </pc:spChg>
        <pc:spChg chg="mod">
          <ac:chgData name="David Hertzog" userId="a9fa6ef9-d75b-4a18-8f60-2870f49d72ac" providerId="ADAL" clId="{3C305AFA-84BC-493C-B454-1ADEE9E4DED1}" dt="2025-10-02T08:30:44.309" v="320" actId="113"/>
          <ac:spMkLst>
            <pc:docMk/>
            <pc:sldMk cId="0" sldId="279"/>
            <ac:spMk id="497" creationId="{00000000-0000-0000-0000-000000000000}"/>
          </ac:spMkLst>
        </pc:spChg>
      </pc:sldChg>
      <pc:sldChg chg="addSp modSp add del mod">
        <pc:chgData name="David Hertzog" userId="a9fa6ef9-d75b-4a18-8f60-2870f49d72ac" providerId="ADAL" clId="{3C305AFA-84BC-493C-B454-1ADEE9E4DED1}" dt="2025-10-02T08:36:08.743" v="578" actId="1076"/>
        <pc:sldMkLst>
          <pc:docMk/>
          <pc:sldMk cId="0" sldId="280"/>
        </pc:sldMkLst>
        <pc:spChg chg="add mod">
          <ac:chgData name="David Hertzog" userId="a9fa6ef9-d75b-4a18-8f60-2870f49d72ac" providerId="ADAL" clId="{3C305AFA-84BC-493C-B454-1ADEE9E4DED1}" dt="2025-10-02T08:32:30.237" v="505" actId="113"/>
          <ac:spMkLst>
            <pc:docMk/>
            <pc:sldMk cId="0" sldId="280"/>
            <ac:spMk id="3" creationId="{DA25DA46-D030-A004-4772-DBA9B1A127B6}"/>
          </ac:spMkLst>
        </pc:spChg>
        <pc:spChg chg="mod">
          <ac:chgData name="David Hertzog" userId="a9fa6ef9-d75b-4a18-8f60-2870f49d72ac" providerId="ADAL" clId="{3C305AFA-84BC-493C-B454-1ADEE9E4DED1}" dt="2025-10-02T08:36:08.743" v="578" actId="1076"/>
          <ac:spMkLst>
            <pc:docMk/>
            <pc:sldMk cId="0" sldId="280"/>
            <ac:spMk id="505" creationId="{00000000-0000-0000-0000-000000000000}"/>
          </ac:spMkLst>
        </pc:spChg>
        <pc:spChg chg="mod">
          <ac:chgData name="David Hertzog" userId="a9fa6ef9-d75b-4a18-8f60-2870f49d72ac" providerId="ADAL" clId="{3C305AFA-84BC-493C-B454-1ADEE9E4DED1}" dt="2025-10-02T08:31:06.856" v="322" actId="14100"/>
          <ac:spMkLst>
            <pc:docMk/>
            <pc:sldMk cId="0" sldId="280"/>
            <ac:spMk id="519" creationId="{00000000-0000-0000-0000-000000000000}"/>
          </ac:spMkLst>
        </pc:spChg>
      </pc:sldChg>
      <pc:sldChg chg="addSp delSp modSp add del mod ord setBg delAnim">
        <pc:chgData name="David Hertzog" userId="a9fa6ef9-d75b-4a18-8f60-2870f49d72ac" providerId="ADAL" clId="{3C305AFA-84BC-493C-B454-1ADEE9E4DED1}" dt="2025-10-02T08:35:20.545" v="541" actId="1076"/>
        <pc:sldMkLst>
          <pc:docMk/>
          <pc:sldMk cId="0" sldId="287"/>
        </pc:sldMkLst>
        <pc:spChg chg="add del">
          <ac:chgData name="David Hertzog" userId="a9fa6ef9-d75b-4a18-8f60-2870f49d72ac" providerId="ADAL" clId="{3C305AFA-84BC-493C-B454-1ADEE9E4DED1}" dt="2025-10-02T08:33:45.740" v="515" actId="22"/>
          <ac:spMkLst>
            <pc:docMk/>
            <pc:sldMk cId="0" sldId="287"/>
            <ac:spMk id="5" creationId="{87F9FBB3-4D0C-D21A-B730-DB50861CC61D}"/>
          </ac:spMkLst>
        </pc:spChg>
        <pc:spChg chg="add mod">
          <ac:chgData name="David Hertzog" userId="a9fa6ef9-d75b-4a18-8f60-2870f49d72ac" providerId="ADAL" clId="{3C305AFA-84BC-493C-B454-1ADEE9E4DED1}" dt="2025-10-02T08:34:16.436" v="526" actId="1076"/>
          <ac:spMkLst>
            <pc:docMk/>
            <pc:sldMk cId="0" sldId="287"/>
            <ac:spMk id="7" creationId="{FB2D8056-F240-A733-4BCD-452FCAB78786}"/>
          </ac:spMkLst>
        </pc:spChg>
        <pc:spChg chg="add del">
          <ac:chgData name="David Hertzog" userId="a9fa6ef9-d75b-4a18-8f60-2870f49d72ac" providerId="ADAL" clId="{3C305AFA-84BC-493C-B454-1ADEE9E4DED1}" dt="2025-10-02T08:34:59.013" v="530" actId="22"/>
          <ac:spMkLst>
            <pc:docMk/>
            <pc:sldMk cId="0" sldId="287"/>
            <ac:spMk id="9" creationId="{D75E5077-FCED-BFC5-5D17-17CF898036E1}"/>
          </ac:spMkLst>
        </pc:spChg>
        <pc:spChg chg="add mod">
          <ac:chgData name="David Hertzog" userId="a9fa6ef9-d75b-4a18-8f60-2870f49d72ac" providerId="ADAL" clId="{3C305AFA-84BC-493C-B454-1ADEE9E4DED1}" dt="2025-10-02T08:35:20.545" v="541" actId="1076"/>
          <ac:spMkLst>
            <pc:docMk/>
            <pc:sldMk cId="0" sldId="287"/>
            <ac:spMk id="11" creationId="{50EFC5BF-9A2B-8040-A9F8-39B582CEA82B}"/>
          </ac:spMkLst>
        </pc:spChg>
        <pc:spChg chg="mod">
          <ac:chgData name="David Hertzog" userId="a9fa6ef9-d75b-4a18-8f60-2870f49d72ac" providerId="ADAL" clId="{3C305AFA-84BC-493C-B454-1ADEE9E4DED1}" dt="2025-10-02T08:29:15.154" v="153" actId="313"/>
          <ac:spMkLst>
            <pc:docMk/>
            <pc:sldMk cId="0" sldId="287"/>
            <ac:spMk id="716" creationId="{00000000-0000-0000-0000-000000000000}"/>
          </ac:spMkLst>
        </pc:spChg>
        <pc:spChg chg="del">
          <ac:chgData name="David Hertzog" userId="a9fa6ef9-d75b-4a18-8f60-2870f49d72ac" providerId="ADAL" clId="{3C305AFA-84BC-493C-B454-1ADEE9E4DED1}" dt="2025-10-02T08:29:02.042" v="150" actId="478"/>
          <ac:spMkLst>
            <pc:docMk/>
            <pc:sldMk cId="0" sldId="287"/>
            <ac:spMk id="718" creationId="{00000000-0000-0000-0000-000000000000}"/>
          </ac:spMkLst>
        </pc:spChg>
        <pc:spChg chg="mod">
          <ac:chgData name="David Hertzog" userId="a9fa6ef9-d75b-4a18-8f60-2870f49d72ac" providerId="ADAL" clId="{3C305AFA-84BC-493C-B454-1ADEE9E4DED1}" dt="2025-10-02T08:33:04.924" v="509" actId="1076"/>
          <ac:spMkLst>
            <pc:docMk/>
            <pc:sldMk cId="0" sldId="287"/>
            <ac:spMk id="719" creationId="{00000000-0000-0000-0000-000000000000}"/>
          </ac:spMkLst>
        </pc:spChg>
        <pc:spChg chg="del">
          <ac:chgData name="David Hertzog" userId="a9fa6ef9-d75b-4a18-8f60-2870f49d72ac" providerId="ADAL" clId="{3C305AFA-84BC-493C-B454-1ADEE9E4DED1}" dt="2025-10-02T08:28:36.818" v="145" actId="478"/>
          <ac:spMkLst>
            <pc:docMk/>
            <pc:sldMk cId="0" sldId="287"/>
            <ac:spMk id="723" creationId="{00000000-0000-0000-0000-000000000000}"/>
          </ac:spMkLst>
        </pc:spChg>
        <pc:spChg chg="del mod">
          <ac:chgData name="David Hertzog" userId="a9fa6ef9-d75b-4a18-8f60-2870f49d72ac" providerId="ADAL" clId="{3C305AFA-84BC-493C-B454-1ADEE9E4DED1}" dt="2025-10-02T08:28:41.989" v="147" actId="478"/>
          <ac:spMkLst>
            <pc:docMk/>
            <pc:sldMk cId="0" sldId="287"/>
            <ac:spMk id="724" creationId="{00000000-0000-0000-0000-000000000000}"/>
          </ac:spMkLst>
        </pc:spChg>
        <pc:picChg chg="add mod">
          <ac:chgData name="David Hertzog" userId="a9fa6ef9-d75b-4a18-8f60-2870f49d72ac" providerId="ADAL" clId="{3C305AFA-84BC-493C-B454-1ADEE9E4DED1}" dt="2025-10-02T08:34:49.817" v="527" actId="1076"/>
          <ac:picMkLst>
            <pc:docMk/>
            <pc:sldMk cId="0" sldId="287"/>
            <ac:picMk id="2" creationId="{7437E8A0-05A3-C6F1-5A18-BD850AD6F408}"/>
          </ac:picMkLst>
        </pc:picChg>
        <pc:picChg chg="add mod">
          <ac:chgData name="David Hertzog" userId="a9fa6ef9-d75b-4a18-8f60-2870f49d72ac" providerId="ADAL" clId="{3C305AFA-84BC-493C-B454-1ADEE9E4DED1}" dt="2025-10-02T08:34:52.230" v="528" actId="1076"/>
          <ac:picMkLst>
            <pc:docMk/>
            <pc:sldMk cId="0" sldId="287"/>
            <ac:picMk id="3" creationId="{B12C942F-F7A3-538C-E9D8-9ECB8FEA03C7}"/>
          </ac:picMkLst>
        </pc:picChg>
        <pc:picChg chg="mod">
          <ac:chgData name="David Hertzog" userId="a9fa6ef9-d75b-4a18-8f60-2870f49d72ac" providerId="ADAL" clId="{3C305AFA-84BC-493C-B454-1ADEE9E4DED1}" dt="2025-10-02T08:32:44.880" v="507" actId="1076"/>
          <ac:picMkLst>
            <pc:docMk/>
            <pc:sldMk cId="0" sldId="287"/>
            <ac:picMk id="720" creationId="{00000000-0000-0000-0000-000000000000}"/>
          </ac:picMkLst>
        </pc:picChg>
        <pc:picChg chg="mod">
          <ac:chgData name="David Hertzog" userId="a9fa6ef9-d75b-4a18-8f60-2870f49d72ac" providerId="ADAL" clId="{3C305AFA-84BC-493C-B454-1ADEE9E4DED1}" dt="2025-10-02T08:32:48.593" v="508" actId="1076"/>
          <ac:picMkLst>
            <pc:docMk/>
            <pc:sldMk cId="0" sldId="287"/>
            <ac:picMk id="721" creationId="{00000000-0000-0000-0000-000000000000}"/>
          </ac:picMkLst>
        </pc:picChg>
        <pc:picChg chg="mod">
          <ac:chgData name="David Hertzog" userId="a9fa6ef9-d75b-4a18-8f60-2870f49d72ac" providerId="ADAL" clId="{3C305AFA-84BC-493C-B454-1ADEE9E4DED1}" dt="2025-10-02T08:28:50.169" v="148" actId="1076"/>
          <ac:picMkLst>
            <pc:docMk/>
            <pc:sldMk cId="0" sldId="287"/>
            <ac:picMk id="722" creationId="{00000000-0000-0000-0000-000000000000}"/>
          </ac:picMkLst>
        </pc:picChg>
      </pc:sldChg>
      <pc:sldChg chg="delSp add del mod ord">
        <pc:chgData name="David Hertzog" userId="a9fa6ef9-d75b-4a18-8f60-2870f49d72ac" providerId="ADAL" clId="{3C305AFA-84BC-493C-B454-1ADEE9E4DED1}" dt="2025-10-02T08:35:25.449" v="542" actId="47"/>
        <pc:sldMkLst>
          <pc:docMk/>
          <pc:sldMk cId="0" sldId="288"/>
        </pc:sldMkLst>
        <pc:spChg chg="del">
          <ac:chgData name="David Hertzog" userId="a9fa6ef9-d75b-4a18-8f60-2870f49d72ac" providerId="ADAL" clId="{3C305AFA-84BC-493C-B454-1ADEE9E4DED1}" dt="2025-10-02T08:29:32.098" v="154" actId="478"/>
          <ac:spMkLst>
            <pc:docMk/>
            <pc:sldMk cId="0" sldId="288"/>
            <ac:spMk id="734" creationId="{00000000-0000-0000-0000-000000000000}"/>
          </ac:spMkLst>
        </pc:spChg>
      </pc:sldChg>
      <pc:sldChg chg="del">
        <pc:chgData name="David Hertzog" userId="a9fa6ef9-d75b-4a18-8f60-2870f49d72ac" providerId="ADAL" clId="{3C305AFA-84BC-493C-B454-1ADEE9E4DED1}" dt="2025-10-01T15:36:10.839" v="13" actId="47"/>
        <pc:sldMkLst>
          <pc:docMk/>
          <pc:sldMk cId="144328969" sldId="299"/>
        </pc:sldMkLst>
      </pc:sldChg>
      <pc:sldChg chg="del">
        <pc:chgData name="David Hertzog" userId="a9fa6ef9-d75b-4a18-8f60-2870f49d72ac" providerId="ADAL" clId="{3C305AFA-84BC-493C-B454-1ADEE9E4DED1}" dt="2025-10-02T08:44:55.160" v="758" actId="47"/>
        <pc:sldMkLst>
          <pc:docMk/>
          <pc:sldMk cId="1385003610" sldId="304"/>
        </pc:sldMkLst>
      </pc:sldChg>
      <pc:sldChg chg="del">
        <pc:chgData name="David Hertzog" userId="a9fa6ef9-d75b-4a18-8f60-2870f49d72ac" providerId="ADAL" clId="{3C305AFA-84BC-493C-B454-1ADEE9E4DED1}" dt="2025-10-02T08:44:44.983" v="755" actId="47"/>
        <pc:sldMkLst>
          <pc:docMk/>
          <pc:sldMk cId="1927834725" sldId="379"/>
        </pc:sldMkLst>
      </pc:sldChg>
      <pc:sldChg chg="delSp mod">
        <pc:chgData name="David Hertzog" userId="a9fa6ef9-d75b-4a18-8f60-2870f49d72ac" providerId="ADAL" clId="{3C305AFA-84BC-493C-B454-1ADEE9E4DED1}" dt="2025-10-02T08:27:33.012" v="140" actId="478"/>
        <pc:sldMkLst>
          <pc:docMk/>
          <pc:sldMk cId="3583368275" sldId="381"/>
        </pc:sldMkLst>
        <pc:spChg chg="del">
          <ac:chgData name="David Hertzog" userId="a9fa6ef9-d75b-4a18-8f60-2870f49d72ac" providerId="ADAL" clId="{3C305AFA-84BC-493C-B454-1ADEE9E4DED1}" dt="2025-10-02T08:27:33.012" v="140" actId="478"/>
          <ac:spMkLst>
            <pc:docMk/>
            <pc:sldMk cId="3583368275" sldId="381"/>
            <ac:spMk id="10" creationId="{8272EE24-FBBD-A20B-01AB-5E314AC54460}"/>
          </ac:spMkLst>
        </pc:spChg>
      </pc:sldChg>
      <pc:sldChg chg="del">
        <pc:chgData name="David Hertzog" userId="a9fa6ef9-d75b-4a18-8f60-2870f49d72ac" providerId="ADAL" clId="{3C305AFA-84BC-493C-B454-1ADEE9E4DED1}" dt="2025-10-02T08:44:51.113" v="757" actId="47"/>
        <pc:sldMkLst>
          <pc:docMk/>
          <pc:sldMk cId="1062190064" sldId="403"/>
        </pc:sldMkLst>
      </pc:sldChg>
      <pc:sldChg chg="del">
        <pc:chgData name="David Hertzog" userId="a9fa6ef9-d75b-4a18-8f60-2870f49d72ac" providerId="ADAL" clId="{3C305AFA-84BC-493C-B454-1ADEE9E4DED1}" dt="2025-10-02T08:44:38.979" v="753" actId="47"/>
        <pc:sldMkLst>
          <pc:docMk/>
          <pc:sldMk cId="1376226326" sldId="417"/>
        </pc:sldMkLst>
      </pc:sldChg>
      <pc:sldChg chg="del">
        <pc:chgData name="David Hertzog" userId="a9fa6ef9-d75b-4a18-8f60-2870f49d72ac" providerId="ADAL" clId="{3C305AFA-84BC-493C-B454-1ADEE9E4DED1}" dt="2025-10-02T08:44:41.635" v="754" actId="47"/>
        <pc:sldMkLst>
          <pc:docMk/>
          <pc:sldMk cId="272950247" sldId="419"/>
        </pc:sldMkLst>
      </pc:sldChg>
      <pc:sldChg chg="del">
        <pc:chgData name="David Hertzog" userId="a9fa6ef9-d75b-4a18-8f60-2870f49d72ac" providerId="ADAL" clId="{3C305AFA-84BC-493C-B454-1ADEE9E4DED1}" dt="2025-10-02T08:44:33.261" v="751" actId="47"/>
        <pc:sldMkLst>
          <pc:docMk/>
          <pc:sldMk cId="4259454743" sldId="421"/>
        </pc:sldMkLst>
      </pc:sldChg>
      <pc:sldChg chg="del">
        <pc:chgData name="David Hertzog" userId="a9fa6ef9-d75b-4a18-8f60-2870f49d72ac" providerId="ADAL" clId="{3C305AFA-84BC-493C-B454-1ADEE9E4DED1}" dt="2025-10-02T08:44:31.052" v="750" actId="47"/>
        <pc:sldMkLst>
          <pc:docMk/>
          <pc:sldMk cId="3538598792" sldId="423"/>
        </pc:sldMkLst>
      </pc:sldChg>
      <pc:sldChg chg="addSp modSp add del mod setBg modAnim">
        <pc:chgData name="David Hertzog" userId="a9fa6ef9-d75b-4a18-8f60-2870f49d72ac" providerId="ADAL" clId="{3C305AFA-84BC-493C-B454-1ADEE9E4DED1}" dt="2025-10-02T08:43:50.454" v="748"/>
        <pc:sldMkLst>
          <pc:docMk/>
          <pc:sldMk cId="839587786" sldId="425"/>
        </pc:sldMkLst>
        <pc:spChg chg="mod">
          <ac:chgData name="David Hertzog" userId="a9fa6ef9-d75b-4a18-8f60-2870f49d72ac" providerId="ADAL" clId="{3C305AFA-84BC-493C-B454-1ADEE9E4DED1}" dt="2025-10-01T15:56:41.414" v="35" actId="20577"/>
          <ac:spMkLst>
            <pc:docMk/>
            <pc:sldMk cId="839587786" sldId="425"/>
            <ac:spMk id="2" creationId="{00000000-0000-0000-0000-000000000000}"/>
          </ac:spMkLst>
        </pc:spChg>
        <pc:spChg chg="add mod">
          <ac:chgData name="David Hertzog" userId="a9fa6ef9-d75b-4a18-8f60-2870f49d72ac" providerId="ADAL" clId="{3C305AFA-84BC-493C-B454-1ADEE9E4DED1}" dt="2025-10-02T08:43:41.928" v="746" actId="1076"/>
          <ac:spMkLst>
            <pc:docMk/>
            <pc:sldMk cId="839587786" sldId="425"/>
            <ac:spMk id="3" creationId="{FC2D5467-2ACE-F494-180D-DAFBA964DD4A}"/>
          </ac:spMkLst>
        </pc:spChg>
      </pc:sldChg>
      <pc:sldChg chg="del">
        <pc:chgData name="David Hertzog" userId="a9fa6ef9-d75b-4a18-8f60-2870f49d72ac" providerId="ADAL" clId="{3C305AFA-84BC-493C-B454-1ADEE9E4DED1}" dt="2025-10-02T08:44:47.300" v="756" actId="47"/>
        <pc:sldMkLst>
          <pc:docMk/>
          <pc:sldMk cId="575008144" sldId="443"/>
        </pc:sldMkLst>
      </pc:sldChg>
      <pc:sldChg chg="del">
        <pc:chgData name="David Hertzog" userId="a9fa6ef9-d75b-4a18-8f60-2870f49d72ac" providerId="ADAL" clId="{3C305AFA-84BC-493C-B454-1ADEE9E4DED1}" dt="2025-10-02T08:44:36.663" v="752" actId="47"/>
        <pc:sldMkLst>
          <pc:docMk/>
          <pc:sldMk cId="2400913333" sldId="456"/>
        </pc:sldMkLst>
      </pc:sldChg>
      <pc:sldChg chg="del">
        <pc:chgData name="David Hertzog" userId="a9fa6ef9-d75b-4a18-8f60-2870f49d72ac" providerId="ADAL" clId="{3C305AFA-84BC-493C-B454-1ADEE9E4DED1}" dt="2025-10-02T08:44:28.697" v="749" actId="47"/>
        <pc:sldMkLst>
          <pc:docMk/>
          <pc:sldMk cId="2903880511" sldId="457"/>
        </pc:sldMkLst>
      </pc:sldChg>
      <pc:sldChg chg="del">
        <pc:chgData name="David Hertzog" userId="a9fa6ef9-d75b-4a18-8f60-2870f49d72ac" providerId="ADAL" clId="{3C305AFA-84BC-493C-B454-1ADEE9E4DED1}" dt="2025-10-01T15:35:07.940" v="9" actId="47"/>
        <pc:sldMkLst>
          <pc:docMk/>
          <pc:sldMk cId="1122409953" sldId="3682"/>
        </pc:sldMkLst>
      </pc:sldChg>
      <pc:sldChg chg="del">
        <pc:chgData name="David Hertzog" userId="a9fa6ef9-d75b-4a18-8f60-2870f49d72ac" providerId="ADAL" clId="{3C305AFA-84BC-493C-B454-1ADEE9E4DED1}" dt="2025-10-01T15:46:09.710" v="29" actId="47"/>
        <pc:sldMkLst>
          <pc:docMk/>
          <pc:sldMk cId="4119934514" sldId="3685"/>
        </pc:sldMkLst>
      </pc:sldChg>
      <pc:sldChg chg="del">
        <pc:chgData name="David Hertzog" userId="a9fa6ef9-d75b-4a18-8f60-2870f49d72ac" providerId="ADAL" clId="{3C305AFA-84BC-493C-B454-1ADEE9E4DED1}" dt="2025-10-01T15:33:40.800" v="3" actId="47"/>
        <pc:sldMkLst>
          <pc:docMk/>
          <pc:sldMk cId="955003908" sldId="3687"/>
        </pc:sldMkLst>
      </pc:sldChg>
      <pc:sldChg chg="del">
        <pc:chgData name="David Hertzog" userId="a9fa6ef9-d75b-4a18-8f60-2870f49d72ac" providerId="ADAL" clId="{3C305AFA-84BC-493C-B454-1ADEE9E4DED1}" dt="2025-10-01T15:45:33.664" v="25" actId="47"/>
        <pc:sldMkLst>
          <pc:docMk/>
          <pc:sldMk cId="90305992" sldId="3692"/>
        </pc:sldMkLst>
      </pc:sldChg>
      <pc:sldChg chg="delSp modSp mod ord delAnim">
        <pc:chgData name="David Hertzog" userId="a9fa6ef9-d75b-4a18-8f60-2870f49d72ac" providerId="ADAL" clId="{3C305AFA-84BC-493C-B454-1ADEE9E4DED1}" dt="2025-10-02T08:37:32.595" v="698" actId="20577"/>
        <pc:sldMkLst>
          <pc:docMk/>
          <pc:sldMk cId="2350762598" sldId="3694"/>
        </pc:sldMkLst>
        <pc:spChg chg="mod">
          <ac:chgData name="David Hertzog" userId="a9fa6ef9-d75b-4a18-8f60-2870f49d72ac" providerId="ADAL" clId="{3C305AFA-84BC-493C-B454-1ADEE9E4DED1}" dt="2025-10-02T08:37:32.595" v="698" actId="20577"/>
          <ac:spMkLst>
            <pc:docMk/>
            <pc:sldMk cId="2350762598" sldId="3694"/>
            <ac:spMk id="4" creationId="{21DBB18E-7489-289D-F596-B8773381E53D}"/>
          </ac:spMkLst>
        </pc:spChg>
        <pc:spChg chg="del">
          <ac:chgData name="David Hertzog" userId="a9fa6ef9-d75b-4a18-8f60-2870f49d72ac" providerId="ADAL" clId="{3C305AFA-84BC-493C-B454-1ADEE9E4DED1}" dt="2025-10-01T15:58:06.506" v="40" actId="478"/>
          <ac:spMkLst>
            <pc:docMk/>
            <pc:sldMk cId="2350762598" sldId="3694"/>
            <ac:spMk id="36" creationId="{24690129-9123-06DF-4235-3C6D5701107E}"/>
          </ac:spMkLst>
        </pc:spChg>
        <pc:grpChg chg="del">
          <ac:chgData name="David Hertzog" userId="a9fa6ef9-d75b-4a18-8f60-2870f49d72ac" providerId="ADAL" clId="{3C305AFA-84BC-493C-B454-1ADEE9E4DED1}" dt="2025-10-01T15:58:31.913" v="41" actId="478"/>
          <ac:grpSpMkLst>
            <pc:docMk/>
            <pc:sldMk cId="2350762598" sldId="3694"/>
            <ac:grpSpMk id="9" creationId="{40AB46A7-69D4-A648-7AE7-CE29C0300C32}"/>
          </ac:grpSpMkLst>
        </pc:grpChg>
        <pc:grpChg chg="mod">
          <ac:chgData name="David Hertzog" userId="a9fa6ef9-d75b-4a18-8f60-2870f49d72ac" providerId="ADAL" clId="{3C305AFA-84BC-493C-B454-1ADEE9E4DED1}" dt="2025-10-01T15:58:42.543" v="46" actId="1076"/>
          <ac:grpSpMkLst>
            <pc:docMk/>
            <pc:sldMk cId="2350762598" sldId="3694"/>
            <ac:grpSpMk id="17" creationId="{4072EFB8-5EFC-BAC9-ADD6-0C8E72143B90}"/>
          </ac:grpSpMkLst>
        </pc:grpChg>
        <pc:grpChg chg="del">
          <ac:chgData name="David Hertzog" userId="a9fa6ef9-d75b-4a18-8f60-2870f49d72ac" providerId="ADAL" clId="{3C305AFA-84BC-493C-B454-1ADEE9E4DED1}" dt="2025-10-01T15:58:04.211" v="39" actId="478"/>
          <ac:grpSpMkLst>
            <pc:docMk/>
            <pc:sldMk cId="2350762598" sldId="3694"/>
            <ac:grpSpMk id="20" creationId="{359AAFC3-6098-CBEA-42D5-3771A5DF696E}"/>
          </ac:grpSpMkLst>
        </pc:grpChg>
        <pc:picChg chg="del">
          <ac:chgData name="David Hertzog" userId="a9fa6ef9-d75b-4a18-8f60-2870f49d72ac" providerId="ADAL" clId="{3C305AFA-84BC-493C-B454-1ADEE9E4DED1}" dt="2025-10-01T15:58:33.144" v="42" actId="478"/>
          <ac:picMkLst>
            <pc:docMk/>
            <pc:sldMk cId="2350762598" sldId="3694"/>
            <ac:picMk id="7" creationId="{8F77F0F9-9B6A-E7A7-3731-47BB8240EBC3}"/>
          </ac:picMkLst>
        </pc:picChg>
        <pc:picChg chg="del">
          <ac:chgData name="David Hertzog" userId="a9fa6ef9-d75b-4a18-8f60-2870f49d72ac" providerId="ADAL" clId="{3C305AFA-84BC-493C-B454-1ADEE9E4DED1}" dt="2025-10-01T15:58:02.074" v="37" actId="478"/>
          <ac:picMkLst>
            <pc:docMk/>
            <pc:sldMk cId="2350762598" sldId="3694"/>
            <ac:picMk id="30" creationId="{6DD7A609-8B4C-7F4B-678D-04A5D48418D5}"/>
          </ac:picMkLst>
        </pc:picChg>
        <pc:picChg chg="del">
          <ac:chgData name="David Hertzog" userId="a9fa6ef9-d75b-4a18-8f60-2870f49d72ac" providerId="ADAL" clId="{3C305AFA-84BC-493C-B454-1ADEE9E4DED1}" dt="2025-10-01T15:58:03.427" v="38" actId="478"/>
          <ac:picMkLst>
            <pc:docMk/>
            <pc:sldMk cId="2350762598" sldId="3694"/>
            <ac:picMk id="31" creationId="{1333E3A3-1914-D06F-532D-547E35A989DB}"/>
          </ac:picMkLst>
        </pc:picChg>
        <pc:picChg chg="del">
          <ac:chgData name="David Hertzog" userId="a9fa6ef9-d75b-4a18-8f60-2870f49d72ac" providerId="ADAL" clId="{3C305AFA-84BC-493C-B454-1ADEE9E4DED1}" dt="2025-10-01T15:58:34.730" v="44" actId="478"/>
          <ac:picMkLst>
            <pc:docMk/>
            <pc:sldMk cId="2350762598" sldId="3694"/>
            <ac:picMk id="32" creationId="{61527A7C-7854-64BE-29CF-4B34A3237FF7}"/>
          </ac:picMkLst>
        </pc:picChg>
        <pc:picChg chg="del">
          <ac:chgData name="David Hertzog" userId="a9fa6ef9-d75b-4a18-8f60-2870f49d72ac" providerId="ADAL" clId="{3C305AFA-84BC-493C-B454-1ADEE9E4DED1}" dt="2025-10-01T15:58:34.059" v="43" actId="478"/>
          <ac:picMkLst>
            <pc:docMk/>
            <pc:sldMk cId="2350762598" sldId="3694"/>
            <ac:picMk id="33" creationId="{AA5183F3-2762-5444-EF35-87603DEB7456}"/>
          </ac:picMkLst>
        </pc:picChg>
        <pc:cxnChg chg="del">
          <ac:chgData name="David Hertzog" userId="a9fa6ef9-d75b-4a18-8f60-2870f49d72ac" providerId="ADAL" clId="{3C305AFA-84BC-493C-B454-1ADEE9E4DED1}" dt="2025-10-01T15:58:45.970" v="47" actId="478"/>
          <ac:cxnSpMkLst>
            <pc:docMk/>
            <pc:sldMk cId="2350762598" sldId="3694"/>
            <ac:cxnSpMk id="35" creationId="{7CF82E9F-6655-A480-132D-563C25F43F59}"/>
          </ac:cxnSpMkLst>
        </pc:cxnChg>
      </pc:sldChg>
      <pc:sldChg chg="add del">
        <pc:chgData name="David Hertzog" userId="a9fa6ef9-d75b-4a18-8f60-2870f49d72ac" providerId="ADAL" clId="{3C305AFA-84BC-493C-B454-1ADEE9E4DED1}" dt="2025-10-01T15:33:36.639" v="1"/>
        <pc:sldMkLst>
          <pc:docMk/>
          <pc:sldMk cId="421559570" sldId="3695"/>
        </pc:sldMkLst>
      </pc:sldChg>
      <pc:sldChg chg="addSp delSp modSp add mod modAnim">
        <pc:chgData name="David Hertzog" userId="a9fa6ef9-d75b-4a18-8f60-2870f49d72ac" providerId="ADAL" clId="{3C305AFA-84BC-493C-B454-1ADEE9E4DED1}" dt="2025-10-02T08:26:36.350" v="137"/>
        <pc:sldMkLst>
          <pc:docMk/>
          <pc:sldMk cId="2812826802" sldId="3695"/>
        </pc:sldMkLst>
        <pc:spChg chg="mod">
          <ac:chgData name="David Hertzog" userId="a9fa6ef9-d75b-4a18-8f60-2870f49d72ac" providerId="ADAL" clId="{3C305AFA-84BC-493C-B454-1ADEE9E4DED1}" dt="2025-10-02T08:21:41.761" v="127" actId="113"/>
          <ac:spMkLst>
            <pc:docMk/>
            <pc:sldMk cId="2812826802" sldId="3695"/>
            <ac:spMk id="2" creationId="{E4781E3B-7445-0907-995C-E03DB917AE7B}"/>
          </ac:spMkLst>
        </pc:spChg>
        <pc:spChg chg="mod">
          <ac:chgData name="David Hertzog" userId="a9fa6ef9-d75b-4a18-8f60-2870f49d72ac" providerId="ADAL" clId="{3C305AFA-84BC-493C-B454-1ADEE9E4DED1}" dt="2025-10-02T08:23:59.606" v="136" actId="1076"/>
          <ac:spMkLst>
            <pc:docMk/>
            <pc:sldMk cId="2812826802" sldId="3695"/>
            <ac:spMk id="4" creationId="{B5056ECD-B42A-C30F-B38D-23E547842810}"/>
          </ac:spMkLst>
        </pc:spChg>
        <pc:spChg chg="mod topLvl">
          <ac:chgData name="David Hertzog" userId="a9fa6ef9-d75b-4a18-8f60-2870f49d72ac" providerId="ADAL" clId="{3C305AFA-84BC-493C-B454-1ADEE9E4DED1}" dt="2025-10-02T08:23:25.622" v="129" actId="165"/>
          <ac:spMkLst>
            <pc:docMk/>
            <pc:sldMk cId="2812826802" sldId="3695"/>
            <ac:spMk id="6" creationId="{AD6EA501-EA6A-E853-33E7-9288C8A0493D}"/>
          </ac:spMkLst>
        </pc:spChg>
        <pc:spChg chg="mod topLvl">
          <ac:chgData name="David Hertzog" userId="a9fa6ef9-d75b-4a18-8f60-2870f49d72ac" providerId="ADAL" clId="{3C305AFA-84BC-493C-B454-1ADEE9E4DED1}" dt="2025-10-02T08:23:25.622" v="129" actId="165"/>
          <ac:spMkLst>
            <pc:docMk/>
            <pc:sldMk cId="2812826802" sldId="3695"/>
            <ac:spMk id="8" creationId="{C5E91AED-B84A-8AF7-D549-1FA1E81EAA12}"/>
          </ac:spMkLst>
        </pc:spChg>
        <pc:spChg chg="mod topLvl">
          <ac:chgData name="David Hertzog" userId="a9fa6ef9-d75b-4a18-8f60-2870f49d72ac" providerId="ADAL" clId="{3C305AFA-84BC-493C-B454-1ADEE9E4DED1}" dt="2025-10-02T08:23:25.622" v="129" actId="165"/>
          <ac:spMkLst>
            <pc:docMk/>
            <pc:sldMk cId="2812826802" sldId="3695"/>
            <ac:spMk id="9" creationId="{D37B5430-4A86-0036-0B05-D9556E0F1B6D}"/>
          </ac:spMkLst>
        </pc:spChg>
        <pc:grpChg chg="del mod">
          <ac:chgData name="David Hertzog" userId="a9fa6ef9-d75b-4a18-8f60-2870f49d72ac" providerId="ADAL" clId="{3C305AFA-84BC-493C-B454-1ADEE9E4DED1}" dt="2025-10-02T08:23:25.622" v="129" actId="165"/>
          <ac:grpSpMkLst>
            <pc:docMk/>
            <pc:sldMk cId="2812826802" sldId="3695"/>
            <ac:grpSpMk id="12" creationId="{9C7A6E2A-7426-8563-9D1D-AD8A87A0B616}"/>
          </ac:grpSpMkLst>
        </pc:grpChg>
        <pc:picChg chg="del mod topLvl">
          <ac:chgData name="David Hertzog" userId="a9fa6ef9-d75b-4a18-8f60-2870f49d72ac" providerId="ADAL" clId="{3C305AFA-84BC-493C-B454-1ADEE9E4DED1}" dt="2025-10-02T08:23:29.469" v="130" actId="478"/>
          <ac:picMkLst>
            <pc:docMk/>
            <pc:sldMk cId="2812826802" sldId="3695"/>
            <ac:picMk id="5" creationId="{E1E721ED-F7C6-0A28-D5E7-B10E43D50128}"/>
          </ac:picMkLst>
        </pc:picChg>
        <pc:picChg chg="add mod ord">
          <ac:chgData name="David Hertzog" userId="a9fa6ef9-d75b-4a18-8f60-2870f49d72ac" providerId="ADAL" clId="{3C305AFA-84BC-493C-B454-1ADEE9E4DED1}" dt="2025-10-02T08:23:55.293" v="135" actId="1076"/>
          <ac:picMkLst>
            <pc:docMk/>
            <pc:sldMk cId="2812826802" sldId="3695"/>
            <ac:picMk id="10" creationId="{CC18C439-787F-8F43-5A15-7A356A13E13F}"/>
          </ac:picMkLst>
        </pc:picChg>
      </pc:sldChg>
      <pc:sldChg chg="modSp add mod">
        <pc:chgData name="David Hertzog" userId="a9fa6ef9-d75b-4a18-8f60-2870f49d72ac" providerId="ADAL" clId="{3C305AFA-84BC-493C-B454-1ADEE9E4DED1}" dt="2025-10-01T15:35:01.011" v="8" actId="27636"/>
        <pc:sldMkLst>
          <pc:docMk/>
          <pc:sldMk cId="3481547034" sldId="3698"/>
        </pc:sldMkLst>
        <pc:spChg chg="mod">
          <ac:chgData name="David Hertzog" userId="a9fa6ef9-d75b-4a18-8f60-2870f49d72ac" providerId="ADAL" clId="{3C305AFA-84BC-493C-B454-1ADEE9E4DED1}" dt="2025-10-01T15:35:01.011" v="8" actId="27636"/>
          <ac:spMkLst>
            <pc:docMk/>
            <pc:sldMk cId="3481547034" sldId="3698"/>
            <ac:spMk id="3" creationId="{27DD8892-18BA-EC0E-5278-2C06C8714DF0}"/>
          </ac:spMkLst>
        </pc:spChg>
      </pc:sldChg>
      <pc:sldChg chg="add del">
        <pc:chgData name="David Hertzog" userId="a9fa6ef9-d75b-4a18-8f60-2870f49d72ac" providerId="ADAL" clId="{3C305AFA-84BC-493C-B454-1ADEE9E4DED1}" dt="2025-10-01T15:36:01.737" v="12"/>
        <pc:sldMkLst>
          <pc:docMk/>
          <pc:sldMk cId="1254962709" sldId="3701"/>
        </pc:sldMkLst>
      </pc:sldChg>
      <pc:sldChg chg="modSp add del modTransition">
        <pc:chgData name="David Hertzog" userId="a9fa6ef9-d75b-4a18-8f60-2870f49d72ac" providerId="ADAL" clId="{3C305AFA-84BC-493C-B454-1ADEE9E4DED1}" dt="2025-10-01T15:34:34.136" v="6"/>
        <pc:sldMkLst>
          <pc:docMk/>
          <pc:sldMk cId="1488820499" sldId="3711"/>
        </pc:sldMkLst>
        <pc:spChg chg="mod">
          <ac:chgData name="David Hertzog" userId="a9fa6ef9-d75b-4a18-8f60-2870f49d72ac" providerId="ADAL" clId="{3C305AFA-84BC-493C-B454-1ADEE9E4DED1}" dt="2025-10-01T15:34:28.185" v="4"/>
          <ac:spMkLst>
            <pc:docMk/>
            <pc:sldMk cId="1488820499" sldId="3711"/>
            <ac:spMk id="2" creationId="{41C99966-782C-D37D-54AD-AFF6693636DB}"/>
          </ac:spMkLst>
        </pc:spChg>
        <pc:spChg chg="mod">
          <ac:chgData name="David Hertzog" userId="a9fa6ef9-d75b-4a18-8f60-2870f49d72ac" providerId="ADAL" clId="{3C305AFA-84BC-493C-B454-1ADEE9E4DED1}" dt="2025-10-01T15:34:28.185" v="4"/>
          <ac:spMkLst>
            <pc:docMk/>
            <pc:sldMk cId="1488820499" sldId="3711"/>
            <ac:spMk id="3" creationId="{19C6F93A-D876-FB2F-1EF4-320632BCF58F}"/>
          </ac:spMkLst>
        </pc:spChg>
        <pc:spChg chg="mod">
          <ac:chgData name="David Hertzog" userId="a9fa6ef9-d75b-4a18-8f60-2870f49d72ac" providerId="ADAL" clId="{3C305AFA-84BC-493C-B454-1ADEE9E4DED1}" dt="2025-10-01T15:34:28.185" v="4"/>
          <ac:spMkLst>
            <pc:docMk/>
            <pc:sldMk cId="1488820499" sldId="3711"/>
            <ac:spMk id="4" creationId="{825E210B-7AB1-ED6B-B23F-85C373E3D63B}"/>
          </ac:spMkLst>
        </pc:spChg>
      </pc:sldChg>
      <pc:sldChg chg="add">
        <pc:chgData name="David Hertzog" userId="a9fa6ef9-d75b-4a18-8f60-2870f49d72ac" providerId="ADAL" clId="{3C305AFA-84BC-493C-B454-1ADEE9E4DED1}" dt="2025-10-01T15:42:31.777" v="16"/>
        <pc:sldMkLst>
          <pc:docMk/>
          <pc:sldMk cId="1632668199" sldId="3712"/>
        </pc:sldMkLst>
      </pc:sldChg>
      <pc:sldChg chg="add del">
        <pc:chgData name="David Hertzog" userId="a9fa6ef9-d75b-4a18-8f60-2870f49d72ac" providerId="ADAL" clId="{3C305AFA-84BC-493C-B454-1ADEE9E4DED1}" dt="2025-10-01T15:42:31.650" v="15"/>
        <pc:sldMkLst>
          <pc:docMk/>
          <pc:sldMk cId="2412607049" sldId="3712"/>
        </pc:sldMkLst>
      </pc:sldChg>
      <pc:sldChg chg="add">
        <pc:chgData name="David Hertzog" userId="a9fa6ef9-d75b-4a18-8f60-2870f49d72ac" providerId="ADAL" clId="{3C305AFA-84BC-493C-B454-1ADEE9E4DED1}" dt="2025-10-01T15:42:31.777" v="16"/>
        <pc:sldMkLst>
          <pc:docMk/>
          <pc:sldMk cId="1612020912" sldId="3713"/>
        </pc:sldMkLst>
      </pc:sldChg>
      <pc:sldChg chg="add del">
        <pc:chgData name="David Hertzog" userId="a9fa6ef9-d75b-4a18-8f60-2870f49d72ac" providerId="ADAL" clId="{3C305AFA-84BC-493C-B454-1ADEE9E4DED1}" dt="2025-10-01T15:42:31.650" v="15"/>
        <pc:sldMkLst>
          <pc:docMk/>
          <pc:sldMk cId="2301110301" sldId="3713"/>
        </pc:sldMkLst>
      </pc:sldChg>
      <pc:sldChg chg="add">
        <pc:chgData name="David Hertzog" userId="a9fa6ef9-d75b-4a18-8f60-2870f49d72ac" providerId="ADAL" clId="{3C305AFA-84BC-493C-B454-1ADEE9E4DED1}" dt="2025-10-01T15:42:31.777" v="16"/>
        <pc:sldMkLst>
          <pc:docMk/>
          <pc:sldMk cId="1792418496" sldId="3714"/>
        </pc:sldMkLst>
      </pc:sldChg>
      <pc:sldChg chg="add del">
        <pc:chgData name="David Hertzog" userId="a9fa6ef9-d75b-4a18-8f60-2870f49d72ac" providerId="ADAL" clId="{3C305AFA-84BC-493C-B454-1ADEE9E4DED1}" dt="2025-10-01T15:42:31.650" v="15"/>
        <pc:sldMkLst>
          <pc:docMk/>
          <pc:sldMk cId="3473477791" sldId="3714"/>
        </pc:sldMkLst>
      </pc:sldChg>
      <pc:sldChg chg="add del">
        <pc:chgData name="David Hertzog" userId="a9fa6ef9-d75b-4a18-8f60-2870f49d72ac" providerId="ADAL" clId="{3C305AFA-84BC-493C-B454-1ADEE9E4DED1}" dt="2025-10-01T15:42:31.650" v="15"/>
        <pc:sldMkLst>
          <pc:docMk/>
          <pc:sldMk cId="1718676947" sldId="3715"/>
        </pc:sldMkLst>
      </pc:sldChg>
      <pc:sldChg chg="add">
        <pc:chgData name="David Hertzog" userId="a9fa6ef9-d75b-4a18-8f60-2870f49d72ac" providerId="ADAL" clId="{3C305AFA-84BC-493C-B454-1ADEE9E4DED1}" dt="2025-10-01T15:42:31.777" v="16"/>
        <pc:sldMkLst>
          <pc:docMk/>
          <pc:sldMk cId="3705389895" sldId="3715"/>
        </pc:sldMkLst>
      </pc:sldChg>
      <pc:sldChg chg="add ord">
        <pc:chgData name="David Hertzog" userId="a9fa6ef9-d75b-4a18-8f60-2870f49d72ac" providerId="ADAL" clId="{3C305AFA-84BC-493C-B454-1ADEE9E4DED1}" dt="2025-10-02T08:27:23.470" v="139"/>
        <pc:sldMkLst>
          <pc:docMk/>
          <pc:sldMk cId="1912009155" sldId="3716"/>
        </pc:sldMkLst>
      </pc:sldChg>
      <pc:sldChg chg="add del">
        <pc:chgData name="David Hertzog" userId="a9fa6ef9-d75b-4a18-8f60-2870f49d72ac" providerId="ADAL" clId="{3C305AFA-84BC-493C-B454-1ADEE9E4DED1}" dt="2025-10-01T15:44:13.027" v="20"/>
        <pc:sldMkLst>
          <pc:docMk/>
          <pc:sldMk cId="2611775598" sldId="3716"/>
        </pc:sldMkLst>
      </pc:sldChg>
      <pc:sldChg chg="add del">
        <pc:chgData name="David Hertzog" userId="a9fa6ef9-d75b-4a18-8f60-2870f49d72ac" providerId="ADAL" clId="{3C305AFA-84BC-493C-B454-1ADEE9E4DED1}" dt="2025-10-01T15:45:30.703" v="23"/>
        <pc:sldMkLst>
          <pc:docMk/>
          <pc:sldMk cId="399355628" sldId="3717"/>
        </pc:sldMkLst>
      </pc:sldChg>
      <pc:sldChg chg="add">
        <pc:chgData name="David Hertzog" userId="a9fa6ef9-d75b-4a18-8f60-2870f49d72ac" providerId="ADAL" clId="{3C305AFA-84BC-493C-B454-1ADEE9E4DED1}" dt="2025-10-01T15:45:30.795" v="24"/>
        <pc:sldMkLst>
          <pc:docMk/>
          <pc:sldMk cId="2552549542" sldId="3717"/>
        </pc:sldMkLst>
      </pc:sldChg>
      <pc:sldChg chg="add">
        <pc:chgData name="David Hertzog" userId="a9fa6ef9-d75b-4a18-8f60-2870f49d72ac" providerId="ADAL" clId="{3C305AFA-84BC-493C-B454-1ADEE9E4DED1}" dt="2025-10-01T15:46:05.617" v="28"/>
        <pc:sldMkLst>
          <pc:docMk/>
          <pc:sldMk cId="3051345397" sldId="3718"/>
        </pc:sldMkLst>
      </pc:sldChg>
      <pc:sldChg chg="add del">
        <pc:chgData name="David Hertzog" userId="a9fa6ef9-d75b-4a18-8f60-2870f49d72ac" providerId="ADAL" clId="{3C305AFA-84BC-493C-B454-1ADEE9E4DED1}" dt="2025-10-01T15:46:05.537" v="27"/>
        <pc:sldMkLst>
          <pc:docMk/>
          <pc:sldMk cId="4194295543" sldId="3718"/>
        </pc:sldMkLst>
      </pc:sldChg>
      <pc:sldChg chg="add del">
        <pc:chgData name="David Hertzog" userId="a9fa6ef9-d75b-4a18-8f60-2870f49d72ac" providerId="ADAL" clId="{3C305AFA-84BC-493C-B454-1ADEE9E4DED1}" dt="2025-10-01T15:58:58.103" v="48" actId="47"/>
        <pc:sldMkLst>
          <pc:docMk/>
          <pc:sldMk cId="8222345" sldId="3719"/>
        </pc:sldMkLst>
      </pc:sldChg>
      <pc:sldMasterChg chg="del delSldLayout">
        <pc:chgData name="David Hertzog" userId="a9fa6ef9-d75b-4a18-8f60-2870f49d72ac" providerId="ADAL" clId="{3C305AFA-84BC-493C-B454-1ADEE9E4DED1}" dt="2025-10-02T08:44:55.160" v="758" actId="47"/>
        <pc:sldMasterMkLst>
          <pc:docMk/>
          <pc:sldMasterMk cId="2939117122" sldId="2147483864"/>
        </pc:sldMasterMkLst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3396787662" sldId="2147483865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2852449556" sldId="2147483866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1117460722" sldId="2147483867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2857887549" sldId="2147483868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4186336118" sldId="2147483869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1178689331" sldId="2147483870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3245646937" sldId="2147483871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3949690020" sldId="2147483872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1045501968" sldId="2147483873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3525401702" sldId="2147483874"/>
          </pc:sldLayoutMkLst>
        </pc:sldLayoutChg>
        <pc:sldLayoutChg chg="del">
          <pc:chgData name="David Hertzog" userId="a9fa6ef9-d75b-4a18-8f60-2870f49d72ac" providerId="ADAL" clId="{3C305AFA-84BC-493C-B454-1ADEE9E4DED1}" dt="2025-10-02T08:44:55.160" v="758" actId="47"/>
          <pc:sldLayoutMkLst>
            <pc:docMk/>
            <pc:sldMasterMk cId="2939117122" sldId="2147483864"/>
            <pc:sldLayoutMk cId="245625780" sldId="21474838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606-4ED3-DFF7-428C-564A6B61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12013-0F54-A98C-2ED9-95A199734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3FA1A-EFDF-3624-BD04-8AE2BCC3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Abstract: The fundamental principle of</a:t>
            </a:r>
            <a:br>
              <a:rPr lang="en-US" dirty="0"/>
            </a:br>
            <a:r>
              <a:rPr lang="en-US" dirty="0"/>
              <a:t>Flavor Universality is a centerpiece of the Standard Model of Particle</a:t>
            </a:r>
            <a:br>
              <a:rPr lang="en-US" dirty="0"/>
            </a:br>
            <a:r>
              <a:rPr lang="en-US" dirty="0"/>
              <a:t>Physics. PIONEER is a new experiment set to challenge this principle</a:t>
            </a:r>
            <a:br>
              <a:rPr lang="en-US" dirty="0"/>
            </a:br>
            <a:r>
              <a:rPr lang="en-US" dirty="0"/>
              <a:t>by studying the rarest decays of the charged pion. With this new</a:t>
            </a:r>
            <a:br>
              <a:rPr lang="en-US" dirty="0"/>
            </a:br>
            <a:r>
              <a:rPr lang="en-US" dirty="0"/>
              <a:t>apparatus, we aim to improve the rare pion decay measurements up to</a:t>
            </a:r>
            <a:br>
              <a:rPr lang="en-US" dirty="0"/>
            </a:br>
            <a:r>
              <a:rPr lang="en-US" dirty="0"/>
              <a:t>15-fold over the current ones and probe the Standard Model at energy</a:t>
            </a:r>
            <a:br>
              <a:rPr lang="en-US" dirty="0"/>
            </a:br>
            <a:r>
              <a:rPr lang="en-US" dirty="0"/>
              <a:t>scales beyond the reach of colliders. Our experiment design benefits</a:t>
            </a:r>
            <a:br>
              <a:rPr lang="en-US" dirty="0"/>
            </a:br>
            <a:r>
              <a:rPr lang="en-US" dirty="0"/>
              <a:t>from past-generation experiments and employs emergent technologies in</a:t>
            </a:r>
            <a:br>
              <a:rPr lang="en-US" dirty="0"/>
            </a:br>
            <a:r>
              <a:rPr lang="en-US" dirty="0"/>
              <a:t>tracking and calorimetry. In this talk, I will discuss the physics</a:t>
            </a:r>
            <a:br>
              <a:rPr lang="en-US" dirty="0"/>
            </a:br>
            <a:r>
              <a:rPr lang="en-US" dirty="0"/>
              <a:t>case of the experiment, review its conceptual design and present the</a:t>
            </a:r>
            <a:br>
              <a:rPr lang="en-US" dirty="0"/>
            </a:br>
            <a:r>
              <a:rPr lang="en-US" dirty="0"/>
              <a:t>ongoing R&amp;D effort toward building the detector for the first phase of</a:t>
            </a:r>
            <a:br>
              <a:rPr lang="en-US" dirty="0"/>
            </a:br>
            <a:r>
              <a:rPr lang="en-US" dirty="0"/>
              <a:t>the project.  I will also describe the additional physics goals, which include exotic searches and, in a slightly reconfigured setup, a measurement of pion beta decay to determine </a:t>
            </a:r>
            <a:r>
              <a:rPr lang="en-US" dirty="0" err="1"/>
              <a:t>Vud</a:t>
            </a:r>
            <a:r>
              <a:rPr lang="en-US" dirty="0"/>
              <a:t> in a theoretically clean manner.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37F63-E10F-290D-2799-D7A5AC6AF7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952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7da00dc0da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7da00dc0da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7da00dc0da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7da00dc0da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56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05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947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18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5264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424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57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Anderson and </a:t>
            </a:r>
            <a:r>
              <a:rPr lang="en-US" dirty="0" err="1"/>
              <a:t>Neddermeyer</a:t>
            </a:r>
            <a:r>
              <a:rPr lang="en-US" dirty="0"/>
              <a:t>, 1936, nearly 90 yrs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75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76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624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759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19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44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24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7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9487" y="154515"/>
            <a:ext cx="8773369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487" y="1065231"/>
            <a:ext cx="11226396" cy="5439757"/>
          </a:xfrm>
          <a:prstGeom prst="rect">
            <a:avLst/>
          </a:prstGeom>
        </p:spPr>
        <p:txBody>
          <a:bodyPr lIns="0" tIns="0" rIns="0" bIns="0"/>
          <a:lstStyle>
            <a:lvl1pPr marL="106363" indent="-152400">
              <a:tabLst>
                <a:tab pos="288925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5" indent="-285750"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891" lvl="1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</a:pPr>
            <a:r>
              <a:rPr lang="en-US" dirty="0"/>
              <a:t>Second level</a:t>
            </a:r>
          </a:p>
          <a:p>
            <a:pPr marL="457189" lvl="2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571486" lvl="3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AE677-D51E-9517-E96E-B7E730E9733E}"/>
              </a:ext>
            </a:extLst>
          </p:cNvPr>
          <p:cNvSpPr txBox="1">
            <a:spLocks/>
          </p:cNvSpPr>
          <p:nvPr userDrawn="1"/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 smtClean="0">
                <a:solidFill>
                  <a:srgbClr val="004C97"/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A37012-34B9-AB9E-8271-466CAB4C1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87" y="659465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2">
                    <a:lumMod val="50000"/>
                  </a:schemeClr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153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8CCA-2E55-4788-9D77-348C4B8E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3574A-274F-4E4B-878A-BE8D14883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EC11-B95B-471C-BB4F-BDBA917B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DE430-86EF-415F-AA07-6FA627C9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7CDAE-F654-43A7-8395-C407C75A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04DDA-11B9-496A-94A0-905F90DD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183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1460-8497-4369-825B-67A5C650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F1F01-E1B2-4F4F-BFDC-2A82C0CCA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E66D1-5804-4214-95A6-638218BCB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86EC5-DB54-471C-883E-7243501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5977E-8B2B-411B-8DBB-0072D755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441C1-9E71-4441-854D-2EB682E4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084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54D6-1E75-4117-BD8E-BAB5E070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86FAA-A2E2-4C6C-9C86-336B0B828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4EC59-5398-4052-80F4-77F3603C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35B0-6AE6-4759-9CF3-531A6C5E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8EBB-D041-460F-ADDD-7E027E2D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382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52C1A-89C4-4731-BC41-F8E8DCD24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46A48-2281-4265-A9E8-CFB96D5B9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CC82F-3D60-4207-BD7B-572B4655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9FB99-E972-4F97-891C-51B75134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47E9-6994-4126-8B7D-6E5A80E7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175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27567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11096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8598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25499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99895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913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82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45255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0539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0350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63712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75610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31275ED-4D6F-E287-5C8E-647EB5021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4461" y="5922214"/>
            <a:ext cx="4439752" cy="93413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t="33548" b="11009"/>
          <a:stretch/>
        </p:blipFill>
        <p:spPr>
          <a:xfrm>
            <a:off x="-219948" y="768403"/>
            <a:ext cx="12565629" cy="3483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31082A-7EAE-4179-8531-29F39C033B54}"/>
              </a:ext>
            </a:extLst>
          </p:cNvPr>
          <p:cNvSpPr/>
          <p:nvPr userDrawn="1"/>
        </p:nvSpPr>
        <p:spPr>
          <a:xfrm>
            <a:off x="-23683" y="353465"/>
            <a:ext cx="12252960" cy="12294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575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176FD7-70F9-4F52-A6E5-13435D420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005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938D8-1BD1-4297-AE4C-A9D432215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34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9A04A2-726F-2143-A443-7788AF27176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00947C-293D-4C63-AD6A-16938173D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06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5344510"/>
            <a:ext cx="11582400" cy="6897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7E2DF6-2CD7-4DF0-ADA1-CC300474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4240357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4DC36-9EA2-4C9D-9AEB-B71F8D7CF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7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365793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98878-FF48-464C-9914-381C2AFCE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011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2DCBDEB-447A-43BF-BEFD-4DEDEAE76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203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/Thanks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4331B5-FC56-167C-0BF0-B8157991D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83" y="578255"/>
            <a:ext cx="12192000" cy="370081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44055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D102F-77DF-A1A5-4B25-F0E6AF04D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23482" y="5928274"/>
            <a:ext cx="4418812" cy="929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A19F7-D1A4-47B4-9B1A-B3BAC531BD03}"/>
              </a:ext>
            </a:extLst>
          </p:cNvPr>
          <p:cNvSpPr txBox="1"/>
          <p:nvPr userDrawn="1"/>
        </p:nvSpPr>
        <p:spPr>
          <a:xfrm>
            <a:off x="8969830" y="522193"/>
            <a:ext cx="381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PIONEER Collaboration Meeting | TRIUMF 2025</a:t>
            </a:r>
          </a:p>
        </p:txBody>
      </p:sp>
    </p:spTree>
    <p:extLst>
      <p:ext uri="{BB962C8B-B14F-4D97-AF65-F5344CB8AC3E}">
        <p14:creationId xmlns:p14="http://schemas.microsoft.com/office/powerpoint/2010/main" val="23739916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 defTabSz="609585" fontAlgn="base">
              <a:buClrTx/>
            </a:pPr>
            <a:fld id="{00000000-1234-1234-1234-123412341234}" type="slidenum">
              <a:rPr lang="en" kern="1200" smtClean="0"/>
              <a:pPr algn="r" defTabSz="609585" fontAlgn="base">
                <a:buClrTx/>
              </a:pPr>
              <a:t>‹#›</a:t>
            </a:fld>
            <a:endParaRPr lang="en" kern="1200"/>
          </a:p>
        </p:txBody>
      </p:sp>
      <p:sp>
        <p:nvSpPr>
          <p:cNvPr id="86" name="Google Shape;86;p12"/>
          <p:cNvSpPr txBox="1"/>
          <p:nvPr/>
        </p:nvSpPr>
        <p:spPr>
          <a:xfrm>
            <a:off x="91933" y="6447700"/>
            <a:ext cx="4303200" cy="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Omar Beesley - University of Washington 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856721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585" fontAlgn="base">
              <a:buClrTx/>
            </a:pPr>
            <a:fld id="{00000000-1234-1234-1234-123412341234}" type="slidenum">
              <a:rPr lang="en" kern="1200" smtClean="0"/>
              <a:pPr defTabSz="609585" fontAlgn="base">
                <a:buClrTx/>
              </a:pPr>
              <a:t>‹#›</a:t>
            </a:fld>
            <a:endParaRPr lang="en" kern="1200"/>
          </a:p>
        </p:txBody>
      </p:sp>
    </p:spTree>
    <p:extLst>
      <p:ext uri="{BB962C8B-B14F-4D97-AF65-F5344CB8AC3E}">
        <p14:creationId xmlns:p14="http://schemas.microsoft.com/office/powerpoint/2010/main" val="3874265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C2A22C84-E129-484F-A87C-4AA958F37F20}" type="datetimeFigureOut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10/1/2025</a:t>
            </a:fld>
            <a:endParaRPr lang="en-US" kern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91666F80-9F16-419A-9700-EF66FE89483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942802250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3997533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0600" y="1676400"/>
            <a:ext cx="10830800" cy="21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0600" y="4243084"/>
            <a:ext cx="1083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0898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3997533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80600" y="2743200"/>
            <a:ext cx="10830800" cy="10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38695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36664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744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74343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22728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27051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7300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43121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6096000" y="10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0" name="Google Shape;4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07767"/>
            <a:ext cx="5393600" cy="20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872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9100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44579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321967"/>
            <a:ext cx="11360800" cy="25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095067"/>
            <a:ext cx="113608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92306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7526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49288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0186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6024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42592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3287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890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6286497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lang="en-US" sz="32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AB2CC0-3284-6D3B-A5D6-D72602B1299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98357" y="962526"/>
            <a:ext cx="5689643" cy="5430779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F26118-BE1E-62FD-8600-421751F9B6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8298" y="962526"/>
            <a:ext cx="5689643" cy="5430779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9C764-98A1-6FE0-609C-AD9BB4EB9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3" y="655921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2">
                    <a:lumMod val="50000"/>
                  </a:schemeClr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6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2509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4239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2499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176FD7-70F9-4F52-A6E5-13435D420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3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938D8-1BD1-4297-AE4C-A9D432215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2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9A04A2-726F-2143-A443-7788AF27176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00947C-293D-4C63-AD6A-16938173D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5344510"/>
            <a:ext cx="11582400" cy="6897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7E2DF6-2CD7-4DF0-ADA1-CC300474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4240357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4DC36-9EA2-4C9D-9AEB-B71F8D7C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4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98878-FF48-464C-9914-381C2AFCE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5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2DCBDEB-447A-43BF-BEFD-4DEDEAE76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0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 defTabSz="609585" fontAlgn="base">
              <a:buClrTx/>
            </a:pPr>
            <a:fld id="{00000000-1234-1234-1234-123412341234}" type="slidenum">
              <a:rPr lang="en" kern="1200" smtClean="0"/>
              <a:pPr algn="r" defTabSz="609585" fontAlgn="base">
                <a:buClrTx/>
              </a:pPr>
              <a:t>‹#›</a:t>
            </a:fld>
            <a:endParaRPr lang="en" kern="1200"/>
          </a:p>
        </p:txBody>
      </p:sp>
      <p:sp>
        <p:nvSpPr>
          <p:cNvPr id="86" name="Google Shape;86;p12"/>
          <p:cNvSpPr txBox="1"/>
          <p:nvPr/>
        </p:nvSpPr>
        <p:spPr>
          <a:xfrm>
            <a:off x="91933" y="6447700"/>
            <a:ext cx="4303200" cy="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Omar Beesley - University of Washington 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2327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6286497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lang="en-US" sz="32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l" defTabSz="457189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8357" y="929068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0ADCB2-3703-8211-FC5C-31EAE626A8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2656" y="929068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CA155E-351F-AE34-ACD3-BA4943EA81DF}"/>
              </a:ext>
            </a:extLst>
          </p:cNvPr>
          <p:cNvSpPr txBox="1">
            <a:spLocks/>
          </p:cNvSpPr>
          <p:nvPr userDrawn="1"/>
        </p:nvSpPr>
        <p:spPr>
          <a:xfrm>
            <a:off x="379755" y="656708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00" b="0" i="0" u="none" strike="noStrike" cap="none" smtClean="0">
                <a:solidFill>
                  <a:srgbClr val="004C97"/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84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585" fontAlgn="base">
              <a:buClrTx/>
            </a:pPr>
            <a:fld id="{00000000-1234-1234-1234-123412341234}" type="slidenum">
              <a:rPr lang="en" kern="1200" smtClean="0"/>
              <a:pPr defTabSz="609585" fontAlgn="base">
                <a:buClrTx/>
              </a:pPr>
              <a:t>‹#›</a:t>
            </a:fld>
            <a:endParaRPr lang="en" kern="1200"/>
          </a:p>
        </p:txBody>
      </p:sp>
    </p:spTree>
    <p:extLst>
      <p:ext uri="{BB962C8B-B14F-4D97-AF65-F5344CB8AC3E}">
        <p14:creationId xmlns:p14="http://schemas.microsoft.com/office/powerpoint/2010/main" val="321390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C2A22C84-E129-484F-A87C-4AA958F37F20}" type="datetimeFigureOut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10/1/2025</a:t>
            </a:fld>
            <a:endParaRPr lang="en-US" kern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91666F80-9F16-419A-9700-EF66FE89483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24937150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9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2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7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93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2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09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1E1D7-B6F8-4144-B9FA-65846B4B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9/30/2021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A2F5B-32A7-441C-B44D-C338316A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PSI Colloquium- Doug Bryman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33F-9807-40E7-B64C-59920D98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89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96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6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6197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3751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10727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3165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58820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67360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9617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2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76047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67491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75057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89567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60661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78339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39460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09774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70145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1429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1939594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895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34355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3" name="P. Schwendimann"/>
          <p:cNvSpPr txBox="1"/>
          <p:nvPr/>
        </p:nvSpPr>
        <p:spPr>
          <a:xfrm>
            <a:off x="5513235" y="6617764"/>
            <a:ext cx="118942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/>
            </a:lvl1pPr>
          </a:lstStyle>
          <a:p>
            <a:r>
              <a:rPr sz="1100"/>
              <a:t>P. Schwendimann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5408" y="658060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8011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98785" y="2554266"/>
            <a:ext cx="11589424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198785" y="1708711"/>
            <a:ext cx="11589425" cy="82226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29" y="-31496"/>
            <a:ext cx="12197231" cy="1215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6B1EC6-D754-4946-B843-E6D9C3F690F3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99275" y="131040"/>
            <a:ext cx="2970005" cy="560336"/>
          </a:xfrm>
          <a:prstGeom prst="rect">
            <a:avLst/>
          </a:prstGeom>
          <a:ln>
            <a:noFill/>
          </a:ln>
        </p:spPr>
      </p:pic>
      <p:sp>
        <p:nvSpPr>
          <p:cNvPr id="3" name="Google Shape;94;p2">
            <a:extLst>
              <a:ext uri="{FF2B5EF4-FFF2-40B4-BE49-F238E27FC236}">
                <a16:creationId xmlns:a16="http://schemas.microsoft.com/office/drawing/2014/main" id="{600026A6-8D65-0678-70C4-36308025BFC0}"/>
              </a:ext>
            </a:extLst>
          </p:cNvPr>
          <p:cNvSpPr/>
          <p:nvPr userDrawn="1"/>
        </p:nvSpPr>
        <p:spPr>
          <a:xfrm>
            <a:off x="3493657" y="6554520"/>
            <a:ext cx="4999680" cy="30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 Kammel – PIONEER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9944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225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9487" y="154515"/>
            <a:ext cx="9500813" cy="5577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487" y="1065231"/>
            <a:ext cx="11226396" cy="5439757"/>
          </a:xfrm>
          <a:prstGeom prst="rect">
            <a:avLst/>
          </a:prstGeom>
        </p:spPr>
        <p:txBody>
          <a:bodyPr lIns="0" tIns="0" rIns="0" bIns="0"/>
          <a:lstStyle>
            <a:lvl1pPr marL="106363" indent="-152400">
              <a:tabLst>
                <a:tab pos="288925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0041" indent="-228594">
              <a:tabLst/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8" indent="-171446">
              <a:buFont typeface="Arial" charset="0"/>
              <a:buChar char="•"/>
              <a:tabLst/>
              <a:defRPr sz="1600">
                <a:solidFill>
                  <a:schemeClr val="accent6">
                    <a:lumMod val="75000"/>
                  </a:schemeClr>
                </a:solidFill>
              </a:defRPr>
            </a:lvl3pPr>
            <a:lvl4pPr marL="690545" indent="-61912">
              <a:buNone/>
              <a:tabLst/>
              <a:defRPr sz="1400">
                <a:solidFill>
                  <a:schemeClr val="accent4">
                    <a:lumMod val="75000"/>
                  </a:schemeClr>
                </a:solidFill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9487" y="6506659"/>
            <a:ext cx="552451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9991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11572775" cy="557705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62526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16DCD3-0F57-0F43-A320-506838AE0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8672" y="962526"/>
            <a:ext cx="5678905" cy="5459278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lang="en-US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342891" indent="-171446"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687370" indent="0">
              <a:buFont typeface="Arial"/>
              <a:buNone/>
              <a:tabLst/>
              <a:defRPr lang="en-US" sz="1400" kern="1200" dirty="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</a:lstStyle>
          <a:p>
            <a:pPr marL="171446" lvl="0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04772" algn="l"/>
              </a:tabLst>
            </a:pPr>
            <a:r>
              <a:rPr lang="en-US" dirty="0"/>
              <a:t>Click to edit Master text styles</a:t>
            </a:r>
          </a:p>
          <a:p>
            <a:pPr marL="342891" lvl="1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1031849" lvl="4" indent="-344479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None/>
              <a:tabLst/>
            </a:pPr>
            <a:r>
              <a:rPr lang="en-US" dirty="0"/>
              <a:t>Fifth level</a:t>
            </a:r>
          </a:p>
        </p:txBody>
      </p:sp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672A8FE4-6454-7964-F65F-53D259E95830}"/>
              </a:ext>
            </a:extLst>
          </p:cNvPr>
          <p:cNvSpPr/>
          <p:nvPr userDrawn="1"/>
        </p:nvSpPr>
        <p:spPr>
          <a:xfrm>
            <a:off x="3494604" y="6540402"/>
            <a:ext cx="4999680" cy="30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 Kammel – PIONEER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41508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E289-B45F-4E39-9783-BA63473D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68B2D-47BD-4B91-B879-AD01935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573468D-CE36-418C-B36A-2DCC67AC6F7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10/1/2025</a:t>
            </a:fld>
            <a:endParaRPr lang="en-CA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14A6-D7B2-4E2D-A78E-DE18FDAC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Doug Bryman  ARIEL 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6CD8-00F3-4D75-A6EE-59FB97C0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5427C09-B0F3-4278-B20C-EF2CE81EC583}" type="slidenum">
              <a:rPr lang="en-CA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46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40337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53219" y="-643987"/>
            <a:ext cx="16720924" cy="7510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48499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24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6181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26270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804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76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60085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17021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85955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49479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41352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62418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702468"/>
            <a:ext cx="10882313" cy="36639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7631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88665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1952625" y="483439"/>
            <a:ext cx="10467366" cy="5887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6185297" y="205383"/>
            <a:ext cx="5381625" cy="3228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4673203" y="1933181"/>
            <a:ext cx="7441406" cy="64956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9626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952500" y="-741164"/>
            <a:ext cx="13525500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45260" cy="243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4611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  <a:prstGeom prst="rect">
            <a:avLst/>
          </a:prstGeom>
        </p:spPr>
        <p:txBody>
          <a:bodyPr/>
          <a:lstStyle>
            <a:lvl1pPr>
              <a:defRPr sz="1200" dirty="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9A04A2-726F-2143-A443-7788AF27176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439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6613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535781" y="1384102"/>
            <a:ext cx="1112634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535781" y="232172"/>
            <a:ext cx="11120438" cy="982266"/>
          </a:xfrm>
          <a:prstGeom prst="rect">
            <a:avLst/>
          </a:prstGeom>
        </p:spPr>
        <p:txBody>
          <a:bodyPr anchor="b"/>
          <a:lstStyle>
            <a:lvl1pPr defTabSz="410751">
              <a:lnSpc>
                <a:spcPct val="100000"/>
              </a:lnSpc>
              <a:defRPr sz="2953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1" y="1562695"/>
            <a:ext cx="11120438" cy="4688086"/>
          </a:xfrm>
          <a:prstGeom prst="rect">
            <a:avLst/>
          </a:prstGeom>
        </p:spPr>
        <p:txBody>
          <a:bodyPr/>
          <a:lstStyle>
            <a:lvl1pPr marL="321457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42915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64372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85829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07287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7471" y="6425362"/>
            <a:ext cx="256480" cy="254044"/>
          </a:xfrm>
          <a:prstGeom prst="rect">
            <a:avLst/>
          </a:prstGeom>
        </p:spPr>
        <p:txBody>
          <a:bodyPr/>
          <a:lstStyle>
            <a:lvl1pPr algn="r"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49522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5600" y="5625631"/>
            <a:ext cx="266802" cy="27161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81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ctr">
              <a:defRPr sz="2667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 algn="ctr">
              <a:buNone/>
              <a:defRPr sz="1867">
                <a:solidFill>
                  <a:srgbClr val="3B3C3E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F5BA7003-00DC-104B-92AD-B7A90026C1F9}" type="datetimeFigureOut">
              <a:rPr lang="en-US" smtClean="0"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530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Overla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579688"/>
            <a:ext cx="10972800" cy="1143000"/>
          </a:xfrm>
        </p:spPr>
        <p:txBody>
          <a:bodyPr>
            <a:normAutofit/>
          </a:bodyPr>
          <a:lstStyle>
            <a:lvl1pPr algn="ctr">
              <a:defRPr sz="5333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80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370545" y="2365248"/>
            <a:ext cx="5653492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53926" y="751927"/>
            <a:ext cx="5065997" cy="1588927"/>
          </a:xfrm>
        </p:spPr>
        <p:txBody>
          <a:bodyPr anchor="b"/>
          <a:lstStyle>
            <a:lvl1pPr algn="ctr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3926" y="2340852"/>
            <a:ext cx="5065997" cy="3869667"/>
          </a:xfrm>
        </p:spPr>
        <p:txBody>
          <a:bodyPr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972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370545" y="2365248"/>
            <a:ext cx="5653492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</p:sp>
      <p:sp>
        <p:nvSpPr>
          <p:cNvPr id="9" name="Picture Placeholder 4"/>
          <p:cNvSpPr>
            <a:spLocks noGrp="1"/>
          </p:cNvSpPr>
          <p:nvPr>
            <p:ph type="pic" idx="15"/>
          </p:nvPr>
        </p:nvSpPr>
        <p:spPr>
          <a:xfrm>
            <a:off x="6227237" y="228600"/>
            <a:ext cx="5653492" cy="3845269"/>
          </a:xfrm>
        </p:spPr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27232" y="4175911"/>
            <a:ext cx="2743200" cy="2039112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37525" y="4175911"/>
            <a:ext cx="2743200" cy="2039112"/>
          </a:xfrm>
        </p:spPr>
      </p:sp>
    </p:spTree>
    <p:extLst>
      <p:ext uri="{BB962C8B-B14F-4D97-AF65-F5344CB8AC3E}">
        <p14:creationId xmlns:p14="http://schemas.microsoft.com/office/powerpoint/2010/main" val="28911536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FEDA-902F-32DC-9DC6-70A2B905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0C379-68BD-DAB1-C6C8-9ADA40FC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26826-7AB4-34DD-532A-7925F400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26E96-ABA8-4CA4-3E44-86BDC085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08A0-A6BC-40B5-A044-B97B0777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14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0855C-7794-443D-AC19-7BA0534A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19851-236E-DA9C-9AFB-67F04E2D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A7BC9-3F10-DC32-3748-9976D955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170C1-DF88-4EF1-92D9-EC54FA7351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0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5344510"/>
            <a:ext cx="11582400" cy="6897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7E2DF6-2CD7-4DF0-ADA1-CC300474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4240357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89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9BE1-2820-4DE1-B9DF-A1B285581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93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92873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8250-E58D-596D-85F9-A1BEF4011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6FA05-7A88-837D-D880-22BA95CD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FDED-DA49-B87E-83FC-DA16BB3F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D782-D537-C240-FEEA-A8492E4C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3D48-DD6A-25E2-0CCF-7614F8C1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31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FAA1-BA6A-492E-97EE-7992E980F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B6BF-F424-49EF-8316-F1D8DA45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D5E04-E75D-4560-987A-B7F4745D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B13C-0BF0-4D3F-9444-9965C8B1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BADC-4303-4C10-80C8-2D02BA49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43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1237-38CE-4B77-A34F-9058AC58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C318C-7FE1-427E-A680-B6D9B2D31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226F-0AFA-4152-B29C-36C42C10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97CA-36CA-4A34-8F4A-2260A9154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DC11-09E9-4000-A936-5CD6AE01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529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4103-E928-430B-9E03-165D9034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5692D-9854-484B-B665-BA3D71493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DE44-FB97-4580-8845-06D77621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D385-7115-459F-841A-1F46873B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F35F9-D393-40D3-89EE-05E06E3B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443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48B3-17ED-4388-92F5-99A3A217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4D26-C678-4AA2-AFCF-B8C9C6853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2B848-FDBA-4C27-A7A0-F3A960B26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02892-DC4A-42C5-A3D1-9D08C868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C0B8B-F632-4995-932A-E494C85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5C60-9510-4EAA-B97C-C57134B2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4964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2B0D-2BCF-4398-869E-5F6A4CA1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FA2FB-3FAC-4A12-B41B-8C5CD2ED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E9E3C-A778-46C7-9A80-007B47E08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D053D-F651-4CB8-A49B-9E86CBF3D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DAEF4-B6B0-4ADB-A23B-8DBDFBFC9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F187D-6086-48DB-8C5A-F9A3E34B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5BD36-D528-45BB-9436-C9B3D12A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23F71-C711-47CA-8EBE-92AD0282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86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E289-B45F-4E39-9783-BA63473D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68B2D-47BD-4B91-B879-AD01935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14A6-D7B2-4E2D-A78E-DE18FDAC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6CD8-00F3-4D75-A6EE-59FB97C0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30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1E1D7-B6F8-4144-B9FA-65846B4B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A2F5B-32A7-441C-B44D-C338316A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33F-9807-40E7-B64C-59920D98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4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231419" y="6258863"/>
            <a:ext cx="1355340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348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808" r:id="rId4"/>
    <p:sldLayoutId id="2147483888" r:id="rId5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F6D8A-1FDA-4275-AF97-E55D05AB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A8505-BC1F-4D50-8926-45F480E39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FECE-DF0C-4432-871B-06C5D9140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98B3-AC8A-43F6-B378-458750135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49A48-7F3A-46FF-863D-76A5BD90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0831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08317-D1D5-4200-AF12-5A1FECA74DD2}"/>
              </a:ext>
            </a:extLst>
          </p:cNvPr>
          <p:cNvSpPr/>
          <p:nvPr userDrawn="1"/>
        </p:nvSpPr>
        <p:spPr>
          <a:xfrm>
            <a:off x="197914" y="6316276"/>
            <a:ext cx="11689287" cy="97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8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978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10/1/2025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4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08317-D1D5-4200-AF12-5A1FECA74DD2}"/>
              </a:ext>
            </a:extLst>
          </p:cNvPr>
          <p:cNvSpPr/>
          <p:nvPr userDrawn="1"/>
        </p:nvSpPr>
        <p:spPr>
          <a:xfrm>
            <a:off x="197914" y="6316276"/>
            <a:ext cx="11689287" cy="97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0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8" r:id="rId7"/>
    <p:sldLayoutId id="2147483769" r:id="rId8"/>
    <p:sldLayoutId id="2147483770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6819" y="6513310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29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31419" y="6258863"/>
            <a:ext cx="1355340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15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88" y="6441815"/>
            <a:ext cx="24526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93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ransition spd="med"/>
  <p:txStyles>
    <p:titleStyle>
      <a:lvl1pPr marL="0" marR="0" indent="0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183996"/>
            <a:ext cx="12192000" cy="674005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5" name="Picture 14" descr="UT_logo_RIGHT_KNOCKOUT.eps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529" y="6305026"/>
            <a:ext cx="1948569" cy="43480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5" y="6356352"/>
            <a:ext cx="1747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5BA7003-00DC-104B-92AD-B7A90026C1F9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7079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2316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5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xStyles>
    <p:titleStyle>
      <a:lvl1pPr algn="l" defTabSz="609585" rtl="0" eaLnBrk="1" latinLnBrk="0" hangingPunct="1">
        <a:spcBef>
          <a:spcPct val="0"/>
        </a:spcBef>
        <a:buNone/>
        <a:defRPr sz="5333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3B3C3E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3733" kern="1200">
          <a:solidFill>
            <a:srgbClr val="3B3C3E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3B3C3E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3B3C3E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pdg.lbl.gov/2024/reviews/rpp2024-rev-vud-vus.pdf" TargetMode="External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54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410.png"/><Relationship Id="rId10" Type="http://schemas.openxmlformats.org/officeDocument/2006/relationships/image" Target="../media/image460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0.png"/><Relationship Id="rId5" Type="http://schemas.openxmlformats.org/officeDocument/2006/relationships/image" Target="../media/image542.png"/><Relationship Id="rId4" Type="http://schemas.openxmlformats.org/officeDocument/2006/relationships/image" Target="../media/image60.png"/><Relationship Id="rId9" Type="http://schemas.openxmlformats.org/officeDocument/2006/relationships/image" Target="../media/image5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m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tm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hyperlink" Target="https://arxiv.org/abs/2502.02244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tags" Target="../tags/tag4.xml"/><Relationship Id="rId7" Type="http://schemas.openxmlformats.org/officeDocument/2006/relationships/image" Target="../media/image97.png"/><Relationship Id="rId12" Type="http://schemas.openxmlformats.org/officeDocument/2006/relationships/image" Target="../media/image10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10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1.png"/><Relationship Id="rId4" Type="http://schemas.openxmlformats.org/officeDocument/2006/relationships/tags" Target="../tags/tag5.xml"/><Relationship Id="rId9" Type="http://schemas.openxmlformats.org/officeDocument/2006/relationships/image" Target="../media/image100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9.tmp"/><Relationship Id="rId5" Type="http://schemas.openxmlformats.org/officeDocument/2006/relationships/image" Target="../media/image108.tmp"/><Relationship Id="rId4" Type="http://schemas.openxmlformats.org/officeDocument/2006/relationships/image" Target="../media/image107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doi.org/10.1103/PhysRevLett.115.071801" TargetMode="External"/><Relationship Id="rId13" Type="http://schemas.openxmlformats.org/officeDocument/2006/relationships/image" Target="../media/image160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811.png"/><Relationship Id="rId15" Type="http://schemas.openxmlformats.org/officeDocument/2006/relationships/image" Target="../media/image181.png"/><Relationship Id="rId10" Type="http://schemas.openxmlformats.org/officeDocument/2006/relationships/image" Target="../media/image18.png"/><Relationship Id="rId9" Type="http://schemas.openxmlformats.org/officeDocument/2006/relationships/hyperlink" Target="doi.org/10.1088/1126-6708/2007/10/005" TargetMode="Externa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hyperlink" Target="https://inspirehep.net/literature/283185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Layout" Target="../slideLayouts/slideLayout119.xml"/><Relationship Id="rId7" Type="http://schemas.openxmlformats.org/officeDocument/2006/relationships/image" Target="../media/image13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09.tmp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9.png"/><Relationship Id="rId5" Type="http://schemas.openxmlformats.org/officeDocument/2006/relationships/image" Target="../media/image138.tmp"/><Relationship Id="rId4" Type="http://schemas.openxmlformats.org/officeDocument/2006/relationships/image" Target="../media/image1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tmp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2.png"/><Relationship Id="rId4" Type="http://schemas.openxmlformats.org/officeDocument/2006/relationships/image" Target="../media/image19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1.tmp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1.tm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30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10.1016/j.physletb.2023.137748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23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10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93.181803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7.tmp"/><Relationship Id="rId5" Type="http://schemas.openxmlformats.org/officeDocument/2006/relationships/image" Target="../media/image42.tmp"/><Relationship Id="rId10" Type="http://schemas.openxmlformats.org/officeDocument/2006/relationships/image" Target="../media/image46.tmp"/><Relationship Id="rId4" Type="http://schemas.openxmlformats.org/officeDocument/2006/relationships/image" Target="../media/image41.tmp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6D113-7E21-6EB5-95D4-5A925FD3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DD3B9F-FD2F-A3A3-D487-D6022DDF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675" y="739301"/>
            <a:ext cx="1943088" cy="1935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8734E-5F74-19BF-8D2B-CF7BCF800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29" y="207159"/>
            <a:ext cx="10572376" cy="76676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/>
              <a:t>PIONEER</a:t>
            </a:r>
            <a:r>
              <a:rPr lang="en-US" sz="3600" b="1" dirty="0">
                <a:solidFill>
                  <a:srgbClr val="0070C0"/>
                </a:solidFill>
              </a:rPr>
              <a:t>: A next-generation rare pion decay experiment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3A313-7BFA-679D-FCB3-83CA178013BA}"/>
              </a:ext>
            </a:extLst>
          </p:cNvPr>
          <p:cNvSpPr txBox="1"/>
          <p:nvPr/>
        </p:nvSpPr>
        <p:spPr>
          <a:xfrm>
            <a:off x="390629" y="868534"/>
            <a:ext cx="583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Hertzog / University of Washington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E2668-D865-7764-A0D9-1D9BCD36E33B}"/>
              </a:ext>
            </a:extLst>
          </p:cNvPr>
          <p:cNvSpPr txBox="1"/>
          <p:nvPr/>
        </p:nvSpPr>
        <p:spPr>
          <a:xfrm>
            <a:off x="6076228" y="6004727"/>
            <a:ext cx="583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Collaboration:  New members very welcome 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577F3-E841-3E2A-C7DC-78040B14301A}"/>
              </a:ext>
            </a:extLst>
          </p:cNvPr>
          <p:cNvSpPr txBox="1"/>
          <p:nvPr/>
        </p:nvSpPr>
        <p:spPr>
          <a:xfrm>
            <a:off x="380902" y="1638907"/>
            <a:ext cx="6530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Experimental Concept and Innovative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Technical Progress and Status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54D25-FDB6-F281-9DB4-4411FCC78ECC}"/>
              </a:ext>
            </a:extLst>
          </p:cNvPr>
          <p:cNvSpPr txBox="1"/>
          <p:nvPr/>
        </p:nvSpPr>
        <p:spPr>
          <a:xfrm>
            <a:off x="5252357" y="6550223"/>
            <a:ext cx="265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Seminar:  PISA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62621-8472-0448-66E9-07D519C5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59" y="3419601"/>
            <a:ext cx="8733801" cy="2276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4EFFA-9845-7AB6-4475-F0BB28DFD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296" y="3009929"/>
            <a:ext cx="6232704" cy="29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53FBC-15DA-4404-9985-E0A6EEAB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54B57F2-2352-BA81-9348-E121B3758681}"/>
                  </a:ext>
                </a:extLst>
              </p:cNvPr>
              <p:cNvSpPr>
                <a:spLocks noGrp="1"/>
              </p:cNvSpPr>
              <p:nvPr>
                <p:ph idx="15"/>
              </p:nvPr>
            </p:nvSpPr>
            <p:spPr>
              <a:xfrm>
                <a:off x="6259437" y="894110"/>
                <a:ext cx="5689643" cy="54307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𝑢𝑑</m:t>
                        </m:r>
                      </m:sub>
                    </m:sSub>
                  </m:oMath>
                </a14:m>
                <a:r>
                  <a:rPr lang="en-US" b="0" dirty="0"/>
                  <a:t> PIONEER sensitivity projection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3 and 6-fold improved measurement (Phase II,III)</a:t>
                </a:r>
              </a:p>
              <a:p>
                <a:pPr lvl="1"/>
                <a:r>
                  <a:rPr lang="en-US" sz="1600" dirty="0"/>
                  <a:t>Simplest beta decay process in</a:t>
                </a:r>
                <a:br>
                  <a:rPr lang="en-US" sz="1600" dirty="0"/>
                </a:br>
                <a:r>
                  <a:rPr lang="en-US" sz="1600" dirty="0"/>
                  <a:t>theoretical pristine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1600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 system</a:t>
                </a:r>
              </a:p>
              <a:p>
                <a:pPr lvl="1"/>
                <a:r>
                  <a:rPr lang="en-US" sz="1600" dirty="0"/>
                  <a:t>Competitive probe with completely </a:t>
                </a:r>
                <a:br>
                  <a:rPr lang="en-US" sz="1600" dirty="0"/>
                </a:br>
                <a:r>
                  <a:rPr lang="en-US" sz="1600" dirty="0"/>
                  <a:t>different error budget</a:t>
                </a:r>
                <a:br>
                  <a:rPr lang="en-US" sz="2200" b="0" dirty="0"/>
                </a:br>
                <a:endParaRPr lang="en-US" sz="22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54B57F2-2352-BA81-9348-E121B3758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5"/>
              </p:nvPr>
            </p:nvSpPr>
            <p:spPr>
              <a:xfrm>
                <a:off x="6259437" y="894110"/>
                <a:ext cx="5689643" cy="5430779"/>
              </a:xfrm>
              <a:blipFill>
                <a:blip r:embed="rId2"/>
                <a:stretch>
                  <a:fillRect l="-1501" t="-1347" b="-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9F50E57-5490-B730-0DDA-62B34FE5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37" y="1387360"/>
            <a:ext cx="4942359" cy="3137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65B6C-2277-3D58-C03B-657805DA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120825"/>
            <a:ext cx="11272342" cy="557705"/>
          </a:xfrm>
        </p:spPr>
        <p:txBody>
          <a:bodyPr/>
          <a:lstStyle/>
          <a:p>
            <a:r>
              <a:rPr lang="en-US" dirty="0" err="1"/>
              <a:t>PiBeta</a:t>
            </a:r>
            <a:r>
              <a:rPr lang="en-US" dirty="0"/>
              <a:t> concept with PIONEER’s LYSO calorimeter option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F2BD56-BBE5-CE5A-4B6B-DB82D035F06D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406357" y="805231"/>
                <a:ext cx="5689643" cy="5430779"/>
              </a:xfrm>
            </p:spPr>
            <p:txBody>
              <a:bodyPr/>
              <a:lstStyle/>
              <a:p>
                <a:r>
                  <a:rPr lang="en-US" dirty="0"/>
                  <a:t>Method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71445" lvl="1" indent="0">
                  <a:buNone/>
                </a:pPr>
                <a:endParaRPr lang="en-US" dirty="0"/>
              </a:p>
              <a:p>
                <a:pPr lvl="1"/>
                <a:r>
                  <a:rPr lang="en-US" sz="1600" dirty="0"/>
                  <a:t>two back-to-back gammas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dirty="0"/>
                  <a:t>high beam rate required: 10</a:t>
                </a:r>
                <a:r>
                  <a:rPr lang="en-US" sz="1600" baseline="30000" dirty="0"/>
                  <a:t>7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600" dirty="0"/>
                  <a:t> @ 85 MeV/c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Phase III goal</a:t>
                </a:r>
              </a:p>
              <a:p>
                <a:endParaRPr lang="en-US" sz="18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285743" lvl="2" indent="0">
                  <a:buNone/>
                </a:pPr>
                <a:endParaRPr lang="en-US" dirty="0"/>
              </a:p>
              <a:p>
                <a:pPr marL="58738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F2BD56-BBE5-CE5A-4B6B-DB82D035F0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406357" y="805231"/>
                <a:ext cx="5689643" cy="5430779"/>
              </a:xfrm>
              <a:blipFill>
                <a:blip r:embed="rId4"/>
                <a:stretch>
                  <a:fillRect l="-1501" t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BDE4A-53DE-054D-CD94-271A67E2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755D5-07CE-7F5E-CED6-EA2433BB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7" y="1116248"/>
            <a:ext cx="4993135" cy="2133847"/>
          </a:xfrm>
          <a:prstGeom prst="rect">
            <a:avLst/>
          </a:prstGeom>
        </p:spPr>
      </p:pic>
      <p:pic>
        <p:nvPicPr>
          <p:cNvPr id="19" name="pioneer_phase2_goal_x6.png" descr="pioneer_phase2_goal_x6.png">
            <a:extLst>
              <a:ext uri="{FF2B5EF4-FFF2-40B4-BE49-F238E27FC236}">
                <a16:creationId xmlns:a16="http://schemas.microsoft.com/office/drawing/2014/main" id="{4CFE3196-B408-F155-8EC6-B65F92049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294" y="4172604"/>
            <a:ext cx="3573736" cy="257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019C35-79E3-FBFD-09F5-B0723628598B}"/>
              </a:ext>
            </a:extLst>
          </p:cNvPr>
          <p:cNvSpPr txBox="1"/>
          <p:nvPr/>
        </p:nvSpPr>
        <p:spPr>
          <a:xfrm rot="17863984">
            <a:off x="9931693" y="1430298"/>
            <a:ext cx="146116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PIONEER </a:t>
            </a:r>
            <a:r>
              <a:rPr lang="en-US" b="1" dirty="0"/>
              <a:t>Phase 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32A4B-46AF-349E-6104-74D4CF3A722A}"/>
              </a:ext>
            </a:extLst>
          </p:cNvPr>
          <p:cNvSpPr txBox="1"/>
          <p:nvPr/>
        </p:nvSpPr>
        <p:spPr>
          <a:xfrm rot="17863984">
            <a:off x="10387639" y="1384352"/>
            <a:ext cx="156498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PIONEER </a:t>
            </a:r>
            <a:r>
              <a:rPr lang="en-US" b="1" dirty="0"/>
              <a:t>Phase III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423C2-79E7-8CEB-316E-B7F40AB680AF}"/>
              </a:ext>
            </a:extLst>
          </p:cNvPr>
          <p:cNvSpPr txBox="1"/>
          <p:nvPr/>
        </p:nvSpPr>
        <p:spPr>
          <a:xfrm>
            <a:off x="7997365" y="4463447"/>
            <a:ext cx="899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PDG24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1" grpId="0" animBg="1"/>
      <p:bldP spid="2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Exotic decays"/>
          <p:cNvSpPr txBox="1">
            <a:spLocks noGrp="1"/>
          </p:cNvSpPr>
          <p:nvPr>
            <p:ph type="title"/>
          </p:nvPr>
        </p:nvSpPr>
        <p:spPr>
          <a:xfrm>
            <a:off x="427738" y="136245"/>
            <a:ext cx="10455415" cy="46737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000" spc="-100"/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Case III: Search for Weakly Coupled Physics:</a:t>
            </a:r>
            <a:endParaRPr dirty="0"/>
          </a:p>
        </p:txBody>
      </p:sp>
      <p:sp>
        <p:nvSpPr>
          <p:cNvPr id="10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9723" y="4158356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11</a:t>
            </a:fld>
            <a:endParaRPr>
              <a:latin typeface="Helvetica Neue"/>
              <a:sym typeface="Helvetica Neue"/>
            </a:endParaRPr>
          </a:p>
        </p:txBody>
      </p:sp>
      <p:sp>
        <p:nvSpPr>
          <p:cNvPr id="1046" name="TextBox 11"/>
          <p:cNvSpPr txBox="1"/>
          <p:nvPr/>
        </p:nvSpPr>
        <p:spPr>
          <a:xfrm>
            <a:off x="2671987" y="5866884"/>
            <a:ext cx="6632205" cy="653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457184" hangingPunct="0">
              <a:lnSpc>
                <a:spcPct val="90000"/>
              </a:lnSpc>
              <a:buClrTx/>
              <a:defRPr sz="2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b="1" dirty="0">
                <a:latin typeface="Helvetica"/>
                <a:cs typeface="Helvetica"/>
                <a:sym typeface="Helvetica"/>
              </a:rPr>
              <a:t>Goal of PIONEER</a:t>
            </a:r>
          </a:p>
          <a:p>
            <a:pPr algn="ctr" defTabSz="457184" hangingPunct="0">
              <a:lnSpc>
                <a:spcPct val="90000"/>
              </a:lnSpc>
              <a:buClrTx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dirty="0">
                <a:latin typeface="Helvetica"/>
                <a:cs typeface="Helvetica"/>
                <a:sym typeface="Helvetica"/>
              </a:rPr>
              <a:t>Increase reach of the global search program for feeble interactions </a:t>
            </a:r>
            <a:br>
              <a:rPr sz="1406" dirty="0">
                <a:latin typeface="Helvetica"/>
                <a:cs typeface="Helvetica"/>
                <a:sym typeface="Helvetica"/>
              </a:rPr>
            </a:br>
            <a:r>
              <a:rPr sz="1406" dirty="0">
                <a:latin typeface="Helvetica"/>
                <a:cs typeface="Helvetica"/>
                <a:sym typeface="Helvetica"/>
              </a:rPr>
              <a:t>(</a:t>
            </a:r>
            <a:r>
              <a:rPr sz="1406" dirty="0" err="1">
                <a:latin typeface="Helvetica"/>
                <a:cs typeface="Helvetica"/>
                <a:sym typeface="Helvetica"/>
              </a:rPr>
              <a:t>ie</a:t>
            </a:r>
            <a:r>
              <a:rPr sz="1406" dirty="0">
                <a:latin typeface="Helvetica"/>
                <a:cs typeface="Helvetica"/>
                <a:sym typeface="Helvetica"/>
              </a:rPr>
              <a:t> ALPs, heavy neutrinos, …) by an order of magnitude in the 10—100 MeV range</a:t>
            </a:r>
          </a:p>
        </p:txBody>
      </p:sp>
      <p:grpSp>
        <p:nvGrpSpPr>
          <p:cNvPr id="1054" name="Group"/>
          <p:cNvGrpSpPr/>
          <p:nvPr/>
        </p:nvGrpSpPr>
        <p:grpSpPr>
          <a:xfrm>
            <a:off x="1262148" y="3876840"/>
            <a:ext cx="4593419" cy="2052561"/>
            <a:chOff x="284560" y="199644"/>
            <a:chExt cx="5879070" cy="21799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7" name="Text"/>
                <p:cNvSpPr/>
                <p:nvPr/>
              </p:nvSpPr>
              <p:spPr>
                <a:xfrm>
                  <a:off x="534534" y="50099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𝑒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47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534" y="500998"/>
                  <a:ext cx="1270001" cy="1270001"/>
                </a:xfrm>
                <a:prstGeom prst="line">
                  <a:avLst/>
                </a:prstGeom>
                <a:blipFill>
                  <a:blip r:embed="rId2"/>
                  <a:stretch>
                    <a:fillRect l="-4762" t="-476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8" name="Physical Review D 97(7) 072012 (2018)…"/>
            <p:cNvSpPr/>
            <p:nvPr/>
          </p:nvSpPr>
          <p:spPr>
            <a:xfrm>
              <a:off x="2078620" y="394998"/>
              <a:ext cx="4085010" cy="110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Physical Review D 97(7) 072012 (2018)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Physics Letters B 798 134980 (2019)​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102, 012001 (2020)​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101, 052014 (2020)​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103, 052006 (2021)​</a:t>
              </a:r>
            </a:p>
          </p:txBody>
        </p:sp>
        <p:sp>
          <p:nvSpPr>
            <p:cNvPr id="1049" name="Many signatures explored by TRIUMF PIENU"/>
            <p:cNvSpPr/>
            <p:nvPr/>
          </p:nvSpPr>
          <p:spPr>
            <a:xfrm>
              <a:off x="2609215" y="1996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pPr algn="ctr" defTabSz="1219126" hangingPunct="0">
                <a:buClrTx/>
              </a:pPr>
              <a:r>
                <a:rPr sz="1800">
                  <a:latin typeface="Helvetica Neue"/>
                  <a:sym typeface="Helvetica Neue"/>
                </a:rPr>
                <a:t>Many signatures explored by TRIUMF PIENU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0" name="Equation"/>
                <p:cNvSpPr txBox="1"/>
                <p:nvPr/>
              </p:nvSpPr>
              <p:spPr>
                <a:xfrm>
                  <a:off x="798068" y="1655784"/>
                  <a:ext cx="1168629" cy="2941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buClrTx/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𝑋</m:t>
                        </m: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68" y="1655784"/>
                  <a:ext cx="1168629" cy="294186"/>
                </a:xfrm>
                <a:prstGeom prst="rect">
                  <a:avLst/>
                </a:prstGeom>
                <a:blipFill>
                  <a:blip r:embed="rId3"/>
                  <a:stretch>
                    <a:fillRect l="-2667" r="-4667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1" name="Equation"/>
                <p:cNvSpPr txBox="1"/>
                <p:nvPr/>
              </p:nvSpPr>
              <p:spPr>
                <a:xfrm>
                  <a:off x="843559" y="1359389"/>
                  <a:ext cx="1008190" cy="2941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buClrTx/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𝑒𝑋</m:t>
                        </m: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559" y="1359389"/>
                  <a:ext cx="1008190" cy="294186"/>
                </a:xfrm>
                <a:prstGeom prst="rect">
                  <a:avLst/>
                </a:prstGeom>
                <a:blipFill>
                  <a:blip r:embed="rId4"/>
                  <a:stretch>
                    <a:fillRect l="-6202" r="-5426" b="-2391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2" name="Text"/>
                <p:cNvSpPr/>
                <p:nvPr/>
              </p:nvSpPr>
              <p:spPr>
                <a:xfrm>
                  <a:off x="284560" y="110956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ℓ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ℓ</m:t>
                            </m:r>
                          </m:sub>
                        </m:sSub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  <m:bar>
                          <m:barPr>
                            <m:pos m:val="top"/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bar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2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60" y="1109560"/>
                  <a:ext cx="1270001" cy="1270001"/>
                </a:xfrm>
                <a:prstGeom prst="line">
                  <a:avLst/>
                </a:prstGeom>
                <a:blipFill>
                  <a:blip r:embed="rId5"/>
                  <a:stretch>
                    <a:fillRect l="-4762" t="-1095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3" name="Text"/>
                <p:cNvSpPr/>
                <p:nvPr/>
              </p:nvSpPr>
              <p:spPr>
                <a:xfrm>
                  <a:off x="512919" y="78722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3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919" y="787225"/>
                  <a:ext cx="1270001" cy="1270001"/>
                </a:xfrm>
                <a:prstGeom prst="line">
                  <a:avLst/>
                </a:prstGeom>
                <a:blipFill>
                  <a:blip r:embed="rId6"/>
                  <a:stretch>
                    <a:fillRect l="-4795" t="-476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5" name="PIONEER will collect an unprecedented set of pion decays (surpassing existing sample by at least a factor 10)"/>
          <p:cNvSpPr txBox="1"/>
          <p:nvPr/>
        </p:nvSpPr>
        <p:spPr>
          <a:xfrm>
            <a:off x="521850" y="731331"/>
            <a:ext cx="4819082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PIONEER will collect an unprecedented set of pion decays (surpassing existing sample by at least a factor 10)</a:t>
            </a:r>
          </a:p>
        </p:txBody>
      </p:sp>
      <p:sp>
        <p:nvSpPr>
          <p:cNvPr id="1056" name="Excellent opportunity to search for feeble interactions producing new particles in the pion decay"/>
          <p:cNvSpPr txBox="1"/>
          <p:nvPr/>
        </p:nvSpPr>
        <p:spPr>
          <a:xfrm>
            <a:off x="521850" y="1485698"/>
            <a:ext cx="4472906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Excellent opportunity to search for feeble interactions producing new particles in the pion decay</a:t>
            </a:r>
          </a:p>
        </p:txBody>
      </p:sp>
      <p:sp>
        <p:nvSpPr>
          <p:cNvPr id="1057" name="Will manifest by deviation of SM quantities or modification of the energy spectrum lineshape"/>
          <p:cNvSpPr txBox="1"/>
          <p:nvPr/>
        </p:nvSpPr>
        <p:spPr>
          <a:xfrm>
            <a:off x="521850" y="2068885"/>
            <a:ext cx="4472906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Will manifest by deviation of SM quantities or modification of the energy spectrum </a:t>
            </a:r>
            <a:r>
              <a:rPr sz="1406" dirty="0" err="1">
                <a:latin typeface="Helvetica Neue"/>
                <a:sym typeface="Helvetica Neue"/>
              </a:rPr>
              <a:t>lineshape</a:t>
            </a:r>
            <a:r>
              <a:rPr lang="en-US" sz="1406" dirty="0">
                <a:latin typeface="Helvetica Neue"/>
                <a:sym typeface="Helvetica Neue"/>
              </a:rPr>
              <a:t> in the calorimeter spectra</a:t>
            </a:r>
            <a:r>
              <a:rPr sz="1406" dirty="0">
                <a:latin typeface="Helvetica Neue"/>
                <a:sym typeface="Helvetica Neue"/>
              </a:rPr>
              <a:t> </a:t>
            </a:r>
          </a:p>
        </p:txBody>
      </p:sp>
      <p:pic>
        <p:nvPicPr>
          <p:cNvPr id="1058" name="Screenshot 2023-11-02 at 11.16.32 AM.png" descr="Screenshot 2023-11-02 at 11.16.32 AM.png"/>
          <p:cNvPicPr>
            <a:picLocks noChangeAspect="1"/>
          </p:cNvPicPr>
          <p:nvPr/>
        </p:nvPicPr>
        <p:blipFill>
          <a:blip r:embed="rId7"/>
          <a:srcRect t="23186" r="48790" b="2774"/>
          <a:stretch>
            <a:fillRect/>
          </a:stretch>
        </p:blipFill>
        <p:spPr>
          <a:xfrm>
            <a:off x="9312630" y="945896"/>
            <a:ext cx="2044689" cy="143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Screenshot 2023-11-02 at 11.15.58 AM.png" descr="Screenshot 2023-11-02 at 11.15.58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5242" y="2092316"/>
            <a:ext cx="4121880" cy="2937869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W. Altmannshofer, J. Dror, and S. Gori…"/>
          <p:cNvSpPr txBox="1"/>
          <p:nvPr/>
        </p:nvSpPr>
        <p:spPr>
          <a:xfrm>
            <a:off x="7427740" y="5123972"/>
            <a:ext cx="2540761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57" hangingPunct="0">
              <a:spcBef>
                <a:spcPts val="141"/>
              </a:spcBef>
              <a:buClrTx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>
                <a:latin typeface="Helvetica"/>
                <a:cs typeface="Helvetica"/>
                <a:sym typeface="Helvetica"/>
              </a:rPr>
              <a:t>W. Altmannshofer, J. Dror, and S. Gori</a:t>
            </a:r>
          </a:p>
          <a:p>
            <a:pPr algn="ctr" defTabSz="321457" hangingPunct="0">
              <a:spcBef>
                <a:spcPts val="141"/>
              </a:spcBef>
              <a:buClrTx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>
                <a:latin typeface="Helvetica"/>
                <a:cs typeface="Helvetica"/>
                <a:sym typeface="Helvetica"/>
              </a:rPr>
              <a:t>Phys. Rev. Lett. </a:t>
            </a:r>
            <a:r>
              <a:rPr sz="1125" b="1">
                <a:latin typeface="Helvetica"/>
                <a:cs typeface="Helvetica"/>
                <a:sym typeface="Helvetica"/>
              </a:rPr>
              <a:t>130</a:t>
            </a:r>
            <a:r>
              <a:rPr sz="1125">
                <a:latin typeface="Helvetica"/>
                <a:cs typeface="Helvetica"/>
                <a:sym typeface="Helvetica"/>
              </a:rPr>
              <a:t>, 241801</a:t>
            </a:r>
          </a:p>
        </p:txBody>
      </p:sp>
      <p:sp>
        <p:nvSpPr>
          <p:cNvPr id="1061" name="Recent development with  Lepto-philic axion-like particles"/>
          <p:cNvSpPr txBox="1"/>
          <p:nvPr/>
        </p:nvSpPr>
        <p:spPr>
          <a:xfrm>
            <a:off x="6303386" y="1380250"/>
            <a:ext cx="3223636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1219126" hangingPunct="0">
              <a:buClrTx/>
              <a:defRPr sz="2000">
                <a:solidFill>
                  <a:srgbClr val="000000"/>
                </a:solidFill>
              </a:defRPr>
            </a:pPr>
            <a:r>
              <a:rPr sz="1406" dirty="0">
                <a:latin typeface="Helvetica Neue"/>
                <a:sym typeface="Helvetica Neue"/>
              </a:rPr>
              <a:t>Recent development with </a:t>
            </a:r>
            <a:br>
              <a:rPr sz="1406" dirty="0">
                <a:latin typeface="Helvetica Neue"/>
                <a:sym typeface="Helvetica Neue"/>
              </a:rPr>
            </a:br>
            <a:r>
              <a:rPr sz="1406" dirty="0" err="1">
                <a:latin typeface="Helvetica Neue"/>
                <a:sym typeface="Helvetica Neue"/>
              </a:rPr>
              <a:t>Lepto-philic</a:t>
            </a:r>
            <a:r>
              <a:rPr sz="1406" dirty="0">
                <a:latin typeface="Helvetica Neue"/>
                <a:sym typeface="Helvetica Neue"/>
              </a:rPr>
              <a:t> axion-like particles</a:t>
            </a:r>
          </a:p>
        </p:txBody>
      </p:sp>
      <p:pic>
        <p:nvPicPr>
          <p:cNvPr id="1062" name="logo.jpg" descr="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99" y="3295527"/>
            <a:ext cx="1466307" cy="356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99966-782C-D37D-54AD-AFF66936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6F93A-D876-FB2F-1EF4-320632BC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E210B-7AB1-ED6B-B23F-85C373E3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4B9688-AA84-F237-6C7E-E3CBFE63972B}"/>
              </a:ext>
            </a:extLst>
          </p:cNvPr>
          <p:cNvGrpSpPr/>
          <p:nvPr/>
        </p:nvGrpSpPr>
        <p:grpSpPr>
          <a:xfrm>
            <a:off x="747732" y="217163"/>
            <a:ext cx="5683889" cy="6440491"/>
            <a:chOff x="1836794" y="1275402"/>
            <a:chExt cx="4107432" cy="5152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0492D0-BE95-568D-CAD3-8538EDEB8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2312" y="1275402"/>
              <a:ext cx="3632257" cy="5152516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EF44E3-675D-2D68-24C0-4DF244933608}"/>
                </a:ext>
              </a:extLst>
            </p:cNvPr>
            <p:cNvSpPr txBox="1"/>
            <p:nvPr/>
          </p:nvSpPr>
          <p:spPr>
            <a:xfrm>
              <a:off x="1836794" y="1293243"/>
              <a:ext cx="4107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PSI </a:t>
              </a: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Approved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 Proposal Jan. 2022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AF68C-B0BD-3156-8EB7-CCF522334B87}"/>
              </a:ext>
            </a:extLst>
          </p:cNvPr>
          <p:cNvSpPr txBox="1"/>
          <p:nvPr/>
        </p:nvSpPr>
        <p:spPr>
          <a:xfrm>
            <a:off x="6554911" y="1972639"/>
            <a:ext cx="5301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 become a high-priority experiment at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Since the proposal, we have been very actively designing and simulating the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will share some progress </a:t>
            </a:r>
          </a:p>
        </p:txBody>
      </p:sp>
    </p:spTree>
    <p:extLst>
      <p:ext uri="{BB962C8B-B14F-4D97-AF65-F5344CB8AC3E}">
        <p14:creationId xmlns:p14="http://schemas.microsoft.com/office/powerpoint/2010/main" val="148882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BCE8-02EB-946A-AB94-5BA6ABE0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9D041-20F3-0E6B-100B-B0151FB3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14" y="496280"/>
            <a:ext cx="9392997" cy="55770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basics of pion decays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 rest)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to measuring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76C2F-11BB-35A7-9C93-EF72486BF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41305CB-AF35-FC92-8DA0-2FCF63D15431}"/>
              </a:ext>
            </a:extLst>
          </p:cNvPr>
          <p:cNvSpPr txBox="1">
            <a:spLocks/>
          </p:cNvSpPr>
          <p:nvPr/>
        </p:nvSpPr>
        <p:spPr>
          <a:xfrm>
            <a:off x="11845291" y="6513310"/>
            <a:ext cx="166712" cy="241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0">
              <a:buClrTx/>
            </a:pPr>
            <a:fld id="{86CB4B4D-7CA3-9044-876B-883B54F8677D}" type="slidenum">
              <a:rPr lang="en-US" smtClean="0">
                <a:latin typeface="Helvetica Neue"/>
                <a:sym typeface="Helvetica Neue"/>
              </a:rPr>
              <a:pPr hangingPunct="0">
                <a:buClrTx/>
              </a:pPr>
              <a:t>13</a:t>
            </a:fld>
            <a:endParaRPr lang="en-US">
              <a:latin typeface="Helvetica Neue"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minders…">
                <a:extLst>
                  <a:ext uri="{FF2B5EF4-FFF2-40B4-BE49-F238E27FC236}">
                    <a16:creationId xmlns:a16="http://schemas.microsoft.com/office/drawing/2014/main" id="{553BB4AD-C37E-4B86-2397-2F714235C9CE}"/>
                  </a:ext>
                </a:extLst>
              </p:cNvPr>
              <p:cNvSpPr txBox="1"/>
              <p:nvPr/>
            </p:nvSpPr>
            <p:spPr>
              <a:xfrm>
                <a:off x="724035" y="1733365"/>
                <a:ext cx="4292773" cy="16040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  <a:defRPr b="1"/>
                </a:pPr>
                <a:r>
                  <a:rPr lang="en-US" sz="2400" b="1" dirty="0">
                    <a:latin typeface="Helvetica Neue"/>
                    <a:sym typeface="Helvetica Neue"/>
                  </a:rPr>
                  <a:t>Reminders</a:t>
                </a:r>
              </a:p>
              <a:p>
                <a:pPr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</a:pPr>
                <a:r>
                  <a:rPr lang="en-US" sz="2800" dirty="0" err="1">
                    <a:latin typeface="Symbol" panose="05050102010706020507" pitchFamily="18" charset="2"/>
                    <a:sym typeface="Helvetica Neue"/>
                  </a:rPr>
                  <a:t>t</a:t>
                </a:r>
                <a:r>
                  <a:rPr lang="en-US" sz="2800" baseline="-25000" dirty="0" err="1">
                    <a:latin typeface="Symbol" panose="05050102010706020507" pitchFamily="18" charset="2"/>
                    <a:sym typeface="Helvetica Neue"/>
                  </a:rPr>
                  <a:t>p</a:t>
                </a:r>
                <a:r>
                  <a:rPr lang="en-US" sz="2800" baseline="-25000" dirty="0">
                    <a:latin typeface="Helvetica Neue"/>
                    <a:sym typeface="Helvetica Neue"/>
                  </a:rPr>
                  <a:t>+ </a:t>
                </a:r>
                <a:r>
                  <a:rPr lang="en-US" sz="2000" dirty="0">
                    <a:latin typeface="Helvetica Neue"/>
                    <a:sym typeface="Helvetica Neue"/>
                  </a:rPr>
                  <a:t>= 26 ns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      </m:t>
                        </m:r>
                        <m: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ar-AE" sz="2800" i="1">
                        <a:latin typeface="Cambria Math" panose="02040503050406030204" pitchFamily="18" charset="0"/>
                        <a:sym typeface="Helvetica Neue"/>
                      </a:rPr>
                      <m:t>≈</m:t>
                    </m:r>
                  </m:oMath>
                </a14:m>
                <a:r>
                  <a:rPr lang="en-US" sz="2000" dirty="0">
                    <a:latin typeface="Helvetica Neue"/>
                    <a:sym typeface="Helvetica Neue"/>
                  </a:rPr>
                  <a:t> </a:t>
                </a:r>
                <a:r>
                  <a:rPr lang="ar-AE" sz="2000" dirty="0">
                    <a:latin typeface="Helvetica Neue"/>
                    <a:sym typeface="Helvetica Neue"/>
                  </a:rPr>
                  <a:t>140</a:t>
                </a:r>
                <a:r>
                  <a:rPr lang="en-US" sz="2000" dirty="0">
                    <a:latin typeface="Helvetica Neue"/>
                    <a:sym typeface="Helvetica Neue"/>
                  </a:rPr>
                  <a:t> </a:t>
                </a:r>
                <a:r>
                  <a:rPr lang="ar-AE" sz="2000" dirty="0">
                    <a:latin typeface="Helvetica Neue"/>
                    <a:sym typeface="Helvetica Neue"/>
                  </a:rPr>
                  <a:t> </a:t>
                </a:r>
                <a:r>
                  <a:rPr lang="en-US" sz="2000" dirty="0">
                    <a:latin typeface="Helvetica Neue"/>
                    <a:sym typeface="Helvetica Neue"/>
                  </a:rPr>
                  <a:t>MeV</a:t>
                </a:r>
              </a:p>
              <a:p>
                <a:pPr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</a:pPr>
                <a:r>
                  <a:rPr lang="en-US" sz="2800" dirty="0">
                    <a:latin typeface="Symbol" panose="05050102010706020507" pitchFamily="18" charset="2"/>
                    <a:sym typeface="Helvetica Neue"/>
                  </a:rPr>
                  <a:t>t</a:t>
                </a:r>
                <a:r>
                  <a:rPr lang="en-US" sz="2800" baseline="-25000" dirty="0">
                    <a:latin typeface="Symbol" panose="05050102010706020507" pitchFamily="18" charset="2"/>
                    <a:sym typeface="Helvetica Neue"/>
                  </a:rPr>
                  <a:t>m</a:t>
                </a:r>
                <a:r>
                  <a:rPr lang="en-US" sz="2800" baseline="-25000" dirty="0">
                    <a:latin typeface="Helvetica Neue"/>
                    <a:sym typeface="Helvetica Neue"/>
                  </a:rPr>
                  <a:t>+ </a:t>
                </a:r>
                <a:r>
                  <a:rPr lang="en-US" sz="2000" dirty="0">
                    <a:latin typeface="Helvetica Neue"/>
                    <a:sym typeface="Helvetica Neue"/>
                  </a:rPr>
                  <a:t>= 2197 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e>
                          <m:sup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ar-AE" sz="2800" i="1">
                        <a:latin typeface="Cambria Math" panose="02040503050406030204" pitchFamily="18" charset="0"/>
                        <a:sym typeface="Helvetica Neue"/>
                      </a:rPr>
                      <m:t>≈</m:t>
                    </m:r>
                  </m:oMath>
                </a14:m>
                <a:r>
                  <a:rPr lang="ar-AE" sz="2000" dirty="0">
                    <a:latin typeface="Helvetica Neue"/>
                    <a:sym typeface="Helvetica Neue"/>
                  </a:rPr>
                  <a:t>106 </a:t>
                </a:r>
                <a:r>
                  <a:rPr lang="en-US" sz="2000" dirty="0">
                    <a:latin typeface="Helvetica Neue"/>
                    <a:sym typeface="Helvetica Neue"/>
                  </a:rPr>
                  <a:t> MeV</a:t>
                </a:r>
                <a:endParaRPr sz="2000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9" name="Reminders…">
                <a:extLst>
                  <a:ext uri="{FF2B5EF4-FFF2-40B4-BE49-F238E27FC236}">
                    <a16:creationId xmlns:a16="http://schemas.microsoft.com/office/drawing/2014/main" id="{553BB4AD-C37E-4B86-2397-2F714235C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35" y="1733365"/>
                <a:ext cx="4292773" cy="1604029"/>
              </a:xfrm>
              <a:prstGeom prst="rect">
                <a:avLst/>
              </a:prstGeom>
              <a:blipFill>
                <a:blip r:embed="rId3"/>
                <a:stretch>
                  <a:fillRect l="-4545" t="-5703" b="-79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C79F286E-47E4-C864-BD8B-3292B5DA976F}"/>
              </a:ext>
            </a:extLst>
          </p:cNvPr>
          <p:cNvSpPr/>
          <p:nvPr/>
        </p:nvSpPr>
        <p:spPr>
          <a:xfrm>
            <a:off x="623298" y="1558743"/>
            <a:ext cx="4494246" cy="1998057"/>
          </a:xfrm>
          <a:prstGeom prst="roundRect">
            <a:avLst>
              <a:gd name="adj" fmla="val 14086"/>
            </a:avLst>
          </a:prstGeom>
          <a:ln w="508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buClrTx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9F642E08-F546-728E-D2AF-3FB7D045B971}"/>
              </a:ext>
            </a:extLst>
          </p:cNvPr>
          <p:cNvSpPr txBox="1"/>
          <p:nvPr/>
        </p:nvSpPr>
        <p:spPr>
          <a:xfrm>
            <a:off x="7634000" y="2818206"/>
            <a:ext cx="51361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 hangingPunct="0">
              <a:buClrTx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sz="600">
              <a:latin typeface="Times Roman"/>
              <a:sym typeface="Times Roman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046230-0AD2-3632-60C6-F90A0BD0AE31}"/>
              </a:ext>
            </a:extLst>
          </p:cNvPr>
          <p:cNvGrpSpPr/>
          <p:nvPr/>
        </p:nvGrpSpPr>
        <p:grpSpPr>
          <a:xfrm>
            <a:off x="611285" y="4088948"/>
            <a:ext cx="11289370" cy="2769052"/>
            <a:chOff x="601557" y="3983125"/>
            <a:chExt cx="11289370" cy="2769052"/>
          </a:xfrm>
        </p:grpSpPr>
        <p:pic>
          <p:nvPicPr>
            <p:cNvPr id="7" name="unknown.png" descr="unknown.png">
              <a:extLst>
                <a:ext uri="{FF2B5EF4-FFF2-40B4-BE49-F238E27FC236}">
                  <a16:creationId xmlns:a16="http://schemas.microsoft.com/office/drawing/2014/main" id="{30DD08FB-019C-5B6A-56EF-5FC584299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9807" y="3983125"/>
              <a:ext cx="6461120" cy="2769052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Equation">
                  <a:extLst>
                    <a:ext uri="{FF2B5EF4-FFF2-40B4-BE49-F238E27FC236}">
                      <a16:creationId xmlns:a16="http://schemas.microsoft.com/office/drawing/2014/main" id="{8DD2D97E-E951-2BF6-2ECB-ACBB4ADE9DD5}"/>
                    </a:ext>
                  </a:extLst>
                </p:cNvPr>
                <p:cNvSpPr txBox="1"/>
                <p:nvPr/>
              </p:nvSpPr>
              <p:spPr>
                <a:xfrm>
                  <a:off x="785385" y="4654776"/>
                  <a:ext cx="1409104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 hangingPunct="0">
                    <a:buClrTx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p>
                          <m:sSupPr>
                            <m:ctrlP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</m:oMath>
                    </m:oMathPara>
                  </a14:m>
                  <a:endParaRPr sz="2400" dirty="0">
                    <a:solidFill>
                      <a:srgbClr val="0076BA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3" name="Equation">
                  <a:extLst>
                    <a:ext uri="{FF2B5EF4-FFF2-40B4-BE49-F238E27FC236}">
                      <a16:creationId xmlns:a16="http://schemas.microsoft.com/office/drawing/2014/main" id="{8DD2D97E-E951-2BF6-2ECB-ACBB4ADE9D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385" y="4654776"/>
                  <a:ext cx="140910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24" r="-862" b="-2459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53 MeV">
                  <a:extLst>
                    <a:ext uri="{FF2B5EF4-FFF2-40B4-BE49-F238E27FC236}">
                      <a16:creationId xmlns:a16="http://schemas.microsoft.com/office/drawing/2014/main" id="{80D9D20A-714F-7A39-7865-9C9DDF2B7B8F}"/>
                    </a:ext>
                  </a:extLst>
                </p:cNvPr>
                <p:cNvSpPr txBox="1"/>
                <p:nvPr/>
              </p:nvSpPr>
              <p:spPr>
                <a:xfrm>
                  <a:off x="2395771" y="4607405"/>
                  <a:ext cx="2387898" cy="524567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25400" tIns="25400" rIns="25400" bIns="25400" anchor="ctr">
                  <a:spAutoFit/>
                </a:bodyPr>
                <a:lstStyle/>
                <a:p>
                  <a:pPr defTabSz="1219169" hangingPunct="0">
                    <a:lnSpc>
                      <a:spcPct val="90000"/>
                    </a:lnSpc>
                    <a:buClrTx/>
                    <a:defRPr sz="4000">
                      <a:solidFill>
                        <a:srgbClr val="00A2FF">
                          <a:lumOff val="-13575"/>
                        </a:srgbClr>
                      </a:solidFill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sub>
                      </m:sSub>
                      <m:r>
                        <a:rPr lang="ar-AE" sz="24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&lt;</m:t>
                      </m:r>
                      <m:f>
                        <m:fPr>
                          <m:ctrlP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den>
                      </m:f>
                      <m:r>
                        <a:rPr lang="ar-AE" sz="24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≈</m:t>
                      </m:r>
                    </m:oMath>
                  </a14:m>
                  <a:r>
                    <a:rPr lang="ar-AE" sz="2000" dirty="0">
                      <a:solidFill>
                        <a:srgbClr val="00A2FF">
                          <a:lumOff val="-13575"/>
                        </a:srgbClr>
                      </a:solidFill>
                      <a:latin typeface="Helvetica Neue"/>
                      <a:sym typeface="Helvetica Neue"/>
                    </a:rPr>
                    <a:t>53 </a:t>
                  </a:r>
                  <a:r>
                    <a:rPr lang="en-US" sz="2000" dirty="0">
                      <a:solidFill>
                        <a:srgbClr val="00A2FF">
                          <a:lumOff val="-13575"/>
                        </a:srgbClr>
                      </a:solidFill>
                      <a:latin typeface="Helvetica Neue"/>
                      <a:sym typeface="Helvetica Neue"/>
                    </a:rPr>
                    <a:t> MeV</a:t>
                  </a:r>
                  <a:endParaRPr sz="2000" dirty="0">
                    <a:solidFill>
                      <a:srgbClr val="0076BA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4" name="53 MeV">
                  <a:extLst>
                    <a:ext uri="{FF2B5EF4-FFF2-40B4-BE49-F238E27FC236}">
                      <a16:creationId xmlns:a16="http://schemas.microsoft.com/office/drawing/2014/main" id="{80D9D20A-714F-7A39-7865-9C9DDF2B7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5771" y="4607405"/>
                  <a:ext cx="2387898" cy="524567"/>
                </a:xfrm>
                <a:prstGeom prst="rect">
                  <a:avLst/>
                </a:prstGeom>
                <a:blipFill>
                  <a:blip r:embed="rId6"/>
                  <a:stretch>
                    <a:fillRect r="-4604" b="-6977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Equation">
                  <a:extLst>
                    <a:ext uri="{FF2B5EF4-FFF2-40B4-BE49-F238E27FC236}">
                      <a16:creationId xmlns:a16="http://schemas.microsoft.com/office/drawing/2014/main" id="{5BE8A1E8-1023-1AE9-2166-0B77FF2A0F73}"/>
                    </a:ext>
                  </a:extLst>
                </p:cNvPr>
                <p:cNvSpPr txBox="1"/>
                <p:nvPr/>
              </p:nvSpPr>
              <p:spPr>
                <a:xfrm>
                  <a:off x="824794" y="5458553"/>
                  <a:ext cx="1401281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 hangingPunct="0">
                    <a:buClrTx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p>
                          <m:sSupPr>
                            <m:ctrlP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</m:oMath>
                    </m:oMathPara>
                  </a14:m>
                  <a:endParaRPr sz="2400">
                    <a:solidFill>
                      <a:srgbClr val="B517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5" name="Equation">
                  <a:extLst>
                    <a:ext uri="{FF2B5EF4-FFF2-40B4-BE49-F238E27FC236}">
                      <a16:creationId xmlns:a16="http://schemas.microsoft.com/office/drawing/2014/main" id="{5BE8A1E8-1023-1AE9-2166-0B77FF2A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794" y="5458553"/>
                  <a:ext cx="140128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174" r="-1304" b="-1667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70 MeV">
                  <a:extLst>
                    <a:ext uri="{FF2B5EF4-FFF2-40B4-BE49-F238E27FC236}">
                      <a16:creationId xmlns:a16="http://schemas.microsoft.com/office/drawing/2014/main" id="{F16C7417-21A1-FA78-8987-3FCBCF9413EF}"/>
                    </a:ext>
                  </a:extLst>
                </p:cNvPr>
                <p:cNvSpPr txBox="1"/>
                <p:nvPr/>
              </p:nvSpPr>
              <p:spPr>
                <a:xfrm>
                  <a:off x="2363535" y="5445160"/>
                  <a:ext cx="2452018" cy="50661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25400" tIns="25400" rIns="25400" bIns="25400" anchor="ctr">
                  <a:spAutoFit/>
                </a:bodyPr>
                <a:lstStyle/>
                <a:p>
                  <a:pPr defTabSz="1219169" hangingPunct="0">
                    <a:lnSpc>
                      <a:spcPct val="90000"/>
                    </a:lnSpc>
                    <a:buClrTx/>
                    <a:defRPr sz="4000">
                      <a:solidFill>
                        <a:srgbClr val="FF644E">
                          <a:lumOff val="-29866"/>
                        </a:srgbClr>
                      </a:solidFill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sub>
                      </m:sSub>
                      <m:r>
                        <a:rPr lang="ar-AE" sz="2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den>
                      </m:f>
                      <m:r>
                        <a:rPr lang="ar-AE" sz="2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≈</m:t>
                      </m:r>
                    </m:oMath>
                  </a14:m>
                  <a:r>
                    <a:rPr lang="ar-AE" sz="2000" dirty="0">
                      <a:solidFill>
                        <a:srgbClr val="FF644E">
                          <a:lumOff val="-29866"/>
                        </a:srgbClr>
                      </a:solidFill>
                      <a:latin typeface="Helvetica Neue"/>
                      <a:sym typeface="Helvetica Neue"/>
                    </a:rPr>
                    <a:t> 70 </a:t>
                  </a:r>
                  <a:r>
                    <a:rPr lang="en-US" sz="2000" dirty="0">
                      <a:solidFill>
                        <a:srgbClr val="FF644E">
                          <a:lumOff val="-29866"/>
                        </a:srgbClr>
                      </a:solidFill>
                      <a:latin typeface="Helvetica Neue"/>
                      <a:sym typeface="Helvetica Neue"/>
                    </a:rPr>
                    <a:t>MeV</a:t>
                  </a:r>
                  <a:endParaRPr sz="2000" dirty="0">
                    <a:solidFill>
                      <a:srgbClr val="B517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6" name="70 MeV">
                  <a:extLst>
                    <a:ext uri="{FF2B5EF4-FFF2-40B4-BE49-F238E27FC236}">
                      <a16:creationId xmlns:a16="http://schemas.microsoft.com/office/drawing/2014/main" id="{F16C7417-21A1-FA78-8987-3FCBCF9413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535" y="5445160"/>
                  <a:ext cx="2452018" cy="506614"/>
                </a:xfrm>
                <a:prstGeom prst="rect">
                  <a:avLst/>
                </a:prstGeom>
                <a:blipFill>
                  <a:blip r:embed="rId8"/>
                  <a:stretch>
                    <a:fillRect r="-4218" b="-7229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961B4A03-C240-97EC-8126-3581BFF19946}"/>
                </a:ext>
              </a:extLst>
            </p:cNvPr>
            <p:cNvSpPr/>
            <p:nvPr/>
          </p:nvSpPr>
          <p:spPr>
            <a:xfrm>
              <a:off x="601557" y="4198666"/>
              <a:ext cx="4537729" cy="1976611"/>
            </a:xfrm>
            <a:prstGeom prst="roundRect">
              <a:avLst>
                <a:gd name="adj" fmla="val 12168"/>
              </a:avLst>
            </a:prstGeom>
            <a:ln w="50800">
              <a:solidFill>
                <a:schemeClr val="accent1">
                  <a:lumOff val="-13575"/>
                </a:schemeClr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buClrTx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8" name="99.99%">
              <a:extLst>
                <a:ext uri="{FF2B5EF4-FFF2-40B4-BE49-F238E27FC236}">
                  <a16:creationId xmlns:a16="http://schemas.microsoft.com/office/drawing/2014/main" id="{605D49D2-B5C5-6F1B-9C2B-6AC635116390}"/>
                </a:ext>
              </a:extLst>
            </p:cNvPr>
            <p:cNvSpPr txBox="1"/>
            <p:nvPr/>
          </p:nvSpPr>
          <p:spPr>
            <a:xfrm>
              <a:off x="6956540" y="4609747"/>
              <a:ext cx="1096454" cy="3836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 defTabSz="1219169" hangingPunct="0">
                <a:lnSpc>
                  <a:spcPct val="90000"/>
                </a:lnSpc>
                <a:spcBef>
                  <a:spcPts val="2250"/>
                </a:spcBef>
                <a:buClrTx/>
              </a:pPr>
              <a:r>
                <a:rPr sz="2400">
                  <a:solidFill>
                    <a:srgbClr val="00A2FF">
                      <a:lumOff val="-13575"/>
                    </a:srgbClr>
                  </a:solidFill>
                  <a:latin typeface="Helvetica Neue"/>
                  <a:sym typeface="Helvetica Neue"/>
                </a:rPr>
                <a:t>99.99%</a:t>
              </a:r>
            </a:p>
          </p:txBody>
        </p:sp>
        <p:sp>
          <p:nvSpPr>
            <p:cNvPr id="19" name="1.23e-4">
              <a:extLst>
                <a:ext uri="{FF2B5EF4-FFF2-40B4-BE49-F238E27FC236}">
                  <a16:creationId xmlns:a16="http://schemas.microsoft.com/office/drawing/2014/main" id="{3B4F3EAC-674C-29D6-0982-15ECA2ABEF1A}"/>
                </a:ext>
              </a:extLst>
            </p:cNvPr>
            <p:cNvSpPr txBox="1"/>
            <p:nvPr/>
          </p:nvSpPr>
          <p:spPr>
            <a:xfrm>
              <a:off x="10742619" y="5175804"/>
              <a:ext cx="1096454" cy="3836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 defTabSz="1219169" hangingPunct="0">
                <a:lnSpc>
                  <a:spcPct val="90000"/>
                </a:lnSpc>
                <a:spcBef>
                  <a:spcPts val="2250"/>
                </a:spcBef>
                <a:buClrTx/>
              </a:pPr>
              <a:r>
                <a:rPr sz="2400">
                  <a:solidFill>
                    <a:srgbClr val="FF644E">
                      <a:hueOff val="-82419"/>
                      <a:satOff val="-9513"/>
                      <a:lumOff val="-16343"/>
                    </a:srgbClr>
                  </a:solidFill>
                  <a:latin typeface="Helvetica Neue"/>
                  <a:sym typeface="Helvetica Neue"/>
                </a:rPr>
                <a:t>1.23e-4</a:t>
              </a:r>
            </a:p>
          </p:txBody>
        </p:sp>
      </p:grpSp>
      <p:pic>
        <p:nvPicPr>
          <p:cNvPr id="20" name="unknown.png" descr="unknown.png">
            <a:extLst>
              <a:ext uri="{FF2B5EF4-FFF2-40B4-BE49-F238E27FC236}">
                <a16:creationId xmlns:a16="http://schemas.microsoft.com/office/drawing/2014/main" id="{6EC29898-5C41-E5B9-5545-7D5602171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807" y="1276658"/>
            <a:ext cx="6461120" cy="26861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BF49ED-B76E-595A-F0A5-868924281953}"/>
              </a:ext>
            </a:extLst>
          </p:cNvPr>
          <p:cNvSpPr txBox="1"/>
          <p:nvPr/>
        </p:nvSpPr>
        <p:spPr>
          <a:xfrm>
            <a:off x="5209162" y="3691647"/>
            <a:ext cx="1536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stop at t 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F5F93CCD-7A78-E388-667E-7A2C1AF57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15150" y="326093"/>
                <a:ext cx="2668137" cy="102832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𝜇𝜈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F5F93CCD-7A78-E388-667E-7A2C1AF57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150" y="326093"/>
                <a:ext cx="2668137" cy="1028329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9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F099C-EE99-83F8-122E-977AE9F9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31AE-6765-C0B2-B015-F1AFAFD5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12" y="0"/>
            <a:ext cx="7742147" cy="557705"/>
          </a:xfrm>
        </p:spPr>
        <p:txBody>
          <a:bodyPr/>
          <a:lstStyle/>
          <a:p>
            <a:r>
              <a:rPr lang="en-US" dirty="0"/>
              <a:t>The ideal and realistic e</a:t>
            </a:r>
            <a:r>
              <a:rPr lang="en-US" baseline="30000" dirty="0"/>
              <a:t>+</a:t>
            </a:r>
            <a:r>
              <a:rPr lang="en-US" dirty="0"/>
              <a:t> energy spectrum: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401B-165D-39F2-8F34-AE6E23169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905CA-39C0-692A-5A2C-B7374C1F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6" y="629378"/>
            <a:ext cx="3446926" cy="14763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31AC3A-9ED3-42F2-C262-AE2603C9688D}"/>
              </a:ext>
            </a:extLst>
          </p:cNvPr>
          <p:cNvGrpSpPr/>
          <p:nvPr/>
        </p:nvGrpSpPr>
        <p:grpSpPr>
          <a:xfrm>
            <a:off x="5693924" y="816045"/>
            <a:ext cx="5600005" cy="3815421"/>
            <a:chOff x="5715439" y="842939"/>
            <a:chExt cx="5600005" cy="3815421"/>
          </a:xfrm>
        </p:grpSpPr>
        <p:pic>
          <p:nvPicPr>
            <p:cNvPr id="46" name="calo_spectrum_fid.pdf" descr="calo_spectrum_fid.pdf">
              <a:extLst>
                <a:ext uri="{FF2B5EF4-FFF2-40B4-BE49-F238E27FC236}">
                  <a16:creationId xmlns:a16="http://schemas.microsoft.com/office/drawing/2014/main" id="{2FA9C5DD-740F-F8D7-8EB5-E6F97FDB6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439" y="1031240"/>
              <a:ext cx="5355669" cy="36271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0500DD-152F-B19F-5E42-DA9F8DDC402C}"/>
                </a:ext>
              </a:extLst>
            </p:cNvPr>
            <p:cNvSpPr txBox="1"/>
            <p:nvPr/>
          </p:nvSpPr>
          <p:spPr>
            <a:xfrm>
              <a:off x="5982617" y="842939"/>
              <a:ext cx="5332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Realistic e</a:t>
              </a:r>
              <a:r>
                <a:rPr lang="en-US" baseline="30000" dirty="0">
                  <a:solidFill>
                    <a:srgbClr val="FF0000"/>
                  </a:solidFill>
                </a:rPr>
                <a:t>+</a:t>
              </a:r>
              <a:r>
                <a:rPr lang="en-US" dirty="0">
                  <a:solidFill>
                    <a:srgbClr val="FF0000"/>
                  </a:solidFill>
                </a:rPr>
                <a:t> spectrum in the time window (5 – 35) ns after </a:t>
              </a:r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en-US" dirty="0">
                  <a:solidFill>
                    <a:srgbClr val="FF0000"/>
                  </a:solidFill>
                </a:rPr>
                <a:t> stop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1EDF5B-C502-AA5C-1D14-A947431DAC51}"/>
                  </a:ext>
                </a:extLst>
              </p:cNvPr>
              <p:cNvSpPr txBox="1"/>
              <p:nvPr/>
            </p:nvSpPr>
            <p:spPr>
              <a:xfrm>
                <a:off x="5956912" y="4705612"/>
                <a:ext cx="6012910" cy="1215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dirty="0">
                    <a:latin typeface="+mj-lt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200" b="1" dirty="0">
                    <a:solidFill>
                      <a:srgbClr val="8C1A11"/>
                    </a:solidFill>
                    <a:latin typeface="+mj-lt"/>
                  </a:rPr>
                  <a:t> tail</a:t>
                </a:r>
                <a:r>
                  <a:rPr lang="en-US" sz="1200" dirty="0">
                    <a:latin typeface="+mj-lt"/>
                  </a:rPr>
                  <a:t>: </a:t>
                </a:r>
                <a:r>
                  <a:rPr lang="en-US" sz="1200" i="1" dirty="0">
                    <a:latin typeface="+mj-lt"/>
                  </a:rPr>
                  <a:t>0.5%</a:t>
                </a:r>
                <a:r>
                  <a:rPr lang="en-US" sz="1200" dirty="0">
                    <a:latin typeface="+mj-lt"/>
                  </a:rPr>
                  <a:t> </a:t>
                </a:r>
                <a:r>
                  <a:rPr lang="en-US" sz="1200" i="1" dirty="0">
                    <a:latin typeface="+mj-lt"/>
                  </a:rPr>
                  <a:t>systematic correction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dirty="0">
                    <a:solidFill>
                      <a:srgbClr val="BB27F6"/>
                    </a:solidFill>
                    <a:latin typeface="+mj-lt"/>
                  </a:rPr>
                  <a:t>Muon decays in flight</a:t>
                </a:r>
                <a:r>
                  <a:rPr lang="en-US" sz="1200" b="1" dirty="0">
                    <a:latin typeface="+mj-lt"/>
                  </a:rPr>
                  <a:t> </a:t>
                </a:r>
                <a:r>
                  <a:rPr lang="en-US" sz="1200" dirty="0">
                    <a:latin typeface="+mj-lt"/>
                  </a:rPr>
                  <a:t>can boost positrons to the high energy region: </a:t>
                </a:r>
                <a:r>
                  <a:rPr lang="en-US" sz="1200" i="1" dirty="0">
                    <a:latin typeface="+mj-lt"/>
                  </a:rPr>
                  <a:t>0.1% correction 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dirty="0">
                    <a:solidFill>
                      <a:srgbClr val="F19E38"/>
                    </a:solidFill>
                    <a:latin typeface="+mj-lt"/>
                  </a:rPr>
                  <a:t>Some muon stops confused as </a:t>
                </a:r>
                <a:r>
                  <a:rPr lang="en-US" sz="1200" b="1" dirty="0" err="1">
                    <a:solidFill>
                      <a:srgbClr val="F19E38"/>
                    </a:solidFill>
                    <a:latin typeface="+mj-lt"/>
                  </a:rPr>
                  <a:t>pions</a:t>
                </a:r>
                <a:r>
                  <a:rPr lang="en-US" sz="1200" b="1" dirty="0">
                    <a:solidFill>
                      <a:srgbClr val="F19E38"/>
                    </a:solidFill>
                    <a:latin typeface="+mj-lt"/>
                  </a:rPr>
                  <a:t>: </a:t>
                </a:r>
                <a:r>
                  <a:rPr lang="en-US" sz="1200" i="1" dirty="0">
                    <a:latin typeface="+mj-lt"/>
                  </a:rPr>
                  <a:t>0.1% - 0.2% correction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i="1" dirty="0">
                    <a:solidFill>
                      <a:srgbClr val="00B050"/>
                    </a:solidFill>
                    <a:latin typeface="+mj-lt"/>
                  </a:rPr>
                  <a:t>Pileup from old muons: </a:t>
                </a:r>
                <a:r>
                  <a:rPr lang="en-US" sz="1200" i="1" dirty="0">
                    <a:latin typeface="+mj-lt"/>
                  </a:rPr>
                  <a:t> must mitigate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1EDF5B-C502-AA5C-1D14-A947431D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12" y="4705612"/>
                <a:ext cx="6012910" cy="1215717"/>
              </a:xfrm>
              <a:prstGeom prst="rect">
                <a:avLst/>
              </a:prstGeom>
              <a:blipFill>
                <a:blip r:embed="rId5"/>
                <a:stretch>
                  <a:fillRect t="-503" b="-3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38C1C54-1018-F2C9-6AF9-6F48A4F62176}"/>
              </a:ext>
            </a:extLst>
          </p:cNvPr>
          <p:cNvGrpSpPr/>
          <p:nvPr/>
        </p:nvGrpSpPr>
        <p:grpSpPr>
          <a:xfrm>
            <a:off x="215463" y="783020"/>
            <a:ext cx="6096000" cy="2280054"/>
            <a:chOff x="215463" y="783020"/>
            <a:chExt cx="6096000" cy="228005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D400E2-F98C-A1B2-D5F7-41AA78AA3E69}"/>
                </a:ext>
              </a:extLst>
            </p:cNvPr>
            <p:cNvCxnSpPr/>
            <p:nvPr/>
          </p:nvCxnSpPr>
          <p:spPr>
            <a:xfrm flipV="1">
              <a:off x="3016470" y="783020"/>
              <a:ext cx="0" cy="1061545"/>
            </a:xfrm>
            <a:prstGeom prst="line">
              <a:avLst/>
            </a:prstGeom>
            <a:ln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A56831-9795-5C28-C9A6-158B58DDDB7F}"/>
                    </a:ext>
                  </a:extLst>
                </p:cNvPr>
                <p:cNvSpPr txBox="1"/>
                <p:nvPr/>
              </p:nvSpPr>
              <p:spPr>
                <a:xfrm>
                  <a:off x="215463" y="2138756"/>
                  <a:ext cx="6096000" cy="3561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Define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thr</m:t>
                          </m:r>
                        </m:sub>
                      </m:sSub>
                      <m:r>
                        <a:rPr lang="ar-AE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  <m:r>
                        <m:rPr>
                          <m:nor/>
                        </m:rP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r>
                    <a:rPr lang="en-US" dirty="0"/>
                    <a:t> and count events above and below threshold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A56831-9795-5C28-C9A6-158B58DDD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" y="2138756"/>
                  <a:ext cx="6096000" cy="356123"/>
                </a:xfrm>
                <a:prstGeom prst="rect">
                  <a:avLst/>
                </a:prstGeom>
                <a:blipFill>
                  <a:blip r:embed="rId6"/>
                  <a:stretch>
                    <a:fillRect l="-300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6B1D0C0-6821-E20F-0A85-845AA77CE3DD}"/>
                    </a:ext>
                  </a:extLst>
                </p:cNvPr>
                <p:cNvSpPr txBox="1"/>
                <p:nvPr/>
              </p:nvSpPr>
              <p:spPr>
                <a:xfrm>
                  <a:off x="1027177" y="2533121"/>
                  <a:ext cx="2708306" cy="529953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latinLnBrk="1" hangingPunct="0">
                    <a:buClrTx/>
                    <a:buFontTx/>
                    <a:buNone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𝑅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𝑒</m:t>
                                </m:r>
                              </m:num>
                              <m:den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𝜇</m:t>
                                </m:r>
                              </m:den>
                            </m:f>
                          </m:sub>
                        </m:sSub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=</m:t>
                        </m:r>
                        <m:f>
                          <m:f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Γ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𝛾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Γ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𝛾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))</m:t>
                            </m:r>
                          </m:den>
                        </m:f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≈</m:t>
                        </m:r>
                        <m:f>
                          <m:f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𝐿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sz="1600" dirty="0"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6B1D0C0-6821-E20F-0A85-845AA77CE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77" y="2533121"/>
                  <a:ext cx="2708306" cy="5299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E6164C-900E-2831-BD30-EC5C87F52BCA}"/>
              </a:ext>
            </a:extLst>
          </p:cNvPr>
          <p:cNvGrpSpPr/>
          <p:nvPr/>
        </p:nvGrpSpPr>
        <p:grpSpPr>
          <a:xfrm>
            <a:off x="376795" y="3360606"/>
            <a:ext cx="4808391" cy="3314514"/>
            <a:chOff x="376795" y="3360606"/>
            <a:chExt cx="4808391" cy="33145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0B50035-2C1E-B332-2EE8-C74D7BDC7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795" y="3360606"/>
              <a:ext cx="4216721" cy="19590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Slide bullet text">
                  <a:extLst>
                    <a:ext uri="{FF2B5EF4-FFF2-40B4-BE49-F238E27FC236}">
                      <a16:creationId xmlns:a16="http://schemas.microsoft.com/office/drawing/2014/main" id="{B2DB2519-C5DE-FEC7-7B45-EB9BB351D60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7873" y="6012122"/>
                  <a:ext cx="4154810" cy="662998"/>
                </a:xfrm>
                <a:prstGeom prst="rect">
                  <a:avLst/>
                </a:prstGeom>
              </p:spPr>
              <p:txBody>
                <a:bodyPr lIns="0" tIns="0" rIns="0" bIns="0">
                  <a:normAutofit/>
                </a:bodyPr>
                <a:lstStyle>
                  <a:lvl1pPr marL="0" indent="0" algn="ctr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SzTx/>
                    <a:buFont typeface="Arial" charset="0"/>
                    <a:buNone/>
                    <a:tabLst>
                      <a:tab pos="288925" algn="l"/>
                    </a:tabLst>
                    <a:defRPr sz="2000" kern="120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Geneva" charset="0"/>
                      <a:cs typeface="Arial" panose="020B0604020202020204" pitchFamily="34" charset="0"/>
                    </a:defRPr>
                  </a:lvl1pPr>
                  <a:lvl2pPr marL="457195" indent="-285750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tabLst/>
                    <a:defRPr lang="en-US" sz="1800" kern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</a:defRPr>
                  </a:lvl2pPr>
                  <a:lvl3pPr marL="514338" indent="-171446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tabLst/>
                    <a:defRPr lang="en-US" sz="1600" kern="1200" dirty="0">
                      <a:solidFill>
                        <a:schemeClr val="accent2">
                          <a:lumMod val="50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3pPr>
                  <a:lvl4pPr marL="690545" indent="-61912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None/>
                    <a:tabLst/>
                    <a:defRPr lang="en-US" sz="1400" kern="1200" dirty="0">
                      <a:solidFill>
                        <a:schemeClr val="accent3">
                          <a:lumMod val="50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4pPr>
                  <a:lvl5pPr marL="858817" indent="-114297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/>
                    <a:buChar char="•"/>
                    <a:tabLst/>
                    <a:defRPr sz="14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5pPr>
                  <a:lvl6pPr marL="2514537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Tx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num>
                              <m:den>
                                <m: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sub>
                        </m:sSub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AE" sz="16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ar-AE" sz="16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×(</m:t>
                        </m:r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ar-AE" sz="1600" b="1" i="1" smtClean="0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 i="1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ar-AE" sz="1600" b="1" i="1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  <m:t>𝒕𝒂𝒊𝒍</m:t>
                            </m:r>
                          </m:sub>
                        </m:sSub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)×</m:t>
                        </m:r>
                        <m:sSup>
                          <m:sSupPr>
                            <m:ctrlP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sup>
                        </m:sSup>
                      </m:oMath>
                    </m:oMathPara>
                  </a14:m>
                  <a:endParaRPr lang="ar-AE" sz="1400" b="1" dirty="0"/>
                </a:p>
              </p:txBody>
            </p:sp>
          </mc:Choice>
          <mc:Fallback xmlns="">
            <p:sp>
              <p:nvSpPr>
                <p:cNvPr id="45" name="Slide bullet text">
                  <a:extLst>
                    <a:ext uri="{FF2B5EF4-FFF2-40B4-BE49-F238E27FC236}">
                      <a16:creationId xmlns:a16="http://schemas.microsoft.com/office/drawing/2014/main" id="{B2DB2519-C5DE-FEC7-7B45-EB9BB351D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73" y="6012122"/>
                  <a:ext cx="4154810" cy="662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AC4FEF-FB7D-EB64-DBE3-EBCCA3F29037}"/>
                </a:ext>
              </a:extLst>
            </p:cNvPr>
            <p:cNvSpPr txBox="1"/>
            <p:nvPr/>
          </p:nvSpPr>
          <p:spPr>
            <a:xfrm>
              <a:off x="641424" y="5326987"/>
              <a:ext cx="454376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Finite resolution and incomplete energy collection in the calorimeter result in a </a:t>
              </a:r>
              <a:r>
                <a:rPr lang="en-US" b="1" dirty="0">
                  <a:solidFill>
                    <a:srgbClr val="FF0000"/>
                  </a:solidFill>
                </a:rPr>
                <a:t>tail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2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3326-5C50-E93E-1B80-C2089B7F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45" y="107622"/>
            <a:ext cx="10515600" cy="7594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Why so challenging?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D8892-18BA-EC0E-5278-2C06C871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77" y="898119"/>
            <a:ext cx="9016010" cy="5436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the 1 in 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-&gt;e decays, with a misidentification factor below 1 part in 10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While the decay times and positron energies are different, </a:t>
            </a:r>
            <a:r>
              <a:rPr lang="en-US" dirty="0">
                <a:sym typeface="Wingdings" panose="05000000000000000000" pitchFamily="2" charset="2"/>
              </a:rPr>
              <a:t>the physics processes in the detectors are energy dependent </a:t>
            </a:r>
          </a:p>
          <a:p>
            <a:pPr lvl="1"/>
            <a:r>
              <a:rPr lang="en-US" sz="2900" dirty="0">
                <a:solidFill>
                  <a:srgbClr val="2110FC"/>
                </a:solidFill>
                <a:sym typeface="Wingdings" panose="05000000000000000000" pitchFamily="2" charset="2"/>
              </a:rPr>
              <a:t>scattering, annihilation, Bhabha probabilities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Need high statistics, 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Large and uniform acceptance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High beam rate (pileup)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Strategy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Innovative imaging target and high-resolution, fast calorimeter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MC – data comparisons in great detail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Analyses are being developed in advance with highly realistic simulation framework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Classic “Rule Based”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Advanced Machine Learning techniques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1410-243C-DFB0-6653-3BF72A0F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8B1F89-F634-250E-861E-324A542450BF}"/>
              </a:ext>
            </a:extLst>
          </p:cNvPr>
          <p:cNvGrpSpPr/>
          <p:nvPr/>
        </p:nvGrpSpPr>
        <p:grpSpPr>
          <a:xfrm>
            <a:off x="9146175" y="819035"/>
            <a:ext cx="2844337" cy="1927108"/>
            <a:chOff x="8291541" y="1398752"/>
            <a:chExt cx="2844337" cy="19271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C7881-34F2-18A6-D6FE-1059CACD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1541" y="1398752"/>
              <a:ext cx="2844337" cy="192710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83A3E9-D8D3-E0EF-F1AE-2D9C16EAEC2C}"/>
                </a:ext>
              </a:extLst>
            </p:cNvPr>
            <p:cNvCxnSpPr/>
            <p:nvPr/>
          </p:nvCxnSpPr>
          <p:spPr>
            <a:xfrm flipV="1">
              <a:off x="9952630" y="1491018"/>
              <a:ext cx="0" cy="1634319"/>
            </a:xfrm>
            <a:prstGeom prst="line">
              <a:avLst/>
            </a:prstGeom>
            <a:ln w="12700">
              <a:solidFill>
                <a:srgbClr val="2110F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4F12C0-CEB3-D19A-4EBE-E27C06456CE9}"/>
                    </a:ext>
                  </a:extLst>
                </p:cNvPr>
                <p:cNvSpPr txBox="1"/>
                <p:nvPr/>
              </p:nvSpPr>
              <p:spPr>
                <a:xfrm>
                  <a:off x="10005514" y="2367885"/>
                  <a:ext cx="503536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110FC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𝑒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0FC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4F12C0-CEB3-D19A-4EBE-E27C06456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5514" y="2367885"/>
                  <a:ext cx="503536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571" r="-1190"/>
                  </a:stretch>
                </a:blipFill>
                <a:ln>
                  <a:solidFill>
                    <a:srgbClr val="2110FC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B60A2E-6331-E2BA-43FF-FABC81119BC9}"/>
                </a:ext>
              </a:extLst>
            </p:cNvPr>
            <p:cNvSpPr/>
            <p:nvPr/>
          </p:nvSpPr>
          <p:spPr>
            <a:xfrm>
              <a:off x="8649269" y="1460310"/>
              <a:ext cx="1201003" cy="1658203"/>
            </a:xfrm>
            <a:prstGeom prst="rect">
              <a:avLst/>
            </a:prstGeom>
            <a:solidFill>
              <a:srgbClr val="548235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4E9D44-957C-B498-4156-458EA1DE6BB4}"/>
                    </a:ext>
                  </a:extLst>
                </p:cNvPr>
                <p:cNvSpPr txBox="1"/>
                <p:nvPr/>
              </p:nvSpPr>
              <p:spPr>
                <a:xfrm>
                  <a:off x="9236690" y="1807190"/>
                  <a:ext cx="512384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548235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𝜇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48235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4E9D44-957C-B498-4156-458EA1DE6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6690" y="1807190"/>
                  <a:ext cx="512384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326" r="-5814" b="-21053"/>
                  </a:stretch>
                </a:blipFill>
                <a:ln>
                  <a:solidFill>
                    <a:srgbClr val="54823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D2CDF4-677A-5339-BA48-72E14FEF7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968" y="2898587"/>
            <a:ext cx="1320321" cy="1341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237D51-A2D0-486B-1258-0215666EA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255" y="4420147"/>
            <a:ext cx="2143097" cy="13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F0FBEA-F78D-4C10-864C-1EA2EFA48BAB}"/>
              </a:ext>
            </a:extLst>
          </p:cNvPr>
          <p:cNvSpPr/>
          <p:nvPr/>
        </p:nvSpPr>
        <p:spPr>
          <a:xfrm>
            <a:off x="2964062" y="1288756"/>
            <a:ext cx="2015837" cy="29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A86F17-FA4F-4BD0-8908-926A03E00CAA}"/>
              </a:ext>
            </a:extLst>
          </p:cNvPr>
          <p:cNvSpPr/>
          <p:nvPr/>
        </p:nvSpPr>
        <p:spPr>
          <a:xfrm>
            <a:off x="4117369" y="4059006"/>
            <a:ext cx="1472941" cy="43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11FBC8-C9B9-4DC8-AF14-402E36C0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35978"/>
            <a:ext cx="27432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" y="918214"/>
            <a:ext cx="5155981" cy="4212280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6"/>
          <a:stretch>
            <a:fillRect/>
          </a:stretch>
        </p:blipFill>
        <p:spPr>
          <a:xfrm>
            <a:off x="7483365" y="833513"/>
            <a:ext cx="4064173" cy="38488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6555" y="4389422"/>
            <a:ext cx="152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@TRIUMF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05367" y="4401103"/>
            <a:ext cx="74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@PSI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AAE39-5BC3-41BC-B870-5455E15FE7C0}"/>
              </a:ext>
            </a:extLst>
          </p:cNvPr>
          <p:cNvSpPr txBox="1"/>
          <p:nvPr/>
        </p:nvSpPr>
        <p:spPr>
          <a:xfrm>
            <a:off x="3934160" y="2197665"/>
            <a:ext cx="100791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NaI(Tl)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X</a:t>
            </a:r>
            <a:r>
              <a:rPr kumimoji="0" lang="en-CA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24F05-54EB-4C30-A7A3-FD67A6D630DD}"/>
              </a:ext>
            </a:extLst>
          </p:cNvPr>
          <p:cNvSpPr txBox="1"/>
          <p:nvPr/>
        </p:nvSpPr>
        <p:spPr>
          <a:xfrm>
            <a:off x="3762628" y="1249692"/>
            <a:ext cx="67549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CsI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4122E24-9557-4226-B197-880B9445C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82" y="1669039"/>
            <a:ext cx="106974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CsI</a:t>
            </a:r>
            <a:endParaRPr kumimoji="0" lang="en-CA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X</a:t>
            </a:r>
            <a:r>
              <a:rPr kumimoji="0" lang="en-CA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3536" y="5199174"/>
            <a:ext cx="48659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 small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resolve tail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Uneven crystal performance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4400" y="5272297"/>
            <a:ext cx="599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resolution, but slow so rate limited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leakage in single crystal depends on </a:t>
            </a:r>
            <a:r>
              <a:rPr kumimoji="0" lang="en-US" sz="1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overall acceptance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46852-E698-483C-A185-9012232263B6}"/>
              </a:ext>
            </a:extLst>
          </p:cNvPr>
          <p:cNvSpPr txBox="1"/>
          <p:nvPr/>
        </p:nvSpPr>
        <p:spPr>
          <a:xfrm>
            <a:off x="353291" y="105340"/>
            <a:ext cx="107888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previous-generation Pion Decay Experiments: 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PIENU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PEN/PIBETA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Limitations and lessons learned to design “next-gen”</a:t>
            </a:r>
          </a:p>
        </p:txBody>
      </p:sp>
    </p:spTree>
    <p:extLst>
      <p:ext uri="{BB962C8B-B14F-4D97-AF65-F5344CB8AC3E}">
        <p14:creationId xmlns:p14="http://schemas.microsoft.com/office/powerpoint/2010/main" val="8663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53" y="194148"/>
            <a:ext cx="10515600" cy="4981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 any analysis, one must determine from a Master Formula: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449"/>
                <a:ext cx="10515600" cy="21525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= Counts in the “</a:t>
                </a:r>
                <a:r>
                  <a:rPr lang="en-US" dirty="0">
                    <a:solidFill>
                      <a:srgbClr val="FF0000"/>
                    </a:solidFill>
                  </a:rPr>
                  <a:t>high bin</a:t>
                </a:r>
                <a:r>
                  <a:rPr lang="en-US" dirty="0"/>
                  <a:t>” … above ~56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= Counts in the “</a:t>
                </a:r>
                <a:r>
                  <a:rPr lang="en-US" dirty="0">
                    <a:solidFill>
                      <a:srgbClr val="2110FC"/>
                    </a:solidFill>
                  </a:rPr>
                  <a:t>low bin</a:t>
                </a:r>
                <a:r>
                  <a:rPr lang="en-US" dirty="0"/>
                  <a:t>” (Michel decays) … below ~56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0171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ar-AE" sz="2400" i="1">
                            <a:solidFill>
                              <a:srgbClr val="017100"/>
                            </a:solidFill>
                            <a:latin typeface="Cambria Math" panose="02040503050406030204" pitchFamily="18" charset="0"/>
                          </a:rPr>
                          <m:t>𝑡𝑎𝑖𝑙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events that deposit less than 56 MeV in the Calo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/>
                  <a:t> = the acceptance ratio (vs </a:t>
                </a:r>
                <a:r>
                  <a:rPr lang="en-US" dirty="0">
                    <a:latin typeface="Symbol" panose="05050102010706020507" pitchFamily="18" charset="2"/>
                  </a:rPr>
                  <a:t>q</a:t>
                </a:r>
                <a:r>
                  <a:rPr lang="en-US" dirty="0"/>
                  <a:t>).  Quite critical because the positron energies from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</a:t>
                </a:r>
                <a:r>
                  <a:rPr lang="en-US" baseline="30000" dirty="0"/>
                  <a:t>+</a:t>
                </a:r>
                <a:r>
                  <a:rPr lang="en-US" dirty="0"/>
                  <a:t> and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m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 </a:t>
                </a:r>
                <a:r>
                  <a:rPr lang="en-US" dirty="0"/>
                  <a:t>e</a:t>
                </a:r>
                <a:r>
                  <a:rPr lang="en-US" baseline="30000" dirty="0"/>
                  <a:t>+</a:t>
                </a:r>
                <a:r>
                  <a:rPr lang="en-US" dirty="0"/>
                  <a:t> events differ significantly (especially at the low end)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449"/>
                <a:ext cx="10515600" cy="2152532"/>
              </a:xfrm>
              <a:blipFill>
                <a:blip r:embed="rId2"/>
                <a:stretch>
                  <a:fillRect l="-812" t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BC4F5F36-054C-42A1-82B2-23516C2C5DF8}"/>
                  </a:ext>
                </a:extLst>
              </p:cNvPr>
              <p:cNvSpPr txBox="1"/>
              <p:nvPr/>
            </p:nvSpPr>
            <p:spPr>
              <a:xfrm>
                <a:off x="2903940" y="748417"/>
                <a:ext cx="6384120" cy="9875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121917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num>
                            <m:den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&gt;</m:t>
                          </m:r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×(</m:t>
                      </m:r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71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71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𝑡𝑎𝑖𝑙</m:t>
                          </m:r>
                        </m:sub>
                      </m:sSub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)×</m:t>
                      </m:r>
                      <m:sSup>
                        <m:sSup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sup>
                      </m:sSup>
                    </m:oMath>
                  </m:oMathPara>
                </a14:m>
                <a:endParaRPr kumimoji="0" sz="29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BC4F5F36-054C-42A1-82B2-23516C2C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940" y="748417"/>
                <a:ext cx="6384120" cy="987514"/>
              </a:xfrm>
              <a:prstGeom prst="rect">
                <a:avLst/>
              </a:prstGeom>
              <a:blipFill>
                <a:blip r:embed="rId3"/>
                <a:stretch>
                  <a:fillRect r="-124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236;p20">
            <a:extLst>
              <a:ext uri="{FF2B5EF4-FFF2-40B4-BE49-F238E27FC236}">
                <a16:creationId xmlns:a16="http://schemas.microsoft.com/office/drawing/2014/main" id="{2B2242E9-4DE6-DE7C-E9D3-8F1EB610AC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17" t="4260" r="8156"/>
          <a:stretch/>
        </p:blipFill>
        <p:spPr>
          <a:xfrm>
            <a:off x="4575457" y="4165577"/>
            <a:ext cx="2757574" cy="26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ent-Up Arrow 8"/>
          <p:cNvSpPr/>
          <p:nvPr/>
        </p:nvSpPr>
        <p:spPr>
          <a:xfrm rot="5400000">
            <a:off x="2711383" y="4557512"/>
            <a:ext cx="2160602" cy="1567543"/>
          </a:xfrm>
          <a:prstGeom prst="bentUpArrow">
            <a:avLst>
              <a:gd name="adj1" fmla="val 9615"/>
              <a:gd name="adj2" fmla="val 14423"/>
              <a:gd name="adj3" fmla="val 1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5456" y="5679504"/>
            <a:ext cx="895282" cy="783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5643" y="1014038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vs polar angle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9349047" y="820189"/>
            <a:ext cx="371302" cy="76477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7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2442-02C3-A756-1CED-791E58A3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6FED-D5A8-C5EF-8086-EE9027D6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95" y="318289"/>
            <a:ext cx="7412998" cy="557705"/>
          </a:xfrm>
        </p:spPr>
        <p:txBody>
          <a:bodyPr/>
          <a:lstStyle/>
          <a:p>
            <a:r>
              <a:rPr lang="en-US" dirty="0">
                <a:solidFill>
                  <a:srgbClr val="0D79CA"/>
                </a:solidFill>
              </a:rPr>
              <a:t>PIONEER generic design: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F829C-6D76-7C1F-139F-46C60B2BC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2B97CA-B08D-ED04-E387-D993E1ED1ADA}"/>
              </a:ext>
            </a:extLst>
          </p:cNvPr>
          <p:cNvSpPr txBox="1">
            <a:spLocks/>
          </p:cNvSpPr>
          <p:nvPr/>
        </p:nvSpPr>
        <p:spPr>
          <a:xfrm>
            <a:off x="4939087" y="1622280"/>
            <a:ext cx="6895561" cy="4053306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65 MeV/c DC positive pion beam @ 300 kHz</a:t>
            </a:r>
          </a:p>
          <a:p>
            <a:pPr marL="636582" lvl="1">
              <a:buFont typeface="Arial" panose="020B0604020202020204" pitchFamily="34" charset="0"/>
              <a:buChar char="•"/>
            </a:pPr>
            <a:r>
              <a:rPr lang="en-US" dirty="0"/>
              <a:t>100 x statistics of PIENU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Stop in a segmented imaging target</a:t>
            </a:r>
          </a:p>
          <a:p>
            <a:pPr marL="636582" lvl="1">
              <a:buFont typeface="Arial" panose="020B0604020202020204" pitchFamily="34" charset="0"/>
              <a:buChar char="•"/>
            </a:pPr>
            <a:r>
              <a:rPr lang="en-US" dirty="0"/>
              <a:t>Cuts then permit seeing the complete </a:t>
            </a:r>
            <a:r>
              <a:rPr lang="en-US" dirty="0">
                <a:latin typeface="Symbol" panose="05050102010706020507" pitchFamily="18" charset="2"/>
              </a:rPr>
              <a:t>p-&gt; </a:t>
            </a:r>
            <a:r>
              <a:rPr lang="en-US" dirty="0"/>
              <a:t>e </a:t>
            </a:r>
            <a:r>
              <a:rPr lang="en-US" dirty="0" err="1"/>
              <a:t>lineshape</a:t>
            </a:r>
            <a:endParaRPr lang="en-US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Measure positron energies from </a:t>
            </a:r>
            <a:r>
              <a:rPr lang="en-US" dirty="0">
                <a:latin typeface="Symbol" panose="05050102010706020507" pitchFamily="18" charset="2"/>
              </a:rPr>
              <a:t>p-&gt;</a:t>
            </a:r>
            <a:r>
              <a:rPr lang="en-US" dirty="0"/>
              <a:t> e and </a:t>
            </a:r>
            <a:r>
              <a:rPr lang="en-US" dirty="0">
                <a:latin typeface="Symbol" panose="05050102010706020507" pitchFamily="18" charset="2"/>
              </a:rPr>
              <a:t>p-&gt;m-&gt;</a:t>
            </a:r>
            <a:r>
              <a:rPr lang="en-US" dirty="0"/>
              <a:t>e with a high-resolution calorimeter</a:t>
            </a:r>
          </a:p>
          <a:p>
            <a:pPr marL="636582" lvl="1">
              <a:buFont typeface="Arial" panose="020B0604020202020204" pitchFamily="34" charset="0"/>
              <a:buChar char="•"/>
            </a:pPr>
            <a:r>
              <a:rPr lang="en-US" dirty="0"/>
              <a:t>Depth, uniformity, speed, &amp; triggering are all critical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Record “region of interest” both before and after the stop</a:t>
            </a:r>
          </a:p>
          <a:p>
            <a:pPr marL="636582" lvl="1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Note: 21% chance a “non-decayed” muon from a previous pion will create pileup</a:t>
            </a:r>
          </a:p>
          <a:p>
            <a:pPr marL="636582" lvl="1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State-of-the-art digitizers, triggers, and DAQ critical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E18DA-4B8E-D456-619B-B8C0F0B374A0}"/>
              </a:ext>
            </a:extLst>
          </p:cNvPr>
          <p:cNvSpPr txBox="1"/>
          <p:nvPr/>
        </p:nvSpPr>
        <p:spPr>
          <a:xfrm>
            <a:off x="2053293" y="5393317"/>
            <a:ext cx="2639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Generic diagram</a:t>
            </a:r>
          </a:p>
        </p:txBody>
      </p:sp>
      <p:pic>
        <p:nvPicPr>
          <p:cNvPr id="7" name="Picture 6" descr="Diagram of a diagram of a beam and a target&#10;&#10;AI-generated content may be incorrect.">
            <a:extLst>
              <a:ext uri="{FF2B5EF4-FFF2-40B4-BE49-F238E27FC236}">
                <a16:creationId xmlns:a16="http://schemas.microsoft.com/office/drawing/2014/main" id="{0DB45F30-F827-A75F-D4E7-D9FECE04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4" y="964477"/>
            <a:ext cx="4269258" cy="43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AC60-AA85-79AB-416E-7F822D20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88" y="128802"/>
            <a:ext cx="10728785" cy="557705"/>
          </a:xfrm>
        </p:spPr>
        <p:txBody>
          <a:bodyPr/>
          <a:lstStyle/>
          <a:p>
            <a:r>
              <a:rPr lang="en-US" dirty="0"/>
              <a:t>Approved to use the high-rate pion piE5 beam at 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C2EF0-0D40-3F08-9CF5-D6441C18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9487" y="650665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>
                    <a:lumMod val="75000"/>
                  </a:schemeClr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14124">
                  <a:lumMod val="75000"/>
                </a:srgbClr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BA6F51F-15BE-2FD1-D629-0C6E4057C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36" y="1047116"/>
            <a:ext cx="5541136" cy="2459019"/>
          </a:xfrm>
        </p:spPr>
        <p:txBody>
          <a:bodyPr/>
          <a:lstStyle/>
          <a:p>
            <a:r>
              <a:rPr lang="en-US" sz="1800" dirty="0"/>
              <a:t>piE5 @ PSI - World’s Brightest Stopped Pion Beam</a:t>
            </a:r>
          </a:p>
          <a:p>
            <a:pPr lvl="1"/>
            <a:r>
              <a:rPr lang="en-US" sz="1600" dirty="0"/>
              <a:t>Now: Fundamental </a:t>
            </a:r>
            <a:r>
              <a:rPr lang="en-US" sz="1600" b="1" u="sng" dirty="0"/>
              <a:t>muon</a:t>
            </a:r>
            <a:r>
              <a:rPr lang="en-US" sz="1600" dirty="0"/>
              <a:t> physics: MEG II, Mu3e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Our 2023 measurements of existing beam </a:t>
            </a:r>
          </a:p>
          <a:p>
            <a:pPr lvl="1"/>
            <a:r>
              <a:rPr lang="en-US" sz="1600" dirty="0"/>
              <a:t>Rate: 300k π/s stopped in ATAR: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ok at 65 MeV/c</a:t>
            </a:r>
          </a:p>
          <a:p>
            <a:pPr lvl="1"/>
            <a:r>
              <a:rPr lang="en-US" sz="1600" dirty="0"/>
              <a:t>Momentum bite: ∆p/p &lt;2%: </a:t>
            </a:r>
            <a:r>
              <a:rPr lang="en-US" sz="1600" b="1" dirty="0">
                <a:solidFill>
                  <a:srgbClr val="FAAB1C"/>
                </a:solidFill>
              </a:rPr>
              <a:t>marginal</a:t>
            </a:r>
          </a:p>
          <a:p>
            <a:pPr lvl="1"/>
            <a:r>
              <a:rPr lang="en-US" sz="1600" dirty="0"/>
              <a:t>Spot size: &lt;2 cm FWHM: </a:t>
            </a:r>
            <a:r>
              <a:rPr lang="en-US" sz="1600" b="1" dirty="0">
                <a:solidFill>
                  <a:srgbClr val="FAAB1C"/>
                </a:solidFill>
              </a:rPr>
              <a:t>not yet achieved</a:t>
            </a:r>
          </a:p>
          <a:p>
            <a:pPr lvl="1"/>
            <a:r>
              <a:rPr lang="en-US" sz="1600" dirty="0"/>
              <a:t>µ,e less than 10% </a:t>
            </a:r>
            <a:r>
              <a:rPr lang="el-GR" sz="1600" dirty="0"/>
              <a:t>π</a:t>
            </a:r>
            <a:r>
              <a:rPr lang="en-US" sz="1600" dirty="0"/>
              <a:t>: </a:t>
            </a:r>
            <a:r>
              <a:rPr lang="en-US" sz="1600" b="1" u="sng" dirty="0">
                <a:solidFill>
                  <a:srgbClr val="FF0000"/>
                </a:solidFill>
              </a:rPr>
              <a:t>needs second focus extension</a:t>
            </a:r>
            <a:endParaRPr lang="en-US" sz="1800" dirty="0"/>
          </a:p>
          <a:p>
            <a:pPr marL="579428" lvl="1" indent="-285750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F6084-62A0-A5B8-8015-5ED17C18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708" y="90385"/>
            <a:ext cx="1583849" cy="25499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06FD3-4B9C-4A26-810A-C51969C1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596" y="684998"/>
            <a:ext cx="6049404" cy="3035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C1E11BE-B812-2ED6-817A-9BEC2E0ABA11}"/>
              </a:ext>
            </a:extLst>
          </p:cNvPr>
          <p:cNvSpPr/>
          <p:nvPr/>
        </p:nvSpPr>
        <p:spPr>
          <a:xfrm>
            <a:off x="8394492" y="2765685"/>
            <a:ext cx="614597" cy="592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90DA3B-289C-AAAB-ED9D-BBC401E04644}"/>
              </a:ext>
            </a:extLst>
          </p:cNvPr>
          <p:cNvSpPr/>
          <p:nvPr/>
        </p:nvSpPr>
        <p:spPr>
          <a:xfrm>
            <a:off x="5749159" y="1051034"/>
            <a:ext cx="793531" cy="851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BE8D8E-C366-49F8-1880-7939D35DFC1E}"/>
              </a:ext>
            </a:extLst>
          </p:cNvPr>
          <p:cNvGrpSpPr/>
          <p:nvPr/>
        </p:nvGrpSpPr>
        <p:grpSpPr>
          <a:xfrm>
            <a:off x="5801301" y="1085140"/>
            <a:ext cx="1240126" cy="1033859"/>
            <a:chOff x="6096000" y="2525769"/>
            <a:chExt cx="4154916" cy="36458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6F555-DD7C-9280-2D8C-770C38E65460}"/>
                </a:ext>
              </a:extLst>
            </p:cNvPr>
            <p:cNvSpPr/>
            <p:nvPr/>
          </p:nvSpPr>
          <p:spPr>
            <a:xfrm>
              <a:off x="8702902" y="2525769"/>
              <a:ext cx="700405" cy="429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B48C16-AD5E-63EB-0C79-7035FAC6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740721"/>
              <a:ext cx="4001027" cy="34052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3D93F0-391C-747D-465C-62004D88B118}"/>
                </a:ext>
              </a:extLst>
            </p:cNvPr>
            <p:cNvSpPr txBox="1"/>
            <p:nvPr/>
          </p:nvSpPr>
          <p:spPr>
            <a:xfrm>
              <a:off x="7903564" y="5863813"/>
              <a:ext cx="712033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877D72-12D8-B002-CE45-E4935ED3E4CE}"/>
                </a:ext>
              </a:extLst>
            </p:cNvPr>
            <p:cNvSpPr txBox="1"/>
            <p:nvPr/>
          </p:nvSpPr>
          <p:spPr>
            <a:xfrm rot="16200000">
              <a:off x="9741011" y="4151384"/>
              <a:ext cx="7120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11DC-930B-16F2-8A4B-0D0217860C25}"/>
              </a:ext>
            </a:extLst>
          </p:cNvPr>
          <p:cNvCxnSpPr/>
          <p:nvPr/>
        </p:nvCxnSpPr>
        <p:spPr>
          <a:xfrm flipV="1">
            <a:off x="4632230" y="2009490"/>
            <a:ext cx="1045811" cy="83226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94003AE-467F-9910-A6DA-ADD591E39175}"/>
              </a:ext>
            </a:extLst>
          </p:cNvPr>
          <p:cNvGrpSpPr/>
          <p:nvPr/>
        </p:nvGrpSpPr>
        <p:grpSpPr>
          <a:xfrm>
            <a:off x="1248403" y="3777143"/>
            <a:ext cx="10140531" cy="2798870"/>
            <a:chOff x="1248403" y="3777143"/>
            <a:chExt cx="10140531" cy="2798870"/>
          </a:xfrm>
        </p:grpSpPr>
        <p:pic>
          <p:nvPicPr>
            <p:cNvPr id="23" name="Picture 22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C532E68C-FDB9-8FAF-3BDA-542990796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9186"/>
            <a:stretch>
              <a:fillRect/>
            </a:stretch>
          </p:blipFill>
          <p:spPr>
            <a:xfrm>
              <a:off x="7387023" y="3777143"/>
              <a:ext cx="4001911" cy="146833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88EF54-B328-5944-F477-0025EEDAB2E1}"/>
                </a:ext>
              </a:extLst>
            </p:cNvPr>
            <p:cNvGrpSpPr/>
            <p:nvPr/>
          </p:nvGrpSpPr>
          <p:grpSpPr>
            <a:xfrm flipH="1">
              <a:off x="1248403" y="4206162"/>
              <a:ext cx="4999084" cy="2101557"/>
              <a:chOff x="5565227" y="1829816"/>
              <a:chExt cx="2254469" cy="90287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61092D8-8EC6-43B9-4F72-F8992BDF1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5612523" y="1829816"/>
                <a:ext cx="2207173" cy="84506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77CBB69-612C-0A8F-4D4B-AD1BEB365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5565227" y="1922516"/>
                <a:ext cx="776545" cy="810173"/>
              </a:xfrm>
              <a:prstGeom prst="rect">
                <a:avLst/>
              </a:prstGeom>
            </p:spPr>
          </p:pic>
        </p:grp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BB3790E2-ECD1-9229-1326-0D354EA56185}"/>
                </a:ext>
              </a:extLst>
            </p:cNvPr>
            <p:cNvSpPr/>
            <p:nvPr/>
          </p:nvSpPr>
          <p:spPr>
            <a:xfrm rot="20333201">
              <a:off x="6368110" y="4605200"/>
              <a:ext cx="821317" cy="50374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074C66-101A-B652-860A-60213993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3760" y="5283088"/>
              <a:ext cx="3460484" cy="12929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BE462-2CCA-80D1-1495-7D212C938880}"/>
                </a:ext>
              </a:extLst>
            </p:cNvPr>
            <p:cNvSpPr txBox="1"/>
            <p:nvPr/>
          </p:nvSpPr>
          <p:spPr>
            <a:xfrm>
              <a:off x="1899980" y="6214634"/>
              <a:ext cx="5020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 challenging work in progress to design these elements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5394541C-B386-B4A5-DB03-B523E690B4FA}"/>
              </a:ext>
            </a:extLst>
          </p:cNvPr>
          <p:cNvSpPr/>
          <p:nvPr/>
        </p:nvSpPr>
        <p:spPr>
          <a:xfrm rot="16200000">
            <a:off x="3381091" y="5144184"/>
            <a:ext cx="268296" cy="1817848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BB5E67FA-2D80-3635-D513-68E4E9A6FC02}"/>
              </a:ext>
            </a:extLst>
          </p:cNvPr>
          <p:cNvSpPr/>
          <p:nvPr/>
        </p:nvSpPr>
        <p:spPr>
          <a:xfrm rot="4384529">
            <a:off x="10237164" y="4128878"/>
            <a:ext cx="836001" cy="805155"/>
          </a:xfrm>
          <a:prstGeom prst="blockArc">
            <a:avLst>
              <a:gd name="adj1" fmla="val 10606426"/>
              <a:gd name="adj2" fmla="val 2290048"/>
              <a:gd name="adj3" fmla="val 32348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98394017-A62B-5589-B873-AAD11B2A19EE}"/>
              </a:ext>
            </a:extLst>
          </p:cNvPr>
          <p:cNvSpPr txBox="1">
            <a:spLocks/>
          </p:cNvSpPr>
          <p:nvPr/>
        </p:nvSpPr>
        <p:spPr>
          <a:xfrm>
            <a:off x="155342" y="3622956"/>
            <a:ext cx="3064693" cy="993922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4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363" marR="0" lvl="0" indent="-15240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892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at 65 MeV/c have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75000"/>
                </a:srgbClr>
              </a:solidFill>
              <a:effectLst/>
              <a:uLnTx/>
              <a:uFillTx/>
              <a:latin typeface="Symbol" panose="05050102010706020507" pitchFamily="18" charset="2"/>
              <a:cs typeface="Arial" panose="020B0604020202020204" pitchFamily="34" charset="0"/>
              <a:sym typeface="Arial"/>
            </a:endParaRPr>
          </a:p>
          <a:p>
            <a:pPr marL="400041" marR="0" lvl="1" indent="-228594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 = 0.42</a:t>
            </a:r>
          </a:p>
          <a:p>
            <a:pPr marL="400041" marR="0" lvl="1" indent="-228594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Decay length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  <a:cs typeface="Arial" panose="020B0604020202020204" pitchFamily="34" charset="0"/>
                <a:sym typeface="Arial"/>
              </a:rPr>
              <a:t>bgt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  <a:cs typeface="Arial" panose="020B0604020202020204" pitchFamily="34" charset="0"/>
                <a:sym typeface="Arial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"/>
              </a:rPr>
              <a:t> = 3.6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marL="400041" marR="0" lvl="1" indent="-228594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88925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82880" marR="0" lvl="0" indent="-18288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892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579428" marR="0" lvl="1" indent="-28575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E67C8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3F45B4E2-7736-CFCA-869D-1F0201D511FD}"/>
              </a:ext>
            </a:extLst>
          </p:cNvPr>
          <p:cNvSpPr/>
          <p:nvPr/>
        </p:nvSpPr>
        <p:spPr>
          <a:xfrm rot="10800000">
            <a:off x="8658665" y="787790"/>
            <a:ext cx="3425483" cy="2883877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  <a:alpha val="43137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CA88F-6412-8E99-A568-0312C53FE0B5}"/>
              </a:ext>
            </a:extLst>
          </p:cNvPr>
          <p:cNvSpPr txBox="1"/>
          <p:nvPr/>
        </p:nvSpPr>
        <p:spPr>
          <a:xfrm>
            <a:off x="3014263" y="5338519"/>
            <a:ext cx="266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m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79F499-538D-E5BB-B806-AB5174F92100}"/>
              </a:ext>
            </a:extLst>
          </p:cNvPr>
          <p:cNvGrpSpPr/>
          <p:nvPr/>
        </p:nvGrpSpPr>
        <p:grpSpPr>
          <a:xfrm>
            <a:off x="105508" y="5071403"/>
            <a:ext cx="3152894" cy="836476"/>
            <a:chOff x="105508" y="5071403"/>
            <a:chExt cx="3152894" cy="836476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37FABC6-8E75-DA71-F2F8-23AEFF8035DF}"/>
                </a:ext>
              </a:extLst>
            </p:cNvPr>
            <p:cNvSpPr/>
            <p:nvPr/>
          </p:nvSpPr>
          <p:spPr>
            <a:xfrm>
              <a:off x="105508" y="5071403"/>
              <a:ext cx="1090246" cy="60491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Arial"/>
                </a:rPr>
                <a:t>p,m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,e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10F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27717D-1C17-6984-FC65-1333CC2FEE12}"/>
                </a:ext>
              </a:extLst>
            </p:cNvPr>
            <p:cNvSpPr txBox="1"/>
            <p:nvPr/>
          </p:nvSpPr>
          <p:spPr>
            <a:xfrm>
              <a:off x="2991516" y="5121292"/>
              <a:ext cx="2668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p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D07B24-5759-D021-E176-F7A767290A69}"/>
                </a:ext>
              </a:extLst>
            </p:cNvPr>
            <p:cNvSpPr txBox="1"/>
            <p:nvPr/>
          </p:nvSpPr>
          <p:spPr>
            <a:xfrm>
              <a:off x="2968771" y="5600102"/>
              <a:ext cx="2668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e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3C71EF6-B113-1323-B69E-30A3A964BBC4}"/>
              </a:ext>
            </a:extLst>
          </p:cNvPr>
          <p:cNvSpPr/>
          <p:nvPr/>
        </p:nvSpPr>
        <p:spPr>
          <a:xfrm>
            <a:off x="9144000" y="3135573"/>
            <a:ext cx="197893" cy="2013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1040A-EAA7-6391-E001-23A20ED257E8}"/>
              </a:ext>
            </a:extLst>
          </p:cNvPr>
          <p:cNvSpPr txBox="1"/>
          <p:nvPr/>
        </p:nvSpPr>
        <p:spPr>
          <a:xfrm>
            <a:off x="7724635" y="6441743"/>
            <a:ext cx="33266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           1           2            3          4            5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61789-93D9-CE17-5781-569BA42CEA91}"/>
              </a:ext>
            </a:extLst>
          </p:cNvPr>
          <p:cNvSpPr txBox="1"/>
          <p:nvPr/>
        </p:nvSpPr>
        <p:spPr>
          <a:xfrm>
            <a:off x="10800283" y="6195102"/>
            <a:ext cx="1073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18% left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3E11DC-67A7-B77D-E817-A4C7E1BA9415}"/>
              </a:ext>
            </a:extLst>
          </p:cNvPr>
          <p:cNvSpPr txBox="1"/>
          <p:nvPr/>
        </p:nvSpPr>
        <p:spPr>
          <a:xfrm>
            <a:off x="8006688" y="5225956"/>
            <a:ext cx="33266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Pion survival fraction from Separator to Target</a:t>
            </a:r>
          </a:p>
        </p:txBody>
      </p:sp>
    </p:spTree>
    <p:extLst>
      <p:ext uri="{BB962C8B-B14F-4D97-AF65-F5344CB8AC3E}">
        <p14:creationId xmlns:p14="http://schemas.microsoft.com/office/powerpoint/2010/main" val="12549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10" grpId="0"/>
      <p:bldP spid="13" grpId="0"/>
      <p:bldP spid="8" grpId="0" animBg="1"/>
      <p:bldP spid="30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962" y="1756107"/>
            <a:ext cx="1621307" cy="1267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5" y="183240"/>
            <a:ext cx="11471599" cy="9276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Lepton Flavor Universality</a:t>
            </a:r>
            <a:br>
              <a:rPr lang="en-US" b="1" dirty="0"/>
            </a:br>
            <a:r>
              <a:rPr lang="en-US" sz="3100" b="1" dirty="0">
                <a:solidFill>
                  <a:srgbClr val="0070C0"/>
                </a:solidFill>
              </a:rPr>
              <a:t>The weak interaction bare gauge couplings among leptons are the same </a:t>
            </a:r>
            <a:r>
              <a:rPr lang="en-US" sz="3100" b="1" dirty="0">
                <a:solidFill>
                  <a:srgbClr val="FF0000"/>
                </a:solidFill>
              </a:rPr>
              <a:t>e /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3100" b="1" dirty="0">
                <a:solidFill>
                  <a:srgbClr val="FF0000"/>
                </a:solidFill>
              </a:rPr>
              <a:t> /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endParaRPr lang="en-US" sz="31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5" y="1504640"/>
            <a:ext cx="11908221" cy="1364264"/>
          </a:xfrm>
        </p:spPr>
        <p:txBody>
          <a:bodyPr>
            <a:normAutofit/>
          </a:bodyPr>
          <a:lstStyle/>
          <a:p>
            <a:r>
              <a:rPr lang="en-US" sz="2400" dirty="0"/>
              <a:t>The weak-interaction “strength” is associated with the Fermi Constant, </a:t>
            </a:r>
            <a:r>
              <a:rPr lang="en-US" sz="2400" b="1" dirty="0">
                <a:solidFill>
                  <a:srgbClr val="0070C0"/>
                </a:solidFill>
              </a:rPr>
              <a:t>G</a:t>
            </a:r>
            <a:r>
              <a:rPr lang="en-US" sz="2400" b="1" baseline="-25000" dirty="0">
                <a:solidFill>
                  <a:srgbClr val="0070C0"/>
                </a:solidFill>
              </a:rPr>
              <a:t>F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/>
              <a:t>Muon decay provides the most precise measurement</a:t>
            </a:r>
          </a:p>
          <a:p>
            <a:pPr lvl="1">
              <a:spcBef>
                <a:spcPct val="30000"/>
              </a:spcBef>
              <a:buClr>
                <a:srgbClr val="000000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Technically it determines </a:t>
            </a:r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en-US" sz="2000" b="1" baseline="-25000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, which is usually just called </a:t>
            </a:r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en-US" sz="2000" b="1" baseline="-25000" dirty="0">
                <a:solidFill>
                  <a:srgbClr val="0070C0"/>
                </a:solidFill>
              </a:rPr>
              <a:t>F</a:t>
            </a:r>
            <a:r>
              <a:rPr lang="en-US" sz="2000" dirty="0">
                <a:solidFill>
                  <a:srgbClr val="000000"/>
                </a:solidFill>
              </a:rPr>
              <a:t> … because we believe in LFU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09" y="3485915"/>
            <a:ext cx="3298534" cy="970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093" y="3461522"/>
            <a:ext cx="1262994" cy="956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3555" y="2969645"/>
            <a:ext cx="627381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Monotype Sort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1.166 378 7(6)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GeV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(0.5 ppm)</a:t>
            </a:r>
          </a:p>
        </p:txBody>
      </p:sp>
      <p:sp>
        <p:nvSpPr>
          <p:cNvPr id="8" name="Rectangle 7"/>
          <p:cNvSpPr/>
          <p:nvPr/>
        </p:nvSpPr>
        <p:spPr>
          <a:xfrm>
            <a:off x="9364718" y="3687242"/>
            <a:ext cx="2427890" cy="43086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PRL 106, 041803 (2011)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Phys. Rev. D 87, 052003 (2013)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73002" y="4678843"/>
            <a:ext cx="8794916" cy="1963664"/>
            <a:chOff x="367861" y="4666890"/>
            <a:chExt cx="8794916" cy="1963664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09" y="4666890"/>
              <a:ext cx="5182368" cy="1963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7861" y="5416077"/>
              <a:ext cx="319383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Questioning the validity of what others took to be true… 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94DD-20D9-76B7-3722-7FF1AE65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5B02-8B7E-47C4-FE7C-50B8DA38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9" y="218209"/>
            <a:ext cx="5174899" cy="592282"/>
          </a:xfrm>
        </p:spPr>
        <p:txBody>
          <a:bodyPr/>
          <a:lstStyle/>
          <a:p>
            <a:r>
              <a:rPr lang="en-US" dirty="0"/>
              <a:t>LGAD-based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/>
              <a:t>ctive </a:t>
            </a:r>
            <a:r>
              <a:rPr lang="en-US" i="1" dirty="0" err="1">
                <a:solidFill>
                  <a:srgbClr val="FF0000"/>
                </a:solidFill>
              </a:rPr>
              <a:t>TAR</a:t>
            </a:r>
            <a:r>
              <a:rPr lang="en-US" i="1" dirty="0" err="1"/>
              <a:t>get</a:t>
            </a:r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9B83A-7F77-8E88-07BF-0628CCDA4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FF3A00-9D8A-A058-6747-E85E934A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6" y="1131670"/>
            <a:ext cx="4882706" cy="2614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34113F-F4FA-DAC3-EF57-3DF4578F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3" y="1657027"/>
            <a:ext cx="3217321" cy="4239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ghly segmented and instrumented pion stopping target made of silicon LGADs.…">
                <a:extLst>
                  <a:ext uri="{FF2B5EF4-FFF2-40B4-BE49-F238E27FC236}">
                    <a16:creationId xmlns:a16="http://schemas.microsoft.com/office/drawing/2014/main" id="{15907673-C0B5-9C4D-46EA-DE7486770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4236" y="878138"/>
                <a:ext cx="6145031" cy="285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 fontScale="92500" lnSpcReduction="10000"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41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Highly segmented and instrumented.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48 planes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of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20 mm x 200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𝜇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m x 120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𝜇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m </a:t>
                </a:r>
                <a:r>
                  <a:rPr lang="en-US" sz="1800" dirty="0"/>
                  <a:t>strips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sym typeface="Helvetica Neue"/>
                  </a:rPr>
                  <a:t>4800 channels</a:t>
                </a:r>
              </a:p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ATAR provides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sym typeface="Helvetica Neue"/>
                  </a:rPr>
                  <a:t>5D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track information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3D position (</a:t>
                </a:r>
                <a:r>
                  <a:rPr kumimoji="0" lang="en-US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x,y,z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). 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Time: 100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ps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single hit / few ns pulse pair resolution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Energy in each strip: MIPs to heavily ionizing pion and muon tracks distinguished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</a:b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3" name="Highly segmented and instrumented pion stopping target made of silicon LGADs.…">
                <a:extLst>
                  <a:ext uri="{FF2B5EF4-FFF2-40B4-BE49-F238E27FC236}">
                    <a16:creationId xmlns:a16="http://schemas.microsoft.com/office/drawing/2014/main" id="{15907673-C0B5-9C4D-46EA-DE7486770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236" y="878138"/>
                <a:ext cx="6145031" cy="2852197"/>
              </a:xfrm>
              <a:prstGeom prst="rect">
                <a:avLst/>
              </a:prstGeom>
              <a:blipFill>
                <a:blip r:embed="rId4"/>
                <a:stretch>
                  <a:fillRect l="-1885" t="-21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00 Strips">
            <a:extLst>
              <a:ext uri="{FF2B5EF4-FFF2-40B4-BE49-F238E27FC236}">
                <a16:creationId xmlns:a16="http://schemas.microsoft.com/office/drawing/2014/main" id="{9A61783B-B3D2-47B7-9DAD-DB36ADC39DCF}"/>
              </a:ext>
            </a:extLst>
          </p:cNvPr>
          <p:cNvSpPr/>
          <p:nvPr/>
        </p:nvSpPr>
        <p:spPr>
          <a:xfrm rot="1390102">
            <a:off x="349253" y="4414522"/>
            <a:ext cx="1743384" cy="378027"/>
          </a:xfrm>
          <a:prstGeom prst="leftRightArrow">
            <a:avLst>
              <a:gd name="adj1" fmla="val 72045"/>
              <a:gd name="adj2" fmla="val 50872"/>
            </a:avLst>
          </a:pr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dirty="0"/>
              <a:t>100 Strips</a:t>
            </a:r>
          </a:p>
        </p:txBody>
      </p:sp>
      <p:sp>
        <p:nvSpPr>
          <p:cNvPr id="16" name="48 Layers">
            <a:extLst>
              <a:ext uri="{FF2B5EF4-FFF2-40B4-BE49-F238E27FC236}">
                <a16:creationId xmlns:a16="http://schemas.microsoft.com/office/drawing/2014/main" id="{42A70A22-4031-79BA-ACBD-4385F1B153C9}"/>
              </a:ext>
            </a:extLst>
          </p:cNvPr>
          <p:cNvSpPr/>
          <p:nvPr/>
        </p:nvSpPr>
        <p:spPr>
          <a:xfrm rot="21247993">
            <a:off x="2120443" y="4680823"/>
            <a:ext cx="1370896" cy="460443"/>
          </a:xfrm>
          <a:prstGeom prst="leftRightArrow">
            <a:avLst>
              <a:gd name="adj1" fmla="val 72045"/>
              <a:gd name="adj2" fmla="val 50353"/>
            </a:avLst>
          </a:pr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/>
              <a:t>48 Layers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6B4AD-C4FD-0540-6D27-CC4A894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26" y="3777012"/>
            <a:ext cx="3513398" cy="237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9A52E-E8A4-1B01-C3C0-00D22CBE4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620" y="3922895"/>
            <a:ext cx="3360722" cy="223285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8044FA9-A39E-785D-BCC3-B5DEECC1B8D7}"/>
              </a:ext>
            </a:extLst>
          </p:cNvPr>
          <p:cNvSpPr/>
          <p:nvPr/>
        </p:nvSpPr>
        <p:spPr>
          <a:xfrm>
            <a:off x="7805271" y="4864847"/>
            <a:ext cx="579717" cy="370541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Low Gain Avalanche Diodes (LGAD)"/>
          <p:cNvSpPr txBox="1">
            <a:spLocks noGrp="1"/>
          </p:cNvSpPr>
          <p:nvPr>
            <p:ph type="title"/>
          </p:nvPr>
        </p:nvSpPr>
        <p:spPr>
          <a:xfrm>
            <a:off x="612775" y="196850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(TI)* </a:t>
            </a:r>
            <a:r>
              <a:rPr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Gain Avalanche Diodes (LGAD)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BE23A-657A-75B1-B101-B35F2259B4BC}"/>
              </a:ext>
            </a:extLst>
          </p:cNvPr>
          <p:cNvSpPr txBox="1"/>
          <p:nvPr/>
        </p:nvSpPr>
        <p:spPr>
          <a:xfrm>
            <a:off x="1" y="6550223"/>
            <a:ext cx="508635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*trench-isolated to avoids cross talk to neighboring strips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282B4-1471-250B-8FCF-52446559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08" y="723445"/>
            <a:ext cx="3403558" cy="3112291"/>
          </a:xfrm>
          <a:prstGeom prst="rect">
            <a:avLst/>
          </a:prstGeom>
        </p:spPr>
      </p:pic>
      <p:sp>
        <p:nvSpPr>
          <p:cNvPr id="9" name="Silicon Diodes:  p-n junction separated by  an intrinsic layer (undoped)…">
            <a:extLst>
              <a:ext uri="{FF2B5EF4-FFF2-40B4-BE49-F238E27FC236}">
                <a16:creationId xmlns:a16="http://schemas.microsoft.com/office/drawing/2014/main" id="{E46B28D3-7041-F1FF-733C-54B7399D8118}"/>
              </a:ext>
            </a:extLst>
          </p:cNvPr>
          <p:cNvSpPr txBox="1">
            <a:spLocks/>
          </p:cNvSpPr>
          <p:nvPr/>
        </p:nvSpPr>
        <p:spPr>
          <a:xfrm>
            <a:off x="5465619" y="820288"/>
            <a:ext cx="5491595" cy="288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Silicon Diodes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</a:t>
            </a:r>
            <a:r>
              <a:rPr kumimoji="0" lang="en-US" sz="2000" b="0" i="1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p-n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junction separated by an intrinsic layer (undoped)</a:t>
            </a:r>
          </a:p>
          <a:p>
            <a:pPr marL="0" marR="0" lvl="0" indent="0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LGADs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additional highly doped layer generates a very high electric field → avalanche effect</a:t>
            </a:r>
          </a:p>
          <a:p>
            <a:pPr>
              <a:defRPr sz="2400" spc="-24"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 amplification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allows for thin sensors and very good timing resolution</a:t>
            </a:r>
          </a:p>
          <a:p>
            <a:pPr>
              <a:defRPr sz="2400" spc="-24"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Gain mechanism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saturate for large energy deposit and introduces an angle dependency.  We are studying this carefully</a:t>
            </a:r>
          </a:p>
          <a:p>
            <a:pPr>
              <a:defRPr sz="2400" spc="-24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The signal amplification allows for thin sensors and very good timing resolution">
            <a:extLst>
              <a:ext uri="{FF2B5EF4-FFF2-40B4-BE49-F238E27FC236}">
                <a16:creationId xmlns:a16="http://schemas.microsoft.com/office/drawing/2014/main" id="{CEADD647-A26A-406C-016D-83F49D83554A}"/>
              </a:ext>
            </a:extLst>
          </p:cNvPr>
          <p:cNvSpPr txBox="1"/>
          <p:nvPr/>
        </p:nvSpPr>
        <p:spPr>
          <a:xfrm>
            <a:off x="6756667" y="3372453"/>
            <a:ext cx="521365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pPr defTabSz="1733930" hangingPunct="0">
              <a:buClrTx/>
              <a:buFontTx/>
              <a:buNone/>
            </a:pPr>
            <a:endParaRPr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EC8DC-FA5F-8D26-E8FB-1E7D4695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658" y="3723281"/>
            <a:ext cx="3464010" cy="2831278"/>
          </a:xfrm>
          <a:prstGeom prst="rect">
            <a:avLst/>
          </a:prstGeom>
        </p:spPr>
      </p:pic>
      <p:sp>
        <p:nvSpPr>
          <p:cNvPr id="5" name="Silicon Diodes:  p-n junction separated by  an intrinsic layer (undoped)…">
            <a:extLst>
              <a:ext uri="{FF2B5EF4-FFF2-40B4-BE49-F238E27FC236}">
                <a16:creationId xmlns:a16="http://schemas.microsoft.com/office/drawing/2014/main" id="{980C9795-1795-C5B8-237B-6ED34A0CAD47}"/>
              </a:ext>
            </a:extLst>
          </p:cNvPr>
          <p:cNvSpPr txBox="1">
            <a:spLocks/>
          </p:cNvSpPr>
          <p:nvPr/>
        </p:nvSpPr>
        <p:spPr>
          <a:xfrm>
            <a:off x="5420591" y="4199065"/>
            <a:ext cx="5491595" cy="99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0"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ATAR Demonstrator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</a:t>
            </a:r>
            <a:r>
              <a:rPr kumimoji="0" lang="en-US" sz="2000" b="0" i="1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16-planes to be tested in 2026 </a:t>
            </a:r>
            <a:r>
              <a:rPr lang="en-US" sz="2000" i="1" spc="-2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TI-LGAD sensors from FBK, FAST3 </a:t>
            </a:r>
            <a:r>
              <a:rPr kumimoji="0" lang="en-US" sz="2000" b="0" i="1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amplifiers, and SAMPIC 6 GSPS digitizers</a:t>
            </a: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ensor character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spc="-100">
                <a:solidFill>
                  <a:srgbClr val="FFFFFF"/>
                </a:solidFill>
              </a:defRPr>
            </a:lvl1pPr>
          </a:lstStyle>
          <a:p>
            <a:r>
              <a:rPr dirty="0"/>
              <a:t>Sensor characterization</a:t>
            </a:r>
          </a:p>
        </p:txBody>
      </p:sp>
      <p:sp>
        <p:nvSpPr>
          <p:cNvPr id="7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9041" y="4457180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22</a:t>
            </a:fld>
            <a:endParaRPr>
              <a:latin typeface="Helvetica Neue"/>
              <a:sym typeface="Helvetica Neue"/>
            </a:endParaRPr>
          </a:p>
        </p:txBody>
      </p:sp>
      <p:sp>
        <p:nvSpPr>
          <p:cNvPr id="719" name="Goal: gain measurement with highly ionising particles"/>
          <p:cNvSpPr txBox="1"/>
          <p:nvPr/>
        </p:nvSpPr>
        <p:spPr>
          <a:xfrm>
            <a:off x="206109" y="2778026"/>
            <a:ext cx="719256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pPr algn="ctr" defTabSz="1219126" hangingPunct="0">
              <a:buClrTx/>
            </a:pPr>
            <a:r>
              <a:rPr sz="1969" dirty="0">
                <a:latin typeface="Helvetica Neue"/>
                <a:sym typeface="Helvetica Neue"/>
              </a:rPr>
              <a:t>Goal: gain measurement with highly ionizing particles</a:t>
            </a:r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84" y="1086003"/>
            <a:ext cx="6266870" cy="1757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03" y="1245969"/>
            <a:ext cx="714376" cy="4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Screenshot 2023-10-25 at 4.52.17 PM.png" descr="Screenshot 2023-10-25 at 4.52.1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069" y="123132"/>
            <a:ext cx="2554706" cy="971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asted-movie.png" descr="pasted-movie.png">
            <a:extLst>
              <a:ext uri="{FF2B5EF4-FFF2-40B4-BE49-F238E27FC236}">
                <a16:creationId xmlns:a16="http://schemas.microsoft.com/office/drawing/2014/main" id="{7437E8A0-05A3-C6F1-5A18-BD850AD6F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999" y="3352146"/>
            <a:ext cx="3537454" cy="265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B12C942F-F7A3-538C-E9D8-9ECB8FEA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823" y="3364514"/>
            <a:ext cx="4516204" cy="27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D8056-F240-A733-4BCD-452FCAB78786}"/>
              </a:ext>
            </a:extLst>
          </p:cNvPr>
          <p:cNvSpPr txBox="1"/>
          <p:nvPr/>
        </p:nvSpPr>
        <p:spPr>
          <a:xfrm>
            <a:off x="7198614" y="2381666"/>
            <a:ext cx="4834890" cy="741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1219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rgbClr val="000000"/>
                </a:solidFill>
              </a:defRPr>
            </a:pPr>
            <a:r>
              <a:rPr kumimoji="0" lang="en-US" sz="140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Sensors provided by multiple vendors (HPK, FBK and BNL</a:t>
            </a:r>
            <a:r>
              <a:rPr lang="en-US" sz="1406" dirty="0">
                <a:solidFill>
                  <a:schemeClr val="bg1"/>
                </a:solidFill>
                <a:latin typeface="Helvetica Neue"/>
                <a:sym typeface="Helvetica Neue"/>
              </a:rPr>
              <a:t> </a:t>
            </a:r>
            <a:r>
              <a:rPr kumimoji="0" lang="en-US" sz="140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selected to have low doping concentration (hence low gain) and/or shallow gain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FC5BF-9A2B-8040-A9F8-39B582CEA82B}"/>
              </a:ext>
            </a:extLst>
          </p:cNvPr>
          <p:cNvSpPr txBox="1"/>
          <p:nvPr/>
        </p:nvSpPr>
        <p:spPr>
          <a:xfrm>
            <a:off x="2032254" y="6273225"/>
            <a:ext cx="861136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 analysis (HPK): Braun et al., </a:t>
            </a:r>
            <a:r>
              <a:rPr kumimoji="0" lang="da-DK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NIM A 1064 (2024) 169395</a:t>
            </a: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b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 (FBK and BNL): Yang et al., </a:t>
            </a:r>
            <a:r>
              <a:rPr kumimoji="0" lang="da-DK" sz="1600" b="0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arXiv:2502.02244</a:t>
            </a:r>
            <a:r>
              <a:rPr kumimoji="0" lang="da-DK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(accepted by JINST)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>
            <a:spLocks noGrp="1"/>
          </p:cNvSpPr>
          <p:nvPr>
            <p:ph type="title"/>
          </p:nvPr>
        </p:nvSpPr>
        <p:spPr>
          <a:xfrm>
            <a:off x="508366" y="31507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US" dirty="0"/>
              <a:t>A</a:t>
            </a:r>
            <a:r>
              <a:rPr lang="en" dirty="0"/>
              <a:t> very preliminary </a:t>
            </a:r>
            <a:r>
              <a:rPr lang="en" b="1" i="1" dirty="0"/>
              <a:t>example</a:t>
            </a:r>
            <a:r>
              <a:rPr lang="en" dirty="0"/>
              <a:t> of results from 1 month ago on a variety of sensorts vs angle and bias voltage</a:t>
            </a:r>
            <a:endParaRPr dirty="0"/>
          </a:p>
        </p:txBody>
      </p:sp>
      <p:sp>
        <p:nvSpPr>
          <p:cNvPr id="497" name="Google Shape;497;p36"/>
          <p:cNvSpPr txBox="1"/>
          <p:nvPr/>
        </p:nvSpPr>
        <p:spPr>
          <a:xfrm>
            <a:off x="6153067" y="4062067"/>
            <a:ext cx="5723600" cy="24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/>
            <a:r>
              <a:rPr lang="en" sz="2400" dirty="0">
                <a:solidFill>
                  <a:srgbClr val="616161"/>
                </a:solidFill>
              </a:rPr>
              <a:t>Bias voltages selected such that each board has a gain of ~14 for MIPs.</a:t>
            </a:r>
            <a:endParaRPr sz="2400" dirty="0">
              <a:solidFill>
                <a:srgbClr val="616161"/>
              </a:solidFill>
            </a:endParaRPr>
          </a:p>
          <a:p>
            <a:pPr defTabSz="1219170">
              <a:spcBef>
                <a:spcPts val="1333"/>
              </a:spcBef>
              <a:spcAft>
                <a:spcPts val="1333"/>
              </a:spcAft>
            </a:pPr>
            <a:r>
              <a:rPr lang="en" sz="2400" b="1" dirty="0">
                <a:solidFill>
                  <a:srgbClr val="616161"/>
                </a:solidFill>
              </a:rPr>
              <a:t>Saturation depends on angle and dE/dx where dE/dx is determined by the proton energy.</a:t>
            </a:r>
            <a:endParaRPr sz="2400" b="1" dirty="0">
              <a:solidFill>
                <a:srgbClr val="616161"/>
              </a:solidFill>
            </a:endParaRPr>
          </a:p>
        </p:txBody>
      </p:sp>
      <p:pic>
        <p:nvPicPr>
          <p:cNvPr id="498" name="Google Shape;498;p36" title="rel_gain_W9_140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9183" y="1393151"/>
            <a:ext cx="4313732" cy="251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6" title="rel_gain_W16_180V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9085" y="1393167"/>
            <a:ext cx="4313732" cy="251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6" title="rel_gain_W18_100V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085" y="3984478"/>
            <a:ext cx="4313732" cy="251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 txBox="1">
            <a:spLocks noGrp="1"/>
          </p:cNvSpPr>
          <p:nvPr>
            <p:ph type="title"/>
          </p:nvPr>
        </p:nvSpPr>
        <p:spPr>
          <a:xfrm>
            <a:off x="388168" y="547647"/>
            <a:ext cx="653384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 dirty="0"/>
              <a:t>And then we must Model Gain Dependency</a:t>
            </a:r>
            <a:endParaRPr dirty="0"/>
          </a:p>
        </p:txBody>
      </p:sp>
      <p:pic>
        <p:nvPicPr>
          <p:cNvPr id="506" name="Google Shape;5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52" y="2411000"/>
            <a:ext cx="5625736" cy="3259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98538F-6361-2EB3-0CD0-ECC0F534B1C5}"/>
              </a:ext>
            </a:extLst>
          </p:cNvPr>
          <p:cNvGrpSpPr/>
          <p:nvPr/>
        </p:nvGrpSpPr>
        <p:grpSpPr>
          <a:xfrm>
            <a:off x="7019700" y="143633"/>
            <a:ext cx="3841200" cy="2246936"/>
            <a:chOff x="5264775" y="107725"/>
            <a:chExt cx="2880900" cy="1685202"/>
          </a:xfrm>
        </p:grpSpPr>
        <p:sp>
          <p:nvSpPr>
            <p:cNvPr id="507" name="Google Shape;507;p37"/>
            <p:cNvSpPr/>
            <p:nvPr/>
          </p:nvSpPr>
          <p:spPr>
            <a:xfrm>
              <a:off x="5264775" y="376200"/>
              <a:ext cx="2880900" cy="112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5264775" y="376200"/>
              <a:ext cx="2880900" cy="171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r>
                <a:rPr lang="en" sz="1867">
                  <a:latin typeface="Proxima Nova"/>
                  <a:ea typeface="Proxima Nova"/>
                  <a:cs typeface="Proxima Nova"/>
                  <a:sym typeface="Proxima Nova"/>
                </a:rPr>
                <a:t>P+</a:t>
              </a:r>
              <a:endParaRPr sz="1867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5264775" y="548100"/>
              <a:ext cx="2880900" cy="171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r>
                <a:rPr lang="en" sz="1867" dirty="0">
                  <a:latin typeface="Proxima Nova"/>
                  <a:ea typeface="Proxima Nova"/>
                  <a:cs typeface="Proxima Nova"/>
                  <a:sym typeface="Proxima Nova"/>
                </a:rPr>
                <a:t>Gain Layer</a:t>
              </a:r>
              <a:endParaRPr sz="1867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5264775" y="1328700"/>
              <a:ext cx="2880900" cy="1719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r>
                <a:rPr lang="en" sz="1867">
                  <a:latin typeface="Proxima Nova"/>
                  <a:ea typeface="Proxima Nova"/>
                  <a:cs typeface="Proxima Nova"/>
                  <a:sym typeface="Proxima Nova"/>
                </a:rPr>
                <a:t>N-</a:t>
              </a:r>
              <a:endParaRPr sz="1867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511" name="Google Shape;511;p37"/>
            <p:cNvCxnSpPr/>
            <p:nvPr/>
          </p:nvCxnSpPr>
          <p:spPr>
            <a:xfrm>
              <a:off x="6213225" y="107725"/>
              <a:ext cx="1741200" cy="1682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12" name="Google Shape;512;p37"/>
            <p:cNvSpPr txBox="1"/>
            <p:nvPr/>
          </p:nvSpPr>
          <p:spPr>
            <a:xfrm rot="2700000">
              <a:off x="6927653" y="844831"/>
              <a:ext cx="725916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/>
              <a:r>
                <a:rPr lang="en" sz="1600" b="1">
                  <a:solidFill>
                    <a:srgbClr val="20272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Track</a:t>
              </a:r>
              <a:endParaRPr sz="1600" b="1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513" name="Google Shape;513;p37"/>
            <p:cNvCxnSpPr/>
            <p:nvPr/>
          </p:nvCxnSpPr>
          <p:spPr>
            <a:xfrm>
              <a:off x="6498350" y="384025"/>
              <a:ext cx="0" cy="1116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37"/>
            <p:cNvCxnSpPr/>
            <p:nvPr/>
          </p:nvCxnSpPr>
          <p:spPr>
            <a:xfrm rot="10800000">
              <a:off x="6513835" y="1492657"/>
              <a:ext cx="1140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15" name="Google Shape;515;p37"/>
            <p:cNvSpPr txBox="1"/>
            <p:nvPr/>
          </p:nvSpPr>
          <p:spPr>
            <a:xfrm>
              <a:off x="6260153" y="785043"/>
              <a:ext cx="726000" cy="430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/>
              <a:r>
                <a:rPr lang="en" sz="2133" b="1">
                  <a:solidFill>
                    <a:srgbClr val="20272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z</a:t>
              </a:r>
              <a:endParaRPr sz="2133" b="1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6" name="Google Shape;516;p37"/>
            <p:cNvSpPr txBox="1"/>
            <p:nvPr/>
          </p:nvSpPr>
          <p:spPr>
            <a:xfrm>
              <a:off x="6841953" y="1362118"/>
              <a:ext cx="726000" cy="430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/>
              <a:r>
                <a:rPr lang="en" sz="2133" b="1">
                  <a:solidFill>
                    <a:srgbClr val="20272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</a:t>
              </a:r>
              <a:endParaRPr sz="2133" b="1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6506150" y="707875"/>
              <a:ext cx="304475" cy="172400"/>
            </a:xfrm>
            <a:custGeom>
              <a:avLst/>
              <a:gdLst/>
              <a:ahLst/>
              <a:cxnLst/>
              <a:rect l="l" t="t" r="r" b="b"/>
              <a:pathLst>
                <a:path w="12179" h="6896" extrusionOk="0">
                  <a:moveTo>
                    <a:pt x="0" y="4684"/>
                  </a:moveTo>
                  <a:cubicBezTo>
                    <a:pt x="937" y="5048"/>
                    <a:pt x="3799" y="6818"/>
                    <a:pt x="5621" y="6870"/>
                  </a:cubicBezTo>
                  <a:cubicBezTo>
                    <a:pt x="7443" y="6922"/>
                    <a:pt x="9837" y="6141"/>
                    <a:pt x="10930" y="4996"/>
                  </a:cubicBezTo>
                  <a:cubicBezTo>
                    <a:pt x="12023" y="3851"/>
                    <a:pt x="11971" y="833"/>
                    <a:pt x="12179" y="0"/>
                  </a:cubicBezTo>
                </a:path>
              </a:pathLst>
            </a:custGeom>
            <a:noFill/>
            <a:ln w="38100" cap="sq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/>
              <a:endParaRPr lang="en-US" sz="1867"/>
            </a:p>
          </p:txBody>
        </p:sp>
        <p:sp>
          <p:nvSpPr>
            <p:cNvPr id="518" name="Google Shape;518;p37"/>
            <p:cNvSpPr txBox="1"/>
            <p:nvPr/>
          </p:nvSpPr>
          <p:spPr>
            <a:xfrm>
              <a:off x="6613659" y="779109"/>
              <a:ext cx="726000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/>
              <a:r>
                <a:rPr lang="en" sz="2000" b="1">
                  <a:solidFill>
                    <a:srgbClr val="20272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𝜃</a:t>
              </a:r>
              <a:endParaRPr sz="2000" b="1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519" name="Google Shape;519;p37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5865200" cy="31355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Gain saturation is caused by localized energy deposits.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r>
              <a:rPr lang="en" dirty="0"/>
              <a:t>Thus, we parameterize with respect to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dE = expected energy deposit in 55 um sensor based 𝜃</a:t>
            </a:r>
            <a:r>
              <a:rPr lang="en" baseline="-25000" dirty="0"/>
              <a:t>incident</a:t>
            </a:r>
            <a:r>
              <a:rPr lang="en" dirty="0"/>
              <a:t> and proton energy</a:t>
            </a:r>
            <a:endParaRPr dirty="0"/>
          </a:p>
          <a:p>
            <a:r>
              <a:rPr lang="en" dirty="0"/>
              <a:t>ds = 55 um * tan(𝜃</a:t>
            </a:r>
            <a:r>
              <a:rPr lang="en" baseline="-25000" dirty="0"/>
              <a:t>incident</a:t>
            </a:r>
            <a:r>
              <a:rPr lang="en" dirty="0"/>
              <a:t>) with a minimum ds of 8 um</a:t>
            </a:r>
            <a:endParaRPr dirty="0"/>
          </a:p>
          <a:p>
            <a:pPr lvl="1"/>
            <a:r>
              <a:rPr lang="en" dirty="0"/>
              <a:t>Models lateral dispersion of charge deposits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5DA46-D030-A004-4772-DBA9B1A127B6}"/>
              </a:ext>
            </a:extLst>
          </p:cNvPr>
          <p:cNvSpPr txBox="1"/>
          <p:nvPr/>
        </p:nvSpPr>
        <p:spPr>
          <a:xfrm>
            <a:off x="805865" y="6175115"/>
            <a:ext cx="10919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110FC"/>
                </a:solidFill>
              </a:rPr>
              <a:t>Critical:  these response functions then go into our detailed Monte Carlo simulation framework prior to reconstruction efforts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707" y="1491113"/>
            <a:ext cx="2176365" cy="203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837" y="1557547"/>
            <a:ext cx="2344966" cy="203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0806" y="3894530"/>
            <a:ext cx="2731109" cy="200036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52306" y="2297065"/>
            <a:ext cx="1803600" cy="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2400" b="1" dirty="0">
                <a:solidFill>
                  <a:srgbClr val="595959"/>
                </a:solidFill>
              </a:rPr>
              <a:t>TI LGADs</a:t>
            </a:r>
            <a:endParaRPr sz="2400" b="1" dirty="0">
              <a:solidFill>
                <a:srgbClr val="595959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40637" y="4481571"/>
            <a:ext cx="1803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2400" b="1" dirty="0">
                <a:solidFill>
                  <a:srgbClr val="595959"/>
                </a:solidFill>
              </a:rPr>
              <a:t>FAST3</a:t>
            </a:r>
            <a:br>
              <a:rPr lang="en" sz="2400" b="1" dirty="0">
                <a:solidFill>
                  <a:srgbClr val="595959"/>
                </a:solidFill>
              </a:rPr>
            </a:br>
            <a:r>
              <a:rPr lang="en" sz="2400" b="1" dirty="0">
                <a:solidFill>
                  <a:srgbClr val="595959"/>
                </a:solidFill>
              </a:rPr>
              <a:t>amplifier</a:t>
            </a:r>
            <a:endParaRPr sz="2400" b="1" dirty="0">
              <a:solidFill>
                <a:srgbClr val="595959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922" y="3975043"/>
            <a:ext cx="3004832" cy="205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AE3CF-5775-295D-ADF4-0D156451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4" y="254062"/>
            <a:ext cx="9596793" cy="7636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ATAR has a deep connection to Italy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A5D71-D525-5576-6BB9-8C4E5C748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7743" y="0"/>
            <a:ext cx="1504231" cy="9973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342F-4F9A-4190-B27A-63B279D0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7" y="149752"/>
            <a:ext cx="8773369" cy="557705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Pion processes in ATAR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FD832-89CA-6526-76DD-B3810CB26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6BBAE-AFE6-CA69-1A43-55AF13A2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12" y="908069"/>
            <a:ext cx="6324226" cy="85881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l-GR" baseline="-25000" dirty="0">
                <a:solidFill>
                  <a:schemeClr val="tx1"/>
                </a:solidFill>
              </a:rPr>
              <a:t>π</a:t>
            </a:r>
            <a:r>
              <a:rPr lang="en-US" dirty="0">
                <a:solidFill>
                  <a:schemeClr val="tx1"/>
                </a:solidFill>
              </a:rPr>
              <a:t> (65 MeV/c) ~ 4 mm, (stops in center region)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l-GR" baseline="-25000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 (4.1 MeV)   ~ 0.8 mm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2F9E29-D403-276B-7FDB-29B39530034B}"/>
              </a:ext>
            </a:extLst>
          </p:cNvPr>
          <p:cNvGrpSpPr/>
          <p:nvPr/>
        </p:nvGrpSpPr>
        <p:grpSpPr>
          <a:xfrm>
            <a:off x="497221" y="1400065"/>
            <a:ext cx="8406515" cy="4312783"/>
            <a:chOff x="1347084" y="1500187"/>
            <a:chExt cx="10083959" cy="39066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840A0E-0B4C-F427-2685-4BFC5DC7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7084" y="1876400"/>
              <a:ext cx="10083959" cy="353039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5D82F1-BBEC-5A51-DF6C-9BE314691170}"/>
                </a:ext>
              </a:extLst>
            </p:cNvPr>
            <p:cNvCxnSpPr/>
            <p:nvPr/>
          </p:nvCxnSpPr>
          <p:spPr>
            <a:xfrm>
              <a:off x="4662488" y="1785937"/>
              <a:ext cx="2176463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F1B281-98EE-9C55-57A2-74FE295DDCCC}"/>
                </a:ext>
              </a:extLst>
            </p:cNvPr>
            <p:cNvSpPr txBox="1"/>
            <p:nvPr/>
          </p:nvSpPr>
          <p:spPr>
            <a:xfrm>
              <a:off x="5414963" y="1500187"/>
              <a:ext cx="1230489" cy="391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6.6 mm</a:t>
              </a:r>
            </a:p>
          </p:txBody>
        </p:sp>
      </p:grpSp>
      <p:sp>
        <p:nvSpPr>
          <p:cNvPr id="4" name="Arrow: Bent 3">
            <a:extLst>
              <a:ext uri="{FF2B5EF4-FFF2-40B4-BE49-F238E27FC236}">
                <a16:creationId xmlns:a16="http://schemas.microsoft.com/office/drawing/2014/main" id="{C326C9CC-2DBE-8DF6-6D82-84A4A3DFB6ED}"/>
              </a:ext>
            </a:extLst>
          </p:cNvPr>
          <p:cNvSpPr/>
          <p:nvPr/>
        </p:nvSpPr>
        <p:spPr>
          <a:xfrm rot="16200000">
            <a:off x="3790026" y="5355315"/>
            <a:ext cx="826792" cy="958204"/>
          </a:xfrm>
          <a:prstGeom prst="bentArrow">
            <a:avLst>
              <a:gd name="adj1" fmla="val 5795"/>
              <a:gd name="adj2" fmla="val 12417"/>
              <a:gd name="adj3" fmla="val 25000"/>
              <a:gd name="adj4" fmla="val 43750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E1B80-F441-86F5-D8C5-3CCB2E7C86FD}"/>
              </a:ext>
            </a:extLst>
          </p:cNvPr>
          <p:cNvSpPr txBox="1"/>
          <p:nvPr/>
        </p:nvSpPr>
        <p:spPr>
          <a:xfrm>
            <a:off x="4808459" y="6165682"/>
            <a:ext cx="481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* </a:t>
            </a:r>
            <a:r>
              <a:rPr lang="en-US" dirty="0">
                <a:solidFill>
                  <a:srgbClr val="C00000"/>
                </a:solidFill>
              </a:rPr>
              <a:t>Represents Bragg peak with large energy deposit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E68B49-191E-4DD7-FDBB-BA80311E687A}"/>
              </a:ext>
            </a:extLst>
          </p:cNvPr>
          <p:cNvGrpSpPr/>
          <p:nvPr/>
        </p:nvGrpSpPr>
        <p:grpSpPr>
          <a:xfrm>
            <a:off x="8057271" y="915663"/>
            <a:ext cx="3948484" cy="3232442"/>
            <a:chOff x="8057271" y="915663"/>
            <a:chExt cx="3948484" cy="32324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02144C-7B50-918A-D4FA-B613E5B6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7271" y="1357076"/>
              <a:ext cx="3948484" cy="2791029"/>
            </a:xfrm>
            <a:prstGeom prst="rect">
              <a:avLst/>
            </a:prstGeom>
          </p:spPr>
        </p:pic>
        <p:sp>
          <p:nvSpPr>
            <p:cNvPr id="11" name="Google Shape;82;p15">
              <a:extLst>
                <a:ext uri="{FF2B5EF4-FFF2-40B4-BE49-F238E27FC236}">
                  <a16:creationId xmlns:a16="http://schemas.microsoft.com/office/drawing/2014/main" id="{D18152EA-4663-E4DE-F6E5-3B909893F60F}"/>
                </a:ext>
              </a:extLst>
            </p:cNvPr>
            <p:cNvSpPr txBox="1"/>
            <p:nvPr/>
          </p:nvSpPr>
          <p:spPr>
            <a:xfrm>
              <a:off x="8438815" y="915663"/>
              <a:ext cx="3236438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en" sz="1800" u="sng">
                  <a:solidFill>
                    <a:srgbClr val="61616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Example Event Display</a:t>
              </a:r>
              <a:endParaRPr sz="1800" u="sng" dirty="0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" name="Google Shape;98;p17">
              <a:extLst>
                <a:ext uri="{FF2B5EF4-FFF2-40B4-BE49-F238E27FC236}">
                  <a16:creationId xmlns:a16="http://schemas.microsoft.com/office/drawing/2014/main" id="{BD5EC625-9084-3D10-CA36-E410B9D0D2CD}"/>
                </a:ext>
              </a:extLst>
            </p:cNvPr>
            <p:cNvSpPr txBox="1"/>
            <p:nvPr/>
          </p:nvSpPr>
          <p:spPr>
            <a:xfrm>
              <a:off x="9144559" y="2424599"/>
              <a:ext cx="1991744" cy="400079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Marker size ∝ </a:t>
              </a:r>
              <a:r>
                <a:rPr lang="en" b="1" dirty="0">
                  <a:solidFill>
                    <a:srgbClr val="61616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</a:t>
              </a: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dep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6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8066D-09EC-8582-6D92-71DF2B9E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725B-9886-B920-B216-786E434D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7" y="149752"/>
            <a:ext cx="8773369" cy="557705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How these processes will appear in ATAR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30E4C-371D-184E-4E79-6495C0C1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D78A21-8A7F-89D9-2B93-F1F4A9D4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00" y="689052"/>
            <a:ext cx="5220666" cy="47174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l-GR" sz="1600" baseline="-25000" dirty="0">
                <a:solidFill>
                  <a:schemeClr val="tx1"/>
                </a:solidFill>
              </a:rPr>
              <a:t>π</a:t>
            </a:r>
            <a:r>
              <a:rPr lang="en-US" sz="1600" dirty="0">
                <a:solidFill>
                  <a:schemeClr val="tx1"/>
                </a:solidFill>
              </a:rPr>
              <a:t> (65 MeV/c) ~ 4 mm, (stops in center region)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l-GR" sz="1600" baseline="-250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 (4.1 MeV)   ~ 0.8 mm</a:t>
            </a:r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86BC27-49CC-CCEA-57F1-A62C3DF17B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95" t="-786" r="40693" b="65632"/>
          <a:stretch>
            <a:fillRect/>
          </a:stretch>
        </p:blipFill>
        <p:spPr>
          <a:xfrm>
            <a:off x="1134968" y="1986807"/>
            <a:ext cx="3291989" cy="731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CA92A2-DBD7-19E9-914C-36B9B673F7DC}"/>
              </a:ext>
            </a:extLst>
          </p:cNvPr>
          <p:cNvSpPr/>
          <p:nvPr/>
        </p:nvSpPr>
        <p:spPr>
          <a:xfrm>
            <a:off x="6863443" y="3113314"/>
            <a:ext cx="1594757" cy="3701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07BE51-1AC8-0E4C-9ED5-BF84872AE550}"/>
              </a:ext>
            </a:extLst>
          </p:cNvPr>
          <p:cNvGrpSpPr/>
          <p:nvPr/>
        </p:nvGrpSpPr>
        <p:grpSpPr>
          <a:xfrm>
            <a:off x="7181594" y="2403894"/>
            <a:ext cx="4596747" cy="4045890"/>
            <a:chOff x="7181594" y="2403894"/>
            <a:chExt cx="4596747" cy="40458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0FE97E-1C6C-CEC1-DA03-55420E7D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1687"/>
            <a:stretch>
              <a:fillRect/>
            </a:stretch>
          </p:blipFill>
          <p:spPr>
            <a:xfrm>
              <a:off x="7181594" y="4213513"/>
              <a:ext cx="4596747" cy="2236271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4971DAD-9CF8-74C9-16C5-DC9C39C3BD63}"/>
                </a:ext>
              </a:extLst>
            </p:cNvPr>
            <p:cNvCxnSpPr/>
            <p:nvPr/>
          </p:nvCxnSpPr>
          <p:spPr>
            <a:xfrm flipH="1">
              <a:off x="7562491" y="2570672"/>
              <a:ext cx="1000664" cy="167927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CAC876-18CC-A368-4676-410A72C0C5D2}"/>
                </a:ext>
              </a:extLst>
            </p:cNvPr>
            <p:cNvCxnSpPr>
              <a:cxnSpLocks/>
            </p:cNvCxnSpPr>
            <p:nvPr/>
          </p:nvCxnSpPr>
          <p:spPr>
            <a:xfrm>
              <a:off x="8948468" y="2403894"/>
              <a:ext cx="2478657" cy="1828800"/>
            </a:xfrm>
            <a:prstGeom prst="line">
              <a:avLst/>
            </a:prstGeom>
            <a:ln w="19050">
              <a:solidFill>
                <a:srgbClr val="7030A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5443D8-C41E-0A0D-81CD-13851F503FBF}"/>
              </a:ext>
            </a:extLst>
          </p:cNvPr>
          <p:cNvGrpSpPr/>
          <p:nvPr/>
        </p:nvGrpSpPr>
        <p:grpSpPr>
          <a:xfrm>
            <a:off x="711353" y="2660073"/>
            <a:ext cx="6253208" cy="3789971"/>
            <a:chOff x="711353" y="2660073"/>
            <a:chExt cx="6253208" cy="3789971"/>
          </a:xfrm>
        </p:grpSpPr>
        <p:pic>
          <p:nvPicPr>
            <p:cNvPr id="25" name="Picture 24" descr="A graph of a graph&#10;&#10;AI-generated content may be incorrect.">
              <a:extLst>
                <a:ext uri="{FF2B5EF4-FFF2-40B4-BE49-F238E27FC236}">
                  <a16:creationId xmlns:a16="http://schemas.microsoft.com/office/drawing/2014/main" id="{39B2121B-0873-9E81-35AF-DA599941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4521"/>
            <a:stretch>
              <a:fillRect/>
            </a:stretch>
          </p:blipFill>
          <p:spPr>
            <a:xfrm>
              <a:off x="711353" y="3844635"/>
              <a:ext cx="6253208" cy="260540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06347A-5A2A-917C-65B0-3DAA0B49F7EE}"/>
                </a:ext>
              </a:extLst>
            </p:cNvPr>
            <p:cNvCxnSpPr>
              <a:cxnSpLocks/>
            </p:cNvCxnSpPr>
            <p:nvPr/>
          </p:nvCxnSpPr>
          <p:spPr>
            <a:xfrm>
              <a:off x="2875630" y="2699057"/>
              <a:ext cx="1196038" cy="3201411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62E646C-3074-6B09-16D6-501C52E95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3930" y="2781037"/>
              <a:ext cx="707386" cy="3259218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D5CE72-BDA1-0282-7CBF-72F79920C271}"/>
                </a:ext>
              </a:extLst>
            </p:cNvPr>
            <p:cNvCxnSpPr>
              <a:cxnSpLocks/>
            </p:cNvCxnSpPr>
            <p:nvPr/>
          </p:nvCxnSpPr>
          <p:spPr>
            <a:xfrm>
              <a:off x="3647209" y="2660073"/>
              <a:ext cx="2903116" cy="1325331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465B17-A6AB-ED20-8013-583D050DA076}"/>
              </a:ext>
            </a:extLst>
          </p:cNvPr>
          <p:cNvGrpSpPr/>
          <p:nvPr/>
        </p:nvGrpSpPr>
        <p:grpSpPr>
          <a:xfrm>
            <a:off x="6672469" y="2175640"/>
            <a:ext cx="4613039" cy="644641"/>
            <a:chOff x="6672469" y="2175640"/>
            <a:chExt cx="4613039" cy="644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CDC3F5-2ACD-9468-ACC6-5FA6E077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95" t="33776" r="36988" b="45909"/>
            <a:stretch>
              <a:fillRect/>
            </a:stretch>
          </p:blipFill>
          <p:spPr>
            <a:xfrm>
              <a:off x="6672469" y="2175640"/>
              <a:ext cx="3512055" cy="422517"/>
            </a:xfrm>
            <a:prstGeom prst="rect">
              <a:avLst/>
            </a:prstGeom>
          </p:spPr>
        </p:pic>
        <p:pic>
          <p:nvPicPr>
            <p:cNvPr id="43" name="Picture 42" descr="\documentclass{article}&#10;\usepackage{amsmath}&#10;\usepackage{color}&#10;\usepackage{xfrac}&#10;\pagestyle{empty}&#10;\begin{document}&#10;&#10;$$  \mu^+ \rightarrow e^+      $$&#10;$$ E_{e^+} = (0-53)~\text{MeV} $$&#10;&#10;&#10;&#10;\end{document}" title="IguanaTex Picture Display">
              <a:extLst>
                <a:ext uri="{FF2B5EF4-FFF2-40B4-BE49-F238E27FC236}">
                  <a16:creationId xmlns:a16="http://schemas.microsoft.com/office/drawing/2014/main" id="{8347FA09-6078-3DE0-5EEC-391BDF82752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766912" y="2326991"/>
              <a:ext cx="1518596" cy="493290"/>
            </a:xfrm>
            <a:prstGeom prst="rect">
              <a:avLst/>
            </a:prstGeom>
          </p:spPr>
        </p:pic>
      </p:grpSp>
      <p:pic>
        <p:nvPicPr>
          <p:cNvPr id="46" name="Picture 45" descr="\documentclass{article}&#10;\usepackage{amsmath}&#10;\usepackage{color}&#10;\usepackage{xfrac}&#10;\pagestyle{empty}&#10;\begin{document}&#10;&#10;$$  \pi^+ \rightarrow e^+      $$&#10;$$ E_{e^+} = 69.3~\text{MeV} $$&#10;&#10;&#10;&#10;\end{document}" title="IguanaTex Picture Display">
            <a:extLst>
              <a:ext uri="{FF2B5EF4-FFF2-40B4-BE49-F238E27FC236}">
                <a16:creationId xmlns:a16="http://schemas.microsoft.com/office/drawing/2014/main" id="{F2D5A540-A29F-1886-A8A2-9FD5E05292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61744" y="2504617"/>
            <a:ext cx="1226088" cy="4841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DC5B00F-0642-6883-B382-2915AFACC9F5}"/>
              </a:ext>
            </a:extLst>
          </p:cNvPr>
          <p:cNvSpPr txBox="1"/>
          <p:nvPr/>
        </p:nvSpPr>
        <p:spPr>
          <a:xfrm>
            <a:off x="4117537" y="1993063"/>
            <a:ext cx="2650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“MIP” </a:t>
            </a:r>
          </a:p>
          <a:p>
            <a:r>
              <a:rPr lang="en-US" sz="1100" dirty="0" err="1">
                <a:solidFill>
                  <a:srgbClr val="00B050"/>
                </a:solidFill>
              </a:rPr>
              <a:t>dE</a:t>
            </a:r>
            <a:r>
              <a:rPr lang="en-US" sz="1100" dirty="0">
                <a:solidFill>
                  <a:srgbClr val="00B050"/>
                </a:solidFill>
              </a:rPr>
              <a:t>/dx ~ 50 keV / 120 um-thick sensor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C84DBCC-8202-15B5-6A2E-420C3BC12055}"/>
              </a:ext>
            </a:extLst>
          </p:cNvPr>
          <p:cNvSpPr/>
          <p:nvPr/>
        </p:nvSpPr>
        <p:spPr>
          <a:xfrm>
            <a:off x="1423617" y="2332541"/>
            <a:ext cx="1286730" cy="240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1F1822-FE2A-E13C-3D47-C4B972EEC5E1}"/>
              </a:ext>
            </a:extLst>
          </p:cNvPr>
          <p:cNvSpPr/>
          <p:nvPr/>
        </p:nvSpPr>
        <p:spPr>
          <a:xfrm>
            <a:off x="7002187" y="2161889"/>
            <a:ext cx="1265741" cy="291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 descr="\documentclass{article}&#10;\usepackage{amsmath}&#10;\usepackage{color}&#10;\usepackage{xfrac}&#10;\pagestyle{empty}&#10;\begin{document}&#10;&#10;$$ \pi^+ \rightarrow \mu^+ \rightarrow e^+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F7C8CD3D-EEED-A2E9-5728-0833DB48BA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00463" y="1436791"/>
            <a:ext cx="2649939" cy="430497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\documentclass{article}&#10;\usepackage{amsmath}&#10;\usepackage{color}&#10;\usepackage{xfrac}&#10;\pagestyle{empty}&#10;\begin{document}&#10;&#10;$$ \pi^+ \rightarrow e^+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F28BF04C-7BF2-4B4A-0024-5878BFCD72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48596" y="1364697"/>
            <a:ext cx="1528259" cy="349181"/>
          </a:xfrm>
          <a:prstGeom prst="rect">
            <a:avLst/>
          </a:pr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DACC0F6-90E4-15A0-EB0A-F9BF3E88774C}"/>
              </a:ext>
            </a:extLst>
          </p:cNvPr>
          <p:cNvSpPr/>
          <p:nvPr/>
        </p:nvSpPr>
        <p:spPr>
          <a:xfrm>
            <a:off x="7906549" y="2180588"/>
            <a:ext cx="446731" cy="409299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8F37DC0-B33E-615F-7B13-C81AD05CBB3B}"/>
              </a:ext>
            </a:extLst>
          </p:cNvPr>
          <p:cNvGrpSpPr/>
          <p:nvPr/>
        </p:nvGrpSpPr>
        <p:grpSpPr>
          <a:xfrm>
            <a:off x="2125189" y="1866638"/>
            <a:ext cx="1015301" cy="830554"/>
            <a:chOff x="2125189" y="1866638"/>
            <a:chExt cx="1015301" cy="830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A78443-3D1B-85C3-478A-1BBD2CA8AC96}"/>
                </a:ext>
              </a:extLst>
            </p:cNvPr>
            <p:cNvSpPr/>
            <p:nvPr/>
          </p:nvSpPr>
          <p:spPr>
            <a:xfrm>
              <a:off x="2271622" y="2104845"/>
              <a:ext cx="557841" cy="592347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DE7D61-DA9C-C63F-92FA-8D2560D2CBDB}"/>
                </a:ext>
              </a:extLst>
            </p:cNvPr>
            <p:cNvSpPr txBox="1"/>
            <p:nvPr/>
          </p:nvSpPr>
          <p:spPr>
            <a:xfrm>
              <a:off x="2125189" y="1866638"/>
              <a:ext cx="1015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2110FC"/>
                  </a:solidFill>
                </a:rPr>
                <a:t>DTAR/Trig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50D143-6D1E-B3D2-D959-47FF30A20A4D}"/>
              </a:ext>
            </a:extLst>
          </p:cNvPr>
          <p:cNvCxnSpPr/>
          <p:nvPr/>
        </p:nvCxnSpPr>
        <p:spPr>
          <a:xfrm>
            <a:off x="1355834" y="2598157"/>
            <a:ext cx="2163029" cy="0"/>
          </a:xfrm>
          <a:prstGeom prst="line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755172-F092-6307-7874-6AFB23F400A2}"/>
              </a:ext>
            </a:extLst>
          </p:cNvPr>
          <p:cNvGrpSpPr/>
          <p:nvPr/>
        </p:nvGrpSpPr>
        <p:grpSpPr>
          <a:xfrm>
            <a:off x="1285587" y="5899795"/>
            <a:ext cx="5802757" cy="307777"/>
            <a:chOff x="1269759" y="5863427"/>
            <a:chExt cx="5802757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1283D3-E1C5-EBAE-7EF9-041949440962}"/>
                </a:ext>
              </a:extLst>
            </p:cNvPr>
            <p:cNvCxnSpPr>
              <a:cxnSpLocks/>
            </p:cNvCxnSpPr>
            <p:nvPr/>
          </p:nvCxnSpPr>
          <p:spPr>
            <a:xfrm>
              <a:off x="1269759" y="6114779"/>
              <a:ext cx="531738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58BC71-380B-C475-662C-BEAF493407E2}"/>
                </a:ext>
              </a:extLst>
            </p:cNvPr>
            <p:cNvSpPr txBox="1"/>
            <p:nvPr/>
          </p:nvSpPr>
          <p:spPr>
            <a:xfrm>
              <a:off x="5733418" y="5863427"/>
              <a:ext cx="1339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e</a:t>
              </a:r>
              <a:r>
                <a:rPr lang="en-US" b="1" baseline="30000" dirty="0">
                  <a:solidFill>
                    <a:schemeClr val="tx1"/>
                  </a:solidFill>
                </a:rPr>
                <a:t>+</a:t>
              </a:r>
              <a:r>
                <a:rPr lang="en-US" b="1" dirty="0">
                  <a:solidFill>
                    <a:schemeClr val="tx1"/>
                  </a:solidFill>
                </a:rPr>
                <a:t>  “MIP”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E78490-1A17-A3BB-1991-A574B7908C67}"/>
              </a:ext>
            </a:extLst>
          </p:cNvPr>
          <p:cNvGrpSpPr/>
          <p:nvPr/>
        </p:nvGrpSpPr>
        <p:grpSpPr>
          <a:xfrm>
            <a:off x="7546539" y="5865157"/>
            <a:ext cx="4155100" cy="307777"/>
            <a:chOff x="1269759" y="5890009"/>
            <a:chExt cx="5559935" cy="30777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16E1A49-E085-D109-8D07-94F826C6EEC8}"/>
                </a:ext>
              </a:extLst>
            </p:cNvPr>
            <p:cNvCxnSpPr>
              <a:cxnSpLocks/>
            </p:cNvCxnSpPr>
            <p:nvPr/>
          </p:nvCxnSpPr>
          <p:spPr>
            <a:xfrm>
              <a:off x="1269759" y="6114779"/>
              <a:ext cx="531738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EE9CC1-1930-BDF4-FD9A-0FDF0C4DA0F7}"/>
                </a:ext>
              </a:extLst>
            </p:cNvPr>
            <p:cNvSpPr txBox="1"/>
            <p:nvPr/>
          </p:nvSpPr>
          <p:spPr>
            <a:xfrm>
              <a:off x="5490596" y="5890009"/>
              <a:ext cx="1339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e</a:t>
              </a:r>
              <a:r>
                <a:rPr lang="en-US" b="1" baseline="30000" dirty="0">
                  <a:solidFill>
                    <a:schemeClr val="tx1"/>
                  </a:solidFill>
                </a:rPr>
                <a:t>+</a:t>
              </a:r>
              <a:r>
                <a:rPr lang="en-US" b="1" dirty="0">
                  <a:solidFill>
                    <a:schemeClr val="tx1"/>
                  </a:solidFill>
                </a:rPr>
                <a:t>  “MIP”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4999055-F983-5538-A9CC-696216909494}"/>
              </a:ext>
            </a:extLst>
          </p:cNvPr>
          <p:cNvSpPr txBox="1"/>
          <p:nvPr/>
        </p:nvSpPr>
        <p:spPr>
          <a:xfrm>
            <a:off x="5917623" y="4203123"/>
            <a:ext cx="94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Bragg peak</a:t>
            </a:r>
          </a:p>
        </p:txBody>
      </p:sp>
    </p:spTree>
    <p:extLst>
      <p:ext uri="{BB962C8B-B14F-4D97-AF65-F5344CB8AC3E}">
        <p14:creationId xmlns:p14="http://schemas.microsoft.com/office/powerpoint/2010/main" val="2553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5B29B-A50E-1000-6749-D4A34EC0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D1BBCB2-DDE8-EC5D-BF4F-5FDCD8098CBC}"/>
              </a:ext>
            </a:extLst>
          </p:cNvPr>
          <p:cNvSpPr/>
          <p:nvPr/>
        </p:nvSpPr>
        <p:spPr>
          <a:xfrm>
            <a:off x="8571533" y="0"/>
            <a:ext cx="3620467" cy="631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0D6FF-4396-15FD-EDDB-C121B4BF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6" y="103342"/>
            <a:ext cx="9266056" cy="46296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Minimizing the low-side tail is part of Calorimeter design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1003-0564-DFCD-8FB6-B928008C3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28</a:t>
            </a:fld>
            <a:endParaRPr lang="en-US" kern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4A3B3-EB64-2716-E3DA-F038E01D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10" y="2088537"/>
            <a:ext cx="1920777" cy="143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1F123-582C-5C0B-4782-516DA14B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13" y="3543760"/>
            <a:ext cx="2067768" cy="1662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6557A9-3CF1-AA81-0E21-5BBE0ACBC660}"/>
              </a:ext>
            </a:extLst>
          </p:cNvPr>
          <p:cNvSpPr txBox="1"/>
          <p:nvPr/>
        </p:nvSpPr>
        <p:spPr>
          <a:xfrm>
            <a:off x="8717396" y="98989"/>
            <a:ext cx="310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609585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003087"/>
                </a:solidFill>
                <a:latin typeface="Calibri" charset="0"/>
              </a:rPr>
              <a:t>#X0, depth containment</a:t>
            </a:r>
          </a:p>
          <a:p>
            <a:pPr marL="457189" indent="-457189" defTabSz="609585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003087"/>
                </a:solidFill>
                <a:latin typeface="Calibri" charset="0"/>
              </a:rPr>
              <a:t>R</a:t>
            </a:r>
            <a:r>
              <a:rPr lang="en-US" sz="1600" kern="1200" baseline="-25000" dirty="0">
                <a:solidFill>
                  <a:srgbClr val="003087"/>
                </a:solidFill>
                <a:latin typeface="Calibri" charset="0"/>
              </a:rPr>
              <a:t>M</a:t>
            </a:r>
            <a:r>
              <a:rPr lang="en-US" sz="1600" kern="1200" dirty="0">
                <a:solidFill>
                  <a:srgbClr val="003087"/>
                </a:solidFill>
                <a:latin typeface="Calibri" charset="0"/>
              </a:rPr>
              <a:t>: lateral containment</a:t>
            </a: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831D6B1-7196-1829-B957-7A09D7A2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17" y="2044936"/>
            <a:ext cx="2063561" cy="1408555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EA53D9E5-6A6C-3022-FA20-742260114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53" y="3697588"/>
            <a:ext cx="2121967" cy="1438827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FFB0CE6-5A98-93B7-8890-32460BC8E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1" y="727669"/>
            <a:ext cx="1846880" cy="1255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8130D-589B-BD28-9502-99124DDD5EFC}"/>
              </a:ext>
            </a:extLst>
          </p:cNvPr>
          <p:cNvSpPr txBox="1"/>
          <p:nvPr/>
        </p:nvSpPr>
        <p:spPr>
          <a:xfrm>
            <a:off x="1938152" y="5319402"/>
            <a:ext cx="2415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PIENU single large crystal</a:t>
            </a:r>
          </a:p>
          <a:p>
            <a:r>
              <a:rPr lang="en-US" dirty="0"/>
              <a:t>(their data &amp; simulation)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386FBC-47B5-DF28-16FD-15334C463F0B}"/>
              </a:ext>
            </a:extLst>
          </p:cNvPr>
          <p:cNvCxnSpPr/>
          <p:nvPr/>
        </p:nvCxnSpPr>
        <p:spPr>
          <a:xfrm flipH="1">
            <a:off x="1335232" y="654627"/>
            <a:ext cx="1823604" cy="10858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73C9C0-19B4-7F3A-63F6-CAE467B20A48}"/>
              </a:ext>
            </a:extLst>
          </p:cNvPr>
          <p:cNvGrpSpPr/>
          <p:nvPr/>
        </p:nvGrpSpPr>
        <p:grpSpPr>
          <a:xfrm>
            <a:off x="5477743" y="1982774"/>
            <a:ext cx="6056167" cy="3518233"/>
            <a:chOff x="5477743" y="1982774"/>
            <a:chExt cx="6056167" cy="35182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DC971D-8647-091D-5A5D-F99774E310E6}"/>
                </a:ext>
              </a:extLst>
            </p:cNvPr>
            <p:cNvGrpSpPr/>
            <p:nvPr/>
          </p:nvGrpSpPr>
          <p:grpSpPr>
            <a:xfrm>
              <a:off x="5477743" y="2280804"/>
              <a:ext cx="2899604" cy="2772990"/>
              <a:chOff x="3072248" y="1431129"/>
              <a:chExt cx="4071740" cy="3969074"/>
            </a:xfrm>
          </p:grpSpPr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id="{07ACDCB4-33AA-0109-0DE0-E00B200280F7}"/>
                  </a:ext>
                </a:extLst>
              </p:cNvPr>
              <p:cNvSpPr/>
              <p:nvPr/>
            </p:nvSpPr>
            <p:spPr>
              <a:xfrm rot="6625429">
                <a:off x="3072248" y="1810011"/>
                <a:ext cx="3590192" cy="3590192"/>
              </a:xfrm>
              <a:prstGeom prst="blockArc">
                <a:avLst>
                  <a:gd name="adj1" fmla="val 7778294"/>
                  <a:gd name="adj2" fmla="val 117820"/>
                  <a:gd name="adj3" fmla="val 35161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3200" kern="1200">
                  <a:solidFill>
                    <a:srgbClr val="003087"/>
                  </a:solidFill>
                  <a:latin typeface="Arial"/>
                </a:endParaRPr>
              </a:p>
            </p:txBody>
          </p:sp>
          <p:sp>
            <p:nvSpPr>
              <p:cNvPr id="10" name="Rounded Rectangle 10">
                <a:extLst>
                  <a:ext uri="{FF2B5EF4-FFF2-40B4-BE49-F238E27FC236}">
                    <a16:creationId xmlns:a16="http://schemas.microsoft.com/office/drawing/2014/main" id="{44A1DC22-6787-BCFB-47E1-B87CF5F48840}"/>
                  </a:ext>
                </a:extLst>
              </p:cNvPr>
              <p:cNvSpPr/>
              <p:nvPr/>
            </p:nvSpPr>
            <p:spPr>
              <a:xfrm>
                <a:off x="4786891" y="3521556"/>
                <a:ext cx="80455" cy="16709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320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4AACE60-FA02-0318-8119-F19514C93914}"/>
                  </a:ext>
                </a:extLst>
              </p:cNvPr>
              <p:cNvCxnSpPr>
                <a:stCxn id="10" idx="3"/>
              </p:cNvCxnSpPr>
              <p:nvPr/>
            </p:nvCxnSpPr>
            <p:spPr>
              <a:xfrm flipV="1">
                <a:off x="4867345" y="3598540"/>
                <a:ext cx="494912" cy="6565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DB98695-7C60-4D4A-DF95-7C3F05D05C56}"/>
                  </a:ext>
                </a:extLst>
              </p:cNvPr>
              <p:cNvCxnSpPr/>
              <p:nvPr/>
            </p:nvCxnSpPr>
            <p:spPr>
              <a:xfrm rot="19800000" flipH="1" flipV="1">
                <a:off x="4247621" y="1431129"/>
                <a:ext cx="1" cy="22745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8699DBB-420F-B377-B2FB-9FED16BD3DBF}"/>
                  </a:ext>
                </a:extLst>
              </p:cNvPr>
              <p:cNvGrpSpPr/>
              <p:nvPr/>
            </p:nvGrpSpPr>
            <p:grpSpPr>
              <a:xfrm>
                <a:off x="4956071" y="2085849"/>
                <a:ext cx="1662020" cy="901991"/>
                <a:chOff x="3717053" y="1564386"/>
                <a:chExt cx="1246515" cy="676493"/>
              </a:xfrm>
            </p:grpSpPr>
            <p:sp>
              <p:nvSpPr>
                <p:cNvPr id="26" name="Isosceles Triangle 25">
                  <a:extLst>
                    <a:ext uri="{FF2B5EF4-FFF2-40B4-BE49-F238E27FC236}">
                      <a16:creationId xmlns:a16="http://schemas.microsoft.com/office/drawing/2014/main" id="{68DF835A-29C0-793B-4971-4644318BF421}"/>
                    </a:ext>
                  </a:extLst>
                </p:cNvPr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197B815-68EF-E85D-9D3F-134E80D00559}"/>
                    </a:ext>
                  </a:extLst>
                </p:cNvPr>
                <p:cNvSpPr/>
                <p:nvPr/>
              </p:nvSpPr>
              <p:spPr>
                <a:xfrm rot="19068730">
                  <a:off x="4467492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BC1A16-4813-72DB-2B9D-A88F0F4B319A}"/>
                  </a:ext>
                </a:extLst>
              </p:cNvPr>
              <p:cNvCxnSpPr/>
              <p:nvPr/>
            </p:nvCxnSpPr>
            <p:spPr>
              <a:xfrm flipV="1">
                <a:off x="4867345" y="3220856"/>
                <a:ext cx="330209" cy="332448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E7E1E9-E240-3161-4CCF-8683F40ECB1B}"/>
                  </a:ext>
                </a:extLst>
              </p:cNvPr>
              <p:cNvGrpSpPr/>
              <p:nvPr/>
            </p:nvGrpSpPr>
            <p:grpSpPr>
              <a:xfrm rot="2561207">
                <a:off x="5481968" y="3052885"/>
                <a:ext cx="1662020" cy="901991"/>
                <a:chOff x="3717053" y="1564386"/>
                <a:chExt cx="1246515" cy="676493"/>
              </a:xfrm>
            </p:grpSpPr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61379957-E016-1DC8-A2AF-5BAB119839EE}"/>
                    </a:ext>
                  </a:extLst>
                </p:cNvPr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12ED87B-A9C7-ACA3-1BD7-78795DE71A72}"/>
                    </a:ext>
                  </a:extLst>
                </p:cNvPr>
                <p:cNvSpPr/>
                <p:nvPr/>
              </p:nvSpPr>
              <p:spPr>
                <a:xfrm rot="19068730">
                  <a:off x="4467492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742AAAB-BC00-CDD2-12D8-8BF06E7695FE}"/>
                  </a:ext>
                </a:extLst>
              </p:cNvPr>
              <p:cNvCxnSpPr/>
              <p:nvPr/>
            </p:nvCxnSpPr>
            <p:spPr>
              <a:xfrm>
                <a:off x="5362257" y="3598540"/>
                <a:ext cx="126796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901994-6410-7B0A-23E3-B1B0B9064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5616" y="1982774"/>
              <a:ext cx="2868294" cy="35182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E8CA71-C11A-7E63-E91E-324F3758173B}"/>
                </a:ext>
              </a:extLst>
            </p:cNvPr>
            <p:cNvSpPr txBox="1"/>
            <p:nvPr/>
          </p:nvSpPr>
          <p:spPr>
            <a:xfrm>
              <a:off x="6161810" y="2670464"/>
              <a:ext cx="1688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12 X0 (like PEN)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73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9550" y="1541234"/>
            <a:ext cx="4949533" cy="3556001"/>
          </a:xfrm>
        </p:spPr>
        <p:txBody>
          <a:bodyPr/>
          <a:lstStyle/>
          <a:p>
            <a:r>
              <a:rPr lang="en-US" sz="2133" dirty="0">
                <a:solidFill>
                  <a:srgbClr val="3333FF"/>
                </a:solidFill>
              </a:rPr>
              <a:t>Common features</a:t>
            </a:r>
          </a:p>
          <a:p>
            <a:pPr lvl="1"/>
            <a:r>
              <a:rPr lang="en-US" sz="1867" dirty="0"/>
              <a:t>High light yield (&gt;30,000 </a:t>
            </a:r>
            <a:r>
              <a:rPr lang="en-US" sz="1867" dirty="0">
                <a:latin typeface="Symbol" panose="05050102010706020507" pitchFamily="18" charset="2"/>
              </a:rPr>
              <a:t>g</a:t>
            </a:r>
            <a:r>
              <a:rPr lang="en-US" sz="1867" dirty="0"/>
              <a:t>/MeV)</a:t>
            </a:r>
          </a:p>
          <a:p>
            <a:pPr lvl="1"/>
            <a:r>
              <a:rPr lang="en-US" sz="1867" dirty="0"/>
              <a:t>“Fast”  40 ns decay time</a:t>
            </a:r>
          </a:p>
          <a:p>
            <a:pPr lvl="1"/>
            <a:r>
              <a:rPr lang="en-US" sz="1867" dirty="0">
                <a:sym typeface="Wingdings" panose="05000000000000000000" pitchFamily="2" charset="2"/>
              </a:rPr>
              <a:t>Both aim at resolution &lt;2%</a:t>
            </a:r>
          </a:p>
          <a:p>
            <a:pPr lvl="1"/>
            <a:r>
              <a:rPr lang="en-US" sz="1867" dirty="0">
                <a:sym typeface="Wingdings" panose="05000000000000000000" pitchFamily="2" charset="2"/>
              </a:rPr>
              <a:t>Both aim at good timing</a:t>
            </a:r>
          </a:p>
          <a:p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Significant differences (</a:t>
            </a:r>
            <a:r>
              <a:rPr lang="en-US" sz="2133" dirty="0">
                <a:solidFill>
                  <a:srgbClr val="7030A0"/>
                </a:solidFill>
                <a:sym typeface="Wingdings" panose="05000000000000000000" pitchFamily="2" charset="2"/>
              </a:rPr>
              <a:t>LYSO</a:t>
            </a:r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/</a:t>
            </a:r>
            <a:r>
              <a:rPr lang="en-US" sz="2133" dirty="0">
                <a:solidFill>
                  <a:schemeClr val="accent4"/>
                </a:solidFill>
                <a:sym typeface="Wingdings" panose="05000000000000000000" pitchFamily="2" charset="2"/>
              </a:rPr>
              <a:t>LXe</a:t>
            </a:r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600" b="1" dirty="0">
                <a:solidFill>
                  <a:srgbClr val="7030A0"/>
                </a:solidFill>
                <a:sym typeface="Wingdings" panose="05000000000000000000" pitchFamily="2" charset="2"/>
              </a:rPr>
              <a:t>Segmented  311 PMTs ~420 nm</a:t>
            </a:r>
          </a:p>
          <a:p>
            <a:pPr lvl="1"/>
            <a:r>
              <a:rPr lang="en-US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Single volume  1650 VUV sensors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Density (see scaled pics)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Data load (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LXe &gt;100 higher</a:t>
            </a: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</a:rPr>
              <a:t>LYSO is slightly radioactive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2559" y="255296"/>
            <a:ext cx="11510584" cy="427877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calorimeter interlude: exploring calorimeter options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29</a:t>
            </a:fld>
            <a:endParaRPr lang="en-US" kern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925695" y="991550"/>
            <a:ext cx="3927172" cy="4173399"/>
            <a:chOff x="6111315" y="780975"/>
            <a:chExt cx="2945379" cy="3130049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" r="46059"/>
            <a:stretch/>
          </p:blipFill>
          <p:spPr>
            <a:xfrm>
              <a:off x="6111315" y="830566"/>
              <a:ext cx="2945379" cy="3080458"/>
            </a:xfrm>
            <a:prstGeom prst="rect">
              <a:avLst/>
            </a:prstGeom>
          </p:spPr>
        </p:pic>
        <p:sp>
          <p:nvSpPr>
            <p:cNvPr id="24" name="Line"/>
            <p:cNvSpPr/>
            <p:nvPr/>
          </p:nvSpPr>
          <p:spPr>
            <a:xfrm flipH="1" flipV="1">
              <a:off x="6620053" y="780975"/>
              <a:ext cx="867420" cy="1502414"/>
            </a:xfrm>
            <a:prstGeom prst="line">
              <a:avLst/>
            </a:prstGeom>
            <a:ln w="28575">
              <a:solidFill>
                <a:srgbClr val="FF0066"/>
              </a:solidFill>
              <a:miter lim="400000"/>
              <a:headEnd type="none" w="med" len="med"/>
              <a:tailEnd type="triangle" w="med" len="med"/>
            </a:ln>
          </p:spPr>
          <p:txBody>
            <a:bodyPr lIns="25400" tIns="25400" rIns="25400" bIns="25400" anchor="ctr"/>
            <a:lstStyle/>
            <a:p>
              <a:pPr defTabSz="1219139" hangingPunct="0">
                <a:lnSpc>
                  <a:spcPct val="90000"/>
                </a:lnSpc>
                <a:spcBef>
                  <a:spcPts val="2251"/>
                </a:spcBef>
                <a:buClrTx/>
              </a:pPr>
              <a:endParaRPr sz="2400">
                <a:latin typeface="Helvetica Neue"/>
                <a:sym typeface="Helvetica Neue"/>
              </a:endParaRPr>
            </a:p>
          </p:txBody>
        </p:sp>
        <p:sp>
          <p:nvSpPr>
            <p:cNvPr id="25" name="Line"/>
            <p:cNvSpPr/>
            <p:nvPr/>
          </p:nvSpPr>
          <p:spPr>
            <a:xfrm flipH="1">
              <a:off x="6617180" y="2346361"/>
              <a:ext cx="876426" cy="1518013"/>
            </a:xfrm>
            <a:prstGeom prst="line">
              <a:avLst/>
            </a:prstGeom>
            <a:ln w="28575">
              <a:solidFill>
                <a:srgbClr val="FF0066"/>
              </a:solidFill>
              <a:miter lim="400000"/>
              <a:headEnd type="none" w="med" len="med"/>
              <a:tailEnd type="triangle" w="med" len="med"/>
            </a:ln>
          </p:spPr>
          <p:txBody>
            <a:bodyPr lIns="25400" tIns="25400" rIns="25400" bIns="25400" anchor="ctr"/>
            <a:lstStyle/>
            <a:p>
              <a:pPr defTabSz="1219139" hangingPunct="0">
                <a:lnSpc>
                  <a:spcPct val="90000"/>
                </a:lnSpc>
                <a:spcBef>
                  <a:spcPts val="2251"/>
                </a:spcBef>
                <a:buClrTx/>
              </a:pPr>
              <a:endParaRPr sz="2400">
                <a:latin typeface="Helvetica Neue"/>
                <a:sym typeface="Helvetica Neue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25696" y="5379669"/>
            <a:ext cx="3981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kern="1200" dirty="0">
                <a:solidFill>
                  <a:srgbClr val="003087"/>
                </a:solidFill>
                <a:latin typeface="Calibri" charset="0"/>
              </a:rPr>
              <a:t>The original idea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rgbClr val="003087"/>
                </a:solidFill>
                <a:latin typeface="Calibri" charset="0"/>
              </a:rPr>
              <a:t>(TRIUMF and Japan exploring)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498346" y="1555222"/>
            <a:ext cx="2561065" cy="4333517"/>
            <a:chOff x="7123759" y="1166416"/>
            <a:chExt cx="1920799" cy="3250138"/>
          </a:xfrm>
        </p:grpSpPr>
        <p:grpSp>
          <p:nvGrpSpPr>
            <p:cNvPr id="29" name="Group 28"/>
            <p:cNvGrpSpPr/>
            <p:nvPr/>
          </p:nvGrpSpPr>
          <p:grpSpPr>
            <a:xfrm>
              <a:off x="7123759" y="1166416"/>
              <a:ext cx="1493366" cy="2359978"/>
              <a:chOff x="3958570" y="1267994"/>
              <a:chExt cx="1493366" cy="2359978"/>
            </a:xfrm>
          </p:grpSpPr>
          <p:pic>
            <p:nvPicPr>
              <p:cNvPr id="23" name="Picture 22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78" t="19576" r="5513" b="8676"/>
              <a:stretch/>
            </p:blipFill>
            <p:spPr>
              <a:xfrm>
                <a:off x="3958570" y="1417788"/>
                <a:ext cx="1493366" cy="2210184"/>
              </a:xfrm>
              <a:prstGeom prst="rect">
                <a:avLst/>
              </a:prstGeom>
            </p:spPr>
          </p:pic>
          <p:sp>
            <p:nvSpPr>
              <p:cNvPr id="19" name="Line"/>
              <p:cNvSpPr/>
              <p:nvPr/>
            </p:nvSpPr>
            <p:spPr>
              <a:xfrm flipH="1" flipV="1">
                <a:off x="4177868" y="1443555"/>
                <a:ext cx="483794" cy="837955"/>
              </a:xfrm>
              <a:prstGeom prst="line">
                <a:avLst/>
              </a:prstGeom>
              <a:ln w="28575">
                <a:solidFill>
                  <a:srgbClr val="FF0066"/>
                </a:solidFill>
                <a:miter lim="400000"/>
                <a:headEnd type="none" w="med" len="med"/>
                <a:tailEnd type="triangle" w="med" len="med"/>
              </a:ln>
            </p:spPr>
            <p:txBody>
              <a:bodyPr lIns="25400" tIns="25400" rIns="25400" bIns="25400" anchor="ctr"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p:sp>
            <p:nvSpPr>
              <p:cNvPr id="20" name="Line"/>
              <p:cNvSpPr/>
              <p:nvPr/>
            </p:nvSpPr>
            <p:spPr>
              <a:xfrm flipH="1">
                <a:off x="4184001" y="2344482"/>
                <a:ext cx="483794" cy="837955"/>
              </a:xfrm>
              <a:prstGeom prst="line">
                <a:avLst/>
              </a:prstGeom>
              <a:ln w="28575">
                <a:solidFill>
                  <a:srgbClr val="FF0066"/>
                </a:solidFill>
                <a:miter lim="400000"/>
                <a:headEnd type="none" w="med" len="med"/>
                <a:tailEnd type="triangle" w="med" len="med"/>
              </a:ln>
            </p:spPr>
            <p:txBody>
              <a:bodyPr lIns="25400" tIns="25400" rIns="25400" bIns="25400" anchor="ctr"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p:sp>
            <p:nvSpPr>
              <p:cNvPr id="21" name="Connection Line"/>
              <p:cNvSpPr/>
              <p:nvPr/>
            </p:nvSpPr>
            <p:spPr>
              <a:xfrm>
                <a:off x="4257946" y="1475967"/>
                <a:ext cx="623014" cy="9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158" extrusionOk="0">
                    <a:moveTo>
                      <a:pt x="21600" y="4773"/>
                    </a:moveTo>
                    <a:cubicBezTo>
                      <a:pt x="14010" y="-4442"/>
                      <a:pt x="6810" y="-314"/>
                      <a:pt x="0" y="17158"/>
                    </a:cubicBezTo>
                  </a:path>
                </a:pathLst>
              </a:custGeom>
              <a:ln w="25400">
                <a:solidFill>
                  <a:schemeClr val="accent4">
                    <a:hueOff val="-1247790"/>
                    <a:lumOff val="-12326"/>
                  </a:schemeClr>
                </a:solidFill>
                <a:miter lim="400000"/>
                <a:tailEnd type="triangle"/>
              </a:ln>
            </p:spPr>
            <p:txBody>
              <a:bodyPr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Fid. Volume"/>
                  <p:cNvSpPr txBox="1"/>
                  <p:nvPr/>
                </p:nvSpPr>
                <p:spPr>
                  <a:xfrm>
                    <a:off x="4177868" y="1267994"/>
                    <a:ext cx="962668" cy="18308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25400" tIns="25400" rIns="25400" bIns="25400" anchor="ctr">
                    <a:spAutoFit/>
                  </a:bodyPr>
                  <a:lstStyle/>
                  <a:p>
                    <a:pPr defTabSz="1219139" hangingPunct="0">
                      <a:lnSpc>
                        <a:spcPct val="90000"/>
                      </a:lnSpc>
                      <a:spcBef>
                        <a:spcPts val="2251"/>
                      </a:spcBef>
                      <a:buClrTx/>
                      <a:defRPr sz="2400">
                        <a:solidFill>
                          <a:srgbClr val="FFD932">
                            <a:hueOff val="-1247790"/>
                            <a:lumOff val="-12326"/>
                          </a:srgbClr>
                        </a:solidFill>
                      </a:defRPr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120</m:t>
                            </m:r>
                          </m:e>
                          <m:sup>
                            <m: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∘</m:t>
                            </m:r>
                          </m:sup>
                        </m:sSup>
                      </m:oMath>
                    </a14:m>
                    <a:r>
                      <a:rPr sz="1200" dirty="0">
                        <a:solidFill>
                          <a:srgbClr val="FFD932">
                            <a:hueOff val="-1247790"/>
                            <a:lumOff val="-12326"/>
                          </a:srgbClr>
                        </a:solidFill>
                        <a:latin typeface="Helvetica Neue"/>
                        <a:sym typeface="Helvetica Neue"/>
                      </a:rPr>
                      <a:t> Fid. Volume</a:t>
                    </a:r>
                    <a:endParaRPr sz="1200" dirty="0">
                      <a:solidFill>
                        <a:srgbClr val="F27200"/>
                      </a:solidFill>
                      <a:latin typeface="Helvetica Neue"/>
                      <a:sym typeface="Helvetica Neue"/>
                    </a:endParaRPr>
                  </a:p>
                </p:txBody>
              </p:sp>
            </mc:Choice>
            <mc:Fallback xmlns="">
              <p:sp>
                <p:nvSpPr>
                  <p:cNvPr id="22" name="Fid. Volum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7868" y="1267994"/>
                    <a:ext cx="962668" cy="1830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44" t="-10000" r="-5687" b="-25000"/>
                    </a:stretch>
                  </a:blipFill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/>
            <p:cNvSpPr txBox="1"/>
            <p:nvPr/>
          </p:nvSpPr>
          <p:spPr>
            <a:xfrm>
              <a:off x="7137877" y="3977973"/>
              <a:ext cx="190668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kern="1200" dirty="0">
                  <a:solidFill>
                    <a:srgbClr val="003087"/>
                  </a:solidFill>
                  <a:latin typeface="Calibri" charset="0"/>
                </a:rPr>
                <a:t>Since then …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FB39C4-D772-1FC1-7634-E03D39593193}"/>
              </a:ext>
            </a:extLst>
          </p:cNvPr>
          <p:cNvSpPr txBox="1"/>
          <p:nvPr/>
        </p:nvSpPr>
        <p:spPr>
          <a:xfrm>
            <a:off x="9209314" y="5849583"/>
            <a:ext cx="29173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(SJTU, ETH Zurich,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UW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exploring)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B8372-6F97-DC08-0DBB-B0B283F9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5" y="122061"/>
            <a:ext cx="9977825" cy="557705"/>
          </a:xfrm>
        </p:spPr>
        <p:txBody>
          <a:bodyPr/>
          <a:lstStyle/>
          <a:p>
            <a:r>
              <a:rPr lang="en-US" dirty="0"/>
              <a:t>Physics Case I: Precision Test of Lepton Flavor Universality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6C5F0550-45F5-EB2D-B072-A2072F01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810381"/>
            <a:ext cx="11226800" cy="1296715"/>
          </a:xfrm>
        </p:spPr>
        <p:txBody>
          <a:bodyPr/>
          <a:lstStyle/>
          <a:p>
            <a:r>
              <a:rPr lang="en-US" dirty="0"/>
              <a:t>Lepton flavor universality:</a:t>
            </a:r>
          </a:p>
          <a:p>
            <a:pPr lvl="1"/>
            <a:r>
              <a:rPr lang="en-US" dirty="0"/>
              <a:t>Gauge coupling the same for all flavors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PIONEER will test this fundamental principle to 0.01%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200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50866-68F0-18AA-A29E-8D4D6BF34DA4}"/>
                  </a:ext>
                </a:extLst>
              </p:cNvPr>
              <p:cNvSpPr txBox="1"/>
              <p:nvPr/>
            </p:nvSpPr>
            <p:spPr>
              <a:xfrm>
                <a:off x="857103" y="3154317"/>
                <a:ext cx="4809552" cy="636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𝐸𝑥𝑝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m:t> 1.23270(</m:t>
                    </m:r>
                    <m:r>
                      <m:rPr>
                        <m:nor/>
                      </m:rPr>
                      <a:rPr lang="en-US" sz="16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m:t>230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m:t>)</m:t>
                    </m:r>
                    <m:r>
                      <a:rPr lang="en-US" sz="1600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dirty="0"/>
                  <a:t>  </a:t>
                </a:r>
                <a:r>
                  <a:rPr lang="en-US" sz="1200" dirty="0">
                    <a:solidFill>
                      <a:schemeClr val="accent3">
                        <a:lumMod val="50000"/>
                      </a:schemeClr>
                    </a:solidFill>
                  </a:rPr>
                  <a:t>(0.18%)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=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 1.23524(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highlight>
                          <a:srgbClr val="FFFF00"/>
                        </a:highlight>
                      </a:rPr>
                      <m:t>015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)</m:t>
                    </m:r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dirty="0"/>
                  <a:t>  </a:t>
                </a:r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(0.01%)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50866-68F0-18AA-A29E-8D4D6BF34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03" y="3154317"/>
                <a:ext cx="4809552" cy="636841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C743514-2B96-36D1-0981-456F2A902D89}"/>
              </a:ext>
            </a:extLst>
          </p:cNvPr>
          <p:cNvGrpSpPr/>
          <p:nvPr/>
        </p:nvGrpSpPr>
        <p:grpSpPr>
          <a:xfrm>
            <a:off x="8198833" y="4224362"/>
            <a:ext cx="2060155" cy="566772"/>
            <a:chOff x="1338055" y="2745448"/>
            <a:chExt cx="2649856" cy="6835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75FBCB-34B5-214B-B7EA-4572BFA87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1401" y="2759364"/>
              <a:ext cx="2566510" cy="624743"/>
            </a:xfrm>
            <a:prstGeom prst="rect">
              <a:avLst/>
            </a:prstGeom>
            <a:effectLst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2A3C78-188F-65E8-4066-4F246AB1A470}"/>
                </a:ext>
              </a:extLst>
            </p:cNvPr>
            <p:cNvSpPr/>
            <p:nvPr/>
          </p:nvSpPr>
          <p:spPr>
            <a:xfrm>
              <a:off x="1338055" y="2745448"/>
              <a:ext cx="2649856" cy="683552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1B63805-157B-8B55-1C6B-35610C737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833" y="803140"/>
            <a:ext cx="976262" cy="115693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4AA2EF-3C1B-E23F-81DC-C340DE4273C2}"/>
              </a:ext>
            </a:extLst>
          </p:cNvPr>
          <p:cNvSpPr txBox="1"/>
          <p:nvPr/>
        </p:nvSpPr>
        <p:spPr>
          <a:xfrm>
            <a:off x="5067110" y="3353845"/>
            <a:ext cx="1948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PIENU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 at TRIUMF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  <a:hlinkClick r:id="rId9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Cirigliano &amp; Rosell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B15BE5-38B3-15F3-6E4C-E50C2E417B12}"/>
              </a:ext>
            </a:extLst>
          </p:cNvPr>
          <p:cNvGrpSpPr/>
          <p:nvPr/>
        </p:nvGrpSpPr>
        <p:grpSpPr>
          <a:xfrm>
            <a:off x="7074728" y="2597905"/>
            <a:ext cx="4232998" cy="1522211"/>
            <a:chOff x="7074730" y="2597906"/>
            <a:chExt cx="3173924" cy="11128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5FD077-170F-2773-A513-4A0ED4593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4730" y="2597906"/>
              <a:ext cx="3173924" cy="1112822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B4D73CE-9689-5214-E748-180CC664DAC2}"/>
                    </a:ext>
                  </a:extLst>
                </p:cNvPr>
                <p:cNvSpPr txBox="1"/>
                <p:nvPr/>
              </p:nvSpPr>
              <p:spPr>
                <a:xfrm>
                  <a:off x="7851947" y="3052516"/>
                  <a:ext cx="621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600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B4D73CE-9689-5214-E748-180CC664D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947" y="3052516"/>
                  <a:ext cx="621102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54D6F6-9C8E-0259-C8AC-5356A1B7C2C6}"/>
                    </a:ext>
                  </a:extLst>
                </p:cNvPr>
                <p:cNvSpPr txBox="1"/>
                <p:nvPr/>
              </p:nvSpPr>
              <p:spPr>
                <a:xfrm>
                  <a:off x="9616450" y="3055196"/>
                  <a:ext cx="621102" cy="358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54D6F6-9C8E-0259-C8AC-5356A1B7C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450" y="3055196"/>
                  <a:ext cx="621102" cy="35836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1A25B8-49D9-2A79-3008-5161B33EFCCB}"/>
                  </a:ext>
                </a:extLst>
              </p:cNvPr>
              <p:cNvSpPr txBox="1"/>
              <p:nvPr/>
            </p:nvSpPr>
            <p:spPr>
              <a:xfrm>
                <a:off x="447260" y="2275951"/>
                <a:ext cx="6096946" cy="3176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6363" marR="0" lvl="0" indent="-15240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>
                    <a:tab pos="288925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7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Pion decay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74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𝜇𝜈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provides unique opportunity </a:t>
                </a: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lang="en-US" sz="1800" kern="1200" dirty="0">
                  <a:solidFill>
                    <a:srgbClr val="F14124">
                      <a:lumMod val="75000"/>
                    </a:srgbClr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Very high precision SM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prediction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, </a:t>
                </a:r>
              </a:p>
              <a:p>
                <a:pPr marL="514338" marR="0" lvl="2" indent="-171446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CCF3">
                        <a:lumMod val="50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</a:rPr>
                  <a:t>theory 15x more precise than experiment</a:t>
                </a:r>
              </a:p>
              <a:p>
                <a:pPr marL="514338" marR="0" lvl="2" indent="-171446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CCF3">
                        <a:lumMod val="50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</a:rPr>
                  <a:t>Strong helicity suppression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ECCF3">
                      <a:lumMod val="50000"/>
                    </a:srgbClr>
                  </a:solidFill>
                  <a:effectLst/>
                  <a:uLnTx/>
                  <a:uFillTx/>
                  <a:latin typeface="Helvetica"/>
                  <a:ea typeface="ＭＳ Ｐゴシック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1A25B8-49D9-2A79-3008-5161B33EF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0" y="2275951"/>
                <a:ext cx="6096946" cy="3176062"/>
              </a:xfrm>
              <a:prstGeom prst="rect">
                <a:avLst/>
              </a:prstGeom>
              <a:blipFill>
                <a:blip r:embed="rId13"/>
                <a:stretch>
                  <a:fillRect l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03277C6-4D49-E469-5007-0EE2AF8CB9BB}"/>
              </a:ext>
            </a:extLst>
          </p:cNvPr>
          <p:cNvGrpSpPr/>
          <p:nvPr/>
        </p:nvGrpSpPr>
        <p:grpSpPr>
          <a:xfrm>
            <a:off x="862358" y="5196561"/>
            <a:ext cx="10378456" cy="1399034"/>
            <a:chOff x="862358" y="5196561"/>
            <a:chExt cx="10378456" cy="13990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22CD4A3-6081-CF90-5794-707B51A9C947}"/>
                </a:ext>
              </a:extLst>
            </p:cNvPr>
            <p:cNvGrpSpPr/>
            <p:nvPr/>
          </p:nvGrpSpPr>
          <p:grpSpPr>
            <a:xfrm>
              <a:off x="862358" y="5196561"/>
              <a:ext cx="6281002" cy="892297"/>
              <a:chOff x="690971" y="4331746"/>
              <a:chExt cx="6691019" cy="96714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BA5270-06E6-9616-34B1-971D2AE9123C}"/>
                  </a:ext>
                </a:extLst>
              </p:cNvPr>
              <p:cNvSpPr txBox="1"/>
              <p:nvPr/>
            </p:nvSpPr>
            <p:spPr>
              <a:xfrm>
                <a:off x="3092620" y="5021887"/>
                <a:ext cx="5225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LFU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F5BFEFB-9562-2A16-5DA3-699258119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971" y="4331746"/>
                <a:ext cx="6691019" cy="655616"/>
              </a:xfrm>
              <a:prstGeom prst="rect">
                <a:avLst/>
              </a:prstGeom>
            </p:spPr>
          </p:pic>
        </p:grpSp>
        <p:sp>
          <p:nvSpPr>
            <p:cNvPr id="30" name="‘Helicity suppression’…">
              <a:extLst>
                <a:ext uri="{FF2B5EF4-FFF2-40B4-BE49-F238E27FC236}">
                  <a16:creationId xmlns:a16="http://schemas.microsoft.com/office/drawing/2014/main" id="{CC9D099D-A764-9FCB-5D40-BEAE1E19E6F8}"/>
                </a:ext>
              </a:extLst>
            </p:cNvPr>
            <p:cNvSpPr txBox="1"/>
            <p:nvPr/>
          </p:nvSpPr>
          <p:spPr>
            <a:xfrm>
              <a:off x="1824111" y="6025761"/>
              <a:ext cx="2255108" cy="5531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dirty="0"/>
                <a:t>‘Helicity suppression’</a:t>
              </a:r>
            </a:p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dirty="0"/>
                <a:t>term: ~2.3 x10</a:t>
              </a:r>
              <a:r>
                <a:rPr baseline="31999" dirty="0"/>
                <a:t>-5</a:t>
              </a:r>
            </a:p>
          </p:txBody>
        </p:sp>
        <p:sp>
          <p:nvSpPr>
            <p:cNvPr id="31" name="Phase space term:  ~ 5.5">
              <a:extLst>
                <a:ext uri="{FF2B5EF4-FFF2-40B4-BE49-F238E27FC236}">
                  <a16:creationId xmlns:a16="http://schemas.microsoft.com/office/drawing/2014/main" id="{65359ED7-401E-166B-994B-4F2137AA9DE8}"/>
                </a:ext>
              </a:extLst>
            </p:cNvPr>
            <p:cNvSpPr txBox="1"/>
            <p:nvPr/>
          </p:nvSpPr>
          <p:spPr>
            <a:xfrm>
              <a:off x="4004796" y="6062116"/>
              <a:ext cx="1745489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1700">
                  <a:solidFill>
                    <a:schemeClr val="accent1"/>
                  </a:solidFill>
                </a:defRPr>
              </a:lvl1pPr>
            </a:lstStyle>
            <a:p>
              <a:r>
                <a:rPr sz="1400" dirty="0"/>
                <a:t>Phase space term:  ~ 5.5</a:t>
              </a:r>
            </a:p>
          </p:txBody>
        </p:sp>
        <p:sp>
          <p:nvSpPr>
            <p:cNvPr id="32" name="Fully computed at NLO…">
              <a:extLst>
                <a:ext uri="{FF2B5EF4-FFF2-40B4-BE49-F238E27FC236}">
                  <a16:creationId xmlns:a16="http://schemas.microsoft.com/office/drawing/2014/main" id="{70AC4D60-326D-E568-2255-25EDD976A170}"/>
                </a:ext>
              </a:extLst>
            </p:cNvPr>
            <p:cNvSpPr txBox="1"/>
            <p:nvPr/>
          </p:nvSpPr>
          <p:spPr>
            <a:xfrm>
              <a:off x="5736474" y="6042352"/>
              <a:ext cx="2595262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  <a:r>
                <a:rPr b="1" dirty="0">
                  <a:solidFill>
                    <a:srgbClr val="00B050"/>
                  </a:solidFill>
                </a:rPr>
                <a:t>Fully computed at NLO</a:t>
              </a:r>
            </a:p>
            <a:p>
              <a:pPr>
                <a:defRPr>
                  <a:solidFill>
                    <a:schemeClr val="accent3"/>
                  </a:solidFill>
                </a:defRPr>
              </a:pPr>
              <a:r>
                <a:rPr b="1" dirty="0">
                  <a:solidFill>
                    <a:srgbClr val="00B050"/>
                  </a:solidFill>
                </a:rPr>
                <a:t>O(10</a:t>
              </a:r>
              <a:r>
                <a:rPr b="1" baseline="31999" dirty="0">
                  <a:solidFill>
                    <a:srgbClr val="00B050"/>
                  </a:solidFill>
                </a:rPr>
                <a:t>-4</a:t>
              </a:r>
              <a:r>
                <a:rPr b="1" dirty="0">
                  <a:solidFill>
                    <a:srgbClr val="00B050"/>
                  </a:solidFill>
                </a:rPr>
                <a:t>) uncertainties at NNLO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16D882A-C891-0146-C473-A009A3CCAEEE}"/>
                    </a:ext>
                  </a:extLst>
                </p:cNvPr>
                <p:cNvSpPr txBox="1"/>
                <p:nvPr/>
              </p:nvSpPr>
              <p:spPr>
                <a:xfrm>
                  <a:off x="5344509" y="5329885"/>
                  <a:ext cx="589630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23524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015</m:t>
                        </m:r>
                        <m:r>
                          <a:rPr lang="ar-A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)×</m:t>
                        </m:r>
                        <m:sSup>
                          <m:sSupPr>
                            <m:ctrlP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16D882A-C891-0146-C473-A009A3CCA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509" y="5329885"/>
                  <a:ext cx="5896305" cy="338554"/>
                </a:xfrm>
                <a:prstGeom prst="rect">
                  <a:avLst/>
                </a:prstGeom>
                <a:blipFill>
                  <a:blip r:embed="rId1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339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72EFB8-5EFC-BAC9-ADD6-0C8E72143B90}"/>
              </a:ext>
            </a:extLst>
          </p:cNvPr>
          <p:cNvGrpSpPr/>
          <p:nvPr/>
        </p:nvGrpSpPr>
        <p:grpSpPr>
          <a:xfrm>
            <a:off x="697562" y="1687500"/>
            <a:ext cx="6766239" cy="4149628"/>
            <a:chOff x="5383600" y="2641938"/>
            <a:chExt cx="3408098" cy="2215675"/>
          </a:xfrm>
        </p:grpSpPr>
        <p:sp>
          <p:nvSpPr>
            <p:cNvPr id="18" name="Google Shape;152;p19">
              <a:extLst>
                <a:ext uri="{FF2B5EF4-FFF2-40B4-BE49-F238E27FC236}">
                  <a16:creationId xmlns:a16="http://schemas.microsoft.com/office/drawing/2014/main" id="{C36C690C-9205-A8CE-BE11-650AE9D71FE8}"/>
                </a:ext>
              </a:extLst>
            </p:cNvPr>
            <p:cNvSpPr/>
            <p:nvPr/>
          </p:nvSpPr>
          <p:spPr>
            <a:xfrm>
              <a:off x="6115200" y="2898675"/>
              <a:ext cx="1877700" cy="259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" name="Google Shape;149;p19">
              <a:extLst>
                <a:ext uri="{FF2B5EF4-FFF2-40B4-BE49-F238E27FC236}">
                  <a16:creationId xmlns:a16="http://schemas.microsoft.com/office/drawing/2014/main" id="{33FCD33A-B53A-103A-96C3-5979E1C087E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83600" y="2641938"/>
              <a:ext cx="3408098" cy="221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54;p19">
              <a:extLst>
                <a:ext uri="{FF2B5EF4-FFF2-40B4-BE49-F238E27FC236}">
                  <a16:creationId xmlns:a16="http://schemas.microsoft.com/office/drawing/2014/main" id="{21001F0C-FBC5-1287-F4FC-21655F89C469}"/>
                </a:ext>
              </a:extLst>
            </p:cNvPr>
            <p:cNvSpPr txBox="1"/>
            <p:nvPr/>
          </p:nvSpPr>
          <p:spPr>
            <a:xfrm>
              <a:off x="6050200" y="4096875"/>
              <a:ext cx="9351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" sz="1733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NaI(Tl)</a:t>
              </a:r>
              <a:endParaRPr kumimoji="0" sz="1733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2" name="Google Shape;155;p19">
              <a:extLst>
                <a:ext uri="{FF2B5EF4-FFF2-40B4-BE49-F238E27FC236}">
                  <a16:creationId xmlns:a16="http://schemas.microsoft.com/office/drawing/2014/main" id="{97AA247C-235C-D8EC-C939-FB0F85FB51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038" t="5729" r="13762" b="5844"/>
            <a:stretch/>
          </p:blipFill>
          <p:spPr>
            <a:xfrm>
              <a:off x="7290250" y="3359775"/>
              <a:ext cx="1404027" cy="1170002"/>
            </a:xfrm>
            <a:prstGeom prst="rect">
              <a:avLst/>
            </a:prstGeom>
            <a:noFill/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3" name="Google Shape;156;p19">
              <a:extLst>
                <a:ext uri="{FF2B5EF4-FFF2-40B4-BE49-F238E27FC236}">
                  <a16:creationId xmlns:a16="http://schemas.microsoft.com/office/drawing/2014/main" id="{92B55095-AAC8-0FED-B081-E272A52CC77A}"/>
                </a:ext>
              </a:extLst>
            </p:cNvPr>
            <p:cNvCxnSpPr/>
            <p:nvPr/>
          </p:nvCxnSpPr>
          <p:spPr>
            <a:xfrm>
              <a:off x="7211600" y="3879775"/>
              <a:ext cx="303900" cy="333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" name="Google Shape;157;p19">
              <a:extLst>
                <a:ext uri="{FF2B5EF4-FFF2-40B4-BE49-F238E27FC236}">
                  <a16:creationId xmlns:a16="http://schemas.microsoft.com/office/drawing/2014/main" id="{35BD62A0-A670-FDDD-CB1A-EAF73CE7B75B}"/>
                </a:ext>
              </a:extLst>
            </p:cNvPr>
            <p:cNvSpPr txBox="1"/>
            <p:nvPr/>
          </p:nvSpPr>
          <p:spPr>
            <a:xfrm>
              <a:off x="6115200" y="3637713"/>
              <a:ext cx="9351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" sz="1733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LYSO</a:t>
              </a:r>
              <a:endParaRPr kumimoji="0" sz="1733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747" y="247155"/>
            <a:ext cx="11582400" cy="427877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LYSO R&amp;D very promising 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8" name="Google Shape;106;p15"/>
          <p:cNvSpPr txBox="1"/>
          <p:nvPr/>
        </p:nvSpPr>
        <p:spPr>
          <a:xfrm>
            <a:off x="8151377" y="0"/>
            <a:ext cx="3963844" cy="2981392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  <a:tabLst/>
              <a:defRPr/>
            </a:pPr>
            <a:r>
              <a:rPr kumimoji="0" lang="en" sz="1467" b="1" i="0" u="sng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Lutetium–yttrium oxyorthosilicate (LYSO):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1325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By weight: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73% Lutetium, 18% Oxygen, 6% Silicon, </a:t>
            </a: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~0% Cerium (dopant)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3% Yttrium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X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0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= 1.14 cm , R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= 2.07 cm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Decay time =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40 ns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Light yield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30,000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/MeV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peak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420 nm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-&gt; conventional PMTs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Radioactive (&lt; 1 MeV constant rumble)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Non hygroscopic, negligible temperature dependence, radiation hard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4C917A-885F-D71C-936F-74AA29F16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68" y="781481"/>
            <a:ext cx="4580558" cy="775054"/>
          </a:xfrm>
        </p:spPr>
        <p:txBody>
          <a:bodyPr/>
          <a:lstStyle/>
          <a:p>
            <a:r>
              <a:rPr lang="en-US" dirty="0"/>
              <a:t>Tested 10-array</a:t>
            </a:r>
          </a:p>
          <a:p>
            <a:pPr lvl="1"/>
            <a:r>
              <a:rPr lang="en-US" sz="1400" dirty="0" err="1">
                <a:latin typeface="-apple-system"/>
              </a:rPr>
              <a:t>Nucl.Instrum.Meth.A</a:t>
            </a:r>
            <a:r>
              <a:rPr lang="en-US" sz="1400" dirty="0">
                <a:latin typeface="-apple-system"/>
              </a:rPr>
              <a:t> 1075 (2025), 170320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BB18E-7489-289D-F596-B8773381E53D}"/>
              </a:ext>
            </a:extLst>
          </p:cNvPr>
          <p:cNvSpPr txBox="1"/>
          <p:nvPr/>
        </p:nvSpPr>
        <p:spPr>
          <a:xfrm>
            <a:off x="1213262" y="6445590"/>
            <a:ext cx="8719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aside is to share some very nice technical progress we made.  Decision on the Calo is coming soon</a:t>
            </a:r>
          </a:p>
        </p:txBody>
      </p:sp>
    </p:spTree>
    <p:extLst>
      <p:ext uri="{BB962C8B-B14F-4D97-AF65-F5344CB8AC3E}">
        <p14:creationId xmlns:p14="http://schemas.microsoft.com/office/powerpoint/2010/main" val="23507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36" y="190082"/>
            <a:ext cx="1140791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Energy resolution with “bench” sources on single crystals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223" y="1410497"/>
            <a:ext cx="10515600" cy="4351339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Na22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Co-60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Na-24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1.38, 2.76 MeV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759" y="5804223"/>
            <a:ext cx="7139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*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15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hr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 half life made by bombarding 18 MeV deuterons on Al button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626"/>
          <a:stretch/>
        </p:blipFill>
        <p:spPr>
          <a:xfrm>
            <a:off x="3094893" y="2577867"/>
            <a:ext cx="1949684" cy="1371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745039" y="3215143"/>
            <a:ext cx="25551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18203" y="3274771"/>
            <a:ext cx="25551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8410"/>
          <a:stretch/>
        </p:blipFill>
        <p:spPr>
          <a:xfrm>
            <a:off x="2411605" y="926793"/>
            <a:ext cx="1834359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6899"/>
          <a:stretch/>
        </p:blipFill>
        <p:spPr>
          <a:xfrm>
            <a:off x="3677698" y="4296587"/>
            <a:ext cx="2013361" cy="1371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21250" y="2512413"/>
            <a:ext cx="5161864" cy="4113157"/>
            <a:chOff x="4808713" y="1335681"/>
            <a:chExt cx="3871398" cy="30848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713" y="1503651"/>
              <a:ext cx="3871398" cy="29168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08299" y="3407435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(2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 sum)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89453" y="2840089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(2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 sum)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6495" y="2316945"/>
              <a:ext cx="2063122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(Resolution is sigma of a Gaussian)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97375" y="3459791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(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2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 sum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8255" y="1335681"/>
              <a:ext cx="234346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Wingdings" panose="05000000000000000000" pitchFamily="2" charset="2"/>
                </a:rPr>
                <a:t>implies 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oincidences of lower energy lines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9721" y="902126"/>
            <a:ext cx="14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(this is why they are used in most PET scanners now)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25148" y="1014757"/>
            <a:ext cx="93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511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keV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cs typeface="Arial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0096" y="4465079"/>
            <a:ext cx="93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2.76 MeV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14344" y="3611017"/>
            <a:ext cx="149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1.17 &amp; 1.33 MeV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6312" t="23168" r="15116" b="39752"/>
          <a:stretch/>
        </p:blipFill>
        <p:spPr>
          <a:xfrm rot="16200000">
            <a:off x="8345036" y="200049"/>
            <a:ext cx="1741713" cy="3013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7356">
            <a:off x="8948098" y="1129792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LYSO</a:t>
            </a:r>
          </a:p>
        </p:txBody>
      </p:sp>
      <p:sp>
        <p:nvSpPr>
          <p:cNvPr id="29" name="TextBox 28"/>
          <p:cNvSpPr txBox="1"/>
          <p:nvPr/>
        </p:nvSpPr>
        <p:spPr>
          <a:xfrm rot="167356">
            <a:off x="8844332" y="1992990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NaI</a:t>
            </a:r>
          </a:p>
        </p:txBody>
      </p:sp>
      <p:sp>
        <p:nvSpPr>
          <p:cNvPr id="30" name="TextBox 29"/>
          <p:cNvSpPr txBox="1"/>
          <p:nvPr/>
        </p:nvSpPr>
        <p:spPr>
          <a:xfrm rot="194092">
            <a:off x="7578254" y="1077204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PMT</a:t>
            </a:r>
          </a:p>
        </p:txBody>
      </p:sp>
    </p:spTree>
    <p:extLst>
      <p:ext uri="{BB962C8B-B14F-4D97-AF65-F5344CB8AC3E}">
        <p14:creationId xmlns:p14="http://schemas.microsoft.com/office/powerpoint/2010/main" val="1632668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47" y="190082"/>
            <a:ext cx="1145680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Energy and timing resolution of a 10-array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040860" y="1115047"/>
            <a:ext cx="0" cy="46684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767084" y="1023034"/>
            <a:ext cx="5094080" cy="5302412"/>
            <a:chOff x="5075313" y="767275"/>
            <a:chExt cx="3820560" cy="39768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313" y="1228940"/>
              <a:ext cx="3494316" cy="2948047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5445045" y="3611650"/>
              <a:ext cx="2522641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68873" y="4182488"/>
              <a:ext cx="1902319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Crystal to crystal in beam, same event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96821" y="767275"/>
              <a:ext cx="159905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LED flashes all crystals;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T between them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74817" y="976562"/>
              <a:ext cx="104765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Timing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32448" y="733243"/>
            <a:ext cx="139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Energy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899639" y="4701171"/>
            <a:ext cx="3160960" cy="0"/>
          </a:xfrm>
          <a:prstGeom prst="line">
            <a:avLst/>
          </a:prstGeom>
          <a:ln w="127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oogle Shape;268;p24"/>
          <p:cNvPicPr preferRelativeResize="0"/>
          <p:nvPr/>
        </p:nvPicPr>
        <p:blipFill rotWithShape="1">
          <a:blip r:embed="rId5">
            <a:alphaModFix/>
          </a:blip>
          <a:srcRect t="7885" r="8307"/>
          <a:stretch/>
        </p:blipFill>
        <p:spPr>
          <a:xfrm>
            <a:off x="3986776" y="1369386"/>
            <a:ext cx="1896891" cy="12923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6" name="Group 55"/>
          <p:cNvGrpSpPr/>
          <p:nvPr/>
        </p:nvGrpSpPr>
        <p:grpSpPr>
          <a:xfrm>
            <a:off x="158641" y="1302083"/>
            <a:ext cx="2529612" cy="2373898"/>
            <a:chOff x="118980" y="976562"/>
            <a:chExt cx="1897209" cy="1780423"/>
          </a:xfrm>
        </p:grpSpPr>
        <p:pic>
          <p:nvPicPr>
            <p:cNvPr id="43" name="Google Shape;269;p24"/>
            <p:cNvPicPr preferRelativeResize="0"/>
            <p:nvPr/>
          </p:nvPicPr>
          <p:blipFill rotWithShape="1">
            <a:blip r:embed="rId6">
              <a:alphaModFix/>
            </a:blip>
            <a:srcRect l="1890" t="8500" r="8528"/>
            <a:stretch/>
          </p:blipFill>
          <p:spPr>
            <a:xfrm>
              <a:off x="165289" y="976562"/>
              <a:ext cx="1850900" cy="969276"/>
            </a:xfrm>
            <a:prstGeom prst="rect">
              <a:avLst/>
            </a:prstGeom>
            <a:noFill/>
            <a:ln w="952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1516342" y="1403920"/>
              <a:ext cx="68924" cy="1353065"/>
            </a:xfrm>
            <a:prstGeom prst="straightConnector1">
              <a:avLst/>
            </a:prstGeom>
            <a:ln w="127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18980" y="1982528"/>
              <a:ext cx="120847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@CENPA, with improved PMT bases</a:t>
              </a:r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H="1">
            <a:off x="3886698" y="2406666"/>
            <a:ext cx="1541501" cy="2196671"/>
          </a:xfrm>
          <a:prstGeom prst="straightConnector1">
            <a:avLst/>
          </a:prstGeom>
          <a:ln w="127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4B5457-E815-01D2-CB84-A59CD4B2752B}"/>
              </a:ext>
            </a:extLst>
          </p:cNvPr>
          <p:cNvGrpSpPr/>
          <p:nvPr/>
        </p:nvGrpSpPr>
        <p:grpSpPr>
          <a:xfrm>
            <a:off x="1364544" y="2594651"/>
            <a:ext cx="4032832" cy="2934731"/>
            <a:chOff x="1395367" y="2563828"/>
            <a:chExt cx="4032832" cy="2934731"/>
          </a:xfrm>
        </p:grpSpPr>
        <p:pic>
          <p:nvPicPr>
            <p:cNvPr id="35" name="Google Shape;265;p24"/>
            <p:cNvPicPr preferRelativeResize="0"/>
            <p:nvPr/>
          </p:nvPicPr>
          <p:blipFill rotWithShape="1">
            <a:blip r:embed="rId7">
              <a:alphaModFix/>
            </a:blip>
            <a:srcRect t="7817" r="6568"/>
            <a:stretch/>
          </p:blipFill>
          <p:spPr>
            <a:xfrm>
              <a:off x="1395367" y="2563828"/>
              <a:ext cx="3809300" cy="2934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1899639" y="4350931"/>
              <a:ext cx="3160960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Down Arrow 37"/>
            <p:cNvSpPr/>
            <p:nvPr/>
          </p:nvSpPr>
          <p:spPr>
            <a:xfrm>
              <a:off x="3706583" y="3888374"/>
              <a:ext cx="155237" cy="6552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19" y="3694961"/>
              <a:ext cx="705712" cy="11829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41810" y="4004396"/>
              <a:ext cx="986389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goal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66556" y="4380163"/>
              <a:ext cx="1156907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achieved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51235" y="3407013"/>
              <a:ext cx="12779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1.52% @ 70 MeV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74B388-6090-AE24-35C3-F411E2A3B718}"/>
              </a:ext>
            </a:extLst>
          </p:cNvPr>
          <p:cNvSpPr txBox="1"/>
          <p:nvPr/>
        </p:nvSpPr>
        <p:spPr>
          <a:xfrm>
            <a:off x="70756" y="6334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0B3"/>
                </a:solidFill>
                <a:effectLst/>
                <a:uLnTx/>
                <a:uFillTx/>
                <a:latin typeface="-apple-system"/>
                <a:cs typeface="Arial"/>
                <a:sym typeface="Arial"/>
                <a:hlinkClick r:id="rId9"/>
              </a:rPr>
              <a:t>Measurements of a LYSO crystal array from threshold to 100 MeV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apple-system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cs typeface="Arial"/>
                <a:sym typeface="Arial"/>
              </a:rPr>
              <a:t>Nucl.Instrum.Meth.A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cs typeface="Arial"/>
                <a:sym typeface="Arial"/>
              </a:rPr>
              <a:t> 1075 (2025), 170320</a:t>
            </a:r>
          </a:p>
        </p:txBody>
      </p:sp>
    </p:spTree>
    <p:extLst>
      <p:ext uri="{BB962C8B-B14F-4D97-AF65-F5344CB8AC3E}">
        <p14:creationId xmlns:p14="http://schemas.microsoft.com/office/powerpoint/2010/main" val="16120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47" y="190082"/>
            <a:ext cx="1145680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Design of a Tapered Array for PIONEER</a:t>
            </a:r>
          </a:p>
        </p:txBody>
      </p:sp>
      <p:pic>
        <p:nvPicPr>
          <p:cNvPr id="27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68" y="2813136"/>
            <a:ext cx="2525265" cy="24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6;p16"/>
          <p:cNvPicPr preferRelativeResize="0"/>
          <p:nvPr/>
        </p:nvPicPr>
        <p:blipFill rotWithShape="1">
          <a:blip r:embed="rId4">
            <a:alphaModFix/>
          </a:blip>
          <a:srcRect t="20984" b="11498"/>
          <a:stretch/>
        </p:blipFill>
        <p:spPr>
          <a:xfrm>
            <a:off x="466348" y="844295"/>
            <a:ext cx="3658200" cy="18524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09198" y="813236"/>
            <a:ext cx="5511351" cy="95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728" marR="0" lvl="0" indent="0" algn="l" defTabSz="609585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300"/>
              <a:buFont typeface="Arial"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Characteristics of interest</a:t>
            </a:r>
          </a:p>
          <a:p>
            <a:pPr marL="609585" marR="0" lvl="0" indent="-414856" algn="l" defTabSz="609585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300"/>
              <a:buFont typeface="Lato"/>
              <a:buChar char="●"/>
              <a:tabLst/>
              <a:defRPr/>
            </a:pPr>
            <a:r>
              <a:rPr kumimoji="0" lang="en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311 19 X</a:t>
            </a:r>
            <a:r>
              <a:rPr kumimoji="0" lang="en" sz="146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0</a:t>
            </a:r>
            <a:r>
              <a:rPr kumimoji="0" lang="en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 (217 mm) length crystals w/ 8 different shapes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Google Shape;143;p19">
            <a:extLst>
              <a:ext uri="{FF2B5EF4-FFF2-40B4-BE49-F238E27FC236}">
                <a16:creationId xmlns:a16="http://schemas.microsoft.com/office/drawing/2014/main" id="{F70A8EB1-2EA0-69C8-0DAB-8F1882CB697F}"/>
              </a:ext>
            </a:extLst>
          </p:cNvPr>
          <p:cNvSpPr txBox="1"/>
          <p:nvPr/>
        </p:nvSpPr>
        <p:spPr>
          <a:xfrm>
            <a:off x="5255850" y="5085463"/>
            <a:ext cx="18831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Stainless mount + spacer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F69FE-06A2-26EE-63C9-8DCD153D08B3}"/>
              </a:ext>
            </a:extLst>
          </p:cNvPr>
          <p:cNvGrpSpPr/>
          <p:nvPr/>
        </p:nvGrpSpPr>
        <p:grpSpPr>
          <a:xfrm>
            <a:off x="3621423" y="2236137"/>
            <a:ext cx="4160102" cy="3353199"/>
            <a:chOff x="3621423" y="2236137"/>
            <a:chExt cx="4160102" cy="3353199"/>
          </a:xfrm>
        </p:grpSpPr>
        <p:pic>
          <p:nvPicPr>
            <p:cNvPr id="4" name="Google Shape;141;p19" title="PXL_20250829_050836030.jpg">
              <a:extLst>
                <a:ext uri="{FF2B5EF4-FFF2-40B4-BE49-F238E27FC236}">
                  <a16:creationId xmlns:a16="http://schemas.microsoft.com/office/drawing/2014/main" id="{819007CA-5AD0-CB70-D644-12BB66CD525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017" t="22431" r="43049" b="20679"/>
            <a:stretch/>
          </p:blipFill>
          <p:spPr>
            <a:xfrm flipH="1">
              <a:off x="3621423" y="2236137"/>
              <a:ext cx="4160102" cy="335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42;p19">
              <a:extLst>
                <a:ext uri="{FF2B5EF4-FFF2-40B4-BE49-F238E27FC236}">
                  <a16:creationId xmlns:a16="http://schemas.microsoft.com/office/drawing/2014/main" id="{E04CC308-BF7F-E450-AA92-B0F7656F882E}"/>
                </a:ext>
              </a:extLst>
            </p:cNvPr>
            <p:cNvSpPr txBox="1"/>
            <p:nvPr/>
          </p:nvSpPr>
          <p:spPr>
            <a:xfrm>
              <a:off x="4258775" y="5085463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000000"/>
                  </a:highlight>
                  <a:uLnTx/>
                  <a:uFillTx/>
                  <a:latin typeface="Arial"/>
                  <a:cs typeface="Arial"/>
                  <a:sym typeface="Arial"/>
                </a:rPr>
                <a:t>LYSO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144;p19">
              <a:extLst>
                <a:ext uri="{FF2B5EF4-FFF2-40B4-BE49-F238E27FC236}">
                  <a16:creationId xmlns:a16="http://schemas.microsoft.com/office/drawing/2014/main" id="{C2339BCE-2091-AEDC-6BA5-55EA5A8E36F3}"/>
                </a:ext>
              </a:extLst>
            </p:cNvPr>
            <p:cNvCxnSpPr/>
            <p:nvPr/>
          </p:nvCxnSpPr>
          <p:spPr>
            <a:xfrm rot="10800000" flipH="1">
              <a:off x="4635375" y="4799513"/>
              <a:ext cx="193800" cy="3765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11" name="Google Shape;145;p19">
            <a:extLst>
              <a:ext uri="{FF2B5EF4-FFF2-40B4-BE49-F238E27FC236}">
                <a16:creationId xmlns:a16="http://schemas.microsoft.com/office/drawing/2014/main" id="{7EECC83B-CC97-2461-D5F8-9E770BDEE45B}"/>
              </a:ext>
            </a:extLst>
          </p:cNvPr>
          <p:cNvCxnSpPr/>
          <p:nvPr/>
        </p:nvCxnSpPr>
        <p:spPr>
          <a:xfrm rot="10800000">
            <a:off x="5840625" y="4794113"/>
            <a:ext cx="44700" cy="387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" name="Google Shape;146;p19" title="PXL_20250825_091809019.jpg">
            <a:extLst>
              <a:ext uri="{FF2B5EF4-FFF2-40B4-BE49-F238E27FC236}">
                <a16:creationId xmlns:a16="http://schemas.microsoft.com/office/drawing/2014/main" id="{FDD137FA-5A19-C5C5-386A-C4C1A505C2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8037"/>
          <a:stretch/>
        </p:blipFill>
        <p:spPr>
          <a:xfrm>
            <a:off x="7781525" y="2236146"/>
            <a:ext cx="2895427" cy="2361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47;p19">
            <a:extLst>
              <a:ext uri="{FF2B5EF4-FFF2-40B4-BE49-F238E27FC236}">
                <a16:creationId xmlns:a16="http://schemas.microsoft.com/office/drawing/2014/main" id="{3E531872-F546-A12A-C927-16BBBF49CACD}"/>
              </a:ext>
            </a:extLst>
          </p:cNvPr>
          <p:cNvCxnSpPr/>
          <p:nvPr/>
        </p:nvCxnSpPr>
        <p:spPr>
          <a:xfrm rot="10800000">
            <a:off x="6896875" y="4794025"/>
            <a:ext cx="676500" cy="9000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148;p19">
            <a:extLst>
              <a:ext uri="{FF2B5EF4-FFF2-40B4-BE49-F238E27FC236}">
                <a16:creationId xmlns:a16="http://schemas.microsoft.com/office/drawing/2014/main" id="{28FC79DA-2FB1-BC5C-3533-4F7585DFB3B8}"/>
              </a:ext>
            </a:extLst>
          </p:cNvPr>
          <p:cNvSpPr txBox="1"/>
          <p:nvPr/>
        </p:nvSpPr>
        <p:spPr>
          <a:xfrm>
            <a:off x="7280025" y="5589313"/>
            <a:ext cx="18831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PMTs + compression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Google Shape;149;p19" title="IMG_20250819_164856630_HDR.jpg">
            <a:extLst>
              <a:ext uri="{FF2B5EF4-FFF2-40B4-BE49-F238E27FC236}">
                <a16:creationId xmlns:a16="http://schemas.microsoft.com/office/drawing/2014/main" id="{DE513BA6-EB75-5856-BBD0-6F0B3BA08B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0877"/>
          <a:stretch/>
        </p:blipFill>
        <p:spPr>
          <a:xfrm>
            <a:off x="8869225" y="4597550"/>
            <a:ext cx="2112676" cy="19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0;p19">
            <a:extLst>
              <a:ext uri="{FF2B5EF4-FFF2-40B4-BE49-F238E27FC236}">
                <a16:creationId xmlns:a16="http://schemas.microsoft.com/office/drawing/2014/main" id="{40CFC7A3-63BF-0DD1-BFEF-5D0B62EA085C}"/>
              </a:ext>
            </a:extLst>
          </p:cNvPr>
          <p:cNvSpPr txBox="1"/>
          <p:nvPr/>
        </p:nvSpPr>
        <p:spPr>
          <a:xfrm>
            <a:off x="9965700" y="5428225"/>
            <a:ext cx="22263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Cyanoacrylate used to glue crystals to stainless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418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5296-889F-D1AB-0629-E14B974B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49225"/>
            <a:ext cx="6165850" cy="6254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Test beam 4 weeks ago…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63FCB-1580-F07A-6330-C498B093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5B77A8-BBF2-43AD-452D-B591777890F3}"/>
              </a:ext>
            </a:extLst>
          </p:cNvPr>
          <p:cNvGrpSpPr/>
          <p:nvPr/>
        </p:nvGrpSpPr>
        <p:grpSpPr>
          <a:xfrm>
            <a:off x="6107986" y="136052"/>
            <a:ext cx="6322715" cy="6680851"/>
            <a:chOff x="4572000" y="220575"/>
            <a:chExt cx="4450275" cy="4702351"/>
          </a:xfrm>
        </p:grpSpPr>
        <p:pic>
          <p:nvPicPr>
            <p:cNvPr id="17" name="Google Shape;122;p18" title="PXL_20250825_063754321.jpg">
              <a:extLst>
                <a:ext uri="{FF2B5EF4-FFF2-40B4-BE49-F238E27FC236}">
                  <a16:creationId xmlns:a16="http://schemas.microsoft.com/office/drawing/2014/main" id="{344FEAF2-A489-1205-16F4-7CF01CACBCC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377" t="28760" r="8425" b="17270"/>
            <a:stretch/>
          </p:blipFill>
          <p:spPr>
            <a:xfrm>
              <a:off x="5069050" y="220575"/>
              <a:ext cx="3670598" cy="3658573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8" name="Google Shape;123;p18" title="PXL_20250824_094256556.jpg">
              <a:extLst>
                <a:ext uri="{FF2B5EF4-FFF2-40B4-BE49-F238E27FC236}">
                  <a16:creationId xmlns:a16="http://schemas.microsoft.com/office/drawing/2014/main" id="{8D43F573-518B-5669-155E-CD3852ECA8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9294" t="17027" r="16689" b="23765"/>
            <a:stretch/>
          </p:blipFill>
          <p:spPr>
            <a:xfrm>
              <a:off x="4572000" y="3274825"/>
              <a:ext cx="2376064" cy="1648101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" name="Google Shape;124;p18" title="PXL_20250825_092246652.jpg">
              <a:extLst>
                <a:ext uri="{FF2B5EF4-FFF2-40B4-BE49-F238E27FC236}">
                  <a16:creationId xmlns:a16="http://schemas.microsoft.com/office/drawing/2014/main" id="{73B53DBA-8C15-0155-3E06-F03B3D98489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24838" y="3274833"/>
              <a:ext cx="2197437" cy="1648086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0" name="Google Shape;125;p18">
              <a:extLst>
                <a:ext uri="{FF2B5EF4-FFF2-40B4-BE49-F238E27FC236}">
                  <a16:creationId xmlns:a16="http://schemas.microsoft.com/office/drawing/2014/main" id="{DAC47F26-1E64-71FD-4692-5EA0F8FA02A1}"/>
                </a:ext>
              </a:extLst>
            </p:cNvPr>
            <p:cNvCxnSpPr>
              <a:endCxn id="23" idx="2"/>
            </p:cNvCxnSpPr>
            <p:nvPr/>
          </p:nvCxnSpPr>
          <p:spPr>
            <a:xfrm rot="10800000" flipH="1">
              <a:off x="6838975" y="2296375"/>
              <a:ext cx="27000" cy="1032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127;p18">
              <a:extLst>
                <a:ext uri="{FF2B5EF4-FFF2-40B4-BE49-F238E27FC236}">
                  <a16:creationId xmlns:a16="http://schemas.microsoft.com/office/drawing/2014/main" id="{9BDF460D-91AA-0E73-8F94-D7CD5DDDED85}"/>
                </a:ext>
              </a:extLst>
            </p:cNvPr>
            <p:cNvSpPr txBox="1"/>
            <p:nvPr/>
          </p:nvSpPr>
          <p:spPr>
            <a:xfrm>
              <a:off x="7480550" y="4426188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LYSO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8;p18">
              <a:extLst>
                <a:ext uri="{FF2B5EF4-FFF2-40B4-BE49-F238E27FC236}">
                  <a16:creationId xmlns:a16="http://schemas.microsoft.com/office/drawing/2014/main" id="{80EE3D69-01B5-1BBB-CF5E-3344C89A97DC}"/>
                </a:ext>
              </a:extLst>
            </p:cNvPr>
            <p:cNvSpPr txBox="1"/>
            <p:nvPr/>
          </p:nvSpPr>
          <p:spPr>
            <a:xfrm>
              <a:off x="6856650" y="1587188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NaI(Tl)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6;p18">
              <a:extLst>
                <a:ext uri="{FF2B5EF4-FFF2-40B4-BE49-F238E27FC236}">
                  <a16:creationId xmlns:a16="http://schemas.microsoft.com/office/drawing/2014/main" id="{0ED15203-D262-89AD-322E-F3955BD29971}"/>
                </a:ext>
              </a:extLst>
            </p:cNvPr>
            <p:cNvSpPr/>
            <p:nvPr/>
          </p:nvSpPr>
          <p:spPr>
            <a:xfrm>
              <a:off x="6692425" y="1941175"/>
              <a:ext cx="347100" cy="3552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Google Shape;172;p22" title="energyResvsEnergy.png">
            <a:extLst>
              <a:ext uri="{FF2B5EF4-FFF2-40B4-BE49-F238E27FC236}">
                <a16:creationId xmlns:a16="http://schemas.microsoft.com/office/drawing/2014/main" id="{EB9724F2-2998-5D6A-1F4F-4575BE36559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9725" y="811625"/>
            <a:ext cx="4147725" cy="30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75;p22" title="energy70MeV_nominal.png">
            <a:extLst>
              <a:ext uri="{FF2B5EF4-FFF2-40B4-BE49-F238E27FC236}">
                <a16:creationId xmlns:a16="http://schemas.microsoft.com/office/drawing/2014/main" id="{68F0DAF2-6C9C-99D9-1DCD-3DA25B90AE1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9900" y="4041275"/>
            <a:ext cx="2259650" cy="16182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" name="Google Shape;176;p22">
            <a:extLst>
              <a:ext uri="{FF2B5EF4-FFF2-40B4-BE49-F238E27FC236}">
                <a16:creationId xmlns:a16="http://schemas.microsoft.com/office/drawing/2014/main" id="{87F3E52E-90F0-B0B7-B800-CBBC7C4CAE1B}"/>
              </a:ext>
            </a:extLst>
          </p:cNvPr>
          <p:cNvCxnSpPr>
            <a:stCxn id="25" idx="0"/>
          </p:cNvCxnSpPr>
          <p:nvPr/>
        </p:nvCxnSpPr>
        <p:spPr>
          <a:xfrm rot="10800000" flipH="1">
            <a:off x="3889725" y="2718875"/>
            <a:ext cx="996600" cy="132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F302C9B-FCE5-F95F-5227-5B62C35E305A}"/>
              </a:ext>
            </a:extLst>
          </p:cNvPr>
          <p:cNvSpPr txBox="1"/>
          <p:nvPr/>
        </p:nvSpPr>
        <p:spPr>
          <a:xfrm>
            <a:off x="3111500" y="1811437"/>
            <a:ext cx="389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1.97%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energy resolution measured at 70 MeV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DD976-F139-7DD6-7E70-112109E5F3DC}"/>
              </a:ext>
            </a:extLst>
          </p:cNvPr>
          <p:cNvSpPr txBox="1"/>
          <p:nvPr/>
        </p:nvSpPr>
        <p:spPr>
          <a:xfrm>
            <a:off x="472108" y="601317"/>
            <a:ext cx="380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“Online”  very 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70538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Jan 24,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  <a:sym typeface="Arial"/>
              </a:rPr>
              <a:t>PIONEER DOE Site Visit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78" y="129779"/>
            <a:ext cx="9215340" cy="68630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Calibration Concept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5278" y="1004211"/>
            <a:ext cx="9985212" cy="1142156"/>
          </a:xfrm>
        </p:spPr>
        <p:txBody>
          <a:bodyPr/>
          <a:lstStyle/>
          <a:p>
            <a:r>
              <a:rPr lang="en-US" sz="1867" b="1" dirty="0"/>
              <a:t>1) </a:t>
            </a:r>
            <a:r>
              <a:rPr lang="en-US" sz="1867" b="1" dirty="0">
                <a:solidFill>
                  <a:srgbClr val="0066FF"/>
                </a:solidFill>
              </a:rPr>
              <a:t>p-Li 17.6 MeV </a:t>
            </a:r>
            <a:r>
              <a:rPr lang="en-US" sz="1867" b="1" dirty="0">
                <a:solidFill>
                  <a:srgbClr val="0066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867" b="1" dirty="0"/>
              <a:t>; absolute Energy, 3 times per week for 1 hour</a:t>
            </a:r>
            <a:br>
              <a:rPr lang="en-US" sz="1867" b="1" dirty="0"/>
            </a:br>
            <a:r>
              <a:rPr lang="en-US" sz="1867" b="1" dirty="0"/>
              <a:t>2) </a:t>
            </a:r>
            <a:r>
              <a:rPr lang="en-US" sz="1867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1867" b="1" baseline="30000" dirty="0">
                <a:solidFill>
                  <a:srgbClr val="FF0000"/>
                </a:solidFill>
              </a:rPr>
              <a:t>-</a:t>
            </a:r>
            <a:r>
              <a:rPr lang="en-US" sz="1867" b="1" dirty="0">
                <a:solidFill>
                  <a:srgbClr val="FF0000"/>
                </a:solidFill>
              </a:rPr>
              <a:t>p </a:t>
            </a:r>
            <a:r>
              <a:rPr lang="en-US" sz="1867" b="1" dirty="0">
                <a:solidFill>
                  <a:srgbClr val="FF0000"/>
                </a:solidFill>
                <a:sym typeface="Symbol" panose="05050102010706020507" pitchFamily="18" charset="2"/>
              </a:rPr>
              <a:t> </a:t>
            </a:r>
            <a:r>
              <a:rPr lang="en-US" sz="1867" b="1" dirty="0">
                <a:solidFill>
                  <a:srgbClr val="FF0000"/>
                </a:solidFill>
              </a:rPr>
              <a:t>n</a:t>
            </a:r>
            <a:r>
              <a:rPr lang="en-US" sz="1867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1867" b="1" baseline="30000" dirty="0">
                <a:solidFill>
                  <a:srgbClr val="FF0000"/>
                </a:solidFill>
              </a:rPr>
              <a:t>0</a:t>
            </a:r>
            <a:r>
              <a:rPr lang="en-US" sz="1867" b="1" dirty="0">
                <a:solidFill>
                  <a:srgbClr val="FF0000"/>
                </a:solidFill>
                <a:sym typeface="Symbol" panose="05050102010706020507" pitchFamily="18" charset="2"/>
              </a:rPr>
              <a:t> </a:t>
            </a:r>
            <a:r>
              <a:rPr lang="en-US" sz="1867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867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en-US" sz="1867" b="1" dirty="0">
                <a:sym typeface="Wingdings" panose="05000000000000000000" pitchFamily="2" charset="2"/>
              </a:rPr>
              <a:t>; charge-exchange, once per cycle; absolute Energy at high end</a:t>
            </a:r>
            <a:br>
              <a:rPr lang="en-US" sz="1867" b="1" dirty="0">
                <a:sym typeface="Wingdings" panose="05000000000000000000" pitchFamily="2" charset="2"/>
              </a:rPr>
            </a:br>
            <a:r>
              <a:rPr lang="en-US" sz="1867" b="1" dirty="0">
                <a:sym typeface="Wingdings" panose="05000000000000000000" pitchFamily="2" charset="2"/>
              </a:rPr>
              <a:t>3) </a:t>
            </a:r>
            <a:r>
              <a:rPr lang="en-US" sz="1867" b="1" dirty="0">
                <a:solidFill>
                  <a:srgbClr val="7030A0"/>
                </a:solidFill>
                <a:sym typeface="Wingdings" panose="05000000000000000000" pitchFamily="2" charset="2"/>
              </a:rPr>
              <a:t>UV laser </a:t>
            </a:r>
            <a:r>
              <a:rPr lang="en-US" sz="1867" b="1" dirty="0">
                <a:sym typeface="Wingdings" panose="05000000000000000000" pitchFamily="2" charset="2"/>
              </a:rPr>
              <a:t>excites each </a:t>
            </a:r>
            <a:r>
              <a:rPr lang="en-US" sz="1867" b="1" dirty="0" err="1">
                <a:sym typeface="Wingdings" panose="05000000000000000000" pitchFamily="2" charset="2"/>
              </a:rPr>
              <a:t>xtal</a:t>
            </a:r>
            <a:r>
              <a:rPr lang="en-US" sz="1867" b="1" dirty="0">
                <a:sym typeface="Wingdings" panose="05000000000000000000" pitchFamily="2" charset="2"/>
              </a:rPr>
              <a:t>; (relative gain stability and 2-pulse resolution)</a:t>
            </a:r>
            <a:endParaRPr lang="en-US" sz="1867" dirty="0"/>
          </a:p>
        </p:txBody>
      </p:sp>
      <p:pic>
        <p:nvPicPr>
          <p:cNvPr id="22" name="Calorimeter Motion Assembly 20240604 16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168" y="2753306"/>
            <a:ext cx="3925955" cy="2944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146" y="1994042"/>
            <a:ext cx="1962977" cy="12212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1690" y="1952503"/>
            <a:ext cx="164086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p-Li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reaction @ CENPA</a:t>
            </a:r>
          </a:p>
        </p:txBody>
      </p:sp>
      <p:sp>
        <p:nvSpPr>
          <p:cNvPr id="9" name="Rectangle 8"/>
          <p:cNvSpPr/>
          <p:nvPr/>
        </p:nvSpPr>
        <p:spPr>
          <a:xfrm>
            <a:off x="2838451" y="2039527"/>
            <a:ext cx="685800" cy="6909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8967" y="2334495"/>
            <a:ext cx="879475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cs typeface="Arial"/>
                <a:sym typeface="Arial"/>
              </a:rPr>
              <a:t>2.6% @ 17.6 MeV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883" y="2604645"/>
            <a:ext cx="3479085" cy="2999492"/>
          </a:xfrm>
          <a:prstGeom prst="rect">
            <a:avLst/>
          </a:prstGeom>
        </p:spPr>
      </p:pic>
      <p:pic>
        <p:nvPicPr>
          <p:cNvPr id="24" name="Google Shape;12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4331" y="2604644"/>
            <a:ext cx="2997101" cy="282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Freeform 24"/>
          <p:cNvSpPr/>
          <p:nvPr/>
        </p:nvSpPr>
        <p:spPr>
          <a:xfrm>
            <a:off x="8283208" y="631043"/>
            <a:ext cx="2059504" cy="2083056"/>
          </a:xfrm>
          <a:custGeom>
            <a:avLst/>
            <a:gdLst>
              <a:gd name="connsiteX0" fmla="*/ 0 w 1544628"/>
              <a:gd name="connsiteY0" fmla="*/ 0 h 1562292"/>
              <a:gd name="connsiteX1" fmla="*/ 41355 w 1544628"/>
              <a:gd name="connsiteY1" fmla="*/ 9190 h 1562292"/>
              <a:gd name="connsiteX2" fmla="*/ 68925 w 1544628"/>
              <a:gd name="connsiteY2" fmla="*/ 18380 h 1562292"/>
              <a:gd name="connsiteX3" fmla="*/ 119469 w 1544628"/>
              <a:gd name="connsiteY3" fmla="*/ 27570 h 1562292"/>
              <a:gd name="connsiteX4" fmla="*/ 248129 w 1544628"/>
              <a:gd name="connsiteY4" fmla="*/ 55140 h 1562292"/>
              <a:gd name="connsiteX5" fmla="*/ 326243 w 1544628"/>
              <a:gd name="connsiteY5" fmla="*/ 59735 h 1562292"/>
              <a:gd name="connsiteX6" fmla="*/ 427333 w 1544628"/>
              <a:gd name="connsiteY6" fmla="*/ 73520 h 1562292"/>
              <a:gd name="connsiteX7" fmla="*/ 468687 w 1544628"/>
              <a:gd name="connsiteY7" fmla="*/ 91900 h 1562292"/>
              <a:gd name="connsiteX8" fmla="*/ 505447 w 1544628"/>
              <a:gd name="connsiteY8" fmla="*/ 101090 h 1562292"/>
              <a:gd name="connsiteX9" fmla="*/ 634107 w 1544628"/>
              <a:gd name="connsiteY9" fmla="*/ 128660 h 1562292"/>
              <a:gd name="connsiteX10" fmla="*/ 799526 w 1544628"/>
              <a:gd name="connsiteY10" fmla="*/ 179204 h 1562292"/>
              <a:gd name="connsiteX11" fmla="*/ 840880 w 1544628"/>
              <a:gd name="connsiteY11" fmla="*/ 206774 h 1562292"/>
              <a:gd name="connsiteX12" fmla="*/ 918995 w 1544628"/>
              <a:gd name="connsiteY12" fmla="*/ 234344 h 1562292"/>
              <a:gd name="connsiteX13" fmla="*/ 1001705 w 1544628"/>
              <a:gd name="connsiteY13" fmla="*/ 275699 h 1562292"/>
              <a:gd name="connsiteX14" fmla="*/ 1024679 w 1544628"/>
              <a:gd name="connsiteY14" fmla="*/ 280294 h 1562292"/>
              <a:gd name="connsiteX15" fmla="*/ 1102794 w 1544628"/>
              <a:gd name="connsiteY15" fmla="*/ 340029 h 1562292"/>
              <a:gd name="connsiteX16" fmla="*/ 1134959 w 1544628"/>
              <a:gd name="connsiteY16" fmla="*/ 358408 h 1562292"/>
              <a:gd name="connsiteX17" fmla="*/ 1208478 w 1544628"/>
              <a:gd name="connsiteY17" fmla="*/ 431928 h 1562292"/>
              <a:gd name="connsiteX18" fmla="*/ 1240643 w 1544628"/>
              <a:gd name="connsiteY18" fmla="*/ 454903 h 1562292"/>
              <a:gd name="connsiteX19" fmla="*/ 1350923 w 1544628"/>
              <a:gd name="connsiteY19" fmla="*/ 569777 h 1562292"/>
              <a:gd name="connsiteX20" fmla="*/ 1355518 w 1544628"/>
              <a:gd name="connsiteY20" fmla="*/ 583562 h 1562292"/>
              <a:gd name="connsiteX21" fmla="*/ 1392277 w 1544628"/>
              <a:gd name="connsiteY21" fmla="*/ 629512 h 1562292"/>
              <a:gd name="connsiteX22" fmla="*/ 1461202 w 1544628"/>
              <a:gd name="connsiteY22" fmla="*/ 836286 h 1562292"/>
              <a:gd name="connsiteX23" fmla="*/ 1484177 w 1544628"/>
              <a:gd name="connsiteY23" fmla="*/ 905210 h 1562292"/>
              <a:gd name="connsiteX24" fmla="*/ 1493367 w 1544628"/>
              <a:gd name="connsiteY24" fmla="*/ 960350 h 1562292"/>
              <a:gd name="connsiteX25" fmla="*/ 1502557 w 1544628"/>
              <a:gd name="connsiteY25" fmla="*/ 1056845 h 1562292"/>
              <a:gd name="connsiteX26" fmla="*/ 1534722 w 1544628"/>
              <a:gd name="connsiteY26" fmla="*/ 1231454 h 1562292"/>
              <a:gd name="connsiteX27" fmla="*/ 1543912 w 1544628"/>
              <a:gd name="connsiteY27" fmla="*/ 1562292 h 156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4628" h="1562292">
                <a:moveTo>
                  <a:pt x="0" y="0"/>
                </a:moveTo>
                <a:cubicBezTo>
                  <a:pt x="13785" y="3063"/>
                  <a:pt x="27711" y="5551"/>
                  <a:pt x="41355" y="9190"/>
                </a:cubicBezTo>
                <a:cubicBezTo>
                  <a:pt x="50715" y="11686"/>
                  <a:pt x="59495" y="16161"/>
                  <a:pt x="68925" y="18380"/>
                </a:cubicBezTo>
                <a:cubicBezTo>
                  <a:pt x="85594" y="22302"/>
                  <a:pt x="102736" y="23932"/>
                  <a:pt x="119469" y="27570"/>
                </a:cubicBezTo>
                <a:cubicBezTo>
                  <a:pt x="177440" y="40172"/>
                  <a:pt x="184097" y="47378"/>
                  <a:pt x="248129" y="55140"/>
                </a:cubicBezTo>
                <a:cubicBezTo>
                  <a:pt x="274022" y="58279"/>
                  <a:pt x="300261" y="57442"/>
                  <a:pt x="326243" y="59735"/>
                </a:cubicBezTo>
                <a:cubicBezTo>
                  <a:pt x="389517" y="65318"/>
                  <a:pt x="385381" y="65130"/>
                  <a:pt x="427333" y="73520"/>
                </a:cubicBezTo>
                <a:cubicBezTo>
                  <a:pt x="441118" y="79647"/>
                  <a:pt x="454462" y="86879"/>
                  <a:pt x="468687" y="91900"/>
                </a:cubicBezTo>
                <a:cubicBezTo>
                  <a:pt x="480597" y="96104"/>
                  <a:pt x="493117" y="98350"/>
                  <a:pt x="505447" y="101090"/>
                </a:cubicBezTo>
                <a:lnTo>
                  <a:pt x="634107" y="128660"/>
                </a:lnTo>
                <a:cubicBezTo>
                  <a:pt x="740593" y="192553"/>
                  <a:pt x="604024" y="117761"/>
                  <a:pt x="799526" y="179204"/>
                </a:cubicBezTo>
                <a:cubicBezTo>
                  <a:pt x="815331" y="184171"/>
                  <a:pt x="825838" y="199831"/>
                  <a:pt x="840880" y="206774"/>
                </a:cubicBezTo>
                <a:cubicBezTo>
                  <a:pt x="865951" y="218345"/>
                  <a:pt x="893141" y="224649"/>
                  <a:pt x="918995" y="234344"/>
                </a:cubicBezTo>
                <a:cubicBezTo>
                  <a:pt x="989920" y="260941"/>
                  <a:pt x="906172" y="233903"/>
                  <a:pt x="1001705" y="275699"/>
                </a:cubicBezTo>
                <a:cubicBezTo>
                  <a:pt x="1008860" y="278829"/>
                  <a:pt x="1017021" y="278762"/>
                  <a:pt x="1024679" y="280294"/>
                </a:cubicBezTo>
                <a:cubicBezTo>
                  <a:pt x="1050717" y="300206"/>
                  <a:pt x="1076045" y="321082"/>
                  <a:pt x="1102794" y="340029"/>
                </a:cubicBezTo>
                <a:cubicBezTo>
                  <a:pt x="1112871" y="347167"/>
                  <a:pt x="1125641" y="350305"/>
                  <a:pt x="1134959" y="358408"/>
                </a:cubicBezTo>
                <a:cubicBezTo>
                  <a:pt x="1161112" y="381149"/>
                  <a:pt x="1182884" y="408559"/>
                  <a:pt x="1208478" y="431928"/>
                </a:cubicBezTo>
                <a:cubicBezTo>
                  <a:pt x="1218208" y="440812"/>
                  <a:pt x="1230894" y="446040"/>
                  <a:pt x="1240643" y="454903"/>
                </a:cubicBezTo>
                <a:cubicBezTo>
                  <a:pt x="1286561" y="496647"/>
                  <a:pt x="1311664" y="526157"/>
                  <a:pt x="1350923" y="569777"/>
                </a:cubicBezTo>
                <a:cubicBezTo>
                  <a:pt x="1352455" y="574372"/>
                  <a:pt x="1352544" y="579739"/>
                  <a:pt x="1355518" y="583562"/>
                </a:cubicBezTo>
                <a:cubicBezTo>
                  <a:pt x="1378000" y="612469"/>
                  <a:pt x="1382509" y="601356"/>
                  <a:pt x="1392277" y="629512"/>
                </a:cubicBezTo>
                <a:cubicBezTo>
                  <a:pt x="1416091" y="698151"/>
                  <a:pt x="1438227" y="767361"/>
                  <a:pt x="1461202" y="836286"/>
                </a:cubicBezTo>
                <a:lnTo>
                  <a:pt x="1484177" y="905210"/>
                </a:lnTo>
                <a:cubicBezTo>
                  <a:pt x="1487240" y="923590"/>
                  <a:pt x="1491125" y="941852"/>
                  <a:pt x="1493367" y="960350"/>
                </a:cubicBezTo>
                <a:cubicBezTo>
                  <a:pt x="1497255" y="992426"/>
                  <a:pt x="1498077" y="1024847"/>
                  <a:pt x="1502557" y="1056845"/>
                </a:cubicBezTo>
                <a:cubicBezTo>
                  <a:pt x="1515038" y="1145996"/>
                  <a:pt x="1519794" y="1164276"/>
                  <a:pt x="1534722" y="1231454"/>
                </a:cubicBezTo>
                <a:cubicBezTo>
                  <a:pt x="1548443" y="1430413"/>
                  <a:pt x="1543912" y="1320184"/>
                  <a:pt x="1543912" y="1562292"/>
                </a:cubicBezTo>
              </a:path>
            </a:pathLst>
          </a:custGeom>
          <a:noFill/>
          <a:ln>
            <a:solidFill>
              <a:schemeClr val="accent6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5467-2ACE-F494-180D-DAFBA964DD4A}"/>
              </a:ext>
            </a:extLst>
          </p:cNvPr>
          <p:cNvSpPr txBox="1"/>
          <p:nvPr/>
        </p:nvSpPr>
        <p:spPr>
          <a:xfrm>
            <a:off x="9015984" y="5431536"/>
            <a:ext cx="247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Italian connection!         </a:t>
            </a:r>
          </a:p>
        </p:txBody>
      </p:sp>
    </p:spTree>
    <p:extLst>
      <p:ext uri="{BB962C8B-B14F-4D97-AF65-F5344CB8AC3E}">
        <p14:creationId xmlns:p14="http://schemas.microsoft.com/office/powerpoint/2010/main" val="8395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5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40CE3-8054-01AA-0597-E1ABAC95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FD55C23E-8A93-C5B5-3F6B-FA24EAF6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1269538"/>
            <a:ext cx="3323713" cy="22590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FBD8B98-0235-6A20-3BA0-03955905483D}"/>
              </a:ext>
            </a:extLst>
          </p:cNvPr>
          <p:cNvSpPr/>
          <p:nvPr/>
        </p:nvSpPr>
        <p:spPr>
          <a:xfrm>
            <a:off x="8571533" y="0"/>
            <a:ext cx="3620467" cy="631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B48C775-9475-6C55-1BC5-609F1B886E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3021" y="217714"/>
                <a:ext cx="11868979" cy="400545"/>
              </a:xfrm>
            </p:spPr>
            <p:txBody>
              <a:bodyPr/>
              <a:lstStyle/>
              <a:p>
                <a:r>
                  <a:rPr lang="en-US" sz="3200" dirty="0"/>
                  <a:t>To measure the real </a:t>
                </a:r>
                <a:r>
                  <a:rPr lang="en-US" sz="3200" dirty="0" err="1"/>
                  <a:t>lineshape</a:t>
                </a:r>
                <a:r>
                  <a:rPr lang="en-US" sz="3200" dirty="0"/>
                  <a:t>, you must veto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endParaRPr lang="en-US" sz="32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B48C775-9475-6C55-1BC5-609F1B886E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021" y="217714"/>
                <a:ext cx="11868979" cy="400545"/>
              </a:xfrm>
              <a:blipFill>
                <a:blip r:embed="rId4"/>
                <a:stretch>
                  <a:fillRect l="-2106" t="-56923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E756E-BD50-E97E-FA25-5F5ECEB96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36</a:t>
            </a:fld>
            <a:endParaRPr lang="en-US" kern="1200" dirty="0"/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8097FE17-B16E-B835-4C45-E27844F71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3763652"/>
            <a:ext cx="3229840" cy="2304241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11660E6-EC70-6FE3-124B-F57C1FB71D66}"/>
              </a:ext>
            </a:extLst>
          </p:cNvPr>
          <p:cNvSpPr/>
          <p:nvPr/>
        </p:nvSpPr>
        <p:spPr>
          <a:xfrm>
            <a:off x="1699015" y="1602392"/>
            <a:ext cx="264556" cy="4032707"/>
          </a:xfrm>
          <a:prstGeom prst="downArrow">
            <a:avLst/>
          </a:prstGeom>
          <a:noFill/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Screenshot 2025-04-30 at 2.56.29 pm.png" descr="Screenshot 2025-04-30 at 2.56.29 pm.png">
            <a:extLst>
              <a:ext uri="{FF2B5EF4-FFF2-40B4-BE49-F238E27FC236}">
                <a16:creationId xmlns:a16="http://schemas.microsoft.com/office/drawing/2014/main" id="{71F50149-7826-E01E-A553-8E724E1DC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332"/>
          <a:stretch>
            <a:fillRect/>
          </a:stretch>
        </p:blipFill>
        <p:spPr>
          <a:xfrm>
            <a:off x="4373196" y="2122513"/>
            <a:ext cx="1918748" cy="3250981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Measuring   events with   (  of all events) to 1%">
                <a:extLst>
                  <a:ext uri="{FF2B5EF4-FFF2-40B4-BE49-F238E27FC236}">
                    <a16:creationId xmlns:a16="http://schemas.microsoft.com/office/drawing/2014/main" id="{F9D687EF-CDFA-538F-72D6-0C312DC2C0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4497" y="805581"/>
                <a:ext cx="7588620" cy="814138"/>
              </a:xfrm>
              <a:prstGeom prst="rect">
                <a:avLst/>
              </a:prstGeom>
              <a:ln>
                <a:noFill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>
                <a:lvl1pPr marL="457189" indent="-457189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990575" indent="-38099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133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523962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67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2133547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743131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68655">
                  <a:buClrTx/>
                  <a:buNone/>
                  <a:defRPr sz="4455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E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>
                      <a:rPr lang="ar-A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accent6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MeV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occurs  ~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of the time</a:t>
                </a:r>
              </a:p>
              <a:p>
                <a:pPr marL="0" indent="0" defTabSz="668655">
                  <a:buClrTx/>
                  <a:buNone/>
                  <a:defRPr sz="4455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 &gt;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accent6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MeV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occurs 99.9% of the time!!</a:t>
                </a:r>
              </a:p>
            </p:txBody>
          </p:sp>
        </mc:Choice>
        <mc:Fallback xmlns="">
          <p:sp>
            <p:nvSpPr>
              <p:cNvPr id="22" name="Measuring   events with   (  of all events) to 1%">
                <a:extLst>
                  <a:ext uri="{FF2B5EF4-FFF2-40B4-BE49-F238E27FC236}">
                    <a16:creationId xmlns:a16="http://schemas.microsoft.com/office/drawing/2014/main" id="{F9D687EF-CDFA-538F-72D6-0C312DC2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497" y="805581"/>
                <a:ext cx="7588620" cy="814138"/>
              </a:xfrm>
              <a:prstGeom prst="rect">
                <a:avLst/>
              </a:prstGeom>
              <a:blipFill>
                <a:blip r:embed="rId7"/>
                <a:stretch>
                  <a:fillRect t="-3731" b="-6716"/>
                </a:stretch>
              </a:blipFill>
              <a:ln>
                <a:noFill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Screenshot 2025-04-30 at 2.56.29 pm.png" descr="Screenshot 2025-04-30 at 2.56.29 pm.png">
            <a:extLst>
              <a:ext uri="{FF2B5EF4-FFF2-40B4-BE49-F238E27FC236}">
                <a16:creationId xmlns:a16="http://schemas.microsoft.com/office/drawing/2014/main" id="{D3470AAB-6596-4677-948F-78127793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06" r="50000"/>
          <a:stretch>
            <a:fillRect/>
          </a:stretch>
        </p:blipFill>
        <p:spPr>
          <a:xfrm>
            <a:off x="6565805" y="2136063"/>
            <a:ext cx="1813907" cy="3274138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6995B7-94A0-81CF-4CA0-DCBA873D2872}"/>
              </a:ext>
            </a:extLst>
          </p:cNvPr>
          <p:cNvCxnSpPr/>
          <p:nvPr/>
        </p:nvCxnSpPr>
        <p:spPr>
          <a:xfrm flipV="1">
            <a:off x="2585357" y="1349829"/>
            <a:ext cx="0" cy="2013857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487F1B-BF3E-D036-5C4C-76190F6EBC45}"/>
              </a:ext>
            </a:extLst>
          </p:cNvPr>
          <p:cNvCxnSpPr/>
          <p:nvPr/>
        </p:nvCxnSpPr>
        <p:spPr>
          <a:xfrm flipV="1">
            <a:off x="2503714" y="3858987"/>
            <a:ext cx="0" cy="2013857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3E45C4B-390C-38BC-EE97-AB106D1D91F2}"/>
              </a:ext>
            </a:extLst>
          </p:cNvPr>
          <p:cNvSpPr txBox="1"/>
          <p:nvPr/>
        </p:nvSpPr>
        <p:spPr>
          <a:xfrm>
            <a:off x="4528457" y="5497285"/>
            <a:ext cx="180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to 1%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A7EAD-7E3A-2527-9AF7-29B92FB3AA77}"/>
              </a:ext>
            </a:extLst>
          </p:cNvPr>
          <p:cNvSpPr txBox="1"/>
          <p:nvPr/>
        </p:nvSpPr>
        <p:spPr>
          <a:xfrm>
            <a:off x="6509656" y="5508171"/>
            <a:ext cx="180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Suppress by 10</a:t>
            </a:r>
            <a:r>
              <a:rPr lang="en-US" baseline="30000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718515-B4DD-97BB-989A-85133E38CDD4}"/>
                  </a:ext>
                </a:extLst>
              </p:cNvPr>
              <p:cNvSpPr txBox="1"/>
              <p:nvPr/>
            </p:nvSpPr>
            <p:spPr>
              <a:xfrm>
                <a:off x="8583386" y="1976871"/>
                <a:ext cx="3608614" cy="4247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𝑒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event: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Highly ionizing pion stop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MIP positron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Defined by pion lifetime alone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Background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endParaRPr lang="en-US" sz="200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Highly ionizing </a:t>
                </a:r>
                <a:r>
                  <a:rPr lang="en-US" sz="1800" dirty="0">
                    <a:solidFill>
                      <a:schemeClr val="accent6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1800" dirty="0">
                    <a:solidFill>
                      <a:schemeClr val="accent6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stops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MIP positron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Defined by 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both muon and pion lifetimes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Timing and energy alone give 10</a:t>
                </a:r>
                <a:r>
                  <a:rPr lang="en-US" sz="1800" baseline="30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suppression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Veto imaged </a:t>
                </a:r>
                <a:r>
                  <a:rPr lang="en-US" sz="1800" b="1" dirty="0">
                    <a:solidFill>
                      <a:srgbClr val="FF0000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p 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:r>
                  <a:rPr lang="en-US" sz="1800" b="1" dirty="0">
                    <a:solidFill>
                      <a:srgbClr val="FF0000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ATAR</a:t>
                </a: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718515-B4DD-97BB-989A-85133E38C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386" y="1976871"/>
                <a:ext cx="3608614" cy="4247317"/>
              </a:xfrm>
              <a:prstGeom prst="rect">
                <a:avLst/>
              </a:prstGeom>
              <a:blipFill>
                <a:blip r:embed="rId8"/>
                <a:stretch>
                  <a:fillRect l="-1858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61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FAE1-1012-4900-E6DA-F738A64C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88711"/>
            <a:ext cx="11861041" cy="10645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Pivot to our developing analysis methods: 3 essential tasks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F398A-B53A-EBAB-0E24-51E361B9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9E4C3-D813-39B2-197D-028056B0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543"/>
          <a:stretch>
            <a:fillRect/>
          </a:stretch>
        </p:blipFill>
        <p:spPr>
          <a:xfrm>
            <a:off x="1187355" y="1335096"/>
            <a:ext cx="3168888" cy="5186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E999D-8148-166A-FCF2-B9F0BF78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76" r="33006"/>
          <a:stretch>
            <a:fillRect/>
          </a:stretch>
        </p:blipFill>
        <p:spPr>
          <a:xfrm>
            <a:off x="4376791" y="1312836"/>
            <a:ext cx="3174714" cy="5186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4064C-57D0-0A60-10CA-72ADFA45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87" r="-96"/>
          <a:stretch>
            <a:fillRect/>
          </a:stretch>
        </p:blipFill>
        <p:spPr>
          <a:xfrm>
            <a:off x="7530957" y="1341946"/>
            <a:ext cx="3164440" cy="51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3997-0B66-C50E-4FB3-AA97FFB0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16" y="196816"/>
            <a:ext cx="10515600" cy="6149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Basic steps involve finding the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tracklets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FA6D5-AA29-3765-EF6C-2B5F2C86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37">
            <a:extLst>
              <a:ext uri="{FF2B5EF4-FFF2-40B4-BE49-F238E27FC236}">
                <a16:creationId xmlns:a16="http://schemas.microsoft.com/office/drawing/2014/main" id="{49EE8E22-3F24-5933-C3C6-C1AF2FA6A0C4}"/>
              </a:ext>
            </a:extLst>
          </p:cNvPr>
          <p:cNvSpPr txBox="1">
            <a:spLocks/>
          </p:cNvSpPr>
          <p:nvPr/>
        </p:nvSpPr>
        <p:spPr>
          <a:xfrm>
            <a:off x="481249" y="5448128"/>
            <a:ext cx="4837810" cy="682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most events, time separation is clear and events “behave”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DFAC0F-9689-D669-1CD2-FFD536FFE04A}"/>
              </a:ext>
            </a:extLst>
          </p:cNvPr>
          <p:cNvGrpSpPr/>
          <p:nvPr/>
        </p:nvGrpSpPr>
        <p:grpSpPr>
          <a:xfrm>
            <a:off x="498977" y="1228483"/>
            <a:ext cx="4002893" cy="2468553"/>
            <a:chOff x="502432" y="569111"/>
            <a:chExt cx="4002893" cy="24685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F24BA4-B315-ACF1-50A5-19B70799B965}"/>
                </a:ext>
              </a:extLst>
            </p:cNvPr>
            <p:cNvGrpSpPr/>
            <p:nvPr/>
          </p:nvGrpSpPr>
          <p:grpSpPr>
            <a:xfrm>
              <a:off x="502432" y="569111"/>
              <a:ext cx="4002893" cy="2468553"/>
              <a:chOff x="3312307" y="1597811"/>
              <a:chExt cx="5602796" cy="3455201"/>
            </a:xfrm>
          </p:grpSpPr>
          <p:pic>
            <p:nvPicPr>
              <p:cNvPr id="12" name="Picture 11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5700B05A-93F4-83F7-1B77-945E3DE3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13" name="Rectangle: Single Corner Snipped 12">
                <a:extLst>
                  <a:ext uri="{FF2B5EF4-FFF2-40B4-BE49-F238E27FC236}">
                    <a16:creationId xmlns:a16="http://schemas.microsoft.com/office/drawing/2014/main" id="{BD759459-A31E-EA11-EE22-715353F8D1FE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Single Corner Snipped 13">
                <a:extLst>
                  <a:ext uri="{FF2B5EF4-FFF2-40B4-BE49-F238E27FC236}">
                    <a16:creationId xmlns:a16="http://schemas.microsoft.com/office/drawing/2014/main" id="{1D7861E9-D7A6-B0CD-E16C-1DE3B58B1EF8}"/>
                  </a:ext>
                </a:extLst>
              </p:cNvPr>
              <p:cNvSpPr/>
              <p:nvPr/>
            </p:nvSpPr>
            <p:spPr>
              <a:xfrm>
                <a:off x="4495798" y="3734278"/>
                <a:ext cx="1812895" cy="1004411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4F0245-B8B6-52C4-35B3-9F2639446215}"/>
                </a:ext>
              </a:extLst>
            </p:cNvPr>
            <p:cNvSpPr/>
            <p:nvPr/>
          </p:nvSpPr>
          <p:spPr>
            <a:xfrm>
              <a:off x="2590800" y="1333500"/>
              <a:ext cx="1714500" cy="1381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DC4D6E-3D4F-42CA-2E26-4156F35F01CC}"/>
                </a:ext>
              </a:extLst>
            </p:cNvPr>
            <p:cNvSpPr/>
            <p:nvPr/>
          </p:nvSpPr>
          <p:spPr>
            <a:xfrm>
              <a:off x="2219325" y="2014538"/>
              <a:ext cx="585788" cy="476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9D21EA-DD60-9791-3B47-A7AAD78B5056}"/>
                </a:ext>
              </a:extLst>
            </p:cNvPr>
            <p:cNvSpPr txBox="1"/>
            <p:nvPr/>
          </p:nvSpPr>
          <p:spPr>
            <a:xfrm>
              <a:off x="657224" y="914400"/>
              <a:ext cx="16144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2110FC"/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b="1" dirty="0">
                  <a:solidFill>
                    <a:srgbClr val="2110FC"/>
                  </a:solidFill>
                </a:rPr>
                <a:t> enters </a:t>
              </a:r>
              <a:r>
                <a:rPr lang="en-US" sz="1600" b="1" dirty="0">
                  <a:solidFill>
                    <a:srgbClr val="2110FC"/>
                  </a:solidFill>
                  <a:sym typeface="Wingdings" panose="05000000000000000000" pitchFamily="2" charset="2"/>
                </a:rPr>
                <a:t> t</a:t>
              </a:r>
              <a:r>
                <a:rPr lang="en-US" sz="1600" b="1" baseline="-25000" dirty="0">
                  <a:solidFill>
                    <a:srgbClr val="2110FC"/>
                  </a:solidFill>
                  <a:sym typeface="Wingdings" panose="05000000000000000000" pitchFamily="2" charset="2"/>
                </a:rPr>
                <a:t>0</a:t>
              </a:r>
              <a:endParaRPr lang="en-US" sz="1600" b="1" baseline="-25000" dirty="0">
                <a:solidFill>
                  <a:srgbClr val="2110FC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72D45-A4C2-AD1A-704F-01B8A87CDED9}"/>
              </a:ext>
            </a:extLst>
          </p:cNvPr>
          <p:cNvGrpSpPr/>
          <p:nvPr/>
        </p:nvGrpSpPr>
        <p:grpSpPr>
          <a:xfrm>
            <a:off x="2727826" y="2781057"/>
            <a:ext cx="4002893" cy="2468553"/>
            <a:chOff x="3107519" y="3788560"/>
            <a:chExt cx="4002893" cy="246855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97E3CD-9854-A900-CB48-1A66A5DA0FEB}"/>
                </a:ext>
              </a:extLst>
            </p:cNvPr>
            <p:cNvGrpSpPr/>
            <p:nvPr/>
          </p:nvGrpSpPr>
          <p:grpSpPr>
            <a:xfrm>
              <a:off x="3107519" y="3788560"/>
              <a:ext cx="4002893" cy="2468553"/>
              <a:chOff x="3312307" y="1597811"/>
              <a:chExt cx="5602796" cy="3455201"/>
            </a:xfrm>
          </p:grpSpPr>
          <p:pic>
            <p:nvPicPr>
              <p:cNvPr id="19" name="Picture 18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2ED4170A-81E0-5A9F-FE60-C58D3FF45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0" name="Rectangle: Single Corner Snipped 19">
                <a:extLst>
                  <a:ext uri="{FF2B5EF4-FFF2-40B4-BE49-F238E27FC236}">
                    <a16:creationId xmlns:a16="http://schemas.microsoft.com/office/drawing/2014/main" id="{4A53F24A-4C7D-DB3F-DE0B-CB297AF24903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8BAB169B-03D0-2FCD-317D-8CE7C3FFE4B8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1995C8-74ED-5053-072C-2B86C015040C}"/>
                </a:ext>
              </a:extLst>
            </p:cNvPr>
            <p:cNvSpPr txBox="1"/>
            <p:nvPr/>
          </p:nvSpPr>
          <p:spPr>
            <a:xfrm>
              <a:off x="3262311" y="4167187"/>
              <a:ext cx="1400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 at t</a:t>
              </a:r>
              <a:r>
                <a:rPr lang="en-US" sz="1600" b="1" baseline="-25000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1</a:t>
              </a:r>
              <a:endParaRPr lang="en-US" sz="1600" b="1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569764-2F0F-EAFF-B19A-91E2DD36064F}"/>
                </a:ext>
              </a:extLst>
            </p:cNvPr>
            <p:cNvSpPr/>
            <p:nvPr/>
          </p:nvSpPr>
          <p:spPr>
            <a:xfrm>
              <a:off x="5681663" y="4681538"/>
              <a:ext cx="1233487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75C33-6D2B-9740-83BE-91B6E800DEA7}"/>
              </a:ext>
            </a:extLst>
          </p:cNvPr>
          <p:cNvSpPr/>
          <p:nvPr/>
        </p:nvSpPr>
        <p:spPr>
          <a:xfrm>
            <a:off x="2906432" y="2783447"/>
            <a:ext cx="35433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65CBB3-D7C8-D351-D19F-793279D11C60}"/>
              </a:ext>
            </a:extLst>
          </p:cNvPr>
          <p:cNvGrpSpPr/>
          <p:nvPr/>
        </p:nvGrpSpPr>
        <p:grpSpPr>
          <a:xfrm>
            <a:off x="5752014" y="4216960"/>
            <a:ext cx="4002893" cy="2518552"/>
            <a:chOff x="7646182" y="3914775"/>
            <a:chExt cx="4002893" cy="25185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9408D3B-8EF7-2089-FF6F-D4CE95ADCC7B}"/>
                </a:ext>
              </a:extLst>
            </p:cNvPr>
            <p:cNvGrpSpPr/>
            <p:nvPr/>
          </p:nvGrpSpPr>
          <p:grpSpPr>
            <a:xfrm>
              <a:off x="7646182" y="3964774"/>
              <a:ext cx="4002893" cy="2468553"/>
              <a:chOff x="3312307" y="1597811"/>
              <a:chExt cx="5602796" cy="3455201"/>
            </a:xfrm>
          </p:grpSpPr>
          <p:pic>
            <p:nvPicPr>
              <p:cNvPr id="27" name="Picture 26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AC23CD12-7C3A-B771-BD71-7F291BFCA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8" name="Rectangle: Single Corner Snipped 27">
                <a:extLst>
                  <a:ext uri="{FF2B5EF4-FFF2-40B4-BE49-F238E27FC236}">
                    <a16:creationId xmlns:a16="http://schemas.microsoft.com/office/drawing/2014/main" id="{09074B9C-629D-7D38-C507-F559E266BEA8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Single Corner Snipped 28">
                <a:extLst>
                  <a:ext uri="{FF2B5EF4-FFF2-40B4-BE49-F238E27FC236}">
                    <a16:creationId xmlns:a16="http://schemas.microsoft.com/office/drawing/2014/main" id="{2868F73C-8DEB-1680-334A-A0FD9292C2D7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BA33C7-4473-856F-D483-9DB01669F4B6}"/>
                </a:ext>
              </a:extLst>
            </p:cNvPr>
            <p:cNvSpPr txBox="1"/>
            <p:nvPr/>
          </p:nvSpPr>
          <p:spPr>
            <a:xfrm>
              <a:off x="7805736" y="4329112"/>
              <a:ext cx="1400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 at t</a:t>
              </a:r>
              <a:r>
                <a:rPr lang="en-US" sz="1600" b="1" baseline="-25000" dirty="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endParaRPr lang="en-US" sz="16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E88ABA-9F8A-02CA-16FE-4B52BE9EBF03}"/>
                </a:ext>
              </a:extLst>
            </p:cNvPr>
            <p:cNvSpPr/>
            <p:nvPr/>
          </p:nvSpPr>
          <p:spPr>
            <a:xfrm>
              <a:off x="7886700" y="3914775"/>
              <a:ext cx="35433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CAEBB8-336A-B27D-CD75-0AD726E17DBE}"/>
              </a:ext>
            </a:extLst>
          </p:cNvPr>
          <p:cNvCxnSpPr>
            <a:cxnSpLocks/>
          </p:cNvCxnSpPr>
          <p:nvPr/>
        </p:nvCxnSpPr>
        <p:spPr>
          <a:xfrm>
            <a:off x="6106832" y="2497697"/>
            <a:ext cx="53673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E56ED8AB-08C5-D0BB-5D4B-E3234F1C8F28}"/>
              </a:ext>
            </a:extLst>
          </p:cNvPr>
          <p:cNvSpPr/>
          <p:nvPr/>
        </p:nvSpPr>
        <p:spPr>
          <a:xfrm>
            <a:off x="6954557" y="1264210"/>
            <a:ext cx="104775" cy="1233487"/>
          </a:xfrm>
          <a:prstGeom prst="triangle">
            <a:avLst/>
          </a:prstGeom>
          <a:solidFill>
            <a:srgbClr val="2110FC"/>
          </a:solidFill>
          <a:ln>
            <a:solidFill>
              <a:srgbClr val="2110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3ADCBBD-A1EC-1976-6EE8-3E3FBF6B6145}"/>
              </a:ext>
            </a:extLst>
          </p:cNvPr>
          <p:cNvSpPr/>
          <p:nvPr/>
        </p:nvSpPr>
        <p:spPr>
          <a:xfrm>
            <a:off x="7659407" y="1692835"/>
            <a:ext cx="109538" cy="809624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0B1A73F-86ED-A13D-0851-A9FAEA5DE7AA}"/>
              </a:ext>
            </a:extLst>
          </p:cNvPr>
          <p:cNvSpPr/>
          <p:nvPr/>
        </p:nvSpPr>
        <p:spPr>
          <a:xfrm flipH="1">
            <a:off x="11047451" y="2092884"/>
            <a:ext cx="45719" cy="3762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45F31-BFE0-BFB3-350C-464BB53E0377}"/>
              </a:ext>
            </a:extLst>
          </p:cNvPr>
          <p:cNvSpPr txBox="1"/>
          <p:nvPr/>
        </p:nvSpPr>
        <p:spPr>
          <a:xfrm>
            <a:off x="11283669" y="2569135"/>
            <a:ext cx="690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FC313-A515-EC9B-D528-3E072E8F7CFC}"/>
              </a:ext>
            </a:extLst>
          </p:cNvPr>
          <p:cNvSpPr txBox="1"/>
          <p:nvPr/>
        </p:nvSpPr>
        <p:spPr>
          <a:xfrm>
            <a:off x="6859307" y="2507223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110FC"/>
                </a:solidFill>
              </a:rPr>
              <a:t>t</a:t>
            </a:r>
            <a:r>
              <a:rPr lang="en-US" b="1" baseline="-25000" dirty="0">
                <a:solidFill>
                  <a:srgbClr val="2110FC"/>
                </a:solidFill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F54F5E-549D-A468-57F0-4443DF358B69}"/>
              </a:ext>
            </a:extLst>
          </p:cNvPr>
          <p:cNvSpPr txBox="1"/>
          <p:nvPr/>
        </p:nvSpPr>
        <p:spPr>
          <a:xfrm>
            <a:off x="7583207" y="2502461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73FE05-15F1-ED8B-71AC-F4DBD82FDE0A}"/>
              </a:ext>
            </a:extLst>
          </p:cNvPr>
          <p:cNvSpPr txBox="1"/>
          <p:nvPr/>
        </p:nvSpPr>
        <p:spPr>
          <a:xfrm>
            <a:off x="10983632" y="2521512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11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A284-9061-46A3-253B-0C2A679E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5917-C7FC-8CA9-E8E7-1B57602A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14" y="299176"/>
            <a:ext cx="11662223" cy="61498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Including the more challenging ones for topological reasons or owing to important sub-dominant processes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C4E7F-E54D-8F12-87D1-C6D3393E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82865F37-FB07-8C78-B477-06E79B1A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69"/>
          <a:stretch>
            <a:fillRect/>
          </a:stretch>
        </p:blipFill>
        <p:spPr>
          <a:xfrm>
            <a:off x="434562" y="1514901"/>
            <a:ext cx="11089742" cy="193267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4CAFD-854A-CCA5-7D71-E4B7FDD626F1}"/>
              </a:ext>
            </a:extLst>
          </p:cNvPr>
          <p:cNvGrpSpPr/>
          <p:nvPr/>
        </p:nvGrpSpPr>
        <p:grpSpPr>
          <a:xfrm>
            <a:off x="1204888" y="4031520"/>
            <a:ext cx="2240970" cy="1229238"/>
            <a:chOff x="3230912" y="4676979"/>
            <a:chExt cx="2240970" cy="1229238"/>
          </a:xfrm>
        </p:grpSpPr>
        <p:grpSp>
          <p:nvGrpSpPr>
            <p:cNvPr id="4" name="Google Shape;140;p21">
              <a:extLst>
                <a:ext uri="{FF2B5EF4-FFF2-40B4-BE49-F238E27FC236}">
                  <a16:creationId xmlns:a16="http://schemas.microsoft.com/office/drawing/2014/main" id="{6F593D51-25A2-A7C6-731C-FF8F7704ECD0}"/>
                </a:ext>
              </a:extLst>
            </p:cNvPr>
            <p:cNvGrpSpPr/>
            <p:nvPr/>
          </p:nvGrpSpPr>
          <p:grpSpPr>
            <a:xfrm>
              <a:off x="3230912" y="4853942"/>
              <a:ext cx="904050" cy="593225"/>
              <a:chOff x="6535900" y="1632625"/>
              <a:chExt cx="904050" cy="593225"/>
            </a:xfrm>
          </p:grpSpPr>
          <p:sp>
            <p:nvSpPr>
              <p:cNvPr id="6" name="Google Shape;141;p21">
                <a:extLst>
                  <a:ext uri="{FF2B5EF4-FFF2-40B4-BE49-F238E27FC236}">
                    <a16:creationId xmlns:a16="http://schemas.microsoft.com/office/drawing/2014/main" id="{5FC10DA5-112A-3D2E-F584-B8F180671EFF}"/>
                  </a:ext>
                </a:extLst>
              </p:cNvPr>
              <p:cNvSpPr/>
              <p:nvPr/>
            </p:nvSpPr>
            <p:spPr>
              <a:xfrm>
                <a:off x="65359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8" name="Google Shape;142;p21">
                <a:extLst>
                  <a:ext uri="{FF2B5EF4-FFF2-40B4-BE49-F238E27FC236}">
                    <a16:creationId xmlns:a16="http://schemas.microsoft.com/office/drawing/2014/main" id="{B8AFAF40-230B-6848-AEFE-62A497F9C2F6}"/>
                  </a:ext>
                </a:extLst>
              </p:cNvPr>
              <p:cNvSpPr/>
              <p:nvPr/>
            </p:nvSpPr>
            <p:spPr>
              <a:xfrm>
                <a:off x="66883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9" name="Google Shape;143;p21">
                <a:extLst>
                  <a:ext uri="{FF2B5EF4-FFF2-40B4-BE49-F238E27FC236}">
                    <a16:creationId xmlns:a16="http://schemas.microsoft.com/office/drawing/2014/main" id="{1DF2FBA6-2A83-08E0-4C7A-96809361B9FA}"/>
                  </a:ext>
                </a:extLst>
              </p:cNvPr>
              <p:cNvSpPr/>
              <p:nvPr/>
            </p:nvSpPr>
            <p:spPr>
              <a:xfrm>
                <a:off x="68407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0" name="Google Shape;144;p21">
                <a:extLst>
                  <a:ext uri="{FF2B5EF4-FFF2-40B4-BE49-F238E27FC236}">
                    <a16:creationId xmlns:a16="http://schemas.microsoft.com/office/drawing/2014/main" id="{AC80C57B-8AE6-0343-72BE-B63E401A8193}"/>
                  </a:ext>
                </a:extLst>
              </p:cNvPr>
              <p:cNvSpPr/>
              <p:nvPr/>
            </p:nvSpPr>
            <p:spPr>
              <a:xfrm>
                <a:off x="69931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1" name="Google Shape;145;p21">
                <a:extLst>
                  <a:ext uri="{FF2B5EF4-FFF2-40B4-BE49-F238E27FC236}">
                    <a16:creationId xmlns:a16="http://schemas.microsoft.com/office/drawing/2014/main" id="{C93B553E-A8E4-FB3E-3AB2-A9404BCF674B}"/>
                  </a:ext>
                </a:extLst>
              </p:cNvPr>
              <p:cNvSpPr/>
              <p:nvPr/>
            </p:nvSpPr>
            <p:spPr>
              <a:xfrm>
                <a:off x="71455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2" name="Google Shape;146;p21">
                <a:extLst>
                  <a:ext uri="{FF2B5EF4-FFF2-40B4-BE49-F238E27FC236}">
                    <a16:creationId xmlns:a16="http://schemas.microsoft.com/office/drawing/2014/main" id="{91C41150-D920-BB8D-86EB-AB709D2B3E76}"/>
                  </a:ext>
                </a:extLst>
              </p:cNvPr>
              <p:cNvSpPr txBox="1"/>
              <p:nvPr/>
            </p:nvSpPr>
            <p:spPr>
              <a:xfrm>
                <a:off x="6562150" y="1632625"/>
                <a:ext cx="877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𝜋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13" name="Google Shape;147;p21">
              <a:extLst>
                <a:ext uri="{FF2B5EF4-FFF2-40B4-BE49-F238E27FC236}">
                  <a16:creationId xmlns:a16="http://schemas.microsoft.com/office/drawing/2014/main" id="{C8961DF5-E757-A507-E50B-15DCC3FAF51A}"/>
                </a:ext>
              </a:extLst>
            </p:cNvPr>
            <p:cNvGrpSpPr/>
            <p:nvPr/>
          </p:nvGrpSpPr>
          <p:grpSpPr>
            <a:xfrm>
              <a:off x="3861757" y="5336768"/>
              <a:ext cx="693692" cy="569449"/>
              <a:chOff x="7166745" y="2115451"/>
              <a:chExt cx="693692" cy="569449"/>
            </a:xfrm>
          </p:grpSpPr>
          <p:sp>
            <p:nvSpPr>
              <p:cNvPr id="14" name="Google Shape;148;p21">
                <a:extLst>
                  <a:ext uri="{FF2B5EF4-FFF2-40B4-BE49-F238E27FC236}">
                    <a16:creationId xmlns:a16="http://schemas.microsoft.com/office/drawing/2014/main" id="{6998F8B8-3C28-2809-B031-1612614DBE9C}"/>
                  </a:ext>
                </a:extLst>
              </p:cNvPr>
              <p:cNvSpPr/>
              <p:nvPr/>
            </p:nvSpPr>
            <p:spPr>
              <a:xfrm rot="2034377">
                <a:off x="7188122" y="2136828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5" name="Google Shape;149;p21">
                <a:extLst>
                  <a:ext uri="{FF2B5EF4-FFF2-40B4-BE49-F238E27FC236}">
                    <a16:creationId xmlns:a16="http://schemas.microsoft.com/office/drawing/2014/main" id="{79825697-4513-74E8-D320-AAC87AE94426}"/>
                  </a:ext>
                </a:extLst>
              </p:cNvPr>
              <p:cNvSpPr/>
              <p:nvPr/>
            </p:nvSpPr>
            <p:spPr>
              <a:xfrm rot="2034377">
                <a:off x="7314590" y="2221866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6" name="Google Shape;150;p21">
                <a:extLst>
                  <a:ext uri="{FF2B5EF4-FFF2-40B4-BE49-F238E27FC236}">
                    <a16:creationId xmlns:a16="http://schemas.microsoft.com/office/drawing/2014/main" id="{54AB648D-FD43-64A2-BADD-AB877BB20A0B}"/>
                  </a:ext>
                </a:extLst>
              </p:cNvPr>
              <p:cNvSpPr/>
              <p:nvPr/>
            </p:nvSpPr>
            <p:spPr>
              <a:xfrm rot="2034377">
                <a:off x="7441058" y="2306905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7" name="Google Shape;151;p21">
                <a:extLst>
                  <a:ext uri="{FF2B5EF4-FFF2-40B4-BE49-F238E27FC236}">
                    <a16:creationId xmlns:a16="http://schemas.microsoft.com/office/drawing/2014/main" id="{62E8DB26-B52C-F9D9-39A7-BA9B31077821}"/>
                  </a:ext>
                </a:extLst>
              </p:cNvPr>
              <p:cNvSpPr/>
              <p:nvPr/>
            </p:nvSpPr>
            <p:spPr>
              <a:xfrm rot="2034377">
                <a:off x="7567526" y="2391944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8" name="Google Shape;152;p21">
                <a:extLst>
                  <a:ext uri="{FF2B5EF4-FFF2-40B4-BE49-F238E27FC236}">
                    <a16:creationId xmlns:a16="http://schemas.microsoft.com/office/drawing/2014/main" id="{745D6A5C-B875-66C5-143A-78CAA419E66B}"/>
                  </a:ext>
                </a:extLst>
              </p:cNvPr>
              <p:cNvSpPr/>
              <p:nvPr/>
            </p:nvSpPr>
            <p:spPr>
              <a:xfrm rot="2034377">
                <a:off x="7693994" y="2476982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9" name="Google Shape;153;p21">
                <a:extLst>
                  <a:ext uri="{FF2B5EF4-FFF2-40B4-BE49-F238E27FC236}">
                    <a16:creationId xmlns:a16="http://schemas.microsoft.com/office/drawing/2014/main" id="{B0F396F3-DD57-09A8-DDFD-F57E5AAF88B1}"/>
                  </a:ext>
                </a:extLst>
              </p:cNvPr>
              <p:cNvSpPr txBox="1"/>
              <p:nvPr/>
            </p:nvSpPr>
            <p:spPr>
              <a:xfrm>
                <a:off x="7192938" y="2223200"/>
                <a:ext cx="667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EB30E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EB30E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𝜇</a:t>
                </a:r>
                <a:endParaRPr kumimoji="0" sz="1800" b="0" i="0" u="none" strike="noStrike" kern="0" cap="none" spc="0" normalizeH="0" baseline="-25000" noProof="0">
                  <a:ln>
                    <a:noFill/>
                  </a:ln>
                  <a:solidFill>
                    <a:srgbClr val="0EB30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0" name="Google Shape;154;p21">
              <a:extLst>
                <a:ext uri="{FF2B5EF4-FFF2-40B4-BE49-F238E27FC236}">
                  <a16:creationId xmlns:a16="http://schemas.microsoft.com/office/drawing/2014/main" id="{DBED9241-E46A-0BB8-0A29-6D18AFFEFBA3}"/>
                </a:ext>
              </a:extLst>
            </p:cNvPr>
            <p:cNvGrpSpPr/>
            <p:nvPr/>
          </p:nvGrpSpPr>
          <p:grpSpPr>
            <a:xfrm>
              <a:off x="4403601" y="4676979"/>
              <a:ext cx="1068281" cy="1123442"/>
              <a:chOff x="7764007" y="1477829"/>
              <a:chExt cx="1068281" cy="1123442"/>
            </a:xfrm>
          </p:grpSpPr>
          <p:sp>
            <p:nvSpPr>
              <p:cNvPr id="21" name="Google Shape;155;p21">
                <a:extLst>
                  <a:ext uri="{FF2B5EF4-FFF2-40B4-BE49-F238E27FC236}">
                    <a16:creationId xmlns:a16="http://schemas.microsoft.com/office/drawing/2014/main" id="{CD67624A-FCB3-97A8-8D07-FF2DE8CCC338}"/>
                  </a:ext>
                </a:extLst>
              </p:cNvPr>
              <p:cNvSpPr/>
              <p:nvPr/>
            </p:nvSpPr>
            <p:spPr>
              <a:xfrm rot="-3137337">
                <a:off x="7786231" y="2468695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2" name="Google Shape;156;p21">
                <a:extLst>
                  <a:ext uri="{FF2B5EF4-FFF2-40B4-BE49-F238E27FC236}">
                    <a16:creationId xmlns:a16="http://schemas.microsoft.com/office/drawing/2014/main" id="{3712A03B-B6EB-F0C0-6F28-78E66788E224}"/>
                  </a:ext>
                </a:extLst>
              </p:cNvPr>
              <p:cNvSpPr/>
              <p:nvPr/>
            </p:nvSpPr>
            <p:spPr>
              <a:xfrm rot="-3137337">
                <a:off x="7879170" y="234791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3" name="Google Shape;157;p21">
                <a:extLst>
                  <a:ext uri="{FF2B5EF4-FFF2-40B4-BE49-F238E27FC236}">
                    <a16:creationId xmlns:a16="http://schemas.microsoft.com/office/drawing/2014/main" id="{813B1264-53A1-60AC-D07C-DB0CAE717D1C}"/>
                  </a:ext>
                </a:extLst>
              </p:cNvPr>
              <p:cNvSpPr/>
              <p:nvPr/>
            </p:nvSpPr>
            <p:spPr>
              <a:xfrm rot="-3137337">
                <a:off x="7972110" y="222713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4" name="Google Shape;158;p21">
                <a:extLst>
                  <a:ext uri="{FF2B5EF4-FFF2-40B4-BE49-F238E27FC236}">
                    <a16:creationId xmlns:a16="http://schemas.microsoft.com/office/drawing/2014/main" id="{5C9F88C8-DB32-11F9-B91F-F61346EA14E6}"/>
                  </a:ext>
                </a:extLst>
              </p:cNvPr>
              <p:cNvSpPr/>
              <p:nvPr/>
            </p:nvSpPr>
            <p:spPr>
              <a:xfrm rot="-3137337">
                <a:off x="8065050" y="210635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5" name="Google Shape;159;p21">
                <a:extLst>
                  <a:ext uri="{FF2B5EF4-FFF2-40B4-BE49-F238E27FC236}">
                    <a16:creationId xmlns:a16="http://schemas.microsoft.com/office/drawing/2014/main" id="{38BAEAD0-A52C-A296-54D8-DA12B605D5DD}"/>
                  </a:ext>
                </a:extLst>
              </p:cNvPr>
              <p:cNvSpPr/>
              <p:nvPr/>
            </p:nvSpPr>
            <p:spPr>
              <a:xfrm rot="-3137337">
                <a:off x="8157990" y="198557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6" name="Google Shape;160;p21">
                <a:extLst>
                  <a:ext uri="{FF2B5EF4-FFF2-40B4-BE49-F238E27FC236}">
                    <a16:creationId xmlns:a16="http://schemas.microsoft.com/office/drawing/2014/main" id="{007A7EE8-3E39-8697-3C1D-897F03B3C66E}"/>
                  </a:ext>
                </a:extLst>
              </p:cNvPr>
              <p:cNvSpPr/>
              <p:nvPr/>
            </p:nvSpPr>
            <p:spPr>
              <a:xfrm rot="-3137337">
                <a:off x="8257506" y="1862395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" name="Google Shape;161;p21">
                <a:extLst>
                  <a:ext uri="{FF2B5EF4-FFF2-40B4-BE49-F238E27FC236}">
                    <a16:creationId xmlns:a16="http://schemas.microsoft.com/office/drawing/2014/main" id="{D988796B-14AC-B150-77E1-FA16926E06C9}"/>
                  </a:ext>
                </a:extLst>
              </p:cNvPr>
              <p:cNvSpPr/>
              <p:nvPr/>
            </p:nvSpPr>
            <p:spPr>
              <a:xfrm rot="-3137337">
                <a:off x="8350445" y="174161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8" name="Google Shape;162;p21">
                <a:extLst>
                  <a:ext uri="{FF2B5EF4-FFF2-40B4-BE49-F238E27FC236}">
                    <a16:creationId xmlns:a16="http://schemas.microsoft.com/office/drawing/2014/main" id="{9894BEE8-F6C4-CFD8-3334-A28E58016E9B}"/>
                  </a:ext>
                </a:extLst>
              </p:cNvPr>
              <p:cNvSpPr/>
              <p:nvPr/>
            </p:nvSpPr>
            <p:spPr>
              <a:xfrm rot="-3137337">
                <a:off x="8443385" y="162083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" name="Google Shape;163;p21">
                <a:extLst>
                  <a:ext uri="{FF2B5EF4-FFF2-40B4-BE49-F238E27FC236}">
                    <a16:creationId xmlns:a16="http://schemas.microsoft.com/office/drawing/2014/main" id="{16D034CB-E7A3-060B-6081-740CD329335C}"/>
                  </a:ext>
                </a:extLst>
              </p:cNvPr>
              <p:cNvSpPr/>
              <p:nvPr/>
            </p:nvSpPr>
            <p:spPr>
              <a:xfrm rot="-3137337">
                <a:off x="8536325" y="150005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0" name="Google Shape;164;p21">
                <a:extLst>
                  <a:ext uri="{FF2B5EF4-FFF2-40B4-BE49-F238E27FC236}">
                    <a16:creationId xmlns:a16="http://schemas.microsoft.com/office/drawing/2014/main" id="{9C1A442F-B70D-B983-AC4B-F9400F4813FB}"/>
                  </a:ext>
                </a:extLst>
              </p:cNvPr>
              <p:cNvSpPr txBox="1"/>
              <p:nvPr/>
            </p:nvSpPr>
            <p:spPr>
              <a:xfrm>
                <a:off x="8164788" y="1961100"/>
                <a:ext cx="667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e</a:t>
                </a:r>
                <a:endParaRPr kumimoji="0" sz="1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903B3FB-9DAA-2E16-11CD-4009538ED4B6}"/>
              </a:ext>
            </a:extLst>
          </p:cNvPr>
          <p:cNvSpPr txBox="1"/>
          <p:nvPr/>
        </p:nvSpPr>
        <p:spPr>
          <a:xfrm>
            <a:off x="681317" y="3227294"/>
            <a:ext cx="4607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these </a:t>
            </a:r>
            <a:r>
              <a:rPr lang="en-US" dirty="0" err="1"/>
              <a:t>tracklets</a:t>
            </a:r>
            <a:r>
              <a:rPr lang="en-US" dirty="0"/>
              <a:t> all belong to the same sequence?</a:t>
            </a:r>
          </a:p>
          <a:p>
            <a:endParaRPr lang="en-US" dirty="0"/>
          </a:p>
          <a:p>
            <a:r>
              <a:rPr lang="en-US" dirty="0"/>
              <a:t>What about those </a:t>
            </a:r>
            <a:r>
              <a:rPr lang="en-US" b="1" dirty="0">
                <a:solidFill>
                  <a:srgbClr val="7030A0"/>
                </a:solidFill>
              </a:rPr>
              <a:t>old muon </a:t>
            </a:r>
            <a:r>
              <a:rPr lang="en-US" dirty="0"/>
              <a:t>decays?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68AE00F-9CC9-EEC1-4C95-7CB8BBB90A66}"/>
              </a:ext>
            </a:extLst>
          </p:cNvPr>
          <p:cNvCxnSpPr>
            <a:cxnSpLocks/>
          </p:cNvCxnSpPr>
          <p:nvPr/>
        </p:nvCxnSpPr>
        <p:spPr>
          <a:xfrm flipV="1">
            <a:off x="2826871" y="2850776"/>
            <a:ext cx="1428376" cy="8307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D4D2EC2-2D8D-732C-358D-9C552667CCE2}"/>
              </a:ext>
            </a:extLst>
          </p:cNvPr>
          <p:cNvSpPr txBox="1"/>
          <p:nvPr/>
        </p:nvSpPr>
        <p:spPr>
          <a:xfrm>
            <a:off x="3550023" y="4147671"/>
            <a:ext cx="2892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approach, we look for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Time grouped hits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Patterns to match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Energy deposits vs expected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Final directional fits to establish </a:t>
            </a:r>
            <a:r>
              <a:rPr lang="en-US" dirty="0">
                <a:latin typeface="Symbol" panose="05050102010706020507" pitchFamily="18" charset="2"/>
              </a:rPr>
              <a:t>q/f </a:t>
            </a:r>
            <a:r>
              <a:rPr lang="en-US" dirty="0"/>
              <a:t>of positron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dirty="0"/>
          </a:p>
          <a:p>
            <a:r>
              <a:rPr lang="en-US" dirty="0"/>
              <a:t>And do our best to fit and classify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181FB8-7928-F509-41E3-859D32CB7399}"/>
              </a:ext>
            </a:extLst>
          </p:cNvPr>
          <p:cNvSpPr txBox="1"/>
          <p:nvPr/>
        </p:nvSpPr>
        <p:spPr>
          <a:xfrm>
            <a:off x="620971" y="1221475"/>
            <a:ext cx="468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a classic “Rules-based approach”</a:t>
            </a:r>
          </a:p>
        </p:txBody>
      </p:sp>
    </p:spTree>
    <p:extLst>
      <p:ext uri="{BB962C8B-B14F-4D97-AF65-F5344CB8AC3E}">
        <p14:creationId xmlns:p14="http://schemas.microsoft.com/office/powerpoint/2010/main" val="27575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are Pion Decays"/>
          <p:cNvSpPr txBox="1">
            <a:spLocks noGrp="1"/>
          </p:cNvSpPr>
          <p:nvPr>
            <p:ph type="title"/>
          </p:nvPr>
        </p:nvSpPr>
        <p:spPr>
          <a:xfrm>
            <a:off x="654844" y="309562"/>
            <a:ext cx="6171625" cy="7143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spc="-100"/>
            </a:lvl1pPr>
          </a:lstStyle>
          <a:p>
            <a:r>
              <a:rPr sz="3200" dirty="0"/>
              <a:t>Rare Pion Decays</a:t>
            </a:r>
            <a:r>
              <a:rPr lang="en-US" sz="3200" dirty="0"/>
              <a:t>: History</a:t>
            </a:r>
            <a:endParaRPr sz="3200" dirty="0"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9041" y="4457180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4</a:t>
            </a:fld>
            <a:endParaRPr>
              <a:latin typeface="Helvetica Neue"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"/>
              <p:cNvSpPr txBox="1"/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3000">
                    <a:solidFill>
                      <a:srgbClr val="000000"/>
                    </a:solidFill>
                  </a:defRPr>
                </a:lvl1pPr>
              </a:lstStyle>
              <a:p>
                <a:pPr algn="ctr" defTabSz="1219126" hangingPunct="0">
                  <a:buClrTx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</m:t>
                              </m:r>
                            </m:num>
                            <m:den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sz="2531" i="1"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𝜇𝜈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den>
                      </m:f>
                    </m:oMath>
                  </m:oMathPara>
                </a14:m>
                <a:endParaRPr sz="2109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he   branching ratio is so small that for a while the process was excluded…"/>
              <p:cNvSpPr txBox="1"/>
              <p:nvPr/>
            </p:nvSpPr>
            <p:spPr>
              <a:xfrm>
                <a:off x="583704" y="1163408"/>
                <a:ext cx="8575682" cy="6803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algn="ctr" defTabSz="1219126" hangingPunct="0">
                  <a:buClrTx/>
                  <a:defRPr sz="260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</a:defRPr>
                </a:pPr>
                <a:r>
                  <a:rPr sz="1828" dirty="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  <a:latin typeface="Helvetica Neue"/>
                    <a:sym typeface="Helvetica Neue"/>
                  </a:rPr>
                  <a:t>The </a:t>
                </a:r>
                <a14:m>
                  <m:oMath xmlns:m="http://schemas.openxmlformats.org/officeDocument/2006/math"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𝑒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𝜈</m:t>
                    </m:r>
                  </m:oMath>
                </a14:m>
                <a:r>
                  <a:rPr sz="1828" dirty="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  <a:latin typeface="Helvetica Neue"/>
                    <a:sym typeface="Helvetica Neue"/>
                  </a:rPr>
                  <a:t> branching ratio is so small that for a while the process was excluded </a:t>
                </a:r>
                <a:endParaRPr sz="1547" i="1" dirty="0">
                  <a:latin typeface="Helvetica Neue"/>
                  <a:sym typeface="Helvetica Neue"/>
                </a:endParaRPr>
              </a:p>
              <a:p>
                <a:pPr algn="ctr" defTabSz="1219126" hangingPunct="0">
                  <a:buClrTx/>
                  <a:defRPr sz="2200" i="1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BR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𝜇𝜈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)≈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0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9998770</m:t>
                    </m:r>
                  </m:oMath>
                </a14:m>
                <a:r>
                  <a:rPr sz="1547" i="1" dirty="0">
                    <a:latin typeface="Helvetica Neue"/>
                    <a:sym typeface="Helvetica Neue"/>
                  </a:rPr>
                  <a:t>, meaning  ~1 out of every 10</a:t>
                </a:r>
                <a:r>
                  <a:rPr sz="1547" i="1" baseline="31999" dirty="0">
                    <a:latin typeface="Helvetica Neue"/>
                    <a:sym typeface="Helvetica Neue"/>
                  </a:rPr>
                  <a:t>4</a:t>
                </a:r>
                <a:r>
                  <a:rPr sz="1547" i="1" dirty="0">
                    <a:latin typeface="Helvetica Neue"/>
                    <a:sym typeface="Helvetica Neue"/>
                  </a:rPr>
                  <a:t> </a:t>
                </a:r>
                <a:r>
                  <a:rPr sz="1547" i="1" dirty="0" err="1">
                    <a:latin typeface="Helvetica Neue"/>
                    <a:sym typeface="Helvetica Neue"/>
                  </a:rPr>
                  <a:t>pions</a:t>
                </a:r>
                <a:r>
                  <a:rPr sz="1547" i="1" dirty="0">
                    <a:latin typeface="Helvetica Neue"/>
                    <a:sym typeface="Helvetica Neue"/>
                  </a:rPr>
                  <a:t> decay to an electron</a:t>
                </a:r>
              </a:p>
            </p:txBody>
          </p:sp>
        </mc:Choice>
        <mc:Fallback xmlns="">
          <p:sp>
            <p:nvSpPr>
              <p:cNvPr id="338" name="The   branching ratio is so small that for a while the process was exclude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04" y="1163408"/>
                <a:ext cx="8575682" cy="680315"/>
              </a:xfrm>
              <a:prstGeom prst="rect">
                <a:avLst/>
              </a:prstGeom>
              <a:blipFill>
                <a:blip r:embed="rId3"/>
                <a:stretch>
                  <a:fillRect l="-782" r="-711" b="-117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Lokanathan and Steinberger (1955):…"/>
              <p:cNvSpPr txBox="1"/>
              <p:nvPr/>
            </p:nvSpPr>
            <p:spPr>
              <a:xfrm>
                <a:off x="697835" y="1933672"/>
                <a:ext cx="7261668" cy="147694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defTabSz="1219126" hangingPunct="0">
                  <a:buClrTx/>
                  <a:defRPr sz="2300" b="1">
                    <a:solidFill>
                      <a:srgbClr val="000000"/>
                    </a:solidFill>
                  </a:defRPr>
                </a:pPr>
                <a:r>
                  <a:rPr sz="1617" b="1" dirty="0" err="1">
                    <a:latin typeface="Helvetica Neue"/>
                    <a:sym typeface="Helvetica Neue"/>
                  </a:rPr>
                  <a:t>Lokanathan</a:t>
                </a:r>
                <a:r>
                  <a:rPr sz="1617" b="1" dirty="0">
                    <a:latin typeface="Helvetica Neue"/>
                    <a:sym typeface="Helvetica Neue"/>
                  </a:rPr>
                  <a:t> and Steinberger (1955):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r>
                  <a:rPr sz="1617" dirty="0">
                    <a:latin typeface="Helvetica Neue"/>
                    <a:sym typeface="Helvetica Neue"/>
                  </a:rPr>
                  <a:t>Range telescope at Columbia Nevis cyclotron: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num>
                          <m:den>
                            <m: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den>
                        </m:f>
                      </m:sub>
                    </m:sSub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&lt;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1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2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×</m:t>
                    </m:r>
                    <m:sSup>
                      <m:sSupPr>
                        <m:ctrlP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10</m:t>
                        </m:r>
                      </m:e>
                      <m:sup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4</m:t>
                        </m:r>
                      </m:sup>
                    </m:sSup>
                  </m:oMath>
                </a14:m>
                <a:r>
                  <a:rPr sz="1617" dirty="0">
                    <a:latin typeface="Helvetica Neue"/>
                    <a:sym typeface="Helvetica Neue"/>
                  </a:rPr>
                  <a:t> (90% CL)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endParaRPr sz="1617" dirty="0">
                  <a:latin typeface="Helvetica Neue"/>
                  <a:sym typeface="Helvetica Neue"/>
                </a:endParaRPr>
              </a:p>
              <a:p>
                <a:pPr defTabSz="1219126" hangingPunct="0">
                  <a:buClrTx/>
                  <a:defRPr sz="2300" b="1">
                    <a:solidFill>
                      <a:srgbClr val="000000"/>
                    </a:solidFill>
                  </a:defRPr>
                </a:pPr>
                <a:r>
                  <a:rPr sz="1617" b="1" dirty="0">
                    <a:latin typeface="Helvetica Neue"/>
                    <a:sym typeface="Helvetica Neue"/>
                  </a:rPr>
                  <a:t>Anderson and Lattes (1957):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r>
                  <a:rPr sz="1617" dirty="0">
                    <a:latin typeface="Helvetica Neue"/>
                    <a:sym typeface="Helvetica Neue"/>
                  </a:rPr>
                  <a:t>Magnetic spectrometer at Chicago cyclotron: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num>
                          <m:den>
                            <m: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den>
                        </m:f>
                      </m:sub>
                    </m:sSub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&lt;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1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3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×</m:t>
                    </m:r>
                    <m:sSup>
                      <m:sSupPr>
                        <m:ctrlP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10</m:t>
                        </m:r>
                      </m:e>
                      <m:sup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5</m:t>
                        </m:r>
                      </m:sup>
                    </m:sSup>
                  </m:oMath>
                </a14:m>
                <a:r>
                  <a:rPr sz="1617" dirty="0">
                    <a:latin typeface="Helvetica Neue"/>
                    <a:sym typeface="Helvetica Neue"/>
                  </a:rPr>
                  <a:t> (90% CL)</a:t>
                </a:r>
                <a:endParaRPr sz="1617" dirty="0">
                  <a:solidFill>
                    <a:srgbClr val="EE220C"/>
                  </a:solidFill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9" name="Lokanathan and Steinberger (1955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5" y="1933672"/>
                <a:ext cx="7261668" cy="1476944"/>
              </a:xfrm>
              <a:prstGeom prst="rect">
                <a:avLst/>
              </a:prstGeom>
              <a:blipFill>
                <a:blip r:embed="rId4"/>
                <a:stretch>
                  <a:fillRect l="-1258" t="-1653" r="-336" b="-334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596785B-4122-9D81-29F7-D0415FCC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797" y="3492042"/>
            <a:ext cx="6714313" cy="3268411"/>
          </a:xfrm>
          <a:prstGeom prst="rect">
            <a:avLst/>
          </a:prstGeom>
        </p:spPr>
      </p:pic>
      <p:sp>
        <p:nvSpPr>
          <p:cNvPr id="10" name="Causing a lot of confusion…">
            <a:extLst>
              <a:ext uri="{FF2B5EF4-FFF2-40B4-BE49-F238E27FC236}">
                <a16:creationId xmlns:a16="http://schemas.microsoft.com/office/drawing/2014/main" id="{0D63AF36-DB35-2723-C622-FEDFAD67F7B3}"/>
              </a:ext>
            </a:extLst>
          </p:cNvPr>
          <p:cNvSpPr txBox="1"/>
          <p:nvPr/>
        </p:nvSpPr>
        <p:spPr>
          <a:xfrm>
            <a:off x="8246631" y="3016069"/>
            <a:ext cx="3721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sz="1800" dirty="0"/>
              <a:t>Causing a lot of confusion…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5;p20" descr="Detective SVG - Investigator Sleuth Spy Mystery Crime Printable Clip Art  Cut File, Instant Download, Commercial Use, Svg Png Jpg Eps Pdf - Etsy">
            <a:extLst>
              <a:ext uri="{FF2B5EF4-FFF2-40B4-BE49-F238E27FC236}">
                <a16:creationId xmlns:a16="http://schemas.microsoft.com/office/drawing/2014/main" id="{F38F6CA3-76F2-62FB-5FA7-9E277FAADF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923" y="1259251"/>
            <a:ext cx="1243053" cy="93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FEA9E-1765-0E86-EAC4-3A4A47AE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0" y="231287"/>
            <a:ext cx="11587515" cy="940101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n-lt"/>
              </a:rPr>
              <a:t>Advanced AI/ML techniques that adapt to the event topologies based on extensive training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E4AE1-687A-7296-73EE-AD3B8127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41B13-5BA8-836F-752A-258A815F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35" y="1255860"/>
            <a:ext cx="4462659" cy="219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8A001-99CE-92E9-6495-6045FD37A260}"/>
              </a:ext>
            </a:extLst>
          </p:cNvPr>
          <p:cNvSpPr txBox="1"/>
          <p:nvPr/>
        </p:nvSpPr>
        <p:spPr>
          <a:xfrm>
            <a:off x="5641788" y="1280466"/>
            <a:ext cx="4356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2110FC"/>
                </a:solidFill>
              </a:rPr>
              <a:t>Which particle(s) is responsible for this track?</a:t>
            </a:r>
          </a:p>
        </p:txBody>
      </p:sp>
      <p:sp>
        <p:nvSpPr>
          <p:cNvPr id="10" name="Google Shape;119;p20">
            <a:extLst>
              <a:ext uri="{FF2B5EF4-FFF2-40B4-BE49-F238E27FC236}">
                <a16:creationId xmlns:a16="http://schemas.microsoft.com/office/drawing/2014/main" id="{DE9B2E29-74AE-692E-6EE8-001144F6130C}"/>
              </a:ext>
            </a:extLst>
          </p:cNvPr>
          <p:cNvSpPr txBox="1"/>
          <p:nvPr/>
        </p:nvSpPr>
        <p:spPr>
          <a:xfrm>
            <a:off x="899774" y="3623608"/>
            <a:ext cx="40254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Neural network without attention:</a:t>
            </a:r>
            <a:endParaRPr sz="1800" b="1" dirty="0">
              <a:solidFill>
                <a:schemeClr val="dk2"/>
              </a:solidFill>
            </a:endParaRPr>
          </a:p>
        </p:txBody>
      </p:sp>
      <p:sp>
        <p:nvSpPr>
          <p:cNvPr id="11" name="Google Shape;120;p20">
            <a:extLst>
              <a:ext uri="{FF2B5EF4-FFF2-40B4-BE49-F238E27FC236}">
                <a16:creationId xmlns:a16="http://schemas.microsoft.com/office/drawing/2014/main" id="{32A95F8A-BBB2-4D5C-7016-E0B0C0F65A38}"/>
              </a:ext>
            </a:extLst>
          </p:cNvPr>
          <p:cNvSpPr txBox="1"/>
          <p:nvPr/>
        </p:nvSpPr>
        <p:spPr>
          <a:xfrm>
            <a:off x="584600" y="4161886"/>
            <a:ext cx="4636831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Here, </a:t>
            </a:r>
          </a:p>
          <a:p>
            <a:pPr marL="457200" indent="-304800">
              <a:buClr>
                <a:schemeClr val="dk2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dk2"/>
                </a:solidFill>
              </a:rPr>
              <a:t>Fixed sets of questions about event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dirty="0">
                <a:solidFill>
                  <a:schemeClr val="dk2"/>
                </a:solidFill>
              </a:rPr>
              <a:t>Likely gives </a:t>
            </a:r>
            <a:r>
              <a:rPr lang="en" b="1" dirty="0">
                <a:solidFill>
                  <a:srgbClr val="666666"/>
                </a:solidFill>
              </a:rPr>
              <a:t>same time &amp; weight</a:t>
            </a:r>
            <a:r>
              <a:rPr lang="en" dirty="0">
                <a:solidFill>
                  <a:srgbClr val="666666"/>
                </a:solidFill>
              </a:rPr>
              <a:t> to each statement.</a:t>
            </a:r>
            <a:endParaRPr dirty="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dirty="0">
                <a:solidFill>
                  <a:schemeClr val="dk2"/>
                </a:solidFill>
              </a:rPr>
              <a:t>But is capable of picking up on details requiring understanding of many things at once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→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110FC"/>
                </a:solidFill>
              </a:rPr>
              <a:t>This approach struggles with subtle conclusions because of its inflexibility in asking questions and weighting the relevance of different testimonies</a:t>
            </a:r>
            <a:endParaRPr sz="1200" dirty="0">
              <a:solidFill>
                <a:srgbClr val="2110F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FD70D-C3A1-AD11-4B0E-DC69F8D24848}"/>
              </a:ext>
            </a:extLst>
          </p:cNvPr>
          <p:cNvSpPr txBox="1"/>
          <p:nvPr/>
        </p:nvSpPr>
        <p:spPr>
          <a:xfrm>
            <a:off x="10225741" y="41835"/>
            <a:ext cx="232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Omar Beesley (UW)</a:t>
            </a:r>
          </a:p>
        </p:txBody>
      </p:sp>
      <p:pic>
        <p:nvPicPr>
          <p:cNvPr id="14" name="Google Shape;128;p21" title="Screenshot 2025-09-09 040443.png">
            <a:extLst>
              <a:ext uri="{FF2B5EF4-FFF2-40B4-BE49-F238E27FC236}">
                <a16:creationId xmlns:a16="http://schemas.microsoft.com/office/drawing/2014/main" id="{D41DB81E-767A-C109-F216-9B1779DBA1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6176" y="6153475"/>
            <a:ext cx="4855824" cy="70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F55D1-2E8D-717E-6E9A-3A1FE88DB503}"/>
              </a:ext>
            </a:extLst>
          </p:cNvPr>
          <p:cNvGrpSpPr/>
          <p:nvPr/>
        </p:nvGrpSpPr>
        <p:grpSpPr>
          <a:xfrm>
            <a:off x="5325342" y="2934158"/>
            <a:ext cx="6592236" cy="2708464"/>
            <a:chOff x="5979639" y="1672289"/>
            <a:chExt cx="6296033" cy="2780182"/>
          </a:xfrm>
        </p:grpSpPr>
        <p:sp>
          <p:nvSpPr>
            <p:cNvPr id="13" name="Google Shape;119;p20">
              <a:extLst>
                <a:ext uri="{FF2B5EF4-FFF2-40B4-BE49-F238E27FC236}">
                  <a16:creationId xmlns:a16="http://schemas.microsoft.com/office/drawing/2014/main" id="{77378DE7-29C7-F689-64D6-9DE519CEEBA7}"/>
                </a:ext>
              </a:extLst>
            </p:cNvPr>
            <p:cNvSpPr txBox="1"/>
            <p:nvPr/>
          </p:nvSpPr>
          <p:spPr>
            <a:xfrm>
              <a:off x="5979639" y="1672289"/>
              <a:ext cx="4025400" cy="46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</a:rPr>
                <a:t>“Transformer” based network</a:t>
              </a:r>
            </a:p>
          </p:txBody>
        </p:sp>
        <p:sp>
          <p:nvSpPr>
            <p:cNvPr id="15" name="Google Shape;120;p20">
              <a:extLst>
                <a:ext uri="{FF2B5EF4-FFF2-40B4-BE49-F238E27FC236}">
                  <a16:creationId xmlns:a16="http://schemas.microsoft.com/office/drawing/2014/main" id="{51D12C36-2814-0BF7-522F-EBAF8B536CD9}"/>
                </a:ext>
              </a:extLst>
            </p:cNvPr>
            <p:cNvSpPr txBox="1"/>
            <p:nvPr/>
          </p:nvSpPr>
          <p:spPr>
            <a:xfrm>
              <a:off x="6103838" y="2017759"/>
              <a:ext cx="6171834" cy="2434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2"/>
                  </a:solidFill>
                </a:rPr>
                <a:t>Here:</a:t>
              </a:r>
              <a:endParaRPr sz="1200" dirty="0">
                <a:solidFill>
                  <a:schemeClr val="dk2"/>
                </a:solidFill>
              </a:endParaRPr>
            </a:p>
            <a:p>
              <a:pPr marL="457200" lvl="0" indent="-317500">
                <a:spcBef>
                  <a:spcPts val="1200"/>
                </a:spcBef>
                <a:buSzPts val="1400"/>
                <a:buChar char="●"/>
              </a:pPr>
              <a:r>
                <a:rPr lang="en-US" dirty="0"/>
                <a:t>Adapts questions based on the context of the witness (hits, </a:t>
              </a:r>
              <a:r>
                <a:rPr lang="en-US" dirty="0" err="1"/>
                <a:t>etc</a:t>
              </a:r>
              <a:r>
                <a:rPr lang="en-US" dirty="0"/>
                <a:t>) and what is learned from other hits, etc. </a:t>
              </a:r>
            </a:p>
            <a:p>
              <a:pPr marL="457200" lvl="0" indent="-317500">
                <a:buSzPts val="1400"/>
                <a:buChar char="●"/>
              </a:pPr>
              <a:r>
                <a:rPr lang="en-US" dirty="0"/>
                <a:t>Weighs the relevance of information based on previous experiences</a:t>
              </a:r>
            </a:p>
            <a:p>
              <a:pPr marL="457200" lvl="0" indent="-317500">
                <a:buSzPts val="1400"/>
                <a:buChar char="●"/>
              </a:pPr>
              <a:r>
                <a:rPr lang="en-US" dirty="0"/>
                <a:t>Picks up on subtle information requiring details from aspects of the event</a:t>
              </a:r>
            </a:p>
            <a:p>
              <a:pPr marL="457200" lvl="0" indent="-317500">
                <a:buSzPts val="1400"/>
                <a:buChar char="●"/>
              </a:pPr>
              <a:endParaRPr lang="en-US" sz="1200" dirty="0">
                <a:solidFill>
                  <a:schemeClr val="dk2"/>
                </a:solidFill>
              </a:endParaRPr>
            </a:p>
            <a:p>
              <a:pPr lvl="0"/>
              <a:r>
                <a:rPr lang="en" sz="1200" dirty="0">
                  <a:solidFill>
                    <a:srgbClr val="434343"/>
                  </a:solidFill>
                </a:rPr>
                <a:t>Dynamic weighting: identifying Bragg peaks, grouping time-coincident hits, and leveraging 4D detector data to infer 5D trajectories. Unlike traditional models that rely on distribution moments and outliers, </a:t>
              </a:r>
              <a:r>
                <a:rPr lang="en" sz="1200" b="1" dirty="0">
                  <a:solidFill>
                    <a:srgbClr val="FF0000"/>
                  </a:solidFill>
                </a:rPr>
                <a:t>transformers explicitly learn </a:t>
              </a:r>
              <a:r>
                <a:rPr lang="en" sz="1200" b="1" i="1" dirty="0">
                  <a:solidFill>
                    <a:srgbClr val="FF0000"/>
                  </a:solidFill>
                </a:rPr>
                <a:t>relationships between hits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0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2056-F6EA-DE78-3BB6-B651A174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F613-C26A-5B1C-94B8-BE256B35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6" y="243085"/>
            <a:ext cx="11587515" cy="940101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An example of how a Rules based approach can differ from our AI/ML approach in the prediction of the Pion stop location in the ATAR for both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Pienu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and Michel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9D42-C02D-8D01-2736-2F944247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41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921E5-BD61-97A0-7EF6-4F4A56434795}"/>
              </a:ext>
            </a:extLst>
          </p:cNvPr>
          <p:cNvSpPr txBox="1"/>
          <p:nvPr/>
        </p:nvSpPr>
        <p:spPr>
          <a:xfrm>
            <a:off x="10225741" y="41835"/>
            <a:ext cx="232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Omar Beesley (UW)</a:t>
            </a:r>
          </a:p>
        </p:txBody>
      </p:sp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A9392E35-C58C-EACA-5538-A1181476E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65" y="2333471"/>
            <a:ext cx="5505450" cy="4314825"/>
          </a:xfrm>
          <a:prstGeom prst="rect">
            <a:avLst/>
          </a:prstGeom>
        </p:spPr>
      </p:pic>
      <p:pic>
        <p:nvPicPr>
          <p:cNvPr id="18" name="Picture 17" descr="A graph of a graph&#10;&#10;AI-generated content may be incorrect.">
            <a:extLst>
              <a:ext uri="{FF2B5EF4-FFF2-40B4-BE49-F238E27FC236}">
                <a16:creationId xmlns:a16="http://schemas.microsoft.com/office/drawing/2014/main" id="{575A836F-B512-6EE7-6FA0-70CF75BF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1" y="2303975"/>
            <a:ext cx="5505450" cy="4314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7453C5-B19E-D4DB-E8C7-B1389A33329D}"/>
              </a:ext>
            </a:extLst>
          </p:cNvPr>
          <p:cNvSpPr txBox="1"/>
          <p:nvPr/>
        </p:nvSpPr>
        <p:spPr>
          <a:xfrm>
            <a:off x="3156154" y="3392129"/>
            <a:ext cx="265471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muon track is incorrectly appended to the pion track so the pion stop is 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B872B7-6997-25C8-1A88-768472730AB5}"/>
              </a:ext>
            </a:extLst>
          </p:cNvPr>
          <p:cNvSpPr txBox="1"/>
          <p:nvPr/>
        </p:nvSpPr>
        <p:spPr>
          <a:xfrm>
            <a:off x="8588476" y="3485535"/>
            <a:ext cx="265471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AI model, as figured out how not to make this error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97CED6-2AA2-AC00-DE16-DB50F0804062}"/>
              </a:ext>
            </a:extLst>
          </p:cNvPr>
          <p:cNvGrpSpPr/>
          <p:nvPr/>
        </p:nvGrpSpPr>
        <p:grpSpPr>
          <a:xfrm>
            <a:off x="2536867" y="1126777"/>
            <a:ext cx="1887649" cy="1244763"/>
            <a:chOff x="7646182" y="3914775"/>
            <a:chExt cx="4002893" cy="25185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C2B514-76A2-DEC1-8CA9-4134529CF30F}"/>
                </a:ext>
              </a:extLst>
            </p:cNvPr>
            <p:cNvGrpSpPr/>
            <p:nvPr/>
          </p:nvGrpSpPr>
          <p:grpSpPr>
            <a:xfrm>
              <a:off x="7646182" y="3964774"/>
              <a:ext cx="4002893" cy="2468553"/>
              <a:chOff x="3312307" y="1597811"/>
              <a:chExt cx="5602796" cy="3455201"/>
            </a:xfrm>
          </p:grpSpPr>
          <p:pic>
            <p:nvPicPr>
              <p:cNvPr id="25" name="Picture 24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2A9ED737-9DC7-4FAA-DBE9-6BE099365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6" name="Rectangle: Single Corner Snipped 25">
                <a:extLst>
                  <a:ext uri="{FF2B5EF4-FFF2-40B4-BE49-F238E27FC236}">
                    <a16:creationId xmlns:a16="http://schemas.microsoft.com/office/drawing/2014/main" id="{32EDBC24-2A74-A863-1DC4-CAC88423D5CE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Single Corner Snipped 26">
                <a:extLst>
                  <a:ext uri="{FF2B5EF4-FFF2-40B4-BE49-F238E27FC236}">
                    <a16:creationId xmlns:a16="http://schemas.microsoft.com/office/drawing/2014/main" id="{E858C590-741F-5D5E-E559-8A625292F374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9B489C-6F4C-BF72-C845-3104A8B27C88}"/>
                </a:ext>
              </a:extLst>
            </p:cNvPr>
            <p:cNvSpPr/>
            <p:nvPr/>
          </p:nvSpPr>
          <p:spPr>
            <a:xfrm>
              <a:off x="7886700" y="3914775"/>
              <a:ext cx="35433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8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4427-6BE0-B5B8-F354-1ACA8F7B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146760"/>
            <a:ext cx="10515600" cy="6201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Status of PIONEER:  A next-gen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C365-028B-024E-5CB7-AA270A3DB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22" y="1037160"/>
            <a:ext cx="10675685" cy="5086238"/>
          </a:xfrm>
        </p:spPr>
        <p:txBody>
          <a:bodyPr>
            <a:normAutofit/>
          </a:bodyPr>
          <a:lstStyle/>
          <a:p>
            <a:r>
              <a:rPr lang="en-US" dirty="0"/>
              <a:t>Fundamental R&amp;D on LGADs and Calorimeters </a:t>
            </a:r>
          </a:p>
          <a:p>
            <a:r>
              <a:rPr lang="en-US" dirty="0"/>
              <a:t>2026 Test beam desires</a:t>
            </a:r>
          </a:p>
          <a:p>
            <a:pPr lvl="1"/>
            <a:r>
              <a:rPr lang="en-US" dirty="0"/>
              <a:t>piE5 Phase Space</a:t>
            </a:r>
          </a:p>
          <a:p>
            <a:pPr lvl="1"/>
            <a:r>
              <a:rPr lang="en-US" dirty="0"/>
              <a:t>16-Plan ATAR Demonstrator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LXe</a:t>
            </a:r>
            <a:r>
              <a:rPr lang="en-US" dirty="0"/>
              <a:t> prototype (if funding is realized)</a:t>
            </a:r>
          </a:p>
          <a:p>
            <a:r>
              <a:rPr lang="en-US" dirty="0">
                <a:sym typeface="Wingdings" panose="05000000000000000000" pitchFamily="2" charset="2"/>
              </a:rPr>
              <a:t>Significant work ongoing on electronics, triggering, digitizers, &amp; DAQ</a:t>
            </a:r>
          </a:p>
          <a:p>
            <a:r>
              <a:rPr lang="en-US" dirty="0">
                <a:sym typeface="Wingdings" panose="05000000000000000000" pitchFamily="2" charset="2"/>
              </a:rPr>
              <a:t>PSI shuts down in 2027 and much of 2028.  </a:t>
            </a:r>
          </a:p>
          <a:p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We are seeking Euro collaborating groups to join this campaign and take leadership in any of these areas I’ve mentioned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084D-E4AC-C105-5A45-845D221E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417CD-DBF3-C180-F268-A5177EBAD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0" y="5210841"/>
            <a:ext cx="4809842" cy="14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45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PIONEER-group photo.jpg" descr="PIONEER-group photo.jpg"/>
          <p:cNvPicPr>
            <a:picLocks noChangeAspect="1"/>
          </p:cNvPicPr>
          <p:nvPr/>
        </p:nvPicPr>
        <p:blipFill>
          <a:blip r:embed="rId2"/>
          <a:srcRect t="17822" b="9918"/>
          <a:stretch>
            <a:fillRect/>
          </a:stretch>
        </p:blipFill>
        <p:spPr>
          <a:xfrm>
            <a:off x="1524000" y="2547794"/>
            <a:ext cx="9144001" cy="4309607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PIONEER Collaboration"/>
          <p:cNvSpPr txBox="1">
            <a:spLocks noGrp="1"/>
          </p:cNvSpPr>
          <p:nvPr>
            <p:ph type="title"/>
          </p:nvPr>
        </p:nvSpPr>
        <p:spPr>
          <a:xfrm>
            <a:off x="2512723" y="2719755"/>
            <a:ext cx="7010153" cy="7143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473840">
              <a:defRPr sz="5950" spc="-118">
                <a:solidFill>
                  <a:srgbClr val="FFFFFF"/>
                </a:solidFill>
              </a:defRPr>
            </a:lvl1pPr>
          </a:lstStyle>
          <a:p>
            <a:r>
              <a:rPr lang="en-US" sz="3200" dirty="0"/>
              <a:t>(some from the) </a:t>
            </a:r>
            <a:r>
              <a:rPr sz="3200" dirty="0"/>
              <a:t>PIONEER Collaboration </a:t>
            </a:r>
          </a:p>
        </p:txBody>
      </p:sp>
      <p:sp>
        <p:nvSpPr>
          <p:cNvPr id="10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9041" y="4457180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43</a:t>
            </a:fld>
            <a:endParaRPr>
              <a:latin typeface="Helvetica Neue"/>
              <a:sym typeface="Helvetica Neue"/>
            </a:endParaRPr>
          </a:p>
        </p:txBody>
      </p:sp>
      <p:sp>
        <p:nvSpPr>
          <p:cNvPr id="1088" name="A next generation rare pion decay experiment"/>
          <p:cNvSpPr txBox="1">
            <a:spLocks noGrp="1"/>
          </p:cNvSpPr>
          <p:nvPr>
            <p:ph type="body" sz="quarter" idx="4294967295"/>
          </p:nvPr>
        </p:nvSpPr>
        <p:spPr>
          <a:xfrm>
            <a:off x="2846004" y="1352800"/>
            <a:ext cx="6302697" cy="3854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indent="321457">
              <a:lnSpc>
                <a:spcPct val="100000"/>
              </a:lnSpc>
              <a:spcBef>
                <a:spcPts val="1406"/>
              </a:spcBef>
              <a:buSzTx/>
              <a:buNone/>
              <a:defRPr>
                <a:solidFill>
                  <a:srgbClr val="FFFFFF"/>
                </a:solidFill>
              </a:defRPr>
            </a:pPr>
            <a:r>
              <a:t>A next generation rare pion decay experiment</a:t>
            </a:r>
          </a:p>
        </p:txBody>
      </p:sp>
      <p:pic>
        <p:nvPicPr>
          <p:cNvPr id="1089" name="image (4).png" descr="image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275" y="257939"/>
            <a:ext cx="5756154" cy="1102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CD1B-7B76-80D4-12A4-C3181689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7851-8E73-B7A4-156B-C976CF99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46" y="102993"/>
            <a:ext cx="11118331" cy="557705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types of events we will encounter </a:t>
            </a: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(I am making it look easy here; it’s not)</a:t>
            </a:r>
            <a:endPara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EAD49-99D1-C0CF-3903-2D8C4BC47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43E80-CDD2-F7F7-E65B-602E7C7A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11" y="675675"/>
            <a:ext cx="2911006" cy="1110202"/>
          </a:xfrm>
        </p:spPr>
        <p:txBody>
          <a:bodyPr/>
          <a:lstStyle/>
          <a:p>
            <a:r>
              <a:rPr lang="en-US" dirty="0"/>
              <a:t>Signatures</a:t>
            </a:r>
          </a:p>
          <a:p>
            <a:pPr lvl="1"/>
            <a:r>
              <a:rPr lang="en-US" dirty="0"/>
              <a:t>DAR decay at rest</a:t>
            </a:r>
          </a:p>
          <a:p>
            <a:pPr lvl="1"/>
            <a:r>
              <a:rPr lang="en-US" dirty="0"/>
              <a:t>DIF decay in flight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3D1BD-7E38-8483-5ED8-1F5FAE206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12" y="1695130"/>
            <a:ext cx="9535062" cy="41884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367DAC-B0CC-4384-4C57-035B674A68BC}"/>
              </a:ext>
            </a:extLst>
          </p:cNvPr>
          <p:cNvSpPr txBox="1">
            <a:spLocks/>
          </p:cNvSpPr>
          <p:nvPr/>
        </p:nvSpPr>
        <p:spPr>
          <a:xfrm>
            <a:off x="6014854" y="675675"/>
            <a:ext cx="3009617" cy="1178931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5D tracker will provide</a:t>
            </a:r>
          </a:p>
          <a:p>
            <a:pPr lvl="1">
              <a:buClrTx/>
            </a:pPr>
            <a:r>
              <a:rPr lang="en-US" dirty="0"/>
              <a:t>(</a:t>
            </a:r>
            <a:r>
              <a:rPr lang="en-US" dirty="0" err="1"/>
              <a:t>x,y,z,t,E</a:t>
            </a:r>
            <a:r>
              <a:rPr lang="en-US" dirty="0"/>
              <a:t>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080F35D-9E4F-6F78-9441-404D9747C9AD}"/>
              </a:ext>
            </a:extLst>
          </p:cNvPr>
          <p:cNvSpPr txBox="1">
            <a:spLocks/>
          </p:cNvSpPr>
          <p:nvPr/>
        </p:nvSpPr>
        <p:spPr>
          <a:xfrm>
            <a:off x="892780" y="5815712"/>
            <a:ext cx="11051570" cy="1110202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We have launched a major effort to develop reconstruction programs to identify these channels</a:t>
            </a:r>
          </a:p>
          <a:p>
            <a:pPr lvl="1">
              <a:buClrTx/>
            </a:pPr>
            <a:r>
              <a:rPr lang="en-US" dirty="0"/>
              <a:t>“Conventional” track finding / pattern finding / track fitting</a:t>
            </a:r>
          </a:p>
          <a:p>
            <a:pPr lvl="1">
              <a:buClrTx/>
            </a:pPr>
            <a:r>
              <a:rPr lang="en-US" dirty="0"/>
              <a:t>Machine learning, where we help guide the programs through the different choices</a:t>
            </a:r>
          </a:p>
          <a:p>
            <a:pPr lvl="1"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7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E82FB-FE46-6B01-B7AB-2C0448BC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are Pion Decays">
            <a:extLst>
              <a:ext uri="{FF2B5EF4-FFF2-40B4-BE49-F238E27FC236}">
                <a16:creationId xmlns:a16="http://schemas.microsoft.com/office/drawing/2014/main" id="{E053FCEF-C40E-73FA-2C09-09DAFD20BB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844" y="309562"/>
            <a:ext cx="6171625" cy="7143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spc="-100"/>
            </a:lvl1pPr>
          </a:lstStyle>
          <a:p>
            <a:r>
              <a:rPr sz="3200" dirty="0"/>
              <a:t>Rare Pion Decays</a:t>
            </a:r>
            <a:r>
              <a:rPr lang="en-US" sz="3200" dirty="0"/>
              <a:t>: History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">
                <a:extLst>
                  <a:ext uri="{FF2B5EF4-FFF2-40B4-BE49-F238E27FC236}">
                    <a16:creationId xmlns:a16="http://schemas.microsoft.com/office/drawing/2014/main" id="{6307BD74-BA42-CB44-A04D-2CCC27AB5A48}"/>
                  </a:ext>
                </a:extLst>
              </p:cNvPr>
              <p:cNvSpPr txBox="1"/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3000">
                    <a:solidFill>
                      <a:srgbClr val="000000"/>
                    </a:solidFill>
                  </a:defRPr>
                </a:lvl1pPr>
              </a:lstStyle>
              <a:p>
                <a:pPr algn="ctr" defTabSz="1219126" hangingPunct="0">
                  <a:buClrTx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</m:t>
                              </m:r>
                            </m:num>
                            <m:den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sz="2531" i="1"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𝜇𝜈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den>
                      </m:f>
                    </m:oMath>
                  </m:oMathPara>
                </a14:m>
                <a:endParaRPr sz="2109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7" name="Text">
                <a:extLst>
                  <a:ext uri="{FF2B5EF4-FFF2-40B4-BE49-F238E27FC236}">
                    <a16:creationId xmlns:a16="http://schemas.microsoft.com/office/drawing/2014/main" id="{6307BD74-BA42-CB44-A04D-2CCC27AB5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ISCOVERY!…">
            <a:extLst>
              <a:ext uri="{FF2B5EF4-FFF2-40B4-BE49-F238E27FC236}">
                <a16:creationId xmlns:a16="http://schemas.microsoft.com/office/drawing/2014/main" id="{50D2D219-4326-247A-5F7F-A6B998542C49}"/>
              </a:ext>
            </a:extLst>
          </p:cNvPr>
          <p:cNvSpPr txBox="1"/>
          <p:nvPr/>
        </p:nvSpPr>
        <p:spPr>
          <a:xfrm>
            <a:off x="741172" y="1512279"/>
            <a:ext cx="564129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rPr dirty="0"/>
              <a:t>D</a:t>
            </a:r>
            <a:r>
              <a:rPr lang="en-US" dirty="0"/>
              <a:t>iscovery… </a:t>
            </a:r>
            <a:r>
              <a:rPr lang="en-US" sz="1800" dirty="0"/>
              <a:t>CERN in early years</a:t>
            </a:r>
            <a:endParaRPr dirty="0"/>
          </a:p>
        </p:txBody>
      </p:sp>
      <p:grpSp>
        <p:nvGrpSpPr>
          <p:cNvPr id="19" name="6221283.jpg">
            <a:extLst>
              <a:ext uri="{FF2B5EF4-FFF2-40B4-BE49-F238E27FC236}">
                <a16:creationId xmlns:a16="http://schemas.microsoft.com/office/drawing/2014/main" id="{2D638F80-EC0B-579C-16B0-361E71A2F0FA}"/>
              </a:ext>
            </a:extLst>
          </p:cNvPr>
          <p:cNvGrpSpPr/>
          <p:nvPr/>
        </p:nvGrpSpPr>
        <p:grpSpPr>
          <a:xfrm>
            <a:off x="1448032" y="2151529"/>
            <a:ext cx="3801700" cy="3861996"/>
            <a:chOff x="0" y="0"/>
            <a:chExt cx="4840763" cy="4863450"/>
          </a:xfrm>
        </p:grpSpPr>
        <p:pic>
          <p:nvPicPr>
            <p:cNvPr id="20" name="6221283.jpg" descr="6221283.jpg">
              <a:extLst>
                <a:ext uri="{FF2B5EF4-FFF2-40B4-BE49-F238E27FC236}">
                  <a16:creationId xmlns:a16="http://schemas.microsoft.com/office/drawing/2014/main" id="{38F0225C-3CB8-0246-44B8-4BABB532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4586764" cy="45332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6221283.jpg" descr="6221283.jpg">
              <a:extLst>
                <a:ext uri="{FF2B5EF4-FFF2-40B4-BE49-F238E27FC236}">
                  <a16:creationId xmlns:a16="http://schemas.microsoft.com/office/drawing/2014/main" id="{8FD6B1F4-479B-D616-3872-5F67E0A7557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840764" cy="4863451"/>
            </a:xfrm>
            <a:prstGeom prst="rect">
              <a:avLst/>
            </a:prstGeom>
            <a:effectLst/>
          </p:spPr>
        </p:pic>
      </p:grpSp>
      <p:sp>
        <p:nvSpPr>
          <p:cNvPr id="22" name="CERN circa 1958">
            <a:extLst>
              <a:ext uri="{FF2B5EF4-FFF2-40B4-BE49-F238E27FC236}">
                <a16:creationId xmlns:a16="http://schemas.microsoft.com/office/drawing/2014/main" id="{728F60F7-CFFF-1C09-C1DD-5B8C6AACC39B}"/>
              </a:ext>
            </a:extLst>
          </p:cNvPr>
          <p:cNvSpPr txBox="1"/>
          <p:nvPr/>
        </p:nvSpPr>
        <p:spPr>
          <a:xfrm>
            <a:off x="2617461" y="5909194"/>
            <a:ext cx="148758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rPr sz="1400" dirty="0"/>
              <a:t>CERN circa 1958</a:t>
            </a:r>
          </a:p>
        </p:txBody>
      </p:sp>
      <p:pic>
        <p:nvPicPr>
          <p:cNvPr id="23" name="Screenshot 2023-10-31 at 12.58.28 PM.png" descr="Screenshot 2023-10-31 at 12.58.28 PM.png">
            <a:extLst>
              <a:ext uri="{FF2B5EF4-FFF2-40B4-BE49-F238E27FC236}">
                <a16:creationId xmlns:a16="http://schemas.microsoft.com/office/drawing/2014/main" id="{EFBCF696-13FE-144D-DD2D-9D55D2646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17" y="2253727"/>
            <a:ext cx="3775016" cy="370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Screenshot 2023-10-31 at 12.58.33 PM.png" descr="Screenshot 2023-10-31 at 12.58.33 PM.png">
            <a:extLst>
              <a:ext uri="{FF2B5EF4-FFF2-40B4-BE49-F238E27FC236}">
                <a16:creationId xmlns:a16="http://schemas.microsoft.com/office/drawing/2014/main" id="{B522E633-1016-5EB2-0801-36AE45FA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629" y="1405700"/>
            <a:ext cx="2364030" cy="83339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~ 40   events">
                <a:extLst>
                  <a:ext uri="{FF2B5EF4-FFF2-40B4-BE49-F238E27FC236}">
                    <a16:creationId xmlns:a16="http://schemas.microsoft.com/office/drawing/2014/main" id="{E59E4523-E973-1093-5AA1-B77CC42CB308}"/>
                  </a:ext>
                </a:extLst>
              </p:cNvPr>
              <p:cNvSpPr txBox="1"/>
              <p:nvPr/>
            </p:nvSpPr>
            <p:spPr>
              <a:xfrm>
                <a:off x="8178218" y="6015794"/>
                <a:ext cx="2402510" cy="4590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000">
                    <a:solidFill>
                      <a:srgbClr val="000000"/>
                    </a:solidFill>
                  </a:defRPr>
                </a:pPr>
                <a:r>
                  <a:rPr dirty="0"/>
                  <a:t>~ 40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dirty="0"/>
                  <a:t> events</a:t>
                </a:r>
              </a:p>
            </p:txBody>
          </p:sp>
        </mc:Choice>
        <mc:Fallback xmlns="">
          <p:sp>
            <p:nvSpPr>
              <p:cNvPr id="25" name="~ 40   events">
                <a:extLst>
                  <a:ext uri="{FF2B5EF4-FFF2-40B4-BE49-F238E27FC236}">
                    <a16:creationId xmlns:a16="http://schemas.microsoft.com/office/drawing/2014/main" id="{E59E4523-E973-1093-5AA1-B77CC42C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218" y="6015794"/>
                <a:ext cx="2402510" cy="459041"/>
              </a:xfrm>
              <a:prstGeom prst="rect">
                <a:avLst/>
              </a:prstGeom>
              <a:blipFill>
                <a:blip r:embed="rId7"/>
                <a:stretch>
                  <a:fillRect l="-4569" r="-5076" b="-22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9900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18C439-787F-8F43-5A15-7A356A13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2598048"/>
            <a:ext cx="4594886" cy="3126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81E3B-7445-0907-995C-E03DB917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0" y="113015"/>
            <a:ext cx="11849949" cy="615855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days, one can even make a rough measure as a “Student Exercise”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AE3D-79EA-5E21-A9A7-B4E877E0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701" y="6114619"/>
            <a:ext cx="6449208" cy="4712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Univ. Heidelberg, Mainz, and ETH Zurich Practicum at PSI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D6EA501-EA6A-E853-33E7-9288C8A0493D}"/>
              </a:ext>
            </a:extLst>
          </p:cNvPr>
          <p:cNvSpPr/>
          <p:nvPr/>
        </p:nvSpPr>
        <p:spPr>
          <a:xfrm>
            <a:off x="9545237" y="3437780"/>
            <a:ext cx="180109" cy="1087582"/>
          </a:xfrm>
          <a:prstGeom prst="down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E91AED-B84A-8AF7-D549-1FA1E81EAA12}"/>
                  </a:ext>
                </a:extLst>
              </p:cNvPr>
              <p:cNvSpPr txBox="1"/>
              <p:nvPr/>
            </p:nvSpPr>
            <p:spPr>
              <a:xfrm>
                <a:off x="9572948" y="3076075"/>
                <a:ext cx="1149927" cy="3077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𝝅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→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𝒆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𝝂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𝜸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E91AED-B84A-8AF7-D549-1FA1E81EA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2948" y="3076075"/>
                <a:ext cx="1149927" cy="30777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7B5430-4A86-0036-0B05-D9556E0F1B6D}"/>
                  </a:ext>
                </a:extLst>
              </p:cNvPr>
              <p:cNvSpPr txBox="1"/>
              <p:nvPr/>
            </p:nvSpPr>
            <p:spPr>
              <a:xfrm>
                <a:off x="7370075" y="4302203"/>
                <a:ext cx="1648689" cy="3077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𝝅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→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𝝁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𝝂</m:t>
                      </m:r>
                      <m:d>
                        <m:dPr>
                          <m:ctrlPr>
                            <a:rPr kumimoji="0" lang="en-US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𝜸</m:t>
                          </m:r>
                        </m:e>
                      </m:d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→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𝒆</m:t>
                      </m:r>
                      <m:r>
                        <a:rPr kumimoji="0" lang="en-US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𝝂𝝂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lfaen" panose="010A0502050306030303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7B5430-4A86-0036-0B05-D9556E0F1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075" y="4302203"/>
                <a:ext cx="1648689" cy="307777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collage of a machine&#10;&#10;AI-generated content may be incorrect.">
            <a:extLst>
              <a:ext uri="{FF2B5EF4-FFF2-40B4-BE49-F238E27FC236}">
                <a16:creationId xmlns:a16="http://schemas.microsoft.com/office/drawing/2014/main" id="{6ECFCFDB-87C2-962E-CE92-3F74D1946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43" y="1990164"/>
            <a:ext cx="7090468" cy="3861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79572F-6D8B-3974-6F09-D4341DA20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42002"/>
            <a:ext cx="7179086" cy="479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56ECD-B42A-C30F-B38D-23E547842810}"/>
              </a:ext>
            </a:extLst>
          </p:cNvPr>
          <p:cNvSpPr txBox="1"/>
          <p:nvPr/>
        </p:nvSpPr>
        <p:spPr>
          <a:xfrm>
            <a:off x="8747214" y="2025325"/>
            <a:ext cx="167341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17339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81282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shot 2024-12-03 at 8.40.43 AM.png" descr="Screenshot 2024-12-03 at 8.40.43 AM.png">
            <a:extLst>
              <a:ext uri="{FF2B5EF4-FFF2-40B4-BE49-F238E27FC236}">
                <a16:creationId xmlns:a16="http://schemas.microsoft.com/office/drawing/2014/main" id="{21A137CD-D3E5-63C5-0937-DA50FA78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47" y="2290449"/>
            <a:ext cx="1835149" cy="125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775442-092C-82EC-A38C-AF6920C87D1F}"/>
              </a:ext>
            </a:extLst>
          </p:cNvPr>
          <p:cNvSpPr/>
          <p:nvPr/>
        </p:nvSpPr>
        <p:spPr>
          <a:xfrm rot="20065561">
            <a:off x="2449558" y="2280817"/>
            <a:ext cx="402336" cy="263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1AD59-A261-B99A-121D-7075ACA9B1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9574" y="6604708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PIONEER | DOE Site Visit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6208ED-3812-589E-5059-8A395DF4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5" y="4397670"/>
            <a:ext cx="4488054" cy="2467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3EB32-8ADB-A8F7-8CAC-5687D45D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1" y="110712"/>
            <a:ext cx="12018611" cy="557705"/>
          </a:xfrm>
        </p:spPr>
        <p:txBody>
          <a:bodyPr/>
          <a:lstStyle/>
          <a:p>
            <a:r>
              <a:rPr lang="en-US" dirty="0"/>
              <a:t>PIONEER aims for 10</a:t>
            </a:r>
            <a:r>
              <a:rPr lang="en-US" baseline="30000" dirty="0"/>
              <a:t>-4</a:t>
            </a:r>
            <a:r>
              <a:rPr lang="en-US" dirty="0"/>
              <a:t> Level of precision on a 10</a:t>
            </a:r>
            <a:r>
              <a:rPr lang="en-US" baseline="30000" dirty="0"/>
              <a:t>-4</a:t>
            </a:r>
            <a:r>
              <a:rPr lang="en-US" dirty="0"/>
              <a:t> branch in LFU Tests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EFA12-B52A-F2D0-1593-A2D95791F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FE306-64BA-92AC-B51C-D063761C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878" y="2027279"/>
            <a:ext cx="4160949" cy="3452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5">
                <a:extLst>
                  <a:ext uri="{FF2B5EF4-FFF2-40B4-BE49-F238E27FC236}">
                    <a16:creationId xmlns:a16="http://schemas.microsoft.com/office/drawing/2014/main" id="{32C2E8F0-7238-CEC5-D2FA-72F91C335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286" y="975752"/>
                <a:ext cx="6412551" cy="538385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06363" indent="-152400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>
                    <a:tab pos="288925" algn="l"/>
                  </a:tabLst>
                  <a:defRPr sz="2000" kern="120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defRPr>
                </a:lvl1pPr>
                <a:lvl2pPr marL="400041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tabLst/>
                  <a:defRPr sz="1800" kern="12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defRPr>
                </a:lvl2pPr>
                <a:lvl3pPr marL="514338" indent="-171446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/>
                  <a:defRPr sz="1600" kern="1200">
                    <a:solidFill>
                      <a:schemeClr val="accent6">
                        <a:lumMod val="75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690545" indent="-61912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tabLst/>
                  <a:defRPr sz="1400" kern="1200">
                    <a:solidFill>
                      <a:schemeClr val="accent4">
                        <a:lumMod val="75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858817" indent="-114297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ClrTx/>
                </a:pPr>
                <a:r>
                  <a:rPr lang="en-US" sz="1800" dirty="0">
                    <a:solidFill>
                      <a:schemeClr val="tx1"/>
                    </a:solidFill>
                  </a:rPr>
                  <a:t>Most sensitive test of LFU </a:t>
                </a:r>
                <a:endParaRPr lang="en-US" sz="1800" dirty="0"/>
              </a:p>
              <a:p>
                <a:pPr lvl="1">
                  <a:buClrTx/>
                </a:pPr>
                <a:r>
                  <a:rPr lang="en-US" dirty="0"/>
                  <a:t>Many BSM scenarios exist, SMEFT</a:t>
                </a:r>
              </a:p>
              <a:p>
                <a:pPr lvl="2">
                  <a:buClrTx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coupling, 4-fermion operators</a:t>
                </a:r>
              </a:p>
              <a:p>
                <a:pPr lvl="2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marL="171447" lvl="1" indent="0">
                  <a:buClrTx/>
                  <a:buNone/>
                </a:pPr>
                <a:endParaRPr lang="en-US" dirty="0"/>
              </a:p>
              <a:p>
                <a:pPr lvl="1">
                  <a:buClrTx/>
                </a:pPr>
                <a:r>
                  <a:rPr lang="en-US" dirty="0"/>
                  <a:t>sensitive to very high mass scales </a:t>
                </a:r>
              </a:p>
              <a:p>
                <a:pPr marL="342892" lvl="2" indent="0">
                  <a:buClrTx/>
                  <a:buNone/>
                </a:pPr>
                <a:r>
                  <a:rPr lang="en-US" dirty="0"/>
                  <a:t>                            </a:t>
                </a:r>
                <a:r>
                  <a:rPr lang="en-US" sz="1400" dirty="0"/>
                  <a:t>also T and S currents</a:t>
                </a:r>
                <a:endParaRPr lang="en-US" sz="1200" dirty="0"/>
              </a:p>
              <a:p>
                <a:pPr lvl="2">
                  <a:buClrTx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15">
                <a:extLst>
                  <a:ext uri="{FF2B5EF4-FFF2-40B4-BE49-F238E27FC236}">
                    <a16:creationId xmlns:a16="http://schemas.microsoft.com/office/drawing/2014/main" id="{32C2E8F0-7238-CEC5-D2FA-72F91C335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86" y="975752"/>
                <a:ext cx="6412551" cy="5383857"/>
              </a:xfrm>
              <a:prstGeom prst="rect">
                <a:avLst/>
              </a:prstGeom>
              <a:blipFill>
                <a:blip r:embed="rId5"/>
                <a:stretch>
                  <a:fillRect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shot 2024-12-03 at 8.40.22 AM.png" descr="Screenshot 2024-12-03 at 8.40.22 AM.png">
            <a:extLst>
              <a:ext uri="{FF2B5EF4-FFF2-40B4-BE49-F238E27FC236}">
                <a16:creationId xmlns:a16="http://schemas.microsoft.com/office/drawing/2014/main" id="{1A2EDA0B-EC5A-B48D-0531-006CBA022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07" y="2352101"/>
            <a:ext cx="1776278" cy="125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EE959827-BE89-3D3D-3D43-816871801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35" y="2384735"/>
            <a:ext cx="3674612" cy="12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ADA1-6ACA-8926-9EF0-E59D3F3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Case II: Testing CKM Unitarity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76BCB-EC72-243C-5957-D6D3964F2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5">
                <a:extLst>
                  <a:ext uri="{FF2B5EF4-FFF2-40B4-BE49-F238E27FC236}">
                    <a16:creationId xmlns:a16="http://schemas.microsoft.com/office/drawing/2014/main" id="{03429632-40F3-8D46-D713-7636475DC8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7015" y="1127525"/>
                <a:ext cx="5689643" cy="2735028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32" indent="-28574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2971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160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349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Tx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Cabibbo</a:t>
                </a:r>
                <a:r>
                  <a:rPr lang="en-US" sz="1800" dirty="0">
                    <a:solidFill>
                      <a:schemeClr val="tx1"/>
                    </a:solidFill>
                  </a:rPr>
                  <a:t> Anomaly: 2-3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discrepancy</a:t>
                </a:r>
              </a:p>
              <a:p>
                <a:pPr lvl="1">
                  <a:buClrTx/>
                </a:pPr>
                <a:r>
                  <a:rPr lang="en-US" dirty="0" err="1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:r>
                  <a:rPr lang="en-US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ud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and Unitarity,</a:t>
                </a:r>
              </a:p>
              <a:p>
                <a:pPr lvl="1">
                  <a:buClrTx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us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measurements disagree</a:t>
                </a:r>
                <a:endParaRPr lang="en-US" sz="1800" dirty="0"/>
              </a:p>
              <a:p>
                <a:pPr marL="285750" indent="-285750">
                  <a:buClrTx/>
                </a:pPr>
                <a:r>
                  <a:rPr lang="en-US" sz="1800" dirty="0">
                    <a:solidFill>
                      <a:schemeClr val="tx1"/>
                    </a:solidFill>
                  </a:rPr>
                  <a:t>Pion beta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579428" lvl="1" indent="-285750">
                  <a:buClrTx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provides theoretical cleanest determination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as dominant uncertainties from hadronic and nuclear structure</a:t>
                </a:r>
              </a:p>
            </p:txBody>
          </p:sp>
        </mc:Choice>
        <mc:Fallback xmlns="">
          <p:sp>
            <p:nvSpPr>
              <p:cNvPr id="6" name="Content Placeholder 25">
                <a:extLst>
                  <a:ext uri="{FF2B5EF4-FFF2-40B4-BE49-F238E27FC236}">
                    <a16:creationId xmlns:a16="http://schemas.microsoft.com/office/drawing/2014/main" id="{03429632-40F3-8D46-D713-7636475DC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015" y="1127525"/>
                <a:ext cx="5689643" cy="2735028"/>
              </a:xfrm>
              <a:prstGeom prst="rect">
                <a:avLst/>
              </a:prstGeom>
              <a:blipFill>
                <a:blip r:embed="rId2"/>
                <a:stretch>
                  <a:fillRect l="-750" t="-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1AB10B9-52B6-744A-11F4-1DFB204E97CD}"/>
              </a:ext>
            </a:extLst>
          </p:cNvPr>
          <p:cNvSpPr txBox="1">
            <a:spLocks/>
          </p:cNvSpPr>
          <p:nvPr/>
        </p:nvSpPr>
        <p:spPr>
          <a:xfrm>
            <a:off x="232778" y="1008425"/>
            <a:ext cx="5689643" cy="5430779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Tensions in the first row CKM unitarity test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AB4A-A309-E852-F62F-0A61B5899477}"/>
              </a:ext>
            </a:extLst>
          </p:cNvPr>
          <p:cNvGrpSpPr/>
          <p:nvPr/>
        </p:nvGrpSpPr>
        <p:grpSpPr>
          <a:xfrm>
            <a:off x="368566" y="1540087"/>
            <a:ext cx="5047651" cy="4971811"/>
            <a:chOff x="104895" y="1421495"/>
            <a:chExt cx="5047651" cy="4971811"/>
          </a:xfrm>
        </p:grpSpPr>
        <p:pic>
          <p:nvPicPr>
            <p:cNvPr id="12" name="plot-ckm.pdf" descr="plot-ckm.pdf">
              <a:extLst>
                <a:ext uri="{FF2B5EF4-FFF2-40B4-BE49-F238E27FC236}">
                  <a16:creationId xmlns:a16="http://schemas.microsoft.com/office/drawing/2014/main" id="{784F0681-35B5-BB0F-D367-60A4CA26F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95" y="1589054"/>
              <a:ext cx="5047651" cy="4804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(0.27%)">
                  <a:extLst>
                    <a:ext uri="{FF2B5EF4-FFF2-40B4-BE49-F238E27FC236}">
                      <a16:creationId xmlns:a16="http://schemas.microsoft.com/office/drawing/2014/main" id="{FE005B24-1363-BEE5-2E3D-2E416ED6CAB1}"/>
                    </a:ext>
                  </a:extLst>
                </p:cNvPr>
                <p:cNvSpPr/>
                <p:nvPr/>
              </p:nvSpPr>
              <p:spPr>
                <a:xfrm rot="19980000">
                  <a:off x="1159202" y="4041078"/>
                  <a:ext cx="2237105" cy="321946"/>
                </a:xfrm>
                <a:prstGeom prst="roundRect">
                  <a:avLst>
                    <a:gd name="adj" fmla="val 50000"/>
                  </a:avLst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14:m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𝝁𝝂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𝝁𝝂</m:t>
                      </m:r>
                    </m:oMath>
                  </a14:m>
                  <a:r>
                    <a:rPr lang="en-US" sz="1100" b="1" dirty="0">
                      <a:solidFill>
                        <a:schemeClr val="tx1"/>
                      </a:solidFill>
                    </a:rPr>
                    <a:t>  (0.27%)</a:t>
                  </a:r>
                </a:p>
              </p:txBody>
            </p:sp>
          </mc:Choice>
          <mc:Fallback xmlns="">
            <p:sp>
              <p:nvSpPr>
                <p:cNvPr id="13" name="(0.27%)">
                  <a:extLst>
                    <a:ext uri="{FF2B5EF4-FFF2-40B4-BE49-F238E27FC236}">
                      <a16:creationId xmlns:a16="http://schemas.microsoft.com/office/drawing/2014/main" id="{FE005B24-1363-BEE5-2E3D-2E416ED6CA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980000">
                  <a:off x="1159202" y="4041078"/>
                  <a:ext cx="2237105" cy="321946"/>
                </a:xfrm>
                <a:prstGeom prst="roundRect">
                  <a:avLst>
                    <a:gd name="adj" fmla="val 5000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(0.27%)">
                  <a:extLst>
                    <a:ext uri="{FF2B5EF4-FFF2-40B4-BE49-F238E27FC236}">
                      <a16:creationId xmlns:a16="http://schemas.microsoft.com/office/drawing/2014/main" id="{03D9A774-44BE-A138-2445-388F60CA6541}"/>
                    </a:ext>
                  </a:extLst>
                </p:cNvPr>
                <p:cNvSpPr/>
                <p:nvPr/>
              </p:nvSpPr>
              <p:spPr>
                <a:xfrm>
                  <a:off x="2881042" y="4038353"/>
                  <a:ext cx="1406050" cy="321946"/>
                </a:xfrm>
                <a:prstGeom prst="roundRect">
                  <a:avLst>
                    <a:gd name="adj" fmla="val 50000"/>
                  </a:avLst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14:m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100" dirty="0">
                      <a:solidFill>
                        <a:schemeClr val="tx1"/>
                      </a:solidFill>
                    </a:rPr>
                    <a:t>(0.27%)</a:t>
                  </a:r>
                </a:p>
              </p:txBody>
            </p:sp>
          </mc:Choice>
          <mc:Fallback xmlns="">
            <p:sp>
              <p:nvSpPr>
                <p:cNvPr id="14" name="(0.27%)">
                  <a:extLst>
                    <a:ext uri="{FF2B5EF4-FFF2-40B4-BE49-F238E27FC236}">
                      <a16:creationId xmlns:a16="http://schemas.microsoft.com/office/drawing/2014/main" id="{03D9A774-44BE-A138-2445-388F60CA65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1042" y="4038353"/>
                  <a:ext cx="1406050" cy="321946"/>
                </a:xfrm>
                <a:prstGeom prst="roundRect">
                  <a:avLst>
                    <a:gd name="adj" fmla="val 50000"/>
                  </a:avLst>
                </a:prstGeom>
                <a:blipFill>
                  <a:blip r:embed="rId7"/>
                  <a:stretch>
                    <a:fillRect b="-377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0+→0+ (0.030%)">
              <a:extLst>
                <a:ext uri="{FF2B5EF4-FFF2-40B4-BE49-F238E27FC236}">
                  <a16:creationId xmlns:a16="http://schemas.microsoft.com/office/drawing/2014/main" id="{955BCE90-00A9-CB4D-130C-5DB0F4D9DBC6}"/>
                </a:ext>
              </a:extLst>
            </p:cNvPr>
            <p:cNvSpPr txBox="1"/>
            <p:nvPr/>
          </p:nvSpPr>
          <p:spPr>
            <a:xfrm>
              <a:off x="2799638" y="5123634"/>
              <a:ext cx="1138810" cy="26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300">
                  <a:solidFill>
                    <a:srgbClr val="000000"/>
                  </a:solidFill>
                </a:defRPr>
              </a:pPr>
              <a:r>
                <a:t>0</a:t>
              </a:r>
              <a:r>
                <a:rPr baseline="31999"/>
                <a:t>+</a:t>
              </a:r>
              <a:r>
                <a:t>→0</a:t>
              </a:r>
              <a:r>
                <a:rPr baseline="31999"/>
                <a:t>+ </a:t>
              </a:r>
              <a:r>
                <a:t>(0.030%)</a:t>
              </a:r>
            </a:p>
          </p:txBody>
        </p:sp>
        <p:sp>
          <p:nvSpPr>
            <p:cNvPr id="16" name="Neutron (0.050%)">
              <a:extLst>
                <a:ext uri="{FF2B5EF4-FFF2-40B4-BE49-F238E27FC236}">
                  <a16:creationId xmlns:a16="http://schemas.microsoft.com/office/drawing/2014/main" id="{A091884F-E98D-4D0A-9475-7DE067DD7FEC}"/>
                </a:ext>
              </a:extLst>
            </p:cNvPr>
            <p:cNvSpPr txBox="1"/>
            <p:nvPr/>
          </p:nvSpPr>
          <p:spPr>
            <a:xfrm>
              <a:off x="2662283" y="5362862"/>
              <a:ext cx="1249003" cy="25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Neutron (0.050%)</a:t>
              </a:r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24D90C61-2493-A841-5618-7128BA4C455A}"/>
                </a:ext>
              </a:extLst>
            </p:cNvPr>
            <p:cNvSpPr/>
            <p:nvPr/>
          </p:nvSpPr>
          <p:spPr>
            <a:xfrm flipV="1">
              <a:off x="4075803" y="5258169"/>
              <a:ext cx="145842" cy="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434B8A31-C44E-3AA7-B644-0A6283467EB1}"/>
                </a:ext>
              </a:extLst>
            </p:cNvPr>
            <p:cNvSpPr/>
            <p:nvPr/>
          </p:nvSpPr>
          <p:spPr>
            <a:xfrm flipV="1">
              <a:off x="4075803" y="5489610"/>
              <a:ext cx="277280" cy="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Unitarity">
              <a:extLst>
                <a:ext uri="{FF2B5EF4-FFF2-40B4-BE49-F238E27FC236}">
                  <a16:creationId xmlns:a16="http://schemas.microsoft.com/office/drawing/2014/main" id="{1638432B-9695-A0A2-6291-5EC6711D69CF}"/>
                </a:ext>
              </a:extLst>
            </p:cNvPr>
            <p:cNvSpPr txBox="1"/>
            <p:nvPr/>
          </p:nvSpPr>
          <p:spPr>
            <a:xfrm rot="4980000">
              <a:off x="4347069" y="4863614"/>
              <a:ext cx="642650" cy="253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t>Unitarity</a:t>
              </a:r>
            </a:p>
          </p:txBody>
        </p:sp>
        <p:sp>
          <p:nvSpPr>
            <p:cNvPr id="20" name="1σ ellipse (PDG)">
              <a:extLst>
                <a:ext uri="{FF2B5EF4-FFF2-40B4-BE49-F238E27FC236}">
                  <a16:creationId xmlns:a16="http://schemas.microsoft.com/office/drawing/2014/main" id="{107763EB-6A2B-123B-0F5A-5B1255A6A643}"/>
                </a:ext>
              </a:extLst>
            </p:cNvPr>
            <p:cNvSpPr txBox="1"/>
            <p:nvPr/>
          </p:nvSpPr>
          <p:spPr>
            <a:xfrm>
              <a:off x="2715800" y="2714832"/>
              <a:ext cx="1141970" cy="25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t>1σ ellipse (PDG)</a:t>
              </a:r>
            </a:p>
          </p:txBody>
        </p:sp>
        <p:sp>
          <p:nvSpPr>
            <p:cNvPr id="21" name="Connection Line">
              <a:extLst>
                <a:ext uri="{FF2B5EF4-FFF2-40B4-BE49-F238E27FC236}">
                  <a16:creationId xmlns:a16="http://schemas.microsoft.com/office/drawing/2014/main" id="{BCDE13C4-70F0-71A6-6DFC-57890F46DF8B}"/>
                </a:ext>
              </a:extLst>
            </p:cNvPr>
            <p:cNvSpPr/>
            <p:nvPr/>
          </p:nvSpPr>
          <p:spPr>
            <a:xfrm>
              <a:off x="3962002" y="2879198"/>
              <a:ext cx="311685" cy="55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6" h="21600" extrusionOk="0">
                  <a:moveTo>
                    <a:pt x="0" y="0"/>
                  </a:moveTo>
                  <a:cubicBezTo>
                    <a:pt x="15079" y="2978"/>
                    <a:pt x="21600" y="10178"/>
                    <a:pt x="1956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2" name="Cirigliano et al. PLB 838 (2023) 137748">
              <a:extLst>
                <a:ext uri="{FF2B5EF4-FFF2-40B4-BE49-F238E27FC236}">
                  <a16:creationId xmlns:a16="http://schemas.microsoft.com/office/drawing/2014/main" id="{C211FFDB-5A76-23A2-5048-9611CABD207F}"/>
                </a:ext>
              </a:extLst>
            </p:cNvPr>
            <p:cNvSpPr txBox="1"/>
            <p:nvPr/>
          </p:nvSpPr>
          <p:spPr>
            <a:xfrm>
              <a:off x="2100306" y="1421495"/>
              <a:ext cx="2786019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</a:defRPr>
              </a:lvl1pPr>
            </a:lstStyle>
            <a:p>
              <a:r>
                <a:rPr sz="1200" dirty="0">
                  <a:solidFill>
                    <a:schemeClr val="accent3">
                      <a:lumMod val="50000"/>
                    </a:schemeClr>
                  </a:solidFill>
                  <a:hlinkClick r:id="rId8" action="ppaction://hlinkfil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Cirigliano et al. PLB 838 (2023) 137748</a:t>
              </a:r>
              <a:endParaRPr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06299A3-DEF2-13E8-3088-64C1423C0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3433" y="174707"/>
            <a:ext cx="3794651" cy="5562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86AB80-759F-4CAF-1B0B-15ADD16C98B0}"/>
              </a:ext>
            </a:extLst>
          </p:cNvPr>
          <p:cNvCxnSpPr/>
          <p:nvPr/>
        </p:nvCxnSpPr>
        <p:spPr>
          <a:xfrm>
            <a:off x="9454601" y="165763"/>
            <a:ext cx="681318" cy="565188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5D8A64-AD7C-BD45-C65F-2BA9F3633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1611" y="3432355"/>
            <a:ext cx="4333613" cy="2587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2D84D-9F03-AA95-8357-17EDA2F6CB6E}"/>
              </a:ext>
            </a:extLst>
          </p:cNvPr>
          <p:cNvGrpSpPr/>
          <p:nvPr/>
        </p:nvGrpSpPr>
        <p:grpSpPr>
          <a:xfrm>
            <a:off x="9566197" y="3873421"/>
            <a:ext cx="1775771" cy="1872139"/>
            <a:chOff x="8865476" y="2632841"/>
            <a:chExt cx="1775771" cy="285355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F77B8E9-4DF1-2AEE-F4C2-6ABB71B5159B}"/>
                </a:ext>
              </a:extLst>
            </p:cNvPr>
            <p:cNvCxnSpPr>
              <a:cxnSpLocks/>
            </p:cNvCxnSpPr>
            <p:nvPr/>
          </p:nvCxnSpPr>
          <p:spPr>
            <a:xfrm>
              <a:off x="8865476" y="2632841"/>
              <a:ext cx="0" cy="28535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E8615B-6751-B06F-1370-E53CC6ACF37C}"/>
                </a:ext>
              </a:extLst>
            </p:cNvPr>
            <p:cNvSpPr txBox="1"/>
            <p:nvPr/>
          </p:nvSpPr>
          <p:spPr>
            <a:xfrm>
              <a:off x="9415016" y="3312592"/>
              <a:ext cx="1226231" cy="1454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big  improvement needed to be competitive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3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C589-A50B-6A12-2660-72BD7313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120825"/>
            <a:ext cx="6286497" cy="557705"/>
          </a:xfrm>
        </p:spPr>
        <p:txBody>
          <a:bodyPr/>
          <a:lstStyle/>
          <a:p>
            <a:r>
              <a:rPr lang="en-US" dirty="0"/>
              <a:t>Pion Beta Decay … historical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0BFD4-5D4A-B830-32BF-187C66B57A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06357" y="805231"/>
            <a:ext cx="5006471" cy="860659"/>
          </a:xfrm>
        </p:spPr>
        <p:txBody>
          <a:bodyPr/>
          <a:lstStyle/>
          <a:p>
            <a:r>
              <a:rPr lang="en-US" dirty="0"/>
              <a:t>Interestingly, in the same PRL issue as the R</a:t>
            </a:r>
            <a:r>
              <a:rPr lang="en-US" baseline="-25000" dirty="0"/>
              <a:t>e/</a:t>
            </a:r>
            <a:r>
              <a:rPr lang="en-US" baseline="-25000" dirty="0">
                <a:latin typeface="Symbol" panose="05050102010706020507" pitchFamily="18" charset="2"/>
              </a:rPr>
              <a:t>m</a:t>
            </a:r>
            <a:r>
              <a:rPr lang="en-US" baseline="-25000" dirty="0"/>
              <a:t> </a:t>
            </a:r>
            <a:r>
              <a:rPr lang="en-US" dirty="0"/>
              <a:t>measurement, the next article is: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43" lvl="2" indent="0">
              <a:buNone/>
            </a:pPr>
            <a:endParaRPr lang="en-US" dirty="0"/>
          </a:p>
          <a:p>
            <a:pPr marL="58738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26D08-B708-77A4-2DBD-4C837728E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B4DCFA">
                  <a:lumMod val="50000"/>
                </a:srgbClr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pic>
        <p:nvPicPr>
          <p:cNvPr id="15" name="Content Placeholder 14" descr="A close-up of a document&#10;&#10;AI-generated content may be incorrect.">
            <a:extLst>
              <a:ext uri="{FF2B5EF4-FFF2-40B4-BE49-F238E27FC236}">
                <a16:creationId xmlns:a16="http://schemas.microsoft.com/office/drawing/2014/main" id="{1CA6C50D-F84E-897D-15E4-3E52DDD4007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795080" y="1458788"/>
            <a:ext cx="4428067" cy="3055296"/>
          </a:xfr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80C8-DBF9-E2D1-4ACB-3118C716DE03}"/>
              </a:ext>
            </a:extLst>
          </p:cNvPr>
          <p:cNvGrpSpPr/>
          <p:nvPr/>
        </p:nvGrpSpPr>
        <p:grpSpPr>
          <a:xfrm>
            <a:off x="779479" y="4636865"/>
            <a:ext cx="4103888" cy="1401327"/>
            <a:chOff x="842541" y="4826051"/>
            <a:chExt cx="4103888" cy="1401327"/>
          </a:xfrm>
        </p:grpSpPr>
        <p:pic>
          <p:nvPicPr>
            <p:cNvPr id="17" name="Picture 16" descr="A close up of text&#10;&#10;AI-generated content may be incorrect.">
              <a:extLst>
                <a:ext uri="{FF2B5EF4-FFF2-40B4-BE49-F238E27FC236}">
                  <a16:creationId xmlns:a16="http://schemas.microsoft.com/office/drawing/2014/main" id="{97F7E120-5AD2-FB80-F83B-13AC5F55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541" y="4826051"/>
              <a:ext cx="4103888" cy="1401327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2A8C5E-6CC7-3F1A-1512-5EDCCC34616E}"/>
                </a:ext>
              </a:extLst>
            </p:cNvPr>
            <p:cNvCxnSpPr/>
            <p:nvPr/>
          </p:nvCxnSpPr>
          <p:spPr>
            <a:xfrm>
              <a:off x="3552497" y="5391807"/>
              <a:ext cx="1282262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FCF3BE-17FD-25E9-7E0B-6ABDB1C111B6}"/>
                </a:ext>
              </a:extLst>
            </p:cNvPr>
            <p:cNvCxnSpPr>
              <a:cxnSpLocks/>
            </p:cNvCxnSpPr>
            <p:nvPr/>
          </p:nvCxnSpPr>
          <p:spPr>
            <a:xfrm>
              <a:off x="951187" y="5654566"/>
              <a:ext cx="3951889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77C7C3A-7F62-524C-C80B-B706671A3341}"/>
                </a:ext>
              </a:extLst>
            </p:cNvPr>
            <p:cNvCxnSpPr>
              <a:cxnSpLocks/>
            </p:cNvCxnSpPr>
            <p:nvPr/>
          </p:nvCxnSpPr>
          <p:spPr>
            <a:xfrm>
              <a:off x="937091" y="5852779"/>
              <a:ext cx="1732537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7" name="Arrow: Curved Right 26">
            <a:extLst>
              <a:ext uri="{FF2B5EF4-FFF2-40B4-BE49-F238E27FC236}">
                <a16:creationId xmlns:a16="http://schemas.microsoft.com/office/drawing/2014/main" id="{E0138893-B722-1CAD-47A5-06A2A72D408E}"/>
              </a:ext>
            </a:extLst>
          </p:cNvPr>
          <p:cNvSpPr/>
          <p:nvPr/>
        </p:nvSpPr>
        <p:spPr>
          <a:xfrm>
            <a:off x="273269" y="5481144"/>
            <a:ext cx="441434" cy="930166"/>
          </a:xfrm>
          <a:prstGeom prst="curved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 descr="\documentclass{article}&#10;\usepackage{amsmath}&#10;\usepackage{color}&#10;\usepackage{xfrac}&#10;\pagestyle{empty}&#10;\begin{document}&#10;&#10;$$  \sim 1.5 \times 10^{-8}     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27ACFCA3-E768-BF6F-673E-DBD6F9C17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99627" y="6060966"/>
            <a:ext cx="2233087" cy="3713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1E90B7-4B88-D312-A94E-78CA427036C5}"/>
              </a:ext>
            </a:extLst>
          </p:cNvPr>
          <p:cNvGrpSpPr/>
          <p:nvPr/>
        </p:nvGrpSpPr>
        <p:grpSpPr>
          <a:xfrm>
            <a:off x="6024145" y="325821"/>
            <a:ext cx="6025135" cy="5850395"/>
            <a:chOff x="6024145" y="325821"/>
            <a:chExt cx="6025135" cy="585039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B558E3-CE39-A4E4-1795-DA70BDFE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1023" y="4559392"/>
              <a:ext cx="4001019" cy="5878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9EE184-C6D9-7D55-A757-DBF732B2C861}"/>
                </a:ext>
              </a:extLst>
            </p:cNvPr>
            <p:cNvSpPr txBox="1"/>
            <p:nvPr/>
          </p:nvSpPr>
          <p:spPr>
            <a:xfrm>
              <a:off x="9719394" y="4920121"/>
              <a:ext cx="895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A7EA52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(0.56%)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923FC0-3635-4D80-7898-091439326FE8}"/>
                </a:ext>
              </a:extLst>
            </p:cNvPr>
            <p:cNvSpPr txBox="1"/>
            <p:nvPr/>
          </p:nvSpPr>
          <p:spPr>
            <a:xfrm>
              <a:off x="7625960" y="5914606"/>
              <a:ext cx="319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A7EA52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PiBeta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A7EA52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A7EA52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doi.org/10.1103/PhysRevLett.93.181803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6" name="Google Shape;113;p4" descr="Google Shape;113;p4">
              <a:extLst>
                <a:ext uri="{FF2B5EF4-FFF2-40B4-BE49-F238E27FC236}">
                  <a16:creationId xmlns:a16="http://schemas.microsoft.com/office/drawing/2014/main" id="{B96D3EB5-D857-036E-D2FB-0C3432F0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5976" y="688427"/>
              <a:ext cx="1967988" cy="19679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Picture 3" descr="A black and white drawing of a sphere&#10;&#10;AI-generated content may be incorrect.">
              <a:extLst>
                <a:ext uri="{FF2B5EF4-FFF2-40B4-BE49-F238E27FC236}">
                  <a16:creationId xmlns:a16="http://schemas.microsoft.com/office/drawing/2014/main" id="{DBC8FA01-E271-A6D0-9930-F6A16D59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57814" y="802132"/>
              <a:ext cx="1488862" cy="1366490"/>
            </a:xfrm>
            <a:prstGeom prst="rect">
              <a:avLst/>
            </a:prstGeom>
          </p:spPr>
        </p:pic>
        <p:pic>
          <p:nvPicPr>
            <p:cNvPr id="8" name="Picture 7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AA63404A-E613-3747-63D7-E6CFFCF0A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4145" y="2708648"/>
              <a:ext cx="6025135" cy="16216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9EE9D-FCC6-B015-5ED9-8E59C197F13B}"/>
                </a:ext>
              </a:extLst>
            </p:cNvPr>
            <p:cNvSpPr txBox="1"/>
            <p:nvPr/>
          </p:nvSpPr>
          <p:spPr>
            <a:xfrm>
              <a:off x="7893270" y="325821"/>
              <a:ext cx="2858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PiBeta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Experiment at PSI</a:t>
              </a:r>
            </a:p>
          </p:txBody>
        </p:sp>
        <p:sp>
          <p:nvSpPr>
            <p:cNvPr id="40" name="Two back-to-back photons…">
              <a:extLst>
                <a:ext uri="{FF2B5EF4-FFF2-40B4-BE49-F238E27FC236}">
                  <a16:creationId xmlns:a16="http://schemas.microsoft.com/office/drawing/2014/main" id="{7B07A497-4381-AA00-13DE-98194F694C23}"/>
                </a:ext>
              </a:extLst>
            </p:cNvPr>
            <p:cNvSpPr txBox="1">
              <a:spLocks/>
            </p:cNvSpPr>
            <p:nvPr/>
          </p:nvSpPr>
          <p:spPr>
            <a:xfrm>
              <a:off x="8660149" y="2139709"/>
              <a:ext cx="2633217" cy="745381"/>
            </a:xfrm>
            <a:prstGeom prst="rect">
              <a:avLst/>
            </a:prstGeom>
          </p:spPr>
          <p:txBody>
            <a:bodyPr lIns="91424" tIns="91424" rIns="91424" bIns="91424"/>
            <a:lstStyle>
              <a:lvl1pPr marL="342891" indent="-342891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rgbClr val="7F7F7F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32" indent="-28574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2971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4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160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2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349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 sz="2400">
                  <a:solidFill>
                    <a:srgbClr val="1A1A1A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ibri"/>
                  <a:ea typeface="Lato"/>
                  <a:cs typeface="Lato"/>
                  <a:sym typeface="Lato"/>
                </a:rPr>
                <a:t>Two back-to-back photons Very low energy positron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0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0159"/>
  <p:tag name="ORIGINALWIDTH" val=" 685.5956"/>
  <p:tag name="OUTPUTTYPE" val="PNG"/>
  <p:tag name="IGUANATEXVERSION" val="162"/>
  <p:tag name="LATEXADDIN" val="\documentclass{article}&#10;\usepackage{amsmath}&#10;\usepackage{color}&#10;\usepackage{xfrac}&#10;\pagestyle{empty}&#10;\begin{document}&#10;&#10;$$  \sim 1.5 \times 10^{-8}                                  $$&#10;&#10;&#10;&#10;\end{document}"/>
  <p:tag name="IGUANATEXSIZE" val="9"/>
  <p:tag name="IGUANATEXCURSOR" val="131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56.2997"/>
  <p:tag name="ORIGINALWIDTH" val=" 902.3759"/>
  <p:tag name="OUTPUTTYPE" val="PNG"/>
  <p:tag name="IGUANATEXVERSION" val="162"/>
  <p:tag name="LATEXADDIN" val="\documentclass{article}&#10;\usepackage{amsmath}&#10;\usepackage{color}&#10;\usepackage{xfrac}&#10;\pagestyle{empty}&#10;\begin{document}&#10;&#10;$$  \pi^+ \rightarrow e^+      $$&#10;$$ E_{e^+} = 69.3~\text{MeV} $$&#10;&#10;&#10;&#10;\end{document}"/>
  <p:tag name="IGUANATEXSIZE" val="9"/>
  <p:tag name="IGUANATEXCURSOR" val="170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5.0188"/>
  <p:tag name="ORIGINALWIDTH" val=" 831.116"/>
  <p:tag name="OUTPUTTYPE" val="PNG"/>
  <p:tag name="IGUANATEXVERSION" val="162"/>
  <p:tag name="LATEXADDIN" val="\documentclass{article}&#10;\usepackage{amsmath}&#10;\usepackage{color}&#10;\usepackage{xfrac}&#10;\pagestyle{empty}&#10;\begin{document}&#10;&#10;$$ \pi^+ \rightarrow \mu^+ \rightarrow e^+                             $$&#10;&#10;&#10;&#10;\end{document}"/>
  <p:tag name="IGUANATEXSIZE" val="9"/>
  <p:tag name="IGUANATEXCURSOR" val="158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9.5153"/>
  <p:tag name="ORIGINALWIDTH" val=" 479.3169"/>
  <p:tag name="OUTPUTTYPE" val="PNG"/>
  <p:tag name="IGUANATEXVERSION" val="162"/>
  <p:tag name="LATEXADDIN" val="\documentclass{article}&#10;\usepackage{amsmath}&#10;\usepackage{color}&#10;\usepackage{xfrac}&#10;\pagestyle{empty}&#10;\begin{document}&#10;&#10;$$ \pi^+ \rightarrow e^+                             $$&#10;&#10;&#10;&#10;\end{document}"/>
  <p:tag name="IGUANATEXSIZE" val="9"/>
  <p:tag name="IGUANATEXCURSOR" val="127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3.0506"/>
  <p:tag name="ORIGINALWIDTH" val=" 1117.656"/>
  <p:tag name="OUTPUTTYPE" val="PNG"/>
  <p:tag name="IGUANATEXVERSION" val="162"/>
  <p:tag name="LATEXADDIN" val="\documentclass{article}&#10;\usepackage{amsmath}&#10;\usepackage{color}&#10;\usepackage{xfrac}&#10;\pagestyle{empty}&#10;\begin{document}&#10;&#10;$$  \mu^+ \rightarrow e^+      $$&#10;$$ E_{e^+} = (0-53)~\text{MeV} $$&#10;&#10;&#10;&#10;\end{document}"/>
  <p:tag name="IGUANATEXSIZE" val="9"/>
  <p:tag name="IGUANATEXCURSOR" val="145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24181"/>
  <p:tag name="ORIGINALWIDTH" val="389.2013"/>
  <p:tag name="LATEXADDIN" val="\documentclass{article}&#10;\usepackage{amsmath}&#10;\pagestyle{empty}&#10;\begin{document}&#10;&#10;$$\pi \rightarrow e\nu$$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Muon Captur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7F8D72F-D18F-44DC-831D-DBB1E6C455CC}" vid="{6F03F294-AFEA-4365-B42C-2D1511A79A70}"/>
    </a:ext>
  </a:extLst>
</a:theme>
</file>

<file path=ppt/theme/theme13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7F8D72F-D18F-44DC-831D-DBB1E6C455CC}" vid="{6F03F294-AFEA-4365-B42C-2D1511A79A7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7F8D72F-D18F-44DC-831D-DBB1E6C455CC}" vid="{6F03F294-AFEA-4365-B42C-2D1511A79A7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Muon Captur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Fancy Picture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bcd2a3dc-464a-482d-bf04-afba48fff7e4" xsi:nil="true"/>
    <Teachers xmlns="bcd2a3dc-464a-482d-bf04-afba48fff7e4">
      <UserInfo>
        <DisplayName/>
        <AccountId xsi:nil="true"/>
        <AccountType/>
      </UserInfo>
    </Teachers>
    <Leaders xmlns="bcd2a3dc-464a-482d-bf04-afba48fff7e4">
      <UserInfo>
        <DisplayName/>
        <AccountId xsi:nil="true"/>
        <AccountType/>
      </UserInfo>
    </Leaders>
    <Templates xmlns="bcd2a3dc-464a-482d-bf04-afba48fff7e4" xsi:nil="true"/>
    <Members xmlns="bcd2a3dc-464a-482d-bf04-afba48fff7e4">
      <UserInfo>
        <DisplayName/>
        <AccountId xsi:nil="true"/>
        <AccountType/>
      </UserInfo>
    </Members>
    <Member_Groups xmlns="bcd2a3dc-464a-482d-bf04-afba48fff7e4">
      <UserInfo>
        <DisplayName/>
        <AccountId xsi:nil="true"/>
        <AccountType/>
      </UserInfo>
    </Member_Groups>
    <Has_Leaders_Only_SectionGroup xmlns="bcd2a3dc-464a-482d-bf04-afba48fff7e4" xsi:nil="true"/>
    <DefaultSectionNames xmlns="bcd2a3dc-464a-482d-bf04-afba48fff7e4" xsi:nil="true"/>
    <Invited_Students xmlns="bcd2a3dc-464a-482d-bf04-afba48fff7e4" xsi:nil="true"/>
    <CultureName xmlns="bcd2a3dc-464a-482d-bf04-afba48fff7e4" xsi:nil="true"/>
    <Invited_Members xmlns="bcd2a3dc-464a-482d-bf04-afba48fff7e4" xsi:nil="true"/>
    <LMS_Mappings xmlns="bcd2a3dc-464a-482d-bf04-afba48fff7e4" xsi:nil="true"/>
    <Invited_Teachers xmlns="bcd2a3dc-464a-482d-bf04-afba48fff7e4" xsi:nil="true"/>
    <IsNotebookLocked xmlns="bcd2a3dc-464a-482d-bf04-afba48fff7e4" xsi:nil="true"/>
    <FolderType xmlns="bcd2a3dc-464a-482d-bf04-afba48fff7e4" xsi:nil="true"/>
    <Distribution_Groups xmlns="bcd2a3dc-464a-482d-bf04-afba48fff7e4" xsi:nil="true"/>
    <Self_Registration_Enabled xmlns="bcd2a3dc-464a-482d-bf04-afba48fff7e4" xsi:nil="true"/>
    <AppVersion xmlns="bcd2a3dc-464a-482d-bf04-afba48fff7e4" xsi:nil="true"/>
    <TeamsChannelId xmlns="bcd2a3dc-464a-482d-bf04-afba48fff7e4" xsi:nil="true"/>
    <Invited_Leaders xmlns="bcd2a3dc-464a-482d-bf04-afba48fff7e4" xsi:nil="true"/>
    <Students xmlns="bcd2a3dc-464a-482d-bf04-afba48fff7e4">
      <UserInfo>
        <DisplayName/>
        <AccountId xsi:nil="true"/>
        <AccountType/>
      </UserInfo>
    </Students>
    <Student_Groups xmlns="bcd2a3dc-464a-482d-bf04-afba48fff7e4">
      <UserInfo>
        <DisplayName/>
        <AccountId xsi:nil="true"/>
        <AccountType/>
      </UserInfo>
    </Student_Groups>
    <Math_Settings xmlns="bcd2a3dc-464a-482d-bf04-afba48fff7e4" xsi:nil="true"/>
    <Is_Collaboration_Space_Locked xmlns="bcd2a3dc-464a-482d-bf04-afba48fff7e4" xsi:nil="true"/>
    <Owner xmlns="bcd2a3dc-464a-482d-bf04-afba48fff7e4">
      <UserInfo>
        <DisplayName/>
        <AccountId xsi:nil="true"/>
        <AccountType/>
      </UserInfo>
    </Owner>
    <Has_Teacher_Only_SectionGroup xmlns="bcd2a3dc-464a-482d-bf04-afba48fff7e4" xsi:nil="true"/>
    <_activity xmlns="bcd2a3dc-464a-482d-bf04-afba48fff7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3F6FA2263338498B8C11EA7AC4E871" ma:contentTypeVersion="44" ma:contentTypeDescription="Create a new document." ma:contentTypeScope="" ma:versionID="b1143e84868c21caa83e60d289bb9083">
  <xsd:schema xmlns:xsd="http://www.w3.org/2001/XMLSchema" xmlns:xs="http://www.w3.org/2001/XMLSchema" xmlns:p="http://schemas.microsoft.com/office/2006/metadata/properties" xmlns:ns3="650e7160-32ec-4c07-9be5-59038c21f40c" xmlns:ns4="bcd2a3dc-464a-482d-bf04-afba48fff7e4" targetNamespace="http://schemas.microsoft.com/office/2006/metadata/properties" ma:root="true" ma:fieldsID="3d05ca82296cb838126d78a361cd5490" ns3:_="" ns4:_="">
    <xsd:import namespace="650e7160-32ec-4c07-9be5-59038c21f40c"/>
    <xsd:import namespace="bcd2a3dc-464a-482d-bf04-afba48fff7e4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e7160-32ec-4c07-9be5-59038c21f40c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2a3dc-464a-482d-bf04-afba48fff7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Leaders" ma:index="3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GenerationTime" ma:index="4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4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4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49" nillable="true" ma:displayName="_activity" ma:hidden="true" ma:internalName="_activity">
      <xsd:simpleType>
        <xsd:restriction base="dms:Note"/>
      </xsd:simpleType>
    </xsd:element>
    <xsd:element name="MediaServiceObjectDetectorVersions" ma:index="5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5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6087A-EED9-467F-97CB-D47777788B99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650e7160-32ec-4c07-9be5-59038c21f40c"/>
    <ds:schemaRef ds:uri="http://schemas.microsoft.com/office/2006/metadata/properties"/>
    <ds:schemaRef ds:uri="http://purl.org/dc/elements/1.1/"/>
    <ds:schemaRef ds:uri="bcd2a3dc-464a-482d-bf04-afba48fff7e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47AA08-A0F6-4BE7-8C8C-E74282BC67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BE3065-D4F2-4794-9421-EF7FD720575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50e7160-32ec-4c07-9be5-59038c21f40c"/>
    <ds:schemaRef ds:uri="bcd2a3dc-464a-482d-bf04-afba48fff7e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18803</TotalTime>
  <Words>3576</Words>
  <Application>Microsoft Office PowerPoint</Application>
  <PresentationFormat>Widescreen</PresentationFormat>
  <Paragraphs>543</Paragraphs>
  <Slides>44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75" baseType="lpstr">
      <vt:lpstr>-apple-system</vt:lpstr>
      <vt:lpstr>Arial</vt:lpstr>
      <vt:lpstr>Calibri</vt:lpstr>
      <vt:lpstr>Calibri Light</vt:lpstr>
      <vt:lpstr>Cambria Math</vt:lpstr>
      <vt:lpstr>Helvetica</vt:lpstr>
      <vt:lpstr>Helvetica Neue</vt:lpstr>
      <vt:lpstr>Helvetica Neue Light</vt:lpstr>
      <vt:lpstr>Helvetica Neue Medium</vt:lpstr>
      <vt:lpstr>Lato</vt:lpstr>
      <vt:lpstr>Monotype Sorts</vt:lpstr>
      <vt:lpstr>Noto Sans Symbols</vt:lpstr>
      <vt:lpstr>Proxima Nova</vt:lpstr>
      <vt:lpstr>Source Sans Pro</vt:lpstr>
      <vt:lpstr>Sylfaen</vt:lpstr>
      <vt:lpstr>Symbol</vt:lpstr>
      <vt:lpstr>Times Roman</vt:lpstr>
      <vt:lpstr>Wingdings</vt:lpstr>
      <vt:lpstr>1_Muon Capture</vt:lpstr>
      <vt:lpstr>Fermilab_PPT_090915</vt:lpstr>
      <vt:lpstr>1_Office Theme</vt:lpstr>
      <vt:lpstr>1_Fermilab_PPT_090915</vt:lpstr>
      <vt:lpstr>3_Office Theme</vt:lpstr>
      <vt:lpstr>21_BasicWhite</vt:lpstr>
      <vt:lpstr>2_Muon Capture</vt:lpstr>
      <vt:lpstr>22_BasicWhite</vt:lpstr>
      <vt:lpstr>Fancy Pictures</vt:lpstr>
      <vt:lpstr>6_Office Theme</vt:lpstr>
      <vt:lpstr>Simple Light</vt:lpstr>
      <vt:lpstr>2_Fermilab_PPT_090915</vt:lpstr>
      <vt:lpstr>Spearmint</vt:lpstr>
      <vt:lpstr>PIONEER: A next-generation rare pion decay experiment</vt:lpstr>
      <vt:lpstr>Lepton Flavor Universality The weak interaction bare gauge couplings among leptons are the same e / m / t</vt:lpstr>
      <vt:lpstr>Physics Case I: Precision Test of Lepton Flavor Universality</vt:lpstr>
      <vt:lpstr>Rare Pion Decays: History</vt:lpstr>
      <vt:lpstr>Rare Pion Decays: History</vt:lpstr>
      <vt:lpstr>These days, one can even make a rough measure as a “Student Exercise”</vt:lpstr>
      <vt:lpstr>PIONEER aims for 10-4 Level of precision on a 10-4 branch in LFU Tests</vt:lpstr>
      <vt:lpstr>Physics Case II: Testing CKM Unitarity</vt:lpstr>
      <vt:lpstr>Pion Beta Decay … historical </vt:lpstr>
      <vt:lpstr>PiBeta concept with PIONEER’s LYSO calorimeter option</vt:lpstr>
      <vt:lpstr>Physics Case III: Search for Weakly Coupled Physics:</vt:lpstr>
      <vt:lpstr>PowerPoint Presentation</vt:lpstr>
      <vt:lpstr>The basics of pion decays (at rest) related to measuring </vt:lpstr>
      <vt:lpstr>The ideal and realistic e+ energy spectrum:</vt:lpstr>
      <vt:lpstr>Why so challenging?</vt:lpstr>
      <vt:lpstr>PowerPoint Presentation</vt:lpstr>
      <vt:lpstr>In any analysis, one must determine from a Master Formula:</vt:lpstr>
      <vt:lpstr>PIONEER generic design:</vt:lpstr>
      <vt:lpstr>Approved to use the high-rate pion piE5 beam at PSI</vt:lpstr>
      <vt:lpstr>LGAD-based Active TARget</vt:lpstr>
      <vt:lpstr>(TI)* Low Gain Avalanche Diodes (LGAD)</vt:lpstr>
      <vt:lpstr>Sensor characterization</vt:lpstr>
      <vt:lpstr>A very preliminary example of results from 1 month ago on a variety of sensorts vs angle and bias voltage</vt:lpstr>
      <vt:lpstr>And then we must Model Gain Dependency</vt:lpstr>
      <vt:lpstr>The ATAR has a deep connection to Italy !</vt:lpstr>
      <vt:lpstr>Pion processes in ATAR</vt:lpstr>
      <vt:lpstr>How these processes will appear in ATAR</vt:lpstr>
      <vt:lpstr>Minimizing the low-side tail is part of Calorimeter design</vt:lpstr>
      <vt:lpstr>Short calorimeter interlude: exploring calorimeter options</vt:lpstr>
      <vt:lpstr>LYSO R&amp;D very promising …</vt:lpstr>
      <vt:lpstr>Energy resolution with “bench” sources on single crystals</vt:lpstr>
      <vt:lpstr>Energy and timing resolution of a 10-array</vt:lpstr>
      <vt:lpstr>Design of a Tapered Array for PIONEER</vt:lpstr>
      <vt:lpstr>Test beam 4 weeks ago…</vt:lpstr>
      <vt:lpstr>Our Calibration Concept</vt:lpstr>
      <vt:lpstr>To measure the real lineshape, you must veto π→μ →e </vt:lpstr>
      <vt:lpstr>Pivot to our developing analysis methods: 3 essential tasks</vt:lpstr>
      <vt:lpstr>Basic steps involve finding the tracklets</vt:lpstr>
      <vt:lpstr>Including the more challenging ones for topological reasons or owing to important sub-dominant processes</vt:lpstr>
      <vt:lpstr>Advanced AI/ML techniques that adapt to the event topologies based on extensive training</vt:lpstr>
      <vt:lpstr>An example of how a Rules based approach can differ from our AI/ML approach in the prediction of the Pion stop location in the ATAR for both Pienu and Michel events</vt:lpstr>
      <vt:lpstr>Status of PIONEER:  A next-gen campaign</vt:lpstr>
      <vt:lpstr>(some from the) PIONEER Collaboration </vt:lpstr>
      <vt:lpstr>The types of events we will encounter … (I am making it look easy here; it’s not)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Muon Group at CENPA/UW</dc:title>
  <dc:creator>Peter Kammel</dc:creator>
  <cp:lastModifiedBy>David Hertzog</cp:lastModifiedBy>
  <cp:revision>93</cp:revision>
  <cp:lastPrinted>2022-10-19T17:45:30Z</cp:lastPrinted>
  <dcterms:created xsi:type="dcterms:W3CDTF">2018-01-31T17:39:23Z</dcterms:created>
  <dcterms:modified xsi:type="dcterms:W3CDTF">2025-10-02T08:45:05Z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0x010100E63F6FA2263338498B8C11EA7AC4E871</vt:lpwstr>
  </property>
</Properties>
</file>