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309" r:id="rId2"/>
    <p:sldId id="279" r:id="rId3"/>
    <p:sldId id="278" r:id="rId4"/>
    <p:sldId id="304" r:id="rId5"/>
    <p:sldId id="305" r:id="rId6"/>
    <p:sldId id="306" r:id="rId7"/>
    <p:sldId id="307" r:id="rId8"/>
    <p:sldId id="303" r:id="rId9"/>
    <p:sldId id="281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94" r:id="rId18"/>
    <p:sldId id="282" r:id="rId19"/>
    <p:sldId id="283" r:id="rId20"/>
    <p:sldId id="284" r:id="rId21"/>
    <p:sldId id="285" r:id="rId22"/>
    <p:sldId id="290" r:id="rId23"/>
    <p:sldId id="291" r:id="rId24"/>
    <p:sldId id="292" r:id="rId25"/>
    <p:sldId id="295" r:id="rId26"/>
  </p:sldIdLst>
  <p:sldSz cx="18288000" cy="10287000"/>
  <p:notesSz cx="6858000" cy="9144000"/>
  <p:embeddedFontLst>
    <p:embeddedFont>
      <p:font typeface="Amasis MT Pro Medium" panose="02040604050005020304" pitchFamily="18" charset="0"/>
      <p:regular r:id="rId28"/>
    </p:embeddedFont>
    <p:embeddedFont>
      <p:font typeface="Helvetica Neue" panose="020B0604020202020204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SemiBold" panose="000007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680">
          <p15:clr>
            <a:srgbClr val="FF00FF"/>
          </p15:clr>
        </p15:guide>
        <p15:guide id="2" pos="10840">
          <p15:clr>
            <a:srgbClr val="FF00FF"/>
          </p15:clr>
        </p15:guide>
        <p15:guide id="3" orient="horz" pos="510">
          <p15:clr>
            <a:srgbClr val="FF00FF"/>
          </p15:clr>
        </p15:guide>
        <p15:guide id="4" pos="11520">
          <p15:clr>
            <a:srgbClr val="00FFFF"/>
          </p15:clr>
        </p15:guide>
        <p15:guide id="5">
          <p15:clr>
            <a:srgbClr val="00FFFF"/>
          </p15:clr>
        </p15:guide>
        <p15:guide id="6" pos="11010">
          <p15:clr>
            <a:srgbClr val="FF00FF"/>
          </p15:clr>
        </p15:guide>
        <p15:guide id="7" pos="11350">
          <p15:clr>
            <a:srgbClr val="FF00FF"/>
          </p15:clr>
        </p15:guide>
        <p15:guide id="8" pos="170">
          <p15:clr>
            <a:srgbClr val="FF00FF"/>
          </p15:clr>
        </p15:guide>
        <p15:guide id="9" pos="510">
          <p15:clr>
            <a:srgbClr val="FF00FF"/>
          </p15:clr>
        </p15:guide>
        <p15:guide id="10" orient="horz" pos="6480">
          <p15:clr>
            <a:srgbClr val="00FFFF"/>
          </p15:clr>
        </p15:guide>
        <p15:guide id="11" pos="5858">
          <p15:clr>
            <a:srgbClr val="00FFFF"/>
          </p15:clr>
        </p15:guide>
        <p15:guide id="12" orient="horz">
          <p15:clr>
            <a:srgbClr val="00FF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CC99FF"/>
    <a:srgbClr val="D7B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0" autoAdjust="0"/>
  </p:normalViewPr>
  <p:slideViewPr>
    <p:cSldViewPr snapToGrid="0">
      <p:cViewPr>
        <p:scale>
          <a:sx n="60" d="100"/>
          <a:sy n="60" d="100"/>
        </p:scale>
        <p:origin x="370" y="-154"/>
      </p:cViewPr>
      <p:guideLst>
        <p:guide pos="680"/>
        <p:guide pos="10840"/>
        <p:guide orient="horz" pos="510"/>
        <p:guide pos="11520"/>
        <p:guide/>
        <p:guide pos="11010"/>
        <p:guide pos="11350"/>
        <p:guide pos="170"/>
        <p:guide pos="510"/>
        <p:guide orient="horz" pos="6480"/>
        <p:guide pos="5858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9840c21452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9840c21452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71E53D69-D75E-EAA8-1E54-E156CD43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1DE402D9-C00A-DC16-E5EB-08D3407499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E6D8AAD7-E644-B671-8B00-F1F94D72D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61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70E84D75-FC86-7882-FBDA-310F8B2C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082E3982-468D-435D-A5C8-BCA067913B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F243A09A-CA88-DDB9-FBAA-C0E161C1D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68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44FFD232-FC23-9085-356A-05C07E4D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F71556D6-9C63-A8E3-D6E4-B4E36E616B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52BBA10E-9B1F-7DF3-485D-665BA6FDD1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45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93ADC0DC-822D-30E8-FC8F-BD29DB1C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711FFC03-63CC-AF7D-6BE8-24D671B37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0F8716F3-9DED-8541-EED9-D2DF278C3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100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D1D740F4-24A5-DA45-634B-887F8CF5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210ED72F-0650-6E65-D966-9B39A80FF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779195CB-5995-5D31-4C4E-3BBE1635C3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628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81779B52-133A-52D9-30EC-8494A3369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D97D0441-5668-9FC3-4AB4-59CE7C1CE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A22EA2FE-1E93-FEB2-12FE-189297486B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73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6ebad2f0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36ebad2f0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0_13_0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9840c21452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9840c21452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0_13_0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9840c21452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9840c21452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9840c21452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9840c21452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perche calorimetro (imaging)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9840c2145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9840c21452_2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9840c21452_2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9840c21452_2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Configurazione 0_13_0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9840c21452_2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39840c21452_2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9840c21452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9840c21452_2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6e9cb1c58b_4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6e9cb1c58b_4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>
          <a:extLst>
            <a:ext uri="{FF2B5EF4-FFF2-40B4-BE49-F238E27FC236}">
              <a16:creationId xmlns:a16="http://schemas.microsoft.com/office/drawing/2014/main" id="{7AC85D9B-962B-FFA0-3BC4-AA879D4D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9840c21452_2_294:notes">
            <a:extLst>
              <a:ext uri="{FF2B5EF4-FFF2-40B4-BE49-F238E27FC236}">
                <a16:creationId xmlns:a16="http://schemas.microsoft.com/office/drawing/2014/main" id="{3B723879-6578-CA7E-837F-340D5A73A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9840c21452_2_294:notes">
            <a:extLst>
              <a:ext uri="{FF2B5EF4-FFF2-40B4-BE49-F238E27FC236}">
                <a16:creationId xmlns:a16="http://schemas.microsoft.com/office/drawing/2014/main" id="{F58F4E18-F8A7-B1D4-7B2A-FC53C1283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27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>
          <a:extLst>
            <a:ext uri="{FF2B5EF4-FFF2-40B4-BE49-F238E27FC236}">
              <a16:creationId xmlns:a16="http://schemas.microsoft.com/office/drawing/2014/main" id="{4DA03683-918C-6487-8A11-0777BE8A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9840c21452_2_294:notes">
            <a:extLst>
              <a:ext uri="{FF2B5EF4-FFF2-40B4-BE49-F238E27FC236}">
                <a16:creationId xmlns:a16="http://schemas.microsoft.com/office/drawing/2014/main" id="{6D4A7F4E-217E-615A-6324-1A05D48413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9840c21452_2_294:notes">
            <a:extLst>
              <a:ext uri="{FF2B5EF4-FFF2-40B4-BE49-F238E27FC236}">
                <a16:creationId xmlns:a16="http://schemas.microsoft.com/office/drawing/2014/main" id="{507D26E7-836E-00F5-F802-E10418B9BD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89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>
          <a:extLst>
            <a:ext uri="{FF2B5EF4-FFF2-40B4-BE49-F238E27FC236}">
              <a16:creationId xmlns:a16="http://schemas.microsoft.com/office/drawing/2014/main" id="{1113EA36-EA51-FE96-20FA-75970872D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9840c21452_2_311:notes">
            <a:extLst>
              <a:ext uri="{FF2B5EF4-FFF2-40B4-BE49-F238E27FC236}">
                <a16:creationId xmlns:a16="http://schemas.microsoft.com/office/drawing/2014/main" id="{F56120C5-EE1A-890A-5BC8-CDDB50B368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39840c21452_2_311:notes">
            <a:extLst>
              <a:ext uri="{FF2B5EF4-FFF2-40B4-BE49-F238E27FC236}">
                <a16:creationId xmlns:a16="http://schemas.microsoft.com/office/drawing/2014/main" id="{2D36F12C-0904-0B42-D974-DF3530280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95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>
          <a:extLst>
            <a:ext uri="{FF2B5EF4-FFF2-40B4-BE49-F238E27FC236}">
              <a16:creationId xmlns:a16="http://schemas.microsoft.com/office/drawing/2014/main" id="{D897DD2A-5B7B-4245-3A4C-816A7C91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9840c21452_2_311:notes">
            <a:extLst>
              <a:ext uri="{FF2B5EF4-FFF2-40B4-BE49-F238E27FC236}">
                <a16:creationId xmlns:a16="http://schemas.microsoft.com/office/drawing/2014/main" id="{04C39487-C55F-10C9-CECB-C8C4BB38DF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39840c21452_2_311:notes">
            <a:extLst>
              <a:ext uri="{FF2B5EF4-FFF2-40B4-BE49-F238E27FC236}">
                <a16:creationId xmlns:a16="http://schemas.microsoft.com/office/drawing/2014/main" id="{AE877FFC-1C85-DC14-B39B-4ECEA51D81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01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>
          <a:extLst>
            <a:ext uri="{FF2B5EF4-FFF2-40B4-BE49-F238E27FC236}">
              <a16:creationId xmlns:a16="http://schemas.microsoft.com/office/drawing/2014/main" id="{62F37E73-B34A-B880-4F75-ADDACEEA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9840c21452_2_68:notes">
            <a:extLst>
              <a:ext uri="{FF2B5EF4-FFF2-40B4-BE49-F238E27FC236}">
                <a16:creationId xmlns:a16="http://schemas.microsoft.com/office/drawing/2014/main" id="{EC9ACCA2-4E47-BCBB-2CB3-D1864B434E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9840c21452_2_68:notes">
            <a:extLst>
              <a:ext uri="{FF2B5EF4-FFF2-40B4-BE49-F238E27FC236}">
                <a16:creationId xmlns:a16="http://schemas.microsoft.com/office/drawing/2014/main" id="{3AC341A9-88F6-8011-9F72-6FC2C5787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perche calorimetro (imaging)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231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9840c21452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9840c21452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>
          <a:extLst>
            <a:ext uri="{FF2B5EF4-FFF2-40B4-BE49-F238E27FC236}">
              <a16:creationId xmlns:a16="http://schemas.microsoft.com/office/drawing/2014/main" id="{0714CB93-141D-B4FB-3CFA-DEB87379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840c21452_2_143:notes">
            <a:extLst>
              <a:ext uri="{FF2B5EF4-FFF2-40B4-BE49-F238E27FC236}">
                <a16:creationId xmlns:a16="http://schemas.microsoft.com/office/drawing/2014/main" id="{1F5F39B5-3EE8-4580-07A0-B807C063F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9840c21452_2_143:notes">
            <a:extLst>
              <a:ext uri="{FF2B5EF4-FFF2-40B4-BE49-F238E27FC236}">
                <a16:creationId xmlns:a16="http://schemas.microsoft.com/office/drawing/2014/main" id="{ADCB9215-E58F-8B75-2E01-4042F41598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63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unidformazione.com/poliba-politecnico-bar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BABD260-F782-BC9C-71EC-13C6A680E3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</a:t>
            </a:fld>
            <a:endParaRPr lang="it-IT"/>
          </a:p>
        </p:txBody>
      </p:sp>
      <p:pic>
        <p:nvPicPr>
          <p:cNvPr id="6" name="Immagine 5" descr="Immagine che contiene testo, elettronica, compact disk, cerchio&#10;&#10;Il contenuto generato dall'IA potrebbe non essere corretto.">
            <a:extLst>
              <a:ext uri="{FF2B5EF4-FFF2-40B4-BE49-F238E27FC236}">
                <a16:creationId xmlns:a16="http://schemas.microsoft.com/office/drawing/2014/main" id="{3B5D00A1-6AA4-875F-8B50-E81005DF6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648" y="1179420"/>
            <a:ext cx="10829198" cy="7318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AFFF3CAC-B22B-BF4B-694F-6E450963B026}"/>
              </a:ext>
            </a:extLst>
          </p:cNvPr>
          <p:cNvSpPr txBox="1">
            <a:spLocks/>
          </p:cNvSpPr>
          <p:nvPr/>
        </p:nvSpPr>
        <p:spPr>
          <a:xfrm>
            <a:off x="970708" y="6276244"/>
            <a:ext cx="4023359" cy="12081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1800" dirty="0"/>
              <a:t>ADAPT </a:t>
            </a:r>
            <a:r>
              <a:rPr lang="it-IT" sz="1800" dirty="0" err="1"/>
              <a:t>collaboration</a:t>
            </a:r>
            <a:r>
              <a:rPr lang="it-IT" sz="1800" dirty="0"/>
              <a:t> meeting, Bari</a:t>
            </a:r>
            <a:r>
              <a:rPr lang="en-GB" sz="1800" dirty="0"/>
              <a:t>, December 4</a:t>
            </a:r>
            <a:r>
              <a:rPr lang="en-GB" sz="1800" baseline="30000" dirty="0"/>
              <a:t>th</a:t>
            </a:r>
            <a:r>
              <a:rPr lang="en-GB" sz="1800" dirty="0"/>
              <a:t>, 2025</a:t>
            </a:r>
          </a:p>
          <a:p>
            <a:pPr algn="ctr"/>
            <a:endParaRPr lang="it-IT" sz="20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31AF071-0C3C-27FD-5326-675468C11938}"/>
              </a:ext>
            </a:extLst>
          </p:cNvPr>
          <p:cNvSpPr txBox="1">
            <a:spLocks/>
          </p:cNvSpPr>
          <p:nvPr/>
        </p:nvSpPr>
        <p:spPr>
          <a:xfrm>
            <a:off x="970707" y="3891919"/>
            <a:ext cx="4023360" cy="232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4400" dirty="0">
                <a:latin typeface="Amasis MT Pro Medium" panose="02040604050005020304" pitchFamily="18" charset="0"/>
              </a:rPr>
              <a:t>CsI and Hodo SMART board for the ADAPT </a:t>
            </a:r>
            <a:r>
              <a:rPr lang="it-IT" sz="4400" dirty="0" err="1">
                <a:latin typeface="Amasis MT Pro Medium" panose="02040604050005020304" pitchFamily="18" charset="0"/>
              </a:rPr>
              <a:t>instrument</a:t>
            </a:r>
            <a:endParaRPr lang="it-IT" sz="4400" dirty="0">
              <a:latin typeface="Amasis MT Pro Medium" panose="020406040500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FD56BF-A3AB-9033-F9B8-A87C583E7D17}"/>
              </a:ext>
            </a:extLst>
          </p:cNvPr>
          <p:cNvSpPr txBox="1"/>
          <p:nvPr/>
        </p:nvSpPr>
        <p:spPr>
          <a:xfrm>
            <a:off x="993566" y="3153255"/>
            <a:ext cx="3977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latin typeface="+mj-lt"/>
                <a:cs typeface="Calibri" pitchFamily="34"/>
              </a:rPr>
              <a:t>G.De</a:t>
            </a:r>
            <a:r>
              <a:rPr lang="it-IT" sz="1400" b="1" dirty="0">
                <a:latin typeface="+mj-lt"/>
                <a:cs typeface="Calibri" pitchFamily="34"/>
              </a:rPr>
              <a:t> Palma, </a:t>
            </a:r>
            <a:r>
              <a:rPr lang="it-IT" sz="1400" dirty="0">
                <a:latin typeface="+mj-lt"/>
                <a:cs typeface="Calibri" pitchFamily="34"/>
              </a:rPr>
              <a:t>E. </a:t>
            </a:r>
            <a:r>
              <a:rPr lang="it-IT" sz="1400" dirty="0" err="1">
                <a:latin typeface="+mj-lt"/>
                <a:cs typeface="Calibri" pitchFamily="34"/>
              </a:rPr>
              <a:t>Bissaldi</a:t>
            </a:r>
            <a:r>
              <a:rPr lang="it-IT" sz="1400" dirty="0">
                <a:latin typeface="+mj-lt"/>
                <a:cs typeface="Calibri" pitchFamily="34"/>
              </a:rPr>
              <a:t>, L. Di Venere, F. Gargano, F. Giordano, F. </a:t>
            </a:r>
            <a:r>
              <a:rPr lang="it-IT" sz="1400" dirty="0" err="1">
                <a:latin typeface="+mj-lt"/>
                <a:cs typeface="Calibri" pitchFamily="34"/>
              </a:rPr>
              <a:t>Licciulli</a:t>
            </a:r>
            <a:r>
              <a:rPr lang="it-IT" sz="1400" dirty="0">
                <a:latin typeface="+mj-lt"/>
                <a:cs typeface="Calibri" pitchFamily="34"/>
              </a:rPr>
              <a:t>, </a:t>
            </a:r>
          </a:p>
          <a:p>
            <a:pPr algn="ctr"/>
            <a:r>
              <a:rPr lang="it-IT" sz="1400" dirty="0">
                <a:latin typeface="+mj-lt"/>
                <a:cs typeface="Calibri" pitchFamily="34"/>
              </a:rPr>
              <a:t>P. Loizzo, M.N. </a:t>
            </a:r>
            <a:r>
              <a:rPr lang="it-IT" sz="1400" dirty="0" err="1">
                <a:latin typeface="+mj-lt"/>
                <a:cs typeface="Calibri" pitchFamily="34"/>
              </a:rPr>
              <a:t>Mazziotta</a:t>
            </a:r>
            <a:r>
              <a:rPr lang="it-IT" sz="1400" dirty="0">
                <a:latin typeface="+mj-lt"/>
                <a:cs typeface="Calibri" pitchFamily="34"/>
              </a:rPr>
              <a:t>, M. Cecca</a:t>
            </a:r>
            <a:endParaRPr lang="it-IT" sz="1400" baseline="30000" dirty="0">
              <a:latin typeface="+mj-lt"/>
              <a:cs typeface="Calibri" pitchFamily="34"/>
            </a:endParaRPr>
          </a:p>
        </p:txBody>
      </p:sp>
      <p:pic>
        <p:nvPicPr>
          <p:cNvPr id="13" name="Picture 86" descr="A logo with a person in a cross and a hexagon&#10;&#10;Description automatically generated">
            <a:extLst>
              <a:ext uri="{FF2B5EF4-FFF2-40B4-BE49-F238E27FC236}">
                <a16:creationId xmlns:a16="http://schemas.microsoft.com/office/drawing/2014/main" id="{E727931D-1419-A13F-02DD-E0896721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0119" y="2147336"/>
            <a:ext cx="1121198" cy="488334"/>
          </a:xfrm>
          <a:prstGeom prst="rect">
            <a:avLst/>
          </a:prstGeom>
        </p:spPr>
      </p:pic>
      <p:pic>
        <p:nvPicPr>
          <p:cNvPr id="14" name="Picture 13" descr="A yellow figure with purple lines and circles&#10;&#10;Description automatically generated">
            <a:extLst>
              <a:ext uri="{FF2B5EF4-FFF2-40B4-BE49-F238E27FC236}">
                <a16:creationId xmlns:a16="http://schemas.microsoft.com/office/drawing/2014/main" id="{5AA0DDED-BA13-58F4-8C4F-26FBB838C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878" y="2033715"/>
            <a:ext cx="932113" cy="738664"/>
          </a:xfrm>
          <a:prstGeom prst="rect">
            <a:avLst/>
          </a:prstGeom>
        </p:spPr>
      </p:pic>
      <p:pic>
        <p:nvPicPr>
          <p:cNvPr id="15" name="Immagine 14" descr="Immagine che contiene testo, emblema, logo, simbolo&#10;&#10;Descrizione generata automaticamente">
            <a:extLst>
              <a:ext uri="{FF2B5EF4-FFF2-40B4-BE49-F238E27FC236}">
                <a16:creationId xmlns:a16="http://schemas.microsoft.com/office/drawing/2014/main" id="{0DBEAE23-CCDD-28AC-898C-1119033B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613" y="2010626"/>
            <a:ext cx="950075" cy="761753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782083E-9D2D-ECF5-7882-C03F671E9F39}"/>
              </a:ext>
            </a:extLst>
          </p:cNvPr>
          <p:cNvSpPr/>
          <p:nvPr/>
        </p:nvSpPr>
        <p:spPr>
          <a:xfrm>
            <a:off x="993566" y="1062017"/>
            <a:ext cx="6045409" cy="23480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694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3A285EA7-831B-28E4-9EF0-AE8EDC27C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FE335BFF-382F-AE6C-469B-95800BEFDFA3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342A53F6-A089-B5F4-21B4-4EA688824F3F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A86939C4-5FA0-376D-9B6F-832622423934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ECA07C93-63DD-E941-D080-23DB656C4BC2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Method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BDCAAAEA-3292-6E53-E836-304B4C74BF44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6" name="Google Shape;726;p39">
            <a:extLst>
              <a:ext uri="{FF2B5EF4-FFF2-40B4-BE49-F238E27FC236}">
                <a16:creationId xmlns:a16="http://schemas.microsoft.com/office/drawing/2014/main" id="{63C537AE-E4CE-4834-B162-283E076B9A4B}"/>
              </a:ext>
            </a:extLst>
          </p:cNvPr>
          <p:cNvSpPr txBox="1"/>
          <p:nvPr/>
        </p:nvSpPr>
        <p:spPr>
          <a:xfrm>
            <a:off x="1068025" y="1944991"/>
            <a:ext cx="5557062" cy="5850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600" b="1" dirty="0">
                <a:latin typeface="Helvetica Neue"/>
                <a:ea typeface="Helvetica Neue"/>
                <a:cs typeface="Helvetica Neue"/>
                <a:sym typeface="Helvetica Neue"/>
              </a:rPr>
              <a:t>Tests and analysis performed</a:t>
            </a:r>
            <a:endParaRPr sz="2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7" name="Google Shape;727;p39">
            <a:extLst>
              <a:ext uri="{FF2B5EF4-FFF2-40B4-BE49-F238E27FC236}">
                <a16:creationId xmlns:a16="http://schemas.microsoft.com/office/drawing/2014/main" id="{E439CC4A-F94F-021E-1E79-1D9AA6B2DA01}"/>
              </a:ext>
            </a:extLst>
          </p:cNvPr>
          <p:cNvSpPr/>
          <p:nvPr/>
        </p:nvSpPr>
        <p:spPr>
          <a:xfrm>
            <a:off x="1080000" y="3191458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8" name="Google Shape;728;p39">
            <a:extLst>
              <a:ext uri="{FF2B5EF4-FFF2-40B4-BE49-F238E27FC236}">
                <a16:creationId xmlns:a16="http://schemas.microsoft.com/office/drawing/2014/main" id="{714F9F43-D6CD-81F0-B260-926CB3798E95}"/>
              </a:ext>
            </a:extLst>
          </p:cNvPr>
          <p:cNvSpPr txBox="1"/>
          <p:nvPr/>
        </p:nvSpPr>
        <p:spPr>
          <a:xfrm>
            <a:off x="1519926" y="3907043"/>
            <a:ext cx="526666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600" b="1" dirty="0">
                <a:latin typeface="Helvetica Neue"/>
                <a:ea typeface="Helvetica Neue"/>
                <a:cs typeface="Helvetica Neue"/>
                <a:sym typeface="Helvetica Neue"/>
              </a:rPr>
              <a:t>Oscilloscope </a:t>
            </a: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measurements: 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600" dirty="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hreshold scan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HV scan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P.E. peaks identification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Gain and efficiency calculation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35" name="Google Shape;735;p39">
            <a:extLst>
              <a:ext uri="{FF2B5EF4-FFF2-40B4-BE49-F238E27FC236}">
                <a16:creationId xmlns:a16="http://schemas.microsoft.com/office/drawing/2014/main" id="{C40B2CF2-4003-BB87-6E7B-E55547398888}"/>
              </a:ext>
            </a:extLst>
          </p:cNvPr>
          <p:cNvGrpSpPr/>
          <p:nvPr/>
        </p:nvGrpSpPr>
        <p:grpSpPr>
          <a:xfrm>
            <a:off x="1068025" y="6884871"/>
            <a:ext cx="8962253" cy="1199960"/>
            <a:chOff x="10294925" y="6028189"/>
            <a:chExt cx="8962253" cy="1199960"/>
          </a:xfrm>
        </p:grpSpPr>
        <p:sp>
          <p:nvSpPr>
            <p:cNvPr id="736" name="Google Shape;736;p39">
              <a:extLst>
                <a:ext uri="{FF2B5EF4-FFF2-40B4-BE49-F238E27FC236}">
                  <a16:creationId xmlns:a16="http://schemas.microsoft.com/office/drawing/2014/main" id="{5782444A-E98D-72B1-6494-20184877D290}"/>
                </a:ext>
              </a:extLst>
            </p:cNvPr>
            <p:cNvSpPr/>
            <p:nvPr/>
          </p:nvSpPr>
          <p:spPr>
            <a:xfrm>
              <a:off x="10294925" y="6028189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7" name="Google Shape;737;p39">
              <a:extLst>
                <a:ext uri="{FF2B5EF4-FFF2-40B4-BE49-F238E27FC236}">
                  <a16:creationId xmlns:a16="http://schemas.microsoft.com/office/drawing/2014/main" id="{3429F70F-CA51-5799-8B7D-63958A814769}"/>
                </a:ext>
              </a:extLst>
            </p:cNvPr>
            <p:cNvSpPr txBox="1"/>
            <p:nvPr/>
          </p:nvSpPr>
          <p:spPr>
            <a:xfrm>
              <a:off x="10775003" y="6643149"/>
              <a:ext cx="8482175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Signals acquired with the </a:t>
              </a:r>
              <a:r>
                <a:rPr lang="it" sz="2600" b="1" dirty="0">
                  <a:latin typeface="Helvetica Neue"/>
                  <a:ea typeface="Helvetica Neue"/>
                  <a:cs typeface="Helvetica Neue"/>
                  <a:sym typeface="Helvetica Neue"/>
                </a:rPr>
                <a:t>TARGET</a:t>
              </a:r>
              <a:r>
                <a:rPr lang="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 to check the noise</a:t>
              </a:r>
            </a:p>
            <a:p>
              <a:pPr marL="457200" lvl="0" indent="-457200" algn="l" rtl="0"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it-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rPr lang="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hreshold scan </a:t>
              </a:r>
            </a:p>
            <a:p>
              <a:pPr marL="457200" lvl="0" indent="-457200" algn="l" rtl="0"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Waveform and integrated charge distributions</a:t>
              </a:r>
            </a:p>
            <a:p>
              <a:pPr marL="457200" lvl="0" indent="-457200" algn="l" rtl="0"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it" sz="2600" dirty="0">
                  <a:latin typeface="Helvetica Neue"/>
                  <a:ea typeface="Helvetica Neue"/>
                  <a:cs typeface="Helvetica Neue"/>
                  <a:sym typeface="Helvetica Neue"/>
                </a:rPr>
                <a:t>Scan over integration window</a:t>
              </a:r>
              <a:endParaRPr sz="2600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299665-A0BC-D352-F7B8-B89B22D3239C}"/>
              </a:ext>
            </a:extLst>
          </p:cNvPr>
          <p:cNvSpPr txBox="1"/>
          <p:nvPr/>
        </p:nvSpPr>
        <p:spPr>
          <a:xfrm>
            <a:off x="7090814" y="2527413"/>
            <a:ext cx="6556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B0604020202020204" charset="0"/>
              </a:rPr>
              <a:t>Analog output of </a:t>
            </a:r>
            <a:r>
              <a:rPr lang="en-US" sz="2400" dirty="0">
                <a:solidFill>
                  <a:srgbClr val="D7BD5F"/>
                </a:solidFill>
                <a:latin typeface="Helvetica Neue" panose="020B0604020202020204" charset="0"/>
              </a:rPr>
              <a:t>one SMART </a:t>
            </a:r>
            <a:r>
              <a:rPr lang="en-US" sz="2400" dirty="0">
                <a:solidFill>
                  <a:schemeClr val="tx1"/>
                </a:solidFill>
                <a:latin typeface="Helvetica Neue" panose="020B0604020202020204" charset="0"/>
              </a:rPr>
              <a:t>channel</a:t>
            </a:r>
          </a:p>
          <a:p>
            <a:r>
              <a:rPr lang="en-US" sz="2400" dirty="0"/>
              <a:t>Analog output of </a:t>
            </a:r>
            <a:r>
              <a:rPr lang="en-US" sz="2400" dirty="0">
                <a:solidFill>
                  <a:srgbClr val="FF0066"/>
                </a:solidFill>
              </a:rPr>
              <a:t>summer amplifier</a:t>
            </a:r>
          </a:p>
          <a:p>
            <a:r>
              <a:rPr lang="en-US" sz="2400" dirty="0">
                <a:solidFill>
                  <a:srgbClr val="00B0F0"/>
                </a:solidFill>
              </a:rPr>
              <a:t>NOT Fast OR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Threshold</a:t>
            </a:r>
            <a:endParaRPr lang="it-IT" sz="2400" dirty="0">
              <a:latin typeface="Helvetica Neue" panose="020B0604020202020204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6CF6797-A81E-5F03-14C5-C393BC7AAD12}"/>
              </a:ext>
            </a:extLst>
          </p:cNvPr>
          <p:cNvCxnSpPr>
            <a:cxnSpLocks/>
          </p:cNvCxnSpPr>
          <p:nvPr/>
        </p:nvCxnSpPr>
        <p:spPr>
          <a:xfrm>
            <a:off x="4009006" y="5527003"/>
            <a:ext cx="0" cy="45981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737;p39">
            <a:extLst>
              <a:ext uri="{FF2B5EF4-FFF2-40B4-BE49-F238E27FC236}">
                <a16:creationId xmlns:a16="http://schemas.microsoft.com/office/drawing/2014/main" id="{474B6598-4DA4-69BE-C4D6-CC185BB3A8BE}"/>
              </a:ext>
            </a:extLst>
          </p:cNvPr>
          <p:cNvSpPr txBox="1"/>
          <p:nvPr/>
        </p:nvSpPr>
        <p:spPr>
          <a:xfrm>
            <a:off x="735803" y="6066142"/>
            <a:ext cx="11502519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PROBLEM: </a:t>
            </a:r>
            <a:r>
              <a:rPr lang="it-IT" sz="2600" dirty="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oise </a:t>
            </a:r>
            <a:r>
              <a:rPr lang="it" sz="2600" b="1" dirty="0">
                <a:latin typeface="Helvetica Neue"/>
                <a:ea typeface="Helvetica Neue"/>
                <a:cs typeface="Helvetica Neue"/>
                <a:sym typeface="Helvetica Neue"/>
              </a:rPr>
              <a:t>as high as the signal </a:t>
            </a: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on the single SMART channel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Immagine 6" descr="Immagine che contiene schermata, Software multimediale, elettronica, software&#10;&#10;Descrizione generata automaticamente">
            <a:extLst>
              <a:ext uri="{FF2B5EF4-FFF2-40B4-BE49-F238E27FC236}">
                <a16:creationId xmlns:a16="http://schemas.microsoft.com/office/drawing/2014/main" id="{7A304EA5-F9A6-11CB-BA7C-DC9B3723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930" y="2604207"/>
            <a:ext cx="4859815" cy="3190673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861A9E2-22FF-86AE-8208-AF5ECD022EE5}"/>
              </a:ext>
            </a:extLst>
          </p:cNvPr>
          <p:cNvCxnSpPr>
            <a:cxnSpLocks/>
          </p:cNvCxnSpPr>
          <p:nvPr/>
        </p:nvCxnSpPr>
        <p:spPr>
          <a:xfrm>
            <a:off x="6197241" y="3387462"/>
            <a:ext cx="77290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49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AA51D7B8-4E4F-76EA-F2F0-976EC06A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B1ACA064-A165-9006-FDBF-8CA0F47429FF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EE662E2B-F475-B862-784F-C8703092CE66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F1676673-21A6-821C-29AE-CC6461F4075E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ED81A56F-27C1-EBA7-3145-AD7677B710DD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Oscilloscope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8D5FA06D-43E8-0091-BBF9-757D6E3A1BE1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9312A638-7229-72DF-4DAA-963B7BBFE85A}"/>
              </a:ext>
            </a:extLst>
          </p:cNvPr>
          <p:cNvSpPr/>
          <p:nvPr/>
        </p:nvSpPr>
        <p:spPr>
          <a:xfrm>
            <a:off x="3995728" y="2162200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CDE85F-AEC7-BAB5-4134-050FC2E41C34}"/>
              </a:ext>
            </a:extLst>
          </p:cNvPr>
          <p:cNvSpPr txBox="1"/>
          <p:nvPr/>
        </p:nvSpPr>
        <p:spPr>
          <a:xfrm>
            <a:off x="3717984" y="2084667"/>
            <a:ext cx="1085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Helvetica Neue" panose="020B0604020202020204" charset="0"/>
              </a:rPr>
              <a:t>Threshold</a:t>
            </a:r>
            <a:r>
              <a:rPr lang="it-IT" sz="2400" dirty="0">
                <a:latin typeface="Helvetica Neue" panose="020B0604020202020204" charset="0"/>
              </a:rPr>
              <a:t> scan: 300-100 DAC </a:t>
            </a:r>
            <a:r>
              <a:rPr lang="it-IT" sz="2400" dirty="0" err="1">
                <a:latin typeface="Helvetica Neue" panose="020B0604020202020204" charset="0"/>
              </a:rPr>
              <a:t>at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three</a:t>
            </a:r>
            <a:r>
              <a:rPr lang="it-IT" sz="2400" dirty="0">
                <a:latin typeface="Helvetica Neue" panose="020B0604020202020204" charset="0"/>
              </a:rPr>
              <a:t> HV </a:t>
            </a:r>
            <a:r>
              <a:rPr lang="it-IT" sz="2400" dirty="0" err="1">
                <a:latin typeface="Helvetica Neue" panose="020B0604020202020204" charset="0"/>
              </a:rPr>
              <a:t>values</a:t>
            </a:r>
            <a:r>
              <a:rPr lang="it-IT" sz="2400" dirty="0">
                <a:latin typeface="Helvetica Neue" panose="020B0604020202020204" charset="0"/>
              </a:rPr>
              <a:t>, i.e. 42V-43V-44V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D40085F-17CF-B1E1-6A6B-3965E95E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050" y="2670219"/>
            <a:ext cx="6918526" cy="44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515DD4-0F83-F7E7-C965-BC571BFB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24" y="2670218"/>
            <a:ext cx="6918527" cy="44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37;p39">
            <a:extLst>
              <a:ext uri="{FF2B5EF4-FFF2-40B4-BE49-F238E27FC236}">
                <a16:creationId xmlns:a16="http://schemas.microsoft.com/office/drawing/2014/main" id="{FD0E74E7-64B4-9C7A-2BA2-A50063686508}"/>
              </a:ext>
            </a:extLst>
          </p:cNvPr>
          <p:cNvSpPr txBox="1"/>
          <p:nvPr/>
        </p:nvSpPr>
        <p:spPr>
          <a:xfrm>
            <a:off x="3085200" y="7746176"/>
            <a:ext cx="1206278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N.B.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threshold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160 and 100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were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since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high noise due to the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proximity</a:t>
            </a:r>
            <a:r>
              <a:rPr lang="it-IT" sz="26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baseline and </a:t>
            </a:r>
            <a:r>
              <a:rPr lang="it-IT" sz="26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threshold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541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BB1A1DC2-8108-1F70-51E5-A0ED0B17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19567CA1-859D-535D-7B89-A11FB8432D47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287B7277-2B5D-A64A-88F1-BC0A57459A0D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F6E6D049-A132-B466-562D-BBFE9210642A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EF696A5B-F035-181F-4518-147926E73AF4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Oscilloscope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31D14328-F1C9-0B9F-34B7-5557F3F18D76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754B3456-F370-8DB0-ADE3-816A8287FDFD}"/>
              </a:ext>
            </a:extLst>
          </p:cNvPr>
          <p:cNvSpPr/>
          <p:nvPr/>
        </p:nvSpPr>
        <p:spPr>
          <a:xfrm>
            <a:off x="3995728" y="2162200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D904A1-2D95-AFC7-83C0-A2E53F60697B}"/>
              </a:ext>
            </a:extLst>
          </p:cNvPr>
          <p:cNvSpPr txBox="1"/>
          <p:nvPr/>
        </p:nvSpPr>
        <p:spPr>
          <a:xfrm>
            <a:off x="12956875" y="3933645"/>
            <a:ext cx="491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Helvetica Neue" panose="020B0604020202020204" charset="0"/>
              </a:rPr>
              <a:t>Right</a:t>
            </a:r>
            <a:r>
              <a:rPr lang="it-IT" sz="2400" dirty="0">
                <a:latin typeface="Helvetica Neue" panose="020B0604020202020204" charset="0"/>
              </a:rPr>
              <a:t>: </a:t>
            </a:r>
            <a:r>
              <a:rPr lang="it-IT" sz="2400" dirty="0" err="1">
                <a:latin typeface="Helvetica Neue" panose="020B0604020202020204" charset="0"/>
              </a:rPr>
              <a:t>amplitude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distributions</a:t>
            </a:r>
            <a:r>
              <a:rPr lang="it-IT" sz="2400" dirty="0">
                <a:latin typeface="Helvetica Neue" panose="020B0604020202020204" charset="0"/>
              </a:rPr>
              <a:t> for </a:t>
            </a:r>
            <a:r>
              <a:rPr lang="it-IT" sz="2400" dirty="0" err="1">
                <a:latin typeface="Helvetica Neue" panose="020B0604020202020204" charset="0"/>
              </a:rPr>
              <a:t>each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threshold</a:t>
            </a:r>
            <a:r>
              <a:rPr lang="it-IT" sz="2400" dirty="0">
                <a:latin typeface="Helvetica Neue" panose="020B0604020202020204" charset="0"/>
              </a:rPr>
              <a:t>, </a:t>
            </a:r>
            <a:r>
              <a:rPr lang="it-IT" sz="2400" dirty="0" err="1">
                <a:latin typeface="Helvetica Neue" panose="020B0604020202020204" charset="0"/>
              </a:rPr>
              <a:t>adder</a:t>
            </a:r>
            <a:r>
              <a:rPr lang="it-IT" sz="2400" dirty="0">
                <a:latin typeface="Helvetica Neue" panose="020B0604020202020204" charset="0"/>
              </a:rPr>
              <a:t> output, HV=42 V</a:t>
            </a:r>
          </a:p>
          <a:p>
            <a:r>
              <a:rPr lang="it-IT" sz="2400" b="1" dirty="0">
                <a:latin typeface="Helvetica Neue" panose="020B0604020202020204" charset="0"/>
              </a:rPr>
              <a:t>Left</a:t>
            </a:r>
            <a:r>
              <a:rPr lang="it-IT" sz="2400" dirty="0">
                <a:latin typeface="Helvetica Neue" panose="020B0604020202020204" charset="0"/>
              </a:rPr>
              <a:t>: </a:t>
            </a:r>
            <a:r>
              <a:rPr lang="it-IT" sz="2400" dirty="0" err="1">
                <a:latin typeface="Helvetica Neue" panose="020B0604020202020204" charset="0"/>
              </a:rPr>
              <a:t>amplitude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distributions</a:t>
            </a:r>
            <a:r>
              <a:rPr lang="it-IT" sz="2400" dirty="0">
                <a:latin typeface="Helvetica Neue" panose="020B0604020202020204" charset="0"/>
              </a:rPr>
              <a:t> for </a:t>
            </a:r>
            <a:r>
              <a:rPr lang="it-IT" sz="2400" dirty="0" err="1">
                <a:latin typeface="Helvetica Neue" panose="020B0604020202020204" charset="0"/>
              </a:rPr>
              <a:t>each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threshold</a:t>
            </a:r>
            <a:r>
              <a:rPr lang="it-IT" sz="2400" dirty="0">
                <a:latin typeface="Helvetica Neue" panose="020B0604020202020204" charset="0"/>
              </a:rPr>
              <a:t>, SMART output, HV=42 V</a:t>
            </a:r>
          </a:p>
        </p:txBody>
      </p:sp>
      <p:pic>
        <p:nvPicPr>
          <p:cNvPr id="3" name="Immagin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B43B9832-EA0E-96DB-557D-031929DB8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7" y="3082538"/>
            <a:ext cx="5794006" cy="593116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786C1E3-D1C1-254C-E957-6A515E78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285" y="3097639"/>
            <a:ext cx="5794006" cy="59009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DA150C-04D4-3D6F-53E6-331B0815D660}"/>
              </a:ext>
            </a:extLst>
          </p:cNvPr>
          <p:cNvSpPr txBox="1"/>
          <p:nvPr/>
        </p:nvSpPr>
        <p:spPr>
          <a:xfrm>
            <a:off x="3717984" y="2084667"/>
            <a:ext cx="1085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Helvetica Neue" panose="020B0604020202020204" charset="0"/>
              </a:rPr>
              <a:t>Amplitude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distribution</a:t>
            </a:r>
            <a:r>
              <a:rPr lang="it-IT" sz="2400" dirty="0">
                <a:latin typeface="Helvetica Neue" panose="020B0604020202020204" charset="0"/>
              </a:rPr>
              <a:t> for </a:t>
            </a:r>
            <a:r>
              <a:rPr lang="it-IT" sz="2400" dirty="0" err="1">
                <a:latin typeface="Helvetica Neue" panose="020B0604020202020204" charset="0"/>
              </a:rPr>
              <a:t>different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thresholds</a:t>
            </a:r>
            <a:endParaRPr lang="it-IT" sz="2400" dirty="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2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15999218-85E6-7328-11A1-DE454371D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DD34BADF-610E-A414-C000-C44E84207F82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DC8D89D3-A0DE-A7CA-8AB0-3EE929FAA596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63F347A6-2A2C-8EFC-081F-16BC58BC9B77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4D66CF95-3A55-698F-5436-B4CA46344F2A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Oscilloscope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ECF61BA5-2012-7411-169A-8FEAC84349C7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98A17D23-5930-2896-75AA-F005195E23CA}"/>
              </a:ext>
            </a:extLst>
          </p:cNvPr>
          <p:cNvSpPr/>
          <p:nvPr/>
        </p:nvSpPr>
        <p:spPr>
          <a:xfrm>
            <a:off x="3995728" y="2162200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DC89EF-1536-3132-834A-5BFDC352F95C}"/>
              </a:ext>
            </a:extLst>
          </p:cNvPr>
          <p:cNvSpPr txBox="1"/>
          <p:nvPr/>
        </p:nvSpPr>
        <p:spPr>
          <a:xfrm>
            <a:off x="3588590" y="2084667"/>
            <a:ext cx="1098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elvetica Neue" panose="020B0604020202020204" charset="0"/>
              </a:rPr>
              <a:t>P.E. events </a:t>
            </a:r>
            <a:r>
              <a:rPr lang="it-IT" sz="2400" dirty="0" err="1">
                <a:latin typeface="Helvetica Neue" panose="020B0604020202020204" charset="0"/>
              </a:rPr>
              <a:t>identification</a:t>
            </a:r>
            <a:endParaRPr lang="it-IT" sz="2400" dirty="0">
              <a:latin typeface="Helvetica Neue" panose="020B0604020202020204" charset="0"/>
            </a:endParaRP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05C59E0-352E-4F27-F3BF-118BA9E4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2" y="3072600"/>
            <a:ext cx="8094263" cy="58550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3FC40B-D6D2-37E1-857D-206CB081A0A5}"/>
              </a:ext>
            </a:extLst>
          </p:cNvPr>
          <p:cNvSpPr txBox="1"/>
          <p:nvPr/>
        </p:nvSpPr>
        <p:spPr>
          <a:xfrm>
            <a:off x="10039378" y="3313423"/>
            <a:ext cx="6536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P.E. events found by identifying the peaks in the amplitude distribution of the SMART, then selecting which events were in the around-peaks intervals and selecting the corresponding ones in the adder.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Helvetica Neue" panose="020B0604020202020204" charset="0"/>
            </a:endParaRPr>
          </a:p>
          <a:p>
            <a:pPr algn="just"/>
            <a:endParaRPr lang="en-US" sz="2400" dirty="0">
              <a:solidFill>
                <a:srgbClr val="000000"/>
              </a:solidFill>
              <a:latin typeface="Helvetica Neue" panose="020B0604020202020204" charset="0"/>
            </a:endParaRPr>
          </a:p>
          <a:p>
            <a:pPr algn="just"/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The values of the peaks were obtained by performing a gaussian fit</a:t>
            </a:r>
            <a:endParaRPr lang="it-IT" sz="2400" dirty="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8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0ABFE520-25E7-5BA9-79CF-72DA4FD85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A11546D3-FC79-9AF0-8870-5BC85162282F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05B5BA7E-8FCB-4A44-9E3F-A3D2263E0A54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50FA1663-80AA-8126-61E9-EEED67224AC9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562FE0B4-C2CC-D472-FE9E-FFABACC6156E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Oscilloscope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58C535BE-CA36-DDAB-45C0-18F4C4658222}"/>
              </a:ext>
            </a:extLst>
          </p:cNvPr>
          <p:cNvSpPr txBox="1"/>
          <p:nvPr/>
        </p:nvSpPr>
        <p:spPr>
          <a:xfrm>
            <a:off x="1080000" y="546600"/>
            <a:ext cx="6827021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34B80637-0ECC-A784-7DCF-643F9C5A962F}"/>
              </a:ext>
            </a:extLst>
          </p:cNvPr>
          <p:cNvSpPr/>
          <p:nvPr/>
        </p:nvSpPr>
        <p:spPr>
          <a:xfrm>
            <a:off x="1080000" y="2006213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3345B9-5F4C-9ED3-5508-0031ECFD8D78}"/>
              </a:ext>
            </a:extLst>
          </p:cNvPr>
          <p:cNvSpPr txBox="1"/>
          <p:nvPr/>
        </p:nvSpPr>
        <p:spPr>
          <a:xfrm>
            <a:off x="765135" y="2004095"/>
            <a:ext cx="646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elvetica Neue" panose="020B0604020202020204" charset="0"/>
              </a:rPr>
              <a:t>Gain and </a:t>
            </a:r>
            <a:r>
              <a:rPr lang="it-IT" sz="2400" dirty="0" err="1">
                <a:latin typeface="Helvetica Neue" panose="020B0604020202020204" charset="0"/>
              </a:rPr>
              <a:t>Efficiency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calculation</a:t>
            </a:r>
            <a:endParaRPr lang="it-IT" sz="2400" dirty="0">
              <a:latin typeface="Helvetica Neue" panose="020B0604020202020204" charset="0"/>
            </a:endParaRPr>
          </a:p>
        </p:txBody>
      </p:sp>
      <p:pic>
        <p:nvPicPr>
          <p:cNvPr id="3" name="Immagine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6F7159AE-98F9-276C-AA29-2DFF4A34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7" y="3195499"/>
            <a:ext cx="6827021" cy="4510711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4" name="Google Shape;726;p39">
            <a:extLst>
              <a:ext uri="{FF2B5EF4-FFF2-40B4-BE49-F238E27FC236}">
                <a16:creationId xmlns:a16="http://schemas.microsoft.com/office/drawing/2014/main" id="{2E77D45D-0303-ED36-22B7-1A8CF065B974}"/>
              </a:ext>
            </a:extLst>
          </p:cNvPr>
          <p:cNvSpPr txBox="1"/>
          <p:nvPr/>
        </p:nvSpPr>
        <p:spPr>
          <a:xfrm>
            <a:off x="275618" y="7636805"/>
            <a:ext cx="3720110" cy="1287964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2400" b="1" dirty="0">
                <a:latin typeface="Helvetica Neue" panose="020B0604020202020204" charset="0"/>
              </a:rPr>
              <a:t>HV=42V: 20 </a:t>
            </a:r>
            <a:r>
              <a:rPr lang="it-IT" sz="2400" b="1" dirty="0" err="1">
                <a:latin typeface="Helvetica Neue" panose="020B0604020202020204" charset="0"/>
              </a:rPr>
              <a:t>mV</a:t>
            </a:r>
            <a:r>
              <a:rPr lang="it-IT" sz="2400" b="1" dirty="0">
                <a:latin typeface="Helvetica Neue" panose="020B0604020202020204" charset="0"/>
              </a:rPr>
              <a:t>/</a:t>
            </a:r>
            <a:r>
              <a:rPr lang="it-IT" sz="2400" b="1" dirty="0" err="1">
                <a:latin typeface="Helvetica Neue" panose="020B0604020202020204" charset="0"/>
              </a:rPr>
              <a:t>p.e</a:t>
            </a:r>
            <a:endParaRPr lang="it-IT" sz="2400" b="1" dirty="0">
              <a:latin typeface="Helvetica Neue" panose="020B0604020202020204" charset="0"/>
            </a:endParaRPr>
          </a:p>
          <a:p>
            <a:pPr algn="ctr"/>
            <a:r>
              <a:rPr lang="it-IT" sz="2400" b="1" dirty="0">
                <a:latin typeface="Helvetica Neue" panose="020B0604020202020204" charset="0"/>
              </a:rPr>
              <a:t>HV=43V: 30 </a:t>
            </a:r>
            <a:r>
              <a:rPr lang="it-IT" sz="2400" b="1" dirty="0" err="1">
                <a:latin typeface="Helvetica Neue" panose="020B0604020202020204" charset="0"/>
              </a:rPr>
              <a:t>mV</a:t>
            </a:r>
            <a:r>
              <a:rPr lang="it-IT" sz="2400" b="1" dirty="0">
                <a:latin typeface="Helvetica Neue" panose="020B0604020202020204" charset="0"/>
              </a:rPr>
              <a:t>/</a:t>
            </a:r>
            <a:r>
              <a:rPr lang="it-IT" sz="2400" b="1" dirty="0" err="1">
                <a:latin typeface="Helvetica Neue" panose="020B0604020202020204" charset="0"/>
              </a:rPr>
              <a:t>p.e</a:t>
            </a:r>
            <a:endParaRPr lang="it-IT" sz="2400" b="1" dirty="0">
              <a:latin typeface="Helvetica Neue" panose="020B0604020202020204" charset="0"/>
            </a:endParaRPr>
          </a:p>
          <a:p>
            <a:pPr algn="ctr"/>
            <a:r>
              <a:rPr lang="it-IT" sz="2400" b="1" dirty="0">
                <a:latin typeface="Helvetica Neue" panose="020B0604020202020204" charset="0"/>
              </a:rPr>
              <a:t>HV=44V: 37 </a:t>
            </a:r>
            <a:r>
              <a:rPr lang="it-IT" sz="2400" b="1" dirty="0" err="1">
                <a:latin typeface="Helvetica Neue" panose="020B0604020202020204" charset="0"/>
              </a:rPr>
              <a:t>mV</a:t>
            </a:r>
            <a:r>
              <a:rPr lang="it-IT" sz="2400" b="1" dirty="0">
                <a:latin typeface="Helvetica Neue" panose="020B0604020202020204" charset="0"/>
              </a:rPr>
              <a:t>/</a:t>
            </a:r>
            <a:r>
              <a:rPr lang="it-IT" sz="2400" b="1" dirty="0" err="1">
                <a:latin typeface="Helvetica Neue" panose="020B0604020202020204" charset="0"/>
              </a:rPr>
              <a:t>p.e</a:t>
            </a:r>
            <a:endParaRPr lang="it-IT" sz="2400" b="1" dirty="0">
              <a:latin typeface="Helvetica Neue" panose="020B0604020202020204" charset="0"/>
            </a:endParaRPr>
          </a:p>
        </p:txBody>
      </p:sp>
      <p:pic>
        <p:nvPicPr>
          <p:cNvPr id="8" name="Immagine 7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D51D1C3C-E9B3-2FB4-1F78-08B35364B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26" y="800057"/>
            <a:ext cx="5952227" cy="3544584"/>
          </a:xfrm>
          <a:prstGeom prst="rect">
            <a:avLst/>
          </a:prstGeom>
        </p:spPr>
      </p:pic>
      <p:sp>
        <p:nvSpPr>
          <p:cNvPr id="9" name="Google Shape;726;p39">
            <a:extLst>
              <a:ext uri="{FF2B5EF4-FFF2-40B4-BE49-F238E27FC236}">
                <a16:creationId xmlns:a16="http://schemas.microsoft.com/office/drawing/2014/main" id="{05EA494A-2817-5AD1-34D2-11E0AD1F362C}"/>
              </a:ext>
            </a:extLst>
          </p:cNvPr>
          <p:cNvSpPr txBox="1"/>
          <p:nvPr/>
        </p:nvSpPr>
        <p:spPr>
          <a:xfrm>
            <a:off x="13540986" y="407009"/>
            <a:ext cx="3349721" cy="78608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2400" b="1" dirty="0">
                <a:latin typeface="Helvetica Neue" panose="020B0604020202020204" charset="0"/>
              </a:rPr>
              <a:t>DAC-</a:t>
            </a:r>
            <a:r>
              <a:rPr lang="it-IT" sz="2400" b="1" dirty="0" err="1">
                <a:latin typeface="Helvetica Neue" panose="020B0604020202020204" charset="0"/>
              </a:rPr>
              <a:t>mV</a:t>
            </a:r>
            <a:endParaRPr lang="it-IT" sz="2400" b="1" dirty="0">
              <a:latin typeface="Helvetica Neue" panose="020B0604020202020204" charset="0"/>
            </a:endParaRPr>
          </a:p>
          <a:p>
            <a:pPr algn="ctr"/>
            <a:r>
              <a:rPr lang="it-IT" sz="2400" b="1" dirty="0">
                <a:latin typeface="Helvetica Neue" panose="020B0604020202020204" charset="0"/>
              </a:rPr>
              <a:t> transfer </a:t>
            </a:r>
            <a:r>
              <a:rPr lang="it-IT" sz="2400" b="1" dirty="0" err="1">
                <a:latin typeface="Helvetica Neue" panose="020B0604020202020204" charset="0"/>
              </a:rPr>
              <a:t>function</a:t>
            </a:r>
            <a:endParaRPr lang="it-IT" sz="2400" b="1" dirty="0">
              <a:latin typeface="Helvetica Neue" panose="020B0604020202020204" charset="0"/>
            </a:endParaRPr>
          </a:p>
        </p:txBody>
      </p:sp>
      <p:pic>
        <p:nvPicPr>
          <p:cNvPr id="10" name="Immagine 9" descr="Immagine che contiene linea, Diagramma, diagramma, numero&#10;&#10;Descrizione generata automaticamente">
            <a:extLst>
              <a:ext uri="{FF2B5EF4-FFF2-40B4-BE49-F238E27FC236}">
                <a16:creationId xmlns:a16="http://schemas.microsoft.com/office/drawing/2014/main" id="{A387E7B8-89B6-CD37-31E9-9950839AC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32" y="4882280"/>
            <a:ext cx="5952225" cy="3544583"/>
          </a:xfrm>
          <a:prstGeom prst="rect">
            <a:avLst/>
          </a:prstGeom>
        </p:spPr>
      </p:pic>
      <p:sp>
        <p:nvSpPr>
          <p:cNvPr id="11" name="Google Shape;726;p39">
            <a:extLst>
              <a:ext uri="{FF2B5EF4-FFF2-40B4-BE49-F238E27FC236}">
                <a16:creationId xmlns:a16="http://schemas.microsoft.com/office/drawing/2014/main" id="{A3C16FB9-0411-A8F8-EDD6-D61093C1D70E}"/>
              </a:ext>
            </a:extLst>
          </p:cNvPr>
          <p:cNvSpPr txBox="1"/>
          <p:nvPr/>
        </p:nvSpPr>
        <p:spPr>
          <a:xfrm>
            <a:off x="9144000" y="4714832"/>
            <a:ext cx="3349721" cy="78608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-IT" sz="2400" b="1" dirty="0" err="1">
                <a:latin typeface="Helvetica Neue" panose="020B0604020202020204" charset="0"/>
              </a:rPr>
              <a:t>Efficiency</a:t>
            </a:r>
            <a:r>
              <a:rPr lang="it-IT" sz="2400" b="1" dirty="0">
                <a:latin typeface="Helvetica Neue" panose="020B0604020202020204" charset="0"/>
              </a:rPr>
              <a:t>: trigger events/</a:t>
            </a:r>
            <a:r>
              <a:rPr lang="it-IT" sz="2400" b="1" dirty="0" err="1">
                <a:latin typeface="Helvetica Neue" panose="020B0604020202020204" charset="0"/>
              </a:rPr>
              <a:t>total</a:t>
            </a:r>
            <a:r>
              <a:rPr lang="it-IT" sz="2400" b="1" dirty="0">
                <a:latin typeface="Helvetica Neue" panose="020B0604020202020204" charset="0"/>
              </a:rPr>
              <a:t> events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5B5A0F-99F2-B7FF-2D27-E816905BA8BE}"/>
              </a:ext>
            </a:extLst>
          </p:cNvPr>
          <p:cNvSpPr txBox="1"/>
          <p:nvPr/>
        </p:nvSpPr>
        <p:spPr>
          <a:xfrm>
            <a:off x="8077422" y="5701291"/>
            <a:ext cx="3554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latin typeface="Helvetica Neue" panose="020B0604020202020204" charset="0"/>
              </a:rPr>
              <a:t>N.B.</a:t>
            </a:r>
            <a:r>
              <a:rPr lang="en-US" sz="2400" dirty="0">
                <a:latin typeface="Helvetica Neue" panose="020B0604020202020204" charset="0"/>
              </a:rPr>
              <a:t> Efficiency was first calculated as a function of threshold in DAC counts; through the transfer function and the gain we were able to perform the DAC-&gt;mV and mV-&gt;P.E. conversion</a:t>
            </a:r>
            <a:endParaRPr lang="it-IT" sz="2400" dirty="0">
              <a:latin typeface="Helvetica Neue" panose="020B0604020202020204" charset="0"/>
            </a:endParaRPr>
          </a:p>
          <a:p>
            <a:r>
              <a:rPr lang="it-IT" sz="2400" dirty="0">
                <a:latin typeface="Helvetica Neue" panose="020B0604020202020204" charset="0"/>
              </a:rPr>
              <a:t> </a:t>
            </a:r>
            <a:endParaRPr lang="it-IT" sz="2400" b="1" dirty="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4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D4BE8952-753E-36EB-322F-7D61BF60B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3F0CE792-C7F3-11A8-FCFE-344C4104486D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AD101785-C5C3-5C88-BA60-C621B7226D0C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20759C1F-7042-6AF3-FA25-9899B9D3BFA2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05588B0E-D5DA-A43E-838A-04507C7345C6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TARGET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BDD9DF2A-E00D-8651-EDFA-A72FE7276F79}"/>
              </a:ext>
            </a:extLst>
          </p:cNvPr>
          <p:cNvSpPr txBox="1"/>
          <p:nvPr/>
        </p:nvSpPr>
        <p:spPr>
          <a:xfrm>
            <a:off x="1080000" y="546600"/>
            <a:ext cx="6827021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ED3F4E9D-387C-4DA7-793B-A4680E9CEBC3}"/>
              </a:ext>
            </a:extLst>
          </p:cNvPr>
          <p:cNvSpPr/>
          <p:nvPr/>
        </p:nvSpPr>
        <p:spPr>
          <a:xfrm>
            <a:off x="1080000" y="1930891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05D11A-E850-B272-3D4F-24D9DB965663}"/>
              </a:ext>
            </a:extLst>
          </p:cNvPr>
          <p:cNvSpPr txBox="1"/>
          <p:nvPr/>
        </p:nvSpPr>
        <p:spPr>
          <a:xfrm>
            <a:off x="1386600" y="1867300"/>
            <a:ext cx="142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Helvetica Neue" panose="020B0604020202020204" charset="0"/>
              </a:rPr>
              <a:t>Threshold</a:t>
            </a:r>
            <a:r>
              <a:rPr lang="it-IT" sz="2400" dirty="0">
                <a:latin typeface="Helvetica Neue" panose="020B0604020202020204" charset="0"/>
              </a:rPr>
              <a:t> scan to check the noise </a:t>
            </a:r>
            <a:r>
              <a:rPr lang="it-IT" sz="2400" dirty="0" err="1">
                <a:latin typeface="Helvetica Neue" panose="020B0604020202020204" charset="0"/>
              </a:rPr>
              <a:t>between</a:t>
            </a:r>
            <a:r>
              <a:rPr lang="it-IT" sz="2400" dirty="0">
                <a:latin typeface="Helvetica Neue" panose="020B0604020202020204" charset="0"/>
              </a:rPr>
              <a:t> 100 and 170 ADC </a:t>
            </a:r>
            <a:r>
              <a:rPr lang="it-IT" sz="2400" dirty="0" err="1">
                <a:latin typeface="Helvetica Neue" panose="020B0604020202020204" charset="0"/>
              </a:rPr>
              <a:t>counts</a:t>
            </a:r>
            <a:r>
              <a:rPr lang="it-IT" sz="2400" dirty="0">
                <a:latin typeface="Helvetica Neue" panose="020B0604020202020204" charset="0"/>
              </a:rPr>
              <a:t> </a:t>
            </a:r>
            <a:r>
              <a:rPr lang="it-IT" sz="2400" dirty="0" err="1">
                <a:latin typeface="Helvetica Neue" panose="020B0604020202020204" charset="0"/>
              </a:rPr>
              <a:t>present</a:t>
            </a:r>
            <a:r>
              <a:rPr lang="it-IT" sz="2400" dirty="0">
                <a:latin typeface="Helvetica Neue" panose="020B0604020202020204" charset="0"/>
              </a:rPr>
              <a:t> in the </a:t>
            </a:r>
            <a:r>
              <a:rPr lang="it-IT" sz="2400" dirty="0" err="1">
                <a:latin typeface="Helvetica Neue" panose="020B0604020202020204" charset="0"/>
              </a:rPr>
              <a:t>oscilloscope</a:t>
            </a:r>
            <a:r>
              <a:rPr lang="it-IT" sz="2400" dirty="0">
                <a:latin typeface="Helvetica Neue" panose="020B0604020202020204" charset="0"/>
              </a:rPr>
              <a:t> data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6E0F1C-B79C-3143-9793-F5FF0AFC42DF}"/>
              </a:ext>
            </a:extLst>
          </p:cNvPr>
          <p:cNvSpPr txBox="1"/>
          <p:nvPr/>
        </p:nvSpPr>
        <p:spPr>
          <a:xfrm>
            <a:off x="1080000" y="2607682"/>
            <a:ext cx="4508977" cy="1569660"/>
          </a:xfrm>
          <a:prstGeom prst="rect">
            <a:avLst/>
          </a:prstGeom>
          <a:solidFill>
            <a:srgbClr val="F4F4F4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Large step analysis between 4000 and 200 ADC</a:t>
            </a:r>
            <a:endParaRPr lang="en-US" sz="2400" dirty="0">
              <a:latin typeface="Helvetica Neue" panose="020B060402020202020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Step of 10 between 200 and 80 ADC</a:t>
            </a:r>
            <a:endParaRPr lang="en-US" sz="2400" dirty="0">
              <a:latin typeface="Helvetica Neue" panose="020B0604020202020204" charset="0"/>
            </a:endParaRPr>
          </a:p>
        </p:txBody>
      </p:sp>
      <p:pic>
        <p:nvPicPr>
          <p:cNvPr id="7" name="Immagine 6" descr="Immagine che contiene diagramma, Diagramma, schermata&#10;&#10;Descrizione generata automaticamente">
            <a:extLst>
              <a:ext uri="{FF2B5EF4-FFF2-40B4-BE49-F238E27FC236}">
                <a16:creationId xmlns:a16="http://schemas.microsoft.com/office/drawing/2014/main" id="{0095AE4B-7A03-8D8F-56CD-B7BBE534F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6008"/>
          <a:stretch>
            <a:fillRect/>
          </a:stretch>
        </p:blipFill>
        <p:spPr>
          <a:xfrm>
            <a:off x="2183041" y="4547533"/>
            <a:ext cx="6434925" cy="4626784"/>
          </a:xfrm>
          <a:prstGeom prst="rect">
            <a:avLst/>
          </a:prstGeom>
        </p:spPr>
      </p:pic>
      <p:pic>
        <p:nvPicPr>
          <p:cNvPr id="13" name="Immagine 12" descr="Immagine che contiene diagramma, schermata, Diagramma, testo&#10;&#10;Descrizione generata automaticamente">
            <a:extLst>
              <a:ext uri="{FF2B5EF4-FFF2-40B4-BE49-F238E27FC236}">
                <a16:creationId xmlns:a16="http://schemas.microsoft.com/office/drawing/2014/main" id="{43C71543-ABD2-87D4-1752-0EF766586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r="6662"/>
          <a:stretch>
            <a:fillRect/>
          </a:stretch>
        </p:blipFill>
        <p:spPr>
          <a:xfrm>
            <a:off x="9670036" y="4547531"/>
            <a:ext cx="6228770" cy="456252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758F0B-638C-108A-BC54-F81236AD2575}"/>
              </a:ext>
            </a:extLst>
          </p:cNvPr>
          <p:cNvSpPr txBox="1"/>
          <p:nvPr/>
        </p:nvSpPr>
        <p:spPr>
          <a:xfrm>
            <a:off x="9144000" y="3392512"/>
            <a:ext cx="8461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Waveforms and integrated charge distributions at a threshold of 80,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ch</a:t>
            </a:r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31, 0_32_63, V</a:t>
            </a:r>
            <a:r>
              <a:rPr lang="en-US" sz="2400" i="0" baseline="-250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DAC</a:t>
            </a:r>
            <a:r>
              <a:rPr lang="en-US" sz="240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100</a:t>
            </a:r>
            <a:endParaRPr lang="it-IT" sz="2400" dirty="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0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>
          <a:extLst>
            <a:ext uri="{FF2B5EF4-FFF2-40B4-BE49-F238E27FC236}">
              <a16:creationId xmlns:a16="http://schemas.microsoft.com/office/drawing/2014/main" id="{7E4316C8-1872-BA3E-5B1F-C81D04A1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>
            <a:extLst>
              <a:ext uri="{FF2B5EF4-FFF2-40B4-BE49-F238E27FC236}">
                <a16:creationId xmlns:a16="http://schemas.microsoft.com/office/drawing/2014/main" id="{2C219E20-8F5E-2387-8676-BB7770510925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>
            <a:extLst>
              <a:ext uri="{FF2B5EF4-FFF2-40B4-BE49-F238E27FC236}">
                <a16:creationId xmlns:a16="http://schemas.microsoft.com/office/drawing/2014/main" id="{90540BD5-42CC-3B21-EF10-8788842C8F4D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>
            <a:extLst>
              <a:ext uri="{FF2B5EF4-FFF2-40B4-BE49-F238E27FC236}">
                <a16:creationId xmlns:a16="http://schemas.microsoft.com/office/drawing/2014/main" id="{38178C54-949C-69D9-8BFE-1AEE8B9D34F8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>
            <a:extLst>
              <a:ext uri="{FF2B5EF4-FFF2-40B4-BE49-F238E27FC236}">
                <a16:creationId xmlns:a16="http://schemas.microsoft.com/office/drawing/2014/main" id="{0A847DF7-94A9-DC61-8BFF-CD3DB7B7092E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TARGET analysis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>
            <a:extLst>
              <a:ext uri="{FF2B5EF4-FFF2-40B4-BE49-F238E27FC236}">
                <a16:creationId xmlns:a16="http://schemas.microsoft.com/office/drawing/2014/main" id="{12208A20-AF87-0FD3-55C1-E96F409DE975}"/>
              </a:ext>
            </a:extLst>
          </p:cNvPr>
          <p:cNvSpPr txBox="1"/>
          <p:nvPr/>
        </p:nvSpPr>
        <p:spPr>
          <a:xfrm>
            <a:off x="1080000" y="546600"/>
            <a:ext cx="6827021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PROTOTYPING PHASE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4CD7D991-C579-87C7-08AF-DC355C5680CC}"/>
              </a:ext>
            </a:extLst>
          </p:cNvPr>
          <p:cNvSpPr/>
          <p:nvPr/>
        </p:nvSpPr>
        <p:spPr>
          <a:xfrm>
            <a:off x="1080000" y="1930891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2F6BCD-950C-2C44-1578-E9A3612AF275}"/>
              </a:ext>
            </a:extLst>
          </p:cNvPr>
          <p:cNvSpPr txBox="1"/>
          <p:nvPr/>
        </p:nvSpPr>
        <p:spPr>
          <a:xfrm>
            <a:off x="1386600" y="1867300"/>
            <a:ext cx="142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elvetica Neue" panose="020B0604020202020204" charset="0"/>
              </a:rPr>
              <a:t>Scan on </a:t>
            </a:r>
            <a:r>
              <a:rPr lang="it-IT" sz="2400" dirty="0" err="1">
                <a:latin typeface="Helvetica Neue" panose="020B0604020202020204" charset="0"/>
              </a:rPr>
              <a:t>integration</a:t>
            </a:r>
            <a:r>
              <a:rPr lang="it-IT" sz="2400" dirty="0">
                <a:latin typeface="Helvetica Neue" panose="020B0604020202020204" charset="0"/>
              </a:rPr>
              <a:t> window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547443-9B93-02F6-D9DC-AEE90B04EE9D}"/>
              </a:ext>
            </a:extLst>
          </p:cNvPr>
          <p:cNvSpPr txBox="1"/>
          <p:nvPr/>
        </p:nvSpPr>
        <p:spPr>
          <a:xfrm>
            <a:off x="759125" y="2760765"/>
            <a:ext cx="162062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 panose="020B0604020202020204" charset="0"/>
              </a:rPr>
              <a:t>Since the TARGET performs a filtering on the signal, the noise seen on the oscilloscope on the signal of channel 31, was still visible but was smaller; to see its influence on the integrated charge distribution, the integration window was changed in order to gradually include the noise</a:t>
            </a:r>
          </a:p>
          <a:p>
            <a:pPr algn="just"/>
            <a:r>
              <a:rPr lang="it-IT" sz="2400" b="1" u="sng" dirty="0">
                <a:latin typeface="Helvetica Neue" panose="020B0604020202020204" charset="0"/>
              </a:rPr>
              <a:t>Channel 31, </a:t>
            </a:r>
            <a:r>
              <a:rPr lang="it-IT" sz="2400" b="1" u="sng" dirty="0" err="1">
                <a:latin typeface="Helvetica Neue" panose="020B0604020202020204" charset="0"/>
              </a:rPr>
              <a:t>Threshold</a:t>
            </a:r>
            <a:r>
              <a:rPr lang="it-IT" sz="2400" b="1" u="sng" dirty="0">
                <a:latin typeface="Helvetica Neue" panose="020B0604020202020204" charset="0"/>
              </a:rPr>
              <a:t> 1500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96CE93-1491-18DD-3782-25CBC7A8D7EB}"/>
              </a:ext>
            </a:extLst>
          </p:cNvPr>
          <p:cNvSpPr txBox="1"/>
          <p:nvPr/>
        </p:nvSpPr>
        <p:spPr>
          <a:xfrm>
            <a:off x="2585437" y="4561737"/>
            <a:ext cx="1465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40:100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C352B3-8D87-E58F-FD83-B731D372A35E}"/>
              </a:ext>
            </a:extLst>
          </p:cNvPr>
          <p:cNvSpPr txBox="1"/>
          <p:nvPr/>
        </p:nvSpPr>
        <p:spPr>
          <a:xfrm>
            <a:off x="7996848" y="4527881"/>
            <a:ext cx="1541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40:160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B0B1A5-4128-79C1-A41B-0D6C700EA54B}"/>
              </a:ext>
            </a:extLst>
          </p:cNvPr>
          <p:cNvSpPr txBox="1"/>
          <p:nvPr/>
        </p:nvSpPr>
        <p:spPr>
          <a:xfrm>
            <a:off x="13830983" y="4561737"/>
            <a:ext cx="1541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40:220</a:t>
            </a:r>
          </a:p>
        </p:txBody>
      </p:sp>
      <p:pic>
        <p:nvPicPr>
          <p:cNvPr id="9" name="Immagine 8" descr="Immagine che contiene schermata, diagramma, Diagramma, testo&#10;&#10;Descrizione generata automaticamente">
            <a:extLst>
              <a:ext uri="{FF2B5EF4-FFF2-40B4-BE49-F238E27FC236}">
                <a16:creationId xmlns:a16="http://schemas.microsoft.com/office/drawing/2014/main" id="{0A6D3715-5AEA-D6B7-6AD9-0C10B2A96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r="7146"/>
          <a:stretch/>
        </p:blipFill>
        <p:spPr>
          <a:xfrm>
            <a:off x="429464" y="4896260"/>
            <a:ext cx="5355144" cy="4000055"/>
          </a:xfrm>
          <a:prstGeom prst="rect">
            <a:avLst/>
          </a:prstGeom>
        </p:spPr>
      </p:pic>
      <p:pic>
        <p:nvPicPr>
          <p:cNvPr id="10" name="Immagine 9" descr="Immagine che contiene diagramma, Diagramma, testo, schermata&#10;&#10;Descrizione generata automaticamente">
            <a:extLst>
              <a:ext uri="{FF2B5EF4-FFF2-40B4-BE49-F238E27FC236}">
                <a16:creationId xmlns:a16="http://schemas.microsoft.com/office/drawing/2014/main" id="{6CC41224-73DA-18C2-D585-1E59E746D1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r="6552"/>
          <a:stretch/>
        </p:blipFill>
        <p:spPr>
          <a:xfrm>
            <a:off x="6271810" y="4875410"/>
            <a:ext cx="5356800" cy="3999600"/>
          </a:xfrm>
          <a:prstGeom prst="rect">
            <a:avLst/>
          </a:prstGeom>
        </p:spPr>
      </p:pic>
      <p:pic>
        <p:nvPicPr>
          <p:cNvPr id="11" name="Immagine 10" descr="Immagine che contiene diagramma, schermata, Diagramma, design&#10;&#10;Descrizione generata automaticamente">
            <a:extLst>
              <a:ext uri="{FF2B5EF4-FFF2-40B4-BE49-F238E27FC236}">
                <a16:creationId xmlns:a16="http://schemas.microsoft.com/office/drawing/2014/main" id="{534E33EC-ADAD-9491-1DEE-0C4ED3F87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 r="5632"/>
          <a:stretch/>
        </p:blipFill>
        <p:spPr>
          <a:xfrm>
            <a:off x="12115812" y="4889899"/>
            <a:ext cx="5356800" cy="39100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AB69E5-9038-49EF-A0A3-EE8D926F7D13}"/>
              </a:ext>
            </a:extLst>
          </p:cNvPr>
          <p:cNvSpPr txBox="1"/>
          <p:nvPr/>
        </p:nvSpPr>
        <p:spPr>
          <a:xfrm>
            <a:off x="3600450" y="8915009"/>
            <a:ext cx="110870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Since the noise is delayed by 50 ns, when integrating between 40ns and 100ns there is no noise </a:t>
            </a:r>
            <a:endParaRPr lang="it-IT" sz="1500" dirty="0"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0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6" name="Google Shape;946;p51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51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948" name="Google Shape;948;p51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951" name="Google Shape;951;p51" title="CsI_setup_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376" y="2087426"/>
            <a:ext cx="8415811" cy="6899477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51"/>
          <p:cNvSpPr txBox="1"/>
          <p:nvPr/>
        </p:nvSpPr>
        <p:spPr>
          <a:xfrm>
            <a:off x="10332000" y="4968250"/>
            <a:ext cx="6688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 Supplies</a:t>
            </a:r>
            <a:endParaRPr sz="2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TARGET: 24.0 V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SiPM HV: 43.0 V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CsI-Board: ± 3.6 V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3" name="Google Shape;953;p51"/>
          <p:cNvSpPr txBox="1"/>
          <p:nvPr/>
        </p:nvSpPr>
        <p:spPr>
          <a:xfrm>
            <a:off x="10332000" y="2807425"/>
            <a:ext cx="6688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specifics</a:t>
            </a:r>
            <a:endParaRPr sz="2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Laser external triggered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Frequency 100 Hz - Signal Acquisition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Frequency 1 kHz - Trigger Efficiency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703;p38">
            <a:extLst>
              <a:ext uri="{FF2B5EF4-FFF2-40B4-BE49-F238E27FC236}">
                <a16:creationId xmlns:a16="http://schemas.microsoft.com/office/drawing/2014/main" id="{B818C99E-E785-CD7E-58F9-D5787F79657E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Experimental Setup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704;p38">
            <a:extLst>
              <a:ext uri="{FF2B5EF4-FFF2-40B4-BE49-F238E27FC236}">
                <a16:creationId xmlns:a16="http://schemas.microsoft.com/office/drawing/2014/main" id="{BAEB4A3A-388C-5A2B-B48D-1F4D0CDCE774}"/>
              </a:ext>
            </a:extLst>
          </p:cNvPr>
          <p:cNvSpPr txBox="1"/>
          <p:nvPr/>
        </p:nvSpPr>
        <p:spPr>
          <a:xfrm>
            <a:off x="1080000" y="546600"/>
            <a:ext cx="16128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</a:t>
            </a: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CC SMART BOARD QUALITY CONTROL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" name="Google Shape;717;p39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39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19" name="Google Shape;719;p39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39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Experimental Setup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39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QUALITY CONTROL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22" name="Google Shape;722;p39" title="display_500wf_1avg_afterped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750" y="2205000"/>
            <a:ext cx="8794849" cy="50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9"/>
          <p:cNvSpPr txBox="1"/>
          <p:nvPr/>
        </p:nvSpPr>
        <p:spPr>
          <a:xfrm>
            <a:off x="5223495" y="3188077"/>
            <a:ext cx="4141800" cy="15237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latin typeface="Helvetica Neue"/>
                <a:ea typeface="Helvetica Neue"/>
                <a:cs typeface="Helvetica Neue"/>
                <a:sym typeface="Helvetica Neue"/>
              </a:rPr>
              <a:t>Event display</a:t>
            </a:r>
            <a:r>
              <a:rPr lang="it" sz="2300">
                <a:latin typeface="Helvetica Neue"/>
                <a:ea typeface="Helvetica Neue"/>
                <a:cs typeface="Helvetica Neue"/>
                <a:sym typeface="Helvetica Neue"/>
              </a:rPr>
              <a:t> of a typical acquisition after the pedestal subtraction for one channel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p39"/>
          <p:cNvSpPr txBox="1"/>
          <p:nvPr/>
        </p:nvSpPr>
        <p:spPr>
          <a:xfrm>
            <a:off x="1068025" y="7682500"/>
            <a:ext cx="894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1000 waveforms acquired per channel (10 s @ 100 Hz)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5" name="Google Shape;725;p39"/>
          <p:cNvSpPr txBox="1"/>
          <p:nvPr/>
        </p:nvSpPr>
        <p:spPr>
          <a:xfrm>
            <a:off x="1068025" y="8303000"/>
            <a:ext cx="684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Tested 16-channels at a time (1 SMART2)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6" name="Google Shape;726;p39"/>
          <p:cNvSpPr txBox="1"/>
          <p:nvPr/>
        </p:nvSpPr>
        <p:spPr>
          <a:xfrm>
            <a:off x="10317825" y="2272000"/>
            <a:ext cx="3138000" cy="5850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Test performed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7" name="Google Shape;727;p39"/>
          <p:cNvSpPr/>
          <p:nvPr/>
        </p:nvSpPr>
        <p:spPr>
          <a:xfrm>
            <a:off x="10577400" y="3678138"/>
            <a:ext cx="306600" cy="306600"/>
          </a:xfrm>
          <a:prstGeom prst="rect">
            <a:avLst/>
          </a:prstGeom>
          <a:solidFill>
            <a:srgbClr val="700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8" name="Google Shape;728;p39"/>
          <p:cNvSpPr txBox="1"/>
          <p:nvPr/>
        </p:nvSpPr>
        <p:spPr>
          <a:xfrm>
            <a:off x="11028350" y="3538938"/>
            <a:ext cx="5907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Power test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and DAC functionality test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29" name="Google Shape;729;p39"/>
          <p:cNvGrpSpPr/>
          <p:nvPr/>
        </p:nvGrpSpPr>
        <p:grpSpPr>
          <a:xfrm>
            <a:off x="10577400" y="4323263"/>
            <a:ext cx="6839150" cy="585000"/>
            <a:chOff x="10294925" y="3976500"/>
            <a:chExt cx="6839150" cy="585000"/>
          </a:xfrm>
        </p:grpSpPr>
        <p:sp>
          <p:nvSpPr>
            <p:cNvPr id="730" name="Google Shape;730;p39"/>
            <p:cNvSpPr/>
            <p:nvPr/>
          </p:nvSpPr>
          <p:spPr>
            <a:xfrm>
              <a:off x="10294925" y="4115700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1" name="Google Shape;731;p39"/>
            <p:cNvSpPr txBox="1"/>
            <p:nvPr/>
          </p:nvSpPr>
          <p:spPr>
            <a:xfrm>
              <a:off x="10745875" y="3976500"/>
              <a:ext cx="6388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2600">
                  <a:latin typeface="Helvetica Neue"/>
                  <a:ea typeface="Helvetica Neue"/>
                  <a:cs typeface="Helvetica Neue"/>
                  <a:sym typeface="Helvetica Neue"/>
                </a:rPr>
                <a:t>Signal integrity test and </a:t>
              </a:r>
              <a:r>
                <a:rPr lang="it" sz="2600" b="1">
                  <a:latin typeface="Helvetica Neue"/>
                  <a:ea typeface="Helvetica Neue"/>
                  <a:cs typeface="Helvetica Neue"/>
                  <a:sym typeface="Helvetica Neue"/>
                </a:rPr>
                <a:t>SiPM bias scan</a:t>
              </a:r>
              <a:endParaRPr sz="26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32" name="Google Shape;732;p39"/>
          <p:cNvGrpSpPr/>
          <p:nvPr/>
        </p:nvGrpSpPr>
        <p:grpSpPr>
          <a:xfrm>
            <a:off x="10577400" y="5107588"/>
            <a:ext cx="6357950" cy="585000"/>
            <a:chOff x="10294925" y="4574550"/>
            <a:chExt cx="6357950" cy="585000"/>
          </a:xfrm>
        </p:grpSpPr>
        <p:sp>
          <p:nvSpPr>
            <p:cNvPr id="733" name="Google Shape;733;p39"/>
            <p:cNvSpPr/>
            <p:nvPr/>
          </p:nvSpPr>
          <p:spPr>
            <a:xfrm>
              <a:off x="10294925" y="4713750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4" name="Google Shape;734;p39"/>
            <p:cNvSpPr txBox="1"/>
            <p:nvPr/>
          </p:nvSpPr>
          <p:spPr>
            <a:xfrm>
              <a:off x="10745875" y="4574550"/>
              <a:ext cx="5907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2600">
                  <a:latin typeface="Helvetica Neue"/>
                  <a:ea typeface="Helvetica Neue"/>
                  <a:cs typeface="Helvetica Neue"/>
                  <a:sym typeface="Helvetica Neue"/>
                </a:rPr>
                <a:t>SMART2 </a:t>
              </a:r>
              <a:r>
                <a:rPr lang="it" sz="2600" b="1">
                  <a:latin typeface="Helvetica Neue"/>
                  <a:ea typeface="Helvetica Neue"/>
                  <a:cs typeface="Helvetica Neue"/>
                  <a:sym typeface="Helvetica Neue"/>
                </a:rPr>
                <a:t>shaping </a:t>
              </a:r>
              <a:r>
                <a:rPr lang="it" sz="2600">
                  <a:latin typeface="Helvetica Neue"/>
                  <a:ea typeface="Helvetica Neue"/>
                  <a:cs typeface="Helvetica Neue"/>
                  <a:sym typeface="Helvetica Neue"/>
                </a:rPr>
                <a:t>test</a:t>
              </a:r>
              <a:endParaRPr sz="26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35" name="Google Shape;735;p39"/>
          <p:cNvGrpSpPr/>
          <p:nvPr/>
        </p:nvGrpSpPr>
        <p:grpSpPr>
          <a:xfrm>
            <a:off x="10577400" y="5891913"/>
            <a:ext cx="6357950" cy="585000"/>
            <a:chOff x="10294925" y="5172600"/>
            <a:chExt cx="6357950" cy="585000"/>
          </a:xfrm>
        </p:grpSpPr>
        <p:sp>
          <p:nvSpPr>
            <p:cNvPr id="736" name="Google Shape;736;p39"/>
            <p:cNvSpPr/>
            <p:nvPr/>
          </p:nvSpPr>
          <p:spPr>
            <a:xfrm>
              <a:off x="10294925" y="5311800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7" name="Google Shape;737;p39"/>
            <p:cNvSpPr txBox="1"/>
            <p:nvPr/>
          </p:nvSpPr>
          <p:spPr>
            <a:xfrm>
              <a:off x="10745875" y="5172600"/>
              <a:ext cx="5907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2600" b="1">
                  <a:latin typeface="Helvetica Neue"/>
                  <a:ea typeface="Helvetica Neue"/>
                  <a:cs typeface="Helvetica Neue"/>
                  <a:sym typeface="Helvetica Neue"/>
                </a:rPr>
                <a:t>Trigger </a:t>
              </a:r>
              <a:r>
                <a:rPr lang="it" sz="2600">
                  <a:latin typeface="Helvetica Neue"/>
                  <a:ea typeface="Helvetica Neue"/>
                  <a:cs typeface="Helvetica Neue"/>
                  <a:sym typeface="Helvetica Neue"/>
                </a:rPr>
                <a:t>response test</a:t>
              </a:r>
              <a:endParaRPr sz="26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3" name="Google Shape;743;p40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4" name="Google Shape;744;p40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45" name="Google Shape;745;p40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46" name="Google Shape;746;p40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SiPM Bias scan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7" name="Google Shape;747;p40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QUALITY CONTROL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48" name="Google Shape;748;p40" title="qc_dac_scan_SN004_SM0_ch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0" y="2130225"/>
            <a:ext cx="11079951" cy="5155828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0"/>
          <p:cNvSpPr txBox="1"/>
          <p:nvPr/>
        </p:nvSpPr>
        <p:spPr>
          <a:xfrm>
            <a:off x="11581550" y="4145850"/>
            <a:ext cx="5526300" cy="9852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Average slope across 880 channels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i="1">
                <a:latin typeface="Helvetica Neue"/>
                <a:ea typeface="Helvetica Neue"/>
                <a:cs typeface="Helvetica Neue"/>
                <a:sym typeface="Helvetica Neue"/>
              </a:rPr>
              <a:t>a = -0.36 ± 0.08 ADC/DAC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0" name="Google Shape;750;p40"/>
          <p:cNvSpPr txBox="1"/>
          <p:nvPr/>
        </p:nvSpPr>
        <p:spPr>
          <a:xfrm>
            <a:off x="1080000" y="8265375"/>
            <a:ext cx="11835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Verified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linear decrease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pulse amplitude with increasing DAC value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1" name="Google Shape;751;p40"/>
          <p:cNvSpPr txBox="1"/>
          <p:nvPr/>
        </p:nvSpPr>
        <p:spPr>
          <a:xfrm>
            <a:off x="12263750" y="5369775"/>
            <a:ext cx="484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Validate channel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uniformity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2" name="Google Shape;752;p40"/>
          <p:cNvSpPr txBox="1"/>
          <p:nvPr/>
        </p:nvSpPr>
        <p:spPr>
          <a:xfrm>
            <a:off x="1080000" y="7679500"/>
            <a:ext cx="10203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Waveforms acquired at multiple SMART2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bias-DAC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value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53" name="Google Shape;753;p40"/>
          <p:cNvGrpSpPr/>
          <p:nvPr/>
        </p:nvGrpSpPr>
        <p:grpSpPr>
          <a:xfrm>
            <a:off x="13365495" y="3383919"/>
            <a:ext cx="3701593" cy="526249"/>
            <a:chOff x="12298125" y="6279525"/>
            <a:chExt cx="4169400" cy="676500"/>
          </a:xfrm>
        </p:grpSpPr>
        <p:sp>
          <p:nvSpPr>
            <p:cNvPr id="754" name="Google Shape;754;p40"/>
            <p:cNvSpPr/>
            <p:nvPr/>
          </p:nvSpPr>
          <p:spPr>
            <a:xfrm>
              <a:off x="12298125" y="6279525"/>
              <a:ext cx="4169400" cy="6765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rgbClr val="7004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5" name="Google Shape;755;p40" title="HVV-VDAC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577462" y="6442213"/>
              <a:ext cx="3610726" cy="351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p36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8" name="Google Shape;668;p36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669" name="Google Shape;669;p36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71" name="Google Shape;671;p36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SMART2 ASIC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672" name="Google Shape;672;p36"/>
          <p:cNvGrpSpPr/>
          <p:nvPr/>
        </p:nvGrpSpPr>
        <p:grpSpPr>
          <a:xfrm>
            <a:off x="6003745" y="4696458"/>
            <a:ext cx="6432090" cy="4247400"/>
            <a:chOff x="1522050" y="2848553"/>
            <a:chExt cx="6902124" cy="4223747"/>
          </a:xfrm>
        </p:grpSpPr>
        <p:pic>
          <p:nvPicPr>
            <p:cNvPr id="673" name="Google Shape;673;p36" title="smart2_analogu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32475" y="2848553"/>
              <a:ext cx="6891699" cy="4203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" name="Google Shape;674;p36"/>
            <p:cNvSpPr/>
            <p:nvPr/>
          </p:nvSpPr>
          <p:spPr>
            <a:xfrm>
              <a:off x="1522050" y="6070300"/>
              <a:ext cx="2282700" cy="100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36"/>
          <p:cNvSpPr/>
          <p:nvPr/>
        </p:nvSpPr>
        <p:spPr>
          <a:xfrm>
            <a:off x="6509950" y="4568775"/>
            <a:ext cx="5323500" cy="452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36"/>
          <p:cNvGrpSpPr/>
          <p:nvPr/>
        </p:nvGrpSpPr>
        <p:grpSpPr>
          <a:xfrm>
            <a:off x="588125" y="2195000"/>
            <a:ext cx="5415616" cy="6709724"/>
            <a:chOff x="1292875" y="2258500"/>
            <a:chExt cx="5415616" cy="6709724"/>
          </a:xfrm>
        </p:grpSpPr>
        <p:pic>
          <p:nvPicPr>
            <p:cNvPr id="677" name="Google Shape;677;p36" title="smart2_schema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92875" y="2258500"/>
              <a:ext cx="5415616" cy="6709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8" name="Google Shape;678;p36"/>
            <p:cNvSpPr/>
            <p:nvPr/>
          </p:nvSpPr>
          <p:spPr>
            <a:xfrm>
              <a:off x="2878900" y="5383225"/>
              <a:ext cx="1801500" cy="492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36"/>
          <p:cNvSpPr txBox="1"/>
          <p:nvPr/>
        </p:nvSpPr>
        <p:spPr>
          <a:xfrm>
            <a:off x="12791200" y="1135275"/>
            <a:ext cx="4561500" cy="1037100"/>
          </a:xfrm>
          <a:prstGeom prst="rect">
            <a:avLst/>
          </a:prstGeom>
          <a:solidFill>
            <a:srgbClr val="F4F4F4">
              <a:alpha val="95690"/>
            </a:srgbClr>
          </a:solidFill>
          <a:ln w="28575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Pre-amplifier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designed by INFN Bari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0" name="Google Shape;680;p36"/>
          <p:cNvSpPr txBox="1"/>
          <p:nvPr/>
        </p:nvSpPr>
        <p:spPr>
          <a:xfrm>
            <a:off x="5628475" y="1728888"/>
            <a:ext cx="643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16-channel 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trans-impedance amplifier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1" name="Google Shape;681;p36"/>
          <p:cNvSpPr txBox="1"/>
          <p:nvPr/>
        </p:nvSpPr>
        <p:spPr>
          <a:xfrm>
            <a:off x="12796850" y="6110625"/>
            <a:ext cx="4476300" cy="1385400"/>
          </a:xfrm>
          <a:prstGeom prst="rect">
            <a:avLst/>
          </a:prstGeom>
          <a:solidFill>
            <a:srgbClr val="F4F4F4">
              <a:alpha val="95690"/>
            </a:srgbClr>
          </a:solidFill>
          <a:ln w="28575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Gain Resistance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Filtering Capacitance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PZ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Pole Zero Cancellation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2" name="Google Shape;682;p36"/>
          <p:cNvSpPr txBox="1"/>
          <p:nvPr/>
        </p:nvSpPr>
        <p:spPr>
          <a:xfrm>
            <a:off x="5628475" y="2334425"/>
            <a:ext cx="643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MHz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LVDS SPI interface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3" name="Google Shape;683;p36"/>
          <p:cNvSpPr/>
          <p:nvPr/>
        </p:nvSpPr>
        <p:spPr>
          <a:xfrm>
            <a:off x="3326200" y="5813850"/>
            <a:ext cx="3198975" cy="736825"/>
          </a:xfrm>
          <a:custGeom>
            <a:avLst/>
            <a:gdLst/>
            <a:ahLst/>
            <a:cxnLst/>
            <a:rect l="l" t="t" r="r" b="b"/>
            <a:pathLst>
              <a:path w="127959" h="29473" extrusionOk="0">
                <a:moveTo>
                  <a:pt x="0" y="0"/>
                </a:moveTo>
                <a:lnTo>
                  <a:pt x="0" y="29473"/>
                </a:lnTo>
                <a:lnTo>
                  <a:pt x="127959" y="29473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84" name="Google Shape;684;p36"/>
          <p:cNvSpPr txBox="1"/>
          <p:nvPr/>
        </p:nvSpPr>
        <p:spPr>
          <a:xfrm>
            <a:off x="5628475" y="2939963"/>
            <a:ext cx="95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20-bit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global adjustment: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(8 bits),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(6 bits),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PZ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(6 bits)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Google Shape;685;p36"/>
          <p:cNvSpPr txBox="1"/>
          <p:nvPr/>
        </p:nvSpPr>
        <p:spPr>
          <a:xfrm>
            <a:off x="5628475" y="3545500"/>
            <a:ext cx="95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8-bit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per channel for SiPM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bias fine tuning</a:t>
            </a:r>
            <a:endParaRPr sz="26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1" name="Google Shape;761;p41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2" name="Google Shape;762;p41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63" name="Google Shape;763;p41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64" name="Google Shape;764;p41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SMART2 Shaping test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5" name="Google Shape;765;p41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QUALITY CONTROL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66" name="Google Shape;766;p41" title="qc_config_scan_SN006_SM0_all.png"/>
          <p:cNvPicPr preferRelativeResize="0"/>
          <p:nvPr/>
        </p:nvPicPr>
        <p:blipFill rotWithShape="1">
          <a:blip r:embed="rId3">
            <a:alphaModFix/>
          </a:blip>
          <a:srcRect t="1351"/>
          <a:stretch/>
        </p:blipFill>
        <p:spPr>
          <a:xfrm>
            <a:off x="535800" y="2238276"/>
            <a:ext cx="10237978" cy="6115237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1"/>
          <p:cNvSpPr txBox="1"/>
          <p:nvPr/>
        </p:nvSpPr>
        <p:spPr>
          <a:xfrm>
            <a:off x="7642725" y="7299025"/>
            <a:ext cx="4522800" cy="1385400"/>
          </a:xfrm>
          <a:prstGeom prst="rect">
            <a:avLst/>
          </a:prstGeom>
          <a:solidFill>
            <a:srgbClr val="F4F4F4">
              <a:alpha val="95690"/>
            </a:srgbClr>
          </a:solidFill>
          <a:ln w="28575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Gain Resistance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Filtering Capacitance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latin typeface="Helvetica Neue"/>
                <a:ea typeface="Helvetica Neue"/>
                <a:cs typeface="Helvetica Neue"/>
                <a:sym typeface="Helvetica Neue"/>
              </a:rPr>
              <a:t>PZ</a:t>
            </a: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Pole Zero Cancellation</a:t>
            </a:r>
            <a:endParaRPr sz="26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8" name="Google Shape;768;p41"/>
          <p:cNvSpPr txBox="1"/>
          <p:nvPr/>
        </p:nvSpPr>
        <p:spPr>
          <a:xfrm>
            <a:off x="10607675" y="5952950"/>
            <a:ext cx="7060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Font typeface="Helvetica Neue"/>
              <a:buChar char="●"/>
            </a:pPr>
            <a:r>
              <a:rPr lang="it" sz="2600">
                <a:latin typeface="Helvetica Neue"/>
                <a:ea typeface="Helvetica Neue"/>
                <a:cs typeface="Helvetica Neue"/>
                <a:sym typeface="Helvetica Neue"/>
              </a:rPr>
              <a:t>Amplitude differences between channels mainly due to laser diffusion non-uniformity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9" name="Google Shape;769;p41"/>
          <p:cNvSpPr txBox="1"/>
          <p:nvPr/>
        </p:nvSpPr>
        <p:spPr>
          <a:xfrm>
            <a:off x="10607675" y="2044250"/>
            <a:ext cx="6517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Waveforms acquired for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(R, C, PZ) 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0" name="Google Shape;770;p41"/>
          <p:cNvSpPr txBox="1"/>
          <p:nvPr/>
        </p:nvSpPr>
        <p:spPr>
          <a:xfrm>
            <a:off x="10607675" y="3213750"/>
            <a:ext cx="6717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confirms that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shaping registers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are correctly applied across all channels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1" name="Google Shape;771;p41"/>
          <p:cNvSpPr txBox="1"/>
          <p:nvPr/>
        </p:nvSpPr>
        <p:spPr>
          <a:xfrm>
            <a:off x="10607675" y="4383250"/>
            <a:ext cx="6460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shaping settings produce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consistent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expected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pulse shape variations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42" title="THR.png"/>
          <p:cNvPicPr preferRelativeResize="0"/>
          <p:nvPr/>
        </p:nvPicPr>
        <p:blipFill rotWithShape="1">
          <a:blip r:embed="rId3">
            <a:alphaModFix/>
          </a:blip>
          <a:srcRect l="30835" t="34009" r="28792" b="32938"/>
          <a:stretch/>
        </p:blipFill>
        <p:spPr>
          <a:xfrm>
            <a:off x="5218226" y="1814150"/>
            <a:ext cx="4462123" cy="20548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8" name="Google Shape;778;p42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Google Shape;779;p42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80" name="Google Shape;780;p42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81" name="Google Shape;781;p42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Trigger Response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2" name="Google Shape;782;p42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QUALITY CONTROL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3" name="Google Shape;783;p42"/>
          <p:cNvSpPr txBox="1"/>
          <p:nvPr/>
        </p:nvSpPr>
        <p:spPr>
          <a:xfrm>
            <a:off x="979200" y="2261900"/>
            <a:ext cx="3399900" cy="1291200"/>
          </a:xfrm>
          <a:prstGeom prst="rect">
            <a:avLst/>
          </a:prstGeom>
          <a:solidFill>
            <a:srgbClr val="F4F4F4">
              <a:alpha val="95690"/>
            </a:srgbClr>
          </a:solidFill>
          <a:ln w="28575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pre-amplification board has a </a:t>
            </a:r>
            <a:r>
              <a:rPr lang="it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level-0 trigger </a:t>
            </a: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chain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84" name="Google Shape;784;p42"/>
          <p:cNvGrpSpPr/>
          <p:nvPr/>
        </p:nvGrpSpPr>
        <p:grpSpPr>
          <a:xfrm>
            <a:off x="771225" y="4086525"/>
            <a:ext cx="6893450" cy="923400"/>
            <a:chOff x="810000" y="3553125"/>
            <a:chExt cx="6893450" cy="923400"/>
          </a:xfrm>
        </p:grpSpPr>
        <p:sp>
          <p:nvSpPr>
            <p:cNvPr id="785" name="Google Shape;785;p42"/>
            <p:cNvSpPr txBox="1"/>
            <p:nvPr/>
          </p:nvSpPr>
          <p:spPr>
            <a:xfrm>
              <a:off x="1357250" y="3553125"/>
              <a:ext cx="6346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it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16 outputs of SMART2 are </a:t>
              </a:r>
              <a:r>
                <a:rPr lang="it" sz="2400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summed</a:t>
              </a:r>
              <a:r>
                <a:rPr lang="it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and sent to a fast </a:t>
              </a:r>
              <a:r>
                <a:rPr lang="it" sz="2400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discriminator</a:t>
              </a:r>
              <a:endParaRPr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810000" y="3861525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87" name="Google Shape;787;p42"/>
          <p:cNvGrpSpPr/>
          <p:nvPr/>
        </p:nvGrpSpPr>
        <p:grpSpPr>
          <a:xfrm>
            <a:off x="771225" y="5010375"/>
            <a:ext cx="7267850" cy="554100"/>
            <a:chOff x="810000" y="4524100"/>
            <a:chExt cx="7267850" cy="554100"/>
          </a:xfrm>
        </p:grpSpPr>
        <p:sp>
          <p:nvSpPr>
            <p:cNvPr id="788" name="Google Shape;788;p42"/>
            <p:cNvSpPr txBox="1"/>
            <p:nvPr/>
          </p:nvSpPr>
          <p:spPr>
            <a:xfrm>
              <a:off x="1357250" y="4524100"/>
              <a:ext cx="672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5 discriminator outputs are </a:t>
              </a:r>
              <a:r>
                <a:rPr lang="it" sz="2400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OR-combined</a:t>
              </a:r>
              <a:endParaRPr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810000" y="4647850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90" name="Google Shape;790;p42"/>
          <p:cNvGrpSpPr/>
          <p:nvPr/>
        </p:nvGrpSpPr>
        <p:grpSpPr>
          <a:xfrm>
            <a:off x="771225" y="5564925"/>
            <a:ext cx="9212375" cy="554100"/>
            <a:chOff x="771225" y="5183925"/>
            <a:chExt cx="9212375" cy="554100"/>
          </a:xfrm>
        </p:grpSpPr>
        <p:sp>
          <p:nvSpPr>
            <p:cNvPr id="791" name="Google Shape;791;p42"/>
            <p:cNvSpPr txBox="1"/>
            <p:nvPr/>
          </p:nvSpPr>
          <p:spPr>
            <a:xfrm>
              <a:off x="1244000" y="5183925"/>
              <a:ext cx="8739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digital output is the </a:t>
              </a:r>
              <a:r>
                <a:rPr lang="it" sz="2400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trigger signal </a:t>
              </a:r>
              <a:r>
                <a:rPr lang="it" sz="2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sent to the digitizer</a:t>
              </a:r>
              <a:endParaRPr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771225" y="5307675"/>
              <a:ext cx="306600" cy="306600"/>
            </a:xfrm>
            <a:prstGeom prst="rect">
              <a:avLst/>
            </a:prstGeom>
            <a:solidFill>
              <a:srgbClr val="700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793" name="Google Shape;793;p42"/>
          <p:cNvGrpSpPr/>
          <p:nvPr/>
        </p:nvGrpSpPr>
        <p:grpSpPr>
          <a:xfrm>
            <a:off x="10428480" y="1276233"/>
            <a:ext cx="7339987" cy="7520863"/>
            <a:chOff x="9890100" y="1339393"/>
            <a:chExt cx="7650601" cy="7839132"/>
          </a:xfrm>
        </p:grpSpPr>
        <p:pic>
          <p:nvPicPr>
            <p:cNvPr id="794" name="Google Shape;794;p42" title="trigger.png"/>
            <p:cNvPicPr preferRelativeResize="0"/>
            <p:nvPr/>
          </p:nvPicPr>
          <p:blipFill rotWithShape="1">
            <a:blip r:embed="rId4">
              <a:alphaModFix/>
            </a:blip>
            <a:srcRect l="7087" t="8529" r="7624" b="5136"/>
            <a:stretch/>
          </p:blipFill>
          <p:spPr>
            <a:xfrm>
              <a:off x="9890100" y="1339393"/>
              <a:ext cx="7650601" cy="4178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42" title="scurve.png"/>
            <p:cNvPicPr preferRelativeResize="0"/>
            <p:nvPr/>
          </p:nvPicPr>
          <p:blipFill rotWithShape="1">
            <a:blip r:embed="rId5">
              <a:alphaModFix/>
            </a:blip>
            <a:srcRect l="11125" t="7493" r="8313" b="5979"/>
            <a:stretch/>
          </p:blipFill>
          <p:spPr>
            <a:xfrm>
              <a:off x="11721850" y="5689837"/>
              <a:ext cx="4236300" cy="341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42"/>
            <p:cNvSpPr txBox="1"/>
            <p:nvPr/>
          </p:nvSpPr>
          <p:spPr>
            <a:xfrm>
              <a:off x="13799400" y="2759025"/>
              <a:ext cx="3602400" cy="410100"/>
            </a:xfrm>
            <a:prstGeom prst="rect">
              <a:avLst/>
            </a:prstGeom>
            <a:solidFill>
              <a:srgbClr val="F4F4F4">
                <a:alpha val="95690"/>
              </a:srgbClr>
            </a:solidFill>
            <a:ln w="27425" cap="flat" cmpd="sng">
              <a:solidFill>
                <a:srgbClr val="7004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725" tIns="87725" rIns="87725" bIns="87725" anchor="ctr" anchorCtr="0">
              <a:noAutofit/>
            </a:bodyPr>
            <a:lstStyle/>
            <a:p>
              <a:pPr marL="0" lvl="0" indent="0" algn="l" rtl="0">
                <a:spcBef>
                  <a:spcPts val="959"/>
                </a:spcBef>
                <a:spcAft>
                  <a:spcPts val="959"/>
                </a:spcAft>
                <a:buNone/>
              </a:pPr>
              <a:r>
                <a:rPr lang="it" sz="1918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bit-mask</a:t>
              </a:r>
              <a:r>
                <a:rPr lang="it" sz="1918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selects the channel</a:t>
              </a:r>
              <a:endParaRPr sz="1918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7" name="Google Shape;797;p42"/>
            <p:cNvSpPr/>
            <p:nvPr/>
          </p:nvSpPr>
          <p:spPr>
            <a:xfrm>
              <a:off x="11831450" y="3327575"/>
              <a:ext cx="3213600" cy="1798800"/>
            </a:xfrm>
            <a:prstGeom prst="rect">
              <a:avLst/>
            </a:prstGeom>
            <a:noFill/>
            <a:ln w="27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725" tIns="87725" rIns="87725" bIns="87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3"/>
            </a:p>
          </p:txBody>
        </p:sp>
        <p:cxnSp>
          <p:nvCxnSpPr>
            <p:cNvPr id="798" name="Google Shape;798;p42"/>
            <p:cNvCxnSpPr/>
            <p:nvPr/>
          </p:nvCxnSpPr>
          <p:spPr>
            <a:xfrm>
              <a:off x="13280300" y="5126363"/>
              <a:ext cx="0" cy="586200"/>
            </a:xfrm>
            <a:prstGeom prst="straightConnector1">
              <a:avLst/>
            </a:prstGeom>
            <a:noFill/>
            <a:ln w="274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99" name="Google Shape;799;p42"/>
            <p:cNvSpPr/>
            <p:nvPr/>
          </p:nvSpPr>
          <p:spPr>
            <a:xfrm>
              <a:off x="11624825" y="5689825"/>
              <a:ext cx="4470300" cy="3488700"/>
            </a:xfrm>
            <a:prstGeom prst="rect">
              <a:avLst/>
            </a:prstGeom>
            <a:noFill/>
            <a:ln w="27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725" tIns="87725" rIns="87725" bIns="87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3"/>
            </a:p>
          </p:txBody>
        </p:sp>
      </p:grpSp>
      <p:sp>
        <p:nvSpPr>
          <p:cNvPr id="800" name="Google Shape;800;p42"/>
          <p:cNvSpPr txBox="1"/>
          <p:nvPr/>
        </p:nvSpPr>
        <p:spPr>
          <a:xfrm>
            <a:off x="4744450" y="6664725"/>
            <a:ext cx="485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a pulsed laser @ </a:t>
            </a:r>
            <a:r>
              <a:rPr lang="it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kHz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1" name="Google Shape;801;p42"/>
          <p:cNvSpPr txBox="1"/>
          <p:nvPr/>
        </p:nvSpPr>
        <p:spPr>
          <a:xfrm>
            <a:off x="4744450" y="7184375"/>
            <a:ext cx="586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Tested each channel individually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2" name="Google Shape;802;p42"/>
          <p:cNvSpPr txBox="1"/>
          <p:nvPr/>
        </p:nvSpPr>
        <p:spPr>
          <a:xfrm>
            <a:off x="4744450" y="7704025"/>
            <a:ext cx="6716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register on the digitizer </a:t>
            </a:r>
            <a:r>
              <a:rPr lang="it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counted the triggers</a:t>
            </a: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accumulated in a interval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Δt</a:t>
            </a: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3" name="Google Shape;803;p42"/>
          <p:cNvSpPr txBox="1"/>
          <p:nvPr/>
        </p:nvSpPr>
        <p:spPr>
          <a:xfrm>
            <a:off x="4744450" y="8623875"/>
            <a:ext cx="765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it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efficiency curve</a:t>
            </a: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has been obtained 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4" name="Google Shape;804;p42" title="setup2.png"/>
          <p:cNvPicPr preferRelativeResize="0"/>
          <p:nvPr/>
        </p:nvPicPr>
        <p:blipFill rotWithShape="1">
          <a:blip r:embed="rId6">
            <a:alphaModFix/>
          </a:blip>
          <a:srcRect t="16273" b="9756"/>
          <a:stretch/>
        </p:blipFill>
        <p:spPr>
          <a:xfrm>
            <a:off x="1379800" y="6391575"/>
            <a:ext cx="2825150" cy="27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7"/>
          <p:cNvSpPr/>
          <p:nvPr/>
        </p:nvSpPr>
        <p:spPr>
          <a:xfrm>
            <a:off x="1055475" y="8096000"/>
            <a:ext cx="2688300" cy="1018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7"/>
          <p:cNvSpPr/>
          <p:nvPr/>
        </p:nvSpPr>
        <p:spPr>
          <a:xfrm>
            <a:off x="1072500" y="6964850"/>
            <a:ext cx="8303700" cy="1018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8" name="Google Shape;878;p47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9" name="Google Shape;879;p47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80" name="Google Shape;880;p47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81" name="Google Shape;881;p47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2" name="Google Shape;882;p47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83" name="Google Shape;883;p47" title="f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00" y="7110950"/>
            <a:ext cx="8022948" cy="7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7" title="the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825" y="8327151"/>
            <a:ext cx="2445436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47"/>
          <p:cNvSpPr txBox="1"/>
          <p:nvPr/>
        </p:nvSpPr>
        <p:spPr>
          <a:xfrm>
            <a:off x="9575850" y="2806825"/>
            <a:ext cx="7576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waveform averaged over 1000 laser pulses and fitted with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analytical function</a:t>
            </a:r>
            <a:endParaRPr sz="2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6" name="Google Shape;886;p47"/>
          <p:cNvSpPr txBox="1"/>
          <p:nvPr/>
        </p:nvSpPr>
        <p:spPr>
          <a:xfrm>
            <a:off x="9575850" y="5362063"/>
            <a:ext cx="7418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Residuals showed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structured deviations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model accurately describes the signal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7" name="Google Shape;887;p47"/>
          <p:cNvSpPr txBox="1"/>
          <p:nvPr/>
        </p:nvSpPr>
        <p:spPr>
          <a:xfrm>
            <a:off x="9580500" y="4000050"/>
            <a:ext cx="692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Captures rising front, double exponential decay, and undershoot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8" name="Google Shape;888;p47" title="fi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325" y="2110800"/>
            <a:ext cx="9164733" cy="4747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48" title="tau2.png"/>
          <p:cNvPicPr preferRelativeResize="0"/>
          <p:nvPr/>
        </p:nvPicPr>
        <p:blipFill rotWithShape="1">
          <a:blip r:embed="rId3">
            <a:alphaModFix/>
          </a:blip>
          <a:srcRect l="6672"/>
          <a:stretch/>
        </p:blipFill>
        <p:spPr>
          <a:xfrm>
            <a:off x="9145050" y="5950875"/>
            <a:ext cx="8138225" cy="3321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48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6" name="Google Shape;896;p48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97" name="Google Shape;897;p48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8" name="Google Shape;898;p48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 Parameters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9" name="Google Shape;899;p48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00" name="Google Shape;900;p48"/>
          <p:cNvSpPr txBox="1"/>
          <p:nvPr/>
        </p:nvSpPr>
        <p:spPr>
          <a:xfrm>
            <a:off x="11063700" y="2020788"/>
            <a:ext cx="3671700" cy="17856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Extracted parameters</a:t>
            </a:r>
            <a:endParaRPr sz="2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σ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width</a:t>
            </a:r>
            <a:endParaRPr sz="26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τ₁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 fall</a:t>
            </a:r>
            <a:endParaRPr sz="26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τ₂ 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slow fall</a:t>
            </a:r>
            <a:endParaRPr sz="26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1" name="Google Shape;901;p48"/>
          <p:cNvSpPr txBox="1"/>
          <p:nvPr/>
        </p:nvSpPr>
        <p:spPr>
          <a:xfrm>
            <a:off x="9430538" y="4463938"/>
            <a:ext cx="7418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Consistent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fall time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across channels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2" name="Google Shape;902;p48"/>
          <p:cNvSpPr txBox="1"/>
          <p:nvPr/>
        </p:nvSpPr>
        <p:spPr>
          <a:xfrm>
            <a:off x="9430538" y="5001263"/>
            <a:ext cx="7418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σ shows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bimodal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distribution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3" name="Google Shape;903;p48" title="tau1.png"/>
          <p:cNvPicPr preferRelativeResize="0"/>
          <p:nvPr/>
        </p:nvPicPr>
        <p:blipFill rotWithShape="1">
          <a:blip r:embed="rId4">
            <a:alphaModFix/>
          </a:blip>
          <a:srcRect l="8941"/>
          <a:stretch/>
        </p:blipFill>
        <p:spPr>
          <a:xfrm>
            <a:off x="1080000" y="5874675"/>
            <a:ext cx="74889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48" title="sigma.png"/>
          <p:cNvPicPr preferRelativeResize="0"/>
          <p:nvPr/>
        </p:nvPicPr>
        <p:blipFill rotWithShape="1">
          <a:blip r:embed="rId5">
            <a:alphaModFix/>
          </a:blip>
          <a:srcRect l="5329"/>
          <a:stretch/>
        </p:blipFill>
        <p:spPr>
          <a:xfrm>
            <a:off x="1095501" y="2084600"/>
            <a:ext cx="7418400" cy="37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49" title="sigma_channel.png"/>
          <p:cNvPicPr preferRelativeResize="0"/>
          <p:nvPr/>
        </p:nvPicPr>
        <p:blipFill rotWithShape="1">
          <a:blip r:embed="rId3">
            <a:alphaModFix/>
          </a:blip>
          <a:srcRect l="5758" t="7218" r="7646"/>
          <a:stretch/>
        </p:blipFill>
        <p:spPr>
          <a:xfrm>
            <a:off x="10011250" y="962400"/>
            <a:ext cx="6715777" cy="4188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49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2" name="Google Shape;912;p49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913" name="Google Shape;913;p49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14" name="Google Shape;914;p49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 Parameters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6" name="Google Shape;916;p49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917" name="Google Shape;917;p49" title="fit_sigma_histo_allconfig_fi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00" y="4797250"/>
            <a:ext cx="10017925" cy="44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49"/>
          <p:cNvSpPr txBox="1"/>
          <p:nvPr/>
        </p:nvSpPr>
        <p:spPr>
          <a:xfrm>
            <a:off x="12397638" y="5364675"/>
            <a:ext cx="3575400" cy="13854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Systematic lower σ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values for the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outermost 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channels.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9" name="Google Shape;919;p49"/>
          <p:cNvSpPr txBox="1"/>
          <p:nvPr/>
        </p:nvSpPr>
        <p:spPr>
          <a:xfrm>
            <a:off x="1003800" y="3074675"/>
            <a:ext cx="7190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of σ for different shaping settings 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C = 0 →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unimodal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symmetric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C ≠ 0 → </a:t>
            </a: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bimodal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edge effect appears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0" name="Google Shape;920;p49"/>
          <p:cNvSpPr txBox="1"/>
          <p:nvPr/>
        </p:nvSpPr>
        <p:spPr>
          <a:xfrm>
            <a:off x="9546900" y="7517600"/>
            <a:ext cx="7569000" cy="9852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Effect attributed to reduced “effective” shaping capacitance at SMART2 edges 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52" title="targ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400" y="2005126"/>
            <a:ext cx="6849551" cy="49364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52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1" name="Google Shape;961;p52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962" name="Google Shape;962;p52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63" name="Google Shape;963;p52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TARGET Digitizer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4" name="Google Shape;964;p52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Backup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65" name="Google Shape;965;p52"/>
          <p:cNvSpPr txBox="1"/>
          <p:nvPr/>
        </p:nvSpPr>
        <p:spPr>
          <a:xfrm>
            <a:off x="11804050" y="3329000"/>
            <a:ext cx="6688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6" name="Google Shape;966;p52"/>
          <p:cNvSpPr txBox="1"/>
          <p:nvPr/>
        </p:nvSpPr>
        <p:spPr>
          <a:xfrm>
            <a:off x="9417725" y="2655325"/>
            <a:ext cx="8559300" cy="6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Sampling rate:</a:t>
            </a: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up to 1 GS/s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Storage depth:</a:t>
            </a:r>
            <a:b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Each channel has </a:t>
            </a: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512 blocks</a:t>
            </a: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 cells</a:t>
            </a: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 ns/cell)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Total buffer depth: 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</a:t>
            </a: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16.4 µs</a:t>
            </a:r>
            <a:b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2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Ping-pong architecture:</a:t>
            </a:r>
            <a:b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Two blocks of 32 cells alternate between sampling and storage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Enables dead-time-free acquisition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Digitization:</a:t>
            </a:r>
            <a:b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All 32 cells in a block digitized in parallel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</a:t>
            </a: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12-bit Wilkinson ADCs</a:t>
            </a: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per channel</a:t>
            </a: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Voltage range of </a:t>
            </a: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2.2 V</a:t>
            </a:r>
            <a:b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Configurable via SPI:</a:t>
            </a:r>
            <a:br>
              <a:rPr lang="it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• Sampling control, readout addresses, bias trims</a:t>
            </a: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7" name="Google Shape;967;p52"/>
          <p:cNvSpPr txBox="1"/>
          <p:nvPr/>
        </p:nvSpPr>
        <p:spPr>
          <a:xfrm>
            <a:off x="8555950" y="1793138"/>
            <a:ext cx="5766900" cy="594000"/>
          </a:xfrm>
          <a:prstGeom prst="rect">
            <a:avLst/>
          </a:prstGeom>
          <a:solidFill>
            <a:srgbClr val="F4F4F4">
              <a:alpha val="95690"/>
            </a:srgbClr>
          </a:solidFill>
          <a:ln w="28575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16-channel Switched-Capacitor digitizer 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68" name="Google Shape;968;p52" title="TARGET_photo_3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663" y="6843150"/>
            <a:ext cx="6987551" cy="260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8" name="Google Shape;638;p35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Google Shape;639;p35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640" name="Google Shape;640;p35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42" name="Google Shape;642;p35"/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HODOSCOPE SMART BOARD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8277BB-08E4-8A52-C4C2-539AAB9121C1}"/>
              </a:ext>
            </a:extLst>
          </p:cNvPr>
          <p:cNvSpPr txBox="1"/>
          <p:nvPr/>
        </p:nvSpPr>
        <p:spPr>
          <a:xfrm>
            <a:off x="8713694" y="1652717"/>
            <a:ext cx="817581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3 SMART ASICs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(48 channels) divided in six blocks</a:t>
            </a:r>
            <a:endParaRPr lang="en-US" sz="2400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SiPMs Board: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8 </a:t>
            </a:r>
            <a:r>
              <a:rPr lang="it-IT" sz="2400" dirty="0">
                <a:latin typeface="Helvetica Neue" panose="020B0604020202020204" charset="0"/>
              </a:rPr>
              <a:t>Hamamatsu S13360-2050VE 2x2 mm</a:t>
            </a:r>
            <a:r>
              <a:rPr lang="it-IT" sz="2400" baseline="30000" dirty="0">
                <a:latin typeface="Helvetica Neue" panose="020B0604020202020204" charset="0"/>
              </a:rPr>
              <a:t>2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SiPMs that are moved on each block separately</a:t>
            </a:r>
            <a:endParaRPr lang="en-US" sz="2400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Laser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to lighten the SiPMs up (350nm)</a:t>
            </a:r>
            <a:endParaRPr lang="en-US" sz="2400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TARGET CTC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(8 channels) that digitizes the signals coming from each block</a:t>
            </a:r>
            <a:endParaRPr lang="en-US" sz="2400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HV power supply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(57 V)</a:t>
            </a:r>
            <a:endParaRPr lang="en-US" sz="2400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Power supply </a:t>
            </a:r>
            <a:endParaRPr lang="en-US" sz="2400" b="1" dirty="0">
              <a:latin typeface="Helvetica Neue" panose="020B060402020202020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Function generator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to trigger the laser (square wave, 500 Hz, -1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Vpp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Voffset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=0.5 V,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simmetry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=0.1%)</a:t>
            </a:r>
            <a:endParaRPr lang="en-US" sz="2400" dirty="0">
              <a:latin typeface="Helvetica Neue" panose="020B0604020202020204" charset="0"/>
            </a:endParaRPr>
          </a:p>
          <a:p>
            <a:endParaRPr lang="it-IT" dirty="0"/>
          </a:p>
        </p:txBody>
      </p:sp>
      <p:sp>
        <p:nvSpPr>
          <p:cNvPr id="4" name="Google Shape;703;p38">
            <a:extLst>
              <a:ext uri="{FF2B5EF4-FFF2-40B4-BE49-F238E27FC236}">
                <a16:creationId xmlns:a16="http://schemas.microsoft.com/office/drawing/2014/main" id="{E167DF17-F330-37E0-4463-A02062FD96C6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Experimental Setup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Segnaposto contenuto 5" descr="Immagine che contiene testo, diagramma, Piano, schermata&#10;&#10;Descrizione generata automaticamente">
            <a:extLst>
              <a:ext uri="{FF2B5EF4-FFF2-40B4-BE49-F238E27FC236}">
                <a16:creationId xmlns:a16="http://schemas.microsoft.com/office/drawing/2014/main" id="{AEDDC427-3220-CF55-B285-DEE1CE775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8" y="2162200"/>
            <a:ext cx="7250304" cy="36941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Google Shape;707;p38">
            <a:extLst>
              <a:ext uri="{FF2B5EF4-FFF2-40B4-BE49-F238E27FC236}">
                <a16:creationId xmlns:a16="http://schemas.microsoft.com/office/drawing/2014/main" id="{0BBA6048-7211-8D30-8A61-A60CC18607D0}"/>
              </a:ext>
            </a:extLst>
          </p:cNvPr>
          <p:cNvSpPr txBox="1"/>
          <p:nvPr/>
        </p:nvSpPr>
        <p:spPr>
          <a:xfrm>
            <a:off x="6847145" y="6178360"/>
            <a:ext cx="5046600" cy="24189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 b="1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Tested for the QC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-IT" sz="2600" dirty="0">
                <a:latin typeface="Helvetica Neue"/>
                <a:ea typeface="Helvetica Neue"/>
                <a:cs typeface="Helvetica Neue"/>
                <a:sym typeface="Helvetica Neue"/>
              </a:rPr>
              <a:t>40 boards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3 SMART2 ASICs per board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16 SiPM per SMART2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➔"/>
            </a:pPr>
            <a:r>
              <a:rPr lang="it" sz="2600" b="1" dirty="0">
                <a:latin typeface="Helvetica Neue"/>
                <a:ea typeface="Helvetica Neue"/>
                <a:cs typeface="Helvetica Neue"/>
                <a:sym typeface="Helvetica Neue"/>
              </a:rPr>
              <a:t>Total of 1920 channels</a:t>
            </a:r>
            <a:endParaRPr sz="2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0999640-1A4B-77AF-C9C2-C20FC52C0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68596"/>
              </p:ext>
            </p:extLst>
          </p:nvPr>
        </p:nvGraphicFramePr>
        <p:xfrm>
          <a:off x="12970536" y="6246417"/>
          <a:ext cx="3424464" cy="2379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16">
                  <a:extLst>
                    <a:ext uri="{9D8B030D-6E8A-4147-A177-3AD203B41FA5}">
                      <a16:colId xmlns:a16="http://schemas.microsoft.com/office/drawing/2014/main" val="472025795"/>
                    </a:ext>
                  </a:extLst>
                </a:gridCol>
                <a:gridCol w="856116">
                  <a:extLst>
                    <a:ext uri="{9D8B030D-6E8A-4147-A177-3AD203B41FA5}">
                      <a16:colId xmlns:a16="http://schemas.microsoft.com/office/drawing/2014/main" val="3260116661"/>
                    </a:ext>
                  </a:extLst>
                </a:gridCol>
                <a:gridCol w="856116">
                  <a:extLst>
                    <a:ext uri="{9D8B030D-6E8A-4147-A177-3AD203B41FA5}">
                      <a16:colId xmlns:a16="http://schemas.microsoft.com/office/drawing/2014/main" val="2079639700"/>
                    </a:ext>
                  </a:extLst>
                </a:gridCol>
                <a:gridCol w="856116">
                  <a:extLst>
                    <a:ext uri="{9D8B030D-6E8A-4147-A177-3AD203B41FA5}">
                      <a16:colId xmlns:a16="http://schemas.microsoft.com/office/drawing/2014/main" val="2752005294"/>
                    </a:ext>
                  </a:extLst>
                </a:gridCol>
              </a:tblGrid>
              <a:tr h="307571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R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C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PZ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V</a:t>
                      </a:r>
                      <a:r>
                        <a:rPr lang="it-IT" sz="2400" baseline="-2500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DAC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7442"/>
                  </a:ext>
                </a:extLst>
              </a:tr>
              <a:tr h="307571"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63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100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96498"/>
                  </a:ext>
                </a:extLst>
              </a:tr>
              <a:tr h="307571"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32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63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100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969885"/>
                  </a:ext>
                </a:extLst>
              </a:tr>
              <a:tr h="307571"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32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32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63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100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466896"/>
                  </a:ext>
                </a:extLst>
              </a:tr>
              <a:tr h="319242"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32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63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250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68947"/>
                  </a:ext>
                </a:extLst>
              </a:tr>
              <a:tr h="307571"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0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32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63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solidFill>
                            <a:schemeClr val="bg1"/>
                          </a:solidFill>
                          <a:effectLst/>
                          <a:latin typeface="Helvetica Neue" panose="020B0604020202020204" charset="0"/>
                        </a:rPr>
                        <a:t>5</a:t>
                      </a:r>
                    </a:p>
                  </a:txBody>
                  <a:tcPr marL="30753" marR="30753" marT="15376" marB="15376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183329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5EAF9C21-63FC-8A16-7C0A-8FA4E7AF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15" y="6192421"/>
            <a:ext cx="4209585" cy="23790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>
          <a:extLst>
            <a:ext uri="{FF2B5EF4-FFF2-40B4-BE49-F238E27FC236}">
              <a16:creationId xmlns:a16="http://schemas.microsoft.com/office/drawing/2014/main" id="{10953613-2076-792E-385A-6937D821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8" name="Google Shape;878;p47">
            <a:extLst>
              <a:ext uri="{FF2B5EF4-FFF2-40B4-BE49-F238E27FC236}">
                <a16:creationId xmlns:a16="http://schemas.microsoft.com/office/drawing/2014/main" id="{519472B5-BC57-0F21-1BB8-209D33C77A11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9" name="Google Shape;879;p47">
            <a:extLst>
              <a:ext uri="{FF2B5EF4-FFF2-40B4-BE49-F238E27FC236}">
                <a16:creationId xmlns:a16="http://schemas.microsoft.com/office/drawing/2014/main" id="{BFC48DAE-6066-41E0-2261-E2AD3272776E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80" name="Google Shape;880;p47">
            <a:extLst>
              <a:ext uri="{FF2B5EF4-FFF2-40B4-BE49-F238E27FC236}">
                <a16:creationId xmlns:a16="http://schemas.microsoft.com/office/drawing/2014/main" id="{F4C7830A-CAC4-AAB3-AF46-7D8630DEB477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82" name="Google Shape;882;p47">
            <a:extLst>
              <a:ext uri="{FF2B5EF4-FFF2-40B4-BE49-F238E27FC236}">
                <a16:creationId xmlns:a16="http://schemas.microsoft.com/office/drawing/2014/main" id="{DEAE7954-1506-CD8C-6FD1-0F271CF2FB24}"/>
              </a:ext>
            </a:extLst>
          </p:cNvPr>
          <p:cNvSpPr txBox="1"/>
          <p:nvPr/>
        </p:nvSpPr>
        <p:spPr>
          <a:xfrm>
            <a:off x="1009941" y="483136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" name="Immagine 2" descr="Immagine che contiene testo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E0814A0-E65E-0C89-CF2E-F55004C5E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8" y="1156562"/>
            <a:ext cx="7315200" cy="7315200"/>
          </a:xfrm>
          <a:prstGeom prst="rect">
            <a:avLst/>
          </a:prstGeom>
        </p:spPr>
      </p:pic>
      <p:sp>
        <p:nvSpPr>
          <p:cNvPr id="6" name="Google Shape;707;p38">
            <a:extLst>
              <a:ext uri="{FF2B5EF4-FFF2-40B4-BE49-F238E27FC236}">
                <a16:creationId xmlns:a16="http://schemas.microsoft.com/office/drawing/2014/main" id="{4983F27A-01DF-75D9-62DF-CCB482436694}"/>
              </a:ext>
            </a:extLst>
          </p:cNvPr>
          <p:cNvSpPr txBox="1"/>
          <p:nvPr/>
        </p:nvSpPr>
        <p:spPr>
          <a:xfrm>
            <a:off x="8142643" y="7227723"/>
            <a:ext cx="5046600" cy="1627117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Mean waveform of CH0 for </a:t>
            </a:r>
            <a:r>
              <a:rPr lang="it-IT" sz="2900" dirty="0" err="1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</a:t>
            </a: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900" dirty="0" err="1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block</a:t>
            </a: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900" dirty="0" err="1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</a:t>
            </a: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board (R=0,C=32,PZ=63)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740EA16-5AFF-6B5D-02E3-ADFFF284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61" y="483128"/>
            <a:ext cx="5939243" cy="4378024"/>
          </a:xfrm>
          <a:prstGeom prst="rect">
            <a:avLst/>
          </a:prstGeom>
        </p:spPr>
      </p:pic>
      <p:sp>
        <p:nvSpPr>
          <p:cNvPr id="7" name="Google Shape;707;p38">
            <a:extLst>
              <a:ext uri="{FF2B5EF4-FFF2-40B4-BE49-F238E27FC236}">
                <a16:creationId xmlns:a16="http://schemas.microsoft.com/office/drawing/2014/main" id="{A44E4890-2D95-3452-E836-19C3BD9721B8}"/>
              </a:ext>
            </a:extLst>
          </p:cNvPr>
          <p:cNvSpPr txBox="1"/>
          <p:nvPr/>
        </p:nvSpPr>
        <p:spPr>
          <a:xfrm>
            <a:off x="12396372" y="4814162"/>
            <a:ext cx="5046600" cy="1627117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Raw </a:t>
            </a:r>
            <a:r>
              <a:rPr lang="it-IT" sz="2900" dirty="0" err="1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waveforms</a:t>
            </a:r>
            <a:r>
              <a:rPr lang="it-IT" sz="2900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coming from the TARGET for CH0 of board 1 </a:t>
            </a:r>
          </a:p>
        </p:txBody>
      </p:sp>
    </p:spTree>
    <p:extLst>
      <p:ext uri="{BB962C8B-B14F-4D97-AF65-F5344CB8AC3E}">
        <p14:creationId xmlns:p14="http://schemas.microsoft.com/office/powerpoint/2010/main" val="277600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>
          <a:extLst>
            <a:ext uri="{FF2B5EF4-FFF2-40B4-BE49-F238E27FC236}">
              <a16:creationId xmlns:a16="http://schemas.microsoft.com/office/drawing/2014/main" id="{74A6498E-A470-B2BA-4471-A51E0DAD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8" name="Google Shape;878;p47">
            <a:extLst>
              <a:ext uri="{FF2B5EF4-FFF2-40B4-BE49-F238E27FC236}">
                <a16:creationId xmlns:a16="http://schemas.microsoft.com/office/drawing/2014/main" id="{469BCC5D-4165-67CD-9DF7-05B5D02D9F1B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9" name="Google Shape;879;p47">
            <a:extLst>
              <a:ext uri="{FF2B5EF4-FFF2-40B4-BE49-F238E27FC236}">
                <a16:creationId xmlns:a16="http://schemas.microsoft.com/office/drawing/2014/main" id="{712F4D4C-F276-169D-8BE5-217745C00429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80" name="Google Shape;880;p47">
            <a:extLst>
              <a:ext uri="{FF2B5EF4-FFF2-40B4-BE49-F238E27FC236}">
                <a16:creationId xmlns:a16="http://schemas.microsoft.com/office/drawing/2014/main" id="{AB521306-C52C-A1B2-64DB-1D28D57C7820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81" name="Google Shape;881;p47">
            <a:extLst>
              <a:ext uri="{FF2B5EF4-FFF2-40B4-BE49-F238E27FC236}">
                <a16:creationId xmlns:a16="http://schemas.microsoft.com/office/drawing/2014/main" id="{8647125D-E596-54C7-5FE5-E923BB607C5A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2" name="Google Shape;882;p47">
            <a:extLst>
              <a:ext uri="{FF2B5EF4-FFF2-40B4-BE49-F238E27FC236}">
                <a16:creationId xmlns:a16="http://schemas.microsoft.com/office/drawing/2014/main" id="{1A2EE7D1-7C56-ED90-9493-9BE57C3E77A7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6EA7FB-F398-575F-7BED-7E3A20D5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64" y="1805691"/>
            <a:ext cx="9070451" cy="45137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3B16B4-8C0B-DF6A-52B3-E4DFDF54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85" y="7927362"/>
            <a:ext cx="2143424" cy="80973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9AAB61B-A61C-F83E-FC7D-048726509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517" y="6990081"/>
            <a:ext cx="8106906" cy="261021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Google Shape;887;p47">
            <a:extLst>
              <a:ext uri="{FF2B5EF4-FFF2-40B4-BE49-F238E27FC236}">
                <a16:creationId xmlns:a16="http://schemas.microsoft.com/office/drawing/2014/main" id="{40AE5315-8B00-C4BA-BEF2-8CFC44F63777}"/>
              </a:ext>
            </a:extLst>
          </p:cNvPr>
          <p:cNvSpPr txBox="1"/>
          <p:nvPr/>
        </p:nvSpPr>
        <p:spPr>
          <a:xfrm>
            <a:off x="10837626" y="2057813"/>
            <a:ext cx="69222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Captures quick rising front, gaussian peak with exponential decay, undershoot and its exponential rise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887;p47">
            <a:extLst>
              <a:ext uri="{FF2B5EF4-FFF2-40B4-BE49-F238E27FC236}">
                <a16:creationId xmlns:a16="http://schemas.microsoft.com/office/drawing/2014/main" id="{5834D34A-289A-18AD-9B4C-DB44B6E7ECEA}"/>
              </a:ext>
            </a:extLst>
          </p:cNvPr>
          <p:cNvSpPr txBox="1"/>
          <p:nvPr/>
        </p:nvSpPr>
        <p:spPr>
          <a:xfrm>
            <a:off x="10837626" y="3428671"/>
            <a:ext cx="6922200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function still needs to be optimized in order to better fit the starting point of the rise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function well fits also the last three SiPMs waveforms; however their peak is lower than the other, due to the fact that they were hit by less light; these channels were not included in the following analysis</a:t>
            </a:r>
          </a:p>
        </p:txBody>
      </p:sp>
      <p:sp>
        <p:nvSpPr>
          <p:cNvPr id="12" name="Google Shape;881;p47">
            <a:extLst>
              <a:ext uri="{FF2B5EF4-FFF2-40B4-BE49-F238E27FC236}">
                <a16:creationId xmlns:a16="http://schemas.microsoft.com/office/drawing/2014/main" id="{5F9CFFD3-FAD5-3DC4-A7A5-129173206B00}"/>
              </a:ext>
            </a:extLst>
          </p:cNvPr>
          <p:cNvSpPr txBox="1"/>
          <p:nvPr/>
        </p:nvSpPr>
        <p:spPr>
          <a:xfrm>
            <a:off x="1009610" y="6300760"/>
            <a:ext cx="4745813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Board 1, first block, R=0, C=32, PZ=63</a:t>
            </a:r>
            <a:endParaRPr sz="20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98D678C-5A82-89EA-03B2-366588C8EEBC}"/>
              </a:ext>
            </a:extLst>
          </p:cNvPr>
          <p:cNvSpPr/>
          <p:nvPr/>
        </p:nvSpPr>
        <p:spPr>
          <a:xfrm>
            <a:off x="10457234" y="7120647"/>
            <a:ext cx="894945" cy="457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64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>
          <a:extLst>
            <a:ext uri="{FF2B5EF4-FFF2-40B4-BE49-F238E27FC236}">
              <a16:creationId xmlns:a16="http://schemas.microsoft.com/office/drawing/2014/main" id="{31462D30-5A37-47C1-F84A-0A17F938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5" name="Google Shape;895;p48">
            <a:extLst>
              <a:ext uri="{FF2B5EF4-FFF2-40B4-BE49-F238E27FC236}">
                <a16:creationId xmlns:a16="http://schemas.microsoft.com/office/drawing/2014/main" id="{3A0DE6B0-D096-D455-D30F-964D0A7345CF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6" name="Google Shape;896;p48">
            <a:extLst>
              <a:ext uri="{FF2B5EF4-FFF2-40B4-BE49-F238E27FC236}">
                <a16:creationId xmlns:a16="http://schemas.microsoft.com/office/drawing/2014/main" id="{D7B07579-A6BD-3842-D93C-AA4A749ADDE6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97" name="Google Shape;897;p48">
            <a:extLst>
              <a:ext uri="{FF2B5EF4-FFF2-40B4-BE49-F238E27FC236}">
                <a16:creationId xmlns:a16="http://schemas.microsoft.com/office/drawing/2014/main" id="{9E5AD498-05B6-7F45-C41A-593B02D1F06E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8" name="Google Shape;898;p48">
            <a:extLst>
              <a:ext uri="{FF2B5EF4-FFF2-40B4-BE49-F238E27FC236}">
                <a16:creationId xmlns:a16="http://schemas.microsoft.com/office/drawing/2014/main" id="{66080A19-9E7C-F4B6-EC64-7340AA1860C9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 Parameters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9" name="Google Shape;899;p48">
            <a:extLst>
              <a:ext uri="{FF2B5EF4-FFF2-40B4-BE49-F238E27FC236}">
                <a16:creationId xmlns:a16="http://schemas.microsoft.com/office/drawing/2014/main" id="{C586E032-50A5-BD82-69A7-B4BCFC82D839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00" name="Google Shape;900;p48">
            <a:extLst>
              <a:ext uri="{FF2B5EF4-FFF2-40B4-BE49-F238E27FC236}">
                <a16:creationId xmlns:a16="http://schemas.microsoft.com/office/drawing/2014/main" id="{40BB87BE-32A1-E7BE-B0CA-3984A683CF20}"/>
              </a:ext>
            </a:extLst>
          </p:cNvPr>
          <p:cNvSpPr txBox="1"/>
          <p:nvPr/>
        </p:nvSpPr>
        <p:spPr>
          <a:xfrm>
            <a:off x="13411438" y="6989124"/>
            <a:ext cx="3671700" cy="2185183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Extracted parameters</a:t>
            </a:r>
            <a:endParaRPr sz="26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σ </a:t>
            </a:r>
            <a:r>
              <a:rPr lang="it" sz="26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width</a:t>
            </a:r>
            <a:endParaRPr sz="2600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τ</a:t>
            </a:r>
            <a:r>
              <a:rPr lang="it" sz="26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rise after undershoot</a:t>
            </a:r>
            <a:endParaRPr sz="2600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-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τ</a:t>
            </a:r>
            <a:r>
              <a:rPr lang="it" sz="26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tail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" sz="26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exponential fall</a:t>
            </a:r>
            <a:endParaRPr sz="2600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588C0F-E157-7A8F-7F84-5E00E836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3" y="1954786"/>
            <a:ext cx="5824807" cy="39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A34818-E089-0A21-5F12-774A3273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6" y="1867300"/>
            <a:ext cx="57340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87;p47">
            <a:extLst>
              <a:ext uri="{FF2B5EF4-FFF2-40B4-BE49-F238E27FC236}">
                <a16:creationId xmlns:a16="http://schemas.microsoft.com/office/drawing/2014/main" id="{C6B5D058-010D-FBD4-DEF4-79F779764BE7}"/>
              </a:ext>
            </a:extLst>
          </p:cNvPr>
          <p:cNvSpPr txBox="1"/>
          <p:nvPr/>
        </p:nvSpPr>
        <p:spPr>
          <a:xfrm>
            <a:off x="6731364" y="6219273"/>
            <a:ext cx="10104636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Char char="●"/>
            </a:pP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R,C and PZ configurations, fixed V</a:t>
            </a:r>
            <a:r>
              <a:rPr lang="it" sz="26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DAC</a:t>
            </a:r>
            <a:r>
              <a:rPr lang="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value</a:t>
            </a:r>
            <a:endParaRPr sz="2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A153F6-F0EA-B408-C551-8C362ACD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282" y="1805691"/>
            <a:ext cx="5728012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CAC171-E306-13BB-6D16-E7851CBF7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84" y="6101569"/>
            <a:ext cx="4575624" cy="325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2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>
          <a:extLst>
            <a:ext uri="{FF2B5EF4-FFF2-40B4-BE49-F238E27FC236}">
              <a16:creationId xmlns:a16="http://schemas.microsoft.com/office/drawing/2014/main" id="{5BEF102E-19F1-474B-6107-A11A1011F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5" name="Google Shape;895;p48">
            <a:extLst>
              <a:ext uri="{FF2B5EF4-FFF2-40B4-BE49-F238E27FC236}">
                <a16:creationId xmlns:a16="http://schemas.microsoft.com/office/drawing/2014/main" id="{14AC71D9-2AB3-2753-1045-BEF851F632FC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6" name="Google Shape;896;p48">
            <a:extLst>
              <a:ext uri="{FF2B5EF4-FFF2-40B4-BE49-F238E27FC236}">
                <a16:creationId xmlns:a16="http://schemas.microsoft.com/office/drawing/2014/main" id="{AEBA3354-6674-DC3D-ED1C-9B6DCAF5726C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897" name="Google Shape;897;p48">
            <a:extLst>
              <a:ext uri="{FF2B5EF4-FFF2-40B4-BE49-F238E27FC236}">
                <a16:creationId xmlns:a16="http://schemas.microsoft.com/office/drawing/2014/main" id="{89D82244-F254-0A25-847E-9DDD6458DE99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8" name="Google Shape;898;p48">
            <a:extLst>
              <a:ext uri="{FF2B5EF4-FFF2-40B4-BE49-F238E27FC236}">
                <a16:creationId xmlns:a16="http://schemas.microsoft.com/office/drawing/2014/main" id="{BE6016FE-3C2A-7777-54AE-DA91521E2E32}"/>
              </a:ext>
            </a:extLst>
          </p:cNvPr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Fitting Parameters</a:t>
            </a:r>
            <a:endParaRPr sz="240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9" name="Google Shape;899;p48">
            <a:extLst>
              <a:ext uri="{FF2B5EF4-FFF2-40B4-BE49-F238E27FC236}">
                <a16:creationId xmlns:a16="http://schemas.microsoft.com/office/drawing/2014/main" id="{33AC0460-5C65-E884-1F67-0B42C031FAAB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PULSE SHAPE OPTIMIZATION</a:t>
            </a:r>
            <a:endParaRPr sz="450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00" name="Google Shape;900;p48">
            <a:extLst>
              <a:ext uri="{FF2B5EF4-FFF2-40B4-BE49-F238E27FC236}">
                <a16:creationId xmlns:a16="http://schemas.microsoft.com/office/drawing/2014/main" id="{A833032F-4308-3B6B-6658-8A945241C329}"/>
              </a:ext>
            </a:extLst>
          </p:cNvPr>
          <p:cNvSpPr txBox="1"/>
          <p:nvPr/>
        </p:nvSpPr>
        <p:spPr>
          <a:xfrm>
            <a:off x="1952400" y="1851133"/>
            <a:ext cx="14383200" cy="1384964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Extracted parameters</a:t>
            </a:r>
            <a:endParaRPr sz="26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it-IT" sz="2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Slopes</a:t>
            </a:r>
            <a:r>
              <a:rPr lang="it-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</a:t>
            </a:r>
            <a:r>
              <a:rPr lang="it-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maximum of the waveform </a:t>
            </a:r>
            <a:r>
              <a:rPr lang="it-IT" sz="2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changes</a:t>
            </a:r>
            <a:r>
              <a:rPr lang="it-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VDAC </a:t>
            </a:r>
            <a:r>
              <a:rPr lang="it-IT" sz="2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value</a:t>
            </a:r>
            <a:r>
              <a:rPr lang="it-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</a:t>
            </a:r>
            <a:r>
              <a:rPr lang="it-IT" sz="2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R=0,C=32, PZ=63</a:t>
            </a:r>
            <a:endParaRPr sz="2600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A101B6-3FE9-1E40-D127-79D623C8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7" y="3421205"/>
            <a:ext cx="68961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A66A1D0-D47E-C823-E7A9-8993512C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50" y="3421205"/>
            <a:ext cx="8461496" cy="58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4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>
          <a:extLst>
            <a:ext uri="{FF2B5EF4-FFF2-40B4-BE49-F238E27FC236}">
              <a16:creationId xmlns:a16="http://schemas.microsoft.com/office/drawing/2014/main" id="{E243C564-18BC-18F2-D124-53577405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8" name="Google Shape;638;p35">
            <a:extLst>
              <a:ext uri="{FF2B5EF4-FFF2-40B4-BE49-F238E27FC236}">
                <a16:creationId xmlns:a16="http://schemas.microsoft.com/office/drawing/2014/main" id="{7C470FDF-3448-6477-901D-75944280FB0C}"/>
              </a:ext>
            </a:extLst>
          </p:cNvPr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Google Shape;639;p35">
            <a:extLst>
              <a:ext uri="{FF2B5EF4-FFF2-40B4-BE49-F238E27FC236}">
                <a16:creationId xmlns:a16="http://schemas.microsoft.com/office/drawing/2014/main" id="{D24CB965-0148-96AA-18BE-3A59B913F0D9}"/>
              </a:ext>
            </a:extLst>
          </p:cNvPr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640" name="Google Shape;640;p35">
            <a:extLst>
              <a:ext uri="{FF2B5EF4-FFF2-40B4-BE49-F238E27FC236}">
                <a16:creationId xmlns:a16="http://schemas.microsoft.com/office/drawing/2014/main" id="{8286A007-1A88-088A-C69B-4F42E594587C}"/>
              </a:ext>
            </a:extLst>
          </p:cNvPr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42" name="Google Shape;642;p35">
            <a:extLst>
              <a:ext uri="{FF2B5EF4-FFF2-40B4-BE49-F238E27FC236}">
                <a16:creationId xmlns:a16="http://schemas.microsoft.com/office/drawing/2014/main" id="{5CA94DB1-45F2-F9C1-70F8-D9C8CFE677DC}"/>
              </a:ext>
            </a:extLst>
          </p:cNvPr>
          <p:cNvSpPr txBox="1"/>
          <p:nvPr/>
        </p:nvSpPr>
        <p:spPr>
          <a:xfrm>
            <a:off x="1080000" y="546600"/>
            <a:ext cx="15315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IMAGING CSI CALORIMETER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43" name="Google Shape;643;p35" title="csi_board_SMART2.png">
            <a:extLst>
              <a:ext uri="{FF2B5EF4-FFF2-40B4-BE49-F238E27FC236}">
                <a16:creationId xmlns:a16="http://schemas.microsoft.com/office/drawing/2014/main" id="{33C56B7D-09B7-B3CE-36DA-B8316391DF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00" y="6907500"/>
            <a:ext cx="11608945" cy="25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5">
            <a:extLst>
              <a:ext uri="{FF2B5EF4-FFF2-40B4-BE49-F238E27FC236}">
                <a16:creationId xmlns:a16="http://schemas.microsoft.com/office/drawing/2014/main" id="{B0717241-0707-D016-EDA9-D7FC59DE6EDC}"/>
              </a:ext>
            </a:extLst>
          </p:cNvPr>
          <p:cNvSpPr txBox="1"/>
          <p:nvPr/>
        </p:nvSpPr>
        <p:spPr>
          <a:xfrm>
            <a:off x="11821900" y="7185237"/>
            <a:ext cx="54594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Pre-amplification board hosting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SMART2 ASICs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(80 channels)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5" name="Google Shape;645;p35">
            <a:extLst>
              <a:ext uri="{FF2B5EF4-FFF2-40B4-BE49-F238E27FC236}">
                <a16:creationId xmlns:a16="http://schemas.microsoft.com/office/drawing/2014/main" id="{0600E6DA-5BA2-7A9E-847F-B0C382CE206B}"/>
              </a:ext>
            </a:extLst>
          </p:cNvPr>
          <p:cNvSpPr txBox="1"/>
          <p:nvPr/>
        </p:nvSpPr>
        <p:spPr>
          <a:xfrm>
            <a:off x="7374000" y="1600075"/>
            <a:ext cx="978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single plane of ICC is made of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15x15x0.5 cm</a:t>
            </a:r>
            <a:r>
              <a:rPr lang="it" sz="24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CsI:Na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tiles</a:t>
            </a: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35">
            <a:extLst>
              <a:ext uri="{FF2B5EF4-FFF2-40B4-BE49-F238E27FC236}">
                <a16:creationId xmlns:a16="http://schemas.microsoft.com/office/drawing/2014/main" id="{C94615A7-7B99-5D1C-ADB8-475C3FEF774E}"/>
              </a:ext>
            </a:extLst>
          </p:cNvPr>
          <p:cNvSpPr txBox="1"/>
          <p:nvPr/>
        </p:nvSpPr>
        <p:spPr>
          <a:xfrm>
            <a:off x="7374000" y="2251672"/>
            <a:ext cx="916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plane is between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225 2x2mm</a:t>
            </a:r>
            <a:r>
              <a:rPr lang="it" sz="24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WLS fibres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per view </a:t>
            </a: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7" name="Google Shape;647;p35">
            <a:extLst>
              <a:ext uri="{FF2B5EF4-FFF2-40B4-BE49-F238E27FC236}">
                <a16:creationId xmlns:a16="http://schemas.microsoft.com/office/drawing/2014/main" id="{8661C961-7223-B83A-3CDA-BAD53C15EAA6}"/>
              </a:ext>
            </a:extLst>
          </p:cNvPr>
          <p:cNvSpPr txBox="1"/>
          <p:nvPr/>
        </p:nvSpPr>
        <p:spPr>
          <a:xfrm>
            <a:off x="7374000" y="2903269"/>
            <a:ext cx="945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fibre is directly coupled to a single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3x3mm</a:t>
            </a:r>
            <a:r>
              <a:rPr lang="it" sz="24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SiPM</a:t>
            </a: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8" name="Google Shape;648;p35">
            <a:extLst>
              <a:ext uri="{FF2B5EF4-FFF2-40B4-BE49-F238E27FC236}">
                <a16:creationId xmlns:a16="http://schemas.microsoft.com/office/drawing/2014/main" id="{872D1412-1D31-0518-3361-9439A0E19601}"/>
              </a:ext>
            </a:extLst>
          </p:cNvPr>
          <p:cNvSpPr txBox="1"/>
          <p:nvPr/>
        </p:nvSpPr>
        <p:spPr>
          <a:xfrm>
            <a:off x="11821900" y="6219100"/>
            <a:ext cx="596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reduce the number of readout channel a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3-fold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SiPMs merge is done</a:t>
            </a:r>
            <a:endParaRPr sz="2400" dirty="0"/>
          </a:p>
        </p:txBody>
      </p:sp>
      <p:grpSp>
        <p:nvGrpSpPr>
          <p:cNvPr id="649" name="Google Shape;649;p35">
            <a:extLst>
              <a:ext uri="{FF2B5EF4-FFF2-40B4-BE49-F238E27FC236}">
                <a16:creationId xmlns:a16="http://schemas.microsoft.com/office/drawing/2014/main" id="{3E78F174-C84B-26AB-E8E1-A68022864833}"/>
              </a:ext>
            </a:extLst>
          </p:cNvPr>
          <p:cNvGrpSpPr/>
          <p:nvPr/>
        </p:nvGrpSpPr>
        <p:grpSpPr>
          <a:xfrm>
            <a:off x="1071341" y="2285928"/>
            <a:ext cx="6048522" cy="4549879"/>
            <a:chOff x="1528475" y="2285875"/>
            <a:chExt cx="5658641" cy="4256600"/>
          </a:xfrm>
        </p:grpSpPr>
        <p:pic>
          <p:nvPicPr>
            <p:cNvPr id="650" name="Google Shape;650;p35">
              <a:extLst>
                <a:ext uri="{FF2B5EF4-FFF2-40B4-BE49-F238E27FC236}">
                  <a16:creationId xmlns:a16="http://schemas.microsoft.com/office/drawing/2014/main" id="{C79CDE22-32C0-B001-5454-824A5DF9133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8475" y="2285875"/>
              <a:ext cx="5658641" cy="4256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1" name="Google Shape;651;p35">
              <a:extLst>
                <a:ext uri="{FF2B5EF4-FFF2-40B4-BE49-F238E27FC236}">
                  <a16:creationId xmlns:a16="http://schemas.microsoft.com/office/drawing/2014/main" id="{276F98AE-0C04-E8D5-13F8-ED3CB3D75258}"/>
                </a:ext>
              </a:extLst>
            </p:cNvPr>
            <p:cNvCxnSpPr/>
            <p:nvPr/>
          </p:nvCxnSpPr>
          <p:spPr>
            <a:xfrm rot="10800000" flipH="1">
              <a:off x="2786200" y="3482875"/>
              <a:ext cx="3042600" cy="26400"/>
            </a:xfrm>
            <a:prstGeom prst="straightConnector1">
              <a:avLst/>
            </a:prstGeom>
            <a:noFill/>
            <a:ln w="10175" cap="flat" cmpd="sng">
              <a:solidFill>
                <a:srgbClr val="AAF15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35">
              <a:extLst>
                <a:ext uri="{FF2B5EF4-FFF2-40B4-BE49-F238E27FC236}">
                  <a16:creationId xmlns:a16="http://schemas.microsoft.com/office/drawing/2014/main" id="{B470DAF5-9B80-7E0E-7525-15C7E8F32407}"/>
                </a:ext>
              </a:extLst>
            </p:cNvPr>
            <p:cNvCxnSpPr/>
            <p:nvPr/>
          </p:nvCxnSpPr>
          <p:spPr>
            <a:xfrm rot="10800000" flipH="1">
              <a:off x="2727275" y="4272550"/>
              <a:ext cx="3229800" cy="23100"/>
            </a:xfrm>
            <a:prstGeom prst="straightConnector1">
              <a:avLst/>
            </a:prstGeom>
            <a:noFill/>
            <a:ln w="10175" cap="flat" cmpd="sng">
              <a:solidFill>
                <a:srgbClr val="AAF15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35">
              <a:extLst>
                <a:ext uri="{FF2B5EF4-FFF2-40B4-BE49-F238E27FC236}">
                  <a16:creationId xmlns:a16="http://schemas.microsoft.com/office/drawing/2014/main" id="{8147F9C0-18F6-DA10-0F68-370795868933}"/>
                </a:ext>
              </a:extLst>
            </p:cNvPr>
            <p:cNvCxnSpPr/>
            <p:nvPr/>
          </p:nvCxnSpPr>
          <p:spPr>
            <a:xfrm flipH="1">
              <a:off x="3577100" y="2841625"/>
              <a:ext cx="105900" cy="2361900"/>
            </a:xfrm>
            <a:prstGeom prst="straightConnector1">
              <a:avLst/>
            </a:prstGeom>
            <a:noFill/>
            <a:ln w="10175" cap="flat" cmpd="sng">
              <a:solidFill>
                <a:srgbClr val="AAF15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35">
              <a:extLst>
                <a:ext uri="{FF2B5EF4-FFF2-40B4-BE49-F238E27FC236}">
                  <a16:creationId xmlns:a16="http://schemas.microsoft.com/office/drawing/2014/main" id="{3E337C25-3633-06D0-B5A3-F9068CFAB6EF}"/>
                </a:ext>
              </a:extLst>
            </p:cNvPr>
            <p:cNvCxnSpPr/>
            <p:nvPr/>
          </p:nvCxnSpPr>
          <p:spPr>
            <a:xfrm>
              <a:off x="4722825" y="2809875"/>
              <a:ext cx="260100" cy="2378400"/>
            </a:xfrm>
            <a:prstGeom prst="straightConnector1">
              <a:avLst/>
            </a:prstGeom>
            <a:noFill/>
            <a:ln w="10175" cap="flat" cmpd="sng">
              <a:solidFill>
                <a:srgbClr val="AAF15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55" name="Google Shape;655;p35" title="wls_green.png">
            <a:extLst>
              <a:ext uri="{FF2B5EF4-FFF2-40B4-BE49-F238E27FC236}">
                <a16:creationId xmlns:a16="http://schemas.microsoft.com/office/drawing/2014/main" id="{FC55D8C0-5341-C6D4-53E3-7C442B5E55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4362"/>
          <a:stretch/>
        </p:blipFill>
        <p:spPr>
          <a:xfrm>
            <a:off x="7526400" y="4858075"/>
            <a:ext cx="3688301" cy="22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5">
            <a:extLst>
              <a:ext uri="{FF2B5EF4-FFF2-40B4-BE49-F238E27FC236}">
                <a16:creationId xmlns:a16="http://schemas.microsoft.com/office/drawing/2014/main" id="{49BA2205-4B8E-5DC2-AB35-ABA97F1E8B3C}"/>
              </a:ext>
            </a:extLst>
          </p:cNvPr>
          <p:cNvSpPr txBox="1"/>
          <p:nvPr/>
        </p:nvSpPr>
        <p:spPr>
          <a:xfrm>
            <a:off x="7395050" y="3554866"/>
            <a:ext cx="1038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crystal edges coupled to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120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3x3mm</a:t>
            </a:r>
            <a:r>
              <a:rPr lang="it" sz="24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it" sz="24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SiPM 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array (</a:t>
            </a:r>
            <a:r>
              <a:rPr lang="it" sz="24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 detectors</a:t>
            </a: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400" dirty="0"/>
          </a:p>
        </p:txBody>
      </p:sp>
      <p:sp>
        <p:nvSpPr>
          <p:cNvPr id="657" name="Google Shape;657;p35">
            <a:extLst>
              <a:ext uri="{FF2B5EF4-FFF2-40B4-BE49-F238E27FC236}">
                <a16:creationId xmlns:a16="http://schemas.microsoft.com/office/drawing/2014/main" id="{7790F106-CBDC-FF11-4CF1-5BCECA1888BC}"/>
              </a:ext>
            </a:extLst>
          </p:cNvPr>
          <p:cNvSpPr txBox="1"/>
          <p:nvPr/>
        </p:nvSpPr>
        <p:spPr>
          <a:xfrm>
            <a:off x="7395050" y="4206463"/>
            <a:ext cx="1038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Energy measurement by edge detectors and tracking by WLS fibers</a:t>
            </a:r>
            <a:endParaRPr sz="2400"/>
          </a:p>
        </p:txBody>
      </p:sp>
      <p:sp>
        <p:nvSpPr>
          <p:cNvPr id="658" name="Google Shape;658;p35">
            <a:extLst>
              <a:ext uri="{FF2B5EF4-FFF2-40B4-BE49-F238E27FC236}">
                <a16:creationId xmlns:a16="http://schemas.microsoft.com/office/drawing/2014/main" id="{59A2391B-E1EA-0F2F-8C17-80445844F42B}"/>
              </a:ext>
            </a:extLst>
          </p:cNvPr>
          <p:cNvSpPr txBox="1"/>
          <p:nvPr/>
        </p:nvSpPr>
        <p:spPr>
          <a:xfrm>
            <a:off x="11821900" y="8116875"/>
            <a:ext cx="43230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it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On-board trigger system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9" name="Google Shape;659;p35">
            <a:extLst>
              <a:ext uri="{FF2B5EF4-FFF2-40B4-BE49-F238E27FC236}">
                <a16:creationId xmlns:a16="http://schemas.microsoft.com/office/drawing/2014/main" id="{BBCBF77F-BCE4-1F96-666C-3F3F240FEB58}"/>
              </a:ext>
            </a:extLst>
          </p:cNvPr>
          <p:cNvCxnSpPr/>
          <p:nvPr/>
        </p:nvCxnSpPr>
        <p:spPr>
          <a:xfrm>
            <a:off x="5484275" y="2839750"/>
            <a:ext cx="414600" cy="2442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0" name="Google Shape;660;p35">
            <a:extLst>
              <a:ext uri="{FF2B5EF4-FFF2-40B4-BE49-F238E27FC236}">
                <a16:creationId xmlns:a16="http://schemas.microsoft.com/office/drawing/2014/main" id="{4783E01D-B6E6-771E-51DD-EFEDB8A1A33E}"/>
              </a:ext>
            </a:extLst>
          </p:cNvPr>
          <p:cNvCxnSpPr/>
          <p:nvPr/>
        </p:nvCxnSpPr>
        <p:spPr>
          <a:xfrm rot="10800000" flipH="1">
            <a:off x="2457850" y="2782575"/>
            <a:ext cx="3008100" cy="11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1" name="Google Shape;661;p35">
            <a:extLst>
              <a:ext uri="{FF2B5EF4-FFF2-40B4-BE49-F238E27FC236}">
                <a16:creationId xmlns:a16="http://schemas.microsoft.com/office/drawing/2014/main" id="{0DF7C3C9-640A-8F43-0966-4ACAE4B1D40C}"/>
              </a:ext>
            </a:extLst>
          </p:cNvPr>
          <p:cNvSpPr txBox="1"/>
          <p:nvPr/>
        </p:nvSpPr>
        <p:spPr>
          <a:xfrm>
            <a:off x="5252650" y="2373025"/>
            <a:ext cx="1765800" cy="311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 detectors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475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38"/>
          <p:cNvCxnSpPr/>
          <p:nvPr/>
        </p:nvCxnSpPr>
        <p:spPr>
          <a:xfrm>
            <a:off x="-7650" y="9359413"/>
            <a:ext cx="18303300" cy="0"/>
          </a:xfrm>
          <a:prstGeom prst="straightConnector1">
            <a:avLst/>
          </a:prstGeom>
          <a:noFill/>
          <a:ln w="19050" cap="flat" cmpd="sng">
            <a:solidFill>
              <a:srgbClr val="1C1D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38"/>
          <p:cNvSpPr/>
          <p:nvPr/>
        </p:nvSpPr>
        <p:spPr>
          <a:xfrm>
            <a:off x="16467603" y="8989222"/>
            <a:ext cx="740400" cy="740400"/>
          </a:xfrm>
          <a:prstGeom prst="ellipse">
            <a:avLst/>
          </a:prstGeom>
          <a:solidFill>
            <a:srgbClr val="1C1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1D20"/>
              </a:solidFill>
            </a:endParaRPr>
          </a:p>
        </p:txBody>
      </p:sp>
      <p:cxnSp>
        <p:nvCxnSpPr>
          <p:cNvPr id="702" name="Google Shape;702;p38"/>
          <p:cNvCxnSpPr/>
          <p:nvPr/>
        </p:nvCxnSpPr>
        <p:spPr>
          <a:xfrm>
            <a:off x="16575600" y="9359422"/>
            <a:ext cx="520800" cy="0"/>
          </a:xfrm>
          <a:prstGeom prst="straightConnector1">
            <a:avLst/>
          </a:prstGeom>
          <a:noFill/>
          <a:ln w="38100" cap="flat" cmpd="sng">
            <a:solidFill>
              <a:srgbClr val="F4F4F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03" name="Google Shape;703;p38"/>
          <p:cNvSpPr txBox="1"/>
          <p:nvPr/>
        </p:nvSpPr>
        <p:spPr>
          <a:xfrm>
            <a:off x="1080000" y="1273300"/>
            <a:ext cx="40104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1C1D20"/>
                </a:solidFill>
                <a:latin typeface="Poppins"/>
                <a:ea typeface="Poppins"/>
                <a:cs typeface="Poppins"/>
                <a:sym typeface="Poppins"/>
              </a:rPr>
              <a:t>Experimental Setup</a:t>
            </a:r>
            <a:endParaRPr sz="2400" dirty="0">
              <a:solidFill>
                <a:srgbClr val="1C1D2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4" name="Google Shape;704;p38"/>
          <p:cNvSpPr txBox="1"/>
          <p:nvPr/>
        </p:nvSpPr>
        <p:spPr>
          <a:xfrm>
            <a:off x="1080000" y="546600"/>
            <a:ext cx="16128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</a:t>
            </a:r>
            <a:r>
              <a:rPr lang="it" sz="4500" dirty="0">
                <a:solidFill>
                  <a:srgbClr val="1C1D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CC SMART BOARD PROTOTYPE AND QUALITY CONTROL</a:t>
            </a:r>
            <a:endParaRPr sz="4500" dirty="0">
              <a:solidFill>
                <a:srgbClr val="1C1D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05" name="Google Shape;705;p38" title="setup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325" y="2158726"/>
            <a:ext cx="4914762" cy="66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8" title="TARGET Moduel.png"/>
          <p:cNvPicPr preferRelativeResize="0"/>
          <p:nvPr/>
        </p:nvPicPr>
        <p:blipFill rotWithShape="1">
          <a:blip r:embed="rId4">
            <a:alphaModFix/>
          </a:blip>
          <a:srcRect r="-1142"/>
          <a:stretch/>
        </p:blipFill>
        <p:spPr>
          <a:xfrm>
            <a:off x="6225499" y="2158725"/>
            <a:ext cx="4428254" cy="5117094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8"/>
          <p:cNvSpPr txBox="1"/>
          <p:nvPr/>
        </p:nvSpPr>
        <p:spPr>
          <a:xfrm>
            <a:off x="7501975" y="6646525"/>
            <a:ext cx="5046600" cy="2418900"/>
          </a:xfrm>
          <a:prstGeom prst="rect">
            <a:avLst/>
          </a:prstGeom>
          <a:solidFill>
            <a:srgbClr val="F4F4F4"/>
          </a:solidFill>
          <a:ln w="38100" cap="flat" cmpd="sng">
            <a:solidFill>
              <a:srgbClr val="7004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 b="1" dirty="0">
                <a:solidFill>
                  <a:srgbClr val="1C1D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Tested for the QC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11 pre-amplification boards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5 SMART2 ASICs per board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●"/>
            </a:pPr>
            <a:r>
              <a:rPr lang="it" sz="2600" dirty="0">
                <a:latin typeface="Helvetica Neue"/>
                <a:ea typeface="Helvetica Neue"/>
                <a:cs typeface="Helvetica Neue"/>
                <a:sym typeface="Helvetica Neue"/>
              </a:rPr>
              <a:t>16 SiPM per SMART2</a:t>
            </a:r>
            <a:endParaRPr sz="2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937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Helvetica Neue"/>
              <a:buChar char="➔"/>
            </a:pPr>
            <a:r>
              <a:rPr lang="it" sz="2600" b="1" dirty="0">
                <a:latin typeface="Helvetica Neue"/>
                <a:ea typeface="Helvetica Neue"/>
                <a:cs typeface="Helvetica Neue"/>
                <a:sym typeface="Helvetica Neue"/>
              </a:rPr>
              <a:t>Total of 880 channels</a:t>
            </a:r>
            <a:endParaRPr sz="2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8" name="Google Shape;708;p38"/>
          <p:cNvSpPr txBox="1"/>
          <p:nvPr/>
        </p:nvSpPr>
        <p:spPr>
          <a:xfrm>
            <a:off x="10943925" y="2310125"/>
            <a:ext cx="5860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Boards placed in a dark box and illuminated by a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pulsed laser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9" name="Google Shape;709;p38"/>
          <p:cNvSpPr txBox="1"/>
          <p:nvPr/>
        </p:nvSpPr>
        <p:spPr>
          <a:xfrm>
            <a:off x="10943925" y="3463700"/>
            <a:ext cx="6187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Amplified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shaped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signals sent outside to the digitizer (</a:t>
            </a:r>
            <a:r>
              <a:rPr lang="it" sz="26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0" name="Google Shape;710;p38"/>
          <p:cNvSpPr txBox="1"/>
          <p:nvPr/>
        </p:nvSpPr>
        <p:spPr>
          <a:xfrm>
            <a:off x="10943925" y="4617250"/>
            <a:ext cx="5377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 generator provides </a:t>
            </a:r>
            <a:r>
              <a:rPr lang="it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synchronous trigger</a:t>
            </a:r>
            <a:r>
              <a:rPr lang="it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laser and digitizer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1" name="Google Shape;711;p38" title="6659432e-7ffd-4b88-a466-a4fbafcc70e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6849" y="6315400"/>
            <a:ext cx="2116355" cy="288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1582</Words>
  <Application>Microsoft Office PowerPoint</Application>
  <PresentationFormat>Personalizzato</PresentationFormat>
  <Paragraphs>248</Paragraphs>
  <Slides>25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Poppins SemiBold</vt:lpstr>
      <vt:lpstr>Helvetica Neue</vt:lpstr>
      <vt:lpstr>Poppins</vt:lpstr>
      <vt:lpstr>Amasis MT Pro Medium</vt:lpstr>
      <vt:lpstr>Arial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Gaia De Palma</dc:creator>
  <cp:lastModifiedBy>DE PALMA GAIA</cp:lastModifiedBy>
  <cp:revision>14</cp:revision>
  <dcterms:modified xsi:type="dcterms:W3CDTF">2025-11-04T10:00:45Z</dcterms:modified>
</cp:coreProperties>
</file>