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1EF8F-E8B2-FCB9-21A0-B6CBA62DB8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66E84B-FC3C-A912-E3B5-B8EE50456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A809F-0463-A87F-4EDC-6202C906E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2983-82C4-40F9-B2D8-7591C5C304B5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12E4F-FD8D-89C8-F2A7-67A092095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5AC35-27CC-BB7D-B189-DB5C783BF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93E3-EFEB-40C0-BFE0-1B70A540A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1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0D824-2C90-0C26-1D57-45A5C6C9B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CC6F21-068A-569A-8BAB-1E91BA11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8F3C2-1B65-DE65-41EA-C550826C7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2983-82C4-40F9-B2D8-7591C5C304B5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AB7B0-C075-6ADF-5940-076D7FBA7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8C8DA-2701-9842-60DE-C0002DDB8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93E3-EFEB-40C0-BFE0-1B70A540A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667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4D8315-B292-1141-48B9-575B6B21D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E2284D-F73A-8F1B-1532-28A6BCDB5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F10F6-4E83-CB4C-5898-E35F9B3BC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2983-82C4-40F9-B2D8-7591C5C304B5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EF9CB-1040-A021-6D48-33366284A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DBCBF-7829-14F4-DAD8-07B981882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93E3-EFEB-40C0-BFE0-1B70A540A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74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37453-95F3-266C-2849-AD08F8187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57C61-B9B7-60C9-4A41-67350F0F3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D9815-F86D-64BC-87C4-E9CF3F301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2983-82C4-40F9-B2D8-7591C5C304B5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783F1-A136-8A59-7C79-45E5AF03C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0CB14-EC5B-B4B1-E23A-3E9B1548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93E3-EFEB-40C0-BFE0-1B70A540A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75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EF83B-72B8-D65E-CFB7-A099AA3A7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AB2F8-73AC-6313-9ACA-0EACFF455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7D3B2-60B6-39A9-73F4-7282463D3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2983-82C4-40F9-B2D8-7591C5C304B5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4DFE8-9882-B478-007B-FB046AF0E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DF2C7-4528-4DB7-6E16-505E1879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93E3-EFEB-40C0-BFE0-1B70A540A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54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349BF-C69B-866E-1786-F7AE0C0F6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1C1B7-2B66-CBB6-995D-7010B932F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1FDF45-41A9-C374-517C-76B7F9EA0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BD2912-9BBE-4943-DBA8-EA5716BE9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2983-82C4-40F9-B2D8-7591C5C304B5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85D789-56FA-A640-9BA7-165B294E5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1BF0FF-E962-9C82-949B-2A74EB1CE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93E3-EFEB-40C0-BFE0-1B70A540A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96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F1027-6258-90AB-A888-788A4C8FA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2B8A9-8970-BF5A-975C-88A1A36B4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56AE4-D49C-D9CB-1A35-B30C5384F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78284F-940B-D88D-8AF8-945F82875C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FF6F58-CE93-D10C-198D-77295F0095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485810-C7BE-4403-2633-9EAD49F4C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2983-82C4-40F9-B2D8-7591C5C304B5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82755C-FFFF-8C82-44F4-F561A40C7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1C03CD-6DCD-3239-8BDC-8767BA29D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93E3-EFEB-40C0-BFE0-1B70A540A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93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97865-1B69-1CA5-3E1E-F00354A90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F7811-04BA-4B91-BD5A-2B3D6CA3F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2983-82C4-40F9-B2D8-7591C5C304B5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DB0CF6-CA26-9901-C4BA-546DEEE29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CE9887-30FD-1A0F-75D4-C869A9CFF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93E3-EFEB-40C0-BFE0-1B70A540A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70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6BCB1B-26E8-E1B2-A94D-FB9A3E8E0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2983-82C4-40F9-B2D8-7591C5C304B5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BFF100-C592-36FB-5344-E42455DC4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2B78A-0319-E641-C846-5EF584158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93E3-EFEB-40C0-BFE0-1B70A540A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4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A67C9-EA85-A450-5171-7B6833BB4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F250A-1A4C-272D-37BF-B282CAC82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AEA54-1257-D30B-DC60-626361C78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8A28F5-860B-56AF-F524-48E9B7C94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2983-82C4-40F9-B2D8-7591C5C304B5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4ABE0D-EBDB-45E9-9190-01C76375F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9AF10-CF84-0D52-2F20-E879C4BA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93E3-EFEB-40C0-BFE0-1B70A540A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746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728B3-3FB0-D919-F575-16CF4937B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25BC20-F756-A847-DEC6-0D4D2D3722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9E8A68-5EBD-56EA-99FC-01AD9CD78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B86EC1-2E58-EA5D-28A6-8D00E49C8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2983-82C4-40F9-B2D8-7591C5C304B5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A329A-270B-B362-A1F6-78614980C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1F1E6D-009D-A647-38CF-D65D7B768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93E3-EFEB-40C0-BFE0-1B70A540A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879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FE4BFF-ED64-B5AE-D377-1E212AE5D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FF1E6-4BBA-583D-18A5-3B3B50C37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5BD84-E02E-2335-9D37-BCD76AC71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DB2983-82C4-40F9-B2D8-7591C5C304B5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9956F-7F32-A996-4499-95CC25E97C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EE47E-82A2-DD42-1245-0FC673DEA3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2D93E3-EFEB-40C0-BFE0-1B70A540A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56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BE06E5A-DD61-34E1-6F8F-9FCEC498C263}"/>
              </a:ext>
            </a:extLst>
          </p:cNvPr>
          <p:cNvSpPr txBox="1"/>
          <p:nvPr/>
        </p:nvSpPr>
        <p:spPr>
          <a:xfrm>
            <a:off x="-4" y="-874"/>
            <a:ext cx="12192003" cy="586108"/>
          </a:xfrm>
          <a:prstGeom prst="rect">
            <a:avLst/>
          </a:prstGeom>
          <a:noFill/>
        </p:spPr>
        <p:txBody>
          <a:bodyPr wrap="square" lIns="216000" tIns="108000" rtlCol="0">
            <a:spAutoFit/>
          </a:bodyPr>
          <a:lstStyle/>
          <a:p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LaBr</a:t>
            </a:r>
            <a:r>
              <a:rPr lang="en-GB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Si annular?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A4EFE8-801D-159C-C62A-859560F071CB}"/>
              </a:ext>
            </a:extLst>
          </p:cNvPr>
          <p:cNvCxnSpPr>
            <a:cxnSpLocks/>
          </p:cNvCxnSpPr>
          <p:nvPr/>
        </p:nvCxnSpPr>
        <p:spPr>
          <a:xfrm>
            <a:off x="183080" y="633359"/>
            <a:ext cx="1190643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8242F76-519C-F5BC-C754-185A8A41455C}"/>
              </a:ext>
            </a:extLst>
          </p:cNvPr>
          <p:cNvSpPr txBox="1"/>
          <p:nvPr/>
        </p:nvSpPr>
        <p:spPr>
          <a:xfrm>
            <a:off x="1683172" y="954754"/>
            <a:ext cx="2119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n_TOF</a:t>
            </a:r>
            <a:r>
              <a:rPr lang="en-GB" dirty="0"/>
              <a:t> LaBr</a:t>
            </a:r>
            <a:r>
              <a:rPr lang="en-GB" baseline="-25000" dirty="0"/>
              <a:t>3</a:t>
            </a:r>
            <a:r>
              <a:rPr lang="en-GB" dirty="0"/>
              <a:t> array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149F09-D113-412E-78D1-F8DCB223B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14" y="1411339"/>
            <a:ext cx="3609975" cy="4813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657EA4-B581-F536-C9CC-CC5FE36DBE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46"/>
          <a:stretch/>
        </p:blipFill>
        <p:spPr>
          <a:xfrm>
            <a:off x="5543085" y="2386107"/>
            <a:ext cx="2192708" cy="33850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67C173-926F-A9D3-0920-523EFAFE9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133476" y="2766204"/>
            <a:ext cx="2192707" cy="23774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354457-AD90-1795-BB34-87947141896C}"/>
              </a:ext>
            </a:extLst>
          </p:cNvPr>
          <p:cNvSpPr txBox="1"/>
          <p:nvPr/>
        </p:nvSpPr>
        <p:spPr>
          <a:xfrm>
            <a:off x="7115540" y="1006809"/>
            <a:ext cx="180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</a:t>
            </a:r>
            <a:r>
              <a:rPr lang="en-GB" dirty="0" err="1"/>
              <a:t>n,cp</a:t>
            </a:r>
            <a:r>
              <a:rPr lang="en-GB" dirty="0"/>
              <a:t>) setup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B0010C-F55B-830B-68F9-3B56076A90FE}"/>
              </a:ext>
            </a:extLst>
          </p:cNvPr>
          <p:cNvSpPr/>
          <p:nvPr/>
        </p:nvSpPr>
        <p:spPr>
          <a:xfrm>
            <a:off x="4640248" y="3310157"/>
            <a:ext cx="59503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7CC1B7-A996-36D2-54E9-D52BB4CF2746}"/>
              </a:ext>
            </a:extLst>
          </p:cNvPr>
          <p:cNvSpPr txBox="1"/>
          <p:nvPr/>
        </p:nvSpPr>
        <p:spPr>
          <a:xfrm>
            <a:off x="5052632" y="1804465"/>
            <a:ext cx="3491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cs typeface="Arial" panose="020B0604020202020204" pitchFamily="34" charset="0"/>
              </a:rPr>
              <a:t>Silicon annular </a:t>
            </a:r>
            <a:r>
              <a:rPr lang="en-GB" sz="1400" dirty="0" err="1">
                <a:cs typeface="Arial" panose="020B0604020202020204" pitchFamily="34" charset="0"/>
              </a:rPr>
              <a:t>nTD</a:t>
            </a:r>
            <a:r>
              <a:rPr lang="en-GB" sz="1400" dirty="0">
                <a:cs typeface="Arial" panose="020B0604020202020204" pitchFamily="34" charset="0"/>
              </a:rPr>
              <a:t> detector</a:t>
            </a:r>
          </a:p>
          <a:p>
            <a:pPr algn="ctr"/>
            <a:r>
              <a:rPr lang="en-GB" sz="1400" dirty="0">
                <a:cs typeface="Arial" panose="020B0604020202020204" pitchFamily="34" charset="0"/>
              </a:rPr>
              <a:t>16 strips x 16 sectors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89780E-F745-1009-E08A-1E1A0B355988}"/>
              </a:ext>
            </a:extLst>
          </p:cNvPr>
          <p:cNvSpPr txBox="1"/>
          <p:nvPr/>
        </p:nvSpPr>
        <p:spPr>
          <a:xfrm>
            <a:off x="8422462" y="2194858"/>
            <a:ext cx="2053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cs typeface="Arial" panose="020B0604020202020204" pitchFamily="34" charset="0"/>
              </a:rPr>
              <a:t>DSSSD </a:t>
            </a:r>
          </a:p>
          <a:p>
            <a:r>
              <a:rPr lang="en-GB" sz="1400" dirty="0">
                <a:cs typeface="Arial" panose="020B0604020202020204" pitchFamily="34" charset="0"/>
              </a:rPr>
              <a:t>16x16  (5 x 5 cm</a:t>
            </a:r>
            <a:r>
              <a:rPr lang="en-GB" sz="1400" baseline="30000" dirty="0">
                <a:cs typeface="Arial" panose="020B0604020202020204" pitchFamily="34" charset="0"/>
              </a:rPr>
              <a:t>2</a:t>
            </a:r>
            <a:r>
              <a:rPr lang="en-GB" sz="1400" dirty="0">
                <a:cs typeface="Arial" panose="020B0604020202020204" pitchFamily="34" charset="0"/>
              </a:rPr>
              <a:t>)</a:t>
            </a:r>
            <a:endParaRPr lang="en-GB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7B75D4-1E2E-B723-41CF-FF7E7EC347DB}"/>
              </a:ext>
            </a:extLst>
          </p:cNvPr>
          <p:cNvSpPr/>
          <p:nvPr/>
        </p:nvSpPr>
        <p:spPr>
          <a:xfrm>
            <a:off x="10817967" y="3310157"/>
            <a:ext cx="73930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457962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43939F-AF63-55FF-4784-5A2154893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82" y="1489035"/>
            <a:ext cx="2691641" cy="32684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0A32EA-1723-B066-DFF2-F1010AD7C727}"/>
              </a:ext>
            </a:extLst>
          </p:cNvPr>
          <p:cNvSpPr txBox="1"/>
          <p:nvPr/>
        </p:nvSpPr>
        <p:spPr>
          <a:xfrm>
            <a:off x="693703" y="476991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30000" dirty="0"/>
              <a:t>7</a:t>
            </a:r>
            <a:r>
              <a:rPr lang="en-GB" dirty="0"/>
              <a:t>Li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ED2F65-CBFF-0E51-63D9-ACF54705D407}"/>
              </a:ext>
            </a:extLst>
          </p:cNvPr>
          <p:cNvCxnSpPr>
            <a:cxnSpLocks/>
          </p:cNvCxnSpPr>
          <p:nvPr/>
        </p:nvCxnSpPr>
        <p:spPr>
          <a:xfrm>
            <a:off x="183080" y="633359"/>
            <a:ext cx="1190643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8F865D7-F284-3AEC-8AA7-CA0E57D6F85D}"/>
              </a:ext>
            </a:extLst>
          </p:cNvPr>
          <p:cNvSpPr txBox="1"/>
          <p:nvPr/>
        </p:nvSpPr>
        <p:spPr>
          <a:xfrm>
            <a:off x="28575" y="5438212"/>
            <a:ext cx="41624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In principle, the 2</a:t>
            </a:r>
            <a:r>
              <a:rPr lang="en-GB" sz="1400" baseline="30000" dirty="0"/>
              <a:t>nd</a:t>
            </a:r>
            <a:r>
              <a:rPr lang="en-GB" sz="1400" dirty="0"/>
              <a:t> excited state 7/2- may decay via gamma, it would be interesting to measure the gamma branching, but this is estimated around 10</a:t>
            </a:r>
            <a:r>
              <a:rPr lang="en-GB" sz="1400" baseline="30000" dirty="0"/>
              <a:t>-5</a:t>
            </a:r>
            <a:r>
              <a:rPr lang="en-GB" sz="1400" dirty="0"/>
              <a:t> and our efficiency at 4.6 MeV is 0.12% (10 detectors), I think this will be really hard to measure…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A18C44-3793-B26E-587E-805126EB790F}"/>
              </a:ext>
            </a:extLst>
          </p:cNvPr>
          <p:cNvSpPr txBox="1"/>
          <p:nvPr/>
        </p:nvSpPr>
        <p:spPr>
          <a:xfrm>
            <a:off x="285749" y="43638"/>
            <a:ext cx="100774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Li(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n,n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γ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 and 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Li(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n,n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γ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 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parasitic</a:t>
            </a:r>
            <a:endParaRPr lang="en-GB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062847-F1BF-622B-C037-4D06A9BAB89C}"/>
              </a:ext>
            </a:extLst>
          </p:cNvPr>
          <p:cNvSpPr txBox="1"/>
          <p:nvPr/>
        </p:nvSpPr>
        <p:spPr>
          <a:xfrm>
            <a:off x="4505326" y="5643728"/>
            <a:ext cx="2609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the 3</a:t>
            </a:r>
            <a:r>
              <a:rPr lang="en-GB" sz="1400" baseline="30000" dirty="0"/>
              <a:t>rd</a:t>
            </a:r>
            <a:r>
              <a:rPr lang="en-GB" sz="1400" dirty="0"/>
              <a:t> (0</a:t>
            </a:r>
            <a:r>
              <a:rPr lang="en-GB" sz="1400" baseline="30000" dirty="0"/>
              <a:t>+</a:t>
            </a:r>
            <a:r>
              <a:rPr lang="en-GB" sz="1400" dirty="0"/>
              <a:t>) and 5</a:t>
            </a:r>
            <a:r>
              <a:rPr lang="en-GB" sz="1400" baseline="30000" dirty="0"/>
              <a:t>th</a:t>
            </a:r>
            <a:r>
              <a:rPr lang="en-GB" sz="1400" dirty="0"/>
              <a:t> (2</a:t>
            </a:r>
            <a:r>
              <a:rPr lang="en-GB" sz="1400" baseline="30000" dirty="0"/>
              <a:t>+</a:t>
            </a:r>
            <a:r>
              <a:rPr lang="en-GB" sz="1400" dirty="0"/>
              <a:t>) excited state should decay via gamma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E13011-38C2-30EC-6DB9-1AF546B3F0F8}"/>
              </a:ext>
            </a:extLst>
          </p:cNvPr>
          <p:cNvSpPr txBox="1"/>
          <p:nvPr/>
        </p:nvSpPr>
        <p:spPr>
          <a:xfrm>
            <a:off x="3707908" y="730638"/>
            <a:ext cx="4776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At some point we may want to propose the </a:t>
            </a:r>
            <a:r>
              <a:rPr lang="en-GB" sz="1400" baseline="30000" dirty="0"/>
              <a:t>6</a:t>
            </a:r>
            <a:r>
              <a:rPr lang="en-GB" sz="1400" dirty="0"/>
              <a:t>Li(</a:t>
            </a:r>
            <a:r>
              <a:rPr lang="en-GB" sz="1400" dirty="0" err="1"/>
              <a:t>n,n’d</a:t>
            </a:r>
            <a:r>
              <a:rPr lang="en-GB" sz="1400" dirty="0"/>
              <a:t>)a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5829ED-A8C5-6B83-0899-91C0CCD4E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274" y="1214272"/>
            <a:ext cx="4079452" cy="38179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A8A8BB-6996-1CC3-0983-CF0E8EB68EC7}"/>
              </a:ext>
            </a:extLst>
          </p:cNvPr>
          <p:cNvSpPr txBox="1"/>
          <p:nvPr/>
        </p:nvSpPr>
        <p:spPr>
          <a:xfrm>
            <a:off x="4672617" y="499021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30000" dirty="0"/>
              <a:t>6</a:t>
            </a:r>
            <a:r>
              <a:rPr lang="en-GB" dirty="0"/>
              <a:t>Li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57199A-BBD6-80D6-A0BC-D5A1A0CF6C59}"/>
              </a:ext>
            </a:extLst>
          </p:cNvPr>
          <p:cNvCxnSpPr>
            <a:cxnSpLocks/>
          </p:cNvCxnSpPr>
          <p:nvPr/>
        </p:nvCxnSpPr>
        <p:spPr>
          <a:xfrm>
            <a:off x="504825" y="4076700"/>
            <a:ext cx="2752725" cy="0"/>
          </a:xfrm>
          <a:prstGeom prst="line">
            <a:avLst/>
          </a:prstGeom>
          <a:ln cmpd="sng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E9DD07A-2E56-162A-0361-D129544BD513}"/>
              </a:ext>
            </a:extLst>
          </p:cNvPr>
          <p:cNvSpPr txBox="1"/>
          <p:nvPr/>
        </p:nvSpPr>
        <p:spPr>
          <a:xfrm>
            <a:off x="2133600" y="3799701"/>
            <a:ext cx="487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rgbClr val="FF0000"/>
                </a:solidFill>
              </a:rPr>
              <a:t>α</a:t>
            </a:r>
            <a:r>
              <a:rPr lang="en-GB" sz="1200" dirty="0">
                <a:solidFill>
                  <a:srgbClr val="FF0000"/>
                </a:solidFill>
              </a:rPr>
              <a:t>+t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209E8C6-7ABA-2EC5-0766-FC8A23465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6694" y="1360450"/>
            <a:ext cx="3883411" cy="3629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7E9865C-47F0-843B-2B71-8DFFB3EECE2F}"/>
              </a:ext>
            </a:extLst>
          </p:cNvPr>
          <p:cNvSpPr txBox="1"/>
          <p:nvPr/>
        </p:nvSpPr>
        <p:spPr>
          <a:xfrm>
            <a:off x="8651531" y="497450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30000" dirty="0"/>
              <a:t>9</a:t>
            </a:r>
            <a:r>
              <a:rPr lang="en-GB" dirty="0"/>
              <a:t>Be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7B94A8-2C5A-B817-094B-60FEA6D3FD04}"/>
              </a:ext>
            </a:extLst>
          </p:cNvPr>
          <p:cNvSpPr txBox="1"/>
          <p:nvPr/>
        </p:nvSpPr>
        <p:spPr>
          <a:xfrm>
            <a:off x="8001000" y="5698030"/>
            <a:ext cx="3883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Gamma decay branch very small &lt;10</a:t>
            </a:r>
            <a:r>
              <a:rPr lang="en-GB" sz="1400" baseline="30000" dirty="0"/>
              <a:t>-4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0CCF089-363A-7889-2745-BA6A7A7B02E8}"/>
              </a:ext>
            </a:extLst>
          </p:cNvPr>
          <p:cNvCxnSpPr>
            <a:cxnSpLocks/>
          </p:cNvCxnSpPr>
          <p:nvPr/>
        </p:nvCxnSpPr>
        <p:spPr>
          <a:xfrm>
            <a:off x="4391025" y="4057650"/>
            <a:ext cx="2752725" cy="0"/>
          </a:xfrm>
          <a:prstGeom prst="line">
            <a:avLst/>
          </a:prstGeom>
          <a:ln cmpd="sng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5C54E0A-E628-05F8-62B7-3C865A6C9420}"/>
              </a:ext>
            </a:extLst>
          </p:cNvPr>
          <p:cNvSpPr txBox="1"/>
          <p:nvPr/>
        </p:nvSpPr>
        <p:spPr>
          <a:xfrm>
            <a:off x="5852256" y="3780651"/>
            <a:ext cx="487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rgbClr val="FF0000"/>
                </a:solidFill>
              </a:rPr>
              <a:t>α</a:t>
            </a:r>
            <a:r>
              <a:rPr lang="en-GB" sz="1200" dirty="0">
                <a:solidFill>
                  <a:srgbClr val="FF0000"/>
                </a:solidFill>
              </a:rPr>
              <a:t>+d</a:t>
            </a:r>
          </a:p>
        </p:txBody>
      </p:sp>
    </p:spTree>
    <p:extLst>
      <p:ext uri="{BB962C8B-B14F-4D97-AF65-F5344CB8AC3E}">
        <p14:creationId xmlns:p14="http://schemas.microsoft.com/office/powerpoint/2010/main" val="3665039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20191-3C5C-E8AE-7AF0-78D9F6A4F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FB8D0B-A46F-A803-0533-0BEBC639E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07" y="1105888"/>
            <a:ext cx="3627803" cy="28184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4CEE46-4F80-B18B-58B3-EB7D66D4278D}"/>
              </a:ext>
            </a:extLst>
          </p:cNvPr>
          <p:cNvSpPr txBox="1"/>
          <p:nvPr/>
        </p:nvSpPr>
        <p:spPr>
          <a:xfrm>
            <a:off x="4528042" y="6161822"/>
            <a:ext cx="7561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This cross section is proposed as standard for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GB" sz="1600" dirty="0"/>
              <a:t>-rays cross section measurements, large discrepancy still exists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EC2D74-A5C8-6116-7E12-4843B96E694D}"/>
              </a:ext>
            </a:extLst>
          </p:cNvPr>
          <p:cNvSpPr txBox="1"/>
          <p:nvPr/>
        </p:nvSpPr>
        <p:spPr>
          <a:xfrm>
            <a:off x="-4" y="-874"/>
            <a:ext cx="12192003" cy="586108"/>
          </a:xfrm>
          <a:prstGeom prst="rect">
            <a:avLst/>
          </a:prstGeom>
          <a:noFill/>
        </p:spPr>
        <p:txBody>
          <a:bodyPr wrap="square" lIns="216000" tIns="108000" rtlCol="0">
            <a:spAutoFit/>
          </a:bodyPr>
          <a:lstStyle/>
          <a:p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Li(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n,n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γ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Li*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477 keV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986C53-460C-D3D4-CB28-3105D490CFBC}"/>
              </a:ext>
            </a:extLst>
          </p:cNvPr>
          <p:cNvCxnSpPr>
            <a:cxnSpLocks/>
          </p:cNvCxnSpPr>
          <p:nvPr/>
        </p:nvCxnSpPr>
        <p:spPr>
          <a:xfrm>
            <a:off x="183080" y="633359"/>
            <a:ext cx="1190643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3DEB574-A541-D619-8EA0-F9DCCA05A274}"/>
              </a:ext>
            </a:extLst>
          </p:cNvPr>
          <p:cNvSpPr txBox="1"/>
          <p:nvPr/>
        </p:nvSpPr>
        <p:spPr>
          <a:xfrm>
            <a:off x="278648" y="746673"/>
            <a:ext cx="5385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Latest measurements in 2016 at GELINA + </a:t>
            </a:r>
            <a:r>
              <a:rPr lang="en-GB" sz="1600" dirty="0" err="1"/>
              <a:t>HPGe</a:t>
            </a:r>
            <a:r>
              <a:rPr lang="en-GB" sz="1600" dirty="0"/>
              <a:t> detectors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185EFBA-4A27-C169-476D-122C30A5A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362" y="1315686"/>
            <a:ext cx="4644141" cy="2398815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9D051B9-8636-D58F-A97C-4F89CC318193}"/>
              </a:ext>
            </a:extLst>
          </p:cNvPr>
          <p:cNvCxnSpPr>
            <a:cxnSpLocks/>
          </p:cNvCxnSpPr>
          <p:nvPr/>
        </p:nvCxnSpPr>
        <p:spPr>
          <a:xfrm>
            <a:off x="7734760" y="1315686"/>
            <a:ext cx="0" cy="581968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25B8D3F-1677-DCAF-E5E6-00892BB0E154}"/>
              </a:ext>
            </a:extLst>
          </p:cNvPr>
          <p:cNvSpPr txBox="1"/>
          <p:nvPr/>
        </p:nvSpPr>
        <p:spPr>
          <a:xfrm>
            <a:off x="6599072" y="706728"/>
            <a:ext cx="488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In the current </a:t>
            </a:r>
            <a:r>
              <a:rPr lang="en-GB" sz="1400" baseline="30000" dirty="0"/>
              <a:t>19</a:t>
            </a:r>
            <a:r>
              <a:rPr lang="en-GB" sz="1400" dirty="0"/>
              <a:t>F(</a:t>
            </a:r>
            <a:r>
              <a:rPr lang="en-GB" sz="1400" dirty="0" err="1"/>
              <a:t>n,n</a:t>
            </a:r>
            <a:r>
              <a:rPr lang="en-GB" sz="1400" dirty="0"/>
              <a:t>’) measurement with </a:t>
            </a:r>
            <a:r>
              <a:rPr lang="en-GB" sz="1400" dirty="0" err="1"/>
              <a:t>LiF</a:t>
            </a:r>
            <a:r>
              <a:rPr lang="en-GB" sz="1400" dirty="0"/>
              <a:t> target we see ~450 counts/1e16 protons (5000/day). Target is 1 mm thick.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191115-7A39-8F12-EF49-D81EEF3E13B1}"/>
              </a:ext>
            </a:extLst>
          </p:cNvPr>
          <p:cNvSpPr txBox="1"/>
          <p:nvPr/>
        </p:nvSpPr>
        <p:spPr>
          <a:xfrm>
            <a:off x="5664529" y="4117469"/>
            <a:ext cx="5641636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Is it worth re-measuring during the </a:t>
            </a:r>
            <a:r>
              <a:rPr lang="en-GB" sz="1400" baseline="30000" dirty="0"/>
              <a:t>7</a:t>
            </a:r>
            <a:r>
              <a:rPr lang="en-GB" sz="1400" dirty="0"/>
              <a:t>Li(</a:t>
            </a:r>
            <a:r>
              <a:rPr lang="en-GB" sz="1400" dirty="0" err="1"/>
              <a:t>n,n’t</a:t>
            </a:r>
            <a:r>
              <a:rPr lang="en-GB" sz="1400" dirty="0"/>
              <a:t>)</a:t>
            </a:r>
            <a:r>
              <a:rPr lang="en-GB" sz="1400" baseline="30000" dirty="0"/>
              <a:t>7</a:t>
            </a:r>
            <a:r>
              <a:rPr lang="en-GB" sz="1400" dirty="0"/>
              <a:t>Li*</a:t>
            </a:r>
            <a:r>
              <a:rPr lang="en-GB" sz="1400" dirty="0">
                <a:sym typeface="Wingdings" panose="05000000000000000000" pitchFamily="2" charset="2"/>
              </a:rPr>
              <a:t>477 keV</a:t>
            </a:r>
            <a:r>
              <a:rPr lang="en-GB" sz="1400" dirty="0"/>
              <a:t>?</a:t>
            </a:r>
          </a:p>
          <a:p>
            <a:endParaRPr lang="en-GB" sz="1400" dirty="0"/>
          </a:p>
          <a:p>
            <a:pPr marL="628650" indent="-361950">
              <a:spcAft>
                <a:spcPts val="600"/>
              </a:spcAft>
            </a:pPr>
            <a:r>
              <a:rPr lang="en-GB" sz="1400" dirty="0">
                <a:solidFill>
                  <a:srgbClr val="00B050"/>
                </a:solidFill>
              </a:rPr>
              <a:t>Pros</a:t>
            </a:r>
            <a:r>
              <a:rPr lang="en-GB" sz="1400" dirty="0"/>
              <a:t>: target is pure </a:t>
            </a:r>
            <a:r>
              <a:rPr lang="en-GB" sz="1400" baseline="30000" dirty="0"/>
              <a:t>7</a:t>
            </a:r>
            <a:r>
              <a:rPr lang="en-GB" sz="1400" dirty="0"/>
              <a:t>Li, this is quite nice/clean measurement</a:t>
            </a:r>
          </a:p>
          <a:p>
            <a:pPr marL="628650" indent="-361950">
              <a:spcAft>
                <a:spcPts val="600"/>
              </a:spcAft>
            </a:pPr>
            <a:r>
              <a:rPr lang="en-GB" sz="1400" dirty="0">
                <a:solidFill>
                  <a:srgbClr val="FF0000"/>
                </a:solidFill>
              </a:rPr>
              <a:t>Cons 1</a:t>
            </a:r>
            <a:r>
              <a:rPr lang="en-GB" sz="1400" dirty="0"/>
              <a:t>: </a:t>
            </a:r>
            <a:r>
              <a:rPr lang="en-GB" sz="1400" baseline="30000" dirty="0"/>
              <a:t>7</a:t>
            </a:r>
            <a:r>
              <a:rPr lang="en-GB" sz="1400" dirty="0"/>
              <a:t>Li target for (</a:t>
            </a:r>
            <a:r>
              <a:rPr lang="en-GB" sz="1400" dirty="0" err="1"/>
              <a:t>n,cp</a:t>
            </a:r>
            <a:r>
              <a:rPr lang="en-GB" sz="1400" dirty="0"/>
              <a:t>) is only 20 </a:t>
            </a:r>
            <a:r>
              <a:rPr lang="el-GR" sz="1400" dirty="0"/>
              <a:t>μ</a:t>
            </a:r>
            <a:r>
              <a:rPr lang="en-GB" sz="1400" dirty="0"/>
              <a:t>m </a:t>
            </a:r>
            <a:r>
              <a:rPr lang="en-GB" sz="1400" dirty="0">
                <a:sym typeface="Wingdings" panose="05000000000000000000" pitchFamily="2" charset="2"/>
              </a:rPr>
              <a:t> expect ~ 100 counts/day</a:t>
            </a:r>
          </a:p>
          <a:p>
            <a:pPr marL="628650" indent="-361950">
              <a:spcAft>
                <a:spcPts val="600"/>
              </a:spcAft>
            </a:pPr>
            <a:r>
              <a:rPr lang="en-GB" sz="1400" dirty="0">
                <a:solidFill>
                  <a:srgbClr val="FF0000"/>
                </a:solidFill>
                <a:sym typeface="Wingdings" panose="05000000000000000000" pitchFamily="2" charset="2"/>
              </a:rPr>
              <a:t>Cons 2</a:t>
            </a:r>
            <a:r>
              <a:rPr lang="en-GB" sz="1400" dirty="0">
                <a:sym typeface="Wingdings" panose="05000000000000000000" pitchFamily="2" charset="2"/>
              </a:rPr>
              <a:t>:  outside the Si setup, efficiency could be lower </a:t>
            </a:r>
          </a:p>
          <a:p>
            <a:pPr marL="628650" indent="-361950"/>
            <a:r>
              <a:rPr lang="en-GB" sz="1400" dirty="0">
                <a:solidFill>
                  <a:srgbClr val="FF0000"/>
                </a:solidFill>
                <a:sym typeface="Wingdings" panose="05000000000000000000" pitchFamily="2" charset="2"/>
              </a:rPr>
              <a:t>Cons 3</a:t>
            </a:r>
            <a:r>
              <a:rPr lang="en-GB" sz="1400" dirty="0">
                <a:sym typeface="Wingdings" panose="05000000000000000000" pitchFamily="2" charset="2"/>
              </a:rPr>
              <a:t>:  the Si setup is in vacuum </a:t>
            </a:r>
            <a:endParaRPr lang="en-GB" sz="1400" dirty="0"/>
          </a:p>
          <a:p>
            <a:pPr marL="628650" indent="-361950"/>
            <a:endParaRPr lang="en-GB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586D11-0069-28B5-0A58-167098327669}"/>
              </a:ext>
            </a:extLst>
          </p:cNvPr>
          <p:cNvSpPr txBox="1"/>
          <p:nvPr/>
        </p:nvSpPr>
        <p:spPr>
          <a:xfrm>
            <a:off x="1209940" y="3108774"/>
            <a:ext cx="158988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2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 Nyman, PRC </a:t>
            </a:r>
            <a:r>
              <a:rPr lang="en-GB" sz="12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93</a:t>
            </a:r>
            <a:r>
              <a:rPr lang="en-GB" sz="12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024610 (2016)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97D9A8-CB50-10CF-BB74-DB97330DC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94" y="3924300"/>
            <a:ext cx="3458516" cy="278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66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3A79C-BDDB-2A34-37B6-E9475E2E3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0AC08C6-F356-1411-8EF7-6CBEC7120C6C}"/>
              </a:ext>
            </a:extLst>
          </p:cNvPr>
          <p:cNvCxnSpPr>
            <a:cxnSpLocks/>
          </p:cNvCxnSpPr>
          <p:nvPr/>
        </p:nvCxnSpPr>
        <p:spPr>
          <a:xfrm>
            <a:off x="183080" y="633359"/>
            <a:ext cx="1190643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0D23CBA-289F-F263-9A7B-30EB671085E0}"/>
              </a:ext>
            </a:extLst>
          </p:cNvPr>
          <p:cNvSpPr txBox="1"/>
          <p:nvPr/>
        </p:nvSpPr>
        <p:spPr>
          <a:xfrm>
            <a:off x="371475" y="11013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Conclusion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A372B-00A7-4D7D-210D-4F502A4C2133}"/>
              </a:ext>
            </a:extLst>
          </p:cNvPr>
          <p:cNvSpPr txBox="1"/>
          <p:nvPr/>
        </p:nvSpPr>
        <p:spPr>
          <a:xfrm>
            <a:off x="440255" y="1226235"/>
            <a:ext cx="106373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Thin target + array efficiency + cross section generally low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 err="1"/>
              <a:t>cp+gamma</a:t>
            </a:r>
            <a:r>
              <a:rPr lang="en-GB" dirty="0"/>
              <a:t> hard to measure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However… we only looked at Li, 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Other excites states in </a:t>
            </a:r>
            <a:r>
              <a:rPr lang="en-GB" baseline="30000" dirty="0"/>
              <a:t>7</a:t>
            </a:r>
            <a:r>
              <a:rPr lang="en-GB" dirty="0"/>
              <a:t>Li and </a:t>
            </a:r>
            <a:r>
              <a:rPr lang="en-GB" baseline="30000" dirty="0"/>
              <a:t>9</a:t>
            </a:r>
            <a:r>
              <a:rPr lang="en-GB" dirty="0"/>
              <a:t>Be are highly unlikely to be detected.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the future if we propose </a:t>
            </a:r>
            <a:r>
              <a:rPr lang="en-GB" baseline="30000" dirty="0"/>
              <a:t>6</a:t>
            </a:r>
            <a:r>
              <a:rPr lang="en-GB" dirty="0"/>
              <a:t>Li(</a:t>
            </a:r>
            <a:r>
              <a:rPr lang="en-GB" dirty="0" err="1"/>
              <a:t>n,n’d</a:t>
            </a:r>
            <a:r>
              <a:rPr lang="en-GB" dirty="0"/>
              <a:t>), there could be scope to measure </a:t>
            </a:r>
            <a:r>
              <a:rPr lang="en-GB" baseline="30000" dirty="0"/>
              <a:t>6</a:t>
            </a:r>
            <a:r>
              <a:rPr lang="en-GB" dirty="0"/>
              <a:t>Li* using LaBr</a:t>
            </a:r>
            <a:r>
              <a:rPr lang="en-GB" baseline="-25000" dirty="0"/>
              <a:t>3</a:t>
            </a:r>
            <a:r>
              <a:rPr lang="en-GB" dirty="0"/>
              <a:t> parasitically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It’s free, why not? But is it free?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203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387</Words>
  <Application>Microsoft Office PowerPoint</Application>
  <PresentationFormat>Widescreen</PresentationFormat>
  <Paragraphs>40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National Physical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Giuseppe Lorusso</dc:creator>
  <cp:lastModifiedBy>Giuseppe Lorusso</cp:lastModifiedBy>
  <cp:revision>5</cp:revision>
  <dcterms:created xsi:type="dcterms:W3CDTF">2025-11-12T18:18:04Z</dcterms:created>
  <dcterms:modified xsi:type="dcterms:W3CDTF">2025-11-13T15:24:14Z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df4b5af-ab42-45d5-91e7-45583bed1b2a_Enabled">
    <vt:lpwstr>true</vt:lpwstr>
  </property>
  <property fmtid="{D5CDD505-2E9C-101B-9397-08002B2CF9AE}" pid="3" name="MSIP_Label_9df4b5af-ab42-45d5-91e7-45583bed1b2a_SetDate">
    <vt:lpwstr>2025-11-12T18:44:54Z</vt:lpwstr>
  </property>
  <property fmtid="{D5CDD505-2E9C-101B-9397-08002B2CF9AE}" pid="4" name="MSIP_Label_9df4b5af-ab42-45d5-91e7-45583bed1b2a_Method">
    <vt:lpwstr>Standard</vt:lpwstr>
  </property>
  <property fmtid="{D5CDD505-2E9C-101B-9397-08002B2CF9AE}" pid="5" name="MSIP_Label_9df4b5af-ab42-45d5-91e7-45583bed1b2a_Name">
    <vt:lpwstr>9df4b5af-ab42-45d5-91e7-45583bed1b2a</vt:lpwstr>
  </property>
  <property fmtid="{D5CDD505-2E9C-101B-9397-08002B2CF9AE}" pid="6" name="MSIP_Label_9df4b5af-ab42-45d5-91e7-45583bed1b2a_SiteId">
    <vt:lpwstr>601e5460-b1bf-49c0-bd2d-e76ffc186a8d</vt:lpwstr>
  </property>
  <property fmtid="{D5CDD505-2E9C-101B-9397-08002B2CF9AE}" pid="7" name="MSIP_Label_9df4b5af-ab42-45d5-91e7-45583bed1b2a_ActionId">
    <vt:lpwstr>7adc67ff-3812-47b9-a696-2c03b1759a7e</vt:lpwstr>
  </property>
  <property fmtid="{D5CDD505-2E9C-101B-9397-08002B2CF9AE}" pid="8" name="MSIP_Label_9df4b5af-ab42-45d5-91e7-45583bed1b2a_ContentBits">
    <vt:lpwstr>0</vt:lpwstr>
  </property>
  <property fmtid="{D5CDD505-2E9C-101B-9397-08002B2CF9AE}" pid="9" name="MSIP_Label_9df4b5af-ab42-45d5-91e7-45583bed1b2a_Tag">
    <vt:lpwstr>10, 3, 0, 1</vt:lpwstr>
  </property>
</Properties>
</file>