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4" r:id="rId2"/>
    <p:sldId id="617" r:id="rId3"/>
    <p:sldId id="659" r:id="rId4"/>
    <p:sldId id="571" r:id="rId5"/>
    <p:sldId id="612" r:id="rId6"/>
    <p:sldId id="601" r:id="rId7"/>
    <p:sldId id="660" r:id="rId8"/>
    <p:sldId id="263" r:id="rId9"/>
    <p:sldId id="290" r:id="rId10"/>
    <p:sldId id="661" r:id="rId11"/>
    <p:sldId id="274" r:id="rId12"/>
    <p:sldId id="267" r:id="rId13"/>
    <p:sldId id="662" r:id="rId14"/>
    <p:sldId id="259" r:id="rId15"/>
    <p:sldId id="647" r:id="rId16"/>
    <p:sldId id="256" r:id="rId17"/>
    <p:sldId id="666" r:id="rId18"/>
    <p:sldId id="322" r:id="rId19"/>
    <p:sldId id="665" r:id="rId20"/>
    <p:sldId id="663" r:id="rId21"/>
    <p:sldId id="636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9015"/>
    <a:srgbClr val="156082"/>
    <a:srgbClr val="AEAEAE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660"/>
  </p:normalViewPr>
  <p:slideViewPr>
    <p:cSldViewPr snapToGrid="0">
      <p:cViewPr varScale="1">
        <p:scale>
          <a:sx n="78" d="100"/>
          <a:sy n="78" d="100"/>
        </p:scale>
        <p:origin x="86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C9AC21-0612-4663-B506-3C7B45D5E490}" type="datetimeFigureOut">
              <a:rPr lang="it-IT" smtClean="0"/>
              <a:t>13/11/2025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9E332-0012-4418-976D-4FC7AC06E5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6684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9E332-0012-4418-976D-4FC7AC06E5E1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2172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750" y="709613"/>
            <a:ext cx="6299200" cy="354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3" name="Google Shape;73;p2:notes"/>
          <p:cNvSpPr txBox="1">
            <a:spLocks noGrp="1"/>
          </p:cNvSpPr>
          <p:nvPr>
            <p:ph type="body" idx="1"/>
          </p:nvPr>
        </p:nvSpPr>
        <p:spPr>
          <a:xfrm>
            <a:off x="636240" y="4489186"/>
            <a:ext cx="5089922" cy="4252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750" y="709613"/>
            <a:ext cx="6299200" cy="354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36240" y="4489186"/>
            <a:ext cx="5089922" cy="4252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:notes"/>
          <p:cNvSpPr txBox="1">
            <a:spLocks noGrp="1"/>
          </p:cNvSpPr>
          <p:nvPr>
            <p:ph type="body" idx="1"/>
          </p:nvPr>
        </p:nvSpPr>
        <p:spPr>
          <a:xfrm>
            <a:off x="636240" y="4489186"/>
            <a:ext cx="5089922" cy="4252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1" name="Google Shape;19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750" y="709613"/>
            <a:ext cx="6299200" cy="354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49aada1c57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49aada1c57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C2D7B-A115-4502-8CF0-94F12986D24F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3103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3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dirty="0"/>
          </a:p>
        </p:txBody>
      </p:sp>
      <p:sp>
        <p:nvSpPr>
          <p:cNvPr id="381" name="Google Shape;38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80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A76D4-D82A-45E8-BCA5-069DC89363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45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A76D4-D82A-45E8-BCA5-069DC89363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35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AA6C84-02AB-5D68-7250-B1F4D1168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8B49D93-8528-D18D-30E2-736FDE6E5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7560B3-FCA3-5ECE-C2DA-02A180898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3C1C-01A4-4DD0-8A53-B512B5EC1B01}" type="datetimeFigureOut">
              <a:rPr lang="it-IT" smtClean="0"/>
              <a:t>13/11/2025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0AD7EAD-1CF8-1BBE-DB1E-60E745AF6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B1C5137-D0B8-06E6-F7AF-033C9A8D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E49BC-B6C7-44E0-9AD3-10FDB7F085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9017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D93935-2D1C-F186-81AE-5F8EA7BA7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C15BC9B-5B48-1AA2-B6E9-A779F0788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B383DA0-8529-AEB0-F7AA-73A4640D4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3C1C-01A4-4DD0-8A53-B512B5EC1B01}" type="datetimeFigureOut">
              <a:rPr lang="it-IT" smtClean="0"/>
              <a:t>13/11/2025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97BA78-24DD-15AC-2CD1-4C83A3346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ADA766C-7C6E-39A8-6262-81CC345C0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E49BC-B6C7-44E0-9AD3-10FDB7F085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871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D3BC408-035A-C08A-6222-3D10A7E37A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51E6E8A-EBBA-8C7E-7313-63A0596B2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DF31FE0-5C59-5980-E335-08994FFB7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3C1C-01A4-4DD0-8A53-B512B5EC1B01}" type="datetimeFigureOut">
              <a:rPr lang="it-IT" smtClean="0"/>
              <a:t>13/11/2025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C1635D3-7D49-23A0-C3ED-DB19A235D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04723D-BBC3-9D94-4FB8-1B8093145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E49BC-B6C7-44E0-9AD3-10FDB7F085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5955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9068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/>
              <a:t>ICTP - IAEA, Trieste 2008</a:t>
            </a:r>
          </a:p>
        </p:txBody>
      </p:sp>
      <p:sp>
        <p:nvSpPr>
          <p:cNvPr id="7" name="Segnaposto immagine 6"/>
          <p:cNvSpPr>
            <a:spLocks noGrp="1"/>
          </p:cNvSpPr>
          <p:nvPr>
            <p:ph type="pic" sz="quarter" idx="13"/>
          </p:nvPr>
        </p:nvSpPr>
        <p:spPr>
          <a:xfrm>
            <a:off x="10572782" y="5929331"/>
            <a:ext cx="1047749" cy="714375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9" name="Segnaposto immagine 8"/>
          <p:cNvSpPr>
            <a:spLocks noGrp="1"/>
          </p:cNvSpPr>
          <p:nvPr>
            <p:ph type="pic" sz="quarter" idx="14"/>
          </p:nvPr>
        </p:nvSpPr>
        <p:spPr>
          <a:xfrm>
            <a:off x="0" y="714375"/>
            <a:ext cx="12192000" cy="71438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453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3868B4-D2CB-5FD5-8704-C8302E1A4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0E55DD1-51DD-7126-02A3-A9C5B3A91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AA9C58-4F9F-9C1A-B641-2870584D6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3C1C-01A4-4DD0-8A53-B512B5EC1B01}" type="datetimeFigureOut">
              <a:rPr lang="it-IT" smtClean="0"/>
              <a:t>13/11/2025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7C891F-67A9-015A-DDB7-5FD41C4A0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D3FE731-0658-CB3E-9C1E-B8173B1F3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E49BC-B6C7-44E0-9AD3-10FDB7F085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6460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72C963-1460-6025-954D-C27F8E5A8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71531E2-FB9B-3DED-F967-0D5D92AA2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B8D18A-38FB-7365-8358-B3472EE02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3C1C-01A4-4DD0-8A53-B512B5EC1B01}" type="datetimeFigureOut">
              <a:rPr lang="it-IT" smtClean="0"/>
              <a:t>13/11/2025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3D1F290-BDA0-682B-3E0D-64F5D59F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D6640A0-ED69-C549-840F-1FD77157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E49BC-B6C7-44E0-9AD3-10FDB7F085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9767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32B486-5B39-32C3-6C41-856547E04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1E7D5C-9C9A-0F98-03A1-DEB719CBDE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0CA5D11-AA8C-FBF8-B432-66E55F4406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232C7F3-BC44-34DB-C89E-871EE968B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3C1C-01A4-4DD0-8A53-B512B5EC1B01}" type="datetimeFigureOut">
              <a:rPr lang="it-IT" smtClean="0"/>
              <a:t>13/11/2025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8F34EC2-DFA3-D92D-7170-9C234793D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771234B-7C88-95A5-2CFC-D36DF3EBA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E49BC-B6C7-44E0-9AD3-10FDB7F085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2024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775E48-7DC4-D18D-7456-DE29AC0A9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BF1361B-F50E-0647-229B-5A0B81864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0A8A1E4-A008-673C-66CF-70C7F0066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1B70024-BF5D-0770-C003-2D52519330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15281DE-7DBE-A8A2-87D7-2B796D421E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2F83E58-7A38-271B-81FE-1F8C9CC62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3C1C-01A4-4DD0-8A53-B512B5EC1B01}" type="datetimeFigureOut">
              <a:rPr lang="it-IT" smtClean="0"/>
              <a:t>13/11/2025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55FCDDE-861E-18A8-03FE-AF92C2916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355C1F9-80BC-09B4-C29B-805266854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E49BC-B6C7-44E0-9AD3-10FDB7F085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667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421764-9211-078E-E662-5BEF17AE3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7ECCC6F-F66E-05CA-F874-E6A11E951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3C1C-01A4-4DD0-8A53-B512B5EC1B01}" type="datetimeFigureOut">
              <a:rPr lang="it-IT" smtClean="0"/>
              <a:t>13/11/2025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6D7A44E-F24B-2265-B91D-6AEA9C08D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2A0B765-229B-1164-4493-2A2E1E5CD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E49BC-B6C7-44E0-9AD3-10FDB7F085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0387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C600A6B-FB58-C3EB-C973-2DD3644D2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3C1C-01A4-4DD0-8A53-B512B5EC1B01}" type="datetimeFigureOut">
              <a:rPr lang="it-IT" smtClean="0"/>
              <a:t>13/11/2025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30FE63E-7E5D-2B10-782F-9B16D1CC8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1BFD2C5-D8A8-A561-3459-52E66F6FF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E49BC-B6C7-44E0-9AD3-10FDB7F085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1228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824702-B2E2-07CC-761D-55F80715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CC016D3-3A1F-1DA5-F2B4-43749B899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FD7AC30-4E0C-AB23-006B-35EF1CFFE3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3FA5660-5206-078F-FAE1-7AA4CF1A4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3C1C-01A4-4DD0-8A53-B512B5EC1B01}" type="datetimeFigureOut">
              <a:rPr lang="it-IT" smtClean="0"/>
              <a:t>13/11/2025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833D688-D49A-5AAD-C4E8-60502305A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116D94D-F649-3790-4C03-ADA76CAF7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E49BC-B6C7-44E0-9AD3-10FDB7F085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5491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B8FE38-24A8-D119-F2E1-950D3B207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7B8CE3D-F4AC-DE7F-71D6-22918D1674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D9BB52-8B29-F74E-AF52-F7E76FD4B0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F66013-91BB-366C-7F52-F03EC7EEB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3C1C-01A4-4DD0-8A53-B512B5EC1B01}" type="datetimeFigureOut">
              <a:rPr lang="it-IT" smtClean="0"/>
              <a:t>13/11/2025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7F06311-1633-319F-44CB-1A5D2710C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E0DD741-F9BF-9964-2E09-58E7CCFC0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E49BC-B6C7-44E0-9AD3-10FDB7F085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244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5A69A47-7758-726D-6013-2A1D7A696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09351B7-5216-E243-2305-483732594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8BE9B3B-D77F-CD78-0ED0-2FACEB1F06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5E3C1C-01A4-4DD0-8A53-B512B5EC1B01}" type="datetimeFigureOut">
              <a:rPr lang="it-IT" smtClean="0"/>
              <a:t>13/11/2025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BC9ECB-C2A3-094E-81CF-D01AA484F6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3C4BF95-24CB-E705-C1B8-563CCEC832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DE49BC-B6C7-44E0-9AD3-10FDB7F085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6263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2.png"/><Relationship Id="rId7" Type="http://schemas.openxmlformats.org/officeDocument/2006/relationships/image" Target="../media/image12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6.png"/><Relationship Id="rId4" Type="http://schemas.openxmlformats.org/officeDocument/2006/relationships/image" Target="../media/image43.png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2681/hnpsanp.7995" TargetMode="External"/><Relationship Id="rId2" Type="http://schemas.openxmlformats.org/officeDocument/2006/relationships/hyperlink" Target="https://doi.org/10.1051/epjconf/202430401009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16/j.apradiso.2025.11230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C3C9F-69C6-6335-2BA2-8D525AD61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644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Stilbene detectors</a:t>
            </a:r>
            <a:r>
              <a:rPr lang="en-US" dirty="0"/>
              <a:t>: Status and perspectives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E7E1A-7EF9-AE60-3F0F-B229DDFF0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394" y="2306006"/>
            <a:ext cx="10515600" cy="164456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400" b="1" dirty="0">
                <a:solidFill>
                  <a:srgbClr val="0070C0"/>
                </a:solidFill>
              </a:rPr>
              <a:t>Agatino Musumarra, Dimitrios </a:t>
            </a:r>
            <a:r>
              <a:rPr lang="it-IT" sz="2400" b="1" dirty="0" err="1">
                <a:solidFill>
                  <a:srgbClr val="0070C0"/>
                </a:solidFill>
              </a:rPr>
              <a:t>Papanikolaou</a:t>
            </a:r>
            <a:r>
              <a:rPr lang="it-IT" sz="2400" b="1" dirty="0">
                <a:solidFill>
                  <a:srgbClr val="0070C0"/>
                </a:solidFill>
              </a:rPr>
              <a:t>, </a:t>
            </a:r>
            <a:r>
              <a:rPr lang="it-IT" sz="2400" b="1" u="sng" dirty="0">
                <a:solidFill>
                  <a:srgbClr val="0070C0"/>
                </a:solidFill>
              </a:rPr>
              <a:t>Maria Grazia Pellegriti</a:t>
            </a:r>
          </a:p>
          <a:p>
            <a:pPr marL="0" indent="0" algn="ctr">
              <a:buNone/>
            </a:pPr>
            <a:r>
              <a:rPr lang="it-IT" sz="2000" b="1" dirty="0"/>
              <a:t>University of Catania and INFN-Sezione di Catania</a:t>
            </a:r>
          </a:p>
          <a:p>
            <a:pPr marL="0" indent="0" algn="ctr">
              <a:buNone/>
            </a:pPr>
            <a:r>
              <a:rPr lang="it-IT" sz="2400" dirty="0">
                <a:solidFill>
                  <a:srgbClr val="0070C0"/>
                </a:solidFill>
              </a:rPr>
              <a:t>C. Massimi, R. </a:t>
            </a:r>
            <a:r>
              <a:rPr lang="it-IT" sz="2400" dirty="0" err="1">
                <a:solidFill>
                  <a:srgbClr val="0070C0"/>
                </a:solidFill>
              </a:rPr>
              <a:t>Sahoo</a:t>
            </a:r>
            <a:endParaRPr lang="it-IT" sz="24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it-IT" sz="2000" dirty="0"/>
              <a:t>University of Bologna and INFN-Sezione di Bologna</a:t>
            </a:r>
          </a:p>
          <a:p>
            <a:pPr marL="0" indent="0" algn="ctr">
              <a:buNone/>
            </a:pPr>
            <a:r>
              <a:rPr lang="it-IT" sz="2400" dirty="0">
                <a:solidFill>
                  <a:srgbClr val="0070C0"/>
                </a:solidFill>
              </a:rPr>
              <a:t>N. </a:t>
            </a:r>
            <a:r>
              <a:rPr lang="it-IT" sz="2400" dirty="0" err="1">
                <a:solidFill>
                  <a:srgbClr val="0070C0"/>
                </a:solidFill>
              </a:rPr>
              <a:t>Patronis</a:t>
            </a:r>
            <a:r>
              <a:rPr lang="it-IT" sz="2400" dirty="0">
                <a:solidFill>
                  <a:srgbClr val="0070C0"/>
                </a:solidFill>
              </a:rPr>
              <a:t>, Z. </a:t>
            </a:r>
            <a:r>
              <a:rPr lang="it-IT" sz="2400" dirty="0" err="1">
                <a:solidFill>
                  <a:srgbClr val="0070C0"/>
                </a:solidFill>
              </a:rPr>
              <a:t>Eleme</a:t>
            </a:r>
            <a:endParaRPr lang="it-IT" sz="24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it-IT" sz="2000" dirty="0"/>
              <a:t>University of Ioannina</a:t>
            </a:r>
          </a:p>
          <a:p>
            <a:pPr marL="0" indent="0" algn="ctr">
              <a:buNone/>
            </a:pPr>
            <a:r>
              <a:rPr lang="it-IT" sz="2400" dirty="0">
                <a:solidFill>
                  <a:srgbClr val="0070C0"/>
                </a:solidFill>
              </a:rPr>
              <a:t>R. </a:t>
            </a:r>
            <a:r>
              <a:rPr lang="it-IT" sz="2400" dirty="0" err="1">
                <a:solidFill>
                  <a:srgbClr val="0070C0"/>
                </a:solidFill>
              </a:rPr>
              <a:t>Mucciola</a:t>
            </a:r>
            <a:endParaRPr lang="it-IT" sz="24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it-IT" sz="2000" dirty="0"/>
              <a:t>INFN-Sezione di Bari</a:t>
            </a:r>
          </a:p>
          <a:p>
            <a:pPr marL="0" indent="0" algn="ctr">
              <a:buNone/>
            </a:pPr>
            <a:r>
              <a:rPr lang="it-IT" sz="2000" dirty="0"/>
              <a:t> </a:t>
            </a:r>
            <a:r>
              <a:rPr lang="it-IT" sz="2400" dirty="0"/>
              <a:t>for the </a:t>
            </a:r>
            <a:r>
              <a:rPr lang="it-IT" sz="2400" dirty="0" err="1"/>
              <a:t>n_TOF</a:t>
            </a:r>
            <a:r>
              <a:rPr lang="it-IT" sz="2400" dirty="0"/>
              <a:t> </a:t>
            </a:r>
            <a:r>
              <a:rPr lang="it-IT" sz="2400" dirty="0" err="1"/>
              <a:t>collaboration</a:t>
            </a:r>
            <a:endParaRPr lang="it-IT" sz="2400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2102A25-5E1D-DFDD-CC0D-C90DC6B55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2058" y="112359"/>
            <a:ext cx="1331481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94FA9E-C03B-02FB-D9AF-EECD5FE24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2" y="87924"/>
            <a:ext cx="1765661" cy="14979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8FCAD4-71C6-8433-4BDC-57E753C98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517" y="205694"/>
            <a:ext cx="1570280" cy="14858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28EF9B-4B77-C970-5133-1ED74A081F6B}"/>
              </a:ext>
            </a:extLst>
          </p:cNvPr>
          <p:cNvSpPr txBox="1"/>
          <p:nvPr/>
        </p:nvSpPr>
        <p:spPr>
          <a:xfrm>
            <a:off x="2361099" y="6334780"/>
            <a:ext cx="7785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Meeting Nazionale </a:t>
            </a:r>
            <a:r>
              <a:rPr lang="it-IT" sz="2800" b="1" dirty="0" err="1">
                <a:solidFill>
                  <a:srgbClr val="FF0000"/>
                </a:solidFill>
              </a:rPr>
              <a:t>n_TOF</a:t>
            </a:r>
            <a:r>
              <a:rPr lang="it-IT" sz="2800" b="1" dirty="0">
                <a:solidFill>
                  <a:srgbClr val="FF0000"/>
                </a:solidFill>
              </a:rPr>
              <a:t>,  Frascati 13/11/2025 </a:t>
            </a:r>
          </a:p>
        </p:txBody>
      </p:sp>
    </p:spTree>
    <p:extLst>
      <p:ext uri="{BB962C8B-B14F-4D97-AF65-F5344CB8AC3E}">
        <p14:creationId xmlns:p14="http://schemas.microsoft.com/office/powerpoint/2010/main" val="3673432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EC3D8E18-03F5-E5A9-5B52-178BE9A086BA}"/>
              </a:ext>
            </a:extLst>
          </p:cNvPr>
          <p:cNvSpPr txBox="1"/>
          <p:nvPr/>
        </p:nvSpPr>
        <p:spPr>
          <a:xfrm>
            <a:off x="0" y="250708"/>
            <a:ext cx="121920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</a:rPr>
              <a:t>LoI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</a:rPr>
              <a:t> for elastic and inelastic measurements EAR1@n_TOF – April 2024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94C3936-DED2-06B8-C1BF-BC87875A2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705" y="1072495"/>
            <a:ext cx="6906589" cy="553479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6FF4652-0580-A39D-1CC8-9E797DED23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167"/>
          <a:stretch/>
        </p:blipFill>
        <p:spPr>
          <a:xfrm>
            <a:off x="790" y="6204733"/>
            <a:ext cx="812800" cy="567605"/>
          </a:xfrm>
          <a:prstGeom prst="rect">
            <a:avLst/>
          </a:prstGeom>
        </p:spPr>
      </p:pic>
      <p:pic>
        <p:nvPicPr>
          <p:cNvPr id="5" name="Google Shape;300;p12">
            <a:extLst>
              <a:ext uri="{FF2B5EF4-FFF2-40B4-BE49-F238E27FC236}">
                <a16:creationId xmlns:a16="http://schemas.microsoft.com/office/drawing/2014/main" id="{3D7F6332-3885-862F-2B2A-4BB3B10391C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21320"/>
          <a:stretch/>
        </p:blipFill>
        <p:spPr>
          <a:xfrm>
            <a:off x="965133" y="6236263"/>
            <a:ext cx="1599593" cy="632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C:\Users\nadia\Desktop\Logo10.png">
            <a:extLst>
              <a:ext uri="{FF2B5EF4-FFF2-40B4-BE49-F238E27FC236}">
                <a16:creationId xmlns:a16="http://schemas.microsoft.com/office/drawing/2014/main" id="{D39F3593-6B82-E24A-225F-E392C094B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88351" y="6376360"/>
            <a:ext cx="6746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3836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multimediale, Software multimediale&#10;&#10;Descrizione generata automaticamente">
            <a:extLst>
              <a:ext uri="{FF2B5EF4-FFF2-40B4-BE49-F238E27FC236}">
                <a16:creationId xmlns:a16="http://schemas.microsoft.com/office/drawing/2014/main" id="{A28F34F9-1345-816D-BA76-45EF9BF350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9" r="9174"/>
          <a:stretch/>
        </p:blipFill>
        <p:spPr>
          <a:xfrm>
            <a:off x="1270000" y="1207550"/>
            <a:ext cx="9881411" cy="5485350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B95204AE-7CBD-0C05-73E8-3BE1550EB65F}"/>
              </a:ext>
            </a:extLst>
          </p:cNvPr>
          <p:cNvSpPr txBox="1"/>
          <p:nvPr/>
        </p:nvSpPr>
        <p:spPr>
          <a:xfrm>
            <a:off x="3634040" y="804706"/>
            <a:ext cx="4391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(PSTIL1) with  Cu setup in place (4xC6D6)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08CEF15-D190-AC1A-6C88-10B990586F3C}"/>
              </a:ext>
            </a:extLst>
          </p:cNvPr>
          <p:cNvSpPr txBox="1"/>
          <p:nvPr/>
        </p:nvSpPr>
        <p:spPr>
          <a:xfrm>
            <a:off x="0" y="250708"/>
            <a:ext cx="12192000" cy="5539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5">
                    <a:lumMod val="50000"/>
                  </a:schemeClr>
                </a:solidFill>
              </a:rPr>
              <a:t>EAR1 test August 2024</a:t>
            </a:r>
          </a:p>
        </p:txBody>
      </p:sp>
    </p:spTree>
    <p:extLst>
      <p:ext uri="{BB962C8B-B14F-4D97-AF65-F5344CB8AC3E}">
        <p14:creationId xmlns:p14="http://schemas.microsoft.com/office/powerpoint/2010/main" val="1107023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169E36-0BB5-2B28-5BF9-ACDDE25AA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B4A320-CC94-FDAF-63A2-B9126B59F8CE}"/>
              </a:ext>
            </a:extLst>
          </p:cNvPr>
          <p:cNvSpPr txBox="1"/>
          <p:nvPr/>
        </p:nvSpPr>
        <p:spPr>
          <a:xfrm>
            <a:off x="6701899" y="2583221"/>
            <a:ext cx="5374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August test (PSTIL1) with  Cu setup in place (4xC6D6)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DC8ABE-B73C-52BC-FF40-13E5F85A0F17}"/>
              </a:ext>
            </a:extLst>
          </p:cNvPr>
          <p:cNvSpPr txBox="1"/>
          <p:nvPr/>
        </p:nvSpPr>
        <p:spPr>
          <a:xfrm>
            <a:off x="6901536" y="2213889"/>
            <a:ext cx="4975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PSTIL vs C6D6 </a:t>
            </a:r>
            <a:r>
              <a:rPr lang="it-IT" dirty="0" err="1"/>
              <a:t>comparison</a:t>
            </a:r>
            <a:r>
              <a:rPr lang="it-IT" dirty="0"/>
              <a:t> in the TOF MeV </a:t>
            </a:r>
            <a:r>
              <a:rPr lang="it-IT" dirty="0" err="1"/>
              <a:t>region</a:t>
            </a:r>
            <a:endParaRPr lang="it-I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42E062-E75E-5904-24DE-0C3321E5F153}"/>
              </a:ext>
            </a:extLst>
          </p:cNvPr>
          <p:cNvSpPr txBox="1"/>
          <p:nvPr/>
        </p:nvSpPr>
        <p:spPr>
          <a:xfrm>
            <a:off x="4431757" y="4781113"/>
            <a:ext cx="5633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By </a:t>
            </a:r>
            <a:r>
              <a:rPr lang="it-IT" dirty="0" err="1"/>
              <a:t>inspection</a:t>
            </a:r>
            <a:r>
              <a:rPr lang="it-IT" dirty="0"/>
              <a:t> the E</a:t>
            </a:r>
            <a:r>
              <a:rPr lang="it-IT" baseline="-25000" dirty="0"/>
              <a:t>n</a:t>
            </a:r>
            <a:r>
              <a:rPr lang="it-IT" dirty="0"/>
              <a:t>=1-100 MeV </a:t>
            </a:r>
            <a:r>
              <a:rPr lang="it-IT" dirty="0" err="1"/>
              <a:t>region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now</a:t>
            </a:r>
            <a:r>
              <a:rPr lang="it-IT" dirty="0"/>
              <a:t> </a:t>
            </a:r>
            <a:r>
              <a:rPr lang="it-IT" dirty="0" err="1"/>
              <a:t>available</a:t>
            </a:r>
            <a:endParaRPr lang="it-IT" dirty="0"/>
          </a:p>
          <a:p>
            <a:r>
              <a:rPr lang="it-IT" dirty="0"/>
              <a:t>                                 for </a:t>
            </a:r>
            <a:r>
              <a:rPr lang="it-IT" dirty="0" err="1"/>
              <a:t>measurements</a:t>
            </a:r>
            <a:r>
              <a:rPr lang="it-IT" dirty="0"/>
              <a:t> in EAR1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0F083E-4DD0-7827-CE6D-8ED2473BF8CA}"/>
              </a:ext>
            </a:extLst>
          </p:cNvPr>
          <p:cNvSpPr txBox="1"/>
          <p:nvPr/>
        </p:nvSpPr>
        <p:spPr>
          <a:xfrm>
            <a:off x="2924518" y="3311519"/>
            <a:ext cx="71579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i="1" dirty="0">
                <a:solidFill>
                  <a:srgbClr val="FF0000"/>
                </a:solidFill>
              </a:rPr>
              <a:t>No </a:t>
            </a:r>
            <a:r>
              <a:rPr lang="it-IT" b="1" i="1" dirty="0" err="1">
                <a:solidFill>
                  <a:srgbClr val="FF0000"/>
                </a:solidFill>
              </a:rPr>
              <a:t>ringing</a:t>
            </a:r>
            <a:r>
              <a:rPr lang="it-IT" b="1" i="1" dirty="0">
                <a:solidFill>
                  <a:srgbClr val="FF0000"/>
                </a:solidFill>
              </a:rPr>
              <a:t> (</a:t>
            </a:r>
            <a:r>
              <a:rPr lang="it-IT" b="1" i="1" dirty="0" err="1">
                <a:solidFill>
                  <a:srgbClr val="FF0000"/>
                </a:solidFill>
              </a:rPr>
              <a:t>skipping</a:t>
            </a:r>
            <a:r>
              <a:rPr lang="it-IT" b="1" i="1" dirty="0">
                <a:solidFill>
                  <a:srgbClr val="FF0000"/>
                </a:solidFill>
              </a:rPr>
              <a:t> the patch panel)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i="1" dirty="0">
                <a:solidFill>
                  <a:srgbClr val="FF0000"/>
                </a:solidFill>
              </a:rPr>
              <a:t>No baseline shift (low PM gain and small PSTIL </a:t>
            </a:r>
            <a:r>
              <a:rPr lang="it-IT" b="1" i="1" dirty="0" err="1">
                <a:solidFill>
                  <a:srgbClr val="FF0000"/>
                </a:solidFill>
              </a:rPr>
              <a:t>active</a:t>
            </a:r>
            <a:r>
              <a:rPr lang="it-IT" b="1" i="1" dirty="0">
                <a:solidFill>
                  <a:srgbClr val="FF0000"/>
                </a:solidFill>
              </a:rPr>
              <a:t> volume)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i="1" dirty="0">
                <a:solidFill>
                  <a:srgbClr val="FF0000"/>
                </a:solidFill>
              </a:rPr>
              <a:t>No </a:t>
            </a:r>
            <a:r>
              <a:rPr lang="it-IT" b="1" i="1" dirty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it-IT" b="1" i="1" dirty="0">
                <a:solidFill>
                  <a:srgbClr val="FF0000"/>
                </a:solidFill>
              </a:rPr>
              <a:t>-flash </a:t>
            </a:r>
            <a:r>
              <a:rPr lang="it-IT" b="1" i="1" dirty="0" err="1">
                <a:solidFill>
                  <a:srgbClr val="FF0000"/>
                </a:solidFill>
              </a:rPr>
              <a:t>saturation</a:t>
            </a:r>
            <a:r>
              <a:rPr lang="it-IT" b="1" i="1" dirty="0">
                <a:solidFill>
                  <a:srgbClr val="FF0000"/>
                </a:solidFill>
              </a:rPr>
              <a:t> (low PM gain and small </a:t>
            </a:r>
            <a:r>
              <a:rPr lang="it-IT" b="1" i="1" dirty="0" err="1">
                <a:solidFill>
                  <a:srgbClr val="FF0000"/>
                </a:solidFill>
              </a:rPr>
              <a:t>active</a:t>
            </a:r>
            <a:r>
              <a:rPr lang="it-IT" b="1" i="1" dirty="0">
                <a:solidFill>
                  <a:srgbClr val="FF0000"/>
                </a:solidFill>
              </a:rPr>
              <a:t> volume)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4777727-F3EA-8468-167C-F9CCFB58C8E7}"/>
              </a:ext>
            </a:extLst>
          </p:cNvPr>
          <p:cNvSpPr txBox="1"/>
          <p:nvPr/>
        </p:nvSpPr>
        <p:spPr>
          <a:xfrm>
            <a:off x="0" y="250708"/>
            <a:ext cx="12192000" cy="5539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5">
                    <a:lumMod val="50000"/>
                  </a:schemeClr>
                </a:solidFill>
              </a:rPr>
              <a:t>EAR1 test August 2024</a:t>
            </a:r>
          </a:p>
        </p:txBody>
      </p:sp>
    </p:spTree>
    <p:extLst>
      <p:ext uri="{BB962C8B-B14F-4D97-AF65-F5344CB8AC3E}">
        <p14:creationId xmlns:p14="http://schemas.microsoft.com/office/powerpoint/2010/main" val="1698881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23" descr="A group of black objects with wir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9050"/>
          <a:stretch>
            <a:fillRect/>
          </a:stretch>
        </p:blipFill>
        <p:spPr>
          <a:xfrm>
            <a:off x="358977" y="796830"/>
            <a:ext cx="4829399" cy="5407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3" descr="A group of black tubes on a metal surfac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53075" y="794313"/>
            <a:ext cx="6356880" cy="476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23"/>
          <p:cNvSpPr/>
          <p:nvPr/>
        </p:nvSpPr>
        <p:spPr>
          <a:xfrm>
            <a:off x="5407049" y="5731626"/>
            <a:ext cx="4230720" cy="398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" sz="200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qualization/distribution box</a:t>
            </a:r>
            <a:endParaRPr sz="2000" u="none" strike="noStrik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89" name="Google Shape;389;p23"/>
          <p:cNvGraphicFramePr/>
          <p:nvPr/>
        </p:nvGraphicFramePr>
        <p:xfrm>
          <a:off x="9637769" y="893589"/>
          <a:ext cx="2197425" cy="19050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01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Det #</a:t>
                      </a:r>
                      <a:endParaRPr sz="1900" b="1" u="none" strike="noStrike" cap="none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θ</a:t>
                      </a:r>
                      <a:r>
                        <a:rPr lang="en" sz="1900" b="1" u="none" strike="noStrike" cap="none" baseline="-25000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lab</a:t>
                      </a:r>
                      <a:r>
                        <a:rPr lang="en" sz="1900" b="1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900" b="1" u="none" strike="noStrike" cap="none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 u="none" strike="noStrike" cap="none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r>
                        <a:rPr lang="en" sz="19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and </a:t>
                      </a:r>
                      <a:r>
                        <a:rPr lang="en" sz="1900" b="1" u="none" strike="noStrike" cap="none" dirty="0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 sz="1900" b="1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EAEA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100°±6°</a:t>
                      </a:r>
                      <a:endParaRPr sz="19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EAE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 u="none" strike="noStrike" cap="none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lang="en" sz="19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and </a:t>
                      </a:r>
                      <a:r>
                        <a:rPr lang="en" sz="1900" b="1" u="none" strike="noStrike" cap="none" dirty="0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 sz="1900" b="1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EAEA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120°±6°</a:t>
                      </a:r>
                      <a:endParaRPr sz="19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EAE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 u="none" strike="noStrike" cap="none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lang="en" sz="19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and </a:t>
                      </a:r>
                      <a:r>
                        <a:rPr lang="en" sz="1900" b="1" dirty="0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sz="1900" b="1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EAEA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140°±6°</a:t>
                      </a:r>
                      <a:endParaRPr sz="19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EAE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 u="none" strike="noStrike" cap="none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lang="en" sz="19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and </a:t>
                      </a:r>
                      <a:r>
                        <a:rPr lang="en" sz="1900" b="1" dirty="0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1900" b="1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EAEA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160°±6°</a:t>
                      </a:r>
                      <a:endParaRPr sz="1900" b="1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EAE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390" name="Google Shape;390;p23"/>
          <p:cNvCxnSpPr/>
          <p:nvPr/>
        </p:nvCxnSpPr>
        <p:spPr>
          <a:xfrm>
            <a:off x="8471675" y="3038553"/>
            <a:ext cx="993600" cy="45252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91" name="Google Shape;391;p23"/>
          <p:cNvSpPr/>
          <p:nvPr/>
        </p:nvSpPr>
        <p:spPr>
          <a:xfrm>
            <a:off x="9145966" y="2836506"/>
            <a:ext cx="2485800" cy="398655"/>
          </a:xfrm>
          <a:prstGeom prst="rect">
            <a:avLst/>
          </a:prstGeom>
          <a:solidFill>
            <a:srgbClr val="AEAEAE">
              <a:alpha val="47843"/>
            </a:srgbClr>
          </a:solidFill>
          <a:ln>
            <a:noFill/>
          </a:ln>
        </p:spPr>
        <p:txBody>
          <a:bodyPr spcFirstLastPara="1" wrap="square" lIns="90000" tIns="45000" rIns="90000" bIns="450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 u="none" strike="noStrik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d=12cm</a:t>
            </a:r>
            <a:r>
              <a:rPr lang="en" sz="2000" b="1" i="1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ΔΩ=0.04sr</a:t>
            </a:r>
            <a:endParaRPr sz="2000" b="1" i="1" u="none" strike="noStrik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23"/>
          <p:cNvSpPr/>
          <p:nvPr/>
        </p:nvSpPr>
        <p:spPr>
          <a:xfrm>
            <a:off x="9192035" y="2022993"/>
            <a:ext cx="350640" cy="36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23"/>
          <p:cNvSpPr/>
          <p:nvPr/>
        </p:nvSpPr>
        <p:spPr>
          <a:xfrm>
            <a:off x="8784155" y="2126313"/>
            <a:ext cx="350640" cy="36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23"/>
          <p:cNvSpPr/>
          <p:nvPr/>
        </p:nvSpPr>
        <p:spPr>
          <a:xfrm>
            <a:off x="8371235" y="2372193"/>
            <a:ext cx="350640" cy="36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23"/>
          <p:cNvSpPr/>
          <p:nvPr/>
        </p:nvSpPr>
        <p:spPr>
          <a:xfrm>
            <a:off x="8066315" y="2686833"/>
            <a:ext cx="350640" cy="36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23"/>
          <p:cNvSpPr/>
          <p:nvPr/>
        </p:nvSpPr>
        <p:spPr>
          <a:xfrm>
            <a:off x="7968035" y="3689433"/>
            <a:ext cx="350640" cy="36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23"/>
          <p:cNvSpPr/>
          <p:nvPr/>
        </p:nvSpPr>
        <p:spPr>
          <a:xfrm>
            <a:off x="8120315" y="4176153"/>
            <a:ext cx="350640" cy="36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23"/>
          <p:cNvSpPr/>
          <p:nvPr/>
        </p:nvSpPr>
        <p:spPr>
          <a:xfrm>
            <a:off x="8474195" y="4500873"/>
            <a:ext cx="350640" cy="36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23"/>
          <p:cNvSpPr/>
          <p:nvPr/>
        </p:nvSpPr>
        <p:spPr>
          <a:xfrm>
            <a:off x="8946155" y="4707153"/>
            <a:ext cx="350640" cy="36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089E3DED-7617-076F-B458-4EBA2D8F43C3}"/>
              </a:ext>
            </a:extLst>
          </p:cNvPr>
          <p:cNvCxnSpPr>
            <a:stCxn id="386" idx="1"/>
          </p:cNvCxnSpPr>
          <p:nvPr/>
        </p:nvCxnSpPr>
        <p:spPr>
          <a:xfrm flipH="1" flipV="1">
            <a:off x="3592286" y="5039078"/>
            <a:ext cx="1814763" cy="891876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97525CDD-0A64-C6C5-5FF9-52CFF5FDC7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0167"/>
          <a:stretch/>
        </p:blipFill>
        <p:spPr>
          <a:xfrm>
            <a:off x="233620" y="6333612"/>
            <a:ext cx="658348" cy="459746"/>
          </a:xfrm>
          <a:prstGeom prst="rect">
            <a:avLst/>
          </a:prstGeom>
        </p:spPr>
      </p:pic>
      <p:pic>
        <p:nvPicPr>
          <p:cNvPr id="10" name="Picture 2" descr="C:\Users\nadia\Desktop\Logo10.png">
            <a:extLst>
              <a:ext uri="{FF2B5EF4-FFF2-40B4-BE49-F238E27FC236}">
                <a16:creationId xmlns:a16="http://schemas.microsoft.com/office/drawing/2014/main" id="{09368243-9D03-9CE2-C9E7-71B6A8B33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05326" y="6333612"/>
            <a:ext cx="6746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Google Shape;300;p12">
            <a:extLst>
              <a:ext uri="{FF2B5EF4-FFF2-40B4-BE49-F238E27FC236}">
                <a16:creationId xmlns:a16="http://schemas.microsoft.com/office/drawing/2014/main" id="{7D713804-E5F8-3B7E-0AA8-2F89CCB83E2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62322" y="6272814"/>
            <a:ext cx="1599593" cy="8035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6AEB2171-BA8D-8D5C-7080-BD93684293DD}"/>
              </a:ext>
            </a:extLst>
          </p:cNvPr>
          <p:cNvSpPr txBox="1"/>
          <p:nvPr/>
        </p:nvSpPr>
        <p:spPr>
          <a:xfrm>
            <a:off x="5684212" y="6082587"/>
            <a:ext cx="5573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full carbon fibre setup ready, by INFN-Trieste, </a:t>
            </a:r>
            <a:r>
              <a:rPr lang="it-IT" sz="2000" dirty="0" err="1"/>
              <a:t>supporting</a:t>
            </a:r>
            <a:r>
              <a:rPr lang="it-IT" sz="2000" dirty="0"/>
              <a:t> the full array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E9B7BD5-7386-8127-D53D-D49ADE133572}"/>
              </a:ext>
            </a:extLst>
          </p:cNvPr>
          <p:cNvSpPr txBox="1"/>
          <p:nvPr/>
        </p:nvSpPr>
        <p:spPr>
          <a:xfrm>
            <a:off x="3559667" y="1056510"/>
            <a:ext cx="1174039" cy="369332"/>
          </a:xfrm>
          <a:prstGeom prst="rect">
            <a:avLst/>
          </a:prstGeom>
          <a:solidFill>
            <a:schemeClr val="bg1">
              <a:lumMod val="95000"/>
              <a:alpha val="38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b="1" baseline="30000" dirty="0">
                <a:solidFill>
                  <a:srgbClr val="FF0000"/>
                </a:solidFill>
              </a:rPr>
              <a:t>12</a:t>
            </a:r>
            <a:r>
              <a:rPr lang="it-IT" b="1" dirty="0">
                <a:solidFill>
                  <a:srgbClr val="FF0000"/>
                </a:solidFill>
              </a:rPr>
              <a:t>C target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40017C91-D62C-0E98-56BA-ACF6F2F6F5FD}"/>
              </a:ext>
            </a:extLst>
          </p:cNvPr>
          <p:cNvCxnSpPr>
            <a:cxnSpLocks/>
          </p:cNvCxnSpPr>
          <p:nvPr/>
        </p:nvCxnSpPr>
        <p:spPr>
          <a:xfrm flipH="1">
            <a:off x="3559667" y="1352992"/>
            <a:ext cx="331198" cy="2332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8C59CF2-7442-056B-A6D4-E4DDD47E4969}"/>
              </a:ext>
            </a:extLst>
          </p:cNvPr>
          <p:cNvSpPr txBox="1"/>
          <p:nvPr/>
        </p:nvSpPr>
        <p:spPr>
          <a:xfrm>
            <a:off x="0" y="265013"/>
            <a:ext cx="12192000" cy="55399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000" b="1" dirty="0" err="1"/>
              <a:t>LoI</a:t>
            </a:r>
            <a:r>
              <a:rPr lang="en-US" sz="3000" b="1" dirty="0"/>
              <a:t> INTC-I-274 - PSTIL set-up in EAR1 – October 2024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o 25">
            <a:extLst>
              <a:ext uri="{FF2B5EF4-FFF2-40B4-BE49-F238E27FC236}">
                <a16:creationId xmlns:a16="http://schemas.microsoft.com/office/drawing/2014/main" id="{A45C18CD-8817-F294-5CC8-274432572082}"/>
              </a:ext>
            </a:extLst>
          </p:cNvPr>
          <p:cNvGrpSpPr/>
          <p:nvPr/>
        </p:nvGrpSpPr>
        <p:grpSpPr>
          <a:xfrm>
            <a:off x="4049625" y="662762"/>
            <a:ext cx="4070781" cy="6135320"/>
            <a:chOff x="4180788" y="662762"/>
            <a:chExt cx="4070781" cy="6135320"/>
          </a:xfrm>
        </p:grpSpPr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EE748205-0C10-4686-B0B7-3F7122AEAF3D}"/>
                </a:ext>
              </a:extLst>
            </p:cNvPr>
            <p:cNvSpPr/>
            <p:nvPr/>
          </p:nvSpPr>
          <p:spPr>
            <a:xfrm>
              <a:off x="4180788" y="1386038"/>
              <a:ext cx="4070781" cy="5412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A8AF426-1851-699C-63FC-F0AFA487F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7148" r="-508"/>
            <a:stretch>
              <a:fillRect/>
            </a:stretch>
          </p:blipFill>
          <p:spPr>
            <a:xfrm>
              <a:off x="4794060" y="4120950"/>
              <a:ext cx="2698940" cy="267713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7B0BDA4-2B8F-A4C1-22BB-45BA8CDA1522}"/>
                </a:ext>
              </a:extLst>
            </p:cNvPr>
            <p:cNvSpPr txBox="1"/>
            <p:nvPr/>
          </p:nvSpPr>
          <p:spPr>
            <a:xfrm>
              <a:off x="4180788" y="662762"/>
              <a:ext cx="4070781" cy="72327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600" b="1" i="1" dirty="0">
                  <a:solidFill>
                    <a:srgbClr val="FF0000"/>
                  </a:solidFill>
                </a:rPr>
                <a:t>new PSA</a:t>
              </a:r>
              <a:r>
                <a:rPr lang="it-IT" sz="2600" dirty="0"/>
                <a:t> </a:t>
              </a:r>
            </a:p>
            <a:p>
              <a:pPr algn="ctr"/>
              <a:r>
                <a:rPr lang="it-IT" sz="1500" dirty="0"/>
                <a:t>(</a:t>
              </a:r>
              <a:r>
                <a:rPr lang="it-IT" sz="1500" dirty="0" err="1"/>
                <a:t>improved</a:t>
              </a:r>
              <a:r>
                <a:rPr lang="it-IT" sz="1500" dirty="0"/>
                <a:t> </a:t>
              </a:r>
              <a:r>
                <a:rPr lang="it-IT" sz="1500" dirty="0" err="1"/>
                <a:t>signal</a:t>
              </a:r>
              <a:r>
                <a:rPr lang="it-IT" sz="1500" dirty="0"/>
                <a:t> </a:t>
              </a:r>
              <a:r>
                <a:rPr lang="it-IT" sz="1500" dirty="0" err="1"/>
                <a:t>analysis</a:t>
              </a:r>
              <a:r>
                <a:rPr lang="it-IT" sz="1500" dirty="0"/>
                <a:t> and </a:t>
              </a:r>
              <a:r>
                <a:rPr lang="it-IT" sz="1500" dirty="0" err="1"/>
                <a:t>parametrization</a:t>
              </a:r>
              <a:r>
                <a:rPr lang="it-IT" sz="1500" dirty="0"/>
                <a:t>)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10C8169-20AC-3BDA-1CE2-1C296A760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5487" t="3270" r="513" b="49538"/>
            <a:stretch>
              <a:fillRect/>
            </a:stretch>
          </p:blipFill>
          <p:spPr>
            <a:xfrm>
              <a:off x="4673600" y="1420250"/>
              <a:ext cx="2947806" cy="2728851"/>
            </a:xfrm>
            <a:prstGeom prst="rect">
              <a:avLst/>
            </a:prstGeom>
          </p:spPr>
        </p:pic>
        <p:sp>
          <p:nvSpPr>
            <p:cNvPr id="9" name="CasellaDiTesto 3">
              <a:extLst>
                <a:ext uri="{FF2B5EF4-FFF2-40B4-BE49-F238E27FC236}">
                  <a16:creationId xmlns:a16="http://schemas.microsoft.com/office/drawing/2014/main" id="{753F2569-4767-D910-93E6-25AA5BF4091E}"/>
                </a:ext>
              </a:extLst>
            </p:cNvPr>
            <p:cNvSpPr txBox="1"/>
            <p:nvPr/>
          </p:nvSpPr>
          <p:spPr>
            <a:xfrm>
              <a:off x="5418099" y="4220328"/>
              <a:ext cx="2494594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rgbClr val="C00000"/>
                  </a:solidFill>
                </a:rPr>
                <a:t>n+</a:t>
              </a:r>
              <a:r>
                <a:rPr lang="it-IT" sz="2000" b="1" baseline="30000" dirty="0">
                  <a:solidFill>
                    <a:srgbClr val="C00000"/>
                  </a:solidFill>
                </a:rPr>
                <a:t>12</a:t>
              </a:r>
              <a:r>
                <a:rPr lang="it-IT" sz="2000" b="1" dirty="0">
                  <a:solidFill>
                    <a:srgbClr val="C00000"/>
                  </a:solidFill>
                </a:rPr>
                <a:t>C </a:t>
              </a:r>
            </a:p>
            <a:p>
              <a:r>
                <a:rPr lang="it-IT" sz="2000" b="1" dirty="0">
                  <a:solidFill>
                    <a:srgbClr val="C00000"/>
                  </a:solidFill>
                </a:rPr>
                <a:t>(</a:t>
              </a:r>
              <a:r>
                <a:rPr lang="it-IT" sz="2000" b="1" i="1" dirty="0">
                  <a:solidFill>
                    <a:srgbClr val="C00000"/>
                  </a:solidFill>
                </a:rPr>
                <a:t>n/</a:t>
              </a:r>
              <a:r>
                <a:rPr lang="it-IT" sz="2000" b="1" i="1" dirty="0">
                  <a:solidFill>
                    <a:srgbClr val="C00000"/>
                  </a:solidFill>
                  <a:latin typeface="Symbol" panose="05050102010706020507" pitchFamily="18" charset="2"/>
                </a:rPr>
                <a:t>g</a:t>
              </a:r>
              <a:r>
                <a:rPr lang="it-IT" sz="2000" b="1" i="1" dirty="0">
                  <a:solidFill>
                    <a:srgbClr val="C00000"/>
                  </a:solidFill>
                </a:rPr>
                <a:t> </a:t>
              </a:r>
              <a:r>
                <a:rPr lang="it-IT" sz="2000" b="1" dirty="0" err="1">
                  <a:solidFill>
                    <a:srgbClr val="C00000"/>
                  </a:solidFill>
                </a:rPr>
                <a:t>discrimination</a:t>
              </a:r>
              <a:r>
                <a:rPr lang="it-IT" sz="2000" b="1" dirty="0">
                  <a:solidFill>
                    <a:srgbClr val="C00000"/>
                  </a:solidFill>
                </a:rPr>
                <a:t>) 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17AE3C-1E8F-7B5C-B338-C96A200040E2}"/>
                </a:ext>
              </a:extLst>
            </p:cNvPr>
            <p:cNvSpPr/>
            <p:nvPr/>
          </p:nvSpPr>
          <p:spPr>
            <a:xfrm>
              <a:off x="5200007" y="2816318"/>
              <a:ext cx="1927867" cy="461666"/>
            </a:xfrm>
            <a:prstGeom prst="rect">
              <a:avLst/>
            </a:prstGeom>
            <a:solidFill>
              <a:srgbClr val="156082">
                <a:alpha val="1019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901D871-3DDC-B43A-295D-2F60A09FC5B8}"/>
                </a:ext>
              </a:extLst>
            </p:cNvPr>
            <p:cNvSpPr txBox="1"/>
            <p:nvPr/>
          </p:nvSpPr>
          <p:spPr>
            <a:xfrm>
              <a:off x="6026149" y="2838665"/>
              <a:ext cx="11525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i="1" dirty="0" err="1"/>
                <a:t>neutrons</a:t>
              </a:r>
              <a:endParaRPr lang="it-IT" i="1" dirty="0"/>
            </a:p>
          </p:txBody>
        </p:sp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3046FD25-D233-4181-81E2-BE5E7D5ACD85}"/>
                </a:ext>
              </a:extLst>
            </p:cNvPr>
            <p:cNvSpPr txBox="1"/>
            <p:nvPr/>
          </p:nvSpPr>
          <p:spPr>
            <a:xfrm>
              <a:off x="5445886" y="1433898"/>
              <a:ext cx="2255874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b="1" dirty="0" err="1">
                  <a:solidFill>
                    <a:srgbClr val="C00000"/>
                  </a:solidFill>
                </a:rPr>
                <a:t>Am</a:t>
              </a:r>
              <a:r>
                <a:rPr lang="it-IT" b="1" dirty="0">
                  <a:solidFill>
                    <a:srgbClr val="C00000"/>
                  </a:solidFill>
                </a:rPr>
                <a:t>-Be </a:t>
              </a:r>
            </a:p>
            <a:p>
              <a:r>
                <a:rPr lang="it-IT" b="1" dirty="0">
                  <a:solidFill>
                    <a:srgbClr val="C00000"/>
                  </a:solidFill>
                </a:rPr>
                <a:t>(</a:t>
              </a:r>
              <a:r>
                <a:rPr lang="it-IT" b="1" i="1" dirty="0">
                  <a:solidFill>
                    <a:srgbClr val="C00000"/>
                  </a:solidFill>
                </a:rPr>
                <a:t>n/</a:t>
              </a:r>
              <a:r>
                <a:rPr lang="it-IT" b="1" i="1" dirty="0">
                  <a:solidFill>
                    <a:srgbClr val="C00000"/>
                  </a:solidFill>
                  <a:latin typeface="Symbol" panose="05050102010706020507" pitchFamily="18" charset="2"/>
                </a:rPr>
                <a:t>g</a:t>
              </a:r>
              <a:r>
                <a:rPr lang="it-IT" b="1" dirty="0">
                  <a:solidFill>
                    <a:srgbClr val="C00000"/>
                  </a:solidFill>
                </a:rPr>
                <a:t> </a:t>
              </a:r>
              <a:r>
                <a:rPr lang="it-IT" b="1" dirty="0" err="1">
                  <a:solidFill>
                    <a:srgbClr val="C00000"/>
                  </a:solidFill>
                </a:rPr>
                <a:t>discrimination</a:t>
              </a:r>
              <a:r>
                <a:rPr lang="it-IT" b="1" dirty="0">
                  <a:solidFill>
                    <a:srgbClr val="C00000"/>
                  </a:solidFill>
                </a:rPr>
                <a:t>) </a:t>
              </a:r>
            </a:p>
          </p:txBody>
        </p:sp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1F12E482-6940-7A9B-0F76-6441716247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0167"/>
          <a:stretch/>
        </p:blipFill>
        <p:spPr>
          <a:xfrm>
            <a:off x="125374" y="6312755"/>
            <a:ext cx="688215" cy="480603"/>
          </a:xfrm>
          <a:prstGeom prst="rect">
            <a:avLst/>
          </a:prstGeom>
        </p:spPr>
      </p:pic>
      <p:pic>
        <p:nvPicPr>
          <p:cNvPr id="7" name="Picture 2" descr="C:\Users\nadia\Desktop\Logo10.png">
            <a:extLst>
              <a:ext uri="{FF2B5EF4-FFF2-40B4-BE49-F238E27FC236}">
                <a16:creationId xmlns:a16="http://schemas.microsoft.com/office/drawing/2014/main" id="{A27A47AC-E33C-06A5-938E-AA443A65B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326948" y="6371712"/>
            <a:ext cx="674687" cy="415925"/>
          </a:xfrm>
          <a:prstGeom prst="rect">
            <a:avLst/>
          </a:prstGeom>
          <a:solidFill>
            <a:srgbClr val="96DCF8"/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Google Shape;300;p12">
            <a:extLst>
              <a:ext uri="{FF2B5EF4-FFF2-40B4-BE49-F238E27FC236}">
                <a16:creationId xmlns:a16="http://schemas.microsoft.com/office/drawing/2014/main" id="{4B387EDA-4526-1911-7A21-5E1E09349F2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3944" y="6272814"/>
            <a:ext cx="1599593" cy="8035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ruppo 21">
            <a:extLst>
              <a:ext uri="{FF2B5EF4-FFF2-40B4-BE49-F238E27FC236}">
                <a16:creationId xmlns:a16="http://schemas.microsoft.com/office/drawing/2014/main" id="{15467623-98B8-F1E4-CBFD-39B63C007A8E}"/>
              </a:ext>
            </a:extLst>
          </p:cNvPr>
          <p:cNvGrpSpPr/>
          <p:nvPr/>
        </p:nvGrpSpPr>
        <p:grpSpPr>
          <a:xfrm>
            <a:off x="231573" y="866877"/>
            <a:ext cx="3607259" cy="5262619"/>
            <a:chOff x="333173" y="890413"/>
            <a:chExt cx="3607259" cy="5262619"/>
          </a:xfrm>
        </p:grpSpPr>
        <p:pic>
          <p:nvPicPr>
            <p:cNvPr id="17" name="Picture 6" descr="A graph of different colored lines&#10;&#10;Description automatically generated">
              <a:extLst>
                <a:ext uri="{FF2B5EF4-FFF2-40B4-BE49-F238E27FC236}">
                  <a16:creationId xmlns:a16="http://schemas.microsoft.com/office/drawing/2014/main" id="{0DD34229-B4CF-8FB2-1CE3-B2511B60D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94" b="50313"/>
            <a:stretch>
              <a:fillRect/>
            </a:stretch>
          </p:blipFill>
          <p:spPr>
            <a:xfrm>
              <a:off x="335077" y="2502631"/>
              <a:ext cx="3602473" cy="3650401"/>
            </a:xfrm>
            <a:prstGeom prst="rect">
              <a:avLst/>
            </a:prstGeom>
          </p:spPr>
        </p:pic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1C9F3BBE-107F-ABEA-9B83-A6D60CF815C4}"/>
                </a:ext>
              </a:extLst>
            </p:cNvPr>
            <p:cNvSpPr txBox="1"/>
            <p:nvPr/>
          </p:nvSpPr>
          <p:spPr>
            <a:xfrm>
              <a:off x="333173" y="890413"/>
              <a:ext cx="3604377" cy="107721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en-US" sz="1600" dirty="0"/>
                <a:t>In </a:t>
              </a:r>
              <a:r>
                <a:rPr lang="en-US" sz="1600" b="1" dirty="0">
                  <a:solidFill>
                    <a:srgbClr val="FF0000"/>
                  </a:solidFill>
                </a:rPr>
                <a:t>EAR1:</a:t>
              </a:r>
            </a:p>
            <a:p>
              <a:pPr algn="just"/>
              <a:r>
                <a:rPr lang="en-US" sz="1600" dirty="0">
                  <a:sym typeface="Wingdings" panose="05000000000000000000" pitchFamily="2" charset="2"/>
                </a:rPr>
                <a:t></a:t>
              </a:r>
              <a:r>
                <a:rPr lang="en-US" sz="1600" dirty="0"/>
                <a:t>non saturated γ-flash response </a:t>
              </a:r>
            </a:p>
            <a:p>
              <a:pPr algn="just"/>
              <a:r>
                <a:rPr lang="en-US" sz="1600" dirty="0">
                  <a:sym typeface="Wingdings" panose="05000000000000000000" pitchFamily="2" charset="2"/>
                </a:rPr>
                <a:t></a:t>
              </a:r>
              <a:r>
                <a:rPr lang="en-US" sz="1600" dirty="0"/>
                <a:t>baseline free of electromagnetic disturbance were observed </a:t>
              </a:r>
            </a:p>
          </p:txBody>
        </p:sp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C68CC3E2-A1C3-1144-CE8C-C467CCB9AEF8}"/>
                </a:ext>
              </a:extLst>
            </p:cNvPr>
            <p:cNvSpPr txBox="1"/>
            <p:nvPr/>
          </p:nvSpPr>
          <p:spPr>
            <a:xfrm>
              <a:off x="336055" y="1911596"/>
              <a:ext cx="360437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/>
                <a:t>PSTIL </a:t>
              </a:r>
              <a:r>
                <a:rPr lang="it-IT" b="1" dirty="0">
                  <a:solidFill>
                    <a:srgbClr val="FF0000"/>
                  </a:solidFill>
                </a:rPr>
                <a:t>Gain </a:t>
              </a:r>
              <a:r>
                <a:rPr lang="it-IT" b="1" dirty="0" err="1">
                  <a:solidFill>
                    <a:srgbClr val="FF0000"/>
                  </a:solidFill>
                </a:rPr>
                <a:t>stability</a:t>
              </a:r>
              <a:r>
                <a:rPr lang="it-IT" b="1" dirty="0">
                  <a:solidFill>
                    <a:srgbClr val="FF0000"/>
                  </a:solidFill>
                </a:rPr>
                <a:t> check </a:t>
              </a:r>
            </a:p>
            <a:p>
              <a:pPr algn="ctr"/>
              <a:r>
                <a:rPr lang="it-IT" dirty="0"/>
                <a:t>(one week 3xY-88 </a:t>
              </a:r>
              <a:r>
                <a:rPr lang="it-IT" dirty="0" err="1"/>
                <a:t>calibrations</a:t>
              </a:r>
              <a:r>
                <a:rPr lang="it-IT" dirty="0"/>
                <a:t>)</a:t>
              </a: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4EC40A60-1CC9-B1E8-CAFE-9F3E5FB1D8CB}"/>
              </a:ext>
            </a:extLst>
          </p:cNvPr>
          <p:cNvGrpSpPr/>
          <p:nvPr/>
        </p:nvGrpSpPr>
        <p:grpSpPr>
          <a:xfrm>
            <a:off x="8331199" y="688376"/>
            <a:ext cx="3649190" cy="5688780"/>
            <a:chOff x="8432799" y="644832"/>
            <a:chExt cx="3649190" cy="56887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04DAD3D-66CE-2413-F079-1E15C3D8FF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50" t="810" r="3340" b="50874"/>
            <a:stretch>
              <a:fillRect/>
            </a:stretch>
          </p:blipFill>
          <p:spPr bwMode="auto">
            <a:xfrm>
              <a:off x="8432799" y="2156320"/>
              <a:ext cx="3649190" cy="4177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574728F4-155A-32AB-5622-0901F62AF3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9" t="7124" r="78883" b="68908"/>
            <a:stretch>
              <a:fillRect/>
            </a:stretch>
          </p:blipFill>
          <p:spPr bwMode="auto">
            <a:xfrm>
              <a:off x="10781654" y="3297502"/>
              <a:ext cx="783562" cy="900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85EB9CC7-4FFA-878A-CEF4-20B8BC33BA05}"/>
                </a:ext>
              </a:extLst>
            </p:cNvPr>
            <p:cNvSpPr txBox="1"/>
            <p:nvPr/>
          </p:nvSpPr>
          <p:spPr>
            <a:xfrm>
              <a:off x="8432799" y="644832"/>
              <a:ext cx="3649190" cy="152349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/>
                <a:t>  n-</a:t>
              </a:r>
              <a:r>
                <a:rPr lang="it-IT" baseline="30000" dirty="0"/>
                <a:t>12</a:t>
              </a:r>
              <a:r>
                <a:rPr lang="it-IT" dirty="0"/>
                <a:t>C </a:t>
              </a:r>
              <a:r>
                <a:rPr lang="it-IT" dirty="0" err="1"/>
                <a:t>measurement</a:t>
              </a:r>
              <a:r>
                <a:rPr lang="it-IT" dirty="0"/>
                <a:t> </a:t>
              </a:r>
              <a:r>
                <a:rPr lang="it-IT" dirty="0" err="1"/>
                <a:t>results</a:t>
              </a:r>
              <a:r>
                <a:rPr lang="it-IT" dirty="0"/>
                <a:t> </a:t>
              </a:r>
              <a:endParaRPr lang="it-IT" sz="1500" dirty="0">
                <a:solidFill>
                  <a:srgbClr val="FF0000"/>
                </a:solidFill>
              </a:endParaRPr>
            </a:p>
            <a:p>
              <a:pPr algn="ctr"/>
              <a:r>
                <a:rPr lang="it-IT" sz="1500" dirty="0" err="1">
                  <a:solidFill>
                    <a:srgbClr val="FF0000"/>
                  </a:solidFill>
                </a:rPr>
                <a:t>Conditions</a:t>
              </a:r>
              <a:r>
                <a:rPr lang="it-IT" sz="1500" dirty="0">
                  <a:solidFill>
                    <a:srgbClr val="FF0000"/>
                  </a:solidFill>
                </a:rPr>
                <a:t>: </a:t>
              </a:r>
            </a:p>
            <a:p>
              <a:pPr marL="285750" indent="-285750">
                <a:buFont typeface="Wingdings" panose="05000000000000000000" pitchFamily="2" charset="2"/>
                <a:buChar char="à"/>
              </a:pPr>
              <a:r>
                <a:rPr lang="it-IT" sz="1500" dirty="0">
                  <a:sym typeface="Wingdings" panose="05000000000000000000" pitchFamily="2" charset="2"/>
                </a:rPr>
                <a:t>Pile-up </a:t>
              </a:r>
              <a:r>
                <a:rPr lang="it-IT" sz="1500" dirty="0" err="1">
                  <a:sym typeface="Wingdings" panose="05000000000000000000" pitchFamily="2" charset="2"/>
                </a:rPr>
                <a:t>rejection</a:t>
              </a:r>
              <a:endParaRPr lang="it-IT" sz="1500" dirty="0">
                <a:sym typeface="Wingdings" panose="05000000000000000000" pitchFamily="2" charset="2"/>
              </a:endParaRPr>
            </a:p>
            <a:p>
              <a:pPr marL="285750" indent="-285750">
                <a:buFont typeface="Wingdings" panose="05000000000000000000" pitchFamily="2" charset="2"/>
                <a:buChar char="à"/>
              </a:pPr>
              <a:r>
                <a:rPr lang="it-IT" sz="1500" dirty="0" err="1">
                  <a:sym typeface="Wingdings" panose="05000000000000000000" pitchFamily="2" charset="2"/>
                </a:rPr>
                <a:t>Neutron</a:t>
              </a:r>
              <a:r>
                <a:rPr lang="it-IT" sz="1500" dirty="0">
                  <a:sym typeface="Wingdings" panose="05000000000000000000" pitchFamily="2" charset="2"/>
                </a:rPr>
                <a:t> </a:t>
              </a:r>
              <a:r>
                <a:rPr lang="it-IT" sz="1500" dirty="0" err="1">
                  <a:sym typeface="Wingdings" panose="05000000000000000000" pitchFamily="2" charset="2"/>
                </a:rPr>
                <a:t>selection</a:t>
              </a:r>
              <a:endParaRPr lang="it-IT" sz="1500" dirty="0">
                <a:sym typeface="Wingdings" panose="05000000000000000000" pitchFamily="2" charset="2"/>
              </a:endParaRPr>
            </a:p>
            <a:p>
              <a:pPr marL="285750" indent="-285750">
                <a:buFont typeface="Wingdings" panose="05000000000000000000" pitchFamily="2" charset="2"/>
                <a:buChar char="à"/>
              </a:pPr>
              <a:r>
                <a:rPr lang="it-IT" sz="1500" dirty="0">
                  <a:sym typeface="Wingdings" panose="05000000000000000000" pitchFamily="2" charset="2"/>
                </a:rPr>
                <a:t>10 </a:t>
              </a:r>
              <a:r>
                <a:rPr lang="it-IT" sz="1500" dirty="0" err="1">
                  <a:sym typeface="Wingdings" panose="05000000000000000000" pitchFamily="2" charset="2"/>
                </a:rPr>
                <a:t>keV</a:t>
              </a:r>
              <a:r>
                <a:rPr lang="it-IT" sz="1500" dirty="0">
                  <a:sym typeface="Wingdings" panose="05000000000000000000" pitchFamily="2" charset="2"/>
                </a:rPr>
                <a:t> energy </a:t>
              </a:r>
              <a:r>
                <a:rPr lang="it-IT" sz="1500" dirty="0" err="1">
                  <a:sym typeface="Wingdings" panose="05000000000000000000" pitchFamily="2" charset="2"/>
                </a:rPr>
                <a:t>binning</a:t>
              </a:r>
              <a:endParaRPr lang="it-IT" sz="1500" dirty="0">
                <a:sym typeface="Wingdings" panose="05000000000000000000" pitchFamily="2" charset="2"/>
              </a:endParaRPr>
            </a:p>
            <a:p>
              <a:pPr marL="285750" indent="-285750">
                <a:buFont typeface="Wingdings" panose="05000000000000000000" pitchFamily="2" charset="2"/>
                <a:buChar char="à"/>
              </a:pPr>
              <a:r>
                <a:rPr lang="it-IT" sz="1500" dirty="0" err="1">
                  <a:sym typeface="Wingdings" panose="05000000000000000000" pitchFamily="2" charset="2"/>
                </a:rPr>
                <a:t>Pulse</a:t>
              </a:r>
              <a:r>
                <a:rPr lang="it-IT" sz="1500" dirty="0">
                  <a:sym typeface="Wingdings" panose="05000000000000000000" pitchFamily="2" charset="2"/>
                </a:rPr>
                <a:t> </a:t>
              </a:r>
              <a:r>
                <a:rPr lang="it-IT" sz="1500" dirty="0" err="1">
                  <a:sym typeface="Wingdings" panose="05000000000000000000" pitchFamily="2" charset="2"/>
                </a:rPr>
                <a:t>Intensity</a:t>
              </a:r>
              <a:r>
                <a:rPr lang="it-IT" sz="1500" dirty="0">
                  <a:sym typeface="Wingdings" panose="05000000000000000000" pitchFamily="2" charset="2"/>
                </a:rPr>
                <a:t> </a:t>
              </a:r>
              <a:r>
                <a:rPr lang="it-IT" sz="1500" dirty="0" err="1">
                  <a:sym typeface="Wingdings" panose="05000000000000000000" pitchFamily="2" charset="2"/>
                </a:rPr>
                <a:t>normalization</a:t>
              </a:r>
              <a:endParaRPr lang="it-IT" sz="1500" dirty="0">
                <a:sym typeface="Wingdings" panose="05000000000000000000" pitchFamily="2" charset="2"/>
              </a:endParaRP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6A336D3C-1467-0CDE-1A84-EEEE9CACF0D7}"/>
                </a:ext>
              </a:extLst>
            </p:cNvPr>
            <p:cNvSpPr txBox="1"/>
            <p:nvPr/>
          </p:nvSpPr>
          <p:spPr>
            <a:xfrm>
              <a:off x="9744294" y="2623802"/>
              <a:ext cx="207472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it-IT" dirty="0" err="1"/>
                <a:t>raw</a:t>
              </a:r>
              <a:r>
                <a:rPr lang="it-IT" dirty="0"/>
                <a:t> TOF</a:t>
              </a:r>
            </a:p>
            <a:p>
              <a:pPr algn="ctr"/>
              <a:r>
                <a:rPr lang="it-IT" dirty="0"/>
                <a:t>n-energy </a:t>
              </a:r>
              <a:r>
                <a:rPr lang="it-IT" dirty="0" err="1"/>
                <a:t>spectra</a:t>
              </a:r>
              <a:endParaRPr lang="it-IT" dirty="0"/>
            </a:p>
          </p:txBody>
        </p: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26E3D9A-5C26-AD82-C850-4C22BEC0FACB}"/>
              </a:ext>
            </a:extLst>
          </p:cNvPr>
          <p:cNvSpPr txBox="1"/>
          <p:nvPr/>
        </p:nvSpPr>
        <p:spPr>
          <a:xfrm>
            <a:off x="0" y="166021"/>
            <a:ext cx="12192000" cy="55399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000" b="1" dirty="0" err="1"/>
              <a:t>LoI</a:t>
            </a:r>
            <a:r>
              <a:rPr lang="en-US" sz="3000" b="1" dirty="0"/>
              <a:t> INTC-I-274 - Preliminary results 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06510B5-D1B5-4668-2D9A-CC0D6D74889A}"/>
              </a:ext>
            </a:extLst>
          </p:cNvPr>
          <p:cNvSpPr txBox="1"/>
          <p:nvPr/>
        </p:nvSpPr>
        <p:spPr>
          <a:xfrm>
            <a:off x="8120406" y="6466850"/>
            <a:ext cx="2088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By D. </a:t>
            </a:r>
            <a:r>
              <a:rPr lang="it-IT" dirty="0" err="1"/>
              <a:t>Papanikolaou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982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E024F583-B1A0-00D8-A0B2-243ECA9C78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167"/>
          <a:stretch/>
        </p:blipFill>
        <p:spPr>
          <a:xfrm>
            <a:off x="790" y="6225753"/>
            <a:ext cx="812800" cy="567605"/>
          </a:xfrm>
          <a:prstGeom prst="rect">
            <a:avLst/>
          </a:prstGeom>
        </p:spPr>
      </p:pic>
      <p:pic>
        <p:nvPicPr>
          <p:cNvPr id="7" name="Picture 2" descr="C:\Users\nadia\Desktop\Logo10.png">
            <a:extLst>
              <a:ext uri="{FF2B5EF4-FFF2-40B4-BE49-F238E27FC236}">
                <a16:creationId xmlns:a16="http://schemas.microsoft.com/office/drawing/2014/main" id="{558BA545-BA1E-52FF-8815-9CEDC4427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26948" y="6333612"/>
            <a:ext cx="6746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oogle Shape;300;p12">
            <a:extLst>
              <a:ext uri="{FF2B5EF4-FFF2-40B4-BE49-F238E27FC236}">
                <a16:creationId xmlns:a16="http://schemas.microsoft.com/office/drawing/2014/main" id="{7C9A06B7-1AA7-D19D-494B-E250D1FCA5E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5052" y="6245252"/>
            <a:ext cx="1599593" cy="803564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9964F1D-E997-BD2C-D6B2-E41030185A14}"/>
              </a:ext>
            </a:extLst>
          </p:cNvPr>
          <p:cNvSpPr txBox="1"/>
          <p:nvPr/>
        </p:nvSpPr>
        <p:spPr>
          <a:xfrm>
            <a:off x="0" y="297783"/>
            <a:ext cx="12192000" cy="55399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000" b="1" dirty="0" err="1"/>
              <a:t>LoI</a:t>
            </a:r>
            <a:r>
              <a:rPr lang="en-US" sz="3000" b="1" dirty="0"/>
              <a:t> INTC-I-274 - Preliminary results on </a:t>
            </a:r>
            <a:r>
              <a:rPr lang="en-US" sz="3000" b="1" baseline="30000" dirty="0"/>
              <a:t>12</a:t>
            </a:r>
            <a:r>
              <a:rPr lang="en-US" sz="3000" b="1" dirty="0"/>
              <a:t>C(</a:t>
            </a:r>
            <a:r>
              <a:rPr lang="en-US" sz="3000" b="1" dirty="0" err="1"/>
              <a:t>n,n</a:t>
            </a:r>
            <a:r>
              <a:rPr lang="en-US" sz="3000" b="1" dirty="0"/>
              <a:t>)</a:t>
            </a:r>
            <a:r>
              <a:rPr lang="en-US" sz="3000" b="1" baseline="30000" dirty="0"/>
              <a:t>12</a:t>
            </a:r>
            <a:r>
              <a:rPr lang="en-US" sz="3000" b="1" dirty="0"/>
              <a:t>C scattering</a:t>
            </a:r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A0569EFA-D0C9-225D-FB57-A842DD0113D4}"/>
              </a:ext>
            </a:extLst>
          </p:cNvPr>
          <p:cNvGrpSpPr/>
          <p:nvPr/>
        </p:nvGrpSpPr>
        <p:grpSpPr>
          <a:xfrm>
            <a:off x="1249680" y="798620"/>
            <a:ext cx="9875520" cy="5446632"/>
            <a:chOff x="1249680" y="798620"/>
            <a:chExt cx="9875520" cy="5446632"/>
          </a:xfrm>
        </p:grpSpPr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E69C7E11-DB2D-91CB-8D65-ABBE3058CAFD}"/>
                </a:ext>
              </a:extLst>
            </p:cNvPr>
            <p:cNvSpPr/>
            <p:nvPr/>
          </p:nvSpPr>
          <p:spPr>
            <a:xfrm>
              <a:off x="1249680" y="864229"/>
              <a:ext cx="9875520" cy="538102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uppo 26">
              <a:extLst>
                <a:ext uri="{FF2B5EF4-FFF2-40B4-BE49-F238E27FC236}">
                  <a16:creationId xmlns:a16="http://schemas.microsoft.com/office/drawing/2014/main" id="{4BFE82BC-2031-9A92-92E2-D4DBC6F46442}"/>
                </a:ext>
              </a:extLst>
            </p:cNvPr>
            <p:cNvGrpSpPr/>
            <p:nvPr/>
          </p:nvGrpSpPr>
          <p:grpSpPr>
            <a:xfrm>
              <a:off x="1634748" y="1258391"/>
              <a:ext cx="9105384" cy="4967362"/>
              <a:chOff x="1348274" y="879387"/>
              <a:chExt cx="9841180" cy="5291935"/>
            </a:xfrm>
          </p:grpSpPr>
          <p:sp>
            <p:nvSpPr>
              <p:cNvPr id="25" name="Rettangolo 24">
                <a:extLst>
                  <a:ext uri="{FF2B5EF4-FFF2-40B4-BE49-F238E27FC236}">
                    <a16:creationId xmlns:a16="http://schemas.microsoft.com/office/drawing/2014/main" id="{52BB3394-91E3-4D43-9115-5F09087455F9}"/>
                  </a:ext>
                </a:extLst>
              </p:cNvPr>
              <p:cNvSpPr/>
              <p:nvPr/>
            </p:nvSpPr>
            <p:spPr>
              <a:xfrm>
                <a:off x="1348274" y="879387"/>
                <a:ext cx="9841180" cy="52919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3C9FCF5A-F7FB-AF9C-5AAC-5AF78EEFE4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7656"/>
              <a:stretch>
                <a:fillRect/>
              </a:stretch>
            </p:blipFill>
            <p:spPr>
              <a:xfrm>
                <a:off x="1598163" y="956898"/>
                <a:ext cx="4910710" cy="2208398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5D8DC07-B9A8-964F-4E93-32F0020957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t="7741" r="7867"/>
              <a:stretch>
                <a:fillRect/>
              </a:stretch>
            </p:blipFill>
            <p:spPr>
              <a:xfrm>
                <a:off x="6578907" y="1019247"/>
                <a:ext cx="4468965" cy="2179318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" name="Picture 3">
                <a:extLst>
                  <a:ext uri="{FF2B5EF4-FFF2-40B4-BE49-F238E27FC236}">
                    <a16:creationId xmlns:a16="http://schemas.microsoft.com/office/drawing/2014/main" id="{145C812B-8AD4-A462-C165-72FD2B8D49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t="5564"/>
              <a:stretch>
                <a:fillRect/>
              </a:stretch>
            </p:blipFill>
            <p:spPr>
              <a:xfrm>
                <a:off x="1615011" y="3679262"/>
                <a:ext cx="4881321" cy="224492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" name="Picture 5">
                <a:extLst>
                  <a:ext uri="{FF2B5EF4-FFF2-40B4-BE49-F238E27FC236}">
                    <a16:creationId xmlns:a16="http://schemas.microsoft.com/office/drawing/2014/main" id="{436D9607-97E6-53EF-42BA-ADF022C3DE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t="6963" r="8087"/>
              <a:stretch>
                <a:fillRect/>
              </a:stretch>
            </p:blipFill>
            <p:spPr>
              <a:xfrm>
                <a:off x="6561276" y="3679262"/>
                <a:ext cx="4486596" cy="2211652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6F9D2D91-5D3E-28F4-2164-E8739928B871}"/>
                  </a:ext>
                </a:extLst>
              </p:cNvPr>
              <p:cNvSpPr txBox="1"/>
              <p:nvPr/>
            </p:nvSpPr>
            <p:spPr>
              <a:xfrm>
                <a:off x="3481380" y="1295247"/>
                <a:ext cx="587517" cy="3225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100°</a:t>
                </a:r>
                <a:endParaRPr lang="en-US" dirty="0"/>
              </a:p>
            </p:txBody>
          </p:sp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0584774-8795-F299-5213-9D205E497BE3}"/>
                  </a:ext>
                </a:extLst>
              </p:cNvPr>
              <p:cNvSpPr txBox="1"/>
              <p:nvPr/>
            </p:nvSpPr>
            <p:spPr>
              <a:xfrm>
                <a:off x="8452162" y="1295247"/>
                <a:ext cx="587517" cy="3225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120°</a:t>
                </a:r>
                <a:endParaRPr lang="en-US" dirty="0"/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91D2267B-9DBD-5C86-D78C-E23DBA57C1DA}"/>
                  </a:ext>
                </a:extLst>
              </p:cNvPr>
              <p:cNvSpPr txBox="1"/>
              <p:nvPr/>
            </p:nvSpPr>
            <p:spPr>
              <a:xfrm>
                <a:off x="3481379" y="3969905"/>
                <a:ext cx="587517" cy="3225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140°</a:t>
                </a:r>
                <a:endParaRPr lang="en-US" dirty="0"/>
              </a:p>
            </p:txBody>
          </p:sp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41E0E229-F5CF-D620-F9A0-CB31350E350F}"/>
                  </a:ext>
                </a:extLst>
              </p:cNvPr>
              <p:cNvSpPr txBox="1"/>
              <p:nvPr/>
            </p:nvSpPr>
            <p:spPr>
              <a:xfrm>
                <a:off x="8452161" y="3969905"/>
                <a:ext cx="587517" cy="3225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160°</a:t>
                </a:r>
                <a:endParaRPr lang="en-US" dirty="0"/>
              </a:p>
            </p:txBody>
          </p:sp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01A03A06-0648-459D-8A71-18F400F8153D}"/>
                  </a:ext>
                </a:extLst>
              </p:cNvPr>
              <p:cNvSpPr txBox="1"/>
              <p:nvPr/>
            </p:nvSpPr>
            <p:spPr>
              <a:xfrm rot="16200000">
                <a:off x="960481" y="1479251"/>
                <a:ext cx="1406539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dirty="0" err="1"/>
                  <a:t>d</a:t>
                </a:r>
                <a:r>
                  <a:rPr lang="it-IT" dirty="0" err="1">
                    <a:latin typeface="Symbol" panose="05050102010706020507" pitchFamily="18" charset="2"/>
                  </a:rPr>
                  <a:t>s</a:t>
                </a:r>
                <a:r>
                  <a:rPr lang="it-IT" dirty="0"/>
                  <a:t>/</a:t>
                </a:r>
                <a:r>
                  <a:rPr lang="it-IT" dirty="0" err="1"/>
                  <a:t>d</a:t>
                </a:r>
                <a:r>
                  <a:rPr lang="it-IT" dirty="0" err="1">
                    <a:latin typeface="Symbol" panose="05050102010706020507" pitchFamily="18" charset="2"/>
                  </a:rPr>
                  <a:t>W</a:t>
                </a:r>
                <a:r>
                  <a:rPr lang="it-IT" dirty="0">
                    <a:latin typeface="Symbol" panose="05050102010706020507" pitchFamily="18" charset="2"/>
                  </a:rPr>
                  <a:t> </a:t>
                </a:r>
                <a:r>
                  <a:rPr lang="it-IT" dirty="0"/>
                  <a:t>(b/sr)</a:t>
                </a:r>
                <a:endParaRPr lang="en-US" dirty="0"/>
              </a:p>
            </p:txBody>
          </p:sp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5473C753-DC51-9893-CADB-73FDC9391ADA}"/>
                  </a:ext>
                </a:extLst>
              </p:cNvPr>
              <p:cNvSpPr txBox="1"/>
              <p:nvPr/>
            </p:nvSpPr>
            <p:spPr>
              <a:xfrm>
                <a:off x="5050695" y="3042087"/>
                <a:ext cx="1003665" cy="3225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E</a:t>
                </a:r>
                <a:r>
                  <a:rPr lang="it-IT" baseline="-25000" dirty="0"/>
                  <a:t>cm</a:t>
                </a:r>
                <a:r>
                  <a:rPr lang="it-IT" dirty="0"/>
                  <a:t>(MeV)</a:t>
                </a:r>
                <a:endParaRPr lang="en-US" dirty="0"/>
              </a:p>
            </p:txBody>
          </p:sp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11E1D285-D901-7BE5-F925-818E2F52890F}"/>
                  </a:ext>
                </a:extLst>
              </p:cNvPr>
              <p:cNvSpPr txBox="1"/>
              <p:nvPr/>
            </p:nvSpPr>
            <p:spPr>
              <a:xfrm rot="16200000">
                <a:off x="5949493" y="1517892"/>
                <a:ext cx="1406539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dirty="0" err="1"/>
                  <a:t>d</a:t>
                </a:r>
                <a:r>
                  <a:rPr lang="it-IT" dirty="0" err="1">
                    <a:latin typeface="Symbol" panose="05050102010706020507" pitchFamily="18" charset="2"/>
                  </a:rPr>
                  <a:t>s</a:t>
                </a:r>
                <a:r>
                  <a:rPr lang="it-IT" dirty="0"/>
                  <a:t>/</a:t>
                </a:r>
                <a:r>
                  <a:rPr lang="it-IT" dirty="0" err="1"/>
                  <a:t>d</a:t>
                </a:r>
                <a:r>
                  <a:rPr lang="it-IT" dirty="0" err="1">
                    <a:latin typeface="Symbol" panose="05050102010706020507" pitchFamily="18" charset="2"/>
                  </a:rPr>
                  <a:t>W</a:t>
                </a:r>
                <a:r>
                  <a:rPr lang="it-IT" dirty="0">
                    <a:latin typeface="Symbol" panose="05050102010706020507" pitchFamily="18" charset="2"/>
                  </a:rPr>
                  <a:t> </a:t>
                </a:r>
                <a:r>
                  <a:rPr lang="it-IT" dirty="0"/>
                  <a:t>(b/sr)</a:t>
                </a:r>
                <a:endParaRPr lang="en-US" dirty="0"/>
              </a:p>
            </p:txBody>
          </p:sp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8130B45-BC25-09D4-40C5-612CDE956272}"/>
                  </a:ext>
                </a:extLst>
              </p:cNvPr>
              <p:cNvSpPr txBox="1"/>
              <p:nvPr/>
            </p:nvSpPr>
            <p:spPr>
              <a:xfrm>
                <a:off x="9931740" y="3080729"/>
                <a:ext cx="1003665" cy="3225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E</a:t>
                </a:r>
                <a:r>
                  <a:rPr lang="it-IT" baseline="-25000" dirty="0"/>
                  <a:t>cm</a:t>
                </a:r>
                <a:r>
                  <a:rPr lang="it-IT" dirty="0"/>
                  <a:t>(MeV)</a:t>
                </a:r>
                <a:endParaRPr lang="en-US" dirty="0"/>
              </a:p>
            </p:txBody>
          </p:sp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C5151179-40E5-6454-23E6-EE06CE5A6FD0}"/>
                  </a:ext>
                </a:extLst>
              </p:cNvPr>
              <p:cNvSpPr txBox="1"/>
              <p:nvPr/>
            </p:nvSpPr>
            <p:spPr>
              <a:xfrm rot="16200000">
                <a:off x="960482" y="4268716"/>
                <a:ext cx="1406539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dirty="0" err="1"/>
                  <a:t>d</a:t>
                </a:r>
                <a:r>
                  <a:rPr lang="it-IT" dirty="0" err="1">
                    <a:latin typeface="Symbol" panose="05050102010706020507" pitchFamily="18" charset="2"/>
                  </a:rPr>
                  <a:t>s</a:t>
                </a:r>
                <a:r>
                  <a:rPr lang="it-IT" dirty="0"/>
                  <a:t>/</a:t>
                </a:r>
                <a:r>
                  <a:rPr lang="it-IT" dirty="0" err="1"/>
                  <a:t>d</a:t>
                </a:r>
                <a:r>
                  <a:rPr lang="it-IT" dirty="0" err="1">
                    <a:latin typeface="Symbol" panose="05050102010706020507" pitchFamily="18" charset="2"/>
                  </a:rPr>
                  <a:t>W</a:t>
                </a:r>
                <a:r>
                  <a:rPr lang="it-IT" dirty="0">
                    <a:latin typeface="Symbol" panose="05050102010706020507" pitchFamily="18" charset="2"/>
                  </a:rPr>
                  <a:t> </a:t>
                </a:r>
                <a:r>
                  <a:rPr lang="it-IT" dirty="0"/>
                  <a:t>(b/sr)</a:t>
                </a:r>
                <a:endParaRPr lang="en-US" dirty="0"/>
              </a:p>
            </p:txBody>
          </p:sp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68389493-FB1B-FF48-DAE0-BE42146950C4}"/>
                  </a:ext>
                </a:extLst>
              </p:cNvPr>
              <p:cNvSpPr txBox="1"/>
              <p:nvPr/>
            </p:nvSpPr>
            <p:spPr>
              <a:xfrm>
                <a:off x="5035653" y="5805835"/>
                <a:ext cx="1003665" cy="3225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E</a:t>
                </a:r>
                <a:r>
                  <a:rPr lang="it-IT" baseline="-25000" dirty="0"/>
                  <a:t>cm</a:t>
                </a:r>
                <a:r>
                  <a:rPr lang="it-IT" dirty="0"/>
                  <a:t>(MeV)</a:t>
                </a:r>
                <a:endParaRPr lang="en-US" dirty="0"/>
              </a:p>
            </p:txBody>
          </p:sp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117511FF-909A-CED0-F4D9-E44589E444F9}"/>
                  </a:ext>
                </a:extLst>
              </p:cNvPr>
              <p:cNvSpPr txBox="1"/>
              <p:nvPr/>
            </p:nvSpPr>
            <p:spPr>
              <a:xfrm rot="16200000">
                <a:off x="5971340" y="4247904"/>
                <a:ext cx="1406539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dirty="0" err="1"/>
                  <a:t>d</a:t>
                </a:r>
                <a:r>
                  <a:rPr lang="it-IT" dirty="0" err="1">
                    <a:latin typeface="Symbol" panose="05050102010706020507" pitchFamily="18" charset="2"/>
                  </a:rPr>
                  <a:t>s</a:t>
                </a:r>
                <a:r>
                  <a:rPr lang="it-IT" dirty="0"/>
                  <a:t>/</a:t>
                </a:r>
                <a:r>
                  <a:rPr lang="it-IT" dirty="0" err="1"/>
                  <a:t>d</a:t>
                </a:r>
                <a:r>
                  <a:rPr lang="it-IT" dirty="0" err="1">
                    <a:latin typeface="Symbol" panose="05050102010706020507" pitchFamily="18" charset="2"/>
                  </a:rPr>
                  <a:t>W</a:t>
                </a:r>
                <a:r>
                  <a:rPr lang="it-IT" dirty="0">
                    <a:latin typeface="Symbol" panose="05050102010706020507" pitchFamily="18" charset="2"/>
                  </a:rPr>
                  <a:t> </a:t>
                </a:r>
                <a:r>
                  <a:rPr lang="it-IT" dirty="0"/>
                  <a:t>(b/sr)</a:t>
                </a:r>
                <a:endParaRPr lang="en-US" dirty="0"/>
              </a:p>
            </p:txBody>
          </p:sp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97B6FD24-9F37-CE39-CBBB-FA7C6145228C}"/>
                  </a:ext>
                </a:extLst>
              </p:cNvPr>
              <p:cNvSpPr txBox="1"/>
              <p:nvPr/>
            </p:nvSpPr>
            <p:spPr>
              <a:xfrm>
                <a:off x="10044207" y="5779720"/>
                <a:ext cx="1003665" cy="3225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E</a:t>
                </a:r>
                <a:r>
                  <a:rPr lang="it-IT" baseline="-25000" dirty="0"/>
                  <a:t>cm</a:t>
                </a:r>
                <a:r>
                  <a:rPr lang="it-IT" dirty="0"/>
                  <a:t>(MeV)</a:t>
                </a:r>
                <a:endParaRPr lang="en-US" dirty="0"/>
              </a:p>
            </p:txBody>
          </p:sp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0C261799-B084-EF0A-C93A-0F7244E52D48}"/>
                  </a:ext>
                </a:extLst>
              </p:cNvPr>
              <p:cNvSpPr txBox="1"/>
              <p:nvPr/>
            </p:nvSpPr>
            <p:spPr>
              <a:xfrm>
                <a:off x="7275364" y="3474565"/>
                <a:ext cx="2165273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1600" dirty="0">
                    <a:solidFill>
                      <a:srgbClr val="FF0000"/>
                    </a:solidFill>
                  </a:rPr>
                  <a:t>6.862 MeV, </a:t>
                </a:r>
                <a:r>
                  <a:rPr lang="it-IT" sz="1600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 G</a:t>
                </a:r>
                <a:r>
                  <a:rPr lang="it-IT" sz="1600" dirty="0">
                    <a:solidFill>
                      <a:srgbClr val="FF0000"/>
                    </a:solidFill>
                  </a:rPr>
                  <a:t>=7.68keV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4" name="Connettore 2 23">
                <a:extLst>
                  <a:ext uri="{FF2B5EF4-FFF2-40B4-BE49-F238E27FC236}">
                    <a16:creationId xmlns:a16="http://schemas.microsoft.com/office/drawing/2014/main" id="{0C53DB00-0D1F-3A1D-1002-7300D1A3E3E4}"/>
                  </a:ext>
                </a:extLst>
              </p:cNvPr>
              <p:cNvCxnSpPr/>
              <p:nvPr/>
            </p:nvCxnSpPr>
            <p:spPr>
              <a:xfrm flipV="1">
                <a:off x="7434528" y="3795953"/>
                <a:ext cx="204974" cy="253729"/>
              </a:xfrm>
              <a:prstGeom prst="straightConnector1">
                <a:avLst/>
              </a:prstGeom>
              <a:ln>
                <a:noFill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6B40DAF5-681E-7FDE-3BC2-BDCE053CC9E4}"/>
                </a:ext>
              </a:extLst>
            </p:cNvPr>
            <p:cNvSpPr txBox="1"/>
            <p:nvPr/>
          </p:nvSpPr>
          <p:spPr>
            <a:xfrm>
              <a:off x="3105150" y="798620"/>
              <a:ext cx="61645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/>
                <a:t>Measurement vs evaluated data</a:t>
              </a:r>
              <a:endParaRPr lang="en-US" sz="3200" dirty="0"/>
            </a:p>
          </p:txBody>
        </p:sp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F4B8223-7820-E1D4-2E6F-27F8811895FF}"/>
              </a:ext>
            </a:extLst>
          </p:cNvPr>
          <p:cNvSpPr txBox="1"/>
          <p:nvPr/>
        </p:nvSpPr>
        <p:spPr>
          <a:xfrm>
            <a:off x="8432745" y="6413670"/>
            <a:ext cx="2088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By D. </a:t>
            </a:r>
            <a:r>
              <a:rPr lang="it-IT" dirty="0" err="1"/>
              <a:t>Papanikolaou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980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C6104127-111A-F9CB-8559-DF31ED72D9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040494"/>
              </p:ext>
            </p:extLst>
          </p:nvPr>
        </p:nvGraphicFramePr>
        <p:xfrm>
          <a:off x="351064" y="1481758"/>
          <a:ext cx="11489871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8455">
                  <a:extLst>
                    <a:ext uri="{9D8B030D-6E8A-4147-A177-3AD203B41FA5}">
                      <a16:colId xmlns:a16="http://schemas.microsoft.com/office/drawing/2014/main" val="3963228767"/>
                    </a:ext>
                  </a:extLst>
                </a:gridCol>
                <a:gridCol w="2693981">
                  <a:extLst>
                    <a:ext uri="{9D8B030D-6E8A-4147-A177-3AD203B41FA5}">
                      <a16:colId xmlns:a16="http://schemas.microsoft.com/office/drawing/2014/main" val="492459686"/>
                    </a:ext>
                  </a:extLst>
                </a:gridCol>
                <a:gridCol w="1877622">
                  <a:extLst>
                    <a:ext uri="{9D8B030D-6E8A-4147-A177-3AD203B41FA5}">
                      <a16:colId xmlns:a16="http://schemas.microsoft.com/office/drawing/2014/main" val="1142510861"/>
                    </a:ext>
                  </a:extLst>
                </a:gridCol>
                <a:gridCol w="3109813">
                  <a:extLst>
                    <a:ext uri="{9D8B030D-6E8A-4147-A177-3AD203B41FA5}">
                      <a16:colId xmlns:a16="http://schemas.microsoft.com/office/drawing/2014/main" val="16374809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Finanziamenti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1812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n. 4 INRAD p-stil </a:t>
                      </a:r>
                      <a:r>
                        <a:rPr lang="it-IT" dirty="0" err="1"/>
                        <a:t>modules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Ready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@ 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2022 (</a:t>
                      </a:r>
                      <a:r>
                        <a:rPr lang="it-IT" dirty="0" err="1"/>
                        <a:t>n_TOF_INFN</a:t>
                      </a:r>
                      <a:r>
                        <a:rPr lang="it-IT" dirty="0"/>
                        <a:t>, dot </a:t>
                      </a:r>
                      <a:r>
                        <a:rPr lang="it-IT" dirty="0" err="1"/>
                        <a:t>gr.III</a:t>
                      </a:r>
                      <a:r>
                        <a:rPr lang="it-IT" dirty="0"/>
                        <a:t>, CERN)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341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n. 4 Proteus p-stil </a:t>
                      </a:r>
                      <a:r>
                        <a:rPr lang="it-IT" dirty="0" err="1"/>
                        <a:t>modules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Ready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@ 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2023  -  </a:t>
                      </a:r>
                      <a:r>
                        <a:rPr lang="it-IT" dirty="0" err="1"/>
                        <a:t>n_TOF_INFN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860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n. 10 Proteus stilbene </a:t>
                      </a:r>
                      <a:r>
                        <a:rPr lang="it-IT" dirty="0" err="1">
                          <a:solidFill>
                            <a:schemeClr val="tx1"/>
                          </a:solidFill>
                        </a:rPr>
                        <a:t>crystals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Delivered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@ Catania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Ant. 2025 - </a:t>
                      </a:r>
                      <a:r>
                        <a:rPr lang="it-IT" dirty="0" err="1">
                          <a:solidFill>
                            <a:schemeClr val="tx1"/>
                          </a:solidFill>
                        </a:rPr>
                        <a:t>n_TOF_INFN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3400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n. 10 Hamamatsu PMT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>
                          <a:solidFill>
                            <a:schemeClr val="tx1"/>
                          </a:solidFill>
                        </a:rPr>
                        <a:t>Delivered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@ Catania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2025 - </a:t>
                      </a:r>
                      <a:r>
                        <a:rPr lang="it-IT" dirty="0" err="1">
                          <a:solidFill>
                            <a:schemeClr val="tx1"/>
                          </a:solidFill>
                        </a:rPr>
                        <a:t>n_TOF_INFN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3262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n. 10 Sens-tech Power supply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>
                          <a:solidFill>
                            <a:schemeClr val="tx1"/>
                          </a:solidFill>
                        </a:rPr>
                        <a:t>Delivered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@ Catania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2025 - </a:t>
                      </a:r>
                      <a:r>
                        <a:rPr lang="it-IT" dirty="0" err="1">
                          <a:solidFill>
                            <a:schemeClr val="tx1"/>
                          </a:solidFill>
                        </a:rPr>
                        <a:t>n_TOF_INFN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9017576"/>
                  </a:ext>
                </a:extLst>
              </a:tr>
            </a:tbl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D038BFEE-D151-5AE8-1C8B-0D4F63CF48DA}"/>
              </a:ext>
            </a:extLst>
          </p:cNvPr>
          <p:cNvSpPr txBox="1"/>
          <p:nvPr/>
        </p:nvSpPr>
        <p:spPr>
          <a:xfrm>
            <a:off x="3170707" y="4027776"/>
            <a:ext cx="6775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8 </a:t>
            </a:r>
            <a:r>
              <a:rPr lang="it-IT" sz="2400" dirty="0" err="1">
                <a:solidFill>
                  <a:srgbClr val="FF0000"/>
                </a:solidFill>
              </a:rPr>
              <a:t>modules</a:t>
            </a:r>
            <a:r>
              <a:rPr lang="it-IT" sz="2400" dirty="0">
                <a:solidFill>
                  <a:srgbClr val="FF0000"/>
                </a:solidFill>
              </a:rPr>
              <a:t> ready and 10 </a:t>
            </a:r>
            <a:r>
              <a:rPr lang="it-IT" sz="2400" dirty="0" err="1">
                <a:solidFill>
                  <a:srgbClr val="FF0000"/>
                </a:solidFill>
              </a:rPr>
              <a:t>modules</a:t>
            </a:r>
            <a:r>
              <a:rPr lang="it-IT" sz="2400" dirty="0">
                <a:solidFill>
                  <a:srgbClr val="FF0000"/>
                </a:solidFill>
              </a:rPr>
              <a:t> to be </a:t>
            </a:r>
            <a:r>
              <a:rPr lang="it-IT" sz="2400" dirty="0" err="1">
                <a:solidFill>
                  <a:srgbClr val="FF0000"/>
                </a:solidFill>
              </a:rPr>
              <a:t>assembled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374CF4D-BCFB-8FAB-A4DA-2EC713C19E3C}"/>
              </a:ext>
            </a:extLst>
          </p:cNvPr>
          <p:cNvSpPr txBox="1"/>
          <p:nvPr/>
        </p:nvSpPr>
        <p:spPr>
          <a:xfrm>
            <a:off x="0" y="187723"/>
            <a:ext cx="12192000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3200" b="1" dirty="0">
                <a:latin typeface="Calibri"/>
                <a:ea typeface="Calibri"/>
                <a:cs typeface="Calibri"/>
                <a:sym typeface="Calibri"/>
              </a:rPr>
              <a:t>Status of PSTIL set-up</a:t>
            </a:r>
            <a:endParaRPr lang="it-IT" sz="3200" dirty="0"/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F5660DF3-4FF9-FB2B-BA69-E7A3E853FC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224288"/>
              </p:ext>
            </p:extLst>
          </p:nvPr>
        </p:nvGraphicFramePr>
        <p:xfrm>
          <a:off x="668592" y="4789279"/>
          <a:ext cx="10854813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4813">
                  <a:extLst>
                    <a:ext uri="{9D8B030D-6E8A-4147-A177-3AD203B41FA5}">
                      <a16:colId xmlns:a16="http://schemas.microsoft.com/office/drawing/2014/main" val="28743849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Milestones 2025 </a:t>
                      </a:r>
                      <a:r>
                        <a:rPr lang="it-IT" dirty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it-IT" dirty="0" err="1">
                          <a:sym typeface="Wingdings" panose="05000000000000000000" pitchFamily="2" charset="2"/>
                        </a:rPr>
                        <a:t>accomplished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8683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Stilbene test for </a:t>
                      </a:r>
                      <a:r>
                        <a:rPr lang="it-IT" dirty="0" err="1"/>
                        <a:t>inelastic</a:t>
                      </a:r>
                      <a:r>
                        <a:rPr lang="it-IT" dirty="0"/>
                        <a:t> and </a:t>
                      </a:r>
                      <a:r>
                        <a:rPr lang="it-IT" dirty="0" err="1"/>
                        <a:t>inelastic</a:t>
                      </a:r>
                      <a:r>
                        <a:rPr lang="it-IT" dirty="0"/>
                        <a:t> scattering  (August &amp; </a:t>
                      </a:r>
                      <a:r>
                        <a:rPr lang="it-IT" dirty="0" err="1"/>
                        <a:t>September</a:t>
                      </a:r>
                      <a:r>
                        <a:rPr lang="it-IT" dirty="0"/>
                        <a:t> 2024 EAR1)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752252"/>
                  </a:ext>
                </a:extLst>
              </a:tr>
            </a:tbl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0C37F97E-9883-69E5-36D1-EEE4D63C263C}"/>
              </a:ext>
            </a:extLst>
          </p:cNvPr>
          <p:cNvSpPr txBox="1"/>
          <p:nvPr/>
        </p:nvSpPr>
        <p:spPr>
          <a:xfrm>
            <a:off x="668591" y="5904180"/>
            <a:ext cx="108548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Preliminary </a:t>
            </a:r>
            <a:r>
              <a:rPr lang="it-IT" dirty="0" err="1"/>
              <a:t>results</a:t>
            </a:r>
            <a:r>
              <a:rPr lang="it-IT" dirty="0"/>
              <a:t> </a:t>
            </a:r>
            <a:r>
              <a:rPr lang="it-IT" dirty="0" err="1"/>
              <a:t>presented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ND2025, Madrid</a:t>
            </a:r>
          </a:p>
          <a:p>
            <a:r>
              <a:rPr lang="it-IT" dirty="0"/>
              <a:t>A. Musumarra, </a:t>
            </a:r>
            <a:r>
              <a:rPr lang="en-US" dirty="0"/>
              <a:t>Development of a trans-Stilbene multi-detector array for measuring elastic and inelastic neutron cross-section channels</a:t>
            </a:r>
          </a:p>
        </p:txBody>
      </p:sp>
    </p:spTree>
    <p:extLst>
      <p:ext uri="{BB962C8B-B14F-4D97-AF65-F5344CB8AC3E}">
        <p14:creationId xmlns:p14="http://schemas.microsoft.com/office/powerpoint/2010/main" val="1378903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82FE80E6-E40F-4AFE-6FA5-60783331B0C4}"/>
              </a:ext>
            </a:extLst>
          </p:cNvPr>
          <p:cNvGrpSpPr/>
          <p:nvPr/>
        </p:nvGrpSpPr>
        <p:grpSpPr>
          <a:xfrm>
            <a:off x="1018127" y="1469571"/>
            <a:ext cx="6280431" cy="4778828"/>
            <a:chOff x="3195270" y="1426028"/>
            <a:chExt cx="6280431" cy="4778828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3F29648B-992D-31AB-5F4E-A8EB3BA44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088" b="32222"/>
            <a:stretch>
              <a:fillRect/>
            </a:stretch>
          </p:blipFill>
          <p:spPr>
            <a:xfrm>
              <a:off x="3603171" y="1426028"/>
              <a:ext cx="5872530" cy="4648200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E5107094-F236-1759-028F-D5C1F193C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0317" r="93616" b="11112"/>
            <a:stretch>
              <a:fillRect/>
            </a:stretch>
          </p:blipFill>
          <p:spPr>
            <a:xfrm>
              <a:off x="3195270" y="3559628"/>
              <a:ext cx="407901" cy="2645228"/>
            </a:xfrm>
            <a:prstGeom prst="rect">
              <a:avLst/>
            </a:prstGeom>
          </p:spPr>
        </p:pic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D0143D6-CBF9-6DF9-EA67-3F23707606DF}"/>
              </a:ext>
            </a:extLst>
          </p:cNvPr>
          <p:cNvSpPr txBox="1"/>
          <p:nvPr/>
        </p:nvSpPr>
        <p:spPr>
          <a:xfrm>
            <a:off x="0" y="187723"/>
            <a:ext cx="12192000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3200" b="1" dirty="0">
                <a:latin typeface="Calibri"/>
                <a:ea typeface="Calibri"/>
                <a:cs typeface="Calibri"/>
                <a:sym typeface="Calibri"/>
              </a:rPr>
              <a:t>Development of TARAT (</a:t>
            </a:r>
            <a:r>
              <a:rPr lang="it-IT" sz="3200" b="1" dirty="0" err="1">
                <a:latin typeface="Calibri"/>
                <a:ea typeface="Calibri"/>
                <a:cs typeface="Calibri"/>
                <a:sym typeface="Calibri"/>
              </a:rPr>
              <a:t>active</a:t>
            </a:r>
            <a:r>
              <a:rPr lang="it-IT" sz="3200" b="1" dirty="0">
                <a:latin typeface="Calibri"/>
                <a:ea typeface="Calibri"/>
                <a:cs typeface="Calibri"/>
                <a:sym typeface="Calibri"/>
              </a:rPr>
              <a:t> target) for n-n </a:t>
            </a:r>
            <a:r>
              <a:rPr lang="it-IT" sz="3200" b="1" dirty="0" err="1">
                <a:latin typeface="Calibri"/>
                <a:ea typeface="Calibri"/>
                <a:cs typeface="Calibri"/>
                <a:sym typeface="Calibri"/>
              </a:rPr>
              <a:t>measurements</a:t>
            </a:r>
            <a:r>
              <a:rPr lang="it-IT" sz="3200" b="1" dirty="0">
                <a:latin typeface="Calibri"/>
                <a:ea typeface="Calibri"/>
                <a:cs typeface="Calibri"/>
                <a:sym typeface="Calibri"/>
              </a:rPr>
              <a:t> – 2020</a:t>
            </a:r>
            <a:endParaRPr lang="it-IT" sz="32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C185839-9D06-8C3F-33D0-722FA9CC5A12}"/>
              </a:ext>
            </a:extLst>
          </p:cNvPr>
          <p:cNvSpPr txBox="1"/>
          <p:nvPr/>
        </p:nvSpPr>
        <p:spPr>
          <a:xfrm>
            <a:off x="8139289" y="2048069"/>
            <a:ext cx="2101857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3600" baseline="30000" dirty="0"/>
              <a:t>2</a:t>
            </a:r>
            <a:r>
              <a:rPr lang="it-IT" sz="3600" dirty="0"/>
              <a:t>H(</a:t>
            </a:r>
            <a:r>
              <a:rPr lang="it-IT" sz="3600" dirty="0" err="1"/>
              <a:t>n,nn</a:t>
            </a:r>
            <a:r>
              <a:rPr lang="it-IT" sz="3600" dirty="0"/>
              <a:t>)p</a:t>
            </a:r>
            <a:endParaRPr lang="en-US" sz="36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A63777A-860D-0E2B-E330-6BCE30243F74}"/>
              </a:ext>
            </a:extLst>
          </p:cNvPr>
          <p:cNvSpPr txBox="1"/>
          <p:nvPr/>
        </p:nvSpPr>
        <p:spPr>
          <a:xfrm>
            <a:off x="6768208" y="2941451"/>
            <a:ext cx="49770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it-IT" sz="2000" dirty="0">
                <a:sym typeface="Wingdings" panose="05000000000000000000" pitchFamily="2" charset="2"/>
              </a:rPr>
              <a:t>To </a:t>
            </a:r>
            <a:r>
              <a:rPr lang="it-IT" sz="2000" dirty="0" err="1">
                <a:sym typeface="Wingdings" panose="05000000000000000000" pitchFamily="2" charset="2"/>
              </a:rPr>
              <a:t>develop</a:t>
            </a:r>
            <a:r>
              <a:rPr lang="it-IT" sz="2000" dirty="0">
                <a:sym typeface="Wingdings" panose="05000000000000000000" pitchFamily="2" charset="2"/>
              </a:rPr>
              <a:t> a </a:t>
            </a:r>
            <a:r>
              <a:rPr lang="it-IT" sz="2000" dirty="0" err="1">
                <a:sym typeface="Wingdings" panose="05000000000000000000" pitchFamily="2" charset="2"/>
              </a:rPr>
              <a:t>deuterated</a:t>
            </a:r>
            <a:r>
              <a:rPr lang="it-IT" sz="2000" dirty="0">
                <a:sym typeface="Wingdings" panose="05000000000000000000" pitchFamily="2" charset="2"/>
              </a:rPr>
              <a:t> target 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it-IT" sz="2000" dirty="0">
                <a:sym typeface="Wingdings" panose="05000000000000000000" pitchFamily="2" charset="2"/>
              </a:rPr>
              <a:t>Active target to </a:t>
            </a:r>
            <a:r>
              <a:rPr lang="it-IT" sz="2000" dirty="0" err="1">
                <a:sym typeface="Wingdings" panose="05000000000000000000" pitchFamily="2" charset="2"/>
              </a:rPr>
              <a:t>detect</a:t>
            </a:r>
            <a:r>
              <a:rPr lang="it-IT" sz="2000" dirty="0">
                <a:sym typeface="Wingdings" panose="05000000000000000000" pitchFamily="2" charset="2"/>
              </a:rPr>
              <a:t> the </a:t>
            </a:r>
            <a:r>
              <a:rPr lang="it-IT" sz="2000" dirty="0" err="1">
                <a:sym typeface="Wingdings" panose="05000000000000000000" pitchFamily="2" charset="2"/>
              </a:rPr>
              <a:t>protons</a:t>
            </a:r>
            <a:endParaRPr lang="it-IT" sz="2000" dirty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it-IT" sz="2000" dirty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it-IT" sz="2000" b="1" dirty="0" err="1">
                <a:sym typeface="Wingdings" panose="05000000000000000000" pitchFamily="2" charset="2"/>
              </a:rPr>
              <a:t>Deuterated</a:t>
            </a:r>
            <a:r>
              <a:rPr lang="it-IT" sz="2000" b="1" dirty="0">
                <a:sym typeface="Wingdings" panose="05000000000000000000" pitchFamily="2" charset="2"/>
              </a:rPr>
              <a:t> stilbene </a:t>
            </a:r>
            <a:r>
              <a:rPr lang="it-IT" sz="2000" dirty="0" err="1">
                <a:sym typeface="Wingdings" panose="05000000000000000000" pitchFamily="2" charset="2"/>
              </a:rPr>
              <a:t>was</a:t>
            </a:r>
            <a:r>
              <a:rPr lang="it-IT" sz="2000" dirty="0">
                <a:sym typeface="Wingdings" panose="05000000000000000000" pitchFamily="2" charset="2"/>
              </a:rPr>
              <a:t>  the candidate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00363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0B9ED02-FADD-4CD2-B1B0-400E5C1F0D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658" y="921597"/>
            <a:ext cx="3290300" cy="219353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B9FA572-E920-46C6-A083-8D28262ED1B4}"/>
              </a:ext>
            </a:extLst>
          </p:cNvPr>
          <p:cNvSpPr txBox="1"/>
          <p:nvPr/>
        </p:nvSpPr>
        <p:spPr>
          <a:xfrm>
            <a:off x="228685" y="970975"/>
            <a:ext cx="1940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/>
              <a:t>d</a:t>
            </a:r>
            <a:r>
              <a:rPr lang="it-IT" sz="2000" dirty="0"/>
              <a:t>-</a:t>
            </a:r>
            <a:r>
              <a:rPr lang="it-IT" sz="2000" dirty="0" err="1"/>
              <a:t>Stilbene</a:t>
            </a:r>
            <a:r>
              <a:rPr lang="it-IT" sz="2000" dirty="0"/>
              <a:t>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88CECDB-14F1-D524-72C3-249A85096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044" y="919221"/>
            <a:ext cx="2926690" cy="219501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B7FA436-DB32-C14D-2D66-F626AC63A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2820" y="921597"/>
            <a:ext cx="1643127" cy="219501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C468185-7F8E-11A6-0BED-433AC21064F6}"/>
              </a:ext>
            </a:extLst>
          </p:cNvPr>
          <p:cNvSpPr txBox="1"/>
          <p:nvPr/>
        </p:nvSpPr>
        <p:spPr>
          <a:xfrm>
            <a:off x="-45720" y="4680297"/>
            <a:ext cx="2068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2 HAMAMATSU 6x6</a:t>
            </a:r>
          </a:p>
          <a:p>
            <a:r>
              <a:rPr lang="it-IT" b="1" i="1" dirty="0"/>
              <a:t>   2 </a:t>
            </a:r>
            <a:r>
              <a:rPr lang="it-IT" b="1" i="1" dirty="0" err="1"/>
              <a:t>AdvanSid</a:t>
            </a:r>
            <a:r>
              <a:rPr lang="it-IT" b="1" i="1" dirty="0"/>
              <a:t> 4x4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07FFC0E-ECCF-8C12-0539-7B9A0C0F4C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32" b="9283"/>
          <a:stretch/>
        </p:blipFill>
        <p:spPr>
          <a:xfrm>
            <a:off x="2427077" y="3481361"/>
            <a:ext cx="3392424" cy="2809034"/>
          </a:xfrm>
          <a:prstGeom prst="rect">
            <a:avLst/>
          </a:prstGeom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489C7D92-6B02-385E-6B32-7779BA0E3673}"/>
              </a:ext>
            </a:extLst>
          </p:cNvPr>
          <p:cNvCxnSpPr>
            <a:cxnSpLocks/>
          </p:cNvCxnSpPr>
          <p:nvPr/>
        </p:nvCxnSpPr>
        <p:spPr>
          <a:xfrm flipV="1">
            <a:off x="2023116" y="4047302"/>
            <a:ext cx="502542" cy="7898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EB8D570F-4715-8A03-63C9-1FAD47E92A8C}"/>
              </a:ext>
            </a:extLst>
          </p:cNvPr>
          <p:cNvCxnSpPr/>
          <p:nvPr/>
        </p:nvCxnSpPr>
        <p:spPr>
          <a:xfrm flipV="1">
            <a:off x="2023116" y="4462272"/>
            <a:ext cx="363468" cy="411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C9786CA6-7407-8A32-40E7-163C62469693}"/>
              </a:ext>
            </a:extLst>
          </p:cNvPr>
          <p:cNvCxnSpPr>
            <a:cxnSpLocks/>
          </p:cNvCxnSpPr>
          <p:nvPr/>
        </p:nvCxnSpPr>
        <p:spPr>
          <a:xfrm flipV="1">
            <a:off x="1768100" y="5003462"/>
            <a:ext cx="757558" cy="175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A6998CC6-4439-F6D4-4C04-788F09A174B1}"/>
              </a:ext>
            </a:extLst>
          </p:cNvPr>
          <p:cNvCxnSpPr>
            <a:cxnSpLocks/>
          </p:cNvCxnSpPr>
          <p:nvPr/>
        </p:nvCxnSpPr>
        <p:spPr>
          <a:xfrm>
            <a:off x="1833918" y="5210090"/>
            <a:ext cx="593159" cy="533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5EC753D-601B-88B3-85E3-48E24020D506}"/>
              </a:ext>
            </a:extLst>
          </p:cNvPr>
          <p:cNvSpPr txBox="1"/>
          <p:nvPr/>
        </p:nvSpPr>
        <p:spPr>
          <a:xfrm>
            <a:off x="0" y="293894"/>
            <a:ext cx="12192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800" b="1" dirty="0" err="1">
                <a:solidFill>
                  <a:schemeClr val="accent5">
                    <a:lumMod val="50000"/>
                  </a:schemeClr>
                </a:solidFill>
              </a:rPr>
              <a:t>TaraT</a:t>
            </a:r>
            <a:r>
              <a:rPr lang="it-IT" sz="2800" b="1" dirty="0">
                <a:solidFill>
                  <a:schemeClr val="accent5">
                    <a:lumMod val="50000"/>
                  </a:schemeClr>
                </a:solidFill>
              </a:rPr>
              <a:t> test </a:t>
            </a:r>
            <a:r>
              <a:rPr lang="it-IT" sz="2800" b="1" dirty="0" err="1">
                <a:solidFill>
                  <a:schemeClr val="accent5">
                    <a:lumMod val="50000"/>
                  </a:schemeClr>
                </a:solidFill>
              </a:rPr>
              <a:t>run</a:t>
            </a:r>
            <a:r>
              <a:rPr lang="it-IT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it-IT" sz="2800" b="1" dirty="0" err="1">
                <a:solidFill>
                  <a:schemeClr val="accent5">
                    <a:lumMod val="50000"/>
                  </a:schemeClr>
                </a:solidFill>
              </a:rPr>
              <a:t>at</a:t>
            </a:r>
            <a:r>
              <a:rPr lang="it-IT" sz="2800" b="1" dirty="0">
                <a:solidFill>
                  <a:schemeClr val="accent5">
                    <a:lumMod val="50000"/>
                  </a:schemeClr>
                </a:solidFill>
              </a:rPr>
              <a:t> NCSR </a:t>
            </a:r>
            <a:r>
              <a:rPr lang="it-IT" sz="2800" b="1" dirty="0" err="1">
                <a:solidFill>
                  <a:schemeClr val="accent5">
                    <a:lumMod val="50000"/>
                  </a:schemeClr>
                </a:solidFill>
              </a:rPr>
              <a:t>Demokritos</a:t>
            </a:r>
            <a:r>
              <a:rPr lang="it-IT" sz="2800" b="1" dirty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it-IT" sz="2800" b="1" dirty="0" err="1">
                <a:solidFill>
                  <a:schemeClr val="accent5">
                    <a:lumMod val="50000"/>
                  </a:schemeClr>
                </a:solidFill>
              </a:rPr>
              <a:t>Athens</a:t>
            </a:r>
            <a:r>
              <a:rPr lang="it-IT" sz="2800" b="1" dirty="0">
                <a:solidFill>
                  <a:schemeClr val="accent5">
                    <a:lumMod val="50000"/>
                  </a:schemeClr>
                </a:solidFill>
              </a:rPr>
              <a:t>) June 2021 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1EB42BF-9DE8-CA0A-53C2-F6A958810CE2}"/>
              </a:ext>
            </a:extLst>
          </p:cNvPr>
          <p:cNvSpPr txBox="1"/>
          <p:nvPr/>
        </p:nvSpPr>
        <p:spPr>
          <a:xfrm>
            <a:off x="115020" y="1990797"/>
            <a:ext cx="21680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          thanks to           </a:t>
            </a:r>
          </a:p>
          <a:p>
            <a:pPr algn="ctr"/>
            <a:r>
              <a:rPr lang="it-IT" dirty="0"/>
              <a:t>Natalia P. Zaitseva</a:t>
            </a:r>
          </a:p>
          <a:p>
            <a:pPr algn="ctr"/>
            <a:r>
              <a:rPr lang="it-IT" dirty="0"/>
              <a:t>LLNL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E29A7B1-F992-B206-8CB4-B2A0B77799B4}"/>
              </a:ext>
            </a:extLst>
          </p:cNvPr>
          <p:cNvSpPr txBox="1"/>
          <p:nvPr/>
        </p:nvSpPr>
        <p:spPr>
          <a:xfrm>
            <a:off x="358508" y="1371085"/>
            <a:ext cx="1964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26 x 23 x 11 mm</a:t>
            </a:r>
            <a:r>
              <a:rPr lang="en-GB" baseline="30000" dirty="0"/>
              <a:t>3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DD4201E9-38CF-79B9-42AE-EC97BF374E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48" t="13727" r="53686" b="16960"/>
          <a:stretch/>
        </p:blipFill>
        <p:spPr>
          <a:xfrm>
            <a:off x="7839388" y="4053340"/>
            <a:ext cx="2569099" cy="24202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48559F9C-7BF6-E875-DC72-EDBA6C157FB1}"/>
                  </a:ext>
                </a:extLst>
              </p:cNvPr>
              <p:cNvSpPr txBox="1"/>
              <p:nvPr/>
            </p:nvSpPr>
            <p:spPr>
              <a:xfrm>
                <a:off x="6398517" y="3652253"/>
                <a:ext cx="5427178" cy="2855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it-IT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sz="1200" b="0" i="1" baseline="-2500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∗(⍴ ∗</m:t>
                    </m:r>
                    <m:r>
                      <a:rPr lang="it-IT" sz="12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it-IT" sz="1200" b="0" i="0" smtClean="0">
                        <a:latin typeface="Cambria Math" panose="02040503050406030204" pitchFamily="18" charset="0"/>
                      </a:rPr>
                      <m:t>exp</m:t>
                    </m:r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⁡(−</m:t>
                    </m:r>
                    <m:f>
                      <m:fPr>
                        <m:ctrlPr>
                          <a:rPr lang="it-IT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sSub>
                          <m:sSubPr>
                            <m:ctrlPr>
                              <a:rPr lang="it-IT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it-IT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it-IT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it-IT" sz="1200" dirty="0"/>
                  <a:t>) -</a:t>
                </a:r>
                <a14:m>
                  <m:oMath xmlns:m="http://schemas.openxmlformats.org/officeDocument/2006/math">
                    <m:r>
                      <a:rPr lang="it-IT" sz="1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1200">
                        <a:latin typeface="Cambria Math" panose="02040503050406030204" pitchFamily="18" charset="0"/>
                      </a:rPr>
                      <m:t>exp</m:t>
                    </m:r>
                    <m:r>
                      <a:rPr lang="it-IT" sz="1200" i="1">
                        <a:latin typeface="Cambria Math" panose="02040503050406030204" pitchFamily="18" charset="0"/>
                      </a:rPr>
                      <m:t>⁡(−</m:t>
                    </m:r>
                    <m:f>
                      <m:fPr>
                        <m:ctrlPr>
                          <a:rPr lang="it-IT" sz="1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2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sSub>
                          <m:sSubPr>
                            <m:ctrlPr>
                              <a:rPr lang="it-IT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it-IT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it-IT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it-IT" sz="1200" dirty="0"/>
                  <a:t>)) + (1-</a:t>
                </a:r>
                <a:r>
                  <a:rPr lang="it-IT" sz="1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⍴) *(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200">
                        <a:latin typeface="Cambria Math" panose="02040503050406030204" pitchFamily="18" charset="0"/>
                      </a:rPr>
                      <m:t>exp</m:t>
                    </m:r>
                    <m:r>
                      <a:rPr lang="it-IT" sz="1200" i="1">
                        <a:latin typeface="Cambria Math" panose="02040503050406030204" pitchFamily="18" charset="0"/>
                      </a:rPr>
                      <m:t>⁡(−</m:t>
                    </m:r>
                    <m:f>
                      <m:fPr>
                        <m:ctrlPr>
                          <a:rPr lang="it-IT" sz="1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2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sSub>
                          <m:sSubPr>
                            <m:ctrlPr>
                              <a:rPr lang="it-IT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it-IT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it-IT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it-IT" sz="1200" dirty="0"/>
                  <a:t>) -</a:t>
                </a:r>
                <a14:m>
                  <m:oMath xmlns:m="http://schemas.openxmlformats.org/officeDocument/2006/math">
                    <m:r>
                      <a:rPr lang="it-IT" sz="1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1200">
                        <a:latin typeface="Cambria Math" panose="02040503050406030204" pitchFamily="18" charset="0"/>
                      </a:rPr>
                      <m:t>exp</m:t>
                    </m:r>
                    <m:r>
                      <a:rPr lang="it-IT" sz="1200" i="1">
                        <a:latin typeface="Cambria Math" panose="02040503050406030204" pitchFamily="18" charset="0"/>
                      </a:rPr>
                      <m:t>⁡(−</m:t>
                    </m:r>
                    <m:f>
                      <m:fPr>
                        <m:ctrlPr>
                          <a:rPr lang="it-IT" sz="1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2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sSub>
                          <m:sSubPr>
                            <m:ctrlPr>
                              <a:rPr lang="it-IT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it-IT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it-IT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it-IT" sz="1200" dirty="0"/>
                  <a:t>)))</a:t>
                </a:r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48559F9C-7BF6-E875-DC72-EDBA6C157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8517" y="3652253"/>
                <a:ext cx="5427178" cy="285527"/>
              </a:xfrm>
              <a:prstGeom prst="rect">
                <a:avLst/>
              </a:prstGeom>
              <a:blipFill>
                <a:blip r:embed="rId7"/>
                <a:stretch>
                  <a:fillRect l="-1348" t="-4255" r="-112" b="-1276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>
            <a:extLst>
              <a:ext uri="{FF2B5EF4-FFF2-40B4-BE49-F238E27FC236}">
                <a16:creationId xmlns:a16="http://schemas.microsoft.com/office/drawing/2014/main" id="{48BEEC7C-6CAE-39F8-FDE2-852B0BBED55E}"/>
              </a:ext>
            </a:extLst>
          </p:cNvPr>
          <p:cNvSpPr txBox="1"/>
          <p:nvPr/>
        </p:nvSpPr>
        <p:spPr>
          <a:xfrm>
            <a:off x="6914422" y="3240513"/>
            <a:ext cx="4284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Signal</a:t>
            </a:r>
            <a:r>
              <a:rPr lang="it-IT" dirty="0"/>
              <a:t> </a:t>
            </a:r>
            <a:r>
              <a:rPr lang="it-IT" dirty="0" err="1"/>
              <a:t>parametrization</a:t>
            </a:r>
            <a:r>
              <a:rPr lang="it-IT" dirty="0"/>
              <a:t>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10A593F-3AB5-2866-15B1-C8EF49C0B63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0167"/>
          <a:stretch/>
        </p:blipFill>
        <p:spPr>
          <a:xfrm>
            <a:off x="790" y="6252871"/>
            <a:ext cx="812800" cy="567605"/>
          </a:xfrm>
          <a:prstGeom prst="rect">
            <a:avLst/>
          </a:prstGeom>
        </p:spPr>
      </p:pic>
      <p:pic>
        <p:nvPicPr>
          <p:cNvPr id="14" name="Picture 2" descr="C:\Users\nadia\Desktop\Logo10.png">
            <a:extLst>
              <a:ext uri="{FF2B5EF4-FFF2-40B4-BE49-F238E27FC236}">
                <a16:creationId xmlns:a16="http://schemas.microsoft.com/office/drawing/2014/main" id="{E1FFB7B6-230C-4139-7574-5D664F59A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488351" y="6403478"/>
            <a:ext cx="6746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Google Shape;300;p12">
            <a:extLst>
              <a:ext uri="{FF2B5EF4-FFF2-40B4-BE49-F238E27FC236}">
                <a16:creationId xmlns:a16="http://schemas.microsoft.com/office/drawing/2014/main" id="{2D50127F-693B-BC21-C650-A1A137C9F8F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12800" y="6245252"/>
            <a:ext cx="1599593" cy="8035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3955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1E948-A5EB-8077-3CE2-001264FD1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o 15">
            <a:extLst>
              <a:ext uri="{FF2B5EF4-FFF2-40B4-BE49-F238E27FC236}">
                <a16:creationId xmlns:a16="http://schemas.microsoft.com/office/drawing/2014/main" id="{A49FFCC4-C274-48EA-BC19-8743750F85D6}"/>
              </a:ext>
            </a:extLst>
          </p:cNvPr>
          <p:cNvGrpSpPr/>
          <p:nvPr/>
        </p:nvGrpSpPr>
        <p:grpSpPr>
          <a:xfrm>
            <a:off x="7156160" y="1650031"/>
            <a:ext cx="3755361" cy="3707705"/>
            <a:chOff x="6365310" y="1705170"/>
            <a:chExt cx="3755361" cy="3707705"/>
          </a:xfrm>
        </p:grpSpPr>
        <p:pic>
          <p:nvPicPr>
            <p:cNvPr id="15" name="Immagine 14" descr="Immagine che contiene testo, schermata, diagramma, linea&#10;&#10;Il contenuto generato dall'IA potrebbe non essere corretto.">
              <a:extLst>
                <a:ext uri="{FF2B5EF4-FFF2-40B4-BE49-F238E27FC236}">
                  <a16:creationId xmlns:a16="http://schemas.microsoft.com/office/drawing/2014/main" id="{1336F337-CD30-EDE1-8992-63862F1A0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5310" y="1705170"/>
              <a:ext cx="3755361" cy="3707705"/>
            </a:xfrm>
            <a:prstGeom prst="rect">
              <a:avLst/>
            </a:prstGeom>
          </p:spPr>
        </p:pic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759CCFB2-FD7E-698C-7E10-150837D1A31E}"/>
                </a:ext>
              </a:extLst>
            </p:cNvPr>
            <p:cNvSpPr txBox="1"/>
            <p:nvPr/>
          </p:nvSpPr>
          <p:spPr>
            <a:xfrm>
              <a:off x="8242991" y="3674350"/>
              <a:ext cx="2519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i="1" dirty="0"/>
                <a:t>e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9A1143EC-24CC-093E-D931-4B624BB39B85}"/>
                </a:ext>
              </a:extLst>
            </p:cNvPr>
            <p:cNvSpPr txBox="1"/>
            <p:nvPr/>
          </p:nvSpPr>
          <p:spPr>
            <a:xfrm>
              <a:off x="8582047" y="3212685"/>
              <a:ext cx="25680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i="1" dirty="0"/>
                <a:t>d</a:t>
              </a: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3F6C6830-0931-3F6C-E90E-11306A95C7B1}"/>
                </a:ext>
              </a:extLst>
            </p:cNvPr>
            <p:cNvSpPr txBox="1"/>
            <p:nvPr/>
          </p:nvSpPr>
          <p:spPr>
            <a:xfrm>
              <a:off x="8838849" y="3520461"/>
              <a:ext cx="25680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i="1" dirty="0"/>
                <a:t>p</a:t>
              </a:r>
            </a:p>
          </p:txBody>
        </p: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C98CF9E2-92DF-B783-FCCE-AE66EA4235E9}"/>
              </a:ext>
            </a:extLst>
          </p:cNvPr>
          <p:cNvGrpSpPr/>
          <p:nvPr/>
        </p:nvGrpSpPr>
        <p:grpSpPr>
          <a:xfrm>
            <a:off x="6784891" y="1257084"/>
            <a:ext cx="4031487" cy="3739116"/>
            <a:chOff x="725718" y="1297276"/>
            <a:chExt cx="4031487" cy="373911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E15320B-E166-4C55-AA5E-03A021D33B91}"/>
                </a:ext>
              </a:extLst>
            </p:cNvPr>
            <p:cNvSpPr txBox="1"/>
            <p:nvPr/>
          </p:nvSpPr>
          <p:spPr>
            <a:xfrm>
              <a:off x="2071329" y="1297276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it-IT" dirty="0"/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7C3FB40B-713A-5AE5-3CFF-E783D2FEF814}"/>
                </a:ext>
              </a:extLst>
            </p:cNvPr>
            <p:cNvSpPr txBox="1"/>
            <p:nvPr/>
          </p:nvSpPr>
          <p:spPr>
            <a:xfrm rot="16200000">
              <a:off x="111992" y="2645566"/>
              <a:ext cx="1596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(</a:t>
              </a:r>
              <a:r>
                <a:rPr lang="it-IT" dirty="0" err="1"/>
                <a:t>Q</a:t>
              </a:r>
              <a:r>
                <a:rPr lang="it-IT" baseline="-25000" dirty="0" err="1"/>
                <a:t>tot</a:t>
              </a:r>
              <a:r>
                <a:rPr lang="it-IT" dirty="0" err="1"/>
                <a:t>-Q</a:t>
              </a:r>
              <a:r>
                <a:rPr lang="it-IT" baseline="-25000" dirty="0" err="1"/>
                <a:t>fast</a:t>
              </a:r>
              <a:r>
                <a:rPr lang="it-IT" dirty="0"/>
                <a:t>)/</a:t>
              </a:r>
              <a:r>
                <a:rPr lang="it-IT" dirty="0" err="1"/>
                <a:t>Q</a:t>
              </a:r>
              <a:r>
                <a:rPr lang="it-IT" baseline="-25000" dirty="0" err="1"/>
                <a:t>tot</a:t>
              </a:r>
              <a:endParaRPr lang="en-US" baseline="-25000" dirty="0"/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40D9C778-F2E9-DC6F-C168-CD984398F575}"/>
                </a:ext>
              </a:extLst>
            </p:cNvPr>
            <p:cNvSpPr txBox="1"/>
            <p:nvPr/>
          </p:nvSpPr>
          <p:spPr>
            <a:xfrm>
              <a:off x="3848558" y="4667060"/>
              <a:ext cx="9086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Q</a:t>
              </a:r>
              <a:r>
                <a:rPr lang="it-IT" baseline="-25000" dirty="0" err="1"/>
                <a:t>tot</a:t>
              </a:r>
              <a:r>
                <a:rPr lang="it-IT" baseline="-25000" dirty="0"/>
                <a:t> (</a:t>
              </a:r>
              <a:r>
                <a:rPr lang="it-IT" baseline="-25000" dirty="0" err="1"/>
                <a:t>a.u</a:t>
              </a:r>
              <a:r>
                <a:rPr lang="it-IT" baseline="-25000" dirty="0"/>
                <a:t>.)</a:t>
              </a:r>
              <a:endParaRPr lang="en-US" baseline="-25000" dirty="0"/>
            </a:p>
          </p:txBody>
        </p:sp>
      </p:grpSp>
      <p:sp>
        <p:nvSpPr>
          <p:cNvPr id="23" name="Rettangolo 22">
            <a:extLst>
              <a:ext uri="{FF2B5EF4-FFF2-40B4-BE49-F238E27FC236}">
                <a16:creationId xmlns:a16="http://schemas.microsoft.com/office/drawing/2014/main" id="{C0B76F94-3E6E-5FC6-7FB8-4129BF011FC6}"/>
              </a:ext>
            </a:extLst>
          </p:cNvPr>
          <p:cNvSpPr/>
          <p:nvPr/>
        </p:nvSpPr>
        <p:spPr>
          <a:xfrm>
            <a:off x="6541494" y="1419880"/>
            <a:ext cx="4866316" cy="39378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64D57F3-AC72-CA29-9D6C-D4F76FB63988}"/>
              </a:ext>
            </a:extLst>
          </p:cNvPr>
          <p:cNvSpPr txBox="1"/>
          <p:nvPr/>
        </p:nvSpPr>
        <p:spPr>
          <a:xfrm>
            <a:off x="0" y="293894"/>
            <a:ext cx="12192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800" b="1" dirty="0" err="1">
                <a:solidFill>
                  <a:schemeClr val="accent5">
                    <a:lumMod val="50000"/>
                  </a:schemeClr>
                </a:solidFill>
              </a:rPr>
              <a:t>TaraT</a:t>
            </a:r>
            <a:r>
              <a:rPr lang="it-IT" sz="2800" b="1" dirty="0">
                <a:solidFill>
                  <a:schemeClr val="accent5">
                    <a:lumMod val="50000"/>
                  </a:schemeClr>
                </a:solidFill>
              </a:rPr>
              <a:t> paper status: </a:t>
            </a:r>
            <a:r>
              <a:rPr lang="it-IT" sz="2800" b="1" dirty="0" err="1">
                <a:solidFill>
                  <a:schemeClr val="accent5">
                    <a:lumMod val="50000"/>
                  </a:schemeClr>
                </a:solidFill>
              </a:rPr>
              <a:t>analysis</a:t>
            </a:r>
            <a:r>
              <a:rPr lang="it-IT" sz="2800" b="1" dirty="0">
                <a:solidFill>
                  <a:schemeClr val="accent5">
                    <a:lumMod val="50000"/>
                  </a:schemeClr>
                </a:solidFill>
              </a:rPr>
              <a:t> upgrades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AC0F84F-3213-B160-5A9C-56F5B1176D8A}"/>
              </a:ext>
            </a:extLst>
          </p:cNvPr>
          <p:cNvSpPr txBox="1"/>
          <p:nvPr/>
        </p:nvSpPr>
        <p:spPr>
          <a:xfrm>
            <a:off x="6526321" y="5625037"/>
            <a:ext cx="4896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p-d </a:t>
            </a:r>
            <a:r>
              <a:rPr lang="it-IT" dirty="0" err="1">
                <a:sym typeface="Wingdings" panose="05000000000000000000" pitchFamily="2" charset="2"/>
              </a:rPr>
              <a:t>discrimination</a:t>
            </a:r>
            <a:r>
              <a:rPr lang="it-IT" dirty="0">
                <a:sym typeface="Wingdings" panose="05000000000000000000" pitchFamily="2" charset="2"/>
              </a:rPr>
              <a:t>, </a:t>
            </a:r>
            <a:r>
              <a:rPr lang="it-IT" dirty="0" err="1">
                <a:sym typeface="Wingdings" panose="05000000000000000000" pitchFamily="2" charset="2"/>
              </a:rPr>
              <a:t>it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is</a:t>
            </a:r>
            <a:r>
              <a:rPr lang="it-IT" dirty="0">
                <a:sym typeface="Wingdings" panose="05000000000000000000" pitchFamily="2" charset="2"/>
              </a:rPr>
              <a:t> working </a:t>
            </a:r>
            <a:r>
              <a:rPr lang="it-IT" dirty="0" err="1">
                <a:sym typeface="Wingdings" panose="05000000000000000000" pitchFamily="2" charset="2"/>
              </a:rPr>
              <a:t>also</a:t>
            </a:r>
            <a:r>
              <a:rPr lang="it-IT" dirty="0">
                <a:sym typeface="Wingdings" panose="05000000000000000000" pitchFamily="2" charset="2"/>
              </a:rPr>
              <a:t> for </a:t>
            </a:r>
            <a:r>
              <a:rPr lang="it-IT" dirty="0" err="1">
                <a:sym typeface="Wingdings" panose="05000000000000000000" pitchFamily="2" charset="2"/>
              </a:rPr>
              <a:t>SiPM</a:t>
            </a:r>
            <a:endParaRPr lang="it-IT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IT" dirty="0" err="1">
                <a:sym typeface="Wingdings" panose="05000000000000000000" pitchFamily="2" charset="2"/>
              </a:rPr>
              <a:t>Possibility</a:t>
            </a:r>
            <a:r>
              <a:rPr lang="it-IT" dirty="0">
                <a:sym typeface="Wingdings" panose="05000000000000000000" pitchFamily="2" charset="2"/>
              </a:rPr>
              <a:t> to </a:t>
            </a:r>
            <a:r>
              <a:rPr lang="it-IT" dirty="0" err="1">
                <a:sym typeface="Wingdings" panose="05000000000000000000" pitchFamily="2" charset="2"/>
              </a:rPr>
              <a:t>disentangle</a:t>
            </a:r>
            <a:r>
              <a:rPr lang="it-IT" dirty="0">
                <a:sym typeface="Wingdings" panose="05000000000000000000" pitchFamily="2" charset="2"/>
              </a:rPr>
              <a:t> break-up </a:t>
            </a:r>
            <a:r>
              <a:rPr lang="it-IT" dirty="0" err="1">
                <a:sym typeface="Wingdings" panose="05000000000000000000" pitchFamily="2" charset="2"/>
              </a:rPr>
              <a:t>protons</a:t>
            </a:r>
            <a:r>
              <a:rPr lang="it-IT" dirty="0">
                <a:sym typeface="Wingdings" panose="05000000000000000000" pitchFamily="2" charset="2"/>
              </a:rPr>
              <a:t>!</a:t>
            </a: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A5BA3909-CBEF-48E4-E0B3-28094599FF07}"/>
              </a:ext>
            </a:extLst>
          </p:cNvPr>
          <p:cNvGrpSpPr/>
          <p:nvPr/>
        </p:nvGrpSpPr>
        <p:grpSpPr>
          <a:xfrm>
            <a:off x="636754" y="1650031"/>
            <a:ext cx="4622918" cy="3878394"/>
            <a:chOff x="6843365" y="1604878"/>
            <a:chExt cx="4622918" cy="3878394"/>
          </a:xfrm>
        </p:grpSpPr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C1049600-0212-2DA1-E6F2-3A31ED15B6A7}"/>
                </a:ext>
              </a:extLst>
            </p:cNvPr>
            <p:cNvGrpSpPr/>
            <p:nvPr/>
          </p:nvGrpSpPr>
          <p:grpSpPr>
            <a:xfrm>
              <a:off x="6843365" y="1604878"/>
              <a:ext cx="4622918" cy="3878394"/>
              <a:chOff x="717372" y="1808583"/>
              <a:chExt cx="4622918" cy="387839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40EDA35-93C3-B8AB-C279-48EB6F812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r="52840" b="19010"/>
              <a:stretch>
                <a:fillRect/>
              </a:stretch>
            </p:blipFill>
            <p:spPr>
              <a:xfrm>
                <a:off x="717372" y="1808583"/>
                <a:ext cx="4622918" cy="3657053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DA532CD-DE62-986C-5858-E613FDB518DA}"/>
                  </a:ext>
                </a:extLst>
              </p:cNvPr>
              <p:cNvSpPr txBox="1"/>
              <p:nvPr/>
            </p:nvSpPr>
            <p:spPr>
              <a:xfrm>
                <a:off x="1883230" y="5348423"/>
                <a:ext cx="308578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Zhou, NIM A 1027 (2022) 166287</a:t>
                </a:r>
                <a:endParaRPr lang="it-IT" sz="1600" dirty="0"/>
              </a:p>
            </p:txBody>
          </p:sp>
        </p:grp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194D0366-ECBC-5006-B22E-6A520DFF6CCC}"/>
                </a:ext>
              </a:extLst>
            </p:cNvPr>
            <p:cNvSpPr txBox="1"/>
            <p:nvPr/>
          </p:nvSpPr>
          <p:spPr>
            <a:xfrm>
              <a:off x="8641582" y="1847174"/>
              <a:ext cx="15688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Standard PMT</a:t>
              </a:r>
              <a:endParaRPr lang="en-US" dirty="0"/>
            </a:p>
          </p:txBody>
        </p:sp>
      </p:grp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83531CB7-BFE0-6AFA-0768-094B5352362E}"/>
              </a:ext>
            </a:extLst>
          </p:cNvPr>
          <p:cNvSpPr txBox="1"/>
          <p:nvPr/>
        </p:nvSpPr>
        <p:spPr>
          <a:xfrm>
            <a:off x="6643533" y="969150"/>
            <a:ext cx="4662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TARAT </a:t>
            </a:r>
            <a:r>
              <a:rPr lang="it-IT" dirty="0" err="1"/>
              <a:t>measurements</a:t>
            </a:r>
            <a:r>
              <a:rPr lang="it-IT" dirty="0"/>
              <a:t> </a:t>
            </a:r>
            <a:r>
              <a:rPr lang="it-IT" dirty="0" err="1"/>
              <a:t>Demokritos</a:t>
            </a:r>
            <a:r>
              <a:rPr lang="it-IT" dirty="0"/>
              <a:t> </a:t>
            </a:r>
            <a:r>
              <a:rPr lang="it-IT" b="1" dirty="0">
                <a:solidFill>
                  <a:srgbClr val="FF0000"/>
                </a:solidFill>
              </a:rPr>
              <a:t>En=15MeV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49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C05D79A-6077-1CD6-1702-C0C4B79245A5}"/>
              </a:ext>
            </a:extLst>
          </p:cNvPr>
          <p:cNvSpPr txBox="1"/>
          <p:nvPr/>
        </p:nvSpPr>
        <p:spPr>
          <a:xfrm>
            <a:off x="0" y="551760"/>
            <a:ext cx="12192000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3200" b="1" i="1" dirty="0">
                <a:solidFill>
                  <a:schemeClr val="accent5">
                    <a:lumMod val="50000"/>
                  </a:schemeClr>
                </a:solidFill>
              </a:rPr>
              <a:t>Outlook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8112C37D-F519-A8AE-A912-301EC22E145D}"/>
              </a:ext>
            </a:extLst>
          </p:cNvPr>
          <p:cNvSpPr txBox="1">
            <a:spLocks/>
          </p:cNvSpPr>
          <p:nvPr/>
        </p:nvSpPr>
        <p:spPr>
          <a:xfrm>
            <a:off x="82385" y="1280639"/>
            <a:ext cx="12027230" cy="314621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r>
              <a:rPr lang="nb-NO" sz="2400" dirty="0"/>
              <a:t>	  </a:t>
            </a:r>
            <a:r>
              <a:rPr lang="nb-NO" sz="2400" dirty="0">
                <a:solidFill>
                  <a:srgbClr val="FF0000"/>
                </a:solidFill>
              </a:rPr>
              <a:t>stilbene detectors development</a:t>
            </a:r>
          </a:p>
          <a:p>
            <a:pPr marL="0" indent="0">
              <a:buNone/>
            </a:pPr>
            <a:r>
              <a:rPr lang="nb-NO" sz="2400" dirty="0"/>
              <a:t>               - A new experimental approach for replacing the </a:t>
            </a:r>
            <a:r>
              <a:rPr lang="nb-NO" sz="2400" i="1" dirty="0"/>
              <a:t>C</a:t>
            </a:r>
            <a:r>
              <a:rPr lang="nb-NO" sz="2400" i="1" baseline="-25000" dirty="0"/>
              <a:t>6</a:t>
            </a:r>
            <a:r>
              <a:rPr lang="nb-NO" sz="2400" i="1" dirty="0"/>
              <a:t>D</a:t>
            </a:r>
            <a:r>
              <a:rPr lang="nb-NO" sz="2400" i="1" baseline="-25000" dirty="0"/>
              <a:t>6</a:t>
            </a:r>
            <a:r>
              <a:rPr lang="nb-NO" sz="2400" dirty="0"/>
              <a:t> for </a:t>
            </a:r>
            <a:r>
              <a:rPr lang="nb-NO" sz="2400" i="1" dirty="0"/>
              <a:t>n-</a:t>
            </a:r>
            <a:r>
              <a:rPr lang="nb-NO" sz="2400" i="1" dirty="0">
                <a:latin typeface="Symbol" panose="05050102010706020507" pitchFamily="18" charset="2"/>
              </a:rPr>
              <a:t>g </a:t>
            </a:r>
            <a:r>
              <a:rPr lang="nb-NO" sz="2400" dirty="0"/>
              <a:t>capture reactions</a:t>
            </a:r>
            <a:endParaRPr lang="nb-NO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nb-NO" sz="2400" dirty="0"/>
              <a:t>	- Moving further to </a:t>
            </a:r>
            <a:r>
              <a:rPr lang="nb-NO" sz="2400" i="1" dirty="0"/>
              <a:t>n-n</a:t>
            </a:r>
            <a:r>
              <a:rPr lang="nb-NO" sz="2400" dirty="0"/>
              <a:t> and </a:t>
            </a:r>
            <a:r>
              <a:rPr lang="nb-NO" sz="2400" i="1" dirty="0"/>
              <a:t>n-n’</a:t>
            </a:r>
            <a:r>
              <a:rPr lang="nb-NO" sz="2400" dirty="0"/>
              <a:t> elastic and inelastic scattering measurements</a:t>
            </a:r>
          </a:p>
          <a:p>
            <a:pPr marL="0" indent="0">
              <a:buNone/>
            </a:pPr>
            <a:r>
              <a:rPr lang="nb-NO" sz="2400" dirty="0"/>
              <a:t>	- New PSTIL stilbene detector array for n_TOF </a:t>
            </a:r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endParaRPr lang="nb-NO" sz="16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08A041A-AB18-78A5-2A52-6C1E9B5B46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167"/>
          <a:stretch/>
        </p:blipFill>
        <p:spPr>
          <a:xfrm>
            <a:off x="164771" y="5882284"/>
            <a:ext cx="1076199" cy="751545"/>
          </a:xfrm>
          <a:prstGeom prst="rect">
            <a:avLst/>
          </a:prstGeom>
        </p:spPr>
      </p:pic>
      <p:pic>
        <p:nvPicPr>
          <p:cNvPr id="8" name="Picture 2" descr="C:\Users\nadia\Desktop\Logo10.png">
            <a:extLst>
              <a:ext uri="{FF2B5EF4-FFF2-40B4-BE49-F238E27FC236}">
                <a16:creationId xmlns:a16="http://schemas.microsoft.com/office/drawing/2014/main" id="{529FC481-A8FE-4099-E2BC-B639800CB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50260" y="6217904"/>
            <a:ext cx="6746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Google Shape;300;p12">
            <a:extLst>
              <a:ext uri="{FF2B5EF4-FFF2-40B4-BE49-F238E27FC236}">
                <a16:creationId xmlns:a16="http://schemas.microsoft.com/office/drawing/2014/main" id="{86CE9634-508D-FA3D-224F-C8446E190E6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9343"/>
          <a:stretch/>
        </p:blipFill>
        <p:spPr>
          <a:xfrm>
            <a:off x="1369605" y="5930445"/>
            <a:ext cx="2210022" cy="90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7903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4CA10F56-FBF5-4B08-0B87-434900445014}"/>
              </a:ext>
            </a:extLst>
          </p:cNvPr>
          <p:cNvSpPr txBox="1">
            <a:spLocks/>
          </p:cNvSpPr>
          <p:nvPr/>
        </p:nvSpPr>
        <p:spPr>
          <a:xfrm>
            <a:off x="44450" y="1327355"/>
            <a:ext cx="12147550" cy="4827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500" dirty="0">
                <a:latin typeface="+mn-lt"/>
              </a:rPr>
              <a:t>A. Musumarra, </a:t>
            </a:r>
            <a:r>
              <a:rPr lang="it-IT" sz="1500" dirty="0" err="1">
                <a:latin typeface="+mn-lt"/>
              </a:rPr>
              <a:t>invited</a:t>
            </a:r>
            <a:r>
              <a:rPr lang="it-IT" sz="1500" dirty="0">
                <a:latin typeface="+mn-lt"/>
              </a:rPr>
              <a:t> Talk a HINPW7 2024 Ioannina, </a:t>
            </a:r>
            <a:r>
              <a:rPr lang="it-IT" sz="1500" dirty="0" err="1">
                <a:latin typeface="+mn-lt"/>
              </a:rPr>
              <a:t>Greece</a:t>
            </a:r>
            <a:endParaRPr lang="it-IT" sz="1500" dirty="0">
              <a:latin typeface="+mn-lt"/>
            </a:endParaRPr>
          </a:p>
          <a:p>
            <a:r>
              <a:rPr lang="en-US" sz="1500" dirty="0">
                <a:solidFill>
                  <a:srgbClr val="FF0000"/>
                </a:solidFill>
                <a:latin typeface="+mn-lt"/>
              </a:rPr>
              <a:t>Towards the next generation of detectors for neutron induced reactions at n_TOF (CERN)</a:t>
            </a:r>
          </a:p>
          <a:p>
            <a:r>
              <a:rPr lang="en-US" sz="1600" dirty="0"/>
              <a:t>EPJ Web of Conferences 304 (2024) 01009 </a:t>
            </a:r>
          </a:p>
          <a:p>
            <a:r>
              <a:rPr lang="it-IT" sz="1500" dirty="0">
                <a:solidFill>
                  <a:srgbClr val="FF0000"/>
                </a:solidFill>
                <a:latin typeface="+mn-lt"/>
                <a:hlinkClick r:id="rId2"/>
              </a:rPr>
              <a:t>https://doi.org/10.1051/epjconf/202430401009</a:t>
            </a:r>
            <a:endParaRPr lang="it-IT" sz="1500" dirty="0">
              <a:solidFill>
                <a:srgbClr val="FF0000"/>
              </a:solidFill>
              <a:latin typeface="+mn-lt"/>
            </a:endParaRPr>
          </a:p>
          <a:p>
            <a:endParaRPr lang="it-IT" sz="1500" dirty="0">
              <a:solidFill>
                <a:srgbClr val="FF0000"/>
              </a:solidFill>
              <a:latin typeface="+mn-lt"/>
            </a:endParaRPr>
          </a:p>
          <a:p>
            <a:r>
              <a:rPr lang="it-IT" sz="1500" dirty="0">
                <a:latin typeface="+mn-lt"/>
              </a:rPr>
              <a:t>D. </a:t>
            </a:r>
            <a:r>
              <a:rPr lang="it-IT" sz="1500" dirty="0" err="1">
                <a:latin typeface="+mn-lt"/>
              </a:rPr>
              <a:t>Papanikolaou</a:t>
            </a:r>
            <a:r>
              <a:rPr lang="it-IT" sz="1500" dirty="0">
                <a:latin typeface="+mn-lt"/>
              </a:rPr>
              <a:t>, talk a ANP2024, </a:t>
            </a:r>
            <a:r>
              <a:rPr lang="it-IT" sz="1500" dirty="0" err="1">
                <a:latin typeface="+mn-lt"/>
              </a:rPr>
              <a:t>Tessalonikki</a:t>
            </a:r>
            <a:r>
              <a:rPr lang="it-IT" sz="1500" dirty="0">
                <a:latin typeface="+mn-lt"/>
              </a:rPr>
              <a:t>, </a:t>
            </a:r>
            <a:r>
              <a:rPr lang="it-IT" sz="1500" dirty="0" err="1">
                <a:latin typeface="+mn-lt"/>
              </a:rPr>
              <a:t>Greece</a:t>
            </a:r>
            <a:endParaRPr lang="it-IT" sz="1500" dirty="0">
              <a:latin typeface="+mn-lt"/>
            </a:endParaRPr>
          </a:p>
          <a:p>
            <a:r>
              <a:rPr lang="it-IT" sz="15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500" dirty="0">
                <a:solidFill>
                  <a:srgbClr val="FF0000"/>
                </a:solidFill>
                <a:latin typeface="+mn-lt"/>
              </a:rPr>
              <a:t>“SOLARIS”: A neutron tracker for the next generation of solar missions</a:t>
            </a:r>
            <a:endParaRPr lang="it-IT" sz="1500" dirty="0">
              <a:solidFill>
                <a:srgbClr val="FF0000"/>
              </a:solidFill>
              <a:latin typeface="+mn-lt"/>
            </a:endParaRPr>
          </a:p>
          <a:p>
            <a:endParaRPr lang="it-IT" sz="1500" dirty="0">
              <a:latin typeface="+mn-lt"/>
            </a:endParaRPr>
          </a:p>
          <a:p>
            <a:r>
              <a:rPr lang="it-IT" sz="1500" dirty="0">
                <a:latin typeface="+mn-lt"/>
              </a:rPr>
              <a:t>D. </a:t>
            </a:r>
            <a:r>
              <a:rPr lang="it-IT" sz="1500" dirty="0" err="1">
                <a:latin typeface="+mn-lt"/>
              </a:rPr>
              <a:t>Papanikolaou</a:t>
            </a:r>
            <a:r>
              <a:rPr lang="it-IT" sz="1500" dirty="0">
                <a:latin typeface="+mn-lt"/>
              </a:rPr>
              <a:t>, talk a HNPS-2024 </a:t>
            </a:r>
            <a:r>
              <a:rPr lang="it-IT" sz="1500" dirty="0" err="1">
                <a:latin typeface="+mn-lt"/>
              </a:rPr>
              <a:t>Tessalonikki</a:t>
            </a:r>
            <a:r>
              <a:rPr lang="it-IT" sz="1500" dirty="0">
                <a:latin typeface="+mn-lt"/>
              </a:rPr>
              <a:t>, </a:t>
            </a:r>
            <a:r>
              <a:rPr lang="it-IT" sz="1500" dirty="0" err="1">
                <a:latin typeface="+mn-lt"/>
              </a:rPr>
              <a:t>Greece</a:t>
            </a:r>
            <a:r>
              <a:rPr lang="it-IT" sz="1500" dirty="0">
                <a:latin typeface="+mn-lt"/>
              </a:rPr>
              <a:t> </a:t>
            </a:r>
          </a:p>
          <a:p>
            <a:r>
              <a:rPr lang="en-US" sz="1500" dirty="0">
                <a:solidFill>
                  <a:srgbClr val="FF0000"/>
                </a:solidFill>
                <a:latin typeface="+mn-lt"/>
              </a:rPr>
              <a:t>Neutron capture reactions for nuclear astrophysics: Development &amp; characterization of an innovative detection setup based on trans-Stilbene organic scintillators</a:t>
            </a:r>
          </a:p>
          <a:p>
            <a:r>
              <a:rPr lang="en-US" sz="1500" dirty="0">
                <a:latin typeface="+mn-lt"/>
              </a:rPr>
              <a:t>HNPS Advances in Nuclear Physics 31 (2025) 1</a:t>
            </a:r>
          </a:p>
          <a:p>
            <a:r>
              <a:rPr lang="en-US" sz="1500" dirty="0">
                <a:solidFill>
                  <a:srgbClr val="FF0000"/>
                </a:solidFill>
                <a:latin typeface="+mn-lt"/>
                <a:hlinkClick r:id="rId3"/>
              </a:rPr>
              <a:t>https://doi.org/10.12681/hnpsanp.7995</a:t>
            </a:r>
            <a:endParaRPr lang="en-US" sz="1500" dirty="0">
              <a:solidFill>
                <a:srgbClr val="FF0000"/>
              </a:solidFill>
              <a:latin typeface="+mn-lt"/>
            </a:endParaRPr>
          </a:p>
          <a:p>
            <a:endParaRPr lang="it-IT" sz="1500" dirty="0">
              <a:latin typeface="+mn-lt"/>
            </a:endParaRPr>
          </a:p>
          <a:p>
            <a:r>
              <a:rPr lang="en-US" sz="1500" dirty="0">
                <a:latin typeface="+mn-lt"/>
              </a:rPr>
              <a:t>A. </a:t>
            </a:r>
            <a:r>
              <a:rPr lang="en-US" sz="1500" dirty="0" err="1">
                <a:latin typeface="+mn-lt"/>
              </a:rPr>
              <a:t>Musumarra</a:t>
            </a:r>
            <a:r>
              <a:rPr lang="en-US" sz="1500" dirty="0">
                <a:latin typeface="+mn-lt"/>
              </a:rPr>
              <a:t>, talk a NPD2025, Madrid, Spain</a:t>
            </a:r>
          </a:p>
          <a:p>
            <a:r>
              <a:rPr lang="en-US" sz="1500" dirty="0">
                <a:solidFill>
                  <a:srgbClr val="FF0000"/>
                </a:solidFill>
                <a:latin typeface="+mn-lt"/>
              </a:rPr>
              <a:t>Development of a trans-Stilbene multi-detector array for measuring elastic and inelastic neutron cross-section channels</a:t>
            </a:r>
          </a:p>
          <a:p>
            <a:r>
              <a:rPr lang="en-US" sz="1500" dirty="0">
                <a:solidFill>
                  <a:srgbClr val="156082"/>
                </a:solidFill>
                <a:latin typeface="+mn-lt"/>
              </a:rPr>
              <a:t>(to be submitted to EPJ Web of Conferences)</a:t>
            </a:r>
          </a:p>
          <a:p>
            <a:endParaRPr lang="en-US" sz="1500" dirty="0">
              <a:solidFill>
                <a:srgbClr val="FF0000"/>
              </a:solidFill>
              <a:latin typeface="+mn-lt"/>
            </a:endParaRPr>
          </a:p>
          <a:p>
            <a:r>
              <a:rPr lang="it-IT" sz="1500" dirty="0"/>
              <a:t>D. </a:t>
            </a:r>
            <a:r>
              <a:rPr lang="it-IT" sz="1500" dirty="0" err="1"/>
              <a:t>Papanikolaou</a:t>
            </a:r>
            <a:r>
              <a:rPr lang="it-IT" sz="1500" dirty="0"/>
              <a:t> et al., </a:t>
            </a:r>
            <a:r>
              <a:rPr lang="en-US" sz="1500" dirty="0"/>
              <a:t>Applied Radiation and Isotopes 227 (2026) 112304</a:t>
            </a:r>
          </a:p>
          <a:p>
            <a:r>
              <a:rPr lang="it-IT" sz="1500" dirty="0">
                <a:solidFill>
                  <a:srgbClr val="FF0000"/>
                </a:solidFill>
              </a:rPr>
              <a:t> </a:t>
            </a:r>
            <a:r>
              <a:rPr lang="en-US" sz="1500" dirty="0">
                <a:solidFill>
                  <a:srgbClr val="FF0000"/>
                </a:solidFill>
              </a:rPr>
              <a:t>“SOLARIS”: A neutron tracker for the next generation of solar missions</a:t>
            </a:r>
            <a:endParaRPr lang="it-IT" sz="1500" dirty="0">
              <a:solidFill>
                <a:srgbClr val="FF0000"/>
              </a:solidFill>
            </a:endParaRPr>
          </a:p>
          <a:p>
            <a:r>
              <a:rPr lang="en-US" sz="1500" dirty="0">
                <a:hlinkClick r:id="rId4"/>
              </a:rPr>
              <a:t>https://doi.org/10.1016/j.apradiso.2025.112304</a:t>
            </a:r>
            <a:endParaRPr lang="it-IT" sz="1500" dirty="0"/>
          </a:p>
          <a:p>
            <a:endParaRPr lang="en-US" sz="1500" dirty="0">
              <a:solidFill>
                <a:srgbClr val="FF0000"/>
              </a:solidFill>
              <a:latin typeface="+mn-lt"/>
            </a:endParaRPr>
          </a:p>
          <a:p>
            <a:endParaRPr lang="en-US" sz="1500" dirty="0">
              <a:solidFill>
                <a:srgbClr val="FF0000"/>
              </a:solidFill>
              <a:latin typeface="+mn-lt"/>
            </a:endParaRPr>
          </a:p>
          <a:p>
            <a:endParaRPr lang="en-US" sz="15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0D35C0E-EC6D-3307-0AF4-94461F2D3298}"/>
              </a:ext>
            </a:extLst>
          </p:cNvPr>
          <p:cNvSpPr txBox="1"/>
          <p:nvPr/>
        </p:nvSpPr>
        <p:spPr>
          <a:xfrm>
            <a:off x="0" y="169259"/>
            <a:ext cx="12192000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3200" b="1" i="1" dirty="0">
                <a:solidFill>
                  <a:schemeClr val="accent5">
                    <a:lumMod val="50000"/>
                  </a:schemeClr>
                </a:solidFill>
              </a:rPr>
              <a:t>Talk and papers 2024-2026</a:t>
            </a:r>
          </a:p>
        </p:txBody>
      </p:sp>
    </p:spTree>
    <p:extLst>
      <p:ext uri="{BB962C8B-B14F-4D97-AF65-F5344CB8AC3E}">
        <p14:creationId xmlns:p14="http://schemas.microsoft.com/office/powerpoint/2010/main" val="2319333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66070-12B6-7BF6-E7BB-BB6F19924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442" y="1533371"/>
            <a:ext cx="11511116" cy="4351338"/>
          </a:xfrm>
        </p:spPr>
        <p:txBody>
          <a:bodyPr>
            <a:normAutofit fontScale="25000" lnSpcReduction="20000"/>
          </a:bodyPr>
          <a:lstStyle/>
          <a:p>
            <a:r>
              <a:rPr lang="it-IT" sz="9600" dirty="0"/>
              <a:t>C-12 (B-11) </a:t>
            </a:r>
            <a:r>
              <a:rPr lang="it-IT" sz="9600" dirty="0" err="1"/>
              <a:t>analysis</a:t>
            </a:r>
            <a:r>
              <a:rPr lang="it-IT" sz="9600" dirty="0"/>
              <a:t> </a:t>
            </a:r>
            <a:r>
              <a:rPr lang="it-IT" sz="9600" dirty="0" err="1"/>
              <a:t>is</a:t>
            </a:r>
            <a:r>
              <a:rPr lang="it-IT" sz="9600" dirty="0"/>
              <a:t> in progress (EAR1 </a:t>
            </a:r>
            <a:r>
              <a:rPr lang="it-IT" sz="9600" dirty="0" err="1"/>
              <a:t>measurement</a:t>
            </a:r>
            <a:r>
              <a:rPr lang="it-IT" sz="9600" dirty="0"/>
              <a:t>)</a:t>
            </a:r>
          </a:p>
          <a:p>
            <a:pPr marL="0" indent="0">
              <a:buNone/>
            </a:pPr>
            <a:endParaRPr lang="it-IT" sz="9600" dirty="0"/>
          </a:p>
          <a:p>
            <a:r>
              <a:rPr lang="it-IT" sz="9600" dirty="0"/>
              <a:t>8 </a:t>
            </a:r>
            <a:r>
              <a:rPr lang="it-IT" sz="9600" dirty="0" err="1"/>
              <a:t>Modules</a:t>
            </a:r>
            <a:r>
              <a:rPr lang="it-IT" sz="9600" dirty="0"/>
              <a:t> up and ready for the </a:t>
            </a:r>
            <a:r>
              <a:rPr lang="it-IT" sz="9600" dirty="0" err="1"/>
              <a:t>n_TOF</a:t>
            </a:r>
            <a:r>
              <a:rPr lang="it-IT" sz="9600" dirty="0"/>
              <a:t> community (</a:t>
            </a:r>
            <a:r>
              <a:rPr lang="it-IT" sz="9600" dirty="0" err="1"/>
              <a:t>at</a:t>
            </a:r>
            <a:r>
              <a:rPr lang="it-IT" sz="9600" dirty="0"/>
              <a:t> CERN)</a:t>
            </a:r>
          </a:p>
          <a:p>
            <a:r>
              <a:rPr lang="it-IT" sz="9600" dirty="0"/>
              <a:t>Total 18 </a:t>
            </a:r>
            <a:r>
              <a:rPr lang="it-IT" sz="9600" dirty="0" err="1"/>
              <a:t>modules</a:t>
            </a:r>
            <a:r>
              <a:rPr lang="it-IT" sz="9600" dirty="0"/>
              <a:t> </a:t>
            </a:r>
            <a:r>
              <a:rPr lang="it-IT" sz="9600" dirty="0" err="1"/>
              <a:t>available</a:t>
            </a:r>
            <a:r>
              <a:rPr lang="it-IT" sz="9600" dirty="0"/>
              <a:t> by the end of 2025 (</a:t>
            </a:r>
            <a:r>
              <a:rPr lang="it-IT" sz="9600" dirty="0" err="1"/>
              <a:t>beginning</a:t>
            </a:r>
            <a:r>
              <a:rPr lang="it-IT" sz="9600" dirty="0"/>
              <a:t> 2026)</a:t>
            </a:r>
          </a:p>
          <a:p>
            <a:r>
              <a:rPr lang="it-IT" sz="9600" dirty="0"/>
              <a:t>Carbon fibre frame </a:t>
            </a:r>
            <a:r>
              <a:rPr lang="it-IT" sz="9600" dirty="0" err="1"/>
              <a:t>before</a:t>
            </a:r>
            <a:r>
              <a:rPr lang="it-IT" sz="9600" dirty="0"/>
              <a:t> LS3 (Trieste-Bologna-Catania)</a:t>
            </a:r>
          </a:p>
          <a:p>
            <a:pPr marL="0" indent="0">
              <a:buNone/>
            </a:pPr>
            <a:endParaRPr lang="it-IT" sz="9600" dirty="0"/>
          </a:p>
          <a:p>
            <a:r>
              <a:rPr lang="it-IT" sz="9600" dirty="0" err="1"/>
              <a:t>Complementary</a:t>
            </a:r>
            <a:r>
              <a:rPr lang="it-IT" sz="9600" dirty="0"/>
              <a:t> setup:</a:t>
            </a:r>
          </a:p>
          <a:p>
            <a:pPr marL="0" indent="0">
              <a:buNone/>
            </a:pPr>
            <a:r>
              <a:rPr lang="it-IT" sz="9600" dirty="0"/>
              <a:t>PSTIL &amp; </a:t>
            </a:r>
            <a:r>
              <a:rPr lang="it-IT" sz="9600" dirty="0" err="1"/>
              <a:t>Fission</a:t>
            </a:r>
            <a:r>
              <a:rPr lang="it-IT" sz="9600" dirty="0"/>
              <a:t> set-up: 236U(</a:t>
            </a:r>
            <a:r>
              <a:rPr lang="it-IT" sz="9600" dirty="0" err="1"/>
              <a:t>n,f</a:t>
            </a:r>
            <a:r>
              <a:rPr lang="it-IT" sz="9600" dirty="0"/>
              <a:t>) and </a:t>
            </a:r>
            <a:r>
              <a:rPr lang="it-IT" sz="9600" dirty="0" err="1"/>
              <a:t>LoI</a:t>
            </a:r>
            <a:r>
              <a:rPr lang="it-IT" sz="9600" dirty="0"/>
              <a:t> INTC-I-294</a:t>
            </a:r>
          </a:p>
          <a:p>
            <a:pPr marL="0" indent="0">
              <a:buNone/>
            </a:pPr>
            <a:r>
              <a:rPr lang="it-IT" sz="9600" dirty="0"/>
              <a:t>PSTIL+LaBr3 </a:t>
            </a:r>
            <a:r>
              <a:rPr lang="it-IT" sz="9600" i="1" dirty="0"/>
              <a:t>n/</a:t>
            </a:r>
            <a:r>
              <a:rPr lang="it-IT" sz="9600" i="1" dirty="0">
                <a:latin typeface="Symbol" panose="05050102010706020507" pitchFamily="18" charset="2"/>
              </a:rPr>
              <a:t>g</a:t>
            </a:r>
            <a:r>
              <a:rPr lang="it-IT" sz="9600" dirty="0"/>
              <a:t> </a:t>
            </a:r>
            <a:r>
              <a:rPr lang="it-IT" sz="9600" dirty="0" err="1"/>
              <a:t>coincidences</a:t>
            </a:r>
            <a:r>
              <a:rPr lang="it-IT" sz="9600" dirty="0"/>
              <a:t>  En=0.1 – 10 MeV </a:t>
            </a:r>
          </a:p>
          <a:p>
            <a:pPr marL="0" indent="0">
              <a:buNone/>
            </a:pPr>
            <a:r>
              <a:rPr lang="it-IT" sz="9600" dirty="0"/>
              <a:t>PSTIL </a:t>
            </a:r>
            <a:r>
              <a:rPr lang="it-IT" sz="9600" dirty="0" err="1"/>
              <a:t>as</a:t>
            </a:r>
            <a:r>
              <a:rPr lang="it-IT" sz="9600" dirty="0"/>
              <a:t> </a:t>
            </a:r>
            <a:r>
              <a:rPr lang="it-IT" sz="9600" dirty="0" err="1"/>
              <a:t>ancillary</a:t>
            </a:r>
            <a:r>
              <a:rPr lang="it-IT" sz="9600" dirty="0"/>
              <a:t> detectors in (</a:t>
            </a:r>
            <a:r>
              <a:rPr lang="it-IT" sz="9600" i="1" dirty="0" err="1"/>
              <a:t>n,cp</a:t>
            </a:r>
            <a:r>
              <a:rPr lang="it-IT" sz="9600" dirty="0"/>
              <a:t>) setup (in-vacuum)</a:t>
            </a:r>
          </a:p>
          <a:p>
            <a:pPr marL="0" indent="0">
              <a:buNone/>
            </a:pPr>
            <a:endParaRPr lang="it-IT" sz="9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DD9DD3-D768-6E49-2495-186716139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5917" y="5262595"/>
            <a:ext cx="1696083" cy="14388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A6413E-85CE-8FC6-6C55-33CB47312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3062" y="994651"/>
            <a:ext cx="1418717" cy="134244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30815CA-2140-5CF3-CB7B-8125A0ECB6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167"/>
          <a:stretch/>
        </p:blipFill>
        <p:spPr>
          <a:xfrm>
            <a:off x="226931" y="6147095"/>
            <a:ext cx="812800" cy="567605"/>
          </a:xfrm>
          <a:prstGeom prst="rect">
            <a:avLst/>
          </a:prstGeom>
        </p:spPr>
      </p:pic>
      <p:pic>
        <p:nvPicPr>
          <p:cNvPr id="8" name="Google Shape;300;p12">
            <a:extLst>
              <a:ext uri="{FF2B5EF4-FFF2-40B4-BE49-F238E27FC236}">
                <a16:creationId xmlns:a16="http://schemas.microsoft.com/office/drawing/2014/main" id="{203B79A5-9A36-8A38-7476-18CF752A292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8941" y="6166594"/>
            <a:ext cx="1599593" cy="80356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C0B8983-4459-4745-6293-1FD4B9877DC9}"/>
              </a:ext>
            </a:extLst>
          </p:cNvPr>
          <p:cNvSpPr txBox="1"/>
          <p:nvPr/>
        </p:nvSpPr>
        <p:spPr>
          <a:xfrm>
            <a:off x="0" y="169259"/>
            <a:ext cx="12192000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3200" b="1" i="1" dirty="0" err="1">
                <a:solidFill>
                  <a:schemeClr val="accent5">
                    <a:lumMod val="50000"/>
                  </a:schemeClr>
                </a:solidFill>
              </a:rPr>
              <a:t>Looking</a:t>
            </a:r>
            <a:r>
              <a:rPr lang="it-IT" sz="3200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it-IT" sz="3200" b="1" i="1" dirty="0" err="1">
                <a:solidFill>
                  <a:schemeClr val="accent5">
                    <a:lumMod val="50000"/>
                  </a:schemeClr>
                </a:solidFill>
              </a:rPr>
              <a:t>forward</a:t>
            </a:r>
            <a:endParaRPr lang="it-IT" sz="32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400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200" y="1033192"/>
            <a:ext cx="2823867" cy="2117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1033193"/>
            <a:ext cx="2823867" cy="21179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2"/>
          <p:cNvSpPr/>
          <p:nvPr/>
        </p:nvSpPr>
        <p:spPr>
          <a:xfrm>
            <a:off x="138967" y="4379933"/>
            <a:ext cx="11831200" cy="7024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lin ang="5400012" scaled="0"/>
          </a:gra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 txBox="1"/>
          <p:nvPr/>
        </p:nvSpPr>
        <p:spPr>
          <a:xfrm>
            <a:off x="0" y="3289792"/>
            <a:ext cx="3258800" cy="82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s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“Big” C</a:t>
            </a:r>
            <a:r>
              <a:rPr lang="es" sz="1867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es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s" sz="1867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es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Liquid scintillators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 txBox="1"/>
          <p:nvPr/>
        </p:nvSpPr>
        <p:spPr>
          <a:xfrm>
            <a:off x="2634567" y="3613310"/>
            <a:ext cx="38076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s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 &amp; segmented </a:t>
            </a:r>
            <a:r>
              <a:rPr lang="es"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s" sz="1867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es"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s" sz="1867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24667" y="1207362"/>
            <a:ext cx="3003533" cy="1882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8" name="Google Shape;88;p2"/>
          <p:cNvSpPr txBox="1"/>
          <p:nvPr/>
        </p:nvSpPr>
        <p:spPr>
          <a:xfrm>
            <a:off x="8462800" y="3693677"/>
            <a:ext cx="3729200" cy="82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s" sz="1867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Solid organic scintillators</a:t>
            </a:r>
            <a:endParaRPr sz="1867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s" sz="18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Read-outs/Power supplies</a:t>
            </a:r>
            <a:endParaRPr sz="1867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 txBox="1"/>
          <p:nvPr/>
        </p:nvSpPr>
        <p:spPr>
          <a:xfrm>
            <a:off x="3733070" y="4888270"/>
            <a:ext cx="4633200" cy="1969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s" sz="2800" b="1" dirty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Solid</a:t>
            </a:r>
          </a:p>
          <a:p>
            <a:pPr algn="ctr">
              <a:buClr>
                <a:srgbClr val="000000"/>
              </a:buClr>
              <a:buSzPts val="1400"/>
            </a:pPr>
            <a:r>
              <a:rPr lang="es" sz="2800" b="1" dirty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Higher density </a:t>
            </a:r>
            <a:endParaRPr sz="2800" b="1" dirty="0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s" sz="2800" b="1" dirty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No Chemical hazard</a:t>
            </a:r>
          </a:p>
          <a:p>
            <a:pPr algn="ctr">
              <a:buClr>
                <a:srgbClr val="000000"/>
              </a:buClr>
              <a:buSzPts val="1400"/>
            </a:pPr>
            <a:r>
              <a:rPr lang="es" sz="2800" b="1" i="1" dirty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n/</a:t>
            </a:r>
            <a:r>
              <a:rPr lang="es" sz="2800" b="1" i="1" dirty="0">
                <a:solidFill>
                  <a:srgbClr val="0000CC"/>
                </a:solidFill>
                <a:latin typeface="Symbol" panose="05050102010706020507" pitchFamily="18" charset="2"/>
                <a:ea typeface="Arial"/>
                <a:cs typeface="Arial"/>
                <a:sym typeface="Arial"/>
              </a:rPr>
              <a:t>g</a:t>
            </a:r>
            <a:r>
              <a:rPr lang="es" sz="2800" b="1" dirty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 discrimination</a:t>
            </a:r>
            <a:endParaRPr sz="2800" b="1" dirty="0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2"/>
          <p:cNvPicPr preferRelativeResize="0"/>
          <p:nvPr/>
        </p:nvPicPr>
        <p:blipFill rotWithShape="1">
          <a:blip r:embed="rId6">
            <a:alphaModFix/>
          </a:blip>
          <a:srcRect l="45446" t="36748" r="38869" b="43140"/>
          <a:stretch/>
        </p:blipFill>
        <p:spPr>
          <a:xfrm>
            <a:off x="3027067" y="1376293"/>
            <a:ext cx="3022603" cy="162192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"/>
          <p:cNvSpPr txBox="1"/>
          <p:nvPr/>
        </p:nvSpPr>
        <p:spPr>
          <a:xfrm>
            <a:off x="5985067" y="3284159"/>
            <a:ext cx="33936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s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Compact array of small </a:t>
            </a:r>
            <a:r>
              <a:rPr lang="es"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s" sz="1867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es"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s" sz="1867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6DF22C9-EF82-E7DC-0DB6-F07CC2EC15E1}"/>
              </a:ext>
            </a:extLst>
          </p:cNvPr>
          <p:cNvSpPr txBox="1"/>
          <p:nvPr/>
        </p:nvSpPr>
        <p:spPr>
          <a:xfrm>
            <a:off x="0" y="191587"/>
            <a:ext cx="12192000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Motivations for developing a new prototype based on stilbene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F3DF709-4350-6D90-5275-6B12AEB4E6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5164" y="4931775"/>
            <a:ext cx="2304471" cy="173463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ADE21B5-68CC-3DE3-9A29-54F2AB2109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2" t="18413" b="35623"/>
          <a:stretch/>
        </p:blipFill>
        <p:spPr>
          <a:xfrm>
            <a:off x="3213364" y="1142544"/>
            <a:ext cx="7264224" cy="2653684"/>
          </a:xfrm>
          <a:prstGeom prst="rect">
            <a:avLst/>
          </a:prstGeom>
        </p:spPr>
      </p:pic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6901FB98-4BE5-425F-F16C-C6F06E4DE016}"/>
              </a:ext>
            </a:extLst>
          </p:cNvPr>
          <p:cNvCxnSpPr>
            <a:cxnSpLocks/>
          </p:cNvCxnSpPr>
          <p:nvPr/>
        </p:nvCxnSpPr>
        <p:spPr>
          <a:xfrm>
            <a:off x="3152775" y="1580927"/>
            <a:ext cx="0" cy="1514698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21016D6-3AB3-F278-9847-AE5EE569B465}"/>
              </a:ext>
            </a:extLst>
          </p:cNvPr>
          <p:cNvSpPr txBox="1"/>
          <p:nvPr/>
        </p:nvSpPr>
        <p:spPr>
          <a:xfrm>
            <a:off x="2336976" y="2087428"/>
            <a:ext cx="87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C00000"/>
                </a:solidFill>
              </a:rPr>
              <a:t>3.5 cm</a:t>
            </a:r>
            <a:endParaRPr lang="en-GB" sz="2000" dirty="0">
              <a:solidFill>
                <a:srgbClr val="C0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BF50467-5A22-3011-B2DA-99116426F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560" y="4428608"/>
            <a:ext cx="2595708" cy="194775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E52C167-F37E-0585-A54F-3F86F8D2EE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067" b="49980"/>
          <a:stretch/>
        </p:blipFill>
        <p:spPr>
          <a:xfrm>
            <a:off x="4199614" y="4229464"/>
            <a:ext cx="3832946" cy="225334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96EACD5-AD6C-CAF4-E5DB-2DD9B3575BAC}"/>
              </a:ext>
            </a:extLst>
          </p:cNvPr>
          <p:cNvSpPr txBox="1"/>
          <p:nvPr/>
        </p:nvSpPr>
        <p:spPr>
          <a:xfrm>
            <a:off x="4845428" y="3980661"/>
            <a:ext cx="2501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HAMAMATSU R1924A </a:t>
            </a:r>
            <a:endParaRPr lang="it-IT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17B361D-B6AA-DCBB-5D30-E177A9B8CB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235" t="24348" r="14527" b="21050"/>
          <a:stretch/>
        </p:blipFill>
        <p:spPr>
          <a:xfrm>
            <a:off x="7992385" y="4109727"/>
            <a:ext cx="2036373" cy="225334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4546421-3375-A578-5EF0-2CE3380EE0A2}"/>
              </a:ext>
            </a:extLst>
          </p:cNvPr>
          <p:cNvSpPr txBox="1"/>
          <p:nvPr/>
        </p:nvSpPr>
        <p:spPr>
          <a:xfrm>
            <a:off x="9367252" y="5176031"/>
            <a:ext cx="26091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Sens-Tech PS1807</a:t>
            </a:r>
          </a:p>
          <a:p>
            <a:pPr algn="ctr"/>
            <a:r>
              <a:rPr lang="it-IT" dirty="0"/>
              <a:t>Ultra compact </a:t>
            </a:r>
            <a:r>
              <a:rPr lang="it-IT" dirty="0" err="1"/>
              <a:t>active</a:t>
            </a:r>
            <a:r>
              <a:rPr lang="it-IT" dirty="0"/>
              <a:t> base</a:t>
            </a:r>
          </a:p>
          <a:p>
            <a:pPr algn="ctr"/>
            <a:r>
              <a:rPr lang="it-IT" dirty="0"/>
              <a:t>    with DC-DC </a:t>
            </a:r>
            <a:r>
              <a:rPr lang="it-IT" dirty="0" err="1"/>
              <a:t>converter</a:t>
            </a:r>
            <a:endParaRPr lang="it-IT" dirty="0"/>
          </a:p>
          <a:p>
            <a:pPr algn="ctr"/>
            <a:r>
              <a:rPr lang="it-IT" b="1" dirty="0">
                <a:solidFill>
                  <a:srgbClr val="FF0000"/>
                </a:solidFill>
              </a:rPr>
              <a:t>no HV </a:t>
            </a:r>
            <a:r>
              <a:rPr lang="it-IT" b="1" dirty="0" err="1">
                <a:solidFill>
                  <a:srgbClr val="FF0000"/>
                </a:solidFill>
              </a:rPr>
              <a:t>needed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1A67CB00-689C-C038-848A-1E5419512F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0167"/>
          <a:stretch/>
        </p:blipFill>
        <p:spPr>
          <a:xfrm>
            <a:off x="790" y="6282664"/>
            <a:ext cx="731304" cy="510694"/>
          </a:xfrm>
          <a:prstGeom prst="rect">
            <a:avLst/>
          </a:prstGeom>
        </p:spPr>
      </p:pic>
      <p:pic>
        <p:nvPicPr>
          <p:cNvPr id="14" name="Picture 2" descr="C:\Users\nadia\Desktop\Logo10.png">
            <a:extLst>
              <a:ext uri="{FF2B5EF4-FFF2-40B4-BE49-F238E27FC236}">
                <a16:creationId xmlns:a16="http://schemas.microsoft.com/office/drawing/2014/main" id="{708920A1-EF80-E271-251A-97E19CFE6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488351" y="6376360"/>
            <a:ext cx="6746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BD7C505-DD04-DC1E-3CF2-D6FCA844E24F}"/>
              </a:ext>
            </a:extLst>
          </p:cNvPr>
          <p:cNvSpPr txBox="1"/>
          <p:nvPr/>
        </p:nvSpPr>
        <p:spPr>
          <a:xfrm>
            <a:off x="-9525" y="443385"/>
            <a:ext cx="12192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accent5">
                    <a:lumMod val="50000"/>
                  </a:schemeClr>
                </a:solidFill>
              </a:rPr>
              <a:t>First stilbene </a:t>
            </a:r>
            <a:r>
              <a:rPr lang="it-IT" sz="2800" b="1" dirty="0" err="1">
                <a:solidFill>
                  <a:schemeClr val="accent5">
                    <a:lumMod val="50000"/>
                  </a:schemeClr>
                </a:solidFill>
              </a:rPr>
              <a:t>prototype</a:t>
            </a:r>
            <a:r>
              <a:rPr lang="it-IT" sz="2800" b="1" dirty="0">
                <a:solidFill>
                  <a:schemeClr val="accent5">
                    <a:lumMod val="50000"/>
                  </a:schemeClr>
                </a:solidFill>
              </a:rPr>
              <a:t> (p-stil) - June 2022  </a:t>
            </a:r>
          </a:p>
        </p:txBody>
      </p:sp>
      <p:pic>
        <p:nvPicPr>
          <p:cNvPr id="2" name="Google Shape;300;p12">
            <a:extLst>
              <a:ext uri="{FF2B5EF4-FFF2-40B4-BE49-F238E27FC236}">
                <a16:creationId xmlns:a16="http://schemas.microsoft.com/office/drawing/2014/main" id="{8870182C-AADF-3572-7BE3-572F67890F2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2801" y="6353304"/>
            <a:ext cx="1439208" cy="695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FFEEBCB-800B-D96A-149F-8FE66258D80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6051"/>
          <a:stretch/>
        </p:blipFill>
        <p:spPr>
          <a:xfrm>
            <a:off x="596604" y="3429000"/>
            <a:ext cx="3413249" cy="85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53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CF80CC6-8AD9-86D4-AA50-C2E611008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648" y="1204714"/>
            <a:ext cx="6045390" cy="453876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FAB5D58-41B9-ED03-8889-A112A4BFCB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167"/>
          <a:stretch/>
        </p:blipFill>
        <p:spPr>
          <a:xfrm>
            <a:off x="790" y="6225753"/>
            <a:ext cx="812800" cy="567605"/>
          </a:xfrm>
          <a:prstGeom prst="rect">
            <a:avLst/>
          </a:prstGeom>
        </p:spPr>
      </p:pic>
      <p:pic>
        <p:nvPicPr>
          <p:cNvPr id="8" name="Picture 2" descr="C:\Users\nadia\Desktop\Logo10.png">
            <a:extLst>
              <a:ext uri="{FF2B5EF4-FFF2-40B4-BE49-F238E27FC236}">
                <a16:creationId xmlns:a16="http://schemas.microsoft.com/office/drawing/2014/main" id="{728E2986-166C-8CE9-BC9E-E71155C72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64686" y="6301197"/>
            <a:ext cx="798352" cy="492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24A9C6D-1BEB-50E3-5F47-6BFDDCD59A97}"/>
              </a:ext>
            </a:extLst>
          </p:cNvPr>
          <p:cNvSpPr txBox="1"/>
          <p:nvPr/>
        </p:nvSpPr>
        <p:spPr>
          <a:xfrm>
            <a:off x="0" y="208176"/>
            <a:ext cx="121920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it-IT" sz="3200" b="1" dirty="0">
                <a:solidFill>
                  <a:schemeClr val="accent5">
                    <a:lumMod val="50000"/>
                  </a:schemeClr>
                </a:solidFill>
              </a:rPr>
              <a:t>First test @ EAR2 – June 2022</a:t>
            </a:r>
          </a:p>
        </p:txBody>
      </p:sp>
      <p:pic>
        <p:nvPicPr>
          <p:cNvPr id="2" name="Google Shape;300;p12">
            <a:extLst>
              <a:ext uri="{FF2B5EF4-FFF2-40B4-BE49-F238E27FC236}">
                <a16:creationId xmlns:a16="http://schemas.microsoft.com/office/drawing/2014/main" id="{29C0853C-263A-7BDB-41F4-1A60D52777D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2490" y="6248042"/>
            <a:ext cx="1599593" cy="8035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FFA61554-F963-EE6B-0F62-97D99EA68FC9}"/>
              </a:ext>
            </a:extLst>
          </p:cNvPr>
          <p:cNvGrpSpPr/>
          <p:nvPr/>
        </p:nvGrpSpPr>
        <p:grpSpPr>
          <a:xfrm>
            <a:off x="21120" y="862794"/>
            <a:ext cx="6096528" cy="2445488"/>
            <a:chOff x="21120" y="862794"/>
            <a:chExt cx="6096528" cy="2445488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CAFE1D50-A44B-E26D-2B92-2938247832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3879" b="14809"/>
            <a:stretch/>
          </p:blipFill>
          <p:spPr>
            <a:xfrm>
              <a:off x="21120" y="862794"/>
              <a:ext cx="6096528" cy="2445488"/>
            </a:xfrm>
            <a:prstGeom prst="rect">
              <a:avLst/>
            </a:prstGeom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E73CF4C3-813A-5062-BAA7-A684901D197A}"/>
                </a:ext>
              </a:extLst>
            </p:cNvPr>
            <p:cNvSpPr txBox="1"/>
            <p:nvPr/>
          </p:nvSpPr>
          <p:spPr>
            <a:xfrm>
              <a:off x="171217" y="1600179"/>
              <a:ext cx="1095172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050" dirty="0"/>
                <a:t>the </a:t>
              </a:r>
              <a:r>
                <a:rPr lang="it-IT" sz="1050" dirty="0" err="1"/>
                <a:t>sTED</a:t>
              </a:r>
              <a:r>
                <a:rPr lang="it-IT" sz="1050" dirty="0"/>
                <a:t> frame </a:t>
              </a:r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74C756B7-62FB-1681-37B5-2D274168732F}"/>
              </a:ext>
            </a:extLst>
          </p:cNvPr>
          <p:cNvGrpSpPr/>
          <p:nvPr/>
        </p:nvGrpSpPr>
        <p:grpSpPr>
          <a:xfrm>
            <a:off x="942490" y="3564710"/>
            <a:ext cx="4901609" cy="2757155"/>
            <a:chOff x="942490" y="3564710"/>
            <a:chExt cx="4901609" cy="2757155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BF8B6797-DCAF-DB45-4353-192833A0A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2490" y="3564710"/>
              <a:ext cx="4901609" cy="2757155"/>
            </a:xfrm>
            <a:prstGeom prst="rect">
              <a:avLst/>
            </a:prstGeom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70AAB20B-650A-1C85-B916-AE1AE8FBD81C}"/>
                </a:ext>
              </a:extLst>
            </p:cNvPr>
            <p:cNvSpPr txBox="1"/>
            <p:nvPr/>
          </p:nvSpPr>
          <p:spPr>
            <a:xfrm>
              <a:off x="942490" y="4428494"/>
              <a:ext cx="104221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it-IT" sz="900" dirty="0" err="1"/>
                <a:t>respect</a:t>
              </a:r>
              <a:r>
                <a:rPr lang="it-IT" sz="900" dirty="0"/>
                <a:t> to the </a:t>
              </a:r>
              <a:r>
                <a:rPr lang="it-IT" sz="900" dirty="0" err="1"/>
                <a:t>sTED</a:t>
              </a:r>
              <a:r>
                <a:rPr lang="it-IT" sz="900" dirty="0"/>
                <a:t> </a:t>
              </a:r>
              <a:r>
                <a:rPr lang="it-IT" sz="900" dirty="0" err="1"/>
                <a:t>module</a:t>
              </a:r>
              <a:endParaRPr lang="it-IT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89042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51F6019-DDA6-CB11-937E-7480D9042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589" y="928764"/>
            <a:ext cx="6895467" cy="535431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F92C935-28FE-36D0-8A45-537420C335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167"/>
          <a:stretch/>
        </p:blipFill>
        <p:spPr>
          <a:xfrm>
            <a:off x="790" y="6225753"/>
            <a:ext cx="812800" cy="567605"/>
          </a:xfrm>
          <a:prstGeom prst="rect">
            <a:avLst/>
          </a:prstGeom>
        </p:spPr>
      </p:pic>
      <p:pic>
        <p:nvPicPr>
          <p:cNvPr id="3" name="Picture 2" descr="C:\Users\nadia\Desktop\Logo10.png">
            <a:extLst>
              <a:ext uri="{FF2B5EF4-FFF2-40B4-BE49-F238E27FC236}">
                <a16:creationId xmlns:a16="http://schemas.microsoft.com/office/drawing/2014/main" id="{5AFBA708-65A4-F3A3-767F-7115FADA8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88351" y="6376360"/>
            <a:ext cx="6746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27C8D29-B75C-4496-80AF-106210426DBA}"/>
              </a:ext>
            </a:extLst>
          </p:cNvPr>
          <p:cNvSpPr txBox="1"/>
          <p:nvPr/>
        </p:nvSpPr>
        <p:spPr>
          <a:xfrm>
            <a:off x="0" y="250708"/>
            <a:ext cx="121920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LoI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for stilbene detector development @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n_TOF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– April 2023</a:t>
            </a:r>
          </a:p>
        </p:txBody>
      </p:sp>
      <p:pic>
        <p:nvPicPr>
          <p:cNvPr id="5" name="Google Shape;300;p12">
            <a:extLst>
              <a:ext uri="{FF2B5EF4-FFF2-40B4-BE49-F238E27FC236}">
                <a16:creationId xmlns:a16="http://schemas.microsoft.com/office/drawing/2014/main" id="{884502B4-1C14-128D-889A-69878A1CD88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5133" y="6225753"/>
            <a:ext cx="1599593" cy="8035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1122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"/>
          <p:cNvSpPr txBox="1"/>
          <p:nvPr/>
        </p:nvSpPr>
        <p:spPr>
          <a:xfrm>
            <a:off x="7172767" y="5096500"/>
            <a:ext cx="44384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4"/>
          <p:cNvSpPr txBox="1"/>
          <p:nvPr/>
        </p:nvSpPr>
        <p:spPr>
          <a:xfrm>
            <a:off x="5230729" y="5468229"/>
            <a:ext cx="7142400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s" sz="24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1”x 1” </a:t>
            </a:r>
            <a:r>
              <a:rPr lang="e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 cylindrical </a:t>
            </a:r>
            <a:r>
              <a:rPr lang="es" sz="2400" b="1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INRAD</a:t>
            </a:r>
            <a:r>
              <a:rPr lang="e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p-stilbene detectors</a:t>
            </a:r>
          </a:p>
          <a:p>
            <a:pPr algn="ctr">
              <a:buClr>
                <a:srgbClr val="000000"/>
              </a:buClr>
              <a:buSzPts val="1800"/>
            </a:pPr>
            <a:endParaRPr lang="es" sz="2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800"/>
            </a:pPr>
            <a:r>
              <a:rPr lang="es" sz="2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PMT R7378A </a:t>
            </a:r>
            <a:r>
              <a:rPr lang="e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(no borosilicate window)</a:t>
            </a:r>
            <a:endParaRPr sz="2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601" y="1329801"/>
            <a:ext cx="5063249" cy="478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4"/>
          <p:cNvSpPr txBox="1"/>
          <p:nvPr/>
        </p:nvSpPr>
        <p:spPr>
          <a:xfrm>
            <a:off x="870985" y="4912600"/>
            <a:ext cx="13752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s" sz="2400" b="1" baseline="30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s" sz="2400" b="1" i="1" baseline="30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37</a:t>
            </a:r>
            <a:r>
              <a:rPr lang="es" sz="2400" b="1" i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Cs</a:t>
            </a:r>
            <a:endParaRPr sz="2400" b="1" i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30208" y="902428"/>
            <a:ext cx="5797675" cy="461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14417CC-1ABF-3366-B9E6-37CD1163FB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0167"/>
          <a:stretch/>
        </p:blipFill>
        <p:spPr>
          <a:xfrm>
            <a:off x="790" y="6225753"/>
            <a:ext cx="812800" cy="567605"/>
          </a:xfrm>
          <a:prstGeom prst="rect">
            <a:avLst/>
          </a:prstGeom>
        </p:spPr>
      </p:pic>
      <p:pic>
        <p:nvPicPr>
          <p:cNvPr id="5" name="Picture 2" descr="C:\Users\nadia\Desktop\Logo10.png">
            <a:extLst>
              <a:ext uri="{FF2B5EF4-FFF2-40B4-BE49-F238E27FC236}">
                <a16:creationId xmlns:a16="http://schemas.microsoft.com/office/drawing/2014/main" id="{7F8EC618-2646-87EF-462B-B8B87A475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88351" y="6376360"/>
            <a:ext cx="6746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1D14F51-86FF-5AFF-EC79-C40B3D57CCEC}"/>
              </a:ext>
            </a:extLst>
          </p:cNvPr>
          <p:cNvSpPr txBox="1"/>
          <p:nvPr/>
        </p:nvSpPr>
        <p:spPr>
          <a:xfrm>
            <a:off x="0" y="208176"/>
            <a:ext cx="121920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The p-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stil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detectors - first array (n. 4 INRAD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Scintinel</a:t>
            </a:r>
            <a:r>
              <a:rPr lang="en-US" sz="3200" b="1" baseline="30000" dirty="0" err="1">
                <a:solidFill>
                  <a:schemeClr val="accent5">
                    <a:lumMod val="50000"/>
                  </a:schemeClr>
                </a:solidFill>
              </a:rPr>
              <a:t>TM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crystals) </a:t>
            </a:r>
          </a:p>
        </p:txBody>
      </p:sp>
      <p:pic>
        <p:nvPicPr>
          <p:cNvPr id="2" name="Google Shape;300;p12">
            <a:extLst>
              <a:ext uri="{FF2B5EF4-FFF2-40B4-BE49-F238E27FC236}">
                <a16:creationId xmlns:a16="http://schemas.microsoft.com/office/drawing/2014/main" id="{5FF44B52-CB82-65EC-761E-26180179137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2800" y="6245252"/>
            <a:ext cx="1599593" cy="803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8" descr="Immagine che contiene macchina, Impianto elettrico, cavo, Ricambio aut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742" y="1661757"/>
            <a:ext cx="5849261" cy="4386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8" descr="Immagine che contiene acciaio, Impianto elettrico, ingegneria, cavo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83086" y="1661756"/>
            <a:ext cx="5849261" cy="4386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19868F7-8F24-0B0D-DBFF-8D42D8AA22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0167"/>
          <a:stretch/>
        </p:blipFill>
        <p:spPr>
          <a:xfrm>
            <a:off x="76903" y="6085437"/>
            <a:ext cx="812800" cy="567605"/>
          </a:xfrm>
          <a:prstGeom prst="rect">
            <a:avLst/>
          </a:prstGeom>
        </p:spPr>
      </p:pic>
      <p:pic>
        <p:nvPicPr>
          <p:cNvPr id="4" name="Picture 2" descr="C:\Users\nadia\Desktop\Logo10.png">
            <a:extLst>
              <a:ext uri="{FF2B5EF4-FFF2-40B4-BE49-F238E27FC236}">
                <a16:creationId xmlns:a16="http://schemas.microsoft.com/office/drawing/2014/main" id="{065BC47D-D9F4-A6C0-582C-F7FEF92DE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88351" y="6376360"/>
            <a:ext cx="6746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17341E5-72BB-C151-D146-AA68FAFEC812}"/>
              </a:ext>
            </a:extLst>
          </p:cNvPr>
          <p:cNvSpPr txBox="1"/>
          <p:nvPr/>
        </p:nvSpPr>
        <p:spPr>
          <a:xfrm>
            <a:off x="0" y="208176"/>
            <a:ext cx="121920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EAR2 May 2023 set-up</a:t>
            </a:r>
          </a:p>
        </p:txBody>
      </p:sp>
      <p:pic>
        <p:nvPicPr>
          <p:cNvPr id="6" name="Google Shape;300;p12">
            <a:extLst>
              <a:ext uri="{FF2B5EF4-FFF2-40B4-BE49-F238E27FC236}">
                <a16:creationId xmlns:a16="http://schemas.microsoft.com/office/drawing/2014/main" id="{BD6126B9-7CBB-EBC8-1087-82A1A4BDDA4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8863" y="6094445"/>
            <a:ext cx="1843312" cy="82306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3FC4A9A-530D-B1AC-4BA1-05D59E2955C3}"/>
              </a:ext>
            </a:extLst>
          </p:cNvPr>
          <p:cNvSpPr txBox="1"/>
          <p:nvPr/>
        </p:nvSpPr>
        <p:spPr>
          <a:xfrm>
            <a:off x="1066800" y="2254250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00B0F0"/>
                </a:solidFill>
              </a:rPr>
              <a:t>90°  P-STIL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2E84B96C-3B74-DD13-1D5D-524E5E2E5735}"/>
              </a:ext>
            </a:extLst>
          </p:cNvPr>
          <p:cNvCxnSpPr/>
          <p:nvPr/>
        </p:nvCxnSpPr>
        <p:spPr>
          <a:xfrm>
            <a:off x="1670050" y="2623582"/>
            <a:ext cx="469900" cy="47521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48E33642-7553-CD1A-DCCD-9FF5F80FBA88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1648851" y="2623582"/>
            <a:ext cx="2015099" cy="72286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CF6D37A-CE4F-F0C6-87BA-853F14F611D0}"/>
              </a:ext>
            </a:extLst>
          </p:cNvPr>
          <p:cNvSpPr txBox="1"/>
          <p:nvPr/>
        </p:nvSpPr>
        <p:spPr>
          <a:xfrm>
            <a:off x="8098966" y="5182505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C00000"/>
                </a:solidFill>
              </a:rPr>
              <a:t>135°  P-STIL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EE78059A-1842-401B-0A6F-D0CB3A4FEA12}"/>
              </a:ext>
            </a:extLst>
          </p:cNvPr>
          <p:cNvCxnSpPr>
            <a:cxnSpLocks/>
          </p:cNvCxnSpPr>
          <p:nvPr/>
        </p:nvCxnSpPr>
        <p:spPr>
          <a:xfrm flipV="1">
            <a:off x="8735446" y="4256314"/>
            <a:ext cx="386783" cy="86009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AFB674DD-7026-2B60-6929-F5931AB0E8B2}"/>
              </a:ext>
            </a:extLst>
          </p:cNvPr>
          <p:cNvCxnSpPr>
            <a:cxnSpLocks/>
          </p:cNvCxnSpPr>
          <p:nvPr/>
        </p:nvCxnSpPr>
        <p:spPr>
          <a:xfrm flipH="1" flipV="1">
            <a:off x="8621486" y="4419600"/>
            <a:ext cx="113960" cy="76290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702400"/>
            <a:ext cx="8491129" cy="61556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0" name="Google Shape;200;p19"/>
          <p:cNvGraphicFramePr/>
          <p:nvPr>
            <p:extLst>
              <p:ext uri="{D42A27DB-BD31-4B8C-83A1-F6EECF244321}">
                <p14:modId xmlns:p14="http://schemas.microsoft.com/office/powerpoint/2010/main" val="149562891"/>
              </p:ext>
            </p:extLst>
          </p:nvPr>
        </p:nvGraphicFramePr>
        <p:xfrm>
          <a:off x="7807434" y="321834"/>
          <a:ext cx="4136146" cy="2733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360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4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09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084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 b="1" dirty="0"/>
                        <a:t>Detector</a:t>
                      </a:r>
                      <a:endParaRPr sz="1500" b="1" dirty="0"/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 b="1"/>
                        <a:t>Rise time </a:t>
                      </a:r>
                      <a:endParaRPr sz="1500" b="1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 b="1"/>
                        <a:t>[ns]</a:t>
                      </a:r>
                      <a:endParaRPr sz="1500" b="1"/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 b="1"/>
                        <a:t>Pulse width [ns]</a:t>
                      </a:r>
                      <a:endParaRPr sz="1500" b="1"/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 b="1" dirty="0">
                          <a:solidFill>
                            <a:srgbClr val="FF0000"/>
                          </a:solidFill>
                        </a:rPr>
                        <a:t>C6D6</a:t>
                      </a:r>
                      <a:endParaRPr sz="1500" b="1" dirty="0">
                        <a:solidFill>
                          <a:srgbClr val="FF0000"/>
                        </a:solidFill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500" dirty="0">
                          <a:solidFill>
                            <a:schemeClr val="dk1"/>
                          </a:solidFill>
                        </a:rPr>
                        <a:t>8 </a:t>
                      </a:r>
                      <a:endParaRPr sz="1500" dirty="0"/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500">
                          <a:solidFill>
                            <a:schemeClr val="dk1"/>
                          </a:solidFill>
                        </a:rPr>
                        <a:t>40</a:t>
                      </a:r>
                      <a:endParaRPr sz="1500"/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 b="1">
                          <a:solidFill>
                            <a:srgbClr val="0000CC"/>
                          </a:solidFill>
                        </a:rPr>
                        <a:t>sTED</a:t>
                      </a:r>
                      <a:endParaRPr sz="1500" b="1">
                        <a:solidFill>
                          <a:srgbClr val="0000CC"/>
                        </a:solidFill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500" dirty="0">
                          <a:solidFill>
                            <a:schemeClr val="dk1"/>
                          </a:solidFill>
                        </a:rPr>
                        <a:t>4</a:t>
                      </a:r>
                      <a:endParaRPr sz="1500" dirty="0"/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500" dirty="0">
                          <a:solidFill>
                            <a:schemeClr val="dk1"/>
                          </a:solidFill>
                        </a:rPr>
                        <a:t>24</a:t>
                      </a:r>
                      <a:endParaRPr sz="1500" dirty="0"/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500" b="1" dirty="0">
                          <a:solidFill>
                            <a:srgbClr val="089015"/>
                          </a:solidFill>
                        </a:rPr>
                        <a:t>DSTI-1</a:t>
                      </a:r>
                      <a:endParaRPr sz="1500" b="1" dirty="0">
                        <a:solidFill>
                          <a:srgbClr val="089015"/>
                        </a:solidFill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500" dirty="0">
                          <a:solidFill>
                            <a:schemeClr val="dk1"/>
                          </a:solidFill>
                        </a:rPr>
                        <a:t>3</a:t>
                      </a:r>
                      <a:endParaRPr sz="1500" dirty="0"/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500" dirty="0">
                          <a:solidFill>
                            <a:schemeClr val="dk1"/>
                          </a:solidFill>
                        </a:rPr>
                        <a:t>20</a:t>
                      </a:r>
                      <a:endParaRPr sz="1500" dirty="0"/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 b="1" dirty="0">
                          <a:solidFill>
                            <a:schemeClr val="dk1"/>
                          </a:solidFill>
                        </a:rPr>
                        <a:t>PSTI &amp; </a:t>
                      </a:r>
                      <a:r>
                        <a:rPr lang="es" sz="1500" b="1" dirty="0">
                          <a:solidFill>
                            <a:srgbClr val="FFC000"/>
                          </a:solidFill>
                        </a:rPr>
                        <a:t>DSTI2</a:t>
                      </a:r>
                      <a:endParaRPr sz="1500" b="1" dirty="0">
                        <a:solidFill>
                          <a:srgbClr val="FFC000"/>
                        </a:solidFill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 dirty="0"/>
                        <a:t>3</a:t>
                      </a:r>
                      <a:endParaRPr sz="1500" dirty="0"/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500" dirty="0">
                          <a:solidFill>
                            <a:schemeClr val="dk1"/>
                          </a:solidFill>
                        </a:rPr>
                        <a:t>20</a:t>
                      </a:r>
                      <a:endParaRPr sz="1500" dirty="0"/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Immagine 3">
            <a:extLst>
              <a:ext uri="{FF2B5EF4-FFF2-40B4-BE49-F238E27FC236}">
                <a16:creationId xmlns:a16="http://schemas.microsoft.com/office/drawing/2014/main" id="{CAA6863B-1D38-BD22-A2F3-BA343FB5F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0567" y="3218556"/>
            <a:ext cx="3791479" cy="329611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7092BA6-6348-A580-359C-2FD97CDB33F5}"/>
              </a:ext>
            </a:extLst>
          </p:cNvPr>
          <p:cNvSpPr txBox="1"/>
          <p:nvPr/>
        </p:nvSpPr>
        <p:spPr>
          <a:xfrm>
            <a:off x="0" y="208176"/>
            <a:ext cx="76327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EAR2 May 2023 set-up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26507</TotalTime>
  <Words>1242</Words>
  <Application>Microsoft Office PowerPoint</Application>
  <PresentationFormat>Widescreen</PresentationFormat>
  <Paragraphs>229</Paragraphs>
  <Slides>21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Cambria Math</vt:lpstr>
      <vt:lpstr>Symbol</vt:lpstr>
      <vt:lpstr>Wingdings</vt:lpstr>
      <vt:lpstr>Tema di Office</vt:lpstr>
      <vt:lpstr>Stilbene detectors: Status and perspectives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Grazia Pellegriti</dc:creator>
  <cp:lastModifiedBy>Maria Grazia Pellegriti</cp:lastModifiedBy>
  <cp:revision>226</cp:revision>
  <cp:lastPrinted>2025-05-07T12:50:46Z</cp:lastPrinted>
  <dcterms:created xsi:type="dcterms:W3CDTF">2024-10-28T06:55:11Z</dcterms:created>
  <dcterms:modified xsi:type="dcterms:W3CDTF">2025-11-13T15:24:51Z</dcterms:modified>
</cp:coreProperties>
</file>