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62" r:id="rId3"/>
    <p:sldId id="718" r:id="rId4"/>
    <p:sldId id="711" r:id="rId5"/>
    <p:sldId id="715" r:id="rId6"/>
    <p:sldId id="71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26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112"/>
    <p:restoredTop sz="97248"/>
  </p:normalViewPr>
  <p:slideViewPr>
    <p:cSldViewPr snapToGrid="0" snapToObjects="1">
      <p:cViewPr varScale="1">
        <p:scale>
          <a:sx n="124" d="100"/>
          <a:sy n="124" d="100"/>
        </p:scale>
        <p:origin x="1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E1D8C-D3A1-254A-A2B7-80141E9F7514}" type="datetimeFigureOut">
              <a:t>05/11/25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FB87-8C1B-3E45-B8DB-E0C107C6A59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B7953-5053-5449-80FE-19E828B78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9C2D23-092F-5148-9D9E-292F340EE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DBB76B-5D1C-0749-88FF-B5EE98CE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3A8B-B229-B740-BB2C-09243E8335A6}" type="datetime1">
              <a:rPr lang="it-IT" smtClean="0"/>
              <a:t>05/11/25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649889-B3EA-6742-A824-D2AAB1A1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FF511D-998C-8649-B553-520FD5BF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05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7D39D-6133-A146-B452-DD6F6B65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272687-D2B7-1543-BF54-051595BCB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C0A792-8C81-DC48-9EDF-77B00085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690-74B7-3349-A36D-9C05FD0FCDC2}" type="datetime1">
              <a:rPr lang="it-IT" smtClean="0"/>
              <a:t>05/11/25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17F892-5807-CF4B-AA16-37D6A576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7073A-09CF-A443-88A8-EEF8E37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9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314D23-E056-2F4A-B0A5-E040AA6B7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75BDFF-BEA6-254F-A809-971B5113E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B3944A-B93E-1043-B565-9FD4E888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FFD7-CF05-9344-9A87-5FF55EE86744}" type="datetime1">
              <a:rPr lang="it-IT" smtClean="0"/>
              <a:t>05/11/25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D4E89D-7E82-3347-A6DA-E50D9D36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D707C2-2162-D04B-B077-F04AA96B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9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92304-E48C-A146-AF63-C72B96D6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3F5F1F-4F6D-DA46-8BC7-F32237294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6248FB-9765-164B-96D4-D6C7D845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3BEA-6716-1942-A1D1-47CD8D28AA57}" type="datetime1">
              <a:rPr lang="it-IT" smtClean="0"/>
              <a:t>05/11/25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1C6691-6005-6244-A18E-33B168B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B3AF68-49DA-7D47-864B-0FC45D7A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54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7A181B-4860-CA4D-853B-734E7844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07F683-572A-6443-A024-5DF6A23F6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020468-FD26-784C-B18B-5F7B8412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3DAE-7EFA-4E47-9D5D-90FD3D6998F6}" type="datetime1">
              <a:rPr lang="it-IT" smtClean="0"/>
              <a:t>05/11/25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0F73F6-7BF2-3A41-B8DF-540E7449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F88586-6E2F-F149-8DAE-FD03B432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43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DD56B-8D5C-DF43-85D8-51F85B0C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78799E-B3A9-5043-9966-624CD21F5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BA2BFF-14B1-CD4C-AA7D-99B464E0B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E8F877-F7FB-7445-B265-426A47B1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B287-A49C-0449-A2BF-9A35C5DB5FDD}" type="datetime1">
              <a:rPr lang="it-IT" smtClean="0"/>
              <a:t>05/11/25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2657CA-C04C-1F42-AF71-115FFD15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F378A6-F6FD-8D47-B911-2B698C45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45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A9948-51C8-8E4E-A96D-B2CA4FE7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14E812-04B6-3645-ADEC-A4BCB515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0D930D-9F8C-A748-8B08-38FE44E39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A6F7AD-F862-5846-8860-B1FBB3BE8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04427F-1292-9648-A5BF-83CC9A3A5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537CB1C-64DE-C14B-911D-5C113EEC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077E-1CCB-2D40-A36A-7D6F1D9E35A7}" type="datetime1">
              <a:rPr lang="it-IT" smtClean="0"/>
              <a:t>05/11/25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B700C9-5B2D-E542-8184-A9B28079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BA200A8-944D-EC40-95F8-353B7D1A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8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EC411-2170-E041-9484-572E2B35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31FEB9-CEEF-284A-AF36-925C9940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20A8-217A-5A40-8125-417FB7F5168B}" type="datetime1">
              <a:rPr lang="it-IT" smtClean="0"/>
              <a:t>05/11/25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19956B-702F-FE40-9D90-9C81AE1A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A52927-83B5-754C-8C84-C495A821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BB57A8-C052-F24E-9634-B7881BB3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6C-E73F-6248-8629-1CDEE74A0D35}" type="datetime1">
              <a:rPr lang="it-IT" smtClean="0"/>
              <a:t>05/11/25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5C8E32-2044-FB4A-B82F-F4D05281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2D10CD-A3F5-2D40-824C-7DDE900C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0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E2B43-31DB-ED4D-8270-9F101F3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9DD48-420B-454F-993F-D803BFAE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BD9417-7EC0-2F46-AE19-F087F14EB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372DD5-2E1C-AF48-9A30-AB3415D8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A525-8624-2548-9F0D-5E363E65C41E}" type="datetime1">
              <a:rPr lang="it-IT" smtClean="0"/>
              <a:t>05/11/25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6B8FC7-5832-D048-A0BD-CDC4BFEA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0D1DC-C9F7-C647-88AB-A5CFC652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82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77A5F-A567-0748-B8A1-5F4DAE41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3F4A3B-92BF-D049-9211-B19211EF5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D44455-A52A-2545-B60C-FE5034E69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598C60-5C68-A042-9DD2-3FF5BB60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4F9D-FA82-3343-ADF2-E4AAE759DB22}" type="datetime1">
              <a:rPr lang="it-IT" smtClean="0"/>
              <a:t>05/11/25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A23908-8036-4C45-8C3E-61DBED67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87A755-58EA-4141-AA63-7F866809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B6B882-4323-5845-B482-8D891A99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A3D22F-F93B-BC47-BB19-6258D8E56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19F425-37D0-4847-968F-25B5F1586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F98B-4EB9-3740-BC69-12D4C96433C4}" type="datetime1">
              <a:rPr lang="it-IT" smtClean="0"/>
              <a:t>05/11/25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D19989-C61A-A54D-8FAA-4CD58D11A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Meeting n_TOF Italia. LNF 13-14 Novembre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F4ECFE-E3E9-EC4C-AB15-29BC84B0D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4659-2CB6-5C49-AE6D-877F784D86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3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3">
            <a:extLst>
              <a:ext uri="{FF2B5EF4-FFF2-40B4-BE49-F238E27FC236}">
                <a16:creationId xmlns:a16="http://schemas.microsoft.com/office/drawing/2014/main" id="{B5A33E2D-3908-9247-8625-A3AF485C1BF9}"/>
              </a:ext>
            </a:extLst>
          </p:cNvPr>
          <p:cNvSpPr/>
          <p:nvPr/>
        </p:nvSpPr>
        <p:spPr>
          <a:xfrm>
            <a:off x="2627513" y="1600851"/>
            <a:ext cx="6936973" cy="4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 algn="ctr">
              <a:lnSpc>
                <a:spcPct val="100000"/>
              </a:lnSpc>
            </a:pPr>
            <a:r>
              <a:rPr lang="it-IT" sz="3600" b="1" i="1">
                <a:solidFill>
                  <a:srgbClr val="002060"/>
                </a:solidFill>
              </a:rPr>
              <a:t>n_TOF @ CSN3</a:t>
            </a:r>
            <a:endParaRPr lang="en-US" sz="3600" b="1" i="1" spc="-1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8" name="Immagine 3">
            <a:extLst>
              <a:ext uri="{FF2B5EF4-FFF2-40B4-BE49-F238E27FC236}">
                <a16:creationId xmlns:a16="http://schemas.microsoft.com/office/drawing/2014/main" id="{2186E201-1E94-7044-9C7A-CD9D776E48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BB34E85-86AB-DC43-A358-A37670B3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p:pic>
        <p:nvPicPr>
          <p:cNvPr id="1026" name="Picture 2" descr="CERN: AEgIS">
            <a:extLst>
              <a:ext uri="{FF2B5EF4-FFF2-40B4-BE49-F238E27FC236}">
                <a16:creationId xmlns:a16="http://schemas.microsoft.com/office/drawing/2014/main" id="{BC1A79D7-170F-AA46-931F-42F4B30B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033" y="3972732"/>
            <a:ext cx="1955935" cy="19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F89F1DF8-DFB3-664A-88CC-D6169E76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</p:spTree>
    <p:extLst>
      <p:ext uri="{BB962C8B-B14F-4D97-AF65-F5344CB8AC3E}">
        <p14:creationId xmlns:p14="http://schemas.microsoft.com/office/powerpoint/2010/main" val="409292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F89F1DF8-DFB3-664A-88CC-D6169E76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CEBDDA-4F39-1C47-A2AA-9F1915A14C56}"/>
              </a:ext>
            </a:extLst>
          </p:cNvPr>
          <p:cNvSpPr txBox="1"/>
          <p:nvPr/>
        </p:nvSpPr>
        <p:spPr>
          <a:xfrm>
            <a:off x="2340597" y="136525"/>
            <a:ext cx="7530957" cy="548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algn="ctr">
              <a:lnSpc>
                <a:spcPct val="100000"/>
              </a:lnSpc>
              <a:defRPr sz="2600" b="1" spc="-1">
                <a:solidFill>
                  <a:srgbClr val="002060"/>
                </a:solidFill>
                <a:latin typeface="Calibri"/>
              </a:defRPr>
            </a:lvl1pPr>
          </a:lstStyle>
          <a:p>
            <a:r>
              <a:rPr lang="it-IT" sz="3600" dirty="0"/>
              <a:t>Presentazione CDR su X17 a Giugno 25</a:t>
            </a:r>
          </a:p>
        </p:txBody>
      </p:sp>
      <p:pic>
        <p:nvPicPr>
          <p:cNvPr id="17" name="Immagine 3">
            <a:extLst>
              <a:ext uri="{FF2B5EF4-FFF2-40B4-BE49-F238E27FC236}">
                <a16:creationId xmlns:a16="http://schemas.microsoft.com/office/drawing/2014/main" id="{6B417C33-BD5A-2D44-BA6B-8A9E372E67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985B1A7-44B5-9B4C-87FF-72F727DB5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8164F11-FB23-5649-B3D9-FE48978B2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71" y="734635"/>
            <a:ext cx="4114800" cy="562171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7844762-9048-9240-917C-8829C9A5B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71" y="2274664"/>
            <a:ext cx="7259446" cy="3848701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629CC61-F6F9-CA47-AFBA-BB2420864B35}"/>
              </a:ext>
            </a:extLst>
          </p:cNvPr>
          <p:cNvSpPr/>
          <p:nvPr/>
        </p:nvSpPr>
        <p:spPr>
          <a:xfrm>
            <a:off x="5117032" y="5745514"/>
            <a:ext cx="6032460" cy="377851"/>
          </a:xfrm>
          <a:prstGeom prst="ellipse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9F19E83-0C7F-A54D-BF8C-24BD7048509A}"/>
              </a:ext>
            </a:extLst>
          </p:cNvPr>
          <p:cNvSpPr/>
          <p:nvPr/>
        </p:nvSpPr>
        <p:spPr>
          <a:xfrm>
            <a:off x="10150474" y="2667630"/>
            <a:ext cx="588058" cy="25693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7E7B25-35DE-D844-A24D-C5AB80B7FFBD}"/>
              </a:ext>
            </a:extLst>
          </p:cNvPr>
          <p:cNvSpPr txBox="1"/>
          <p:nvPr/>
        </p:nvSpPr>
        <p:spPr>
          <a:xfrm>
            <a:off x="4984747" y="950652"/>
            <a:ext cx="2228752" cy="369332"/>
          </a:xfrm>
          <a:custGeom>
            <a:avLst/>
            <a:gdLst>
              <a:gd name="connsiteX0" fmla="*/ 0 w 2228752"/>
              <a:gd name="connsiteY0" fmla="*/ 0 h 369332"/>
              <a:gd name="connsiteX1" fmla="*/ 534900 w 2228752"/>
              <a:gd name="connsiteY1" fmla="*/ 0 h 369332"/>
              <a:gd name="connsiteX2" fmla="*/ 1025226 w 2228752"/>
              <a:gd name="connsiteY2" fmla="*/ 0 h 369332"/>
              <a:gd name="connsiteX3" fmla="*/ 1626989 w 2228752"/>
              <a:gd name="connsiteY3" fmla="*/ 0 h 369332"/>
              <a:gd name="connsiteX4" fmla="*/ 2228752 w 2228752"/>
              <a:gd name="connsiteY4" fmla="*/ 0 h 369332"/>
              <a:gd name="connsiteX5" fmla="*/ 2228752 w 2228752"/>
              <a:gd name="connsiteY5" fmla="*/ 369332 h 369332"/>
              <a:gd name="connsiteX6" fmla="*/ 1716139 w 2228752"/>
              <a:gd name="connsiteY6" fmla="*/ 369332 h 369332"/>
              <a:gd name="connsiteX7" fmla="*/ 1203526 w 2228752"/>
              <a:gd name="connsiteY7" fmla="*/ 369332 h 369332"/>
              <a:gd name="connsiteX8" fmla="*/ 601763 w 2228752"/>
              <a:gd name="connsiteY8" fmla="*/ 369332 h 369332"/>
              <a:gd name="connsiteX9" fmla="*/ 0 w 2228752"/>
              <a:gd name="connsiteY9" fmla="*/ 369332 h 369332"/>
              <a:gd name="connsiteX10" fmla="*/ 0 w 2228752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752" h="369332" extrusionOk="0">
                <a:moveTo>
                  <a:pt x="0" y="0"/>
                </a:moveTo>
                <a:cubicBezTo>
                  <a:pt x="193600" y="4412"/>
                  <a:pt x="423898" y="-4168"/>
                  <a:pt x="534900" y="0"/>
                </a:cubicBezTo>
                <a:cubicBezTo>
                  <a:pt x="645902" y="4168"/>
                  <a:pt x="920817" y="-23604"/>
                  <a:pt x="1025226" y="0"/>
                </a:cubicBezTo>
                <a:cubicBezTo>
                  <a:pt x="1129635" y="23604"/>
                  <a:pt x="1328485" y="24192"/>
                  <a:pt x="1626989" y="0"/>
                </a:cubicBezTo>
                <a:cubicBezTo>
                  <a:pt x="1925493" y="-24192"/>
                  <a:pt x="2037107" y="8520"/>
                  <a:pt x="2228752" y="0"/>
                </a:cubicBezTo>
                <a:cubicBezTo>
                  <a:pt x="2245858" y="91456"/>
                  <a:pt x="2246911" y="211595"/>
                  <a:pt x="2228752" y="369332"/>
                </a:cubicBezTo>
                <a:cubicBezTo>
                  <a:pt x="2012220" y="355424"/>
                  <a:pt x="1822035" y="350912"/>
                  <a:pt x="1716139" y="369332"/>
                </a:cubicBezTo>
                <a:cubicBezTo>
                  <a:pt x="1610243" y="387752"/>
                  <a:pt x="1397547" y="348917"/>
                  <a:pt x="1203526" y="369332"/>
                </a:cubicBezTo>
                <a:cubicBezTo>
                  <a:pt x="1009505" y="389747"/>
                  <a:pt x="800775" y="399366"/>
                  <a:pt x="601763" y="369332"/>
                </a:cubicBezTo>
                <a:cubicBezTo>
                  <a:pt x="402751" y="339298"/>
                  <a:pt x="254959" y="349871"/>
                  <a:pt x="0" y="369332"/>
                </a:cubicBezTo>
                <a:cubicBezTo>
                  <a:pt x="11387" y="231265"/>
                  <a:pt x="-12011" y="175783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it-IT" b="1" dirty="0"/>
              <a:t>Sbloccati ~ 100keuro!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2CE465-D4FB-154F-BFDE-83D1D424C9E5}"/>
              </a:ext>
            </a:extLst>
          </p:cNvPr>
          <p:cNvSpPr txBox="1"/>
          <p:nvPr/>
        </p:nvSpPr>
        <p:spPr>
          <a:xfrm>
            <a:off x="4984747" y="1541223"/>
            <a:ext cx="6523931" cy="646331"/>
          </a:xfrm>
          <a:custGeom>
            <a:avLst/>
            <a:gdLst>
              <a:gd name="connsiteX0" fmla="*/ 0 w 6523931"/>
              <a:gd name="connsiteY0" fmla="*/ 0 h 646331"/>
              <a:gd name="connsiteX1" fmla="*/ 587154 w 6523931"/>
              <a:gd name="connsiteY1" fmla="*/ 0 h 646331"/>
              <a:gd name="connsiteX2" fmla="*/ 1043829 w 6523931"/>
              <a:gd name="connsiteY2" fmla="*/ 0 h 646331"/>
              <a:gd name="connsiteX3" fmla="*/ 1826701 w 6523931"/>
              <a:gd name="connsiteY3" fmla="*/ 0 h 646331"/>
              <a:gd name="connsiteX4" fmla="*/ 2413854 w 6523931"/>
              <a:gd name="connsiteY4" fmla="*/ 0 h 646331"/>
              <a:gd name="connsiteX5" fmla="*/ 3001008 w 6523931"/>
              <a:gd name="connsiteY5" fmla="*/ 0 h 646331"/>
              <a:gd name="connsiteX6" fmla="*/ 3783880 w 6523931"/>
              <a:gd name="connsiteY6" fmla="*/ 0 h 646331"/>
              <a:gd name="connsiteX7" fmla="*/ 4305794 w 6523931"/>
              <a:gd name="connsiteY7" fmla="*/ 0 h 646331"/>
              <a:gd name="connsiteX8" fmla="*/ 5088666 w 6523931"/>
              <a:gd name="connsiteY8" fmla="*/ 0 h 646331"/>
              <a:gd name="connsiteX9" fmla="*/ 5871538 w 6523931"/>
              <a:gd name="connsiteY9" fmla="*/ 0 h 646331"/>
              <a:gd name="connsiteX10" fmla="*/ 6523931 w 6523931"/>
              <a:gd name="connsiteY10" fmla="*/ 0 h 646331"/>
              <a:gd name="connsiteX11" fmla="*/ 6523931 w 6523931"/>
              <a:gd name="connsiteY11" fmla="*/ 646331 h 646331"/>
              <a:gd name="connsiteX12" fmla="*/ 5806299 w 6523931"/>
              <a:gd name="connsiteY12" fmla="*/ 646331 h 646331"/>
              <a:gd name="connsiteX13" fmla="*/ 5023427 w 6523931"/>
              <a:gd name="connsiteY13" fmla="*/ 646331 h 646331"/>
              <a:gd name="connsiteX14" fmla="*/ 4240555 w 6523931"/>
              <a:gd name="connsiteY14" fmla="*/ 646331 h 646331"/>
              <a:gd name="connsiteX15" fmla="*/ 3718641 w 6523931"/>
              <a:gd name="connsiteY15" fmla="*/ 646331 h 646331"/>
              <a:gd name="connsiteX16" fmla="*/ 3066248 w 6523931"/>
              <a:gd name="connsiteY16" fmla="*/ 646331 h 646331"/>
              <a:gd name="connsiteX17" fmla="*/ 2283376 w 6523931"/>
              <a:gd name="connsiteY17" fmla="*/ 646331 h 646331"/>
              <a:gd name="connsiteX18" fmla="*/ 1630983 w 6523931"/>
              <a:gd name="connsiteY18" fmla="*/ 646331 h 646331"/>
              <a:gd name="connsiteX19" fmla="*/ 1174308 w 6523931"/>
              <a:gd name="connsiteY19" fmla="*/ 646331 h 646331"/>
              <a:gd name="connsiteX20" fmla="*/ 652393 w 6523931"/>
              <a:gd name="connsiteY20" fmla="*/ 646331 h 646331"/>
              <a:gd name="connsiteX21" fmla="*/ 0 w 6523931"/>
              <a:gd name="connsiteY21" fmla="*/ 646331 h 646331"/>
              <a:gd name="connsiteX22" fmla="*/ 0 w 6523931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23931" h="646331" extrusionOk="0">
                <a:moveTo>
                  <a:pt x="0" y="0"/>
                </a:moveTo>
                <a:cubicBezTo>
                  <a:pt x="215458" y="-24951"/>
                  <a:pt x="375263" y="-9319"/>
                  <a:pt x="587154" y="0"/>
                </a:cubicBezTo>
                <a:cubicBezTo>
                  <a:pt x="799045" y="9319"/>
                  <a:pt x="866264" y="-9147"/>
                  <a:pt x="1043829" y="0"/>
                </a:cubicBezTo>
                <a:cubicBezTo>
                  <a:pt x="1221394" y="9147"/>
                  <a:pt x="1551101" y="-3151"/>
                  <a:pt x="1826701" y="0"/>
                </a:cubicBezTo>
                <a:cubicBezTo>
                  <a:pt x="2102301" y="3151"/>
                  <a:pt x="2206044" y="-25729"/>
                  <a:pt x="2413854" y="0"/>
                </a:cubicBezTo>
                <a:cubicBezTo>
                  <a:pt x="2621664" y="25729"/>
                  <a:pt x="2783485" y="9341"/>
                  <a:pt x="3001008" y="0"/>
                </a:cubicBezTo>
                <a:cubicBezTo>
                  <a:pt x="3218531" y="-9341"/>
                  <a:pt x="3609322" y="-33797"/>
                  <a:pt x="3783880" y="0"/>
                </a:cubicBezTo>
                <a:cubicBezTo>
                  <a:pt x="3958438" y="33797"/>
                  <a:pt x="4048918" y="2534"/>
                  <a:pt x="4305794" y="0"/>
                </a:cubicBezTo>
                <a:cubicBezTo>
                  <a:pt x="4562670" y="-2534"/>
                  <a:pt x="4750942" y="-25620"/>
                  <a:pt x="5088666" y="0"/>
                </a:cubicBezTo>
                <a:cubicBezTo>
                  <a:pt x="5426390" y="25620"/>
                  <a:pt x="5560224" y="10874"/>
                  <a:pt x="5871538" y="0"/>
                </a:cubicBezTo>
                <a:cubicBezTo>
                  <a:pt x="6182852" y="-10874"/>
                  <a:pt x="6294082" y="9917"/>
                  <a:pt x="6523931" y="0"/>
                </a:cubicBezTo>
                <a:cubicBezTo>
                  <a:pt x="6493366" y="287596"/>
                  <a:pt x="6554084" y="328525"/>
                  <a:pt x="6523931" y="646331"/>
                </a:cubicBezTo>
                <a:cubicBezTo>
                  <a:pt x="6359048" y="669419"/>
                  <a:pt x="5987052" y="670084"/>
                  <a:pt x="5806299" y="646331"/>
                </a:cubicBezTo>
                <a:cubicBezTo>
                  <a:pt x="5625546" y="622578"/>
                  <a:pt x="5394340" y="621404"/>
                  <a:pt x="5023427" y="646331"/>
                </a:cubicBezTo>
                <a:cubicBezTo>
                  <a:pt x="4652514" y="671258"/>
                  <a:pt x="4576665" y="618070"/>
                  <a:pt x="4240555" y="646331"/>
                </a:cubicBezTo>
                <a:cubicBezTo>
                  <a:pt x="3904445" y="674592"/>
                  <a:pt x="3976250" y="634980"/>
                  <a:pt x="3718641" y="646331"/>
                </a:cubicBezTo>
                <a:cubicBezTo>
                  <a:pt x="3461032" y="657682"/>
                  <a:pt x="3351061" y="671315"/>
                  <a:pt x="3066248" y="646331"/>
                </a:cubicBezTo>
                <a:cubicBezTo>
                  <a:pt x="2781435" y="621347"/>
                  <a:pt x="2508908" y="638866"/>
                  <a:pt x="2283376" y="646331"/>
                </a:cubicBezTo>
                <a:cubicBezTo>
                  <a:pt x="2057844" y="653796"/>
                  <a:pt x="1798152" y="677827"/>
                  <a:pt x="1630983" y="646331"/>
                </a:cubicBezTo>
                <a:cubicBezTo>
                  <a:pt x="1463814" y="614835"/>
                  <a:pt x="1311187" y="630804"/>
                  <a:pt x="1174308" y="646331"/>
                </a:cubicBezTo>
                <a:cubicBezTo>
                  <a:pt x="1037430" y="661858"/>
                  <a:pt x="768835" y="664922"/>
                  <a:pt x="652393" y="646331"/>
                </a:cubicBezTo>
                <a:cubicBezTo>
                  <a:pt x="535952" y="627740"/>
                  <a:pt x="222533" y="665108"/>
                  <a:pt x="0" y="646331"/>
                </a:cubicBezTo>
                <a:cubicBezTo>
                  <a:pt x="-10753" y="333157"/>
                  <a:pt x="19852" y="283059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La collaborazione si è impegnata con la CSN3 ad effettuare la misura entro metà del 2026!!</a:t>
            </a:r>
          </a:p>
        </p:txBody>
      </p:sp>
    </p:spTree>
    <p:extLst>
      <p:ext uri="{BB962C8B-B14F-4D97-AF65-F5344CB8AC3E}">
        <p14:creationId xmlns:p14="http://schemas.microsoft.com/office/powerpoint/2010/main" val="115926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F89F1DF8-DFB3-664A-88CC-D6169E76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CEBDDA-4F39-1C47-A2AA-9F1915A14C56}"/>
              </a:ext>
            </a:extLst>
          </p:cNvPr>
          <p:cNvSpPr txBox="1"/>
          <p:nvPr/>
        </p:nvSpPr>
        <p:spPr>
          <a:xfrm>
            <a:off x="4289809" y="20477"/>
            <a:ext cx="4057859" cy="548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algn="ctr">
              <a:lnSpc>
                <a:spcPct val="100000"/>
              </a:lnSpc>
              <a:defRPr sz="2600" b="1" spc="-1">
                <a:solidFill>
                  <a:srgbClr val="002060"/>
                </a:solidFill>
                <a:latin typeface="Calibri"/>
              </a:defRPr>
            </a:lvl1pPr>
          </a:lstStyle>
          <a:p>
            <a:r>
              <a:rPr lang="it-IT" sz="3600" dirty="0"/>
              <a:t>Anticipi 2025 </a:t>
            </a:r>
          </a:p>
        </p:txBody>
      </p:sp>
      <p:pic>
        <p:nvPicPr>
          <p:cNvPr id="17" name="Immagine 3">
            <a:extLst>
              <a:ext uri="{FF2B5EF4-FFF2-40B4-BE49-F238E27FC236}">
                <a16:creationId xmlns:a16="http://schemas.microsoft.com/office/drawing/2014/main" id="{6B417C33-BD5A-2D44-BA6B-8A9E372E67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985B1A7-44B5-9B4C-87FF-72F727DB5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7EE972-4AB1-6C4A-AF63-3C7789E6DB38}"/>
              </a:ext>
            </a:extLst>
          </p:cNvPr>
          <p:cNvSpPr txBox="1"/>
          <p:nvPr/>
        </p:nvSpPr>
        <p:spPr>
          <a:xfrm>
            <a:off x="649904" y="1566091"/>
            <a:ext cx="10912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/>
              <a:t>51.5 </a:t>
            </a:r>
            <a:r>
              <a:rPr lang="it-IT" b="1" dirty="0" err="1"/>
              <a:t>kE</a:t>
            </a:r>
            <a:r>
              <a:rPr lang="it-IT" dirty="0"/>
              <a:t>: Costo per un </a:t>
            </a:r>
            <a:r>
              <a:rPr lang="it-IT" dirty="0" err="1"/>
              <a:t>Doctoral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 anticipato al 2025. Assegnazione stornata al fondo centrale per il trasferimento al CERN.</a:t>
            </a:r>
          </a:p>
          <a:p>
            <a:pPr algn="l"/>
            <a:endParaRPr lang="it-IT" dirty="0"/>
          </a:p>
          <a:p>
            <a:pPr algn="l"/>
            <a:r>
              <a:rPr lang="it-IT" b="1" dirty="0"/>
              <a:t>12kE</a:t>
            </a:r>
            <a:r>
              <a:rPr lang="it-IT" dirty="0"/>
              <a:t>: A</a:t>
            </a:r>
            <a:r>
              <a:rPr lang="it-IT" sz="1800" dirty="0">
                <a:solidFill>
                  <a:prstClr val="black"/>
                </a:solidFill>
                <a:latin typeface="Times-Roman"/>
              </a:rPr>
              <a:t>cquisto di 1.2 g di 121Sb e 1.2 g di 123Sb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502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457CE-8DDB-3CD7-2B27-CF8B7A41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CD167FAA-0647-FBDB-6231-553DD11B520F}"/>
              </a:ext>
            </a:extLst>
          </p:cNvPr>
          <p:cNvSpPr txBox="1">
            <a:spLocks/>
          </p:cNvSpPr>
          <p:nvPr/>
        </p:nvSpPr>
        <p:spPr>
          <a:xfrm>
            <a:off x="807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FAB2B-77D9-4CE0-B70B-66E11F4C8549}" type="slidenum">
              <a:rPr lang="en-US"/>
              <a:pPr/>
              <a:t>4</a:t>
            </a:fld>
            <a:endParaRPr lang="en-US"/>
          </a:p>
        </p:txBody>
      </p:sp>
      <p:pic>
        <p:nvPicPr>
          <p:cNvPr id="10" name="Immagine 3">
            <a:extLst>
              <a:ext uri="{FF2B5EF4-FFF2-40B4-BE49-F238E27FC236}">
                <a16:creationId xmlns:a16="http://schemas.microsoft.com/office/drawing/2014/main" id="{525FCF7E-299C-40D1-CA7E-EE25977A53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3F6D929-C191-33C0-F8E6-61676444A4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6B40BFF0-A581-C6C9-30BA-9632E75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C68399CC-FE0D-0A3C-49AD-CBE32AFD3D65}"/>
              </a:ext>
            </a:extLst>
          </p:cNvPr>
          <p:cNvSpPr/>
          <p:nvPr/>
        </p:nvSpPr>
        <p:spPr>
          <a:xfrm>
            <a:off x="2510603" y="5044"/>
            <a:ext cx="6936973" cy="4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 algn="ctr">
              <a:lnSpc>
                <a:spcPct val="100000"/>
              </a:lnSpc>
            </a:pPr>
            <a:r>
              <a:rPr lang="it-IT" sz="3600" b="1" i="1" dirty="0">
                <a:solidFill>
                  <a:srgbClr val="002060"/>
                </a:solidFill>
              </a:rPr>
              <a:t>Assegnazioni 2026</a:t>
            </a:r>
            <a:endParaRPr lang="en-US" sz="3600" b="1" i="1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D6D99D03-D596-4DE3-2B6A-9BD2CF9742AD}"/>
              </a:ext>
            </a:extLst>
          </p:cNvPr>
          <p:cNvSpPr/>
          <p:nvPr/>
        </p:nvSpPr>
        <p:spPr>
          <a:xfrm>
            <a:off x="4608713" y="6276875"/>
            <a:ext cx="6936973" cy="44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 algn="ctr">
              <a:lnSpc>
                <a:spcPct val="100000"/>
              </a:lnSpc>
            </a:pPr>
            <a:r>
              <a:rPr lang="it-IT" sz="3600" b="1" i="1" dirty="0">
                <a:solidFill>
                  <a:srgbClr val="002060"/>
                </a:solidFill>
              </a:rPr>
              <a:t>TOT: 235k€ + 42k€ (SJ)</a:t>
            </a:r>
            <a:endParaRPr lang="en-US" sz="3600" b="1" i="1" spc="-1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9DC5E14-F71C-5A4F-84C2-884C9D275410}"/>
              </a:ext>
            </a:extLst>
          </p:cNvPr>
          <p:cNvGrpSpPr>
            <a:grpSpLocks noChangeAspect="1"/>
          </p:cNvGrpSpPr>
          <p:nvPr/>
        </p:nvGrpSpPr>
        <p:grpSpPr>
          <a:xfrm>
            <a:off x="497507" y="825491"/>
            <a:ext cx="6124807" cy="5530857"/>
            <a:chOff x="0" y="1042467"/>
            <a:chExt cx="5285639" cy="4773066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E0744BF-4FEF-1541-BE20-219B73033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2789"/>
            <a:stretch/>
          </p:blipFill>
          <p:spPr>
            <a:xfrm>
              <a:off x="0" y="1042467"/>
              <a:ext cx="3317534" cy="4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824C334E-15AD-434C-9555-7A815E7BB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729"/>
            <a:stretch/>
          </p:blipFill>
          <p:spPr>
            <a:xfrm>
              <a:off x="3301920" y="1042467"/>
              <a:ext cx="1983719" cy="4773066"/>
            </a:xfrm>
            <a:prstGeom prst="rect">
              <a:avLst/>
            </a:prstGeom>
          </p:spPr>
        </p:pic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063CCC6-0C79-FC41-A09F-D4D5FB2AC4AE}"/>
              </a:ext>
            </a:extLst>
          </p:cNvPr>
          <p:cNvSpPr txBox="1"/>
          <p:nvPr/>
        </p:nvSpPr>
        <p:spPr>
          <a:xfrm>
            <a:off x="6795103" y="1175495"/>
            <a:ext cx="5188242" cy="1754326"/>
          </a:xfrm>
          <a:custGeom>
            <a:avLst/>
            <a:gdLst>
              <a:gd name="connsiteX0" fmla="*/ 0 w 5188242"/>
              <a:gd name="connsiteY0" fmla="*/ 0 h 1754326"/>
              <a:gd name="connsiteX1" fmla="*/ 596648 w 5188242"/>
              <a:gd name="connsiteY1" fmla="*/ 0 h 1754326"/>
              <a:gd name="connsiteX2" fmla="*/ 1089531 w 5188242"/>
              <a:gd name="connsiteY2" fmla="*/ 0 h 1754326"/>
              <a:gd name="connsiteX3" fmla="*/ 1841826 w 5188242"/>
              <a:gd name="connsiteY3" fmla="*/ 0 h 1754326"/>
              <a:gd name="connsiteX4" fmla="*/ 2438474 w 5188242"/>
              <a:gd name="connsiteY4" fmla="*/ 0 h 1754326"/>
              <a:gd name="connsiteX5" fmla="*/ 3035122 w 5188242"/>
              <a:gd name="connsiteY5" fmla="*/ 0 h 1754326"/>
              <a:gd name="connsiteX6" fmla="*/ 3787417 w 5188242"/>
              <a:gd name="connsiteY6" fmla="*/ 0 h 1754326"/>
              <a:gd name="connsiteX7" fmla="*/ 4332182 w 5188242"/>
              <a:gd name="connsiteY7" fmla="*/ 0 h 1754326"/>
              <a:gd name="connsiteX8" fmla="*/ 5188242 w 5188242"/>
              <a:gd name="connsiteY8" fmla="*/ 0 h 1754326"/>
              <a:gd name="connsiteX9" fmla="*/ 5188242 w 5188242"/>
              <a:gd name="connsiteY9" fmla="*/ 619862 h 1754326"/>
              <a:gd name="connsiteX10" fmla="*/ 5188242 w 5188242"/>
              <a:gd name="connsiteY10" fmla="*/ 1169551 h 1754326"/>
              <a:gd name="connsiteX11" fmla="*/ 5188242 w 5188242"/>
              <a:gd name="connsiteY11" fmla="*/ 1754326 h 1754326"/>
              <a:gd name="connsiteX12" fmla="*/ 4487829 w 5188242"/>
              <a:gd name="connsiteY12" fmla="*/ 1754326 h 1754326"/>
              <a:gd name="connsiteX13" fmla="*/ 3735534 w 5188242"/>
              <a:gd name="connsiteY13" fmla="*/ 1754326 h 1754326"/>
              <a:gd name="connsiteX14" fmla="*/ 2983239 w 5188242"/>
              <a:gd name="connsiteY14" fmla="*/ 1754326 h 1754326"/>
              <a:gd name="connsiteX15" fmla="*/ 2438474 w 5188242"/>
              <a:gd name="connsiteY15" fmla="*/ 1754326 h 1754326"/>
              <a:gd name="connsiteX16" fmla="*/ 1789943 w 5188242"/>
              <a:gd name="connsiteY16" fmla="*/ 1754326 h 1754326"/>
              <a:gd name="connsiteX17" fmla="*/ 1037648 w 5188242"/>
              <a:gd name="connsiteY17" fmla="*/ 1754326 h 1754326"/>
              <a:gd name="connsiteX18" fmla="*/ 0 w 5188242"/>
              <a:gd name="connsiteY18" fmla="*/ 1754326 h 1754326"/>
              <a:gd name="connsiteX19" fmla="*/ 0 w 5188242"/>
              <a:gd name="connsiteY19" fmla="*/ 1222180 h 1754326"/>
              <a:gd name="connsiteX20" fmla="*/ 0 w 5188242"/>
              <a:gd name="connsiteY20" fmla="*/ 672492 h 1754326"/>
              <a:gd name="connsiteX21" fmla="*/ 0 w 5188242"/>
              <a:gd name="connsiteY21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8242" h="1754326" extrusionOk="0">
                <a:moveTo>
                  <a:pt x="0" y="0"/>
                </a:moveTo>
                <a:cubicBezTo>
                  <a:pt x="270037" y="-12378"/>
                  <a:pt x="346925" y="6109"/>
                  <a:pt x="596648" y="0"/>
                </a:cubicBezTo>
                <a:cubicBezTo>
                  <a:pt x="846371" y="-6109"/>
                  <a:pt x="853495" y="2237"/>
                  <a:pt x="1089531" y="0"/>
                </a:cubicBezTo>
                <a:cubicBezTo>
                  <a:pt x="1325567" y="-2237"/>
                  <a:pt x="1554890" y="-34070"/>
                  <a:pt x="1841826" y="0"/>
                </a:cubicBezTo>
                <a:cubicBezTo>
                  <a:pt x="2128763" y="34070"/>
                  <a:pt x="2280043" y="-20019"/>
                  <a:pt x="2438474" y="0"/>
                </a:cubicBezTo>
                <a:cubicBezTo>
                  <a:pt x="2596905" y="20019"/>
                  <a:pt x="2766566" y="-3926"/>
                  <a:pt x="3035122" y="0"/>
                </a:cubicBezTo>
                <a:cubicBezTo>
                  <a:pt x="3303678" y="3926"/>
                  <a:pt x="3612082" y="36813"/>
                  <a:pt x="3787417" y="0"/>
                </a:cubicBezTo>
                <a:cubicBezTo>
                  <a:pt x="3962752" y="-36813"/>
                  <a:pt x="4103979" y="1211"/>
                  <a:pt x="4332182" y="0"/>
                </a:cubicBezTo>
                <a:cubicBezTo>
                  <a:pt x="4560386" y="-1211"/>
                  <a:pt x="4881297" y="-3182"/>
                  <a:pt x="5188242" y="0"/>
                </a:cubicBezTo>
                <a:cubicBezTo>
                  <a:pt x="5201731" y="191307"/>
                  <a:pt x="5210877" y="444356"/>
                  <a:pt x="5188242" y="619862"/>
                </a:cubicBezTo>
                <a:cubicBezTo>
                  <a:pt x="5165607" y="795368"/>
                  <a:pt x="5214807" y="964875"/>
                  <a:pt x="5188242" y="1169551"/>
                </a:cubicBezTo>
                <a:cubicBezTo>
                  <a:pt x="5161677" y="1374227"/>
                  <a:pt x="5167667" y="1542932"/>
                  <a:pt x="5188242" y="1754326"/>
                </a:cubicBezTo>
                <a:cubicBezTo>
                  <a:pt x="4879881" y="1761236"/>
                  <a:pt x="4718328" y="1758427"/>
                  <a:pt x="4487829" y="1754326"/>
                </a:cubicBezTo>
                <a:cubicBezTo>
                  <a:pt x="4257330" y="1750225"/>
                  <a:pt x="4097852" y="1761159"/>
                  <a:pt x="3735534" y="1754326"/>
                </a:cubicBezTo>
                <a:cubicBezTo>
                  <a:pt x="3373216" y="1747493"/>
                  <a:pt x="3252700" y="1726347"/>
                  <a:pt x="2983239" y="1754326"/>
                </a:cubicBezTo>
                <a:cubicBezTo>
                  <a:pt x="2713779" y="1782305"/>
                  <a:pt x="2600218" y="1761027"/>
                  <a:pt x="2438474" y="1754326"/>
                </a:cubicBezTo>
                <a:cubicBezTo>
                  <a:pt x="2276730" y="1747625"/>
                  <a:pt x="1931281" y="1744282"/>
                  <a:pt x="1789943" y="1754326"/>
                </a:cubicBezTo>
                <a:cubicBezTo>
                  <a:pt x="1648605" y="1764370"/>
                  <a:pt x="1294627" y="1739626"/>
                  <a:pt x="1037648" y="1754326"/>
                </a:cubicBezTo>
                <a:cubicBezTo>
                  <a:pt x="780670" y="1769026"/>
                  <a:pt x="254494" y="1800099"/>
                  <a:pt x="0" y="1754326"/>
                </a:cubicBezTo>
                <a:cubicBezTo>
                  <a:pt x="-19355" y="1570364"/>
                  <a:pt x="10902" y="1445855"/>
                  <a:pt x="0" y="1222180"/>
                </a:cubicBezTo>
                <a:cubicBezTo>
                  <a:pt x="-10902" y="998505"/>
                  <a:pt x="-25119" y="842168"/>
                  <a:pt x="0" y="672492"/>
                </a:cubicBezTo>
                <a:cubicBezTo>
                  <a:pt x="25119" y="502816"/>
                  <a:pt x="-28700" y="237529"/>
                  <a:pt x="0" y="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Tagliate tasche:</a:t>
            </a:r>
          </a:p>
          <a:p>
            <a:r>
              <a:rPr lang="it-IT" dirty="0"/>
              <a:t>10% missioni (assegnata in origine al RN) </a:t>
            </a:r>
          </a:p>
          <a:p>
            <a:r>
              <a:rPr lang="it-IT" dirty="0"/>
              <a:t>5kE + 5% apparati</a:t>
            </a:r>
          </a:p>
          <a:p>
            <a:r>
              <a:rPr lang="it-IT" dirty="0"/>
              <a:t>- Creata tasca 10% missioni (14 </a:t>
            </a:r>
            <a:r>
              <a:rPr lang="it-IT" dirty="0" err="1"/>
              <a:t>ke</a:t>
            </a:r>
            <a:r>
              <a:rPr lang="it-IT" dirty="0"/>
              <a:t>): 'CONGELATA' e incamerata in commissione, forse verrà riassegnata in corso d'anno 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20EE6F31-4ACB-624A-BD1E-E312AF16A9C5}"/>
              </a:ext>
            </a:extLst>
          </p:cNvPr>
          <p:cNvSpPr/>
          <p:nvPr/>
        </p:nvSpPr>
        <p:spPr>
          <a:xfrm>
            <a:off x="3965489" y="6112573"/>
            <a:ext cx="385408" cy="204039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CAC149EC-DE39-9345-AFC6-291107E7B1F3}"/>
              </a:ext>
            </a:extLst>
          </p:cNvPr>
          <p:cNvCxnSpPr>
            <a:cxnSpLocks/>
          </p:cNvCxnSpPr>
          <p:nvPr/>
        </p:nvCxnSpPr>
        <p:spPr>
          <a:xfrm flipH="1">
            <a:off x="4364460" y="6079179"/>
            <a:ext cx="2897841" cy="3577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80D5466-5916-254A-BD58-1AAD553A095B}"/>
              </a:ext>
            </a:extLst>
          </p:cNvPr>
          <p:cNvSpPr txBox="1"/>
          <p:nvPr/>
        </p:nvSpPr>
        <p:spPr>
          <a:xfrm>
            <a:off x="7350802" y="5845260"/>
            <a:ext cx="2155718" cy="369332"/>
          </a:xfrm>
          <a:custGeom>
            <a:avLst/>
            <a:gdLst>
              <a:gd name="connsiteX0" fmla="*/ 0 w 2155718"/>
              <a:gd name="connsiteY0" fmla="*/ 0 h 369332"/>
              <a:gd name="connsiteX1" fmla="*/ 517372 w 2155718"/>
              <a:gd name="connsiteY1" fmla="*/ 0 h 369332"/>
              <a:gd name="connsiteX2" fmla="*/ 991630 w 2155718"/>
              <a:gd name="connsiteY2" fmla="*/ 0 h 369332"/>
              <a:gd name="connsiteX3" fmla="*/ 1573674 w 2155718"/>
              <a:gd name="connsiteY3" fmla="*/ 0 h 369332"/>
              <a:gd name="connsiteX4" fmla="*/ 2155718 w 2155718"/>
              <a:gd name="connsiteY4" fmla="*/ 0 h 369332"/>
              <a:gd name="connsiteX5" fmla="*/ 2155718 w 2155718"/>
              <a:gd name="connsiteY5" fmla="*/ 369332 h 369332"/>
              <a:gd name="connsiteX6" fmla="*/ 1659903 w 2155718"/>
              <a:gd name="connsiteY6" fmla="*/ 369332 h 369332"/>
              <a:gd name="connsiteX7" fmla="*/ 1164088 w 2155718"/>
              <a:gd name="connsiteY7" fmla="*/ 369332 h 369332"/>
              <a:gd name="connsiteX8" fmla="*/ 582044 w 2155718"/>
              <a:gd name="connsiteY8" fmla="*/ 369332 h 369332"/>
              <a:gd name="connsiteX9" fmla="*/ 0 w 2155718"/>
              <a:gd name="connsiteY9" fmla="*/ 369332 h 369332"/>
              <a:gd name="connsiteX10" fmla="*/ 0 w 2155718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5718" h="369332" extrusionOk="0">
                <a:moveTo>
                  <a:pt x="0" y="0"/>
                </a:moveTo>
                <a:cubicBezTo>
                  <a:pt x="253241" y="-12806"/>
                  <a:pt x="358130" y="1927"/>
                  <a:pt x="517372" y="0"/>
                </a:cubicBezTo>
                <a:cubicBezTo>
                  <a:pt x="676614" y="-1927"/>
                  <a:pt x="780879" y="-21985"/>
                  <a:pt x="991630" y="0"/>
                </a:cubicBezTo>
                <a:cubicBezTo>
                  <a:pt x="1202381" y="21985"/>
                  <a:pt x="1329975" y="-14924"/>
                  <a:pt x="1573674" y="0"/>
                </a:cubicBezTo>
                <a:cubicBezTo>
                  <a:pt x="1817373" y="14924"/>
                  <a:pt x="1869745" y="9306"/>
                  <a:pt x="2155718" y="0"/>
                </a:cubicBezTo>
                <a:cubicBezTo>
                  <a:pt x="2172824" y="91456"/>
                  <a:pt x="2173877" y="211595"/>
                  <a:pt x="2155718" y="369332"/>
                </a:cubicBezTo>
                <a:cubicBezTo>
                  <a:pt x="2020372" y="387581"/>
                  <a:pt x="1902747" y="389306"/>
                  <a:pt x="1659903" y="369332"/>
                </a:cubicBezTo>
                <a:cubicBezTo>
                  <a:pt x="1417059" y="349358"/>
                  <a:pt x="1320140" y="375646"/>
                  <a:pt x="1164088" y="369332"/>
                </a:cubicBezTo>
                <a:cubicBezTo>
                  <a:pt x="1008037" y="363018"/>
                  <a:pt x="860806" y="388174"/>
                  <a:pt x="582044" y="369332"/>
                </a:cubicBezTo>
                <a:cubicBezTo>
                  <a:pt x="303282" y="350490"/>
                  <a:pt x="200028" y="366342"/>
                  <a:pt x="0" y="369332"/>
                </a:cubicBezTo>
                <a:cubicBezTo>
                  <a:pt x="11387" y="231265"/>
                  <a:pt x="-12011" y="175783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it-IT" dirty="0"/>
              <a:t>Consumo «all’osso»..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AC371170-5EF3-544D-9CA9-CBBB4C1CA9D8}"/>
              </a:ext>
            </a:extLst>
          </p:cNvPr>
          <p:cNvSpPr/>
          <p:nvPr/>
        </p:nvSpPr>
        <p:spPr>
          <a:xfrm>
            <a:off x="2317899" y="6112573"/>
            <a:ext cx="385408" cy="204039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3BEFD9B-A93F-5649-8369-1C2EB1809AA8}"/>
              </a:ext>
            </a:extLst>
          </p:cNvPr>
          <p:cNvCxnSpPr>
            <a:cxnSpLocks/>
          </p:cNvCxnSpPr>
          <p:nvPr/>
        </p:nvCxnSpPr>
        <p:spPr>
          <a:xfrm flipH="1">
            <a:off x="2703307" y="4855543"/>
            <a:ext cx="4439458" cy="125703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C4C1D72-E4A6-074A-8A35-81144C8325FC}"/>
              </a:ext>
            </a:extLst>
          </p:cNvPr>
          <p:cNvSpPr txBox="1"/>
          <p:nvPr/>
        </p:nvSpPr>
        <p:spPr>
          <a:xfrm>
            <a:off x="7209385" y="3929012"/>
            <a:ext cx="4926134" cy="1754326"/>
          </a:xfrm>
          <a:custGeom>
            <a:avLst/>
            <a:gdLst>
              <a:gd name="connsiteX0" fmla="*/ 0 w 4926134"/>
              <a:gd name="connsiteY0" fmla="*/ 0 h 1754326"/>
              <a:gd name="connsiteX1" fmla="*/ 566505 w 4926134"/>
              <a:gd name="connsiteY1" fmla="*/ 0 h 1754326"/>
              <a:gd name="connsiteX2" fmla="*/ 1034488 w 4926134"/>
              <a:gd name="connsiteY2" fmla="*/ 0 h 1754326"/>
              <a:gd name="connsiteX3" fmla="*/ 1748778 w 4926134"/>
              <a:gd name="connsiteY3" fmla="*/ 0 h 1754326"/>
              <a:gd name="connsiteX4" fmla="*/ 2315283 w 4926134"/>
              <a:gd name="connsiteY4" fmla="*/ 0 h 1754326"/>
              <a:gd name="connsiteX5" fmla="*/ 2881788 w 4926134"/>
              <a:gd name="connsiteY5" fmla="*/ 0 h 1754326"/>
              <a:gd name="connsiteX6" fmla="*/ 3596078 w 4926134"/>
              <a:gd name="connsiteY6" fmla="*/ 0 h 1754326"/>
              <a:gd name="connsiteX7" fmla="*/ 4113322 w 4926134"/>
              <a:gd name="connsiteY7" fmla="*/ 0 h 1754326"/>
              <a:gd name="connsiteX8" fmla="*/ 4926134 w 4926134"/>
              <a:gd name="connsiteY8" fmla="*/ 0 h 1754326"/>
              <a:gd name="connsiteX9" fmla="*/ 4926134 w 4926134"/>
              <a:gd name="connsiteY9" fmla="*/ 619862 h 1754326"/>
              <a:gd name="connsiteX10" fmla="*/ 4926134 w 4926134"/>
              <a:gd name="connsiteY10" fmla="*/ 1169551 h 1754326"/>
              <a:gd name="connsiteX11" fmla="*/ 4926134 w 4926134"/>
              <a:gd name="connsiteY11" fmla="*/ 1754326 h 1754326"/>
              <a:gd name="connsiteX12" fmla="*/ 4261106 w 4926134"/>
              <a:gd name="connsiteY12" fmla="*/ 1754326 h 1754326"/>
              <a:gd name="connsiteX13" fmla="*/ 3546816 w 4926134"/>
              <a:gd name="connsiteY13" fmla="*/ 1754326 h 1754326"/>
              <a:gd name="connsiteX14" fmla="*/ 2832527 w 4926134"/>
              <a:gd name="connsiteY14" fmla="*/ 1754326 h 1754326"/>
              <a:gd name="connsiteX15" fmla="*/ 2315283 w 4926134"/>
              <a:gd name="connsiteY15" fmla="*/ 1754326 h 1754326"/>
              <a:gd name="connsiteX16" fmla="*/ 1699516 w 4926134"/>
              <a:gd name="connsiteY16" fmla="*/ 1754326 h 1754326"/>
              <a:gd name="connsiteX17" fmla="*/ 985227 w 4926134"/>
              <a:gd name="connsiteY17" fmla="*/ 1754326 h 1754326"/>
              <a:gd name="connsiteX18" fmla="*/ 0 w 4926134"/>
              <a:gd name="connsiteY18" fmla="*/ 1754326 h 1754326"/>
              <a:gd name="connsiteX19" fmla="*/ 0 w 4926134"/>
              <a:gd name="connsiteY19" fmla="*/ 1222180 h 1754326"/>
              <a:gd name="connsiteX20" fmla="*/ 0 w 4926134"/>
              <a:gd name="connsiteY20" fmla="*/ 672492 h 1754326"/>
              <a:gd name="connsiteX21" fmla="*/ 0 w 4926134"/>
              <a:gd name="connsiteY21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26134" h="1754326" extrusionOk="0">
                <a:moveTo>
                  <a:pt x="0" y="0"/>
                </a:moveTo>
                <a:cubicBezTo>
                  <a:pt x="240644" y="-20441"/>
                  <a:pt x="341560" y="22894"/>
                  <a:pt x="566505" y="0"/>
                </a:cubicBezTo>
                <a:cubicBezTo>
                  <a:pt x="791451" y="-22894"/>
                  <a:pt x="918311" y="7615"/>
                  <a:pt x="1034488" y="0"/>
                </a:cubicBezTo>
                <a:cubicBezTo>
                  <a:pt x="1150665" y="-7615"/>
                  <a:pt x="1447849" y="-24235"/>
                  <a:pt x="1748778" y="0"/>
                </a:cubicBezTo>
                <a:cubicBezTo>
                  <a:pt x="2049707" y="24235"/>
                  <a:pt x="2126264" y="11194"/>
                  <a:pt x="2315283" y="0"/>
                </a:cubicBezTo>
                <a:cubicBezTo>
                  <a:pt x="2504302" y="-11194"/>
                  <a:pt x="2731483" y="21627"/>
                  <a:pt x="2881788" y="0"/>
                </a:cubicBezTo>
                <a:cubicBezTo>
                  <a:pt x="3032093" y="-21627"/>
                  <a:pt x="3329421" y="1912"/>
                  <a:pt x="3596078" y="0"/>
                </a:cubicBezTo>
                <a:cubicBezTo>
                  <a:pt x="3862735" y="-1912"/>
                  <a:pt x="3958079" y="-9062"/>
                  <a:pt x="4113322" y="0"/>
                </a:cubicBezTo>
                <a:cubicBezTo>
                  <a:pt x="4268565" y="9062"/>
                  <a:pt x="4689511" y="10801"/>
                  <a:pt x="4926134" y="0"/>
                </a:cubicBezTo>
                <a:cubicBezTo>
                  <a:pt x="4939623" y="191307"/>
                  <a:pt x="4948769" y="444356"/>
                  <a:pt x="4926134" y="619862"/>
                </a:cubicBezTo>
                <a:cubicBezTo>
                  <a:pt x="4903499" y="795368"/>
                  <a:pt x="4952699" y="964875"/>
                  <a:pt x="4926134" y="1169551"/>
                </a:cubicBezTo>
                <a:cubicBezTo>
                  <a:pt x="4899569" y="1374227"/>
                  <a:pt x="4905559" y="1542932"/>
                  <a:pt x="4926134" y="1754326"/>
                </a:cubicBezTo>
                <a:cubicBezTo>
                  <a:pt x="4716200" y="1759847"/>
                  <a:pt x="4483779" y="1771885"/>
                  <a:pt x="4261106" y="1754326"/>
                </a:cubicBezTo>
                <a:cubicBezTo>
                  <a:pt x="4038433" y="1736767"/>
                  <a:pt x="3705896" y="1778159"/>
                  <a:pt x="3546816" y="1754326"/>
                </a:cubicBezTo>
                <a:cubicBezTo>
                  <a:pt x="3387736" y="1730494"/>
                  <a:pt x="3142563" y="1722872"/>
                  <a:pt x="2832527" y="1754326"/>
                </a:cubicBezTo>
                <a:cubicBezTo>
                  <a:pt x="2522491" y="1785780"/>
                  <a:pt x="2474613" y="1734505"/>
                  <a:pt x="2315283" y="1754326"/>
                </a:cubicBezTo>
                <a:cubicBezTo>
                  <a:pt x="2155953" y="1774147"/>
                  <a:pt x="1974181" y="1764470"/>
                  <a:pt x="1699516" y="1754326"/>
                </a:cubicBezTo>
                <a:cubicBezTo>
                  <a:pt x="1424851" y="1744182"/>
                  <a:pt x="1300591" y="1765537"/>
                  <a:pt x="985227" y="1754326"/>
                </a:cubicBezTo>
                <a:cubicBezTo>
                  <a:pt x="669863" y="1743115"/>
                  <a:pt x="252786" y="1719533"/>
                  <a:pt x="0" y="1754326"/>
                </a:cubicBezTo>
                <a:cubicBezTo>
                  <a:pt x="-19355" y="1570364"/>
                  <a:pt x="10902" y="1445855"/>
                  <a:pt x="0" y="1222180"/>
                </a:cubicBezTo>
                <a:cubicBezTo>
                  <a:pt x="-10902" y="998505"/>
                  <a:pt x="-25119" y="842168"/>
                  <a:pt x="0" y="672492"/>
                </a:cubicBezTo>
                <a:cubicBezTo>
                  <a:pt x="25119" y="502816"/>
                  <a:pt x="-28700" y="237529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La CSN3 ha congelato il 10% missioni. Proveremo a recuperare con le richieste straordinarie.</a:t>
            </a:r>
          </a:p>
          <a:p>
            <a:r>
              <a:rPr lang="it-IT" u="sng" dirty="0"/>
              <a:t>Per conferenze e affini, usare fondi DTZ!!</a:t>
            </a:r>
          </a:p>
          <a:p>
            <a:r>
              <a:rPr lang="it-IT" dirty="0"/>
              <a:t>Le richieste possono essere inoltrate ad ogni riunione della CSN3, per il tramite del coordinatore locale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9554F3DE-106C-9842-A4D6-41D9723B7C49}"/>
              </a:ext>
            </a:extLst>
          </p:cNvPr>
          <p:cNvSpPr/>
          <p:nvPr/>
        </p:nvSpPr>
        <p:spPr>
          <a:xfrm>
            <a:off x="2802776" y="3066467"/>
            <a:ext cx="385408" cy="204039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7B1C7F6F-0965-4344-9DBE-5A6D5BECDFE5}"/>
              </a:ext>
            </a:extLst>
          </p:cNvPr>
          <p:cNvCxnSpPr>
            <a:cxnSpLocks/>
          </p:cNvCxnSpPr>
          <p:nvPr/>
        </p:nvCxnSpPr>
        <p:spPr>
          <a:xfrm flipH="1" flipV="1">
            <a:off x="3188184" y="3175630"/>
            <a:ext cx="3954581" cy="32198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2338579-D01A-624E-9278-85A4E45C9FB9}"/>
              </a:ext>
            </a:extLst>
          </p:cNvPr>
          <p:cNvSpPr txBox="1"/>
          <p:nvPr/>
        </p:nvSpPr>
        <p:spPr>
          <a:xfrm>
            <a:off x="7211902" y="3312947"/>
            <a:ext cx="2998898" cy="369332"/>
          </a:xfrm>
          <a:custGeom>
            <a:avLst/>
            <a:gdLst>
              <a:gd name="connsiteX0" fmla="*/ 0 w 2998898"/>
              <a:gd name="connsiteY0" fmla="*/ 0 h 369332"/>
              <a:gd name="connsiteX1" fmla="*/ 569791 w 2998898"/>
              <a:gd name="connsiteY1" fmla="*/ 0 h 369332"/>
              <a:gd name="connsiteX2" fmla="*/ 1079603 w 2998898"/>
              <a:gd name="connsiteY2" fmla="*/ 0 h 369332"/>
              <a:gd name="connsiteX3" fmla="*/ 1739361 w 2998898"/>
              <a:gd name="connsiteY3" fmla="*/ 0 h 369332"/>
              <a:gd name="connsiteX4" fmla="*/ 2309151 w 2998898"/>
              <a:gd name="connsiteY4" fmla="*/ 0 h 369332"/>
              <a:gd name="connsiteX5" fmla="*/ 2998898 w 2998898"/>
              <a:gd name="connsiteY5" fmla="*/ 0 h 369332"/>
              <a:gd name="connsiteX6" fmla="*/ 2998898 w 2998898"/>
              <a:gd name="connsiteY6" fmla="*/ 369332 h 369332"/>
              <a:gd name="connsiteX7" fmla="*/ 2399118 w 2998898"/>
              <a:gd name="connsiteY7" fmla="*/ 369332 h 369332"/>
              <a:gd name="connsiteX8" fmla="*/ 1739361 w 2998898"/>
              <a:gd name="connsiteY8" fmla="*/ 369332 h 369332"/>
              <a:gd name="connsiteX9" fmla="*/ 1229548 w 2998898"/>
              <a:gd name="connsiteY9" fmla="*/ 369332 h 369332"/>
              <a:gd name="connsiteX10" fmla="*/ 629769 w 2998898"/>
              <a:gd name="connsiteY10" fmla="*/ 369332 h 369332"/>
              <a:gd name="connsiteX11" fmla="*/ 0 w 2998898"/>
              <a:gd name="connsiteY11" fmla="*/ 369332 h 369332"/>
              <a:gd name="connsiteX12" fmla="*/ 0 w 2998898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8898" h="369332" extrusionOk="0">
                <a:moveTo>
                  <a:pt x="0" y="0"/>
                </a:moveTo>
                <a:cubicBezTo>
                  <a:pt x="183952" y="5136"/>
                  <a:pt x="358021" y="-4779"/>
                  <a:pt x="569791" y="0"/>
                </a:cubicBezTo>
                <a:cubicBezTo>
                  <a:pt x="781561" y="4779"/>
                  <a:pt x="863651" y="9196"/>
                  <a:pt x="1079603" y="0"/>
                </a:cubicBezTo>
                <a:cubicBezTo>
                  <a:pt x="1295555" y="-9196"/>
                  <a:pt x="1544565" y="10692"/>
                  <a:pt x="1739361" y="0"/>
                </a:cubicBezTo>
                <a:cubicBezTo>
                  <a:pt x="1934157" y="-10692"/>
                  <a:pt x="2169933" y="6251"/>
                  <a:pt x="2309151" y="0"/>
                </a:cubicBezTo>
                <a:cubicBezTo>
                  <a:pt x="2448369" y="-6251"/>
                  <a:pt x="2856176" y="-32392"/>
                  <a:pt x="2998898" y="0"/>
                </a:cubicBezTo>
                <a:cubicBezTo>
                  <a:pt x="3009205" y="81226"/>
                  <a:pt x="3010600" y="278722"/>
                  <a:pt x="2998898" y="369332"/>
                </a:cubicBezTo>
                <a:cubicBezTo>
                  <a:pt x="2869223" y="344120"/>
                  <a:pt x="2667322" y="376840"/>
                  <a:pt x="2399118" y="369332"/>
                </a:cubicBezTo>
                <a:cubicBezTo>
                  <a:pt x="2130914" y="361824"/>
                  <a:pt x="1933994" y="402090"/>
                  <a:pt x="1739361" y="369332"/>
                </a:cubicBezTo>
                <a:cubicBezTo>
                  <a:pt x="1544728" y="336574"/>
                  <a:pt x="1353783" y="376010"/>
                  <a:pt x="1229548" y="369332"/>
                </a:cubicBezTo>
                <a:cubicBezTo>
                  <a:pt x="1105313" y="362654"/>
                  <a:pt x="811303" y="351157"/>
                  <a:pt x="629769" y="369332"/>
                </a:cubicBezTo>
                <a:cubicBezTo>
                  <a:pt x="448235" y="387507"/>
                  <a:pt x="217192" y="399886"/>
                  <a:pt x="0" y="369332"/>
                </a:cubicBezTo>
                <a:cubicBezTo>
                  <a:pt x="-10803" y="211973"/>
                  <a:pt x="-3827" y="175527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Similfellow</a:t>
            </a:r>
            <a:r>
              <a:rPr lang="it-IT" dirty="0"/>
              <a:t>. Anticipato al 2025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C0C280E-E95F-A548-A0A8-241424CC9E0F}"/>
              </a:ext>
            </a:extLst>
          </p:cNvPr>
          <p:cNvSpPr txBox="1"/>
          <p:nvPr/>
        </p:nvSpPr>
        <p:spPr>
          <a:xfrm>
            <a:off x="2262378" y="454452"/>
            <a:ext cx="252877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300" b="1" dirty="0">
                <a:solidFill>
                  <a:srgbClr val="C00000"/>
                </a:solidFill>
              </a:rPr>
              <a:t>Tagli consistenti!!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D745DE95-FF78-B340-9633-082169A64778}"/>
              </a:ext>
            </a:extLst>
          </p:cNvPr>
          <p:cNvSpPr/>
          <p:nvPr/>
        </p:nvSpPr>
        <p:spPr>
          <a:xfrm>
            <a:off x="2792566" y="1282694"/>
            <a:ext cx="385408" cy="204039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67EF0CE-1895-F848-BA04-FD36B6D8F0EA}"/>
              </a:ext>
            </a:extLst>
          </p:cNvPr>
          <p:cNvSpPr txBox="1"/>
          <p:nvPr/>
        </p:nvSpPr>
        <p:spPr>
          <a:xfrm>
            <a:off x="6968409" y="694061"/>
            <a:ext cx="1882182" cy="369332"/>
          </a:xfrm>
          <a:custGeom>
            <a:avLst/>
            <a:gdLst>
              <a:gd name="connsiteX0" fmla="*/ 0 w 1882182"/>
              <a:gd name="connsiteY0" fmla="*/ 0 h 369332"/>
              <a:gd name="connsiteX1" fmla="*/ 608572 w 1882182"/>
              <a:gd name="connsiteY1" fmla="*/ 0 h 369332"/>
              <a:gd name="connsiteX2" fmla="*/ 1179501 w 1882182"/>
              <a:gd name="connsiteY2" fmla="*/ 0 h 369332"/>
              <a:gd name="connsiteX3" fmla="*/ 1882182 w 1882182"/>
              <a:gd name="connsiteY3" fmla="*/ 0 h 369332"/>
              <a:gd name="connsiteX4" fmla="*/ 1882182 w 1882182"/>
              <a:gd name="connsiteY4" fmla="*/ 369332 h 369332"/>
              <a:gd name="connsiteX5" fmla="*/ 1292432 w 1882182"/>
              <a:gd name="connsiteY5" fmla="*/ 369332 h 369332"/>
              <a:gd name="connsiteX6" fmla="*/ 627394 w 1882182"/>
              <a:gd name="connsiteY6" fmla="*/ 369332 h 369332"/>
              <a:gd name="connsiteX7" fmla="*/ 0 w 1882182"/>
              <a:gd name="connsiteY7" fmla="*/ 369332 h 369332"/>
              <a:gd name="connsiteX8" fmla="*/ 0 w 188218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2182" h="369332" extrusionOk="0">
                <a:moveTo>
                  <a:pt x="0" y="0"/>
                </a:moveTo>
                <a:cubicBezTo>
                  <a:pt x="169211" y="8798"/>
                  <a:pt x="326772" y="19717"/>
                  <a:pt x="608572" y="0"/>
                </a:cubicBezTo>
                <a:cubicBezTo>
                  <a:pt x="890372" y="-19717"/>
                  <a:pt x="1053826" y="7893"/>
                  <a:pt x="1179501" y="0"/>
                </a:cubicBezTo>
                <a:cubicBezTo>
                  <a:pt x="1305176" y="-7893"/>
                  <a:pt x="1588958" y="-7696"/>
                  <a:pt x="1882182" y="0"/>
                </a:cubicBezTo>
                <a:cubicBezTo>
                  <a:pt x="1884530" y="113493"/>
                  <a:pt x="1873841" y="197069"/>
                  <a:pt x="1882182" y="369332"/>
                </a:cubicBezTo>
                <a:cubicBezTo>
                  <a:pt x="1731113" y="356257"/>
                  <a:pt x="1449712" y="374442"/>
                  <a:pt x="1292432" y="369332"/>
                </a:cubicBezTo>
                <a:cubicBezTo>
                  <a:pt x="1135152" y="364223"/>
                  <a:pt x="930015" y="346182"/>
                  <a:pt x="627394" y="369332"/>
                </a:cubicBezTo>
                <a:cubicBezTo>
                  <a:pt x="324773" y="392482"/>
                  <a:pt x="302868" y="391074"/>
                  <a:pt x="0" y="369332"/>
                </a:cubicBezTo>
                <a:cubicBezTo>
                  <a:pt x="10524" y="225711"/>
                  <a:pt x="8734" y="158340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it-IT" dirty="0"/>
              <a:t>Anticipato al 2025</a:t>
            </a: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1B0C11C0-37A8-B641-9807-47E93634C873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3188185" y="878727"/>
            <a:ext cx="3780224" cy="47758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25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42C4A-FCB7-B3B3-9F3D-F42E5DC08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B7B99E9F-D15B-1CA1-833C-1148C6AD7F66}"/>
              </a:ext>
            </a:extLst>
          </p:cNvPr>
          <p:cNvSpPr txBox="1">
            <a:spLocks/>
          </p:cNvSpPr>
          <p:nvPr/>
        </p:nvSpPr>
        <p:spPr>
          <a:xfrm>
            <a:off x="807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FAB2B-77D9-4CE0-B70B-66E11F4C8549}" type="slidenum">
              <a:rPr lang="en-US"/>
              <a:pPr/>
              <a:t>5</a:t>
            </a:fld>
            <a:endParaRPr lang="en-US"/>
          </a:p>
        </p:txBody>
      </p:sp>
      <p:pic>
        <p:nvPicPr>
          <p:cNvPr id="10" name="Immagine 3">
            <a:extLst>
              <a:ext uri="{FF2B5EF4-FFF2-40B4-BE49-F238E27FC236}">
                <a16:creationId xmlns:a16="http://schemas.microsoft.com/office/drawing/2014/main" id="{106CE91A-7B0E-000D-E561-C578FDC8D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B902F04-8D9A-AE3F-8FDE-38E7ECDE0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582B016D-421A-B85C-58D0-3F3C1D54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0CD596FA-D94D-B643-922F-C29CD150B39E}"/>
              </a:ext>
            </a:extLst>
          </p:cNvPr>
          <p:cNvSpPr/>
          <p:nvPr/>
        </p:nvSpPr>
        <p:spPr>
          <a:xfrm>
            <a:off x="2207027" y="66571"/>
            <a:ext cx="6936973" cy="4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 algn="ctr">
              <a:lnSpc>
                <a:spcPct val="100000"/>
              </a:lnSpc>
            </a:pPr>
            <a:r>
              <a:rPr lang="it-IT" sz="3600" b="1" i="1" dirty="0" err="1">
                <a:solidFill>
                  <a:srgbClr val="002060"/>
                </a:solidFill>
              </a:rPr>
              <a:t>Milestones</a:t>
            </a:r>
            <a:r>
              <a:rPr lang="it-IT" sz="3600" b="1" i="1" dirty="0">
                <a:solidFill>
                  <a:srgbClr val="002060"/>
                </a:solidFill>
              </a:rPr>
              <a:t> 2025</a:t>
            </a:r>
            <a:endParaRPr lang="en-US" sz="3600" b="1" i="1" spc="-1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3817265E-A3BD-EA47-BCD6-438E64480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06242"/>
              </p:ext>
            </p:extLst>
          </p:nvPr>
        </p:nvGraphicFramePr>
        <p:xfrm>
          <a:off x="1734567" y="1651967"/>
          <a:ext cx="9060272" cy="337967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394352">
                  <a:extLst>
                    <a:ext uri="{9D8B030D-6E8A-4147-A177-3AD203B41FA5}">
                      <a16:colId xmlns:a16="http://schemas.microsoft.com/office/drawing/2014/main" val="4220520142"/>
                    </a:ext>
                  </a:extLst>
                </a:gridCol>
                <a:gridCol w="1665920">
                  <a:extLst>
                    <a:ext uri="{9D8B030D-6E8A-4147-A177-3AD203B41FA5}">
                      <a16:colId xmlns:a16="http://schemas.microsoft.com/office/drawing/2014/main" val="2568590914"/>
                    </a:ext>
                  </a:extLst>
                </a:gridCol>
              </a:tblGrid>
              <a:tr h="2990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Analisi della reazione </a:t>
                      </a:r>
                      <a:r>
                        <a:rPr lang="it-IT" sz="1400" b="0" baseline="30000" dirty="0">
                          <a:effectLst/>
                        </a:rPr>
                        <a:t>63</a:t>
                      </a:r>
                      <a:r>
                        <a:rPr lang="it-IT" sz="1400" b="0" dirty="0">
                          <a:effectLst/>
                        </a:rPr>
                        <a:t>Cu(</a:t>
                      </a:r>
                      <a:r>
                        <a:rPr lang="it-IT" sz="1400" b="0" dirty="0" err="1">
                          <a:effectLst/>
                        </a:rPr>
                        <a:t>n,g</a:t>
                      </a:r>
                      <a:r>
                        <a:rPr lang="it-IT" sz="1400" b="0" dirty="0">
                          <a:effectLst/>
                        </a:rPr>
                        <a:t>) </a:t>
                      </a:r>
                      <a:r>
                        <a:rPr lang="it-IT" sz="1400" b="1" dirty="0">
                          <a:effectLst/>
                        </a:rPr>
                        <a:t>(60%)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1">
                          <a:effectLst/>
                        </a:rPr>
                        <a:t>31 Dicembre 2025</a:t>
                      </a:r>
                      <a:endParaRPr lang="it-IT" sz="1400" b="1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771263"/>
                  </a:ext>
                </a:extLst>
              </a:tr>
              <a:tr h="2990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Analisi della reazione </a:t>
                      </a:r>
                      <a:r>
                        <a:rPr lang="it-IT" sz="1400" b="0" baseline="30000" dirty="0">
                          <a:effectLst/>
                        </a:rPr>
                        <a:t>65</a:t>
                      </a:r>
                      <a:r>
                        <a:rPr lang="it-IT" sz="1400" b="0" dirty="0">
                          <a:effectLst/>
                        </a:rPr>
                        <a:t>Cu(</a:t>
                      </a:r>
                      <a:r>
                        <a:rPr lang="it-IT" sz="1400" b="0" dirty="0" err="1">
                          <a:effectLst/>
                        </a:rPr>
                        <a:t>n,g</a:t>
                      </a:r>
                      <a:r>
                        <a:rPr lang="it-IT" sz="1400" b="0" dirty="0">
                          <a:effectLst/>
                        </a:rPr>
                        <a:t>) </a:t>
                      </a:r>
                      <a:r>
                        <a:rPr lang="it-IT" sz="1400" b="1" dirty="0">
                          <a:effectLst/>
                        </a:rPr>
                        <a:t>(60%)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1" dirty="0">
                          <a:effectLst/>
                        </a:rPr>
                        <a:t>31 Dicembre 2025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443020"/>
                  </a:ext>
                </a:extLst>
              </a:tr>
              <a:tr h="5980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Misure in trasmissione (</a:t>
                      </a:r>
                      <a:r>
                        <a:rPr lang="it-IT" sz="1400" b="0" dirty="0" err="1">
                          <a:effectLst/>
                        </a:rPr>
                        <a:t>n,tot</a:t>
                      </a:r>
                      <a:r>
                        <a:rPr lang="it-IT" sz="1400" b="0" dirty="0">
                          <a:effectLst/>
                        </a:rPr>
                        <a:t>) per esperimento RAMEN su isotopi 63,65Cu (subordinata alla schedula CERN e alla disponibilità della linea) </a:t>
                      </a:r>
                      <a:r>
                        <a:rPr lang="it-IT" sz="1400" b="1" dirty="0">
                          <a:effectLst/>
                        </a:rPr>
                        <a:t>(80% 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1">
                          <a:effectLst/>
                        </a:rPr>
                        <a:t>31 Dicembre 2025</a:t>
                      </a:r>
                      <a:endParaRPr lang="it-IT" sz="1400" b="1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087814"/>
                  </a:ext>
                </a:extLst>
              </a:tr>
              <a:tr h="2990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Analisi della reazione </a:t>
                      </a:r>
                      <a:r>
                        <a:rPr lang="it-IT" sz="1400" b="0" baseline="30000" dirty="0">
                          <a:effectLst/>
                        </a:rPr>
                        <a:t>166</a:t>
                      </a:r>
                      <a:r>
                        <a:rPr lang="it-IT" sz="1400" b="0" dirty="0">
                          <a:effectLst/>
                        </a:rPr>
                        <a:t>Er(</a:t>
                      </a:r>
                      <a:r>
                        <a:rPr lang="it-IT" sz="1400" b="0" dirty="0" err="1">
                          <a:effectLst/>
                        </a:rPr>
                        <a:t>n,g</a:t>
                      </a:r>
                      <a:r>
                        <a:rPr lang="it-IT" sz="1400" b="0" dirty="0">
                          <a:effectLst/>
                        </a:rPr>
                        <a:t>) </a:t>
                      </a:r>
                      <a:r>
                        <a:rPr lang="it-IT" sz="1400" b="1" dirty="0">
                          <a:effectLst/>
                        </a:rPr>
                        <a:t>(70%)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1">
                          <a:effectLst/>
                        </a:rPr>
                        <a:t>31 Dicembre 2025</a:t>
                      </a:r>
                      <a:endParaRPr lang="it-IT" sz="1400" b="1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921589"/>
                  </a:ext>
                </a:extLst>
              </a:tr>
              <a:tr h="2990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Analisi della reazione </a:t>
                      </a:r>
                      <a:r>
                        <a:rPr lang="it-IT" sz="1400" b="0" baseline="30000" dirty="0">
                          <a:effectLst/>
                        </a:rPr>
                        <a:t>97,98</a:t>
                      </a:r>
                      <a:r>
                        <a:rPr lang="it-IT" sz="1400" b="0" dirty="0">
                          <a:effectLst/>
                        </a:rPr>
                        <a:t>Mo(</a:t>
                      </a:r>
                      <a:r>
                        <a:rPr lang="it-IT" sz="1400" b="0" dirty="0" err="1">
                          <a:effectLst/>
                        </a:rPr>
                        <a:t>n</a:t>
                      </a:r>
                      <a:r>
                        <a:rPr lang="it-IT" sz="1400" b="0" dirty="0">
                          <a:effectLst/>
                        </a:rPr>
                        <a:t>,𝛾) in EAR2 </a:t>
                      </a:r>
                      <a:r>
                        <a:rPr lang="it-IT" sz="1400" b="1" dirty="0">
                          <a:effectLst/>
                        </a:rPr>
                        <a:t>(60%)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</a:rPr>
                        <a:t>31 Dicembre 2025</a:t>
                      </a:r>
                      <a:endParaRPr lang="it-IT" sz="1400" b="1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278891"/>
                  </a:ext>
                </a:extLst>
              </a:tr>
              <a:tr h="3768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Completare apparato di rivelazione a grande accettanza basato su silici NTD </a:t>
                      </a:r>
                      <a:r>
                        <a:rPr lang="it-IT" sz="1400" b="1" dirty="0">
                          <a:effectLst/>
                        </a:rPr>
                        <a:t>(70%)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</a:rPr>
                        <a:t>31 Dicembre 2025</a:t>
                      </a:r>
                      <a:endParaRPr lang="it-IT" sz="1400" b="1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424483"/>
                  </a:ext>
                </a:extLst>
              </a:tr>
              <a:tr h="29902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Sottomissione </a:t>
                      </a:r>
                      <a:r>
                        <a:rPr lang="it-IT" sz="1400" b="0" dirty="0" err="1">
                          <a:effectLst/>
                        </a:rPr>
                        <a:t>proposal</a:t>
                      </a:r>
                      <a:r>
                        <a:rPr lang="it-IT" sz="1400" b="0" dirty="0">
                          <a:effectLst/>
                        </a:rPr>
                        <a:t> misura reazioni (</a:t>
                      </a:r>
                      <a:r>
                        <a:rPr lang="it-IT" sz="1400" b="0" dirty="0" err="1">
                          <a:effectLst/>
                        </a:rPr>
                        <a:t>n,n</a:t>
                      </a:r>
                      <a:r>
                        <a:rPr lang="it-IT" sz="1400" b="0" dirty="0">
                          <a:effectLst/>
                        </a:rPr>
                        <a:t>’) con LaBr3 </a:t>
                      </a:r>
                      <a:r>
                        <a:rPr lang="it-IT" sz="1400" b="1" dirty="0">
                          <a:effectLst/>
                        </a:rPr>
                        <a:t>(100%)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1">
                          <a:effectLst/>
                        </a:rPr>
                        <a:t>30 Giugno 2025</a:t>
                      </a:r>
                      <a:endParaRPr lang="it-IT" sz="1400" b="1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698198"/>
                  </a:ext>
                </a:extLst>
              </a:tr>
              <a:tr h="3069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Realizzazione del test con </a:t>
                      </a:r>
                      <a:r>
                        <a:rPr lang="it-IT" sz="1400" b="0" dirty="0" err="1">
                          <a:effectLst/>
                        </a:rPr>
                        <a:t>stilbene</a:t>
                      </a:r>
                      <a:r>
                        <a:rPr lang="it-IT" sz="1400" b="0" dirty="0">
                          <a:effectLst/>
                        </a:rPr>
                        <a:t> per reazioni di </a:t>
                      </a:r>
                      <a:r>
                        <a:rPr lang="it-IT" sz="1400" b="0" dirty="0" err="1">
                          <a:effectLst/>
                        </a:rPr>
                        <a:t>scattering</a:t>
                      </a:r>
                      <a:r>
                        <a:rPr lang="it-IT" sz="1400" b="0" dirty="0">
                          <a:effectLst/>
                        </a:rPr>
                        <a:t> elastico e anelastico </a:t>
                      </a:r>
                      <a:r>
                        <a:rPr lang="it-IT" sz="1400" b="1" dirty="0">
                          <a:effectLst/>
                        </a:rPr>
                        <a:t>(100%)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1">
                          <a:effectLst/>
                        </a:rPr>
                        <a:t>31 Dicembre 2025</a:t>
                      </a:r>
                      <a:endParaRPr lang="it-IT" sz="1400" b="1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55352"/>
                  </a:ext>
                </a:extLst>
              </a:tr>
              <a:tr h="3037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Sottomissione a rivista per pubblicazione di articolo su reazione </a:t>
                      </a:r>
                      <a:r>
                        <a:rPr lang="it-IT" sz="1400" b="0" baseline="30000" dirty="0">
                          <a:effectLst/>
                        </a:rPr>
                        <a:t>64</a:t>
                      </a:r>
                      <a:r>
                        <a:rPr lang="it-IT" sz="1400" b="0" dirty="0">
                          <a:effectLst/>
                        </a:rPr>
                        <a:t>Ni(</a:t>
                      </a:r>
                      <a:r>
                        <a:rPr lang="it-IT" sz="1400" b="0" dirty="0" err="1">
                          <a:effectLst/>
                        </a:rPr>
                        <a:t>n</a:t>
                      </a:r>
                      <a:r>
                        <a:rPr lang="it-IT" sz="1400" b="0" dirty="0">
                          <a:effectLst/>
                        </a:rPr>
                        <a:t>,</a:t>
                      </a:r>
                      <a:r>
                        <a:rPr lang="en-GB" sz="1400" b="0" dirty="0">
                          <a:effectLst/>
                        </a:rPr>
                        <a:t>g</a:t>
                      </a:r>
                      <a:r>
                        <a:rPr lang="el-GR" sz="1400" b="0" dirty="0">
                          <a:effectLst/>
                        </a:rPr>
                        <a:t>)</a:t>
                      </a:r>
                      <a:r>
                        <a:rPr lang="it-IT" sz="1400" b="0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(70%)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1">
                          <a:effectLst/>
                        </a:rPr>
                        <a:t>31 Dicembre 2025</a:t>
                      </a:r>
                      <a:endParaRPr lang="it-IT" sz="1400" b="1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922179"/>
                  </a:ext>
                </a:extLst>
              </a:tr>
              <a:tr h="2990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effectLst/>
                        </a:rPr>
                        <a:t>Caratterizzazione del telescopio basato su GEMpix3 e </a:t>
                      </a:r>
                      <a:r>
                        <a:rPr lang="it-IT" sz="1400" b="0" dirty="0" err="1">
                          <a:effectLst/>
                        </a:rPr>
                        <a:t>Quad</a:t>
                      </a:r>
                      <a:r>
                        <a:rPr lang="it-IT" sz="1400" b="0" dirty="0">
                          <a:effectLst/>
                        </a:rPr>
                        <a:t> al Si </a:t>
                      </a:r>
                      <a:r>
                        <a:rPr lang="it-IT" sz="1400" b="1" dirty="0">
                          <a:effectLst/>
                        </a:rPr>
                        <a:t>(70%)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1" dirty="0">
                          <a:effectLst/>
                        </a:rPr>
                        <a:t>31 Dicembre 2025</a:t>
                      </a:r>
                      <a:endParaRPr lang="it-IT" sz="1400" b="1" dirty="0"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32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1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42C4A-FCB7-B3B3-9F3D-F42E5DC08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B7B99E9F-D15B-1CA1-833C-1148C6AD7F66}"/>
              </a:ext>
            </a:extLst>
          </p:cNvPr>
          <p:cNvSpPr txBox="1">
            <a:spLocks/>
          </p:cNvSpPr>
          <p:nvPr/>
        </p:nvSpPr>
        <p:spPr>
          <a:xfrm>
            <a:off x="807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FAB2B-77D9-4CE0-B70B-66E11F4C8549}" type="slidenum">
              <a:rPr lang="en-US"/>
              <a:pPr/>
              <a:t>6</a:t>
            </a:fld>
            <a:endParaRPr lang="en-US"/>
          </a:p>
        </p:txBody>
      </p:sp>
      <p:pic>
        <p:nvPicPr>
          <p:cNvPr id="10" name="Immagine 3">
            <a:extLst>
              <a:ext uri="{FF2B5EF4-FFF2-40B4-BE49-F238E27FC236}">
                <a16:creationId xmlns:a16="http://schemas.microsoft.com/office/drawing/2014/main" id="{106CE91A-7B0E-000D-E561-C578FDC8D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B902F04-8D9A-AE3F-8FDE-38E7ECDE0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582B016D-421A-B85C-58D0-3F3C1D54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n_TOF Italia. LNF 13-14 Novembre 2025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0CD596FA-D94D-B643-922F-C29CD150B39E}"/>
              </a:ext>
            </a:extLst>
          </p:cNvPr>
          <p:cNvSpPr/>
          <p:nvPr/>
        </p:nvSpPr>
        <p:spPr>
          <a:xfrm>
            <a:off x="2207027" y="66571"/>
            <a:ext cx="6936973" cy="4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 algn="ctr">
              <a:lnSpc>
                <a:spcPct val="100000"/>
              </a:lnSpc>
            </a:pPr>
            <a:r>
              <a:rPr lang="it-IT" sz="3600" b="1" i="1" dirty="0" err="1">
                <a:solidFill>
                  <a:srgbClr val="002060"/>
                </a:solidFill>
              </a:rPr>
              <a:t>Milestones</a:t>
            </a:r>
            <a:r>
              <a:rPr lang="it-IT" sz="3600" b="1" i="1" dirty="0">
                <a:solidFill>
                  <a:srgbClr val="002060"/>
                </a:solidFill>
              </a:rPr>
              <a:t> 2026</a:t>
            </a:r>
            <a:endParaRPr lang="en-US" sz="3600" b="1" i="1" spc="-1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FF2DA23-02E9-384C-85CA-8A5A52E50C8D}"/>
              </a:ext>
            </a:extLst>
          </p:cNvPr>
          <p:cNvGraphicFramePr>
            <a:graphicFrameLocks noGrp="1"/>
          </p:cNvGraphicFramePr>
          <p:nvPr/>
        </p:nvGraphicFramePr>
        <p:xfrm>
          <a:off x="2207027" y="1439963"/>
          <a:ext cx="7780922" cy="376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4935">
                  <a:extLst>
                    <a:ext uri="{9D8B030D-6E8A-4147-A177-3AD203B41FA5}">
                      <a16:colId xmlns:a16="http://schemas.microsoft.com/office/drawing/2014/main" val="1531414687"/>
                    </a:ext>
                  </a:extLst>
                </a:gridCol>
                <a:gridCol w="1795987">
                  <a:extLst>
                    <a:ext uri="{9D8B030D-6E8A-4147-A177-3AD203B41FA5}">
                      <a16:colId xmlns:a16="http://schemas.microsoft.com/office/drawing/2014/main" val="1427521365"/>
                    </a:ext>
                  </a:extLst>
                </a:gridCol>
              </a:tblGrid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Completamento analisi dati della reazione </a:t>
                      </a:r>
                      <a:r>
                        <a:rPr lang="it-IT" sz="1400" b="0" baseline="30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nat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Cu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n,tot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31 Dicembre 2026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170045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Completamento analisi dati delle reazioni </a:t>
                      </a:r>
                      <a:r>
                        <a:rPr lang="it-IT" sz="1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63,65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Cu(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n,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  <a:latin typeface="Symbol" pitchFamily="2" charset="2"/>
                        </a:rPr>
                        <a:t>g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30 Settembre 2026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196213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Sottomissione articolo su </a:t>
                      </a:r>
                      <a:r>
                        <a:rPr lang="it-IT" sz="1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160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Gd(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n,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  <a:latin typeface="Symbol" pitchFamily="2" charset="2"/>
                        </a:rPr>
                        <a:t>g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31 Dicembre 2026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734515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Sottomissione articolo su </a:t>
                      </a:r>
                      <a:r>
                        <a:rPr lang="it-IT" sz="1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30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Si(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n,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  <a:latin typeface="Symbol" pitchFamily="2" charset="2"/>
                        </a:rPr>
                        <a:t>g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31 Dicembre 2026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185235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Sottomissione articolo su </a:t>
                      </a:r>
                      <a:r>
                        <a:rPr lang="it-IT" sz="1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94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Mo(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n,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  <a:latin typeface="Symbol" pitchFamily="2" charset="2"/>
                        </a:rPr>
                        <a:t>g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31 Dicembre 2026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195736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Assemblaggio e test dei nuovi 10 moduli di 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stilbene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>
                          <a:solidFill>
                            <a:sysClr val="windowText" lastClr="000000"/>
                          </a:solidFill>
                          <a:effectLst/>
                        </a:rPr>
                        <a:t>31 Dicembre 2026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58471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Misura delle reazioni </a:t>
                      </a:r>
                      <a:r>
                        <a:rPr lang="it-IT" sz="1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121,123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Sb(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n,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  <a:latin typeface="Symbol" pitchFamily="2" charset="2"/>
                        </a:rPr>
                        <a:t>g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31 Agosto 2026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445716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Completamento analisi dati delle reazioni </a:t>
                      </a:r>
                      <a:r>
                        <a:rPr lang="it-IT" sz="1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97,98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Mo(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n,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  <a:latin typeface="Symbol" pitchFamily="2" charset="2"/>
                        </a:rPr>
                        <a:t>g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31 Dicembre 2026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146031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Completamento analisi dati della reazione </a:t>
                      </a:r>
                      <a:r>
                        <a:rPr lang="it-IT" sz="1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166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Er(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n,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  <a:latin typeface="Symbol" pitchFamily="2" charset="2"/>
                        </a:rPr>
                        <a:t>g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 e stesura articolo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31 Marzo 2026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139219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Test del rivelatore UFD per EAR2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30 Agosto 2026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2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378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14725</TotalTime>
  <Words>560</Words>
  <Application>Microsoft Macintosh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Aptos</vt:lpstr>
      <vt:lpstr>Arial</vt:lpstr>
      <vt:lpstr>Avenir Book</vt:lpstr>
      <vt:lpstr>Calibri</vt:lpstr>
      <vt:lpstr>Calibri Light</vt:lpstr>
      <vt:lpstr>Symbol</vt:lpstr>
      <vt:lpstr>Times-Roman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Giovanni Cosentino</dc:creator>
  <cp:lastModifiedBy>Luigi Giovanni Cosentino</cp:lastModifiedBy>
  <cp:revision>82</cp:revision>
  <dcterms:created xsi:type="dcterms:W3CDTF">2023-11-02T15:23:42Z</dcterms:created>
  <dcterms:modified xsi:type="dcterms:W3CDTF">2025-11-05T08:23:42Z</dcterms:modified>
</cp:coreProperties>
</file>