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Old Standard TT" panose="020B0604020202020204" charset="0"/>
      <p:regular r:id="rId30"/>
      <p:bold r:id="rId31"/>
      <p:italic r:id="rId32"/>
    </p:embeddedFont>
    <p:embeddedFont>
      <p:font typeface="Source Code Pro" panose="020B0509030403020204" pitchFamily="49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7362c0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7362c0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509c108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509c108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7362c0db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7362c0db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4911bf7b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4911bf7b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7362c0db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7362c0db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7362c0db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d7362c0db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7362c0db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7362c0db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4911bf7b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4911bf7b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4911bf7b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84911bf7b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4911bf7b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4911bf7b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6eae38ae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6eae38ae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7362c0db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7362c0db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4911bf7b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84911bf7b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76b52b42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76b52b42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63812b2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63812b2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7362c0db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7362c0db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4354404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4354404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6eae38ae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6eae38ae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6eae38ae1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6eae38ae1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6eae38ae1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6eae38ae1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6eae38ae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6eae38ae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6eae38ae1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6eae38ae1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6eae38ae1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6eae38ae1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6eae38ae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6eae38ae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smbc-comics.com/comic/2014-11-25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wmap.gsfc.nasa.gov/universe/uni_matter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edu.lnf.infn.it/" TargetMode="External"/><Relationship Id="rId13" Type="http://schemas.openxmlformats.org/officeDocument/2006/relationships/hyperlink" Target="https://www.youtube.com/user/CMSExperimentTV" TargetMode="External"/><Relationship Id="rId18" Type="http://schemas.openxmlformats.org/officeDocument/2006/relationships/hyperlink" Target="mailto:umberto.desanctis@roma2.infn.it" TargetMode="External"/><Relationship Id="rId3" Type="http://schemas.openxmlformats.org/officeDocument/2006/relationships/hyperlink" Target="https://home.cern/" TargetMode="External"/><Relationship Id="rId7" Type="http://schemas.openxmlformats.org/officeDocument/2006/relationships/hyperlink" Target="http://lhcb-public.web.cern.ch/" TargetMode="External"/><Relationship Id="rId12" Type="http://schemas.openxmlformats.org/officeDocument/2006/relationships/hyperlink" Target="https://www.youtube.com/user/TheATLASExperiment" TargetMode="External"/><Relationship Id="rId17" Type="http://schemas.openxmlformats.org/officeDocument/2006/relationships/hyperlink" Target="mailto:marco.vanadia@roma2.infn.it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www.roma2.infn.it/outreach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ms.cern/" TargetMode="External"/><Relationship Id="rId11" Type="http://schemas.openxmlformats.org/officeDocument/2006/relationships/hyperlink" Target="https://www.youtube.com/channel/UCZespmiJl_SF1RLrH2rmJJg" TargetMode="External"/><Relationship Id="rId5" Type="http://schemas.openxmlformats.org/officeDocument/2006/relationships/hyperlink" Target="https://atlas.cern/" TargetMode="External"/><Relationship Id="rId15" Type="http://schemas.openxmlformats.org/officeDocument/2006/relationships/hyperlink" Target="https://www-en.fisica.uniroma2.it/sezioni/society/public-engagement-and-technology-transfer/outreach-and-school-relations/" TargetMode="External"/><Relationship Id="rId10" Type="http://schemas.openxmlformats.org/officeDocument/2006/relationships/hyperlink" Target="https://www.youtube.com/user/CERNTV" TargetMode="External"/><Relationship Id="rId4" Type="http://schemas.openxmlformats.org/officeDocument/2006/relationships/hyperlink" Target="https://alice-collaboration.web.cern.ch/" TargetMode="External"/><Relationship Id="rId9" Type="http://schemas.openxmlformats.org/officeDocument/2006/relationships/hyperlink" Target="https://www.youtube.com/user/INFNLNF" TargetMode="External"/><Relationship Id="rId14" Type="http://schemas.openxmlformats.org/officeDocument/2006/relationships/hyperlink" Target="https://www.youtube.com/channel/UC5pvSVqmWSyVa_gHD8fvJs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cienzainsieme.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Il bosone di Higgs e la massa delle particelle</a:t>
            </a:r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45625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Umberto De Sanctis e Marco Vanadia 01/10/2025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"Alla scoperta del bosone di Higgs”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Università di Roma Tor Vergata</a:t>
            </a:r>
            <a:endParaRPr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825" y="4086250"/>
            <a:ext cx="2824075" cy="9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5" y="4118662"/>
            <a:ext cx="3872700" cy="8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Da dove Viene la massa?</a:t>
            </a:r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4470426" y="674275"/>
            <a:ext cx="4410000" cy="3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55" dirty="0">
                <a:solidFill>
                  <a:srgbClr val="000000"/>
                </a:solidFill>
              </a:rPr>
              <a:t>Negli anni ‘60 alcuni scienziati (tra cui Peter Higgs) ipotizzano l’esistenza del </a:t>
            </a:r>
            <a:r>
              <a:rPr lang="it" sz="3455" b="1" dirty="0">
                <a:solidFill>
                  <a:srgbClr val="000000"/>
                </a:solidFill>
              </a:rPr>
              <a:t>bosone di Higgs</a:t>
            </a:r>
            <a:r>
              <a:rPr lang="it" sz="3455" dirty="0">
                <a:solidFill>
                  <a:srgbClr val="000000"/>
                </a:solidFill>
              </a:rPr>
              <a:t>, una particella associata a un campo che permea tutto l’Universo e che “si attacca” alle altre particelle dando loro la massa…</a:t>
            </a:r>
            <a:endParaRPr sz="3455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455" dirty="0">
                <a:solidFill>
                  <a:srgbClr val="000000"/>
                </a:solidFill>
              </a:rPr>
              <a:t>Ad alcune di più, ad altre di meno.</a:t>
            </a:r>
            <a:endParaRPr sz="3455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455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455" dirty="0">
                <a:solidFill>
                  <a:srgbClr val="000000"/>
                </a:solidFill>
              </a:rPr>
              <a:t>Talmente importante da meritarsi il suo peluche!</a:t>
            </a:r>
            <a:r>
              <a:rPr lang="it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524" baseline="30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aseline="30000"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3888735" cy="374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4815475" y="4120675"/>
            <a:ext cx="445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 come capisco se esiste davvero?</a:t>
            </a:r>
            <a:endParaRPr b="1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Devo inventarmi un esperimento!</a:t>
            </a:r>
            <a:endParaRPr b="1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6567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479" y="152400"/>
            <a:ext cx="4049579" cy="446268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4474000" y="4622775"/>
            <a:ext cx="396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da </a:t>
            </a:r>
            <a:r>
              <a:rPr lang="it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5"/>
              </a:rPr>
              <a:t>SMBC comics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Large Hadron Collider</a:t>
            </a:r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75" y="1218725"/>
            <a:ext cx="7830376" cy="27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154525" y="696425"/>
            <a:ext cx="917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Se faccio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scontrare 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due particelle con abbastanza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energia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posso crearne di nuove.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Forse posso ottenere dei bosoni di Higgs?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380500" y="4002450"/>
            <a:ext cx="8381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Prendo l’idrogeno (protone+elettrone), rimuovo l’elettrone…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Ora ho i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protoni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che accelero con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campi elettrici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li faccio girare con un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campo magnetico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dentro due anelli di 27 km posti a 100 metri sottoterra.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In alcuni punti li faccio scontrare e “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scatto fotografie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” della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collisione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311700" y="642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produco il bosone di higgs?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225" y="1146000"/>
            <a:ext cx="4307337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00" y="1022625"/>
            <a:ext cx="1711175" cy="18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62" y="2960425"/>
            <a:ext cx="1724025" cy="187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5"/>
          <p:cNvCxnSpPr>
            <a:stCxn id="197" idx="3"/>
          </p:cNvCxnSpPr>
          <p:nvPr/>
        </p:nvCxnSpPr>
        <p:spPr>
          <a:xfrm rot="10800000" flipH="1">
            <a:off x="1817287" y="3554838"/>
            <a:ext cx="450000" cy="34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Google Shape;199;p25"/>
          <p:cNvCxnSpPr/>
          <p:nvPr/>
        </p:nvCxnSpPr>
        <p:spPr>
          <a:xfrm>
            <a:off x="1773625" y="1781325"/>
            <a:ext cx="455100" cy="25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0" name="Google Shape;20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9938" y="1331575"/>
            <a:ext cx="1292350" cy="1244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/>
        </p:nvSpPr>
        <p:spPr>
          <a:xfrm>
            <a:off x="3547250" y="3431575"/>
            <a:ext cx="1965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Source Code Pro"/>
                <a:ea typeface="Source Code Pro"/>
                <a:cs typeface="Source Code Pro"/>
                <a:sym typeface="Source Code Pro"/>
              </a:rPr>
              <a:t>purtroppo decade quasi subito… </a:t>
            </a:r>
            <a:r>
              <a:rPr lang="it" b="1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~10</a:t>
            </a:r>
            <a:r>
              <a:rPr lang="it" b="1" baseline="30000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-22</a:t>
            </a:r>
            <a:r>
              <a:rPr lang="it" b="1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s</a:t>
            </a:r>
            <a:endParaRPr b="1" dirty="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5660175" y="1596250"/>
            <a:ext cx="1403400" cy="2398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7248700" y="1256950"/>
            <a:ext cx="1827600" cy="2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Posso cercare le particelle “quasi” stabili che produce, i.e. che vivono abbastanza a lungo da lasciare segni visibili della loro presenza…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Ad esempio 4 muoni, o 2 fotoni, 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rivelatori: le nostre macchine fotografiche!</a:t>
            </a:r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00" y="973025"/>
            <a:ext cx="5373774" cy="33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/>
        </p:nvSpPr>
        <p:spPr>
          <a:xfrm>
            <a:off x="6026500" y="1082175"/>
            <a:ext cx="28920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Il rivelatore ATLAS: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25 m x 44 m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7000 tonnellate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100 milioni di canali elettronici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3000 km di cavi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 protoni si scontrano 40 milioni di volte al secondo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ATLAS seleziona le “foto” più interessanti e ne salva circa 1000 al secondo!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12" name="Google Shape;212;p26"/>
          <p:cNvCxnSpPr/>
          <p:nvPr/>
        </p:nvCxnSpPr>
        <p:spPr>
          <a:xfrm rot="10800000" flipH="1">
            <a:off x="294325" y="2590250"/>
            <a:ext cx="3333300" cy="478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26"/>
          <p:cNvCxnSpPr/>
          <p:nvPr/>
        </p:nvCxnSpPr>
        <p:spPr>
          <a:xfrm flipH="1">
            <a:off x="3686450" y="2259025"/>
            <a:ext cx="2295900" cy="31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" name="Google Shape;214;p26"/>
          <p:cNvSpPr txBox="1"/>
          <p:nvPr/>
        </p:nvSpPr>
        <p:spPr>
          <a:xfrm>
            <a:off x="-17325" y="2987000"/>
            <a:ext cx="9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protoni</a:t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5545275" y="1920200"/>
            <a:ext cx="9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protoni</a:t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78325" y="4473900"/>
            <a:ext cx="880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ALICE, ATLAS, CMS, LHCb e tanti altri esperimenti al CERN studiano le collisioni in tanti modi diversi, per capire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di cosa è fatta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e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come funziona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la materia!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378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8134" y="393100"/>
            <a:ext cx="5463014" cy="409726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/>
          <p:nvPr/>
        </p:nvSpPr>
        <p:spPr>
          <a:xfrm>
            <a:off x="2788825" y="3200900"/>
            <a:ext cx="309000" cy="393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75" y="770123"/>
            <a:ext cx="5302525" cy="35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/>
          <p:nvPr/>
        </p:nvSpPr>
        <p:spPr>
          <a:xfrm>
            <a:off x="684325" y="51500"/>
            <a:ext cx="782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Ogni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collisione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produce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tantissime particelle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noi siamo interessati solo ad alcune di esse, come quelle prodotte da un bosone di Higgs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515575" y="4448025"/>
            <a:ext cx="787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E’ un po’ come cercare un ago in un pagliaio…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riuscirò a trovare il bosone di Higgs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in mezzo a così tante particelle?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4700" y="770125"/>
            <a:ext cx="3220600" cy="32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825"/>
            <a:ext cx="596552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/>
          <p:nvPr/>
        </p:nvSpPr>
        <p:spPr>
          <a:xfrm>
            <a:off x="1673375" y="3871125"/>
            <a:ext cx="7094400" cy="11259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6230800" y="3930975"/>
            <a:ext cx="24831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99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Tracciatore: misura quanto curvano particelle cariche in campo magnetico</a:t>
            </a:r>
            <a:endParaRPr>
              <a:solidFill>
                <a:srgbClr val="99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1673375" y="2868650"/>
            <a:ext cx="7094400" cy="9855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6230800" y="2864175"/>
            <a:ext cx="24831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99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Calorimetro EM: misura quanta energia rilasciano elettroni e fotoni</a:t>
            </a:r>
            <a:endParaRPr>
              <a:solidFill>
                <a:srgbClr val="FF99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4" name="Google Shape;244;p29"/>
          <p:cNvSpPr/>
          <p:nvPr/>
        </p:nvSpPr>
        <p:spPr>
          <a:xfrm>
            <a:off x="1673375" y="1102725"/>
            <a:ext cx="7094400" cy="17607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6230800" y="1263975"/>
            <a:ext cx="24831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Calorimetro adronico: misura quanta energia rilasciano protoni, neutroni, …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6" name="Google Shape;246;p29"/>
          <p:cNvSpPr/>
          <p:nvPr/>
        </p:nvSpPr>
        <p:spPr>
          <a:xfrm>
            <a:off x="1673375" y="31125"/>
            <a:ext cx="7094400" cy="1079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6230800" y="44775"/>
            <a:ext cx="24831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Spettrometro per muoni: è un grande tracciatore perché i muoni sono penetranti</a:t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/>
              <a:t>Elettroni e Fotoni</a:t>
            </a:r>
            <a:endParaRPr u="sng"/>
          </a:p>
        </p:txBody>
      </p:sp>
      <p:sp>
        <p:nvSpPr>
          <p:cNvPr id="253" name="Google Shape;25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325" y="1134925"/>
            <a:ext cx="5149351" cy="317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711" y="1390150"/>
            <a:ext cx="1980024" cy="14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50" y="2823025"/>
            <a:ext cx="2535125" cy="13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/>
              <a:t>Muoni</a:t>
            </a:r>
            <a:endParaRPr u="sng"/>
          </a:p>
        </p:txBody>
      </p:sp>
      <p:sp>
        <p:nvSpPr>
          <p:cNvPr id="262" name="Google Shape;26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75" y="366075"/>
            <a:ext cx="5216724" cy="31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43225" y="3303200"/>
            <a:ext cx="4239600" cy="1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u="sng">
                <a:latin typeface="Old Standard TT"/>
                <a:ea typeface="Old Standard TT"/>
                <a:cs typeface="Old Standard TT"/>
                <a:sym typeface="Old Standard TT"/>
              </a:rPr>
              <a:t>Signature</a:t>
            </a:r>
            <a:r>
              <a:rPr lang="it" sz="1800">
                <a:latin typeface="Old Standard TT"/>
                <a:ea typeface="Old Standard TT"/>
                <a:cs typeface="Old Standard TT"/>
                <a:sym typeface="Old Standard TT"/>
              </a:rPr>
              <a:t>: </a:t>
            </a:r>
            <a:r>
              <a:rPr lang="it" sz="1800" u="sng">
                <a:latin typeface="Old Standard TT"/>
                <a:ea typeface="Old Standard TT"/>
                <a:cs typeface="Old Standard TT"/>
                <a:sym typeface="Old Standard TT"/>
              </a:rPr>
              <a:t>isolated</a:t>
            </a:r>
            <a:r>
              <a:rPr lang="it" sz="1800">
                <a:latin typeface="Old Standard TT"/>
                <a:ea typeface="Old Standard TT"/>
                <a:cs typeface="Old Standard TT"/>
                <a:sym typeface="Old Standard TT"/>
              </a:rPr>
              <a:t> track in Inner Detector + track in Muon Spectrometer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303625" y="960475"/>
            <a:ext cx="27822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Old Standard TT"/>
                <a:ea typeface="Old Standard TT"/>
                <a:cs typeface="Old Standard TT"/>
                <a:sym typeface="Old Standard TT"/>
              </a:rPr>
              <a:t>used also for trigger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99" y="1483775"/>
            <a:ext cx="1980024" cy="14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100" y="677350"/>
            <a:ext cx="1803349" cy="12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00" y="304388"/>
            <a:ext cx="2094325" cy="20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9850" y="2619938"/>
            <a:ext cx="2043575" cy="12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9925" y="2520599"/>
            <a:ext cx="2262325" cy="15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0400" y="293088"/>
            <a:ext cx="1916099" cy="17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1103750" y="1008100"/>
            <a:ext cx="220800" cy="17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14"/>
          <p:cNvCxnSpPr>
            <a:stCxn id="69" idx="4"/>
            <a:endCxn id="66" idx="0"/>
          </p:cNvCxnSpPr>
          <p:nvPr/>
        </p:nvCxnSpPr>
        <p:spPr>
          <a:xfrm>
            <a:off x="1214150" y="1184800"/>
            <a:ext cx="1327500" cy="143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" name="Google Shape;71;p14"/>
          <p:cNvSpPr/>
          <p:nvPr/>
        </p:nvSpPr>
        <p:spPr>
          <a:xfrm>
            <a:off x="2809225" y="2789325"/>
            <a:ext cx="220800" cy="17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" name="Google Shape;72;p14"/>
          <p:cNvCxnSpPr>
            <a:stCxn id="71" idx="0"/>
            <a:endCxn id="64" idx="2"/>
          </p:cNvCxnSpPr>
          <p:nvPr/>
        </p:nvCxnSpPr>
        <p:spPr>
          <a:xfrm rot="10800000" flipH="1">
            <a:off x="2919625" y="1964925"/>
            <a:ext cx="1166100" cy="824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" name="Google Shape;73;p14"/>
          <p:cNvSpPr/>
          <p:nvPr/>
        </p:nvSpPr>
        <p:spPr>
          <a:xfrm>
            <a:off x="4333225" y="1570125"/>
            <a:ext cx="220800" cy="17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14"/>
          <p:cNvCxnSpPr>
            <a:stCxn id="73" idx="4"/>
          </p:cNvCxnSpPr>
          <p:nvPr/>
        </p:nvCxnSpPr>
        <p:spPr>
          <a:xfrm>
            <a:off x="4443625" y="1746825"/>
            <a:ext cx="552600" cy="7992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" name="Google Shape;75;p14"/>
          <p:cNvSpPr/>
          <p:nvPr/>
        </p:nvSpPr>
        <p:spPr>
          <a:xfrm>
            <a:off x="5180688" y="3094125"/>
            <a:ext cx="220800" cy="17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6" name="Google Shape;76;p14"/>
          <p:cNvCxnSpPr/>
          <p:nvPr/>
        </p:nvCxnSpPr>
        <p:spPr>
          <a:xfrm rot="10800000" flipH="1">
            <a:off x="5437825" y="1743900"/>
            <a:ext cx="1184700" cy="1295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p14"/>
          <p:cNvCxnSpPr>
            <a:stCxn id="78" idx="4"/>
          </p:cNvCxnSpPr>
          <p:nvPr/>
        </p:nvCxnSpPr>
        <p:spPr>
          <a:xfrm>
            <a:off x="7309225" y="1855100"/>
            <a:ext cx="0" cy="170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" name="Google Shape;79;p14"/>
          <p:cNvSpPr txBox="1"/>
          <p:nvPr/>
        </p:nvSpPr>
        <p:spPr>
          <a:xfrm>
            <a:off x="6688750" y="3789550"/>
            <a:ext cx="16923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6987925" y="1236200"/>
            <a:ext cx="642600" cy="618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7066650" y="3590400"/>
            <a:ext cx="1089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56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?</a:t>
            </a:r>
            <a:endParaRPr sz="56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11700" y="42552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 cosa e’ fatto il mondo?</a:t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576250" y="3809025"/>
            <a:ext cx="16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cellule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3184100" y="140700"/>
            <a:ext cx="152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molecole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4679925" y="4039750"/>
            <a:ext cx="1742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atomi: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elettroni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neutroni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protoni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752375" y="19450"/>
            <a:ext cx="122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protone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7473500" y="1032400"/>
            <a:ext cx="94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quark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467825" y="-56425"/>
            <a:ext cx="11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∼1 metro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1568150" y="3753575"/>
            <a:ext cx="196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∼10 milionesimi </a:t>
            </a:r>
            <a:b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 metro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6168975" y="4252750"/>
            <a:ext cx="1964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∼0.1 miliardesimo</a:t>
            </a:r>
            <a:b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 metro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7388175" y="1966750"/>
            <a:ext cx="1964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∼1 milionesimo di miliardesimo</a:t>
            </a:r>
            <a:b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 metro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4263975" y="-90650"/>
            <a:ext cx="196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∼1 miliardesimo</a:t>
            </a:r>
            <a:b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 metro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20</a:t>
            </a:fld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25" y="1164425"/>
            <a:ext cx="4505451" cy="323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1588" y="2524375"/>
            <a:ext cx="2987525" cy="199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/>
        </p:nvSpPr>
        <p:spPr>
          <a:xfrm>
            <a:off x="183950" y="117725"/>
            <a:ext cx="888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Il bosone di Higgs può produrre due fotoni, ma questi possono essere prodotti anche in tanti altri modi.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Allora non solo devo trovare collisioni in cui vengono prodotti i due fotoni, ma devo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contare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quanto spesso succede...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75" name="Google Shape;275;p32"/>
          <p:cNvCxnSpPr/>
          <p:nvPr/>
        </p:nvCxnSpPr>
        <p:spPr>
          <a:xfrm rot="10800000" flipH="1">
            <a:off x="2347325" y="1482450"/>
            <a:ext cx="3948000" cy="75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6" name="Google Shape;276;p32"/>
          <p:cNvSpPr txBox="1"/>
          <p:nvPr/>
        </p:nvSpPr>
        <p:spPr>
          <a:xfrm>
            <a:off x="6468000" y="1022825"/>
            <a:ext cx="2384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Se il bosone di Higgs non esiste, mi aspetto di trovare un certo numero di fotoni… e invece ne trovo un po’ di più!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176600" y="4321000"/>
            <a:ext cx="5114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La differenza è piccola, ma ci fa capire da dove viene la massa delle particelle nel nostro Universo…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una differenza da Nobel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5283300" y="4540125"/>
            <a:ext cx="3436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Source Code Pro"/>
                <a:ea typeface="Source Code Pro"/>
                <a:cs typeface="Source Code Pro"/>
                <a:sym typeface="Source Code Pro"/>
              </a:rPr>
              <a:t>Nel 2012 ATLAS e CMS scoprono il bosone di Higgs… e lui festeggia insieme a Fabiola Gianotti!</a:t>
            </a:r>
            <a:endParaRPr sz="11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title"/>
          </p:nvPr>
        </p:nvSpPr>
        <p:spPr>
          <a:xfrm>
            <a:off x="311700" y="140450"/>
            <a:ext cx="26187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 una volta che ho scoperto il bosone di higgs?</a:t>
            </a:r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1300"/>
            <a:ext cx="3780401" cy="2599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2930400" y="215925"/>
            <a:ext cx="6123000" cy="3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Il bosone di Higgs controlla i meccanismi più fondamentali del nostro Modello Standard…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Devo misurare con precisione le sue proprietà per capire l’Universo.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E cercare se ci sono sorprese: ad esempio, ci sono altri bosoni di Higgs?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848" y="2109300"/>
            <a:ext cx="2766625" cy="265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33"/>
          <p:cNvCxnSpPr>
            <a:endCxn id="287" idx="1"/>
          </p:cNvCxnSpPr>
          <p:nvPr/>
        </p:nvCxnSpPr>
        <p:spPr>
          <a:xfrm>
            <a:off x="3739948" y="3435462"/>
            <a:ext cx="138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>
            <a:spLocks noGrp="1"/>
          </p:cNvSpPr>
          <p:nvPr>
            <p:ph type="title"/>
          </p:nvPr>
        </p:nvSpPr>
        <p:spPr>
          <a:xfrm>
            <a:off x="83100" y="-1643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ci sono ancora tantissime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cose da capire...</a:t>
            </a:r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093850"/>
            <a:ext cx="2838856" cy="19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436750" y="2212425"/>
            <a:ext cx="117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/>
              </a:rPr>
              <a:t>WMAP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1575" y="187675"/>
            <a:ext cx="4247275" cy="28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175" y="3077100"/>
            <a:ext cx="7340550" cy="20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>
            <a:spLocks noGrp="1"/>
          </p:cNvSpPr>
          <p:nvPr>
            <p:ph type="title"/>
          </p:nvPr>
        </p:nvSpPr>
        <p:spPr>
          <a:xfrm>
            <a:off x="311700" y="642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 TANTISSIMO LAVORO DA FARE...</a:t>
            </a:r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1450"/>
            <a:ext cx="5057325" cy="33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344" y="2916625"/>
            <a:ext cx="2977483" cy="214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237" y="95150"/>
            <a:ext cx="2133701" cy="26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 saperne di piu’</a:t>
            </a:r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Siti: </a:t>
            </a:r>
            <a:r>
              <a:rPr lang="it" u="sng" dirty="0">
                <a:solidFill>
                  <a:schemeClr val="hlink"/>
                </a:solidFill>
                <a:hlinkClick r:id="rId3"/>
              </a:rPr>
              <a:t>CERN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4"/>
              </a:rPr>
              <a:t>ALICE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5"/>
              </a:rPr>
              <a:t>ATLAS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6"/>
              </a:rPr>
              <a:t>CMS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7"/>
              </a:rPr>
              <a:t>LHCb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Sito dedicato all’outreach dell’INFN: </a:t>
            </a:r>
            <a:r>
              <a:rPr lang="it" u="sng" dirty="0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Canali youtube: </a:t>
            </a:r>
            <a:r>
              <a:rPr lang="it" u="sng" dirty="0">
                <a:solidFill>
                  <a:schemeClr val="hlink"/>
                </a:solidFill>
                <a:hlinkClick r:id="rId9"/>
              </a:rPr>
              <a:t>INFN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10"/>
              </a:rPr>
              <a:t>CERN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11"/>
              </a:rPr>
              <a:t>ALICE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12"/>
              </a:rPr>
              <a:t>ATLAS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13"/>
              </a:rPr>
              <a:t>CMS</a:t>
            </a:r>
            <a:r>
              <a:rPr lang="it" dirty="0"/>
              <a:t>, </a:t>
            </a:r>
            <a:r>
              <a:rPr lang="it" u="sng" dirty="0">
                <a:solidFill>
                  <a:schemeClr val="hlink"/>
                </a:solidFill>
                <a:hlinkClick r:id="rId14"/>
              </a:rPr>
              <a:t>LHCb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dirty="0"/>
              <a:t>ma li trovate praticamente su ogni canale social possibile…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Tante iniziative del </a:t>
            </a:r>
            <a:r>
              <a:rPr lang="it" u="sng" dirty="0">
                <a:solidFill>
                  <a:schemeClr val="hlink"/>
                </a:solidFill>
                <a:hlinkClick r:id="rId15"/>
              </a:rPr>
              <a:t>dipartimento di Fisica</a:t>
            </a:r>
            <a:r>
              <a:rPr lang="it" dirty="0"/>
              <a:t> e della </a:t>
            </a:r>
            <a:r>
              <a:rPr lang="it" u="sng" dirty="0">
                <a:solidFill>
                  <a:schemeClr val="hlink"/>
                </a:solidFill>
                <a:hlinkClick r:id="rId16"/>
              </a:rPr>
              <a:t>sezione INFN di Roma Tor Vergata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dirty="0"/>
              <a:t>tra cui le masterclass, per diventare fisici delle particelle per un giorno!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Scriveteci una mail a </a:t>
            </a:r>
            <a:r>
              <a:rPr lang="it" u="sng" dirty="0">
                <a:solidFill>
                  <a:schemeClr val="hlink"/>
                </a:solidFill>
                <a:hlinkClick r:id="rId17"/>
              </a:rPr>
              <a:t>marco.vanadia@roma2.infn.it</a:t>
            </a:r>
            <a:r>
              <a:rPr lang="it" dirty="0"/>
              <a:t> o </a:t>
            </a:r>
            <a:r>
              <a:rPr lang="it" dirty="0">
                <a:hlinkClick r:id="rId18"/>
              </a:rPr>
              <a:t>umberto.desanctis</a:t>
            </a:r>
            <a:r>
              <a:rPr lang="en-CA" dirty="0">
                <a:hlinkClick r:id="rId18"/>
              </a:rPr>
              <a:t>@roma2.infn.it</a:t>
            </a:r>
            <a:r>
              <a:rPr lang="en-CA" dirty="0"/>
              <a:t> </a:t>
            </a:r>
            <a:r>
              <a:rPr lang="it" dirty="0"/>
              <a:t>per qualunque informazione o curiosità!</a:t>
            </a:r>
            <a:endParaRPr dirty="0"/>
          </a:p>
        </p:txBody>
      </p:sp>
      <p:sp>
        <p:nvSpPr>
          <p:cNvPr id="314" name="Google Shape;31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  <p:pic>
        <p:nvPicPr>
          <p:cNvPr id="320" name="Google Shape;3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4022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7"/>
          <p:cNvSpPr txBox="1"/>
          <p:nvPr/>
        </p:nvSpPr>
        <p:spPr>
          <a:xfrm>
            <a:off x="6832725" y="286875"/>
            <a:ext cx="2152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Per chi fosse interessato, stasera e domani sera saremo all Città dell'Altra Economia (ex-mattatoio) a Testaccio insieme a tanti altri stand per parlare ancora di Scienza!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/>
              </a:rPr>
              <a:t>Notte europea dei ricercatori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0" y="577974"/>
            <a:ext cx="2262325" cy="15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2332600" y="228100"/>
            <a:ext cx="6048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Atomo: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elettroni (-)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protoni (+)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neutroni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51025" y="2246925"/>
            <a:ext cx="4618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La differenza tra gli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elementi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è nel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numero di protoni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Prendo un certo numero di protoni (per es. 8)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Aggiungo dei neutroni nel nucleo per renderlo stabile (8 in questo es.)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Aggiungo elettroni per rendere l’atomo neutro (ancora 8 nell’es.)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Ho ottenuto un elemento: l’ossigeno!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950" y="919800"/>
            <a:ext cx="4166625" cy="29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700" y="710063"/>
            <a:ext cx="1739350" cy="7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00" y="577974"/>
            <a:ext cx="2262325" cy="15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1250" y="2672974"/>
            <a:ext cx="2262325" cy="15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7775" y="577974"/>
            <a:ext cx="2262325" cy="15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5800" y="2793824"/>
            <a:ext cx="2262325" cy="15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2750300" y="1014675"/>
            <a:ext cx="163500" cy="1626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72996">
            <a:off x="1484275" y="2175724"/>
            <a:ext cx="1219435" cy="44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755850" y="3079649"/>
            <a:ext cx="1219436" cy="44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58032">
            <a:off x="4769200" y="2243049"/>
            <a:ext cx="1219435" cy="44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448725" y="1373424"/>
            <a:ext cx="1219436" cy="44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147175" y="4415025"/>
            <a:ext cx="88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Abbiamo per ora 3 ingredienti per la materia (</a:t>
            </a: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protoni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neutroni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it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elettroni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)</a:t>
            </a:r>
            <a:br>
              <a:rPr lang="it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e una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interazione,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l’elettromagnetismo, mediata dai </a:t>
            </a:r>
            <a:r>
              <a:rPr lang="it">
                <a:solidFill>
                  <a:srgbClr val="FF99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fotoni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5769" y="1925679"/>
            <a:ext cx="1809531" cy="12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122475" y="456225"/>
            <a:ext cx="6666600" cy="3958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" name="Google Shape;120;p16"/>
          <p:cNvCxnSpPr>
            <a:stCxn id="118" idx="1"/>
          </p:cNvCxnSpPr>
          <p:nvPr/>
        </p:nvCxnSpPr>
        <p:spPr>
          <a:xfrm rot="10800000">
            <a:off x="6902069" y="2571741"/>
            <a:ext cx="3537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quark</a:t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150" y="171925"/>
            <a:ext cx="4591050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301700" y="3240800"/>
            <a:ext cx="8366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Studiando protoni e neutroni, gli scienziati hanno scoperto che sono stati legati di componenti ancora più fondamentali: i </a:t>
            </a:r>
            <a:r>
              <a:rPr lang="it" u="sng">
                <a:latin typeface="Source Code Pro"/>
                <a:ea typeface="Source Code Pro"/>
                <a:cs typeface="Source Code Pro"/>
                <a:sym typeface="Source Code Pro"/>
              </a:rPr>
              <a:t>quark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Due tipi di quark: UP e DOWN.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2 UP + 1 DOWN = PROTONE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1 UP + 2 DOWN = NEUTRONE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Nuove InterazionI: Forte e DEBOLE</a:t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25" y="1010300"/>
            <a:ext cx="3283974" cy="15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3885225" y="1169975"/>
            <a:ext cx="4989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Interazione forte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: avviene tra quark, e ad esempio li tiene uniti dentro il protone e il neutrone.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Ha bisogno di una particella mediatrice: il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gluone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25" y="2819925"/>
            <a:ext cx="2920651" cy="199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3656625" y="3379775"/>
            <a:ext cx="5541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Interazione debole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: trasforma alcuni elementi (radioattivi) in altri.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Ha bisogno di due particelle mediatrici: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W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e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Z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Studiando questi casi si sono scoperte altre particelle, molto difficili da vedere: i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neutrini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UNA FAMIGLIA MOLTO ALLARGATA</a:t>
            </a:r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50" y="1054950"/>
            <a:ext cx="5248258" cy="374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5585000" y="1030175"/>
            <a:ext cx="32967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Studiando particelle che vengono dall’Universo, che producono sciami di altri particelle nell’atmosfera, ci si è accorti che esistono delle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particelle “replica”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ad esempio il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muone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, molto simile all’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elettrone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ma circa 2000 volte più pesante!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modello standard della fisica delle particelle</a:t>
            </a:r>
            <a:endParaRPr/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5" y="1093850"/>
            <a:ext cx="4240525" cy="40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4606350" y="1192050"/>
            <a:ext cx="4415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Mettendo tutto insieme, abbiamo: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i quark UP e DOWN e le loro “copie” più pesanti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l’elettrone e il suo neutrino, di nuovo con le loro “copie”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le particelle mediatrici: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fotone -&gt; elettromagnetismo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gluone -&gt; interazione forte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W e Z -&gt; interazione debole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Ma perché alcune particelle sono più pesanti di altre? Che cosa è la massa di una particella? Da dove ha origine?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Per rispondere devo aggiungere un ultimo ingrediente: </a:t>
            </a:r>
            <a:r>
              <a:rPr lang="it" b="1">
                <a:latin typeface="Source Code Pro"/>
                <a:ea typeface="Source Code Pro"/>
                <a:cs typeface="Source Code Pro"/>
                <a:sym typeface="Source Code Pro"/>
              </a:rPr>
              <a:t>il bosone di Higgs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Massa di una particella</a:t>
            </a:r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2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Cosa vuol dire che una particella ha massa?</a:t>
            </a: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it">
                <a:solidFill>
                  <a:srgbClr val="000000"/>
                </a:solidFill>
              </a:rPr>
              <a:t>che non può andare alla velocità della luce</a:t>
            </a: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it">
                <a:solidFill>
                  <a:srgbClr val="000000"/>
                </a:solidFill>
              </a:rPr>
              <a:t>che più è grande la massa, più “fatica” devo fare per accelerarla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Nell’</a:t>
            </a:r>
            <a:r>
              <a:rPr lang="it" u="sng">
                <a:solidFill>
                  <a:srgbClr val="000000"/>
                </a:solidFill>
              </a:rPr>
              <a:t>urto tra due particelle</a:t>
            </a:r>
            <a:r>
              <a:rPr lang="it">
                <a:solidFill>
                  <a:srgbClr val="000000"/>
                </a:solidFill>
              </a:rPr>
              <a:t> posso </a:t>
            </a:r>
            <a:r>
              <a:rPr lang="it" b="1">
                <a:solidFill>
                  <a:srgbClr val="000000"/>
                </a:solidFill>
              </a:rPr>
              <a:t>creare particelle nuove</a:t>
            </a:r>
            <a:r>
              <a:rPr lang="it">
                <a:solidFill>
                  <a:srgbClr val="000000"/>
                </a:solidFill>
              </a:rPr>
              <a:t>, trasformando l’</a:t>
            </a:r>
            <a:r>
              <a:rPr lang="it" b="1">
                <a:solidFill>
                  <a:srgbClr val="000000"/>
                </a:solidFill>
              </a:rPr>
              <a:t>energia</a:t>
            </a:r>
            <a:r>
              <a:rPr lang="it">
                <a:solidFill>
                  <a:srgbClr val="000000"/>
                </a:solidFill>
              </a:rPr>
              <a:t> dell’urto nella </a:t>
            </a:r>
            <a:r>
              <a:rPr lang="it" b="1">
                <a:solidFill>
                  <a:srgbClr val="000000"/>
                </a:solidFill>
              </a:rPr>
              <a:t>massa</a:t>
            </a:r>
            <a:r>
              <a:rPr lang="it">
                <a:solidFill>
                  <a:srgbClr val="000000"/>
                </a:solidFill>
              </a:rPr>
              <a:t> delle particelle nuove: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524">
                <a:solidFill>
                  <a:srgbClr val="000000"/>
                </a:solidFill>
              </a:rPr>
              <a:t>E=mc</a:t>
            </a:r>
            <a:r>
              <a:rPr lang="it" sz="3524" baseline="30000">
                <a:solidFill>
                  <a:srgbClr val="000000"/>
                </a:solidFill>
              </a:rPr>
              <a:t>2</a:t>
            </a:r>
            <a:endParaRPr sz="3524" baseline="30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524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aseline="30000">
              <a:solidFill>
                <a:srgbClr val="000000"/>
              </a:solidFill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sp>
        <p:nvSpPr>
          <p:cNvPr id="162" name="Google Shape;162;p21"/>
          <p:cNvSpPr txBox="1"/>
          <p:nvPr/>
        </p:nvSpPr>
        <p:spPr>
          <a:xfrm>
            <a:off x="316900" y="3681800"/>
            <a:ext cx="8384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100" baseline="30000">
                <a:latin typeface="Source Code Pro"/>
                <a:ea typeface="Source Code Pro"/>
                <a:cs typeface="Source Code Pro"/>
                <a:sym typeface="Source Code Pro"/>
              </a:rPr>
              <a:t>Più è grande la massa di una particella, più è difficle produrla in una collisione...</a:t>
            </a:r>
            <a:endParaRPr sz="2100" baseline="30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1259</Words>
  <Application>Microsoft Office PowerPoint</Application>
  <PresentationFormat>Presentazione su schermo (16:9)</PresentationFormat>
  <Paragraphs>161</Paragraphs>
  <Slides>25</Slides>
  <Notes>25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Source Code Pro</vt:lpstr>
      <vt:lpstr>Old Standard TT</vt:lpstr>
      <vt:lpstr>Arial</vt:lpstr>
      <vt:lpstr>Amatic SC</vt:lpstr>
      <vt:lpstr>Beach Day</vt:lpstr>
      <vt:lpstr>Il bosone di Higgs e la massa delle particelle</vt:lpstr>
      <vt:lpstr>Di cosa e’ fatto il mondo?</vt:lpstr>
      <vt:lpstr>Presentazione standard di PowerPoint</vt:lpstr>
      <vt:lpstr>Presentazione standard di PowerPoint</vt:lpstr>
      <vt:lpstr>I quark</vt:lpstr>
      <vt:lpstr>Nuove InterazionI: Forte e DEBOLE</vt:lpstr>
      <vt:lpstr>UNA FAMIGLIA MOLTO ALLARGATA</vt:lpstr>
      <vt:lpstr>Il modello standard della fisica delle particelle</vt:lpstr>
      <vt:lpstr>Massa di una particella</vt:lpstr>
      <vt:lpstr>Da dove Viene la massa?</vt:lpstr>
      <vt:lpstr>Presentazione standard di PowerPoint</vt:lpstr>
      <vt:lpstr>Il Large Hadron Collider</vt:lpstr>
      <vt:lpstr>Come produco il bosone di higgs?</vt:lpstr>
      <vt:lpstr>I rivelatori: le nostre macchine fotografiche!</vt:lpstr>
      <vt:lpstr>Presentazione standard di PowerPoint</vt:lpstr>
      <vt:lpstr>Presentazione standard di PowerPoint</vt:lpstr>
      <vt:lpstr>Presentazione standard di PowerPoint</vt:lpstr>
      <vt:lpstr>Elettroni e Fotoni</vt:lpstr>
      <vt:lpstr>Muoni</vt:lpstr>
      <vt:lpstr>Presentazione standard di PowerPoint</vt:lpstr>
      <vt:lpstr>E una volta che ho scoperto il bosone di higgs?</vt:lpstr>
      <vt:lpstr>ci sono ancora tantissime  cose da capire...</vt:lpstr>
      <vt:lpstr>E TANTISSIMO LAVORO DA FARE...</vt:lpstr>
      <vt:lpstr>Per saperne di piu’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Umberto De Sanctis</cp:lastModifiedBy>
  <cp:revision>3</cp:revision>
  <dcterms:modified xsi:type="dcterms:W3CDTF">2025-09-30T21:31:32Z</dcterms:modified>
</cp:coreProperties>
</file>