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6" r:id="rId5"/>
    <p:sldId id="259" r:id="rId6"/>
    <p:sldId id="282" r:id="rId7"/>
    <p:sldId id="283" r:id="rId8"/>
    <p:sldId id="260" r:id="rId9"/>
    <p:sldId id="277" r:id="rId10"/>
    <p:sldId id="278" r:id="rId11"/>
    <p:sldId id="279" r:id="rId12"/>
    <p:sldId id="280" r:id="rId13"/>
    <p:sldId id="262" r:id="rId14"/>
    <p:sldId id="288" r:id="rId15"/>
    <p:sldId id="289" r:id="rId16"/>
    <p:sldId id="286" r:id="rId17"/>
    <p:sldId id="285" r:id="rId18"/>
    <p:sldId id="267" r:id="rId19"/>
    <p:sldId id="287" r:id="rId20"/>
    <p:sldId id="268" r:id="rId21"/>
    <p:sldId id="269" r:id="rId22"/>
    <p:sldId id="290" r:id="rId23"/>
    <p:sldId id="297" r:id="rId24"/>
    <p:sldId id="298" r:id="rId25"/>
    <p:sldId id="301" r:id="rId26"/>
    <p:sldId id="300" r:id="rId27"/>
    <p:sldId id="303" r:id="rId28"/>
    <p:sldId id="304" r:id="rId29"/>
    <p:sldId id="271" r:id="rId30"/>
    <p:sldId id="272" r:id="rId31"/>
    <p:sldId id="291" r:id="rId32"/>
    <p:sldId id="293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4"/>
    <p:restoredTop sz="86315"/>
  </p:normalViewPr>
  <p:slideViewPr>
    <p:cSldViewPr snapToGrid="0">
      <p:cViewPr varScale="1">
        <p:scale>
          <a:sx n="107" d="100"/>
          <a:sy n="107" d="100"/>
        </p:scale>
        <p:origin x="184" y="272"/>
      </p:cViewPr>
      <p:guideLst/>
    </p:cSldViewPr>
  </p:slideViewPr>
  <p:outlineViewPr>
    <p:cViewPr>
      <p:scale>
        <a:sx n="33" d="100"/>
        <a:sy n="33" d="100"/>
      </p:scale>
      <p:origin x="0" y="-46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C9C8-B8F0-6A4F-99DB-B542D315E0F6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A9657-523A-8146-896F-19E4480FF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8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83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7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0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15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875E-2EC9-FFA2-EF23-064FD90A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ED144FF-2B25-5E03-DB8D-80418826F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8C77A3E-F988-AB7C-7A8F-8CE6BFBE2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BADD63-B559-F75F-7BC3-D14E77B5E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44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108D6-5D53-ED2C-9F32-9416F5E0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DB5FE9-CA7D-529E-4CBC-493E46B7A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9C5A34-74A2-1335-F102-E8D58F729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5577E4-58B7-D23A-F8C0-D71A9A3EC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00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89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9126-C255-4A7D-952B-9944A0DA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F1DADE-0A6E-320A-8AE9-92ABE911A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0F94BB2-311F-6EDE-C976-DE3243D14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096FB5-C899-3103-A973-92DA2E352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68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91E1-DC51-5E16-D84C-11903105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D0C886-2D6B-545F-92E8-615F27F89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C5ECE4-5BAD-B5EB-75C9-FAB2123BC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AD351F-B068-E467-6207-BD2E81EC0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14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AC3A-9CF5-937E-FAFF-016EBAF6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A4F972-FFA8-B5DF-D371-1531B5113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7D1757-0323-CDE0-0E50-FB6526AFA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2D4652-6C52-2AAD-8964-30BA7E5C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4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4762-7642-283F-0E59-72E6E77A7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E095D0-2D71-E063-FC40-7F49A57C5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825D19F-6331-EE57-DF26-3D46809B4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368BF9-B794-AC4F-4B2D-0ADD4E14B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5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A9657-523A-8146-896F-19E4480FF29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BEDEA8-45AF-1944-A451-EF5B5BA04716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0175" y="624840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1841-B882-DA48-9136-5240484B407D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61D4-6741-054E-BAB6-68072ABEA19D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4657-1681-5E43-8F6E-ACD8FFFD6673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27EE-AD1B-D94F-808E-6E30C17AF80F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2182-A067-A84F-A932-18765DF7BC00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96B-3C3E-D64A-AE18-3042C6A18455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50DC-C864-0746-B783-21A4FCE0E35B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2D8D-AE06-6D43-B42A-55C06EB83210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70F2-753C-904B-959C-99E83A57C4BB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248400"/>
            <a:ext cx="551167" cy="3778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BD2-372B-9A4A-8958-584816CE898E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0263" y="6272811"/>
            <a:ext cx="551167" cy="3778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1AFE-53E9-4E44-A099-D6F049A241B8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0283" y="6257821"/>
            <a:ext cx="551167" cy="3778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59D5-BEE6-674A-B8C1-948C677E062D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46243" y="6248400"/>
            <a:ext cx="501061" cy="3778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F1AE-0026-A142-9490-B8D51E2F51EC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9D7D-7235-0A4A-8FD3-FD32F81C1FF7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1722-F4F2-A040-917F-B41002B696C2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67D9-E714-794F-8572-CC58676D4C0D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37CF55-7306-764A-9C64-7B3D405D0208}" type="datetime1">
              <a:rPr lang="it-IT" smtClean="0"/>
              <a:t>09/10/25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8.xml"/><Relationship Id="rId7" Type="http://schemas.openxmlformats.org/officeDocument/2006/relationships/image" Target="../media/image15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1.xml"/><Relationship Id="rId7" Type="http://schemas.openxmlformats.org/officeDocument/2006/relationships/image" Target="../media/image14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6.xml"/><Relationship Id="rId7" Type="http://schemas.openxmlformats.org/officeDocument/2006/relationships/image" Target="../media/image29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9.xml"/><Relationship Id="rId7" Type="http://schemas.openxmlformats.org/officeDocument/2006/relationships/image" Target="../media/image29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F1011-1907-0EF1-D9D6-93A3B6EE6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056" y="1892508"/>
            <a:ext cx="9796020" cy="3072984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Hybrid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theory-</a:t>
            </a:r>
            <a:r>
              <a:rPr lang="it-IT" dirty="0" err="1"/>
              <a:t>simulationS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MACHINE LEARNING </a:t>
            </a:r>
            <a:br>
              <a:rPr lang="it-IT" dirty="0"/>
            </a:br>
            <a:r>
              <a:rPr lang="it-IT" dirty="0" err="1"/>
              <a:t>approach</a:t>
            </a:r>
            <a:r>
              <a:rPr lang="it-IT" dirty="0"/>
              <a:t> to </a:t>
            </a:r>
            <a:r>
              <a:rPr lang="it-IT" dirty="0" err="1"/>
              <a:t>backtracing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07818F-8610-52CE-6A04-E9A095F9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136" y="627838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z="1800" smtClean="0"/>
              <a:pPr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31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ACBC7-AD35-F344-EDE1-41B670CD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344CE-9414-0931-600D-B6B87C62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2176"/>
            <a:ext cx="10131425" cy="1456267"/>
          </a:xfrm>
        </p:spPr>
        <p:txBody>
          <a:bodyPr/>
          <a:lstStyle/>
          <a:p>
            <a:r>
              <a:rPr lang="it-IT" dirty="0"/>
              <a:t>ML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E93ED69F-0ECB-AE22-D609-C125D2EE97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6823852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E93ED69F-0ECB-AE22-D609-C125D2EE97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6823852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897" r="-1409434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897" r="-692593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897" r="-3774" b="-9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103333" r="-1409434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103333" r="-692593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103333" r="-3774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210345" r="-1409434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210345" r="-692593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210345" r="-3774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10345" r="-1409434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10345" r="-692593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10345" r="-3774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96667" r="-140943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96667" r="-69259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96667" r="-3774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480645" r="-140943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480645" r="-69259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480645" r="-3774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00000" r="-140943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00000" r="-6925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00000" r="-3774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24138" r="-1409434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24138" r="-692593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24138" r="-3774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46875" r="-1409434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46875" r="-692593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46875" r="-37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934483" r="-140943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934483" r="-69259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934483" r="-377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45049C2-7AE0-EA7D-EAEB-04D9E9E56DD6}"/>
              </a:ext>
            </a:extLst>
          </p:cNvPr>
          <p:cNvSpPr/>
          <p:nvPr/>
        </p:nvSpPr>
        <p:spPr>
          <a:xfrm>
            <a:off x="410614" y="2065867"/>
            <a:ext cx="5015346" cy="3947005"/>
          </a:xfrm>
          <a:prstGeom prst="roundRect">
            <a:avLst/>
          </a:prstGeom>
          <a:noFill/>
          <a:ln w="698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4982209-C7F9-54D9-B1EB-4442409246DB}"/>
              </a:ext>
            </a:extLst>
          </p:cNvPr>
          <p:cNvSpPr/>
          <p:nvPr/>
        </p:nvSpPr>
        <p:spPr>
          <a:xfrm>
            <a:off x="3442447" y="1337733"/>
            <a:ext cx="2653553" cy="421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PREVIOUS MATRIX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11AB2E-C55A-0826-9851-6D65753D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2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561D-CDC4-ADCE-CBD5-B58D75F5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361BC-1AD0-15CE-3AE8-C73DB8F7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it-IT" dirty="0"/>
              <a:t>ML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95561DDA-D80F-5859-AAE0-1BD75E92619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5660445"/>
                  </p:ext>
                </p:extLst>
              </p:nvPr>
            </p:nvGraphicFramePr>
            <p:xfrm>
              <a:off x="685800" y="2154985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95561DDA-D80F-5859-AAE0-1BD75E92619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5660445"/>
                  </p:ext>
                </p:extLst>
              </p:nvPr>
            </p:nvGraphicFramePr>
            <p:xfrm>
              <a:off x="685800" y="2154985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897" r="-1409434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897" r="-692593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897" r="-3774" b="-9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103333" r="-1409434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103333" r="-692593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103333" r="-3774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210345" r="-1409434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210345" r="-692593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210345" r="-3774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10345" r="-1409434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10345" r="-692593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10345" r="-3774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96667" r="-140943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96667" r="-69259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96667" r="-3774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480645" r="-140943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480645" r="-69259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480645" r="-3774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00000" r="-140943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00000" r="-6925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00000" r="-3774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24138" r="-1409434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24138" r="-692593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24138" r="-3774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46875" r="-1409434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46875" r="-692593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46875" r="-37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934483" r="-140943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934483" r="-69259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934483" r="-377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3AFC451-52D7-1731-79E6-D6C067ABB239}"/>
              </a:ext>
            </a:extLst>
          </p:cNvPr>
          <p:cNvSpPr/>
          <p:nvPr/>
        </p:nvSpPr>
        <p:spPr>
          <a:xfrm>
            <a:off x="5943600" y="2065867"/>
            <a:ext cx="5148806" cy="3947006"/>
          </a:xfrm>
          <a:prstGeom prst="roundRect">
            <a:avLst/>
          </a:prstGeom>
          <a:noFill/>
          <a:ln w="666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C9BC365-6678-6461-E592-3C15D9A52AE2}"/>
              </a:ext>
            </a:extLst>
          </p:cNvPr>
          <p:cNvSpPr/>
          <p:nvPr/>
        </p:nvSpPr>
        <p:spPr>
          <a:xfrm>
            <a:off x="5473981" y="1337733"/>
            <a:ext cx="3110752" cy="4303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FOLLOWING MATRIX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ECF63-4E82-B701-1A45-1AEA2F6C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01259-E1A5-B085-F7D6-0A769C33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521A4-967C-D783-6FB4-7A877D28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674"/>
            <a:ext cx="10131425" cy="1456267"/>
          </a:xfrm>
        </p:spPr>
        <p:txBody>
          <a:bodyPr/>
          <a:lstStyle/>
          <a:p>
            <a:r>
              <a:rPr lang="it-IT" dirty="0"/>
              <a:t>ML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504CFC67-15F5-3AA4-4672-371458771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48760478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504CFC67-15F5-3AA4-4672-3714587715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48760478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897" r="-1409434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897" r="-692593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897" r="-3774" b="-9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103333" r="-1409434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103333" r="-692593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103333" r="-3774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210345" r="-1409434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210345" r="-692593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210345" r="-3774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10345" r="-1409434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10345" r="-692593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10345" r="-3774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96667" r="-140943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96667" r="-69259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96667" r="-3774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480645" r="-140943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480645" r="-69259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480645" r="-3774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00000" r="-140943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00000" r="-6925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00000" r="-3774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24138" r="-1409434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24138" r="-692593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24138" r="-3774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46875" r="-1409434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46875" r="-692593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46875" r="-37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934483" r="-140943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934483" r="-69259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934483" r="-377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B9DB608-43C2-0BC4-BD49-E9E0F875FA38}"/>
              </a:ext>
            </a:extLst>
          </p:cNvPr>
          <p:cNvSpPr/>
          <p:nvPr/>
        </p:nvSpPr>
        <p:spPr>
          <a:xfrm>
            <a:off x="410614" y="2065867"/>
            <a:ext cx="5015346" cy="3947005"/>
          </a:xfrm>
          <a:prstGeom prst="roundRect">
            <a:avLst/>
          </a:prstGeom>
          <a:noFill/>
          <a:ln w="698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2A48F0-482A-FF42-1A3B-BCD3C989D56B}"/>
              </a:ext>
            </a:extLst>
          </p:cNvPr>
          <p:cNvSpPr/>
          <p:nvPr/>
        </p:nvSpPr>
        <p:spPr>
          <a:xfrm>
            <a:off x="5268287" y="1786855"/>
            <a:ext cx="973122" cy="4412609"/>
          </a:xfrm>
          <a:prstGeom prst="ellipse">
            <a:avLst/>
          </a:prstGeom>
          <a:noFill/>
          <a:ln w="85725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A48DA35-5B9E-6D44-D2C7-9B4148401A58}"/>
              </a:ext>
            </a:extLst>
          </p:cNvPr>
          <p:cNvSpPr/>
          <p:nvPr/>
        </p:nvSpPr>
        <p:spPr>
          <a:xfrm>
            <a:off x="6077060" y="2065867"/>
            <a:ext cx="5015346" cy="3947006"/>
          </a:xfrm>
          <a:prstGeom prst="roundRect">
            <a:avLst/>
          </a:prstGeom>
          <a:noFill/>
          <a:ln w="666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4F9A38-5F0E-EB5E-1BF6-67C96C5B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8ABAC-E8CC-CBD7-6F02-D738ADFA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61"/>
            <a:ext cx="3830781" cy="1456267"/>
          </a:xfrm>
        </p:spPr>
        <p:txBody>
          <a:bodyPr/>
          <a:lstStyle/>
          <a:p>
            <a:r>
              <a:rPr lang="it-IT" dirty="0"/>
              <a:t>Network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33620BCB-559D-164A-7953-763D3BC2213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3726720"/>
                  </p:ext>
                </p:extLst>
              </p:nvPr>
            </p:nvGraphicFramePr>
            <p:xfrm>
              <a:off x="109872" y="1226577"/>
              <a:ext cx="3778233" cy="4200538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638464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638464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636773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640155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638464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85913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75106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795790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122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1229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33620BCB-559D-164A-7953-763D3BC2213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3726720"/>
                  </p:ext>
                </p:extLst>
              </p:nvPr>
            </p:nvGraphicFramePr>
            <p:xfrm>
              <a:off x="109872" y="1226577"/>
              <a:ext cx="3778233" cy="4200538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638464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638464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636773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640155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638464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85913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75106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106897" r="-488235" b="-9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106897" r="-2174" b="-9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95790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200000" r="-488235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200000" r="-2174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300000" r="-488235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300000" r="-2174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413793" r="-488235" b="-6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413793" r="-2174" b="-65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496667" r="-488235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496667" r="-2174" b="-5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1229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559375" r="-488235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559375" r="-2174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703333" r="-48823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703333" r="-2174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803333" r="-488235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803333" r="-2174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1229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846875" r="-488235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846875" r="-21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7510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61" t="-1010000" r="-488235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52174" t="-1010000" r="-2174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D1FC6FFC-B4B5-2ED8-F2F4-FC1677800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526711"/>
                  </p:ext>
                </p:extLst>
              </p:nvPr>
            </p:nvGraphicFramePr>
            <p:xfrm>
              <a:off x="4181350" y="1240024"/>
              <a:ext cx="3829626" cy="4200536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38271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5532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5750932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03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1037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D1FC6FFC-B4B5-2ED8-F2F4-FC1677800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526711"/>
                  </p:ext>
                </p:extLst>
              </p:nvPr>
            </p:nvGraphicFramePr>
            <p:xfrm>
              <a:off x="4181350" y="1240024"/>
              <a:ext cx="3829626" cy="4200536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38271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5532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106897" r="-508000" b="-9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106897" r="-4000" b="-9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5750932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200000" r="-508000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200000" r="-4000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300000" r="-508000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300000" r="-4000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413793" r="-508000" b="-6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413793" r="-4000" b="-65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496667" r="-508000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496667" r="-4000" b="-5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03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542424" r="-508000" b="-3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542424" r="-4000" b="-387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731034" r="-508000" b="-3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731034" r="-4000" b="-3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803333" r="-5080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803333" r="-4000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103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846875" r="-508000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846875" r="-4000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000" t="-1010000" r="-508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8000" t="-1010000" r="-4000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B9C32D-B52B-B137-FFD9-207CE7A044A2}"/>
              </a:ext>
            </a:extLst>
          </p:cNvPr>
          <p:cNvSpPr txBox="1"/>
          <p:nvPr/>
        </p:nvSpPr>
        <p:spPr>
          <a:xfrm>
            <a:off x="1172415" y="1240024"/>
            <a:ext cx="16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Previous</a:t>
            </a:r>
            <a:r>
              <a:rPr lang="it-IT" dirty="0"/>
              <a:t> Matrix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F91B6D-D62C-2C8B-D0D1-8B4B6EFF91AC}"/>
              </a:ext>
            </a:extLst>
          </p:cNvPr>
          <p:cNvSpPr txBox="1"/>
          <p:nvPr/>
        </p:nvSpPr>
        <p:spPr>
          <a:xfrm>
            <a:off x="5219670" y="1218406"/>
            <a:ext cx="175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Following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AD173A0-3647-8612-D1DF-1FF7CC718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758814"/>
                  </p:ext>
                </p:extLst>
              </p:nvPr>
            </p:nvGraphicFramePr>
            <p:xfrm>
              <a:off x="8252502" y="1241009"/>
              <a:ext cx="3829626" cy="7510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38271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375532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1AD173A0-3647-8612-D1DF-1FF7CC718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758814"/>
                  </p:ext>
                </p:extLst>
              </p:nvPr>
            </p:nvGraphicFramePr>
            <p:xfrm>
              <a:off x="8252502" y="1241009"/>
              <a:ext cx="3829626" cy="7510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38271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38271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375532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375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103333" r="-49607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8000" t="-103333" r="-2000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29DD8A-5A94-B548-45CF-0E6E4D9EBA41}"/>
              </a:ext>
            </a:extLst>
          </p:cNvPr>
          <p:cNvSpPr txBox="1"/>
          <p:nvPr/>
        </p:nvSpPr>
        <p:spPr>
          <a:xfrm>
            <a:off x="9342541" y="1218406"/>
            <a:ext cx="1768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Times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8B1798-FEC0-FF1B-F62B-81DFF66A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7FFF-2A99-127D-0AF9-5B70B743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2AE92-284B-0E69-DE23-E34C8575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3" y="-267667"/>
            <a:ext cx="10796395" cy="1456267"/>
          </a:xfrm>
        </p:spPr>
        <p:txBody>
          <a:bodyPr>
            <a:normAutofit/>
          </a:bodyPr>
          <a:lstStyle/>
          <a:p>
            <a:r>
              <a:rPr lang="it-IT" dirty="0"/>
              <a:t>Network </a:t>
            </a:r>
            <a:r>
              <a:rPr lang="it-IT" dirty="0" err="1"/>
              <a:t>architecture</a:t>
            </a:r>
            <a:r>
              <a:rPr lang="it-IT" dirty="0"/>
              <a:t>: </a:t>
            </a:r>
            <a:r>
              <a:rPr lang="it-IT" dirty="0" err="1"/>
              <a:t>VaRIATIONAL</a:t>
            </a:r>
            <a:r>
              <a:rPr lang="it-IT" dirty="0"/>
              <a:t> AUTO-ENCODER 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0EC2ABD-8789-BEEE-DB04-281C74B79846}"/>
              </a:ext>
            </a:extLst>
          </p:cNvPr>
          <p:cNvSpPr/>
          <p:nvPr/>
        </p:nvSpPr>
        <p:spPr>
          <a:xfrm>
            <a:off x="2890981" y="1039090"/>
            <a:ext cx="2078182" cy="834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DA62787-3AEC-DD5A-298F-A4DD9975A39A}"/>
              </a:ext>
            </a:extLst>
          </p:cNvPr>
          <p:cNvSpPr/>
          <p:nvPr/>
        </p:nvSpPr>
        <p:spPr>
          <a:xfrm>
            <a:off x="7370620" y="1039090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D9AEF17E-CD21-4049-0ADC-0C5688BA5A7F}"/>
              </a:ext>
            </a:extLst>
          </p:cNvPr>
          <p:cNvSpPr/>
          <p:nvPr/>
        </p:nvSpPr>
        <p:spPr>
          <a:xfrm>
            <a:off x="4754417" y="2746281"/>
            <a:ext cx="2830947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1A090002-F8EC-05B0-AF79-FA0B9FFDA859}"/>
              </a:ext>
            </a:extLst>
          </p:cNvPr>
          <p:cNvSpPr/>
          <p:nvPr/>
        </p:nvSpPr>
        <p:spPr>
          <a:xfrm>
            <a:off x="7961590" y="5401734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56640FB-6B81-17A9-9D4D-8845FD236D8A}"/>
              </a:ext>
            </a:extLst>
          </p:cNvPr>
          <p:cNvSpPr/>
          <p:nvPr/>
        </p:nvSpPr>
        <p:spPr>
          <a:xfrm>
            <a:off x="9000681" y="3962400"/>
            <a:ext cx="2078182" cy="40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Times</a:t>
            </a: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4EEAF8FF-4216-202A-39EA-5420B7976090}"/>
              </a:ext>
            </a:extLst>
          </p:cNvPr>
          <p:cNvCxnSpPr>
            <a:cxnSpLocks/>
          </p:cNvCxnSpPr>
          <p:nvPr/>
        </p:nvCxnSpPr>
        <p:spPr>
          <a:xfrm flipH="1">
            <a:off x="7067278" y="4180240"/>
            <a:ext cx="1933403" cy="199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19204AC5-B22C-9A4D-1350-677960797094}"/>
              </a:ext>
            </a:extLst>
          </p:cNvPr>
          <p:cNvSpPr/>
          <p:nvPr/>
        </p:nvSpPr>
        <p:spPr>
          <a:xfrm>
            <a:off x="5644111" y="1128605"/>
            <a:ext cx="1051560" cy="655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9" name="Connettore diritto a freccia 18">
            <a:extLst>
              <a:ext uri="{FF2B5EF4-FFF2-40B4-BE49-F238E27FC236}">
                <a16:creationId xmlns:a16="http://schemas.microsoft.com/office/drawing/2014/main" id="{7E21D417-A950-8FA5-3B01-21B994E979C1}"/>
              </a:ext>
            </a:extLst>
          </p:cNvPr>
          <p:cNvCxnSpPr>
            <a:cxnSpLocks/>
          </p:cNvCxnSpPr>
          <p:nvPr/>
        </p:nvCxnSpPr>
        <p:spPr>
          <a:xfrm flipV="1">
            <a:off x="4984403" y="1456265"/>
            <a:ext cx="67494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a freccia 23">
            <a:extLst>
              <a:ext uri="{FF2B5EF4-FFF2-40B4-BE49-F238E27FC236}">
                <a16:creationId xmlns:a16="http://schemas.microsoft.com/office/drawing/2014/main" id="{90C149D2-6502-EAA0-33EE-2ECA1B2E0FB4}"/>
              </a:ext>
            </a:extLst>
          </p:cNvPr>
          <p:cNvCxnSpPr>
            <a:cxnSpLocks/>
          </p:cNvCxnSpPr>
          <p:nvPr/>
        </p:nvCxnSpPr>
        <p:spPr>
          <a:xfrm flipH="1">
            <a:off x="6643571" y="1456265"/>
            <a:ext cx="72704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a freccia 28">
            <a:extLst>
              <a:ext uri="{FF2B5EF4-FFF2-40B4-BE49-F238E27FC236}">
                <a16:creationId xmlns:a16="http://schemas.microsoft.com/office/drawing/2014/main" id="{CCA2650D-AA51-7E14-43A9-F894E019F297}"/>
              </a:ext>
            </a:extLst>
          </p:cNvPr>
          <p:cNvCxnSpPr/>
          <p:nvPr/>
        </p:nvCxnSpPr>
        <p:spPr>
          <a:xfrm>
            <a:off x="6141720" y="1692277"/>
            <a:ext cx="0" cy="10561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21BAFF23-2A54-3021-0E90-DE56392AD4B6}"/>
              </a:ext>
            </a:extLst>
          </p:cNvPr>
          <p:cNvSpPr/>
          <p:nvPr/>
        </p:nvSpPr>
        <p:spPr>
          <a:xfrm>
            <a:off x="5172437" y="3796967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34" name="Connettore diritto a freccia 33">
            <a:extLst>
              <a:ext uri="{FF2B5EF4-FFF2-40B4-BE49-F238E27FC236}">
                <a16:creationId xmlns:a16="http://schemas.microsoft.com/office/drawing/2014/main" id="{FC8CC0D2-5657-855D-00F6-ACADFEE2E7A1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119534" y="3181967"/>
            <a:ext cx="324" cy="615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a freccia 39">
            <a:extLst>
              <a:ext uri="{FF2B5EF4-FFF2-40B4-BE49-F238E27FC236}">
                <a16:creationId xmlns:a16="http://schemas.microsoft.com/office/drawing/2014/main" id="{8AC8A9C0-2EF1-BE5E-CFBA-149ED6843F3C}"/>
              </a:ext>
            </a:extLst>
          </p:cNvPr>
          <p:cNvCxnSpPr>
            <a:cxnSpLocks/>
          </p:cNvCxnSpPr>
          <p:nvPr/>
        </p:nvCxnSpPr>
        <p:spPr>
          <a:xfrm>
            <a:off x="6119534" y="4603493"/>
            <a:ext cx="1842056" cy="79824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a freccia 5">
            <a:extLst>
              <a:ext uri="{FF2B5EF4-FFF2-40B4-BE49-F238E27FC236}">
                <a16:creationId xmlns:a16="http://schemas.microsoft.com/office/drawing/2014/main" id="{3C49D01B-9BF4-8328-9162-26E92498D3DA}"/>
              </a:ext>
            </a:extLst>
          </p:cNvPr>
          <p:cNvCxnSpPr>
            <a:cxnSpLocks/>
          </p:cNvCxnSpPr>
          <p:nvPr/>
        </p:nvCxnSpPr>
        <p:spPr>
          <a:xfrm flipH="1">
            <a:off x="4230411" y="4603493"/>
            <a:ext cx="1842056" cy="84134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9DA0C3C-B7BB-DC72-A8BD-F581E8D8840B}"/>
              </a:ext>
            </a:extLst>
          </p:cNvPr>
          <p:cNvSpPr/>
          <p:nvPr/>
        </p:nvSpPr>
        <p:spPr>
          <a:xfrm>
            <a:off x="2152229" y="5474126"/>
            <a:ext cx="2078182" cy="8343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9DF3596-73C3-0EDA-A3B4-FDA7AE1D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2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A74F-BB2E-F13B-803C-ECE2703E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FCC7E-D9BE-1EFA-6932-932BEF0B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3" y="-267667"/>
            <a:ext cx="11097331" cy="1456267"/>
          </a:xfrm>
        </p:spPr>
        <p:txBody>
          <a:bodyPr>
            <a:normAutofit/>
          </a:bodyPr>
          <a:lstStyle/>
          <a:p>
            <a:r>
              <a:rPr lang="it-IT" dirty="0"/>
              <a:t>Network </a:t>
            </a:r>
            <a:r>
              <a:rPr lang="it-IT" dirty="0" err="1"/>
              <a:t>architecture</a:t>
            </a:r>
            <a:r>
              <a:rPr lang="it-IT" dirty="0"/>
              <a:t>: </a:t>
            </a:r>
            <a:r>
              <a:rPr lang="it-IT" dirty="0" err="1"/>
              <a:t>VaRIATIONAL</a:t>
            </a:r>
            <a:r>
              <a:rPr lang="it-IT" dirty="0"/>
              <a:t> AUTO-ENCODER 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3A67929-EA33-8B4A-BDE1-F74451F81B71}"/>
              </a:ext>
            </a:extLst>
          </p:cNvPr>
          <p:cNvSpPr/>
          <p:nvPr/>
        </p:nvSpPr>
        <p:spPr>
          <a:xfrm>
            <a:off x="2890981" y="1039090"/>
            <a:ext cx="2078182" cy="834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FB92152-C2D8-99C2-E8B8-AC185D12C4BB}"/>
              </a:ext>
            </a:extLst>
          </p:cNvPr>
          <p:cNvSpPr/>
          <p:nvPr/>
        </p:nvSpPr>
        <p:spPr>
          <a:xfrm>
            <a:off x="7370620" y="1039090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42F3D8A-7B0D-FA83-4A88-F2B4389C99EE}"/>
              </a:ext>
            </a:extLst>
          </p:cNvPr>
          <p:cNvSpPr/>
          <p:nvPr/>
        </p:nvSpPr>
        <p:spPr>
          <a:xfrm>
            <a:off x="4754417" y="2746281"/>
            <a:ext cx="2830947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D430520A-E452-5387-E7DB-21375DE4F08A}"/>
              </a:ext>
            </a:extLst>
          </p:cNvPr>
          <p:cNvSpPr/>
          <p:nvPr/>
        </p:nvSpPr>
        <p:spPr>
          <a:xfrm>
            <a:off x="7961590" y="5401734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F9DF57F-BFED-B9A4-E4D2-24CAA106CD8C}"/>
              </a:ext>
            </a:extLst>
          </p:cNvPr>
          <p:cNvSpPr/>
          <p:nvPr/>
        </p:nvSpPr>
        <p:spPr>
          <a:xfrm>
            <a:off x="9000681" y="3962400"/>
            <a:ext cx="2078182" cy="40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Times</a:t>
            </a: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4EDC133A-91C4-A9B1-857B-928A14D26FA4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7067278" y="4165600"/>
            <a:ext cx="1933403" cy="199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81AAC7AD-9225-B6A2-41B0-035DA2DF37A6}"/>
              </a:ext>
            </a:extLst>
          </p:cNvPr>
          <p:cNvSpPr/>
          <p:nvPr/>
        </p:nvSpPr>
        <p:spPr>
          <a:xfrm>
            <a:off x="5644111" y="1128605"/>
            <a:ext cx="1051560" cy="655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9" name="Connettore diritto a freccia 18">
            <a:extLst>
              <a:ext uri="{FF2B5EF4-FFF2-40B4-BE49-F238E27FC236}">
                <a16:creationId xmlns:a16="http://schemas.microsoft.com/office/drawing/2014/main" id="{98F59DBB-FDA3-07C4-7E4E-DA1471528D90}"/>
              </a:ext>
            </a:extLst>
          </p:cNvPr>
          <p:cNvCxnSpPr>
            <a:cxnSpLocks/>
          </p:cNvCxnSpPr>
          <p:nvPr/>
        </p:nvCxnSpPr>
        <p:spPr>
          <a:xfrm flipV="1">
            <a:off x="4984403" y="1456265"/>
            <a:ext cx="67494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a freccia 23">
            <a:extLst>
              <a:ext uri="{FF2B5EF4-FFF2-40B4-BE49-F238E27FC236}">
                <a16:creationId xmlns:a16="http://schemas.microsoft.com/office/drawing/2014/main" id="{781BD30A-205A-3297-CDA3-441E42962118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6695671" y="1456265"/>
            <a:ext cx="66352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a freccia 28">
            <a:extLst>
              <a:ext uri="{FF2B5EF4-FFF2-40B4-BE49-F238E27FC236}">
                <a16:creationId xmlns:a16="http://schemas.microsoft.com/office/drawing/2014/main" id="{A68EAEB5-FB01-5C4D-378A-848F45D9BEF3}"/>
              </a:ext>
            </a:extLst>
          </p:cNvPr>
          <p:cNvCxnSpPr/>
          <p:nvPr/>
        </p:nvCxnSpPr>
        <p:spPr>
          <a:xfrm>
            <a:off x="6141720" y="1692277"/>
            <a:ext cx="0" cy="10561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B03F5A2E-FB6B-5AFF-3FC6-19E21F4BD602}"/>
              </a:ext>
            </a:extLst>
          </p:cNvPr>
          <p:cNvSpPr/>
          <p:nvPr/>
        </p:nvSpPr>
        <p:spPr>
          <a:xfrm>
            <a:off x="5172437" y="3796967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34" name="Connettore diritto a freccia 33">
            <a:extLst>
              <a:ext uri="{FF2B5EF4-FFF2-40B4-BE49-F238E27FC236}">
                <a16:creationId xmlns:a16="http://schemas.microsoft.com/office/drawing/2014/main" id="{7B6445B9-56C1-EAE1-E88B-A0CD413C472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119534" y="3181967"/>
            <a:ext cx="324" cy="615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a freccia 39">
            <a:extLst>
              <a:ext uri="{FF2B5EF4-FFF2-40B4-BE49-F238E27FC236}">
                <a16:creationId xmlns:a16="http://schemas.microsoft.com/office/drawing/2014/main" id="{00E3517A-1F67-7C2B-DCEC-161B35996752}"/>
              </a:ext>
            </a:extLst>
          </p:cNvPr>
          <p:cNvCxnSpPr>
            <a:cxnSpLocks/>
          </p:cNvCxnSpPr>
          <p:nvPr/>
        </p:nvCxnSpPr>
        <p:spPr>
          <a:xfrm>
            <a:off x="6119534" y="4603493"/>
            <a:ext cx="1842056" cy="79824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a freccia 5">
            <a:extLst>
              <a:ext uri="{FF2B5EF4-FFF2-40B4-BE49-F238E27FC236}">
                <a16:creationId xmlns:a16="http://schemas.microsoft.com/office/drawing/2014/main" id="{1BE0D9FF-D987-46D6-57BA-A326F55F181B}"/>
              </a:ext>
            </a:extLst>
          </p:cNvPr>
          <p:cNvCxnSpPr>
            <a:cxnSpLocks/>
          </p:cNvCxnSpPr>
          <p:nvPr/>
        </p:nvCxnSpPr>
        <p:spPr>
          <a:xfrm flipH="1">
            <a:off x="4230411" y="4603493"/>
            <a:ext cx="1842056" cy="84134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0D1C8B3-203C-C709-E563-6A194D800A21}"/>
              </a:ext>
            </a:extLst>
          </p:cNvPr>
          <p:cNvSpPr/>
          <p:nvPr/>
        </p:nvSpPr>
        <p:spPr>
          <a:xfrm>
            <a:off x="2152229" y="5474126"/>
            <a:ext cx="2078182" cy="8343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AB49BA7-593E-FC52-3A45-646ACAC9B0EF}"/>
              </a:ext>
            </a:extLst>
          </p:cNvPr>
          <p:cNvSpPr/>
          <p:nvPr/>
        </p:nvSpPr>
        <p:spPr>
          <a:xfrm>
            <a:off x="1495228" y="4960363"/>
            <a:ext cx="3259189" cy="1717091"/>
          </a:xfrm>
          <a:prstGeom prst="roundRect">
            <a:avLst/>
          </a:prstGeom>
          <a:solidFill>
            <a:schemeClr val="tx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5AC1CF-730C-B5FF-69FB-ABCA905F577D}"/>
              </a:ext>
            </a:extLst>
          </p:cNvPr>
          <p:cNvSpPr txBox="1"/>
          <p:nvPr/>
        </p:nvSpPr>
        <p:spPr>
          <a:xfrm rot="19771583">
            <a:off x="2351293" y="5557298"/>
            <a:ext cx="177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USELESS</a:t>
            </a:r>
            <a:endParaRPr lang="it-IT" sz="280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6876A23A-E343-A50B-5F86-EA66A8DA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A10C-F9D3-468C-3ECA-DC499BC8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E9D48-7420-EE0E-C458-4275C6FF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2" y="-267667"/>
            <a:ext cx="11321051" cy="1456267"/>
          </a:xfrm>
        </p:spPr>
        <p:txBody>
          <a:bodyPr/>
          <a:lstStyle/>
          <a:p>
            <a:r>
              <a:rPr lang="it-IT" dirty="0"/>
              <a:t>Network </a:t>
            </a:r>
            <a:r>
              <a:rPr lang="it-IT" dirty="0" err="1"/>
              <a:t>architecture</a:t>
            </a:r>
            <a:r>
              <a:rPr lang="it-IT" dirty="0"/>
              <a:t>: </a:t>
            </a:r>
            <a:r>
              <a:rPr lang="it-IT" dirty="0" err="1"/>
              <a:t>VaRIATIONAL</a:t>
            </a:r>
            <a:r>
              <a:rPr lang="it-IT" dirty="0"/>
              <a:t> AUTO-ENCODER 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319F196-039E-5AF9-600A-898886F9057C}"/>
              </a:ext>
            </a:extLst>
          </p:cNvPr>
          <p:cNvSpPr/>
          <p:nvPr/>
        </p:nvSpPr>
        <p:spPr>
          <a:xfrm>
            <a:off x="2890981" y="1039090"/>
            <a:ext cx="2078182" cy="834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0DDBAD9-ED86-E29E-1234-23732BB46949}"/>
              </a:ext>
            </a:extLst>
          </p:cNvPr>
          <p:cNvSpPr/>
          <p:nvPr/>
        </p:nvSpPr>
        <p:spPr>
          <a:xfrm>
            <a:off x="7370620" y="1039090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662F03FA-6C08-7957-F3D4-9E6016D88ED6}"/>
              </a:ext>
            </a:extLst>
          </p:cNvPr>
          <p:cNvSpPr/>
          <p:nvPr/>
        </p:nvSpPr>
        <p:spPr>
          <a:xfrm>
            <a:off x="4754417" y="2746281"/>
            <a:ext cx="2830947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42A0658B-9BFE-E4AB-88C1-8712258917F4}"/>
              </a:ext>
            </a:extLst>
          </p:cNvPr>
          <p:cNvSpPr/>
          <p:nvPr/>
        </p:nvSpPr>
        <p:spPr>
          <a:xfrm>
            <a:off x="4937079" y="5397138"/>
            <a:ext cx="2401457" cy="109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50E155B-B294-CFDA-BCDA-4A2760BF3FDF}"/>
              </a:ext>
            </a:extLst>
          </p:cNvPr>
          <p:cNvSpPr/>
          <p:nvPr/>
        </p:nvSpPr>
        <p:spPr>
          <a:xfrm>
            <a:off x="9000681" y="3962400"/>
            <a:ext cx="2078182" cy="40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Times</a:t>
            </a: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1D5C34F4-C28B-E8EA-E01A-03FCEFAD8D41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7067278" y="4165600"/>
            <a:ext cx="1933403" cy="199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C60CE3-8C87-C0B7-EB3E-EBCA5971187D}"/>
              </a:ext>
            </a:extLst>
          </p:cNvPr>
          <p:cNvSpPr/>
          <p:nvPr/>
        </p:nvSpPr>
        <p:spPr>
          <a:xfrm>
            <a:off x="5644111" y="1128605"/>
            <a:ext cx="1051560" cy="655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9" name="Connettore diritto a freccia 18">
            <a:extLst>
              <a:ext uri="{FF2B5EF4-FFF2-40B4-BE49-F238E27FC236}">
                <a16:creationId xmlns:a16="http://schemas.microsoft.com/office/drawing/2014/main" id="{538BECCC-F25D-61FE-F5BA-9A0E7405BCBA}"/>
              </a:ext>
            </a:extLst>
          </p:cNvPr>
          <p:cNvCxnSpPr>
            <a:cxnSpLocks/>
          </p:cNvCxnSpPr>
          <p:nvPr/>
        </p:nvCxnSpPr>
        <p:spPr>
          <a:xfrm flipV="1">
            <a:off x="4984403" y="1456265"/>
            <a:ext cx="67494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a freccia 23">
            <a:extLst>
              <a:ext uri="{FF2B5EF4-FFF2-40B4-BE49-F238E27FC236}">
                <a16:creationId xmlns:a16="http://schemas.microsoft.com/office/drawing/2014/main" id="{40E4F3BA-EF89-0C33-DCDB-CE6847D26EF7}"/>
              </a:ext>
            </a:extLst>
          </p:cNvPr>
          <p:cNvCxnSpPr>
            <a:cxnSpLocks/>
          </p:cNvCxnSpPr>
          <p:nvPr/>
        </p:nvCxnSpPr>
        <p:spPr>
          <a:xfrm flipH="1">
            <a:off x="6698238" y="1456265"/>
            <a:ext cx="66095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a freccia 28">
            <a:extLst>
              <a:ext uri="{FF2B5EF4-FFF2-40B4-BE49-F238E27FC236}">
                <a16:creationId xmlns:a16="http://schemas.microsoft.com/office/drawing/2014/main" id="{D72493FE-EA8D-966F-5514-A6E951CD5271}"/>
              </a:ext>
            </a:extLst>
          </p:cNvPr>
          <p:cNvCxnSpPr/>
          <p:nvPr/>
        </p:nvCxnSpPr>
        <p:spPr>
          <a:xfrm>
            <a:off x="6141720" y="1692277"/>
            <a:ext cx="0" cy="10561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AE0C3570-D145-EA6E-2FF8-727F0527F45B}"/>
              </a:ext>
            </a:extLst>
          </p:cNvPr>
          <p:cNvSpPr/>
          <p:nvPr/>
        </p:nvSpPr>
        <p:spPr>
          <a:xfrm>
            <a:off x="5172437" y="3796967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34" name="Connettore diritto a freccia 33">
            <a:extLst>
              <a:ext uri="{FF2B5EF4-FFF2-40B4-BE49-F238E27FC236}">
                <a16:creationId xmlns:a16="http://schemas.microsoft.com/office/drawing/2014/main" id="{D8C57884-D052-F972-7EEB-35EA1075363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119534" y="3181967"/>
            <a:ext cx="324" cy="615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a freccia 39">
            <a:extLst>
              <a:ext uri="{FF2B5EF4-FFF2-40B4-BE49-F238E27FC236}">
                <a16:creationId xmlns:a16="http://schemas.microsoft.com/office/drawing/2014/main" id="{3CB798D9-A7E3-EE11-CBC6-3AA22B1D31C4}"/>
              </a:ext>
            </a:extLst>
          </p:cNvPr>
          <p:cNvCxnSpPr>
            <a:cxnSpLocks/>
          </p:cNvCxnSpPr>
          <p:nvPr/>
        </p:nvCxnSpPr>
        <p:spPr>
          <a:xfrm>
            <a:off x="6119857" y="4597052"/>
            <a:ext cx="17950" cy="8229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16C75D2B-DB9A-8D2F-1554-F4827BFE73B0}"/>
              </a:ext>
            </a:extLst>
          </p:cNvPr>
          <p:cNvSpPr/>
          <p:nvPr/>
        </p:nvSpPr>
        <p:spPr>
          <a:xfrm>
            <a:off x="2570763" y="2566006"/>
            <a:ext cx="1934850" cy="76694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Latent</a:t>
            </a:r>
            <a:r>
              <a:rPr lang="it-IT" dirty="0">
                <a:solidFill>
                  <a:schemeClr val="tx1"/>
                </a:solidFill>
              </a:rPr>
              <a:t> Space</a:t>
            </a: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C6B298AB-3797-7113-1A4F-073C5008C880}"/>
              </a:ext>
            </a:extLst>
          </p:cNvPr>
          <p:cNvSpPr/>
          <p:nvPr/>
        </p:nvSpPr>
        <p:spPr>
          <a:xfrm>
            <a:off x="2570763" y="5558795"/>
            <a:ext cx="1934850" cy="76694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Output Space</a:t>
            </a:r>
          </a:p>
        </p:txBody>
      </p:sp>
      <p:sp>
        <p:nvSpPr>
          <p:cNvPr id="54" name="Segnaposto numero diapositiva 53">
            <a:extLst>
              <a:ext uri="{FF2B5EF4-FFF2-40B4-BE49-F238E27FC236}">
                <a16:creationId xmlns:a16="http://schemas.microsoft.com/office/drawing/2014/main" id="{2CF9E35C-4634-1089-9C66-7A4E540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4E2F-2088-5E0A-6F76-800B2802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21AF9-383F-0D6F-B12A-4A2EF8F7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30781" cy="1456267"/>
          </a:xfrm>
        </p:spPr>
        <p:txBody>
          <a:bodyPr/>
          <a:lstStyle/>
          <a:p>
            <a:r>
              <a:rPr lang="it-IT" dirty="0"/>
              <a:t>Network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43C45207-CC91-954A-A7DB-E69955B4E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418152"/>
                  </p:ext>
                </p:extLst>
              </p:nvPr>
            </p:nvGraphicFramePr>
            <p:xfrm>
              <a:off x="5558264" y="1312050"/>
              <a:ext cx="5260104" cy="420230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876684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59247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6474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43C45207-CC91-954A-A7DB-E69955B4E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418152"/>
                  </p:ext>
                </p:extLst>
              </p:nvPr>
            </p:nvGraphicFramePr>
            <p:xfrm>
              <a:off x="5558264" y="1312050"/>
              <a:ext cx="5260104" cy="420230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876684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59247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102128" r="-504348" b="-5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102128" r="-2899" b="-50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206522" r="-504348" b="-4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206522" r="-2899" b="-41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300000" r="-504348" b="-3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300000" r="-2899" b="-3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400000" r="-504348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400000" r="-2899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64744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460784" r="-504348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460784" r="-2899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608511" r="-504348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608511" r="-2899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72DC46-7A8F-BB09-1E97-DEABA1A7E4EC}"/>
              </a:ext>
            </a:extLst>
          </p:cNvPr>
          <p:cNvSpPr txBox="1"/>
          <p:nvPr/>
        </p:nvSpPr>
        <p:spPr>
          <a:xfrm>
            <a:off x="6811400" y="1355701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D403C46-5733-5D9D-C708-60140938A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39335"/>
                  </p:ext>
                </p:extLst>
              </p:nvPr>
            </p:nvGraphicFramePr>
            <p:xfrm>
              <a:off x="1516620" y="1312049"/>
              <a:ext cx="2064779" cy="42023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64779">
                      <a:extLst>
                        <a:ext uri="{9D8B030D-6E8A-4147-A177-3AD203B41FA5}">
                          <a16:colId xmlns:a16="http://schemas.microsoft.com/office/drawing/2014/main" val="3848438764"/>
                        </a:ext>
                      </a:extLst>
                    </a:gridCol>
                  </a:tblGrid>
                  <a:tr h="96322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Predicted</m:t>
                                </m:r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Timestamp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5058270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8632846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760146803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73458639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817137133"/>
                      </a:ext>
                    </a:extLst>
                  </a:tr>
                  <a:tr h="577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46659556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4181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D403C46-5733-5D9D-C708-60140938A5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39335"/>
                  </p:ext>
                </p:extLst>
              </p:nvPr>
            </p:nvGraphicFramePr>
            <p:xfrm>
              <a:off x="1516620" y="1312049"/>
              <a:ext cx="2064779" cy="42023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64779">
                      <a:extLst>
                        <a:ext uri="{9D8B030D-6E8A-4147-A177-3AD203B41FA5}">
                          <a16:colId xmlns:a16="http://schemas.microsoft.com/office/drawing/2014/main" val="3848438764"/>
                        </a:ext>
                      </a:extLst>
                    </a:gridCol>
                  </a:tblGrid>
                  <a:tr h="96322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1316" r="-1840" b="-338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58270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183333" r="-1840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2846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283333" r="-1840" b="-4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146803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383333" r="-1840" b="-3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58639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483333" r="-1840" b="-2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7137133"/>
                      </a:ext>
                    </a:extLst>
                  </a:tr>
                  <a:tr h="57714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532609" r="-1840" b="-9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659556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3" t="-692857" r="-1840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81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0CD98004-D9A5-2000-369B-33B1BD07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5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9EE6-5935-505D-38C4-4E91EEC17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92890-7EE5-3E07-ED6F-AF9960F7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61"/>
            <a:ext cx="3830781" cy="1456267"/>
          </a:xfrm>
        </p:spPr>
        <p:txBody>
          <a:bodyPr/>
          <a:lstStyle/>
          <a:p>
            <a:r>
              <a:rPr lang="it-IT" dirty="0"/>
              <a:t>TRAINING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A1F7A90A-D0CC-374A-0973-17EC37DB85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1705581"/>
                  </p:ext>
                </p:extLst>
              </p:nvPr>
            </p:nvGraphicFramePr>
            <p:xfrm>
              <a:off x="224038" y="1228690"/>
              <a:ext cx="3548682" cy="4283129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82385"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1115294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20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2083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A1F7A90A-D0CC-374A-0973-17EC37DB85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1705581"/>
                  </p:ext>
                </p:extLst>
              </p:nvPr>
            </p:nvGraphicFramePr>
            <p:xfrm>
              <a:off x="224038" y="1228690"/>
              <a:ext cx="3548682" cy="4283129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82385"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it-IT" sz="17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128" t="-100000" r="-500000" b="-9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000" r="-2128" b="-9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115294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206667" r="-500000" b="-8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206667" r="-2128" b="-8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306667" r="-500000" b="-7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306667" r="-2128" b="-7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406667" r="-500000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406667" r="-2128" b="-6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490323" r="-500000" b="-5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490323" r="-2128" b="-5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208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554545" r="-500000" b="-39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554545" r="-2128" b="-393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720000" r="-5000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720000" r="-21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820000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820000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208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811765" r="-5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811765" r="-2128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1033333" r="-5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500000" t="-1033333" r="-2128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B5979E9E-BECD-E7E8-5EAB-BFF5193D6C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518387"/>
                  </p:ext>
                </p:extLst>
              </p:nvPr>
            </p:nvGraphicFramePr>
            <p:xfrm>
              <a:off x="5313274" y="1218406"/>
              <a:ext cx="3548682" cy="4141852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7948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B5979E9E-BECD-E7E8-5EAB-BFF5193D6C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518387"/>
                  </p:ext>
                </p:extLst>
              </p:nvPr>
            </p:nvGraphicFramePr>
            <p:xfrm>
              <a:off x="5313274" y="1218406"/>
              <a:ext cx="3548682" cy="4141852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96667" r="-500000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96667" r="-4255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7948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203448" r="-500000" b="-8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203448" r="-4255" b="-8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303448" r="-500000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303448" r="-4255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390000" r="-50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390000" r="-4255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506897" r="-500000" b="-5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506897" r="-4255" b="-5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550000" r="-500000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550000" r="-4255" b="-3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717241" r="-500000" b="-3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717241" r="-4255" b="-3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790000" r="-50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790000" r="-4255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834375" r="-5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834375" r="-4255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1031034" r="-5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1031034" r="-4255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6AA31E7E-77CD-EFE2-32DA-7333D50197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100929"/>
                  </p:ext>
                </p:extLst>
              </p:nvPr>
            </p:nvGraphicFramePr>
            <p:xfrm>
              <a:off x="4279760" y="2954893"/>
              <a:ext cx="526473" cy="378715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26473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38723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8723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6AA31E7E-77CD-EFE2-32DA-7333D50197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100929"/>
                  </p:ext>
                </p:extLst>
              </p:nvPr>
            </p:nvGraphicFramePr>
            <p:xfrm>
              <a:off x="4279760" y="2954893"/>
              <a:ext cx="526473" cy="378715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26473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4651" b="-9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100000" r="-4651" b="-8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206897" r="-4651" b="-7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306897" r="-4651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406897" r="-4651" b="-5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459375" r="-4651" b="-3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617241" r="-4651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693333" r="-4651" b="-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767742" r="-4651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8723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t="-867742" r="-4651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0D25A6AE-B0A0-CA82-9E41-BF0F41466162}"/>
              </a:ext>
            </a:extLst>
          </p:cNvPr>
          <p:cNvSpPr/>
          <p:nvPr/>
        </p:nvSpPr>
        <p:spPr>
          <a:xfrm>
            <a:off x="8774545" y="332509"/>
            <a:ext cx="914400" cy="644698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9D0191FB-ED71-FBE5-BFA2-94C1D390A047}"/>
              </a:ext>
            </a:extLst>
          </p:cNvPr>
          <p:cNvSpPr/>
          <p:nvPr/>
        </p:nvSpPr>
        <p:spPr>
          <a:xfrm>
            <a:off x="9762838" y="2782454"/>
            <a:ext cx="2336800" cy="15470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CURRENT</a:t>
            </a:r>
          </a:p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EVENT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AEFE42-95A8-B9D4-EA8F-844BD11B4230}"/>
              </a:ext>
            </a:extLst>
          </p:cNvPr>
          <p:cNvSpPr txBox="1"/>
          <p:nvPr/>
        </p:nvSpPr>
        <p:spPr>
          <a:xfrm>
            <a:off x="1149304" y="1228690"/>
            <a:ext cx="16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Previous</a:t>
            </a:r>
            <a:r>
              <a:rPr lang="it-IT" dirty="0"/>
              <a:t> Matrix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BAEDD1-4112-CD16-4022-763941A1A24B}"/>
              </a:ext>
            </a:extLst>
          </p:cNvPr>
          <p:cNvSpPr txBox="1"/>
          <p:nvPr/>
        </p:nvSpPr>
        <p:spPr>
          <a:xfrm>
            <a:off x="6165821" y="1218406"/>
            <a:ext cx="1781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Matrix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233601-02F0-CE6E-BB10-FFACCFC7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2690-2D93-C1F7-A799-4E98EAC7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2CA9D-68C5-CDF7-CB68-45F570EA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30781" cy="1456267"/>
          </a:xfrm>
        </p:spPr>
        <p:txBody>
          <a:bodyPr/>
          <a:lstStyle/>
          <a:p>
            <a:r>
              <a:rPr lang="it-IT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705967AF-35A5-4DCE-B384-57C3EB720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315341"/>
                  </p:ext>
                </p:extLst>
              </p:nvPr>
            </p:nvGraphicFramePr>
            <p:xfrm>
              <a:off x="2750549" y="1312050"/>
              <a:ext cx="5260104" cy="420230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876684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59247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6474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705967AF-35A5-4DCE-B384-57C3EB720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315341"/>
                  </p:ext>
                </p:extLst>
              </p:nvPr>
            </p:nvGraphicFramePr>
            <p:xfrm>
              <a:off x="2750549" y="1312050"/>
              <a:ext cx="5260104" cy="420230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876684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76684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59247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102128" r="-504348" b="-5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102128" r="-2899" b="-50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206522" r="-504348" b="-4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206522" r="-2899" b="-41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300000" r="-504348" b="-3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300000" r="-2899" b="-3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400000" r="-504348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400000" r="-2899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64744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460784" r="-504348" b="-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460784" r="-2899" b="-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9247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608511" r="-504348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2899" t="-608511" r="-2899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CC4E11-5F76-7A59-4003-726F0CCB09AF}"/>
              </a:ext>
            </a:extLst>
          </p:cNvPr>
          <p:cNvSpPr txBox="1"/>
          <p:nvPr/>
        </p:nvSpPr>
        <p:spPr>
          <a:xfrm>
            <a:off x="4003685" y="1404576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A5243D4-7029-5B69-BA6B-DD658D09C0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732699"/>
                  </p:ext>
                </p:extLst>
              </p:nvPr>
            </p:nvGraphicFramePr>
            <p:xfrm>
              <a:off x="341242" y="1312049"/>
              <a:ext cx="2064779" cy="42023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64779">
                      <a:extLst>
                        <a:ext uri="{9D8B030D-6E8A-4147-A177-3AD203B41FA5}">
                          <a16:colId xmlns:a16="http://schemas.microsoft.com/office/drawing/2014/main" val="3848438764"/>
                        </a:ext>
                      </a:extLst>
                    </a:gridCol>
                  </a:tblGrid>
                  <a:tr h="96322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Predicted</m:t>
                                </m:r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dirty="0" smtClean="0"/>
                                  <m:t>Timestamp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5058270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8632846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760146803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73458639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817137133"/>
                      </a:ext>
                    </a:extLst>
                  </a:tr>
                  <a:tr h="577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46659556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41812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7">
                <a:extLst>
                  <a:ext uri="{FF2B5EF4-FFF2-40B4-BE49-F238E27FC236}">
                    <a16:creationId xmlns:a16="http://schemas.microsoft.com/office/drawing/2014/main" id="{7A5243D4-7029-5B69-BA6B-DD658D09C0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732699"/>
                  </p:ext>
                </p:extLst>
              </p:nvPr>
            </p:nvGraphicFramePr>
            <p:xfrm>
              <a:off x="341242" y="1312049"/>
              <a:ext cx="2064779" cy="420231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64779">
                      <a:extLst>
                        <a:ext uri="{9D8B030D-6E8A-4147-A177-3AD203B41FA5}">
                          <a16:colId xmlns:a16="http://schemas.microsoft.com/office/drawing/2014/main" val="3848438764"/>
                        </a:ext>
                      </a:extLst>
                    </a:gridCol>
                  </a:tblGrid>
                  <a:tr h="96322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1316" r="-1220" b="-338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58270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183333" r="-1220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284615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283333" r="-1220" b="-4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0146803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383333" r="-1220" b="-3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58639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483333" r="-1220" b="-2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7137133"/>
                      </a:ext>
                    </a:extLst>
                  </a:tr>
                  <a:tr h="57714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532609" r="-1220" b="-9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659556"/>
                      </a:ext>
                    </a:extLst>
                  </a:tr>
                  <a:tr h="53238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610" t="-692857" r="-1220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812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83472ED7-7ECE-40AE-3460-30807E006856}"/>
              </a:ext>
            </a:extLst>
          </p:cNvPr>
          <p:cNvSpPr/>
          <p:nvPr/>
        </p:nvSpPr>
        <p:spPr>
          <a:xfrm>
            <a:off x="8566485" y="1312049"/>
            <a:ext cx="1010652" cy="420230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1A7CAB6-A862-E32E-247E-93A8394FAF1B}"/>
              </a:ext>
            </a:extLst>
          </p:cNvPr>
          <p:cNvSpPr/>
          <p:nvPr/>
        </p:nvSpPr>
        <p:spPr>
          <a:xfrm>
            <a:off x="9714712" y="2655454"/>
            <a:ext cx="2336800" cy="15470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CURRENT</a:t>
            </a:r>
          </a:p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A9857A-5D29-9BD9-36A6-C96625C2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1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C0176-A267-099E-99F3-559717B6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817226" cy="1618938"/>
          </a:xfrm>
        </p:spPr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r>
              <a:rPr lang="it-IT" dirty="0"/>
              <a:t> TRAJECTORIES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8A0D6-D45B-9DBC-7871-9C5278B3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59369"/>
            <a:ext cx="10131425" cy="5289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3600" dirty="0" err="1"/>
              <a:t>Protons</a:t>
            </a:r>
            <a:endParaRPr lang="it-IT" sz="3600" dirty="0"/>
          </a:p>
          <a:p>
            <a:r>
              <a:rPr lang="it-IT" sz="3600" dirty="0"/>
              <a:t>Earth </a:t>
            </a:r>
            <a:r>
              <a:rPr lang="it-IT" sz="3600" dirty="0" err="1"/>
              <a:t>magnetic</a:t>
            </a:r>
            <a:r>
              <a:rPr lang="it-IT" sz="3600" dirty="0"/>
              <a:t> </a:t>
            </a:r>
            <a:r>
              <a:rPr lang="it-IT" sz="3600" dirty="0" err="1"/>
              <a:t>dipole</a:t>
            </a:r>
            <a:r>
              <a:rPr lang="it-IT" sz="3600" dirty="0"/>
              <a:t>,</a:t>
            </a:r>
          </a:p>
          <a:p>
            <a:r>
              <a:rPr lang="it-IT" sz="3600" dirty="0" err="1"/>
              <a:t>Generated</a:t>
            </a:r>
            <a:r>
              <a:rPr lang="it-IT" sz="3600" dirty="0"/>
              <a:t> with RK45,</a:t>
            </a:r>
          </a:p>
          <a:p>
            <a:r>
              <a:rPr lang="it-IT" sz="3600" dirty="0" err="1"/>
              <a:t>Initial</a:t>
            </a:r>
            <a:r>
              <a:rPr lang="it-IT" sz="3600" dirty="0"/>
              <a:t> </a:t>
            </a:r>
            <a:r>
              <a:rPr lang="it-IT" sz="3600" dirty="0" err="1"/>
              <a:t>conditions</a:t>
            </a:r>
            <a:r>
              <a:rPr lang="it-IT" sz="3600" dirty="0"/>
              <a:t> </a:t>
            </a:r>
            <a:r>
              <a:rPr lang="it-IT" sz="3600" dirty="0" err="1"/>
              <a:t>generated</a:t>
            </a:r>
            <a:r>
              <a:rPr lang="it-IT" sz="3600" dirty="0"/>
              <a:t> with </a:t>
            </a:r>
            <a:r>
              <a:rPr lang="it-IT" sz="3600" dirty="0" err="1"/>
              <a:t>Guassian</a:t>
            </a:r>
            <a:r>
              <a:rPr lang="it-IT" sz="3600" dirty="0"/>
              <a:t> </a:t>
            </a:r>
            <a:r>
              <a:rPr lang="it-IT" sz="3600" dirty="0" err="1"/>
              <a:t>distributions</a:t>
            </a:r>
            <a:r>
              <a:rPr lang="it-IT" sz="3600" dirty="0"/>
              <a:t> for moduli of position and </a:t>
            </a:r>
            <a:r>
              <a:rPr lang="it-IT" sz="3600" dirty="0" err="1"/>
              <a:t>velocity</a:t>
            </a:r>
            <a:r>
              <a:rPr lang="it-IT" sz="3600" dirty="0"/>
              <a:t>, </a:t>
            </a:r>
            <a:r>
              <a:rPr lang="it-IT" sz="3600" dirty="0" err="1"/>
              <a:t>uniform</a:t>
            </a:r>
            <a:r>
              <a:rPr lang="it-IT" sz="3600" dirty="0"/>
              <a:t> </a:t>
            </a:r>
            <a:r>
              <a:rPr lang="it-IT" sz="3600" dirty="0" err="1"/>
              <a:t>distributions</a:t>
            </a:r>
            <a:r>
              <a:rPr lang="it-IT" sz="3600" dirty="0"/>
              <a:t> for theta and </a:t>
            </a:r>
            <a:r>
              <a:rPr lang="it-IT" sz="3600" dirty="0" err="1"/>
              <a:t>phi</a:t>
            </a:r>
            <a:r>
              <a:rPr lang="it-IT" sz="36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E543FC-F270-E76A-1127-B7F8658E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28499-C15C-C616-3FEC-FE552F87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F675C-0676-3CBD-B472-87EC59F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61"/>
            <a:ext cx="3830781" cy="1456267"/>
          </a:xfrm>
        </p:spPr>
        <p:txBody>
          <a:bodyPr/>
          <a:lstStyle/>
          <a:p>
            <a:r>
              <a:rPr lang="it-IT" dirty="0"/>
              <a:t>TRAINING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48C97370-7208-2C3C-D625-284515F5AA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5586781"/>
                  </p:ext>
                </p:extLst>
              </p:nvPr>
            </p:nvGraphicFramePr>
            <p:xfrm>
              <a:off x="2068880" y="1442994"/>
              <a:ext cx="3548682" cy="4252468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9443794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2545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2545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48C97370-7208-2C3C-D625-284515F5AA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5586781"/>
                  </p:ext>
                </p:extLst>
              </p:nvPr>
            </p:nvGraphicFramePr>
            <p:xfrm>
              <a:off x="2068880" y="1442994"/>
              <a:ext cx="3548682" cy="4252468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9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128" t="-106897" r="-500000" b="-9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06897" r="-2128" b="-9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944379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200000" r="-500000" b="-8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200000" r="-2128" b="-8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300000" r="-500000" b="-7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300000" r="-2128" b="-7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400000" r="-500000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400000" r="-2128" b="-6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500000" r="-500000" b="-5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500000" r="-2128" b="-5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1935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529412" r="-500000" b="-3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529412" r="-2128" b="-38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713333" r="-5000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713333" r="-21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813333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813333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1935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830303" r="-500000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830303" r="-2128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2128" t="-1023333" r="-5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2"/>
                          <a:stretch>
                            <a:fillRect l="-500000" t="-1023333" r="-212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0E0F297F-ABB8-F849-2E1D-93084912C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137920"/>
                  </p:ext>
                </p:extLst>
              </p:nvPr>
            </p:nvGraphicFramePr>
            <p:xfrm>
              <a:off x="7158116" y="1443304"/>
              <a:ext cx="3548682" cy="428181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2799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923816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83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1831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0E0F297F-ABB8-F849-2E1D-93084912C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137920"/>
                  </p:ext>
                </p:extLst>
              </p:nvPr>
            </p:nvGraphicFramePr>
            <p:xfrm>
              <a:off x="7158116" y="1443304"/>
              <a:ext cx="3548682" cy="4281819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1447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1447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2799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128" t="-103333" r="-500000" b="-9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333" r="-2128" b="-9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923816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196774" r="-500000" b="-8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96774" r="-2128" b="-8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306667" r="-500000" b="-7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6667" r="-2128" b="-7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406667" r="-500000" b="-6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06667" r="-2128" b="-6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506667" r="-500000" b="-5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06667" r="-2128" b="-5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83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551515" r="-500000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51515" r="-2128" b="-3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693548" r="-500000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693548" r="-2128" b="-3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820000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20000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1831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836364" r="-500000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36364" r="-2128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8279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100584" marR="100584">
                        <a:blipFill>
                          <a:blip r:embed="rId3"/>
                          <a:stretch>
                            <a:fillRect l="-2128" t="-1030000" r="-5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30000" r="-212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3236E79C-A795-1449-8051-591B97A830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63373"/>
                  </p:ext>
                </p:extLst>
              </p:nvPr>
            </p:nvGraphicFramePr>
            <p:xfrm>
              <a:off x="6059307" y="2913545"/>
              <a:ext cx="526473" cy="377075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26473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3236E79C-A795-1449-8051-591B97A830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63373"/>
                  </p:ext>
                </p:extLst>
              </p:nvPr>
            </p:nvGraphicFramePr>
            <p:xfrm>
              <a:off x="6059307" y="2913545"/>
              <a:ext cx="526473" cy="377075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26473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3448" r="-4762" b="-9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100000" r="-476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206897" r="-4762" b="-7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306897" r="-4762" b="-6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393333" r="-4762" b="-5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477419" r="-4762" b="-39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596667" r="-4762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720690" r="-4762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743750" r="-4762" b="-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381" t="-931034" r="-476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D4CA398B-9C7C-1719-A7A2-84AF9B1A2B1A}"/>
              </a:ext>
            </a:extLst>
          </p:cNvPr>
          <p:cNvSpPr/>
          <p:nvPr/>
        </p:nvSpPr>
        <p:spPr>
          <a:xfrm rot="16200000">
            <a:off x="8538251" y="-107554"/>
            <a:ext cx="243471" cy="2681134"/>
          </a:xfrm>
          <a:prstGeom prst="rightBrace">
            <a:avLst>
              <a:gd name="adj1" fmla="val 8333"/>
              <a:gd name="adj2" fmla="val 506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quadra aperta 4">
            <a:extLst>
              <a:ext uri="{FF2B5EF4-FFF2-40B4-BE49-F238E27FC236}">
                <a16:creationId xmlns:a16="http://schemas.microsoft.com/office/drawing/2014/main" id="{020E058B-EC06-2847-5AD6-82FFCCD550BD}"/>
              </a:ext>
            </a:extLst>
          </p:cNvPr>
          <p:cNvSpPr/>
          <p:nvPr/>
        </p:nvSpPr>
        <p:spPr>
          <a:xfrm rot="5400000">
            <a:off x="4039794" y="-61715"/>
            <a:ext cx="151106" cy="268182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9897FA09-700D-9383-9751-F438E7EBA483}"/>
              </a:ext>
            </a:extLst>
          </p:cNvPr>
          <p:cNvCxnSpPr>
            <a:cxnSpLocks/>
          </p:cNvCxnSpPr>
          <p:nvPr/>
        </p:nvCxnSpPr>
        <p:spPr>
          <a:xfrm rot="10800000">
            <a:off x="2310064" y="5725124"/>
            <a:ext cx="3146195" cy="516959"/>
          </a:xfrm>
          <a:prstGeom prst="curvedConnector3">
            <a:avLst>
              <a:gd name="adj1" fmla="val 98949"/>
            </a:avLst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D944B2FC-7795-8CA6-E889-CC7C242F4F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6231" y="5922174"/>
            <a:ext cx="3445572" cy="319908"/>
          </a:xfrm>
          <a:prstGeom prst="curvedConnector3">
            <a:avLst>
              <a:gd name="adj1" fmla="val 182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D310F3-29EF-595F-F5EB-5A2FBE442086}"/>
              </a:ext>
            </a:extLst>
          </p:cNvPr>
          <p:cNvSpPr txBox="1"/>
          <p:nvPr/>
        </p:nvSpPr>
        <p:spPr>
          <a:xfrm>
            <a:off x="2962325" y="1407433"/>
            <a:ext cx="17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Previous</a:t>
            </a:r>
            <a:r>
              <a:rPr lang="it-IT" dirty="0"/>
              <a:t> Matrix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B7D33F-ECC1-FE1B-14B1-A89595FF8F8E}"/>
              </a:ext>
            </a:extLst>
          </p:cNvPr>
          <p:cNvSpPr txBox="1"/>
          <p:nvPr/>
        </p:nvSpPr>
        <p:spPr>
          <a:xfrm>
            <a:off x="7982743" y="1407433"/>
            <a:ext cx="1899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Matrix</a:t>
            </a:r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391CB093-F6C1-E0E5-7207-483E5C18797E}"/>
              </a:ext>
            </a:extLst>
          </p:cNvPr>
          <p:cNvSpPr/>
          <p:nvPr/>
        </p:nvSpPr>
        <p:spPr>
          <a:xfrm>
            <a:off x="3830781" y="173697"/>
            <a:ext cx="4831955" cy="2088240"/>
          </a:xfrm>
          <a:prstGeom prst="arc">
            <a:avLst>
              <a:gd name="adj1" fmla="val 10994351"/>
              <a:gd name="adj2" fmla="val 21529586"/>
            </a:avLst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Estrai 31">
            <a:extLst>
              <a:ext uri="{FF2B5EF4-FFF2-40B4-BE49-F238E27FC236}">
                <a16:creationId xmlns:a16="http://schemas.microsoft.com/office/drawing/2014/main" id="{D9700020-7274-BF64-EB6B-709A4DAF2741}"/>
              </a:ext>
            </a:extLst>
          </p:cNvPr>
          <p:cNvSpPr/>
          <p:nvPr/>
        </p:nvSpPr>
        <p:spPr>
          <a:xfrm rot="11969963">
            <a:off x="3729909" y="959269"/>
            <a:ext cx="306505" cy="221340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267B4876-23E9-E7F2-C286-865F1B0D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5640F-68DE-D2D6-86DD-68A346A86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9F534-F094-0BEF-8B82-D2E452A8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61"/>
            <a:ext cx="3830781" cy="1456267"/>
          </a:xfrm>
        </p:spPr>
        <p:txBody>
          <a:bodyPr/>
          <a:lstStyle/>
          <a:p>
            <a:r>
              <a:rPr lang="it-IT" dirty="0"/>
              <a:t>TRAINING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E64D1418-33C5-4D49-3335-CF23F8D798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1321817"/>
                  </p:ext>
                </p:extLst>
              </p:nvPr>
            </p:nvGraphicFramePr>
            <p:xfrm>
              <a:off x="87837" y="1236085"/>
              <a:ext cx="5066394" cy="4096132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844399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it-IT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768192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2423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2545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2545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Segnaposto contenuto 8">
                <a:extLst>
                  <a:ext uri="{FF2B5EF4-FFF2-40B4-BE49-F238E27FC236}">
                    <a16:creationId xmlns:a16="http://schemas.microsoft.com/office/drawing/2014/main" id="{E64D1418-33C5-4D49-3335-CF23F8D798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1321817"/>
                  </p:ext>
                </p:extLst>
              </p:nvPr>
            </p:nvGraphicFramePr>
            <p:xfrm>
              <a:off x="87837" y="1236085"/>
              <a:ext cx="5066394" cy="4096132"/>
            </p:xfrm>
            <a:graphic>
              <a:graphicData uri="http://schemas.openxmlformats.org/drawingml/2006/table">
                <a:tbl>
                  <a:tblPr firstRow="1" bandRow="1">
                    <a:tableStyleId>{35758FB7-9AC5-4552-8A53-C91805E547FA}</a:tableStyleId>
                  </a:tblPr>
                  <a:tblGrid>
                    <a:gridCol w="844399">
                      <a:extLst>
                        <a:ext uri="{9D8B030D-6E8A-4147-A177-3AD203B41FA5}">
                          <a16:colId xmlns:a16="http://schemas.microsoft.com/office/drawing/2014/main" val="759022619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2817750807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768515989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607137908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1919070957"/>
                        </a:ext>
                      </a:extLst>
                    </a:gridCol>
                    <a:gridCol w="844399">
                      <a:extLst>
                        <a:ext uri="{9D8B030D-6E8A-4147-A177-3AD203B41FA5}">
                          <a16:colId xmlns:a16="http://schemas.microsoft.com/office/drawing/2014/main" val="2716320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175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103448" r="-500000" b="-9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103448" r="-2985" b="-9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7681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203448" r="-500000" b="-8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203448" r="-2985" b="-8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022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314286" r="-500000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314286" r="-2985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26069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400000" r="-500000" b="-6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400000" r="-2985" b="-6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9662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500000" r="-500000" b="-5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500000" r="-2985" b="-5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649992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543750" r="-500000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543750" r="-2985" b="-3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5418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710345" r="-500000" b="-3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710345" r="-2985" b="-3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0064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839286" r="-500000" b="-24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839286" r="-2985" b="-24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296651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821875" r="-500000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821875" r="-2985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8479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93" t="-1017241" r="-50000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98507" t="-1017241" r="-2985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29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308DB492-90DC-7A1E-CE21-952E52109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323235"/>
                  </p:ext>
                </p:extLst>
              </p:nvPr>
            </p:nvGraphicFramePr>
            <p:xfrm>
              <a:off x="6699502" y="1236085"/>
              <a:ext cx="5033057" cy="4141852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916242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968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308DB492-90DC-7A1E-CE21-952E52109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323235"/>
                  </p:ext>
                </p:extLst>
              </p:nvPr>
            </p:nvGraphicFramePr>
            <p:xfrm>
              <a:off x="6699502" y="1236085"/>
              <a:ext cx="5033057" cy="4141852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916242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82336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100000" r="-452778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100000" r="-1538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3968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206897" r="-452778" b="-8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206897" r="-1538" b="-8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306897" r="-452778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306897" r="-1538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406897" r="-452778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406897" r="-1538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490000" r="-452778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490000" r="-1538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570968" r="-452778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570968" r="-1538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693333" r="-45277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693333" r="-1538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820690" r="-452778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820690" r="-1538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869160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834375" r="-452778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834375" r="-1538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28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389" t="-1031034" r="-45277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512308" t="-1031034" r="-1538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2414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4A8DD4C8-4F0C-B6D3-8433-6B4B263393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96213"/>
                  </p:ext>
                </p:extLst>
              </p:nvPr>
            </p:nvGraphicFramePr>
            <p:xfrm>
              <a:off x="5586783" y="2945630"/>
              <a:ext cx="680167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80167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4A8DD4C8-4F0C-B6D3-8433-6B4B263393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7396213"/>
                  </p:ext>
                </p:extLst>
              </p:nvPr>
            </p:nvGraphicFramePr>
            <p:xfrm>
              <a:off x="5586783" y="2945630"/>
              <a:ext cx="680167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80167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r="-3636" b="-9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96667" r="-3636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203448" r="-3636" b="-7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303448" r="-3636" b="-6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390000" r="-3636" b="-5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474194" r="-3636" b="-39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593333" r="-3636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717241" r="-3636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6882960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740625" r="-3636" b="-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245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t="-927586" r="-363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746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99487DD-C653-086E-2ABB-EB5ECA1048FD}"/>
              </a:ext>
            </a:extLst>
          </p:cNvPr>
          <p:cNvSpPr/>
          <p:nvPr/>
        </p:nvSpPr>
        <p:spPr>
          <a:xfrm>
            <a:off x="7712363" y="5506678"/>
            <a:ext cx="2576945" cy="12099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NEXT EVENT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237730-CEB8-1609-C38C-E2850FD89963}"/>
              </a:ext>
            </a:extLst>
          </p:cNvPr>
          <p:cNvSpPr txBox="1"/>
          <p:nvPr/>
        </p:nvSpPr>
        <p:spPr>
          <a:xfrm>
            <a:off x="1734649" y="1218406"/>
            <a:ext cx="1772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Previous</a:t>
            </a:r>
            <a:r>
              <a:rPr lang="it-IT" dirty="0"/>
              <a:t> Matrix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402457-A84C-A706-4CEC-41AB3F6F96F3}"/>
              </a:ext>
            </a:extLst>
          </p:cNvPr>
          <p:cNvSpPr txBox="1"/>
          <p:nvPr/>
        </p:nvSpPr>
        <p:spPr>
          <a:xfrm>
            <a:off x="8329645" y="1236085"/>
            <a:ext cx="1772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Matrix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2158E5-B6AA-709E-ADBE-6B1050CA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8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27FE-C737-0D77-E892-42E23A35D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677A6-1C67-65ED-352E-3E1B0FBF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861"/>
            <a:ext cx="3830781" cy="1456267"/>
          </a:xfrm>
        </p:spPr>
        <p:txBody>
          <a:bodyPr/>
          <a:lstStyle/>
          <a:p>
            <a:r>
              <a:rPr lang="it-IT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3A857122-DC91-557B-565E-57C643812E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577097"/>
                  </p:ext>
                </p:extLst>
              </p:nvPr>
            </p:nvGraphicFramePr>
            <p:xfrm>
              <a:off x="4345063" y="1240420"/>
              <a:ext cx="5944244" cy="4106530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1082119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941306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5641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a 9">
                <a:extLst>
                  <a:ext uri="{FF2B5EF4-FFF2-40B4-BE49-F238E27FC236}">
                    <a16:creationId xmlns:a16="http://schemas.microsoft.com/office/drawing/2014/main" id="{3A857122-DC91-557B-565E-57C643812E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577097"/>
                  </p:ext>
                </p:extLst>
              </p:nvPr>
            </p:nvGraphicFramePr>
            <p:xfrm>
              <a:off x="4345063" y="1240420"/>
              <a:ext cx="5944244" cy="4106530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1082119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972425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941306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178571" r="-452941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178571" r="-1299" b="-4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285366" r="-452941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285366" r="-1299" b="-4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385366" r="-452941" b="-3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385366" r="-1299" b="-3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485366" r="-452941" b="-2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485366" r="-1299" b="-2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56413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533333" r="-452941" b="-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533333" r="-1299" b="-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52021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53" t="-695122" r="-4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511688" t="-695122" r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57501326-9A90-09A2-ACB6-902856EBE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30736"/>
                  </p:ext>
                </p:extLst>
              </p:nvPr>
            </p:nvGraphicFramePr>
            <p:xfrm>
              <a:off x="1147434" y="1236084"/>
              <a:ext cx="1535911" cy="41065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35911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907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>
                              <a:solidFill>
                                <a:schemeClr val="tx1"/>
                              </a:solidFill>
                            </a:rPr>
                            <a:t>Predicted</a:t>
                          </a:r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it-IT" dirty="0" err="1">
                              <a:solidFill>
                                <a:schemeClr val="tx1"/>
                              </a:solidFill>
                            </a:rPr>
                            <a:t>Timestamp</a:t>
                          </a:r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5701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57501326-9A90-09A2-ACB6-902856EBE1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30736"/>
                  </p:ext>
                </p:extLst>
              </p:nvPr>
            </p:nvGraphicFramePr>
            <p:xfrm>
              <a:off x="1147434" y="1236084"/>
              <a:ext cx="1535911" cy="41065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35911">
                      <a:extLst>
                        <a:ext uri="{9D8B030D-6E8A-4147-A177-3AD203B41FA5}">
                          <a16:colId xmlns:a16="http://schemas.microsoft.com/office/drawing/2014/main" val="119149867"/>
                        </a:ext>
                      </a:extLst>
                    </a:gridCol>
                  </a:tblGrid>
                  <a:tr h="907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>
                              <a:solidFill>
                                <a:schemeClr val="tx1"/>
                              </a:solidFill>
                            </a:rPr>
                            <a:t>Predicted</a:t>
                          </a:r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it-IT" dirty="0" err="1">
                              <a:solidFill>
                                <a:schemeClr val="tx1"/>
                              </a:solidFill>
                            </a:rPr>
                            <a:t>Timestamp</a:t>
                          </a:r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2774571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180488" r="-1639" b="-51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790811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273810" r="-1639" b="-4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309233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382927" r="-1639" b="-314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999618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471429" r="-1639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237580"/>
                      </a:ext>
                    </a:extLst>
                  </a:tr>
                  <a:tr h="57015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533333" r="-1639" b="-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428009"/>
                      </a:ext>
                    </a:extLst>
                  </a:tr>
                  <a:tr h="52577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820" t="-695122" r="-163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2306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D445718-FEFA-2697-54FE-1ECD9C254BE7}"/>
              </a:ext>
            </a:extLst>
          </p:cNvPr>
          <p:cNvSpPr/>
          <p:nvPr/>
        </p:nvSpPr>
        <p:spPr>
          <a:xfrm>
            <a:off x="7712363" y="5506678"/>
            <a:ext cx="2576945" cy="12099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NEXT OUTPUT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03446E-4929-FE23-B036-1934D00E0158}"/>
              </a:ext>
            </a:extLst>
          </p:cNvPr>
          <p:cNvSpPr txBox="1"/>
          <p:nvPr/>
        </p:nvSpPr>
        <p:spPr>
          <a:xfrm>
            <a:off x="6096000" y="1351322"/>
            <a:ext cx="2755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PredictedFollowing</a:t>
            </a:r>
            <a:r>
              <a:rPr lang="it-IT" dirty="0"/>
              <a:t> Matrix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4672F3E8-5543-C7C7-A459-92B733AE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3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712-118A-49B8-3E27-1754F7CF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198C2-D156-24F2-0E93-0F2D0A47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903"/>
            <a:ext cx="3064163" cy="1456267"/>
          </a:xfrm>
        </p:spPr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247C87-11F9-162A-FDCD-3D0089182E8C}"/>
              </a:ext>
            </a:extLst>
          </p:cNvPr>
          <p:cNvSpPr/>
          <p:nvPr/>
        </p:nvSpPr>
        <p:spPr>
          <a:xfrm>
            <a:off x="6630549" y="3189619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098C12F-4415-09AA-3A06-1835F3DF834A}"/>
              </a:ext>
            </a:extLst>
          </p:cNvPr>
          <p:cNvSpPr/>
          <p:nvPr/>
        </p:nvSpPr>
        <p:spPr>
          <a:xfrm>
            <a:off x="2987966" y="3189619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2714BA8-13CE-32E4-C947-B8D89BFF0059}"/>
              </a:ext>
            </a:extLst>
          </p:cNvPr>
          <p:cNvSpPr/>
          <p:nvPr/>
        </p:nvSpPr>
        <p:spPr>
          <a:xfrm>
            <a:off x="2875975" y="1637912"/>
            <a:ext cx="2302165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54FC722-6D67-660B-0810-1EC2E68C1C27}"/>
              </a:ext>
            </a:extLst>
          </p:cNvPr>
          <p:cNvSpPr/>
          <p:nvPr/>
        </p:nvSpPr>
        <p:spPr>
          <a:xfrm>
            <a:off x="6518558" y="1668697"/>
            <a:ext cx="2302165" cy="40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Current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" name="Immagine 24" descr="\documentclass{article}&#10;\usepackage{amsmath}&#10;\usepackage{xcolor}&#10;\pagestyle{empty}&#10;\begin{document}&#10;\textcolor{white}{&#10;\[&#10;\mathcal{L}_{\text{tot}} = \text{MSE(Timestamps)} + \text{MSE(Following Matrices)}&#10;\]&#10;}&#10;\end{document}" title="IguanaTex Bitmap Display">
            <a:extLst>
              <a:ext uri="{FF2B5EF4-FFF2-40B4-BE49-F238E27FC236}">
                <a16:creationId xmlns:a16="http://schemas.microsoft.com/office/drawing/2014/main" id="{BB192E62-0E46-2970-8EB0-F7AEBB0AF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0491" y="5643415"/>
            <a:ext cx="9591017" cy="406399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A875E61-871C-2833-D1C2-DC5382A9186B}"/>
              </a:ext>
            </a:extLst>
          </p:cNvPr>
          <p:cNvSpPr/>
          <p:nvPr/>
        </p:nvSpPr>
        <p:spPr>
          <a:xfrm>
            <a:off x="2493818" y="1339273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BDE30ED-E63D-C6DD-5477-3E73CCCE8BC2}"/>
              </a:ext>
            </a:extLst>
          </p:cNvPr>
          <p:cNvSpPr/>
          <p:nvPr/>
        </p:nvSpPr>
        <p:spPr>
          <a:xfrm>
            <a:off x="2516907" y="3103412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AC75B74-16AD-B404-BC98-408A6BE7DF74}"/>
              </a:ext>
            </a:extLst>
          </p:cNvPr>
          <p:cNvSpPr/>
          <p:nvPr/>
        </p:nvSpPr>
        <p:spPr>
          <a:xfrm>
            <a:off x="2733966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5ECE0EF-42DC-D7DF-9493-20F570F17CE8}"/>
              </a:ext>
            </a:extLst>
          </p:cNvPr>
          <p:cNvSpPr/>
          <p:nvPr/>
        </p:nvSpPr>
        <p:spPr>
          <a:xfrm>
            <a:off x="6376549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D1A1CD2-3082-E701-5C0B-964F4AE1187E}"/>
              </a:ext>
            </a:extLst>
          </p:cNvPr>
          <p:cNvSpPr/>
          <p:nvPr/>
        </p:nvSpPr>
        <p:spPr>
          <a:xfrm>
            <a:off x="3280355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Predictions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303E020-20C7-3138-BE80-4B9E5E8F83B5}"/>
              </a:ext>
            </a:extLst>
          </p:cNvPr>
          <p:cNvSpPr/>
          <p:nvPr/>
        </p:nvSpPr>
        <p:spPr>
          <a:xfrm>
            <a:off x="6922938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Labels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B426DEF-49BF-DCBA-5EDD-4E8C6B509D26}"/>
              </a:ext>
            </a:extLst>
          </p:cNvPr>
          <p:cNvSpPr/>
          <p:nvPr/>
        </p:nvSpPr>
        <p:spPr>
          <a:xfrm>
            <a:off x="171131" y="1394193"/>
            <a:ext cx="2043247" cy="876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Latent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Space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9988A21-4AD9-ECDE-D646-7DE6F91EE6F8}"/>
              </a:ext>
            </a:extLst>
          </p:cNvPr>
          <p:cNvSpPr/>
          <p:nvPr/>
        </p:nvSpPr>
        <p:spPr>
          <a:xfrm>
            <a:off x="219659" y="3165644"/>
            <a:ext cx="2043247" cy="858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 Space</a:t>
            </a:r>
          </a:p>
        </p:txBody>
      </p:sp>
      <p:pic>
        <p:nvPicPr>
          <p:cNvPr id="10" name="Immagine 9" descr="\documentclass{article}&#10;\usepackage{amsmath}&#10;\usepackage{xcolor}&#10;\pagestyle{empty}&#10;\begin{document}&#10;\textcolor{white}{&#10;\[&#10;\mathcal{L} = \text{MSE(Timestamps)}&#10;\]&#10;}&#10;\end{document}" title="IguanaTex Bitmap Display">
            <a:extLst>
              <a:ext uri="{FF2B5EF4-FFF2-40B4-BE49-F238E27FC236}">
                <a16:creationId xmlns:a16="http://schemas.microsoft.com/office/drawing/2014/main" id="{5FB818F3-547A-6E99-648F-95C0348D23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03785" y="1773212"/>
            <a:ext cx="2765210" cy="271099"/>
          </a:xfrm>
          <a:prstGeom prst="rect">
            <a:avLst/>
          </a:prstGeom>
        </p:spPr>
      </p:pic>
      <p:pic>
        <p:nvPicPr>
          <p:cNvPr id="22" name="Immagine 21" descr="\documentclass{article}&#10;\usepackage{amsmath}&#10;\usepackage{xcolor}&#10;\pagestyle{empty}&#10;\begin{document}&#10;\textcolor{white}{&#10;\[&#10;\mathcal{L} = \text{MSE(Following Matrices)}&#10;\]&#10;}\end{document}" title="IguanaTex Bitmap Display">
            <a:extLst>
              <a:ext uri="{FF2B5EF4-FFF2-40B4-BE49-F238E27FC236}">
                <a16:creationId xmlns:a16="http://schemas.microsoft.com/office/drawing/2014/main" id="{F60A3BC8-A426-ADD9-E5EA-18113FB903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03785" y="3508941"/>
            <a:ext cx="2765210" cy="212708"/>
          </a:xfrm>
          <a:prstGeom prst="rect">
            <a:avLst/>
          </a:prstGeom>
        </p:spPr>
      </p:pic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08ED9FD4-09F3-0106-0D8E-8737561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8FF1205-F6A2-411C-32BC-16967B99FD7D}"/>
              </a:ext>
            </a:extLst>
          </p:cNvPr>
          <p:cNvSpPr/>
          <p:nvPr/>
        </p:nvSpPr>
        <p:spPr>
          <a:xfrm>
            <a:off x="5585023" y="1629116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627429B-D245-D20B-B43C-8BAD57A23913}"/>
              </a:ext>
            </a:extLst>
          </p:cNvPr>
          <p:cNvSpPr/>
          <p:nvPr/>
        </p:nvSpPr>
        <p:spPr>
          <a:xfrm>
            <a:off x="5585023" y="3429000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52539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3C1E-A3C8-D36F-3CB8-2E4BEEE0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1F38C-17A3-C3F8-F0BD-DDA3E1F4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903"/>
            <a:ext cx="3064163" cy="1456267"/>
          </a:xfrm>
        </p:spPr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2CED286-ACDF-A546-21EC-DB0453B07030}"/>
              </a:ext>
            </a:extLst>
          </p:cNvPr>
          <p:cNvSpPr/>
          <p:nvPr/>
        </p:nvSpPr>
        <p:spPr>
          <a:xfrm>
            <a:off x="6630549" y="3189619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2732C71-3A9D-EEA6-2D0B-CBB40E06E69B}"/>
              </a:ext>
            </a:extLst>
          </p:cNvPr>
          <p:cNvSpPr/>
          <p:nvPr/>
        </p:nvSpPr>
        <p:spPr>
          <a:xfrm>
            <a:off x="2987966" y="3189619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EA4A4EB-AC0A-3652-4A71-CA2107FF4EA5}"/>
              </a:ext>
            </a:extLst>
          </p:cNvPr>
          <p:cNvSpPr/>
          <p:nvPr/>
        </p:nvSpPr>
        <p:spPr>
          <a:xfrm>
            <a:off x="2875975" y="1637912"/>
            <a:ext cx="2302165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518BE47-EACE-FF69-C62D-95E0079CB0D1}"/>
              </a:ext>
            </a:extLst>
          </p:cNvPr>
          <p:cNvSpPr/>
          <p:nvPr/>
        </p:nvSpPr>
        <p:spPr>
          <a:xfrm>
            <a:off x="6518558" y="1668697"/>
            <a:ext cx="2302165" cy="40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Current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86B9762-9C4A-66AB-7DF8-7BD8C579A86F}"/>
              </a:ext>
            </a:extLst>
          </p:cNvPr>
          <p:cNvSpPr/>
          <p:nvPr/>
        </p:nvSpPr>
        <p:spPr>
          <a:xfrm>
            <a:off x="2493818" y="1339273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C4210FB-3ECB-B286-100C-4F2EA9C3AAA7}"/>
              </a:ext>
            </a:extLst>
          </p:cNvPr>
          <p:cNvSpPr/>
          <p:nvPr/>
        </p:nvSpPr>
        <p:spPr>
          <a:xfrm>
            <a:off x="2516907" y="3103412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D6B53F1-A64F-9D40-E243-6E45F9053313}"/>
              </a:ext>
            </a:extLst>
          </p:cNvPr>
          <p:cNvSpPr/>
          <p:nvPr/>
        </p:nvSpPr>
        <p:spPr>
          <a:xfrm>
            <a:off x="2733966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8C80AEA-308B-B111-A16A-6FC4D8F03576}"/>
              </a:ext>
            </a:extLst>
          </p:cNvPr>
          <p:cNvSpPr/>
          <p:nvPr/>
        </p:nvSpPr>
        <p:spPr>
          <a:xfrm>
            <a:off x="6376549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A282B15-FF96-2158-5094-308ECF8F3ABC}"/>
              </a:ext>
            </a:extLst>
          </p:cNvPr>
          <p:cNvSpPr/>
          <p:nvPr/>
        </p:nvSpPr>
        <p:spPr>
          <a:xfrm>
            <a:off x="3280355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Predictions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506BC32-CA49-B9D0-EB19-9385F4972DA2}"/>
              </a:ext>
            </a:extLst>
          </p:cNvPr>
          <p:cNvSpPr/>
          <p:nvPr/>
        </p:nvSpPr>
        <p:spPr>
          <a:xfrm>
            <a:off x="6922938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Labels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A109C0-B2AA-EF8A-CEDB-8832C54407F0}"/>
              </a:ext>
            </a:extLst>
          </p:cNvPr>
          <p:cNvSpPr/>
          <p:nvPr/>
        </p:nvSpPr>
        <p:spPr>
          <a:xfrm>
            <a:off x="171131" y="1394193"/>
            <a:ext cx="2043247" cy="876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Latent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Space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6A6821B-7F25-D7B4-7698-0F270D5F5BCA}"/>
              </a:ext>
            </a:extLst>
          </p:cNvPr>
          <p:cNvSpPr/>
          <p:nvPr/>
        </p:nvSpPr>
        <p:spPr>
          <a:xfrm>
            <a:off x="219659" y="3165644"/>
            <a:ext cx="2043247" cy="858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 Space</a:t>
            </a:r>
          </a:p>
        </p:txBody>
      </p:sp>
      <p:pic>
        <p:nvPicPr>
          <p:cNvPr id="10" name="Immagine 9" descr="\documentclass{article}&#10;\usepackage{amsmath}&#10;\usepackage{xcolor}&#10;\pagestyle{empty}&#10;\begin{document}&#10;\textcolor{white}{&#10;\[&#10;\mathcal{L} = \text{MSE(Timestamps)}&#10;\]&#10;}&#10;\end{document}" title="IguanaTex Bitmap Display">
            <a:extLst>
              <a:ext uri="{FF2B5EF4-FFF2-40B4-BE49-F238E27FC236}">
                <a16:creationId xmlns:a16="http://schemas.microsoft.com/office/drawing/2014/main" id="{C37F7EB6-9FCA-578A-3586-FFE907F90D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03785" y="1773212"/>
            <a:ext cx="2765210" cy="271099"/>
          </a:xfrm>
          <a:prstGeom prst="rect">
            <a:avLst/>
          </a:prstGeom>
        </p:spPr>
      </p:pic>
      <p:pic>
        <p:nvPicPr>
          <p:cNvPr id="22" name="Immagine 21" descr="\documentclass{article}&#10;\usepackage{amsmath}&#10;\usepackage{xcolor}&#10;\pagestyle{empty}&#10;\begin{document}&#10;\textcolor{white}{&#10;\[&#10;\mathcal{L} = \text{MSE(Following Matrices)}&#10;\]&#10;}\end{document}" title="IguanaTex Bitmap Display">
            <a:extLst>
              <a:ext uri="{FF2B5EF4-FFF2-40B4-BE49-F238E27FC236}">
                <a16:creationId xmlns:a16="http://schemas.microsoft.com/office/drawing/2014/main" id="{BAD42AC8-A76F-9C00-362E-C177FE47DA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03785" y="3508941"/>
            <a:ext cx="2765210" cy="21270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1CD3580-890D-C77D-A92C-8BB4A218558B}"/>
              </a:ext>
            </a:extLst>
          </p:cNvPr>
          <p:cNvSpPr/>
          <p:nvPr/>
        </p:nvSpPr>
        <p:spPr>
          <a:xfrm>
            <a:off x="0" y="11624"/>
            <a:ext cx="12192000" cy="6834501"/>
          </a:xfrm>
          <a:prstGeom prst="rect">
            <a:avLst/>
          </a:prstGeom>
          <a:solidFill>
            <a:schemeClr val="bg1">
              <a:alpha val="4986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F6E082D9-3493-B252-206E-507E2C0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5" name="Immagine 24" descr="\documentclass{article}&#10;\usepackage{amsmath}&#10;\usepackage{xcolor}&#10;\pagestyle{empty}&#10;\begin{document}&#10;\textcolor{white}{&#10;\[&#10;\mathcal{L}_{\text{tot}} = \text{MSE(Timestamps)} + \text{MSE(Following Matrices)}&#10;\]&#10;}&#10;\end{document}" title="IguanaTex Bitmap Display">
            <a:extLst>
              <a:ext uri="{FF2B5EF4-FFF2-40B4-BE49-F238E27FC236}">
                <a16:creationId xmlns:a16="http://schemas.microsoft.com/office/drawing/2014/main" id="{80F81169-4983-4CAB-32C5-4639F624BA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00491" y="6308013"/>
            <a:ext cx="9591017" cy="40639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407BD77-B000-58E3-EF4B-47062D898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604" y="85148"/>
            <a:ext cx="9054792" cy="60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55DFF-BA08-FCF1-63EF-70626C07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C5E7E-0A68-5488-D423-88802694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903"/>
            <a:ext cx="3064163" cy="1456267"/>
          </a:xfrm>
        </p:spPr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FE3A05F-055D-295C-645D-3900EBB6E991}"/>
              </a:ext>
            </a:extLst>
          </p:cNvPr>
          <p:cNvSpPr/>
          <p:nvPr/>
        </p:nvSpPr>
        <p:spPr>
          <a:xfrm>
            <a:off x="6784928" y="3854637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B653EDF-6A07-F233-999C-C94132FB9365}"/>
              </a:ext>
            </a:extLst>
          </p:cNvPr>
          <p:cNvSpPr/>
          <p:nvPr/>
        </p:nvSpPr>
        <p:spPr>
          <a:xfrm>
            <a:off x="3142345" y="3854637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F45F5-24C6-5C99-DD0C-C13B7C31EC68}"/>
              </a:ext>
            </a:extLst>
          </p:cNvPr>
          <p:cNvSpPr/>
          <p:nvPr/>
        </p:nvSpPr>
        <p:spPr>
          <a:xfrm>
            <a:off x="3030354" y="2302930"/>
            <a:ext cx="2302165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8B7425A-233F-DB85-6604-0C5E4DA93E96}"/>
              </a:ext>
            </a:extLst>
          </p:cNvPr>
          <p:cNvSpPr/>
          <p:nvPr/>
        </p:nvSpPr>
        <p:spPr>
          <a:xfrm>
            <a:off x="6672937" y="2333715"/>
            <a:ext cx="2302165" cy="40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Current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B9C2AFB-7C1B-79D8-0CF7-FF76BF9487F1}"/>
              </a:ext>
            </a:extLst>
          </p:cNvPr>
          <p:cNvSpPr/>
          <p:nvPr/>
        </p:nvSpPr>
        <p:spPr>
          <a:xfrm>
            <a:off x="2648197" y="2004291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D8DA21B-4D3C-BAD6-A056-FB8B9B0E459E}"/>
              </a:ext>
            </a:extLst>
          </p:cNvPr>
          <p:cNvSpPr/>
          <p:nvPr/>
        </p:nvSpPr>
        <p:spPr>
          <a:xfrm>
            <a:off x="2671286" y="3768430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6202336-3BF8-7229-C611-86D74A07D595}"/>
              </a:ext>
            </a:extLst>
          </p:cNvPr>
          <p:cNvSpPr/>
          <p:nvPr/>
        </p:nvSpPr>
        <p:spPr>
          <a:xfrm>
            <a:off x="2888345" y="1676403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6C4FC0C-AB6A-5656-2B79-6F2140B6D9D4}"/>
              </a:ext>
            </a:extLst>
          </p:cNvPr>
          <p:cNvSpPr/>
          <p:nvPr/>
        </p:nvSpPr>
        <p:spPr>
          <a:xfrm>
            <a:off x="6530928" y="1676403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6229F39-B0E3-E937-9096-F1A977BC8BE6}"/>
              </a:ext>
            </a:extLst>
          </p:cNvPr>
          <p:cNvSpPr/>
          <p:nvPr/>
        </p:nvSpPr>
        <p:spPr>
          <a:xfrm>
            <a:off x="3434734" y="5447912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Predictions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F669F14-95CD-280C-27EA-CE22DC7979AF}"/>
              </a:ext>
            </a:extLst>
          </p:cNvPr>
          <p:cNvSpPr/>
          <p:nvPr/>
        </p:nvSpPr>
        <p:spPr>
          <a:xfrm>
            <a:off x="7077317" y="5447912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Labels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5FD61B1-52C3-B9F2-AF65-D464ECBE3C6B}"/>
              </a:ext>
            </a:extLst>
          </p:cNvPr>
          <p:cNvSpPr/>
          <p:nvPr/>
        </p:nvSpPr>
        <p:spPr>
          <a:xfrm>
            <a:off x="325510" y="2059211"/>
            <a:ext cx="2043247" cy="876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Latent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Space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B721DE9-EADC-12F2-AC4F-A4B0B1CB041B}"/>
              </a:ext>
            </a:extLst>
          </p:cNvPr>
          <p:cNvSpPr/>
          <p:nvPr/>
        </p:nvSpPr>
        <p:spPr>
          <a:xfrm>
            <a:off x="374038" y="3830662"/>
            <a:ext cx="2043247" cy="858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 Space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BB7E271F-D3BF-E511-B33B-8BAB100A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EC67473-B793-5AD5-E382-C93492346D93}"/>
              </a:ext>
            </a:extLst>
          </p:cNvPr>
          <p:cNvSpPr/>
          <p:nvPr/>
        </p:nvSpPr>
        <p:spPr>
          <a:xfrm>
            <a:off x="5714675" y="4056625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AB643D8-4536-B2AC-5BDE-5CEF2FE8881D}"/>
              </a:ext>
            </a:extLst>
          </p:cNvPr>
          <p:cNvSpPr/>
          <p:nvPr/>
        </p:nvSpPr>
        <p:spPr>
          <a:xfrm>
            <a:off x="5727616" y="2294134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16234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5A631-A295-CBAF-5B8A-D08C3017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71FBF-5815-1AFE-1696-AEBB06FE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903"/>
            <a:ext cx="3064163" cy="1456267"/>
          </a:xfrm>
        </p:spPr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6AF2DAA-6DAB-8D6B-385F-8790B9EBCD60}"/>
              </a:ext>
            </a:extLst>
          </p:cNvPr>
          <p:cNvSpPr/>
          <p:nvPr/>
        </p:nvSpPr>
        <p:spPr>
          <a:xfrm>
            <a:off x="6630549" y="3189619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EF69233-CE77-79EC-44FA-FD367C5EC2EF}"/>
              </a:ext>
            </a:extLst>
          </p:cNvPr>
          <p:cNvSpPr/>
          <p:nvPr/>
        </p:nvSpPr>
        <p:spPr>
          <a:xfrm>
            <a:off x="2987966" y="3189619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76B3CF6-C6EB-A53C-AC2D-09D48B90A4F2}"/>
              </a:ext>
            </a:extLst>
          </p:cNvPr>
          <p:cNvSpPr/>
          <p:nvPr/>
        </p:nvSpPr>
        <p:spPr>
          <a:xfrm>
            <a:off x="2875975" y="1637912"/>
            <a:ext cx="2302165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88A91C0-2AB9-3CC2-4810-E5F99A80899B}"/>
              </a:ext>
            </a:extLst>
          </p:cNvPr>
          <p:cNvSpPr/>
          <p:nvPr/>
        </p:nvSpPr>
        <p:spPr>
          <a:xfrm>
            <a:off x="6518558" y="1668697"/>
            <a:ext cx="2302165" cy="40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Current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" name="Immagine 24" descr="\documentclass{article}&#10;\usepackage{amsmath}&#10;\usepackage{xcolor}&#10;\pagestyle{empty}&#10;\begin{document}&#10;\textcolor{white}{&#10;\[&#10;\mathcal{L}_{\text{tot}} = \text{MSE(Timestamps)} + \text{MSE(Following Matrices)}&#10;\]&#10;}&#10;\end{document}" title="IguanaTex Bitmap Display">
            <a:extLst>
              <a:ext uri="{FF2B5EF4-FFF2-40B4-BE49-F238E27FC236}">
                <a16:creationId xmlns:a16="http://schemas.microsoft.com/office/drawing/2014/main" id="{F2F29979-CB26-4304-6196-D8FA321FB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0491" y="5643415"/>
            <a:ext cx="9591017" cy="406399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F10C0D0-E30B-1E42-B3E3-D927F458A69C}"/>
              </a:ext>
            </a:extLst>
          </p:cNvPr>
          <p:cNvSpPr/>
          <p:nvPr/>
        </p:nvSpPr>
        <p:spPr>
          <a:xfrm>
            <a:off x="2493818" y="1339273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1361DF8-62EF-9025-C0D8-1CD074EF409A}"/>
              </a:ext>
            </a:extLst>
          </p:cNvPr>
          <p:cNvSpPr/>
          <p:nvPr/>
        </p:nvSpPr>
        <p:spPr>
          <a:xfrm>
            <a:off x="2516907" y="3103412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35E8007-10B8-4A3D-F189-A9B3179A541C}"/>
              </a:ext>
            </a:extLst>
          </p:cNvPr>
          <p:cNvSpPr/>
          <p:nvPr/>
        </p:nvSpPr>
        <p:spPr>
          <a:xfrm>
            <a:off x="2733966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5614DE4-567A-DD4E-6E7A-36A510BC12C0}"/>
              </a:ext>
            </a:extLst>
          </p:cNvPr>
          <p:cNvSpPr/>
          <p:nvPr/>
        </p:nvSpPr>
        <p:spPr>
          <a:xfrm>
            <a:off x="6376549" y="1011385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7A8A2B8-4534-EC69-5808-6B51FEED9FA6}"/>
              </a:ext>
            </a:extLst>
          </p:cNvPr>
          <p:cNvSpPr/>
          <p:nvPr/>
        </p:nvSpPr>
        <p:spPr>
          <a:xfrm>
            <a:off x="3280355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Predictions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402AC1E-C1D1-C67B-A9C3-E31FE8E737F5}"/>
              </a:ext>
            </a:extLst>
          </p:cNvPr>
          <p:cNvSpPr/>
          <p:nvPr/>
        </p:nvSpPr>
        <p:spPr>
          <a:xfrm>
            <a:off x="6922938" y="4782894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Labels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98BF398-8B17-AA4A-D8AE-DD24E14A67B7}"/>
              </a:ext>
            </a:extLst>
          </p:cNvPr>
          <p:cNvSpPr/>
          <p:nvPr/>
        </p:nvSpPr>
        <p:spPr>
          <a:xfrm>
            <a:off x="171131" y="1394193"/>
            <a:ext cx="2043247" cy="876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Latent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Space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939F437-981B-4B9D-3A4E-25771076A904}"/>
              </a:ext>
            </a:extLst>
          </p:cNvPr>
          <p:cNvSpPr/>
          <p:nvPr/>
        </p:nvSpPr>
        <p:spPr>
          <a:xfrm>
            <a:off x="219659" y="3165644"/>
            <a:ext cx="2043247" cy="858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 Space</a:t>
            </a:r>
          </a:p>
        </p:txBody>
      </p:sp>
      <p:pic>
        <p:nvPicPr>
          <p:cNvPr id="10" name="Immagine 9" descr="\documentclass{article}&#10;\usepackage{amsmath}&#10;\usepackage{xcolor}&#10;\pagestyle{empty}&#10;\begin{document}&#10;\textcolor{white}{&#10;\[&#10;\mathcal{L} = \text{MSE(Timestamps)}&#10;\]&#10;}&#10;\end{document}" title="IguanaTex Bitmap Display">
            <a:extLst>
              <a:ext uri="{FF2B5EF4-FFF2-40B4-BE49-F238E27FC236}">
                <a16:creationId xmlns:a16="http://schemas.microsoft.com/office/drawing/2014/main" id="{1BDD98F0-FC22-06FB-E564-ED3DA76B09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03785" y="1773212"/>
            <a:ext cx="2765210" cy="271099"/>
          </a:xfrm>
          <a:prstGeom prst="rect">
            <a:avLst/>
          </a:prstGeom>
        </p:spPr>
      </p:pic>
      <p:pic>
        <p:nvPicPr>
          <p:cNvPr id="22" name="Immagine 21" descr="\documentclass{article}&#10;\usepackage{amsmath}&#10;\usepackage{xcolor}&#10;\pagestyle{empty}&#10;\begin{document}&#10;\textcolor{white}{&#10;\[&#10;\mathcal{L} = \text{MSE(Following Matrices)}&#10;\]&#10;}\end{document}" title="IguanaTex Bitmap Display">
            <a:extLst>
              <a:ext uri="{FF2B5EF4-FFF2-40B4-BE49-F238E27FC236}">
                <a16:creationId xmlns:a16="http://schemas.microsoft.com/office/drawing/2014/main" id="{FC9D2FDD-0353-416E-C68C-2805E4D2D5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03785" y="3508941"/>
            <a:ext cx="2765210" cy="21270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C606193-01CA-662D-342B-E1CEF195520E}"/>
              </a:ext>
            </a:extLst>
          </p:cNvPr>
          <p:cNvSpPr/>
          <p:nvPr/>
        </p:nvSpPr>
        <p:spPr>
          <a:xfrm>
            <a:off x="0" y="-251"/>
            <a:ext cx="12192000" cy="6834501"/>
          </a:xfrm>
          <a:prstGeom prst="rect">
            <a:avLst/>
          </a:prstGeom>
          <a:solidFill>
            <a:schemeClr val="bg1">
              <a:alpha val="4986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69765F36-FA69-A82D-4243-30547450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45D92D-6F9E-D983-FE03-0DEFD331F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837" y="254641"/>
            <a:ext cx="9558324" cy="63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3499-6EDA-1E3A-43E7-D6F47A523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6042A-A6CF-C2F8-6DF8-5A7D94AB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903"/>
            <a:ext cx="3064163" cy="1456267"/>
          </a:xfrm>
        </p:spPr>
        <p:txBody>
          <a:bodyPr/>
          <a:lstStyle/>
          <a:p>
            <a:r>
              <a:rPr lang="it-IT" dirty="0"/>
              <a:t>Training </a:t>
            </a:r>
            <a:r>
              <a:rPr lang="it-IT" dirty="0" err="1"/>
              <a:t>loss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D2044C8-3FB8-5C4C-B0FF-14DCB4278322}"/>
              </a:ext>
            </a:extLst>
          </p:cNvPr>
          <p:cNvSpPr/>
          <p:nvPr/>
        </p:nvSpPr>
        <p:spPr>
          <a:xfrm>
            <a:off x="6784928" y="3854637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FAB908B-C34F-6C2F-ADA9-7A936D1F716E}"/>
              </a:ext>
            </a:extLst>
          </p:cNvPr>
          <p:cNvSpPr/>
          <p:nvPr/>
        </p:nvSpPr>
        <p:spPr>
          <a:xfrm>
            <a:off x="3142345" y="3854637"/>
            <a:ext cx="2078182" cy="8343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2739FE6-8168-3CE9-80D8-8D5E0D64548D}"/>
              </a:ext>
            </a:extLst>
          </p:cNvPr>
          <p:cNvSpPr/>
          <p:nvPr/>
        </p:nvSpPr>
        <p:spPr>
          <a:xfrm>
            <a:off x="3030354" y="2302930"/>
            <a:ext cx="2302165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4FE55D2-D768-7A1D-5864-47613CE5EBF4}"/>
              </a:ext>
            </a:extLst>
          </p:cNvPr>
          <p:cNvSpPr/>
          <p:nvPr/>
        </p:nvSpPr>
        <p:spPr>
          <a:xfrm>
            <a:off x="6672937" y="2333715"/>
            <a:ext cx="2302165" cy="40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Current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07CF1A4-C54C-FD38-FBE9-A5977B9F0D29}"/>
              </a:ext>
            </a:extLst>
          </p:cNvPr>
          <p:cNvSpPr/>
          <p:nvPr/>
        </p:nvSpPr>
        <p:spPr>
          <a:xfrm>
            <a:off x="2648197" y="2004291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44CD4FB-AFA1-4D43-7946-1FA97FBD837E}"/>
              </a:ext>
            </a:extLst>
          </p:cNvPr>
          <p:cNvSpPr/>
          <p:nvPr/>
        </p:nvSpPr>
        <p:spPr>
          <a:xfrm>
            <a:off x="2671286" y="3768430"/>
            <a:ext cx="6687127" cy="100676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3851F40-B1A6-BF99-27E2-38F024387324}"/>
              </a:ext>
            </a:extLst>
          </p:cNvPr>
          <p:cNvSpPr/>
          <p:nvPr/>
        </p:nvSpPr>
        <p:spPr>
          <a:xfrm>
            <a:off x="2888345" y="1676403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74E73AC-B7FB-0599-F91F-D1F459936423}"/>
              </a:ext>
            </a:extLst>
          </p:cNvPr>
          <p:cNvSpPr/>
          <p:nvPr/>
        </p:nvSpPr>
        <p:spPr>
          <a:xfrm>
            <a:off x="6530928" y="1676403"/>
            <a:ext cx="2586182" cy="36206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DC1D48A-B2CB-CE5B-9382-27E79AF3BAD1}"/>
              </a:ext>
            </a:extLst>
          </p:cNvPr>
          <p:cNvSpPr/>
          <p:nvPr/>
        </p:nvSpPr>
        <p:spPr>
          <a:xfrm>
            <a:off x="3434734" y="5447912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Predictions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4FB066C-A9B9-1B7B-CE83-E273D773E156}"/>
              </a:ext>
            </a:extLst>
          </p:cNvPr>
          <p:cNvSpPr/>
          <p:nvPr/>
        </p:nvSpPr>
        <p:spPr>
          <a:xfrm>
            <a:off x="7077317" y="5447912"/>
            <a:ext cx="1493404" cy="3555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Labels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8291F90-1A21-8B3B-9A99-6B0734EBD4E0}"/>
              </a:ext>
            </a:extLst>
          </p:cNvPr>
          <p:cNvSpPr/>
          <p:nvPr/>
        </p:nvSpPr>
        <p:spPr>
          <a:xfrm>
            <a:off x="325510" y="2059211"/>
            <a:ext cx="2043247" cy="87624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Latent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Space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9DD1721-3714-D638-DF38-3074C4FE7732}"/>
              </a:ext>
            </a:extLst>
          </p:cNvPr>
          <p:cNvSpPr/>
          <p:nvPr/>
        </p:nvSpPr>
        <p:spPr>
          <a:xfrm>
            <a:off x="374038" y="3830662"/>
            <a:ext cx="2043247" cy="8583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Output Space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94661445-435C-E0E3-93F6-FE715B73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7058AAB-F5E9-75F8-8CA0-FDF6FBD63FF5}"/>
              </a:ext>
            </a:extLst>
          </p:cNvPr>
          <p:cNvSpPr/>
          <p:nvPr/>
        </p:nvSpPr>
        <p:spPr>
          <a:xfrm>
            <a:off x="5714675" y="4056625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9E68184-B382-BC41-5DFD-7ECDF55F3B6B}"/>
              </a:ext>
            </a:extLst>
          </p:cNvPr>
          <p:cNvSpPr/>
          <p:nvPr/>
        </p:nvSpPr>
        <p:spPr>
          <a:xfrm>
            <a:off x="5727616" y="2294134"/>
            <a:ext cx="550223" cy="40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EABD71B-F3AE-2F19-1EA7-C3B497D8A1BA}"/>
              </a:ext>
            </a:extLst>
          </p:cNvPr>
          <p:cNvSpPr/>
          <p:nvPr/>
        </p:nvSpPr>
        <p:spPr>
          <a:xfrm>
            <a:off x="9612413" y="2116634"/>
            <a:ext cx="2355227" cy="7789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∽3.13%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FDA3DA2-22C4-84E4-BDC7-1A46513EE5A0}"/>
              </a:ext>
            </a:extLst>
          </p:cNvPr>
          <p:cNvSpPr/>
          <p:nvPr/>
        </p:nvSpPr>
        <p:spPr>
          <a:xfrm>
            <a:off x="9630205" y="3882315"/>
            <a:ext cx="2355227" cy="7789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∽3.92%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04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F7F62-EB24-EFC6-AB7B-0748EF1B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136D1-2E6A-875A-DA85-19A18641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2" y="-267667"/>
            <a:ext cx="11321051" cy="1456267"/>
          </a:xfrm>
        </p:spPr>
        <p:txBody>
          <a:bodyPr/>
          <a:lstStyle/>
          <a:p>
            <a:r>
              <a:rPr lang="it-IT" dirty="0" err="1"/>
              <a:t>Prediction</a:t>
            </a:r>
            <a:r>
              <a:rPr lang="it-IT" dirty="0"/>
              <a:t>: </a:t>
            </a:r>
            <a:r>
              <a:rPr lang="it-IT" dirty="0" err="1"/>
              <a:t>construction</a:t>
            </a:r>
            <a:r>
              <a:rPr lang="it-IT" dirty="0"/>
              <a:t> of the </a:t>
            </a:r>
            <a:r>
              <a:rPr lang="it-IT" dirty="0" err="1"/>
              <a:t>trajectory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F0E160B-1379-D5F0-A9DB-F445CE2CEC3E}"/>
              </a:ext>
            </a:extLst>
          </p:cNvPr>
          <p:cNvSpPr/>
          <p:nvPr/>
        </p:nvSpPr>
        <p:spPr>
          <a:xfrm>
            <a:off x="2890981" y="1039090"/>
            <a:ext cx="2078182" cy="834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Previous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Matrix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A964D82-D924-8AC1-93B7-EABCBE6D344E}"/>
              </a:ext>
            </a:extLst>
          </p:cNvPr>
          <p:cNvSpPr/>
          <p:nvPr/>
        </p:nvSpPr>
        <p:spPr>
          <a:xfrm>
            <a:off x="7370620" y="1039090"/>
            <a:ext cx="2078182" cy="834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CDCB8A0-B635-3E18-7011-402C2DC30BDB}"/>
              </a:ext>
            </a:extLst>
          </p:cNvPr>
          <p:cNvSpPr/>
          <p:nvPr/>
        </p:nvSpPr>
        <p:spPr>
          <a:xfrm>
            <a:off x="4754417" y="2746281"/>
            <a:ext cx="2830947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Timestamp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61EF1B6C-EB0D-C482-DAC2-9C08F7750527}"/>
              </a:ext>
            </a:extLst>
          </p:cNvPr>
          <p:cNvSpPr/>
          <p:nvPr/>
        </p:nvSpPr>
        <p:spPr>
          <a:xfrm>
            <a:off x="4937079" y="5397138"/>
            <a:ext cx="2401457" cy="109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>
                    <a:lumMod val="10000"/>
                  </a:schemeClr>
                </a:solidFill>
              </a:rPr>
              <a:t>Predicted</a:t>
            </a:r>
            <a:endParaRPr lang="it-IT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Matrix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17804D5-628E-FB9A-7103-15D2776994BA}"/>
              </a:ext>
            </a:extLst>
          </p:cNvPr>
          <p:cNvSpPr/>
          <p:nvPr/>
        </p:nvSpPr>
        <p:spPr>
          <a:xfrm>
            <a:off x="9000681" y="3962400"/>
            <a:ext cx="2078182" cy="40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>
                    <a:lumMod val="10000"/>
                  </a:schemeClr>
                </a:solidFill>
              </a:rPr>
              <a:t>Following Times</a:t>
            </a: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F51592B1-7E10-C584-F8E0-CFE8F20519AA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7067278" y="4165600"/>
            <a:ext cx="1933403" cy="199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5B4B8313-1F13-594B-D2F2-81B9EB13147A}"/>
              </a:ext>
            </a:extLst>
          </p:cNvPr>
          <p:cNvSpPr/>
          <p:nvPr/>
        </p:nvSpPr>
        <p:spPr>
          <a:xfrm>
            <a:off x="5644111" y="1128605"/>
            <a:ext cx="1051560" cy="6553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9" name="Connettore diritto a freccia 18">
            <a:extLst>
              <a:ext uri="{FF2B5EF4-FFF2-40B4-BE49-F238E27FC236}">
                <a16:creationId xmlns:a16="http://schemas.microsoft.com/office/drawing/2014/main" id="{D4A063FD-E08C-ABB3-6DE1-6B3E381016CE}"/>
              </a:ext>
            </a:extLst>
          </p:cNvPr>
          <p:cNvCxnSpPr>
            <a:cxnSpLocks/>
          </p:cNvCxnSpPr>
          <p:nvPr/>
        </p:nvCxnSpPr>
        <p:spPr>
          <a:xfrm flipV="1">
            <a:off x="4984403" y="1456265"/>
            <a:ext cx="67494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a freccia 23">
            <a:extLst>
              <a:ext uri="{FF2B5EF4-FFF2-40B4-BE49-F238E27FC236}">
                <a16:creationId xmlns:a16="http://schemas.microsoft.com/office/drawing/2014/main" id="{6ECD0004-53C4-88E4-BB21-D625F7E1F9A8}"/>
              </a:ext>
            </a:extLst>
          </p:cNvPr>
          <p:cNvCxnSpPr>
            <a:cxnSpLocks/>
          </p:cNvCxnSpPr>
          <p:nvPr/>
        </p:nvCxnSpPr>
        <p:spPr>
          <a:xfrm flipH="1">
            <a:off x="6698238" y="1456265"/>
            <a:ext cx="66095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a freccia 28">
            <a:extLst>
              <a:ext uri="{FF2B5EF4-FFF2-40B4-BE49-F238E27FC236}">
                <a16:creationId xmlns:a16="http://schemas.microsoft.com/office/drawing/2014/main" id="{9BB4398E-75FD-8497-DB49-86A4E4BB5B08}"/>
              </a:ext>
            </a:extLst>
          </p:cNvPr>
          <p:cNvCxnSpPr/>
          <p:nvPr/>
        </p:nvCxnSpPr>
        <p:spPr>
          <a:xfrm>
            <a:off x="6141720" y="1692277"/>
            <a:ext cx="0" cy="105613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03798309-039D-FF03-81C6-B77D85D70A2D}"/>
              </a:ext>
            </a:extLst>
          </p:cNvPr>
          <p:cNvSpPr/>
          <p:nvPr/>
        </p:nvSpPr>
        <p:spPr>
          <a:xfrm>
            <a:off x="5172437" y="3796967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34" name="Connettore diritto a freccia 33">
            <a:extLst>
              <a:ext uri="{FF2B5EF4-FFF2-40B4-BE49-F238E27FC236}">
                <a16:creationId xmlns:a16="http://schemas.microsoft.com/office/drawing/2014/main" id="{797EFEB2-3136-FDB2-CA2A-7F3866C7458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119534" y="3181967"/>
            <a:ext cx="324" cy="615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a freccia 39">
            <a:extLst>
              <a:ext uri="{FF2B5EF4-FFF2-40B4-BE49-F238E27FC236}">
                <a16:creationId xmlns:a16="http://schemas.microsoft.com/office/drawing/2014/main" id="{6193E5BE-9F9D-9E1F-F62E-C234444A6824}"/>
              </a:ext>
            </a:extLst>
          </p:cNvPr>
          <p:cNvCxnSpPr>
            <a:cxnSpLocks/>
          </p:cNvCxnSpPr>
          <p:nvPr/>
        </p:nvCxnSpPr>
        <p:spPr>
          <a:xfrm>
            <a:off x="6119857" y="4597052"/>
            <a:ext cx="17950" cy="8229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75FD753E-ABC2-B5A9-152C-0C2C8C5D8403}"/>
              </a:ext>
            </a:extLst>
          </p:cNvPr>
          <p:cNvSpPr/>
          <p:nvPr/>
        </p:nvSpPr>
        <p:spPr>
          <a:xfrm>
            <a:off x="2570763" y="2566006"/>
            <a:ext cx="1934850" cy="76694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Latent</a:t>
            </a:r>
            <a:r>
              <a:rPr lang="it-IT" dirty="0">
                <a:solidFill>
                  <a:schemeClr val="tx1"/>
                </a:solidFill>
              </a:rPr>
              <a:t> Space</a:t>
            </a: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8794B72A-74D9-4B1D-945A-B3CC710D33AF}"/>
              </a:ext>
            </a:extLst>
          </p:cNvPr>
          <p:cNvSpPr/>
          <p:nvPr/>
        </p:nvSpPr>
        <p:spPr>
          <a:xfrm>
            <a:off x="2570763" y="5558795"/>
            <a:ext cx="1934850" cy="76694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Output Space</a:t>
            </a:r>
          </a:p>
        </p:txBody>
      </p:sp>
      <p:sp>
        <p:nvSpPr>
          <p:cNvPr id="54" name="Segnaposto numero diapositiva 53">
            <a:extLst>
              <a:ext uri="{FF2B5EF4-FFF2-40B4-BE49-F238E27FC236}">
                <a16:creationId xmlns:a16="http://schemas.microsoft.com/office/drawing/2014/main" id="{07413083-FEE3-F36F-F49E-0253B15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9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AC2F8-5B87-FBE2-0898-11AA6E3A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it-IT" dirty="0" err="1"/>
              <a:t>Prediction</a:t>
            </a:r>
            <a:r>
              <a:rPr lang="it-IT" dirty="0"/>
              <a:t>: </a:t>
            </a:r>
            <a:r>
              <a:rPr lang="it-IT" dirty="0" err="1"/>
              <a:t>construction</a:t>
            </a:r>
            <a:r>
              <a:rPr lang="it-IT" dirty="0"/>
              <a:t> of the </a:t>
            </a:r>
            <a:r>
              <a:rPr lang="it-IT" dirty="0" err="1"/>
              <a:t>trajectory</a:t>
            </a:r>
            <a:endParaRPr lang="it-IT" dirty="0"/>
          </a:p>
        </p:txBody>
      </p: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id="{95066976-5803-042C-F055-51A2AA7DEB9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83762" y="2948960"/>
            <a:ext cx="3968453" cy="1188696"/>
          </a:xfrm>
          <a:prstGeom prst="bentConnector2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ritto 34">
            <a:extLst>
              <a:ext uri="{FF2B5EF4-FFF2-40B4-BE49-F238E27FC236}">
                <a16:creationId xmlns:a16="http://schemas.microsoft.com/office/drawing/2014/main" id="{740D6C85-A8FB-B0C6-F605-611B0B8BC534}"/>
              </a:ext>
            </a:extLst>
          </p:cNvPr>
          <p:cNvCxnSpPr>
            <a:cxnSpLocks/>
          </p:cNvCxnSpPr>
          <p:nvPr/>
        </p:nvCxnSpPr>
        <p:spPr>
          <a:xfrm>
            <a:off x="9576244" y="5580304"/>
            <a:ext cx="786092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8CC53A0F-CC15-5DE1-5204-55DCE4B52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109403"/>
                  </p:ext>
                </p:extLst>
              </p:nvPr>
            </p:nvGraphicFramePr>
            <p:xfrm>
              <a:off x="118505" y="2043663"/>
              <a:ext cx="1691553" cy="4188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1553">
                      <a:extLst>
                        <a:ext uri="{9D8B030D-6E8A-4147-A177-3AD203B41FA5}">
                          <a16:colId xmlns:a16="http://schemas.microsoft.com/office/drawing/2014/main" val="2040144327"/>
                        </a:ext>
                      </a:extLst>
                    </a:gridCol>
                  </a:tblGrid>
                  <a:tr h="382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900" dirty="0" err="1">
                              <a:solidFill>
                                <a:schemeClr val="tx1"/>
                              </a:solidFill>
                            </a:rPr>
                            <a:t>Meseured</a:t>
                          </a:r>
                          <a:r>
                            <a:rPr lang="it-IT" sz="19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900" dirty="0" err="1">
                              <a:solidFill>
                                <a:schemeClr val="tx1"/>
                              </a:solidFill>
                            </a:rPr>
                            <a:t>particle</a:t>
                          </a:r>
                          <a:endParaRPr lang="it-IT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808324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72161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205773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20158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84129"/>
                      </a:ext>
                    </a:extLst>
                  </a:tr>
                  <a:tr h="4204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291103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4923231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2790928"/>
                      </a:ext>
                    </a:extLst>
                  </a:tr>
                  <a:tr h="4204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126210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it-IT" sz="19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900" b="1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362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>
                <a:extLst>
                  <a:ext uri="{FF2B5EF4-FFF2-40B4-BE49-F238E27FC236}">
                    <a16:creationId xmlns:a16="http://schemas.microsoft.com/office/drawing/2014/main" id="{8CC53A0F-CC15-5DE1-5204-55DCE4B529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109403"/>
                  </p:ext>
                </p:extLst>
              </p:nvPr>
            </p:nvGraphicFramePr>
            <p:xfrm>
              <a:off x="118505" y="2043663"/>
              <a:ext cx="1691553" cy="4188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1553">
                      <a:extLst>
                        <a:ext uri="{9D8B030D-6E8A-4147-A177-3AD203B41FA5}">
                          <a16:colId xmlns:a16="http://schemas.microsoft.com/office/drawing/2014/main" val="2040144327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900" dirty="0" err="1">
                              <a:solidFill>
                                <a:schemeClr val="tx1"/>
                              </a:solidFill>
                            </a:rPr>
                            <a:t>Meseured</a:t>
                          </a:r>
                          <a:r>
                            <a:rPr lang="it-IT" sz="19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900" dirty="0" err="1">
                              <a:solidFill>
                                <a:schemeClr val="tx1"/>
                              </a:solidFill>
                            </a:rPr>
                            <a:t>particle</a:t>
                          </a:r>
                          <a:endParaRPr lang="it-IT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808324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183333" r="-1493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72161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283333" r="-1493" b="-7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205773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370968" r="-1493" b="-6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20158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486667" r="-1493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84129"/>
                      </a:ext>
                    </a:extLst>
                  </a:tr>
                  <a:tr h="42042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533333" r="-1493" b="-3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2911037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696667" r="-1493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4923231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770968" r="-1493" b="-2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2790928"/>
                      </a:ext>
                    </a:extLst>
                  </a:tr>
                  <a:tr h="42042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818182" r="-1493" b="-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126210"/>
                      </a:ext>
                    </a:extLst>
                  </a:tr>
                  <a:tr h="38238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746" t="-1010000" r="-1493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336263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E6BF91AE-138E-FD52-11CF-99761F90DE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20763" y="-909276"/>
            <a:ext cx="484582" cy="5373796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58ADBEDF-818B-186C-71D6-DCC872BEE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686222"/>
                  </p:ext>
                </p:extLst>
              </p:nvPr>
            </p:nvGraphicFramePr>
            <p:xfrm>
              <a:off x="5927589" y="3957658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a 18">
                <a:extLst>
                  <a:ext uri="{FF2B5EF4-FFF2-40B4-BE49-F238E27FC236}">
                    <a16:creationId xmlns:a16="http://schemas.microsoft.com/office/drawing/2014/main" id="{58ADBEDF-818B-186C-71D6-DCC872BEE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686222"/>
                  </p:ext>
                </p:extLst>
              </p:nvPr>
            </p:nvGraphicFramePr>
            <p:xfrm>
              <a:off x="5927589" y="3957658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103333" r="-50000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103333" r="-2128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196774" r="-500000" b="-4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196774" r="-2128" b="-4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306667" r="-50000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306667" r="-2128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406667" r="-5000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406667" r="-2128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460606" r="-50000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460606" r="-2128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28" t="-616667" r="-5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616667" r="-2128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7BE0970A-BB70-5A97-15F5-C27858D2A914}"/>
              </a:ext>
            </a:extLst>
          </p:cNvPr>
          <p:cNvSpPr/>
          <p:nvPr/>
        </p:nvSpPr>
        <p:spPr>
          <a:xfrm>
            <a:off x="8839200" y="4346288"/>
            <a:ext cx="642387" cy="2308634"/>
          </a:xfrm>
          <a:prstGeom prst="rect">
            <a:avLst/>
          </a:prstGeom>
          <a:noFill/>
          <a:ln w="730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A92A9D9-3594-F19E-BF74-AFA739EF3BDA}"/>
              </a:ext>
            </a:extLst>
          </p:cNvPr>
          <p:cNvSpPr txBox="1"/>
          <p:nvPr/>
        </p:nvSpPr>
        <p:spPr>
          <a:xfrm>
            <a:off x="6315000" y="3946835"/>
            <a:ext cx="2679032" cy="38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ella 22">
                <a:extLst>
                  <a:ext uri="{FF2B5EF4-FFF2-40B4-BE49-F238E27FC236}">
                    <a16:creationId xmlns:a16="http://schemas.microsoft.com/office/drawing/2014/main" id="{973D4A91-B742-592D-85B6-AADD08E81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01658"/>
                  </p:ext>
                </p:extLst>
              </p:nvPr>
            </p:nvGraphicFramePr>
            <p:xfrm>
              <a:off x="2105600" y="2441251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ella 22">
                <a:extLst>
                  <a:ext uri="{FF2B5EF4-FFF2-40B4-BE49-F238E27FC236}">
                    <a16:creationId xmlns:a16="http://schemas.microsoft.com/office/drawing/2014/main" id="{973D4A91-B742-592D-85B6-AADD08E81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01658"/>
                  </p:ext>
                </p:extLst>
              </p:nvPr>
            </p:nvGraphicFramePr>
            <p:xfrm>
              <a:off x="2105600" y="2441251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083" t="-102273" r="-50625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6250" t="-102273" r="-2083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C153A3A-225C-3B4A-28A3-8DCF27712C9C}"/>
              </a:ext>
            </a:extLst>
          </p:cNvPr>
          <p:cNvSpPr txBox="1"/>
          <p:nvPr/>
        </p:nvSpPr>
        <p:spPr>
          <a:xfrm>
            <a:off x="3084206" y="2441252"/>
            <a:ext cx="1691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Times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2107FE3-6509-1780-3AA9-A2FC0E0D9521}"/>
              </a:ext>
            </a:extLst>
          </p:cNvPr>
          <p:cNvSpPr/>
          <p:nvPr/>
        </p:nvSpPr>
        <p:spPr>
          <a:xfrm>
            <a:off x="6808437" y="2517279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37" name="Connettore diritto a freccia 36">
            <a:extLst>
              <a:ext uri="{FF2B5EF4-FFF2-40B4-BE49-F238E27FC236}">
                <a16:creationId xmlns:a16="http://schemas.microsoft.com/office/drawing/2014/main" id="{3B91F648-9330-D11B-32BA-20CB564663A9}"/>
              </a:ext>
            </a:extLst>
          </p:cNvPr>
          <p:cNvCxnSpPr>
            <a:cxnSpLocks/>
          </p:cNvCxnSpPr>
          <p:nvPr/>
        </p:nvCxnSpPr>
        <p:spPr>
          <a:xfrm flipH="1">
            <a:off x="7755857" y="1787388"/>
            <a:ext cx="1" cy="7673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a freccia 41">
            <a:extLst>
              <a:ext uri="{FF2B5EF4-FFF2-40B4-BE49-F238E27FC236}">
                <a16:creationId xmlns:a16="http://schemas.microsoft.com/office/drawing/2014/main" id="{A17A5B6D-5406-D5AA-7978-D2AF9E0AA529}"/>
              </a:ext>
            </a:extLst>
          </p:cNvPr>
          <p:cNvCxnSpPr>
            <a:cxnSpLocks/>
          </p:cNvCxnSpPr>
          <p:nvPr/>
        </p:nvCxnSpPr>
        <p:spPr>
          <a:xfrm>
            <a:off x="5803335" y="2905899"/>
            <a:ext cx="96893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a freccia 44">
            <a:extLst>
              <a:ext uri="{FF2B5EF4-FFF2-40B4-BE49-F238E27FC236}">
                <a16:creationId xmlns:a16="http://schemas.microsoft.com/office/drawing/2014/main" id="{89D21DB3-8C46-1F4B-4B96-C9CA38CF6F7B}"/>
              </a:ext>
            </a:extLst>
          </p:cNvPr>
          <p:cNvCxnSpPr>
            <a:cxnSpLocks/>
          </p:cNvCxnSpPr>
          <p:nvPr/>
        </p:nvCxnSpPr>
        <p:spPr>
          <a:xfrm flipH="1">
            <a:off x="7731795" y="3321824"/>
            <a:ext cx="1" cy="6341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7E971D5F-A01D-D812-09BC-971D793A2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250" y="4023560"/>
            <a:ext cx="2775689" cy="2801875"/>
          </a:xfrm>
          <a:prstGeom prst="rect">
            <a:avLst/>
          </a:prstGeom>
        </p:spPr>
      </p:pic>
      <p:cxnSp>
        <p:nvCxnSpPr>
          <p:cNvPr id="50" name="Connettore diritto a freccia 49">
            <a:extLst>
              <a:ext uri="{FF2B5EF4-FFF2-40B4-BE49-F238E27FC236}">
                <a16:creationId xmlns:a16="http://schemas.microsoft.com/office/drawing/2014/main" id="{6DD3C7D8-1C8B-BB42-40CF-274C2C32A600}"/>
              </a:ext>
            </a:extLst>
          </p:cNvPr>
          <p:cNvCxnSpPr>
            <a:cxnSpLocks/>
            <a:endCxn id="48" idx="3"/>
          </p:cNvCxnSpPr>
          <p:nvPr/>
        </p:nvCxnSpPr>
        <p:spPr>
          <a:xfrm flipH="1">
            <a:off x="4991939" y="5424498"/>
            <a:ext cx="8409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ella 60">
                <a:extLst>
                  <a:ext uri="{FF2B5EF4-FFF2-40B4-BE49-F238E27FC236}">
                    <a16:creationId xmlns:a16="http://schemas.microsoft.com/office/drawing/2014/main" id="{97EFEC52-7D7F-8D00-E55A-34EE82867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348991"/>
                  </p:ext>
                </p:extLst>
              </p:nvPr>
            </p:nvGraphicFramePr>
            <p:xfrm>
              <a:off x="6338077" y="1362549"/>
              <a:ext cx="2835558" cy="4020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2593">
                      <a:extLst>
                        <a:ext uri="{9D8B030D-6E8A-4147-A177-3AD203B41FA5}">
                          <a16:colId xmlns:a16="http://schemas.microsoft.com/office/drawing/2014/main" val="192970448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167848683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396269185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1971134589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2140319428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667486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431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ella 60">
                <a:extLst>
                  <a:ext uri="{FF2B5EF4-FFF2-40B4-BE49-F238E27FC236}">
                    <a16:creationId xmlns:a16="http://schemas.microsoft.com/office/drawing/2014/main" id="{97EFEC52-7D7F-8D00-E55A-34EE82867B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348991"/>
                  </p:ext>
                </p:extLst>
              </p:nvPr>
            </p:nvGraphicFramePr>
            <p:xfrm>
              <a:off x="6338077" y="1362549"/>
              <a:ext cx="2835558" cy="4020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2593">
                      <a:extLst>
                        <a:ext uri="{9D8B030D-6E8A-4147-A177-3AD203B41FA5}">
                          <a16:colId xmlns:a16="http://schemas.microsoft.com/office/drawing/2014/main" val="192970448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167848683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396269185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1971134589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2140319428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66748684"/>
                        </a:ext>
                      </a:extLst>
                    </a:gridCol>
                  </a:tblGrid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2703" t="-3125" r="-510811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3125" r="-397368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205405" t="-3125" r="-308108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305405" t="-3125" r="-208108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394737" t="-3125" r="-102632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7"/>
                          <a:stretch>
                            <a:fillRect l="-508108" t="-3125" r="-540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34316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Segnaposto numero diapositiva 61">
            <a:extLst>
              <a:ext uri="{FF2B5EF4-FFF2-40B4-BE49-F238E27FC236}">
                <a16:creationId xmlns:a16="http://schemas.microsoft.com/office/drawing/2014/main" id="{A23BB922-A960-E311-12D9-C597ADAA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6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216C-668D-2F4C-E7A9-3F6A9CC9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895A1-36B3-0818-DC63-5A8F856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05FD2-301C-AF10-B3A1-6A21AA85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067495"/>
          </a:xfrm>
        </p:spPr>
        <p:txBody>
          <a:bodyPr/>
          <a:lstStyle/>
          <a:p>
            <a:r>
              <a:rPr lang="it-IT" dirty="0" err="1"/>
              <a:t>Trajectories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CNAF</a:t>
            </a:r>
          </a:p>
          <a:p>
            <a:r>
              <a:rPr lang="it-IT" dirty="0"/>
              <a:t>10’000 points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trajectory</a:t>
            </a:r>
            <a:endParaRPr lang="it-IT" dirty="0"/>
          </a:p>
          <a:p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with </a:t>
            </a:r>
            <a:r>
              <a:rPr lang="it-IT" dirty="0" err="1"/>
              <a:t>Guassian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for moduli of position and </a:t>
            </a:r>
            <a:r>
              <a:rPr lang="it-IT" dirty="0" err="1"/>
              <a:t>velocity</a:t>
            </a:r>
            <a:r>
              <a:rPr lang="it-IT" dirty="0"/>
              <a:t>, 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for </a:t>
            </a:r>
            <a:r>
              <a:rPr lang="it-IT" dirty="0" err="1"/>
              <a:t>thetas</a:t>
            </a:r>
            <a:r>
              <a:rPr lang="it-IT" dirty="0"/>
              <a:t> and </a:t>
            </a:r>
            <a:r>
              <a:rPr lang="it-IT" dirty="0" err="1"/>
              <a:t>phis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214D7E9-0CDF-B70E-D6D6-589ED4ED31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9F25B5-339D-41B9-BA0D-772DE348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96966"/>
            <a:ext cx="7772400" cy="348767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F926E-B4E8-97F2-1F7D-259E4ED7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0939" y="6474432"/>
            <a:ext cx="501061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643D46-3281-B528-258B-4908C7FD9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-26640"/>
            <a:ext cx="7772400" cy="341212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DC13C99-CEEE-C402-F41C-A58D65EBC7D3}"/>
              </a:ext>
            </a:extLst>
          </p:cNvPr>
          <p:cNvSpPr/>
          <p:nvPr/>
        </p:nvSpPr>
        <p:spPr>
          <a:xfrm>
            <a:off x="81197" y="479205"/>
            <a:ext cx="4257207" cy="2338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1 E.R. = 6371 km</a:t>
            </a:r>
          </a:p>
          <a:p>
            <a:pPr algn="ctr"/>
            <a:r>
              <a:rPr lang="it-IT" dirty="0"/>
              <a:t>ISS </a:t>
            </a:r>
            <a:r>
              <a:rPr lang="it-IT" dirty="0" err="1"/>
              <a:t>altitude</a:t>
            </a:r>
            <a:r>
              <a:rPr lang="it-IT" dirty="0"/>
              <a:t> ∽ (400 + 6371)km∽ 1.06 E.R.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FEBDBDD-1742-B152-2844-C4538FDB80D5}"/>
              </a:ext>
            </a:extLst>
          </p:cNvPr>
          <p:cNvSpPr/>
          <p:nvPr/>
        </p:nvSpPr>
        <p:spPr>
          <a:xfrm>
            <a:off x="81197" y="3909934"/>
            <a:ext cx="4257207" cy="2338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 ∽ 47.05 E.R./</a:t>
            </a:r>
            <a:r>
              <a:rPr lang="it-IT" dirty="0" err="1"/>
              <a:t>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38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75565-6B66-188A-C40D-17F529AF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833549" cy="1456267"/>
          </a:xfrm>
        </p:spPr>
        <p:txBody>
          <a:bodyPr>
            <a:normAutofit/>
          </a:bodyPr>
          <a:lstStyle/>
          <a:p>
            <a:r>
              <a:rPr lang="it-IT" dirty="0" err="1"/>
              <a:t>pHISICALLY</a:t>
            </a:r>
            <a:r>
              <a:rPr lang="it-IT" dirty="0"/>
              <a:t> </a:t>
            </a:r>
            <a:r>
              <a:rPr lang="it-IT" dirty="0" err="1"/>
              <a:t>iNFORMED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</a:t>
            </a:r>
            <a:r>
              <a:rPr lang="it-IT" dirty="0" err="1"/>
              <a:t>nETWORKS</a:t>
            </a:r>
            <a:r>
              <a:rPr lang="it-IT" dirty="0"/>
              <a:t> (</a:t>
            </a:r>
            <a:r>
              <a:rPr lang="it-IT" dirty="0" err="1"/>
              <a:t>PINN</a:t>
            </a:r>
            <a:r>
              <a:rPr lang="it-IT" sz="2400" dirty="0" err="1"/>
              <a:t>s</a:t>
            </a:r>
            <a:r>
              <a:rPr lang="it-IT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E66125-4484-5BCD-CE7B-FA5F30BC3167}"/>
              </a:ext>
            </a:extLst>
          </p:cNvPr>
          <p:cNvSpPr txBox="1"/>
          <p:nvPr/>
        </p:nvSpPr>
        <p:spPr>
          <a:xfrm>
            <a:off x="554636" y="1618938"/>
            <a:ext cx="11497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 err="1"/>
              <a:t>Automatic</a:t>
            </a:r>
            <a:r>
              <a:rPr lang="it-IT" sz="3200" dirty="0"/>
              <a:t> </a:t>
            </a:r>
            <a:r>
              <a:rPr lang="it-IT" sz="3200" dirty="0" err="1"/>
              <a:t>differentiation</a:t>
            </a:r>
            <a:r>
              <a:rPr lang="it-IT" sz="3200" dirty="0"/>
              <a:t>: </a:t>
            </a:r>
            <a:r>
              <a:rPr lang="it-IT" sz="3200" dirty="0" err="1"/>
              <a:t>Neural</a:t>
            </a:r>
            <a:r>
              <a:rPr lang="it-IT" sz="3200" dirty="0"/>
              <a:t> networks are </a:t>
            </a:r>
            <a:r>
              <a:rPr lang="it-IT" sz="3200" dirty="0" err="1"/>
              <a:t>able</a:t>
            </a:r>
            <a:r>
              <a:rPr lang="it-IT" sz="3200" dirty="0"/>
              <a:t> to </a:t>
            </a:r>
            <a:r>
              <a:rPr lang="it-IT" sz="3200" dirty="0" err="1"/>
              <a:t>keep</a:t>
            </a:r>
            <a:r>
              <a:rPr lang="it-IT" sz="3200" dirty="0"/>
              <a:t> track of the </a:t>
            </a:r>
            <a:r>
              <a:rPr lang="it-IT" sz="3200" dirty="0" err="1"/>
              <a:t>gradient</a:t>
            </a:r>
            <a:r>
              <a:rPr lang="it-IT" sz="3200" dirty="0"/>
              <a:t> of outputs with </a:t>
            </a:r>
            <a:r>
              <a:rPr lang="it-IT" sz="3200" dirty="0" err="1"/>
              <a:t>respect</a:t>
            </a:r>
            <a:r>
              <a:rPr lang="it-IT" sz="3200" dirty="0"/>
              <a:t> to inputs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/>
              <a:t>Training </a:t>
            </a:r>
            <a:r>
              <a:rPr lang="it-IT" sz="3200" dirty="0" err="1"/>
              <a:t>means</a:t>
            </a:r>
            <a:r>
              <a:rPr lang="it-IT" sz="3200" dirty="0"/>
              <a:t> tuning the </a:t>
            </a:r>
            <a:r>
              <a:rPr lang="it-IT" sz="3200" dirty="0" err="1"/>
              <a:t>parameters</a:t>
            </a:r>
            <a:r>
              <a:rPr lang="it-IT" sz="3200" dirty="0"/>
              <a:t> and </a:t>
            </a:r>
            <a:r>
              <a:rPr lang="it-IT" sz="3200" dirty="0" err="1"/>
              <a:t>therefore</a:t>
            </a:r>
            <a:r>
              <a:rPr lang="it-IT" sz="3200" dirty="0"/>
              <a:t> tuning the outputs and </a:t>
            </a:r>
            <a:r>
              <a:rPr lang="it-IT" sz="3200" dirty="0" err="1"/>
              <a:t>also</a:t>
            </a:r>
            <a:r>
              <a:rPr lang="it-IT" sz="3200" dirty="0"/>
              <a:t> </a:t>
            </a:r>
            <a:r>
              <a:rPr lang="it-IT" sz="3200" dirty="0" err="1"/>
              <a:t>their</a:t>
            </a:r>
            <a:r>
              <a:rPr lang="it-IT" sz="3200" dirty="0"/>
              <a:t> </a:t>
            </a:r>
            <a:r>
              <a:rPr lang="it-IT" sz="3200" dirty="0" err="1"/>
              <a:t>gradients</a:t>
            </a:r>
            <a:endParaRPr lang="it-IT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 err="1"/>
              <a:t>PINNs</a:t>
            </a:r>
            <a:r>
              <a:rPr lang="it-IT" sz="3200" dirty="0"/>
              <a:t> are </a:t>
            </a:r>
            <a:r>
              <a:rPr lang="it-IT" sz="3200" dirty="0" err="1"/>
              <a:t>based</a:t>
            </a:r>
            <a:r>
              <a:rPr lang="it-IT" sz="3200" dirty="0"/>
              <a:t> on training a network in </a:t>
            </a:r>
            <a:r>
              <a:rPr lang="it-IT" sz="3200" dirty="0" err="1"/>
              <a:t>order</a:t>
            </a:r>
            <a:r>
              <a:rPr lang="it-IT" sz="3200" dirty="0"/>
              <a:t> to </a:t>
            </a:r>
            <a:r>
              <a:rPr lang="it-IT" sz="3200" dirty="0" err="1"/>
              <a:t>have</a:t>
            </a:r>
            <a:r>
              <a:rPr lang="it-IT" sz="3200" dirty="0"/>
              <a:t> </a:t>
            </a:r>
            <a:r>
              <a:rPr lang="it-IT" sz="3200" dirty="0" err="1"/>
              <a:t>specific</a:t>
            </a:r>
            <a:r>
              <a:rPr lang="it-IT" sz="3200" dirty="0"/>
              <a:t> </a:t>
            </a:r>
            <a:r>
              <a:rPr lang="it-IT" sz="3600" dirty="0"/>
              <a:t>output </a:t>
            </a:r>
            <a:r>
              <a:rPr lang="it-IT" sz="3600" dirty="0" err="1"/>
              <a:t>gradients</a:t>
            </a:r>
            <a:r>
              <a:rPr lang="it-IT" sz="3600" dirty="0"/>
              <a:t> to solve </a:t>
            </a:r>
            <a:r>
              <a:rPr lang="it-IT" sz="3600" dirty="0" err="1"/>
              <a:t>differential</a:t>
            </a:r>
            <a:r>
              <a:rPr lang="it-IT" sz="3600" dirty="0"/>
              <a:t> </a:t>
            </a:r>
            <a:r>
              <a:rPr lang="it-IT" sz="3600" dirty="0" err="1"/>
              <a:t>equations</a:t>
            </a: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44DF19-7828-E64D-F471-2139D3AC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1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A2B77-7EC0-0186-262A-ACE778DF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D73AF-FFC5-93A6-FE44-684C6962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3327" cy="1456267"/>
          </a:xfrm>
        </p:spPr>
        <p:txBody>
          <a:bodyPr/>
          <a:lstStyle/>
          <a:p>
            <a:r>
              <a:rPr lang="it-IT" dirty="0"/>
              <a:t>Re-training: </a:t>
            </a:r>
            <a:r>
              <a:rPr lang="it-IT" dirty="0" err="1"/>
              <a:t>pinn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D057A200-2B58-C042-D0DA-713564E66B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617621"/>
                  </p:ext>
                </p:extLst>
              </p:nvPr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D057A200-2B58-C042-D0DA-713564E66B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617621"/>
                  </p:ext>
                </p:extLst>
              </p:nvPr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103333" r="-50000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103333" r="-2128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203333" r="-50000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203333" r="-2128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303333" r="-5000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303333" r="-21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03333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03333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57576" r="-500000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57576" r="-2128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613333" r="-5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613333" r="-212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C57601-FE72-08C8-D66A-B9C9231CF5F1}"/>
              </a:ext>
            </a:extLst>
          </p:cNvPr>
          <p:cNvSpPr txBox="1"/>
          <p:nvPr/>
        </p:nvSpPr>
        <p:spPr>
          <a:xfrm>
            <a:off x="438856" y="3844021"/>
            <a:ext cx="2679032" cy="38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929B24-EAB4-D968-8796-94425DEBB407}"/>
              </a:ext>
            </a:extLst>
          </p:cNvPr>
          <p:cNvSpPr/>
          <p:nvPr/>
        </p:nvSpPr>
        <p:spPr>
          <a:xfrm>
            <a:off x="932293" y="2414465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6A0C88D5-79AC-CEC9-C40B-4DBA7A535D00}"/>
              </a:ext>
            </a:extLst>
          </p:cNvPr>
          <p:cNvCxnSpPr>
            <a:cxnSpLocks/>
          </p:cNvCxnSpPr>
          <p:nvPr/>
        </p:nvCxnSpPr>
        <p:spPr>
          <a:xfrm flipH="1">
            <a:off x="1879713" y="1684574"/>
            <a:ext cx="1" cy="7673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BD19B4F0-67E5-D076-B7C0-99E53200F722}"/>
              </a:ext>
            </a:extLst>
          </p:cNvPr>
          <p:cNvCxnSpPr>
            <a:cxnSpLocks/>
          </p:cNvCxnSpPr>
          <p:nvPr/>
        </p:nvCxnSpPr>
        <p:spPr>
          <a:xfrm flipH="1">
            <a:off x="2827134" y="2803085"/>
            <a:ext cx="112761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A210325B-3664-740C-D3DC-E040AF1E379A}"/>
              </a:ext>
            </a:extLst>
          </p:cNvPr>
          <p:cNvCxnSpPr>
            <a:cxnSpLocks/>
          </p:cNvCxnSpPr>
          <p:nvPr/>
        </p:nvCxnSpPr>
        <p:spPr>
          <a:xfrm flipH="1">
            <a:off x="1855651" y="3219010"/>
            <a:ext cx="1" cy="6341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1BBE2B13-B654-D17E-39F4-9AF390B26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1171472"/>
                  </p:ext>
                </p:extLst>
              </p:nvPr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1BBE2B13-B654-D17E-39F4-9AF390B26F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1171472"/>
                  </p:ext>
                </p:extLst>
              </p:nvPr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4167" t="-102273" r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506250" t="-102273" r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D755CE0-2A27-33CB-481D-324040C2E11A}"/>
              </a:ext>
            </a:extLst>
          </p:cNvPr>
          <p:cNvSpPr txBox="1"/>
          <p:nvPr/>
        </p:nvSpPr>
        <p:spPr>
          <a:xfrm>
            <a:off x="4933316" y="2327067"/>
            <a:ext cx="183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Times</a:t>
            </a:r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F740BABF-2427-83A5-E421-C8BB25B31419}"/>
              </a:ext>
            </a:extLst>
          </p:cNvPr>
          <p:cNvSpPr/>
          <p:nvPr/>
        </p:nvSpPr>
        <p:spPr>
          <a:xfrm rot="10800000">
            <a:off x="3954748" y="4225787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3D91025F-46C4-2334-B4BB-2E814A2229E5}"/>
              </a:ext>
            </a:extLst>
          </p:cNvPr>
          <p:cNvSpPr/>
          <p:nvPr/>
        </p:nvSpPr>
        <p:spPr>
          <a:xfrm rot="10800000">
            <a:off x="3954747" y="5473698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E533FC3F-E6BA-8A3E-0A8C-BDA289895D18}"/>
              </a:ext>
            </a:extLst>
          </p:cNvPr>
          <p:cNvCxnSpPr>
            <a:cxnSpLocks/>
          </p:cNvCxnSpPr>
          <p:nvPr/>
        </p:nvCxnSpPr>
        <p:spPr>
          <a:xfrm>
            <a:off x="4572000" y="4777800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a freccia 26">
            <a:extLst>
              <a:ext uri="{FF2B5EF4-FFF2-40B4-BE49-F238E27FC236}">
                <a16:creationId xmlns:a16="http://schemas.microsoft.com/office/drawing/2014/main" id="{E9772152-FD53-E1C7-6E1B-ACF6B8990BD8}"/>
              </a:ext>
            </a:extLst>
          </p:cNvPr>
          <p:cNvCxnSpPr>
            <a:cxnSpLocks/>
          </p:cNvCxnSpPr>
          <p:nvPr/>
        </p:nvCxnSpPr>
        <p:spPr>
          <a:xfrm>
            <a:off x="4572000" y="6025711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a freccia 27">
            <a:extLst>
              <a:ext uri="{FF2B5EF4-FFF2-40B4-BE49-F238E27FC236}">
                <a16:creationId xmlns:a16="http://schemas.microsoft.com/office/drawing/2014/main" id="{7191FFA6-9C82-EEB7-E94E-C1059B6C3866}"/>
              </a:ext>
            </a:extLst>
          </p:cNvPr>
          <p:cNvCxnSpPr>
            <a:cxnSpLocks/>
          </p:cNvCxnSpPr>
          <p:nvPr/>
        </p:nvCxnSpPr>
        <p:spPr>
          <a:xfrm>
            <a:off x="5721850" y="3412016"/>
            <a:ext cx="0" cy="136585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a freccia 29">
            <a:extLst>
              <a:ext uri="{FF2B5EF4-FFF2-40B4-BE49-F238E27FC236}">
                <a16:creationId xmlns:a16="http://schemas.microsoft.com/office/drawing/2014/main" id="{01885610-6286-753F-EA54-B5D7B8B62351}"/>
              </a:ext>
            </a:extLst>
          </p:cNvPr>
          <p:cNvCxnSpPr>
            <a:cxnSpLocks/>
          </p:cNvCxnSpPr>
          <p:nvPr/>
        </p:nvCxnSpPr>
        <p:spPr>
          <a:xfrm>
            <a:off x="5976078" y="3412016"/>
            <a:ext cx="0" cy="258524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 descr="\documentclass{article}&#10;\usepackage{amsmath}&#10;\usepackage{xcolor}&#10;\pagestyle{empty}&#10;\begin{document}&#10;\textcolor{white}{&#10;\[&#10;\overrightarrow{\text{grad}}(\vec{r}_{i}, t_{i})&#10;\]&#10;}&#10;\end{document}" title="IguanaTex Bitmap Display">
            <a:extLst>
              <a:ext uri="{FF2B5EF4-FFF2-40B4-BE49-F238E27FC236}">
                <a16:creationId xmlns:a16="http://schemas.microsoft.com/office/drawing/2014/main" id="{7F2D583D-5611-0916-4EB9-98BBECABA2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6969" y="4453055"/>
            <a:ext cx="1509480" cy="503160"/>
          </a:xfrm>
          <a:prstGeom prst="rect">
            <a:avLst/>
          </a:prstGeom>
        </p:spPr>
      </p:pic>
      <p:pic>
        <p:nvPicPr>
          <p:cNvPr id="52" name="Immagine 51" descr="\documentclass{article}&#10;\usepackage{amsmath}&#10;\usepackage{xcolor}&#10;\pagestyle{empty}&#10;\begin{document}&#10;\textcolor{white}{&#10;\[&#10;\overrightarrow{\text{grad}}(\vec{v}_{i}, t_{i})&#10;\]&#10;}&#10;\end{document}" title="IguanaTex Bitmap Display">
            <a:extLst>
              <a:ext uri="{FF2B5EF4-FFF2-40B4-BE49-F238E27FC236}">
                <a16:creationId xmlns:a16="http://schemas.microsoft.com/office/drawing/2014/main" id="{BC2C12B9-8D36-CDDE-7778-81885E6053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06969" y="5745677"/>
            <a:ext cx="1543024" cy="503160"/>
          </a:xfrm>
          <a:prstGeom prst="rect">
            <a:avLst/>
          </a:prstGeom>
        </p:spPr>
      </p:pic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F873DC27-A2F8-577C-8524-24C845ED5C62}"/>
              </a:ext>
            </a:extLst>
          </p:cNvPr>
          <p:cNvSpPr/>
          <p:nvPr/>
        </p:nvSpPr>
        <p:spPr>
          <a:xfrm>
            <a:off x="8325813" y="3191705"/>
            <a:ext cx="2933894" cy="1104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MODEL’S OUTPUT</a:t>
            </a:r>
          </a:p>
        </p:txBody>
      </p:sp>
      <p:sp>
        <p:nvSpPr>
          <p:cNvPr id="53" name="Segnaposto numero diapositiva 52">
            <a:extLst>
              <a:ext uri="{FF2B5EF4-FFF2-40B4-BE49-F238E27FC236}">
                <a16:creationId xmlns:a16="http://schemas.microsoft.com/office/drawing/2014/main" id="{2F35DB72-4DF9-856A-3376-0B614E6E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415" y="624883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BCF1EDD9-CF19-A381-B6CA-501CC0C3A1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6664062"/>
                  </p:ext>
                </p:extLst>
              </p:nvPr>
            </p:nvGraphicFramePr>
            <p:xfrm>
              <a:off x="461934" y="1255257"/>
              <a:ext cx="2835558" cy="4020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2593">
                      <a:extLst>
                        <a:ext uri="{9D8B030D-6E8A-4147-A177-3AD203B41FA5}">
                          <a16:colId xmlns:a16="http://schemas.microsoft.com/office/drawing/2014/main" val="192970448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167848683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396269185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1971134589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2140319428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667486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0" lang="it-IT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it-IT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34316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BCF1EDD9-CF19-A381-B6CA-501CC0C3A1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6664062"/>
                  </p:ext>
                </p:extLst>
              </p:nvPr>
            </p:nvGraphicFramePr>
            <p:xfrm>
              <a:off x="461934" y="1255257"/>
              <a:ext cx="2835558" cy="4020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2593">
                      <a:extLst>
                        <a:ext uri="{9D8B030D-6E8A-4147-A177-3AD203B41FA5}">
                          <a16:colId xmlns:a16="http://schemas.microsoft.com/office/drawing/2014/main" val="192970448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167848683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3962691854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1971134589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2140319428"/>
                        </a:ext>
                      </a:extLst>
                    </a:gridCol>
                    <a:gridCol w="472593">
                      <a:extLst>
                        <a:ext uri="{9D8B030D-6E8A-4147-A177-3AD203B41FA5}">
                          <a16:colId xmlns:a16="http://schemas.microsoft.com/office/drawing/2014/main" val="466748684"/>
                        </a:ext>
                      </a:extLst>
                    </a:gridCol>
                  </a:tblGrid>
                  <a:tr h="40201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2703" t="-3030" r="-513514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100000" t="-3030" r="-400000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205405" t="-3030" r="-310811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305405" t="-3030" r="-210811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394737" t="-3030" r="-105263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08108" t="-3030" r="-8108" b="-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3431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042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03A8-37A5-FCC6-1587-4FECB0222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E07F9BA-4B48-A9F5-8B41-1811C6C0262F}"/>
              </a:ext>
            </a:extLst>
          </p:cNvPr>
          <p:cNvSpPr/>
          <p:nvPr/>
        </p:nvSpPr>
        <p:spPr>
          <a:xfrm>
            <a:off x="461933" y="1265382"/>
            <a:ext cx="2835563" cy="3817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Timestamp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0C68D70F-E6E6-3339-4C65-31C12CA68D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0C68D70F-E6E6-3339-4C65-31C12CA68D1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103333" r="-50000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103333" r="-2128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203333" r="-50000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203333" r="-2128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303333" r="-5000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303333" r="-21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03333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03333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57576" r="-500000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57576" r="-2128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613333" r="-5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613333" r="-212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DC168D-CFD4-F827-BC03-A68695844DDB}"/>
              </a:ext>
            </a:extLst>
          </p:cNvPr>
          <p:cNvSpPr txBox="1"/>
          <p:nvPr/>
        </p:nvSpPr>
        <p:spPr>
          <a:xfrm>
            <a:off x="438856" y="3844021"/>
            <a:ext cx="2679032" cy="38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9375875-64F1-A6B3-A1DC-30E7ECF31FBC}"/>
              </a:ext>
            </a:extLst>
          </p:cNvPr>
          <p:cNvSpPr/>
          <p:nvPr/>
        </p:nvSpPr>
        <p:spPr>
          <a:xfrm>
            <a:off x="932293" y="2414465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BEB22508-69F5-C0DD-7B28-E58D136D36FF}"/>
              </a:ext>
            </a:extLst>
          </p:cNvPr>
          <p:cNvCxnSpPr>
            <a:cxnSpLocks/>
          </p:cNvCxnSpPr>
          <p:nvPr/>
        </p:nvCxnSpPr>
        <p:spPr>
          <a:xfrm flipH="1">
            <a:off x="1879713" y="1684574"/>
            <a:ext cx="1" cy="7673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374E6AD4-9449-8E7E-9CC4-FA91E6FA7A3A}"/>
              </a:ext>
            </a:extLst>
          </p:cNvPr>
          <p:cNvCxnSpPr>
            <a:cxnSpLocks/>
          </p:cNvCxnSpPr>
          <p:nvPr/>
        </p:nvCxnSpPr>
        <p:spPr>
          <a:xfrm flipH="1">
            <a:off x="2827134" y="2803085"/>
            <a:ext cx="112761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CE769DB2-444D-9146-E0B7-B3F1D3CFDD09}"/>
              </a:ext>
            </a:extLst>
          </p:cNvPr>
          <p:cNvCxnSpPr>
            <a:cxnSpLocks/>
          </p:cNvCxnSpPr>
          <p:nvPr/>
        </p:nvCxnSpPr>
        <p:spPr>
          <a:xfrm flipH="1">
            <a:off x="1855651" y="3219010"/>
            <a:ext cx="1" cy="6341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16F593AE-21B0-F9B0-64CE-BE825A2588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16F593AE-21B0-F9B0-64CE-BE825A2588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4167" t="-102273" r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506250" t="-102273" r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2B78DD-16E4-3499-48A6-287C47C0A7CF}"/>
              </a:ext>
            </a:extLst>
          </p:cNvPr>
          <p:cNvSpPr txBox="1"/>
          <p:nvPr/>
        </p:nvSpPr>
        <p:spPr>
          <a:xfrm>
            <a:off x="4933316" y="2327067"/>
            <a:ext cx="183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Times</a:t>
            </a:r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9A8B5842-2DCE-D93D-C45E-56E57C95744D}"/>
              </a:ext>
            </a:extLst>
          </p:cNvPr>
          <p:cNvSpPr/>
          <p:nvPr/>
        </p:nvSpPr>
        <p:spPr>
          <a:xfrm rot="10800000">
            <a:off x="3954748" y="4225787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9C78EE46-3D42-E2F0-A7F3-20236813E87C}"/>
              </a:ext>
            </a:extLst>
          </p:cNvPr>
          <p:cNvSpPr/>
          <p:nvPr/>
        </p:nvSpPr>
        <p:spPr>
          <a:xfrm rot="10800000">
            <a:off x="3954747" y="5473698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9ED0E5EB-5F8B-D389-652C-E3D6B469B425}"/>
              </a:ext>
            </a:extLst>
          </p:cNvPr>
          <p:cNvCxnSpPr>
            <a:cxnSpLocks/>
          </p:cNvCxnSpPr>
          <p:nvPr/>
        </p:nvCxnSpPr>
        <p:spPr>
          <a:xfrm>
            <a:off x="4572000" y="4777800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a freccia 26">
            <a:extLst>
              <a:ext uri="{FF2B5EF4-FFF2-40B4-BE49-F238E27FC236}">
                <a16:creationId xmlns:a16="http://schemas.microsoft.com/office/drawing/2014/main" id="{ABCB2FC3-6940-88FA-2192-264089F6ACC0}"/>
              </a:ext>
            </a:extLst>
          </p:cNvPr>
          <p:cNvCxnSpPr>
            <a:cxnSpLocks/>
          </p:cNvCxnSpPr>
          <p:nvPr/>
        </p:nvCxnSpPr>
        <p:spPr>
          <a:xfrm>
            <a:off x="4572000" y="6025711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a freccia 27">
            <a:extLst>
              <a:ext uri="{FF2B5EF4-FFF2-40B4-BE49-F238E27FC236}">
                <a16:creationId xmlns:a16="http://schemas.microsoft.com/office/drawing/2014/main" id="{6F5470D5-66B7-80DF-CEE0-9EDB9FB07CC7}"/>
              </a:ext>
            </a:extLst>
          </p:cNvPr>
          <p:cNvCxnSpPr>
            <a:cxnSpLocks/>
          </p:cNvCxnSpPr>
          <p:nvPr/>
        </p:nvCxnSpPr>
        <p:spPr>
          <a:xfrm>
            <a:off x="5721850" y="3412016"/>
            <a:ext cx="0" cy="136585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a freccia 29">
            <a:extLst>
              <a:ext uri="{FF2B5EF4-FFF2-40B4-BE49-F238E27FC236}">
                <a16:creationId xmlns:a16="http://schemas.microsoft.com/office/drawing/2014/main" id="{3690130A-4A91-9369-D2FF-3DFFDDA5DEBC}"/>
              </a:ext>
            </a:extLst>
          </p:cNvPr>
          <p:cNvCxnSpPr>
            <a:cxnSpLocks/>
          </p:cNvCxnSpPr>
          <p:nvPr/>
        </p:nvCxnSpPr>
        <p:spPr>
          <a:xfrm>
            <a:off x="5976078" y="3412016"/>
            <a:ext cx="0" cy="258524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 descr="\documentclass{article}&#10;\usepackage{amsmath}&#10;\usepackage{xcolor}&#10;\pagestyle{empty}&#10;\begin{document}&#10;\textcolor{white}{&#10;\[&#10;\overrightarrow{\text{grad}}(\vec{r}_{i+k}, t_{i+k})&#10;\]&#10;}&#10;\end{document}" title="IguanaTex Bitmap Display">
            <a:extLst>
              <a:ext uri="{FF2B5EF4-FFF2-40B4-BE49-F238E27FC236}">
                <a16:creationId xmlns:a16="http://schemas.microsoft.com/office/drawing/2014/main" id="{5894FB92-18E2-B62A-F449-7B6BAB9CDC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6969" y="4453055"/>
            <a:ext cx="2213904" cy="503160"/>
          </a:xfrm>
          <a:prstGeom prst="rect">
            <a:avLst/>
          </a:prstGeom>
        </p:spPr>
      </p:pic>
      <p:pic>
        <p:nvPicPr>
          <p:cNvPr id="42" name="Immagine 41" descr="\documentclass{article}&#10;\usepackage{amsmath}&#10;\usepackage{xcolor}&#10;\pagestyle{empty}&#10;\begin{document}&#10;\textcolor{white}{&#10;\[&#10;\overrightarrow{\text{grad}}(\vec{v}_{i+k}, t_{i+k})&#10;\]&#10;}&#10;\end{document}" title="IguanaTex Bitmap Display">
            <a:extLst>
              <a:ext uri="{FF2B5EF4-FFF2-40B4-BE49-F238E27FC236}">
                <a16:creationId xmlns:a16="http://schemas.microsoft.com/office/drawing/2014/main" id="{6D3869E9-CD78-3427-C9C5-F47E506497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06969" y="5745677"/>
            <a:ext cx="2247448" cy="503160"/>
          </a:xfrm>
          <a:prstGeom prst="rect">
            <a:avLst/>
          </a:prstGeom>
        </p:spPr>
      </p:pic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D2CAA30-F7B5-CD09-B07A-4B3B4DF222FE}"/>
              </a:ext>
            </a:extLst>
          </p:cNvPr>
          <p:cNvSpPr/>
          <p:nvPr/>
        </p:nvSpPr>
        <p:spPr>
          <a:xfrm>
            <a:off x="8325813" y="3191705"/>
            <a:ext cx="2933894" cy="1104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MODEL’S OUTPUT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0DF008-2DDF-0A1F-FEE2-909F218BE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65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98177F-DFC9-E8D0-CCB9-CB9E65C5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3327" cy="1456267"/>
          </a:xfrm>
        </p:spPr>
        <p:txBody>
          <a:bodyPr/>
          <a:lstStyle/>
          <a:p>
            <a:r>
              <a:rPr lang="it-IT" dirty="0"/>
              <a:t>Re-training: </a:t>
            </a:r>
            <a:r>
              <a:rPr lang="it-IT" dirty="0" err="1"/>
              <a:t>pinn</a:t>
            </a:r>
            <a:endParaRPr lang="it-IT" dirty="0"/>
          </a:p>
        </p:txBody>
      </p:sp>
      <p:pic>
        <p:nvPicPr>
          <p:cNvPr id="7" name="Immagine 6" descr="\documentclass{article}&#10;\usepackage{amsmath}&#10;\usepackage{xcolor}&#10;\pagestyle{empty}&#10;\begin{document}&#10;\textcolor{white}{&#10;\[&#10;\mathcal{L}_{i} =&#10;\alpha\bigl\{\bigl[\overrightarrow{\text{grad}}(\vec{r}_{i}, t_{i}) - \vec{v}_{i}\bigr]+\bigr[\overrightarrow{\text{grad}}(\vec{v}_{i}, t_{i})-\vec{v}_{i}\times\vec{B}_{i}\bigl]\bigr\}&#10;+ \beta\bigl\{|\vec{v}_{i}|-|\vec{v}_{0}|\bigr\}&#10;\]&#10;}&#10;\end{document}" title="IguanaTex Bitmap Display">
            <a:extLst>
              <a:ext uri="{FF2B5EF4-FFF2-40B4-BE49-F238E27FC236}">
                <a16:creationId xmlns:a16="http://schemas.microsoft.com/office/drawing/2014/main" id="{E0A9096E-E9B6-CAA6-ADD0-909C9E0472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9329" y="1878870"/>
            <a:ext cx="11520144" cy="817527"/>
          </a:xfrm>
          <a:prstGeom prst="rect">
            <a:avLst/>
          </a:prstGeom>
        </p:spPr>
      </p:pic>
      <p:sp>
        <p:nvSpPr>
          <p:cNvPr id="36" name="Parentesi graffa aperta 35">
            <a:extLst>
              <a:ext uri="{FF2B5EF4-FFF2-40B4-BE49-F238E27FC236}">
                <a16:creationId xmlns:a16="http://schemas.microsoft.com/office/drawing/2014/main" id="{1909B657-01E4-7E9E-95DF-17278CBD309F}"/>
              </a:ext>
            </a:extLst>
          </p:cNvPr>
          <p:cNvSpPr/>
          <p:nvPr/>
        </p:nvSpPr>
        <p:spPr>
          <a:xfrm rot="16200000">
            <a:off x="4810555" y="-228167"/>
            <a:ext cx="971483" cy="718574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EB07BE5-6A06-203B-9BA7-AF6BD29B16B0}"/>
              </a:ext>
            </a:extLst>
          </p:cNvPr>
          <p:cNvSpPr/>
          <p:nvPr/>
        </p:nvSpPr>
        <p:spPr>
          <a:xfrm>
            <a:off x="2576986" y="3973875"/>
            <a:ext cx="5426505" cy="19798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TRAIN MINIMIZING THIS TERM MEANS SOLVING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THE EQUATIONS OF MOTION</a:t>
            </a:r>
          </a:p>
        </p:txBody>
      </p:sp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93827084-2E47-E589-015C-B2A47C58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01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E1F5-585E-A5C3-0C60-826FEC6E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C50C916-64A5-8AD8-A850-0FC952E87C62}"/>
              </a:ext>
            </a:extLst>
          </p:cNvPr>
          <p:cNvSpPr/>
          <p:nvPr/>
        </p:nvSpPr>
        <p:spPr>
          <a:xfrm>
            <a:off x="461933" y="1265382"/>
            <a:ext cx="2835563" cy="38176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Timestamp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A55BD824-A9B0-55CF-4CDB-AD761F1C90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>
                <a:extLst>
                  <a:ext uri="{FF2B5EF4-FFF2-40B4-BE49-F238E27FC236}">
                    <a16:creationId xmlns:a16="http://schemas.microsoft.com/office/drawing/2014/main" id="{A55BD824-A9B0-55CF-4CDB-AD761F1C90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329" y="3880459"/>
              <a:ext cx="3553998" cy="269726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592333">
                      <a:extLst>
                        <a:ext uri="{9D8B030D-6E8A-4147-A177-3AD203B41FA5}">
                          <a16:colId xmlns:a16="http://schemas.microsoft.com/office/drawing/2014/main" val="59441515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79796306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3664640710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1175640311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4053621337"/>
                        </a:ext>
                      </a:extLst>
                    </a:gridCol>
                    <a:gridCol w="592333">
                      <a:extLst>
                        <a:ext uri="{9D8B030D-6E8A-4147-A177-3AD203B41FA5}">
                          <a16:colId xmlns:a16="http://schemas.microsoft.com/office/drawing/2014/main" val="2136309528"/>
                        </a:ext>
                      </a:extLst>
                    </a:gridCol>
                  </a:tblGrid>
                  <a:tr h="380283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3303179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103333" r="-50000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103333" r="-2128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667984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203333" r="-50000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203333" r="-2128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259148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303333" r="-5000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303333" r="-2128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932145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03333" r="-5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03333" r="-212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3869357"/>
                      </a:ext>
                    </a:extLst>
                  </a:tr>
                  <a:tr h="4155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457576" r="-500000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457576" r="-2128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545786"/>
                      </a:ext>
                    </a:extLst>
                  </a:tr>
                  <a:tr h="38028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2128" t="-613333" r="-5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613333" r="-2128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904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16F75E-EB51-3CF0-2CD5-C7E00AA66C04}"/>
              </a:ext>
            </a:extLst>
          </p:cNvPr>
          <p:cNvSpPr txBox="1"/>
          <p:nvPr/>
        </p:nvSpPr>
        <p:spPr>
          <a:xfrm>
            <a:off x="438856" y="3844021"/>
            <a:ext cx="2679032" cy="38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Predicted</a:t>
            </a:r>
            <a:r>
              <a:rPr lang="it-IT" dirty="0"/>
              <a:t> Following Matrix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CB57394-247E-DD13-49D3-86251E0EC090}"/>
              </a:ext>
            </a:extLst>
          </p:cNvPr>
          <p:cNvSpPr/>
          <p:nvPr/>
        </p:nvSpPr>
        <p:spPr>
          <a:xfrm>
            <a:off x="932293" y="2414465"/>
            <a:ext cx="1894841" cy="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Decoder</a:t>
            </a:r>
          </a:p>
        </p:txBody>
      </p:sp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4866B872-465C-517B-CD82-F22FB7DF0568}"/>
              </a:ext>
            </a:extLst>
          </p:cNvPr>
          <p:cNvCxnSpPr>
            <a:cxnSpLocks/>
          </p:cNvCxnSpPr>
          <p:nvPr/>
        </p:nvCxnSpPr>
        <p:spPr>
          <a:xfrm flipH="1">
            <a:off x="1879713" y="1684574"/>
            <a:ext cx="1" cy="7673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E31D00BE-A642-647E-4D66-FDB425CDD720}"/>
              </a:ext>
            </a:extLst>
          </p:cNvPr>
          <p:cNvCxnSpPr>
            <a:cxnSpLocks/>
          </p:cNvCxnSpPr>
          <p:nvPr/>
        </p:nvCxnSpPr>
        <p:spPr>
          <a:xfrm flipH="1">
            <a:off x="2827134" y="2803085"/>
            <a:ext cx="112761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1377128F-665D-4B0D-E75F-29DDFB309F6F}"/>
              </a:ext>
            </a:extLst>
          </p:cNvPr>
          <p:cNvCxnSpPr>
            <a:cxnSpLocks/>
          </p:cNvCxnSpPr>
          <p:nvPr/>
        </p:nvCxnSpPr>
        <p:spPr>
          <a:xfrm flipH="1">
            <a:off x="1855651" y="3219010"/>
            <a:ext cx="1" cy="6341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E6E5B586-326C-20A3-061D-BFF3D2CEAB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sz="1800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a 14">
                <a:extLst>
                  <a:ext uri="{FF2B5EF4-FFF2-40B4-BE49-F238E27FC236}">
                    <a16:creationId xmlns:a16="http://schemas.microsoft.com/office/drawing/2014/main" id="{E6E5B586-326C-20A3-061D-BFF3D2CEAB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18008" y="2251068"/>
              <a:ext cx="3663162" cy="1104034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610527">
                      <a:extLst>
                        <a:ext uri="{9D8B030D-6E8A-4147-A177-3AD203B41FA5}">
                          <a16:colId xmlns:a16="http://schemas.microsoft.com/office/drawing/2014/main" val="208150620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300397818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31209548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2493521827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127754473"/>
                        </a:ext>
                      </a:extLst>
                    </a:gridCol>
                    <a:gridCol w="610527">
                      <a:extLst>
                        <a:ext uri="{9D8B030D-6E8A-4147-A177-3AD203B41FA5}">
                          <a16:colId xmlns:a16="http://schemas.microsoft.com/office/drawing/2014/main" val="4008697568"/>
                        </a:ext>
                      </a:extLst>
                    </a:gridCol>
                  </a:tblGrid>
                  <a:tr h="552017"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800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5474365"/>
                      </a:ext>
                    </a:extLst>
                  </a:tr>
                  <a:tr h="55201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4167" t="-102273" r="-5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"/>
                          <a:stretch>
                            <a:fillRect l="-506250" t="-102273" r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70425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6C6A4A7-CA40-A213-11C2-55B424CA3528}"/>
              </a:ext>
            </a:extLst>
          </p:cNvPr>
          <p:cNvSpPr txBox="1"/>
          <p:nvPr/>
        </p:nvSpPr>
        <p:spPr>
          <a:xfrm>
            <a:off x="4933316" y="2327067"/>
            <a:ext cx="183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Following Times</a:t>
            </a:r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A747FA8C-B608-9C7B-6F79-0CFF19059895}"/>
              </a:ext>
            </a:extLst>
          </p:cNvPr>
          <p:cNvSpPr/>
          <p:nvPr/>
        </p:nvSpPr>
        <p:spPr>
          <a:xfrm rot="10800000">
            <a:off x="3954748" y="4225787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E5879716-809C-C936-415A-83F6C79A7460}"/>
              </a:ext>
            </a:extLst>
          </p:cNvPr>
          <p:cNvSpPr/>
          <p:nvPr/>
        </p:nvSpPr>
        <p:spPr>
          <a:xfrm rot="10800000">
            <a:off x="3954747" y="5473698"/>
            <a:ext cx="404090" cy="1104025"/>
          </a:xfrm>
          <a:prstGeom prst="leftBrace">
            <a:avLst>
              <a:gd name="adj1" fmla="val 8333"/>
              <a:gd name="adj2" fmla="val 514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C41B56B2-142F-7101-C378-00EE81F83EA5}"/>
              </a:ext>
            </a:extLst>
          </p:cNvPr>
          <p:cNvCxnSpPr>
            <a:cxnSpLocks/>
          </p:cNvCxnSpPr>
          <p:nvPr/>
        </p:nvCxnSpPr>
        <p:spPr>
          <a:xfrm>
            <a:off x="4572000" y="4777800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a freccia 26">
            <a:extLst>
              <a:ext uri="{FF2B5EF4-FFF2-40B4-BE49-F238E27FC236}">
                <a16:creationId xmlns:a16="http://schemas.microsoft.com/office/drawing/2014/main" id="{74C99719-86C2-6F9C-B2C7-F384223E4B48}"/>
              </a:ext>
            </a:extLst>
          </p:cNvPr>
          <p:cNvCxnSpPr>
            <a:cxnSpLocks/>
          </p:cNvCxnSpPr>
          <p:nvPr/>
        </p:nvCxnSpPr>
        <p:spPr>
          <a:xfrm>
            <a:off x="4572000" y="6025711"/>
            <a:ext cx="397239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a freccia 27">
            <a:extLst>
              <a:ext uri="{FF2B5EF4-FFF2-40B4-BE49-F238E27FC236}">
                <a16:creationId xmlns:a16="http://schemas.microsoft.com/office/drawing/2014/main" id="{A39F671A-2BA9-C822-E367-869EE997DB34}"/>
              </a:ext>
            </a:extLst>
          </p:cNvPr>
          <p:cNvCxnSpPr>
            <a:cxnSpLocks/>
          </p:cNvCxnSpPr>
          <p:nvPr/>
        </p:nvCxnSpPr>
        <p:spPr>
          <a:xfrm>
            <a:off x="5721850" y="3412016"/>
            <a:ext cx="0" cy="136585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a freccia 29">
            <a:extLst>
              <a:ext uri="{FF2B5EF4-FFF2-40B4-BE49-F238E27FC236}">
                <a16:creationId xmlns:a16="http://schemas.microsoft.com/office/drawing/2014/main" id="{E512C144-FAE7-1A53-C0AA-FE0CB9346A74}"/>
              </a:ext>
            </a:extLst>
          </p:cNvPr>
          <p:cNvCxnSpPr>
            <a:cxnSpLocks/>
          </p:cNvCxnSpPr>
          <p:nvPr/>
        </p:nvCxnSpPr>
        <p:spPr>
          <a:xfrm>
            <a:off x="5976078" y="3412016"/>
            <a:ext cx="0" cy="258524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 descr="\documentclass{article}&#10;\usepackage{amsmath}&#10;\usepackage{xcolor}&#10;\pagestyle{empty}&#10;\begin{document}&#10;\textcolor{white}{&#10;\[&#10;\overrightarrow{\text{grad}}(\vec{r}_{i+k}, t_{i+k})&#10;\]&#10;}&#10;\end{document}" title="IguanaTex Bitmap Display">
            <a:extLst>
              <a:ext uri="{FF2B5EF4-FFF2-40B4-BE49-F238E27FC236}">
                <a16:creationId xmlns:a16="http://schemas.microsoft.com/office/drawing/2014/main" id="{C761AB32-2408-CEA1-2858-7E2225E2B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6969" y="4453055"/>
            <a:ext cx="2213904" cy="503160"/>
          </a:xfrm>
          <a:prstGeom prst="rect">
            <a:avLst/>
          </a:prstGeom>
        </p:spPr>
      </p:pic>
      <p:pic>
        <p:nvPicPr>
          <p:cNvPr id="42" name="Immagine 41" descr="\documentclass{article}&#10;\usepackage{amsmath}&#10;\usepackage{xcolor}&#10;\pagestyle{empty}&#10;\begin{document}&#10;\textcolor{white}{&#10;\[&#10;\overrightarrow{\text{grad}}(\vec{v}_{i+k}, t_{i+k})&#10;\]&#10;}&#10;\end{document}" title="IguanaTex Bitmap Display">
            <a:extLst>
              <a:ext uri="{FF2B5EF4-FFF2-40B4-BE49-F238E27FC236}">
                <a16:creationId xmlns:a16="http://schemas.microsoft.com/office/drawing/2014/main" id="{2C103191-9AD8-2EA4-9FF1-34C0A43F4E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06969" y="5745677"/>
            <a:ext cx="2247448" cy="503160"/>
          </a:xfrm>
          <a:prstGeom prst="rect">
            <a:avLst/>
          </a:prstGeom>
        </p:spPr>
      </p:pic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01F82FEC-F3A4-EE82-D62A-80005F3D1D52}"/>
              </a:ext>
            </a:extLst>
          </p:cNvPr>
          <p:cNvSpPr/>
          <p:nvPr/>
        </p:nvSpPr>
        <p:spPr>
          <a:xfrm>
            <a:off x="8325813" y="3191705"/>
            <a:ext cx="2933894" cy="1104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MODEL’S OUTPUT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74457D-65D4-D079-ECEF-E7BE9276E779}"/>
              </a:ext>
            </a:extLst>
          </p:cNvPr>
          <p:cNvSpPr/>
          <p:nvPr/>
        </p:nvSpPr>
        <p:spPr>
          <a:xfrm>
            <a:off x="0" y="-9095"/>
            <a:ext cx="12192000" cy="6858000"/>
          </a:xfrm>
          <a:prstGeom prst="rect">
            <a:avLst/>
          </a:prstGeom>
          <a:solidFill>
            <a:schemeClr val="bg1">
              <a:alpha val="865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A7E14-660C-4B94-B3B2-C4CDC860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3327" cy="1456267"/>
          </a:xfrm>
        </p:spPr>
        <p:txBody>
          <a:bodyPr/>
          <a:lstStyle/>
          <a:p>
            <a:r>
              <a:rPr lang="it-IT" dirty="0"/>
              <a:t>Re-training: </a:t>
            </a:r>
            <a:r>
              <a:rPr lang="it-IT" dirty="0" err="1"/>
              <a:t>pinn</a:t>
            </a:r>
            <a:endParaRPr lang="it-IT" dirty="0"/>
          </a:p>
        </p:txBody>
      </p:sp>
      <p:pic>
        <p:nvPicPr>
          <p:cNvPr id="14" name="Immagine 13" descr="\documentclass{article}&#10;\usepackage{amsmath}&#10;\usepackage{xcolor}&#10;\pagestyle{empty}&#10;\begin{document}&#10;\textcolor{white}{&#10;\[&#10;\mathcal{L}_{i} =&#10;\alpha\bigl\{\bigl[\overrightarrow{\text{grad}}(\vec{r}_{i}, t_{i}) - \vec{v}_{i}\bigr]+\bigr[\overrightarrow{\text{grad}}(\vec{v}_{i}, t_{i})-\vec{v}_{i}\times\vec{B}_{i}\bigl]\bigr\}&#10;+ \beta\bigl\{|\vec{v}_{i}|-|\vec{v}_{0}|\bigr\}&#10;\]&#10;}&#10;\end{document}" title="IguanaTex Bitmap Display">
            <a:extLst>
              <a:ext uri="{FF2B5EF4-FFF2-40B4-BE49-F238E27FC236}">
                <a16:creationId xmlns:a16="http://schemas.microsoft.com/office/drawing/2014/main" id="{8FC1B704-71A6-060C-A83B-C80C156DB7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9329" y="1878870"/>
            <a:ext cx="11520144" cy="817527"/>
          </a:xfrm>
          <a:prstGeom prst="rect">
            <a:avLst/>
          </a:prstGeom>
        </p:spPr>
      </p:pic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B3A7CFA5-BC4D-76A8-E083-C8EA4756BF0B}"/>
              </a:ext>
            </a:extLst>
          </p:cNvPr>
          <p:cNvSpPr/>
          <p:nvPr/>
        </p:nvSpPr>
        <p:spPr>
          <a:xfrm rot="16200000">
            <a:off x="10463734" y="2302236"/>
            <a:ext cx="704538" cy="1662708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0D5E2C4-AC12-F302-6F25-2C698E639823}"/>
              </a:ext>
            </a:extLst>
          </p:cNvPr>
          <p:cNvSpPr/>
          <p:nvPr/>
        </p:nvSpPr>
        <p:spPr>
          <a:xfrm>
            <a:off x="7125929" y="3799157"/>
            <a:ext cx="4980945" cy="21480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TRAIN MINIMIZING THIS TERM MEANS CONSERVING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THE ENERGY</a:t>
            </a:r>
          </a:p>
        </p:txBody>
      </p:sp>
      <p:cxnSp>
        <p:nvCxnSpPr>
          <p:cNvPr id="20" name="Connettore dritto 19">
            <a:extLst>
              <a:ext uri="{FF2B5EF4-FFF2-40B4-BE49-F238E27FC236}">
                <a16:creationId xmlns:a16="http://schemas.microsoft.com/office/drawing/2014/main" id="{92DD5B51-BCE1-F98C-FAA7-7754880A8CBD}"/>
              </a:ext>
            </a:extLst>
          </p:cNvPr>
          <p:cNvCxnSpPr>
            <a:cxnSpLocks/>
          </p:cNvCxnSpPr>
          <p:nvPr/>
        </p:nvCxnSpPr>
        <p:spPr>
          <a:xfrm flipH="1">
            <a:off x="9616402" y="3485859"/>
            <a:ext cx="1191506" cy="382748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7E157728-D328-524C-5AE1-4A8E34E0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BAEB-67B7-7C44-78FE-A9B11730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071EF-6228-28BF-D9FB-EBAE8DB0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817226" cy="1618938"/>
          </a:xfrm>
        </p:spPr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r>
              <a:rPr lang="it-IT" dirty="0"/>
              <a:t> TRAJECTORIES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DE6107-0DD0-13B8-AD21-FFB5971F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59369"/>
            <a:ext cx="10131425" cy="5289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3600" dirty="0" err="1"/>
              <a:t>Protons</a:t>
            </a:r>
            <a:endParaRPr lang="it-IT" sz="3600" dirty="0"/>
          </a:p>
          <a:p>
            <a:r>
              <a:rPr lang="it-IT" sz="3600" dirty="0"/>
              <a:t>Earth </a:t>
            </a:r>
            <a:r>
              <a:rPr lang="it-IT" sz="3600" dirty="0" err="1"/>
              <a:t>magnetic</a:t>
            </a:r>
            <a:r>
              <a:rPr lang="it-IT" sz="3600" dirty="0"/>
              <a:t> </a:t>
            </a:r>
            <a:r>
              <a:rPr lang="it-IT" sz="3600" dirty="0" err="1"/>
              <a:t>dipole</a:t>
            </a:r>
            <a:r>
              <a:rPr lang="it-IT" sz="3600" dirty="0"/>
              <a:t>,</a:t>
            </a:r>
          </a:p>
          <a:p>
            <a:r>
              <a:rPr lang="it-IT" sz="3600" dirty="0" err="1"/>
              <a:t>Generated</a:t>
            </a:r>
            <a:r>
              <a:rPr lang="it-IT" sz="3600" dirty="0"/>
              <a:t> with RK45,</a:t>
            </a:r>
          </a:p>
          <a:p>
            <a:r>
              <a:rPr lang="it-IT" sz="3600" dirty="0" err="1"/>
              <a:t>Initial</a:t>
            </a:r>
            <a:r>
              <a:rPr lang="it-IT" sz="3600" dirty="0"/>
              <a:t> </a:t>
            </a:r>
            <a:r>
              <a:rPr lang="it-IT" sz="3600" dirty="0" err="1"/>
              <a:t>conditions</a:t>
            </a:r>
            <a:r>
              <a:rPr lang="it-IT" sz="3600" dirty="0"/>
              <a:t> </a:t>
            </a:r>
            <a:r>
              <a:rPr lang="it-IT" sz="3600" dirty="0" err="1"/>
              <a:t>generated</a:t>
            </a:r>
            <a:r>
              <a:rPr lang="it-IT" sz="3600" dirty="0"/>
              <a:t> with </a:t>
            </a:r>
            <a:r>
              <a:rPr lang="it-IT" sz="3600" dirty="0" err="1"/>
              <a:t>Guassian</a:t>
            </a:r>
            <a:r>
              <a:rPr lang="it-IT" sz="3600" dirty="0"/>
              <a:t> </a:t>
            </a:r>
            <a:r>
              <a:rPr lang="it-IT" sz="3600" dirty="0" err="1"/>
              <a:t>distributions</a:t>
            </a:r>
            <a:r>
              <a:rPr lang="it-IT" sz="3600" dirty="0"/>
              <a:t> for moduli of position and </a:t>
            </a:r>
            <a:r>
              <a:rPr lang="it-IT" sz="3600" dirty="0" err="1"/>
              <a:t>velocity</a:t>
            </a:r>
            <a:r>
              <a:rPr lang="it-IT" sz="3600" dirty="0"/>
              <a:t>, </a:t>
            </a:r>
            <a:r>
              <a:rPr lang="it-IT" sz="3600" dirty="0" err="1"/>
              <a:t>uniform</a:t>
            </a:r>
            <a:r>
              <a:rPr lang="it-IT" sz="3600" dirty="0"/>
              <a:t> </a:t>
            </a:r>
            <a:r>
              <a:rPr lang="it-IT" sz="3600" dirty="0" err="1"/>
              <a:t>distributions</a:t>
            </a:r>
            <a:r>
              <a:rPr lang="it-IT" sz="3600" dirty="0"/>
              <a:t> for theta and </a:t>
            </a:r>
            <a:r>
              <a:rPr lang="it-IT" sz="3600" dirty="0" err="1"/>
              <a:t>phi</a:t>
            </a:r>
            <a:r>
              <a:rPr lang="it-IT" sz="3600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81AA25-985E-3D87-B33D-D7AD2697E265}"/>
              </a:ext>
            </a:extLst>
          </p:cNvPr>
          <p:cNvSpPr/>
          <p:nvPr/>
        </p:nvSpPr>
        <p:spPr>
          <a:xfrm>
            <a:off x="0" y="-14990"/>
            <a:ext cx="12192000" cy="685800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7D7CB9-F892-83B5-9DD3-A2CA7FAD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4E94C7-D9D7-0C4A-5F1A-3A3566B7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64" y="98613"/>
            <a:ext cx="9093471" cy="66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C9311-8A5A-C726-8BD1-E324D7D0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B5975C2-61DF-62DD-DA34-8FC330D0A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78899"/>
                <a:ext cx="10131425" cy="4112302"/>
              </a:xfrm>
            </p:spPr>
            <p:txBody>
              <a:bodyPr>
                <a:normAutofit/>
              </a:bodyPr>
              <a:lstStyle/>
              <a:p>
                <a:r>
                  <a:rPr lang="it-IT" sz="3200" dirty="0"/>
                  <a:t>A </a:t>
                </a:r>
                <a:r>
                  <a:rPr lang="it-IT" sz="3200" dirty="0" err="1"/>
                  <a:t>trajectory</a:t>
                </a:r>
                <a:r>
                  <a:rPr lang="it-IT" sz="3200" dirty="0"/>
                  <a:t> </a:t>
                </a:r>
                <a:r>
                  <a:rPr lang="it-IT" sz="3200" dirty="0" err="1"/>
                  <a:t>is</a:t>
                </a:r>
                <a:r>
                  <a:rPr lang="it-IT" sz="3200" dirty="0"/>
                  <a:t> a </a:t>
                </a:r>
                <a:r>
                  <a:rPr lang="it-IT" sz="3200" dirty="0" err="1"/>
                  <a:t>sequence</a:t>
                </a:r>
                <a:r>
                  <a:rPr lang="it-IT" sz="3200" dirty="0"/>
                  <a:t> of </a:t>
                </a:r>
                <a:r>
                  <a:rPr lang="it-IT" sz="3200" dirty="0" err="1"/>
                  <a:t>timestamps</a:t>
                </a:r>
                <a:r>
                  <a:rPr lang="it-IT" sz="3200" dirty="0"/>
                  <a:t>,</a:t>
                </a:r>
              </a:p>
              <a:p>
                <a:r>
                  <a:rPr lang="it-IT" sz="3200" dirty="0"/>
                  <a:t>Single </a:t>
                </a:r>
                <a:r>
                  <a:rPr lang="it-IT" sz="3200" dirty="0" err="1"/>
                  <a:t>timestamp</a:t>
                </a:r>
                <a:r>
                  <a:rPr lang="it-IT" sz="3200" dirty="0"/>
                  <a:t>: [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sz="3200" dirty="0"/>
                  <a:t>,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sz="3200" dirty="0"/>
                  <a:t>, </a:t>
                </a:r>
                <a14:m>
                  <m:oMath xmlns:m="http://schemas.openxmlformats.org/officeDocument/2006/math">
                    <m:r>
                      <a:rPr lang="it-IT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sz="3200" dirty="0"/>
                  <a:t>,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sz="3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sz="3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it-IT" sz="3200" dirty="0"/>
                  <a:t>],</a:t>
                </a:r>
              </a:p>
              <a:p>
                <a:r>
                  <a:rPr lang="it-IT" sz="3200" b="1" dirty="0" err="1"/>
                  <a:t>Trajectories</a:t>
                </a:r>
                <a:r>
                  <a:rPr lang="it-IT" sz="3200" b="1" dirty="0"/>
                  <a:t> are </a:t>
                </a:r>
                <a:r>
                  <a:rPr lang="it-IT" sz="3200" b="1" dirty="0" err="1"/>
                  <a:t>separated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into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two</a:t>
                </a:r>
                <a:r>
                  <a:rPr lang="it-IT" sz="3200" b="1" dirty="0"/>
                  <a:t> groups: </a:t>
                </a:r>
                <a:r>
                  <a:rPr lang="it-IT" sz="3200" b="1" dirty="0" err="1"/>
                  <a:t>those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originated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outside</a:t>
                </a:r>
                <a:r>
                  <a:rPr lang="it-IT" sz="3200" b="1" dirty="0"/>
                  <a:t> the </a:t>
                </a:r>
                <a:r>
                  <a:rPr lang="it-IT" sz="3200" b="1" dirty="0" err="1"/>
                  <a:t>Earth’s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magnetosphere</a:t>
                </a:r>
                <a:r>
                  <a:rPr lang="it-IT" sz="3200" b="1" dirty="0"/>
                  <a:t> and </a:t>
                </a:r>
                <a:r>
                  <a:rPr lang="it-IT" sz="3200" b="1" dirty="0" err="1"/>
                  <a:t>those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within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it</a:t>
                </a:r>
                <a:endParaRPr lang="it-IT" sz="3200" b="1" dirty="0"/>
              </a:p>
              <a:p>
                <a:pPr lvl="1"/>
                <a:r>
                  <a:rPr lang="it-IT" sz="3200" b="1" dirty="0" err="1"/>
                  <a:t>If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there</a:t>
                </a:r>
                <a:r>
                  <a:rPr lang="it-IT" sz="3200" b="1" dirty="0"/>
                  <a:t> </a:t>
                </a:r>
                <a:r>
                  <a:rPr lang="it-IT" sz="3200" b="1" dirty="0" err="1"/>
                  <a:t>is</a:t>
                </a:r>
                <a:r>
                  <a:rPr lang="it-IT" sz="3200" b="1" dirty="0"/>
                  <a:t> a </a:t>
                </a:r>
                <a:r>
                  <a:rPr lang="it-IT" sz="3200" b="1" dirty="0" err="1"/>
                  <a:t>value</a:t>
                </a:r>
                <a:r>
                  <a:rPr lang="it-IT" sz="3200" b="1" dirty="0"/>
                  <a:t> of </a:t>
                </a:r>
                <a:r>
                  <a:rPr lang="it-IT" sz="3200" b="1" dirty="0" err="1"/>
                  <a:t>r</a:t>
                </a:r>
                <a:r>
                  <a:rPr lang="it-IT" sz="3200" b="1" dirty="0"/>
                  <a:t>&gt;10</a:t>
                </a:r>
                <a14:m>
                  <m:oMath xmlns:m="http://schemas.openxmlformats.org/officeDocument/2006/math"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it-IT" sz="32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32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it-IT" sz="32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3200" b="1" dirty="0"/>
                  <a:t> : </a:t>
                </a:r>
                <a:r>
                  <a:rPr lang="it-IT" sz="3200" b="1" dirty="0" err="1"/>
                  <a:t>outside</a:t>
                </a:r>
                <a:endParaRPr lang="it-IT" sz="3200" b="1" dirty="0"/>
              </a:p>
              <a:p>
                <a:pPr lvl="1"/>
                <a:r>
                  <a:rPr lang="it-IT" sz="3200" b="1" dirty="0" err="1"/>
                  <a:t>Otherwise</a:t>
                </a:r>
                <a:r>
                  <a:rPr lang="it-IT" sz="3200" b="1" dirty="0"/>
                  <a:t>: inside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B5975C2-61DF-62DD-DA34-8FC330D0A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78899"/>
                <a:ext cx="10131425" cy="4112302"/>
              </a:xfrm>
              <a:blipFill>
                <a:blip r:embed="rId2"/>
                <a:stretch>
                  <a:fillRect l="-1378" t="-615" b="-3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595DC8-691E-CEF1-F1AA-2983B02B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E5F3-6319-73F9-2562-9A9DFDABB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03CBE-F0B6-D613-C7FC-604E7593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292DA-B89A-2F19-9900-667B487BF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A </a:t>
                </a:r>
                <a:r>
                  <a:rPr lang="it-IT" dirty="0" err="1"/>
                  <a:t>trajectory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sequence</a:t>
                </a:r>
                <a:r>
                  <a:rPr lang="it-IT" dirty="0"/>
                  <a:t> of </a:t>
                </a:r>
                <a:r>
                  <a:rPr lang="it-IT" dirty="0" err="1"/>
                  <a:t>timestamps</a:t>
                </a:r>
                <a:r>
                  <a:rPr lang="it-IT" dirty="0"/>
                  <a:t>,</a:t>
                </a:r>
              </a:p>
              <a:p>
                <a:r>
                  <a:rPr lang="it-IT" dirty="0"/>
                  <a:t>Single </a:t>
                </a:r>
                <a:r>
                  <a:rPr lang="it-IT" dirty="0" err="1"/>
                  <a:t>timestamp</a:t>
                </a:r>
                <a:r>
                  <a:rPr lang="it-IT" dirty="0"/>
                  <a:t>: [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it-IT" dirty="0"/>
                  <a:t>],</a:t>
                </a:r>
              </a:p>
              <a:p>
                <a:r>
                  <a:rPr lang="it-IT" b="1" dirty="0" err="1"/>
                  <a:t>Trajectories</a:t>
                </a:r>
                <a:r>
                  <a:rPr lang="it-IT" b="1" dirty="0"/>
                  <a:t> are </a:t>
                </a:r>
                <a:r>
                  <a:rPr lang="it-IT" b="1" dirty="0" err="1"/>
                  <a:t>separated</a:t>
                </a:r>
                <a:r>
                  <a:rPr lang="it-IT" b="1" dirty="0"/>
                  <a:t> </a:t>
                </a:r>
                <a:r>
                  <a:rPr lang="it-IT" b="1" dirty="0" err="1"/>
                  <a:t>into</a:t>
                </a:r>
                <a:r>
                  <a:rPr lang="it-IT" b="1" dirty="0"/>
                  <a:t> </a:t>
                </a:r>
                <a:r>
                  <a:rPr lang="it-IT" b="1" dirty="0" err="1"/>
                  <a:t>two</a:t>
                </a:r>
                <a:r>
                  <a:rPr lang="it-IT" b="1" dirty="0"/>
                  <a:t> groups: </a:t>
                </a:r>
                <a:r>
                  <a:rPr lang="it-IT" b="1" dirty="0" err="1"/>
                  <a:t>those</a:t>
                </a:r>
                <a:r>
                  <a:rPr lang="it-IT" b="1" dirty="0"/>
                  <a:t> </a:t>
                </a:r>
                <a:r>
                  <a:rPr lang="it-IT" b="1" dirty="0" err="1"/>
                  <a:t>originated</a:t>
                </a:r>
                <a:r>
                  <a:rPr lang="it-IT" b="1" dirty="0"/>
                  <a:t> </a:t>
                </a:r>
                <a:r>
                  <a:rPr lang="it-IT" b="1" dirty="0" err="1"/>
                  <a:t>outside</a:t>
                </a:r>
                <a:r>
                  <a:rPr lang="it-IT" b="1" dirty="0"/>
                  <a:t> the </a:t>
                </a:r>
                <a:r>
                  <a:rPr lang="it-IT" b="1" dirty="0" err="1"/>
                  <a:t>Earth’s</a:t>
                </a:r>
                <a:r>
                  <a:rPr lang="it-IT" b="1" dirty="0"/>
                  <a:t> </a:t>
                </a:r>
                <a:r>
                  <a:rPr lang="it-IT" b="1" dirty="0" err="1"/>
                  <a:t>magnetosphere</a:t>
                </a:r>
                <a:r>
                  <a:rPr lang="it-IT" b="1" dirty="0"/>
                  <a:t> and </a:t>
                </a:r>
                <a:r>
                  <a:rPr lang="it-IT" b="1" dirty="0" err="1"/>
                  <a:t>those</a:t>
                </a:r>
                <a:r>
                  <a:rPr lang="it-IT" b="1" dirty="0"/>
                  <a:t> </a:t>
                </a:r>
                <a:r>
                  <a:rPr lang="it-IT" b="1" dirty="0" err="1"/>
                  <a:t>within</a:t>
                </a:r>
                <a:r>
                  <a:rPr lang="it-IT" b="1" dirty="0"/>
                  <a:t> </a:t>
                </a:r>
                <a:r>
                  <a:rPr lang="it-IT" b="1" dirty="0" err="1"/>
                  <a:t>it</a:t>
                </a:r>
                <a:endParaRPr lang="it-IT" b="1" dirty="0"/>
              </a:p>
              <a:p>
                <a:pPr lvl="1"/>
                <a:r>
                  <a:rPr lang="it-IT" b="1" dirty="0" err="1"/>
                  <a:t>If</a:t>
                </a:r>
                <a:r>
                  <a:rPr lang="it-IT" b="1" dirty="0"/>
                  <a:t> </a:t>
                </a:r>
                <a:r>
                  <a:rPr lang="it-IT" b="1" dirty="0" err="1"/>
                  <a:t>there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a </a:t>
                </a:r>
                <a:r>
                  <a:rPr lang="it-IT" b="1" dirty="0" err="1"/>
                  <a:t>value</a:t>
                </a:r>
                <a:r>
                  <a:rPr lang="it-IT" b="1" dirty="0"/>
                  <a:t> of </a:t>
                </a:r>
                <a:r>
                  <a:rPr lang="it-IT" b="1" dirty="0" err="1"/>
                  <a:t>r</a:t>
                </a:r>
                <a:r>
                  <a:rPr lang="it-IT" b="1" dirty="0"/>
                  <a:t>&gt;10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it-IT" b="1" dirty="0"/>
                  <a:t>: </a:t>
                </a:r>
                <a:r>
                  <a:rPr lang="it-IT" b="1" dirty="0" err="1"/>
                  <a:t>outside</a:t>
                </a:r>
                <a:endParaRPr lang="it-IT" b="1" dirty="0"/>
              </a:p>
              <a:p>
                <a:pPr lvl="1"/>
                <a:r>
                  <a:rPr lang="it-IT" b="1" dirty="0" err="1"/>
                  <a:t>Otherwise</a:t>
                </a:r>
                <a:r>
                  <a:rPr lang="it-IT" b="1" dirty="0"/>
                  <a:t>: inside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292DA-B89A-2F19-9900-667B487BF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4FCCFB15-4258-955C-F268-563B51C8D1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98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7D0BA2-E0E5-EECD-B832-F58A8DEF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1" y="421341"/>
            <a:ext cx="5959100" cy="60153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43EC202-25E3-F93B-159B-21D73086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09" y="421341"/>
            <a:ext cx="5685020" cy="60153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659FD3-9107-5B07-FC6F-E8FD5D53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9147" y="643665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3C112-C273-438A-FDDC-0862ABB1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00A14-C7A3-8BF5-4B8C-14D97740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Starting</a:t>
            </a:r>
            <a:r>
              <a:rPr lang="it-IT" dirty="0"/>
              <a:t> point: </a:t>
            </a:r>
            <a:r>
              <a:rPr lang="it-IT" dirty="0" err="1"/>
              <a:t>runge-kutta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3CACF5-559C-018D-001D-8E45193BE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A </a:t>
                </a:r>
                <a:r>
                  <a:rPr lang="it-IT" dirty="0" err="1"/>
                  <a:t>trajectory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sequence</a:t>
                </a:r>
                <a:r>
                  <a:rPr lang="it-IT" dirty="0"/>
                  <a:t> of </a:t>
                </a:r>
                <a:r>
                  <a:rPr lang="it-IT" dirty="0" err="1"/>
                  <a:t>timestamps</a:t>
                </a:r>
                <a:r>
                  <a:rPr lang="it-IT" dirty="0"/>
                  <a:t>,</a:t>
                </a:r>
              </a:p>
              <a:p>
                <a:r>
                  <a:rPr lang="it-IT" dirty="0"/>
                  <a:t>Single </a:t>
                </a:r>
                <a:r>
                  <a:rPr lang="it-IT" dirty="0" err="1"/>
                  <a:t>timestamp</a:t>
                </a:r>
                <a:r>
                  <a:rPr lang="it-IT" dirty="0"/>
                  <a:t>: [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it-IT" dirty="0"/>
                  <a:t>],</a:t>
                </a:r>
              </a:p>
              <a:p>
                <a:r>
                  <a:rPr lang="it-IT" b="1" dirty="0" err="1"/>
                  <a:t>Trajectories</a:t>
                </a:r>
                <a:r>
                  <a:rPr lang="it-IT" b="1" dirty="0"/>
                  <a:t> are </a:t>
                </a:r>
                <a:r>
                  <a:rPr lang="it-IT" b="1" dirty="0" err="1"/>
                  <a:t>separated</a:t>
                </a:r>
                <a:r>
                  <a:rPr lang="it-IT" b="1" dirty="0"/>
                  <a:t> </a:t>
                </a:r>
                <a:r>
                  <a:rPr lang="it-IT" b="1" dirty="0" err="1"/>
                  <a:t>into</a:t>
                </a:r>
                <a:r>
                  <a:rPr lang="it-IT" b="1" dirty="0"/>
                  <a:t> </a:t>
                </a:r>
                <a:r>
                  <a:rPr lang="it-IT" b="1" dirty="0" err="1"/>
                  <a:t>two</a:t>
                </a:r>
                <a:r>
                  <a:rPr lang="it-IT" b="1" dirty="0"/>
                  <a:t> groups: </a:t>
                </a:r>
                <a:r>
                  <a:rPr lang="it-IT" b="1" dirty="0" err="1"/>
                  <a:t>those</a:t>
                </a:r>
                <a:r>
                  <a:rPr lang="it-IT" b="1" dirty="0"/>
                  <a:t> </a:t>
                </a:r>
                <a:r>
                  <a:rPr lang="it-IT" b="1" dirty="0" err="1"/>
                  <a:t>originated</a:t>
                </a:r>
                <a:r>
                  <a:rPr lang="it-IT" b="1" dirty="0"/>
                  <a:t> </a:t>
                </a:r>
                <a:r>
                  <a:rPr lang="it-IT" b="1" dirty="0" err="1"/>
                  <a:t>outside</a:t>
                </a:r>
                <a:r>
                  <a:rPr lang="it-IT" b="1" dirty="0"/>
                  <a:t> the </a:t>
                </a:r>
                <a:r>
                  <a:rPr lang="it-IT" b="1" dirty="0" err="1"/>
                  <a:t>Earth’s</a:t>
                </a:r>
                <a:r>
                  <a:rPr lang="it-IT" b="1" dirty="0"/>
                  <a:t> </a:t>
                </a:r>
                <a:r>
                  <a:rPr lang="it-IT" b="1" dirty="0" err="1"/>
                  <a:t>magnetosphere</a:t>
                </a:r>
                <a:r>
                  <a:rPr lang="it-IT" b="1" dirty="0"/>
                  <a:t> and </a:t>
                </a:r>
                <a:r>
                  <a:rPr lang="it-IT" b="1" dirty="0" err="1"/>
                  <a:t>those</a:t>
                </a:r>
                <a:r>
                  <a:rPr lang="it-IT" b="1" dirty="0"/>
                  <a:t> </a:t>
                </a:r>
                <a:r>
                  <a:rPr lang="it-IT" b="1" dirty="0" err="1"/>
                  <a:t>within</a:t>
                </a:r>
                <a:r>
                  <a:rPr lang="it-IT" b="1" dirty="0"/>
                  <a:t> </a:t>
                </a:r>
                <a:r>
                  <a:rPr lang="it-IT" b="1" dirty="0" err="1"/>
                  <a:t>it</a:t>
                </a:r>
                <a:endParaRPr lang="it-IT" b="1" dirty="0"/>
              </a:p>
              <a:p>
                <a:pPr lvl="1"/>
                <a:r>
                  <a:rPr lang="it-IT" b="1" dirty="0" err="1"/>
                  <a:t>If</a:t>
                </a:r>
                <a:r>
                  <a:rPr lang="it-IT" b="1" dirty="0"/>
                  <a:t> </a:t>
                </a:r>
                <a:r>
                  <a:rPr lang="it-IT" b="1" dirty="0" err="1"/>
                  <a:t>there</a:t>
                </a:r>
                <a:r>
                  <a:rPr lang="it-IT" b="1" dirty="0"/>
                  <a:t> </a:t>
                </a:r>
                <a:r>
                  <a:rPr lang="it-IT" b="1" dirty="0" err="1"/>
                  <a:t>is</a:t>
                </a:r>
                <a:r>
                  <a:rPr lang="it-IT" b="1" dirty="0"/>
                  <a:t> a </a:t>
                </a:r>
                <a:r>
                  <a:rPr lang="it-IT" b="1" dirty="0" err="1"/>
                  <a:t>value</a:t>
                </a:r>
                <a:r>
                  <a:rPr lang="it-IT" b="1" dirty="0"/>
                  <a:t> of </a:t>
                </a:r>
                <a:r>
                  <a:rPr lang="it-IT" b="1" dirty="0" err="1"/>
                  <a:t>r</a:t>
                </a:r>
                <a:r>
                  <a:rPr lang="it-IT" b="1" dirty="0"/>
                  <a:t>&gt;10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it-IT" b="1" dirty="0"/>
                  <a:t>: </a:t>
                </a:r>
                <a:r>
                  <a:rPr lang="it-IT" b="1" dirty="0" err="1"/>
                  <a:t>outside</a:t>
                </a:r>
                <a:endParaRPr lang="it-IT" b="1" dirty="0"/>
              </a:p>
              <a:p>
                <a:pPr lvl="1"/>
                <a:r>
                  <a:rPr lang="it-IT" b="1" dirty="0" err="1"/>
                  <a:t>Otherwise</a:t>
                </a:r>
                <a:r>
                  <a:rPr lang="it-IT" b="1" dirty="0"/>
                  <a:t>: inside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53CACF5-559C-018D-001D-8E45193BE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F0BA7E87-9978-5A2F-7ACA-728C9D5EEA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98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97CE89-4E3D-DCA8-F789-3BA2C6C2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93" y="60512"/>
            <a:ext cx="6674014" cy="6736976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EC4E13-1BF0-72C6-EB67-BA882647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1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89EB-B047-B42D-EA21-E24E459D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286871"/>
            <a:ext cx="10131425" cy="335850"/>
          </a:xfrm>
        </p:spPr>
        <p:txBody>
          <a:bodyPr>
            <a:normAutofit fontScale="90000"/>
          </a:bodyPr>
          <a:lstStyle/>
          <a:p>
            <a:r>
              <a:rPr lang="it-IT" dirty="0"/>
              <a:t>ML dataset: </a:t>
            </a:r>
            <a:r>
              <a:rPr lang="it-IT" dirty="0" err="1"/>
              <a:t>fragment</a:t>
            </a:r>
            <a:r>
              <a:rPr lang="it-IT" dirty="0"/>
              <a:t> of </a:t>
            </a:r>
            <a:r>
              <a:rPr lang="it-IT" dirty="0" err="1"/>
              <a:t>trajectory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88FE5032-4284-E3FF-C420-333EFB707F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8674550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88FE5032-4284-E3FF-C420-333EFB707F5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8674550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6897" r="-1409434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6897" r="-692593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6897" r="-3774" b="-9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103333" r="-1409434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103333" r="-692593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103333" r="-3774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210345" r="-1409434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210345" r="-692593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210345" r="-3774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310345" r="-1409434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310345" r="-692593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310345" r="-3774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396667" r="-140943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396667" r="-69259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396667" r="-3774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480645" r="-140943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480645" r="-69259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480645" r="-3774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600000" r="-140943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600000" r="-6925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600000" r="-3774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724138" r="-1409434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724138" r="-692593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724138" r="-3774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746875" r="-1409434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746875" r="-692593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746875" r="-37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887" t="-934483" r="-140943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690741" t="-934483" r="-69259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5"/>
                          <a:stretch>
                            <a:fillRect l="-1407547" t="-934483" r="-377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magine 4" descr="\documentclass{article}&#10;\usepackage{amsmath}&#10;\usepackage{xcolor}&#10;\pagestyle{empty}&#10;\begin{document}&#10;\textcolor{white}{&#10;\[&#10;\Delta t_{k} = t_{k}-t_{i}&#10;\]&#10;}&#10;\end{document}" title="IguanaTex Bitmap Display">
            <a:extLst>
              <a:ext uri="{FF2B5EF4-FFF2-40B4-BE49-F238E27FC236}">
                <a16:creationId xmlns:a16="http://schemas.microsoft.com/office/drawing/2014/main" id="{C644CB4E-6E03-D79E-131A-8499C683D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795" y="1153529"/>
            <a:ext cx="2127044" cy="335849"/>
          </a:xfrm>
          <a:prstGeom prst="rect">
            <a:avLst/>
          </a:prstGeom>
        </p:spPr>
      </p:pic>
      <p:pic>
        <p:nvPicPr>
          <p:cNvPr id="12" name="Immagine 11" descr="\documentclass{article}&#10;\usepackage{amsmath}&#10;\usepackage{xcolor}&#10;\pagestyle{empty}&#10;\begin{document}&#10;\textcolor{white}{&#10;\[&#10;\vec{a}_{k} = \vec{v}_{k} \times \vec{B}(\vec{r}_{k})&#10;\]&#10;}&#10;\end{document}" title="IguanaTex Bitmap Display">
            <a:extLst>
              <a:ext uri="{FF2B5EF4-FFF2-40B4-BE49-F238E27FC236}">
                <a16:creationId xmlns:a16="http://schemas.microsoft.com/office/drawing/2014/main" id="{BE4355D4-E027-815F-F3D0-F37FD3CD470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30902" y="1097553"/>
            <a:ext cx="2574843" cy="447799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8894C43-12CA-0ADF-F62B-AA85BD3D536D}"/>
              </a:ext>
            </a:extLst>
          </p:cNvPr>
          <p:cNvSpPr/>
          <p:nvPr/>
        </p:nvSpPr>
        <p:spPr>
          <a:xfrm>
            <a:off x="7265509" y="887989"/>
            <a:ext cx="3911475" cy="9882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NORMALIZED MASS AND CHARGE:</a:t>
            </a:r>
          </a:p>
          <a:p>
            <a:pPr algn="ctr"/>
            <a:r>
              <a:rPr lang="it-IT" dirty="0"/>
              <a:t>m=1</a:t>
            </a:r>
          </a:p>
          <a:p>
            <a:pPr algn="ctr"/>
            <a:r>
              <a:rPr lang="it-IT" dirty="0"/>
              <a:t>q=1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E6BFF3E9-EA20-D660-DCEA-8FE4212C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1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9190-5DB5-CF80-2854-770733DE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ADCD2-564C-E712-84E0-490AA391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43673"/>
            <a:ext cx="10131425" cy="1456267"/>
          </a:xfrm>
        </p:spPr>
        <p:txBody>
          <a:bodyPr/>
          <a:lstStyle/>
          <a:p>
            <a:r>
              <a:rPr lang="it-IT" dirty="0"/>
              <a:t>ML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8ACF5518-65F1-118A-31FA-277D3D1809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2638688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  <m:sup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8ACF5518-65F1-118A-31FA-277D3D1809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2638688"/>
                  </p:ext>
                </p:extLst>
              </p:nvPr>
            </p:nvGraphicFramePr>
            <p:xfrm>
              <a:off x="685800" y="2141538"/>
              <a:ext cx="10131420" cy="37710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75428">
                      <a:extLst>
                        <a:ext uri="{9D8B030D-6E8A-4147-A177-3AD203B41FA5}">
                          <a16:colId xmlns:a16="http://schemas.microsoft.com/office/drawing/2014/main" val="237353688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141368731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0296719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6921710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339787905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50765696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406179739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2076330214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381361270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611383142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710289376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48670332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039188270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417029308"/>
                        </a:ext>
                      </a:extLst>
                    </a:gridCol>
                    <a:gridCol w="675428">
                      <a:extLst>
                        <a:ext uri="{9D8B030D-6E8A-4147-A177-3AD203B41FA5}">
                          <a16:colId xmlns:a16="http://schemas.microsoft.com/office/drawing/2014/main" val="19026702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897" r="-1409434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897" r="-692593" b="-9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897" r="-3774" b="-9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426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103333" r="-1409434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103333" r="-692593" b="-8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103333" r="-3774" b="-8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258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210345" r="-1409434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210345" r="-692593" b="-7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210345" r="-3774" b="-7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049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10345" r="-1409434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10345" r="-692593" b="-6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10345" r="-3774" b="-65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382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396667" r="-140943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396667" r="-69259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396667" r="-3774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3558406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480645" r="-1409434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480645" r="-692593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480645" r="-3774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211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600000" r="-1409434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600000" r="-6925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600000" r="-3774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348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24138" r="-1409434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24138" r="-692593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24138" r="-3774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3502529"/>
                      </a:ext>
                    </a:extLst>
                  </a:tr>
                  <a:tr h="40214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746875" r="-1409434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746875" r="-692593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746875" r="-3774" b="-1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31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887" t="-934483" r="-140943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690741" t="-934483" r="-69259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407547" t="-934483" r="-377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491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e 2">
            <a:extLst>
              <a:ext uri="{FF2B5EF4-FFF2-40B4-BE49-F238E27FC236}">
                <a16:creationId xmlns:a16="http://schemas.microsoft.com/office/drawing/2014/main" id="{E211869B-BA73-3EB7-F314-A79B0DBA716C}"/>
              </a:ext>
            </a:extLst>
          </p:cNvPr>
          <p:cNvSpPr/>
          <p:nvPr/>
        </p:nvSpPr>
        <p:spPr>
          <a:xfrm>
            <a:off x="5268287" y="1786855"/>
            <a:ext cx="973122" cy="4412609"/>
          </a:xfrm>
          <a:prstGeom prst="ellipse">
            <a:avLst/>
          </a:prstGeom>
          <a:noFill/>
          <a:ln w="85725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77C2134-039E-77BD-7E9F-FA95DC37E8C8}"/>
              </a:ext>
            </a:extLst>
          </p:cNvPr>
          <p:cNvSpPr/>
          <p:nvPr/>
        </p:nvSpPr>
        <p:spPr>
          <a:xfrm>
            <a:off x="4656584" y="1315383"/>
            <a:ext cx="2315361" cy="36911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CENTRAL TIMESTAMP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43C23-4808-922F-7203-A8FF6803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0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57"/>
  <p:tag name="OUTPUTTYPE" val="PDF"/>
  <p:tag name="IGUANATEXVERSION" val="160"/>
  <p:tag name="LATEXADDIN" val="\documentclass{article}&#10;\usepackage{amsmath}&#10;\usepackage{xcolor}&#10;\pagestyle{empty}&#10;\begin{document}&#10;\textcolor{white}{&#10;\[&#10;\Delta t_{k} = t_{k}-t_{i}&#10;\]&#10;}&#10;\end{document}"/>
  <p:tag name="IGUANATEXSIZE" val="20"/>
  <p:tag name="IGUANATEXCURSOR" val="151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02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Timestamps)}&#10;\]&#10;}&#10;\end{document}"/>
  <p:tag name="IGUANATEXSIZE" val="20"/>
  <p:tag name="IGUANATEXCURSOR" val="133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30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Following Matrices)}&#10;\]&#10;}\end{document}"/>
  <p:tag name="IGUANATEXSIZE" val="20"/>
  <p:tag name="IGUANATEXCURSOR" val="13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45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r}_{i}, t_{i})&#10;\]&#10;}&#10;\end{document}"/>
  <p:tag name="IGUANATEXSIZE" val="20"/>
  <p:tag name="IGUANATEXCURSOR" val="168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46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v}_{i}, t_{i})&#10;\]&#10;}&#10;\end{document}"/>
  <p:tag name="IGUANATEXSIZE" val="20"/>
  <p:tag name="IGUANATEXCURSOR" val="12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66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r}_{i+k}, t_{i+k})&#10;\]&#10;}&#10;\end{document}"/>
  <p:tag name="IGUANATEXSIZE" val="20"/>
  <p:tag name="IGUANATEXCURSOR" val="17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67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v}_{i+k}, t_{i+k})&#10;\]&#10;}&#10;\end{document}"/>
  <p:tag name="IGUANATEXSIZE" val="20"/>
  <p:tag name="IGUANATEXCURSOR" val="17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292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_{i} =&#10;\alpha\bigl\{\bigl[\overrightarrow{\text{grad}}(\vec{r}_{i}, t_{i}) - \vec{v}_{i}\bigr]+\bigr[\overrightarrow{\text{grad}}(\vec{v}_{i}, t_{i})-\vec{v}_{i}\times\vec{B}_{i}\bigl]\bigr\}&#10;+ \beta\bigl\{|\vec{v}_{i}|-|\vec{v}_{0}|\bigr\}&#10;\]&#10;}&#10;\end{document}"/>
  <p:tag name="IGUANATEXSIZE" val="20"/>
  <p:tag name="IGUANATEXCURSOR" val="365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66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r}_{i+k}, t_{i+k})&#10;\]&#10;}&#10;\end{document}"/>
  <p:tag name="IGUANATEXSIZE" val="20"/>
  <p:tag name="IGUANATEXCURSOR" val="17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67"/>
  <p:tag name="OUTPUTTYPE" val="PDF"/>
  <p:tag name="IGUANATEXVERSION" val="160"/>
  <p:tag name="LATEXADDIN" val="\documentclass{article}&#10;\usepackage{amsmath}&#10;\usepackage{xcolor}&#10;\pagestyle{empty}&#10;\begin{document}&#10;\textcolor{white}{&#10;\[&#10;\overrightarrow{\text{grad}}(\vec{v}_{i+k}, t_{i+k})&#10;\]&#10;}&#10;\end{document}"/>
  <p:tag name="IGUANATEXSIZE" val="20"/>
  <p:tag name="IGUANATEXCURSOR" val="172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292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_{i} =&#10;\alpha\bigl\{\bigl[\overrightarrow{\text{grad}}(\vec{r}_{i}, t_{i}) - \vec{v}_{i}\bigr]+\bigr[\overrightarrow{\text{grad}}(\vec{v}_{i}, t_{i})-\vec{v}_{i}\times\vec{B}_{i}\bigl]\bigr\}&#10;+ \beta\bigl\{|\vec{v}_{i}|-|\vec{v}_{0}|\bigr\}&#10;\]&#10;}&#10;\end{document}"/>
  <p:tag name="IGUANATEXSIZE" val="20"/>
  <p:tag name="IGUANATEXCURSOR" val="365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69"/>
  <p:tag name="OUTPUTTYPE" val="PDF"/>
  <p:tag name="IGUANATEXVERSION" val="160"/>
  <p:tag name="LATEXADDIN" val="\documentclass{article}&#10;\usepackage{amsmath}&#10;\usepackage{xcolor}&#10;\pagestyle{empty}&#10;\begin{document}&#10;\textcolor{white}{&#10;\[&#10;\vec{a}_{k} = \vec{v}_{k} \times \vec{B}(\vec{r}_{k})&#10;\]&#10;}&#10;\end{document}"/>
  <p:tag name="IGUANATEXSIZE" val="20"/>
  <p:tag name="IGUANATEXCURSOR" val="170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236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_{\text{tot}} = \text{MSE(Timestamps)} + \text{MSE(Following Matrices)}&#10;\]&#10;}&#10;\end{document}"/>
  <p:tag name="IGUANATEXSIZE" val="20"/>
  <p:tag name="IGUANATEXCURSOR" val="14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02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Timestamps)}&#10;\]&#10;}&#10;\end{document}"/>
  <p:tag name="IGUANATEXSIZE" val="20"/>
  <p:tag name="IGUANATEXCURSOR" val="133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30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Following Matrices)}&#10;\]&#10;}\end{document}"/>
  <p:tag name="IGUANATEXSIZE" val="20"/>
  <p:tag name="IGUANATEXCURSOR" val="13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02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Timestamps)}&#10;\]&#10;}&#10;\end{document}"/>
  <p:tag name="IGUANATEXSIZE" val="20"/>
  <p:tag name="IGUANATEXCURSOR" val="133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30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 = \text{MSE(Following Matrices)}&#10;\]&#10;}\end{document}"/>
  <p:tag name="IGUANATEXSIZE" val="20"/>
  <p:tag name="IGUANATEXCURSOR" val="13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236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_{\text{tot}} = \text{MSE(Timestamps)} + \text{MSE(Following Matrices)}&#10;\]&#10;}&#10;\end{document}"/>
  <p:tag name="IGUANATEXSIZE" val="20"/>
  <p:tag name="IGUANATEXCURSOR" val="14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236"/>
  <p:tag name="OUTPUTTYPE" val="PDF"/>
  <p:tag name="IGUANATEXVERSION" val="160"/>
  <p:tag name="LATEXADDIN" val="\documentclass{article}&#10;\usepackage{amsmath}&#10;\usepackage{xcolor}&#10;\pagestyle{empty}&#10;\begin{document}&#10;\textcolor{white}{&#10;\[&#10;\mathcal{L}_{\text{tot}} = \text{MSE(Timestamps)} + \text{MSE(Following Matrices)}&#10;\]&#10;}&#10;\end{document}"/>
  <p:tag name="IGUANATEXSIZE" val="20"/>
  <p:tag name="IGUANATEXCURSOR" val="146"/>
  <p:tag name="TRANSPARENCY" val="Vero"/>
  <p:tag name="LATEXENGINEID" val="0"/>
  <p:tag name="TEMPFOLDER" val="/Users/lucatabarroni/Library/Containers/com.microsoft.Powerpoint/Data/tmp/TemporaryItems/"/>
  <p:tag name="LATEXFORMHEIGHT" val="426,65"/>
  <p:tag name="LATEXFORMWIDTH" val="513,35"/>
  <p:tag name="LATEXFORMWRAP" val="Vero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2021</TotalTime>
  <Words>2396</Words>
  <Application>Microsoft Macintosh PowerPoint</Application>
  <PresentationFormat>Widescreen</PresentationFormat>
  <Paragraphs>1840</Paragraphs>
  <Slides>33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Cambria Math</vt:lpstr>
      <vt:lpstr>Celestiale</vt:lpstr>
      <vt:lpstr>Hybrid  theory-simulationS  MACHINE LEARNING  approach to backtracing</vt:lpstr>
      <vt:lpstr>Starting point: runge-kutta TRAJECTORIES</vt:lpstr>
      <vt:lpstr>Starting point: runge-kutta</vt:lpstr>
      <vt:lpstr>Starting point: runge-kutta TRAJECTORIES</vt:lpstr>
      <vt:lpstr>Starting point: runge-kutta</vt:lpstr>
      <vt:lpstr>Starting point: runge-kutta</vt:lpstr>
      <vt:lpstr>Starting point: runge-kutta</vt:lpstr>
      <vt:lpstr>ML dataset: fragment of trajectory</vt:lpstr>
      <vt:lpstr>ML dataset</vt:lpstr>
      <vt:lpstr>ML dataset</vt:lpstr>
      <vt:lpstr>ML dataset</vt:lpstr>
      <vt:lpstr>ML dataset</vt:lpstr>
      <vt:lpstr>Network input</vt:lpstr>
      <vt:lpstr>Network architecture: VaRIATIONAL AUTO-ENCODER </vt:lpstr>
      <vt:lpstr>Network architecture: VaRIATIONAL AUTO-ENCODER </vt:lpstr>
      <vt:lpstr>Network architecture: VaRIATIONAL AUTO-ENCODER </vt:lpstr>
      <vt:lpstr>Network output</vt:lpstr>
      <vt:lpstr>TRAINING EVENT</vt:lpstr>
      <vt:lpstr>output</vt:lpstr>
      <vt:lpstr>TRAINING EVENT</vt:lpstr>
      <vt:lpstr>TRAINING EVENT</vt:lpstr>
      <vt:lpstr>OUTPUT</vt:lpstr>
      <vt:lpstr>Training loss</vt:lpstr>
      <vt:lpstr>Training loss</vt:lpstr>
      <vt:lpstr>Training loss</vt:lpstr>
      <vt:lpstr>Training loss</vt:lpstr>
      <vt:lpstr>Training loss</vt:lpstr>
      <vt:lpstr>Prediction: construction of the trajectory</vt:lpstr>
      <vt:lpstr>Prediction: construction of the trajectory</vt:lpstr>
      <vt:lpstr>pHISICALLY iNFORMED nEURAL nETWORKS (PINNs)</vt:lpstr>
      <vt:lpstr>Re-training: pinn</vt:lpstr>
      <vt:lpstr>Re-training: pinn</vt:lpstr>
      <vt:lpstr>Re-training: pinn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Tabarroni</dc:creator>
  <cp:lastModifiedBy>Luca Tabarroni</cp:lastModifiedBy>
  <cp:revision>16</cp:revision>
  <dcterms:created xsi:type="dcterms:W3CDTF">2025-08-27T19:01:40Z</dcterms:created>
  <dcterms:modified xsi:type="dcterms:W3CDTF">2025-10-09T21:56:56Z</dcterms:modified>
</cp:coreProperties>
</file>