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543" r:id="rId2"/>
    <p:sldId id="544" r:id="rId3"/>
    <p:sldId id="545" r:id="rId4"/>
    <p:sldId id="551" r:id="rId5"/>
    <p:sldId id="55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17E"/>
    <a:srgbClr val="4FACDE"/>
    <a:srgbClr val="C40077"/>
    <a:srgbClr val="F3007C"/>
    <a:srgbClr val="1A209C"/>
    <a:srgbClr val="262FE0"/>
    <a:srgbClr val="013476"/>
    <a:srgbClr val="CDC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4" autoAdjust="0"/>
    <p:restoredTop sz="95109"/>
  </p:normalViewPr>
  <p:slideViewPr>
    <p:cSldViewPr showGuides="1">
      <p:cViewPr varScale="1">
        <p:scale>
          <a:sx n="70" d="100"/>
          <a:sy n="70" d="100"/>
        </p:scale>
        <p:origin x="72" y="298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fnlnl\Desktop\MaterialePerICD\Misura_FLusso_Muoni_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ICD 2025 muon flux vs angle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9362848572380847E-2"/>
          <c:y val="0.1082597265243572"/>
          <c:w val="0.73231341871955291"/>
          <c:h val="0.80812034988470982"/>
        </c:manualLayout>
      </c:layout>
      <c:scatterChart>
        <c:scatterStyle val="lineMarker"/>
        <c:varyColors val="0"/>
        <c:ser>
          <c:idx val="0"/>
          <c:order val="0"/>
          <c:tx>
            <c:strRef>
              <c:f>'Fit dei dati'!$B$3</c:f>
              <c:strCache>
                <c:ptCount val="1"/>
                <c:pt idx="0">
                  <c:v>Average</c:v>
                </c:pt>
              </c:strCache>
            </c:strRef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'Fit dei dati'!$C$4:$C$10</c:f>
                <c:numCache>
                  <c:formatCode>General</c:formatCode>
                  <c:ptCount val="7"/>
                  <c:pt idx="0">
                    <c:v>16.256498700519739</c:v>
                  </c:pt>
                  <c:pt idx="1">
                    <c:v>15.587807735534845</c:v>
                  </c:pt>
                  <c:pt idx="2">
                    <c:v>13.953064179598687</c:v>
                  </c:pt>
                  <c:pt idx="3">
                    <c:v>11.503347338927046</c:v>
                  </c:pt>
                  <c:pt idx="4">
                    <c:v>8.5888590627626442</c:v>
                  </c:pt>
                  <c:pt idx="5">
                    <c:v>5.4460536170698868</c:v>
                  </c:pt>
                  <c:pt idx="6">
                    <c:v>3.7508998920259122</c:v>
                  </c:pt>
                </c:numCache>
              </c:numRef>
            </c:plus>
            <c:minus>
              <c:numRef>
                <c:f>'Fit dei dati'!$C$4:$C$10</c:f>
                <c:numCache>
                  <c:formatCode>General</c:formatCode>
                  <c:ptCount val="7"/>
                  <c:pt idx="0">
                    <c:v>16.256498700519739</c:v>
                  </c:pt>
                  <c:pt idx="1">
                    <c:v>15.587807735534845</c:v>
                  </c:pt>
                  <c:pt idx="2">
                    <c:v>13.953064179598687</c:v>
                  </c:pt>
                  <c:pt idx="3">
                    <c:v>11.503347338927046</c:v>
                  </c:pt>
                  <c:pt idx="4">
                    <c:v>8.5888590627626442</c:v>
                  </c:pt>
                  <c:pt idx="5">
                    <c:v>5.4460536170698868</c:v>
                  </c:pt>
                  <c:pt idx="6">
                    <c:v>3.7508998920259122</c:v>
                  </c:pt>
                </c:numCache>
              </c:numRef>
            </c:minus>
            <c:spPr>
              <a:noFill/>
              <a:ln w="9525" cap="rnd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'Fit dei dati'!$A$4:$A$10</c:f>
              <c:numCache>
                <c:formatCode>0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'Fit dei dati'!$B$4:$B$10</c:f>
              <c:numCache>
                <c:formatCode>0.0</c:formatCode>
                <c:ptCount val="7"/>
                <c:pt idx="0">
                  <c:v>69.5</c:v>
                </c:pt>
                <c:pt idx="1">
                  <c:v>63.9</c:v>
                </c:pt>
                <c:pt idx="2">
                  <c:v>51.2</c:v>
                </c:pt>
                <c:pt idx="3">
                  <c:v>34.799999999999997</c:v>
                </c:pt>
                <c:pt idx="4">
                  <c:v>19.399999999999999</c:v>
                </c:pt>
                <c:pt idx="5">
                  <c:v>7.8</c:v>
                </c:pt>
                <c:pt idx="6">
                  <c:v>3.7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3C-47B0-A5CF-F745B4BEC2C7}"/>
            </c:ext>
          </c:extLst>
        </c:ser>
        <c:ser>
          <c:idx val="1"/>
          <c:order val="1"/>
          <c:tx>
            <c:strRef>
              <c:f>'Fit dei dati'!$D$3</c:f>
              <c:strCache>
                <c:ptCount val="1"/>
                <c:pt idx="0">
                  <c:v>fit</c:v>
                </c:pt>
              </c:strCache>
            </c:strRef>
          </c:tx>
          <c:spPr>
            <a:ln w="9525" cap="flat" cmpd="sng" algn="ctr">
              <a:solidFill>
                <a:schemeClr val="accent2">
                  <a:alpha val="7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'Fit dei dati'!$A$4:$A$10</c:f>
              <c:numCache>
                <c:formatCode>0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</c:numCache>
            </c:numRef>
          </c:xVal>
          <c:yVal>
            <c:numRef>
              <c:f>'Fit dei dati'!$D$4:$D$10</c:f>
              <c:numCache>
                <c:formatCode>0.00</c:formatCode>
                <c:ptCount val="7"/>
                <c:pt idx="0">
                  <c:v>70</c:v>
                </c:pt>
                <c:pt idx="1">
                  <c:v>65.310896872089273</c:v>
                </c:pt>
                <c:pt idx="2">
                  <c:v>52.500026810881835</c:v>
                </c:pt>
                <c:pt idx="3">
                  <c:v>35.000046437821382</c:v>
                </c:pt>
                <c:pt idx="4">
                  <c:v>17.500053621804746</c:v>
                </c:pt>
                <c:pt idx="5">
                  <c:v>4.6891495658032403</c:v>
                </c:pt>
                <c:pt idx="6">
                  <c:v>1.2322692884947283E-10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3C-47B0-A5CF-F745B4BEC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6435791"/>
        <c:axId val="1316430031"/>
      </c:scatterChart>
      <c:valAx>
        <c:axId val="131643003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muon flux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16435791"/>
        <c:crossesAt val="0"/>
        <c:crossBetween val="midCat"/>
        <c:majorUnit val="10"/>
        <c:minorUnit val="5"/>
      </c:valAx>
      <c:valAx>
        <c:axId val="1316435791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angle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16430031"/>
        <c:crossesAt val="0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06D7A8F-6662-44F2-8792-A9FC72592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" y="4905772"/>
            <a:ext cx="9000762" cy="21610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0D7026-72D0-119C-B7A1-F087B722B1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226" cy="56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9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647700" indent="-285750">
              <a:buFont typeface="Arial" panose="020B0604020202020204" pitchFamily="34" charset="0"/>
              <a:buChar char="•"/>
              <a:defRPr/>
            </a:lvl2pPr>
            <a:lvl3pPr marL="914400" indent="-285750">
              <a:buFont typeface="Arial" panose="020B0604020202020204" pitchFamily="34" charset="0"/>
              <a:buChar char="•"/>
              <a:defRPr/>
            </a:lvl3pPr>
            <a:lvl4pPr marL="895350" indent="0">
              <a:buNone/>
              <a:defRPr/>
            </a:lvl4pPr>
            <a:lvl5pPr marL="1162050" indent="0">
              <a:buNone/>
              <a:defRPr/>
            </a:lvl5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4AF88E7-429A-9CCF-5ABA-095ED03DB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0A7B49-EDA8-43B0-A456-6B05A5C49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06427"/>
            <a:ext cx="5616575" cy="24543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 marL="628650" indent="0">
              <a:buNone/>
              <a:defRPr/>
            </a:lvl3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07988" y="3963533"/>
            <a:ext cx="5616575" cy="24543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D171F483-77FC-952E-5299-D619F91A8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CAE8786-A680-463E-B114-4EBC3A4F3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06427"/>
            <a:ext cx="7524750" cy="24543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07988" y="3963533"/>
            <a:ext cx="7524750" cy="24543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9CD0E19-35D7-4525-8516-74A5963FA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E1FF6E-8B1F-4DBF-950F-27AEF1E84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AF84F0D-8E93-46F5-87AD-DFF20E19EDE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solidFill>
                  <a:srgbClr val="D9117E"/>
                </a:solidFill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CA5B5D3-514B-46E4-8995-43141C1F39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988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dirty="0"/>
              <a:t>Name</a:t>
            </a:r>
          </a:p>
          <a:p>
            <a:pPr lvl="0"/>
            <a:r>
              <a:rPr lang="de-DE" dirty="0"/>
              <a:t>School </a:t>
            </a:r>
            <a:r>
              <a:rPr lang="de-DE" dirty="0" err="1"/>
              <a:t>or</a:t>
            </a:r>
            <a:r>
              <a:rPr lang="de-DE" dirty="0"/>
              <a:t> Institution</a:t>
            </a:r>
          </a:p>
          <a:p>
            <a:pPr lvl="0"/>
            <a:r>
              <a:rPr lang="de-DE" dirty="0"/>
              <a:t>Contact Data</a:t>
            </a:r>
          </a:p>
          <a:p>
            <a:pPr lvl="0"/>
            <a:r>
              <a:rPr lang="de-DE" dirty="0"/>
              <a:t>Country</a:t>
            </a:r>
          </a:p>
        </p:txBody>
      </p:sp>
    </p:spTree>
    <p:extLst>
      <p:ext uri="{BB962C8B-B14F-4D97-AF65-F5344CB8AC3E}">
        <p14:creationId xmlns:p14="http://schemas.microsoft.com/office/powerpoint/2010/main" val="162194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987" y="6580800"/>
            <a:ext cx="9948937" cy="186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4AF88E7-429A-9CCF-5ABA-095ED03DB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0C1C52-9D58-4C02-A123-CB92F13B9FEF}"/>
              </a:ext>
            </a:extLst>
          </p:cNvPr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>
                <a:solidFill>
                  <a:schemeClr val="bg1"/>
                </a:solidFill>
              </a:rPr>
              <a:t>Page </a:t>
            </a:r>
            <a:fld id="{0427E4B2-AC28-443E-BE04-5CD55098A90B}" type="slidenum">
              <a:rPr lang="de-DE" sz="1000" b="1" smtClean="0">
                <a:solidFill>
                  <a:schemeClr val="bg1"/>
                </a:solidFill>
              </a:rPr>
              <a:pPr algn="r"/>
              <a:t>‹N›</a:t>
            </a:fld>
            <a:endParaRPr lang="de-D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7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4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987" y="6580800"/>
            <a:ext cx="9948937" cy="186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9" y="1406427"/>
            <a:ext cx="3708400" cy="2454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07989" y="3963533"/>
            <a:ext cx="3708400" cy="2454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format</a:t>
            </a:r>
          </a:p>
          <a:p>
            <a:pPr lvl="0"/>
            <a:r>
              <a:rPr lang="en-US" dirty="0"/>
              <a:t>Second level</a:t>
            </a:r>
            <a:r>
              <a:rPr lang="de-DE" dirty="0"/>
              <a:t>
Third</a:t>
            </a:r>
            <a:r>
              <a:rPr lang="en-US" dirty="0"/>
              <a:t> level</a:t>
            </a:r>
          </a:p>
          <a:p>
            <a:pPr lvl="0"/>
            <a:r>
              <a:rPr lang="de-DE" dirty="0" err="1"/>
              <a:t>Fourth</a:t>
            </a:r>
            <a:r>
              <a:rPr lang="en-US" dirty="0"/>
              <a:t> level</a:t>
            </a:r>
          </a:p>
          <a:p>
            <a:pPr lvl="0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8F6AE73-43EE-4385-B938-E688DB237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5613" y="1449389"/>
            <a:ext cx="3708400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0A6CDC79-9D60-410E-8CF3-D09E58DCAB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75614" y="4005263"/>
            <a:ext cx="3708400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D6BB074-34F9-4561-9742-3641CFA856E0}"/>
              </a:ext>
            </a:extLst>
          </p:cNvPr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>
                <a:solidFill>
                  <a:schemeClr val="bg1"/>
                </a:solidFill>
              </a:rPr>
              <a:t>Page </a:t>
            </a:r>
            <a:fld id="{0427E4B2-AC28-443E-BE04-5CD55098A90B}" type="slidenum">
              <a:rPr lang="de-DE" sz="1000" b="1" smtClean="0">
                <a:solidFill>
                  <a:schemeClr val="bg1"/>
                </a:solidFill>
              </a:rPr>
              <a:pPr algn="r"/>
              <a:t>‹N›</a:t>
            </a:fld>
            <a:endParaRPr lang="de-D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Edit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format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7987" y="6580800"/>
            <a:ext cx="9948937" cy="186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rgbClr val="D9117E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 hasCustomPrompt="1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by clicking on icon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9DADF4-006E-4C0B-9B4D-357CB3E5CA9C}"/>
              </a:ext>
            </a:extLst>
          </p:cNvPr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>
                <a:solidFill>
                  <a:schemeClr val="bg1"/>
                </a:solidFill>
              </a:rPr>
              <a:t>Page </a:t>
            </a:r>
            <a:fld id="{0427E4B2-AC28-443E-BE04-5CD55098A90B}" type="slidenum">
              <a:rPr lang="de-DE" sz="1000" b="1" smtClean="0">
                <a:solidFill>
                  <a:schemeClr val="bg1"/>
                </a:solidFill>
              </a:rPr>
              <a:pPr algn="r"/>
              <a:t>‹N›</a:t>
            </a:fld>
            <a:endParaRPr lang="de-D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7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987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Page </a:t>
            </a:r>
            <a:fld id="{0427E4B2-AC28-443E-BE04-5CD55098A90B}" type="slidenum">
              <a:rPr lang="de-DE" sz="1000" b="1" smtClean="0"/>
              <a:pPr algn="r"/>
              <a:t>‹N›</a:t>
            </a:fld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2" r:id="rId2"/>
    <p:sldLayoutId id="2147483670" r:id="rId3"/>
    <p:sldLayoutId id="2147483674" r:id="rId4"/>
    <p:sldLayoutId id="2147483669" r:id="rId5"/>
    <p:sldLayoutId id="2147483681" r:id="rId6"/>
    <p:sldLayoutId id="2147483682" r:id="rId7"/>
    <p:sldLayoutId id="2147483675" r:id="rId8"/>
    <p:sldLayoutId id="2147483693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4FACDE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82BC7C1-B232-D592-43C1-DB011C50D3B8}"/>
              </a:ext>
            </a:extLst>
          </p:cNvPr>
          <p:cNvSpPr txBox="1"/>
          <p:nvPr/>
        </p:nvSpPr>
        <p:spPr>
          <a:xfrm>
            <a:off x="10487869" y="5974867"/>
            <a:ext cx="129614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de-DE" sz="1200" dirty="0"/>
              <a:t>Logo </a:t>
            </a:r>
          </a:p>
          <a:p>
            <a:pPr algn="r"/>
            <a:r>
              <a:rPr lang="de-DE" sz="1200" dirty="0" err="1"/>
              <a:t>school</a:t>
            </a:r>
            <a:r>
              <a:rPr lang="de-DE" sz="1200" dirty="0"/>
              <a:t>/</a:t>
            </a:r>
            <a:r>
              <a:rPr lang="de-DE" sz="1200" dirty="0" err="1"/>
              <a:t>institute</a:t>
            </a:r>
            <a:r>
              <a:rPr lang="de-DE" sz="1200" dirty="0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540D15-4467-B67E-C774-B4FE7F48F268}"/>
              </a:ext>
            </a:extLst>
          </p:cNvPr>
          <p:cNvSpPr txBox="1"/>
          <p:nvPr/>
        </p:nvSpPr>
        <p:spPr>
          <a:xfrm>
            <a:off x="335360" y="4005064"/>
            <a:ext cx="7394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Schools: </a:t>
            </a:r>
            <a:r>
              <a:rPr lang="de-DE" sz="2400" b="1" dirty="0" err="1">
                <a:solidFill>
                  <a:schemeClr val="bg1"/>
                </a:solidFill>
              </a:rPr>
              <a:t>various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institutes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of</a:t>
            </a:r>
            <a:r>
              <a:rPr lang="de-DE" sz="2400" b="1" dirty="0">
                <a:solidFill>
                  <a:schemeClr val="bg1"/>
                </a:solidFill>
              </a:rPr>
              <a:t> Veneto </a:t>
            </a:r>
            <a:r>
              <a:rPr lang="de-DE" sz="2400" b="1" dirty="0" err="1">
                <a:solidFill>
                  <a:schemeClr val="bg1"/>
                </a:solidFill>
              </a:rPr>
              <a:t>region</a:t>
            </a:r>
            <a:r>
              <a:rPr lang="de-DE" sz="2400" b="1" dirty="0">
                <a:solidFill>
                  <a:schemeClr val="bg1"/>
                </a:solidFill>
              </a:rPr>
              <a:t>, </a:t>
            </a:r>
            <a:r>
              <a:rPr lang="de-DE" sz="2400" b="1" dirty="0" err="1">
                <a:solidFill>
                  <a:schemeClr val="bg1"/>
                </a:solidFill>
              </a:rPr>
              <a:t>Italy</a:t>
            </a:r>
            <a:endParaRPr lang="de-DE" sz="2400" b="1" dirty="0">
              <a:solidFill>
                <a:schemeClr val="bg1"/>
              </a:solidFill>
            </a:endParaRPr>
          </a:p>
          <a:p>
            <a:r>
              <a:rPr lang="de-DE" sz="2400" b="1" dirty="0">
                <a:solidFill>
                  <a:schemeClr val="bg1"/>
                </a:solidFill>
              </a:rPr>
              <a:t>November 13, 2025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National Laboratories </a:t>
            </a:r>
            <a:r>
              <a:rPr lang="de-DE" sz="2400" b="1" dirty="0" err="1">
                <a:solidFill>
                  <a:schemeClr val="bg1"/>
                </a:solidFill>
              </a:rPr>
              <a:t>of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Legnaro</a:t>
            </a:r>
            <a:r>
              <a:rPr lang="de-DE" sz="2400" b="1" dirty="0">
                <a:solidFill>
                  <a:schemeClr val="bg1"/>
                </a:solidFill>
              </a:rPr>
              <a:t> (INFN)</a:t>
            </a:r>
          </a:p>
        </p:txBody>
      </p:sp>
    </p:spTree>
    <p:extLst>
      <p:ext uri="{BB962C8B-B14F-4D97-AF65-F5344CB8AC3E}">
        <p14:creationId xmlns:p14="http://schemas.microsoft.com/office/powerpoint/2010/main" val="137402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708F9-1891-49B2-8848-66C5EB45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8D496F-E409-4C8C-B130-9639C46C9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Today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International </a:t>
            </a:r>
            <a:r>
              <a:rPr lang="de-DE" dirty="0" err="1"/>
              <a:t>Cosmic</a:t>
            </a:r>
            <a:r>
              <a:rPr lang="de-DE" dirty="0"/>
              <a:t> Day 2025 in </a:t>
            </a:r>
            <a:r>
              <a:rPr lang="de-DE" dirty="0" err="1"/>
              <a:t>Legnaro</a:t>
            </a:r>
            <a:r>
              <a:rPr lang="de-DE" dirty="0"/>
              <a:t>, Padua.</a:t>
            </a:r>
          </a:p>
          <a:p>
            <a:pPr marL="0" indent="0">
              <a:buNone/>
            </a:pP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explained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INFN,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 and in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muons</a:t>
            </a:r>
            <a:r>
              <a:rPr lang="de-DE" dirty="0"/>
              <a:t>, </a:t>
            </a:r>
            <a:r>
              <a:rPr lang="de-DE" dirty="0" err="1"/>
              <a:t>Einstein‘s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relativity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radioastronomy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telescope</a:t>
            </a:r>
            <a:r>
              <a:rPr lang="de-DE" dirty="0"/>
              <a:t>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C92BBF-C498-4FF4-8ACA-E946B8B8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International Cosmic Day | Name | November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636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318C6-4B2A-4779-BA8D-B690E190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3A2BEB-7CBD-4ED2-8A08-364C7492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Scintillator and </a:t>
            </a:r>
            <a:r>
              <a:rPr lang="de-DE" dirty="0" err="1"/>
              <a:t>absorbing</a:t>
            </a:r>
            <a:r>
              <a:rPr lang="de-DE" dirty="0"/>
              <a:t> </a:t>
            </a:r>
            <a:r>
              <a:rPr lang="de-DE" dirty="0" err="1"/>
              <a:t>plate</a:t>
            </a:r>
            <a:endParaRPr lang="de-DE" dirty="0"/>
          </a:p>
          <a:p>
            <a:r>
              <a:rPr lang="de-DE" dirty="0"/>
              <a:t>Fiber </a:t>
            </a:r>
            <a:r>
              <a:rPr lang="de-DE" dirty="0" err="1"/>
              <a:t>optic</a:t>
            </a:r>
            <a:r>
              <a:rPr lang="de-DE" dirty="0"/>
              <a:t> </a:t>
            </a:r>
            <a:r>
              <a:rPr lang="de-DE" dirty="0" err="1"/>
              <a:t>cable</a:t>
            </a:r>
            <a:endParaRPr lang="de-DE" dirty="0"/>
          </a:p>
          <a:p>
            <a:r>
              <a:rPr lang="de-DE" dirty="0" err="1"/>
              <a:t>SiPM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29FB99-5C6F-48C0-BB2F-7D4E44A2C7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DAQ </a:t>
            </a:r>
            <a:r>
              <a:rPr lang="de-DE" dirty="0" err="1"/>
              <a:t>board</a:t>
            </a:r>
            <a:endParaRPr lang="de-DE" dirty="0"/>
          </a:p>
          <a:p>
            <a:r>
              <a:rPr lang="de-DE" dirty="0"/>
              <a:t>Raspberry Pi</a:t>
            </a:r>
          </a:p>
          <a:p>
            <a:r>
              <a:rPr lang="de-DE" dirty="0" err="1"/>
              <a:t>Trasductor</a:t>
            </a:r>
            <a:endParaRPr lang="de-DE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6116EF03-E6BA-4415-8AF9-A62FF67070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088" t="16080" r="19220" b="2593"/>
          <a:stretch/>
        </p:blipFill>
        <p:spPr>
          <a:xfrm rot="16200000">
            <a:off x="8724772" y="1239842"/>
            <a:ext cx="2303296" cy="2787543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2FEFCB3-87DF-413C-9155-B86E23EF0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7F09D76-9BD0-478D-BD6C-96E33F7C3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International Cosmic Day | Name | November 2024</a:t>
            </a:r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2C90889-CA0B-421C-B22E-E9F948280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6" t="19347" r="20435" b="7955"/>
          <a:stretch/>
        </p:blipFill>
        <p:spPr>
          <a:xfrm>
            <a:off x="8184232" y="3950767"/>
            <a:ext cx="3384376" cy="254006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D1900DE-C0DB-4721-93B7-6A0630542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426" y="1511226"/>
            <a:ext cx="3634274" cy="4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8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85B40-29A9-28C4-4191-D647BCA3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01BF10-8FD3-9D92-708A-DA4C9910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22E064-7C0A-1618-2D31-ED7F86E7E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B81BDF-BEF2-CDE2-E37B-106179072E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2560B9E-FC0C-4D93-BE35-9A07B129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1245545"/>
            <a:ext cx="5976664" cy="2004280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7362471-2757-453B-9B57-50BC6A308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9" y="1412776"/>
            <a:ext cx="3708400" cy="1662113"/>
          </a:xfrm>
        </p:spPr>
        <p:txBody>
          <a:bodyPr/>
          <a:lstStyle/>
          <a:p>
            <a:pPr marL="0" indent="0" algn="just">
              <a:buNone/>
            </a:pPr>
            <a:r>
              <a:rPr lang="de-DE" sz="2400" b="1" dirty="0"/>
              <a:t>The </a:t>
            </a:r>
            <a:r>
              <a:rPr lang="de-DE" sz="2400" b="1" dirty="0" err="1"/>
              <a:t>data</a:t>
            </a:r>
            <a:r>
              <a:rPr lang="de-DE" sz="2400" b="1" dirty="0"/>
              <a:t> </a:t>
            </a:r>
            <a:r>
              <a:rPr lang="de-DE" sz="2400" b="1" dirty="0" err="1"/>
              <a:t>showed</a:t>
            </a:r>
            <a:r>
              <a:rPr lang="de-DE" sz="2400" b="1" dirty="0"/>
              <a:t>: </a:t>
            </a:r>
          </a:p>
          <a:p>
            <a:pPr algn="just"/>
            <a:r>
              <a:rPr lang="de-DE" sz="2400" b="1" dirty="0" err="1"/>
              <a:t>quadratic</a:t>
            </a:r>
            <a:r>
              <a:rPr lang="de-DE" sz="2400" b="1" dirty="0"/>
              <a:t> </a:t>
            </a:r>
            <a:r>
              <a:rPr lang="de-DE" sz="2400" b="1" dirty="0" err="1"/>
              <a:t>cosine</a:t>
            </a:r>
            <a:r>
              <a:rPr lang="de-DE" sz="2400" b="1" dirty="0"/>
              <a:t> </a:t>
            </a:r>
            <a:r>
              <a:rPr lang="de-DE" sz="2400" b="1" dirty="0" err="1"/>
              <a:t>proportion</a:t>
            </a:r>
            <a:r>
              <a:rPr lang="de-DE" sz="2400" b="1" dirty="0"/>
              <a:t> </a:t>
            </a:r>
            <a:r>
              <a:rPr lang="de-DE" sz="2400" b="1" dirty="0" err="1"/>
              <a:t>between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amount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coincidences</a:t>
            </a:r>
            <a:r>
              <a:rPr lang="de-DE" sz="2400" b="1" dirty="0"/>
              <a:t> and </a:t>
            </a:r>
            <a:r>
              <a:rPr lang="de-DE" sz="2400" b="1" dirty="0" err="1"/>
              <a:t>the</a:t>
            </a:r>
            <a:r>
              <a:rPr lang="de-DE" sz="2400" b="1" dirty="0"/>
              <a:t> angle in </a:t>
            </a:r>
            <a:r>
              <a:rPr lang="de-DE" sz="2400" b="1" dirty="0" err="1"/>
              <a:t>which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detector</a:t>
            </a:r>
            <a:r>
              <a:rPr lang="de-DE" sz="2400" b="1" dirty="0"/>
              <a:t> was </a:t>
            </a:r>
            <a:r>
              <a:rPr lang="de-DE" sz="2400" b="1" dirty="0" err="1"/>
              <a:t>rotated</a:t>
            </a:r>
            <a:endParaRPr lang="de-DE" sz="2400" b="1" dirty="0"/>
          </a:p>
          <a:p>
            <a:pPr marL="0" indent="0" algn="just">
              <a:buNone/>
            </a:pPr>
            <a:endParaRPr lang="de-DE" dirty="0"/>
          </a:p>
          <a:p>
            <a:pPr algn="just"/>
            <a:endParaRPr lang="de-DE" dirty="0"/>
          </a:p>
        </p:txBody>
      </p: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C74953C6-4D89-4916-8D89-06940E6D3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684397"/>
              </p:ext>
            </p:extLst>
          </p:nvPr>
        </p:nvGraphicFramePr>
        <p:xfrm>
          <a:off x="4655840" y="3353386"/>
          <a:ext cx="5701084" cy="3315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755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23083-2CCD-147E-777C-C14E16E6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3E5564-B2B2-E0E4-CEA5-D841BC3E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International Cosmic Day | Name | November 2024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47FA2B-2CA4-7FD5-D39E-6D69CD212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8F6686C-2965-413A-B7B0-7E0D52359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86" y="2237693"/>
            <a:ext cx="4391869" cy="2382613"/>
          </a:xfrm>
        </p:spPr>
        <p:txBody>
          <a:bodyPr/>
          <a:lstStyle/>
          <a:p>
            <a:r>
              <a:rPr lang="de-DE" sz="2400" b="1" dirty="0"/>
              <a:t>This </a:t>
            </a:r>
            <a:r>
              <a:rPr lang="de-DE" sz="2400" b="1" dirty="0" err="1"/>
              <a:t>is</a:t>
            </a:r>
            <a:r>
              <a:rPr lang="de-DE" sz="2400" b="1" dirty="0"/>
              <a:t> </a:t>
            </a:r>
            <a:r>
              <a:rPr lang="de-DE" sz="2400" b="1" dirty="0" err="1"/>
              <a:t>caused</a:t>
            </a:r>
            <a:r>
              <a:rPr lang="de-DE" sz="2400" b="1" dirty="0"/>
              <a:t> </a:t>
            </a:r>
            <a:r>
              <a:rPr lang="de-DE" sz="2400" b="1" dirty="0" err="1"/>
              <a:t>by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effect</a:t>
            </a:r>
            <a:r>
              <a:rPr lang="de-DE" sz="2400" b="1" dirty="0"/>
              <a:t> </a:t>
            </a:r>
            <a:r>
              <a:rPr lang="de-DE" sz="2400" b="1" dirty="0" err="1"/>
              <a:t>that</a:t>
            </a:r>
            <a:r>
              <a:rPr lang="de-DE" sz="2400" b="1" dirty="0"/>
              <a:t> </a:t>
            </a:r>
            <a:r>
              <a:rPr lang="de-DE" sz="2400" b="1" dirty="0" err="1"/>
              <a:t>varing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angle </a:t>
            </a:r>
            <a:r>
              <a:rPr lang="de-DE" sz="2400" b="1" dirty="0" err="1"/>
              <a:t>changes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amount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atmosphere</a:t>
            </a:r>
            <a:r>
              <a:rPr lang="de-DE" sz="2400" b="1" dirty="0"/>
              <a:t> </a:t>
            </a:r>
            <a:r>
              <a:rPr lang="de-DE" sz="2400" b="1" dirty="0" err="1"/>
              <a:t>that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muons</a:t>
            </a:r>
            <a:r>
              <a:rPr lang="de-DE" sz="2400" b="1" dirty="0"/>
              <a:t> </a:t>
            </a:r>
            <a:r>
              <a:rPr lang="de-DE" sz="2400" b="1" dirty="0" err="1"/>
              <a:t>have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travel</a:t>
            </a:r>
            <a:r>
              <a:rPr lang="de-DE" sz="2400" b="1" dirty="0"/>
              <a:t> </a:t>
            </a:r>
            <a:r>
              <a:rPr lang="de-DE" sz="2400" b="1" dirty="0" err="1"/>
              <a:t>through</a:t>
            </a:r>
            <a:r>
              <a:rPr lang="de-DE" sz="2400" b="1" dirty="0"/>
              <a:t> </a:t>
            </a:r>
            <a:r>
              <a:rPr lang="de-DE" sz="2400" b="1" dirty="0" err="1"/>
              <a:t>before</a:t>
            </a:r>
            <a:r>
              <a:rPr lang="de-DE" sz="2400" b="1" dirty="0"/>
              <a:t> </a:t>
            </a:r>
            <a:r>
              <a:rPr lang="de-DE" sz="2400" b="1" dirty="0" err="1"/>
              <a:t>getting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detector</a:t>
            </a:r>
            <a:endParaRPr lang="de-DE" sz="2400" b="1" dirty="0"/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4F198DF-9F36-4A51-990C-0D9690DDD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6" b="12653"/>
          <a:stretch/>
        </p:blipFill>
        <p:spPr>
          <a:xfrm>
            <a:off x="6312024" y="1863530"/>
            <a:ext cx="3744416" cy="32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37642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7" id="{0B7018F8-3E54-854F-825C-861CB9C985FD}" vid="{23A3D491-2AA3-9D47-8EDD-038F8881785E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189</Words>
  <Application>Microsoft Office PowerPoint</Application>
  <PresentationFormat>Widescreen</PresentationFormat>
  <Paragraphs>28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Arial</vt:lpstr>
      <vt:lpstr>DESY</vt:lpstr>
      <vt:lpstr>Presentazione standard di PowerPoint</vt:lpstr>
      <vt:lpstr>Introduction</vt:lpstr>
      <vt:lpstr>Muon detector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Unsichtbare Erforschen</dc:title>
  <dc:creator>Carolin Schwerdt</dc:creator>
  <cp:lastModifiedBy>infnlnl</cp:lastModifiedBy>
  <cp:revision>98</cp:revision>
  <cp:lastPrinted>2019-05-22T21:07:34Z</cp:lastPrinted>
  <dcterms:created xsi:type="dcterms:W3CDTF">2019-02-12T13:28:43Z</dcterms:created>
  <dcterms:modified xsi:type="dcterms:W3CDTF">2025-11-13T15:56:44Z</dcterms:modified>
</cp:coreProperties>
</file>