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547" r:id="rId3"/>
    <p:sldId id="991" r:id="rId4"/>
    <p:sldId id="989" r:id="rId5"/>
    <p:sldId id="992" r:id="rId6"/>
    <p:sldId id="990" r:id="rId7"/>
    <p:sldId id="987" r:id="rId8"/>
    <p:sldId id="988" r:id="rId9"/>
  </p:sldIdLst>
  <p:sldSz cx="12192000" cy="6858000"/>
  <p:notesSz cx="6781800" cy="9918700"/>
  <p:defaultTextStyle>
    <a:defPPr>
      <a:defRPr lang="it-IT"/>
    </a:defPPr>
    <a:lvl1pPr algn="ctr" rtl="0" fontAlgn="base">
      <a:spcBef>
        <a:spcPct val="0"/>
      </a:spcBef>
      <a:spcAft>
        <a:spcPct val="0"/>
      </a:spcAft>
      <a:buClr>
        <a:srgbClr val="FFE107"/>
      </a:buClr>
      <a:buFont typeface="Wingdings" pitchFamily="-102" charset="2"/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FFE107"/>
      </a:buClr>
      <a:buFont typeface="Wingdings" pitchFamily="-102" charset="2"/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FFE107"/>
      </a:buClr>
      <a:buFont typeface="Wingdings" pitchFamily="-102" charset="2"/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FFE107"/>
      </a:buClr>
      <a:buFont typeface="Wingdings" pitchFamily="-102" charset="2"/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FFE107"/>
      </a:buClr>
      <a:buFont typeface="Wingdings" pitchFamily="-102" charset="2"/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5pPr>
    <a:lvl6pPr marL="2286000" algn="l" defTabSz="457200" rtl="0" eaLnBrk="1" latinLnBrk="0" hangingPunct="1"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6pPr>
    <a:lvl7pPr marL="2743200" algn="l" defTabSz="457200" rtl="0" eaLnBrk="1" latinLnBrk="0" hangingPunct="1"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7pPr>
    <a:lvl8pPr marL="3200400" algn="l" defTabSz="457200" rtl="0" eaLnBrk="1" latinLnBrk="0" hangingPunct="1"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8pPr>
    <a:lvl9pPr marL="3657600" algn="l" defTabSz="457200" rtl="0" eaLnBrk="1" latinLnBrk="0" hangingPunct="1">
      <a:defRPr sz="1600" i="1" u="sng" kern="1200">
        <a:solidFill>
          <a:schemeClr val="bg1"/>
        </a:solidFill>
        <a:latin typeface="Verdana" pitchFamily="-10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092"/>
    <a:srgbClr val="016BA3"/>
    <a:srgbClr val="036699"/>
    <a:srgbClr val="FFFFFF"/>
    <a:srgbClr val="162D3F"/>
    <a:srgbClr val="1A2D3B"/>
    <a:srgbClr val="172E40"/>
    <a:srgbClr val="FF2600"/>
    <a:srgbClr val="3574C9"/>
    <a:srgbClr val="009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Dark Style 2 –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7" autoAdjust="0"/>
    <p:restoredTop sz="90479" autoAdjust="0"/>
  </p:normalViewPr>
  <p:slideViewPr>
    <p:cSldViewPr snapToGrid="0">
      <p:cViewPr>
        <p:scale>
          <a:sx n="120" d="100"/>
          <a:sy n="120" d="100"/>
        </p:scale>
        <p:origin x="832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2261" y="-82"/>
      </p:cViewPr>
      <p:guideLst>
        <p:guide orient="horz" pos="3124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charset="2"/>
              <a:buNone/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Wingdings" charset="2"/>
              <a:buNone/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charset="2"/>
              <a:buNone/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3400"/>
            <a:ext cx="2940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Wingdings" charset="2"/>
              <a:buNone/>
              <a:defRPr sz="1200" i="0" u="none"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</a:defRPr>
            </a:lvl1pPr>
          </a:lstStyle>
          <a:p>
            <a:pPr>
              <a:defRPr/>
            </a:pPr>
            <a:fld id="{9972A141-3843-AE4B-A5F1-2FAEB5A35C6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8233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65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 typeface="Wingdings" charset="2"/>
              <a:buNone/>
              <a:defRPr sz="1200" i="0" u="none"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76562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Wingdings" charset="2"/>
              <a:buNone/>
              <a:defRPr sz="1200" i="0" u="none"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3588"/>
            <a:ext cx="6508750" cy="3662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30750"/>
            <a:ext cx="4959350" cy="442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8475"/>
            <a:ext cx="2976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 typeface="Wingdings" charset="2"/>
              <a:buNone/>
              <a:defRPr sz="1200" i="0" u="none"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88475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 typeface="Wingdings" charset="2"/>
              <a:buNone/>
              <a:defRPr sz="1200" i="0" u="none">
                <a:latin typeface="Verdana" charset="0"/>
              </a:defRPr>
            </a:lvl1pPr>
          </a:lstStyle>
          <a:p>
            <a:pPr>
              <a:defRPr/>
            </a:pPr>
            <a:fld id="{8862771C-25A2-254B-A250-4E2D697DB9C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2811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3588"/>
            <a:ext cx="6508750" cy="3662362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1485" y="394735"/>
            <a:ext cx="4011247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4203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62031" y="3416300"/>
            <a:ext cx="3860800" cy="476250"/>
          </a:xfrm>
          <a:prstGeom prst="rect">
            <a:avLst/>
          </a:prstGeom>
        </p:spPr>
        <p:txBody>
          <a:bodyPr/>
          <a:lstStyle>
            <a:lvl1pPr>
              <a:buFont typeface="Wingdings" charset="2"/>
              <a:buNone/>
              <a:defRPr>
                <a:latin typeface="Verdana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92615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1600201"/>
            <a:ext cx="5392615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345458" y="6356351"/>
            <a:ext cx="2844800" cy="365125"/>
          </a:xfrm>
          <a:custGeom>
            <a:avLst/>
            <a:gdLst>
              <a:gd name="connsiteX0" fmla="*/ 0 w 2311400"/>
              <a:gd name="connsiteY0" fmla="*/ 0 h 365125"/>
              <a:gd name="connsiteX1" fmla="*/ 2311400 w 2311400"/>
              <a:gd name="connsiteY1" fmla="*/ 0 h 365125"/>
              <a:gd name="connsiteX2" fmla="*/ 2311400 w 2311400"/>
              <a:gd name="connsiteY2" fmla="*/ 365125 h 365125"/>
              <a:gd name="connsiteX3" fmla="*/ 0 w 2311400"/>
              <a:gd name="connsiteY3" fmla="*/ 365125 h 365125"/>
              <a:gd name="connsiteX4" fmla="*/ 0 w 2311400"/>
              <a:gd name="connsiteY4" fmla="*/ 0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1400" h="365125">
                <a:moveTo>
                  <a:pt x="0" y="0"/>
                </a:moveTo>
                <a:lnTo>
                  <a:pt x="2311400" y="0"/>
                </a:lnTo>
                <a:lnTo>
                  <a:pt x="2311400" y="365125"/>
                </a:lnTo>
                <a:lnTo>
                  <a:pt x="0" y="3651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 tIns="45720" rIns="91440" bIns="45720" rtlCol="0" anchor="ctr"/>
          <a:lstStyle>
            <a:lvl1pPr algn="r">
              <a:defRPr sz="1200" i="0" u="none">
                <a:solidFill>
                  <a:schemeClr val="tx1"/>
                </a:solidFill>
              </a:defRPr>
            </a:lvl1pPr>
          </a:lstStyle>
          <a:p>
            <a:fld id="{104610D0-73BC-F949-BFBE-2A2E3FC01F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17"/>
          <p:cNvSpPr txBox="1">
            <a:spLocks noChangeArrowheads="1"/>
          </p:cNvSpPr>
          <p:nvPr userDrawn="1"/>
        </p:nvSpPr>
        <p:spPr bwMode="auto">
          <a:xfrm>
            <a:off x="420445" y="6484871"/>
            <a:ext cx="1137875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pitchFamily="-102" charset="2"/>
              <a:buNone/>
              <a:tabLst/>
              <a:defRPr/>
            </a:pPr>
            <a:r>
              <a:rPr lang="en-US" sz="1000" b="0" i="0" u="none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ea typeface="Comic Sans MS" pitchFamily="-111" charset="0"/>
                <a:cs typeface="Futura Medium" panose="020B0602020204020303" pitchFamily="34" charset="-79"/>
              </a:rPr>
              <a:t>WP2 meeting – September 9, 2025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11433113" y="6388975"/>
            <a:ext cx="4267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Font typeface="Wingdings" charset="0"/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BC95CE6-4FD9-314C-8EF5-FEBCB241E456}" type="slidenum">
              <a:rPr lang="en-US" sz="1400" i="0" u="none" smtClean="0">
                <a:solidFill>
                  <a:srgbClr val="16165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pPr eaLnBrk="1" hangingPunct="1">
                <a:defRPr/>
              </a:pPr>
              <a:t>‹#›</a:t>
            </a:fld>
            <a:endParaRPr lang="en-US" sz="1400" i="0" u="none" dirty="0">
              <a:solidFill>
                <a:srgbClr val="16165D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0" name="Rectangle 1123"/>
          <p:cNvSpPr>
            <a:spLocks noChangeArrowheads="1"/>
          </p:cNvSpPr>
          <p:nvPr userDrawn="1"/>
        </p:nvSpPr>
        <p:spPr bwMode="auto">
          <a:xfrm>
            <a:off x="113951" y="6421577"/>
            <a:ext cx="12030481" cy="338554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  <a:defRPr/>
            </a:pPr>
            <a:endParaRPr lang="en-US" sz="1600" dirty="0">
              <a:latin typeface="Verdana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A4175-718D-484C-AC7C-CC96D9B24E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6200000">
            <a:off x="-1233792" y="3573936"/>
            <a:ext cx="3079584" cy="612000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64C23D-4E68-1B45-9A27-D84C9569AEF0}"/>
              </a:ext>
            </a:extLst>
          </p:cNvPr>
          <p:cNvSpPr/>
          <p:nvPr userDrawn="1"/>
        </p:nvSpPr>
        <p:spPr bwMode="auto">
          <a:xfrm>
            <a:off x="-1" y="2254685"/>
            <a:ext cx="612001" cy="321514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1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D45A0-209D-D1FB-96A8-F174CD0CC299}"/>
              </a:ext>
            </a:extLst>
          </p:cNvPr>
          <p:cNvSpPr/>
          <p:nvPr userDrawn="1"/>
        </p:nvSpPr>
        <p:spPr bwMode="auto">
          <a:xfrm>
            <a:off x="1" y="153158"/>
            <a:ext cx="12192000" cy="576000"/>
          </a:xfrm>
          <a:prstGeom prst="rect">
            <a:avLst/>
          </a:prstGeom>
          <a:solidFill>
            <a:srgbClr val="1A2D3B"/>
          </a:solidFill>
          <a:ln w="9525" cap="flat" cmpd="sng" algn="ctr">
            <a:solidFill>
              <a:srgbClr val="3574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pPr>
              <a:buFont typeface="Wingdings" charset="2"/>
              <a:buNone/>
              <a:defRPr/>
            </a:pPr>
            <a:endParaRPr lang="en-US" sz="1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98EFA1-4909-88F2-BAFB-5E1D6B07475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37052" y="0"/>
            <a:ext cx="0" cy="6858000"/>
          </a:xfrm>
          <a:prstGeom prst="line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" name="Picture 3" descr="A logo with a computer chip&#10;&#10;AI-generated content may be incorrect.">
            <a:extLst>
              <a:ext uri="{FF2B5EF4-FFF2-40B4-BE49-F238E27FC236}">
                <a16:creationId xmlns:a16="http://schemas.microsoft.com/office/drawing/2014/main" id="{4CF27F2B-BAD5-42E2-BB1B-43E13B11A3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45758" y="50717"/>
            <a:ext cx="801430" cy="8014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ClrTx/>
              <a:buFontTx/>
              <a:buNone/>
              <a:defRPr sz="1400" i="0" u="none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74" name="Rectangle 70"/>
          <p:cNvSpPr>
            <a:spLocks noChangeArrowheads="1"/>
          </p:cNvSpPr>
          <p:nvPr userDrawn="1"/>
        </p:nvSpPr>
        <p:spPr bwMode="auto">
          <a:xfrm flipH="1">
            <a:off x="5362773" y="2726323"/>
            <a:ext cx="184731" cy="3385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  <a:defRPr/>
            </a:pPr>
            <a:endParaRPr lang="en-US" sz="1600">
              <a:latin typeface="Verdana" charset="0"/>
            </a:endParaRPr>
          </a:p>
        </p:txBody>
      </p:sp>
      <p:sp>
        <p:nvSpPr>
          <p:cNvPr id="226379" name="Rectangle 75"/>
          <p:cNvSpPr>
            <a:spLocks noChangeArrowheads="1"/>
          </p:cNvSpPr>
          <p:nvPr userDrawn="1"/>
        </p:nvSpPr>
        <p:spPr bwMode="auto">
          <a:xfrm flipH="1">
            <a:off x="6424246" y="4072523"/>
            <a:ext cx="4517292" cy="338554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None/>
              <a:defRPr/>
            </a:pPr>
            <a:endParaRPr lang="en-US" sz="1600"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hyperlink" Target="https://cern.zoom.us/j/640142862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C2A35A23-28D8-464C-8EA4-2C698EEE1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33792" y="3573936"/>
            <a:ext cx="3079584" cy="612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>
              <a:schemeClr val="accent1"/>
            </a:glo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C60705-6C88-7E48-9E9D-BD11A75E1949}"/>
              </a:ext>
            </a:extLst>
          </p:cNvPr>
          <p:cNvSpPr/>
          <p:nvPr/>
        </p:nvSpPr>
        <p:spPr bwMode="auto">
          <a:xfrm>
            <a:off x="-2575" y="1514454"/>
            <a:ext cx="648000" cy="536400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it-IT" sz="1600" b="0" i="1" u="sng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75290F-1591-32D1-35C0-00EFE711DCBA}"/>
              </a:ext>
            </a:extLst>
          </p:cNvPr>
          <p:cNvCxnSpPr>
            <a:cxnSpLocks/>
          </p:cNvCxnSpPr>
          <p:nvPr/>
        </p:nvCxnSpPr>
        <p:spPr bwMode="auto">
          <a:xfrm flipV="1">
            <a:off x="637052" y="0"/>
            <a:ext cx="0" cy="6858000"/>
          </a:xfrm>
          <a:prstGeom prst="line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 Box 6">
            <a:extLst>
              <a:ext uri="{FF2B5EF4-FFF2-40B4-BE49-F238E27FC236}">
                <a16:creationId xmlns:a16="http://schemas.microsoft.com/office/drawing/2014/main" id="{9FDA5EF0-AF20-A13B-A12B-6B2C40DD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046" y="2824519"/>
            <a:ext cx="10435114" cy="142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it-IT" sz="2000" i="0" u="non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Lodovico Ratti </a:t>
            </a:r>
          </a:p>
          <a:p>
            <a:pPr>
              <a:lnSpc>
                <a:spcPct val="150000"/>
              </a:lnSpc>
            </a:pPr>
            <a:r>
              <a:rPr lang="it-IT" sz="2000" i="0" u="non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Università di Pavia and INFN Pavia</a:t>
            </a:r>
          </a:p>
          <a:p>
            <a:pPr>
              <a:lnSpc>
                <a:spcPct val="150000"/>
              </a:lnSpc>
            </a:pPr>
            <a:r>
              <a:rPr lang="it-IT" sz="2000" i="0" u="non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</a:t>
            </a:r>
            <a:r>
              <a:rPr lang="it-IT" sz="2000" i="0" u="none" dirty="0" err="1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lodovico.ratti@unipv.it</a:t>
            </a:r>
            <a:r>
              <a:rPr lang="it-IT" sz="2000" i="0" u="non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)</a:t>
            </a:r>
            <a:endParaRPr lang="en-GB" sz="2000" i="0" u="none" dirty="0">
              <a:solidFill>
                <a:srgbClr val="002060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AA5E05C2-CF22-D9F7-E2A1-162AAC75B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365" y="5334383"/>
            <a:ext cx="100719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 i="0" u="non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WP2 meeting</a:t>
            </a:r>
            <a:endParaRPr lang="en-US" sz="2000" i="0" u="none" dirty="0">
              <a:solidFill>
                <a:schemeClr val="accent6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GB" sz="20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https://cern.zoom.us/j/6401428621</a:t>
            </a:r>
            <a:endParaRPr lang="en-GB" sz="2000" i="0" u="none" dirty="0">
              <a:solidFill>
                <a:schemeClr val="accent6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2000" i="0" u="none" dirty="0">
              <a:solidFill>
                <a:srgbClr val="002060"/>
              </a:solidFill>
              <a:latin typeface="Futura Medium" panose="020B0602020204020303" pitchFamily="34" charset="-79"/>
              <a:cs typeface="Futura Medium" panose="020B0602020204020303" pitchFamily="34" charset="-79"/>
              <a:sym typeface="Symbol" charset="0"/>
            </a:endParaRPr>
          </a:p>
          <a:p>
            <a:r>
              <a:rPr lang="en-US" sz="2000" i="0" u="none" dirty="0">
                <a:solidFill>
                  <a:srgbClr val="002060"/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Symbol" charset="0"/>
              </a:rPr>
              <a:t>September 9, 2025</a:t>
            </a:r>
            <a:endParaRPr lang="en-US" i="0" u="none" dirty="0">
              <a:solidFill>
                <a:srgbClr val="002060"/>
              </a:solidFill>
              <a:latin typeface="Futura Medium" panose="020B0602020204020303" pitchFamily="34" charset="-79"/>
              <a:cs typeface="Futura Medium" panose="020B0602020204020303" pitchFamily="34" charset="-79"/>
              <a:sym typeface="Symbo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0DDFEB-AACA-B360-88E7-B03ED305C26E}"/>
              </a:ext>
            </a:extLst>
          </p:cNvPr>
          <p:cNvSpPr/>
          <p:nvPr/>
        </p:nvSpPr>
        <p:spPr bwMode="auto">
          <a:xfrm>
            <a:off x="-2574" y="181102"/>
            <a:ext cx="12194573" cy="1980000"/>
          </a:xfrm>
          <a:prstGeom prst="rect">
            <a:avLst/>
          </a:prstGeom>
          <a:solidFill>
            <a:srgbClr val="172E40"/>
          </a:solidFill>
          <a:ln w="9525" cap="flat" cmpd="sng" algn="ctr">
            <a:solidFill>
              <a:srgbClr val="3177C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Verdana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28494F4-10CE-D3CE-A2F6-9D03D6DC5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79" y="750645"/>
            <a:ext cx="9799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3600" i="0" u="none" dirty="0">
                <a:latin typeface="Futura Medium" panose="020B0602020204020303" pitchFamily="34" charset="-79"/>
                <a:cs typeface="Futura Medium" panose="020B0602020204020303" pitchFamily="34" charset="-79"/>
              </a:rPr>
              <a:t>Online DCR measurements on CMOS SPADs</a:t>
            </a:r>
            <a:endParaRPr lang="en-GB" sz="3600" i="0" u="none" dirty="0">
              <a:effectLst/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5" name="Picture 4" descr="A logo with a computer chip&#10;&#10;AI-generated content may be incorrect.">
            <a:extLst>
              <a:ext uri="{FF2B5EF4-FFF2-40B4-BE49-F238E27FC236}">
                <a16:creationId xmlns:a16="http://schemas.microsoft.com/office/drawing/2014/main" id="{C7040454-24F5-645D-84B8-848170270B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0990" y="2448648"/>
            <a:ext cx="1960703" cy="19607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07406373-5C89-9E91-F514-609A5E71C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489" y="5521233"/>
            <a:ext cx="5826733" cy="9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 algn="l" eaLnBrk="0" hangingPunct="0">
              <a:spcBef>
                <a:spcPts val="48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150 nm CMOS technology</a:t>
            </a:r>
          </a:p>
          <a:p>
            <a:pPr marL="285750" indent="-285750" algn="l" eaLnBrk="0" hangingPunct="0">
              <a:spcBef>
                <a:spcPts val="48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Available for characterization in </a:t>
            </a:r>
            <a:r>
              <a:rPr lang="en-US" sz="1800" i="0" u="none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single-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en-US" sz="1800" i="0" u="none" dirty="0">
                <a:solidFill>
                  <a:srgbClr val="C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dual-layer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configuration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2630511-6F43-D807-5A25-00536E7A1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472" y="178360"/>
            <a:ext cx="94047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t-IT" sz="2800" i="0" u="none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Comic Sans MS" panose="030F0902030302020204" pitchFamily="66" charset="0"/>
              </a:rPr>
              <a:t>Device under test: 150 nm CMOS SPAD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193F20-43E8-FDF3-1301-6F0961D2C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842" y="3450116"/>
            <a:ext cx="3718389" cy="1944000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E024E3F1-F53C-6333-1EBC-543D00391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8367" y="3921883"/>
            <a:ext cx="17707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ts val="480"/>
              </a:spcBef>
              <a:buClrTx/>
            </a:pP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P+/N-well junction, isolated from substrate by deep n-well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8BE823-D083-2921-0C8A-38A3FF051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096" y="1045654"/>
            <a:ext cx="6382800" cy="2339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4D55C-A9EB-149E-18E1-C5A0F7C25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78" y="701580"/>
            <a:ext cx="5990400" cy="59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99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96069100-A792-2E44-924D-A91DB43A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343" y="1172413"/>
            <a:ext cx="5040000" cy="4680244"/>
          </a:xfrm>
          <a:prstGeom prst="rect">
            <a:avLst/>
          </a:prstGeom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3569E9F9-B02F-EF19-F290-02767B7ED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71646"/>
            <a:ext cx="8061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800" i="0" u="none" dirty="0">
                <a:latin typeface="Futura Medium" panose="020B0602020204020303" pitchFamily="34" charset="-79"/>
                <a:cs typeface="Futura Medium" panose="020B0602020204020303" pitchFamily="34" charset="-79"/>
                <a:sym typeface="Symbol" pitchFamily="-102" charset="2"/>
              </a:rPr>
              <a:t>Neutron irradiation and test procedure</a:t>
            </a:r>
            <a:endParaRPr lang="it-IT" sz="2800" i="0" u="none" dirty="0">
              <a:latin typeface="Futura Medium" panose="020B0602020204020303" pitchFamily="34" charset="-79"/>
              <a:cs typeface="Futura Medium" panose="020B0602020204020303" pitchFamily="34" charset="-79"/>
              <a:sym typeface="Symbol" pitchFamily="-102" charset="2"/>
            </a:endParaRP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17FAD8A-655B-950C-8AAE-41E067F5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094" y="5825534"/>
            <a:ext cx="1389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i="0" u="none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 mm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8DAB9C-0186-CCBC-B333-F71702A1EFD2}"/>
              </a:ext>
            </a:extLst>
          </p:cNvPr>
          <p:cNvCxnSpPr>
            <a:cxnSpLocks/>
          </p:cNvCxnSpPr>
          <p:nvPr/>
        </p:nvCxnSpPr>
        <p:spPr bwMode="auto">
          <a:xfrm>
            <a:off x="9526029" y="6030122"/>
            <a:ext cx="1942314" cy="4718"/>
          </a:xfrm>
          <a:prstGeom prst="straightConnector1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5F9F8E8-974E-081D-BCA3-B3C9ED526170}"/>
              </a:ext>
            </a:extLst>
          </p:cNvPr>
          <p:cNvCxnSpPr>
            <a:cxnSpLocks/>
          </p:cNvCxnSpPr>
          <p:nvPr/>
        </p:nvCxnSpPr>
        <p:spPr bwMode="auto">
          <a:xfrm flipH="1">
            <a:off x="6428343" y="6034840"/>
            <a:ext cx="2290131" cy="0"/>
          </a:xfrm>
          <a:prstGeom prst="straightConnector1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3F630E2-0A9B-3A52-8F1E-0CF372C6216E}"/>
              </a:ext>
            </a:extLst>
          </p:cNvPr>
          <p:cNvCxnSpPr>
            <a:cxnSpLocks/>
          </p:cNvCxnSpPr>
          <p:nvPr/>
        </p:nvCxnSpPr>
        <p:spPr bwMode="auto">
          <a:xfrm>
            <a:off x="6186674" y="3983916"/>
            <a:ext cx="0" cy="1841618"/>
          </a:xfrm>
          <a:prstGeom prst="straightConnector1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F71F05E4-19D8-DD27-8518-0285AA7B9F8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517258" y="3371732"/>
            <a:ext cx="1389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ts val="480"/>
              </a:spcBef>
              <a:buClrTx/>
              <a:buFontTx/>
              <a:buNone/>
            </a:pPr>
            <a:r>
              <a:rPr lang="en-US" i="0" u="none" dirty="0">
                <a:solidFill>
                  <a:srgbClr val="FF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 mm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9CEEE9-BF26-61E0-232B-02FEF9194983}"/>
              </a:ext>
            </a:extLst>
          </p:cNvPr>
          <p:cNvCxnSpPr>
            <a:cxnSpLocks/>
          </p:cNvCxnSpPr>
          <p:nvPr/>
        </p:nvCxnSpPr>
        <p:spPr bwMode="auto">
          <a:xfrm flipV="1">
            <a:off x="6205903" y="1172413"/>
            <a:ext cx="6211" cy="2003537"/>
          </a:xfrm>
          <a:prstGeom prst="straightConnector1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5117F4B8-0772-3715-7ED1-1E5DFC0E7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6704" y="1172413"/>
                <a:ext cx="4771544" cy="45858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55600" indent="-355600" eaLnBrk="0" hangingPunct="0"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2pPr>
                <a:lvl3pPr eaLnBrk="0" hangingPunct="0"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3pPr>
                <a:lvl4pPr eaLnBrk="0" hangingPunct="0"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4pPr>
                <a:lvl5pPr eaLnBrk="0" hangingPunct="0"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i="1" u="sng">
                    <a:solidFill>
                      <a:schemeClr val="bg1"/>
                    </a:solidFill>
                    <a:latin typeface="Verdana" charset="0"/>
                    <a:ea typeface="ＭＳ Ｐゴシック" charset="0"/>
                  </a:defRPr>
                </a:lvl9pPr>
              </a:lstStyle>
              <a:p>
                <a:pPr marL="285750" indent="-285750" algn="l">
                  <a:spcBef>
                    <a:spcPts val="900"/>
                  </a:spcBef>
                  <a:spcAft>
                    <a:spcPts val="3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Three chips exposed to neutrons (0.5 to 3 MeV) in different steps up to a maximum fluence of 4.3x10</a:t>
                </a:r>
                <a:r>
                  <a:rPr lang="en-US" sz="1800" i="0" u="none" baseline="30000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10</a:t>
                </a: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1 MeV neutron equivalent cm</a:t>
                </a:r>
                <a:r>
                  <a:rPr lang="en-US" sz="1800" i="0" u="none" baseline="30000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-2</a:t>
                </a:r>
              </a:p>
              <a:p>
                <a:pPr marL="285750" indent="-285750" algn="l">
                  <a:spcBef>
                    <a:spcPts val="900"/>
                  </a:spcBef>
                  <a:spcAft>
                    <a:spcPts val="3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Relatively low flux: 3x10</a:t>
                </a:r>
                <a:r>
                  <a:rPr lang="en-US" sz="1800" i="0" u="none" baseline="30000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6</a:t>
                </a: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 1 MeV neutron equivalent cm</a:t>
                </a:r>
                <a:r>
                  <a:rPr lang="en-US" sz="1800" i="0" u="none" baseline="30000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-2</a:t>
                </a: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s</a:t>
                </a:r>
                <a:r>
                  <a:rPr lang="en-US" sz="1800" i="0" u="none" baseline="30000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-1</a:t>
                </a:r>
              </a:p>
              <a:p>
                <a:pPr marL="285750" indent="-285750" algn="l">
                  <a:spcBef>
                    <a:spcPts val="900"/>
                  </a:spcBef>
                  <a:spcAft>
                    <a:spcPts val="3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Readout electronics biased in standard condition, SPADs biased at an excess voltage of 1.3 V</a:t>
                </a:r>
                <a:endParaRPr lang="en-US" sz="1800" i="0" u="none" baseline="30000" dirty="0">
                  <a:solidFill>
                    <a:schemeClr val="accent6">
                      <a:lumMod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  <a:p>
                <a:pPr marL="285750" indent="-285750" algn="l">
                  <a:spcBef>
                    <a:spcPts val="900"/>
                  </a:spcBef>
                  <a:spcAft>
                    <a:spcPts val="3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Irradiation and measurements (online and at the end of each step) performed at T=20</a:t>
                </a:r>
                <a14:m>
                  <m:oMath xmlns:m="http://schemas.openxmlformats.org/officeDocument/2006/math">
                    <m:r>
                      <a:rPr lang="en-US" sz="1800" b="0" i="0" u="none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 charset="0"/>
                      </a:rPr>
                      <m:t>°</m:t>
                    </m:r>
                    <m:r>
                      <a:rPr lang="en-US" sz="1800" i="1" u="none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 charset="0"/>
                      </a:rPr>
                      <m:t>±</m:t>
                    </m:r>
                    <m:r>
                      <m:rPr>
                        <m:nor/>
                      </m:rPr>
                      <a:rPr lang="it-IT" sz="1800" b="0" i="0" u="non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Futura Medium" panose="020B0602020204020303" pitchFamily="34" charset="-79"/>
                        <a:cs typeface="Futura Medium" panose="020B0602020204020303" pitchFamily="34" charset="-79"/>
                      </a:rPr>
                      <m:t>1</m:t>
                    </m:r>
                  </m:oMath>
                </a14:m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°C </a:t>
                </a:r>
              </a:p>
              <a:p>
                <a:pPr marL="285750" indent="-285750" algn="l">
                  <a:spcBef>
                    <a:spcPts val="900"/>
                  </a:spcBef>
                  <a:spcAft>
                    <a:spcPts val="300"/>
                  </a:spcAft>
                  <a:buClr>
                    <a:schemeClr val="tx1"/>
                  </a:buClr>
                  <a:buFont typeface="Courier New" panose="02070309020205020404" pitchFamily="49" charset="0"/>
                  <a:buChar char="o"/>
                  <a:defRPr/>
                </a:pPr>
                <a:r>
                  <a:rPr lang="en-US" sz="1800" i="0" u="none" dirty="0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Time resolved measurements performed with a time resolution of 100 </a:t>
                </a:r>
                <a:r>
                  <a:rPr lang="en-US" sz="1800" i="0" u="none" dirty="0" err="1">
                    <a:solidFill>
                      <a:schemeClr val="accent6">
                        <a:lumMod val="50000"/>
                      </a:schemeClr>
                    </a:solidFill>
                    <a:latin typeface="Futura Medium" panose="020B0602020204020303" pitchFamily="34" charset="-79"/>
                    <a:cs typeface="Futura Medium" panose="020B0602020204020303" pitchFamily="34" charset="-79"/>
                  </a:rPr>
                  <a:t>ms</a:t>
                </a:r>
                <a:endParaRPr lang="en-US" sz="1800" i="0" u="none" dirty="0">
                  <a:solidFill>
                    <a:schemeClr val="accent6">
                      <a:lumMod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endParaRPr>
              </a:p>
            </p:txBody>
          </p:sp>
        </mc:Choice>
        <mc:Fallback>
          <p:sp>
            <p:nvSpPr>
              <p:cNvPr id="10" name="Text Box 6">
                <a:extLst>
                  <a:ext uri="{FF2B5EF4-FFF2-40B4-BE49-F238E27FC236}">
                    <a16:creationId xmlns:a16="http://schemas.microsoft.com/office/drawing/2014/main" id="{5117F4B8-0772-3715-7ED1-1E5DFC0E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04" y="1172413"/>
                <a:ext cx="4771544" cy="4585871"/>
              </a:xfrm>
              <a:prstGeom prst="rect">
                <a:avLst/>
              </a:prstGeom>
              <a:blipFill>
                <a:blip r:embed="rId3"/>
                <a:stretch>
                  <a:fillRect l="-796" t="-552" r="-2122" b="-82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120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a machine and equipment&#10;&#10;Description automatically generated with medium confidence">
            <a:extLst>
              <a:ext uri="{FF2B5EF4-FFF2-40B4-BE49-F238E27FC236}">
                <a16:creationId xmlns:a16="http://schemas.microsoft.com/office/drawing/2014/main" id="{684EC304-A5DE-7917-91A8-17EF4DCE3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80" y="788387"/>
            <a:ext cx="8016000" cy="6012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24B76F-4C3C-9406-1387-C0814C9E079E}"/>
              </a:ext>
            </a:extLst>
          </p:cNvPr>
          <p:cNvSpPr/>
          <p:nvPr/>
        </p:nvSpPr>
        <p:spPr>
          <a:xfrm>
            <a:off x="3810461" y="2650656"/>
            <a:ext cx="1151412" cy="1901952"/>
          </a:xfrm>
          <a:prstGeom prst="roundRect">
            <a:avLst/>
          </a:prstGeom>
          <a:solidFill>
            <a:schemeClr val="tx2">
              <a:lumMod val="50000"/>
              <a:alpha val="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B09F8AD4-8A3C-2DDC-9AA7-13D9F60F6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059" y="3037831"/>
            <a:ext cx="10200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480"/>
              </a:spcBef>
              <a:buClrTx/>
              <a:buFontTx/>
              <a:buNone/>
            </a:pPr>
            <a:r>
              <a:rPr lang="en-US" sz="2000" i="0" u="none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DUT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14C21A-DE2F-5294-C57C-5C2E1B1AB60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79770" y="3400103"/>
            <a:ext cx="1216175" cy="194801"/>
          </a:xfrm>
          <a:prstGeom prst="line">
            <a:avLst/>
          </a:prstGeom>
          <a:solidFill>
            <a:schemeClr val="bg1">
              <a:alpha val="80000"/>
            </a:schemeClr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794785-A251-B859-D5A5-C6E0B77DB7C3}"/>
              </a:ext>
            </a:extLst>
          </p:cNvPr>
          <p:cNvSpPr/>
          <p:nvPr/>
        </p:nvSpPr>
        <p:spPr>
          <a:xfrm>
            <a:off x="6887964" y="2122862"/>
            <a:ext cx="1238002" cy="1901952"/>
          </a:xfrm>
          <a:prstGeom prst="roundRect">
            <a:avLst/>
          </a:prstGeom>
          <a:solidFill>
            <a:schemeClr val="tx2">
              <a:lumMod val="50000"/>
              <a:alpha val="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E412EE-3824-0A8F-3AE1-A7B482B6F9D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234317" y="3332103"/>
            <a:ext cx="471600" cy="86400"/>
          </a:xfrm>
          <a:prstGeom prst="line">
            <a:avLst/>
          </a:prstGeom>
          <a:solidFill>
            <a:schemeClr val="bg1">
              <a:alpha val="80000"/>
            </a:schemeClr>
          </a:solidFill>
          <a:ln w="349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00625E-2519-D002-30AE-25A004297C9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21596" y="1458318"/>
            <a:ext cx="4303233" cy="822323"/>
          </a:xfrm>
          <a:prstGeom prst="line">
            <a:avLst/>
          </a:prstGeom>
          <a:solidFill>
            <a:schemeClr val="bg1">
              <a:alpha val="80000"/>
            </a:schemeClr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Box 6">
            <a:extLst>
              <a:ext uri="{FF2B5EF4-FFF2-40B4-BE49-F238E27FC236}">
                <a16:creationId xmlns:a16="http://schemas.microsoft.com/office/drawing/2014/main" id="{E620A3C4-C7ED-39F4-C6AA-C86BE8DFE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650" y="830970"/>
            <a:ext cx="187839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480"/>
              </a:spcBef>
              <a:buClrTx/>
              <a:buFontTx/>
              <a:buNone/>
            </a:pPr>
            <a:r>
              <a:rPr lang="en-US" sz="2000" i="0" u="none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test board (bias, configuration, readout)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1F88D0-1C4B-4423-C444-71687ECE6C7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67793" y="1401118"/>
            <a:ext cx="378000" cy="75600"/>
          </a:xfrm>
          <a:prstGeom prst="line">
            <a:avLst/>
          </a:prstGeom>
          <a:solidFill>
            <a:schemeClr val="bg1">
              <a:alpha val="80000"/>
            </a:schemeClr>
          </a:solidFill>
          <a:ln w="349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DB4CFA3-89E8-1884-E2D8-EBB68EF2EAEB}"/>
              </a:ext>
            </a:extLst>
          </p:cNvPr>
          <p:cNvSpPr/>
          <p:nvPr/>
        </p:nvSpPr>
        <p:spPr>
          <a:xfrm>
            <a:off x="6450269" y="4214369"/>
            <a:ext cx="4027293" cy="1705034"/>
          </a:xfrm>
          <a:prstGeom prst="roundRect">
            <a:avLst/>
          </a:prstGeom>
          <a:solidFill>
            <a:schemeClr val="tx2">
              <a:lumMod val="50000"/>
              <a:alpha val="0"/>
            </a:schemeClr>
          </a:solidFill>
          <a:ln w="4762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AA13FAD-1342-5369-4D18-FB9C45F2D435}"/>
              </a:ext>
            </a:extLst>
          </p:cNvPr>
          <p:cNvCxnSpPr>
            <a:cxnSpLocks/>
          </p:cNvCxnSpPr>
          <p:nvPr/>
        </p:nvCxnSpPr>
        <p:spPr bwMode="auto">
          <a:xfrm flipH="1">
            <a:off x="2704465" y="5360065"/>
            <a:ext cx="3742176" cy="604960"/>
          </a:xfrm>
          <a:prstGeom prst="line">
            <a:avLst/>
          </a:prstGeom>
          <a:solidFill>
            <a:schemeClr val="bg1">
              <a:alpha val="80000"/>
            </a:schemeClr>
          </a:solidFill>
          <a:ln w="349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753381-F2DD-4791-3FCE-E455BD71D3EF}"/>
              </a:ext>
            </a:extLst>
          </p:cNvPr>
          <p:cNvCxnSpPr>
            <a:cxnSpLocks/>
          </p:cNvCxnSpPr>
          <p:nvPr/>
        </p:nvCxnSpPr>
        <p:spPr bwMode="auto">
          <a:xfrm flipH="1">
            <a:off x="2310517" y="5990425"/>
            <a:ext cx="385200" cy="72000"/>
          </a:xfrm>
          <a:prstGeom prst="line">
            <a:avLst/>
          </a:prstGeom>
          <a:solidFill>
            <a:schemeClr val="bg1">
              <a:alpha val="80000"/>
            </a:schemeClr>
          </a:solidFill>
          <a:ln w="3492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6">
            <a:extLst>
              <a:ext uri="{FF2B5EF4-FFF2-40B4-BE49-F238E27FC236}">
                <a16:creationId xmlns:a16="http://schemas.microsoft.com/office/drawing/2014/main" id="{D8D04BB2-F7D1-8E7F-070D-016E3CA4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112" y="5823703"/>
            <a:ext cx="15243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ts val="480"/>
              </a:spcBef>
              <a:buClrTx/>
              <a:buFontTx/>
              <a:buNone/>
            </a:pPr>
            <a:r>
              <a:rPr lang="en-US" sz="2000" i="0" u="none" dirty="0">
                <a:solidFill>
                  <a:srgbClr val="0070C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proton beam pipe</a:t>
            </a: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FA91E27E-C52B-0C36-FED6-9E0F3BDA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71646"/>
            <a:ext cx="8061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800" i="0" u="none" dirty="0">
                <a:latin typeface="Futura Medium" panose="020B0602020204020303" pitchFamily="34" charset="-79"/>
                <a:cs typeface="Futura Medium" panose="020B0602020204020303" pitchFamily="34" charset="-79"/>
                <a:sym typeface="Symbol" pitchFamily="-102" charset="2"/>
              </a:rPr>
              <a:t>Test setup</a:t>
            </a:r>
            <a:endParaRPr lang="it-IT" sz="2800" i="0" u="none" dirty="0">
              <a:latin typeface="Futura Medium" panose="020B0602020204020303" pitchFamily="34" charset="-79"/>
              <a:cs typeface="Futura Medium" panose="020B0602020204020303" pitchFamily="34" charset="-79"/>
              <a:sym typeface="Symbol" pitchFamily="-10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8671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F0CEE90A-7AA4-F369-D384-6FD95F6E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450" y="171646"/>
            <a:ext cx="80610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FontTx/>
              <a:buNone/>
            </a:pPr>
            <a:r>
              <a:rPr lang="en-US" sz="2800" i="0" u="none" dirty="0">
                <a:latin typeface="Futura Medium" panose="020B0602020204020303" pitchFamily="34" charset="-79"/>
                <a:cs typeface="Futura Medium" panose="020B0602020204020303" pitchFamily="34" charset="-79"/>
                <a:sym typeface="Symbol" pitchFamily="-102" charset="2"/>
              </a:rPr>
              <a:t>Online DCR measurements</a:t>
            </a:r>
            <a:endParaRPr lang="it-IT" sz="2800" i="0" u="none" dirty="0">
              <a:latin typeface="Futura Medium" panose="020B0602020204020303" pitchFamily="34" charset="-79"/>
              <a:cs typeface="Futura Medium" panose="020B0602020204020303" pitchFamily="34" charset="-79"/>
              <a:sym typeface="Symbol" pitchFamily="-102" charset="2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5BF219A6-8EDA-A373-0677-0B95E1EB6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03" y="1172413"/>
            <a:ext cx="10553337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i="0" u="none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72 pixels, 48 from array A1 and 24 from array A3, were monitored during irradiation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 DCR was measured while the samples were being irradiated</a:t>
            </a:r>
          </a:p>
          <a:p>
            <a:pPr marL="285750" indent="-28575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i="0" u="none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Three chips, 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two</a:t>
            </a:r>
            <a:r>
              <a:rPr lang="en-US" sz="1800" i="0" u="none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 single layer, one dual layer</a:t>
            </a:r>
          </a:p>
          <a:p>
            <a:pPr marL="285750" indent="-28575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i="0" u="none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Online DCR measurement procedure: of the 72 pixels</a:t>
            </a:r>
          </a:p>
          <a:p>
            <a:pPr marL="901700" lvl="2" indent="-34290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9 pixels at a time are enabled for a 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Symbol" pitchFamily="2" charset="2"/>
                <a:cs typeface="Futura Medium" panose="020B0602020204020303" pitchFamily="34" charset="-79"/>
                <a:sym typeface="Wingdings" pitchFamily="2" charset="2"/>
              </a:rPr>
              <a:t>D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 time window, then their single bit memories are read out in parallel and reset</a:t>
            </a:r>
          </a:p>
          <a:p>
            <a:pPr marL="901700" lvl="2" indent="-34290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i="0" u="none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the previous operation is repeated N</a:t>
            </a:r>
            <a:r>
              <a:rPr lang="en-US" sz="1800" i="0" u="none" baseline="-25000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r</a:t>
            </a:r>
            <a:r>
              <a:rPr lang="en-US" sz="1800" i="0" u="none" noProof="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 times for the same 9 pixels, resulting in an overall integration 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time N</a:t>
            </a:r>
            <a:r>
              <a:rPr lang="en-US" sz="1800" i="0" u="none" baseline="-2500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r 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Symbol" pitchFamily="2" charset="2"/>
                <a:cs typeface="Futura Medium" panose="020B0602020204020303" pitchFamily="34" charset="-79"/>
                <a:sym typeface="Wingdings" pitchFamily="2" charset="2"/>
              </a:rPr>
              <a:t>D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t, ensuring a sensitivity 1/N</a:t>
            </a:r>
            <a:r>
              <a:rPr lang="en-US" sz="1800" i="0" u="none" baseline="-2500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r 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Symbol" pitchFamily="2" charset="2"/>
                <a:cs typeface="Futura Medium" panose="020B0602020204020303" pitchFamily="34" charset="-79"/>
                <a:sym typeface="Wingdings" pitchFamily="2" charset="2"/>
              </a:rPr>
              <a:t>D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</a:t>
            </a:r>
          </a:p>
          <a:p>
            <a:pPr marL="901700" lvl="2" indent="-34290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the previous two steps are repeated for the other 63 pixels,  9 at a time</a:t>
            </a:r>
          </a:p>
          <a:p>
            <a:pPr marL="901700" lvl="2" indent="-34290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with 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Symbol" pitchFamily="2" charset="2"/>
                <a:cs typeface="Futura Medium" panose="020B0602020204020303" pitchFamily="34" charset="-79"/>
                <a:sym typeface="Wingdings" pitchFamily="2" charset="2"/>
              </a:rPr>
              <a:t>D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t=2 us, N</a:t>
            </a:r>
            <a:r>
              <a:rPr lang="en-US" sz="1800" i="0" u="none" baseline="-2500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r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=2500, sensitivity=200 Hz</a:t>
            </a:r>
          </a:p>
          <a:p>
            <a:pPr marL="901700" lvl="2" indent="-34290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with the previous settings, we were able to measure the DCR of each of the 72 pixels every 100 </a:t>
            </a:r>
            <a:r>
              <a:rPr lang="en-US" sz="1800" i="0" u="none" dirty="0" err="1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ms</a:t>
            </a:r>
            <a:endParaRPr lang="en-US" sz="1800" i="0" u="none" dirty="0">
              <a:solidFill>
                <a:schemeClr val="accent6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  <a:sym typeface="Wingdings" pitchFamily="2" charset="2"/>
            </a:endParaRPr>
          </a:p>
          <a:p>
            <a:pPr marL="285750" indent="-28575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Wingdings" pitchFamily="2" charset="2"/>
              </a:rPr>
              <a:t>A similar approach can be replicated in the 110 nm test chip, where 6 pads for parallel readout of A1 and A3 arrays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628351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04F62-22FA-D775-CE2C-A19B64FDE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8" y="875801"/>
            <a:ext cx="11345087" cy="385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88F548-595C-264B-B6AE-57238719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015" y="852651"/>
            <a:ext cx="3204000" cy="21606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88B46-2CC8-2B88-4E01-B3E5223BA71F}"/>
              </a:ext>
            </a:extLst>
          </p:cNvPr>
          <p:cNvSpPr/>
          <p:nvPr/>
        </p:nvSpPr>
        <p:spPr bwMode="auto">
          <a:xfrm>
            <a:off x="5660571" y="2119086"/>
            <a:ext cx="537029" cy="1741714"/>
          </a:xfrm>
          <a:prstGeom prst="rect">
            <a:avLst/>
          </a:prstGeom>
          <a:noFill/>
          <a:ln w="25400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E107"/>
              </a:buClr>
              <a:buSzTx/>
              <a:buFont typeface="Wingdings" charset="2"/>
              <a:buNone/>
              <a:tabLst/>
            </a:pPr>
            <a:endParaRPr kumimoji="0" lang="en-IT" sz="1600" b="0" i="1" u="sng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Verdana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9D0BB2-9814-31CE-47DC-D83041B212B5}"/>
              </a:ext>
            </a:extLst>
          </p:cNvPr>
          <p:cNvCxnSpPr>
            <a:cxnSpLocks/>
          </p:cNvCxnSpPr>
          <p:nvPr/>
        </p:nvCxnSpPr>
        <p:spPr bwMode="auto">
          <a:xfrm flipV="1">
            <a:off x="5660571" y="875801"/>
            <a:ext cx="951594" cy="1243285"/>
          </a:xfrm>
          <a:prstGeom prst="line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9A6FED8-3F11-A2FA-52EB-1F41EC597C6E}"/>
              </a:ext>
            </a:extLst>
          </p:cNvPr>
          <p:cNvCxnSpPr>
            <a:cxnSpLocks/>
          </p:cNvCxnSpPr>
          <p:nvPr/>
        </p:nvCxnSpPr>
        <p:spPr bwMode="auto">
          <a:xfrm flipV="1">
            <a:off x="6197600" y="2987051"/>
            <a:ext cx="3595415" cy="873749"/>
          </a:xfrm>
          <a:prstGeom prst="line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Box 4">
            <a:extLst>
              <a:ext uri="{FF2B5EF4-FFF2-40B4-BE49-F238E27FC236}">
                <a16:creationId xmlns:a16="http://schemas.microsoft.com/office/drawing/2014/main" id="{87720501-A6D4-AC5C-1F64-FA97AFC94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472" y="178360"/>
            <a:ext cx="6739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t-IT" sz="2800" i="0" u="none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Comic Sans MS" panose="030F0902030302020204" pitchFamily="66" charset="0"/>
              </a:rPr>
              <a:t>Time resolved DCR measurements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6EE380E-CD8D-78B4-C26F-42E0A042F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453" y="4798403"/>
            <a:ext cx="1106317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285750" indent="-28575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Online DCR measurements (100 </a:t>
            </a:r>
            <a:r>
              <a:rPr lang="en-US" sz="1800" i="0" u="none" dirty="0" err="1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ms</a:t>
            </a: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time resolution) make it possible to study short-term annealing processes – to be taken into account when estimating damage based on fluence and non-ionizing energy loss (NIEL)</a:t>
            </a:r>
          </a:p>
          <a:p>
            <a:pPr marL="285750" indent="-28575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buFont typeface="Courier New" panose="02070309020205020404" pitchFamily="49" charset="0"/>
              <a:buChar char="o"/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Significantly large set of events with pseudo-exponential recovery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E973816-9240-BC9C-912D-CF1B49BDF7FD}"/>
              </a:ext>
            </a:extLst>
          </p:cNvPr>
          <p:cNvCxnSpPr>
            <a:cxnSpLocks/>
          </p:cNvCxnSpPr>
          <p:nvPr/>
        </p:nvCxnSpPr>
        <p:spPr bwMode="auto">
          <a:xfrm>
            <a:off x="6612165" y="1291771"/>
            <a:ext cx="3180850" cy="0"/>
          </a:xfrm>
          <a:prstGeom prst="straightConnector1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0" name="Text Box 6">
            <a:extLst>
              <a:ext uri="{FF2B5EF4-FFF2-40B4-BE49-F238E27FC236}">
                <a16:creationId xmlns:a16="http://schemas.microsoft.com/office/drawing/2014/main" id="{41600F49-AC09-FE0D-6096-214713236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2046" y="965803"/>
            <a:ext cx="10533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150 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3AF21A-1A29-4715-C1AC-56CFB5C1A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68" y="908651"/>
            <a:ext cx="0" cy="0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8663D1B4-E955-3CCF-5C2E-4E063AC6D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705" y="1191622"/>
            <a:ext cx="28628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Symbol" pitchFamily="2" charset="2"/>
                <a:cs typeface="Futura Medium" panose="020B0602020204020303" pitchFamily="34" charset="-79"/>
              </a:rPr>
              <a:t>F</a:t>
            </a: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=8.10x10</a:t>
            </a:r>
            <a:r>
              <a:rPr lang="en-US" i="0" u="none" baseline="3000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9</a:t>
            </a: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cm</a:t>
            </a:r>
            <a:r>
              <a:rPr lang="en-US" i="0" u="none" baseline="30000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-2</a:t>
            </a:r>
            <a:endParaRPr lang="en-US" i="0" u="none" dirty="0">
              <a:solidFill>
                <a:schemeClr val="accent6">
                  <a:lumMod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3008E936-3474-9054-8213-C163BDE5A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125" y="1543626"/>
            <a:ext cx="1439134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Single-layer, A1 subarray (75 </a:t>
            </a: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Symbol" pitchFamily="2" charset="2"/>
                <a:cs typeface="Futura Medium" panose="020B0602020204020303" pitchFamily="34" charset="-79"/>
              </a:rPr>
              <a:t>m</a:t>
            </a:r>
            <a:r>
              <a:rPr lang="en-US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 pitch)</a:t>
            </a:r>
          </a:p>
        </p:txBody>
      </p:sp>
    </p:spTree>
    <p:extLst>
      <p:ext uri="{BB962C8B-B14F-4D97-AF65-F5344CB8AC3E}">
        <p14:creationId xmlns:p14="http://schemas.microsoft.com/office/powerpoint/2010/main" val="3527369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5764021-287F-5D0A-7386-BCC7E1F94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472" y="178360"/>
            <a:ext cx="6739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it-IT" sz="2800" i="0" u="none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  <a:sym typeface="Comic Sans MS" panose="030F0902030302020204" pitchFamily="66" charset="0"/>
              </a:rPr>
              <a:t>Neutron-triggered RTS fluctuations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7E09D2C7-BD44-168A-22FF-2D9AE672B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6" y="3108231"/>
            <a:ext cx="42719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sz="20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RTS fluctuations beginning a few tens to a few hundred of seconds after irradiation starts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D98E4-8384-325E-7A7E-4F91A36E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941" y="997756"/>
            <a:ext cx="6012000" cy="2700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98326-CCCF-9AD7-0898-C7515B03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41" y="3674881"/>
            <a:ext cx="6012000" cy="2700225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5F0A0752-BF1D-3290-8968-F36FB573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6" y="4502874"/>
            <a:ext cx="2819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bi-stable defect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B7FA37-4266-98CD-825B-209E73F77B16}"/>
              </a:ext>
            </a:extLst>
          </p:cNvPr>
          <p:cNvCxnSpPr>
            <a:cxnSpLocks/>
            <a:stCxn id="6" idx="1"/>
          </p:cNvCxnSpPr>
          <p:nvPr/>
        </p:nvCxnSpPr>
        <p:spPr bwMode="auto">
          <a:xfrm flipH="1">
            <a:off x="6300788" y="4687540"/>
            <a:ext cx="1100138" cy="273145"/>
          </a:xfrm>
          <a:prstGeom prst="line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 Box 6">
            <a:extLst>
              <a:ext uri="{FF2B5EF4-FFF2-40B4-BE49-F238E27FC236}">
                <a16:creationId xmlns:a16="http://schemas.microsoft.com/office/drawing/2014/main" id="{CBF41C35-869D-4199-C7E6-36C44E3F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105" y="2214478"/>
            <a:ext cx="3989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eaLnBrk="0" hangingPunct="0"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i="1" u="sng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marL="0" indent="0" algn="l">
              <a:spcBef>
                <a:spcPts val="900"/>
              </a:spcBef>
              <a:spcAft>
                <a:spcPts val="300"/>
              </a:spcAft>
              <a:buClr>
                <a:schemeClr val="tx1"/>
              </a:buClr>
              <a:defRPr/>
            </a:pPr>
            <a:r>
              <a:rPr lang="en-US" sz="1800" i="0" u="none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mostly bi-stable defect, two seldom appearing additional levels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2BFEF7-6100-6A55-59D6-80BF0ECA45B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00788" y="2574201"/>
            <a:ext cx="1100138" cy="39187"/>
          </a:xfrm>
          <a:prstGeom prst="line">
            <a:avLst/>
          </a:prstGeom>
          <a:solidFill>
            <a:schemeClr val="bg1"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0853450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FFE107"/>
          </a:buClr>
          <a:buSzTx/>
          <a:buFont typeface="Wingdings" charset="2"/>
          <a:buNone/>
          <a:tabLst/>
          <a:defRPr kumimoji="0" lang="it-IT" sz="1600" b="0" i="1" u="sng" strike="noStrike" cap="none" normalizeH="0" baseline="0">
            <a:ln>
              <a:noFill/>
            </a:ln>
            <a:solidFill>
              <a:schemeClr val="bg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191489</TotalTime>
  <Words>452</Words>
  <Application>Microsoft Macintosh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Cambria Math</vt:lpstr>
      <vt:lpstr>Courier New</vt:lpstr>
      <vt:lpstr>Futura Medium</vt:lpstr>
      <vt:lpstr>Symbol</vt:lpstr>
      <vt:lpstr>Times New Roman</vt:lpstr>
      <vt:lpstr>Verdana</vt:lpstr>
      <vt:lpstr>Wingdings</vt:lpstr>
      <vt:lpstr>Struttura predefinita</vt:lpstr>
      <vt:lpstr>Personalizza struttura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Università di Pavia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Lab S. E.</dc:creator>
  <cp:lastModifiedBy>Lodovico Ratti</cp:lastModifiedBy>
  <cp:revision>3616</cp:revision>
  <cp:lastPrinted>2025-05-27T13:44:15Z</cp:lastPrinted>
  <dcterms:created xsi:type="dcterms:W3CDTF">2011-12-05T01:14:14Z</dcterms:created>
  <dcterms:modified xsi:type="dcterms:W3CDTF">2025-09-09T11:55:40Z</dcterms:modified>
</cp:coreProperties>
</file>