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3" r:id="rId3"/>
    <p:sldMasterId id="2147483697" r:id="rId4"/>
  </p:sldMasterIdLst>
  <p:notesMasterIdLst>
    <p:notesMasterId r:id="rId27"/>
  </p:notesMasterIdLst>
  <p:sldIdLst>
    <p:sldId id="2305" r:id="rId5"/>
    <p:sldId id="1633" r:id="rId6"/>
    <p:sldId id="997" r:id="rId7"/>
    <p:sldId id="1604" r:id="rId8"/>
    <p:sldId id="1605" r:id="rId9"/>
    <p:sldId id="1637" r:id="rId10"/>
    <p:sldId id="2308" r:id="rId11"/>
    <p:sldId id="1342" r:id="rId12"/>
    <p:sldId id="2257" r:id="rId13"/>
    <p:sldId id="2309" r:id="rId14"/>
    <p:sldId id="2310" r:id="rId15"/>
    <p:sldId id="2295" r:id="rId16"/>
    <p:sldId id="1725" r:id="rId17"/>
    <p:sldId id="2297" r:id="rId18"/>
    <p:sldId id="2275" r:id="rId19"/>
    <p:sldId id="639" r:id="rId20"/>
    <p:sldId id="2290" r:id="rId21"/>
    <p:sldId id="2298" r:id="rId22"/>
    <p:sldId id="1720" r:id="rId23"/>
    <p:sldId id="1857" r:id="rId24"/>
    <p:sldId id="2311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CB03357-E9C3-5D42-AA1D-5CFBDF37CA2F}">
          <p14:sldIdLst>
            <p14:sldId id="2305"/>
          </p14:sldIdLst>
        </p14:section>
        <p14:section name="ET Organization" id="{1498AEE5-7775-324B-8418-ABEC999EAD61}">
          <p14:sldIdLst>
            <p14:sldId id="1633"/>
            <p14:sldId id="997"/>
          </p14:sldIdLst>
        </p14:section>
        <p14:section name="ET status" id="{88913871-CDFC-1D49-A615-74B9D9B1A239}">
          <p14:sldIdLst>
            <p14:sldId id="1604"/>
            <p14:sldId id="1605"/>
            <p14:sldId id="1637"/>
            <p14:sldId id="2308"/>
            <p14:sldId id="1342"/>
          </p14:sldIdLst>
        </p14:section>
        <p14:section name="Candidate Sites" id="{C8CC0442-7A44-1A4A-A07A-B18DD65F34C4}">
          <p14:sldIdLst>
            <p14:sldId id="2257"/>
            <p14:sldId id="2309"/>
            <p14:sldId id="2310"/>
          </p14:sldIdLst>
        </p14:section>
        <p14:section name="The Sardinia site" id="{C9EEA0BA-3786-DE47-BB69-D3C1105E32AE}">
          <p14:sldIdLst>
            <p14:sldId id="2295"/>
            <p14:sldId id="1725"/>
            <p14:sldId id="2297"/>
            <p14:sldId id="2275"/>
            <p14:sldId id="639"/>
            <p14:sldId id="2290"/>
            <p14:sldId id="2298"/>
            <p14:sldId id="1720"/>
            <p14:sldId id="1857"/>
            <p14:sldId id="2311"/>
            <p14:sldId id="277"/>
          </p14:sldIdLst>
        </p14:section>
        <p14:section name="Conclusions" id="{08E60057-FAA8-3E4A-9B05-26791AD5C4D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62C2"/>
    <a:srgbClr val="FF00EC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0"/>
    <p:restoredTop sz="94795"/>
  </p:normalViewPr>
  <p:slideViewPr>
    <p:cSldViewPr snapToGrid="0">
      <p:cViewPr varScale="1">
        <p:scale>
          <a:sx n="116" d="100"/>
          <a:sy n="116" d="100"/>
        </p:scale>
        <p:origin x="1144" y="184"/>
      </p:cViewPr>
      <p:guideLst/>
    </p:cSldViewPr>
  </p:slideViewPr>
  <p:outlineViewPr>
    <p:cViewPr>
      <p:scale>
        <a:sx n="33" d="100"/>
        <a:sy n="33" d="100"/>
      </p:scale>
      <p:origin x="0" y="-159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B03AE-1A8F-EB48-93B3-3BCEB6E1186A}" type="datetimeFigureOut">
              <a:rPr lang="en-US" smtClean="0"/>
              <a:t>10/2/25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B4E8F-ADD0-D444-8E35-5DCE73FFD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0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347CE-7434-4363-B16B-65D49A857F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049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B4E8F-ADD0-D444-8E35-5DCE73FFD7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84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got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numer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large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facilities</a:t>
            </a:r>
            <a:r>
              <a:rPr lang="de-DE" dirty="0"/>
              <a:t> </a:t>
            </a:r>
            <a:r>
              <a:rPr lang="de-DE" dirty="0" err="1"/>
              <a:t>scattered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participating</a:t>
            </a:r>
            <a:r>
              <a:rPr lang="de-DE" dirty="0"/>
              <a:t> countries. </a:t>
            </a:r>
          </a:p>
          <a:p>
            <a:r>
              <a:rPr lang="de-DE" dirty="0"/>
              <a:t>This  </a:t>
            </a:r>
            <a:r>
              <a:rPr lang="de-DE" dirty="0" err="1"/>
              <a:t>map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shows</a:t>
            </a:r>
            <a:r>
              <a:rPr lang="de-DE" dirty="0"/>
              <a:t> a </a:t>
            </a:r>
            <a:r>
              <a:rPr lang="de-DE" dirty="0" err="1"/>
              <a:t>rather</a:t>
            </a:r>
            <a:r>
              <a:rPr lang="de-DE" dirty="0"/>
              <a:t> </a:t>
            </a:r>
            <a:r>
              <a:rPr lang="de-DE" dirty="0" err="1"/>
              <a:t>random</a:t>
            </a:r>
            <a:r>
              <a:rPr lang="de-DE" dirty="0"/>
              <a:t> and </a:t>
            </a:r>
            <a:r>
              <a:rPr lang="de-DE" dirty="0" err="1"/>
              <a:t>incomplete</a:t>
            </a:r>
            <a:r>
              <a:rPr lang="de-DE" dirty="0"/>
              <a:t> </a:t>
            </a:r>
            <a:r>
              <a:rPr lang="de-DE" dirty="0" err="1"/>
              <a:t>selection</a:t>
            </a:r>
            <a:r>
              <a:rPr lang="de-DE" dirty="0"/>
              <a:t>, i.e. </a:t>
            </a:r>
            <a:r>
              <a:rPr lang="de-DE" dirty="0" err="1"/>
              <a:t>those</a:t>
            </a:r>
            <a:r>
              <a:rPr lang="de-DE" dirty="0"/>
              <a:t> R&amp;D ´</a:t>
            </a:r>
            <a:r>
              <a:rPr lang="de-DE" dirty="0" err="1"/>
              <a:t>facilities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presented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last ET Symposium.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6F1CF-0653-4E16-931F-27C36CFF7DD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029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8EDC2-CB16-3535-C129-9BA6A967E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B8D0B7-7736-D6FD-6985-ACFC6DB41A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99E2EF-1420-E1DE-9B3F-4B1101F8BE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  <a:p>
            <a:r>
              <a:rPr lang="en-NL" dirty="0"/>
              <a:t>Bjorn on Geology and the upcoming campaign, Marc on core measurements</a:t>
            </a:r>
          </a:p>
          <a:p>
            <a:r>
              <a:rPr lang="en-NL" dirty="0"/>
              <a:t>Daniel and Quentin on Hydro</a:t>
            </a:r>
          </a:p>
          <a:p>
            <a:r>
              <a:rPr lang="en-NL" dirty="0"/>
              <a:t>Hadrien Surface noise measurements</a:t>
            </a:r>
          </a:p>
          <a:p>
            <a:r>
              <a:rPr lang="en-NL" dirty="0"/>
              <a:t>Michael on Active seismic </a:t>
            </a:r>
          </a:p>
          <a:p>
            <a:endParaRPr lang="en-NL" dirty="0"/>
          </a:p>
          <a:p>
            <a:r>
              <a:rPr lang="en-NL" dirty="0"/>
              <a:t>Tomorrow: </a:t>
            </a:r>
          </a:p>
          <a:p>
            <a:r>
              <a:rPr lang="en-NL" dirty="0"/>
              <a:t>Yannick on ERT</a:t>
            </a:r>
          </a:p>
          <a:p>
            <a:r>
              <a:rPr lang="en-NL" dirty="0"/>
              <a:t>Sacha, Soumen and Stan on Noise modeling</a:t>
            </a:r>
          </a:p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3B9BC-080A-C231-3ACC-B6E1B369F1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91A8F-BA66-FF4A-B3D5-AEA21DC40CF8}" type="slidenum">
              <a:rPr kumimoji="0" lang="en-NL" sz="14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NL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172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328D9-42E8-7A4C-198B-E59E4C0B8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258C18-FE95-8A41-0F4D-05F1FACB93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9A2D1B-27A2-91EF-55BE-53BE23239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  <a:p>
            <a:r>
              <a:rPr lang="en-NL" dirty="0"/>
              <a:t>Bjorn on Geology and the upcoming campaign, Marc on core measurements</a:t>
            </a:r>
          </a:p>
          <a:p>
            <a:r>
              <a:rPr lang="en-NL" dirty="0"/>
              <a:t>Daniel and Quentin on Hydro</a:t>
            </a:r>
          </a:p>
          <a:p>
            <a:r>
              <a:rPr lang="en-NL" dirty="0"/>
              <a:t>Hadrien Surface noise measurements</a:t>
            </a:r>
          </a:p>
          <a:p>
            <a:r>
              <a:rPr lang="en-NL" dirty="0"/>
              <a:t>Michael on Active seismic </a:t>
            </a:r>
          </a:p>
          <a:p>
            <a:endParaRPr lang="en-NL" dirty="0"/>
          </a:p>
          <a:p>
            <a:r>
              <a:rPr lang="en-NL" dirty="0"/>
              <a:t>Tomorrow: </a:t>
            </a:r>
          </a:p>
          <a:p>
            <a:r>
              <a:rPr lang="en-NL" dirty="0"/>
              <a:t>Yannick on ERT</a:t>
            </a:r>
          </a:p>
          <a:p>
            <a:r>
              <a:rPr lang="en-NL" dirty="0"/>
              <a:t>Sacha, Soumen and Stan on Noise modeling</a:t>
            </a:r>
          </a:p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A5B5C-6B22-5AB7-B119-1BB3C81B61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91A8F-BA66-FF4A-B3D5-AEA21DC40CF8}" type="slidenum">
              <a:rPr kumimoji="0" lang="en-NL" sz="14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NL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859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5D7AB-67CD-5A49-B584-CEA407991541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3253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5E73-EF1F-23D1-FDF7-820D439CE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7BA56-7AAF-514F-D437-14DB6D91A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E51A5-F356-A1AF-0C31-4E107F70E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BA001-869A-9A61-C614-CD3E448D4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D9AD5-ADB2-6C1B-660B-8B4587BC0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BA9F-E1E3-C546-B19C-1CBB43099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02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F1D0-9DF5-C4D9-70F0-D4DA0BE62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83F557-9ABC-655E-57A7-C53A0014C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495C7-3D7B-15E7-C707-0C29D305E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13E62-DB5A-149A-83E6-E472231DC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B8F3E-FAE8-103C-0566-089C53CC0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BA9F-E1E3-C546-B19C-1CBB43099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23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B8AE65-0C0C-C19D-5311-A92F63FD63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089E3-0334-AC44-6614-4FF329B40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7982D-FB32-A58E-0489-5612AA43B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50C97-C4EF-A1D1-78DD-5131A35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5075E-9604-AC5A-4750-0F583A69E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BA9F-E1E3-C546-B19C-1CBB43099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65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F1F46-2123-9611-8E44-92D33F17C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963422-6944-91B4-61E4-06832B3E5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948A5-9A7D-69D8-BD43-E700FE2E2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F44D5-F5F2-0DD9-E23F-05FA319A9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B3A5F-99FD-E181-7144-C42503E4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07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3FC58-C1A6-6577-9541-66E9EBF34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7A686-2A69-BED4-1C06-A263872A4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CCB07-99B9-8B6E-696B-8D22124E7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643" y="6356350"/>
            <a:ext cx="7690757" cy="365125"/>
          </a:xfrm>
        </p:spPr>
        <p:txBody>
          <a:bodyPr/>
          <a:lstStyle/>
          <a:p>
            <a:r>
              <a:rPr lang="en-US"/>
              <a:t>Annalisa Allocca - Einstein Telescope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0065F-19C6-8A3B-49B1-9E35FAAB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41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83973-E8A8-A00F-6F4E-6918C23B4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FA310-3652-57EB-C8E5-84A289E79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3BBBC-7E7E-844D-035C-E514773A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6105B-CC12-3E10-E937-65CFAEE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927E9-7B53-B9C8-4FC8-214691287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17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59D5-617F-5DCF-6AD7-005FFA32B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3AD9A-E88D-9150-AA6E-0D1FBF4D1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05067-11D3-ECDF-0805-9E4EDB9D2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35B34-86E8-1E57-48F9-FEB3264E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D4E52-9C37-AABA-F92A-37184132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60B24-7048-89CB-9A3A-D9376610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54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BB1AC-C89F-30FD-10F0-89EAECDBA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24FD2-E5B0-B645-7FE9-534AE7AC1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0EF080-A8EE-0891-C820-8396C4A39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C2FE03-67B7-2795-8DC8-580A4EAEB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9AFB3E-5F7A-2223-2BD9-2D745D703D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A0E8AF-B79C-8926-98EC-7E027A1008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E22710-8092-05A3-39ED-CC752F948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A87B5-C6BE-F107-3851-2BB8CDA2C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28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23861-514B-681C-88E2-A0E96B92F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5E095C-44B3-4B58-7388-B9ED70F90B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34E38E-E5B4-9D07-B44C-A69D00875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07D0B-B9DB-59A8-DCA9-3F84CC2E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35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890087-69EF-6CB8-257E-679DAE0C9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F880A4-0E45-9F3E-5F8E-138497F3E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F5051-6143-B610-A3FD-EEAC4A237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25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33F97-288D-9F14-5B2C-4A1959965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C894F-85BC-4871-121F-2B6A33A37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41EB63-A0C5-EBAA-2582-145934D25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EF6A4A-7883-3FC5-2086-58C23004C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BF1F5-E690-25B8-4510-30511CBF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5A894-AAA8-F139-00BC-47F7600B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84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F7AC6-4FBC-A55D-52B2-65B2F9642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B3EB9-8CDA-0B32-5EFE-A9331A83A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87953-2272-0A43-2FA4-7F2A62125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0BFC6-6348-BF98-13B9-76EB83B15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838E8-7A0A-8C4B-D620-4CFEC420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BA9F-E1E3-C546-B19C-1CBB43099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59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243C-A028-A91B-E430-72704BC7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A89F-04B1-0C40-5283-6F64834DD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B4CE6B-E24B-3666-2A0E-9145BEF83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A275F4-86EA-3D2B-074F-19B5E9BBA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D7C8E-1D86-79DC-0F66-0906ED380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F0E1C1-11E6-F869-0C58-FA0F9C7C5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82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F782A-98BC-9C20-451A-378AAB98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CA21B7-8B4B-8F6B-633B-5ACDA4EEF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2E194-466E-7338-7746-286A3397D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80633-CD4D-1012-BF36-99400998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B13D5-B63B-D469-EA41-709D67E10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87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A54946-B44C-C216-59DE-2018DCAB1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96E05-6D40-63D9-EB93-D000DD9CBA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23B04-E8A7-CEA3-86F3-8FD889CA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2E79-F651-3A89-5C84-EF3DEE62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7468D-9BEA-D2B5-6AC1-3C849FD5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16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37797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1E57E-19BA-D4A4-2239-2D01F24D0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6F41D-69E8-693B-BB20-DA3B15A62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B7822-E562-836B-1A53-E0698D4E6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7B985-C4E9-5049-701B-0D68528D7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B9295-653A-D649-5772-C5D89D478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4FAAC-C83D-DB44-861C-67617199E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5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38580-29A5-022B-95BD-38254EF7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D7E8A-85FE-66E8-C55D-E67687940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111F5-FE4D-25B9-621E-1B63EEEF7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47A9E-8777-C0BA-EF54-1A972E8F8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07C13-FFF8-C4CC-FC25-BC4C1AF27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4FAAC-C83D-DB44-861C-67617199E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7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F9A12-BF93-93D5-C8BE-9AC732F5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3F4A76-F236-745E-017C-57D0AFDC5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6FD88-0C01-C578-4542-68CCD5E02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6F8E9-F2EE-BC85-4D05-0CFA53510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DE34B-A13D-3B85-95B7-3250FECB6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4FAAC-C83D-DB44-861C-67617199E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79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81768-82FE-8C57-4E1F-3907FD6BB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93EBB-1794-C039-A61B-0C3A341AF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EEBED5-EB72-D4EE-84DB-811919E6B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6D224F-3476-D8EF-6C8A-DA164EC9B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58017-D318-D017-D3FA-653462722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827466-0AD5-9021-D2F6-6F74F3B66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4FAAC-C83D-DB44-861C-67617199E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8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EDAFC-8D5C-8361-07F6-91F282C96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BFF8B-B641-3DEC-6FC0-B170DFFFD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90CAED-130E-B6C0-F929-E7ACA00BA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AC9652-C6BB-6AA6-A0B8-CE537DBFEE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21926C-3142-EDC3-0AE7-B5282C9021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0F9A0F-AC8C-F605-2292-1B970B77E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EA7785-6A41-77F1-32FE-9440DB1E1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5DF7AA-B047-9FF0-D1EF-90B57E31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4FAAC-C83D-DB44-861C-67617199E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3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0ED75-AD14-1F45-A796-5D06446B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14A17-9EE7-4BEF-98E1-E52DF244B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5F4B3-67E8-303D-F90D-99F0E0EF6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CFE73-D53A-0C7E-8655-ABF181EC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4FAAC-C83D-DB44-861C-67617199E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41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70996-D177-2A04-611F-00D149649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BA0BB-CB5A-6603-7C2D-F6112343E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69803-4865-3C7A-8198-52E2E785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3C301-ED39-C148-C5CC-9F813D81B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BD30B-C179-6C9B-A3ED-3B7D7438F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BA9F-E1E3-C546-B19C-1CBB43099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25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CE04F5-9C47-D956-32E8-860880168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81E4D-527B-CBF0-12B6-CF4781697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8A90A-B3AB-E9B2-4413-BF7E5A0EE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4FAAC-C83D-DB44-861C-67617199E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16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5281A-829D-C186-D98A-E6E3FE419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78E95-CE26-9A2A-5F9C-C0847321E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D8E69-3A24-F92F-2038-77E61CFCC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B29F6-6F97-7A50-BAB0-AF612D966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BED52-0624-D069-F6E6-FFA18D258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EB5D35-E0AB-D6D4-5D40-AC63E7822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4FAAC-C83D-DB44-861C-67617199E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045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D3AC-B62B-224B-99B6-4E983BF97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177EE1-8D3F-8B95-0DCC-6139AF16B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A58BE8-95D7-06E7-76D7-6757D9713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985BBF-5228-D32D-8774-D101BF3B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28136-3C05-61F5-7636-DF9F81A41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3ADDA6-2408-712E-D30D-91AE88BD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4FAAC-C83D-DB44-861C-67617199E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51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DDB5-0037-AC7A-A11D-E79AEDC62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2647F7-3960-8D6B-80D8-18B3148D1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59FAD-5ADA-317B-E104-E30EA6AA2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9E302-A64E-78A1-D60C-CA0C82CFA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E84C0-CF49-3F8D-9C87-E20ADA2A4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4FAAC-C83D-DB44-861C-67617199E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395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8BBFD7-4F21-6C1B-67B0-38F059F12E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3CF8D0-1215-6448-0CB1-ADB60ECDB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A8281-209E-2A02-849E-05424BD1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39DF9-71A6-2C25-6441-260651B83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3D53F-31F9-5FE7-0299-A6CE7DF53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4FAAC-C83D-DB44-861C-67617199E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125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F1F46-2123-9611-8E44-92D33F17C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963422-6944-91B4-61E4-06832B3E5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B3A5F-99FD-E181-7144-C42503E4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096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3FC58-C1A6-6577-9541-66E9EBF34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7A686-2A69-BED4-1C06-A263872A4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CCB07-99B9-8B6E-696B-8D22124E7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643" y="6356350"/>
            <a:ext cx="769075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0065F-19C6-8A3B-49B1-9E35FAAB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504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83973-E8A8-A00F-6F4E-6918C23B4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FA310-3652-57EB-C8E5-84A289E79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3BBBC-7E7E-844D-035C-E514773A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6105B-CC12-3E10-E937-65CFAEE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643" y="6356350"/>
            <a:ext cx="769075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927E9-7B53-B9C8-4FC8-214691287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90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59D5-617F-5DCF-6AD7-005FFA32B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3AD9A-E88D-9150-AA6E-0D1FBF4D1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05067-11D3-ECDF-0805-9E4EDB9D2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35B34-86E8-1E57-48F9-FEB3264E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D4E52-9C37-AABA-F92A-37184132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643" y="6356350"/>
            <a:ext cx="769075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60B24-7048-89CB-9A3A-D9376610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068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BB1AC-C89F-30FD-10F0-89EAECDBA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24FD2-E5B0-B645-7FE9-534AE7AC1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0EF080-A8EE-0891-C820-8396C4A39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C2FE03-67B7-2795-8DC8-580A4EAEB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9AFB3E-5F7A-2223-2BD9-2D745D703D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A0E8AF-B79C-8926-98EC-7E027A1008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E22710-8092-05A3-39ED-CC752F948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643" y="6356350"/>
            <a:ext cx="769075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A87B5-C6BE-F107-3851-2BB8CDA2C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9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5634-6896-BEA3-CFB7-77C26C78C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BD639-A7EF-7401-AB5D-65AA3B8D01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1A9C8-E424-F814-F4B1-2A4DC01E1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2EE83C-FA4B-6D5E-80B9-32D2EA60E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C4BC8-879C-9D39-3D87-8B92EE729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53C8B-E15E-BB01-809F-1A51A7EF5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BA9F-E1E3-C546-B19C-1CBB43099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494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23861-514B-681C-88E2-A0E96B92F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5E095C-44B3-4B58-7388-B9ED70F90B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34E38E-E5B4-9D07-B44C-A69D00875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643" y="6356350"/>
            <a:ext cx="769075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07D0B-B9DB-59A8-DCA9-3F84CC2E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321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890087-69EF-6CB8-257E-679DAE0C9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F880A4-0E45-9F3E-5F8E-138497F3E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643" y="6356350"/>
            <a:ext cx="769075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F5051-6143-B610-A3FD-EEAC4A237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217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33F97-288D-9F14-5B2C-4A1959965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C894F-85BC-4871-121F-2B6A33A37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41EB63-A0C5-EBAA-2582-145934D25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EF6A4A-7883-3FC5-2086-58C23004C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BF1F5-E690-25B8-4510-30511CBF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643" y="6356350"/>
            <a:ext cx="769075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5A894-AAA8-F139-00BC-47F7600B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610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243C-A028-A91B-E430-72704BC7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A89F-04B1-0C40-5283-6F64834DD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B4CE6B-E24B-3666-2A0E-9145BEF83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A275F4-86EA-3D2B-074F-19B5E9BBA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D7C8E-1D86-79DC-0F66-0906ED380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643" y="6356350"/>
            <a:ext cx="769075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F0E1C1-11E6-F869-0C58-FA0F9C7C5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244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F782A-98BC-9C20-451A-378AAB98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CA21B7-8B4B-8F6B-633B-5ACDA4EEF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2E194-466E-7338-7746-286A3397D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80633-CD4D-1012-BF36-99400998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643" y="6356350"/>
            <a:ext cx="769075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B13D5-B63B-D469-EA41-709D67E10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1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A54946-B44C-C216-59DE-2018DCAB1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96E05-6D40-63D9-EB93-D000DD9CBA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23B04-E8A7-CEA3-86F3-8FD889CA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2E79-F651-3A89-5C84-EF3DEE62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643" y="6356350"/>
            <a:ext cx="769075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7468D-9BEA-D2B5-6AC1-3C849FD5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215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it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3524143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4FBBB-32B4-A46A-E9D7-D9C19B5B8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03B73-6998-1BEE-4176-A89955161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49EB9-E31D-B588-BDC1-A17042EDA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447340-EF7E-45A7-E65A-A4DFBF30E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47E538-A4BC-6399-E078-8CF655025F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65CD18-460C-B0A0-FC3F-1262E94E5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6DBCC4-4327-15E5-B198-6A179FB78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866B5-7284-99C1-CD82-7C25B2E4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BA9F-E1E3-C546-B19C-1CBB43099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98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5D9C5-12D6-5411-DE4C-BD2601687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EDBAF-2294-CC65-8B3A-5DB2BBE5E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43F091-E51F-DEE9-A2B0-DCA8A2FCF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82420-0077-48D9-20F3-4AADFE761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BA9F-E1E3-C546-B19C-1CBB43099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7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DAD682-6BF9-37FE-4292-9984CDBD5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3ABCF3-6C2C-1FD1-1AF6-15B0233D7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97CBE-32F7-F544-4267-269A14E21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BA9F-E1E3-C546-B19C-1CBB43099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64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303A6-A4F4-34B0-03AE-00E802662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FB557-14F0-56FC-B72C-F3EE06346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9B6001-786D-8CC3-EB15-7E243606B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8E983-B524-5D7F-D01E-C53FB461B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020F-6778-21A1-3BE9-48B26D0EA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102FC-FDE6-05FF-3358-BDE09BB3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BA9F-E1E3-C546-B19C-1CBB43099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74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E3203-F0B8-70D4-FA2E-D9967524F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4F8B03-3CD0-BC94-4D19-70E78393D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AC25D-1233-3734-1CBF-4F72FFC55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ED5304-48E8-79EF-DC91-D2C2A6763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Alcalà, May 26-28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A6BD13-1537-FD24-B9AE-B6EDCFC7E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Annalisa Allocca - Einstein Telescope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8F5845-E018-4594-6918-2B9C0784C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FBA9F-E1E3-C546-B19C-1CBB43099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91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5C1E84-74B3-96AD-710B-03ABCBF98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D024F-D8FD-7DD9-389A-D32281147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DBE60-3809-BCB7-46AC-5A46AEE1C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Alcalà, May 26-28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4A473-9CA8-0083-3D10-64D088B70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Annalisa Allocca - Einstein Telescope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25242-F9C3-261B-5E75-E4D52A89A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BFBA9F-E1E3-C546-B19C-1CBB43099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2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6E1988-B162-E619-2E0A-E0ECD286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43" y="18255"/>
            <a:ext cx="9616914" cy="992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F00AF-8C77-FB47-8176-DDF70600F796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462643" y="1351785"/>
            <a:ext cx="11266714" cy="466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B224F-84D3-7C72-E45E-E7CDF6A82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2643" y="6356350"/>
            <a:ext cx="7690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Annalisa Allocca - Einstein Telescope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FE683-647A-8D6A-E2F3-1CD045823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785A52-7626-8F76-1FDD-4DEDCD21366C}"/>
              </a:ext>
            </a:extLst>
          </p:cNvPr>
          <p:cNvCxnSpPr>
            <a:cxnSpLocks/>
          </p:cNvCxnSpPr>
          <p:nvPr userDrawn="1"/>
        </p:nvCxnSpPr>
        <p:spPr>
          <a:xfrm>
            <a:off x="0" y="1010660"/>
            <a:ext cx="12192000" cy="134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oogle Shape;17;p21" descr="2nd ET GENERAL WORKSHOP (14-16 October 2009) · Agenda (Indico)">
            <a:extLst>
              <a:ext uri="{FF2B5EF4-FFF2-40B4-BE49-F238E27FC236}">
                <a16:creationId xmlns:a16="http://schemas.microsoft.com/office/drawing/2014/main" id="{61AEED25-85DF-1F83-D8A8-81C009185F35}"/>
              </a:ext>
            </a:extLst>
          </p:cNvPr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10079557" y="209273"/>
            <a:ext cx="1973521" cy="610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54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Ø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ü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02DC4-CDDE-043B-C44B-73B3EB1B9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BEFFE-B504-8A51-5BB4-A9AA56218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4C99F-D38C-9034-CD75-229879D7EF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Alcalà, May 26-28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C6324-E04C-A86B-B9BA-DF072FCD4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Annalisa Allocca - Einstein Telescope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53102-CDD2-A186-C348-45DCD5719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D4FAAC-C83D-DB44-861C-67617199E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6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6E1988-B162-E619-2E0A-E0ECD286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00" y="553683"/>
            <a:ext cx="11570700" cy="785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F00AF-8C77-FB47-8176-DDF70600F796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316500" y="1502707"/>
            <a:ext cx="11570700" cy="466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FE683-647A-8D6A-E2F3-1CD045823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59075-83B6-5446-8002-4ADFDBF3FC8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Google Shape;64;g35ca55bf538_0_3">
            <a:extLst>
              <a:ext uri="{FF2B5EF4-FFF2-40B4-BE49-F238E27FC236}">
                <a16:creationId xmlns:a16="http://schemas.microsoft.com/office/drawing/2014/main" id="{525BDCF9-8D44-C259-7E93-3105EE44C25D}"/>
              </a:ext>
            </a:extLst>
          </p:cNvPr>
          <p:cNvCxnSpPr/>
          <p:nvPr userDrawn="1"/>
        </p:nvCxnSpPr>
        <p:spPr>
          <a:xfrm>
            <a:off x="304800" y="6696408"/>
            <a:ext cx="11570700" cy="16500"/>
          </a:xfrm>
          <a:prstGeom prst="straightConnector1">
            <a:avLst/>
          </a:prstGeom>
          <a:noFill/>
          <a:ln w="9525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65;g35ca55bf538_0_3">
            <a:extLst>
              <a:ext uri="{FF2B5EF4-FFF2-40B4-BE49-F238E27FC236}">
                <a16:creationId xmlns:a16="http://schemas.microsoft.com/office/drawing/2014/main" id="{ABB8B372-AD0D-11F4-1A13-E51473E9A60E}"/>
              </a:ext>
            </a:extLst>
          </p:cNvPr>
          <p:cNvCxnSpPr/>
          <p:nvPr userDrawn="1"/>
        </p:nvCxnSpPr>
        <p:spPr>
          <a:xfrm>
            <a:off x="304800" y="6227567"/>
            <a:ext cx="11570700" cy="30900"/>
          </a:xfrm>
          <a:prstGeom prst="straightConnector1">
            <a:avLst/>
          </a:prstGeom>
          <a:noFill/>
          <a:ln w="9525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" name="Google Shape;66;g35ca55bf538_0_3">
            <a:extLst>
              <a:ext uri="{FF2B5EF4-FFF2-40B4-BE49-F238E27FC236}">
                <a16:creationId xmlns:a16="http://schemas.microsoft.com/office/drawing/2014/main" id="{CBDFF8C7-4051-8DDD-5557-7E58C9891BF0}"/>
              </a:ext>
            </a:extLst>
          </p:cNvPr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304800" y="6337033"/>
            <a:ext cx="1505971" cy="28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61;g35ca55bf538_0_3">
            <a:extLst>
              <a:ext uri="{FF2B5EF4-FFF2-40B4-BE49-F238E27FC236}">
                <a16:creationId xmlns:a16="http://schemas.microsoft.com/office/drawing/2014/main" id="{EDA27A84-4F1E-20ED-A4A3-AF5D53A085BD}"/>
              </a:ext>
            </a:extLst>
          </p:cNvPr>
          <p:cNvSpPr txBox="1"/>
          <p:nvPr userDrawn="1"/>
        </p:nvSpPr>
        <p:spPr>
          <a:xfrm>
            <a:off x="304800" y="264838"/>
            <a:ext cx="5562600" cy="26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875" tIns="33875" rIns="33875" bIns="3387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rPr>
              <a:t>Einstein Telescope</a:t>
            </a:r>
            <a:endParaRPr sz="1100" b="0" i="0" u="none" strike="noStrike" cap="none" dirty="0">
              <a:solidFill>
                <a:srgbClr val="0000CC"/>
              </a:solidFill>
              <a:latin typeface="Schibsted Grotesk"/>
              <a:ea typeface="Schibsted Grotesk"/>
              <a:cs typeface="Schibsted Grotesk"/>
              <a:sym typeface="Schibsted Grotesk"/>
            </a:endParaRPr>
          </a:p>
        </p:txBody>
      </p:sp>
      <p:cxnSp>
        <p:nvCxnSpPr>
          <p:cNvPr id="14" name="Google Shape;67;g35ca55bf538_0_3">
            <a:extLst>
              <a:ext uri="{FF2B5EF4-FFF2-40B4-BE49-F238E27FC236}">
                <a16:creationId xmlns:a16="http://schemas.microsoft.com/office/drawing/2014/main" id="{532C8121-C7B5-F78A-6A96-EE1B133E3C61}"/>
              </a:ext>
            </a:extLst>
          </p:cNvPr>
          <p:cNvCxnSpPr/>
          <p:nvPr userDrawn="1"/>
        </p:nvCxnSpPr>
        <p:spPr>
          <a:xfrm>
            <a:off x="304800" y="540800"/>
            <a:ext cx="11588700" cy="0"/>
          </a:xfrm>
          <a:prstGeom prst="straightConnector1">
            <a:avLst/>
          </a:prstGeom>
          <a:noFill/>
          <a:ln w="9525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68;g35ca55bf538_0_3">
            <a:extLst>
              <a:ext uri="{FF2B5EF4-FFF2-40B4-BE49-F238E27FC236}">
                <a16:creationId xmlns:a16="http://schemas.microsoft.com/office/drawing/2014/main" id="{BE25E0B0-6B94-C3D1-6C77-EBAE69B4FE66}"/>
              </a:ext>
            </a:extLst>
          </p:cNvPr>
          <p:cNvCxnSpPr/>
          <p:nvPr userDrawn="1"/>
        </p:nvCxnSpPr>
        <p:spPr>
          <a:xfrm>
            <a:off x="304800" y="226483"/>
            <a:ext cx="11588700" cy="0"/>
          </a:xfrm>
          <a:prstGeom prst="straightConnector1">
            <a:avLst/>
          </a:prstGeom>
          <a:noFill/>
          <a:ln w="9525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92003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1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Ø"/>
        <a:defRPr sz="3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ü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Relationship Id="rId5" Type="http://schemas.openxmlformats.org/officeDocument/2006/relationships/hyperlink" Target="https://arxiv.org/abs/2503.02166" TargetMode="External"/><Relationship Id="rId4" Type="http://schemas.openxmlformats.org/officeDocument/2006/relationships/hyperlink" Target="https://doi.org/10.1088/1361-6382/aded67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hyperlink" Target="mailto:matteo.serra@ca.infn.it" TargetMode="External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34" Type="http://schemas.openxmlformats.org/officeDocument/2006/relationships/hyperlink" Target="https://twitter.com/ET_Italia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hyperlink" Target="https://www.einstein-telescope.it/" TargetMode="External"/><Relationship Id="rId3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29" Type="http://schemas.openxmlformats.org/officeDocument/2006/relationships/image" Target="../media/image66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32" Type="http://schemas.openxmlformats.org/officeDocument/2006/relationships/hyperlink" Target="https://www.youtube.com/@ETItalia" TargetMode="External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hyperlink" Target="https://www.instagram.com/einsteintelescope_it/" TargetMode="External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31" Type="http://schemas.openxmlformats.org/officeDocument/2006/relationships/image" Target="../media/image67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hyperlink" Target="mailto:monique.bossi@pg.infn.it" TargetMode="External"/><Relationship Id="rId30" Type="http://schemas.openxmlformats.org/officeDocument/2006/relationships/hyperlink" Target="https://www.linkedin.com/company/einstein-telescope-it/" TargetMode="External"/><Relationship Id="rId35" Type="http://schemas.openxmlformats.org/officeDocument/2006/relationships/image" Target="../media/image69.png"/><Relationship Id="rId8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nstein-telescope.it/en/home-en/" TargetMode="External"/><Relationship Id="rId2" Type="http://schemas.openxmlformats.org/officeDocument/2006/relationships/hyperlink" Target="https://www.einsteintelescope.nl/en/" TargetMode="Externa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6BCEA9D-2511-B37D-6572-0F20129EC4CE}"/>
              </a:ext>
            </a:extLst>
          </p:cNvPr>
          <p:cNvSpPr txBox="1"/>
          <p:nvPr/>
        </p:nvSpPr>
        <p:spPr>
          <a:xfrm>
            <a:off x="4200482" y="4951057"/>
            <a:ext cx="7804526" cy="1641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ET STATUS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DF8AE6E-38CD-4B2A-8E02-F099DD30E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7" name="Right Triangle 66">
            <a:extLst>
              <a:ext uri="{FF2B5EF4-FFF2-40B4-BE49-F238E27FC236}">
                <a16:creationId xmlns:a16="http://schemas.microsoft.com/office/drawing/2014/main" id="{23293907-0F26-4752-BCD0-3AC2C5026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683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CA07809-FD84-4293-BEDA-C920BB2A1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6352" y="8853"/>
            <a:ext cx="1576152" cy="14793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magine 2" descr="Immagine che contiene schermata, arte, design&#10;&#10;Descrizione generata automaticamente">
            <a:extLst>
              <a:ext uri="{FF2B5EF4-FFF2-40B4-BE49-F238E27FC236}">
                <a16:creationId xmlns:a16="http://schemas.microsoft.com/office/drawing/2014/main" id="{3CC527B6-1F04-59B7-A579-74D8CA480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colorTemperature colorTemp="5300"/>
                    </a14:imgEffect>
                    <a14:imgEffect>
                      <a14:saturation sat="193000"/>
                    </a14:imgEffect>
                  </a14:imgLayer>
                </a14:imgProps>
              </a:ext>
            </a:extLst>
          </a:blip>
          <a:srcRect r="8" b="3246"/>
          <a:stretch>
            <a:fillRect/>
          </a:stretch>
        </p:blipFill>
        <p:spPr>
          <a:xfrm>
            <a:off x="4956312" y="173426"/>
            <a:ext cx="1544964" cy="1371600"/>
          </a:xfrm>
          <a:prstGeom prst="rect">
            <a:avLst/>
          </a:prstGeom>
          <a:solidFill>
            <a:schemeClr val="tx1">
              <a:alpha val="25000"/>
            </a:schemeClr>
          </a:solidFill>
        </p:spPr>
      </p:pic>
      <p:sp>
        <p:nvSpPr>
          <p:cNvPr id="71" name="Right Triangle 70">
            <a:extLst>
              <a:ext uri="{FF2B5EF4-FFF2-40B4-BE49-F238E27FC236}">
                <a16:creationId xmlns:a16="http://schemas.microsoft.com/office/drawing/2014/main" id="{A06D4B98-7FBD-4771-9C71-AE026D670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3630" y="-1"/>
            <a:ext cx="1092260" cy="147936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E32D174-F8A9-4FF0-8888-1B4F5E184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4070" y="621519"/>
            <a:ext cx="4032504" cy="22037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69201C5-687E-46FB-BA72-23BA40BFE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107" y="2848090"/>
            <a:ext cx="2339075" cy="34160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339141A8-FDFD-4ABE-A499-72C9669F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A439E11-755A-4258-859D-56A6B6AFC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78372" y="1485831"/>
            <a:ext cx="1990938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magine 3" descr="Immagine che contiene invertebrato, Bioluminescenza, Invertebrati marini, Plancton&#10;&#10;Descrizione generata automaticamente">
            <a:extLst>
              <a:ext uri="{FF2B5EF4-FFF2-40B4-BE49-F238E27FC236}">
                <a16:creationId xmlns:a16="http://schemas.microsoft.com/office/drawing/2014/main" id="{FC6ADFB8-65BA-A7BD-4E00-366C2CBD27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491" r="1" b="1"/>
          <a:stretch>
            <a:fillRect/>
          </a:stretch>
        </p:blipFill>
        <p:spPr>
          <a:xfrm>
            <a:off x="648215" y="666723"/>
            <a:ext cx="1674145" cy="739321"/>
          </a:xfrm>
          <a:prstGeom prst="rect">
            <a:avLst/>
          </a:prstGeom>
        </p:spPr>
      </p:pic>
      <p:sp>
        <p:nvSpPr>
          <p:cNvPr id="68" name="Right Triangle 67">
            <a:extLst>
              <a:ext uri="{FF2B5EF4-FFF2-40B4-BE49-F238E27FC236}">
                <a16:creationId xmlns:a16="http://schemas.microsoft.com/office/drawing/2014/main" id="{E916EF49-F958-4F28-A999-F8FA8D09A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06828" y="2437565"/>
            <a:ext cx="325600" cy="406635"/>
          </a:xfrm>
          <a:prstGeom prst="rtTriangle">
            <a:avLst/>
          </a:prstGeom>
          <a:solidFill>
            <a:srgbClr val="BD5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ight Triangle 69">
            <a:extLst>
              <a:ext uri="{FF2B5EF4-FFF2-40B4-BE49-F238E27FC236}">
                <a16:creationId xmlns:a16="http://schemas.microsoft.com/office/drawing/2014/main" id="{A7665D74-DFEA-412C-928C-F090E6708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83914" y="3243055"/>
            <a:ext cx="1881096" cy="1092260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E84BD56-679D-4E0C-9C9B-D694ABF0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2567" y="2843319"/>
            <a:ext cx="3474720" cy="1883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4" name="Right Triangle 73">
            <a:extLst>
              <a:ext uri="{FF2B5EF4-FFF2-40B4-BE49-F238E27FC236}">
                <a16:creationId xmlns:a16="http://schemas.microsoft.com/office/drawing/2014/main" id="{2335FEDF-EF88-4E68-9CF7-5A72EF32A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0435" y="1488222"/>
            <a:ext cx="1092260" cy="1364098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3DB71A4-74AA-406D-9553-61C0C6D23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1093" y="1481744"/>
            <a:ext cx="1557796" cy="1362456"/>
          </a:xfrm>
          <a:custGeom>
            <a:avLst/>
            <a:gdLst>
              <a:gd name="connsiteX0" fmla="*/ 0 w 1557796"/>
              <a:gd name="connsiteY0" fmla="*/ 0 h 1362456"/>
              <a:gd name="connsiteX1" fmla="*/ 1557796 w 1557796"/>
              <a:gd name="connsiteY1" fmla="*/ 0 h 1362456"/>
              <a:gd name="connsiteX2" fmla="*/ 1557796 w 1557796"/>
              <a:gd name="connsiteY2" fmla="*/ 1362456 h 1362456"/>
              <a:gd name="connsiteX3" fmla="*/ 1090945 w 1557796"/>
              <a:gd name="connsiteY3" fmla="*/ 1362456 h 136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7796" h="1362456">
                <a:moveTo>
                  <a:pt x="0" y="0"/>
                </a:moveTo>
                <a:lnTo>
                  <a:pt x="1557796" y="0"/>
                </a:lnTo>
                <a:lnTo>
                  <a:pt x="1557796" y="1362456"/>
                </a:lnTo>
                <a:lnTo>
                  <a:pt x="1090945" y="136245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ight Triangle 77">
            <a:extLst>
              <a:ext uri="{FF2B5EF4-FFF2-40B4-BE49-F238E27FC236}">
                <a16:creationId xmlns:a16="http://schemas.microsoft.com/office/drawing/2014/main" id="{DA9994C2-211B-4BF6-B6A0-D67471594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6352" y="1480102"/>
            <a:ext cx="1092260" cy="1364098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 descr="Immagine che contiene design, arte&#10;&#10;Descrizione generata automaticamente con attendibilità media">
            <a:extLst>
              <a:ext uri="{FF2B5EF4-FFF2-40B4-BE49-F238E27FC236}">
                <a16:creationId xmlns:a16="http://schemas.microsoft.com/office/drawing/2014/main" id="{B9EA1F11-D583-83BE-BE8F-FEE62EAFF8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64" r="24953" b="-5"/>
          <a:stretch>
            <a:fillRect/>
          </a:stretch>
        </p:blipFill>
        <p:spPr>
          <a:xfrm>
            <a:off x="3259765" y="1523951"/>
            <a:ext cx="1415114" cy="1280160"/>
          </a:xfrm>
          <a:prstGeom prst="rect">
            <a:avLst/>
          </a:prstGeom>
        </p:spPr>
      </p:pic>
      <p:sp>
        <p:nvSpPr>
          <p:cNvPr id="80" name="Right Triangle 79">
            <a:extLst>
              <a:ext uri="{FF2B5EF4-FFF2-40B4-BE49-F238E27FC236}">
                <a16:creationId xmlns:a16="http://schemas.microsoft.com/office/drawing/2014/main" id="{837A7BE2-DF08-4ECE-A520-13927DBF4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82961" y="4947446"/>
            <a:ext cx="1495517" cy="1117075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D38B109-FB8C-0362-D50F-99D9287E8991}"/>
              </a:ext>
            </a:extLst>
          </p:cNvPr>
          <p:cNvSpPr txBox="1"/>
          <p:nvPr/>
        </p:nvSpPr>
        <p:spPr>
          <a:xfrm>
            <a:off x="7734795" y="2892672"/>
            <a:ext cx="3706577" cy="9850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Prof. D. D’Urso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Univ. d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Sassari &amp; INFN Cagliari 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80157893-4CC9-F983-1B69-13C7C59F374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7EE9647-AE71-1C2A-F363-DAA8CBB1AACC}"/>
              </a:ext>
            </a:extLst>
          </p:cNvPr>
          <p:cNvSpPr txBox="1"/>
          <p:nvPr/>
        </p:nvSpPr>
        <p:spPr>
          <a:xfrm>
            <a:off x="4921624" y="-15598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0F1338-83C3-B5EA-B206-FC536410F4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" b="1107"/>
          <a:stretch>
            <a:fillRect/>
          </a:stretch>
        </p:blipFill>
        <p:spPr>
          <a:xfrm>
            <a:off x="801939" y="3544729"/>
            <a:ext cx="2032142" cy="1828800"/>
          </a:xfrm>
          <a:prstGeom prst="rect">
            <a:avLst/>
          </a:prstGeom>
        </p:spPr>
      </p:pic>
      <p:pic>
        <p:nvPicPr>
          <p:cNvPr id="3" name="Google Shape;66;g35ca55bf538_0_3">
            <a:extLst>
              <a:ext uri="{FF2B5EF4-FFF2-40B4-BE49-F238E27FC236}">
                <a16:creationId xmlns:a16="http://schemas.microsoft.com/office/drawing/2014/main" id="{B20188EE-F6C3-5409-A33C-71F169E8795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/>
          <a:stretch/>
        </p:blipFill>
        <p:spPr>
          <a:xfrm>
            <a:off x="4280741" y="3393225"/>
            <a:ext cx="2926087" cy="548640"/>
          </a:xfrm>
          <a:prstGeom prst="rect">
            <a:avLst/>
          </a:prstGeom>
          <a:noFill/>
        </p:spPr>
      </p:pic>
      <p:pic>
        <p:nvPicPr>
          <p:cNvPr id="2" name="Immagine 8" descr="Immagine che contiene testo, Carattere, logo, schermata&#10;&#10;Descrizione generata automaticamente">
            <a:extLst>
              <a:ext uri="{FF2B5EF4-FFF2-40B4-BE49-F238E27FC236}">
                <a16:creationId xmlns:a16="http://schemas.microsoft.com/office/drawing/2014/main" id="{5A4CFABB-4DD0-7F27-4E95-DFD23B3CC4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903" y="760472"/>
            <a:ext cx="3657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23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BB24B-5E24-0F08-4A40-83886CB0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towards the Site Selection: ET-PP WP4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EDB0D-8F11-D439-55D8-59CBD4E54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7" name="Tabella 2">
            <a:extLst>
              <a:ext uri="{FF2B5EF4-FFF2-40B4-BE49-F238E27FC236}">
                <a16:creationId xmlns:a16="http://schemas.microsoft.com/office/drawing/2014/main" id="{F5369FBA-AB50-32F5-A622-47A1533DA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630779"/>
              </p:ext>
            </p:extLst>
          </p:nvPr>
        </p:nvGraphicFramePr>
        <p:xfrm>
          <a:off x="5390866" y="3473068"/>
          <a:ext cx="6739989" cy="26980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6223">
                  <a:extLst>
                    <a:ext uri="{9D8B030D-6E8A-4147-A177-3AD203B41FA5}">
                      <a16:colId xmlns:a16="http://schemas.microsoft.com/office/drawing/2014/main" val="2490254109"/>
                    </a:ext>
                  </a:extLst>
                </a:gridCol>
                <a:gridCol w="3763192">
                  <a:extLst>
                    <a:ext uri="{9D8B030D-6E8A-4147-A177-3AD203B41FA5}">
                      <a16:colId xmlns:a16="http://schemas.microsoft.com/office/drawing/2014/main" val="2660623662"/>
                    </a:ext>
                  </a:extLst>
                </a:gridCol>
                <a:gridCol w="2060574">
                  <a:extLst>
                    <a:ext uri="{9D8B030D-6E8A-4147-A177-3AD203B41FA5}">
                      <a16:colId xmlns:a16="http://schemas.microsoft.com/office/drawing/2014/main" val="924584633"/>
                    </a:ext>
                  </a:extLst>
                </a:gridCol>
              </a:tblGrid>
              <a:tr h="302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Code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Name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 err="1">
                          <a:effectLst/>
                        </a:rPr>
                        <a:t>Expected</a:t>
                      </a:r>
                      <a:r>
                        <a:rPr lang="it-IT" sz="1600" dirty="0">
                          <a:effectLst/>
                        </a:rPr>
                        <a:t> 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5417835"/>
                  </a:ext>
                </a:extLst>
              </a:tr>
              <a:tr h="302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4.1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Scan of legal procedures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M18/Oct.23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0125809"/>
                  </a:ext>
                </a:extLst>
              </a:tr>
              <a:tr h="302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4.2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Updated socio-economic impact studies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</a:rPr>
                        <a:t>M27/Dec24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1348695"/>
                  </a:ext>
                </a:extLst>
              </a:tr>
              <a:tr h="302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4.3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Complete quantification of all the aspects impacting the ET performance for each site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b="1" dirty="0">
                          <a:solidFill>
                            <a:srgbClr val="FF0000"/>
                          </a:solidFill>
                          <a:effectLst/>
                        </a:rPr>
                        <a:t>M47/Jul26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3649611"/>
                  </a:ext>
                </a:extLst>
              </a:tr>
              <a:tr h="302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4.4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Report on 3D geology, hydrology, etc. model with localization of the ET infrastructure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b="1" dirty="0">
                          <a:solidFill>
                            <a:srgbClr val="FF0000"/>
                          </a:solidFill>
                          <a:effectLst/>
                        </a:rPr>
                        <a:t>M42/Feb26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9887505"/>
                  </a:ext>
                </a:extLst>
              </a:tr>
              <a:tr h="302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4.5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Updated cost and schedule estimates of the excavations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b="1" dirty="0">
                          <a:solidFill>
                            <a:srgbClr val="FF0000"/>
                          </a:solidFill>
                          <a:effectLst/>
                        </a:rPr>
                        <a:t>M47/Jul26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4731496"/>
                  </a:ext>
                </a:extLst>
              </a:tr>
            </a:tbl>
          </a:graphicData>
        </a:graphic>
      </p:graphicFrame>
      <p:graphicFrame>
        <p:nvGraphicFramePr>
          <p:cNvPr id="8" name="Tabella 2">
            <a:extLst>
              <a:ext uri="{FF2B5EF4-FFF2-40B4-BE49-F238E27FC236}">
                <a16:creationId xmlns:a16="http://schemas.microsoft.com/office/drawing/2014/main" id="{9F04C5E1-C802-BDE9-2AE8-234DB99E9B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632167"/>
              </p:ext>
            </p:extLst>
          </p:nvPr>
        </p:nvGraphicFramePr>
        <p:xfrm>
          <a:off x="-11" y="3987309"/>
          <a:ext cx="5036035" cy="21054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1284">
                  <a:extLst>
                    <a:ext uri="{9D8B030D-6E8A-4147-A177-3AD203B41FA5}">
                      <a16:colId xmlns:a16="http://schemas.microsoft.com/office/drawing/2014/main" val="2490254109"/>
                    </a:ext>
                  </a:extLst>
                </a:gridCol>
                <a:gridCol w="2665116">
                  <a:extLst>
                    <a:ext uri="{9D8B030D-6E8A-4147-A177-3AD203B41FA5}">
                      <a16:colId xmlns:a16="http://schemas.microsoft.com/office/drawing/2014/main" val="2660623662"/>
                    </a:ext>
                  </a:extLst>
                </a:gridCol>
                <a:gridCol w="1539635">
                  <a:extLst>
                    <a:ext uri="{9D8B030D-6E8A-4147-A177-3AD203B41FA5}">
                      <a16:colId xmlns:a16="http://schemas.microsoft.com/office/drawing/2014/main" val="924584633"/>
                    </a:ext>
                  </a:extLst>
                </a:gridCol>
              </a:tblGrid>
              <a:tr h="302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Code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Expected</a:t>
                      </a: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5417835"/>
                  </a:ext>
                </a:extLst>
              </a:tr>
              <a:tr h="302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M2 (M4.1)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Document detailing the site-specific characteristics that impact ET sensitivity and its duty cycle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M6/Feb23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M25/Oct24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0125809"/>
                  </a:ext>
                </a:extLst>
              </a:tr>
              <a:tr h="302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M3 (M4.2)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Common methodology to estimate impact of site characteristics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M32/March25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1348695"/>
                  </a:ext>
                </a:extLst>
              </a:tr>
            </a:tbl>
          </a:graphicData>
        </a:graphic>
      </p:graphicFrame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B4947EF-10E9-1789-82EB-C670C171D3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r="5674"/>
          <a:stretch/>
        </p:blipFill>
        <p:spPr>
          <a:xfrm>
            <a:off x="0" y="1303606"/>
            <a:ext cx="12161520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55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B75AD-49DB-41FA-7E67-04F5DD891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2CE5-BC5F-35D3-E4FB-B419089F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towards the Site Selection: </a:t>
            </a:r>
            <a:r>
              <a:rPr lang="en-US" dirty="0" err="1"/>
              <a:t>SiSe</a:t>
            </a:r>
            <a:r>
              <a:rPr lang="en-US" dirty="0"/>
              <a:t> WG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381A2-9C05-07FF-96F7-E27067885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Mandate from BGR:</a:t>
            </a:r>
          </a:p>
          <a:p>
            <a:pPr lvl="1"/>
            <a:r>
              <a:rPr lang="en-US" dirty="0"/>
              <a:t> </a:t>
            </a:r>
            <a:r>
              <a:rPr lang="en-GB" dirty="0"/>
              <a:t>identification and definition of the criteria to be taken into account </a:t>
            </a:r>
          </a:p>
          <a:p>
            <a:pPr lvl="1"/>
            <a:r>
              <a:rPr lang="en-GB" dirty="0"/>
              <a:t> establishment of respective weightings</a:t>
            </a:r>
          </a:p>
          <a:p>
            <a:r>
              <a:rPr lang="en-GB" dirty="0"/>
              <a:t> Scope and purpose</a:t>
            </a:r>
          </a:p>
          <a:p>
            <a:pPr lvl="1"/>
            <a:r>
              <a:rPr lang="en-GB" dirty="0"/>
              <a:t> consider all of the criteria relevant to the ET site selection process, including technical, economic, environmental and societal impact, costs, risks, and governance</a:t>
            </a:r>
          </a:p>
          <a:p>
            <a:pPr lvl="1"/>
            <a:r>
              <a:rPr lang="en-GB" dirty="0"/>
              <a:t> build on the preparatory work done by ETO, within the relevant activities of the INFRA-DEV ET-PP Project</a:t>
            </a:r>
            <a:r>
              <a:rPr lang="en-GB" baseline="30000" dirty="0"/>
              <a:t>2</a:t>
            </a:r>
            <a:r>
              <a:rPr lang="en-GB" dirty="0"/>
              <a:t>, and by the “Site Characterisation Board” of the ET Collaboration</a:t>
            </a:r>
          </a:p>
          <a:p>
            <a:pPr lvl="1"/>
            <a:r>
              <a:rPr lang="en-GB" dirty="0"/>
              <a:t> final report to the BGR by the end of Q2 2026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9392F-72BA-73A8-EBCC-DCABEDC5B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50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the land&#10;&#10;AI-generated content may be incorrect.">
            <a:extLst>
              <a:ext uri="{FF2B5EF4-FFF2-40B4-BE49-F238E27FC236}">
                <a16:creationId xmlns:a16="http://schemas.microsoft.com/office/drawing/2014/main" id="{9D644903-9EE9-3633-DB0F-289DB4F231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FCF21DCE-D6B4-E0EA-A3B7-862D0CA7A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7C659075-83B6-5446-8002-4ADFDBF3FC8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FBC7DF-BB1B-1802-4816-64D05CED6F56}"/>
              </a:ext>
            </a:extLst>
          </p:cNvPr>
          <p:cNvSpPr txBox="1"/>
          <p:nvPr/>
        </p:nvSpPr>
        <p:spPr>
          <a:xfrm>
            <a:off x="8755332" y="136525"/>
            <a:ext cx="1584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Credits to G. </a:t>
            </a:r>
            <a:r>
              <a:rPr lang="en-US" sz="1400" dirty="0" err="1">
                <a:solidFill>
                  <a:schemeClr val="bg1"/>
                </a:solidFill>
              </a:rPr>
              <a:t>Bisoffi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736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F005E-C8FF-5325-BBD8-FC8E337F1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72697-D71C-DA5E-6023-614A25217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Two Geometrical Options: </a:t>
            </a:r>
            <a:r>
              <a:rPr lang="it-IT" dirty="0">
                <a:latin typeface="Symbol" panose="05050102010706020507" pitchFamily="18" charset="2"/>
              </a:rPr>
              <a:t>D</a:t>
            </a:r>
            <a:r>
              <a:rPr lang="it-IT" dirty="0"/>
              <a:t> vs 2L</a:t>
            </a:r>
          </a:p>
          <a:p>
            <a:r>
              <a:rPr lang="en-US" dirty="0"/>
              <a:t> Legal Framework and authorization 			 </a:t>
            </a:r>
          </a:p>
          <a:p>
            <a:r>
              <a:rPr lang="en-US" dirty="0"/>
              <a:t> Socio-economic impact					</a:t>
            </a:r>
          </a:p>
          <a:p>
            <a:r>
              <a:rPr lang="en-US" dirty="0"/>
              <a:t> Site monitoring 						</a:t>
            </a:r>
          </a:p>
          <a:p>
            <a:r>
              <a:rPr lang="en-US" dirty="0"/>
              <a:t> Geological studies 						</a:t>
            </a:r>
            <a:endParaRPr lang="en-US" u="sng" dirty="0"/>
          </a:p>
          <a:p>
            <a:r>
              <a:rPr lang="en-US" dirty="0"/>
              <a:t> Noise impact Evaluation 				</a:t>
            </a:r>
            <a:endParaRPr lang="en-US" u="sng" dirty="0"/>
          </a:p>
          <a:p>
            <a:r>
              <a:rPr lang="en-US" dirty="0"/>
              <a:t> Engineering studies						</a:t>
            </a:r>
            <a:endParaRPr lang="en-US" u="sng" dirty="0"/>
          </a:p>
          <a:p>
            <a:pPr lvl="1"/>
            <a:r>
              <a:rPr lang="en-US" dirty="0"/>
              <a:t>cost and time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C960E-7C7F-FA30-A356-2EDCD8236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659075-83B6-5446-8002-4ADFDBF3FC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pic>
        <p:nvPicPr>
          <p:cNvPr id="5" name="Immagine 8" descr="Immagine che contiene testo, Carattere, logo, schermata&#10;&#10;Descrizione generata automaticamente">
            <a:extLst>
              <a:ext uri="{FF2B5EF4-FFF2-40B4-BE49-F238E27FC236}">
                <a16:creationId xmlns:a16="http://schemas.microsoft.com/office/drawing/2014/main" id="{FF769022-D25B-207F-96FC-A3579C7B2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894" y="0"/>
            <a:ext cx="1569106" cy="78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20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69C233-0DA8-87CF-868B-34A31F395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 descr="A map of a mountain range&#10;&#10;AI-generated content may be incorrect.">
            <a:extLst>
              <a:ext uri="{FF2B5EF4-FFF2-40B4-BE49-F238E27FC236}">
                <a16:creationId xmlns:a16="http://schemas.microsoft.com/office/drawing/2014/main" id="{A87E5FF9-94FD-7CD7-BA73-866C9AEFD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1" y="0"/>
            <a:ext cx="12186522" cy="69494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70727B7-2320-F8DB-1017-4001952C9CB6}"/>
              </a:ext>
            </a:extLst>
          </p:cNvPr>
          <p:cNvGrpSpPr/>
          <p:nvPr/>
        </p:nvGrpSpPr>
        <p:grpSpPr>
          <a:xfrm rot="157005">
            <a:off x="484840" y="781550"/>
            <a:ext cx="4753768" cy="5829755"/>
            <a:chOff x="341621" y="507085"/>
            <a:chExt cx="4753768" cy="582975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589B585-7CD5-9991-1D10-F69B81C9B1D9}"/>
                </a:ext>
              </a:extLst>
            </p:cNvPr>
            <p:cNvCxnSpPr>
              <a:cxnSpLocks/>
            </p:cNvCxnSpPr>
            <p:nvPr/>
          </p:nvCxnSpPr>
          <p:spPr>
            <a:xfrm>
              <a:off x="4202934" y="507085"/>
              <a:ext cx="857238" cy="4845522"/>
            </a:xfrm>
            <a:prstGeom prst="line">
              <a:avLst/>
            </a:prstGeom>
            <a:ln w="635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6720A52-2422-610A-D9C8-48C470CB07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621" y="5338210"/>
              <a:ext cx="4753768" cy="998630"/>
            </a:xfrm>
            <a:prstGeom prst="line">
              <a:avLst/>
            </a:prstGeom>
            <a:ln w="635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F2EECF-6C21-B575-26A7-F0D0B519C962}"/>
              </a:ext>
            </a:extLst>
          </p:cNvPr>
          <p:cNvCxnSpPr/>
          <p:nvPr/>
        </p:nvCxnSpPr>
        <p:spPr>
          <a:xfrm>
            <a:off x="3058160" y="3779520"/>
            <a:ext cx="2052320" cy="1952448"/>
          </a:xfrm>
          <a:prstGeom prst="line">
            <a:avLst/>
          </a:prstGeom>
          <a:ln w="76200">
            <a:solidFill>
              <a:srgbClr val="FF00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E9AE62-5263-0311-4B5E-F512A736AA79}"/>
              </a:ext>
            </a:extLst>
          </p:cNvPr>
          <p:cNvCxnSpPr>
            <a:cxnSpLocks/>
          </p:cNvCxnSpPr>
          <p:nvPr/>
        </p:nvCxnSpPr>
        <p:spPr>
          <a:xfrm flipH="1">
            <a:off x="2377440" y="3779520"/>
            <a:ext cx="680720" cy="2802432"/>
          </a:xfrm>
          <a:prstGeom prst="line">
            <a:avLst/>
          </a:prstGeom>
          <a:ln w="76200">
            <a:solidFill>
              <a:srgbClr val="FF00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4A1EB2-73F6-F9E6-46CB-4C39D042086A}"/>
              </a:ext>
            </a:extLst>
          </p:cNvPr>
          <p:cNvCxnSpPr>
            <a:cxnSpLocks/>
          </p:cNvCxnSpPr>
          <p:nvPr/>
        </p:nvCxnSpPr>
        <p:spPr>
          <a:xfrm flipH="1">
            <a:off x="2377440" y="5740753"/>
            <a:ext cx="2733040" cy="841199"/>
          </a:xfrm>
          <a:prstGeom prst="line">
            <a:avLst/>
          </a:prstGeom>
          <a:ln w="76200">
            <a:solidFill>
              <a:srgbClr val="FF00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926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ADC7F-BDB8-57CC-043A-CFB0209B2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29504E-0DA1-65AD-4986-D230EFAAA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49" b="-37849"/>
          <a:stretch/>
        </p:blipFill>
        <p:spPr>
          <a:xfrm>
            <a:off x="0" y="0"/>
            <a:ext cx="12353908" cy="11247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2D18D87-7B5E-10A2-4CDC-E9457681788A}"/>
              </a:ext>
            </a:extLst>
          </p:cNvPr>
          <p:cNvSpPr txBox="1">
            <a:spLocks/>
          </p:cNvSpPr>
          <p:nvPr/>
        </p:nvSpPr>
        <p:spPr>
          <a:xfrm>
            <a:off x="2095279" y="869867"/>
            <a:ext cx="7994073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BF961B-22B1-8AFD-62C9-DF8F481185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Site Monitoring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and Noise impact Evaluation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48BAFBA-F6A1-7046-8AB2-9A0AAF8DE8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DF8B49-9731-5E0F-7440-73317CE32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15</a:t>
            </a:fld>
            <a:endParaRPr lang="en-US"/>
          </a:p>
        </p:txBody>
      </p:sp>
      <p:pic>
        <p:nvPicPr>
          <p:cNvPr id="5" name="Immagine 8" descr="Immagine che contiene testo, Carattere, logo, schermata&#10;&#10;Descrizione generata automaticamente">
            <a:extLst>
              <a:ext uri="{FF2B5EF4-FFF2-40B4-BE49-F238E27FC236}">
                <a16:creationId xmlns:a16="http://schemas.microsoft.com/office/drawing/2014/main" id="{79F263A2-73AB-A870-0535-1E971C4B3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894" y="0"/>
            <a:ext cx="1569106" cy="78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72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5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31367C06-EDA8-D01C-C842-BA5ED6C1A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55" y="1371750"/>
            <a:ext cx="8576045" cy="4824026"/>
          </a:xfrm>
          <a:prstGeom prst="rect">
            <a:avLst/>
          </a:prstGeom>
        </p:spPr>
      </p:pic>
      <p:sp>
        <p:nvSpPr>
          <p:cNvPr id="22" name="Segnaposto numero diapositiva 1">
            <a:extLst>
              <a:ext uri="{FF2B5EF4-FFF2-40B4-BE49-F238E27FC236}">
                <a16:creationId xmlns:a16="http://schemas.microsoft.com/office/drawing/2014/main" id="{592FB1E3-FB7C-442B-AB42-58BE531EB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4F52D-87F1-4C93-83F9-975180BEB95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2E9C8634-2DBE-767C-920B-E9BA11D02954}"/>
              </a:ext>
            </a:extLst>
          </p:cNvPr>
          <p:cNvGrpSpPr/>
          <p:nvPr/>
        </p:nvGrpSpPr>
        <p:grpSpPr>
          <a:xfrm>
            <a:off x="120548" y="1248316"/>
            <a:ext cx="6765537" cy="647595"/>
            <a:chOff x="0" y="25867"/>
            <a:chExt cx="8605407" cy="647595"/>
          </a:xfrm>
        </p:grpSpPr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id="{6434966F-C9AA-545C-70DF-5C2BBDEA935D}"/>
                </a:ext>
              </a:extLst>
            </p:cNvPr>
            <p:cNvSpPr/>
            <p:nvPr/>
          </p:nvSpPr>
          <p:spPr>
            <a:xfrm>
              <a:off x="0" y="25867"/>
              <a:ext cx="8602980" cy="64759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GB" sz="1100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6107A7EF-5A7F-0A99-61B1-99DE2294FE6C}"/>
                </a:ext>
              </a:extLst>
            </p:cNvPr>
            <p:cNvSpPr txBox="1"/>
            <p:nvPr/>
          </p:nvSpPr>
          <p:spPr>
            <a:xfrm>
              <a:off x="65652" y="57480"/>
              <a:ext cx="8539755" cy="5843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000" kern="1200" dirty="0" err="1"/>
                <a:t>Seismic</a:t>
              </a:r>
              <a:r>
                <a:rPr lang="it-IT" sz="2000" kern="1200" dirty="0"/>
                <a:t> </a:t>
              </a:r>
              <a:r>
                <a:rPr lang="it-IT" sz="2000" kern="1200" dirty="0" err="1"/>
                <a:t>Newtonian</a:t>
              </a:r>
              <a:r>
                <a:rPr lang="it-IT" sz="2000" kern="1200" dirty="0"/>
                <a:t> </a:t>
              </a:r>
              <a:r>
                <a:rPr lang="it-IT" sz="2000" kern="1200" dirty="0" err="1"/>
                <a:t>Noise</a:t>
              </a:r>
              <a:r>
                <a:rPr lang="it-IT" sz="2000" kern="1200" dirty="0"/>
                <a:t> </a:t>
              </a:r>
              <a:r>
                <a:rPr lang="it-IT" sz="2000" kern="1200" dirty="0" err="1"/>
                <a:t>effect</a:t>
              </a:r>
              <a:r>
                <a:rPr lang="it-IT" sz="2000" kern="1200" dirty="0"/>
                <a:t> on GW </a:t>
              </a:r>
              <a:r>
                <a:rPr lang="it-IT" sz="2000" kern="1200" dirty="0" err="1"/>
                <a:t>signal</a:t>
              </a:r>
              <a:r>
                <a:rPr lang="it-IT" sz="2000" kern="1200" dirty="0"/>
                <a:t> </a:t>
              </a:r>
              <a:r>
                <a:rPr lang="it-IT" sz="2000" kern="1200" dirty="0" err="1"/>
                <a:t>detection</a:t>
              </a:r>
              <a:endParaRPr lang="en-US" sz="2000" kern="1200" dirty="0"/>
            </a:p>
          </p:txBody>
        </p:sp>
      </p:grp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0CE4BEAA-B2EB-7882-934B-16CEEDB6F1F6}"/>
              </a:ext>
            </a:extLst>
          </p:cNvPr>
          <p:cNvSpPr txBox="1"/>
          <p:nvPr/>
        </p:nvSpPr>
        <p:spPr>
          <a:xfrm>
            <a:off x="8610600" y="672118"/>
            <a:ext cx="2931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Results: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D731CA-0D36-350D-2DE7-23884B14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Site comparison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06F440-DBA2-F5F3-FDD3-0A5C6085400F}"/>
              </a:ext>
            </a:extLst>
          </p:cNvPr>
          <p:cNvSpPr txBox="1"/>
          <p:nvPr/>
        </p:nvSpPr>
        <p:spPr>
          <a:xfrm>
            <a:off x="4213785" y="2441424"/>
            <a:ext cx="1404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Terziet</a:t>
            </a:r>
            <a:r>
              <a:rPr lang="en-US" sz="1200" dirty="0">
                <a:solidFill>
                  <a:schemeClr val="bg1"/>
                </a:solidFill>
              </a:rPr>
              <a:t> (        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1CA256-FE43-5D2C-CAB2-1CC16FCE57BD}"/>
              </a:ext>
            </a:extLst>
          </p:cNvPr>
          <p:cNvSpPr txBox="1"/>
          <p:nvPr/>
        </p:nvSpPr>
        <p:spPr>
          <a:xfrm>
            <a:off x="8476272" y="2441423"/>
            <a:ext cx="1404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Terziet</a:t>
            </a:r>
            <a:r>
              <a:rPr lang="en-US" sz="1200" dirty="0">
                <a:solidFill>
                  <a:schemeClr val="bg1"/>
                </a:solidFill>
              </a:rPr>
              <a:t> (        )</a:t>
            </a:r>
          </a:p>
        </p:txBody>
      </p:sp>
      <p:pic>
        <p:nvPicPr>
          <p:cNvPr id="2" name="Immagine 8" descr="Immagine che contiene testo, Carattere, logo, schermata&#10;&#10;Descrizione generata automaticamente">
            <a:extLst>
              <a:ext uri="{FF2B5EF4-FFF2-40B4-BE49-F238E27FC236}">
                <a16:creationId xmlns:a16="http://schemas.microsoft.com/office/drawing/2014/main" id="{F915062C-1B2B-4611-A7F1-F882BFDCC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894" y="0"/>
            <a:ext cx="1569106" cy="7845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B8AE01-30B3-42AC-26E0-C66A99F5CAFE}"/>
              </a:ext>
            </a:extLst>
          </p:cNvPr>
          <p:cNvSpPr txBox="1"/>
          <p:nvPr/>
        </p:nvSpPr>
        <p:spPr>
          <a:xfrm>
            <a:off x="136993" y="6055850"/>
            <a:ext cx="117150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2025</a:t>
            </a:r>
            <a:r>
              <a:rPr lang="en-US" sz="2000" i="1" dirty="0"/>
              <a:t> Class. Quantum Grav.</a:t>
            </a:r>
            <a:r>
              <a:rPr lang="en-US" sz="2000" b="1" dirty="0"/>
              <a:t> 42</a:t>
            </a:r>
            <a:r>
              <a:rPr lang="en-US" sz="2000" dirty="0"/>
              <a:t> 155001, </a:t>
            </a:r>
            <a:r>
              <a:rPr lang="en-US" sz="2000" u="sng" dirty="0">
                <a:hlinkClick r:id="rId4"/>
              </a:rPr>
              <a:t>https://doi.org/10.1088/1361-6382/aded67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  <a:p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hlinkClick r:id="rId5"/>
              </a:rPr>
              <a:t>https://arxiv.org/abs/2503.02166</a:t>
            </a:r>
            <a:endParaRPr lang="en-US" sz="2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4969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93581-B4B0-1E41-402B-B474475E1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1EA6D-803E-6D25-907B-ADB6DCBAD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49" b="-37849"/>
          <a:stretch/>
        </p:blipFill>
        <p:spPr>
          <a:xfrm>
            <a:off x="0" y="0"/>
            <a:ext cx="12353908" cy="11247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F778A9C-E2EB-E603-5014-3269053696BF}"/>
              </a:ext>
            </a:extLst>
          </p:cNvPr>
          <p:cNvSpPr txBox="1">
            <a:spLocks/>
          </p:cNvSpPr>
          <p:nvPr/>
        </p:nvSpPr>
        <p:spPr>
          <a:xfrm>
            <a:off x="2095279" y="869867"/>
            <a:ext cx="7994073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9B6F53-D5D8-D2EF-1E1A-C4C15C8E9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Engineering Studies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BA09438-3097-67FE-79CB-42EA343FAB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5328B7-07AA-1FEE-713A-7A7BDF15C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17</a:t>
            </a:fld>
            <a:endParaRPr lang="en-US"/>
          </a:p>
        </p:txBody>
      </p:sp>
      <p:pic>
        <p:nvPicPr>
          <p:cNvPr id="5" name="Immagine 8" descr="Immagine che contiene testo, Carattere, logo, schermata&#10;&#10;Descrizione generata automaticamente">
            <a:extLst>
              <a:ext uri="{FF2B5EF4-FFF2-40B4-BE49-F238E27FC236}">
                <a16:creationId xmlns:a16="http://schemas.microsoft.com/office/drawing/2014/main" id="{1EC68B5B-39F6-A525-A6A8-086EE04DE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894" y="0"/>
            <a:ext cx="1569106" cy="78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0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9986C0-38F7-EBD2-C2EB-F4EA3EED2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F463A6E-1179-56D2-4FE5-DAE2DF9C6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" y="0"/>
            <a:ext cx="1218509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BB2254-A026-A06F-A177-E865FA2D03B9}"/>
              </a:ext>
            </a:extLst>
          </p:cNvPr>
          <p:cNvSpPr txBox="1"/>
          <p:nvPr/>
        </p:nvSpPr>
        <p:spPr>
          <a:xfrm>
            <a:off x="9119616" y="1398657"/>
            <a:ext cx="265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TETI (Team for ET in Italy) </a:t>
            </a:r>
            <a:endParaRPr lang="en-US" dirty="0"/>
          </a:p>
        </p:txBody>
      </p:sp>
      <p:pic>
        <p:nvPicPr>
          <p:cNvPr id="7" name="Immagine 8" descr="Immagine che contiene testo, Carattere, logo, schermata&#10;&#10;Descrizione generata automaticamente">
            <a:extLst>
              <a:ext uri="{FF2B5EF4-FFF2-40B4-BE49-F238E27FC236}">
                <a16:creationId xmlns:a16="http://schemas.microsoft.com/office/drawing/2014/main" id="{B8308534-8540-6472-1E87-9ACDB70BD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894" y="0"/>
            <a:ext cx="1569106" cy="784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76E04C-217E-0A91-E68D-97B0D250A6DF}"/>
              </a:ext>
            </a:extLst>
          </p:cNvPr>
          <p:cNvSpPr txBox="1"/>
          <p:nvPr/>
        </p:nvSpPr>
        <p:spPr>
          <a:xfrm>
            <a:off x="8755332" y="136525"/>
            <a:ext cx="1584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Credits to G. </a:t>
            </a:r>
            <a:r>
              <a:rPr lang="en-US" sz="1400" dirty="0" err="1">
                <a:solidFill>
                  <a:schemeClr val="bg1"/>
                </a:solidFill>
              </a:rPr>
              <a:t>Bisoffi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182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A87B30-2B67-AA6C-38DD-C2A891B8A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Investments and Timing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39718-DE87-6E49-1EBB-C5A3708D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3700A6-EBDB-31FD-107E-05AC4864D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49" y="1160358"/>
            <a:ext cx="10649642" cy="2651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1ADE6-4F6D-BCC0-D6DE-DEA77FD5C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72" y="4053257"/>
            <a:ext cx="10136256" cy="1824526"/>
          </a:xfrm>
          <a:prstGeom prst="rect">
            <a:avLst/>
          </a:prstGeom>
        </p:spPr>
      </p:pic>
      <p:pic>
        <p:nvPicPr>
          <p:cNvPr id="8" name="Immagine 8" descr="Immagine che contiene testo, Carattere, logo, schermata&#10;&#10;Descrizione generata automaticamente">
            <a:extLst>
              <a:ext uri="{FF2B5EF4-FFF2-40B4-BE49-F238E27FC236}">
                <a16:creationId xmlns:a16="http://schemas.microsoft.com/office/drawing/2014/main" id="{80092F72-1BFD-3F3E-BBFB-C15826AB4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894" y="0"/>
            <a:ext cx="1569106" cy="7845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439C2C-C29E-DCE8-CFD8-394EAB6D9B60}"/>
              </a:ext>
            </a:extLst>
          </p:cNvPr>
          <p:cNvSpPr txBox="1"/>
          <p:nvPr/>
        </p:nvSpPr>
        <p:spPr>
          <a:xfrm>
            <a:off x="8755332" y="136525"/>
            <a:ext cx="1584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Credits to G.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Bisoffi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13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3837D314-5D8B-1D50-DAC5-BE508579B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2</a:t>
            </a:fld>
            <a:endParaRPr lang="en-US"/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85D9D1B6-1C9D-D98E-CEA7-127743882362}"/>
              </a:ext>
            </a:extLst>
          </p:cNvPr>
          <p:cNvGrpSpPr/>
          <p:nvPr/>
        </p:nvGrpSpPr>
        <p:grpSpPr>
          <a:xfrm>
            <a:off x="602977" y="1157820"/>
            <a:ext cx="4479371" cy="5174529"/>
            <a:chOff x="97368" y="757765"/>
            <a:chExt cx="4910666" cy="5719234"/>
          </a:xfrm>
        </p:grpSpPr>
        <p:sp>
          <p:nvSpPr>
            <p:cNvPr id="15" name="Rettangolo con angoli arrotondati 14">
              <a:extLst>
                <a:ext uri="{FF2B5EF4-FFF2-40B4-BE49-F238E27FC236}">
                  <a16:creationId xmlns:a16="http://schemas.microsoft.com/office/drawing/2014/main" id="{79B9FB23-58AB-3DAA-4BE2-AEEDA3877CB2}"/>
                </a:ext>
              </a:extLst>
            </p:cNvPr>
            <p:cNvSpPr/>
            <p:nvPr/>
          </p:nvSpPr>
          <p:spPr>
            <a:xfrm>
              <a:off x="97368" y="757765"/>
              <a:ext cx="4910666" cy="571923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31704E79-769A-A608-0C37-70A30AE43238}"/>
                </a:ext>
              </a:extLst>
            </p:cNvPr>
            <p:cNvSpPr/>
            <p:nvPr/>
          </p:nvSpPr>
          <p:spPr>
            <a:xfrm>
              <a:off x="287867" y="4842930"/>
              <a:ext cx="1651000" cy="136313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EAFFEC1E-EAAE-6884-1345-E505C81C7FDD}"/>
                </a:ext>
              </a:extLst>
            </p:cNvPr>
            <p:cNvSpPr/>
            <p:nvPr/>
          </p:nvSpPr>
          <p:spPr>
            <a:xfrm>
              <a:off x="338667" y="1291164"/>
              <a:ext cx="4588934" cy="213783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58366E2B-7F5C-F881-9F11-CBCB62093228}"/>
                </a:ext>
              </a:extLst>
            </p:cNvPr>
            <p:cNvSpPr/>
            <p:nvPr/>
          </p:nvSpPr>
          <p:spPr>
            <a:xfrm>
              <a:off x="486833" y="1680631"/>
              <a:ext cx="1519767" cy="162136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ESFRI Coordinators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S.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Bentvelsen</a:t>
              </a:r>
              <a:endPara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A. Zoccoli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7567DC19-2A10-A874-C1C3-41AEC1C0DB7A}"/>
                </a:ext>
              </a:extLst>
            </p:cNvPr>
            <p:cNvSpPr/>
            <p:nvPr/>
          </p:nvSpPr>
          <p:spPr>
            <a:xfrm>
              <a:off x="2163234" y="1680631"/>
              <a:ext cx="2599267" cy="78316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BGR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Board of Government </a:t>
              </a: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Representatives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854B3599-B69B-B8F4-86E6-6C72199DD86C}"/>
                </a:ext>
              </a:extLst>
            </p:cNvPr>
            <p:cNvSpPr/>
            <p:nvPr/>
          </p:nvSpPr>
          <p:spPr>
            <a:xfrm>
              <a:off x="2163233" y="2518833"/>
              <a:ext cx="2599267" cy="78316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BSR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Board of Scientific </a:t>
              </a: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Representatives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A8F4C9D4-30ED-EF65-980C-AAB2BCFB53F9}"/>
                </a:ext>
              </a:extLst>
            </p:cNvPr>
            <p:cNvSpPr txBox="1"/>
            <p:nvPr/>
          </p:nvSpPr>
          <p:spPr>
            <a:xfrm>
              <a:off x="1619988" y="1313930"/>
              <a:ext cx="1738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ET Proto-</a:t>
              </a:r>
              <a:r>
                <a:rPr kumimoji="0" lang="it-I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Council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7890ACC-9043-09D2-1A54-826F48A983E1}"/>
                </a:ext>
              </a:extLst>
            </p:cNvPr>
            <p:cNvSpPr/>
            <p:nvPr/>
          </p:nvSpPr>
          <p:spPr>
            <a:xfrm>
              <a:off x="2273300" y="3649131"/>
              <a:ext cx="2294467" cy="770466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ET Project </a:t>
              </a:r>
              <a:r>
                <a:rPr kumimoji="0" lang="it-IT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Directorate</a:t>
              </a:r>
              <a:endPara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A.Freise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F.Ferroni</a:t>
              </a:r>
              <a:endPara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M. Martinez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2035141D-8A8C-DEDA-3BF3-DF54222EBF2E}"/>
                </a:ext>
              </a:extLst>
            </p:cNvPr>
            <p:cNvSpPr/>
            <p:nvPr/>
          </p:nvSpPr>
          <p:spPr>
            <a:xfrm>
              <a:off x="372534" y="3656000"/>
              <a:ext cx="1727200" cy="770466"/>
            </a:xfrm>
            <a:prstGeom prst="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External</a:t>
              </a: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it-IT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Advisory</a:t>
              </a: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Bodies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A5C908E5-D65A-D0AD-E321-CC657867A008}"/>
                </a:ext>
              </a:extLst>
            </p:cNvPr>
            <p:cNvSpPr/>
            <p:nvPr/>
          </p:nvSpPr>
          <p:spPr>
            <a:xfrm>
              <a:off x="392322" y="5329763"/>
              <a:ext cx="1380066" cy="69426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Communic.Off</a:t>
              </a: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EC8C905C-0795-ED43-92BD-0101D5A4AEFC}"/>
                </a:ext>
              </a:extLst>
            </p:cNvPr>
            <p:cNvSpPr/>
            <p:nvPr/>
          </p:nvSpPr>
          <p:spPr>
            <a:xfrm>
              <a:off x="2036234" y="4825996"/>
              <a:ext cx="1322179" cy="102710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Eng. </a:t>
              </a:r>
              <a:r>
                <a:rPr kumimoji="0" lang="it-I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Dept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753E44E4-4E25-3A6A-20AC-C4517C6D405B}"/>
                </a:ext>
              </a:extLst>
            </p:cNvPr>
            <p:cNvSpPr/>
            <p:nvPr/>
          </p:nvSpPr>
          <p:spPr>
            <a:xfrm>
              <a:off x="3496734" y="4825995"/>
              <a:ext cx="1322179" cy="102710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Project Off.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B51184B4-7CF7-F9E6-1FE7-56525BBB12E4}"/>
                </a:ext>
              </a:extLst>
            </p:cNvPr>
            <p:cNvSpPr txBox="1"/>
            <p:nvPr/>
          </p:nvSpPr>
          <p:spPr>
            <a:xfrm>
              <a:off x="410878" y="4901681"/>
              <a:ext cx="1556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Admin. Offices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D7BB4DA4-2F2D-42A9-5629-61997429F53D}"/>
                </a:ext>
              </a:extLst>
            </p:cNvPr>
            <p:cNvSpPr/>
            <p:nvPr/>
          </p:nvSpPr>
          <p:spPr>
            <a:xfrm>
              <a:off x="3280833" y="3428998"/>
              <a:ext cx="77580" cy="22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9FDD9BFD-92D5-5B36-3A43-14787D7B0EAE}"/>
                </a:ext>
              </a:extLst>
            </p:cNvPr>
            <p:cNvSpPr/>
            <p:nvPr/>
          </p:nvSpPr>
          <p:spPr>
            <a:xfrm>
              <a:off x="1188975" y="3444332"/>
              <a:ext cx="77580" cy="22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8CFB8B37-839E-BAA0-1A29-7E71D66F96BB}"/>
                </a:ext>
              </a:extLst>
            </p:cNvPr>
            <p:cNvSpPr/>
            <p:nvPr/>
          </p:nvSpPr>
          <p:spPr>
            <a:xfrm>
              <a:off x="3385286" y="4426466"/>
              <a:ext cx="77580" cy="22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18EE0153-69C1-4F05-D5CA-223DA2DA02E0}"/>
                </a:ext>
              </a:extLst>
            </p:cNvPr>
            <p:cNvSpPr/>
            <p:nvPr/>
          </p:nvSpPr>
          <p:spPr>
            <a:xfrm>
              <a:off x="1011767" y="4598432"/>
              <a:ext cx="3082602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5B64C746-1781-9EF5-02D7-980E8D774AC6}"/>
                </a:ext>
              </a:extLst>
            </p:cNvPr>
            <p:cNvSpPr/>
            <p:nvPr/>
          </p:nvSpPr>
          <p:spPr>
            <a:xfrm>
              <a:off x="4016789" y="4621482"/>
              <a:ext cx="77580" cy="22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79DC2F68-659D-C46F-A83C-7E5B99B227DE}"/>
                </a:ext>
              </a:extLst>
            </p:cNvPr>
            <p:cNvSpPr/>
            <p:nvPr/>
          </p:nvSpPr>
          <p:spPr>
            <a:xfrm>
              <a:off x="2646663" y="4625008"/>
              <a:ext cx="77580" cy="22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CC2BF4CB-B6A6-2C57-B9F0-CA9DFAAEEA6C}"/>
                </a:ext>
              </a:extLst>
            </p:cNvPr>
            <p:cNvSpPr/>
            <p:nvPr/>
          </p:nvSpPr>
          <p:spPr>
            <a:xfrm>
              <a:off x="1013289" y="4602853"/>
              <a:ext cx="77580" cy="22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0EC5BC90-DD25-FB75-CA29-77621E522801}"/>
                </a:ext>
              </a:extLst>
            </p:cNvPr>
            <p:cNvSpPr txBox="1"/>
            <p:nvPr/>
          </p:nvSpPr>
          <p:spPr>
            <a:xfrm>
              <a:off x="1420990" y="845209"/>
              <a:ext cx="2136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ETO: ET Organization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47962557-1183-DA36-5BE6-98D8A9E44E67}"/>
              </a:ext>
            </a:extLst>
          </p:cNvPr>
          <p:cNvGrpSpPr/>
          <p:nvPr/>
        </p:nvGrpSpPr>
        <p:grpSpPr>
          <a:xfrm>
            <a:off x="6978357" y="1150158"/>
            <a:ext cx="4610665" cy="4252383"/>
            <a:chOff x="7086599" y="749297"/>
            <a:chExt cx="5054601" cy="4699003"/>
          </a:xfrm>
        </p:grpSpPr>
        <p:sp>
          <p:nvSpPr>
            <p:cNvPr id="32" name="Rettangolo con angoli arrotondati 31">
              <a:extLst>
                <a:ext uri="{FF2B5EF4-FFF2-40B4-BE49-F238E27FC236}">
                  <a16:creationId xmlns:a16="http://schemas.microsoft.com/office/drawing/2014/main" id="{46792107-16D0-D889-599A-56A0BACAA441}"/>
                </a:ext>
              </a:extLst>
            </p:cNvPr>
            <p:cNvSpPr/>
            <p:nvPr/>
          </p:nvSpPr>
          <p:spPr>
            <a:xfrm>
              <a:off x="7086599" y="749297"/>
              <a:ext cx="5054601" cy="469900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F1E43569-429A-1694-5A86-03D3AEBA6A05}"/>
                </a:ext>
              </a:extLst>
            </p:cNvPr>
            <p:cNvSpPr/>
            <p:nvPr/>
          </p:nvSpPr>
          <p:spPr>
            <a:xfrm>
              <a:off x="7154333" y="1473192"/>
              <a:ext cx="2683935" cy="770466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SP: M. Punturo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DSP:  </a:t>
              </a:r>
              <a:r>
                <a:rPr kumimoji="0" lang="it-IT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H.Lück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6ABD9942-9EB4-C1E0-A90A-2CB468EBC5D3}"/>
                </a:ext>
              </a:extLst>
            </p:cNvPr>
            <p:cNvSpPr/>
            <p:nvPr/>
          </p:nvSpPr>
          <p:spPr>
            <a:xfrm>
              <a:off x="10067511" y="1473193"/>
              <a:ext cx="1857789" cy="7704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Collaboration Board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4F962A99-C38B-3322-9343-32AA68351201}"/>
                </a:ext>
              </a:extLst>
            </p:cNvPr>
            <p:cNvSpPr/>
            <p:nvPr/>
          </p:nvSpPr>
          <p:spPr>
            <a:xfrm>
              <a:off x="7653867" y="2457446"/>
              <a:ext cx="1761068" cy="770466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Executive Board</a:t>
              </a: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F9C251E7-BC33-E089-C828-7AC43B5FDEDF}"/>
                </a:ext>
              </a:extLst>
            </p:cNvPr>
            <p:cNvSpPr/>
            <p:nvPr/>
          </p:nvSpPr>
          <p:spPr>
            <a:xfrm>
              <a:off x="10105613" y="2423578"/>
              <a:ext cx="1857789" cy="770466"/>
            </a:xfrm>
            <a:prstGeom prst="rect">
              <a:avLst/>
            </a:prstGeom>
            <a:solidFill>
              <a:srgbClr val="BC146C"/>
            </a:solidFill>
            <a:ln w="571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SSB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Standard &amp; Services Board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333ED27E-9EB6-AFEA-D0E8-8FFC80B1B400}"/>
                </a:ext>
              </a:extLst>
            </p:cNvPr>
            <p:cNvSpPr/>
            <p:nvPr/>
          </p:nvSpPr>
          <p:spPr>
            <a:xfrm>
              <a:off x="7653867" y="3441700"/>
              <a:ext cx="1761068" cy="77046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Instrument</a:t>
              </a: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Science Board</a:t>
              </a:r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0D1D9BC5-FB34-36B3-4893-49756CA2C368}"/>
                </a:ext>
              </a:extLst>
            </p:cNvPr>
            <p:cNvSpPr/>
            <p:nvPr/>
          </p:nvSpPr>
          <p:spPr>
            <a:xfrm>
              <a:off x="7653867" y="4358729"/>
              <a:ext cx="1761068" cy="77046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OSB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Observational</a:t>
              </a: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Science Board</a:t>
              </a:r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36006B28-0B1E-606D-BF2C-EAAB8873D2F4}"/>
                </a:ext>
              </a:extLst>
            </p:cNvPr>
            <p:cNvSpPr/>
            <p:nvPr/>
          </p:nvSpPr>
          <p:spPr>
            <a:xfrm>
              <a:off x="10153973" y="3441700"/>
              <a:ext cx="1761068" cy="77046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EIB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E-</a:t>
              </a:r>
              <a:r>
                <a:rPr kumimoji="0" lang="it-IT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Infrastructures</a:t>
              </a: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Board</a:t>
              </a:r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6D939218-B4A2-66DD-DC3B-E0AB65586FED}"/>
                </a:ext>
              </a:extLst>
            </p:cNvPr>
            <p:cNvSpPr/>
            <p:nvPr/>
          </p:nvSpPr>
          <p:spPr>
            <a:xfrm>
              <a:off x="10164232" y="4351860"/>
              <a:ext cx="1761068" cy="77046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SPB/SCB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Site Preparation/ </a:t>
              </a:r>
              <a:r>
                <a:rPr kumimoji="0" lang="it-IT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Characterization</a:t>
              </a:r>
              <a:endPara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98EED7BF-C6FB-BA5B-9BE4-4F02566A5D6B}"/>
                </a:ext>
              </a:extLst>
            </p:cNvPr>
            <p:cNvSpPr txBox="1"/>
            <p:nvPr/>
          </p:nvSpPr>
          <p:spPr>
            <a:xfrm>
              <a:off x="8881533" y="896956"/>
              <a:ext cx="18954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ET Collaboration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74746740-2F20-A9C1-7B1C-B8BE4E7A7BF3}"/>
                </a:ext>
              </a:extLst>
            </p:cNvPr>
            <p:cNvSpPr/>
            <p:nvPr/>
          </p:nvSpPr>
          <p:spPr>
            <a:xfrm>
              <a:off x="9682693" y="2250014"/>
              <a:ext cx="87838" cy="24913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F85816AA-458E-E54F-539D-47ECA9ED19A3}"/>
                </a:ext>
              </a:extLst>
            </p:cNvPr>
            <p:cNvSpPr/>
            <p:nvPr/>
          </p:nvSpPr>
          <p:spPr>
            <a:xfrm>
              <a:off x="9414934" y="4667256"/>
              <a:ext cx="739039" cy="74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60EF6FF4-81DA-E5C8-0628-D3C059900B0C}"/>
                </a:ext>
              </a:extLst>
            </p:cNvPr>
            <p:cNvSpPr/>
            <p:nvPr/>
          </p:nvSpPr>
          <p:spPr>
            <a:xfrm>
              <a:off x="9425193" y="3808932"/>
              <a:ext cx="739039" cy="74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F4754419-0E58-B510-6179-4468AB209705}"/>
                </a:ext>
              </a:extLst>
            </p:cNvPr>
            <p:cNvSpPr/>
            <p:nvPr/>
          </p:nvSpPr>
          <p:spPr>
            <a:xfrm>
              <a:off x="9425194" y="2748488"/>
              <a:ext cx="642318" cy="74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ccia bidirezionale orizzontale 37">
              <a:extLst>
                <a:ext uri="{FF2B5EF4-FFF2-40B4-BE49-F238E27FC236}">
                  <a16:creationId xmlns:a16="http://schemas.microsoft.com/office/drawing/2014/main" id="{53529784-03C1-80C2-96D6-F37F02E63F08}"/>
                </a:ext>
              </a:extLst>
            </p:cNvPr>
            <p:cNvSpPr/>
            <p:nvPr/>
          </p:nvSpPr>
          <p:spPr>
            <a:xfrm>
              <a:off x="9715499" y="1828800"/>
              <a:ext cx="444500" cy="265621"/>
            </a:xfrm>
            <a:prstGeom prst="left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B92C5918-77CC-4941-B1BD-A0EFC391F45E">
            <a:extLst>
              <a:ext uri="{FF2B5EF4-FFF2-40B4-BE49-F238E27FC236}">
                <a16:creationId xmlns:a16="http://schemas.microsoft.com/office/drawing/2014/main" id="{DF156667-FE37-A7A9-7B18-75E0CD257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2" t="26642" r="39966" b="10258"/>
          <a:stretch/>
        </p:blipFill>
        <p:spPr bwMode="auto">
          <a:xfrm>
            <a:off x="5141850" y="1097821"/>
            <a:ext cx="1790840" cy="330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ttangolo 41">
            <a:extLst>
              <a:ext uri="{FF2B5EF4-FFF2-40B4-BE49-F238E27FC236}">
                <a16:creationId xmlns:a16="http://schemas.microsoft.com/office/drawing/2014/main" id="{C4E81411-F27A-2EDA-5A1A-8B60616D37B2}"/>
              </a:ext>
            </a:extLst>
          </p:cNvPr>
          <p:cNvSpPr/>
          <p:nvPr/>
        </p:nvSpPr>
        <p:spPr>
          <a:xfrm>
            <a:off x="5190912" y="4425479"/>
            <a:ext cx="1668181" cy="965197"/>
          </a:xfrm>
          <a:prstGeom prst="rect">
            <a:avLst/>
          </a:prstGeom>
          <a:solidFill>
            <a:srgbClr val="C0090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Civil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Engineering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(CERN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advisory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ttangolo con angoli arrotondati 42">
            <a:extLst>
              <a:ext uri="{FF2B5EF4-FFF2-40B4-BE49-F238E27FC236}">
                <a16:creationId xmlns:a16="http://schemas.microsoft.com/office/drawing/2014/main" id="{DB1659C0-CCA1-D743-D76E-53C6DEDDCF58}"/>
              </a:ext>
            </a:extLst>
          </p:cNvPr>
          <p:cNvSpPr/>
          <p:nvPr/>
        </p:nvSpPr>
        <p:spPr>
          <a:xfrm>
            <a:off x="5113104" y="5838327"/>
            <a:ext cx="2316476" cy="62431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 Team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ttangolo con angoli arrotondati 43">
            <a:extLst>
              <a:ext uri="{FF2B5EF4-FFF2-40B4-BE49-F238E27FC236}">
                <a16:creationId xmlns:a16="http://schemas.microsoft.com/office/drawing/2014/main" id="{890A63D5-124C-5B4E-258A-0F6DAE70F95F}"/>
              </a:ext>
            </a:extLst>
          </p:cNvPr>
          <p:cNvSpPr/>
          <p:nvPr/>
        </p:nvSpPr>
        <p:spPr>
          <a:xfrm>
            <a:off x="7500359" y="5814885"/>
            <a:ext cx="2274984" cy="62431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Sardinia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 Team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536DD56E-5475-780A-98A4-03259C3419E3}"/>
              </a:ext>
            </a:extLst>
          </p:cNvPr>
          <p:cNvSpPr/>
          <p:nvPr/>
        </p:nvSpPr>
        <p:spPr>
          <a:xfrm>
            <a:off x="5375249" y="6518154"/>
            <a:ext cx="1903734" cy="1761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Private companies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8ABAE0C3-5CCE-D99D-02E3-BD187ED4D475}"/>
              </a:ext>
            </a:extLst>
          </p:cNvPr>
          <p:cNvSpPr/>
          <p:nvPr/>
        </p:nvSpPr>
        <p:spPr>
          <a:xfrm>
            <a:off x="7713944" y="6501220"/>
            <a:ext cx="1903734" cy="1761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Private companies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03CEFA7D-FE0F-AF41-5025-C6D9A95E2D31}"/>
              </a:ext>
            </a:extLst>
          </p:cNvPr>
          <p:cNvSpPr txBox="1"/>
          <p:nvPr/>
        </p:nvSpPr>
        <p:spPr>
          <a:xfrm>
            <a:off x="6832113" y="5497842"/>
            <a:ext cx="1959133" cy="334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Host Teams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Immagine 48" descr="Immagine che contiene testo, Elementi grafici, schermata, grafica&#10;&#10;Descrizione generata automaticamente">
            <a:extLst>
              <a:ext uri="{FF2B5EF4-FFF2-40B4-BE49-F238E27FC236}">
                <a16:creationId xmlns:a16="http://schemas.microsoft.com/office/drawing/2014/main" id="{2510EE22-9B89-8258-4600-0C1723A4C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620" y="5849146"/>
            <a:ext cx="521058" cy="2585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F685B0DE-BDA2-8DA9-669C-23B3A9FE7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5329" y="5882716"/>
            <a:ext cx="646055" cy="202055"/>
          </a:xfrm>
          <a:prstGeom prst="rect">
            <a:avLst/>
          </a:prstGeom>
        </p:spPr>
      </p:pic>
      <p:pic>
        <p:nvPicPr>
          <p:cNvPr id="52" name="Grafik 8" descr="Ein Bild, das Text enthält.&#10;&#10;Beschreibung automatisch generiert.">
            <a:extLst>
              <a:ext uri="{FF2B5EF4-FFF2-40B4-BE49-F238E27FC236}">
                <a16:creationId xmlns:a16="http://schemas.microsoft.com/office/drawing/2014/main" id="{D54B24BD-F218-76F3-B4FE-6C7D99BE26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4847" y="1325559"/>
            <a:ext cx="778891" cy="245011"/>
          </a:xfrm>
          <a:prstGeom prst="rect">
            <a:avLst/>
          </a:prstGeom>
        </p:spPr>
      </p:pic>
      <p:sp>
        <p:nvSpPr>
          <p:cNvPr id="48" name="Rettangolo con angoli arrotondati 43">
            <a:extLst>
              <a:ext uri="{FF2B5EF4-FFF2-40B4-BE49-F238E27FC236}">
                <a16:creationId xmlns:a16="http://schemas.microsoft.com/office/drawing/2014/main" id="{39E4213C-9756-D1EB-AFE1-59D6DAE54F69}"/>
              </a:ext>
            </a:extLst>
          </p:cNvPr>
          <p:cNvSpPr/>
          <p:nvPr/>
        </p:nvSpPr>
        <p:spPr>
          <a:xfrm>
            <a:off x="9849217" y="5805008"/>
            <a:ext cx="2274984" cy="62431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>
                <a:solidFill>
                  <a:prstClr val="white"/>
                </a:solidFill>
                <a:latin typeface="Calibri" panose="020F0502020204030204"/>
              </a:rPr>
              <a:t>Lausitz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 Team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ttangolo 45">
            <a:extLst>
              <a:ext uri="{FF2B5EF4-FFF2-40B4-BE49-F238E27FC236}">
                <a16:creationId xmlns:a16="http://schemas.microsoft.com/office/drawing/2014/main" id="{5D6EAB74-E336-E9D0-AEBB-F7E1AC376FD7}"/>
              </a:ext>
            </a:extLst>
          </p:cNvPr>
          <p:cNvSpPr/>
          <p:nvPr/>
        </p:nvSpPr>
        <p:spPr>
          <a:xfrm>
            <a:off x="10052639" y="6501219"/>
            <a:ext cx="1903734" cy="1761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Private companies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55" descr="A diagram of a project&#10;&#10;AI-generated content may be incorrect.">
            <a:extLst>
              <a:ext uri="{FF2B5EF4-FFF2-40B4-BE49-F238E27FC236}">
                <a16:creationId xmlns:a16="http://schemas.microsoft.com/office/drawing/2014/main" id="{B4605B24-F777-DAF4-8E2F-BFD2C6EBD1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50" y="471679"/>
            <a:ext cx="12193250" cy="64008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00D6E5A-1A86-32D6-9AC8-E0D005C7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372" y="-30400"/>
            <a:ext cx="10152628" cy="6040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it-IT" dirty="0"/>
              <a:t>ET Project: </a:t>
            </a:r>
            <a:r>
              <a:rPr lang="it-IT" dirty="0" err="1"/>
              <a:t>Current</a:t>
            </a:r>
            <a:r>
              <a:rPr lang="it-IT" dirty="0"/>
              <a:t> Organization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935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B6E12-B10B-14C4-7B9F-E23266F39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461C6D3-6BA4-03F0-B8A0-50880C64FAC1}"/>
              </a:ext>
            </a:extLst>
          </p:cNvPr>
          <p:cNvCxnSpPr>
            <a:cxnSpLocks/>
          </p:cNvCxnSpPr>
          <p:nvPr/>
        </p:nvCxnSpPr>
        <p:spPr>
          <a:xfrm>
            <a:off x="6962830" y="199699"/>
            <a:ext cx="0" cy="581590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73B0BB-C45D-7FF3-80A3-56D36F44DC68}"/>
              </a:ext>
            </a:extLst>
          </p:cNvPr>
          <p:cNvCxnSpPr>
            <a:cxnSpLocks/>
          </p:cNvCxnSpPr>
          <p:nvPr/>
        </p:nvCxnSpPr>
        <p:spPr>
          <a:xfrm>
            <a:off x="1737753" y="1571544"/>
            <a:ext cx="0" cy="4488909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A72A80-D982-5DDE-B636-6A56DEEC65BD}"/>
              </a:ext>
            </a:extLst>
          </p:cNvPr>
          <p:cNvCxnSpPr>
            <a:cxnSpLocks/>
          </p:cNvCxnSpPr>
          <p:nvPr/>
        </p:nvCxnSpPr>
        <p:spPr>
          <a:xfrm>
            <a:off x="10310278" y="4995126"/>
            <a:ext cx="0" cy="1038047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106AD6C-A2F7-7968-095C-43428C488409}"/>
              </a:ext>
            </a:extLst>
          </p:cNvPr>
          <p:cNvCxnSpPr>
            <a:cxnSpLocks/>
          </p:cNvCxnSpPr>
          <p:nvPr/>
        </p:nvCxnSpPr>
        <p:spPr>
          <a:xfrm>
            <a:off x="7796559" y="3405554"/>
            <a:ext cx="12377" cy="2636764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20FEA49-8385-D465-ED0B-75160808AC8B}"/>
              </a:ext>
            </a:extLst>
          </p:cNvPr>
          <p:cNvCxnSpPr>
            <a:cxnSpLocks/>
          </p:cNvCxnSpPr>
          <p:nvPr/>
        </p:nvCxnSpPr>
        <p:spPr>
          <a:xfrm>
            <a:off x="4951635" y="1463306"/>
            <a:ext cx="0" cy="4597147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68250F-E375-C5A1-1391-0F4E21F8C16E}"/>
              </a:ext>
            </a:extLst>
          </p:cNvPr>
          <p:cNvCxnSpPr>
            <a:cxnSpLocks/>
          </p:cNvCxnSpPr>
          <p:nvPr/>
        </p:nvCxnSpPr>
        <p:spPr>
          <a:xfrm>
            <a:off x="8374222" y="2284399"/>
            <a:ext cx="37228" cy="3760132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02BCED05-2231-68DE-7D40-07E39D3BB547}"/>
              </a:ext>
            </a:extLst>
          </p:cNvPr>
          <p:cNvSpPr/>
          <p:nvPr/>
        </p:nvSpPr>
        <p:spPr>
          <a:xfrm>
            <a:off x="1614276" y="2485365"/>
            <a:ext cx="1360299" cy="481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061C9FF-157C-0641-7F91-90ACF46A9614}"/>
              </a:ext>
            </a:extLst>
          </p:cNvPr>
          <p:cNvSpPr/>
          <p:nvPr/>
        </p:nvSpPr>
        <p:spPr>
          <a:xfrm>
            <a:off x="1649549" y="1790762"/>
            <a:ext cx="7885516" cy="481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8CE1565-E2B3-98D2-7846-659CF214F027}"/>
              </a:ext>
            </a:extLst>
          </p:cNvPr>
          <p:cNvCxnSpPr>
            <a:cxnSpLocks/>
          </p:cNvCxnSpPr>
          <p:nvPr/>
        </p:nvCxnSpPr>
        <p:spPr>
          <a:xfrm flipH="1">
            <a:off x="10690249" y="184575"/>
            <a:ext cx="17187" cy="5866065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70B9118-3559-6C47-5A1B-BF574D8282ED}"/>
              </a:ext>
            </a:extLst>
          </p:cNvPr>
          <p:cNvCxnSpPr>
            <a:cxnSpLocks/>
          </p:cNvCxnSpPr>
          <p:nvPr/>
        </p:nvCxnSpPr>
        <p:spPr>
          <a:xfrm flipH="1">
            <a:off x="9528258" y="4244635"/>
            <a:ext cx="6806" cy="1815882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C78C7CD-B776-E4BA-28CC-9874163781B2}"/>
              </a:ext>
            </a:extLst>
          </p:cNvPr>
          <p:cNvSpPr/>
          <p:nvPr/>
        </p:nvSpPr>
        <p:spPr>
          <a:xfrm>
            <a:off x="89415" y="6040639"/>
            <a:ext cx="10648491" cy="6967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0CFB1E-43EB-467D-98CD-8DD397D9C8D5}"/>
              </a:ext>
            </a:extLst>
          </p:cNvPr>
          <p:cNvCxnSpPr>
            <a:cxnSpLocks/>
          </p:cNvCxnSpPr>
          <p:nvPr/>
        </p:nvCxnSpPr>
        <p:spPr>
          <a:xfrm>
            <a:off x="3518122" y="1463306"/>
            <a:ext cx="15975" cy="4577333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6F49CD-0CBF-F2CC-817A-C05DD968F4EC}"/>
              </a:ext>
            </a:extLst>
          </p:cNvPr>
          <p:cNvCxnSpPr>
            <a:cxnSpLocks/>
          </p:cNvCxnSpPr>
          <p:nvPr/>
        </p:nvCxnSpPr>
        <p:spPr>
          <a:xfrm flipH="1">
            <a:off x="6141458" y="4950486"/>
            <a:ext cx="12744" cy="108076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B77ABD-85D6-20AB-3A5A-B8CAE9BC6677}"/>
              </a:ext>
            </a:extLst>
          </p:cNvPr>
          <p:cNvSpPr/>
          <p:nvPr/>
        </p:nvSpPr>
        <p:spPr>
          <a:xfrm>
            <a:off x="120942" y="1089630"/>
            <a:ext cx="3806441" cy="481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5B86B8-6682-3470-C8C0-D8B8B3CC73FD}"/>
              </a:ext>
            </a:extLst>
          </p:cNvPr>
          <p:cNvSpPr/>
          <p:nvPr/>
        </p:nvSpPr>
        <p:spPr>
          <a:xfrm>
            <a:off x="5560439" y="2461302"/>
            <a:ext cx="1360299" cy="481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graphicFrame>
        <p:nvGraphicFramePr>
          <p:cNvPr id="16" name="Table 9">
            <a:extLst>
              <a:ext uri="{FF2B5EF4-FFF2-40B4-BE49-F238E27FC236}">
                <a16:creationId xmlns:a16="http://schemas.microsoft.com/office/drawing/2014/main" id="{0A6CF7A4-AD18-1C19-8B92-B05D4252B8EA}"/>
              </a:ext>
            </a:extLst>
          </p:cNvPr>
          <p:cNvGraphicFramePr>
            <a:graphicFrameLocks noGrp="1"/>
          </p:cNvGraphicFramePr>
          <p:nvPr/>
        </p:nvGraphicFramePr>
        <p:xfrm>
          <a:off x="120943" y="69739"/>
          <a:ext cx="10604934" cy="3708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89163">
                  <a:extLst>
                    <a:ext uri="{9D8B030D-6E8A-4147-A177-3AD203B41FA5}">
                      <a16:colId xmlns:a16="http://schemas.microsoft.com/office/drawing/2014/main" val="1762568009"/>
                    </a:ext>
                  </a:extLst>
                </a:gridCol>
                <a:gridCol w="589163">
                  <a:extLst>
                    <a:ext uri="{9D8B030D-6E8A-4147-A177-3AD203B41FA5}">
                      <a16:colId xmlns:a16="http://schemas.microsoft.com/office/drawing/2014/main" val="1781110157"/>
                    </a:ext>
                  </a:extLst>
                </a:gridCol>
                <a:gridCol w="589163">
                  <a:extLst>
                    <a:ext uri="{9D8B030D-6E8A-4147-A177-3AD203B41FA5}">
                      <a16:colId xmlns:a16="http://schemas.microsoft.com/office/drawing/2014/main" val="3792596170"/>
                    </a:ext>
                  </a:extLst>
                </a:gridCol>
                <a:gridCol w="589163">
                  <a:extLst>
                    <a:ext uri="{9D8B030D-6E8A-4147-A177-3AD203B41FA5}">
                      <a16:colId xmlns:a16="http://schemas.microsoft.com/office/drawing/2014/main" val="1110788451"/>
                    </a:ext>
                  </a:extLst>
                </a:gridCol>
                <a:gridCol w="589163">
                  <a:extLst>
                    <a:ext uri="{9D8B030D-6E8A-4147-A177-3AD203B41FA5}">
                      <a16:colId xmlns:a16="http://schemas.microsoft.com/office/drawing/2014/main" val="976027114"/>
                    </a:ext>
                  </a:extLst>
                </a:gridCol>
                <a:gridCol w="589163">
                  <a:extLst>
                    <a:ext uri="{9D8B030D-6E8A-4147-A177-3AD203B41FA5}">
                      <a16:colId xmlns:a16="http://schemas.microsoft.com/office/drawing/2014/main" val="4246940934"/>
                    </a:ext>
                  </a:extLst>
                </a:gridCol>
                <a:gridCol w="589163">
                  <a:extLst>
                    <a:ext uri="{9D8B030D-6E8A-4147-A177-3AD203B41FA5}">
                      <a16:colId xmlns:a16="http://schemas.microsoft.com/office/drawing/2014/main" val="3372850243"/>
                    </a:ext>
                  </a:extLst>
                </a:gridCol>
                <a:gridCol w="589163">
                  <a:extLst>
                    <a:ext uri="{9D8B030D-6E8A-4147-A177-3AD203B41FA5}">
                      <a16:colId xmlns:a16="http://schemas.microsoft.com/office/drawing/2014/main" val="2463228048"/>
                    </a:ext>
                  </a:extLst>
                </a:gridCol>
                <a:gridCol w="589163">
                  <a:extLst>
                    <a:ext uri="{9D8B030D-6E8A-4147-A177-3AD203B41FA5}">
                      <a16:colId xmlns:a16="http://schemas.microsoft.com/office/drawing/2014/main" val="4269482014"/>
                    </a:ext>
                  </a:extLst>
                </a:gridCol>
                <a:gridCol w="589163">
                  <a:extLst>
                    <a:ext uri="{9D8B030D-6E8A-4147-A177-3AD203B41FA5}">
                      <a16:colId xmlns:a16="http://schemas.microsoft.com/office/drawing/2014/main" val="3696618902"/>
                    </a:ext>
                  </a:extLst>
                </a:gridCol>
                <a:gridCol w="589163">
                  <a:extLst>
                    <a:ext uri="{9D8B030D-6E8A-4147-A177-3AD203B41FA5}">
                      <a16:colId xmlns:a16="http://schemas.microsoft.com/office/drawing/2014/main" val="3227649860"/>
                    </a:ext>
                  </a:extLst>
                </a:gridCol>
                <a:gridCol w="589163">
                  <a:extLst>
                    <a:ext uri="{9D8B030D-6E8A-4147-A177-3AD203B41FA5}">
                      <a16:colId xmlns:a16="http://schemas.microsoft.com/office/drawing/2014/main" val="4024972051"/>
                    </a:ext>
                  </a:extLst>
                </a:gridCol>
                <a:gridCol w="589163">
                  <a:extLst>
                    <a:ext uri="{9D8B030D-6E8A-4147-A177-3AD203B41FA5}">
                      <a16:colId xmlns:a16="http://schemas.microsoft.com/office/drawing/2014/main" val="537263108"/>
                    </a:ext>
                  </a:extLst>
                </a:gridCol>
                <a:gridCol w="589163">
                  <a:extLst>
                    <a:ext uri="{9D8B030D-6E8A-4147-A177-3AD203B41FA5}">
                      <a16:colId xmlns:a16="http://schemas.microsoft.com/office/drawing/2014/main" val="3955606646"/>
                    </a:ext>
                  </a:extLst>
                </a:gridCol>
                <a:gridCol w="589163">
                  <a:extLst>
                    <a:ext uri="{9D8B030D-6E8A-4147-A177-3AD203B41FA5}">
                      <a16:colId xmlns:a16="http://schemas.microsoft.com/office/drawing/2014/main" val="2672381371"/>
                    </a:ext>
                  </a:extLst>
                </a:gridCol>
                <a:gridCol w="589163">
                  <a:extLst>
                    <a:ext uri="{9D8B030D-6E8A-4147-A177-3AD203B41FA5}">
                      <a16:colId xmlns:a16="http://schemas.microsoft.com/office/drawing/2014/main" val="1004124213"/>
                    </a:ext>
                  </a:extLst>
                </a:gridCol>
                <a:gridCol w="589163">
                  <a:extLst>
                    <a:ext uri="{9D8B030D-6E8A-4147-A177-3AD203B41FA5}">
                      <a16:colId xmlns:a16="http://schemas.microsoft.com/office/drawing/2014/main" val="3986409185"/>
                    </a:ext>
                  </a:extLst>
                </a:gridCol>
                <a:gridCol w="589163">
                  <a:extLst>
                    <a:ext uri="{9D8B030D-6E8A-4147-A177-3AD203B41FA5}">
                      <a16:colId xmlns:a16="http://schemas.microsoft.com/office/drawing/2014/main" val="17185491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77217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C26BCA0E-93CD-3761-3113-BBC68E929C10}"/>
              </a:ext>
            </a:extLst>
          </p:cNvPr>
          <p:cNvSpPr txBox="1"/>
          <p:nvPr/>
        </p:nvSpPr>
        <p:spPr>
          <a:xfrm>
            <a:off x="89415" y="104396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Q3-22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5578C0-9348-BEC9-A022-E2BC91EAB277}"/>
              </a:ext>
            </a:extLst>
          </p:cNvPr>
          <p:cNvSpPr txBox="1"/>
          <p:nvPr/>
        </p:nvSpPr>
        <p:spPr>
          <a:xfrm>
            <a:off x="2470594" y="101104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Q3-23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1C56A9-B3C8-4333-47AE-990FE7C9169E}"/>
              </a:ext>
            </a:extLst>
          </p:cNvPr>
          <p:cNvSpPr txBox="1"/>
          <p:nvPr/>
        </p:nvSpPr>
        <p:spPr>
          <a:xfrm>
            <a:off x="3058514" y="106094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Q4-23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90C7D6-0114-EA3A-D55E-17D391CA1762}"/>
              </a:ext>
            </a:extLst>
          </p:cNvPr>
          <p:cNvSpPr txBox="1"/>
          <p:nvPr/>
        </p:nvSpPr>
        <p:spPr>
          <a:xfrm>
            <a:off x="3656317" y="96720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Q1-24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1D6E7F-CB97-52D0-0F47-F2A0BE59AE4B}"/>
              </a:ext>
            </a:extLst>
          </p:cNvPr>
          <p:cNvSpPr txBox="1"/>
          <p:nvPr/>
        </p:nvSpPr>
        <p:spPr>
          <a:xfrm>
            <a:off x="4225317" y="101496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Q2-24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BE5C1B-DE3A-9D07-0D60-C84DAF2DB487}"/>
              </a:ext>
            </a:extLst>
          </p:cNvPr>
          <p:cNvSpPr txBox="1"/>
          <p:nvPr/>
        </p:nvSpPr>
        <p:spPr>
          <a:xfrm>
            <a:off x="4842947" y="101691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Q3-24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48EF0F-2AE2-55E2-2DC7-CED4CE8D3FA1}"/>
              </a:ext>
            </a:extLst>
          </p:cNvPr>
          <p:cNvSpPr txBox="1"/>
          <p:nvPr/>
        </p:nvSpPr>
        <p:spPr>
          <a:xfrm>
            <a:off x="5400136" y="103921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Q4-24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9D8807-5822-FFAC-14A1-E5E94FCF5933}"/>
              </a:ext>
            </a:extLst>
          </p:cNvPr>
          <p:cNvSpPr txBox="1"/>
          <p:nvPr/>
        </p:nvSpPr>
        <p:spPr>
          <a:xfrm>
            <a:off x="7748567" y="102383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Q4-25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987CB6-03E5-7CD6-D696-5469BB26BFCF}"/>
              </a:ext>
            </a:extLst>
          </p:cNvPr>
          <p:cNvSpPr txBox="1"/>
          <p:nvPr/>
        </p:nvSpPr>
        <p:spPr>
          <a:xfrm>
            <a:off x="5983452" y="102556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Q1-25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5F1B5D-1AA5-CE50-86C0-9AD4FDD1196F}"/>
              </a:ext>
            </a:extLst>
          </p:cNvPr>
          <p:cNvSpPr txBox="1"/>
          <p:nvPr/>
        </p:nvSpPr>
        <p:spPr>
          <a:xfrm>
            <a:off x="6604700" y="99955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Q2-25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DEEB74-66D4-0BF5-9558-C448E05101A6}"/>
              </a:ext>
            </a:extLst>
          </p:cNvPr>
          <p:cNvSpPr txBox="1"/>
          <p:nvPr/>
        </p:nvSpPr>
        <p:spPr>
          <a:xfrm>
            <a:off x="7167001" y="105461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Q3-25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809233-2728-D783-E2CE-2AEEE1C9E30E}"/>
              </a:ext>
            </a:extLst>
          </p:cNvPr>
          <p:cNvSpPr txBox="1"/>
          <p:nvPr/>
        </p:nvSpPr>
        <p:spPr>
          <a:xfrm>
            <a:off x="694275" y="112360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Q4-22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182A9F-C91C-3850-60DF-304FD83E4706}"/>
              </a:ext>
            </a:extLst>
          </p:cNvPr>
          <p:cNvSpPr txBox="1"/>
          <p:nvPr/>
        </p:nvSpPr>
        <p:spPr>
          <a:xfrm>
            <a:off x="1278805" y="105264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Q1-23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005909-C129-C492-F2BA-CBCA1BA72FAF}"/>
              </a:ext>
            </a:extLst>
          </p:cNvPr>
          <p:cNvSpPr txBox="1"/>
          <p:nvPr/>
        </p:nvSpPr>
        <p:spPr>
          <a:xfrm>
            <a:off x="1860371" y="102649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Q2-23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B72CD4-FE3C-2CB5-8498-70C76AA6FEC7}"/>
              </a:ext>
            </a:extLst>
          </p:cNvPr>
          <p:cNvSpPr txBox="1"/>
          <p:nvPr/>
        </p:nvSpPr>
        <p:spPr>
          <a:xfrm>
            <a:off x="10127570" y="106948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Q4-26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EAA0EC-21B3-FF0A-CBE8-F1E8454008FF}"/>
              </a:ext>
            </a:extLst>
          </p:cNvPr>
          <p:cNvSpPr/>
          <p:nvPr/>
        </p:nvSpPr>
        <p:spPr>
          <a:xfrm>
            <a:off x="4281607" y="1097695"/>
            <a:ext cx="1273069" cy="481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EB85D55-AA47-23E5-6E79-37978862A68D}"/>
              </a:ext>
            </a:extLst>
          </p:cNvPr>
          <p:cNvSpPr/>
          <p:nvPr/>
        </p:nvSpPr>
        <p:spPr>
          <a:xfrm>
            <a:off x="579806" y="3134152"/>
            <a:ext cx="10035745" cy="481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DDD1B93-9345-C28B-A47A-83CF9E8D1867}"/>
              </a:ext>
            </a:extLst>
          </p:cNvPr>
          <p:cNvSpPr/>
          <p:nvPr/>
        </p:nvSpPr>
        <p:spPr>
          <a:xfrm>
            <a:off x="89415" y="5118356"/>
            <a:ext cx="10598162" cy="6033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81E1704-FFE0-D8E7-68DB-A860DCDDC62C}"/>
              </a:ext>
            </a:extLst>
          </p:cNvPr>
          <p:cNvSpPr txBox="1"/>
          <p:nvPr/>
        </p:nvSpPr>
        <p:spPr>
          <a:xfrm>
            <a:off x="8332129" y="107014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Q1-26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AB1E107-7990-CFB3-B872-882F5F421722}"/>
              </a:ext>
            </a:extLst>
          </p:cNvPr>
          <p:cNvSpPr txBox="1"/>
          <p:nvPr/>
        </p:nvSpPr>
        <p:spPr>
          <a:xfrm>
            <a:off x="8946710" y="103702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Q2-26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20DC1F0-76AD-D59D-9BDC-47FE6B99508A}"/>
              </a:ext>
            </a:extLst>
          </p:cNvPr>
          <p:cNvSpPr txBox="1"/>
          <p:nvPr/>
        </p:nvSpPr>
        <p:spPr>
          <a:xfrm>
            <a:off x="9529869" y="106841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Q3-26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5F39A2-3416-2F42-8117-205AA8BC569C}"/>
              </a:ext>
            </a:extLst>
          </p:cNvPr>
          <p:cNvSpPr txBox="1"/>
          <p:nvPr/>
        </p:nvSpPr>
        <p:spPr>
          <a:xfrm>
            <a:off x="6703266" y="5695729"/>
            <a:ext cx="61021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Arial"/>
              </a:rPr>
              <a:t>now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A71ED5F-97F6-2B41-8F06-F4C810C16FA8}"/>
              </a:ext>
            </a:extLst>
          </p:cNvPr>
          <p:cNvGrpSpPr/>
          <p:nvPr/>
        </p:nvGrpSpPr>
        <p:grpSpPr>
          <a:xfrm>
            <a:off x="89415" y="532713"/>
            <a:ext cx="10648491" cy="443761"/>
            <a:chOff x="630850" y="532926"/>
            <a:chExt cx="10648491" cy="44376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A762B76-415A-71C1-D545-0F0115104B8B}"/>
                </a:ext>
              </a:extLst>
            </p:cNvPr>
            <p:cNvSpPr/>
            <p:nvPr/>
          </p:nvSpPr>
          <p:spPr>
            <a:xfrm>
              <a:off x="662216" y="562278"/>
              <a:ext cx="10604934" cy="374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226D2A6-458B-8D9A-900D-4D84148320C1}"/>
                </a:ext>
              </a:extLst>
            </p:cNvPr>
            <p:cNvCxnSpPr/>
            <p:nvPr/>
          </p:nvCxnSpPr>
          <p:spPr>
            <a:xfrm>
              <a:off x="2021300" y="562278"/>
              <a:ext cx="0" cy="37480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CFE32C9-6B78-A14D-D3A6-E0C0AC0B9E6D}"/>
                </a:ext>
              </a:extLst>
            </p:cNvPr>
            <p:cNvSpPr txBox="1"/>
            <p:nvPr/>
          </p:nvSpPr>
          <p:spPr>
            <a:xfrm>
              <a:off x="630850" y="535781"/>
              <a:ext cx="14555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Phase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1 Construction </a:t>
              </a:r>
              <a:b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</a:b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             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Initial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Model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A251143-8A56-D923-8AEE-A41B5370D9DE}"/>
                </a:ext>
              </a:extLst>
            </p:cNvPr>
            <p:cNvCxnSpPr/>
            <p:nvPr/>
          </p:nvCxnSpPr>
          <p:spPr>
            <a:xfrm>
              <a:off x="6575012" y="556182"/>
              <a:ext cx="0" cy="37480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EF36E51-85D3-CC23-7C6C-FA6FA56F2A18}"/>
                </a:ext>
              </a:extLst>
            </p:cNvPr>
            <p:cNvCxnSpPr/>
            <p:nvPr/>
          </p:nvCxnSpPr>
          <p:spPr>
            <a:xfrm>
              <a:off x="8960468" y="562278"/>
              <a:ext cx="0" cy="37480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F8B63D5-4358-4409-E847-A924F12C7A38}"/>
                </a:ext>
              </a:extLst>
            </p:cNvPr>
            <p:cNvSpPr txBox="1"/>
            <p:nvPr/>
          </p:nvSpPr>
          <p:spPr>
            <a:xfrm>
              <a:off x="2186740" y="541386"/>
              <a:ext cx="467009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Phase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2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Thorough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geophysical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and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geological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investigations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to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refine</a:t>
              </a:r>
              <a:b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</a:b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              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subsurface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model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and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start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focusing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on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prioritized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trajectory</a:t>
              </a:r>
              <a:endPara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25ED432-DE30-1B39-3EC8-533157B297F1}"/>
                </a:ext>
              </a:extLst>
            </p:cNvPr>
            <p:cNvSpPr txBox="1"/>
            <p:nvPr/>
          </p:nvSpPr>
          <p:spPr>
            <a:xfrm>
              <a:off x="6512595" y="545800"/>
              <a:ext cx="27270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Phase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3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Selection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most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promising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traject</a:t>
              </a:r>
              <a:b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</a:b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             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determine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remaining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mitigation</a:t>
              </a:r>
              <a:endPara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1AE5F43-82FF-EF39-3634-C6785D54D81C}"/>
                </a:ext>
              </a:extLst>
            </p:cNvPr>
            <p:cNvSpPr txBox="1"/>
            <p:nvPr/>
          </p:nvSpPr>
          <p:spPr>
            <a:xfrm>
              <a:off x="9140390" y="532926"/>
              <a:ext cx="213895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Phase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4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Mitigation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of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selected</a:t>
              </a:r>
              <a:b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</a:b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             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trajectory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,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Bidbook</a:t>
              </a:r>
              <a:endPara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BFAB0178-AFCF-BE4E-9085-212AF3187A10}"/>
              </a:ext>
            </a:extLst>
          </p:cNvPr>
          <p:cNvSpPr/>
          <p:nvPr/>
        </p:nvSpPr>
        <p:spPr>
          <a:xfrm>
            <a:off x="6856108" y="1087934"/>
            <a:ext cx="1240802" cy="482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BBD37C-A67B-0880-4C05-5C0524BBB6F5}"/>
              </a:ext>
            </a:extLst>
          </p:cNvPr>
          <p:cNvSpPr txBox="1"/>
          <p:nvPr/>
        </p:nvSpPr>
        <p:spPr>
          <a:xfrm>
            <a:off x="4240620" y="1048252"/>
            <a:ext cx="1500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1</a:t>
            </a:r>
            <a:r>
              <a:rPr kumimoji="0" lang="nl-NL" sz="15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st</a:t>
            </a:r>
            <a:r>
              <a:rPr kumimoji="0" lang="nl-NL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5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campaign</a:t>
            </a:r>
            <a:br>
              <a:rPr kumimoji="0" lang="nl-NL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11 </a:t>
            </a:r>
            <a:r>
              <a:rPr kumimoji="0" lang="nl-NL" sz="15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boreholes</a:t>
            </a:r>
            <a:endParaRPr kumimoji="0" lang="nl-NL" sz="15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EA3C91F-CDE1-93E4-C29D-F2552436F77E}"/>
              </a:ext>
            </a:extLst>
          </p:cNvPr>
          <p:cNvSpPr txBox="1"/>
          <p:nvPr/>
        </p:nvSpPr>
        <p:spPr>
          <a:xfrm>
            <a:off x="6793842" y="1042632"/>
            <a:ext cx="1530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2</a:t>
            </a:r>
            <a:r>
              <a:rPr kumimoji="0" lang="nl-NL" sz="15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nd</a:t>
            </a:r>
            <a:r>
              <a:rPr kumimoji="0" lang="nl-NL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5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campaign</a:t>
            </a:r>
            <a:br>
              <a:rPr kumimoji="0" lang="nl-NL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5-6 </a:t>
            </a:r>
            <a:r>
              <a:rPr kumimoji="0" lang="nl-NL" sz="15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boreholes</a:t>
            </a:r>
            <a:endParaRPr kumimoji="0" lang="nl-NL" sz="15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B7F07E6-50FB-F986-3693-21B2A07F281E}"/>
              </a:ext>
            </a:extLst>
          </p:cNvPr>
          <p:cNvSpPr txBox="1"/>
          <p:nvPr/>
        </p:nvSpPr>
        <p:spPr>
          <a:xfrm>
            <a:off x="163188" y="1124752"/>
            <a:ext cx="3278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Baseline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geo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-model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and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4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boreholes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B05405E-2B2C-1F26-DA5D-4F6AD721019C}"/>
              </a:ext>
            </a:extLst>
          </p:cNvPr>
          <p:cNvSpPr txBox="1"/>
          <p:nvPr/>
        </p:nvSpPr>
        <p:spPr>
          <a:xfrm>
            <a:off x="5564498" y="2503517"/>
            <a:ext cx="1792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Active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Seismic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5D3CD84-2BBC-1A35-8314-E5C108FD05C9}"/>
              </a:ext>
            </a:extLst>
          </p:cNvPr>
          <p:cNvSpPr txBox="1"/>
          <p:nvPr/>
        </p:nvSpPr>
        <p:spPr>
          <a:xfrm>
            <a:off x="101657" y="5123309"/>
            <a:ext cx="1522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ET-PP &amp; SCB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deliverables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6DBBC23-8BE4-FBA2-A989-B8B2E5C39769}"/>
              </a:ext>
            </a:extLst>
          </p:cNvPr>
          <p:cNvSpPr/>
          <p:nvPr/>
        </p:nvSpPr>
        <p:spPr>
          <a:xfrm>
            <a:off x="2054670" y="3808814"/>
            <a:ext cx="8586514" cy="481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B7E81DF-9540-6E6B-9EF2-6F697CBD979F}"/>
              </a:ext>
            </a:extLst>
          </p:cNvPr>
          <p:cNvSpPr txBox="1"/>
          <p:nvPr/>
        </p:nvSpPr>
        <p:spPr>
          <a:xfrm>
            <a:off x="2054670" y="3873408"/>
            <a:ext cx="8736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Integrated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interpretation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of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all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measured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subsurface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data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and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develop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3D model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DCB166-C09E-F64E-A716-BC7887F48A5B}"/>
              </a:ext>
            </a:extLst>
          </p:cNvPr>
          <p:cNvSpPr txBox="1"/>
          <p:nvPr/>
        </p:nvSpPr>
        <p:spPr>
          <a:xfrm>
            <a:off x="101588" y="6089659"/>
            <a:ext cx="1245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Critical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milestones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1B76BE9-2703-30BB-B004-22FB768E35FF}"/>
              </a:ext>
            </a:extLst>
          </p:cNvPr>
          <p:cNvSpPr txBox="1"/>
          <p:nvPr/>
        </p:nvSpPr>
        <p:spPr>
          <a:xfrm>
            <a:off x="1284525" y="6181420"/>
            <a:ext cx="17307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Active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seismic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effective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A9D629E-662C-193D-161C-EE6FCA9F1410}"/>
              </a:ext>
            </a:extLst>
          </p:cNvPr>
          <p:cNvSpPr txBox="1"/>
          <p:nvPr/>
        </p:nvSpPr>
        <p:spPr>
          <a:xfrm>
            <a:off x="2244128" y="6126693"/>
            <a:ext cx="113001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Sufficient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availability 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drilling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firms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9AEACD2-7E15-1BDA-4A1B-181EFC09658A}"/>
              </a:ext>
            </a:extLst>
          </p:cNvPr>
          <p:cNvSpPr txBox="1"/>
          <p:nvPr/>
        </p:nvSpPr>
        <p:spPr>
          <a:xfrm>
            <a:off x="3257015" y="6035405"/>
            <a:ext cx="12451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Drilling procedures (permits,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implementation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,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costs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)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effective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7A4974D-38BC-338A-E02F-8E87F08ED1A8}"/>
              </a:ext>
            </a:extLst>
          </p:cNvPr>
          <p:cNvSpPr txBox="1"/>
          <p:nvPr/>
        </p:nvSpPr>
        <p:spPr>
          <a:xfrm>
            <a:off x="5535809" y="6032808"/>
            <a:ext cx="12666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Refinement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of baseline model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- most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likely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trajectory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9026EF0-9054-E51A-9DA1-26C123976F12}"/>
              </a:ext>
            </a:extLst>
          </p:cNvPr>
          <p:cNvSpPr txBox="1"/>
          <p:nvPr/>
        </p:nvSpPr>
        <p:spPr>
          <a:xfrm>
            <a:off x="7904903" y="6039285"/>
            <a:ext cx="118316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  <a:t>Continue,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  <a:t>unless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Hydromodel 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Evaluation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F6D38BB-05C4-29F8-42ED-772E629C9725}"/>
              </a:ext>
            </a:extLst>
          </p:cNvPr>
          <p:cNvSpPr txBox="1"/>
          <p:nvPr/>
        </p:nvSpPr>
        <p:spPr>
          <a:xfrm>
            <a:off x="9961506" y="6095280"/>
            <a:ext cx="115059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Bidbook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subsurface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text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&amp; data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1D9B096-1E4D-40BD-82C6-550F917EB4D5}"/>
              </a:ext>
            </a:extLst>
          </p:cNvPr>
          <p:cNvSpPr txBox="1"/>
          <p:nvPr/>
        </p:nvSpPr>
        <p:spPr>
          <a:xfrm>
            <a:off x="4509555" y="6037082"/>
            <a:ext cx="114030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  <a:t>Continue,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  <a:t>unless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Structural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geology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–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so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far</a:t>
            </a:r>
            <a:endParaRPr kumimoji="0" lang="nl-NL" sz="105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F75418B-08EE-D125-6A16-1A20806B9EA9}"/>
              </a:ext>
            </a:extLst>
          </p:cNvPr>
          <p:cNvSpPr txBox="1"/>
          <p:nvPr/>
        </p:nvSpPr>
        <p:spPr>
          <a:xfrm>
            <a:off x="6928744" y="6039948"/>
            <a:ext cx="124511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  <a:t>Continue,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  <a:t>unless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Noise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budget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Evaluation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D758CB-9BB7-40A7-AFDF-AA2F48DAD806}"/>
              </a:ext>
            </a:extLst>
          </p:cNvPr>
          <p:cNvSpPr/>
          <p:nvPr/>
        </p:nvSpPr>
        <p:spPr>
          <a:xfrm>
            <a:off x="3584352" y="4465221"/>
            <a:ext cx="7073859" cy="4819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58810-E70A-71E8-8DB8-FFA7B85BA9C8}"/>
              </a:ext>
            </a:extLst>
          </p:cNvPr>
          <p:cNvSpPr txBox="1"/>
          <p:nvPr/>
        </p:nvSpPr>
        <p:spPr>
          <a:xfrm>
            <a:off x="3584352" y="4530880"/>
            <a:ext cx="7226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Infrastructure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and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construction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alternatives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–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cost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and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schedule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evaluation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DB65CA1-C696-280E-B1F5-6B14EEBAEC4D}"/>
              </a:ext>
            </a:extLst>
          </p:cNvPr>
          <p:cNvSpPr txBox="1"/>
          <p:nvPr/>
        </p:nvSpPr>
        <p:spPr>
          <a:xfrm>
            <a:off x="8897163" y="6040917"/>
            <a:ext cx="118316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  <a:t>Continue,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  <a:t>unless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Cost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estimate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CB00A7E-C71C-E329-2349-42BFB688CACC}"/>
              </a:ext>
            </a:extLst>
          </p:cNvPr>
          <p:cNvSpPr txBox="1"/>
          <p:nvPr/>
        </p:nvSpPr>
        <p:spPr>
          <a:xfrm>
            <a:off x="1726190" y="1836869"/>
            <a:ext cx="7171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Hydro-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packer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and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pumping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tests,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Geomechanical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tests, ERT,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Gravity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,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Passive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Seismic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15779F1-8F81-0E05-B3CF-7719FF989F74}"/>
              </a:ext>
            </a:extLst>
          </p:cNvPr>
          <p:cNvSpPr txBox="1"/>
          <p:nvPr/>
        </p:nvSpPr>
        <p:spPr>
          <a:xfrm>
            <a:off x="721445" y="3197542"/>
            <a:ext cx="9732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Noise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m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easurements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of downhole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Newtonian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noise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,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Antropogenic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noise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, ET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Operational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(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pumping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)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noise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8BA24EE-CD53-8F51-A08E-B8B5405255B5}"/>
              </a:ext>
            </a:extLst>
          </p:cNvPr>
          <p:cNvSpPr txBox="1"/>
          <p:nvPr/>
        </p:nvSpPr>
        <p:spPr>
          <a:xfrm>
            <a:off x="4197384" y="6356313"/>
            <a:ext cx="316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Arial"/>
              </a:rPr>
              <a:t>✓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6B71151-1C5D-A016-8522-B52D2886E0D9}"/>
              </a:ext>
            </a:extLst>
          </p:cNvPr>
          <p:cNvSpPr txBox="1"/>
          <p:nvPr/>
        </p:nvSpPr>
        <p:spPr>
          <a:xfrm>
            <a:off x="2998059" y="6340444"/>
            <a:ext cx="316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Arial"/>
              </a:rPr>
              <a:t>✓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FF57F4A-9834-4A54-5266-C37D02B7E3C6}"/>
              </a:ext>
            </a:extLst>
          </p:cNvPr>
          <p:cNvSpPr txBox="1"/>
          <p:nvPr/>
        </p:nvSpPr>
        <p:spPr>
          <a:xfrm>
            <a:off x="1817323" y="6352270"/>
            <a:ext cx="316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Arial"/>
              </a:rPr>
              <a:t>✓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A427FEA-5830-9B8B-D68C-837FB89350ED}"/>
              </a:ext>
            </a:extLst>
          </p:cNvPr>
          <p:cNvSpPr txBox="1"/>
          <p:nvPr/>
        </p:nvSpPr>
        <p:spPr>
          <a:xfrm>
            <a:off x="5050207" y="6358616"/>
            <a:ext cx="399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Arial"/>
              </a:rPr>
              <a:t>✓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A4E9EFF-9443-73CE-2F63-D5C18073264F}"/>
              </a:ext>
            </a:extLst>
          </p:cNvPr>
          <p:cNvSpPr txBox="1"/>
          <p:nvPr/>
        </p:nvSpPr>
        <p:spPr>
          <a:xfrm>
            <a:off x="6131394" y="5155225"/>
            <a:ext cx="13019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Updated</a:t>
            </a:r>
            <a:b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socio-economic</a:t>
            </a:r>
            <a:b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impact 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study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(3/25)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EFA4769-AA02-C2DE-AF56-A6ACDBF34AE7}"/>
              </a:ext>
            </a:extLst>
          </p:cNvPr>
          <p:cNvSpPr txBox="1"/>
          <p:nvPr/>
        </p:nvSpPr>
        <p:spPr>
          <a:xfrm>
            <a:off x="7922496" y="5155595"/>
            <a:ext cx="14035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3D 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hydro-geo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model 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wth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localisation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of ET 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infrastructure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(2/26)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A44E20B-5989-2A2E-8B53-74A0AED72E1A}"/>
              </a:ext>
            </a:extLst>
          </p:cNvPr>
          <p:cNvSpPr txBox="1"/>
          <p:nvPr/>
        </p:nvSpPr>
        <p:spPr>
          <a:xfrm>
            <a:off x="9246467" y="5102635"/>
            <a:ext cx="159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Complete 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quantitative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performance impact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Cost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/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schedule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update (7/26)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274468F-2170-0FE7-C8D7-20819E2542D5}"/>
              </a:ext>
            </a:extLst>
          </p:cNvPr>
          <p:cNvSpPr txBox="1"/>
          <p:nvPr/>
        </p:nvSpPr>
        <p:spPr>
          <a:xfrm>
            <a:off x="4979614" y="5093063"/>
            <a:ext cx="13803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Site-specific characteristics impacting ET performances (10/24)</a:t>
            </a:r>
            <a:endParaRPr kumimoji="0" lang="en-NL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60E574F-D66D-70A8-8D5A-607FFD86F88E}"/>
              </a:ext>
            </a:extLst>
          </p:cNvPr>
          <p:cNvSpPr txBox="1"/>
          <p:nvPr/>
        </p:nvSpPr>
        <p:spPr>
          <a:xfrm>
            <a:off x="4938477" y="5250847"/>
            <a:ext cx="316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Arial"/>
              </a:rPr>
              <a:t>✓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07D5032-0BBC-D472-A734-3B54CBB0F691}"/>
              </a:ext>
            </a:extLst>
          </p:cNvPr>
          <p:cNvSpPr txBox="1"/>
          <p:nvPr/>
        </p:nvSpPr>
        <p:spPr>
          <a:xfrm>
            <a:off x="3754713" y="5096925"/>
            <a:ext cx="13803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Site-specific characteristics ET sensitivity and duty cycle</a:t>
            </a:r>
            <a:r>
              <a:rPr kumimoji="0" lang="en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(6/24)</a:t>
            </a:r>
            <a:endParaRPr kumimoji="0" lang="en-NL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9747EC9-4396-3E23-BDF0-DC6817F909B9}"/>
              </a:ext>
            </a:extLst>
          </p:cNvPr>
          <p:cNvSpPr txBox="1"/>
          <p:nvPr/>
        </p:nvSpPr>
        <p:spPr>
          <a:xfrm>
            <a:off x="3706971" y="5244672"/>
            <a:ext cx="399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Arial"/>
              </a:rPr>
              <a:t>✓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D8B32F7-DCBA-B0F5-4092-F1AF4D155D82}"/>
              </a:ext>
            </a:extLst>
          </p:cNvPr>
          <p:cNvSpPr txBox="1"/>
          <p:nvPr/>
        </p:nvSpPr>
        <p:spPr>
          <a:xfrm>
            <a:off x="2322827" y="5086401"/>
            <a:ext cx="1352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Scan of legal procedures and permit requirements (7/23)</a:t>
            </a:r>
            <a:endParaRPr kumimoji="0" lang="en-NL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E1590D6-195B-2AC1-5967-3D158FE96E18}"/>
              </a:ext>
            </a:extLst>
          </p:cNvPr>
          <p:cNvSpPr txBox="1"/>
          <p:nvPr/>
        </p:nvSpPr>
        <p:spPr>
          <a:xfrm>
            <a:off x="2254370" y="5250577"/>
            <a:ext cx="399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Arial"/>
              </a:rPr>
              <a:t>✓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CAB28DF-3A1F-8876-9E5D-8441CE5ED8F9}"/>
              </a:ext>
            </a:extLst>
          </p:cNvPr>
          <p:cNvSpPr txBox="1"/>
          <p:nvPr/>
        </p:nvSpPr>
        <p:spPr>
          <a:xfrm>
            <a:off x="1604481" y="2543623"/>
            <a:ext cx="1453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Active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Seismic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3D9DB9-84C7-47F5-D964-F7EE29DEEEDA}"/>
              </a:ext>
            </a:extLst>
          </p:cNvPr>
          <p:cNvSpPr txBox="1"/>
          <p:nvPr/>
        </p:nvSpPr>
        <p:spPr>
          <a:xfrm>
            <a:off x="10846961" y="1441860"/>
            <a:ext cx="12668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1" i="0" u="none" strike="noStrike" kern="1200" cap="none" spc="0" normalizeH="0" baseline="0" noProof="0" dirty="0">
                <a:ln>
                  <a:noFill/>
                </a:ln>
                <a:solidFill>
                  <a:srgbClr val="142882"/>
                </a:solidFill>
                <a:effectLst/>
                <a:uLnTx/>
                <a:uFillTx/>
                <a:latin typeface="Calibri"/>
                <a:cs typeface="Arial"/>
              </a:rPr>
              <a:t>Current Timeline EMR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142882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142882"/>
                </a:solidFill>
                <a:effectLst/>
                <a:uLnTx/>
                <a:uFillTx/>
                <a:latin typeface="Calibri"/>
                <a:cs typeface="Arial"/>
              </a:rPr>
              <a:t>Subsurface activities only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142882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142882"/>
                </a:solidFill>
                <a:effectLst/>
                <a:uLnTx/>
                <a:uFillTx/>
                <a:latin typeface="Calibri"/>
                <a:cs typeface="Arial"/>
              </a:rPr>
              <a:t>Schedule does not include additional work for L layout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485D5F-A08F-FA8B-E79B-0570C7CAB2A9}"/>
              </a:ext>
            </a:extLst>
          </p:cNvPr>
          <p:cNvSpPr txBox="1"/>
          <p:nvPr/>
        </p:nvSpPr>
        <p:spPr>
          <a:xfrm>
            <a:off x="59017" y="4554030"/>
            <a:ext cx="2179364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Infrastrucure and Facilities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AB9EF9-BA57-503A-EFA2-0148824B3D61}"/>
              </a:ext>
            </a:extLst>
          </p:cNvPr>
          <p:cNvSpPr txBox="1"/>
          <p:nvPr/>
        </p:nvSpPr>
        <p:spPr>
          <a:xfrm>
            <a:off x="72518" y="2565113"/>
            <a:ext cx="998211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Subsurface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22395D-8B33-4186-E56E-0304E3A0CA2F}"/>
              </a:ext>
            </a:extLst>
          </p:cNvPr>
          <p:cNvSpPr txBox="1"/>
          <p:nvPr/>
        </p:nvSpPr>
        <p:spPr>
          <a:xfrm>
            <a:off x="7117305" y="5209014"/>
            <a:ext cx="399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Arial"/>
              </a:rPr>
              <a:t>✓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2" name="Google Shape;67;g2d5045f70c9_0_0">
            <a:extLst>
              <a:ext uri="{FF2B5EF4-FFF2-40B4-BE49-F238E27FC236}">
                <a16:creationId xmlns:a16="http://schemas.microsoft.com/office/drawing/2014/main" id="{5D3C2A03-4AE2-74DF-8E0A-30ED34C76D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0154"/>
          <a:stretch/>
        </p:blipFill>
        <p:spPr>
          <a:xfrm>
            <a:off x="10827348" y="5722026"/>
            <a:ext cx="1259964" cy="108682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23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5054F-3A7A-20FA-3B69-7623E9481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0F84F14-6158-1048-A2D4-31447BACFDCA}"/>
              </a:ext>
            </a:extLst>
          </p:cNvPr>
          <p:cNvCxnSpPr>
            <a:cxnSpLocks/>
          </p:cNvCxnSpPr>
          <p:nvPr/>
        </p:nvCxnSpPr>
        <p:spPr>
          <a:xfrm>
            <a:off x="6488887" y="410817"/>
            <a:ext cx="0" cy="5649636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E349B65-8DDB-314E-A4BE-3B4063330593}"/>
              </a:ext>
            </a:extLst>
          </p:cNvPr>
          <p:cNvCxnSpPr>
            <a:cxnSpLocks/>
          </p:cNvCxnSpPr>
          <p:nvPr/>
        </p:nvCxnSpPr>
        <p:spPr>
          <a:xfrm>
            <a:off x="4494441" y="437322"/>
            <a:ext cx="0" cy="5603255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7DEC8A96-1209-FEF6-435D-8F75E2AEF81A}"/>
              </a:ext>
            </a:extLst>
          </p:cNvPr>
          <p:cNvCxnSpPr>
            <a:cxnSpLocks/>
          </p:cNvCxnSpPr>
          <p:nvPr/>
        </p:nvCxnSpPr>
        <p:spPr>
          <a:xfrm>
            <a:off x="8986922" y="410817"/>
            <a:ext cx="0" cy="5643010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C5657681-0A36-46AE-AF0C-82D33A7AFFB8}"/>
              </a:ext>
            </a:extLst>
          </p:cNvPr>
          <p:cNvCxnSpPr>
            <a:cxnSpLocks/>
          </p:cNvCxnSpPr>
          <p:nvPr/>
        </p:nvCxnSpPr>
        <p:spPr>
          <a:xfrm>
            <a:off x="10285633" y="424070"/>
            <a:ext cx="0" cy="5616505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5" name="Table 9">
            <a:extLst>
              <a:ext uri="{FF2B5EF4-FFF2-40B4-BE49-F238E27FC236}">
                <a16:creationId xmlns:a16="http://schemas.microsoft.com/office/drawing/2014/main" id="{8303874A-B169-1AD8-05D4-9086C541A7FE}"/>
              </a:ext>
            </a:extLst>
          </p:cNvPr>
          <p:cNvGraphicFramePr>
            <a:graphicFrameLocks noGrp="1"/>
          </p:cNvGraphicFramePr>
          <p:nvPr/>
        </p:nvGraphicFramePr>
        <p:xfrm>
          <a:off x="107691" y="66260"/>
          <a:ext cx="10666332" cy="3708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88861">
                  <a:extLst>
                    <a:ext uri="{9D8B030D-6E8A-4147-A177-3AD203B41FA5}">
                      <a16:colId xmlns:a16="http://schemas.microsoft.com/office/drawing/2014/main" val="1762568009"/>
                    </a:ext>
                  </a:extLst>
                </a:gridCol>
                <a:gridCol w="888861">
                  <a:extLst>
                    <a:ext uri="{9D8B030D-6E8A-4147-A177-3AD203B41FA5}">
                      <a16:colId xmlns:a16="http://schemas.microsoft.com/office/drawing/2014/main" val="1781110157"/>
                    </a:ext>
                  </a:extLst>
                </a:gridCol>
                <a:gridCol w="888861">
                  <a:extLst>
                    <a:ext uri="{9D8B030D-6E8A-4147-A177-3AD203B41FA5}">
                      <a16:colId xmlns:a16="http://schemas.microsoft.com/office/drawing/2014/main" val="3792596170"/>
                    </a:ext>
                  </a:extLst>
                </a:gridCol>
                <a:gridCol w="888861">
                  <a:extLst>
                    <a:ext uri="{9D8B030D-6E8A-4147-A177-3AD203B41FA5}">
                      <a16:colId xmlns:a16="http://schemas.microsoft.com/office/drawing/2014/main" val="1110788451"/>
                    </a:ext>
                  </a:extLst>
                </a:gridCol>
                <a:gridCol w="888861">
                  <a:extLst>
                    <a:ext uri="{9D8B030D-6E8A-4147-A177-3AD203B41FA5}">
                      <a16:colId xmlns:a16="http://schemas.microsoft.com/office/drawing/2014/main" val="976027114"/>
                    </a:ext>
                  </a:extLst>
                </a:gridCol>
                <a:gridCol w="888861">
                  <a:extLst>
                    <a:ext uri="{9D8B030D-6E8A-4147-A177-3AD203B41FA5}">
                      <a16:colId xmlns:a16="http://schemas.microsoft.com/office/drawing/2014/main" val="4246940934"/>
                    </a:ext>
                  </a:extLst>
                </a:gridCol>
                <a:gridCol w="888861">
                  <a:extLst>
                    <a:ext uri="{9D8B030D-6E8A-4147-A177-3AD203B41FA5}">
                      <a16:colId xmlns:a16="http://schemas.microsoft.com/office/drawing/2014/main" val="3372850243"/>
                    </a:ext>
                  </a:extLst>
                </a:gridCol>
                <a:gridCol w="888861">
                  <a:extLst>
                    <a:ext uri="{9D8B030D-6E8A-4147-A177-3AD203B41FA5}">
                      <a16:colId xmlns:a16="http://schemas.microsoft.com/office/drawing/2014/main" val="2463228048"/>
                    </a:ext>
                  </a:extLst>
                </a:gridCol>
                <a:gridCol w="888861">
                  <a:extLst>
                    <a:ext uri="{9D8B030D-6E8A-4147-A177-3AD203B41FA5}">
                      <a16:colId xmlns:a16="http://schemas.microsoft.com/office/drawing/2014/main" val="4269482014"/>
                    </a:ext>
                  </a:extLst>
                </a:gridCol>
                <a:gridCol w="888861">
                  <a:extLst>
                    <a:ext uri="{9D8B030D-6E8A-4147-A177-3AD203B41FA5}">
                      <a16:colId xmlns:a16="http://schemas.microsoft.com/office/drawing/2014/main" val="3696618902"/>
                    </a:ext>
                  </a:extLst>
                </a:gridCol>
                <a:gridCol w="888861">
                  <a:extLst>
                    <a:ext uri="{9D8B030D-6E8A-4147-A177-3AD203B41FA5}">
                      <a16:colId xmlns:a16="http://schemas.microsoft.com/office/drawing/2014/main" val="3227649860"/>
                    </a:ext>
                  </a:extLst>
                </a:gridCol>
                <a:gridCol w="888861">
                  <a:extLst>
                    <a:ext uri="{9D8B030D-6E8A-4147-A177-3AD203B41FA5}">
                      <a16:colId xmlns:a16="http://schemas.microsoft.com/office/drawing/2014/main" val="4024972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772171"/>
                  </a:ext>
                </a:extLst>
              </a:tr>
            </a:tbl>
          </a:graphicData>
        </a:graphic>
      </p:graphicFrame>
      <p:sp>
        <p:nvSpPr>
          <p:cNvPr id="72" name="Rectangle 71">
            <a:extLst>
              <a:ext uri="{FF2B5EF4-FFF2-40B4-BE49-F238E27FC236}">
                <a16:creationId xmlns:a16="http://schemas.microsoft.com/office/drawing/2014/main" id="{23454C18-B555-42D2-F2A7-690E629D71C8}"/>
              </a:ext>
            </a:extLst>
          </p:cNvPr>
          <p:cNvSpPr/>
          <p:nvPr/>
        </p:nvSpPr>
        <p:spPr>
          <a:xfrm>
            <a:off x="1649549" y="1790762"/>
            <a:ext cx="7885516" cy="481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138D88-A3AF-0DDF-13CB-EACA493C7440}"/>
              </a:ext>
            </a:extLst>
          </p:cNvPr>
          <p:cNvSpPr/>
          <p:nvPr/>
        </p:nvSpPr>
        <p:spPr>
          <a:xfrm>
            <a:off x="120942" y="1089630"/>
            <a:ext cx="3806441" cy="4819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8B1047-EF0E-EC67-4AA5-C13E6B14B92D}"/>
              </a:ext>
            </a:extLst>
          </p:cNvPr>
          <p:cNvSpPr txBox="1"/>
          <p:nvPr/>
        </p:nvSpPr>
        <p:spPr>
          <a:xfrm>
            <a:off x="83957" y="104468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Q1-24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58D4D0-7B1D-8666-9D98-D01105D7C541}"/>
              </a:ext>
            </a:extLst>
          </p:cNvPr>
          <p:cNvSpPr txBox="1"/>
          <p:nvPr/>
        </p:nvSpPr>
        <p:spPr>
          <a:xfrm>
            <a:off x="1910069" y="101691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Q3-24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CDEFA3-1BF8-243F-3752-40D3F2799305}"/>
              </a:ext>
            </a:extLst>
          </p:cNvPr>
          <p:cNvSpPr txBox="1"/>
          <p:nvPr/>
        </p:nvSpPr>
        <p:spPr>
          <a:xfrm>
            <a:off x="2823125" y="103921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Q4-24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AFCCB8-86B0-2467-9662-1E0FC38C290C}"/>
              </a:ext>
            </a:extLst>
          </p:cNvPr>
          <p:cNvSpPr txBox="1"/>
          <p:nvPr/>
        </p:nvSpPr>
        <p:spPr>
          <a:xfrm>
            <a:off x="6475349" y="102383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Q4-25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250B8A-F48E-3A0A-557C-21D4B3CB0DB4}"/>
              </a:ext>
            </a:extLst>
          </p:cNvPr>
          <p:cNvSpPr txBox="1"/>
          <p:nvPr/>
        </p:nvSpPr>
        <p:spPr>
          <a:xfrm>
            <a:off x="3736181" y="102556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Q1-25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1F9790-4AA0-2C54-334F-124F0F25D53D}"/>
              </a:ext>
            </a:extLst>
          </p:cNvPr>
          <p:cNvSpPr txBox="1"/>
          <p:nvPr/>
        </p:nvSpPr>
        <p:spPr>
          <a:xfrm>
            <a:off x="4649237" y="99955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Q2-25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D7E95F-0673-2EDE-710D-1076D84C3F5F}"/>
              </a:ext>
            </a:extLst>
          </p:cNvPr>
          <p:cNvSpPr txBox="1"/>
          <p:nvPr/>
        </p:nvSpPr>
        <p:spPr>
          <a:xfrm>
            <a:off x="5562293" y="105461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Q3-25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E3DAB3-8B99-B34C-146D-44AC1CBB55D5}"/>
              </a:ext>
            </a:extLst>
          </p:cNvPr>
          <p:cNvSpPr txBox="1"/>
          <p:nvPr/>
        </p:nvSpPr>
        <p:spPr>
          <a:xfrm>
            <a:off x="10127570" y="106948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Q4-26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6AB9AE-FF00-1BEF-C7E6-DF580AF64223}"/>
              </a:ext>
            </a:extLst>
          </p:cNvPr>
          <p:cNvSpPr/>
          <p:nvPr/>
        </p:nvSpPr>
        <p:spPr>
          <a:xfrm>
            <a:off x="5337521" y="1075924"/>
            <a:ext cx="1273069" cy="4819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BFF4475-BEB9-7C93-EF2E-25B9A55CF66A}"/>
              </a:ext>
            </a:extLst>
          </p:cNvPr>
          <p:cNvSpPr/>
          <p:nvPr/>
        </p:nvSpPr>
        <p:spPr>
          <a:xfrm>
            <a:off x="579806" y="2655177"/>
            <a:ext cx="10035745" cy="481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8E2C040-7EAE-6818-D116-8DAD7081DAB0}"/>
              </a:ext>
            </a:extLst>
          </p:cNvPr>
          <p:cNvSpPr/>
          <p:nvPr/>
        </p:nvSpPr>
        <p:spPr>
          <a:xfrm>
            <a:off x="89415" y="5118356"/>
            <a:ext cx="10598162" cy="6033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2C1A0A-0FD0-0C6B-6B50-D88B4D57B183}"/>
              </a:ext>
            </a:extLst>
          </p:cNvPr>
          <p:cNvSpPr txBox="1"/>
          <p:nvPr/>
        </p:nvSpPr>
        <p:spPr>
          <a:xfrm>
            <a:off x="7388405" y="107014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Q1-26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7E5ADF5-DDC3-3F5B-5EB9-907586B55457}"/>
              </a:ext>
            </a:extLst>
          </p:cNvPr>
          <p:cNvSpPr txBox="1"/>
          <p:nvPr/>
        </p:nvSpPr>
        <p:spPr>
          <a:xfrm>
            <a:off x="8301461" y="103702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Q2-26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FA69DE1-BED7-D20C-0C01-AB51FFCC9A7E}"/>
              </a:ext>
            </a:extLst>
          </p:cNvPr>
          <p:cNvSpPr txBox="1"/>
          <p:nvPr/>
        </p:nvSpPr>
        <p:spPr>
          <a:xfrm>
            <a:off x="9214517" y="106841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Q3-26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65933BF-4D90-415F-3B3A-F198007B318E}"/>
              </a:ext>
            </a:extLst>
          </p:cNvPr>
          <p:cNvGrpSpPr/>
          <p:nvPr/>
        </p:nvGrpSpPr>
        <p:grpSpPr>
          <a:xfrm>
            <a:off x="120781" y="523816"/>
            <a:ext cx="10604934" cy="448244"/>
            <a:chOff x="662216" y="524029"/>
            <a:chExt cx="10604934" cy="448244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C740860-CCDF-2F18-7F45-9FFAF3046252}"/>
                </a:ext>
              </a:extLst>
            </p:cNvPr>
            <p:cNvSpPr/>
            <p:nvPr/>
          </p:nvSpPr>
          <p:spPr>
            <a:xfrm>
              <a:off x="662216" y="562278"/>
              <a:ext cx="10604934" cy="374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CFBDA33-3747-5185-D739-7FDB9A3CB5A9}"/>
                </a:ext>
              </a:extLst>
            </p:cNvPr>
            <p:cNvCxnSpPr/>
            <p:nvPr/>
          </p:nvCxnSpPr>
          <p:spPr>
            <a:xfrm>
              <a:off x="5410242" y="577953"/>
              <a:ext cx="0" cy="37480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E02EB48-A6C5-2E23-688A-274DBA1B4982}"/>
                </a:ext>
              </a:extLst>
            </p:cNvPr>
            <p:cNvCxnSpPr/>
            <p:nvPr/>
          </p:nvCxnSpPr>
          <p:spPr>
            <a:xfrm>
              <a:off x="8960468" y="562278"/>
              <a:ext cx="0" cy="37480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74E1A4D-92CA-77BE-E5FA-67CE5C2C94E9}"/>
                </a:ext>
              </a:extLst>
            </p:cNvPr>
            <p:cNvSpPr txBox="1"/>
            <p:nvPr/>
          </p:nvSpPr>
          <p:spPr>
            <a:xfrm>
              <a:off x="706280" y="541386"/>
              <a:ext cx="467009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Phase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1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Thorough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geophysical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and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geological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investigations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to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refine</a:t>
              </a:r>
              <a:b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</a:b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              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existing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subsurface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model 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9C258A8-3063-E2E7-B22A-C9FC6FD47473}"/>
                </a:ext>
              </a:extLst>
            </p:cNvPr>
            <p:cNvSpPr txBox="1"/>
            <p:nvPr/>
          </p:nvSpPr>
          <p:spPr>
            <a:xfrm>
              <a:off x="5679492" y="524029"/>
              <a:ext cx="309154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Phase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2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Define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rockclasses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and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seismic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background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noise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at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the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surfae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and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at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depth</a:t>
              </a:r>
              <a:endPara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7042E8C-B1E5-C24C-E6CE-8069EFA9B32F}"/>
                </a:ext>
              </a:extLst>
            </p:cNvPr>
            <p:cNvSpPr txBox="1"/>
            <p:nvPr/>
          </p:nvSpPr>
          <p:spPr>
            <a:xfrm>
              <a:off x="9054064" y="532926"/>
              <a:ext cx="214448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Phase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3 Preparing bid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book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and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refininf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Newtonian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Noise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</a:rPr>
                <a:t>models</a:t>
              </a:r>
              <a:endPara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A12ACD06-A06C-62D1-D0BB-00C0F01A217E}"/>
              </a:ext>
            </a:extLst>
          </p:cNvPr>
          <p:cNvSpPr/>
          <p:nvPr/>
        </p:nvSpPr>
        <p:spPr>
          <a:xfrm>
            <a:off x="7824937" y="1077049"/>
            <a:ext cx="1240802" cy="4825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441C85F-27E7-C52A-5955-007EB0DF275A}"/>
              </a:ext>
            </a:extLst>
          </p:cNvPr>
          <p:cNvSpPr txBox="1"/>
          <p:nvPr/>
        </p:nvSpPr>
        <p:spPr>
          <a:xfrm>
            <a:off x="5368001" y="1037366"/>
            <a:ext cx="1500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1</a:t>
            </a:r>
            <a:r>
              <a:rPr kumimoji="0" lang="nl-NL" sz="15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st</a:t>
            </a:r>
            <a:r>
              <a:rPr kumimoji="0" lang="nl-NL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5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campaign</a:t>
            </a:r>
            <a:br>
              <a:rPr kumimoji="0" lang="nl-NL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5 </a:t>
            </a:r>
            <a:r>
              <a:rPr kumimoji="0" lang="nl-NL" sz="15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boreholes</a:t>
            </a:r>
            <a:endParaRPr kumimoji="0" lang="nl-NL" sz="15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6086BE4-4603-069E-675E-71065987F046}"/>
              </a:ext>
            </a:extLst>
          </p:cNvPr>
          <p:cNvSpPr txBox="1"/>
          <p:nvPr/>
        </p:nvSpPr>
        <p:spPr>
          <a:xfrm>
            <a:off x="7808579" y="1076234"/>
            <a:ext cx="1530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2</a:t>
            </a:r>
            <a:r>
              <a:rPr kumimoji="0" lang="nl-NL" sz="15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nd</a:t>
            </a:r>
            <a:r>
              <a:rPr kumimoji="0" lang="nl-NL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5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campaign</a:t>
            </a:r>
            <a:br>
              <a:rPr kumimoji="0" lang="nl-NL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3</a:t>
            </a:r>
            <a:r>
              <a:rPr lang="nl-NL" sz="1550" dirty="0">
                <a:solidFill>
                  <a:srgbClr val="000000"/>
                </a:solidFill>
                <a:latin typeface="Calibri"/>
                <a:cs typeface="Arial"/>
              </a:rPr>
              <a:t>-4</a:t>
            </a:r>
            <a:r>
              <a:rPr kumimoji="0" lang="nl-NL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5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boreholes</a:t>
            </a:r>
            <a:endParaRPr kumimoji="0" lang="nl-NL" sz="15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739F0FC-67BE-C9AB-007A-0E07177B2C4A}"/>
              </a:ext>
            </a:extLst>
          </p:cNvPr>
          <p:cNvSpPr txBox="1"/>
          <p:nvPr/>
        </p:nvSpPr>
        <p:spPr>
          <a:xfrm>
            <a:off x="163188" y="1124752"/>
            <a:ext cx="3744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dirty="0" err="1">
                <a:solidFill>
                  <a:srgbClr val="000000"/>
                </a:solidFill>
                <a:latin typeface="Calibri"/>
                <a:cs typeface="Arial"/>
              </a:rPr>
              <a:t>Geological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-model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and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1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central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borehole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F6E76F6-0B12-5370-C406-69E05C514ED9}"/>
              </a:ext>
            </a:extLst>
          </p:cNvPr>
          <p:cNvSpPr txBox="1"/>
          <p:nvPr/>
        </p:nvSpPr>
        <p:spPr>
          <a:xfrm>
            <a:off x="101657" y="5123309"/>
            <a:ext cx="1522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ET-PP &amp; SCB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deliverables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0CCDB9F-141E-5C37-6D30-1E3997EF5D94}"/>
              </a:ext>
            </a:extLst>
          </p:cNvPr>
          <p:cNvSpPr/>
          <p:nvPr/>
        </p:nvSpPr>
        <p:spPr>
          <a:xfrm>
            <a:off x="5276841" y="3558443"/>
            <a:ext cx="5347616" cy="48191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84ACBEA-F72A-07B8-E0D6-06DE3F3CE730}"/>
              </a:ext>
            </a:extLst>
          </p:cNvPr>
          <p:cNvSpPr txBox="1"/>
          <p:nvPr/>
        </p:nvSpPr>
        <p:spPr>
          <a:xfrm>
            <a:off x="5276842" y="3623037"/>
            <a:ext cx="5347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Developing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a digital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twin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for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seismic</a:t>
            </a:r>
            <a:r>
              <a:rPr lang="nl-NL" sz="1600" dirty="0">
                <a:solidFill>
                  <a:srgbClr val="000000"/>
                </a:solidFill>
                <a:latin typeface="Calibri"/>
                <a:cs typeface="Arial"/>
              </a:rPr>
              <a:t> (</a:t>
            </a:r>
            <a:r>
              <a:rPr lang="nl-NL" sz="1600" dirty="0" err="1">
                <a:solidFill>
                  <a:srgbClr val="000000"/>
                </a:solidFill>
                <a:latin typeface="Calibri"/>
                <a:cs typeface="Arial"/>
              </a:rPr>
              <a:t>newtonian</a:t>
            </a:r>
            <a:r>
              <a:rPr lang="nl-NL" sz="1600" dirty="0">
                <a:solidFill>
                  <a:srgbClr val="000000"/>
                </a:solidFill>
                <a:latin typeface="Calibri"/>
                <a:cs typeface="Arial"/>
              </a:rPr>
              <a:t> </a:t>
            </a:r>
            <a:r>
              <a:rPr lang="nl-NL" sz="1600" dirty="0" err="1">
                <a:solidFill>
                  <a:srgbClr val="000000"/>
                </a:solidFill>
                <a:latin typeface="Calibri"/>
                <a:cs typeface="Arial"/>
              </a:rPr>
              <a:t>nosie</a:t>
            </a:r>
            <a:r>
              <a:rPr lang="nl-NL" sz="1600" dirty="0">
                <a:solidFill>
                  <a:srgbClr val="000000"/>
                </a:solidFill>
                <a:latin typeface="Calibri"/>
                <a:cs typeface="Arial"/>
              </a:rPr>
              <a:t>) budget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C8F003-EACC-70D9-6AD3-2B0FB4991B66}"/>
              </a:ext>
            </a:extLst>
          </p:cNvPr>
          <p:cNvSpPr/>
          <p:nvPr/>
        </p:nvSpPr>
        <p:spPr>
          <a:xfrm>
            <a:off x="5344886" y="4465221"/>
            <a:ext cx="5313325" cy="4819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0B4026-0B9B-CE0A-7B16-AFA6B11101CD}"/>
              </a:ext>
            </a:extLst>
          </p:cNvPr>
          <p:cNvSpPr txBox="1"/>
          <p:nvPr/>
        </p:nvSpPr>
        <p:spPr>
          <a:xfrm>
            <a:off x="5388428" y="4530880"/>
            <a:ext cx="5422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Infrastructure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and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construction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–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cost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and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schedule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evaluation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531AC51-95A0-609E-4B75-060319564578}"/>
              </a:ext>
            </a:extLst>
          </p:cNvPr>
          <p:cNvSpPr txBox="1"/>
          <p:nvPr/>
        </p:nvSpPr>
        <p:spPr>
          <a:xfrm>
            <a:off x="1726189" y="1797113"/>
            <a:ext cx="7744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Geomechanical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tests, ERT,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Gravity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,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Magnetic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,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Passive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Seismic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, Active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Seismic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256A2D-4414-28D4-CDED-ACBD6B65C397}"/>
              </a:ext>
            </a:extLst>
          </p:cNvPr>
          <p:cNvSpPr txBox="1"/>
          <p:nvPr/>
        </p:nvSpPr>
        <p:spPr>
          <a:xfrm>
            <a:off x="522514" y="2718567"/>
            <a:ext cx="10047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Environmental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Noise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(</a:t>
            </a:r>
            <a:r>
              <a:rPr lang="nl-NL" sz="1600" dirty="0" err="1">
                <a:solidFill>
                  <a:srgbClr val="000000"/>
                </a:solidFill>
                <a:latin typeface="Calibri"/>
                <a:cs typeface="Arial"/>
              </a:rPr>
              <a:t>surface</a:t>
            </a:r>
            <a:r>
              <a:rPr lang="nl-NL" sz="1600" dirty="0">
                <a:solidFill>
                  <a:srgbClr val="000000"/>
                </a:solidFill>
                <a:latin typeface="Calibri"/>
                <a:cs typeface="Arial"/>
              </a:rPr>
              <a:t> </a:t>
            </a:r>
            <a:r>
              <a:rPr lang="nl-NL" sz="1600" dirty="0" err="1">
                <a:solidFill>
                  <a:srgbClr val="000000"/>
                </a:solidFill>
                <a:latin typeface="Calibri"/>
                <a:cs typeface="Arial"/>
              </a:rPr>
              <a:t>and</a:t>
            </a:r>
            <a:r>
              <a:rPr lang="nl-NL" sz="1600" dirty="0">
                <a:solidFill>
                  <a:srgbClr val="000000"/>
                </a:solidFill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downhole)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Newtonian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noise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, </a:t>
            </a:r>
            <a:r>
              <a:rPr lang="nl-NL" sz="1600" dirty="0">
                <a:solidFill>
                  <a:srgbClr val="000000"/>
                </a:solidFill>
                <a:latin typeface="Calibri"/>
                <a:cs typeface="Arial"/>
              </a:rPr>
              <a:t>Windfarms? , </a:t>
            </a:r>
            <a:r>
              <a:rPr lang="nl-NL" sz="1600" dirty="0" err="1">
                <a:solidFill>
                  <a:srgbClr val="000000"/>
                </a:solidFill>
                <a:latin typeface="Calibri"/>
                <a:cs typeface="Arial"/>
              </a:rPr>
              <a:t>Querries</a:t>
            </a:r>
            <a:r>
              <a:rPr lang="nl-NL" sz="1600" dirty="0">
                <a:solidFill>
                  <a:srgbClr val="000000"/>
                </a:solidFill>
                <a:latin typeface="Calibri"/>
                <a:cs typeface="Arial"/>
              </a:rPr>
              <a:t>?, </a:t>
            </a:r>
            <a:r>
              <a:rPr lang="nl-NL" sz="1600" dirty="0" err="1">
                <a:solidFill>
                  <a:srgbClr val="000000"/>
                </a:solidFill>
                <a:latin typeface="Calibri"/>
                <a:cs typeface="Arial"/>
              </a:rPr>
              <a:t>Agriculture</a:t>
            </a:r>
            <a:r>
              <a:rPr lang="nl-NL" sz="1600" dirty="0">
                <a:solidFill>
                  <a:srgbClr val="000000"/>
                </a:solidFill>
                <a:latin typeface="Calibri"/>
                <a:cs typeface="Arial"/>
              </a:rPr>
              <a:t>?, open pit </a:t>
            </a:r>
            <a:r>
              <a:rPr lang="nl-NL" sz="1600" dirty="0" err="1">
                <a:solidFill>
                  <a:srgbClr val="000000"/>
                </a:solidFill>
                <a:latin typeface="Calibri"/>
                <a:cs typeface="Arial"/>
              </a:rPr>
              <a:t>mining</a:t>
            </a:r>
            <a:r>
              <a:rPr lang="nl-NL" sz="1600" dirty="0">
                <a:solidFill>
                  <a:srgbClr val="000000"/>
                </a:solidFill>
                <a:latin typeface="Calibri"/>
                <a:cs typeface="Arial"/>
              </a:rPr>
              <a:t>?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BD4A56F-A257-D73D-E2B2-3767A7315F93}"/>
              </a:ext>
            </a:extLst>
          </p:cNvPr>
          <p:cNvSpPr txBox="1"/>
          <p:nvPr/>
        </p:nvSpPr>
        <p:spPr>
          <a:xfrm>
            <a:off x="6664798" y="5155225"/>
            <a:ext cx="13019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Updated</a:t>
            </a:r>
            <a:b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socio-economic</a:t>
            </a:r>
            <a:b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impact 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study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(4/25)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9FFD522-1DC1-7B24-38D3-6D6511AAD26D}"/>
              </a:ext>
            </a:extLst>
          </p:cNvPr>
          <p:cNvSpPr txBox="1"/>
          <p:nvPr/>
        </p:nvSpPr>
        <p:spPr>
          <a:xfrm>
            <a:off x="7922496" y="5155595"/>
            <a:ext cx="14035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3D 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hydro-geo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model 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wth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localisation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of ET 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infrastructure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(2/26)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25944C6-B734-FC2F-0B1E-E04373090267}"/>
              </a:ext>
            </a:extLst>
          </p:cNvPr>
          <p:cNvSpPr txBox="1"/>
          <p:nvPr/>
        </p:nvSpPr>
        <p:spPr>
          <a:xfrm>
            <a:off x="9246467" y="5102635"/>
            <a:ext cx="159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Complete 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quantitative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performance impact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Cost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/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schedule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update (7/26)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A0FEDDE-3433-9173-1B4A-F893C2D6424C}"/>
              </a:ext>
            </a:extLst>
          </p:cNvPr>
          <p:cNvSpPr txBox="1"/>
          <p:nvPr/>
        </p:nvSpPr>
        <p:spPr>
          <a:xfrm>
            <a:off x="5164676" y="5172575"/>
            <a:ext cx="138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Official </a:t>
            </a: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candiate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site</a:t>
            </a:r>
            <a:endParaRPr kumimoji="0" lang="en-NL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B8D0436-0C79-E2D7-BE84-0B85CB62316B}"/>
              </a:ext>
            </a:extLst>
          </p:cNvPr>
          <p:cNvSpPr txBox="1"/>
          <p:nvPr/>
        </p:nvSpPr>
        <p:spPr>
          <a:xfrm>
            <a:off x="5852877" y="5370117"/>
            <a:ext cx="316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Arial"/>
              </a:rPr>
              <a:t>✓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674D9C-0CCA-456D-CCCB-FE1BE41BDDA9}"/>
              </a:ext>
            </a:extLst>
          </p:cNvPr>
          <p:cNvSpPr txBox="1"/>
          <p:nvPr/>
        </p:nvSpPr>
        <p:spPr>
          <a:xfrm>
            <a:off x="10846961" y="1441860"/>
            <a:ext cx="12668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1" i="0" u="none" strike="noStrike" kern="1200" cap="none" spc="0" normalizeH="0" baseline="0" noProof="0" dirty="0">
                <a:ln>
                  <a:noFill/>
                </a:ln>
                <a:solidFill>
                  <a:srgbClr val="142882"/>
                </a:solidFill>
                <a:effectLst/>
                <a:uLnTx/>
                <a:uFillTx/>
                <a:latin typeface="Calibri"/>
                <a:cs typeface="Arial"/>
              </a:rPr>
              <a:t>Current </a:t>
            </a:r>
            <a:r>
              <a:rPr kumimoji="0" lang="en-NL" sz="1800" b="1" i="0" u="none" strike="noStrike" kern="1200" cap="none" spc="0" normalizeH="0" baseline="0" noProof="0">
                <a:ln>
                  <a:noFill/>
                </a:ln>
                <a:solidFill>
                  <a:srgbClr val="142882"/>
                </a:solidFill>
                <a:effectLst/>
                <a:uLnTx/>
                <a:uFillTx/>
                <a:latin typeface="Calibri"/>
                <a:cs typeface="Arial"/>
              </a:rPr>
              <a:t>Timeline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142882"/>
                </a:solidFill>
                <a:effectLst/>
                <a:uLnTx/>
                <a:uFillTx/>
                <a:latin typeface="Calibri"/>
                <a:cs typeface="Arial"/>
              </a:rPr>
              <a:t>Lausitz</a:t>
            </a:r>
            <a:r>
              <a:rPr kumimoji="0" lang="en-NL" sz="1800" b="1" i="0" u="none" strike="noStrike" kern="1200" cap="none" spc="0" normalizeH="0" baseline="0" noProof="0">
                <a:ln>
                  <a:noFill/>
                </a:ln>
                <a:solidFill>
                  <a:srgbClr val="142882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142882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142882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142882"/>
                </a:solidFill>
                <a:effectLst/>
                <a:uLnTx/>
                <a:uFillTx/>
                <a:latin typeface="Calibri"/>
                <a:cs typeface="Arial"/>
              </a:rPr>
              <a:t>Subsurface activities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142882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142882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2" name="Google Shape;67;g2d5045f70c9_0_0">
            <a:extLst>
              <a:ext uri="{FF2B5EF4-FFF2-40B4-BE49-F238E27FC236}">
                <a16:creationId xmlns:a16="http://schemas.microsoft.com/office/drawing/2014/main" id="{AC7EC8F5-BBDC-2C62-0645-3DF91CBE715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0154"/>
          <a:stretch/>
        </p:blipFill>
        <p:spPr>
          <a:xfrm>
            <a:off x="10827348" y="5722026"/>
            <a:ext cx="1259964" cy="108682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90BAC9-04D2-DE42-6E9D-A43A8A586D25}"/>
              </a:ext>
            </a:extLst>
          </p:cNvPr>
          <p:cNvSpPr txBox="1"/>
          <p:nvPr/>
        </p:nvSpPr>
        <p:spPr>
          <a:xfrm>
            <a:off x="997013" y="101886"/>
            <a:ext cx="9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Q2-24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C727447-46C2-30DF-C8B9-168907D6700F}"/>
              </a:ext>
            </a:extLst>
          </p:cNvPr>
          <p:cNvSpPr/>
          <p:nvPr/>
        </p:nvSpPr>
        <p:spPr>
          <a:xfrm>
            <a:off x="89415" y="6040639"/>
            <a:ext cx="10648491" cy="6967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A6913FE-5F51-EF43-F08C-7B02F3E4311D}"/>
              </a:ext>
            </a:extLst>
          </p:cNvPr>
          <p:cNvSpPr txBox="1"/>
          <p:nvPr/>
        </p:nvSpPr>
        <p:spPr>
          <a:xfrm>
            <a:off x="6703266" y="5695729"/>
            <a:ext cx="61021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Arial"/>
              </a:rPr>
              <a:t>now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6F833F4-90D0-862F-ADD7-1871D6193182}"/>
              </a:ext>
            </a:extLst>
          </p:cNvPr>
          <p:cNvSpPr txBox="1"/>
          <p:nvPr/>
        </p:nvSpPr>
        <p:spPr>
          <a:xfrm>
            <a:off x="101588" y="6089659"/>
            <a:ext cx="1245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Critical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milestones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D56BF60-ED9A-662F-E6B0-8B798352A8D8}"/>
              </a:ext>
            </a:extLst>
          </p:cNvPr>
          <p:cNvSpPr txBox="1"/>
          <p:nvPr/>
        </p:nvSpPr>
        <p:spPr>
          <a:xfrm>
            <a:off x="5959878" y="6072565"/>
            <a:ext cx="126665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Baseline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cost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estimate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for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tunneling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128A4C4-C023-9D80-3341-E046B8885F94}"/>
              </a:ext>
            </a:extLst>
          </p:cNvPr>
          <p:cNvSpPr txBox="1"/>
          <p:nvPr/>
        </p:nvSpPr>
        <p:spPr>
          <a:xfrm>
            <a:off x="8395227" y="6039285"/>
            <a:ext cx="118316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  <a:t>Continue,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  <a:t>unless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Noise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model 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Evaluation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4E8E26D-0E09-16E6-1D4B-5470E33E280E}"/>
              </a:ext>
            </a:extLst>
          </p:cNvPr>
          <p:cNvSpPr txBox="1"/>
          <p:nvPr/>
        </p:nvSpPr>
        <p:spPr>
          <a:xfrm>
            <a:off x="3939709" y="6037266"/>
            <a:ext cx="114030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Structural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geology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lang="nl-NL" sz="1050" dirty="0">
                <a:solidFill>
                  <a:srgbClr val="000000"/>
                </a:solidFill>
                <a:latin typeface="Calibri"/>
                <a:cs typeface="Arial"/>
              </a:rPr>
              <a:t>model</a:t>
            </a:r>
            <a:endParaRPr kumimoji="0" lang="nl-NL" sz="105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D0E25F3-CE32-3899-00A0-2AE821E2BEE9}"/>
              </a:ext>
            </a:extLst>
          </p:cNvPr>
          <p:cNvSpPr txBox="1"/>
          <p:nvPr/>
        </p:nvSpPr>
        <p:spPr>
          <a:xfrm>
            <a:off x="9546516" y="6040917"/>
            <a:ext cx="118316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  <a:t>Continue,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  <a:t>unless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Cost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estimate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BF2219A-5EA7-3A79-4B76-3C49520FB1BE}"/>
              </a:ext>
            </a:extLst>
          </p:cNvPr>
          <p:cNvSpPr txBox="1"/>
          <p:nvPr/>
        </p:nvSpPr>
        <p:spPr>
          <a:xfrm>
            <a:off x="2534233" y="4365871"/>
            <a:ext cx="316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Arial"/>
              </a:rPr>
              <a:t>✓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1763135-1BD3-7B80-099D-F8DA9131FCEA}"/>
              </a:ext>
            </a:extLst>
          </p:cNvPr>
          <p:cNvSpPr txBox="1"/>
          <p:nvPr/>
        </p:nvSpPr>
        <p:spPr>
          <a:xfrm>
            <a:off x="4488928" y="6395904"/>
            <a:ext cx="316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Arial"/>
              </a:rPr>
              <a:t>✓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E7F3A6E-3409-DCF3-33AA-2D27C54B0AA0}"/>
              </a:ext>
            </a:extLst>
          </p:cNvPr>
          <p:cNvSpPr txBox="1"/>
          <p:nvPr/>
        </p:nvSpPr>
        <p:spPr>
          <a:xfrm>
            <a:off x="6715294" y="6356148"/>
            <a:ext cx="316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Arial"/>
              </a:rPr>
              <a:t>✓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AD36EE6-DAE1-A1A9-0A51-2BB54DEACAAA}"/>
              </a:ext>
            </a:extLst>
          </p:cNvPr>
          <p:cNvSpPr txBox="1"/>
          <p:nvPr/>
        </p:nvSpPr>
        <p:spPr>
          <a:xfrm>
            <a:off x="4913744" y="6030640"/>
            <a:ext cx="114030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Rockmechanics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and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permeability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endParaRPr kumimoji="0" lang="nl-NL" sz="105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BAF810B-08C2-27DE-E1AD-F4D6B5583FE5}"/>
              </a:ext>
            </a:extLst>
          </p:cNvPr>
          <p:cNvSpPr txBox="1"/>
          <p:nvPr/>
        </p:nvSpPr>
        <p:spPr>
          <a:xfrm>
            <a:off x="5383450" y="6389277"/>
            <a:ext cx="316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Arial"/>
              </a:rPr>
              <a:t>✓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2290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ttangolo 71">
            <a:extLst>
              <a:ext uri="{FF2B5EF4-FFF2-40B4-BE49-F238E27FC236}">
                <a16:creationId xmlns:a16="http://schemas.microsoft.com/office/drawing/2014/main" id="{B5370AAE-9A99-F191-88CD-972383A27FF4}"/>
              </a:ext>
            </a:extLst>
          </p:cNvPr>
          <p:cNvSpPr/>
          <p:nvPr/>
        </p:nvSpPr>
        <p:spPr>
          <a:xfrm>
            <a:off x="0" y="5166233"/>
            <a:ext cx="12192000" cy="215444"/>
          </a:xfrm>
          <a:prstGeom prst="rect">
            <a:avLst/>
          </a:prstGeom>
          <a:solidFill>
            <a:schemeClr val="bg2">
              <a:alpha val="333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2"/>
              </a:solidFill>
            </a:endParaRPr>
          </a:p>
        </p:txBody>
      </p:sp>
      <p:sp>
        <p:nvSpPr>
          <p:cNvPr id="74" name="Rettangolo 73">
            <a:extLst>
              <a:ext uri="{FF2B5EF4-FFF2-40B4-BE49-F238E27FC236}">
                <a16:creationId xmlns:a16="http://schemas.microsoft.com/office/drawing/2014/main" id="{934C66F0-A716-720D-236E-0A214F196FC3}"/>
              </a:ext>
            </a:extLst>
          </p:cNvPr>
          <p:cNvSpPr/>
          <p:nvPr/>
        </p:nvSpPr>
        <p:spPr>
          <a:xfrm>
            <a:off x="0" y="6237735"/>
            <a:ext cx="12192000" cy="215444"/>
          </a:xfrm>
          <a:prstGeom prst="rect">
            <a:avLst/>
          </a:prstGeom>
          <a:solidFill>
            <a:schemeClr val="bg2">
              <a:alpha val="333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2"/>
              </a:solidFill>
            </a:endParaRPr>
          </a:p>
        </p:txBody>
      </p:sp>
      <p:sp>
        <p:nvSpPr>
          <p:cNvPr id="71" name="Rettangolo 70">
            <a:extLst>
              <a:ext uri="{FF2B5EF4-FFF2-40B4-BE49-F238E27FC236}">
                <a16:creationId xmlns:a16="http://schemas.microsoft.com/office/drawing/2014/main" id="{2BAF3BEE-B1E7-9654-A413-2D806FE57AB4}"/>
              </a:ext>
            </a:extLst>
          </p:cNvPr>
          <p:cNvSpPr/>
          <p:nvPr/>
        </p:nvSpPr>
        <p:spPr>
          <a:xfrm>
            <a:off x="0" y="3874645"/>
            <a:ext cx="12192000" cy="215444"/>
          </a:xfrm>
          <a:prstGeom prst="rect">
            <a:avLst/>
          </a:prstGeom>
          <a:solidFill>
            <a:schemeClr val="bg2">
              <a:alpha val="333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2"/>
              </a:solidFill>
            </a:endParaRPr>
          </a:p>
        </p:txBody>
      </p:sp>
      <p:pic>
        <p:nvPicPr>
          <p:cNvPr id="14" name="Immagine 13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C0227E3A-D1C4-B2FE-6D92-A5A9CF777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95" y="3190549"/>
            <a:ext cx="1219978" cy="609989"/>
          </a:xfrm>
          <a:prstGeom prst="rect">
            <a:avLst/>
          </a:prstGeom>
        </p:spPr>
      </p:pic>
      <p:pic>
        <p:nvPicPr>
          <p:cNvPr id="16" name="Immagine 15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0A5533D0-4B12-E55A-8B3D-AF849BB93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548" y="3155459"/>
            <a:ext cx="1360336" cy="680168"/>
          </a:xfrm>
          <a:prstGeom prst="rect">
            <a:avLst/>
          </a:prstGeom>
        </p:spPr>
      </p:pic>
      <p:pic>
        <p:nvPicPr>
          <p:cNvPr id="18" name="Immagine 17" descr="Immagine che contiene Elementi grafici, schermata, Carattere, logo&#10;&#10;Descrizione generata automaticamente">
            <a:extLst>
              <a:ext uri="{FF2B5EF4-FFF2-40B4-BE49-F238E27FC236}">
                <a16:creationId xmlns:a16="http://schemas.microsoft.com/office/drawing/2014/main" id="{1F6D7E74-EEEA-BB66-51A8-F7FE780CE9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64" t="35852" r="10971" b="35532"/>
          <a:stretch/>
        </p:blipFill>
        <p:spPr>
          <a:xfrm>
            <a:off x="4270959" y="3280501"/>
            <a:ext cx="1778001" cy="430085"/>
          </a:xfrm>
          <a:prstGeom prst="rect">
            <a:avLst/>
          </a:prstGeom>
        </p:spPr>
      </p:pic>
      <p:pic>
        <p:nvPicPr>
          <p:cNvPr id="20" name="Immagine 19" descr="Immagine che contiene Carattere, testo, Elementi grafici, schermata&#10;&#10;Descrizione generata automaticamente">
            <a:extLst>
              <a:ext uri="{FF2B5EF4-FFF2-40B4-BE49-F238E27FC236}">
                <a16:creationId xmlns:a16="http://schemas.microsoft.com/office/drawing/2014/main" id="{D30DABA5-560B-A911-CD29-D1A9296E4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1035" y="3155459"/>
            <a:ext cx="1360336" cy="680168"/>
          </a:xfrm>
          <a:prstGeom prst="rect">
            <a:avLst/>
          </a:prstGeom>
        </p:spPr>
      </p:pic>
      <p:pic>
        <p:nvPicPr>
          <p:cNvPr id="22" name="Immagine 21" descr="Immagine che contiene schermata, biglietto da visita, Carattere, testo&#10;&#10;Descrizione generata automaticamente">
            <a:extLst>
              <a:ext uri="{FF2B5EF4-FFF2-40B4-BE49-F238E27FC236}">
                <a16:creationId xmlns:a16="http://schemas.microsoft.com/office/drawing/2014/main" id="{F5FBFD4B-177B-F0CF-EF47-763F1E018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3446" y="3155459"/>
            <a:ext cx="1360336" cy="680168"/>
          </a:xfrm>
          <a:prstGeom prst="rect">
            <a:avLst/>
          </a:prstGeom>
        </p:spPr>
      </p:pic>
      <p:pic>
        <p:nvPicPr>
          <p:cNvPr id="24" name="Immagine 23" descr="Immagine che contiene schermata, Elementi grafici, Carattere, testo&#10;&#10;Descrizione generata automaticamente">
            <a:extLst>
              <a:ext uri="{FF2B5EF4-FFF2-40B4-BE49-F238E27FC236}">
                <a16:creationId xmlns:a16="http://schemas.microsoft.com/office/drawing/2014/main" id="{E5B0724B-E6E1-2E1E-14B7-EECB448800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5856" y="3155459"/>
            <a:ext cx="1360336" cy="680168"/>
          </a:xfrm>
          <a:prstGeom prst="rect">
            <a:avLst/>
          </a:prstGeom>
        </p:spPr>
      </p:pic>
      <p:pic>
        <p:nvPicPr>
          <p:cNvPr id="26" name="Immagine 25" descr="Immagine che contiene calcio, cerchio, schermata, Policromia&#10;&#10;Descrizione generata automaticamente">
            <a:extLst>
              <a:ext uri="{FF2B5EF4-FFF2-40B4-BE49-F238E27FC236}">
                <a16:creationId xmlns:a16="http://schemas.microsoft.com/office/drawing/2014/main" id="{837D6C20-67A0-56DD-EDDF-61BDD655C1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495" y="4391032"/>
            <a:ext cx="1360336" cy="680168"/>
          </a:xfrm>
          <a:prstGeom prst="rect">
            <a:avLst/>
          </a:prstGeom>
        </p:spPr>
      </p:pic>
      <p:pic>
        <p:nvPicPr>
          <p:cNvPr id="28" name="Immagine 27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B80857D-FE43-2704-B0A2-EB818F6B10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8708" y="4413704"/>
            <a:ext cx="1133615" cy="634824"/>
          </a:xfrm>
          <a:prstGeom prst="rect">
            <a:avLst/>
          </a:prstGeom>
        </p:spPr>
      </p:pic>
      <p:pic>
        <p:nvPicPr>
          <p:cNvPr id="30" name="Immagine 29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2F26B1FE-9EBC-C7A4-796E-4A236552CB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4733" y="5537667"/>
            <a:ext cx="1396718" cy="586622"/>
          </a:xfrm>
          <a:prstGeom prst="rect">
            <a:avLst/>
          </a:prstGeom>
        </p:spPr>
      </p:pic>
      <p:pic>
        <p:nvPicPr>
          <p:cNvPr id="32" name="Immagine 31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DC49B62A-3CF0-188F-3DFD-C0B764A076B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667" r="17678"/>
          <a:stretch/>
        </p:blipFill>
        <p:spPr>
          <a:xfrm>
            <a:off x="3884200" y="4391032"/>
            <a:ext cx="893141" cy="680168"/>
          </a:xfrm>
          <a:prstGeom prst="rect">
            <a:avLst/>
          </a:prstGeom>
        </p:spPr>
      </p:pic>
      <p:pic>
        <p:nvPicPr>
          <p:cNvPr id="34" name="Immagine 33" descr="Immagine che contiene testo, Carattere, cerchio, logo&#10;&#10;Descrizione generata automaticamente">
            <a:extLst>
              <a:ext uri="{FF2B5EF4-FFF2-40B4-BE49-F238E27FC236}">
                <a16:creationId xmlns:a16="http://schemas.microsoft.com/office/drawing/2014/main" id="{0016778C-F9DD-6940-78A5-873BB2CE42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39218" y="4391032"/>
            <a:ext cx="1360336" cy="680168"/>
          </a:xfrm>
          <a:prstGeom prst="rect">
            <a:avLst/>
          </a:prstGeom>
        </p:spPr>
      </p:pic>
      <p:pic>
        <p:nvPicPr>
          <p:cNvPr id="36" name="Immagine 35" descr="Immagine che contiene testo, Carattere, logo, schermata&#10;&#10;Descrizione generata automaticamente">
            <a:extLst>
              <a:ext uri="{FF2B5EF4-FFF2-40B4-BE49-F238E27FC236}">
                <a16:creationId xmlns:a16="http://schemas.microsoft.com/office/drawing/2014/main" id="{5B3DAB45-FE5F-5AD3-7693-D334BF7C36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05855" y="4361936"/>
            <a:ext cx="1360336" cy="680168"/>
          </a:xfrm>
          <a:prstGeom prst="rect">
            <a:avLst/>
          </a:prstGeom>
        </p:spPr>
      </p:pic>
      <p:pic>
        <p:nvPicPr>
          <p:cNvPr id="38" name="Immagine 37" descr="Immagine che contiene testo, Carattere, simbolo, logo&#10;&#10;Descrizione generata automaticamente">
            <a:extLst>
              <a:ext uri="{FF2B5EF4-FFF2-40B4-BE49-F238E27FC236}">
                <a16:creationId xmlns:a16="http://schemas.microsoft.com/office/drawing/2014/main" id="{C24AB106-87CA-C60C-BA0E-6766A3E898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83644" y="4391032"/>
            <a:ext cx="1360336" cy="680168"/>
          </a:xfrm>
          <a:prstGeom prst="rect">
            <a:avLst/>
          </a:prstGeom>
        </p:spPr>
      </p:pic>
      <p:pic>
        <p:nvPicPr>
          <p:cNvPr id="40" name="Immagine 39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C95BBF92-A1CF-471B-81BF-B031716462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6638" y="5523483"/>
            <a:ext cx="1360336" cy="680168"/>
          </a:xfrm>
          <a:prstGeom prst="rect">
            <a:avLst/>
          </a:prstGeom>
        </p:spPr>
      </p:pic>
      <p:pic>
        <p:nvPicPr>
          <p:cNvPr id="42" name="Immagine 41" descr="Immagine che contiene testo, logo, Carattere, Elementi grafici&#10;&#10;Descrizione generata automaticamente">
            <a:extLst>
              <a:ext uri="{FF2B5EF4-FFF2-40B4-BE49-F238E27FC236}">
                <a16:creationId xmlns:a16="http://schemas.microsoft.com/office/drawing/2014/main" id="{DDA69D02-7CE8-09E2-7626-1E7E1E0B7A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65520" y="5523483"/>
            <a:ext cx="1360336" cy="680168"/>
          </a:xfrm>
          <a:prstGeom prst="rect">
            <a:avLst/>
          </a:prstGeom>
        </p:spPr>
      </p:pic>
      <p:pic>
        <p:nvPicPr>
          <p:cNvPr id="44" name="Immagine 43" descr="Immagine che contiene Carattere, logo, Elementi grafici, cerchio&#10;&#10;Descrizione generata automaticamente">
            <a:extLst>
              <a:ext uri="{FF2B5EF4-FFF2-40B4-BE49-F238E27FC236}">
                <a16:creationId xmlns:a16="http://schemas.microsoft.com/office/drawing/2014/main" id="{61325E6D-149A-3772-E5A9-736E9246CE0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38402" y="5523483"/>
            <a:ext cx="1360336" cy="680168"/>
          </a:xfrm>
          <a:prstGeom prst="rect">
            <a:avLst/>
          </a:prstGeom>
        </p:spPr>
      </p:pic>
      <p:pic>
        <p:nvPicPr>
          <p:cNvPr id="46" name="Immagine 45" descr="Immagine che contiene logo, Carattere, Elementi grafici, simbolo&#10;&#10;Descrizione generata automaticamente">
            <a:extLst>
              <a:ext uri="{FF2B5EF4-FFF2-40B4-BE49-F238E27FC236}">
                <a16:creationId xmlns:a16="http://schemas.microsoft.com/office/drawing/2014/main" id="{E281AEDB-3CFC-2C62-C2F9-E0506E8E1CD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11284" y="5523483"/>
            <a:ext cx="1360336" cy="680168"/>
          </a:xfrm>
          <a:prstGeom prst="rect">
            <a:avLst/>
          </a:prstGeom>
        </p:spPr>
      </p:pic>
      <p:pic>
        <p:nvPicPr>
          <p:cNvPr id="48" name="Immagine 4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58B55F2-3D64-545F-AF06-BBFEF8FCF86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84166" y="5523483"/>
            <a:ext cx="1360336" cy="680168"/>
          </a:xfrm>
          <a:prstGeom prst="rect">
            <a:avLst/>
          </a:prstGeom>
        </p:spPr>
      </p:pic>
      <p:pic>
        <p:nvPicPr>
          <p:cNvPr id="50" name="Immagine 49" descr="Immagine che contiene testo, Carattere, bianco, Elementi grafici&#10;&#10;Descrizione generata automaticamente">
            <a:extLst>
              <a:ext uri="{FF2B5EF4-FFF2-40B4-BE49-F238E27FC236}">
                <a16:creationId xmlns:a16="http://schemas.microsoft.com/office/drawing/2014/main" id="{4C27F0AE-C88F-FF1C-7EDF-7D7B547654F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61431" y="4439890"/>
            <a:ext cx="1360336" cy="680168"/>
          </a:xfrm>
          <a:prstGeom prst="rect">
            <a:avLst/>
          </a:prstGeom>
        </p:spPr>
      </p:pic>
      <p:pic>
        <p:nvPicPr>
          <p:cNvPr id="52" name="Immagine 51" descr="Immagine che contiene Elementi grafici, cerchio, Carattere, grafica&#10;&#10;Descrizione generata automaticamente">
            <a:extLst>
              <a:ext uri="{FF2B5EF4-FFF2-40B4-BE49-F238E27FC236}">
                <a16:creationId xmlns:a16="http://schemas.microsoft.com/office/drawing/2014/main" id="{EBD041B2-190F-21BB-2F3E-6C9F54E0FA0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8684" y="1419233"/>
            <a:ext cx="2035630" cy="1017815"/>
          </a:xfrm>
          <a:prstGeom prst="rect">
            <a:avLst/>
          </a:prstGeom>
        </p:spPr>
      </p:pic>
      <p:pic>
        <p:nvPicPr>
          <p:cNvPr id="54" name="Immagine 53" descr="Immagine che contiene simbolo, testo, Carattere, logo&#10;&#10;Descrizione generata automaticamente">
            <a:extLst>
              <a:ext uri="{FF2B5EF4-FFF2-40B4-BE49-F238E27FC236}">
                <a16:creationId xmlns:a16="http://schemas.microsoft.com/office/drawing/2014/main" id="{724DE69A-8B74-A02F-BECC-B74FF6C8987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90226" y="1405258"/>
            <a:ext cx="2035630" cy="1017815"/>
          </a:xfrm>
          <a:prstGeom prst="rect">
            <a:avLst/>
          </a:prstGeom>
        </p:spPr>
      </p:pic>
      <p:pic>
        <p:nvPicPr>
          <p:cNvPr id="56" name="Immagine 55" descr="Immagine che contiene Carattere, Elementi grafici, logo, schermata&#10;&#10;Descrizione generata automaticamente">
            <a:extLst>
              <a:ext uri="{FF2B5EF4-FFF2-40B4-BE49-F238E27FC236}">
                <a16:creationId xmlns:a16="http://schemas.microsoft.com/office/drawing/2014/main" id="{1EF0B3C1-CE43-052A-FC24-8C1EA764846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30770" y="1436930"/>
            <a:ext cx="2035630" cy="1017815"/>
          </a:xfrm>
          <a:prstGeom prst="rect">
            <a:avLst/>
          </a:prstGeom>
        </p:spPr>
      </p:pic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9BC0F589-31BF-955E-FF41-F25297106C09}"/>
              </a:ext>
            </a:extLst>
          </p:cNvPr>
          <p:cNvSpPr txBox="1"/>
          <p:nvPr/>
        </p:nvSpPr>
        <p:spPr>
          <a:xfrm>
            <a:off x="1270662" y="2681822"/>
            <a:ext cx="24882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Projects: </a:t>
            </a:r>
            <a:r>
              <a:rPr lang="it-IT" sz="800" dirty="0" err="1"/>
              <a:t>Etic</a:t>
            </a:r>
            <a:r>
              <a:rPr lang="it-IT" sz="800" dirty="0"/>
              <a:t>, </a:t>
            </a:r>
            <a:r>
              <a:rPr lang="it-IT" sz="800" dirty="0" err="1"/>
              <a:t>ETpp</a:t>
            </a:r>
            <a:r>
              <a:rPr lang="it-IT" sz="800" dirty="0"/>
              <a:t>/Infra-Dev, </a:t>
            </a:r>
            <a:r>
              <a:rPr lang="it-IT" sz="800" dirty="0" err="1"/>
              <a:t>Sar-Grav</a:t>
            </a:r>
            <a:r>
              <a:rPr lang="it-IT" sz="800" dirty="0"/>
              <a:t>, </a:t>
            </a:r>
            <a:r>
              <a:rPr lang="it-IT" sz="800" dirty="0" err="1"/>
              <a:t>Terabit</a:t>
            </a:r>
            <a:endParaRPr lang="it-IT" sz="800" dirty="0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6985AF84-CC46-FD5D-8D4D-362DEFF1D85B}"/>
              </a:ext>
            </a:extLst>
          </p:cNvPr>
          <p:cNvSpPr txBox="1"/>
          <p:nvPr/>
        </p:nvSpPr>
        <p:spPr>
          <a:xfrm>
            <a:off x="708699" y="3874645"/>
            <a:ext cx="9236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latin typeface="Alwyn New Rg" panose="020B0503000000020004" pitchFamily="34" charset="0"/>
              </a:rPr>
              <a:t>nel progetto </a:t>
            </a:r>
            <a:r>
              <a:rPr lang="it-IT" sz="800" err="1">
                <a:latin typeface="Alwyn New Rg" panose="020B0503000000020004" pitchFamily="34" charset="0"/>
              </a:rPr>
              <a:t>Etic</a:t>
            </a:r>
            <a:endParaRPr lang="it-IT" sz="800">
              <a:latin typeface="Alwyn New Rg" panose="020B0503000000020004" pitchFamily="34" charset="0"/>
            </a:endParaRP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BE56DAAF-B68B-C3FA-8DC4-B26D674FCC06}"/>
              </a:ext>
            </a:extLst>
          </p:cNvPr>
          <p:cNvSpPr txBox="1"/>
          <p:nvPr/>
        </p:nvSpPr>
        <p:spPr>
          <a:xfrm>
            <a:off x="10524198" y="3874645"/>
            <a:ext cx="9236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latin typeface="Alwyn New Rg" panose="020B0503000000020004" pitchFamily="34" charset="0"/>
              </a:rPr>
              <a:t>nel progetto </a:t>
            </a:r>
            <a:r>
              <a:rPr lang="it-IT" sz="800" err="1">
                <a:latin typeface="Alwyn New Rg" panose="020B0503000000020004" pitchFamily="34" charset="0"/>
              </a:rPr>
              <a:t>Etic</a:t>
            </a:r>
            <a:endParaRPr lang="it-IT" sz="800">
              <a:latin typeface="Alwyn New Rg" panose="020B0503000000020004" pitchFamily="34" charset="0"/>
            </a:endParaRP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FFF2C4F1-D907-78AC-095C-64966461C28E}"/>
              </a:ext>
            </a:extLst>
          </p:cNvPr>
          <p:cNvSpPr txBox="1"/>
          <p:nvPr/>
        </p:nvSpPr>
        <p:spPr>
          <a:xfrm>
            <a:off x="3884200" y="5163217"/>
            <a:ext cx="9236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latin typeface="Alwyn New Rg" panose="020B0503000000020004" pitchFamily="34" charset="0"/>
              </a:rPr>
              <a:t>nel progetto </a:t>
            </a:r>
            <a:r>
              <a:rPr lang="it-IT" sz="800" err="1">
                <a:latin typeface="Alwyn New Rg" panose="020B0503000000020004" pitchFamily="34" charset="0"/>
              </a:rPr>
              <a:t>Etic</a:t>
            </a:r>
            <a:endParaRPr lang="it-IT" sz="800">
              <a:latin typeface="Alwyn New Rg" panose="020B0503000000020004" pitchFamily="34" charset="0"/>
            </a:endParaRP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D812A2B5-19B1-28B4-840D-41EB440FEF2C}"/>
              </a:ext>
            </a:extLst>
          </p:cNvPr>
          <p:cNvSpPr txBox="1"/>
          <p:nvPr/>
        </p:nvSpPr>
        <p:spPr>
          <a:xfrm>
            <a:off x="8649604" y="3874645"/>
            <a:ext cx="9236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latin typeface="Alwyn New Rg" panose="020B0503000000020004" pitchFamily="34" charset="0"/>
              </a:rPr>
              <a:t>nel progetto </a:t>
            </a:r>
            <a:r>
              <a:rPr lang="it-IT" sz="800" err="1">
                <a:latin typeface="Alwyn New Rg" panose="020B0503000000020004" pitchFamily="34" charset="0"/>
              </a:rPr>
              <a:t>Etic</a:t>
            </a:r>
            <a:endParaRPr lang="it-IT" sz="800">
              <a:latin typeface="Alwyn New Rg" panose="020B0503000000020004" pitchFamily="34" charset="0"/>
            </a:endParaRP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10743849-7028-28B7-9ADE-EEBE6C7778A5}"/>
              </a:ext>
            </a:extLst>
          </p:cNvPr>
          <p:cNvSpPr txBox="1"/>
          <p:nvPr/>
        </p:nvSpPr>
        <p:spPr>
          <a:xfrm>
            <a:off x="7059070" y="5151126"/>
            <a:ext cx="9236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latin typeface="Alwyn New Rg" panose="020B0503000000020004" pitchFamily="34" charset="0"/>
              </a:rPr>
              <a:t>nel progetto </a:t>
            </a:r>
            <a:r>
              <a:rPr lang="it-IT" sz="800" err="1">
                <a:latin typeface="Alwyn New Rg" panose="020B0503000000020004" pitchFamily="34" charset="0"/>
              </a:rPr>
              <a:t>Etic</a:t>
            </a:r>
            <a:endParaRPr lang="it-IT" sz="800">
              <a:latin typeface="Alwyn New Rg" panose="020B0503000000020004" pitchFamily="34" charset="0"/>
            </a:endParaRP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D38DAFBC-576B-738F-84BA-14D413D32EB6}"/>
              </a:ext>
            </a:extLst>
          </p:cNvPr>
          <p:cNvSpPr txBox="1"/>
          <p:nvPr/>
        </p:nvSpPr>
        <p:spPr>
          <a:xfrm>
            <a:off x="1270663" y="6234719"/>
            <a:ext cx="9236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latin typeface="Alwyn New Rg" panose="020B0503000000020004" pitchFamily="34" charset="0"/>
              </a:rPr>
              <a:t>nel progetto </a:t>
            </a:r>
            <a:r>
              <a:rPr lang="it-IT" sz="800" err="1">
                <a:latin typeface="Alwyn New Rg" panose="020B0503000000020004" pitchFamily="34" charset="0"/>
              </a:rPr>
              <a:t>Etic</a:t>
            </a:r>
            <a:endParaRPr lang="it-IT" sz="800">
              <a:latin typeface="Alwyn New Rg" panose="020B0503000000020004" pitchFamily="34" charset="0"/>
            </a:endParaRP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8D1A12B4-3A9E-2F64-1408-A72DC43C57E7}"/>
              </a:ext>
            </a:extLst>
          </p:cNvPr>
          <p:cNvSpPr txBox="1"/>
          <p:nvPr/>
        </p:nvSpPr>
        <p:spPr>
          <a:xfrm>
            <a:off x="2917567" y="6234719"/>
            <a:ext cx="9236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latin typeface="Alwyn New Rg" panose="020B0503000000020004" pitchFamily="34" charset="0"/>
              </a:rPr>
              <a:t>nel progetto </a:t>
            </a:r>
            <a:r>
              <a:rPr lang="it-IT" sz="800" err="1">
                <a:latin typeface="Alwyn New Rg" panose="020B0503000000020004" pitchFamily="34" charset="0"/>
              </a:rPr>
              <a:t>Etic</a:t>
            </a:r>
            <a:endParaRPr lang="it-IT" sz="800">
              <a:latin typeface="Alwyn New Rg" panose="020B0503000000020004" pitchFamily="34" charset="0"/>
            </a:endParaRP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0CF53DD1-E675-E319-C72D-E09313D213D7}"/>
              </a:ext>
            </a:extLst>
          </p:cNvPr>
          <p:cNvSpPr txBox="1"/>
          <p:nvPr/>
        </p:nvSpPr>
        <p:spPr>
          <a:xfrm>
            <a:off x="4701660" y="6234719"/>
            <a:ext cx="9236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latin typeface="Alwyn New Rg" panose="020B0503000000020004" pitchFamily="34" charset="0"/>
              </a:rPr>
              <a:t>nel progetto </a:t>
            </a:r>
            <a:r>
              <a:rPr lang="it-IT" sz="800" err="1">
                <a:latin typeface="Alwyn New Rg" panose="020B0503000000020004" pitchFamily="34" charset="0"/>
              </a:rPr>
              <a:t>Etic</a:t>
            </a:r>
            <a:endParaRPr lang="it-IT" sz="800">
              <a:latin typeface="Alwyn New Rg" panose="020B0503000000020004" pitchFamily="34" charset="0"/>
            </a:endParaRP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5A846BC2-272A-4053-42AD-2ED6E0B2FA1B}"/>
              </a:ext>
            </a:extLst>
          </p:cNvPr>
          <p:cNvSpPr txBox="1"/>
          <p:nvPr/>
        </p:nvSpPr>
        <p:spPr>
          <a:xfrm>
            <a:off x="6351262" y="6234719"/>
            <a:ext cx="9236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latin typeface="Alwyn New Rg" panose="020B0503000000020004" pitchFamily="34" charset="0"/>
              </a:rPr>
              <a:t>nel progetto </a:t>
            </a:r>
            <a:r>
              <a:rPr lang="it-IT" sz="800" err="1">
                <a:latin typeface="Alwyn New Rg" panose="020B0503000000020004" pitchFamily="34" charset="0"/>
              </a:rPr>
              <a:t>Etic</a:t>
            </a:r>
            <a:endParaRPr lang="it-IT" sz="800">
              <a:latin typeface="Alwyn New Rg" panose="020B0503000000020004" pitchFamily="34" charset="0"/>
            </a:endParaRP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4892634F-A732-37AF-6FCB-48A9C5F6D7FE}"/>
              </a:ext>
            </a:extLst>
          </p:cNvPr>
          <p:cNvSpPr txBox="1"/>
          <p:nvPr/>
        </p:nvSpPr>
        <p:spPr>
          <a:xfrm>
            <a:off x="8012323" y="6234719"/>
            <a:ext cx="9236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latin typeface="Alwyn New Rg" panose="020B0503000000020004" pitchFamily="34" charset="0"/>
              </a:rPr>
              <a:t>nel progetto </a:t>
            </a:r>
            <a:r>
              <a:rPr lang="it-IT" sz="800" err="1">
                <a:latin typeface="Alwyn New Rg" panose="020B0503000000020004" pitchFamily="34" charset="0"/>
              </a:rPr>
              <a:t>Etic</a:t>
            </a:r>
            <a:endParaRPr lang="it-IT" sz="800">
              <a:latin typeface="Alwyn New Rg" panose="020B0503000000020004" pitchFamily="34" charset="0"/>
            </a:endParaRP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99FE24EB-02CE-5558-2900-6F930831B6E1}"/>
              </a:ext>
            </a:extLst>
          </p:cNvPr>
          <p:cNvSpPr txBox="1"/>
          <p:nvPr/>
        </p:nvSpPr>
        <p:spPr>
          <a:xfrm>
            <a:off x="8830657" y="5163217"/>
            <a:ext cx="9236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latin typeface="Alwyn New Rg" panose="020B0503000000020004" pitchFamily="34" charset="0"/>
              </a:rPr>
              <a:t>nel progetto </a:t>
            </a:r>
            <a:r>
              <a:rPr lang="it-IT" sz="800" err="1">
                <a:latin typeface="Alwyn New Rg" panose="020B0503000000020004" pitchFamily="34" charset="0"/>
              </a:rPr>
              <a:t>Etic</a:t>
            </a:r>
            <a:endParaRPr lang="it-IT" sz="800">
              <a:latin typeface="Alwyn New Rg" panose="020B0503000000020004" pitchFamily="34" charset="0"/>
            </a:endParaRP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449C1D7C-C3C5-92BC-6B82-1364870DB5C3}"/>
              </a:ext>
            </a:extLst>
          </p:cNvPr>
          <p:cNvSpPr txBox="1"/>
          <p:nvPr/>
        </p:nvSpPr>
        <p:spPr>
          <a:xfrm>
            <a:off x="10575914" y="5134121"/>
            <a:ext cx="9236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latin typeface="Alwyn New Rg" panose="020B0503000000020004" pitchFamily="34" charset="0"/>
              </a:rPr>
              <a:t>nel progetto </a:t>
            </a:r>
            <a:r>
              <a:rPr lang="it-IT" sz="800" err="1">
                <a:latin typeface="Alwyn New Rg" panose="020B0503000000020004" pitchFamily="34" charset="0"/>
              </a:rPr>
              <a:t>Etic</a:t>
            </a:r>
            <a:endParaRPr lang="it-IT" sz="800">
              <a:latin typeface="Alwyn New Rg" panose="020B0503000000020004" pitchFamily="34" charset="0"/>
            </a:endParaRP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96B411BE-77D1-94C9-EB27-979FC95042A4}"/>
              </a:ext>
            </a:extLst>
          </p:cNvPr>
          <p:cNvSpPr txBox="1"/>
          <p:nvPr/>
        </p:nvSpPr>
        <p:spPr>
          <a:xfrm>
            <a:off x="2552974" y="3880122"/>
            <a:ext cx="1107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latin typeface="Alwyn New Rg" panose="020B0503000000020004" pitchFamily="34" charset="0"/>
              </a:rPr>
              <a:t>nel progetto </a:t>
            </a:r>
            <a:r>
              <a:rPr lang="it-IT" sz="800" err="1">
                <a:latin typeface="Alwyn New Rg" panose="020B0503000000020004" pitchFamily="34" charset="0"/>
              </a:rPr>
              <a:t>Terabit</a:t>
            </a:r>
            <a:endParaRPr lang="it-IT" sz="800">
              <a:latin typeface="Alwyn New Rg" panose="020B0503000000020004" pitchFamily="34" charset="0"/>
            </a:endParaRP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BF897467-FA4D-951B-4EDA-24A8C05D2A26}"/>
              </a:ext>
            </a:extLst>
          </p:cNvPr>
          <p:cNvSpPr txBox="1"/>
          <p:nvPr/>
        </p:nvSpPr>
        <p:spPr>
          <a:xfrm>
            <a:off x="6720915" y="3876153"/>
            <a:ext cx="1107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latin typeface="Alwyn New Rg" panose="020B0503000000020004" pitchFamily="34" charset="0"/>
              </a:rPr>
              <a:t>nel progetto </a:t>
            </a:r>
            <a:r>
              <a:rPr lang="it-IT" sz="800" err="1">
                <a:latin typeface="Alwyn New Rg" panose="020B0503000000020004" pitchFamily="34" charset="0"/>
              </a:rPr>
              <a:t>Terabit</a:t>
            </a:r>
            <a:endParaRPr lang="it-IT" sz="800">
              <a:latin typeface="Alwyn New Rg" panose="020B0503000000020004" pitchFamily="34" charset="0"/>
            </a:endParaRP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32C5F1E5-A2E2-2E94-D4CD-377E432B32E1}"/>
              </a:ext>
            </a:extLst>
          </p:cNvPr>
          <p:cNvSpPr txBox="1"/>
          <p:nvPr/>
        </p:nvSpPr>
        <p:spPr>
          <a:xfrm>
            <a:off x="2437692" y="5163217"/>
            <a:ext cx="1107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latin typeface="Alwyn New Rg" panose="020B0503000000020004" pitchFamily="34" charset="0"/>
              </a:rPr>
              <a:t>nel progetto </a:t>
            </a:r>
            <a:r>
              <a:rPr lang="it-IT" sz="800" err="1">
                <a:latin typeface="Alwyn New Rg" panose="020B0503000000020004" pitchFamily="34" charset="0"/>
              </a:rPr>
              <a:t>Terabit</a:t>
            </a:r>
            <a:endParaRPr lang="it-IT" sz="800">
              <a:latin typeface="Alwyn New Rg" panose="020B0503000000020004" pitchFamily="34" charset="0"/>
            </a:endParaRP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DE6589AE-6164-573A-193F-5C5730314B8C}"/>
              </a:ext>
            </a:extLst>
          </p:cNvPr>
          <p:cNvSpPr txBox="1"/>
          <p:nvPr/>
        </p:nvSpPr>
        <p:spPr>
          <a:xfrm>
            <a:off x="4432837" y="3869168"/>
            <a:ext cx="14542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latin typeface="Alwyn New Rg" panose="020B0503000000020004" pitchFamily="34" charset="0"/>
              </a:rPr>
              <a:t>nel progetto </a:t>
            </a:r>
            <a:r>
              <a:rPr lang="it-IT" sz="800" err="1">
                <a:latin typeface="Alwyn New Rg" panose="020B0503000000020004" pitchFamily="34" charset="0"/>
              </a:rPr>
              <a:t>ETpp</a:t>
            </a:r>
            <a:r>
              <a:rPr lang="it-IT" sz="800">
                <a:latin typeface="Alwyn New Rg" panose="020B0503000000020004" pitchFamily="34" charset="0"/>
              </a:rPr>
              <a:t>/Infra-Dev</a:t>
            </a: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C62DC0DD-8ABB-480E-326E-B50A0ABE09B5}"/>
              </a:ext>
            </a:extLst>
          </p:cNvPr>
          <p:cNvSpPr txBox="1"/>
          <p:nvPr/>
        </p:nvSpPr>
        <p:spPr>
          <a:xfrm>
            <a:off x="9579104" y="6270832"/>
            <a:ext cx="10839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nel progetto </a:t>
            </a:r>
            <a:r>
              <a:rPr lang="it-IT" sz="800" err="1"/>
              <a:t>Sar-Grav</a:t>
            </a:r>
            <a:endParaRPr lang="it-IT" sz="800">
              <a:latin typeface="Alwyn New Rg" panose="020B0503000000020004" pitchFamily="34" charset="0"/>
            </a:endParaRP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B816EC64-412A-F36E-A2E8-336F7CBEA17E}"/>
              </a:ext>
            </a:extLst>
          </p:cNvPr>
          <p:cNvSpPr txBox="1"/>
          <p:nvPr/>
        </p:nvSpPr>
        <p:spPr>
          <a:xfrm>
            <a:off x="293078" y="5156699"/>
            <a:ext cx="17107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latin typeface="Alwyn New Rg" panose="020B0503000000020004" pitchFamily="34" charset="0"/>
              </a:rPr>
              <a:t>nei progetti Meet/Faber, </a:t>
            </a:r>
            <a:r>
              <a:rPr lang="it-IT" sz="800" err="1">
                <a:latin typeface="Alwyn New Rg" panose="020B0503000000020004" pitchFamily="34" charset="0"/>
              </a:rPr>
              <a:t>Sar-Grav</a:t>
            </a:r>
            <a:endParaRPr lang="it-IT" sz="800">
              <a:latin typeface="Alwyn New Rg" panose="020B0503000000020004" pitchFamily="34" charset="0"/>
            </a:endParaRPr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00FAC604-5FF1-287F-78A2-BC901424BF07}"/>
              </a:ext>
            </a:extLst>
          </p:cNvPr>
          <p:cNvSpPr txBox="1"/>
          <p:nvPr/>
        </p:nvSpPr>
        <p:spPr>
          <a:xfrm>
            <a:off x="5259900" y="5170970"/>
            <a:ext cx="13436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latin typeface="Alwyn New Rg" panose="020B0503000000020004" pitchFamily="34" charset="0"/>
              </a:rPr>
              <a:t>nei progetti </a:t>
            </a:r>
            <a:r>
              <a:rPr lang="it-IT" sz="800" err="1">
                <a:latin typeface="Alwyn New Rg" panose="020B0503000000020004" pitchFamily="34" charset="0"/>
              </a:rPr>
              <a:t>Etic</a:t>
            </a:r>
            <a:r>
              <a:rPr lang="it-IT" sz="800">
                <a:latin typeface="Alwyn New Rg" panose="020B0503000000020004" pitchFamily="34" charset="0"/>
              </a:rPr>
              <a:t>, </a:t>
            </a:r>
            <a:r>
              <a:rPr lang="it-IT" sz="800" err="1">
                <a:latin typeface="Alwyn New Rg" panose="020B0503000000020004" pitchFamily="34" charset="0"/>
              </a:rPr>
              <a:t>Sar-Grav</a:t>
            </a:r>
            <a:endParaRPr lang="it-IT" sz="800">
              <a:latin typeface="Alwyn New Rg" panose="020B0503000000020004" pitchFamily="34" charset="0"/>
            </a:endParaRP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D37665A0-F0EF-C84D-A032-E42CC5262A7A}"/>
              </a:ext>
            </a:extLst>
          </p:cNvPr>
          <p:cNvSpPr txBox="1"/>
          <p:nvPr/>
        </p:nvSpPr>
        <p:spPr>
          <a:xfrm>
            <a:off x="0" y="6509352"/>
            <a:ext cx="3386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7EF141-3611-E7B9-408B-B1BCE966C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ET Italian Community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345505-D3A4-517A-F430-8F7AE1A77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22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4991453-7B7F-E2BD-8D2C-ADCA61C61EFE}"/>
              </a:ext>
            </a:extLst>
          </p:cNvPr>
          <p:cNvSpPr txBox="1">
            <a:spLocks/>
          </p:cNvSpPr>
          <p:nvPr/>
        </p:nvSpPr>
        <p:spPr>
          <a:xfrm>
            <a:off x="6320122" y="167335"/>
            <a:ext cx="5871878" cy="2687181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/>
              <a:t>Official web page </a:t>
            </a:r>
            <a:r>
              <a:rPr lang="en-US" sz="1800" dirty="0">
                <a:hlinkClick r:id="rId25"/>
              </a:rPr>
              <a:t>https://www.einstein-telescope.it</a:t>
            </a:r>
            <a:r>
              <a:rPr lang="en-US" sz="1800" dirty="0"/>
              <a:t>	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900" b="1" dirty="0">
              <a:latin typeface="Arial" panose="020B0604020202020204" pitchFamily="34" charset="0"/>
            </a:endParaRPr>
          </a:p>
          <a:p>
            <a:pPr marL="457200" lvl="1"/>
            <a:endParaRPr lang="en-US" sz="900" b="1" dirty="0">
              <a:latin typeface="Arial" panose="020B0604020202020204" pitchFamily="34" charset="0"/>
            </a:endParaRPr>
          </a:p>
          <a:p>
            <a:pPr marL="457200" lvl="1"/>
            <a:endParaRPr lang="en-US" sz="900" b="1" dirty="0">
              <a:latin typeface="Arial" panose="020B0604020202020204" pitchFamily="34" charset="0"/>
            </a:endParaRPr>
          </a:p>
          <a:p>
            <a:pPr marL="457200" lvl="1"/>
            <a:endParaRPr lang="en-US" dirty="0"/>
          </a:p>
          <a:p>
            <a:endParaRPr lang="en-US" sz="1800" dirty="0"/>
          </a:p>
          <a:p>
            <a:r>
              <a:rPr lang="en-US" sz="1800" dirty="0"/>
              <a:t>Contacts </a:t>
            </a:r>
          </a:p>
          <a:p>
            <a:pPr lvl="1"/>
            <a:r>
              <a:rPr lang="en-US" dirty="0"/>
              <a:t>Matteo Serra, ET Italy communication, </a:t>
            </a:r>
            <a:r>
              <a:rPr lang="en-US" dirty="0">
                <a:hlinkClick r:id="rId26"/>
              </a:rPr>
              <a:t>matteo.serra@ca.infn.it</a:t>
            </a:r>
            <a:endParaRPr lang="en-US" dirty="0"/>
          </a:p>
          <a:p>
            <a:pPr lvl="1"/>
            <a:r>
              <a:rPr lang="en-US" dirty="0"/>
              <a:t>Monique Bossi, ETIC Project Manager, </a:t>
            </a:r>
            <a:r>
              <a:rPr lang="en-US" dirty="0">
                <a:hlinkClick r:id="rId27"/>
              </a:rPr>
              <a:t>monique.bossi@pg.infn.it</a:t>
            </a:r>
            <a:r>
              <a:rPr lang="en-US" dirty="0"/>
              <a:t>	</a:t>
            </a:r>
          </a:p>
        </p:txBody>
      </p:sp>
      <p:pic>
        <p:nvPicPr>
          <p:cNvPr id="5" name="Picture 2" descr="Instagram Symbol Vectors &amp; Illustrations for Free Download ...">
            <a:hlinkClick r:id="rId28"/>
            <a:extLst>
              <a:ext uri="{FF2B5EF4-FFF2-40B4-BE49-F238E27FC236}">
                <a16:creationId xmlns:a16="http://schemas.microsoft.com/office/drawing/2014/main" id="{87C586E3-B25B-F6F6-8AAD-D44A29DC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566" y="740268"/>
            <a:ext cx="976401" cy="91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inkedin - Free social media icons">
            <a:hlinkClick r:id="rId30"/>
            <a:extLst>
              <a:ext uri="{FF2B5EF4-FFF2-40B4-BE49-F238E27FC236}">
                <a16:creationId xmlns:a16="http://schemas.microsoft.com/office/drawing/2014/main" id="{71BABC8A-867D-282A-D7A8-8AF21C6D6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580" y="707915"/>
            <a:ext cx="976400" cy="91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ree Youtube Logo SVG, PNG Icon, Symbol. Download Image.">
            <a:hlinkClick r:id="rId32"/>
            <a:extLst>
              <a:ext uri="{FF2B5EF4-FFF2-40B4-BE49-F238E27FC236}">
                <a16:creationId xmlns:a16="http://schemas.microsoft.com/office/drawing/2014/main" id="{730F2DD2-55AF-EEAE-8633-FD58684BD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448" y="707915"/>
            <a:ext cx="976401" cy="91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Twitter X Logo Images - Free Download on Freepik">
            <a:hlinkClick r:id="rId34"/>
            <a:extLst>
              <a:ext uri="{FF2B5EF4-FFF2-40B4-BE49-F238E27FC236}">
                <a16:creationId xmlns:a16="http://schemas.microsoft.com/office/drawing/2014/main" id="{F1B45F42-8E3F-366F-E409-0005C143A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05" y="694268"/>
            <a:ext cx="976401" cy="91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212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7D4F8-A1E9-CF03-6675-AAEC269B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 on three fronts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6D03C-7C4C-FAB6-BC30-6B76F20F4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rgbClr val="AF2D1C"/>
                </a:solidFill>
                <a:effectLst/>
              </a:rPr>
              <a:t> ETO (international project </a:t>
            </a:r>
            <a:r>
              <a:rPr lang="en-US" sz="2400" b="1" dirty="0" err="1">
                <a:solidFill>
                  <a:srgbClr val="AF2D1C"/>
                </a:solidFill>
                <a:effectLst/>
              </a:rPr>
              <a:t>organisation</a:t>
            </a:r>
            <a:r>
              <a:rPr lang="en-US" sz="2400" b="1" dirty="0">
                <a:solidFill>
                  <a:srgbClr val="AF2D1C"/>
                </a:solidFill>
                <a:effectLst/>
              </a:rPr>
              <a:t>)</a:t>
            </a:r>
            <a:br>
              <a:rPr lang="en-US" sz="2400" b="1" dirty="0">
                <a:solidFill>
                  <a:srgbClr val="AF2D1C"/>
                </a:solidFill>
                <a:effectLst/>
              </a:rPr>
            </a:br>
            <a:r>
              <a:rPr lang="en-US" sz="2400" dirty="0">
                <a:solidFill>
                  <a:srgbClr val="AF2D1C"/>
                </a:solidFill>
                <a:effectLst/>
              </a:rPr>
              <a:t>• Provide </a:t>
            </a:r>
            <a:r>
              <a:rPr lang="en-US" sz="2400" b="1" dirty="0">
                <a:solidFill>
                  <a:srgbClr val="AF2D1C"/>
                </a:solidFill>
                <a:effectLst/>
              </a:rPr>
              <a:t>project management </a:t>
            </a:r>
            <a:r>
              <a:rPr lang="en-US" sz="2400" dirty="0">
                <a:solidFill>
                  <a:srgbClr val="AF2D1C"/>
                </a:solidFill>
                <a:effectLst/>
              </a:rPr>
              <a:t>and all </a:t>
            </a:r>
            <a:r>
              <a:rPr lang="en-US" sz="2400" b="1" dirty="0">
                <a:solidFill>
                  <a:srgbClr val="AF2D1C"/>
                </a:solidFill>
                <a:effectLst/>
              </a:rPr>
              <a:t>engineering work</a:t>
            </a:r>
            <a:r>
              <a:rPr lang="en-US" sz="2400" dirty="0">
                <a:solidFill>
                  <a:srgbClr val="AF2D1C"/>
                </a:solidFill>
                <a:effectLst/>
              </a:rPr>
              <a:t>.</a:t>
            </a:r>
            <a:br>
              <a:rPr lang="en-US" sz="2400" dirty="0">
                <a:solidFill>
                  <a:srgbClr val="AF2D1C"/>
                </a:solidFill>
                <a:effectLst/>
              </a:rPr>
            </a:br>
            <a:r>
              <a:rPr lang="en-US" sz="2400" dirty="0">
                <a:solidFill>
                  <a:srgbClr val="AF2D1C"/>
                </a:solidFill>
                <a:effectLst/>
              </a:rPr>
              <a:t>• Decide on </a:t>
            </a:r>
            <a:r>
              <a:rPr lang="en-US" sz="2400" b="1" dirty="0">
                <a:solidFill>
                  <a:srgbClr val="AF2D1C"/>
                </a:solidFill>
                <a:effectLst/>
              </a:rPr>
              <a:t>governance</a:t>
            </a:r>
            <a:r>
              <a:rPr lang="en-US" sz="2400" dirty="0">
                <a:solidFill>
                  <a:srgbClr val="AF2D1C"/>
                </a:solidFill>
                <a:effectLst/>
              </a:rPr>
              <a:t>, type of legal entity and financial frameworks, ... • </a:t>
            </a:r>
            <a:r>
              <a:rPr lang="en-US" sz="2400" b="1" dirty="0">
                <a:solidFill>
                  <a:srgbClr val="AF2D1C"/>
                </a:solidFill>
                <a:effectLst/>
              </a:rPr>
              <a:t>Engineering work and technical design </a:t>
            </a:r>
            <a:r>
              <a:rPr lang="en-US" sz="2400" dirty="0">
                <a:solidFill>
                  <a:srgbClr val="AF2D1C"/>
                </a:solidFill>
                <a:effectLst/>
              </a:rPr>
              <a:t>of the research infrastructure. </a:t>
            </a:r>
            <a:endParaRPr lang="en-US" sz="2400" dirty="0">
              <a:effectLst/>
            </a:endParaRPr>
          </a:p>
          <a:p>
            <a:r>
              <a:rPr lang="en-US" sz="2400" b="1" dirty="0">
                <a:solidFill>
                  <a:srgbClr val="214F11"/>
                </a:solidFill>
                <a:effectLst/>
              </a:rPr>
              <a:t> ET Collaboration (international) </a:t>
            </a:r>
            <a:endParaRPr lang="en-US" sz="2400" b="1" dirty="0"/>
          </a:p>
          <a:p>
            <a:pPr lvl="1"/>
            <a:r>
              <a:rPr lang="en-US" sz="2400" dirty="0">
                <a:solidFill>
                  <a:srgbClr val="214F11"/>
                </a:solidFill>
                <a:effectLst/>
              </a:rPr>
              <a:t>Define </a:t>
            </a:r>
            <a:r>
              <a:rPr lang="en-US" sz="2400" b="1" dirty="0">
                <a:solidFill>
                  <a:srgbClr val="214F11"/>
                </a:solidFill>
                <a:effectLst/>
              </a:rPr>
              <a:t>scientific vision and detector requirements</a:t>
            </a:r>
            <a:r>
              <a:rPr lang="en-US" sz="2400" dirty="0">
                <a:solidFill>
                  <a:srgbClr val="214F11"/>
                </a:solidFill>
                <a:effectLst/>
              </a:rPr>
              <a:t>. For example: science case for ET, </a:t>
            </a:r>
            <a:br>
              <a:rPr lang="en-US" sz="2400" dirty="0">
                <a:solidFill>
                  <a:srgbClr val="214F11"/>
                </a:solidFill>
                <a:effectLst/>
              </a:rPr>
            </a:br>
            <a:r>
              <a:rPr lang="en-US" sz="2400" dirty="0">
                <a:solidFill>
                  <a:srgbClr val="214F11"/>
                </a:solidFill>
                <a:effectLst/>
              </a:rPr>
              <a:t>which are the key characteristics of a good ET site. </a:t>
            </a:r>
          </a:p>
          <a:p>
            <a:pPr lvl="1"/>
            <a:r>
              <a:rPr lang="en-US" sz="2400" b="1" dirty="0">
                <a:solidFill>
                  <a:srgbClr val="214F11"/>
                </a:solidFill>
                <a:effectLst/>
              </a:rPr>
              <a:t>Research and development the technology </a:t>
            </a:r>
            <a:r>
              <a:rPr lang="en-US" sz="2400" dirty="0">
                <a:solidFill>
                  <a:srgbClr val="214F11"/>
                </a:solidFill>
                <a:effectLst/>
              </a:rPr>
              <a:t>required for ET. For example, silicon mirrors, cryogenic suspension systems, ... </a:t>
            </a:r>
            <a:endParaRPr lang="en-US" sz="2400" dirty="0">
              <a:effectLst/>
            </a:endParaRPr>
          </a:p>
          <a:p>
            <a:r>
              <a:rPr lang="en-US" sz="2400" b="1" dirty="0">
                <a:solidFill>
                  <a:srgbClr val="0075B7"/>
                </a:solidFill>
              </a:rPr>
              <a:t> Local teams</a:t>
            </a:r>
            <a:r>
              <a:rPr lang="en-US" sz="2400" b="1" dirty="0">
                <a:solidFill>
                  <a:srgbClr val="0075B7"/>
                </a:solidFill>
                <a:effectLst/>
              </a:rPr>
              <a:t> </a:t>
            </a:r>
            <a:endParaRPr lang="en-US" sz="2400" b="1" dirty="0">
              <a:solidFill>
                <a:srgbClr val="0075B7"/>
              </a:solidFill>
            </a:endParaRPr>
          </a:p>
          <a:p>
            <a:pPr lvl="1"/>
            <a:r>
              <a:rPr lang="en-US" sz="2400" b="1" dirty="0">
                <a:solidFill>
                  <a:srgbClr val="0075B7"/>
                </a:solidFill>
                <a:effectLst/>
              </a:rPr>
              <a:t>Site </a:t>
            </a:r>
            <a:r>
              <a:rPr lang="en-US" sz="2400" b="1" dirty="0" err="1">
                <a:solidFill>
                  <a:srgbClr val="0075B7"/>
                </a:solidFill>
                <a:effectLst/>
              </a:rPr>
              <a:t>characterisation</a:t>
            </a:r>
            <a:r>
              <a:rPr lang="en-US" sz="2400" b="1" dirty="0">
                <a:solidFill>
                  <a:srgbClr val="0075B7"/>
                </a:solidFill>
                <a:effectLst/>
              </a:rPr>
              <a:t> </a:t>
            </a:r>
            <a:r>
              <a:rPr lang="en-US" sz="2400" dirty="0">
                <a:solidFill>
                  <a:srgbClr val="0075B7"/>
                </a:solidFill>
                <a:effectLst/>
              </a:rPr>
              <a:t>with seismic and geological studies. </a:t>
            </a:r>
            <a:endParaRPr lang="en-US" sz="2400" dirty="0"/>
          </a:p>
          <a:p>
            <a:pPr lvl="1"/>
            <a:r>
              <a:rPr lang="en-US" sz="2400" dirty="0">
                <a:solidFill>
                  <a:srgbClr val="0075B7"/>
                </a:solidFill>
                <a:effectLst/>
              </a:rPr>
              <a:t>Deliver design and implementation plans that are </a:t>
            </a:r>
            <a:r>
              <a:rPr lang="en-US" sz="2400" b="1" dirty="0">
                <a:solidFill>
                  <a:srgbClr val="0075B7"/>
                </a:solidFill>
                <a:effectLst/>
              </a:rPr>
              <a:t>unique to the region</a:t>
            </a:r>
            <a:r>
              <a:rPr lang="en-US" sz="2400" dirty="0">
                <a:solidFill>
                  <a:srgbClr val="0075B7"/>
                </a:solidFill>
                <a:effectLst/>
              </a:rPr>
              <a:t>. </a:t>
            </a:r>
          </a:p>
          <a:p>
            <a:pPr lvl="1"/>
            <a:r>
              <a:rPr lang="en-US" sz="2400" dirty="0">
                <a:solidFill>
                  <a:srgbClr val="0075B7"/>
                </a:solidFill>
                <a:effectLst/>
              </a:rPr>
              <a:t>Develop </a:t>
            </a:r>
            <a:r>
              <a:rPr lang="en-US" sz="2400" b="1" dirty="0">
                <a:solidFill>
                  <a:srgbClr val="0075B7"/>
                </a:solidFill>
                <a:effectLst/>
              </a:rPr>
              <a:t>economic case </a:t>
            </a:r>
            <a:r>
              <a:rPr lang="en-US" sz="2400" dirty="0">
                <a:solidFill>
                  <a:srgbClr val="0075B7"/>
                </a:solidFill>
                <a:effectLst/>
              </a:rPr>
              <a:t>and deliver socio-economic impact plan. </a:t>
            </a:r>
            <a:endParaRPr lang="en-US" sz="2400" dirty="0">
              <a:effectLst/>
            </a:endParaRP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AF338-B6B1-D105-998D-42C5BC218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BEFB32-B232-DF4B-A1E3-5327B49507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456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 with blue pins&#10;&#10;AI-generated content may be incorrect.">
            <a:extLst>
              <a:ext uri="{FF2B5EF4-FFF2-40B4-BE49-F238E27FC236}">
                <a16:creationId xmlns:a16="http://schemas.microsoft.com/office/drawing/2014/main" id="{04AE05E0-7DE9-A025-E0A2-854993701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720"/>
            <a:ext cx="12250802" cy="69494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57A0F-9368-275B-30DD-1416A1613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4B75A6-C3D2-0F31-0390-6DA45C1BDD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463"/>
            <a:ext cx="9617075" cy="993775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ET Collaboration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BF3C5-1162-7FA1-84D7-F7509140E6F5}"/>
              </a:ext>
            </a:extLst>
          </p:cNvPr>
          <p:cNvSpPr txBox="1"/>
          <p:nvPr/>
        </p:nvSpPr>
        <p:spPr>
          <a:xfrm>
            <a:off x="4854478" y="3429000"/>
            <a:ext cx="2483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1874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Members 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94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Research Units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271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Institutions 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31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countries.</a:t>
            </a:r>
          </a:p>
        </p:txBody>
      </p:sp>
      <p:sp>
        <p:nvSpPr>
          <p:cNvPr id="9" name="Rechteck 10">
            <a:extLst>
              <a:ext uri="{FF2B5EF4-FFF2-40B4-BE49-F238E27FC236}">
                <a16:creationId xmlns:a16="http://schemas.microsoft.com/office/drawing/2014/main" id="{70428E76-F0D4-1CF6-B256-936F16FFA138}"/>
              </a:ext>
            </a:extLst>
          </p:cNvPr>
          <p:cNvSpPr/>
          <p:nvPr/>
        </p:nvSpPr>
        <p:spPr>
          <a:xfrm>
            <a:off x="9074075" y="1007536"/>
            <a:ext cx="3104791" cy="701089"/>
          </a:xfrm>
          <a:prstGeom prst="rect">
            <a:avLst/>
          </a:prstGeom>
          <a:solidFill>
            <a:srgbClr val="75CFF0"/>
          </a:solidFill>
        </p:spPr>
        <p:txBody>
          <a:bodyPr wrap="square">
            <a:spAutoFit/>
          </a:bodyPr>
          <a:lstStyle/>
          <a:p>
            <a:pPr algn="ctr" defTabSz="658368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de-DE" sz="1728" b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      ET </a:t>
            </a:r>
            <a:r>
              <a:rPr lang="de-DE" sz="1728" b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Member‘s</a:t>
            </a:r>
            <a:r>
              <a:rPr lang="de-DE" sz="1728" b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  <a:r>
              <a:rPr lang="de-DE" sz="1728" b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affiliation</a:t>
            </a:r>
            <a:r>
              <a:rPr lang="de-DE" sz="1728" b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  <a:r>
              <a:rPr lang="de-DE" sz="1728" b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map</a:t>
            </a:r>
            <a:endParaRPr lang="de-DE" sz="1728" b="1" kern="1200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  <a:p>
            <a:pPr algn="ctr" defTabSz="658368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de-DE" sz="1728" b="1" dirty="0">
                <a:solidFill>
                  <a:srgbClr val="1F497D"/>
                </a:solidFill>
                <a:latin typeface="Calibri"/>
              </a:rPr>
              <a:t>Sept</a:t>
            </a:r>
            <a:r>
              <a:rPr lang="de-DE" sz="1728" b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22th 2025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295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BDD5E-87AA-D22D-2B11-ECEF2F35E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 Italy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988BF9-58AC-8E64-B748-CBEFF49B4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3590" y="1218985"/>
            <a:ext cx="4237219" cy="46624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31427-6701-0CCE-B791-CC76A6E03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5</a:t>
            </a:fld>
            <a:endParaRPr lang="en-US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29124A55-F100-E11C-C1FD-769584349790}"/>
              </a:ext>
            </a:extLst>
          </p:cNvPr>
          <p:cNvSpPr txBox="1">
            <a:spLocks/>
          </p:cNvSpPr>
          <p:nvPr/>
        </p:nvSpPr>
        <p:spPr>
          <a:xfrm>
            <a:off x="181336" y="1739900"/>
            <a:ext cx="7682254" cy="4465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 sz="3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q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~ 600 members of </a:t>
            </a:r>
            <a:r>
              <a:rPr lang="en-US" dirty="0">
                <a:cs typeface="Calibri"/>
              </a:rPr>
              <a:t>81 institutions for 27 RU</a:t>
            </a:r>
          </a:p>
          <a:p>
            <a:r>
              <a:rPr lang="en-US" b="1" dirty="0"/>
              <a:t> Site Characterization</a:t>
            </a:r>
          </a:p>
          <a:p>
            <a:r>
              <a:rPr lang="en-US" b="1" dirty="0"/>
              <a:t> R&amp;D enabling technologies</a:t>
            </a:r>
          </a:p>
          <a:p>
            <a:pPr fontAlgn="auto">
              <a:spcAft>
                <a:spcPts val="0"/>
              </a:spcAft>
            </a:pPr>
            <a:r>
              <a:rPr lang="en-US" dirty="0">
                <a:cs typeface="Calibri"/>
              </a:rPr>
              <a:t> </a:t>
            </a:r>
            <a:r>
              <a:rPr lang="en-US" b="1" dirty="0">
                <a:cs typeface="Calibri"/>
              </a:rPr>
              <a:t>Science case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l-GR" b="1" dirty="0"/>
          </a:p>
        </p:txBody>
      </p:sp>
      <p:pic>
        <p:nvPicPr>
          <p:cNvPr id="12" name="Picture 11" descr="A close-up of logos&#10;&#10;Description automatically generated">
            <a:extLst>
              <a:ext uri="{FF2B5EF4-FFF2-40B4-BE49-F238E27FC236}">
                <a16:creationId xmlns:a16="http://schemas.microsoft.com/office/drawing/2014/main" id="{5F82F86C-5657-C11B-150E-1E10550EB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36" y="4222679"/>
            <a:ext cx="6939282" cy="249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71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0943A-C4E1-B805-3FC0-2F9E72BB9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Main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8C1C4-42E2-6AF7-4090-E804B654F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>
                <a:effectLst/>
                <a:latin typeface="Helvetica" pitchFamily="2" charset="0"/>
              </a:rPr>
              <a:t>Updating the ET science case </a:t>
            </a:r>
            <a:r>
              <a:rPr lang="el-GR" b="1" dirty="0">
                <a:solidFill>
                  <a:srgbClr val="C00000"/>
                </a:solidFill>
                <a:effectLst/>
                <a:latin typeface="Helvetica" pitchFamily="2" charset="0"/>
              </a:rPr>
              <a:t>Δ </a:t>
            </a:r>
            <a:r>
              <a:rPr lang="en-US" b="1" dirty="0">
                <a:solidFill>
                  <a:srgbClr val="C00000"/>
                </a:solidFill>
                <a:effectLst/>
                <a:latin typeface="Helvetica" pitchFamily="2" charset="0"/>
              </a:rPr>
              <a:t>or 2L</a:t>
            </a:r>
          </a:p>
          <a:p>
            <a:pPr marL="0" indent="0">
              <a:buNone/>
            </a:pPr>
            <a:endParaRPr lang="en-US" b="1" dirty="0">
              <a:solidFill>
                <a:srgbClr val="C00000"/>
              </a:solidFill>
              <a:effectLst/>
              <a:latin typeface="Helvetica" pitchFamily="2" charset="0"/>
            </a:endParaRPr>
          </a:p>
          <a:p>
            <a:r>
              <a:rPr lang="en-US" b="1" dirty="0">
                <a:latin typeface="Helvetica" pitchFamily="2" charset="0"/>
              </a:rPr>
              <a:t>Define a feasible optical layout and the </a:t>
            </a:r>
            <a:r>
              <a:rPr lang="en-US" b="1" dirty="0">
                <a:effectLst/>
                <a:latin typeface="Helvetica" pitchFamily="2" charset="0"/>
              </a:rPr>
              <a:t>key elements of the ET detector </a:t>
            </a:r>
            <a:endParaRPr lang="en-US" dirty="0">
              <a:effectLst/>
              <a:latin typeface="Helvetica" pitchFamily="2" charset="0"/>
            </a:endParaRPr>
          </a:p>
          <a:p>
            <a:endParaRPr lang="en-US" b="1" dirty="0">
              <a:effectLst/>
              <a:latin typeface="Helvetica" pitchFamily="2" charset="0"/>
            </a:endParaRPr>
          </a:p>
          <a:p>
            <a:r>
              <a:rPr lang="en-US" b="1" dirty="0">
                <a:effectLst/>
                <a:latin typeface="Helvetica" pitchFamily="2" charset="0"/>
              </a:rPr>
              <a:t>Realizing a European network of R&amp;D infrastructures</a:t>
            </a:r>
            <a:endParaRPr lang="en-US" dirty="0">
              <a:effectLst/>
              <a:latin typeface="Helvetica" pitchFamily="2" charset="0"/>
            </a:endParaRPr>
          </a:p>
          <a:p>
            <a:endParaRPr lang="en-US" b="1" dirty="0">
              <a:effectLst/>
              <a:latin typeface="Helvetica" pitchFamily="2" charset="0"/>
            </a:endParaRPr>
          </a:p>
          <a:p>
            <a:r>
              <a:rPr lang="en-US" b="1" dirty="0">
                <a:effectLst/>
                <a:latin typeface="Helvetica" pitchFamily="2" charset="0"/>
              </a:rPr>
              <a:t>Developing the design of the ET governance, civil and technical infrastructures, evaluating their costs</a:t>
            </a:r>
            <a:endParaRPr lang="en-US" dirty="0">
              <a:effectLst/>
              <a:latin typeface="Helvetica" pitchFamily="2" charset="0"/>
            </a:endParaRPr>
          </a:p>
          <a:p>
            <a:endParaRPr lang="en-US" b="1" dirty="0">
              <a:effectLst/>
              <a:latin typeface="Helvetica" pitchFamily="2" charset="0"/>
            </a:endParaRPr>
          </a:p>
          <a:p>
            <a:r>
              <a:rPr lang="en-US" b="1" dirty="0">
                <a:effectLst/>
                <a:latin typeface="Helvetica" pitchFamily="2" charset="0"/>
              </a:rPr>
              <a:t>Preparing the </a:t>
            </a:r>
            <a:r>
              <a:rPr lang="en-US" b="1" dirty="0" err="1">
                <a:effectLst/>
                <a:latin typeface="Helvetica" pitchFamily="2" charset="0"/>
              </a:rPr>
              <a:t>bidbook</a:t>
            </a:r>
            <a:r>
              <a:rPr lang="en-US" b="1" dirty="0">
                <a:effectLst/>
                <a:latin typeface="Helvetica" pitchFamily="2" charset="0"/>
              </a:rPr>
              <a:t> for the candidature of the sites </a:t>
            </a:r>
            <a:endParaRPr lang="en-US" dirty="0">
              <a:effectLst/>
              <a:latin typeface="Helvetica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9D94B-5C7F-1278-A07C-74192FBC6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25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D09A1-9B19-3EE0-02E9-31765EC9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 the ET Optical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B2B0B-25E3-9968-4BF4-F96DD776B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9075-83B6-5446-8002-4ADFDBF3FC85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C39C33-3126-1A96-5988-47B2C8CBFB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04" r="8520"/>
          <a:stretch>
            <a:fillRect/>
          </a:stretch>
        </p:blipFill>
        <p:spPr>
          <a:xfrm>
            <a:off x="2837946" y="1451143"/>
            <a:ext cx="3200400" cy="213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4C98B8-205E-2EBB-7254-A932ECD613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90" r="8504"/>
          <a:stretch>
            <a:fillRect/>
          </a:stretch>
        </p:blipFill>
        <p:spPr>
          <a:xfrm>
            <a:off x="2884838" y="3984896"/>
            <a:ext cx="3200400" cy="195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C3FF42-7DCB-9901-4BCE-4334244160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10" r="8927"/>
          <a:stretch>
            <a:fillRect/>
          </a:stretch>
        </p:blipFill>
        <p:spPr>
          <a:xfrm>
            <a:off x="-7228" y="1494720"/>
            <a:ext cx="3200400" cy="2006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94FED-F5E1-AAE0-9436-9EC13F56F0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510" r="8927"/>
          <a:stretch>
            <a:fillRect/>
          </a:stretch>
        </p:blipFill>
        <p:spPr>
          <a:xfrm>
            <a:off x="-7228" y="3968673"/>
            <a:ext cx="3200400" cy="190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5FF1D8-F7BC-1002-200A-2509E7A83F9D}"/>
              </a:ext>
            </a:extLst>
          </p:cNvPr>
          <p:cNvSpPr txBox="1"/>
          <p:nvPr/>
        </p:nvSpPr>
        <p:spPr>
          <a:xfrm>
            <a:off x="2175298" y="3522606"/>
            <a:ext cx="3082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2025 ET Optical Layout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BF279E-CD41-A963-6115-8D541FB9C39C}"/>
              </a:ext>
            </a:extLst>
          </p:cNvPr>
          <p:cNvSpPr txBox="1"/>
          <p:nvPr/>
        </p:nvSpPr>
        <p:spPr>
          <a:xfrm>
            <a:off x="2251137" y="1166033"/>
            <a:ext cx="3082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2024 ET Optical Layout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B4BF1A-1846-6030-B218-FCFD3D706821}"/>
              </a:ext>
            </a:extLst>
          </p:cNvPr>
          <p:cNvSpPr txBox="1"/>
          <p:nvPr/>
        </p:nvSpPr>
        <p:spPr>
          <a:xfrm>
            <a:off x="6038346" y="450643"/>
            <a:ext cx="615365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			Background</a:t>
            </a:r>
          </a:p>
          <a:p>
            <a:pPr marL="3028950" lvl="6" indent="-285750">
              <a:buFont typeface="Wingdings" pitchFamily="2" charset="2"/>
              <a:buChar char="Ø"/>
            </a:pPr>
            <a:r>
              <a:rPr lang="en-US" sz="2000" dirty="0"/>
              <a:t>2020 ESFRI proposal</a:t>
            </a:r>
          </a:p>
          <a:p>
            <a:pPr marL="3028950" lvl="6" indent="-285750">
              <a:buFont typeface="Wingdings" pitchFamily="2" charset="2"/>
              <a:buChar char="Ø"/>
            </a:pPr>
            <a:r>
              <a:rPr lang="en-US" sz="2000" dirty="0"/>
              <a:t>2022 CDR update</a:t>
            </a:r>
          </a:p>
          <a:p>
            <a:pPr marL="3028950" lvl="6" indent="-285750">
              <a:buFont typeface="Wingdings" pitchFamily="2" charset="2"/>
              <a:buChar char="Ø"/>
            </a:pPr>
            <a:r>
              <a:rPr lang="en-US" sz="2000" dirty="0"/>
              <a:t>2024 optical layout update</a:t>
            </a:r>
          </a:p>
          <a:p>
            <a:r>
              <a:rPr lang="en-US" sz="2000" dirty="0"/>
              <a:t>ETO TASK FORCE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Filter cavities in arm tunnels, simplified vertex design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reduction of benches footprint and tower height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Better definition of technical infrastructure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Identification of main cost drivers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estimate relative cost changes vs detector layout configuration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Identification of main engineering requirements on technical and civil infrastructure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Risk and flexibility analysis on design choices and alternative configurations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Noise budget, comparison with the official ET science case, scientific requirements on design parameters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Volume claims and infrastructure cost reduced by ~25% from 2024 reference layouts</a:t>
            </a:r>
          </a:p>
        </p:txBody>
      </p:sp>
    </p:spTree>
    <p:extLst>
      <p:ext uri="{BB962C8B-B14F-4D97-AF65-F5344CB8AC3E}">
        <p14:creationId xmlns:p14="http://schemas.microsoft.com/office/powerpoint/2010/main" val="3060017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00273A7-8AB9-413D-82FF-AF8A23E1D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3771"/>
            <a:ext cx="12192000" cy="607194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4BD1BFE-F1F1-4A87-AAEE-9347ACA49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019" y="3092568"/>
            <a:ext cx="1963563" cy="109871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8C3EC7A-CB1C-4A37-9308-D08993D9F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089" y="4635726"/>
            <a:ext cx="2047134" cy="112901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1756FDB-9B86-4FD8-AF77-E79F5CCBF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9254" y="1761833"/>
            <a:ext cx="1944054" cy="107853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2737DFA-022C-4A8F-8F66-8F7C244759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4701" y="2901317"/>
            <a:ext cx="2166399" cy="114003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62DF07E-C255-434E-AECA-3FD7BBFA5F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4974" y="547477"/>
            <a:ext cx="1965359" cy="108596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8D574D7-399B-4019-85F3-F0A15101F3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9053" y="5586671"/>
            <a:ext cx="2166399" cy="115607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303127A-3A13-4043-94FE-4D142F9241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3904" y="4248473"/>
            <a:ext cx="1990299" cy="113621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14A85EA-C418-4982-AF3B-B8881D622C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1148" y="3091031"/>
            <a:ext cx="2096477" cy="1199411"/>
          </a:xfrm>
          <a:prstGeom prst="rect">
            <a:avLst/>
          </a:prstGeom>
          <a:ln w="34925">
            <a:solidFill>
              <a:srgbClr val="FFFF00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EE6DDC4-C1F6-4315-A790-340DCA0FDB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6726" y="4449430"/>
            <a:ext cx="2097547" cy="109871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925D877-906C-484A-B55C-3290139F01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68692" y="1674102"/>
            <a:ext cx="2151580" cy="109871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3CBA003-97C9-434C-8BE7-9830B5EA6A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68025" y="5607416"/>
            <a:ext cx="2047134" cy="1153721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5E2FEFD4-2530-451A-BD1A-D47DBA8E23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40729" y="2270132"/>
            <a:ext cx="1383284" cy="99390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8F78D0F-E5DB-4BF9-8ABB-40DA35B9E1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78730" y="997657"/>
            <a:ext cx="2108614" cy="108596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3D2A317-CCA5-71FB-D4E6-DD049D333F2C}"/>
              </a:ext>
            </a:extLst>
          </p:cNvPr>
          <p:cNvSpPr txBox="1"/>
          <p:nvPr/>
        </p:nvSpPr>
        <p:spPr>
          <a:xfrm rot="16200000">
            <a:off x="-2619745" y="3492959"/>
            <a:ext cx="5960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the XIII ET symposium, an incomplete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thepresented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large facilities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BF6B65-BFB9-ED56-CB94-BC4017122E38}"/>
              </a:ext>
            </a:extLst>
          </p:cNvPr>
          <p:cNvSpPr txBox="1"/>
          <p:nvPr/>
        </p:nvSpPr>
        <p:spPr>
          <a:xfrm>
            <a:off x="1014608" y="6413326"/>
            <a:ext cx="220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Credits to M. </a:t>
            </a:r>
            <a:r>
              <a:rPr lang="en-US" dirty="0" err="1">
                <a:solidFill>
                  <a:schemeClr val="bg1"/>
                </a:solidFill>
              </a:rPr>
              <a:t>Punturo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 descr="A close-up of several images of a machine&#10;&#10;Description automatically generated">
            <a:extLst>
              <a:ext uri="{FF2B5EF4-FFF2-40B4-BE49-F238E27FC236}">
                <a16:creationId xmlns:a16="http://schemas.microsoft.com/office/drawing/2014/main" id="{43C458B1-9818-85B1-D033-01B6729935B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97732" y="5624275"/>
            <a:ext cx="2195741" cy="115838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E222854-EB83-CE00-CCAC-0234FEB860A2}"/>
              </a:ext>
            </a:extLst>
          </p:cNvPr>
          <p:cNvSpPr/>
          <p:nvPr/>
        </p:nvSpPr>
        <p:spPr>
          <a:xfrm>
            <a:off x="8097732" y="5586671"/>
            <a:ext cx="2219286" cy="120955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3046EA8B-D1BF-6CCE-B8A0-25CB9375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A24588-44B0-6B4D-993D-CA0B155803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4BBFD1-D3EA-4FDA-87D2-442130492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995" y="837321"/>
            <a:ext cx="3404105" cy="784225"/>
          </a:xfrm>
        </p:spPr>
        <p:txBody>
          <a:bodyPr>
            <a:noAutofit/>
          </a:bodyPr>
          <a:lstStyle/>
          <a:p>
            <a:r>
              <a:rPr lang="de-DE" sz="3600" dirty="0">
                <a:solidFill>
                  <a:schemeClr val="bg1"/>
                </a:solidFill>
              </a:rPr>
              <a:t>ET R&amp;D </a:t>
            </a:r>
            <a:r>
              <a:rPr lang="de-DE" sz="3600" dirty="0" err="1">
                <a:solidFill>
                  <a:schemeClr val="bg1"/>
                </a:solidFill>
              </a:rPr>
              <a:t>Map</a:t>
            </a:r>
            <a:r>
              <a:rPr lang="de-DE" sz="3600" dirty="0">
                <a:solidFill>
                  <a:schemeClr val="bg1"/>
                </a:solidFill>
              </a:rPr>
              <a:t> (</a:t>
            </a:r>
            <a:r>
              <a:rPr lang="de-DE" sz="3600" dirty="0" err="1">
                <a:solidFill>
                  <a:schemeClr val="bg1"/>
                </a:solidFill>
              </a:rPr>
              <a:t>incomplete</a:t>
            </a:r>
            <a:r>
              <a:rPr lang="de-DE" sz="36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3589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690A7-0348-4D66-642D-075EB3D75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Candidate sites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ACD85B-A030-0874-EDB6-6CCDB6D13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643" y="1351785"/>
            <a:ext cx="6508323" cy="4663440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T</a:t>
            </a:r>
            <a:r>
              <a:rPr lang="it-IT" dirty="0" err="1"/>
              <a:t>hree</a:t>
            </a:r>
            <a:r>
              <a:rPr lang="en-AU" dirty="0"/>
              <a:t> candidate sites:</a:t>
            </a:r>
          </a:p>
          <a:p>
            <a:pPr lvl="1"/>
            <a:r>
              <a:rPr lang="en-AU" u="sng" dirty="0">
                <a:hlinkClick r:id="rId2"/>
              </a:rPr>
              <a:t> EMR</a:t>
            </a:r>
            <a:r>
              <a:rPr lang="en-AU" u="sng" dirty="0"/>
              <a:t> </a:t>
            </a:r>
            <a:r>
              <a:rPr lang="en-AU" dirty="0" err="1"/>
              <a:t>EUregio</a:t>
            </a:r>
            <a:r>
              <a:rPr lang="en-AU" dirty="0"/>
              <a:t>, border region between Nederland, Belgium and Germany</a:t>
            </a:r>
          </a:p>
          <a:p>
            <a:pPr lvl="1"/>
            <a:r>
              <a:rPr lang="it-IT" u="sng" dirty="0">
                <a:hlinkClick r:id="rId3"/>
              </a:rPr>
              <a:t> Sardinia</a:t>
            </a:r>
            <a:r>
              <a:rPr lang="it-IT" u="sng" dirty="0"/>
              <a:t> </a:t>
            </a:r>
            <a:r>
              <a:rPr lang="it-IT" dirty="0"/>
              <a:t>(</a:t>
            </a:r>
            <a:r>
              <a:rPr lang="it-IT" dirty="0" err="1"/>
              <a:t>Sos</a:t>
            </a:r>
            <a:r>
              <a:rPr lang="it-IT" dirty="0"/>
              <a:t> </a:t>
            </a:r>
            <a:r>
              <a:rPr lang="it-IT" dirty="0" err="1"/>
              <a:t>Enattos</a:t>
            </a:r>
            <a:r>
              <a:rPr lang="it-IT" dirty="0"/>
              <a:t> area)</a:t>
            </a:r>
            <a:endParaRPr lang="el-GR" dirty="0"/>
          </a:p>
          <a:p>
            <a:pPr lvl="1"/>
            <a:r>
              <a:rPr lang="it-IT" u="sng" dirty="0">
                <a:solidFill>
                  <a:srgbClr val="0462C2"/>
                </a:solidFill>
              </a:rPr>
              <a:t> </a:t>
            </a:r>
            <a:r>
              <a:rPr lang="en-AU" u="sng" dirty="0">
                <a:solidFill>
                  <a:srgbClr val="0462C2"/>
                </a:solidFill>
              </a:rPr>
              <a:t>Saxony </a:t>
            </a:r>
            <a:r>
              <a:rPr lang="en-AU" dirty="0"/>
              <a:t>(Lusatia, since Oct. 2024)</a:t>
            </a:r>
          </a:p>
          <a:p>
            <a:r>
              <a:rPr lang="en-AU" dirty="0"/>
              <a:t>Overall site evaluation is a complex task depending on:</a:t>
            </a:r>
          </a:p>
          <a:p>
            <a:pPr lvl="1"/>
            <a:r>
              <a:rPr lang="en-AU" dirty="0"/>
              <a:t>Detector performance</a:t>
            </a:r>
          </a:p>
          <a:p>
            <a:pPr lvl="1"/>
            <a:r>
              <a:rPr lang="en-AU" dirty="0"/>
              <a:t>Geophysical and environmental quality</a:t>
            </a:r>
          </a:p>
          <a:p>
            <a:pPr lvl="1"/>
            <a:r>
              <a:rPr lang="en-AU" dirty="0"/>
              <a:t>Financial and organization aspects</a:t>
            </a:r>
          </a:p>
          <a:p>
            <a:pPr lvl="1"/>
            <a:r>
              <a:rPr lang="en-AU" dirty="0"/>
              <a:t>Services, infrastructures</a:t>
            </a:r>
            <a:endParaRPr lang="en-AU" u="heavy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95B28B-15A7-BAA3-D64E-DD807EC04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EDF6B3-3EE5-44A7-B635-64EFBE1DC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egnaposto contenuto 6">
            <a:extLst>
              <a:ext uri="{FF2B5EF4-FFF2-40B4-BE49-F238E27FC236}">
                <a16:creationId xmlns:a16="http://schemas.microsoft.com/office/drawing/2014/main" id="{D7EB8103-28D3-DD1A-F015-9A5EA200F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966" y="1282998"/>
            <a:ext cx="4773734" cy="4837054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1A26E803-9585-9C8D-EE90-CD9FBA083CE9}"/>
              </a:ext>
            </a:extLst>
          </p:cNvPr>
          <p:cNvCxnSpPr>
            <a:cxnSpLocks/>
          </p:cNvCxnSpPr>
          <p:nvPr/>
        </p:nvCxnSpPr>
        <p:spPr>
          <a:xfrm>
            <a:off x="11171792" y="2653349"/>
            <a:ext cx="94592" cy="945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89FB2B4-9A58-83A8-56FA-2F4146351DA8}"/>
              </a:ext>
            </a:extLst>
          </p:cNvPr>
          <p:cNvSpPr txBox="1"/>
          <p:nvPr/>
        </p:nvSpPr>
        <p:spPr>
          <a:xfrm>
            <a:off x="10256249" y="3244334"/>
            <a:ext cx="85754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Saxony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AE6E964-715A-531B-6B23-2468DE4F4259}"/>
              </a:ext>
            </a:extLst>
          </p:cNvPr>
          <p:cNvCxnSpPr>
            <a:cxnSpLocks/>
          </p:cNvCxnSpPr>
          <p:nvPr/>
        </p:nvCxnSpPr>
        <p:spPr>
          <a:xfrm flipV="1">
            <a:off x="10576507" y="2700645"/>
            <a:ext cx="642581" cy="6776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978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rso_ET_2" id="{BC41C43D-3311-3A48-BFA1-668FD4DEA8C9}" vid="{950926E9-1853-9F4A-8946-78BED0E1761D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rso_ET_2" id="{BC41C43D-3311-3A48-BFA1-668FD4DEA8C9}" vid="{950926E9-1853-9F4A-8946-78BED0E1761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5414</TotalTime>
  <Words>1716</Words>
  <Application>Microsoft Macintosh PowerPoint</Application>
  <PresentationFormat>Widescreen</PresentationFormat>
  <Paragraphs>361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Alwyn New Rg</vt:lpstr>
      <vt:lpstr>Aptos</vt:lpstr>
      <vt:lpstr>Aptos Display</vt:lpstr>
      <vt:lpstr>Arial</vt:lpstr>
      <vt:lpstr>Calibri</vt:lpstr>
      <vt:lpstr>Calibri Light</vt:lpstr>
      <vt:lpstr>Courier New</vt:lpstr>
      <vt:lpstr>Helvetica</vt:lpstr>
      <vt:lpstr>Schibsted Grotesk</vt:lpstr>
      <vt:lpstr>Symbol</vt:lpstr>
      <vt:lpstr>Times New Roman</vt:lpstr>
      <vt:lpstr>Wingdings</vt:lpstr>
      <vt:lpstr>Office Theme</vt:lpstr>
      <vt:lpstr>1_Custom Design</vt:lpstr>
      <vt:lpstr>Custom Design</vt:lpstr>
      <vt:lpstr>2_Custom Design</vt:lpstr>
      <vt:lpstr>PowerPoint Presentation</vt:lpstr>
      <vt:lpstr>ET Project: Current Organization</vt:lpstr>
      <vt:lpstr>Activities on three fronts</vt:lpstr>
      <vt:lpstr>ET Collaboration</vt:lpstr>
      <vt:lpstr>ET Italy</vt:lpstr>
      <vt:lpstr>Current Main Activities</vt:lpstr>
      <vt:lpstr>Define the ET Optical Layout</vt:lpstr>
      <vt:lpstr>ET R&amp;D Map (incomplete)</vt:lpstr>
      <vt:lpstr>Candidate sites</vt:lpstr>
      <vt:lpstr>Steps towards the Site Selection: ET-PP WP4</vt:lpstr>
      <vt:lpstr>Steps towards the Site Selection: SiSe WG </vt:lpstr>
      <vt:lpstr>PowerPoint Presentation</vt:lpstr>
      <vt:lpstr>Action lines</vt:lpstr>
      <vt:lpstr>PowerPoint Presentation</vt:lpstr>
      <vt:lpstr>Site Monitoring and Noise impact Evaluation</vt:lpstr>
      <vt:lpstr>Preliminary Site comparison</vt:lpstr>
      <vt:lpstr>Engineering Studies</vt:lpstr>
      <vt:lpstr>PowerPoint Presentation</vt:lpstr>
      <vt:lpstr>Investments and Timing</vt:lpstr>
      <vt:lpstr>PowerPoint Presentation</vt:lpstr>
      <vt:lpstr>PowerPoint Presentation</vt:lpstr>
      <vt:lpstr>ET Italian Community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Domenico D'Urso</dc:creator>
  <cp:lastModifiedBy>Domenico D'Urso</cp:lastModifiedBy>
  <cp:revision>38</cp:revision>
  <dcterms:created xsi:type="dcterms:W3CDTF">2024-06-20T11:32:31Z</dcterms:created>
  <dcterms:modified xsi:type="dcterms:W3CDTF">2025-10-02T08:56:38Z</dcterms:modified>
</cp:coreProperties>
</file>