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42"/>
  </p:notesMasterIdLst>
  <p:sldIdLst>
    <p:sldId id="404" r:id="rId5"/>
    <p:sldId id="412" r:id="rId6"/>
    <p:sldId id="406" r:id="rId7"/>
    <p:sldId id="407" r:id="rId8"/>
    <p:sldId id="444" r:id="rId9"/>
    <p:sldId id="441" r:id="rId10"/>
    <p:sldId id="442" r:id="rId11"/>
    <p:sldId id="443" r:id="rId12"/>
    <p:sldId id="445" r:id="rId13"/>
    <p:sldId id="414" r:id="rId14"/>
    <p:sldId id="447" r:id="rId15"/>
    <p:sldId id="446" r:id="rId16"/>
    <p:sldId id="420" r:id="rId17"/>
    <p:sldId id="416" r:id="rId18"/>
    <p:sldId id="419" r:id="rId19"/>
    <p:sldId id="431" r:id="rId20"/>
    <p:sldId id="432" r:id="rId21"/>
    <p:sldId id="433" r:id="rId22"/>
    <p:sldId id="434" r:id="rId23"/>
    <p:sldId id="435" r:id="rId24"/>
    <p:sldId id="436" r:id="rId25"/>
    <p:sldId id="440" r:id="rId26"/>
    <p:sldId id="430" r:id="rId27"/>
    <p:sldId id="438" r:id="rId28"/>
    <p:sldId id="439" r:id="rId29"/>
    <p:sldId id="411" r:id="rId30"/>
    <p:sldId id="408" r:id="rId31"/>
    <p:sldId id="426" r:id="rId32"/>
    <p:sldId id="427" r:id="rId33"/>
    <p:sldId id="429" r:id="rId34"/>
    <p:sldId id="428" r:id="rId35"/>
    <p:sldId id="425" r:id="rId36"/>
    <p:sldId id="424" r:id="rId37"/>
    <p:sldId id="421" r:id="rId38"/>
    <p:sldId id="422" r:id="rId39"/>
    <p:sldId id="423" r:id="rId40"/>
    <p:sldId id="401" r:id="rId41"/>
  </p:sldIdLst>
  <p:sldSz cx="12192000" cy="6858000"/>
  <p:notesSz cx="6858000" cy="9144000"/>
  <p:embeddedFontLst>
    <p:embeddedFont>
      <p:font typeface="Open Sans Semibold" panose="020B0604020202020204" charset="0"/>
      <p:bold r:id="rId43"/>
      <p:boldItalic r:id="rId44"/>
    </p:embeddedFont>
    <p:embeddedFont>
      <p:font typeface="Wingdings 3" panose="05040102010807070707" pitchFamily="18" charset="2"/>
      <p:regular r:id="rId45"/>
    </p:embeddedFont>
  </p:embeddedFontLst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922"/>
    <a:srgbClr val="23498B"/>
    <a:srgbClr val="007D34"/>
    <a:srgbClr val="00843E"/>
    <a:srgbClr val="1D8BC2"/>
    <a:srgbClr val="5165B4"/>
    <a:srgbClr val="FFFFFF"/>
    <a:srgbClr val="898989"/>
    <a:srgbClr val="79C25A"/>
    <a:srgbClr val="CB8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0E310-598A-126C-41F6-4F08F12694FB}" v="44" dt="2025-09-21T16:43:16.044"/>
    <p1510:client id="{38B82E8D-EC2F-DFC5-D9D2-AE54C43B4B3A}" v="6" dt="2025-09-21T07:35:24.006"/>
    <p1510:client id="{40DFDC96-4689-460F-A626-0BE1283718F8}" v="529" dt="2025-09-19T17:23:40.448"/>
    <p1510:client id="{47A86806-93FF-48B7-9C04-00723277C42E}" v="5" dt="2025-09-19T19:28:02.622"/>
    <p1510:client id="{B8E1FACD-0E97-4A64-B8A1-2E176B7B9FCA}" v="2493" dt="2025-09-19T17:02:46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162" y="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irce" panose="020B0502020203020203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irce" panose="020B0502020203020203" pitchFamily="34" charset="0"/>
              </a:defRPr>
            </a:lvl1pPr>
          </a:lstStyle>
          <a:p>
            <a:fld id="{0CB47BFB-69F5-4E79-99AD-82B75EF675AA}" type="datetimeFigureOut">
              <a:rPr lang="it-IT" smtClean="0"/>
              <a:pPr/>
              <a:t>22/09/2025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irce" panose="020B0502020203020203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irce" panose="020B0502020203020203" pitchFamily="34" charset="0"/>
              </a:defRPr>
            </a:lvl1pPr>
          </a:lstStyle>
          <a:p>
            <a:fld id="{8E985342-32E4-4B60-965B-BC36838A035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32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irce" panose="020B0502020203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irce" panose="020B0502020203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irce" panose="020B0502020203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irce" panose="020B0502020203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irce" panose="020B0502020203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5342-32E4-4B60-965B-BC36838A035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43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5342-32E4-4B60-965B-BC36838A0356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926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EUPRAXIA </a:t>
            </a:r>
            <a:r>
              <a:rPr lang="en-US" err="1">
                <a:latin typeface="Calibri"/>
                <a:ea typeface="Calibri"/>
                <a:cs typeface="Calibri"/>
              </a:rPr>
              <a:t>progetto</a:t>
            </a:r>
            <a:r>
              <a:rPr lang="en-US">
                <a:latin typeface="Calibri"/>
                <a:ea typeface="Calibri"/>
                <a:cs typeface="Calibri"/>
              </a:rPr>
              <a:t> Europeo ESFRI (2030)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Frascati &amp; Tor </a:t>
            </a:r>
            <a:r>
              <a:rPr lang="en-US" err="1">
                <a:latin typeface="Calibri"/>
                <a:ea typeface="Calibri"/>
                <a:cs typeface="Calibri"/>
              </a:rPr>
              <a:t>Vergata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colonne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portanti</a:t>
            </a:r>
            <a:r>
              <a:rPr lang="en-US">
                <a:latin typeface="Calibri"/>
                <a:ea typeface="Calibri"/>
                <a:cs typeface="Calibri"/>
              </a:rPr>
              <a:t> (beam driven FEL)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Tor </a:t>
            </a:r>
            <a:r>
              <a:rPr lang="en-US" err="1">
                <a:latin typeface="Calibri"/>
                <a:ea typeface="Calibri"/>
                <a:cs typeface="Calibri"/>
              </a:rPr>
              <a:t>Vergata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protagonista</a:t>
            </a:r>
            <a:r>
              <a:rPr lang="en-US">
                <a:latin typeface="Calibri"/>
                <a:ea typeface="Calibri"/>
                <a:cs typeface="Calibri"/>
              </a:rPr>
              <a:t> --&gt; </a:t>
            </a:r>
            <a:r>
              <a:rPr lang="en-US" err="1">
                <a:latin typeface="Calibri"/>
                <a:ea typeface="Calibri"/>
                <a:cs typeface="Calibri"/>
              </a:rPr>
              <a:t>sorgente</a:t>
            </a:r>
            <a:r>
              <a:rPr lang="en-US">
                <a:latin typeface="Calibri"/>
                <a:ea typeface="Calibri"/>
                <a:cs typeface="Calibri"/>
              </a:rPr>
              <a:t> FEL a10 min da qui con 2 </a:t>
            </a:r>
            <a:r>
              <a:rPr lang="en-US" err="1">
                <a:latin typeface="Calibri"/>
                <a:ea typeface="Calibri"/>
                <a:cs typeface="Calibri"/>
              </a:rPr>
              <a:t>responsabili</a:t>
            </a:r>
            <a:r>
              <a:rPr lang="en-US">
                <a:latin typeface="Calibri"/>
                <a:ea typeface="Calibri"/>
                <a:cs typeface="Calibri"/>
              </a:rPr>
              <a:t> di TV</a:t>
            </a:r>
          </a:p>
          <a:p>
            <a:r>
              <a:rPr lang="en-US" err="1">
                <a:latin typeface="Calibri"/>
                <a:ea typeface="Calibri"/>
                <a:cs typeface="Calibri"/>
              </a:rPr>
              <a:t>Inoltre</a:t>
            </a:r>
            <a:r>
              <a:rPr lang="en-US">
                <a:latin typeface="Calibri"/>
                <a:ea typeface="Calibri"/>
                <a:cs typeface="Calibri"/>
              </a:rPr>
              <a:t>, ISIS-MACH-IT </a:t>
            </a:r>
            <a:r>
              <a:rPr lang="en-US" err="1">
                <a:latin typeface="Calibri"/>
                <a:ea typeface="Calibri"/>
                <a:cs typeface="Calibri"/>
              </a:rPr>
              <a:t>laboratori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complementari</a:t>
            </a:r>
            <a:r>
              <a:rPr lang="en-US">
                <a:latin typeface="Calibri"/>
                <a:ea typeface="Calibri"/>
                <a:cs typeface="Calibri"/>
              </a:rPr>
              <a:t> con HQ a TV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EUPRAXIA ed IMI </a:t>
            </a:r>
            <a:r>
              <a:rPr lang="en-US" err="1">
                <a:latin typeface="Calibri"/>
                <a:ea typeface="Calibri"/>
                <a:cs typeface="Calibri"/>
              </a:rPr>
              <a:t>infrastrutture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strategiche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5342-32E4-4B60-965B-BC36838A035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85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FLAME Paradiso: </a:t>
            </a:r>
            <a:r>
              <a:rPr lang="en-US" err="1">
                <a:latin typeface="Calibri"/>
                <a:ea typeface="Calibri"/>
                <a:cs typeface="Calibri"/>
              </a:rPr>
              <a:t>terminato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SPARC: in </a:t>
            </a:r>
            <a:r>
              <a:rPr lang="en-US" err="1">
                <a:latin typeface="Calibri"/>
                <a:ea typeface="Calibri"/>
                <a:cs typeface="Calibri"/>
              </a:rPr>
              <a:t>assemblaggio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5342-32E4-4B60-965B-BC36838A0356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07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irce"/>
              </a:rPr>
              <a:t>M. </a:t>
            </a:r>
            <a:r>
              <a:rPr lang="en-US" err="1">
                <a:latin typeface="Circe"/>
              </a:rPr>
              <a:t>Gaboardi</a:t>
            </a:r>
            <a:r>
              <a:rPr lang="en-US">
                <a:latin typeface="Circe"/>
              </a:rPr>
              <a:t> </a:t>
            </a:r>
            <a:r>
              <a:rPr lang="en-US" i="1">
                <a:latin typeface="Circe"/>
              </a:rPr>
              <a:t>et al.</a:t>
            </a:r>
            <a:r>
              <a:rPr lang="en-US">
                <a:latin typeface="Circe"/>
              </a:rPr>
              <a:t>; </a:t>
            </a:r>
            <a:r>
              <a:rPr lang="en-US" i="1">
                <a:latin typeface="Circe"/>
              </a:rPr>
              <a:t>Curvature-induced vitrification &amp; polymorphism in corannulene, the simplest geodesic polyarene</a:t>
            </a:r>
            <a:r>
              <a:rPr lang="en-US">
                <a:latin typeface="Circe"/>
              </a:rPr>
              <a:t>; 10.26434/chemrxiv-2025-gdq9l.</a:t>
            </a:r>
          </a:p>
          <a:p>
            <a:r>
              <a:rPr lang="en-US">
                <a:latin typeface="Circe"/>
              </a:rPr>
              <a:t>T.S. Northam de la Fuente, M. </a:t>
            </a:r>
            <a:r>
              <a:rPr lang="en-US" err="1">
                <a:latin typeface="Circe"/>
              </a:rPr>
              <a:t>Gaboardi</a:t>
            </a:r>
            <a:r>
              <a:rPr lang="en-US">
                <a:latin typeface="Circe"/>
              </a:rPr>
              <a:t>, et al.; </a:t>
            </a:r>
            <a:r>
              <a:rPr lang="en-US" i="1">
                <a:latin typeface="Circe"/>
              </a:rPr>
              <a:t>Metastability and polymorphism in </a:t>
            </a:r>
            <a:r>
              <a:rPr lang="en-US" i="1" err="1">
                <a:latin typeface="Circe"/>
              </a:rPr>
              <a:t>dihydroxybenzenes</a:t>
            </a:r>
            <a:r>
              <a:rPr lang="en-US" i="1">
                <a:latin typeface="Circe"/>
              </a:rPr>
              <a:t> – implications for thermal energy storage</a:t>
            </a:r>
            <a:r>
              <a:rPr lang="en-US">
                <a:latin typeface="Circe"/>
              </a:rPr>
              <a:t>, Energy Adv. 3 (2024).</a:t>
            </a:r>
          </a:p>
          <a:p>
            <a:r>
              <a:rPr lang="en-US">
                <a:latin typeface="Circe"/>
              </a:rPr>
              <a:t>M. Li, M. </a:t>
            </a:r>
            <a:r>
              <a:rPr lang="en-US" err="1">
                <a:latin typeface="Circe"/>
              </a:rPr>
              <a:t>Gaboardi</a:t>
            </a:r>
            <a:r>
              <a:rPr lang="en-US">
                <a:latin typeface="Circe"/>
              </a:rPr>
              <a:t>, et al.; ; </a:t>
            </a:r>
            <a:r>
              <a:rPr lang="en-US" err="1">
                <a:latin typeface="Circe"/>
              </a:rPr>
              <a:t>ChemSusChem</a:t>
            </a:r>
            <a:r>
              <a:rPr lang="en-US">
                <a:latin typeface="Circe"/>
              </a:rPr>
              <a:t> 16 (2023). </a:t>
            </a:r>
          </a:p>
          <a:p>
            <a:r>
              <a:rPr lang="en-US">
                <a:latin typeface="Circe"/>
              </a:rPr>
              <a:t>P. Marin-Villa, M. </a:t>
            </a:r>
            <a:r>
              <a:rPr lang="en-US" err="1">
                <a:latin typeface="Circe"/>
              </a:rPr>
              <a:t>Gaboardi</a:t>
            </a:r>
            <a:r>
              <a:rPr lang="en-US">
                <a:latin typeface="Circe"/>
              </a:rPr>
              <a:t>, et al.; Methylammonium Lead Iodide across Physical Space: Phase Boundaries and Structural Collapse, J. Phys. Chem. Lett. 16 (2025) 184.</a:t>
            </a:r>
          </a:p>
          <a:p>
            <a:r>
              <a:rPr lang="en-US">
                <a:latin typeface="Circe"/>
              </a:rPr>
              <a:t>M. </a:t>
            </a:r>
            <a:r>
              <a:rPr lang="en-US" err="1">
                <a:latin typeface="Circe"/>
              </a:rPr>
              <a:t>Gaboardi</a:t>
            </a:r>
            <a:r>
              <a:rPr lang="en-US">
                <a:latin typeface="Circe"/>
              </a:rPr>
              <a:t> </a:t>
            </a:r>
            <a:r>
              <a:rPr lang="en-US" i="1">
                <a:latin typeface="Circe"/>
              </a:rPr>
              <a:t>et al</a:t>
            </a:r>
            <a:r>
              <a:rPr lang="en-US">
                <a:latin typeface="Circe"/>
              </a:rPr>
              <a:t>.; </a:t>
            </a:r>
            <a:r>
              <a:rPr lang="en-US" i="1">
                <a:latin typeface="Circe"/>
              </a:rPr>
              <a:t>Emergence of dynamical disorder and phase metastability in carbon </a:t>
            </a:r>
            <a:r>
              <a:rPr lang="en-US" i="1" err="1">
                <a:latin typeface="Circe"/>
              </a:rPr>
              <a:t>nanobowls</a:t>
            </a:r>
            <a:r>
              <a:rPr lang="en-US">
                <a:latin typeface="Circe"/>
              </a:rPr>
              <a:t>, Carbon 183 (2021) 196.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5342-32E4-4B60-965B-BC36838A0356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38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princi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1609C862-AF15-4379-8453-A7F385A7CAC6}"/>
              </a:ext>
            </a:extLst>
          </p:cNvPr>
          <p:cNvSpPr/>
          <p:nvPr userDrawn="1"/>
        </p:nvSpPr>
        <p:spPr>
          <a:xfrm>
            <a:off x="0" y="3316941"/>
            <a:ext cx="12192000" cy="3537284"/>
          </a:xfrm>
          <a:prstGeom prst="rect">
            <a:avLst/>
          </a:prstGeom>
          <a:solidFill>
            <a:srgbClr val="007D34"/>
          </a:solidFill>
          <a:ln>
            <a:solidFill>
              <a:srgbClr val="007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noProof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3392626"/>
            <a:ext cx="11210697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54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noProof="1"/>
              <a:t>Titolo copertina principale, </a:t>
            </a:r>
            <a:br>
              <a:rPr lang="it-IT" noProof="1"/>
            </a:br>
            <a:r>
              <a:rPr lang="it-IT" noProof="1"/>
              <a:t>iniziale maiuscola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115613" y="5815389"/>
            <a:ext cx="11237960" cy="598658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800" i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noProof="1"/>
              <a:t>Sommario copertina principale, </a:t>
            </a:r>
            <a:br>
              <a:rPr lang="it-IT" noProof="1"/>
            </a:br>
            <a:r>
              <a:rPr lang="it-IT" noProof="1"/>
              <a:t>iniziale maiuscola</a:t>
            </a: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1B765009-0D19-4168-ACF0-949EC4C4F709}"/>
              </a:ext>
            </a:extLst>
          </p:cNvPr>
          <p:cNvSpPr/>
          <p:nvPr userDrawn="1"/>
        </p:nvSpPr>
        <p:spPr>
          <a:xfrm>
            <a:off x="6871309" y="5010270"/>
            <a:ext cx="4455000" cy="59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anchor="ctr"/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eaLnBrk="1" hangingPunct="1"/>
            <a:endParaRPr lang="it-IT" altLang="it-IT">
              <a:solidFill>
                <a:srgbClr val="494949"/>
              </a:solidFill>
              <a:latin typeface="Circe" panose="020B0502020203020203" pitchFamily="34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BD15BAD-D4DA-A848-F5D4-F933C99A6C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12" y="5192570"/>
            <a:ext cx="11210697" cy="500533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it-IT" noProof="1"/>
              <a:t>Sottotitolo su una sola riga, iniziale maiuscola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97F23D1-0394-23D3-AA26-676A7D7B1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3515" y="292697"/>
            <a:ext cx="4474983" cy="106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2006714"/>
            <a:ext cx="10972572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rgbClr val="0082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noProof="1"/>
              <a:t>Titolo copertina alternativa,</a:t>
            </a:r>
            <a:br>
              <a:rPr lang="it-IT" noProof="1"/>
            </a:br>
            <a:r>
              <a:rPr lang="it-IT" noProof="1"/>
              <a:t> iniziale maiuscola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3653013"/>
            <a:ext cx="10972572" cy="1096899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noProof="1"/>
              <a:t>Sottotitolo copertina alternativa, </a:t>
            </a:r>
            <a:br>
              <a:rPr lang="it-IT" noProof="1"/>
            </a:br>
            <a:r>
              <a:rPr lang="it-IT" noProof="1"/>
              <a:t>iniziale maiuscola, anche su due righe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42357" y="5208584"/>
            <a:ext cx="10327542" cy="598658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800" i="0">
                <a:solidFill>
                  <a:srgbClr val="7F7F7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noProof="1"/>
              <a:t>Sommario copertina alternativa, iniziale maiuscola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09C862-AF15-4379-8453-A7F385A7CAC6}"/>
              </a:ext>
            </a:extLst>
          </p:cNvPr>
          <p:cNvSpPr/>
          <p:nvPr userDrawn="1"/>
        </p:nvSpPr>
        <p:spPr>
          <a:xfrm>
            <a:off x="0" y="5988042"/>
            <a:ext cx="12192000" cy="902042"/>
          </a:xfrm>
          <a:prstGeom prst="rect">
            <a:avLst/>
          </a:prstGeom>
          <a:solidFill>
            <a:srgbClr val="007D34"/>
          </a:solidFill>
          <a:ln>
            <a:solidFill>
              <a:srgbClr val="007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9027B2-969D-4034-80E3-13F7D154C3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noProof="1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B1877A-0688-49A4-A239-A22CDC300E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noProof="1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C7F8DC-574B-4826-BCB8-81E009A5A2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5A994-D622-47C4-BBB7-EA543E9BA793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AA18942-FB69-168B-6136-5FABDD56BC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01" y="321756"/>
            <a:ext cx="447498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di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4321" y="2749672"/>
            <a:ext cx="10972572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>
                <a:solidFill>
                  <a:srgbClr val="0082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noProof="1"/>
              <a:t>Titolo sezione, iniziale maiuscola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09C862-AF15-4379-8453-A7F385A7CAC6}"/>
              </a:ext>
            </a:extLst>
          </p:cNvPr>
          <p:cNvSpPr/>
          <p:nvPr userDrawn="1"/>
        </p:nvSpPr>
        <p:spPr>
          <a:xfrm>
            <a:off x="0" y="5988042"/>
            <a:ext cx="12192000" cy="902042"/>
          </a:xfrm>
          <a:prstGeom prst="rect">
            <a:avLst/>
          </a:prstGeom>
          <a:solidFill>
            <a:srgbClr val="007C34"/>
          </a:solidFill>
          <a:ln>
            <a:solidFill>
              <a:srgbClr val="007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99A3DE-52BA-4601-9DF0-CEDC50E74B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4F428701-5455-4D8E-8C3C-08B05C8C13DB}"/>
              </a:ext>
            </a:extLst>
          </p:cNvPr>
          <p:cNvSpPr/>
          <p:nvPr userDrawn="1"/>
        </p:nvSpPr>
        <p:spPr>
          <a:xfrm>
            <a:off x="413351" y="4357806"/>
            <a:ext cx="4455000" cy="59531"/>
          </a:xfrm>
          <a:prstGeom prst="rect">
            <a:avLst/>
          </a:prstGeom>
          <a:solidFill>
            <a:srgbClr val="007D3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anchor="ctr"/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eaLnBrk="1" hangingPunct="1"/>
            <a:endParaRPr lang="it-IT" altLang="it-IT">
              <a:solidFill>
                <a:srgbClr val="494949"/>
              </a:solidFill>
              <a:latin typeface="Circe" panose="020B0502020203020203" pitchFamily="34" charset="0"/>
            </a:endParaRPr>
          </a:p>
        </p:txBody>
      </p:sp>
      <p:sp>
        <p:nvSpPr>
          <p:cNvPr id="10" name="Segnaposto testo 14">
            <a:extLst>
              <a:ext uri="{FF2B5EF4-FFF2-40B4-BE49-F238E27FC236}">
                <a16:creationId xmlns:a16="http://schemas.microsoft.com/office/drawing/2014/main" id="{3AE38998-11B5-4B18-B790-1B0A9F82DC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217" y="4446578"/>
            <a:ext cx="10327542" cy="598658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800" i="0">
                <a:solidFill>
                  <a:srgbClr val="7F7F7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noProof="1"/>
              <a:t>Sottotitolo sezione, iniziale maiuscola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C72AFA-6C37-4A6C-92F8-7F74E28B88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06774F-8547-416A-88FE-7D8D7D48F2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0F4F7D0-D604-5078-EB63-D2B3D082D7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01" y="321756"/>
            <a:ext cx="447498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2858" y="313151"/>
            <a:ext cx="11750381" cy="92660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008236"/>
                </a:solidFill>
              </a:defRPr>
            </a:lvl1pPr>
          </a:lstStyle>
          <a:p>
            <a:r>
              <a:rPr lang="it-IT" noProof="1"/>
              <a:t>Titolo slide, iniziale maiuscola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 noProof="1"/>
              <a:t>Usare questo segnaposto per inserire il testo</a:t>
            </a:r>
          </a:p>
          <a:p>
            <a:pPr lvl="1"/>
            <a:r>
              <a:rPr lang="it-IT" noProof="1"/>
              <a:t>Secondo livello</a:t>
            </a:r>
          </a:p>
          <a:p>
            <a:pPr lvl="2"/>
            <a:r>
              <a:rPr lang="it-IT" noProof="1"/>
              <a:t>Terzo livello</a:t>
            </a:r>
          </a:p>
          <a:p>
            <a:pPr lvl="3"/>
            <a:r>
              <a:rPr lang="it-IT" noProof="1"/>
              <a:t>Quarto livello</a:t>
            </a:r>
          </a:p>
          <a:p>
            <a:pPr lvl="4"/>
            <a:r>
              <a:rPr lang="it-IT" noProof="1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42F620-48F7-4BF4-AF7C-9BD8FE4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D82E49-4AB8-44DF-BE90-CD599B3B7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E8861D-72D2-4A6B-B442-BA689AEF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2F917D6E-4485-410D-8608-488D7B0CF7A4}"/>
              </a:ext>
            </a:extLst>
          </p:cNvPr>
          <p:cNvSpPr/>
          <p:nvPr userDrawn="1"/>
        </p:nvSpPr>
        <p:spPr>
          <a:xfrm>
            <a:off x="413351" y="1190733"/>
            <a:ext cx="4455000" cy="59531"/>
          </a:xfrm>
          <a:prstGeom prst="rect">
            <a:avLst/>
          </a:prstGeom>
          <a:solidFill>
            <a:srgbClr val="007D3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anchor="ctr"/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eaLnBrk="1" hangingPunct="1"/>
            <a:endParaRPr lang="it-IT" altLang="it-IT">
              <a:solidFill>
                <a:srgbClr val="494949"/>
              </a:solidFill>
              <a:latin typeface="Circe" panose="020B0502020203020203" pitchFamily="34" charset="0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4355CE-43F3-E2F3-1E42-58F17107D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716" y="169031"/>
            <a:ext cx="2031523" cy="483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8FA9BAE-5225-4915-B632-CD39F948C4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D34"/>
          </a:solidFill>
          <a:ln>
            <a:solidFill>
              <a:srgbClr val="007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B632E28-0F5F-4224-BFD4-B289347E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1"/>
          </a:p>
        </p:txBody>
      </p:sp>
      <p:pic>
        <p:nvPicPr>
          <p:cNvPr id="5" name="Immagine 4" descr="Immagine che contiene testo, logo&#10;&#10;Descrizione generata automaticamente">
            <a:extLst>
              <a:ext uri="{FF2B5EF4-FFF2-40B4-BE49-F238E27FC236}">
                <a16:creationId xmlns:a16="http://schemas.microsoft.com/office/drawing/2014/main" id="{DAD98857-7362-DDC3-F02A-55E15BA42A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2653" y="2532611"/>
            <a:ext cx="7526694" cy="17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51642" y="1487415"/>
            <a:ext cx="11421597" cy="4992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noProof="1"/>
              <a:t>Usare questo segnaposto per inserire il testo</a:t>
            </a:r>
          </a:p>
          <a:p>
            <a:pPr lvl="1"/>
            <a:r>
              <a:rPr lang="it-IT" noProof="1"/>
              <a:t>Secondo livello</a:t>
            </a:r>
          </a:p>
          <a:p>
            <a:pPr lvl="2"/>
            <a:r>
              <a:rPr lang="it-IT" noProof="1"/>
              <a:t>Terzo livello</a:t>
            </a:r>
          </a:p>
          <a:p>
            <a:pPr lvl="3"/>
            <a:r>
              <a:rPr lang="it-IT" noProof="1"/>
              <a:t>Quarto livello</a:t>
            </a:r>
          </a:p>
          <a:p>
            <a:pPr lvl="4"/>
            <a:r>
              <a:rPr lang="it-IT" noProof="1"/>
              <a:t>Quinto livello</a:t>
            </a:r>
          </a:p>
        </p:txBody>
      </p:sp>
      <p:sp>
        <p:nvSpPr>
          <p:cNvPr id="7" name="Rectangle 104">
            <a:extLst>
              <a:ext uri="{FF2B5EF4-FFF2-40B4-BE49-F238E27FC236}">
                <a16:creationId xmlns:a16="http://schemas.microsoft.com/office/drawing/2014/main" id="{96FC3130-6576-45EB-A2DA-6E884893F5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524715" y="-11113"/>
            <a:ext cx="2424702" cy="686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80000" tIns="180000" rIns="180000" bIns="180000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1800" noProof="0">
              <a:latin typeface="Circe" panose="020B0502020203020203" pitchFamily="34" charset="0"/>
            </a:endParaRPr>
          </a:p>
        </p:txBody>
      </p:sp>
      <p:sp>
        <p:nvSpPr>
          <p:cNvPr id="8" name="Rectangle 106">
            <a:extLst>
              <a:ext uri="{FF2B5EF4-FFF2-40B4-BE49-F238E27FC236}">
                <a16:creationId xmlns:a16="http://schemas.microsoft.com/office/drawing/2014/main" id="{B5BBAA5C-0410-412E-B227-84F0C1004D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199907" y="1086131"/>
            <a:ext cx="2143125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VERDE TOR VERGATA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RGB 000,125,052 (#007D34)</a:t>
            </a:r>
          </a:p>
        </p:txBody>
      </p:sp>
      <p:sp>
        <p:nvSpPr>
          <p:cNvPr id="9" name="Rectangle 113">
            <a:extLst>
              <a:ext uri="{FF2B5EF4-FFF2-40B4-BE49-F238E27FC236}">
                <a16:creationId xmlns:a16="http://schemas.microsoft.com/office/drawing/2014/main" id="{72768C8E-BEAB-4BDC-A107-10ECAA1688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454354" y="819708"/>
            <a:ext cx="2179716" cy="1281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FORMAT D'ATENEO 2023 (v.1)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15644E4-5B2F-4692-8863-858592A1CE69}"/>
              </a:ext>
            </a:extLst>
          </p:cNvPr>
          <p:cNvSpPr/>
          <p:nvPr userDrawn="1"/>
        </p:nvSpPr>
        <p:spPr bwMode="auto">
          <a:xfrm flipV="1">
            <a:off x="-2454354" y="1084711"/>
            <a:ext cx="185737" cy="199058"/>
          </a:xfrm>
          <a:prstGeom prst="rect">
            <a:avLst/>
          </a:prstGeom>
          <a:solidFill>
            <a:srgbClr val="007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noProof="0">
              <a:latin typeface="Circe" panose="020B0502020203020203" pitchFamily="34" charset="0"/>
            </a:endParaRPr>
          </a:p>
        </p:txBody>
      </p:sp>
      <p:sp>
        <p:nvSpPr>
          <p:cNvPr id="11" name="Rectangle 113">
            <a:extLst>
              <a:ext uri="{FF2B5EF4-FFF2-40B4-BE49-F238E27FC236}">
                <a16:creationId xmlns:a16="http://schemas.microsoft.com/office/drawing/2014/main" id="{F0140D35-9F4F-4B9F-BC63-DB8E43D027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453055" y="3213300"/>
            <a:ext cx="2143125" cy="36182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FONT TESTO: CIRCE REGULAR </a:t>
            </a:r>
            <a:b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Copertina principale o alternativa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Titolo, </a:t>
            </a:r>
            <a:r>
              <a:rPr lang="it-IT" altLang="it-IT" sz="900" b="1" noProof="0">
                <a:solidFill>
                  <a:srgbClr val="007D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 TOR VERGATA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: corpo 54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Iniziale maiuscola</a:t>
            </a:r>
            <a:endParaRPr lang="it-IT" altLang="it-IT" sz="900" b="0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Sottotitolo, </a:t>
            </a:r>
            <a:r>
              <a:rPr lang="it-IT" altLang="it-IT" sz="900" b="1" noProof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GRIGIO o BIANCO</a:t>
            </a: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 corpo 28 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Iniziale maiuscola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Sommario, </a:t>
            </a:r>
            <a:r>
              <a:rPr lang="it-IT" altLang="it-IT" sz="900" b="1" noProof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GRIGIO o BIANCO</a:t>
            </a: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 corpo 18 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Iniziale maiuscola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Slide di contenuto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Titolo, </a:t>
            </a:r>
            <a:r>
              <a:rPr lang="it-IT" altLang="it-IT" sz="900" b="1" noProof="0">
                <a:solidFill>
                  <a:srgbClr val="007D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 TOR VERGATA 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: corpo 36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Iniziale maiuscola, allineato a sinistra</a:t>
            </a:r>
            <a:endParaRPr lang="it-IT" altLang="it-IT" sz="900" b="0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Testo, </a:t>
            </a:r>
            <a:r>
              <a:rPr lang="it-IT" altLang="it-IT" sz="9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</a:t>
            </a: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 corpo 20 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Iniziale maiuscola, allineato a sinistra</a:t>
            </a:r>
            <a:endParaRPr lang="it-IT" altLang="it-IT" sz="900" b="1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Piè pagina </a:t>
            </a:r>
            <a:r>
              <a:rPr lang="it-IT" altLang="it-IT" sz="900" b="1" noProof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GRIGIO</a:t>
            </a: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 corpo 9 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Note allineate a destra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Separatore di sezione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Titolo, </a:t>
            </a:r>
            <a:r>
              <a:rPr lang="it-IT" altLang="it-IT" sz="900" b="1" noProof="0">
                <a:solidFill>
                  <a:srgbClr val="007D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 TOR VERGATA 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: corpo 36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Iniziale maiuscola, allineato a sinistra</a:t>
            </a:r>
            <a:endParaRPr lang="it-IT" altLang="it-IT" sz="900" b="0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Sottotitolo, </a:t>
            </a:r>
            <a:r>
              <a:rPr lang="it-IT" altLang="it-IT" sz="900" b="1" noProof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GRIGIO: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 corpo 18 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Iniziale maiuscola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Piè pagina </a:t>
            </a:r>
            <a:r>
              <a:rPr lang="it-IT" altLang="it-IT" sz="900" b="1" noProof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GRIGIO</a:t>
            </a:r>
            <a:r>
              <a:rPr lang="it-IT" altLang="it-IT" sz="900" b="1" noProof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 corpo 9 </a:t>
            </a:r>
            <a:b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Note allineate a destra</a:t>
            </a:r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B237DD8-AB42-4727-B5A5-641CAE81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12" y="314744"/>
            <a:ext cx="11752927" cy="926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noProof="1"/>
              <a:t>Titolo slide, iniziale maiuscola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654FB1-1B2B-4523-8EC4-AF5994DC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0501" y="64944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3C0C68-300B-4A9E-A840-068AD62D4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44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EF45B2-2BE5-4BDC-A13A-D8A97C0CA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8" y="64944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5A994-D622-47C4-BBB7-EA543E9BA793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8CD2E83-C4AC-4B8F-E456-2395EA48143D}"/>
              </a:ext>
            </a:extLst>
          </p:cNvPr>
          <p:cNvSpPr/>
          <p:nvPr userDrawn="1"/>
        </p:nvSpPr>
        <p:spPr>
          <a:xfrm>
            <a:off x="-2454354" y="1437071"/>
            <a:ext cx="185737" cy="176213"/>
          </a:xfrm>
          <a:prstGeom prst="rect">
            <a:avLst/>
          </a:prstGeom>
          <a:solidFill>
            <a:srgbClr val="ED2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E838E11-BA94-3B3E-5FC4-D218A010BD17}"/>
              </a:ext>
            </a:extLst>
          </p:cNvPr>
          <p:cNvSpPr/>
          <p:nvPr userDrawn="1"/>
        </p:nvSpPr>
        <p:spPr>
          <a:xfrm>
            <a:off x="-2454354" y="1766586"/>
            <a:ext cx="185737" cy="176213"/>
          </a:xfrm>
          <a:prstGeom prst="rect">
            <a:avLst/>
          </a:prstGeom>
          <a:solidFill>
            <a:srgbClr val="961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FB06648-DE8B-D73A-C816-48EBC4A6ADBB}"/>
              </a:ext>
            </a:extLst>
          </p:cNvPr>
          <p:cNvSpPr/>
          <p:nvPr userDrawn="1"/>
        </p:nvSpPr>
        <p:spPr>
          <a:xfrm>
            <a:off x="-2454354" y="2096101"/>
            <a:ext cx="185737" cy="1762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C4B6C0A-E016-4175-4017-0FF3567E8C77}"/>
              </a:ext>
            </a:extLst>
          </p:cNvPr>
          <p:cNvSpPr/>
          <p:nvPr userDrawn="1"/>
        </p:nvSpPr>
        <p:spPr>
          <a:xfrm>
            <a:off x="-1381492" y="1437071"/>
            <a:ext cx="185737" cy="176213"/>
          </a:xfrm>
          <a:prstGeom prst="rect">
            <a:avLst/>
          </a:prstGeom>
          <a:solidFill>
            <a:srgbClr val="234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E255BF4-5586-EFC1-128A-FCE0930EB64C}"/>
              </a:ext>
            </a:extLst>
          </p:cNvPr>
          <p:cNvSpPr/>
          <p:nvPr userDrawn="1"/>
        </p:nvSpPr>
        <p:spPr>
          <a:xfrm>
            <a:off x="-1381492" y="1766586"/>
            <a:ext cx="185737" cy="176213"/>
          </a:xfrm>
          <a:prstGeom prst="rect">
            <a:avLst/>
          </a:prstGeom>
          <a:solidFill>
            <a:srgbClr val="CB8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05A80B9-920B-604D-3AAD-EBC8EE9AFE9E}"/>
              </a:ext>
            </a:extLst>
          </p:cNvPr>
          <p:cNvSpPr/>
          <p:nvPr userDrawn="1"/>
        </p:nvSpPr>
        <p:spPr>
          <a:xfrm>
            <a:off x="-1381492" y="2096101"/>
            <a:ext cx="185737" cy="176213"/>
          </a:xfrm>
          <a:prstGeom prst="rect">
            <a:avLst/>
          </a:prstGeom>
          <a:solidFill>
            <a:srgbClr val="79C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4" name="Rectangle 112">
            <a:extLst>
              <a:ext uri="{FF2B5EF4-FFF2-40B4-BE49-F238E27FC236}">
                <a16:creationId xmlns:a16="http://schemas.microsoft.com/office/drawing/2014/main" id="{1EFFC4CE-0356-333F-532B-E42DF6D811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218971" y="1420654"/>
            <a:ext cx="999831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MEDICINA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RGB 237,33,39</a:t>
            </a:r>
          </a:p>
        </p:txBody>
      </p:sp>
      <p:sp>
        <p:nvSpPr>
          <p:cNvPr id="25" name="Rectangle 112">
            <a:extLst>
              <a:ext uri="{FF2B5EF4-FFF2-40B4-BE49-F238E27FC236}">
                <a16:creationId xmlns:a16="http://schemas.microsoft.com/office/drawing/2014/main" id="{E6473F2D-EEF1-DAA0-A5A9-03ED988493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218971" y="1755177"/>
            <a:ext cx="999831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RGB 150,26,58</a:t>
            </a:r>
          </a:p>
        </p:txBody>
      </p:sp>
      <p:sp>
        <p:nvSpPr>
          <p:cNvPr id="26" name="Rectangle 112">
            <a:extLst>
              <a:ext uri="{FF2B5EF4-FFF2-40B4-BE49-F238E27FC236}">
                <a16:creationId xmlns:a16="http://schemas.microsoft.com/office/drawing/2014/main" id="{6BCC4544-4D16-0247-C90E-EC8817ADF9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218971" y="2089700"/>
            <a:ext cx="999831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INGEGNERIA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RGB 0, 0, 0</a:t>
            </a:r>
          </a:p>
        </p:txBody>
      </p:sp>
      <p:sp>
        <p:nvSpPr>
          <p:cNvPr id="27" name="Rectangle 112">
            <a:extLst>
              <a:ext uri="{FF2B5EF4-FFF2-40B4-BE49-F238E27FC236}">
                <a16:creationId xmlns:a16="http://schemas.microsoft.com/office/drawing/2014/main" id="{ABDF39C8-792F-A952-3152-A0694263BE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51167" y="1420654"/>
            <a:ext cx="1063786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GIURISPRUDENZA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RGB 35,73,139</a:t>
            </a:r>
          </a:p>
        </p:txBody>
      </p:sp>
      <p:sp>
        <p:nvSpPr>
          <p:cNvPr id="28" name="Rectangle 112">
            <a:extLst>
              <a:ext uri="{FF2B5EF4-FFF2-40B4-BE49-F238E27FC236}">
                <a16:creationId xmlns:a16="http://schemas.microsoft.com/office/drawing/2014/main" id="{52D45312-9748-7C0A-AC9B-C346984E7C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51167" y="1755177"/>
            <a:ext cx="1094385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LETTERE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RGB 203,135,186</a:t>
            </a:r>
          </a:p>
        </p:txBody>
      </p:sp>
      <p:sp>
        <p:nvSpPr>
          <p:cNvPr id="29" name="Rectangle 112">
            <a:extLst>
              <a:ext uri="{FF2B5EF4-FFF2-40B4-BE49-F238E27FC236}">
                <a16:creationId xmlns:a16="http://schemas.microsoft.com/office/drawing/2014/main" id="{B2AE4D98-AC7A-D9A5-A6A2-9B83BEB594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51167" y="2089700"/>
            <a:ext cx="999831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SCIENZE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900" noProof="0">
                <a:latin typeface="Arial" panose="020B0604020202020204" pitchFamily="34" charset="0"/>
                <a:cs typeface="Arial" panose="020B0604020202020204" pitchFamily="34" charset="0"/>
              </a:rPr>
              <a:t>RGB 121,194,90</a:t>
            </a:r>
          </a:p>
        </p:txBody>
      </p:sp>
      <p:sp>
        <p:nvSpPr>
          <p:cNvPr id="16" name="Rectangle 111">
            <a:extLst>
              <a:ext uri="{FF2B5EF4-FFF2-40B4-BE49-F238E27FC236}">
                <a16:creationId xmlns:a16="http://schemas.microsoft.com/office/drawing/2014/main" id="{CC0C08EF-29D7-0650-C582-86E39DA6C4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453976" y="2425616"/>
            <a:ext cx="185359" cy="196510"/>
          </a:xfrm>
          <a:prstGeom prst="rect">
            <a:avLst/>
          </a:prstGeom>
          <a:solidFill>
            <a:srgbClr val="898989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1800" noProof="0">
              <a:latin typeface="Circe" panose="020B0502020203020203" pitchFamily="34" charset="0"/>
            </a:endParaRPr>
          </a:p>
        </p:txBody>
      </p:sp>
      <p:sp>
        <p:nvSpPr>
          <p:cNvPr id="17" name="Rectangle 106">
            <a:extLst>
              <a:ext uri="{FF2B5EF4-FFF2-40B4-BE49-F238E27FC236}">
                <a16:creationId xmlns:a16="http://schemas.microsoft.com/office/drawing/2014/main" id="{45719105-1E99-8A29-D547-FF9690AC2C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199907" y="2424223"/>
            <a:ext cx="2143125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GRIGIO GRAFICA</a:t>
            </a:r>
            <a:b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RGB 127,127,127</a:t>
            </a:r>
          </a:p>
        </p:txBody>
      </p:sp>
      <p:sp>
        <p:nvSpPr>
          <p:cNvPr id="18" name="Rectangle 111">
            <a:extLst>
              <a:ext uri="{FF2B5EF4-FFF2-40B4-BE49-F238E27FC236}">
                <a16:creationId xmlns:a16="http://schemas.microsoft.com/office/drawing/2014/main" id="{666785DB-059D-FC2C-963B-ADFABA731A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454354" y="2775429"/>
            <a:ext cx="185359" cy="196510"/>
          </a:xfrm>
          <a:prstGeom prst="rect">
            <a:avLst/>
          </a:prstGeom>
          <a:solidFill>
            <a:srgbClr val="F0892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1800" noProof="0">
              <a:latin typeface="Circe" panose="020B0502020203020203" pitchFamily="34" charset="0"/>
            </a:endParaRPr>
          </a:p>
        </p:txBody>
      </p:sp>
      <p:sp>
        <p:nvSpPr>
          <p:cNvPr id="20" name="Rectangle 106">
            <a:extLst>
              <a:ext uri="{FF2B5EF4-FFF2-40B4-BE49-F238E27FC236}">
                <a16:creationId xmlns:a16="http://schemas.microsoft.com/office/drawing/2014/main" id="{7F765AF5-466A-E30F-67A0-D5E9D2598A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200285" y="2758746"/>
            <a:ext cx="2143125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ARANCIONE</a:t>
            </a:r>
            <a:b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it-IT" altLang="it-IT" sz="900" noProof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RGB 240,137,34</a:t>
            </a:r>
          </a:p>
        </p:txBody>
      </p:sp>
      <p:sp>
        <p:nvSpPr>
          <p:cNvPr id="31" name="Rectangle 111">
            <a:extLst>
              <a:ext uri="{FF2B5EF4-FFF2-40B4-BE49-F238E27FC236}">
                <a16:creationId xmlns:a16="http://schemas.microsoft.com/office/drawing/2014/main" id="{9B864F56-2B1E-7E67-5CA5-AC78971E75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357422" y="2778240"/>
            <a:ext cx="185359" cy="196510"/>
          </a:xfrm>
          <a:prstGeom prst="rect">
            <a:avLst/>
          </a:prstGeom>
          <a:solidFill>
            <a:srgbClr val="1D8BC2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1800" noProof="0">
              <a:latin typeface="Circe" panose="020B0502020203020203" pitchFamily="34" charset="0"/>
            </a:endParaRPr>
          </a:p>
        </p:txBody>
      </p:sp>
      <p:sp>
        <p:nvSpPr>
          <p:cNvPr id="32" name="Rectangle 106">
            <a:extLst>
              <a:ext uri="{FF2B5EF4-FFF2-40B4-BE49-F238E27FC236}">
                <a16:creationId xmlns:a16="http://schemas.microsoft.com/office/drawing/2014/main" id="{4D7CB1D1-CACB-867D-010A-A8B9620293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03353" y="2760152"/>
            <a:ext cx="932793" cy="2527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900" noProof="0">
                <a:latin typeface="+mj-lt"/>
                <a:ea typeface="MS PGothic" pitchFamily="34" charset="-128"/>
                <a:cs typeface="Tahoma" pitchFamily="34" charset="0"/>
              </a:rPr>
              <a:t>AZZURRO</a:t>
            </a:r>
            <a:br>
              <a:rPr lang="it-IT" altLang="it-IT" sz="900" noProof="0">
                <a:latin typeface="+mj-lt"/>
                <a:ea typeface="MS PGothic" pitchFamily="34" charset="-128"/>
                <a:cs typeface="Tahoma" pitchFamily="34" charset="0"/>
              </a:rPr>
            </a:br>
            <a:r>
              <a:rPr lang="it-IT" altLang="it-IT" sz="900" noProof="0">
                <a:latin typeface="+mj-lt"/>
                <a:ea typeface="MS PGothic" pitchFamily="34" charset="-128"/>
                <a:cs typeface="Tahoma" pitchFamily="34" charset="0"/>
              </a:rPr>
              <a:t>RGB 29,139,194</a:t>
            </a:r>
          </a:p>
        </p:txBody>
      </p:sp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E5186588-4AA5-0C4D-4A78-BDC4513AE0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73016" y="69845"/>
            <a:ext cx="2308454" cy="5498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2" r:id="rId3"/>
    <p:sldLayoutId id="2147483650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7D3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34893B"/>
        </a:buClr>
        <a:buSzPct val="80000"/>
        <a:buFont typeface="Wingdings 3" charset="2"/>
        <a:buChar char="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34893B"/>
        </a:buClr>
        <a:buSzPct val="80000"/>
        <a:buFont typeface="Wingdings 3" charset="2"/>
        <a:buChar char="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34893B"/>
        </a:buClr>
        <a:buSzPct val="80000"/>
        <a:buFont typeface="Wingdings 3" charset="2"/>
        <a:buChar char="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34893B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34893B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fluka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12B06-7B10-E1DC-5947-FA274C691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3401862"/>
            <a:ext cx="11210697" cy="1646302"/>
          </a:xfrm>
        </p:spPr>
        <p:txBody>
          <a:bodyPr/>
          <a:lstStyle/>
          <a:p>
            <a:r>
              <a:rPr lang="en-GB">
                <a:latin typeface="Arial"/>
                <a:ea typeface="Tahoma"/>
                <a:cs typeface="Arial"/>
              </a:rPr>
              <a:t>AREA DI FISICA APPLICATA</a:t>
            </a:r>
          </a:p>
          <a:p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702E66-3615-B9DD-315E-A2695AB43B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err="1">
                <a:latin typeface="Arial"/>
                <a:cs typeface="Arial"/>
              </a:rPr>
              <a:t>Giornata</a:t>
            </a:r>
            <a:r>
              <a:rPr lang="en-GB">
                <a:latin typeface="Arial"/>
                <a:cs typeface="Arial"/>
              </a:rPr>
              <a:t> di Studio, </a:t>
            </a:r>
            <a:r>
              <a:rPr lang="en-GB" err="1">
                <a:latin typeface="Arial"/>
                <a:cs typeface="Arial"/>
              </a:rPr>
              <a:t>Dipartimento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Fisica</a:t>
            </a:r>
            <a:endParaRPr lang="en-GB" err="1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A74CE6-0F60-FCBF-0D41-1C16749134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Arial"/>
                <a:ea typeface="Tahoma"/>
                <a:cs typeface="Arial"/>
              </a:rPr>
              <a:t>22 </a:t>
            </a:r>
            <a:r>
              <a:rPr lang="en-GB" err="1">
                <a:latin typeface="Arial"/>
                <a:ea typeface="Tahoma"/>
                <a:cs typeface="Arial"/>
              </a:rPr>
              <a:t>settembre</a:t>
            </a:r>
            <a:r>
              <a:rPr lang="en-GB">
                <a:latin typeface="Arial"/>
                <a:ea typeface="Tahoma"/>
                <a:cs typeface="Arial"/>
              </a:rPr>
              <a:t>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1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4B0C6-68CA-9BCC-86DE-B878FB73F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976406-3F82-5D16-786F-0EB8A06535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285750" indent="-285750" algn="just">
              <a:spcBef>
                <a:spcPts val="1000"/>
              </a:spcBef>
              <a:buFont typeface="Arial"/>
              <a:buChar char="•"/>
            </a:pPr>
            <a:r>
              <a:rPr lang="it" sz="2000" b="1">
                <a:solidFill>
                  <a:srgbClr val="000000"/>
                </a:solidFill>
                <a:latin typeface="Arial"/>
                <a:ea typeface="Tahoma"/>
                <a:cs typeface="Arial"/>
              </a:rPr>
              <a:t>Linea 1 :</a:t>
            </a:r>
            <a:r>
              <a:rPr lang="it" sz="2000">
                <a:solidFill>
                  <a:srgbClr val="000000"/>
                </a:solidFill>
                <a:latin typeface="Arial"/>
                <a:ea typeface="Tahoma"/>
                <a:cs typeface="Arial"/>
              </a:rPr>
              <a:t>  Fisica dei Sistemi Biologici, e del Sistema Uditivo con applicazioni mediche e spaziali</a:t>
            </a:r>
            <a:endParaRPr lang="en-GB" sz="2000">
              <a:solidFill>
                <a:srgbClr val="000000"/>
              </a:solidFill>
              <a:latin typeface="Arial"/>
              <a:ea typeface="Tahoma"/>
              <a:cs typeface="Arial"/>
            </a:endParaRPr>
          </a:p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749138-9C08-6655-465D-3287D09010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1D254C-59A5-0E0E-58D5-BE9E2207A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err="1">
                <a:latin typeface="Arial"/>
                <a:ea typeface="Tahoma"/>
                <a:cs typeface="Arial"/>
              </a:rPr>
              <a:t>Fisica</a:t>
            </a:r>
            <a:r>
              <a:rPr lang="en-GB">
                <a:latin typeface="Arial"/>
                <a:ea typeface="Tahoma"/>
                <a:cs typeface="Arial"/>
              </a:rPr>
              <a:t> </a:t>
            </a:r>
            <a:r>
              <a:rPr lang="en-GB" err="1">
                <a:latin typeface="Arial"/>
                <a:ea typeface="Tahoma"/>
                <a:cs typeface="Arial"/>
              </a:rPr>
              <a:t>dei</a:t>
            </a:r>
            <a:r>
              <a:rPr lang="en-GB">
                <a:latin typeface="Arial"/>
                <a:ea typeface="Tahoma"/>
                <a:cs typeface="Arial"/>
              </a:rPr>
              <a:t> </a:t>
            </a:r>
            <a:r>
              <a:rPr lang="en-GB" err="1">
                <a:latin typeface="Arial"/>
                <a:ea typeface="Tahoma"/>
                <a:cs typeface="Arial"/>
              </a:rPr>
              <a:t>Sistemi</a:t>
            </a:r>
            <a:r>
              <a:rPr lang="en-GB">
                <a:latin typeface="Arial"/>
                <a:ea typeface="Tahoma"/>
                <a:cs typeface="Arial"/>
              </a:rPr>
              <a:t> </a:t>
            </a:r>
            <a:r>
              <a:rPr lang="en-GB" err="1">
                <a:latin typeface="Arial"/>
                <a:ea typeface="Tahoma"/>
                <a:cs typeface="Arial"/>
              </a:rPr>
              <a:t>Biologici</a:t>
            </a:r>
            <a:endParaRPr lang="en-GB" err="1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696E82-83E5-4B07-2B2B-3C21E0F67A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465B2D-51F5-CEA3-4C42-CEDDF3671F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BD5F7-4BD6-2F09-4720-56617CB83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 | Leonardo Pre-exascale Supercomputer">
            <a:extLst>
              <a:ext uri="{FF2B5EF4-FFF2-40B4-BE49-F238E27FC236}">
                <a16:creationId xmlns:a16="http://schemas.microsoft.com/office/drawing/2014/main" id="{852ECB31-16FF-B93C-4D54-A6E17833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12" y="4928612"/>
            <a:ext cx="3390741" cy="190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9">
            <a:extLst>
              <a:ext uri="{FF2B5EF4-FFF2-40B4-BE49-F238E27FC236}">
                <a16:creationId xmlns:a16="http://schemas.microsoft.com/office/drawing/2014/main" id="{B5FB630D-C026-0FBE-F8C8-74A9D9E8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Struttura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dinamica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macromolecole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biologiche</a:t>
            </a:r>
            <a:endParaRPr lang="en-US" err="1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7EBD3683-409E-4CDE-7A37-E9988370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2" y="1487415"/>
            <a:ext cx="6781561" cy="500564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dirty="0">
              <a:latin typeface="Arial"/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Come? </a:t>
            </a:r>
            <a:r>
              <a:rPr lang="en-GB" dirty="0">
                <a:latin typeface="Arial"/>
                <a:cs typeface="Arial"/>
              </a:rPr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  1- </a:t>
            </a:r>
            <a:r>
              <a:rPr lang="en-GB" dirty="0" err="1">
                <a:latin typeface="Arial"/>
                <a:cs typeface="Arial"/>
              </a:rPr>
              <a:t>Esperimenti</a:t>
            </a:r>
            <a:r>
              <a:rPr lang="en-GB" dirty="0">
                <a:latin typeface="Arial"/>
                <a:cs typeface="Arial"/>
              </a:rPr>
              <a:t> con </a:t>
            </a:r>
            <a:r>
              <a:rPr lang="en-GB" dirty="0" err="1">
                <a:latin typeface="Arial"/>
                <a:cs typeface="Arial"/>
              </a:rPr>
              <a:t>sorgenti</a:t>
            </a:r>
            <a:r>
              <a:rPr lang="en-GB" dirty="0">
                <a:latin typeface="Arial"/>
                <a:cs typeface="Arial"/>
              </a:rPr>
              <a:t> di </a:t>
            </a:r>
            <a:r>
              <a:rPr lang="en-GB" dirty="0" err="1">
                <a:latin typeface="Arial"/>
                <a:cs typeface="Arial"/>
              </a:rPr>
              <a:t>raggi</a:t>
            </a:r>
            <a:r>
              <a:rPr lang="en-GB" dirty="0">
                <a:latin typeface="Arial"/>
                <a:cs typeface="Arial"/>
              </a:rPr>
              <a:t> X</a:t>
            </a:r>
            <a:endParaRPr lang="en-GB" dirty="0"/>
          </a:p>
          <a:p>
            <a:pPr lvl="1">
              <a:buFont typeface="Courier New" charset="2"/>
              <a:buChar char="o"/>
            </a:pPr>
            <a:r>
              <a:rPr lang="en-GB" dirty="0" err="1">
                <a:latin typeface="Arial"/>
                <a:cs typeface="Arial"/>
              </a:rPr>
              <a:t>Spettroscopia</a:t>
            </a:r>
            <a:r>
              <a:rPr lang="en-GB" dirty="0">
                <a:latin typeface="Arial"/>
                <a:cs typeface="Arial"/>
              </a:rPr>
              <a:t> di </a:t>
            </a:r>
            <a:r>
              <a:rPr lang="en-GB" dirty="0" err="1">
                <a:latin typeface="Arial"/>
                <a:cs typeface="Arial"/>
              </a:rPr>
              <a:t>assorbimento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dei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raggi</a:t>
            </a:r>
            <a:r>
              <a:rPr lang="en-GB" dirty="0">
                <a:latin typeface="Arial"/>
                <a:cs typeface="Arial"/>
              </a:rPr>
              <a:t> X con luce di </a:t>
            </a:r>
            <a:r>
              <a:rPr lang="en-GB" dirty="0" err="1">
                <a:latin typeface="Arial"/>
                <a:cs typeface="Arial"/>
              </a:rPr>
              <a:t>sincrotrone</a:t>
            </a:r>
            <a:r>
              <a:rPr lang="en-GB" dirty="0">
                <a:latin typeface="Arial"/>
                <a:cs typeface="Arial"/>
              </a:rPr>
              <a:t> (&gt; 15 </a:t>
            </a:r>
            <a:r>
              <a:rPr lang="en-GB" dirty="0" err="1">
                <a:latin typeface="Arial"/>
                <a:cs typeface="Arial"/>
              </a:rPr>
              <a:t>esperimenti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negli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ultimi</a:t>
            </a:r>
            <a:r>
              <a:rPr lang="en-GB" dirty="0">
                <a:latin typeface="Arial"/>
                <a:cs typeface="Arial"/>
              </a:rPr>
              <a:t> 5 anni)</a:t>
            </a:r>
            <a:endParaRPr lang="en-GB" dirty="0"/>
          </a:p>
          <a:p>
            <a:pPr lvl="1">
              <a:buFont typeface="Courier New" charset="2"/>
              <a:buChar char="o"/>
            </a:pPr>
            <a:r>
              <a:rPr lang="en-GB" dirty="0" err="1">
                <a:latin typeface="Arial"/>
                <a:cs typeface="Arial"/>
              </a:rPr>
              <a:t>Cristallografia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Seriale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diffrazione</a:t>
            </a:r>
            <a:r>
              <a:rPr lang="en-GB" dirty="0">
                <a:latin typeface="Arial"/>
                <a:cs typeface="Arial"/>
              </a:rPr>
              <a:t> da fibre e imaging </a:t>
            </a:r>
            <a:r>
              <a:rPr lang="en-GB" dirty="0" err="1">
                <a:latin typeface="Arial"/>
                <a:cs typeface="Arial"/>
              </a:rPr>
              <a:t>coerente</a:t>
            </a:r>
            <a:r>
              <a:rPr lang="en-GB" dirty="0">
                <a:latin typeface="Arial"/>
                <a:cs typeface="Arial"/>
              </a:rPr>
              <a:t> con luce di </a:t>
            </a:r>
            <a:r>
              <a:rPr lang="en-GB" dirty="0" err="1">
                <a:latin typeface="Arial"/>
                <a:cs typeface="Arial"/>
              </a:rPr>
              <a:t>sincrotrone</a:t>
            </a:r>
            <a:r>
              <a:rPr lang="en-GB" dirty="0">
                <a:latin typeface="Arial"/>
                <a:cs typeface="Arial"/>
              </a:rPr>
              <a:t> e Laser a </a:t>
            </a:r>
            <a:r>
              <a:rPr lang="en-GB" dirty="0" err="1">
                <a:latin typeface="Arial"/>
                <a:cs typeface="Arial"/>
              </a:rPr>
              <a:t>Elettroni</a:t>
            </a:r>
            <a:r>
              <a:rPr lang="en-GB" dirty="0">
                <a:latin typeface="Arial"/>
                <a:cs typeface="Arial"/>
              </a:rPr>
              <a:t> Liberi (&gt; 5 </a:t>
            </a:r>
            <a:r>
              <a:rPr lang="en-GB" dirty="0" err="1">
                <a:latin typeface="Arial"/>
                <a:cs typeface="Arial"/>
              </a:rPr>
              <a:t>esperimenti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negli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ultimi</a:t>
            </a:r>
            <a:r>
              <a:rPr lang="en-GB" dirty="0">
                <a:latin typeface="Arial"/>
                <a:cs typeface="Arial"/>
              </a:rPr>
              <a:t> 5 anni)</a:t>
            </a:r>
          </a:p>
          <a:p>
            <a:r>
              <a:rPr lang="en-GB" b="1" dirty="0">
                <a:latin typeface="Arial"/>
                <a:cs typeface="Arial"/>
              </a:rPr>
              <a:t>Come?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  2- </a:t>
            </a:r>
            <a:r>
              <a:rPr lang="en-GB" dirty="0" err="1">
                <a:latin typeface="Arial"/>
                <a:cs typeface="Arial"/>
              </a:rPr>
              <a:t>Simulazioni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Multiscala</a:t>
            </a:r>
            <a:endParaRPr lang="en-GB" dirty="0">
              <a:latin typeface="Arial"/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>
                <a:latin typeface="Arial"/>
                <a:cs typeface="Arial"/>
              </a:rPr>
              <a:t>Dinamica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Molecolare</a:t>
            </a:r>
            <a:r>
              <a:rPr lang="en-GB" dirty="0">
                <a:latin typeface="Arial"/>
                <a:cs typeface="Arial"/>
              </a:rPr>
              <a:t> Classica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>
                <a:latin typeface="Arial"/>
                <a:cs typeface="Arial"/>
              </a:rPr>
              <a:t>Dinamica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Molecolare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i="1" dirty="0">
                <a:latin typeface="Arial"/>
                <a:cs typeface="Arial"/>
              </a:rPr>
              <a:t>ab initio</a:t>
            </a:r>
          </a:p>
          <a:p>
            <a:pPr marL="457200" lvl="1" indent="0">
              <a:buNone/>
            </a:pPr>
            <a:r>
              <a:rPr lang="en-GB" dirty="0">
                <a:latin typeface="Arial"/>
                <a:cs typeface="Arial"/>
              </a:rPr>
              <a:t>     (about 10</a:t>
            </a:r>
            <a:r>
              <a:rPr lang="en-GB" baseline="30000" dirty="0">
                <a:latin typeface="Arial"/>
                <a:cs typeface="Arial"/>
              </a:rPr>
              <a:t>7</a:t>
            </a:r>
            <a:r>
              <a:rPr lang="en-GB" dirty="0">
                <a:latin typeface="Arial"/>
                <a:cs typeface="Arial"/>
              </a:rPr>
              <a:t> core hours </a:t>
            </a:r>
            <a:r>
              <a:rPr lang="en-GB" dirty="0" err="1">
                <a:latin typeface="Arial"/>
                <a:cs typeface="Arial"/>
              </a:rPr>
              <a:t>negli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ultimi</a:t>
            </a:r>
            <a:r>
              <a:rPr lang="en-GB" dirty="0">
                <a:latin typeface="Arial"/>
                <a:cs typeface="Arial"/>
              </a:rPr>
              <a:t> 5 anni)</a:t>
            </a:r>
          </a:p>
          <a:p>
            <a:pPr lvl="1">
              <a:buFont typeface="Courier New" charset="2"/>
              <a:buChar char="o"/>
            </a:pP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1B494E-117F-AC7B-26C8-A509561A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8CB05A-6E91-08B2-5126-8D0E26CF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F0FD8F-0060-EBFF-01D3-136C70A7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CAE3F-1599-3DDF-D72D-4032D995A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32" y="1717571"/>
            <a:ext cx="2707160" cy="1526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14BA5-4F5A-0796-D7D3-BBEC0CBF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180739" y="2941865"/>
            <a:ext cx="2954113" cy="2328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793C47-C44F-DE9A-5D80-9E31B2BDE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08" y="4827813"/>
            <a:ext cx="2796269" cy="9035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239851-ECC0-82EC-3376-45C51E078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291" y="5673499"/>
            <a:ext cx="1627415" cy="53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7CBB4-282D-2C4E-31AD-70DE9B303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E7E7DA7A-5CEE-C581-FDA0-BCBA6426D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Arial"/>
                <a:cs typeface="Arial"/>
              </a:rPr>
              <a:t>Struttura</a:t>
            </a:r>
            <a:r>
              <a:rPr lang="en-GB" dirty="0">
                <a:latin typeface="Arial"/>
                <a:cs typeface="Arial"/>
              </a:rPr>
              <a:t> e </a:t>
            </a:r>
            <a:r>
              <a:rPr lang="en-GB" dirty="0" err="1">
                <a:latin typeface="Arial"/>
                <a:cs typeface="Arial"/>
              </a:rPr>
              <a:t>dinamica</a:t>
            </a:r>
            <a:r>
              <a:rPr lang="en-GB" dirty="0">
                <a:latin typeface="Arial"/>
                <a:cs typeface="Arial"/>
              </a:rPr>
              <a:t> di </a:t>
            </a:r>
            <a:r>
              <a:rPr lang="en-GB" dirty="0" err="1">
                <a:latin typeface="Arial"/>
                <a:cs typeface="Arial"/>
              </a:rPr>
              <a:t>macromolecole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biologiche</a:t>
            </a:r>
            <a:endParaRPr lang="en-US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E0D364E-E1DC-9D54-9624-C20FFC0C6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b="1" dirty="0">
                <a:latin typeface="Arial"/>
                <a:cs typeface="Arial"/>
              </a:rPr>
              <a:t>Cosa?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>
                <a:latin typeface="Arial"/>
                <a:cs typeface="Arial"/>
              </a:rPr>
              <a:t>Meccanismi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patogenetici</a:t>
            </a:r>
            <a:r>
              <a:rPr lang="en-GB" dirty="0">
                <a:latin typeface="Arial"/>
                <a:cs typeface="Arial"/>
              </a:rPr>
              <a:t> &amp; Terapie</a:t>
            </a:r>
          </a:p>
          <a:p>
            <a:pPr marL="457200" lvl="1" indent="0">
              <a:buNone/>
            </a:pPr>
            <a:r>
              <a:rPr lang="en-GB" dirty="0">
                <a:latin typeface="Arial"/>
                <a:cs typeface="Arial"/>
              </a:rPr>
              <a:t>	</a:t>
            </a:r>
            <a:r>
              <a:rPr lang="en-GB" dirty="0" err="1">
                <a:latin typeface="Arial"/>
                <a:cs typeface="Arial"/>
              </a:rPr>
              <a:t>Malattie</a:t>
            </a:r>
            <a:r>
              <a:rPr lang="en-GB" dirty="0">
                <a:latin typeface="Arial"/>
                <a:cs typeface="Arial"/>
              </a:rPr>
              <a:t> da </a:t>
            </a:r>
            <a:r>
              <a:rPr lang="en-GB" b="1" dirty="0">
                <a:latin typeface="Arial"/>
                <a:cs typeface="Arial"/>
              </a:rPr>
              <a:t>misfolding di </a:t>
            </a:r>
            <a:r>
              <a:rPr lang="en-GB" b="1" dirty="0" err="1">
                <a:latin typeface="Arial"/>
                <a:cs typeface="Arial"/>
              </a:rPr>
              <a:t>proteine</a:t>
            </a:r>
            <a:r>
              <a:rPr lang="en-GB" b="1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(Alzheimer e Parkinson), SARS-Cov2, </a:t>
            </a:r>
          </a:p>
          <a:p>
            <a:pPr marL="457200" lvl="1" indent="0">
              <a:buNone/>
            </a:pPr>
            <a:r>
              <a:rPr lang="en-GB" b="1" dirty="0">
                <a:latin typeface="Arial"/>
                <a:cs typeface="Arial"/>
              </a:rPr>
              <a:t>	</a:t>
            </a:r>
            <a:r>
              <a:rPr lang="en-GB" b="1" dirty="0" err="1">
                <a:latin typeface="Arial"/>
                <a:cs typeface="Arial"/>
              </a:rPr>
              <a:t>strategie</a:t>
            </a:r>
            <a:r>
              <a:rPr lang="en-GB" b="1" dirty="0">
                <a:latin typeface="Arial"/>
                <a:cs typeface="Arial"/>
              </a:rPr>
              <a:t> </a:t>
            </a:r>
            <a:r>
              <a:rPr lang="en-GB" b="1" dirty="0" err="1">
                <a:latin typeface="Arial"/>
                <a:cs typeface="Arial"/>
              </a:rPr>
              <a:t>anticancro</a:t>
            </a:r>
            <a:r>
              <a:rPr lang="en-GB" b="1" dirty="0">
                <a:latin typeface="Arial"/>
                <a:cs typeface="Arial"/>
              </a:rPr>
              <a:t> </a:t>
            </a:r>
            <a:r>
              <a:rPr lang="en-GB" b="1" dirty="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chemioterapia</a:t>
            </a:r>
            <a:r>
              <a:rPr lang="en-GB" dirty="0">
                <a:latin typeface="Arial"/>
                <a:cs typeface="Arial"/>
              </a:rPr>
              <a:t> e </a:t>
            </a:r>
            <a:r>
              <a:rPr lang="en-GB" dirty="0" err="1">
                <a:latin typeface="Arial"/>
                <a:cs typeface="Arial"/>
              </a:rPr>
              <a:t>ioni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metallici</a:t>
            </a:r>
            <a:r>
              <a:rPr lang="en-GB" dirty="0">
                <a:latin typeface="Arial"/>
                <a:cs typeface="Arial"/>
              </a:rPr>
              <a:t>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Arial"/>
                <a:cs typeface="Arial"/>
              </a:rPr>
              <a:t>Energia </a:t>
            </a:r>
            <a:r>
              <a:rPr lang="en-GB" dirty="0" err="1">
                <a:latin typeface="Arial"/>
                <a:cs typeface="Arial"/>
              </a:rPr>
              <a:t>verde</a:t>
            </a:r>
            <a:r>
              <a:rPr lang="en-GB" dirty="0">
                <a:latin typeface="Arial"/>
                <a:cs typeface="Arial"/>
              </a:rPr>
              <a:t> ed </a:t>
            </a:r>
            <a:r>
              <a:rPr lang="en-GB" dirty="0" err="1">
                <a:latin typeface="Arial"/>
                <a:cs typeface="Arial"/>
              </a:rPr>
              <a:t>economia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circolare</a:t>
            </a:r>
            <a:endParaRPr lang="en-GB" dirty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GB" dirty="0">
                <a:latin typeface="Arial"/>
                <a:cs typeface="Arial"/>
              </a:rPr>
              <a:t>	</a:t>
            </a:r>
            <a:r>
              <a:rPr lang="en-GB" dirty="0" err="1">
                <a:latin typeface="Arial"/>
                <a:cs typeface="Arial"/>
              </a:rPr>
              <a:t>Idrogenasi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bufferine</a:t>
            </a:r>
            <a:r>
              <a:rPr lang="en-GB" dirty="0">
                <a:latin typeface="Arial"/>
                <a:cs typeface="Arial"/>
              </a:rPr>
              <a:t>, </a:t>
            </a:r>
            <a:r>
              <a:rPr lang="en-GB" dirty="0" err="1">
                <a:latin typeface="Arial"/>
                <a:cs typeface="Arial"/>
              </a:rPr>
              <a:t>lignina</a:t>
            </a:r>
            <a:endParaRPr lang="en-GB" dirty="0">
              <a:latin typeface="Arial"/>
              <a:cs typeface="Arial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dirty="0">
              <a:latin typeface="Arial"/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(con) chi?</a:t>
            </a:r>
            <a:endParaRPr lang="en-GB" b="1" dirty="0"/>
          </a:p>
          <a:p>
            <a:pPr lvl="1">
              <a:buFont typeface="Courier New" charset="2"/>
              <a:buChar char="o"/>
            </a:pPr>
            <a:r>
              <a:rPr lang="en-GB" dirty="0" err="1">
                <a:latin typeface="Arial"/>
                <a:cs typeface="Arial"/>
              </a:rPr>
              <a:t>Collaborazioni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attive</a:t>
            </a:r>
            <a:r>
              <a:rPr lang="en-GB" dirty="0">
                <a:latin typeface="Arial"/>
                <a:cs typeface="Arial"/>
              </a:rPr>
              <a:t> con </a:t>
            </a:r>
            <a:r>
              <a:rPr lang="en-GB" dirty="0" err="1">
                <a:latin typeface="Arial"/>
                <a:cs typeface="Arial"/>
              </a:rPr>
              <a:t>istituti</a:t>
            </a:r>
            <a:r>
              <a:rPr lang="en-GB" dirty="0">
                <a:latin typeface="Arial"/>
                <a:cs typeface="Arial"/>
              </a:rPr>
              <a:t> di </a:t>
            </a:r>
            <a:r>
              <a:rPr lang="en-GB" dirty="0" err="1">
                <a:latin typeface="Arial"/>
                <a:cs typeface="Arial"/>
              </a:rPr>
              <a:t>ricerca</a:t>
            </a:r>
            <a:r>
              <a:rPr lang="en-GB" dirty="0">
                <a:latin typeface="Arial"/>
                <a:cs typeface="Arial"/>
              </a:rPr>
              <a:t> </a:t>
            </a:r>
          </a:p>
          <a:p>
            <a:pPr marL="457200" lvl="1" indent="0">
              <a:buNone/>
            </a:pPr>
            <a:r>
              <a:rPr lang="en-GB" dirty="0">
                <a:latin typeface="Arial"/>
                <a:cs typeface="Arial"/>
              </a:rPr>
              <a:t>  in Italia, in Europa e </a:t>
            </a:r>
            <a:r>
              <a:rPr lang="en-GB" dirty="0" err="1">
                <a:latin typeface="Arial"/>
                <a:cs typeface="Arial"/>
              </a:rPr>
              <a:t>nel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mondo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C9D861-4B53-A1CE-9E8C-87EB2A15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B22997-5636-083A-E551-67E56F36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4AEE95-FC05-4160-B301-10C9ADCD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F6C53-FF12-9265-68CD-C582035A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587" y="3746928"/>
            <a:ext cx="5821947" cy="3079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293CD-CDA8-A1A2-A5DF-E6E9D4784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367" y="1488667"/>
            <a:ext cx="2358009" cy="1153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5F349-E670-9F0D-58CC-DA01977C3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423" y="2668254"/>
            <a:ext cx="3493524" cy="1035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0FB42-F3E2-03D5-808F-E460BE611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873" y="5544468"/>
            <a:ext cx="3539218" cy="9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5F5F-7087-95C4-9B8F-1025B7A3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1CD6FFD9-EFE5-6C9D-BA2B-6A099220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Arial"/>
                <a:cs typeface="Arial"/>
              </a:rPr>
              <a:t>Metalli</a:t>
            </a:r>
            <a:r>
              <a:rPr lang="en-GB">
                <a:latin typeface="Arial"/>
                <a:cs typeface="Arial"/>
              </a:rPr>
              <a:t>, stress </a:t>
            </a:r>
            <a:r>
              <a:rPr lang="en-GB" err="1">
                <a:latin typeface="Arial"/>
                <a:cs typeface="Arial"/>
              </a:rPr>
              <a:t>ossidativo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malattie</a:t>
            </a:r>
            <a:r>
              <a:rPr lang="en-GB">
                <a:latin typeface="Arial"/>
                <a:cs typeface="Arial"/>
              </a:rPr>
              <a:t> di Alzheimer &amp; Parkinson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3877BC-E975-D88E-7240-242052AD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4C5696-7246-EC33-C3B1-12F97FC9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9457C1-59A5-7D8B-FD83-5E95A835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DE86A-2C3F-750F-AA1A-51BBD9B3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806" y="1512365"/>
            <a:ext cx="5805065" cy="3480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0360C-52B1-7B38-E01D-4B31BCCFA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322" y="4131227"/>
            <a:ext cx="1153104" cy="769310"/>
          </a:xfrm>
          <a:prstGeom prst="rect">
            <a:avLst/>
          </a:prstGeom>
        </p:spPr>
      </p:pic>
      <p:sp>
        <p:nvSpPr>
          <p:cNvPr id="12" name="Segnaposto contenuto 10">
            <a:extLst>
              <a:ext uri="{FF2B5EF4-FFF2-40B4-BE49-F238E27FC236}">
                <a16:creationId xmlns:a16="http://schemas.microsoft.com/office/drawing/2014/main" id="{580AB02C-16E5-860C-B29C-1121CF5E7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2" y="1487415"/>
            <a:ext cx="6366543" cy="49852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I </a:t>
            </a:r>
            <a:r>
              <a:rPr lang="en-GB" err="1">
                <a:latin typeface="Arial"/>
                <a:cs typeface="Arial"/>
              </a:rPr>
              <a:t>complessi</a:t>
            </a:r>
            <a:r>
              <a:rPr lang="en-GB">
                <a:latin typeface="Arial"/>
                <a:cs typeface="Arial"/>
              </a:rPr>
              <a:t> Cu-peptide </a:t>
            </a:r>
            <a:r>
              <a:rPr lang="en-GB" err="1">
                <a:latin typeface="Arial"/>
                <a:cs typeface="Arial"/>
              </a:rPr>
              <a:t>amiloide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catalizzano</a:t>
            </a:r>
            <a:r>
              <a:rPr lang="en-GB">
                <a:latin typeface="Arial"/>
                <a:cs typeface="Arial"/>
              </a:rPr>
              <a:t> la </a:t>
            </a:r>
            <a:r>
              <a:rPr lang="en-GB" err="1">
                <a:latin typeface="Arial"/>
                <a:cs typeface="Arial"/>
              </a:rPr>
              <a:t>produzione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radicali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liberi</a:t>
            </a: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10ECC-07B3-A439-3FB5-B7093B5FB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05" y="2483540"/>
            <a:ext cx="5574363" cy="2252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36F5B-2A98-976F-46C5-8B325004F936}"/>
              </a:ext>
            </a:extLst>
          </p:cNvPr>
          <p:cNvSpPr txBox="1"/>
          <p:nvPr/>
        </p:nvSpPr>
        <p:spPr>
          <a:xfrm>
            <a:off x="651819" y="5012725"/>
            <a:ext cx="1119213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"/>
                <a:cs typeface="Segoe UI"/>
              </a:rPr>
              <a:t>La </a:t>
            </a:r>
            <a:r>
              <a:rPr lang="en-GB" sz="2000" err="1">
                <a:latin typeface="Arial"/>
                <a:cs typeface="Segoe UI"/>
              </a:rPr>
              <a:t>Spettroscopia</a:t>
            </a:r>
            <a:r>
              <a:rPr lang="en-GB" sz="2000">
                <a:latin typeface="Arial"/>
                <a:cs typeface="Segoe UI"/>
              </a:rPr>
              <a:t> di </a:t>
            </a:r>
            <a:r>
              <a:rPr lang="en-GB" sz="2000" err="1">
                <a:latin typeface="Arial"/>
                <a:cs typeface="Segoe UI"/>
              </a:rPr>
              <a:t>Assorbimento</a:t>
            </a:r>
            <a:r>
              <a:rPr lang="en-GB" sz="2000">
                <a:latin typeface="Arial"/>
                <a:cs typeface="Segoe UI"/>
              </a:rPr>
              <a:t> </a:t>
            </a:r>
            <a:r>
              <a:rPr lang="en-GB" sz="2000" err="1">
                <a:latin typeface="Arial"/>
                <a:cs typeface="Segoe UI"/>
              </a:rPr>
              <a:t>dei</a:t>
            </a:r>
            <a:r>
              <a:rPr lang="en-GB" sz="2000">
                <a:latin typeface="Arial"/>
                <a:cs typeface="Segoe UI"/>
              </a:rPr>
              <a:t> </a:t>
            </a:r>
            <a:r>
              <a:rPr lang="en-GB" sz="2000" err="1">
                <a:latin typeface="Arial"/>
                <a:cs typeface="Segoe UI"/>
              </a:rPr>
              <a:t>raggi</a:t>
            </a:r>
            <a:r>
              <a:rPr lang="en-GB" sz="2000">
                <a:latin typeface="Arial"/>
                <a:cs typeface="Segoe UI"/>
              </a:rPr>
              <a:t> X </a:t>
            </a:r>
            <a:r>
              <a:rPr lang="en-GB" sz="2000" err="1">
                <a:latin typeface="Arial"/>
                <a:cs typeface="Segoe UI"/>
              </a:rPr>
              <a:t>inmodalità</a:t>
            </a:r>
            <a:r>
              <a:rPr lang="en-GB" sz="2000">
                <a:latin typeface="Arial"/>
                <a:cs typeface="Segoe UI"/>
              </a:rPr>
              <a:t> X-ray pump- X-ray probe, </a:t>
            </a:r>
            <a:r>
              <a:rPr lang="en-GB" sz="2000" err="1">
                <a:latin typeface="Arial"/>
                <a:cs typeface="Segoe UI"/>
              </a:rPr>
              <a:t>supportata</a:t>
            </a:r>
            <a:r>
              <a:rPr lang="en-GB" sz="2000">
                <a:latin typeface="Arial"/>
                <a:cs typeface="Segoe UI"/>
              </a:rPr>
              <a:t> da </a:t>
            </a:r>
            <a:r>
              <a:rPr lang="en-GB" sz="2000" err="1">
                <a:latin typeface="Arial"/>
                <a:cs typeface="Segoe UI"/>
              </a:rPr>
              <a:t>simulazioni</a:t>
            </a:r>
            <a:r>
              <a:rPr lang="en-GB" sz="2000">
                <a:latin typeface="Arial"/>
                <a:cs typeface="Segoe UI"/>
              </a:rPr>
              <a:t> di </a:t>
            </a:r>
            <a:r>
              <a:rPr lang="en-GB" sz="2000" err="1">
                <a:latin typeface="Arial"/>
                <a:cs typeface="Segoe UI"/>
              </a:rPr>
              <a:t>dinamica</a:t>
            </a:r>
            <a:r>
              <a:rPr lang="en-GB" sz="2000">
                <a:latin typeface="Arial"/>
                <a:cs typeface="Segoe UI"/>
              </a:rPr>
              <a:t> </a:t>
            </a:r>
            <a:r>
              <a:rPr lang="en-GB" sz="2000" err="1">
                <a:latin typeface="Arial"/>
                <a:cs typeface="Segoe UI"/>
              </a:rPr>
              <a:t>molecolare</a:t>
            </a:r>
            <a:r>
              <a:rPr lang="en-GB" sz="2000">
                <a:latin typeface="Arial"/>
                <a:cs typeface="Segoe UI"/>
              </a:rPr>
              <a:t> </a:t>
            </a:r>
            <a:r>
              <a:rPr lang="en-GB" sz="2000" err="1">
                <a:latin typeface="Arial"/>
                <a:cs typeface="Segoe UI"/>
              </a:rPr>
              <a:t>multiscala,</a:t>
            </a:r>
            <a:r>
              <a:rPr lang="en-GB" sz="2000" err="1">
                <a:latin typeface="Arial"/>
                <a:cs typeface="Arial"/>
              </a:rPr>
              <a:t>caratterizza</a:t>
            </a:r>
            <a:r>
              <a:rPr lang="en-GB" sz="2000">
                <a:latin typeface="Arial"/>
                <a:cs typeface="Arial"/>
              </a:rPr>
              <a:t> lo</a:t>
            </a:r>
            <a:r>
              <a:rPr lang="en-GB" sz="2000" b="1">
                <a:latin typeface="Arial"/>
                <a:cs typeface="Arial"/>
              </a:rPr>
              <a:t> </a:t>
            </a:r>
            <a:r>
              <a:rPr lang="en-GB" sz="2000" b="1" err="1">
                <a:latin typeface="Arial"/>
                <a:cs typeface="Arial"/>
              </a:rPr>
              <a:t>stato</a:t>
            </a:r>
            <a:r>
              <a:rPr lang="en-GB" sz="2000" b="1">
                <a:latin typeface="Arial"/>
                <a:cs typeface="Arial"/>
              </a:rPr>
              <a:t> </a:t>
            </a:r>
            <a:r>
              <a:rPr lang="en-GB" sz="2000" b="1" err="1">
                <a:latin typeface="Arial"/>
                <a:cs typeface="Arial"/>
              </a:rPr>
              <a:t>intermedio</a:t>
            </a:r>
            <a:r>
              <a:rPr lang="en-GB" sz="2000" b="1">
                <a:latin typeface="Arial"/>
                <a:cs typeface="Arial"/>
              </a:rPr>
              <a:t> </a:t>
            </a:r>
            <a:r>
              <a:rPr lang="en-GB" sz="2000" b="1" err="1">
                <a:latin typeface="Arial"/>
                <a:cs typeface="Arial"/>
              </a:rPr>
              <a:t>metastabile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che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rende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possibile</a:t>
            </a:r>
            <a:r>
              <a:rPr lang="en-GB" sz="2000">
                <a:latin typeface="Arial"/>
                <a:cs typeface="Arial"/>
              </a:rPr>
              <a:t> la </a:t>
            </a:r>
            <a:r>
              <a:rPr lang="en-GB" sz="2000" err="1">
                <a:latin typeface="Arial"/>
                <a:cs typeface="Arial"/>
              </a:rPr>
              <a:t>reazione</a:t>
            </a:r>
            <a:endParaRPr lang="en-US" sz="200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70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92EB9-2D95-D249-35B0-B5E9AA3F5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36AEFD5F-DBA8-5B89-DA10-4141E2D1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SARS-Cov-2: IR and MD</a:t>
            </a:r>
            <a:endParaRPr lang="en-US" err="1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AD8BB5-DF75-2345-7105-CB4E1E09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123FFF-62A0-EB65-B27B-EB4FD70D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847B96-22D0-D1B4-8671-5E3A2ED8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270B9-6E59-4249-9A3E-942BD193E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397" y="776454"/>
            <a:ext cx="5350042" cy="1785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942A7-A1B5-1A60-3151-F1BA0899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7" y="2954350"/>
            <a:ext cx="2892152" cy="3665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F821D5-DAFE-2308-0284-4989627F9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211" y="2957416"/>
            <a:ext cx="4104560" cy="378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DCFBCD-CA66-62B5-1485-067BA6248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318" y="2949946"/>
            <a:ext cx="4263872" cy="349069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F068A1-86F6-81F5-435D-31B699595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89" y="1352944"/>
            <a:ext cx="5631891" cy="16003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1600">
                <a:latin typeface="Arial"/>
                <a:cs typeface="Arial"/>
              </a:rPr>
              <a:t>Lo studio </a:t>
            </a:r>
            <a:r>
              <a:rPr lang="en-US" sz="1600" err="1">
                <a:latin typeface="Arial"/>
                <a:cs typeface="Arial"/>
              </a:rPr>
              <a:t>analizza</a:t>
            </a:r>
            <a:r>
              <a:rPr lang="en-US" sz="1600">
                <a:latin typeface="Arial"/>
                <a:cs typeface="Arial"/>
              </a:rPr>
              <a:t>, </a:t>
            </a:r>
            <a:r>
              <a:rPr lang="en-US" sz="1600" err="1">
                <a:latin typeface="Arial"/>
                <a:cs typeface="Arial"/>
              </a:rPr>
              <a:t>mediante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spettroscopia</a:t>
            </a:r>
            <a:r>
              <a:rPr lang="en-US" sz="1600">
                <a:latin typeface="Arial"/>
                <a:cs typeface="Arial"/>
              </a:rPr>
              <a:t> ATR-IR e </a:t>
            </a:r>
            <a:r>
              <a:rPr lang="en-US" sz="1600" err="1">
                <a:latin typeface="Arial"/>
                <a:cs typeface="Arial"/>
              </a:rPr>
              <a:t>strumenti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computazionali</a:t>
            </a:r>
            <a:r>
              <a:rPr lang="en-US" sz="1600">
                <a:latin typeface="Arial"/>
                <a:cs typeface="Arial"/>
              </a:rPr>
              <a:t>, la </a:t>
            </a:r>
            <a:r>
              <a:rPr lang="en-US" sz="1600" err="1">
                <a:latin typeface="Arial"/>
                <a:cs typeface="Arial"/>
              </a:rPr>
              <a:t>struttura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secondaria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della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proteina</a:t>
            </a:r>
            <a:r>
              <a:rPr lang="en-US" sz="1600">
                <a:latin typeface="Arial"/>
                <a:cs typeface="Arial"/>
              </a:rPr>
              <a:t> Spike di SARS-CoV-2 e </a:t>
            </a:r>
            <a:r>
              <a:rPr lang="en-US" sz="1600" err="1">
                <a:latin typeface="Arial"/>
                <a:cs typeface="Arial"/>
              </a:rPr>
              <a:t>delle</a:t>
            </a:r>
            <a:r>
              <a:rPr lang="en-US" sz="1600">
                <a:latin typeface="Arial"/>
                <a:cs typeface="Arial"/>
              </a:rPr>
              <a:t> sue </a:t>
            </a:r>
            <a:r>
              <a:rPr lang="en-US" sz="1600" err="1">
                <a:latin typeface="Arial"/>
                <a:cs typeface="Arial"/>
              </a:rPr>
              <a:t>regioni</a:t>
            </a:r>
            <a:r>
              <a:rPr lang="en-US" sz="1600">
                <a:latin typeface="Arial"/>
                <a:cs typeface="Arial"/>
              </a:rPr>
              <a:t> (RBD, S1, S2) a pH </a:t>
            </a:r>
            <a:r>
              <a:rPr lang="en-US" sz="1600" err="1">
                <a:latin typeface="Arial"/>
                <a:cs typeface="Arial"/>
              </a:rPr>
              <a:t>fisiologico</a:t>
            </a:r>
            <a:r>
              <a:rPr lang="en-US" sz="1600">
                <a:latin typeface="Arial"/>
                <a:cs typeface="Arial"/>
              </a:rPr>
              <a:t>, </a:t>
            </a:r>
            <a:r>
              <a:rPr lang="en-US" sz="1600" err="1">
                <a:latin typeface="Arial"/>
                <a:cs typeface="Arial"/>
              </a:rPr>
              <a:t>chiarendone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conformazione</a:t>
            </a:r>
            <a:r>
              <a:rPr lang="en-US" sz="1600">
                <a:latin typeface="Arial"/>
                <a:cs typeface="Arial"/>
              </a:rPr>
              <a:t>, </a:t>
            </a:r>
            <a:r>
              <a:rPr lang="en-US" sz="1600" err="1">
                <a:latin typeface="Arial"/>
                <a:cs typeface="Arial"/>
              </a:rPr>
              <a:t>ordine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strutturale</a:t>
            </a:r>
            <a:r>
              <a:rPr lang="en-US" sz="1600">
                <a:latin typeface="Arial"/>
                <a:cs typeface="Arial"/>
              </a:rPr>
              <a:t> e </a:t>
            </a:r>
            <a:r>
              <a:rPr lang="en-US" sz="1600" err="1">
                <a:latin typeface="Arial"/>
                <a:cs typeface="Arial"/>
              </a:rPr>
              <a:t>interazioni</a:t>
            </a:r>
            <a:r>
              <a:rPr lang="en-US" sz="1600">
                <a:latin typeface="Arial"/>
                <a:cs typeface="Arial"/>
              </a:rPr>
              <a:t> con il </a:t>
            </a:r>
            <a:r>
              <a:rPr lang="en-US" sz="1600" err="1">
                <a:latin typeface="Arial"/>
                <a:cs typeface="Arial"/>
              </a:rPr>
              <a:t>solvente</a:t>
            </a:r>
            <a:r>
              <a:rPr lang="en-US" sz="1600">
                <a:latin typeface="Arial"/>
                <a:cs typeface="Arial"/>
              </a:rPr>
              <a:t>, con </a:t>
            </a:r>
            <a:r>
              <a:rPr lang="en-US" sz="1600" err="1">
                <a:latin typeface="Arial"/>
                <a:cs typeface="Arial"/>
              </a:rPr>
              <a:t>implicazioni</a:t>
            </a:r>
            <a:r>
              <a:rPr lang="en-US" sz="1600">
                <a:latin typeface="Arial"/>
                <a:cs typeface="Arial"/>
              </a:rPr>
              <a:t> per </a:t>
            </a:r>
            <a:r>
              <a:rPr lang="en-US" sz="1600" err="1">
                <a:latin typeface="Arial"/>
                <a:cs typeface="Arial"/>
              </a:rPr>
              <a:t>funzionalità</a:t>
            </a:r>
            <a:r>
              <a:rPr lang="en-US" sz="1600">
                <a:latin typeface="Arial"/>
                <a:cs typeface="Arial"/>
              </a:rPr>
              <a:t> e </a:t>
            </a:r>
            <a:r>
              <a:rPr lang="en-US" sz="1600" err="1">
                <a:latin typeface="Arial"/>
                <a:cs typeface="Arial"/>
              </a:rPr>
              <a:t>biosensori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ottici</a:t>
            </a:r>
            <a:r>
              <a:rPr lang="en-US" sz="1600">
                <a:latin typeface="Arial"/>
                <a:cs typeface="Arial"/>
              </a:rPr>
              <a:t>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873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61480-5F4A-1625-EACD-7E0505B6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4A20AC63-3CDF-563C-1BF9-774E9990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Imaging </a:t>
            </a:r>
            <a:r>
              <a:rPr lang="en-GB" err="1">
                <a:latin typeface="Arial"/>
                <a:cs typeface="Arial"/>
              </a:rPr>
              <a:t>coerente</a:t>
            </a:r>
            <a:r>
              <a:rPr lang="en-GB">
                <a:latin typeface="Arial"/>
                <a:cs typeface="Arial"/>
              </a:rPr>
              <a:t> con Laser a </a:t>
            </a:r>
            <a:r>
              <a:rPr lang="en-GB" err="1">
                <a:latin typeface="Arial"/>
                <a:cs typeface="Arial"/>
              </a:rPr>
              <a:t>Elettroni</a:t>
            </a:r>
            <a:r>
              <a:rPr lang="en-GB">
                <a:latin typeface="Arial"/>
                <a:cs typeface="Arial"/>
              </a:rPr>
              <a:t> Liberi</a:t>
            </a: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16C03D-853F-E5E0-CFF6-38DE86A2E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785D2E-9784-0AAB-8084-0BF215A3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B4C917-9BB3-566A-30E3-FE65C815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5CE59-B849-DB16-F4D5-2339616E4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949" y="3429542"/>
            <a:ext cx="4351167" cy="3022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420ED-C12B-2C76-F8A1-01B4D278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46" y="1714558"/>
            <a:ext cx="3704309" cy="1105507"/>
          </a:xfrm>
          <a:prstGeom prst="rect">
            <a:avLst/>
          </a:prstGeom>
        </p:spPr>
      </p:pic>
      <p:sp>
        <p:nvSpPr>
          <p:cNvPr id="14" name="Segnaposto contenuto 10">
            <a:extLst>
              <a:ext uri="{FF2B5EF4-FFF2-40B4-BE49-F238E27FC236}">
                <a16:creationId xmlns:a16="http://schemas.microsoft.com/office/drawing/2014/main" id="{B42621C2-62A3-9E96-CAE6-9C22924CE0D2}"/>
              </a:ext>
            </a:extLst>
          </p:cNvPr>
          <p:cNvSpPr>
            <a:spLocks noGrp="1"/>
          </p:cNvSpPr>
          <p:nvPr/>
        </p:nvSpPr>
        <p:spPr>
          <a:xfrm>
            <a:off x="651642" y="1487415"/>
            <a:ext cx="5335826" cy="4997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&gt;10</a:t>
            </a:r>
            <a:r>
              <a:rPr lang="en-GB" baseline="30000">
                <a:latin typeface="Arial"/>
                <a:cs typeface="Arial"/>
              </a:rPr>
              <a:t>12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fotoni</a:t>
            </a:r>
            <a:r>
              <a:rPr lang="en-GB">
                <a:latin typeface="Arial"/>
                <a:cs typeface="Arial"/>
              </a:rPr>
              <a:t> in &lt;10 fs</a:t>
            </a:r>
          </a:p>
          <a:p>
            <a:pPr marL="0" indent="0">
              <a:buNone/>
            </a:pPr>
            <a:r>
              <a:rPr lang="en-GB" err="1">
                <a:latin typeface="Arial"/>
                <a:cs typeface="Arial"/>
              </a:rPr>
              <a:t>Immagini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diffrazione</a:t>
            </a:r>
            <a:r>
              <a:rPr lang="en-GB">
                <a:latin typeface="Arial"/>
                <a:cs typeface="Arial"/>
              </a:rPr>
              <a:t> da </a:t>
            </a:r>
            <a:r>
              <a:rPr lang="en-GB" err="1">
                <a:latin typeface="Arial"/>
                <a:cs typeface="Arial"/>
              </a:rPr>
              <a:t>sistemi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biologici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err="1">
                <a:latin typeface="Arial"/>
                <a:cs typeface="Arial"/>
              </a:rPr>
              <a:t>biomolecole</a:t>
            </a:r>
            <a:r>
              <a:rPr lang="en-GB">
                <a:latin typeface="Arial"/>
                <a:cs typeface="Arial"/>
              </a:rPr>
              <a:t>, virus, </a:t>
            </a:r>
            <a:r>
              <a:rPr lang="en-GB" err="1">
                <a:latin typeface="Arial"/>
                <a:cs typeface="Arial"/>
              </a:rPr>
              <a:t>batteri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fibrille</a:t>
            </a:r>
            <a:r>
              <a:rPr lang="en-GB">
                <a:latin typeface="Arial"/>
                <a:cs typeface="Arial"/>
              </a:rPr>
              <a:t>, </a:t>
            </a:r>
            <a:r>
              <a:rPr lang="en-GB" err="1">
                <a:latin typeface="Arial"/>
                <a:cs typeface="Arial"/>
              </a:rPr>
              <a:t>cristalli</a:t>
            </a:r>
            <a:r>
              <a:rPr lang="en-GB">
                <a:latin typeface="Arial"/>
                <a:cs typeface="Arial"/>
              </a:rPr>
              <a:t>) </a:t>
            </a:r>
            <a:r>
              <a:rPr lang="en-GB" err="1">
                <a:latin typeface="Arial"/>
                <a:cs typeface="Arial"/>
              </a:rPr>
              <a:t>possono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essere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aquisiti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pochi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femtosecondi</a:t>
            </a:r>
            <a:r>
              <a:rPr lang="en-GB">
                <a:latin typeface="Arial"/>
                <a:cs typeface="Arial"/>
              </a:rPr>
              <a:t>, prima </a:t>
            </a:r>
            <a:r>
              <a:rPr lang="en-GB" err="1">
                <a:latin typeface="Arial"/>
                <a:cs typeface="Arial"/>
              </a:rPr>
              <a:t>che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campioni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stessi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siano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distrutti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dall'interazione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l'impulso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fotoni</a:t>
            </a:r>
            <a:r>
              <a:rPr lang="en-GB">
                <a:latin typeface="Arial"/>
                <a:cs typeface="Arial"/>
              </a:rPr>
              <a:t> X – </a:t>
            </a:r>
            <a:r>
              <a:rPr lang="en-GB" b="1">
                <a:latin typeface="Arial"/>
                <a:cs typeface="Arial"/>
              </a:rPr>
              <a:t>Diffraction before destruction</a:t>
            </a:r>
            <a:endParaRPr lang="en-GB" b="1"/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err="1">
                <a:latin typeface="Arial"/>
                <a:cs typeface="Arial"/>
              </a:rPr>
              <a:t>Esperimenti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effettuati</a:t>
            </a:r>
            <a:r>
              <a:rPr lang="en-GB">
                <a:latin typeface="Arial"/>
                <a:cs typeface="Arial"/>
              </a:rPr>
              <a:t> @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err="1">
                <a:latin typeface="Arial"/>
                <a:cs typeface="Arial"/>
              </a:rPr>
              <a:t>Possibili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esperimenti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futuri</a:t>
            </a:r>
            <a:r>
              <a:rPr lang="en-GB">
                <a:latin typeface="Arial"/>
                <a:cs typeface="Arial"/>
              </a:rPr>
              <a:t> @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835248-F372-AB9F-1E01-C9CBEDCD8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94" y="4727489"/>
            <a:ext cx="2366834" cy="6106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79918-3E08-2148-6275-0DCB1429C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803" y="3983895"/>
            <a:ext cx="1107476" cy="105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BB108-81CE-F5D4-95C8-C86EC7DDC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274" y="5353023"/>
            <a:ext cx="1500317" cy="703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35824-DA4C-C1C2-25F9-3D7A458EC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1905" y="2482077"/>
            <a:ext cx="3609204" cy="9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13734-AAC3-2551-93D0-3A1050837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571203-64D8-D1E8-8566-8E54F62A2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342900" indent="-342900" algn="just">
              <a:spcBef>
                <a:spcPts val="1000"/>
              </a:spcBef>
              <a:buFont typeface="Arial"/>
              <a:buChar char="•"/>
            </a:pPr>
            <a:r>
              <a:rPr lang="it" sz="2000" b="1">
                <a:solidFill>
                  <a:srgbClr val="000000"/>
                </a:solidFill>
                <a:latin typeface="Arial"/>
                <a:ea typeface="Tahoma"/>
                <a:cs typeface="Arial"/>
              </a:rPr>
              <a:t>Linea 2 :</a:t>
            </a:r>
            <a:r>
              <a:rPr lang="it" sz="2000">
                <a:solidFill>
                  <a:srgbClr val="000000"/>
                </a:solidFill>
                <a:latin typeface="Arial"/>
                <a:ea typeface="Tahoma"/>
                <a:cs typeface="Arial"/>
              </a:rPr>
              <a:t>  Fisica nucleare applicata alla medicina, all’astrofisica, e alla radioprotezione</a:t>
            </a:r>
          </a:p>
          <a:p>
            <a:pPr marL="285750" indent="-285750" algn="just">
              <a:spcBef>
                <a:spcPts val="1000"/>
              </a:spcBef>
              <a:buFont typeface="Arial"/>
              <a:buChar char="•"/>
            </a:pPr>
            <a:endParaRPr lang="it" sz="2000">
              <a:solidFill>
                <a:srgbClr val="000000"/>
              </a:solidFill>
              <a:latin typeface="Arial"/>
              <a:ea typeface="Tahoma"/>
              <a:cs typeface="Arial"/>
            </a:endParaRPr>
          </a:p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3EA18C3-D5EA-1B29-65FE-C16B5B67B5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27C460-9A1B-76A3-4B7A-49E8EAD808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2000">
                <a:latin typeface="Arial"/>
                <a:ea typeface="Tahoma"/>
                <a:cs typeface="Arial"/>
              </a:rPr>
              <a:t>Linea 2/a </a:t>
            </a:r>
            <a:r>
              <a:rPr lang="en-GB" sz="2000" err="1">
                <a:latin typeface="Arial"/>
                <a:ea typeface="Tahoma"/>
                <a:cs typeface="Arial"/>
              </a:rPr>
              <a:t>Fisica</a:t>
            </a:r>
            <a:r>
              <a:rPr lang="en-GB" sz="2000">
                <a:latin typeface="Arial"/>
                <a:ea typeface="Tahoma"/>
                <a:cs typeface="Arial"/>
              </a:rPr>
              <a:t> </a:t>
            </a:r>
            <a:r>
              <a:rPr lang="en-GB" sz="2000" err="1">
                <a:latin typeface="Arial"/>
                <a:ea typeface="Tahoma"/>
                <a:cs typeface="Arial"/>
              </a:rPr>
              <a:t>nucleare</a:t>
            </a:r>
            <a:r>
              <a:rPr lang="en-GB" sz="2000">
                <a:latin typeface="Arial"/>
                <a:ea typeface="Tahoma"/>
                <a:cs typeface="Arial"/>
              </a:rPr>
              <a:t> </a:t>
            </a:r>
            <a:r>
              <a:rPr lang="en-GB" sz="2000" err="1">
                <a:latin typeface="Arial"/>
                <a:ea typeface="Tahoma"/>
                <a:cs typeface="Arial"/>
              </a:rPr>
              <a:t>applicata</a:t>
            </a:r>
            <a:r>
              <a:rPr lang="en-GB" sz="2000">
                <a:latin typeface="Arial"/>
                <a:ea typeface="Tahoma"/>
                <a:cs typeface="Arial"/>
              </a:rPr>
              <a:t> </a:t>
            </a:r>
            <a:r>
              <a:rPr lang="en-GB" sz="2000" err="1">
                <a:latin typeface="Arial"/>
                <a:ea typeface="Tahoma"/>
                <a:cs typeface="Arial"/>
              </a:rPr>
              <a:t>alla</a:t>
            </a:r>
            <a:r>
              <a:rPr lang="en-GB" sz="2000">
                <a:latin typeface="Arial"/>
                <a:ea typeface="Tahoma"/>
                <a:cs typeface="Arial"/>
              </a:rPr>
              <a:t> </a:t>
            </a:r>
            <a:r>
              <a:rPr lang="en-GB" sz="2000" err="1">
                <a:latin typeface="Arial"/>
                <a:ea typeface="Tahoma"/>
                <a:cs typeface="Arial"/>
              </a:rPr>
              <a:t>medicina</a:t>
            </a:r>
            <a:r>
              <a:rPr lang="en-GB" sz="2000">
                <a:latin typeface="Arial"/>
                <a:ea typeface="Tahoma"/>
                <a:cs typeface="Arial"/>
              </a:rPr>
              <a:t> e </a:t>
            </a:r>
            <a:r>
              <a:rPr lang="en-GB" sz="2000" err="1">
                <a:latin typeface="Arial"/>
                <a:ea typeface="Tahoma"/>
                <a:cs typeface="Arial"/>
              </a:rPr>
              <a:t>all’astrofisica</a:t>
            </a:r>
            <a:endParaRPr lang="en-GB" sz="2000">
              <a:latin typeface="Arial"/>
              <a:ea typeface="Tahoma"/>
              <a:cs typeface="Arial"/>
            </a:endParaRPr>
          </a:p>
          <a:p>
            <a:r>
              <a:rPr lang="en-GB" sz="2000">
                <a:latin typeface="Arial"/>
                <a:ea typeface="Tahoma"/>
                <a:cs typeface="Arial"/>
              </a:rPr>
              <a:t>                </a:t>
            </a:r>
            <a:r>
              <a:rPr lang="en-GB" sz="2000" err="1">
                <a:latin typeface="Arial"/>
                <a:ea typeface="Tahoma"/>
                <a:cs typeface="Arial"/>
              </a:rPr>
              <a:t>M.C.Morone</a:t>
            </a:r>
            <a:endParaRPr lang="en-GB" sz="2000" err="1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3A7340-F4D8-0847-A0EF-816883C812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F92CC1-3993-8195-E0C7-517E74A1F1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5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ECB96-333F-0943-9989-87D6ED5C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02E8F48E-E5B9-D458-7EC2-D4F23120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/>
                <a:cs typeface="Arial"/>
              </a:rPr>
              <a:t>Studio di </a:t>
            </a:r>
            <a:r>
              <a:rPr lang="en-GB" err="1">
                <a:latin typeface="Arial"/>
                <a:cs typeface="Arial"/>
              </a:rPr>
              <a:t>processi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rilevanti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medicina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astrofisica</a:t>
            </a:r>
            <a:endParaRPr lang="en-US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E88445E0-F335-C965-2C8F-E8881B42D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Cosa?</a:t>
            </a:r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  </a:t>
            </a:r>
            <a:r>
              <a:rPr lang="en-GB" sz="2400" err="1">
                <a:latin typeface="Arial"/>
                <a:cs typeface="Arial"/>
              </a:rPr>
              <a:t>Terapia</a:t>
            </a:r>
            <a:r>
              <a:rPr lang="en-GB" sz="2400">
                <a:latin typeface="Arial"/>
                <a:cs typeface="Arial"/>
              </a:rPr>
              <a:t> del </a:t>
            </a:r>
            <a:r>
              <a:rPr lang="en-GB" sz="2400" err="1">
                <a:latin typeface="Arial"/>
                <a:cs typeface="Arial"/>
              </a:rPr>
              <a:t>cancro</a:t>
            </a:r>
            <a:r>
              <a:rPr lang="en-GB" sz="2400">
                <a:latin typeface="Arial"/>
                <a:cs typeface="Arial"/>
              </a:rPr>
              <a:t>, </a:t>
            </a:r>
            <a:r>
              <a:rPr lang="en-GB" sz="2400" err="1">
                <a:latin typeface="Arial"/>
                <a:cs typeface="Arial"/>
              </a:rPr>
              <a:t>radioprotezione</a:t>
            </a:r>
            <a:r>
              <a:rPr lang="en-GB" sz="2400">
                <a:latin typeface="Arial"/>
                <a:cs typeface="Arial"/>
              </a:rPr>
              <a:t> </a:t>
            </a:r>
            <a:r>
              <a:rPr lang="en-GB" sz="2400" err="1">
                <a:latin typeface="Arial"/>
                <a:cs typeface="Arial"/>
              </a:rPr>
              <a:t>nello</a:t>
            </a:r>
            <a:r>
              <a:rPr lang="en-GB" sz="2400">
                <a:latin typeface="Arial"/>
                <a:cs typeface="Arial"/>
              </a:rPr>
              <a:t> </a:t>
            </a:r>
            <a:r>
              <a:rPr lang="en-GB" sz="2400" err="1">
                <a:latin typeface="Arial"/>
                <a:cs typeface="Arial"/>
              </a:rPr>
              <a:t>spazio</a:t>
            </a:r>
            <a:r>
              <a:rPr lang="en-GB" sz="2400">
                <a:latin typeface="Arial"/>
                <a:cs typeface="Arial"/>
              </a:rPr>
              <a:t>, </a:t>
            </a:r>
          </a:p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        </a:t>
            </a:r>
            <a:r>
              <a:rPr lang="en-GB" sz="2400" err="1">
                <a:latin typeface="Arial"/>
                <a:cs typeface="Arial"/>
              </a:rPr>
              <a:t>nucleosintesi</a:t>
            </a:r>
            <a:r>
              <a:rPr lang="en-GB" sz="2400">
                <a:latin typeface="Arial"/>
                <a:cs typeface="Arial"/>
              </a:rPr>
              <a:t> </a:t>
            </a:r>
            <a:r>
              <a:rPr lang="en-GB" sz="2400" err="1">
                <a:latin typeface="Arial"/>
                <a:cs typeface="Arial"/>
              </a:rPr>
              <a:t>stellare</a:t>
            </a:r>
            <a:r>
              <a:rPr lang="en-GB" sz="2400">
                <a:latin typeface="Arial"/>
                <a:cs typeface="Arial"/>
              </a:rPr>
              <a:t>, </a:t>
            </a:r>
            <a:r>
              <a:rPr lang="en-GB" sz="2400" err="1">
                <a:latin typeface="Arial"/>
                <a:cs typeface="Arial"/>
              </a:rPr>
              <a:t>simulazioni</a:t>
            </a:r>
            <a:r>
              <a:rPr lang="en-GB" sz="2400">
                <a:latin typeface="Arial"/>
                <a:cs typeface="Arial"/>
              </a:rPr>
              <a:t> Monte Carlo </a:t>
            </a:r>
          </a:p>
          <a:p>
            <a:pPr lvl="1">
              <a:buFont typeface="Courier New,monospace" charset="2"/>
              <a:buChar char="o"/>
            </a:pPr>
            <a:r>
              <a:rPr lang="en-GB" err="1">
                <a:latin typeface="Arial"/>
                <a:cs typeface="Arial"/>
              </a:rPr>
              <a:t>Adroterapia</a:t>
            </a:r>
            <a:r>
              <a:rPr lang="en-GB">
                <a:latin typeface="Arial"/>
                <a:cs typeface="Arial"/>
              </a:rPr>
              <a:t>, flash therapy</a:t>
            </a:r>
          </a:p>
          <a:p>
            <a:pPr lvl="1">
              <a:buFont typeface="Courier New,monospace" charset="2"/>
              <a:buChar char="o"/>
            </a:pPr>
            <a:r>
              <a:rPr lang="en-GB" err="1">
                <a:latin typeface="Arial"/>
                <a:cs typeface="Arial"/>
              </a:rPr>
              <a:t>Ottimizzazione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materiali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schermanti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vascelli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spaziali</a:t>
            </a:r>
            <a:r>
              <a:rPr lang="en-GB">
                <a:latin typeface="Arial"/>
                <a:cs typeface="Arial"/>
              </a:rPr>
              <a:t> </a:t>
            </a:r>
          </a:p>
          <a:p>
            <a:pPr lvl="1">
              <a:buFont typeface="Courier New,monospace" charset="2"/>
              <a:buChar char="o"/>
            </a:pPr>
            <a:r>
              <a:rPr lang="en-GB">
                <a:latin typeface="Arial"/>
                <a:cs typeface="Arial"/>
              </a:rPr>
              <a:t>Studio di </a:t>
            </a:r>
            <a:r>
              <a:rPr lang="en-GB" err="1">
                <a:latin typeface="Arial"/>
                <a:cs typeface="Arial"/>
              </a:rPr>
              <a:t>reazioni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nucleari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ambiente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stellare</a:t>
            </a:r>
            <a:endParaRPr lang="en-GB">
              <a:latin typeface="Arial"/>
              <a:cs typeface="Arial"/>
            </a:endParaRPr>
          </a:p>
          <a:p>
            <a:pPr lvl="1">
              <a:buFont typeface="Courier New,monospace" charset="2"/>
              <a:buChar char="o"/>
            </a:pPr>
            <a:r>
              <a:rPr lang="en-GB" err="1">
                <a:latin typeface="Arial"/>
                <a:cs typeface="Arial"/>
              </a:rPr>
              <a:t>Sviluppo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codice</a:t>
            </a:r>
            <a:r>
              <a:rPr lang="en-GB">
                <a:latin typeface="Arial"/>
                <a:cs typeface="Arial"/>
              </a:rPr>
              <a:t> Monte Carlo</a:t>
            </a: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r>
              <a:rPr lang="en-GB" b="1">
                <a:latin typeface="Arial"/>
                <a:cs typeface="Arial"/>
              </a:rPr>
              <a:t>(con) chi?</a:t>
            </a:r>
            <a:endParaRPr lang="en-GB" b="1"/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Collaborazioni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attive</a:t>
            </a:r>
            <a:r>
              <a:rPr lang="en-GB">
                <a:latin typeface="Arial"/>
                <a:cs typeface="Arial"/>
              </a:rPr>
              <a:t> con 12 </a:t>
            </a:r>
            <a:r>
              <a:rPr lang="en-GB" err="1">
                <a:latin typeface="Arial"/>
                <a:cs typeface="Arial"/>
              </a:rPr>
              <a:t>sezioni</a:t>
            </a:r>
            <a:r>
              <a:rPr lang="en-GB">
                <a:latin typeface="Arial"/>
                <a:cs typeface="Arial"/>
              </a:rPr>
              <a:t> INFN in Italia, con </a:t>
            </a:r>
            <a:r>
              <a:rPr lang="en-GB" err="1">
                <a:latin typeface="Arial"/>
                <a:cs typeface="Arial"/>
              </a:rPr>
              <a:t>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internazionali</a:t>
            </a:r>
            <a:r>
              <a:rPr lang="en-GB">
                <a:latin typeface="Arial"/>
                <a:cs typeface="Arial"/>
              </a:rPr>
              <a:t> come ESA, GSI, e Università in 3 </a:t>
            </a:r>
            <a:r>
              <a:rPr lang="en-GB" err="1">
                <a:latin typeface="Arial"/>
                <a:cs typeface="Arial"/>
              </a:rPr>
              <a:t>diversi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continenti</a:t>
            </a:r>
            <a:r>
              <a:rPr lang="en-GB">
                <a:latin typeface="Arial"/>
                <a:cs typeface="Arial"/>
              </a:rPr>
              <a:t> </a:t>
            </a:r>
          </a:p>
          <a:p>
            <a:pPr marL="457200" lvl="1" indent="0">
              <a:buNone/>
            </a:pPr>
            <a:r>
              <a:rPr lang="en-GB">
                <a:latin typeface="Arial"/>
                <a:cs typeface="Arial"/>
              </a:rPr>
              <a:t> 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9B6D3-5CE4-7934-E67A-B6E1147F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7F78C0-0319-D46B-9AFC-6DEDD01A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A7EE83-D0F3-BBEC-4D8E-B928BD99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B3A425F-1856-A064-4E95-C486AB61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957" y="1316242"/>
            <a:ext cx="2925040" cy="186037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C4B6BC8-FF02-1CD0-8A16-02A560D06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782" y="2237966"/>
            <a:ext cx="3169805" cy="1502593"/>
          </a:xfrm>
          <a:prstGeom prst="rect">
            <a:avLst/>
          </a:prstGeom>
        </p:spPr>
      </p:pic>
      <p:pic>
        <p:nvPicPr>
          <p:cNvPr id="17" name="Immagine 16" descr="Immagine che contiene testo, Carattere, bianco, ricevuta&#10;&#10;Il contenuto generato dall'IA potrebbe non essere corretto.">
            <a:extLst>
              <a:ext uri="{FF2B5EF4-FFF2-40B4-BE49-F238E27FC236}">
                <a16:creationId xmlns:a16="http://schemas.microsoft.com/office/drawing/2014/main" id="{7B52F7E8-7519-5624-A5F4-D57408FC23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88" t="-2" r="9360" b="164"/>
          <a:stretch/>
        </p:blipFill>
        <p:spPr>
          <a:xfrm>
            <a:off x="7420124" y="3866893"/>
            <a:ext cx="4074614" cy="7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3CCCF-4E08-E489-16EB-7D59AD050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C458C1A7-ABCE-F742-925F-B200EF9D5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Arial"/>
                <a:cs typeface="Arial"/>
              </a:rPr>
              <a:t>Frammentazione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nucleare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adroterapia</a:t>
            </a:r>
            <a:r>
              <a:rPr lang="en-GB">
                <a:latin typeface="Arial"/>
                <a:cs typeface="Arial"/>
              </a:rPr>
              <a:t> e </a:t>
            </a:r>
            <a:br>
              <a:rPr lang="en-GB">
                <a:latin typeface="Arial"/>
                <a:cs typeface="Arial"/>
              </a:rPr>
            </a:br>
            <a:r>
              <a:rPr lang="en-GB" err="1">
                <a:latin typeface="Arial"/>
                <a:cs typeface="Arial"/>
              </a:rPr>
              <a:t>radioprotezione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nello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spazio</a:t>
            </a:r>
            <a:endParaRPr lang="en-US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1CF89864-144F-E2D7-002E-3FD9F8A0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2" y="962763"/>
            <a:ext cx="6781561" cy="50056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r>
              <a:rPr lang="en-GB" b="1">
                <a:latin typeface="Arial"/>
                <a:cs typeface="Arial"/>
              </a:rPr>
              <a:t>Come? </a:t>
            </a:r>
            <a:r>
              <a:rPr lang="en-GB">
                <a:latin typeface="Arial"/>
                <a:cs typeface="Arial"/>
              </a:rPr>
              <a:t> </a:t>
            </a:r>
            <a:endParaRPr lang="en-GB"/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  </a:t>
            </a:r>
            <a:r>
              <a:rPr lang="en-GB" err="1">
                <a:latin typeface="Arial"/>
                <a:cs typeface="Arial"/>
              </a:rPr>
              <a:t>Esperimenti</a:t>
            </a:r>
            <a:r>
              <a:rPr lang="en-GB">
                <a:latin typeface="Arial"/>
                <a:cs typeface="Arial"/>
              </a:rPr>
              <a:t> al GSI e al CNAO con fasci di </a:t>
            </a:r>
            <a:r>
              <a:rPr lang="en-GB" err="1">
                <a:latin typeface="Arial"/>
                <a:cs typeface="Arial"/>
              </a:rPr>
              <a:t>particelle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</a:t>
            </a:r>
            <a:r>
              <a:rPr lang="en-GB">
                <a:latin typeface="Arial"/>
                <a:cs typeface="Arial"/>
              </a:rPr>
              <a:t> target </a:t>
            </a:r>
            <a:r>
              <a:rPr lang="en-GB" err="1">
                <a:latin typeface="Arial"/>
                <a:cs typeface="Arial"/>
              </a:rPr>
              <a:t>fissi</a:t>
            </a:r>
            <a:r>
              <a:rPr lang="en-GB">
                <a:latin typeface="Arial"/>
                <a:cs typeface="Arial"/>
              </a:rPr>
              <a:t> per lo studio di </a:t>
            </a:r>
            <a:r>
              <a:rPr lang="en-GB" err="1">
                <a:latin typeface="Arial"/>
                <a:cs typeface="Arial"/>
              </a:rPr>
              <a:t>processi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frammentazione</a:t>
            </a:r>
            <a:r>
              <a:rPr lang="en-GB">
                <a:latin typeface="Arial"/>
                <a:cs typeface="Arial"/>
              </a:rPr>
              <a:t> del </a:t>
            </a:r>
            <a:r>
              <a:rPr lang="en-GB" err="1">
                <a:latin typeface="Arial"/>
                <a:cs typeface="Arial"/>
              </a:rPr>
              <a:t>proiettile</a:t>
            </a:r>
            <a:r>
              <a:rPr lang="en-GB">
                <a:latin typeface="Arial"/>
                <a:cs typeface="Arial"/>
              </a:rPr>
              <a:t> e del </a:t>
            </a:r>
            <a:r>
              <a:rPr lang="en-GB" err="1">
                <a:latin typeface="Arial"/>
                <a:cs typeface="Arial"/>
              </a:rPr>
              <a:t>bersaglio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l’obiettivo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misurare</a:t>
            </a:r>
            <a:r>
              <a:rPr lang="en-GB">
                <a:latin typeface="Arial"/>
                <a:cs typeface="Arial"/>
              </a:rPr>
              <a:t> le </a:t>
            </a:r>
            <a:r>
              <a:rPr lang="en-GB" err="1">
                <a:latin typeface="Arial"/>
                <a:cs typeface="Arial"/>
              </a:rPr>
              <a:t>sezioni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d’urto</a:t>
            </a:r>
            <a:r>
              <a:rPr lang="en-GB">
                <a:latin typeface="Arial"/>
                <a:cs typeface="Arial"/>
              </a:rPr>
              <a:t> doppio </a:t>
            </a:r>
            <a:r>
              <a:rPr lang="en-GB" err="1">
                <a:latin typeface="Arial"/>
                <a:cs typeface="Arial"/>
              </a:rPr>
              <a:t>differenziali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produzione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frammenti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nucleari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migliorare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piani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trattamento</a:t>
            </a:r>
            <a:r>
              <a:rPr lang="en-GB">
                <a:latin typeface="Arial"/>
                <a:cs typeface="Arial"/>
              </a:rPr>
              <a:t> per I </a:t>
            </a:r>
            <a:r>
              <a:rPr lang="en-GB" err="1">
                <a:latin typeface="Arial"/>
                <a:cs typeface="Arial"/>
              </a:rPr>
              <a:t>pazienti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adroterapici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sia</a:t>
            </a:r>
            <a:r>
              <a:rPr lang="en-GB">
                <a:latin typeface="Arial"/>
                <a:cs typeface="Arial"/>
              </a:rPr>
              <a:t> le </a:t>
            </a:r>
            <a:r>
              <a:rPr lang="en-GB" err="1">
                <a:latin typeface="Arial"/>
                <a:cs typeface="Arial"/>
              </a:rPr>
              <a:t>schermature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veicoli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spaziali</a:t>
            </a:r>
            <a:r>
              <a:rPr lang="en-GB">
                <a:latin typeface="Arial"/>
                <a:cs typeface="Arial"/>
              </a:rPr>
              <a:t>.</a:t>
            </a:r>
            <a:endParaRPr lang="en-GB"/>
          </a:p>
          <a:p>
            <a:pPr marL="457200" lvl="1" indent="0">
              <a:buNone/>
            </a:pPr>
            <a:r>
              <a:rPr lang="en-GB">
                <a:latin typeface="Arial"/>
                <a:cs typeface="Arial"/>
              </a:rPr>
              <a:t>Vari </a:t>
            </a:r>
            <a:r>
              <a:rPr lang="en-GB" err="1">
                <a:latin typeface="Arial"/>
                <a:cs typeface="Arial"/>
              </a:rPr>
              <a:t>esperimenti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negli</a:t>
            </a:r>
            <a:r>
              <a:rPr lang="en-GB">
                <a:latin typeface="Arial"/>
                <a:cs typeface="Arial"/>
              </a:rPr>
              <a:t> anni (</a:t>
            </a:r>
            <a:r>
              <a:rPr lang="en-GB" err="1">
                <a:latin typeface="Arial"/>
                <a:cs typeface="Arial"/>
              </a:rPr>
              <a:t>Mobidic</a:t>
            </a:r>
            <a:r>
              <a:rPr lang="en-GB">
                <a:latin typeface="Arial"/>
                <a:cs typeface="Arial"/>
              </a:rPr>
              <a:t>, FIRST, FOOT)</a:t>
            </a:r>
            <a:endParaRPr lang="en-GB"/>
          </a:p>
          <a:p>
            <a:pPr lvl="1">
              <a:buFont typeface="Courier New" charset="2"/>
              <a:buChar char="o"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GB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8D1676-84DC-1FA4-8776-9B0D02C6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C22ED6-CFE5-2A50-70CD-4BDA427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872ACB-341B-68AE-5C77-6B62A2EE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2B56984-05C7-7E6C-A181-EA23D7ADD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3" t="3134" r="9579"/>
          <a:stretch>
            <a:fillRect/>
          </a:stretch>
        </p:blipFill>
        <p:spPr>
          <a:xfrm>
            <a:off x="7151976" y="938358"/>
            <a:ext cx="3401732" cy="2490642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94767A7-6CB1-F344-3D75-E5CFBF27B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739"/>
          <a:stretch/>
        </p:blipFill>
        <p:spPr>
          <a:xfrm>
            <a:off x="10529338" y="1015155"/>
            <a:ext cx="1568271" cy="944520"/>
          </a:xfrm>
          <a:prstGeom prst="rect">
            <a:avLst/>
          </a:prstGeom>
        </p:spPr>
      </p:pic>
      <p:pic>
        <p:nvPicPr>
          <p:cNvPr id="16" name="earth_rise.jpg" descr="earth_rise.jpg">
            <a:extLst>
              <a:ext uri="{FF2B5EF4-FFF2-40B4-BE49-F238E27FC236}">
                <a16:creationId xmlns:a16="http://schemas.microsoft.com/office/drawing/2014/main" id="{E4198F0D-A888-3956-698E-4293421E3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0" b="29544"/>
          <a:stretch/>
        </p:blipFill>
        <p:spPr>
          <a:xfrm>
            <a:off x="9647316" y="3588730"/>
            <a:ext cx="2382766" cy="176588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9F89F38-8A99-7306-5C12-7C683F5D4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20"/>
          <a:stretch/>
        </p:blipFill>
        <p:spPr>
          <a:xfrm>
            <a:off x="10601896" y="2268907"/>
            <a:ext cx="1568271" cy="1101624"/>
          </a:xfrm>
          <a:prstGeom prst="rect">
            <a:avLst/>
          </a:prstGeom>
        </p:spPr>
      </p:pic>
      <p:grpSp>
        <p:nvGrpSpPr>
          <p:cNvPr id="18" name="Group">
            <a:extLst>
              <a:ext uri="{FF2B5EF4-FFF2-40B4-BE49-F238E27FC236}">
                <a16:creationId xmlns:a16="http://schemas.microsoft.com/office/drawing/2014/main" id="{CF7480E8-5690-DCD2-A74D-233A32BBE88A}"/>
              </a:ext>
            </a:extLst>
          </p:cNvPr>
          <p:cNvGrpSpPr/>
          <p:nvPr/>
        </p:nvGrpSpPr>
        <p:grpSpPr>
          <a:xfrm>
            <a:off x="9760106" y="3773543"/>
            <a:ext cx="1122754" cy="1314024"/>
            <a:chOff x="0" y="-420261"/>
            <a:chExt cx="3151859" cy="3452394"/>
          </a:xfrm>
        </p:grpSpPr>
        <p:pic>
          <p:nvPicPr>
            <p:cNvPr id="19" name="Picture 34" descr="Picture 34">
              <a:extLst>
                <a:ext uri="{FF2B5EF4-FFF2-40B4-BE49-F238E27FC236}">
                  <a16:creationId xmlns:a16="http://schemas.microsoft.com/office/drawing/2014/main" id="{18CD0C7F-F3E1-059B-D247-8EBDA9C55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420261"/>
              <a:ext cx="2395618" cy="2383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Straight Arrow Connector 18">
              <a:extLst>
                <a:ext uri="{FF2B5EF4-FFF2-40B4-BE49-F238E27FC236}">
                  <a16:creationId xmlns:a16="http://schemas.microsoft.com/office/drawing/2014/main" id="{45F1774F-51C4-95B9-9EAF-CBD69DAE9901}"/>
                </a:ext>
              </a:extLst>
            </p:cNvPr>
            <p:cNvSpPr/>
            <p:nvPr/>
          </p:nvSpPr>
          <p:spPr>
            <a:xfrm flipH="1">
              <a:off x="2082471" y="260420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7" name="Straight Arrow Connector 19">
              <a:extLst>
                <a:ext uri="{FF2B5EF4-FFF2-40B4-BE49-F238E27FC236}">
                  <a16:creationId xmlns:a16="http://schemas.microsoft.com/office/drawing/2014/main" id="{E8B8F162-E70E-B1B6-9FC6-06AB35D14EE5}"/>
                </a:ext>
              </a:extLst>
            </p:cNvPr>
            <p:cNvSpPr/>
            <p:nvPr/>
          </p:nvSpPr>
          <p:spPr>
            <a:xfrm flipH="1">
              <a:off x="2287791" y="287158"/>
              <a:ext cx="696848" cy="860925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8" name="Straight Arrow Connector 20">
              <a:extLst>
                <a:ext uri="{FF2B5EF4-FFF2-40B4-BE49-F238E27FC236}">
                  <a16:creationId xmlns:a16="http://schemas.microsoft.com/office/drawing/2014/main" id="{5ABB51A2-0C9A-6855-CCDC-85946BB89B92}"/>
                </a:ext>
              </a:extLst>
            </p:cNvPr>
            <p:cNvSpPr/>
            <p:nvPr/>
          </p:nvSpPr>
          <p:spPr>
            <a:xfrm flipH="1">
              <a:off x="2316711" y="565220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29" name="Straight Arrow Connector 21">
              <a:extLst>
                <a:ext uri="{FF2B5EF4-FFF2-40B4-BE49-F238E27FC236}">
                  <a16:creationId xmlns:a16="http://schemas.microsoft.com/office/drawing/2014/main" id="{02E7E7C5-1EDE-5586-B4E6-71A9633FB14C}"/>
                </a:ext>
              </a:extLst>
            </p:cNvPr>
            <p:cNvSpPr/>
            <p:nvPr/>
          </p:nvSpPr>
          <p:spPr>
            <a:xfrm flipH="1">
              <a:off x="2416191" y="717620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30" name="Straight Arrow Connector 22">
              <a:extLst>
                <a:ext uri="{FF2B5EF4-FFF2-40B4-BE49-F238E27FC236}">
                  <a16:creationId xmlns:a16="http://schemas.microsoft.com/office/drawing/2014/main" id="{942EBDEB-2C8B-56AC-86F6-C88BEBC6E463}"/>
                </a:ext>
              </a:extLst>
            </p:cNvPr>
            <p:cNvSpPr/>
            <p:nvPr/>
          </p:nvSpPr>
          <p:spPr>
            <a:xfrm flipH="1">
              <a:off x="2455011" y="1005483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31" name="Straight Arrow Connector 23">
              <a:extLst>
                <a:ext uri="{FF2B5EF4-FFF2-40B4-BE49-F238E27FC236}">
                  <a16:creationId xmlns:a16="http://schemas.microsoft.com/office/drawing/2014/main" id="{D498C90E-B9D4-F150-0658-8B3AEEE52439}"/>
                </a:ext>
              </a:extLst>
            </p:cNvPr>
            <p:cNvSpPr/>
            <p:nvPr/>
          </p:nvSpPr>
          <p:spPr>
            <a:xfrm flipH="1">
              <a:off x="2430893" y="1333978"/>
              <a:ext cx="696849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32" name="Straight Arrow Connector 24">
              <a:extLst>
                <a:ext uri="{FF2B5EF4-FFF2-40B4-BE49-F238E27FC236}">
                  <a16:creationId xmlns:a16="http://schemas.microsoft.com/office/drawing/2014/main" id="{8B993EC2-52D2-19A4-0E69-CF53F7997ED3}"/>
                </a:ext>
              </a:extLst>
            </p:cNvPr>
            <p:cNvSpPr/>
            <p:nvPr/>
          </p:nvSpPr>
          <p:spPr>
            <a:xfrm flipH="1">
              <a:off x="2338837" y="1740745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  <p:sp>
          <p:nvSpPr>
            <p:cNvPr id="33" name="Straight Arrow Connector 25">
              <a:extLst>
                <a:ext uri="{FF2B5EF4-FFF2-40B4-BE49-F238E27FC236}">
                  <a16:creationId xmlns:a16="http://schemas.microsoft.com/office/drawing/2014/main" id="{17CFFD1C-81DD-B6D6-F2DE-630BA341D873}"/>
                </a:ext>
              </a:extLst>
            </p:cNvPr>
            <p:cNvSpPr/>
            <p:nvPr/>
          </p:nvSpPr>
          <p:spPr>
            <a:xfrm flipH="1">
              <a:off x="2215363" y="2171207"/>
              <a:ext cx="696848" cy="86092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8083" tIns="18083" rIns="18083" bIns="18083" numCol="1" anchor="t">
              <a:noAutofit/>
            </a:bodyPr>
            <a:lstStyle/>
            <a:p>
              <a:pPr defTabSz="361640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12"/>
            </a:p>
          </p:txBody>
        </p:sp>
      </p:grpSp>
      <p:pic>
        <p:nvPicPr>
          <p:cNvPr id="35" name="Immagine 34" descr="Immagine che contiene cerchio, line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06BF4D6E-45AE-F100-AF39-3E5FB92B2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260" y="3566512"/>
            <a:ext cx="1314450" cy="113665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A02A183-C0C1-5072-7783-B87075DDB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20" y="4150086"/>
            <a:ext cx="6908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6A225-E419-03BC-B851-67932573E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86D9CACA-29EC-2C50-EE6A-AFFB40C9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Astrofisica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nucleare</a:t>
            </a:r>
            <a:endParaRPr lang="en-US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8D7917C8-0D26-4995-D5BE-9C0CD99D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50" y="926175"/>
            <a:ext cx="6781561" cy="500564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>
              <a:latin typeface="Arial"/>
              <a:cs typeface="Arial"/>
            </a:endParaRPr>
          </a:p>
          <a:p>
            <a:r>
              <a:rPr lang="en-GB" b="1">
                <a:latin typeface="Arial"/>
                <a:cs typeface="Arial"/>
              </a:rPr>
              <a:t>Come? </a:t>
            </a:r>
            <a:r>
              <a:rPr lang="en-GB">
                <a:latin typeface="Arial"/>
                <a:cs typeface="Arial"/>
              </a:rPr>
              <a:t> </a:t>
            </a:r>
            <a:endParaRPr lang="en-GB"/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  </a:t>
            </a:r>
            <a:r>
              <a:rPr lang="en-GB" err="1">
                <a:latin typeface="Arial"/>
                <a:cs typeface="Arial"/>
              </a:rPr>
              <a:t>Ricreare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laboratorio</a:t>
            </a:r>
            <a:r>
              <a:rPr lang="en-GB">
                <a:latin typeface="Arial"/>
                <a:cs typeface="Arial"/>
              </a:rPr>
              <a:t> le </a:t>
            </a:r>
            <a:r>
              <a:rPr lang="en-GB" err="1">
                <a:latin typeface="Arial"/>
                <a:cs typeface="Arial"/>
              </a:rPr>
              <a:t>condizioni</a:t>
            </a:r>
            <a:r>
              <a:rPr lang="en-GB">
                <a:latin typeface="Arial"/>
                <a:cs typeface="Arial"/>
              </a:rPr>
              <a:t> in cui </a:t>
            </a:r>
            <a:r>
              <a:rPr lang="en-GB" err="1">
                <a:latin typeface="Arial"/>
                <a:cs typeface="Arial"/>
              </a:rPr>
              <a:t>avvengono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nelle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stelle</a:t>
            </a:r>
            <a:r>
              <a:rPr lang="en-GB">
                <a:latin typeface="Arial"/>
                <a:cs typeface="Arial"/>
              </a:rPr>
              <a:t>. Ci </a:t>
            </a:r>
            <a:r>
              <a:rPr lang="en-GB" err="1">
                <a:latin typeface="Arial"/>
                <a:cs typeface="Arial"/>
              </a:rPr>
              <a:t>concentriamo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sullo</a:t>
            </a:r>
            <a:r>
              <a:rPr lang="en-GB">
                <a:latin typeface="Arial"/>
                <a:cs typeface="Arial"/>
              </a:rPr>
              <a:t> studio di </a:t>
            </a:r>
            <a:r>
              <a:rPr lang="en-GB" err="1">
                <a:latin typeface="Arial"/>
                <a:cs typeface="Arial"/>
              </a:rPr>
              <a:t>reazioni</a:t>
            </a:r>
            <a:r>
              <a:rPr lang="en-GB">
                <a:latin typeface="Arial"/>
                <a:cs typeface="Arial"/>
              </a:rPr>
              <a:t>  di </a:t>
            </a:r>
            <a:r>
              <a:rPr lang="en-GB" err="1">
                <a:latin typeface="Arial"/>
                <a:cs typeface="Arial"/>
              </a:rPr>
              <a:t>cattura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radiativa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importanti</a:t>
            </a:r>
            <a:r>
              <a:rPr lang="en-GB">
                <a:latin typeface="Arial"/>
                <a:cs typeface="Arial"/>
              </a:rPr>
              <a:t> per la </a:t>
            </a:r>
            <a:r>
              <a:rPr lang="en-GB" err="1">
                <a:latin typeface="Arial"/>
                <a:cs typeface="Arial"/>
              </a:rPr>
              <a:t>nucleosintesi</a:t>
            </a:r>
            <a:r>
              <a:rPr lang="en-GB">
                <a:latin typeface="Arial"/>
                <a:cs typeface="Arial"/>
              </a:rPr>
              <a:t> e il </a:t>
            </a:r>
            <a:r>
              <a:rPr lang="en-GB" err="1">
                <a:latin typeface="Arial"/>
                <a:cs typeface="Arial"/>
              </a:rPr>
              <a:t>miglioramento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modelli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predicono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l’abbondanza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relativa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elementi</a:t>
            </a:r>
            <a:r>
              <a:rPr lang="en-GB">
                <a:latin typeface="Arial"/>
                <a:cs typeface="Arial"/>
              </a:rPr>
              <a:t> nell’ </a:t>
            </a:r>
            <a:r>
              <a:rPr lang="en-GB" err="1">
                <a:latin typeface="Arial"/>
                <a:cs typeface="Arial"/>
              </a:rPr>
              <a:t>universo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utilizzando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</a:t>
            </a:r>
            <a:r>
              <a:rPr lang="en-GB">
                <a:latin typeface="Arial"/>
                <a:cs typeface="Arial"/>
              </a:rPr>
              <a:t> recoil separators.  (Lab. CIRCE, a Caserta, uno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3 </a:t>
            </a:r>
            <a:r>
              <a:rPr lang="en-GB" err="1">
                <a:latin typeface="Arial"/>
                <a:cs typeface="Arial"/>
              </a:rPr>
              <a:t>separatori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funzionanti</a:t>
            </a:r>
            <a:r>
              <a:rPr lang="en-GB">
                <a:latin typeface="Arial"/>
                <a:cs typeface="Arial"/>
              </a:rPr>
              <a:t> al </a:t>
            </a:r>
            <a:r>
              <a:rPr lang="en-GB" err="1">
                <a:latin typeface="Arial"/>
                <a:cs typeface="Arial"/>
              </a:rPr>
              <a:t>mondo</a:t>
            </a:r>
            <a:r>
              <a:rPr lang="en-GB">
                <a:latin typeface="Arial"/>
                <a:cs typeface="Arial"/>
              </a:rPr>
              <a:t>)</a:t>
            </a:r>
          </a:p>
          <a:p>
            <a:pPr lvl="1">
              <a:buFont typeface="Courier New" charset="2"/>
              <a:buChar char="o"/>
            </a:pP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D40B80-D3B7-1903-5ABF-4591D405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2A1FA2-17EF-FB6A-7D58-63D4DB0C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0DAFBA-5B36-4943-4C69-2177BA44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A79D988-5CD6-1554-8AEA-64DAF9785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03" y="644442"/>
            <a:ext cx="2108200" cy="1689100"/>
          </a:xfrm>
          <a:prstGeom prst="rect">
            <a:avLst/>
          </a:prstGeom>
        </p:spPr>
      </p:pic>
      <p:pic>
        <p:nvPicPr>
          <p:cNvPr id="14" name="Segnaposto contenuto 4" descr="Immagine che contiene testo, diagramma, schermata, Piano&#10;&#10;Descrizione generata automaticamente">
            <a:extLst>
              <a:ext uri="{FF2B5EF4-FFF2-40B4-BE49-F238E27FC236}">
                <a16:creationId xmlns:a16="http://schemas.microsoft.com/office/drawing/2014/main" id="{C14A5E9F-46B4-A175-F82B-D0BBBB74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11" t="-2117" r="-356" b="34646"/>
          <a:stretch/>
        </p:blipFill>
        <p:spPr>
          <a:xfrm>
            <a:off x="7390484" y="2462011"/>
            <a:ext cx="4836963" cy="191002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0A211A2-8DBD-419E-0229-633DA3F7C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040" y="4632897"/>
            <a:ext cx="3637505" cy="21772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79D3DB4-B4EE-153E-6D33-7B0E60F76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376" y="4583246"/>
            <a:ext cx="5732548" cy="19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CC8CD-FF66-DE6E-0BAF-F65331D5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6820C5EF-5BFB-5095-420B-CC5F5D29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Composizione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linee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ricerca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dell'Area</a:t>
            </a:r>
            <a:endParaRPr lang="en-GB" err="1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98825B4-EB79-7BED-A900-BA7213CA4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98" y="3994285"/>
            <a:ext cx="11421597" cy="499204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72C0CD-4FB5-B533-2A42-5EA66FD2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140CA9-8D94-A50C-655E-F2AAD2DD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3F52C9-3F6C-3EF5-32BA-95C3A1E6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</a:t>
            </a:fld>
            <a:endParaRPr lang="en-GB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B0FC2037-6EBE-CBAC-A7AE-BBE6A9EA1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067602"/>
              </p:ext>
            </p:extLst>
          </p:nvPr>
        </p:nvGraphicFramePr>
        <p:xfrm>
          <a:off x="202405" y="1607343"/>
          <a:ext cx="4599511" cy="4661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967">
                  <a:extLst>
                    <a:ext uri="{9D8B030D-6E8A-4147-A177-3AD203B41FA5}">
                      <a16:colId xmlns:a16="http://schemas.microsoft.com/office/drawing/2014/main" val="3078614904"/>
                    </a:ext>
                  </a:extLst>
                </a:gridCol>
                <a:gridCol w="259750">
                  <a:extLst>
                    <a:ext uri="{9D8B030D-6E8A-4147-A177-3AD203B41FA5}">
                      <a16:colId xmlns:a16="http://schemas.microsoft.com/office/drawing/2014/main" val="159360243"/>
                    </a:ext>
                  </a:extLst>
                </a:gridCol>
                <a:gridCol w="2786794">
                  <a:extLst>
                    <a:ext uri="{9D8B030D-6E8A-4147-A177-3AD203B41FA5}">
                      <a16:colId xmlns:a16="http://schemas.microsoft.com/office/drawing/2014/main" val="2066678887"/>
                    </a:ext>
                  </a:extLst>
                </a:gridCol>
              </a:tblGrid>
              <a:tr h="10223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Professori Ordinari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2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 b="0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Alessandro Cianchi (PO incardinato PHYS/01 A), Roberto Senesi</a:t>
                      </a:r>
                      <a:endParaRPr lang="it-IT" b="0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526384"/>
                  </a:ext>
                </a:extLst>
              </a:tr>
              <a:tr h="1929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Professori Associati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6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Velia </a:t>
                      </a:r>
                      <a:r>
                        <a:rPr lang="it-IT" err="1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Minicozzi</a:t>
                      </a: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, Triestino Minniti, Arturo </a:t>
                      </a:r>
                      <a:r>
                        <a:rPr lang="it-IT" err="1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Moleti</a:t>
                      </a: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, Maria Cristina Morone, Giovanni Romanelli, Francesco Stellato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221631"/>
                  </a:ext>
                </a:extLst>
              </a:tr>
              <a:tr h="501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Ricercatori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1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Mattia Gaboardi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000364"/>
                  </a:ext>
                </a:extLst>
              </a:tr>
              <a:tr h="501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Professori Onorari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1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Carla Andreani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24952"/>
                  </a:ext>
                </a:extLst>
              </a:tr>
              <a:tr h="501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Docenti d’Onore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1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it-IT">
                          <a:solidFill>
                            <a:srgbClr val="23498B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Livio Narici</a:t>
                      </a:r>
                      <a:endParaRPr lang="it-IT">
                        <a:solidFill>
                          <a:srgbClr val="23498B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479824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300FC6-1919-1A06-341F-2123C24337CD}"/>
              </a:ext>
            </a:extLst>
          </p:cNvPr>
          <p:cNvSpPr txBox="1"/>
          <p:nvPr/>
        </p:nvSpPr>
        <p:spPr>
          <a:xfrm>
            <a:off x="5081587" y="2271712"/>
            <a:ext cx="6731792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200" b="1">
                <a:latin typeface="Arial"/>
              </a:rPr>
              <a:t>Linea 1:</a:t>
            </a:r>
            <a:r>
              <a:rPr lang="it-IT" sz="2200">
                <a:latin typeface="Arial"/>
              </a:rPr>
              <a:t> Fisica dei Sistemi Biologici, e del Sistema Uditivo con applicazioni mediche e spaziali</a:t>
            </a:r>
            <a:endParaRPr lang="it-IT" sz="2200">
              <a:latin typeface="Arial"/>
              <a:cs typeface="Arial"/>
            </a:endParaRPr>
          </a:p>
          <a:p>
            <a:pPr algn="just"/>
            <a:r>
              <a:rPr lang="it-IT" sz="2200" b="1">
                <a:latin typeface="Arial"/>
              </a:rPr>
              <a:t>Linea 2:</a:t>
            </a:r>
            <a:r>
              <a:rPr lang="it-IT" sz="2200">
                <a:latin typeface="Arial"/>
              </a:rPr>
              <a:t> Fisica nucleare applicata alla medicina, all’astrofisica, e alla radioprotezione</a:t>
            </a:r>
            <a:endParaRPr lang="it-IT" sz="2200">
              <a:latin typeface="Arial"/>
              <a:cs typeface="Arial"/>
            </a:endParaRPr>
          </a:p>
          <a:p>
            <a:pPr algn="just"/>
            <a:r>
              <a:rPr lang="it-IT" sz="2200" b="1">
                <a:latin typeface="Arial"/>
                <a:cs typeface="Arial"/>
              </a:rPr>
              <a:t>Linea 3: </a:t>
            </a:r>
            <a:r>
              <a:rPr lang="it-IT" sz="2200">
                <a:latin typeface="Arial"/>
                <a:cs typeface="Arial"/>
              </a:rPr>
              <a:t>Fisica degli acceleratori compatti e dei neutroni per applicazioni multidisciplinari e sviluppo di sorgenti di radiazione e strumentazione neutronica per infrastrutture di ricerca.</a:t>
            </a:r>
          </a:p>
        </p:txBody>
      </p:sp>
    </p:spTree>
    <p:extLst>
      <p:ext uri="{BB962C8B-B14F-4D97-AF65-F5344CB8AC3E}">
        <p14:creationId xmlns:p14="http://schemas.microsoft.com/office/powerpoint/2010/main" val="23742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2C5DC-2C82-5323-6668-140571D56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6CF74BF6-364B-2D7B-AF40-71E1570EE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Monte Carlo</a:t>
            </a:r>
            <a:endParaRPr lang="en-US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A2D3B8E-75B5-438F-621F-FB3FE6837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50" y="926175"/>
            <a:ext cx="6781561" cy="500564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>
              <a:latin typeface="Arial"/>
              <a:cs typeface="Arial"/>
            </a:endParaRPr>
          </a:p>
          <a:p>
            <a:endParaRPr lang="en-GB"/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  </a:t>
            </a:r>
            <a:r>
              <a:rPr lang="en-GB" err="1">
                <a:latin typeface="Arial"/>
                <a:cs typeface="Arial"/>
              </a:rPr>
              <a:t>Sviluppo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utilizzo</a:t>
            </a:r>
            <a:r>
              <a:rPr lang="en-GB">
                <a:latin typeface="Arial"/>
                <a:cs typeface="Arial"/>
              </a:rPr>
              <a:t> del </a:t>
            </a:r>
            <a:r>
              <a:rPr lang="en-GB" err="1">
                <a:latin typeface="Arial"/>
                <a:cs typeface="Arial"/>
              </a:rPr>
              <a:t>codice</a:t>
            </a:r>
            <a:r>
              <a:rPr lang="en-GB">
                <a:latin typeface="Arial"/>
                <a:cs typeface="Arial"/>
              </a:rPr>
              <a:t> Monte Carlo FLUKA (</a:t>
            </a:r>
            <a:r>
              <a:rPr lang="en-GB">
                <a:latin typeface="Arial"/>
                <a:cs typeface="Arial"/>
                <a:hlinkClick r:id="rId2"/>
              </a:rPr>
              <a:t>www.fluka.org</a:t>
            </a:r>
            <a:r>
              <a:rPr lang="en-GB">
                <a:latin typeface="Arial"/>
                <a:cs typeface="Arial"/>
              </a:rPr>
              <a:t>) per il </a:t>
            </a:r>
            <a:r>
              <a:rPr lang="en-GB" err="1">
                <a:latin typeface="Arial"/>
                <a:cs typeface="Arial"/>
              </a:rPr>
              <a:t>trasporto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radiazione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materia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0DF948-37CC-839C-A1D9-A80B5CB7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5DC4F2-CDD8-6170-A92F-6FA97139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AB477A-7089-969A-9934-96151C83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D5AB6F-85FF-DEBB-4B87-73BB3393F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33" y="3219866"/>
            <a:ext cx="8081722" cy="2082918"/>
          </a:xfrm>
          <a:prstGeom prst="rect">
            <a:avLst/>
          </a:prstGeom>
        </p:spPr>
      </p:pic>
      <p:pic>
        <p:nvPicPr>
          <p:cNvPr id="8" name="Immagine 7" descr="Immagine che contiene Elementi grafici, clipart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3C1275DD-808F-9A8C-A966-4FFFC149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450" y="1725488"/>
            <a:ext cx="4521881" cy="14224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B6560C1-7753-66BB-DF10-38E1C74B6FC6}"/>
              </a:ext>
            </a:extLst>
          </p:cNvPr>
          <p:cNvSpPr txBox="1"/>
          <p:nvPr/>
        </p:nvSpPr>
        <p:spPr>
          <a:xfrm>
            <a:off x="745763" y="5627926"/>
            <a:ext cx="7367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/>
              <a:t>F</a:t>
            </a:r>
            <a:r>
              <a:rPr lang="it-IT"/>
              <a:t>. Ballarini et al., The FLUKA code: </a:t>
            </a:r>
            <a:r>
              <a:rPr lang="it-IT" err="1"/>
              <a:t>Overview</a:t>
            </a:r>
            <a:r>
              <a:rPr lang="it-IT"/>
              <a:t> and new </a:t>
            </a:r>
            <a:r>
              <a:rPr lang="it-IT" err="1"/>
              <a:t>developments</a:t>
            </a:r>
            <a:r>
              <a:rPr lang="it-IT"/>
              <a:t>, EPJ </a:t>
            </a:r>
            <a:r>
              <a:rPr lang="it-IT" err="1"/>
              <a:t>Nuclear</a:t>
            </a:r>
            <a:r>
              <a:rPr lang="it-IT"/>
              <a:t> Sci. </a:t>
            </a:r>
            <a:r>
              <a:rPr lang="it-IT" err="1"/>
              <a:t>Technol</a:t>
            </a:r>
            <a:r>
              <a:rPr lang="it-IT"/>
              <a:t>. 10, 16 (2024) https://</a:t>
            </a:r>
            <a:r>
              <a:rPr lang="it-IT" err="1"/>
              <a:t>doi.org</a:t>
            </a:r>
            <a:r>
              <a:rPr lang="it-IT"/>
              <a:t>/10.1051/</a:t>
            </a:r>
            <a:r>
              <a:rPr lang="it-IT" err="1"/>
              <a:t>epjn</a:t>
            </a:r>
            <a:r>
              <a:rPr lang="it-IT"/>
              <a:t>/2024015 </a:t>
            </a:r>
          </a:p>
        </p:txBody>
      </p:sp>
    </p:spTree>
    <p:extLst>
      <p:ext uri="{BB962C8B-B14F-4D97-AF65-F5344CB8AC3E}">
        <p14:creationId xmlns:p14="http://schemas.microsoft.com/office/powerpoint/2010/main" val="27503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C2687-B408-12F1-6416-39589860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7442DF68-280C-4A67-F7E5-54432472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Didattica</a:t>
            </a:r>
            <a:r>
              <a:rPr lang="en-GB">
                <a:latin typeface="Arial"/>
                <a:cs typeface="Arial"/>
              </a:rPr>
              <a:t> ed </a:t>
            </a:r>
            <a:r>
              <a:rPr lang="en-GB" err="1">
                <a:latin typeface="Arial"/>
                <a:cs typeface="Arial"/>
              </a:rPr>
              <a:t>altre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attività</a:t>
            </a:r>
            <a:endParaRPr lang="en-US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32FE9F32-F515-33D2-A628-9E1BFD953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50" y="926176"/>
            <a:ext cx="11175098" cy="5264762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>
              <a:latin typeface="Arial"/>
              <a:cs typeface="Arial"/>
            </a:endParaRPr>
          </a:p>
          <a:p>
            <a:endParaRPr lang="en-GB"/>
          </a:p>
          <a:p>
            <a:r>
              <a:rPr lang="en-GB" err="1">
                <a:latin typeface="Arial"/>
                <a:cs typeface="Arial"/>
              </a:rPr>
              <a:t>Insegnamenti</a:t>
            </a:r>
            <a:r>
              <a:rPr lang="en-GB">
                <a:latin typeface="Arial"/>
                <a:cs typeface="Arial"/>
              </a:rPr>
              <a:t> di base e </a:t>
            </a:r>
            <a:r>
              <a:rPr lang="en-GB" err="1">
                <a:latin typeface="Arial"/>
                <a:cs typeface="Arial"/>
              </a:rPr>
              <a:t>specialistici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corsi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laurea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Scienza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Professioni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sanitarie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Tecniche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radiologia</a:t>
            </a:r>
            <a:r>
              <a:rPr lang="en-GB">
                <a:latin typeface="Arial"/>
                <a:cs typeface="Arial"/>
              </a:rPr>
              <a:t> medica, Master di 1  </a:t>
            </a:r>
            <a:r>
              <a:rPr lang="en-GB" err="1">
                <a:latin typeface="Arial"/>
                <a:cs typeface="Arial"/>
              </a:rPr>
              <a:t>livello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senologia</a:t>
            </a:r>
            <a:r>
              <a:rPr lang="en-GB">
                <a:latin typeface="Arial"/>
                <a:cs typeface="Arial"/>
              </a:rPr>
              <a:t> e di 2 </a:t>
            </a:r>
            <a:r>
              <a:rPr lang="en-GB" err="1">
                <a:latin typeface="Arial"/>
                <a:cs typeface="Arial"/>
              </a:rPr>
              <a:t>livello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radioprotezione</a:t>
            </a:r>
            <a:r>
              <a:rPr lang="en-GB">
                <a:latin typeface="Arial"/>
                <a:cs typeface="Arial"/>
              </a:rPr>
              <a:t>. (</a:t>
            </a:r>
            <a:r>
              <a:rPr lang="en-GB" err="1">
                <a:latin typeface="Arial"/>
                <a:cs typeface="Arial"/>
              </a:rPr>
              <a:t>Negli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ultimi</a:t>
            </a:r>
            <a:r>
              <a:rPr lang="en-GB">
                <a:latin typeface="Arial"/>
                <a:cs typeface="Arial"/>
              </a:rPr>
              <a:t> 5 anni, 5 </a:t>
            </a:r>
            <a:r>
              <a:rPr lang="en-GB" err="1">
                <a:latin typeface="Arial"/>
                <a:cs typeface="Arial"/>
              </a:rPr>
              <a:t>laureandi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triennali</a:t>
            </a:r>
            <a:r>
              <a:rPr lang="en-GB">
                <a:latin typeface="Arial"/>
                <a:cs typeface="Arial"/>
              </a:rPr>
              <a:t>, 5 </a:t>
            </a:r>
            <a:r>
              <a:rPr lang="en-GB" err="1">
                <a:latin typeface="Arial"/>
                <a:cs typeface="Arial"/>
              </a:rPr>
              <a:t>laureandi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magistrali</a:t>
            </a:r>
            <a:r>
              <a:rPr lang="en-GB">
                <a:latin typeface="Arial"/>
                <a:cs typeface="Arial"/>
              </a:rPr>
              <a:t>, 1 </a:t>
            </a:r>
            <a:r>
              <a:rPr lang="en-GB" err="1">
                <a:latin typeface="Arial"/>
                <a:cs typeface="Arial"/>
              </a:rPr>
              <a:t>studente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dottorato</a:t>
            </a:r>
            <a:r>
              <a:rPr lang="en-GB">
                <a:latin typeface="Arial"/>
                <a:cs typeface="Arial"/>
              </a:rPr>
              <a:t>)</a:t>
            </a:r>
          </a:p>
          <a:p>
            <a:r>
              <a:rPr lang="en-GB" err="1">
                <a:latin typeface="Arial"/>
                <a:cs typeface="Arial"/>
              </a:rPr>
              <a:t>Componente</a:t>
            </a:r>
            <a:r>
              <a:rPr lang="en-GB">
                <a:latin typeface="Arial"/>
                <a:cs typeface="Arial"/>
              </a:rPr>
              <a:t> e Presidente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commissione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esame</a:t>
            </a:r>
            <a:r>
              <a:rPr lang="en-GB">
                <a:latin typeface="Arial"/>
                <a:cs typeface="Arial"/>
              </a:rPr>
              <a:t> finale del PhD in “Accelerator physics” dell’ Università la Sapienza</a:t>
            </a:r>
          </a:p>
          <a:p>
            <a:r>
              <a:rPr lang="en-GB" err="1">
                <a:latin typeface="Arial"/>
                <a:cs typeface="Arial"/>
              </a:rPr>
              <a:t>Coordinatrice</a:t>
            </a:r>
            <a:r>
              <a:rPr lang="en-GB">
                <a:latin typeface="Arial"/>
                <a:cs typeface="Arial"/>
              </a:rPr>
              <a:t> del </a:t>
            </a:r>
            <a:r>
              <a:rPr lang="en-GB" err="1">
                <a:latin typeface="Arial"/>
                <a:cs typeface="Arial"/>
              </a:rPr>
              <a:t>gruppo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sperimentale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sezione</a:t>
            </a:r>
            <a:r>
              <a:rPr lang="en-GB">
                <a:latin typeface="Arial"/>
                <a:cs typeface="Arial"/>
              </a:rPr>
              <a:t> INFN di Tor </a:t>
            </a:r>
            <a:r>
              <a:rPr lang="en-GB" err="1">
                <a:latin typeface="Arial"/>
                <a:cs typeface="Arial"/>
              </a:rPr>
              <a:t>Vergata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membro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Commissione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Scientifica</a:t>
            </a:r>
            <a:r>
              <a:rPr lang="en-GB">
                <a:latin typeface="Arial"/>
                <a:cs typeface="Arial"/>
              </a:rPr>
              <a:t> Nazionale 3 (CSN3)</a:t>
            </a:r>
          </a:p>
          <a:p>
            <a:r>
              <a:rPr lang="en-GB" err="1">
                <a:latin typeface="Arial"/>
                <a:cs typeface="Arial"/>
              </a:rPr>
              <a:t>Coordinatrice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linea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ricerca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Astrofisica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Nucleare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nella</a:t>
            </a:r>
            <a:r>
              <a:rPr lang="en-GB">
                <a:latin typeface="Arial"/>
                <a:cs typeface="Arial"/>
              </a:rPr>
              <a:t> CSN3</a:t>
            </a:r>
          </a:p>
          <a:p>
            <a:r>
              <a:rPr lang="en-GB" err="1">
                <a:latin typeface="Arial"/>
                <a:cs typeface="Arial"/>
              </a:rPr>
              <a:t>Membro</a:t>
            </a:r>
            <a:r>
              <a:rPr lang="en-GB">
                <a:latin typeface="Arial"/>
                <a:cs typeface="Arial"/>
              </a:rPr>
              <a:t> dell’ Institutional Board dell’ </a:t>
            </a:r>
            <a:r>
              <a:rPr lang="en-GB" err="1">
                <a:latin typeface="Arial"/>
                <a:cs typeface="Arial"/>
              </a:rPr>
              <a:t>esperimento</a:t>
            </a:r>
            <a:r>
              <a:rPr lang="en-GB">
                <a:latin typeface="Arial"/>
                <a:cs typeface="Arial"/>
              </a:rPr>
              <a:t> FOOT</a:t>
            </a:r>
          </a:p>
          <a:p>
            <a:r>
              <a:rPr lang="en-GB" err="1">
                <a:latin typeface="Arial"/>
                <a:cs typeface="Arial"/>
              </a:rPr>
              <a:t>Coordinatrice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Commissione</a:t>
            </a:r>
            <a:r>
              <a:rPr lang="en-GB">
                <a:latin typeface="Arial"/>
                <a:cs typeface="Arial"/>
              </a:rPr>
              <a:t> Terza </a:t>
            </a:r>
            <a:r>
              <a:rPr lang="en-GB" err="1">
                <a:latin typeface="Arial"/>
                <a:cs typeface="Arial"/>
              </a:rPr>
              <a:t>Missione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Impatto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Sociale</a:t>
            </a:r>
            <a:r>
              <a:rPr lang="en-GB">
                <a:latin typeface="Arial"/>
                <a:cs typeface="Arial"/>
              </a:rPr>
              <a:t> del </a:t>
            </a:r>
            <a:r>
              <a:rPr lang="en-GB" err="1">
                <a:latin typeface="Arial"/>
                <a:cs typeface="Arial"/>
              </a:rPr>
              <a:t>Dipartimento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di Tor </a:t>
            </a:r>
            <a:r>
              <a:rPr lang="en-GB" err="1">
                <a:latin typeface="Arial"/>
                <a:cs typeface="Arial"/>
              </a:rPr>
              <a:t>Vergata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BBAB23-2F97-8009-2804-2A3B1ED4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8EE97B-F1F8-78FC-30F5-414BC5A2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860A99-FE0A-76E8-2AC1-82651C7E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9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017BB-07B7-B28D-C6A7-1465CC862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403EA-3904-FBAD-27AC-7B36F0034F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342900" indent="-342900" algn="just">
              <a:spcBef>
                <a:spcPts val="1000"/>
              </a:spcBef>
              <a:buFont typeface="Arial"/>
              <a:buChar char="•"/>
            </a:pPr>
            <a:r>
              <a:rPr lang="it" sz="2000" b="1">
                <a:solidFill>
                  <a:srgbClr val="000000"/>
                </a:solidFill>
                <a:latin typeface="Arial"/>
                <a:ea typeface="Tahoma"/>
                <a:cs typeface="Arial"/>
              </a:rPr>
              <a:t>Linea 2 :</a:t>
            </a:r>
            <a:r>
              <a:rPr lang="it" sz="2000">
                <a:solidFill>
                  <a:srgbClr val="000000"/>
                </a:solidFill>
                <a:latin typeface="Arial"/>
                <a:ea typeface="Tahoma"/>
                <a:cs typeface="Arial"/>
              </a:rPr>
              <a:t>  Fisica nucleare applicata alla medicina, all’astrofisica, e alla radioprotezione</a:t>
            </a:r>
          </a:p>
          <a:p>
            <a:pPr marL="285750" indent="-285750" algn="just">
              <a:spcBef>
                <a:spcPts val="1000"/>
              </a:spcBef>
              <a:buFont typeface="Arial"/>
              <a:buChar char="•"/>
            </a:pPr>
            <a:endParaRPr lang="it" sz="2000">
              <a:solidFill>
                <a:srgbClr val="000000"/>
              </a:solidFill>
              <a:latin typeface="Arial"/>
              <a:ea typeface="Tahoma"/>
              <a:cs typeface="Arial"/>
            </a:endParaRPr>
          </a:p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E47533-7AE8-EBB2-93D7-CA4A3042CC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9CAB9B-8765-F4B0-B27F-B33E29DB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2000">
                <a:latin typeface="Arial"/>
                <a:ea typeface="Tahoma"/>
                <a:cs typeface="Arial"/>
              </a:rPr>
              <a:t>Linea 2/b ….......</a:t>
            </a:r>
          </a:p>
          <a:p>
            <a:r>
              <a:rPr lang="en-GB" sz="2000">
                <a:latin typeface="Arial"/>
                <a:ea typeface="Tahoma"/>
                <a:cs typeface="Arial"/>
              </a:rPr>
              <a:t>                </a:t>
            </a:r>
            <a:r>
              <a:rPr lang="en-GB" sz="2000" err="1">
                <a:latin typeface="Arial"/>
                <a:ea typeface="Tahoma"/>
                <a:cs typeface="Arial"/>
              </a:rPr>
              <a:t>T.Minniti</a:t>
            </a:r>
            <a:endParaRPr lang="en-GB" sz="2000" err="1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580916-320E-AEE5-A756-76B2A31D7F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74E7B5-D4E3-ADC3-5F1C-BE7423A8E9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7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F2FA3-43A7-227A-FC2C-73A3B27AD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232CAA55-E90A-1C44-BF45-55D602FEC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72" y="273344"/>
            <a:ext cx="11750381" cy="9266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2900" err="1">
                <a:latin typeface="Arial"/>
                <a:cs typeface="Arial"/>
              </a:rPr>
              <a:t>Migliorare</a:t>
            </a:r>
            <a:r>
              <a:rPr lang="en-GB" sz="2900">
                <a:latin typeface="Arial"/>
                <a:cs typeface="Arial"/>
              </a:rPr>
              <a:t> le </a:t>
            </a:r>
            <a:r>
              <a:rPr lang="en-GB" sz="2900" err="1">
                <a:latin typeface="Arial"/>
                <a:cs typeface="Arial"/>
              </a:rPr>
              <a:t>pratiche</a:t>
            </a:r>
            <a:r>
              <a:rPr lang="en-GB" sz="2900">
                <a:latin typeface="Arial"/>
                <a:cs typeface="Arial"/>
              </a:rPr>
              <a:t> </a:t>
            </a:r>
            <a:r>
              <a:rPr lang="en-GB" sz="2900" err="1">
                <a:latin typeface="Arial"/>
                <a:cs typeface="Arial"/>
              </a:rPr>
              <a:t>mediche</a:t>
            </a:r>
            <a:r>
              <a:rPr lang="en-GB" sz="2900">
                <a:latin typeface="Arial"/>
                <a:cs typeface="Arial"/>
              </a:rPr>
              <a:t> legate alle </a:t>
            </a:r>
            <a:r>
              <a:rPr lang="en-GB" sz="2900" err="1">
                <a:latin typeface="Arial"/>
                <a:cs typeface="Arial"/>
              </a:rPr>
              <a:t>malattie</a:t>
            </a:r>
            <a:r>
              <a:rPr lang="en-GB" sz="2900">
                <a:latin typeface="Arial"/>
                <a:cs typeface="Arial"/>
              </a:rPr>
              <a:t> </a:t>
            </a:r>
            <a:r>
              <a:rPr lang="en-GB" sz="2900" err="1">
                <a:latin typeface="Arial"/>
                <a:cs typeface="Arial"/>
              </a:rPr>
              <a:t>della</a:t>
            </a:r>
            <a:r>
              <a:rPr lang="en-GB" sz="2900">
                <a:latin typeface="Arial"/>
                <a:cs typeface="Arial"/>
              </a:rPr>
              <a:t> retina</a:t>
            </a:r>
            <a:endParaRPr lang="en-GB" sz="290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8C6C97-3A3A-1772-54C5-B3756A42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C38B96-BC34-D1D0-C5B0-01F907C6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67F32A-054C-EDB2-35C0-D9226B4E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9" name="Segnaposto contenuto 10">
            <a:extLst>
              <a:ext uri="{FF2B5EF4-FFF2-40B4-BE49-F238E27FC236}">
                <a16:creationId xmlns:a16="http://schemas.microsoft.com/office/drawing/2014/main" id="{6A552A4E-27A2-8D6E-67FC-F1ACF38D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" y="1350937"/>
            <a:ext cx="11904952" cy="54754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Cosa?</a:t>
            </a:r>
          </a:p>
          <a:p>
            <a:pPr marL="0" indent="0" algn="just">
              <a:buNone/>
            </a:pPr>
            <a:r>
              <a:rPr lang="en-GB" b="1" i="1" err="1">
                <a:latin typeface="Arial"/>
                <a:cs typeface="Arial"/>
              </a:rPr>
              <a:t>Distacco</a:t>
            </a:r>
            <a:r>
              <a:rPr lang="en-GB" b="1" i="1">
                <a:latin typeface="Arial"/>
                <a:cs typeface="Arial"/>
              </a:rPr>
              <a:t> </a:t>
            </a:r>
            <a:r>
              <a:rPr lang="en-GB" b="1" i="1" err="1">
                <a:latin typeface="Arial"/>
                <a:cs typeface="Arial"/>
              </a:rPr>
              <a:t>della</a:t>
            </a:r>
            <a:r>
              <a:rPr lang="en-GB" b="1" i="1">
                <a:latin typeface="Arial"/>
                <a:cs typeface="Arial"/>
              </a:rPr>
              <a:t> retina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dall'epitelio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pigmentato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retinico</a:t>
            </a:r>
            <a:r>
              <a:rPr lang="en-GB">
                <a:latin typeface="Arial"/>
                <a:cs typeface="Arial"/>
              </a:rPr>
              <a:t>. </a:t>
            </a:r>
            <a:r>
              <a:rPr lang="en-GB" err="1">
                <a:latin typeface="Arial"/>
                <a:cs typeface="Arial"/>
              </a:rPr>
              <a:t>Trattamento</a:t>
            </a:r>
            <a:r>
              <a:rPr lang="en-GB">
                <a:latin typeface="Arial"/>
                <a:cs typeface="Arial"/>
              </a:rPr>
              <a:t> medico standard: </a:t>
            </a:r>
            <a:r>
              <a:rPr lang="en-GB" b="1" i="1" err="1">
                <a:latin typeface="Arial"/>
                <a:cs typeface="Arial"/>
              </a:rPr>
              <a:t>vitrectomia</a:t>
            </a:r>
            <a:r>
              <a:rPr lang="en-GB" i="1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viene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eseguita</a:t>
            </a:r>
            <a:r>
              <a:rPr lang="en-GB">
                <a:latin typeface="Arial"/>
                <a:cs typeface="Arial"/>
              </a:rPr>
              <a:t> con </a:t>
            </a:r>
            <a:r>
              <a:rPr lang="en-GB" err="1">
                <a:latin typeface="Arial"/>
                <a:cs typeface="Arial"/>
              </a:rPr>
              <a:t>vitreotomi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differenti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frequenze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taglio</a:t>
            </a:r>
            <a:r>
              <a:rPr lang="en-GB">
                <a:latin typeface="Arial"/>
                <a:cs typeface="Arial"/>
              </a:rPr>
              <a:t> (1000-20000 </a:t>
            </a:r>
            <a:r>
              <a:rPr lang="en-GB" err="1">
                <a:latin typeface="Arial"/>
                <a:cs typeface="Arial"/>
              </a:rPr>
              <a:t>tagli</a:t>
            </a:r>
            <a:r>
              <a:rPr lang="en-GB">
                <a:latin typeface="Arial"/>
                <a:cs typeface="Arial"/>
              </a:rPr>
              <a:t> al </a:t>
            </a:r>
            <a:r>
              <a:rPr lang="en-GB" err="1">
                <a:latin typeface="Arial"/>
                <a:cs typeface="Arial"/>
              </a:rPr>
              <a:t>minuto</a:t>
            </a:r>
            <a:r>
              <a:rPr lang="en-GB">
                <a:latin typeface="Arial"/>
                <a:cs typeface="Arial"/>
              </a:rPr>
              <a:t>) e di </a:t>
            </a:r>
            <a:r>
              <a:rPr lang="en-GB" err="1">
                <a:latin typeface="Arial"/>
                <a:cs typeface="Arial"/>
              </a:rPr>
              <a:t>aspirazione</a:t>
            </a:r>
            <a:r>
              <a:rPr lang="en-GB">
                <a:latin typeface="Arial"/>
                <a:cs typeface="Arial"/>
              </a:rPr>
              <a:t>. A </a:t>
            </a:r>
            <a:r>
              <a:rPr lang="en-GB" err="1">
                <a:latin typeface="Arial"/>
                <a:cs typeface="Arial"/>
              </a:rPr>
              <a:t>seguito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dell'intervento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chirurgico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possono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verificare</a:t>
            </a:r>
            <a:r>
              <a:rPr lang="en-GB">
                <a:latin typeface="Arial"/>
                <a:cs typeface="Arial"/>
              </a:rPr>
              <a:t> le </a:t>
            </a:r>
            <a:r>
              <a:rPr lang="en-GB" err="1">
                <a:latin typeface="Arial"/>
                <a:cs typeface="Arial"/>
              </a:rPr>
              <a:t>seguenti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malattie</a:t>
            </a:r>
            <a:endParaRPr lang="en-GB">
              <a:latin typeface="Arial"/>
              <a:cs typeface="Arial"/>
            </a:endParaRPr>
          </a:p>
          <a:p>
            <a:pPr lvl="1"/>
            <a:r>
              <a:rPr lang="en-GB" sz="2000" err="1">
                <a:latin typeface="Arial"/>
                <a:cs typeface="Arial"/>
              </a:rPr>
              <a:t>Proliferazione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vitreo-retinica</a:t>
            </a:r>
            <a:r>
              <a:rPr lang="en-GB" sz="2000">
                <a:latin typeface="Arial"/>
                <a:cs typeface="Arial"/>
              </a:rPr>
              <a:t> (PVR) </a:t>
            </a:r>
            <a:r>
              <a:rPr lang="en-GB" sz="2000" err="1">
                <a:latin typeface="Arial"/>
                <a:cs typeface="Arial"/>
              </a:rPr>
              <a:t>nel</a:t>
            </a:r>
            <a:r>
              <a:rPr lang="en-GB" sz="2000">
                <a:latin typeface="Arial"/>
                <a:cs typeface="Arial"/>
              </a:rPr>
              <a:t> 15-20% </a:t>
            </a:r>
            <a:r>
              <a:rPr lang="en-GB" sz="2000" err="1">
                <a:latin typeface="Arial"/>
                <a:cs typeface="Arial"/>
              </a:rPr>
              <a:t>dei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casi</a:t>
            </a:r>
            <a:r>
              <a:rPr lang="en-GB" sz="2000">
                <a:latin typeface="Arial"/>
                <a:cs typeface="Arial"/>
              </a:rPr>
              <a:t>, </a:t>
            </a:r>
            <a:r>
              <a:rPr lang="en-GB" sz="2000" err="1">
                <a:latin typeface="Arial"/>
                <a:cs typeface="Arial"/>
              </a:rPr>
              <a:t>perdita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della</a:t>
            </a:r>
            <a:r>
              <a:rPr lang="en-GB" sz="2000">
                <a:latin typeface="Arial"/>
                <a:cs typeface="Arial"/>
              </a:rPr>
              <a:t> vista.</a:t>
            </a:r>
            <a:endParaRPr lang="en-US" sz="2000">
              <a:latin typeface="Arial"/>
              <a:cs typeface="Arial"/>
            </a:endParaRPr>
          </a:p>
          <a:p>
            <a:pPr lvl="1"/>
            <a:r>
              <a:rPr lang="en-GB" sz="2000" err="1">
                <a:latin typeface="Arial"/>
                <a:cs typeface="Arial"/>
              </a:rPr>
              <a:t>Vitreoretinopatia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proliferativa</a:t>
            </a:r>
            <a:r>
              <a:rPr lang="en-GB" sz="2000">
                <a:latin typeface="Arial"/>
                <a:cs typeface="Arial"/>
              </a:rPr>
              <a:t>, </a:t>
            </a:r>
            <a:r>
              <a:rPr lang="en-GB" sz="2000" err="1">
                <a:latin typeface="Arial"/>
                <a:cs typeface="Arial"/>
              </a:rPr>
              <a:t>dovuta</a:t>
            </a:r>
            <a:r>
              <a:rPr lang="en-GB" sz="2000">
                <a:latin typeface="Arial"/>
                <a:cs typeface="Arial"/>
              </a:rPr>
              <a:t> a </a:t>
            </a:r>
            <a:r>
              <a:rPr lang="en-GB" sz="2000" err="1">
                <a:latin typeface="Arial"/>
                <a:cs typeface="Arial"/>
              </a:rPr>
              <a:t>lacerazioni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retiniche</a:t>
            </a:r>
            <a:r>
              <a:rPr lang="en-GB" sz="2000">
                <a:latin typeface="Arial"/>
                <a:cs typeface="Arial"/>
              </a:rPr>
              <a:t> e forte </a:t>
            </a:r>
            <a:r>
              <a:rPr lang="en-GB" sz="2000" err="1">
                <a:latin typeface="Arial"/>
                <a:cs typeface="Arial"/>
              </a:rPr>
              <a:t>trazione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esercitata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sulla</a:t>
            </a:r>
            <a:r>
              <a:rPr lang="en-GB" sz="2000">
                <a:latin typeface="Arial"/>
                <a:cs typeface="Arial"/>
              </a:rPr>
              <a:t> retina </a:t>
            </a:r>
            <a:r>
              <a:rPr lang="en-GB" sz="2000" err="1">
                <a:latin typeface="Arial"/>
                <a:cs typeface="Arial"/>
              </a:rPr>
              <a:t>dall'aspirazione</a:t>
            </a:r>
            <a:r>
              <a:rPr lang="en-GB" sz="2000">
                <a:latin typeface="Arial"/>
                <a:cs typeface="Arial"/>
              </a:rPr>
              <a:t> del </a:t>
            </a:r>
            <a:r>
              <a:rPr lang="en-GB" sz="2000" err="1">
                <a:latin typeface="Arial"/>
                <a:cs typeface="Arial"/>
              </a:rPr>
              <a:t>vitrectomo</a:t>
            </a:r>
            <a:r>
              <a:rPr lang="en-GB" sz="2000">
                <a:latin typeface="Arial"/>
                <a:cs typeface="Arial"/>
              </a:rPr>
              <a:t>. </a:t>
            </a:r>
            <a:endParaRPr lang="en-US" sz="20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GB" sz="2000">
                <a:latin typeface="Arial"/>
                <a:cs typeface="Arial"/>
              </a:rPr>
              <a:t> </a:t>
            </a:r>
            <a:endParaRPr lang="en-US" sz="2000">
              <a:latin typeface="Arial"/>
              <a:cs typeface="Arial"/>
            </a:endParaRPr>
          </a:p>
          <a:p>
            <a:pPr>
              <a:buFont typeface="Wingdings 3"/>
              <a:buChar char=""/>
            </a:pPr>
            <a:r>
              <a:rPr lang="en-GB" b="1" err="1">
                <a:latin typeface="Arial"/>
                <a:cs typeface="Arial"/>
              </a:rPr>
              <a:t>Perchè</a:t>
            </a:r>
            <a:r>
              <a:rPr lang="en-GB" b="1">
                <a:latin typeface="Arial"/>
                <a:cs typeface="Arial"/>
              </a:rPr>
              <a:t>?</a:t>
            </a:r>
            <a:endParaRPr lang="en-US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en-GB">
                <a:latin typeface="Arial"/>
                <a:cs typeface="Arial"/>
              </a:rPr>
              <a:t>Una </a:t>
            </a:r>
            <a:r>
              <a:rPr lang="en-GB" err="1">
                <a:latin typeface="Arial"/>
                <a:cs typeface="Arial"/>
              </a:rPr>
              <a:t>questione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fondamentale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ancora</a:t>
            </a:r>
            <a:r>
              <a:rPr lang="en-GB">
                <a:latin typeface="Arial"/>
                <a:cs typeface="Arial"/>
              </a:rPr>
              <a:t> senza </a:t>
            </a:r>
            <a:r>
              <a:rPr lang="en-GB" err="1">
                <a:latin typeface="Arial"/>
                <a:cs typeface="Arial"/>
              </a:rPr>
              <a:t>risposta</a:t>
            </a:r>
            <a:r>
              <a:rPr lang="en-GB">
                <a:latin typeface="Arial"/>
                <a:cs typeface="Arial"/>
              </a:rPr>
              <a:t> è se </a:t>
            </a:r>
            <a:r>
              <a:rPr lang="en-GB" err="1">
                <a:latin typeface="Arial"/>
                <a:cs typeface="Arial"/>
              </a:rPr>
              <a:t>esista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una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relazione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tra</a:t>
            </a:r>
            <a:r>
              <a:rPr lang="en-GB">
                <a:latin typeface="Arial"/>
                <a:cs typeface="Arial"/>
              </a:rPr>
              <a:t> la </a:t>
            </a:r>
            <a:r>
              <a:rPr lang="en-GB" b="1" err="1">
                <a:latin typeface="Arial"/>
                <a:cs typeface="Arial"/>
              </a:rPr>
              <a:t>trazione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retinica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intraoperatoria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l'insorgenza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PVR e la </a:t>
            </a:r>
            <a:r>
              <a:rPr lang="en-GB" b="1" err="1">
                <a:latin typeface="Arial"/>
                <a:cs typeface="Arial"/>
              </a:rPr>
              <a:t>morfologia</a:t>
            </a:r>
            <a:r>
              <a:rPr lang="en-GB" b="1">
                <a:latin typeface="Arial"/>
                <a:cs typeface="Arial"/>
              </a:rPr>
              <a:t> (</a:t>
            </a:r>
            <a:r>
              <a:rPr lang="en-GB" b="1" err="1">
                <a:latin typeface="Arial"/>
                <a:cs typeface="Arial"/>
              </a:rPr>
              <a:t>dimensioni</a:t>
            </a:r>
            <a:r>
              <a:rPr lang="en-GB" b="1">
                <a:latin typeface="Arial"/>
                <a:cs typeface="Arial"/>
              </a:rPr>
              <a:t>)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frammenti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umor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vitreo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generati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dai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vitreotomi</a:t>
            </a:r>
            <a:r>
              <a:rPr lang="en-GB">
                <a:latin typeface="Arial"/>
                <a:cs typeface="Arial"/>
              </a:rPr>
              <a:t> con diverse </a:t>
            </a:r>
            <a:r>
              <a:rPr lang="en-GB" err="1">
                <a:latin typeface="Arial"/>
                <a:cs typeface="Arial"/>
              </a:rPr>
              <a:t>frequenze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taglio</a:t>
            </a:r>
            <a:r>
              <a:rPr lang="en-GB">
                <a:latin typeface="Arial"/>
                <a:cs typeface="Arial"/>
              </a:rPr>
              <a:t>, o se </a:t>
            </a:r>
            <a:r>
              <a:rPr lang="en-GB" err="1">
                <a:latin typeface="Arial"/>
                <a:cs typeface="Arial"/>
              </a:rPr>
              <a:t>questi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parametri</a:t>
            </a:r>
            <a:r>
              <a:rPr lang="en-GB">
                <a:latin typeface="Arial"/>
                <a:cs typeface="Arial"/>
              </a:rPr>
              <a:t> non </a:t>
            </a:r>
            <a:r>
              <a:rPr lang="en-GB" err="1">
                <a:latin typeface="Arial"/>
                <a:cs typeface="Arial"/>
              </a:rPr>
              <a:t>abbiano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alcun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effetto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frammentazione</a:t>
            </a:r>
            <a:r>
              <a:rPr lang="en-GB">
                <a:latin typeface="Arial"/>
                <a:cs typeface="Arial"/>
              </a:rPr>
              <a:t> dell' </a:t>
            </a:r>
            <a:r>
              <a:rPr lang="en-GB" err="1">
                <a:latin typeface="Arial"/>
                <a:cs typeface="Arial"/>
              </a:rPr>
              <a:t>umor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vitreo</a:t>
            </a:r>
            <a:r>
              <a:rPr lang="en-GB">
                <a:latin typeface="Arial"/>
                <a:cs typeface="Arial"/>
              </a:rPr>
              <a:t>.</a:t>
            </a:r>
            <a:endParaRPr lang="en-GB" err="1"/>
          </a:p>
          <a:p>
            <a:pPr marL="0" indent="0">
              <a:buNone/>
            </a:pPr>
            <a:endParaRPr lang="en-GB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8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15347-AD13-BA70-B26F-E8E7DA3D3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548EFA0E-2186-CAC2-949F-7CE73EA6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31" y="216479"/>
            <a:ext cx="11750381" cy="926607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GB"/>
          </a:p>
          <a:p>
            <a:r>
              <a:rPr lang="en-GB" sz="2900" err="1">
                <a:latin typeface="Arial"/>
                <a:cs typeface="Arial"/>
              </a:rPr>
              <a:t>Migliorare</a:t>
            </a:r>
            <a:r>
              <a:rPr lang="en-GB" sz="2900">
                <a:latin typeface="Arial"/>
                <a:cs typeface="Arial"/>
              </a:rPr>
              <a:t> le </a:t>
            </a:r>
            <a:r>
              <a:rPr lang="en-GB" sz="2900" err="1">
                <a:latin typeface="Arial"/>
                <a:cs typeface="Arial"/>
              </a:rPr>
              <a:t>pratiche</a:t>
            </a:r>
            <a:r>
              <a:rPr lang="en-GB" sz="2900">
                <a:latin typeface="Arial"/>
                <a:cs typeface="Arial"/>
              </a:rPr>
              <a:t> </a:t>
            </a:r>
            <a:r>
              <a:rPr lang="en-GB" sz="2900" err="1">
                <a:latin typeface="Arial"/>
                <a:cs typeface="Arial"/>
              </a:rPr>
              <a:t>mediche</a:t>
            </a:r>
            <a:r>
              <a:rPr lang="en-GB" sz="2900">
                <a:latin typeface="Arial"/>
                <a:cs typeface="Arial"/>
              </a:rPr>
              <a:t> legate alle </a:t>
            </a:r>
            <a:r>
              <a:rPr lang="en-GB" sz="2900" err="1">
                <a:latin typeface="Arial"/>
                <a:cs typeface="Arial"/>
              </a:rPr>
              <a:t>malattie</a:t>
            </a:r>
            <a:r>
              <a:rPr lang="en-GB" sz="2900">
                <a:latin typeface="Arial"/>
                <a:cs typeface="Arial"/>
              </a:rPr>
              <a:t> </a:t>
            </a:r>
            <a:r>
              <a:rPr lang="en-GB" sz="2900" err="1">
                <a:latin typeface="Arial"/>
                <a:cs typeface="Arial"/>
              </a:rPr>
              <a:t>della</a:t>
            </a:r>
            <a:r>
              <a:rPr lang="en-GB" sz="2900">
                <a:latin typeface="Arial"/>
                <a:cs typeface="Arial"/>
              </a:rPr>
              <a:t> retina</a:t>
            </a:r>
            <a:endParaRPr lang="en-GB" sz="290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60E266-73B5-FE72-68EB-03C85584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D0B7A6-DF8F-2D9A-D896-2C0EE2B6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1DDA89-BC38-39D2-90F7-519C634B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9" name="Segnaposto contenuto 10">
            <a:extLst>
              <a:ext uri="{FF2B5EF4-FFF2-40B4-BE49-F238E27FC236}">
                <a16:creationId xmlns:a16="http://schemas.microsoft.com/office/drawing/2014/main" id="{8E95FAC8-A11F-3BAB-FCD5-8807A69C5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015" y="1441581"/>
            <a:ext cx="4880225" cy="50606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Come?</a:t>
            </a:r>
          </a:p>
          <a:p>
            <a:pPr marL="0" indent="0" algn="just">
              <a:buNone/>
            </a:pPr>
            <a:r>
              <a:rPr lang="en-GB">
                <a:latin typeface="Arial"/>
                <a:cs typeface="Arial"/>
              </a:rPr>
              <a:t> </a:t>
            </a:r>
            <a:r>
              <a:rPr lang="en-GB" err="1">
                <a:latin typeface="Arial"/>
                <a:cs typeface="Arial"/>
              </a:rPr>
              <a:t>Caratterizzazione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morfologia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frammenti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umor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vitreo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raccolti</a:t>
            </a:r>
            <a:r>
              <a:rPr lang="en-GB">
                <a:latin typeface="Arial"/>
                <a:cs typeface="Arial"/>
              </a:rPr>
              <a:t> a </a:t>
            </a:r>
            <a:r>
              <a:rPr lang="en-GB" err="1">
                <a:latin typeface="Arial"/>
                <a:cs typeface="Arial"/>
              </a:rPr>
              <a:t>seguito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interventi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chirurgici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vitrectomia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eseguiti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vitrectomi</a:t>
            </a:r>
            <a:r>
              <a:rPr lang="en-GB">
                <a:latin typeface="Arial"/>
                <a:cs typeface="Arial"/>
              </a:rPr>
              <a:t> con </a:t>
            </a:r>
            <a:r>
              <a:rPr lang="en-GB" err="1">
                <a:latin typeface="Arial"/>
                <a:cs typeface="Arial"/>
              </a:rPr>
              <a:t>differenti</a:t>
            </a:r>
            <a:r>
              <a:rPr lang="en-GB">
                <a:latin typeface="Arial"/>
                <a:cs typeface="Arial"/>
              </a:rPr>
              <a:t> rate di </a:t>
            </a:r>
            <a:r>
              <a:rPr lang="en-GB" err="1">
                <a:latin typeface="Arial"/>
                <a:cs typeface="Arial"/>
              </a:rPr>
              <a:t>taglio</a:t>
            </a:r>
            <a:r>
              <a:rPr lang="en-GB">
                <a:latin typeface="Arial"/>
                <a:cs typeface="Arial"/>
              </a:rPr>
              <a:t> (5000 e  20000 CPM). </a:t>
            </a:r>
            <a:r>
              <a:rPr lang="en-GB" err="1">
                <a:latin typeface="Arial"/>
                <a:cs typeface="Arial"/>
              </a:rPr>
              <a:t>Tecniche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sperimentali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utilizzate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microscopia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elettronica</a:t>
            </a:r>
            <a:r>
              <a:rPr lang="en-GB">
                <a:latin typeface="Arial"/>
                <a:cs typeface="Arial"/>
              </a:rPr>
              <a:t> (SEM e TEM), </a:t>
            </a:r>
            <a:r>
              <a:rPr lang="en-GB" err="1">
                <a:latin typeface="Arial"/>
                <a:cs typeface="Arial"/>
              </a:rPr>
              <a:t>caratterizzazione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chimica</a:t>
            </a:r>
            <a:r>
              <a:rPr lang="en-GB">
                <a:latin typeface="Arial"/>
                <a:cs typeface="Arial"/>
              </a:rPr>
              <a:t> (SEM-EDX), </a:t>
            </a:r>
            <a:r>
              <a:rPr lang="en-GB" err="1">
                <a:latin typeface="Arial"/>
                <a:cs typeface="Arial"/>
              </a:rPr>
              <a:t>profilometria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ottica</a:t>
            </a:r>
            <a:r>
              <a:rPr lang="en-GB">
                <a:latin typeface="Arial"/>
                <a:cs typeface="Arial"/>
              </a:rPr>
              <a:t> e Dynamic Light Scattering (DLS).</a:t>
            </a: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>
              <a:buFont typeface="Wingdings 3"/>
              <a:buChar char=""/>
            </a:pPr>
            <a:r>
              <a:rPr lang="en-GB" b="1">
                <a:latin typeface="Arial"/>
                <a:cs typeface="Arial"/>
              </a:rPr>
              <a:t>(con) chi?</a:t>
            </a:r>
            <a:endParaRPr lang="en-GB"/>
          </a:p>
          <a:p>
            <a:pPr marL="0" indent="0" algn="just">
              <a:buNone/>
            </a:pPr>
            <a:r>
              <a:rPr lang="en-GB">
                <a:latin typeface="Arial"/>
                <a:cs typeface="Arial"/>
              </a:rPr>
              <a:t>IRCCS Fondazione </a:t>
            </a:r>
            <a:r>
              <a:rPr lang="en-GB" err="1">
                <a:latin typeface="Arial"/>
                <a:cs typeface="Arial"/>
              </a:rPr>
              <a:t>Bietti</a:t>
            </a:r>
            <a:r>
              <a:rPr lang="en-GB">
                <a:latin typeface="Arial"/>
                <a:cs typeface="Arial"/>
              </a:rPr>
              <a:t> (IFB), </a:t>
            </a:r>
            <a:r>
              <a:rPr lang="en-GB" err="1">
                <a:latin typeface="Arial"/>
                <a:cs typeface="Arial"/>
              </a:rPr>
              <a:t>Ministero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 Salute, </a:t>
            </a:r>
            <a:r>
              <a:rPr lang="en-GB" err="1">
                <a:latin typeface="Arial"/>
                <a:cs typeface="Arial"/>
              </a:rPr>
              <a:t>industria</a:t>
            </a:r>
            <a:r>
              <a:rPr lang="en-GB">
                <a:latin typeface="Arial"/>
                <a:cs typeface="Arial"/>
              </a:rPr>
              <a:t>.</a:t>
            </a:r>
            <a:endParaRPr lang="en-GB"/>
          </a:p>
        </p:txBody>
      </p:sp>
      <p:pic>
        <p:nvPicPr>
          <p:cNvPr id="2" name="Picture 1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82325BAB-0F6E-2FAB-D463-6C509E8B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728" y="1240202"/>
            <a:ext cx="5002405" cy="1899755"/>
          </a:xfrm>
          <a:prstGeom prst="rect">
            <a:avLst/>
          </a:prstGeom>
        </p:spPr>
      </p:pic>
      <p:pic>
        <p:nvPicPr>
          <p:cNvPr id="3" name="Picture 2" descr="A collage of images of a person&amp;#39;s body&#10;&#10;AI-generated content may be incorrect.">
            <a:extLst>
              <a:ext uri="{FF2B5EF4-FFF2-40B4-BE49-F238E27FC236}">
                <a16:creationId xmlns:a16="http://schemas.microsoft.com/office/drawing/2014/main" id="{8C3C260C-D2FC-B926-1CE3-801D8C87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3046095"/>
            <a:ext cx="6568440" cy="38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A04D1-96AD-02CB-3B7C-E14360CC8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9E335021-3B87-4D7F-16CF-D870B6943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72" y="273344"/>
            <a:ext cx="11750381" cy="9266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2900" err="1">
                <a:latin typeface="Arial"/>
                <a:cs typeface="Arial"/>
              </a:rPr>
              <a:t>Migliorare</a:t>
            </a:r>
            <a:r>
              <a:rPr lang="en-GB" sz="2900">
                <a:latin typeface="Arial"/>
                <a:cs typeface="Arial"/>
              </a:rPr>
              <a:t> le </a:t>
            </a:r>
            <a:r>
              <a:rPr lang="en-GB" sz="2900" err="1">
                <a:latin typeface="Arial"/>
                <a:cs typeface="Arial"/>
              </a:rPr>
              <a:t>pratiche</a:t>
            </a:r>
            <a:r>
              <a:rPr lang="en-GB" sz="2900">
                <a:latin typeface="Arial"/>
                <a:cs typeface="Arial"/>
              </a:rPr>
              <a:t> </a:t>
            </a:r>
            <a:r>
              <a:rPr lang="en-GB" sz="2900" err="1">
                <a:latin typeface="Arial"/>
                <a:cs typeface="Arial"/>
              </a:rPr>
              <a:t>mediche</a:t>
            </a:r>
            <a:r>
              <a:rPr lang="en-GB" sz="2900">
                <a:latin typeface="Arial"/>
                <a:cs typeface="Arial"/>
              </a:rPr>
              <a:t> legate alle </a:t>
            </a:r>
            <a:r>
              <a:rPr lang="en-GB" sz="2900" err="1">
                <a:latin typeface="Arial"/>
                <a:cs typeface="Arial"/>
              </a:rPr>
              <a:t>malattie</a:t>
            </a:r>
            <a:r>
              <a:rPr lang="en-GB" sz="2900">
                <a:latin typeface="Arial"/>
                <a:cs typeface="Arial"/>
              </a:rPr>
              <a:t> </a:t>
            </a:r>
            <a:r>
              <a:rPr lang="en-GB" sz="2900" err="1">
                <a:latin typeface="Arial"/>
                <a:cs typeface="Arial"/>
              </a:rPr>
              <a:t>della</a:t>
            </a:r>
            <a:r>
              <a:rPr lang="en-GB" sz="2900">
                <a:latin typeface="Arial"/>
                <a:cs typeface="Arial"/>
              </a:rPr>
              <a:t> retina</a:t>
            </a:r>
            <a:endParaRPr lang="en-GB" sz="290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9C7451-B19F-AFE8-B924-5E43DD5E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381803-0102-4D0D-4A0E-6C703D17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D315EE-37B6-60A0-B4C4-D3EC5BBF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9" name="Segnaposto contenuto 10">
            <a:extLst>
              <a:ext uri="{FF2B5EF4-FFF2-40B4-BE49-F238E27FC236}">
                <a16:creationId xmlns:a16="http://schemas.microsoft.com/office/drawing/2014/main" id="{C4378587-7E84-F39A-E810-938B98C8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" y="1350937"/>
            <a:ext cx="11904952" cy="54754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Cosa?</a:t>
            </a:r>
          </a:p>
          <a:p>
            <a:pPr marL="0" indent="0" algn="just">
              <a:buNone/>
            </a:pPr>
            <a:r>
              <a:rPr lang="en-GB" b="1" i="1" err="1">
                <a:latin typeface="Arial"/>
                <a:cs typeface="Arial"/>
              </a:rPr>
              <a:t>Distacco</a:t>
            </a:r>
            <a:r>
              <a:rPr lang="en-GB" b="1" i="1">
                <a:latin typeface="Arial"/>
                <a:cs typeface="Arial"/>
              </a:rPr>
              <a:t> </a:t>
            </a:r>
            <a:r>
              <a:rPr lang="en-GB" b="1" i="1" err="1">
                <a:latin typeface="Arial"/>
                <a:cs typeface="Arial"/>
              </a:rPr>
              <a:t>della</a:t>
            </a:r>
            <a:r>
              <a:rPr lang="en-GB" b="1" i="1">
                <a:latin typeface="Arial"/>
                <a:cs typeface="Arial"/>
              </a:rPr>
              <a:t> retina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dall'epitelio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pigmentato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retinico</a:t>
            </a:r>
            <a:r>
              <a:rPr lang="en-GB">
                <a:latin typeface="Arial"/>
                <a:cs typeface="Arial"/>
              </a:rPr>
              <a:t>. </a:t>
            </a:r>
            <a:r>
              <a:rPr lang="en-GB" err="1">
                <a:latin typeface="Arial"/>
                <a:cs typeface="Arial"/>
              </a:rPr>
              <a:t>Trattamento</a:t>
            </a:r>
            <a:r>
              <a:rPr lang="en-GB">
                <a:latin typeface="Arial"/>
                <a:cs typeface="Arial"/>
              </a:rPr>
              <a:t> medico standard: </a:t>
            </a:r>
            <a:r>
              <a:rPr lang="en-GB" b="1" i="1" err="1">
                <a:latin typeface="Arial"/>
                <a:cs typeface="Arial"/>
              </a:rPr>
              <a:t>vitrectomia</a:t>
            </a:r>
            <a:r>
              <a:rPr lang="en-GB" i="1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viene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eseguita</a:t>
            </a:r>
            <a:r>
              <a:rPr lang="en-GB">
                <a:latin typeface="Arial"/>
                <a:cs typeface="Arial"/>
              </a:rPr>
              <a:t> con </a:t>
            </a:r>
            <a:r>
              <a:rPr lang="en-GB" err="1">
                <a:latin typeface="Arial"/>
                <a:cs typeface="Arial"/>
              </a:rPr>
              <a:t>vitreotomi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differenti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frequenze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taglio</a:t>
            </a:r>
            <a:r>
              <a:rPr lang="en-GB">
                <a:latin typeface="Arial"/>
                <a:cs typeface="Arial"/>
              </a:rPr>
              <a:t> (1000-20000 </a:t>
            </a:r>
            <a:r>
              <a:rPr lang="en-GB" err="1">
                <a:latin typeface="Arial"/>
                <a:cs typeface="Arial"/>
              </a:rPr>
              <a:t>tagli</a:t>
            </a:r>
            <a:r>
              <a:rPr lang="en-GB">
                <a:latin typeface="Arial"/>
                <a:cs typeface="Arial"/>
              </a:rPr>
              <a:t> al </a:t>
            </a:r>
            <a:r>
              <a:rPr lang="en-GB" err="1">
                <a:latin typeface="Arial"/>
                <a:cs typeface="Arial"/>
              </a:rPr>
              <a:t>minuto</a:t>
            </a:r>
            <a:r>
              <a:rPr lang="en-GB">
                <a:latin typeface="Arial"/>
                <a:cs typeface="Arial"/>
              </a:rPr>
              <a:t>) e di </a:t>
            </a:r>
            <a:r>
              <a:rPr lang="en-GB" err="1">
                <a:latin typeface="Arial"/>
                <a:cs typeface="Arial"/>
              </a:rPr>
              <a:t>aspirazione</a:t>
            </a:r>
            <a:r>
              <a:rPr lang="en-GB">
                <a:latin typeface="Arial"/>
                <a:cs typeface="Arial"/>
              </a:rPr>
              <a:t>. A </a:t>
            </a:r>
            <a:r>
              <a:rPr lang="en-GB" err="1">
                <a:latin typeface="Arial"/>
                <a:cs typeface="Arial"/>
              </a:rPr>
              <a:t>seguito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dell'intervento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chirurgico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possono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verificare</a:t>
            </a:r>
            <a:r>
              <a:rPr lang="en-GB">
                <a:latin typeface="Arial"/>
                <a:cs typeface="Arial"/>
              </a:rPr>
              <a:t> le </a:t>
            </a:r>
            <a:r>
              <a:rPr lang="en-GB" err="1">
                <a:latin typeface="Arial"/>
                <a:cs typeface="Arial"/>
              </a:rPr>
              <a:t>seguenti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malattie</a:t>
            </a:r>
            <a:endParaRPr lang="en-GB">
              <a:latin typeface="Arial"/>
              <a:cs typeface="Arial"/>
            </a:endParaRPr>
          </a:p>
          <a:p>
            <a:pPr lvl="1"/>
            <a:r>
              <a:rPr lang="en-GB" sz="2000" err="1">
                <a:latin typeface="Arial"/>
                <a:cs typeface="Arial"/>
              </a:rPr>
              <a:t>Proliferazione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vitreo-retinica</a:t>
            </a:r>
            <a:r>
              <a:rPr lang="en-GB" sz="2000">
                <a:latin typeface="Arial"/>
                <a:cs typeface="Arial"/>
              </a:rPr>
              <a:t> (PVR) </a:t>
            </a:r>
            <a:r>
              <a:rPr lang="en-GB" sz="2000" err="1">
                <a:latin typeface="Arial"/>
                <a:cs typeface="Arial"/>
              </a:rPr>
              <a:t>nel</a:t>
            </a:r>
            <a:r>
              <a:rPr lang="en-GB" sz="2000">
                <a:latin typeface="Arial"/>
                <a:cs typeface="Arial"/>
              </a:rPr>
              <a:t> 15-20% </a:t>
            </a:r>
            <a:r>
              <a:rPr lang="en-GB" sz="2000" err="1">
                <a:latin typeface="Arial"/>
                <a:cs typeface="Arial"/>
              </a:rPr>
              <a:t>dei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casi</a:t>
            </a:r>
            <a:r>
              <a:rPr lang="en-GB" sz="2000">
                <a:latin typeface="Arial"/>
                <a:cs typeface="Arial"/>
              </a:rPr>
              <a:t>, </a:t>
            </a:r>
            <a:r>
              <a:rPr lang="en-GB" sz="2000" err="1">
                <a:latin typeface="Arial"/>
                <a:cs typeface="Arial"/>
              </a:rPr>
              <a:t>perdita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della</a:t>
            </a:r>
            <a:r>
              <a:rPr lang="en-GB" sz="2000">
                <a:latin typeface="Arial"/>
                <a:cs typeface="Arial"/>
              </a:rPr>
              <a:t> vista.</a:t>
            </a:r>
            <a:endParaRPr lang="en-US" sz="2000">
              <a:latin typeface="Arial"/>
              <a:cs typeface="Arial"/>
            </a:endParaRPr>
          </a:p>
          <a:p>
            <a:pPr lvl="1"/>
            <a:r>
              <a:rPr lang="en-GB" sz="2000" err="1">
                <a:latin typeface="Arial"/>
                <a:cs typeface="Arial"/>
              </a:rPr>
              <a:t>Vitreoretinopatia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proliferativa</a:t>
            </a:r>
            <a:r>
              <a:rPr lang="en-GB" sz="2000">
                <a:latin typeface="Arial"/>
                <a:cs typeface="Arial"/>
              </a:rPr>
              <a:t>, </a:t>
            </a:r>
            <a:r>
              <a:rPr lang="en-GB" sz="2000" err="1">
                <a:latin typeface="Arial"/>
                <a:cs typeface="Arial"/>
              </a:rPr>
              <a:t>dovuta</a:t>
            </a:r>
            <a:r>
              <a:rPr lang="en-GB" sz="2000">
                <a:latin typeface="Arial"/>
                <a:cs typeface="Arial"/>
              </a:rPr>
              <a:t> a </a:t>
            </a:r>
            <a:r>
              <a:rPr lang="en-GB" sz="2000" err="1">
                <a:latin typeface="Arial"/>
                <a:cs typeface="Arial"/>
              </a:rPr>
              <a:t>lacerazioni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retiniche</a:t>
            </a:r>
            <a:r>
              <a:rPr lang="en-GB" sz="2000">
                <a:latin typeface="Arial"/>
                <a:cs typeface="Arial"/>
              </a:rPr>
              <a:t> e forte </a:t>
            </a:r>
            <a:r>
              <a:rPr lang="en-GB" sz="2000" err="1">
                <a:latin typeface="Arial"/>
                <a:cs typeface="Arial"/>
              </a:rPr>
              <a:t>trazione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esercitata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sulla</a:t>
            </a:r>
            <a:r>
              <a:rPr lang="en-GB" sz="2000">
                <a:latin typeface="Arial"/>
                <a:cs typeface="Arial"/>
              </a:rPr>
              <a:t> retina </a:t>
            </a:r>
            <a:r>
              <a:rPr lang="en-GB" sz="2000" err="1">
                <a:latin typeface="Arial"/>
                <a:cs typeface="Arial"/>
              </a:rPr>
              <a:t>dall'aspirazione</a:t>
            </a:r>
            <a:r>
              <a:rPr lang="en-GB" sz="2000">
                <a:latin typeface="Arial"/>
                <a:cs typeface="Arial"/>
              </a:rPr>
              <a:t> del </a:t>
            </a:r>
            <a:r>
              <a:rPr lang="en-GB" sz="2000" err="1">
                <a:latin typeface="Arial"/>
                <a:cs typeface="Arial"/>
              </a:rPr>
              <a:t>vitrectomo</a:t>
            </a:r>
            <a:r>
              <a:rPr lang="en-GB" sz="2000">
                <a:latin typeface="Arial"/>
                <a:cs typeface="Arial"/>
              </a:rPr>
              <a:t>.  </a:t>
            </a:r>
            <a:endParaRPr lang="en-US" sz="2000">
              <a:latin typeface="Arial"/>
              <a:cs typeface="Arial"/>
            </a:endParaRPr>
          </a:p>
          <a:p>
            <a:pPr>
              <a:buFont typeface="Wingdings 3"/>
              <a:buChar char=""/>
            </a:pPr>
            <a:r>
              <a:rPr lang="en-GB" b="1" err="1">
                <a:latin typeface="Arial"/>
                <a:cs typeface="Arial"/>
              </a:rPr>
              <a:t>Perchè</a:t>
            </a:r>
            <a:r>
              <a:rPr lang="en-GB" b="1">
                <a:latin typeface="Arial"/>
                <a:cs typeface="Arial"/>
              </a:rPr>
              <a:t>?</a:t>
            </a:r>
            <a:endParaRPr lang="en-US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en-GB">
                <a:latin typeface="Arial"/>
                <a:cs typeface="Arial"/>
              </a:rPr>
              <a:t>Una </a:t>
            </a:r>
            <a:r>
              <a:rPr lang="en-GB" err="1">
                <a:latin typeface="Arial"/>
                <a:cs typeface="Arial"/>
              </a:rPr>
              <a:t>questione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fondamentale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ancora</a:t>
            </a:r>
            <a:r>
              <a:rPr lang="en-GB">
                <a:latin typeface="Arial"/>
                <a:cs typeface="Arial"/>
              </a:rPr>
              <a:t> senza </a:t>
            </a:r>
            <a:r>
              <a:rPr lang="en-GB" err="1">
                <a:latin typeface="Arial"/>
                <a:cs typeface="Arial"/>
              </a:rPr>
              <a:t>risposta</a:t>
            </a:r>
            <a:r>
              <a:rPr lang="en-GB">
                <a:latin typeface="Arial"/>
                <a:cs typeface="Arial"/>
              </a:rPr>
              <a:t> è se </a:t>
            </a:r>
            <a:r>
              <a:rPr lang="en-GB" err="1">
                <a:latin typeface="Arial"/>
                <a:cs typeface="Arial"/>
              </a:rPr>
              <a:t>esista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una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relazione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tra</a:t>
            </a:r>
            <a:r>
              <a:rPr lang="en-GB">
                <a:latin typeface="Arial"/>
                <a:cs typeface="Arial"/>
              </a:rPr>
              <a:t> la </a:t>
            </a:r>
            <a:r>
              <a:rPr lang="en-GB" b="1" err="1">
                <a:latin typeface="Arial"/>
                <a:cs typeface="Arial"/>
              </a:rPr>
              <a:t>trazione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retinica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intraoperatoria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l'insorgenza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PVR e la </a:t>
            </a:r>
            <a:r>
              <a:rPr lang="en-GB" b="1" err="1">
                <a:latin typeface="Arial"/>
                <a:cs typeface="Arial"/>
              </a:rPr>
              <a:t>morfologia</a:t>
            </a:r>
            <a:r>
              <a:rPr lang="en-GB" b="1">
                <a:latin typeface="Arial"/>
                <a:cs typeface="Arial"/>
              </a:rPr>
              <a:t> (</a:t>
            </a:r>
            <a:r>
              <a:rPr lang="en-GB" b="1" err="1">
                <a:latin typeface="Arial"/>
                <a:cs typeface="Arial"/>
              </a:rPr>
              <a:t>dimensioni</a:t>
            </a:r>
            <a:r>
              <a:rPr lang="en-GB" b="1">
                <a:latin typeface="Arial"/>
                <a:cs typeface="Arial"/>
              </a:rPr>
              <a:t>)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frammenti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umor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vitreo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generati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dai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vitreotomi</a:t>
            </a:r>
            <a:r>
              <a:rPr lang="en-GB">
                <a:latin typeface="Arial"/>
                <a:cs typeface="Arial"/>
              </a:rPr>
              <a:t> con diverse </a:t>
            </a:r>
            <a:r>
              <a:rPr lang="en-GB" err="1">
                <a:latin typeface="Arial"/>
                <a:cs typeface="Arial"/>
              </a:rPr>
              <a:t>frequenze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taglio</a:t>
            </a:r>
            <a:r>
              <a:rPr lang="en-GB">
                <a:latin typeface="Arial"/>
                <a:cs typeface="Arial"/>
              </a:rPr>
              <a:t>, o se </a:t>
            </a:r>
            <a:r>
              <a:rPr lang="en-GB" err="1">
                <a:latin typeface="Arial"/>
                <a:cs typeface="Arial"/>
              </a:rPr>
              <a:t>questi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parametri</a:t>
            </a:r>
            <a:r>
              <a:rPr lang="en-GB">
                <a:latin typeface="Arial"/>
                <a:cs typeface="Arial"/>
              </a:rPr>
              <a:t> non </a:t>
            </a:r>
            <a:r>
              <a:rPr lang="en-GB" err="1">
                <a:latin typeface="Arial"/>
                <a:cs typeface="Arial"/>
              </a:rPr>
              <a:t>abbiano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alcun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effetto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frammentazione</a:t>
            </a:r>
            <a:r>
              <a:rPr lang="en-GB">
                <a:latin typeface="Arial"/>
                <a:cs typeface="Arial"/>
              </a:rPr>
              <a:t> dell' </a:t>
            </a:r>
            <a:r>
              <a:rPr lang="en-GB" err="1">
                <a:latin typeface="Arial"/>
                <a:cs typeface="Arial"/>
              </a:rPr>
              <a:t>umor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vitreo</a:t>
            </a:r>
            <a:r>
              <a:rPr lang="en-GB">
                <a:latin typeface="Arial"/>
                <a:cs typeface="Arial"/>
              </a:rPr>
              <a:t>.</a:t>
            </a:r>
            <a:endParaRPr lang="en-GB" err="1"/>
          </a:p>
          <a:p>
            <a:pPr marL="0" indent="0">
              <a:buNone/>
            </a:pPr>
            <a:endParaRPr lang="en-GB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C12CD-F6A5-3897-50F7-AD8367DCA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C66D7-CDE2-0629-4503-906904213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342900" indent="-342900" algn="just">
              <a:spcBef>
                <a:spcPts val="1000"/>
              </a:spcBef>
              <a:buFont typeface="Arial,Sans-Serif"/>
              <a:buChar char="•"/>
            </a:pPr>
            <a:r>
              <a:rPr lang="it" sz="2000" b="1">
                <a:solidFill>
                  <a:srgbClr val="000000"/>
                </a:solidFill>
                <a:latin typeface="Arial"/>
                <a:ea typeface="Tahoma"/>
                <a:cs typeface="Arial"/>
              </a:rPr>
              <a:t>Linea 3 :</a:t>
            </a:r>
            <a:r>
              <a:rPr lang="it" sz="2000">
                <a:solidFill>
                  <a:srgbClr val="000000"/>
                </a:solidFill>
                <a:latin typeface="Arial"/>
                <a:ea typeface="Tahoma"/>
                <a:cs typeface="Arial"/>
              </a:rPr>
              <a:t>  Fisica degli acceleratori compatti e dei neutroni per applicazioni multidisciplinari e sviluppo di sorgenti di radiazione e strumentazione neutronica per infrastrutture di ricerca.</a:t>
            </a:r>
            <a:endParaRPr lang="en-US" sz="2000">
              <a:solidFill>
                <a:srgbClr val="000000"/>
              </a:solidFill>
              <a:latin typeface="Arial"/>
              <a:ea typeface="Tahoma"/>
              <a:cs typeface="Arial"/>
            </a:endParaRPr>
          </a:p>
          <a:p>
            <a:pPr marL="342900" indent="-342900" algn="just">
              <a:spcBef>
                <a:spcPts val="1000"/>
              </a:spcBef>
              <a:buFont typeface="Arial"/>
              <a:buChar char="•"/>
            </a:pPr>
            <a:endParaRPr lang="it" sz="2000">
              <a:solidFill>
                <a:srgbClr val="000000"/>
              </a:solidFill>
              <a:latin typeface="Arial"/>
              <a:ea typeface="Tahoma"/>
              <a:cs typeface="Arial"/>
            </a:endParaRPr>
          </a:p>
          <a:p>
            <a:pPr marL="285750" indent="-285750" algn="just">
              <a:spcBef>
                <a:spcPts val="1000"/>
              </a:spcBef>
              <a:buFont typeface="Arial"/>
              <a:buChar char="•"/>
            </a:pPr>
            <a:endParaRPr lang="it" sz="2000">
              <a:solidFill>
                <a:srgbClr val="000000"/>
              </a:solidFill>
              <a:latin typeface="Arial"/>
              <a:ea typeface="Tahoma"/>
              <a:cs typeface="Arial"/>
            </a:endParaRPr>
          </a:p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D3E3E9C-85C0-290E-8D3A-78612CF401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F7E978-0986-0950-2255-3893D5C7A1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FF7725-76A9-4911-5AE2-4FA6921C91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CFBBB1-8D6A-D059-921D-C219B99A32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9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456119A9-9DFD-F2C4-9614-C20D29EE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Nuove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sorgenti</a:t>
            </a:r>
            <a:r>
              <a:rPr lang="en-GB">
                <a:latin typeface="Arial"/>
                <a:cs typeface="Arial"/>
              </a:rPr>
              <a:t> di luce </a:t>
            </a:r>
            <a:r>
              <a:rPr lang="en-GB" err="1">
                <a:latin typeface="Arial"/>
                <a:cs typeface="Arial"/>
              </a:rPr>
              <a:t>compatte</a:t>
            </a:r>
            <a:endParaRPr lang="en-GB" err="1"/>
          </a:p>
        </p:txBody>
      </p:sp>
      <p:pic>
        <p:nvPicPr>
          <p:cNvPr id="2" name="Content Placeholder 1" descr="A map of europe with orange dots and white text&#10;&#10;AI-generated content may be incorrect.">
            <a:extLst>
              <a:ext uri="{FF2B5EF4-FFF2-40B4-BE49-F238E27FC236}">
                <a16:creationId xmlns:a16="http://schemas.microsoft.com/office/drawing/2014/main" id="{08D4D228-8E9F-5FEE-3254-D0D03F8D4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09983" y="1224003"/>
            <a:ext cx="6292236" cy="3364493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CC1EEC-6FC4-B54B-67FE-654BB59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81C90E-F82A-964A-A45C-94FA7F27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4" name="Picture 3" descr="A blue rectangle with yellow text&#10;&#10;AI-generated content may be incorrect.">
            <a:extLst>
              <a:ext uri="{FF2B5EF4-FFF2-40B4-BE49-F238E27FC236}">
                <a16:creationId xmlns:a16="http://schemas.microsoft.com/office/drawing/2014/main" id="{3E367927-15C0-DF7E-1CED-EB8B99DE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75" y="3515612"/>
            <a:ext cx="4541921" cy="606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16051F-7A16-783E-C120-C8AA09FB7BFC}"/>
              </a:ext>
            </a:extLst>
          </p:cNvPr>
          <p:cNvSpPr txBox="1"/>
          <p:nvPr/>
        </p:nvSpPr>
        <p:spPr>
          <a:xfrm>
            <a:off x="727075" y="4092742"/>
            <a:ext cx="418698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Calibri"/>
              </a:rPr>
              <a:t>http://eupraxia-project.eu</a:t>
            </a:r>
          </a:p>
        </p:txBody>
      </p:sp>
      <p:pic>
        <p:nvPicPr>
          <p:cNvPr id="9" name="Picture 8" descr="A blue and yellow logo with stars&#10;&#10;AI-generated content may be incorrect.">
            <a:extLst>
              <a:ext uri="{FF2B5EF4-FFF2-40B4-BE49-F238E27FC236}">
                <a16:creationId xmlns:a16="http://schemas.microsoft.com/office/drawing/2014/main" id="{114DB26D-1848-B310-10D1-954A250A7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950" y="2293352"/>
            <a:ext cx="2628900" cy="111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F18614-6E53-FB97-FA77-FA18F6F44D2C}"/>
              </a:ext>
            </a:extLst>
          </p:cNvPr>
          <p:cNvSpPr txBox="1"/>
          <p:nvPr/>
        </p:nvSpPr>
        <p:spPr>
          <a:xfrm>
            <a:off x="323850" y="1503266"/>
            <a:ext cx="498909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Eu</a:t>
            </a:r>
            <a:r>
              <a:rPr lang="en-US" sz="2000">
                <a:latin typeface="Arial"/>
                <a:cs typeface="Arial"/>
              </a:rPr>
              <a:t>ropean </a:t>
            </a:r>
            <a:r>
              <a:rPr lang="en-US" sz="2000" b="1">
                <a:latin typeface="Arial"/>
                <a:cs typeface="Arial"/>
              </a:rPr>
              <a:t>P</a:t>
            </a:r>
            <a:r>
              <a:rPr lang="en-US" sz="2000">
                <a:latin typeface="Arial"/>
                <a:cs typeface="Arial"/>
              </a:rPr>
              <a:t>lasma </a:t>
            </a:r>
            <a:r>
              <a:rPr lang="en-US" sz="2000" b="1">
                <a:latin typeface="Arial"/>
                <a:cs typeface="Arial"/>
              </a:rPr>
              <a:t>R</a:t>
            </a:r>
            <a:r>
              <a:rPr lang="en-US" sz="2000">
                <a:latin typeface="Arial"/>
                <a:cs typeface="Arial"/>
              </a:rPr>
              <a:t>esearch </a:t>
            </a:r>
            <a:r>
              <a:rPr lang="en-US" sz="2000" b="1">
                <a:latin typeface="Arial"/>
                <a:cs typeface="Arial"/>
              </a:rPr>
              <a:t>A</a:t>
            </a:r>
            <a:r>
              <a:rPr lang="en-US" sz="2000">
                <a:latin typeface="Arial"/>
                <a:cs typeface="Arial"/>
              </a:rPr>
              <a:t>ccelerator with </a:t>
            </a:r>
            <a:r>
              <a:rPr lang="en-US" sz="2000" err="1">
                <a:latin typeface="Arial"/>
                <a:cs typeface="Arial"/>
              </a:rPr>
              <a:t>e</a:t>
            </a:r>
            <a:r>
              <a:rPr lang="en-US" sz="2000" b="1" err="1">
                <a:latin typeface="Arial"/>
                <a:cs typeface="Arial"/>
              </a:rPr>
              <a:t>X</a:t>
            </a:r>
            <a:r>
              <a:rPr lang="en-US" sz="2000" err="1">
                <a:latin typeface="Arial"/>
                <a:cs typeface="Arial"/>
              </a:rPr>
              <a:t>ellence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b="1">
                <a:latin typeface="Arial"/>
                <a:cs typeface="Arial"/>
              </a:rPr>
              <a:t>I</a:t>
            </a:r>
            <a:r>
              <a:rPr lang="en-US" sz="2000">
                <a:latin typeface="Arial"/>
                <a:cs typeface="Arial"/>
              </a:rPr>
              <a:t>n </a:t>
            </a:r>
            <a:r>
              <a:rPr lang="en-US" sz="2000" b="1">
                <a:latin typeface="Arial"/>
                <a:cs typeface="Arial"/>
              </a:rPr>
              <a:t>A</a:t>
            </a:r>
            <a:r>
              <a:rPr lang="en-US" sz="2000">
                <a:latin typeface="Arial"/>
                <a:cs typeface="Arial"/>
              </a:rPr>
              <a:t>pplication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6C5A8-C031-BBD9-1F9E-F122479FAC7C}"/>
              </a:ext>
            </a:extLst>
          </p:cNvPr>
          <p:cNvSpPr txBox="1"/>
          <p:nvPr/>
        </p:nvSpPr>
        <p:spPr>
          <a:xfrm>
            <a:off x="57150" y="4979206"/>
            <a:ext cx="5526013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EU</a:t>
            </a:r>
            <a:endParaRPr lang="en-US" sz="20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A. </a:t>
            </a:r>
            <a:r>
              <a:rPr lang="en-US" sz="2000" err="1">
                <a:latin typeface="Arial"/>
                <a:cs typeface="Arial"/>
              </a:rPr>
              <a:t>Cianchi</a:t>
            </a:r>
            <a:r>
              <a:rPr lang="en-US" sz="2000">
                <a:latin typeface="Arial"/>
                <a:cs typeface="Arial"/>
              </a:rPr>
              <a:t> è co-leader del WP13 (Diagnostics)</a:t>
            </a:r>
          </a:p>
          <a:p>
            <a:endParaRPr lang="en-US" sz="6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F. Stellato è co-leader del WP5 (user strategy &amp; service).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7E553-F1CF-668C-2DFA-D512B63023DA}"/>
              </a:ext>
            </a:extLst>
          </p:cNvPr>
          <p:cNvSpPr txBox="1"/>
          <p:nvPr/>
        </p:nvSpPr>
        <p:spPr>
          <a:xfrm>
            <a:off x="5728457" y="4570920"/>
            <a:ext cx="6007276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Italia (Tor Vergata)</a:t>
            </a:r>
            <a:endParaRPr lang="en-US" sz="20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A. </a:t>
            </a:r>
            <a:r>
              <a:rPr lang="en-US" sz="2000" err="1">
                <a:latin typeface="Arial"/>
                <a:cs typeface="Arial"/>
              </a:rPr>
              <a:t>Cianchi</a:t>
            </a:r>
            <a:r>
              <a:rPr lang="en-US" sz="2000">
                <a:latin typeface="Arial"/>
                <a:cs typeface="Arial"/>
              </a:rPr>
              <a:t> è leader del WA (Diagnostics).</a:t>
            </a:r>
          </a:p>
          <a:p>
            <a:endParaRPr lang="en-US" sz="6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F. Stellato è leader del WA (Users). </a:t>
            </a:r>
          </a:p>
          <a:p>
            <a:endParaRPr lang="en-US" sz="6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Technical Design Report pronto per la </a:t>
            </a:r>
            <a:r>
              <a:rPr lang="en-US" sz="2000" err="1">
                <a:latin typeface="Arial"/>
                <a:cs typeface="Arial"/>
              </a:rPr>
              <a:t>consegna</a:t>
            </a:r>
            <a:r>
              <a:rPr lang="en-US" sz="2000">
                <a:latin typeface="Arial"/>
                <a:cs typeface="Arial"/>
              </a:rPr>
              <a:t>.</a:t>
            </a:r>
          </a:p>
          <a:p>
            <a:endParaRPr lang="en-US" sz="600">
              <a:latin typeface="Arial"/>
              <a:cs typeface="Arial"/>
            </a:endParaRPr>
          </a:p>
          <a:p>
            <a:r>
              <a:rPr lang="en-US" sz="2000" err="1">
                <a:latin typeface="Arial"/>
                <a:cs typeface="Arial"/>
              </a:rPr>
              <a:t>Coinvolgimento</a:t>
            </a:r>
            <a:r>
              <a:rPr lang="en-US" sz="2000">
                <a:latin typeface="Arial"/>
                <a:cs typeface="Arial"/>
              </a:rPr>
              <a:t> del </a:t>
            </a:r>
            <a:r>
              <a:rPr lang="en-US" sz="2000" err="1">
                <a:latin typeface="Arial"/>
                <a:cs typeface="Arial"/>
              </a:rPr>
              <a:t>gruppo</a:t>
            </a:r>
            <a:r>
              <a:rPr lang="en-US" sz="2000">
                <a:latin typeface="Arial"/>
                <a:cs typeface="Arial"/>
              </a:rPr>
              <a:t> di </a:t>
            </a:r>
            <a:r>
              <a:rPr lang="en-US" sz="2000" err="1">
                <a:latin typeface="Arial"/>
                <a:cs typeface="Arial"/>
              </a:rPr>
              <a:t>Sbragaglia</a:t>
            </a:r>
            <a:r>
              <a:rPr lang="en-US" sz="2000">
                <a:latin typeface="Arial"/>
                <a:cs typeface="Arial"/>
              </a:rPr>
              <a:t> per lo studio </a:t>
            </a:r>
            <a:r>
              <a:rPr lang="en-US" sz="2000" err="1">
                <a:latin typeface="Arial"/>
                <a:cs typeface="Arial"/>
              </a:rPr>
              <a:t>della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dinamica</a:t>
            </a:r>
            <a:r>
              <a:rPr lang="en-US" sz="2000">
                <a:latin typeface="Arial"/>
                <a:cs typeface="Arial"/>
              </a:rPr>
              <a:t> del plasma.</a:t>
            </a:r>
          </a:p>
        </p:txBody>
      </p:sp>
    </p:spTree>
    <p:extLst>
      <p:ext uri="{BB962C8B-B14F-4D97-AF65-F5344CB8AC3E}">
        <p14:creationId xmlns:p14="http://schemas.microsoft.com/office/powerpoint/2010/main" val="201091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FC30A-9D63-375A-9FFB-2907EB70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7358B-CA6E-8169-C328-4E1BFFB9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F3EB4-EB5D-7B6A-2D47-71F258BB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8" name="Picture 7" descr="A diagram of gas jet&#10;&#10;AI-generated content may be incorrect.">
            <a:extLst>
              <a:ext uri="{FF2B5EF4-FFF2-40B4-BE49-F238E27FC236}">
                <a16:creationId xmlns:a16="http://schemas.microsoft.com/office/drawing/2014/main" id="{5FC0019D-FAA5-0AEF-5296-953EB739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5" y="2382376"/>
            <a:ext cx="3491498" cy="1776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0E48BB-C688-9B5A-41B7-CFA33ADEA3A6}"/>
              </a:ext>
            </a:extLst>
          </p:cNvPr>
          <p:cNvSpPr txBox="1"/>
          <p:nvPr/>
        </p:nvSpPr>
        <p:spPr>
          <a:xfrm>
            <a:off x="454718" y="5069306"/>
            <a:ext cx="564481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latin typeface="Arial"/>
                <a:cs typeface="Arial"/>
              </a:rPr>
              <a:t>Radiazione</a:t>
            </a:r>
            <a:r>
              <a:rPr lang="en-US" sz="2000">
                <a:latin typeface="Arial"/>
                <a:cs typeface="Arial"/>
              </a:rPr>
              <a:t> unica con </a:t>
            </a:r>
            <a:r>
              <a:rPr lang="en-US" sz="2000" err="1">
                <a:latin typeface="Arial"/>
                <a:cs typeface="Arial"/>
              </a:rPr>
              <a:t>caratteristiche</a:t>
            </a:r>
            <a:r>
              <a:rPr lang="en-US" sz="2000">
                <a:latin typeface="Arial"/>
                <a:cs typeface="Arial"/>
              </a:rPr>
              <a:t> uniche :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Large bandwidth as synchrotrons (1-10 keV)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Pulsed structure like a FEL</a:t>
            </a:r>
          </a:p>
        </p:txBody>
      </p:sp>
      <p:pic>
        <p:nvPicPr>
          <p:cNvPr id="14" name="Picture 13" descr="A diagram of a laser beam&#10;&#10;AI-generated content may be incorrect.">
            <a:extLst>
              <a:ext uri="{FF2B5EF4-FFF2-40B4-BE49-F238E27FC236}">
                <a16:creationId xmlns:a16="http://schemas.microsoft.com/office/drawing/2014/main" id="{FBF7F9FD-31FD-882E-808F-1076793B4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211" y="2657756"/>
            <a:ext cx="2852104" cy="121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B53C5948-7D5C-3512-5FCD-6E82C8158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4BB11-7737-4968-48EE-9DD4BF11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44920"/>
            <a:ext cx="12192000" cy="51816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D4E2D63-B7DB-9DE1-1765-FB1600B1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58" y="1329151"/>
            <a:ext cx="3736681" cy="926607"/>
          </a:xfrm>
        </p:spPr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Betatron</a:t>
            </a:r>
            <a:r>
              <a:rPr lang="en-US">
                <a:latin typeface="Arial"/>
                <a:cs typeface="Arial"/>
              </a:rPr>
              <a:t> radiation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source @LNF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98AB34C-F11A-96A9-09C2-043C873DF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41695"/>
              </p:ext>
            </p:extLst>
          </p:nvPr>
        </p:nvGraphicFramePr>
        <p:xfrm>
          <a:off x="7514983" y="4730733"/>
          <a:ext cx="4325176" cy="1937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710">
                  <a:extLst>
                    <a:ext uri="{9D8B030D-6E8A-4147-A177-3AD203B41FA5}">
                      <a16:colId xmlns:a16="http://schemas.microsoft.com/office/drawing/2014/main" val="701234955"/>
                    </a:ext>
                  </a:extLst>
                </a:gridCol>
                <a:gridCol w="1743066">
                  <a:extLst>
                    <a:ext uri="{9D8B030D-6E8A-4147-A177-3AD203B41FA5}">
                      <a16:colId xmlns:a16="http://schemas.microsoft.com/office/drawing/2014/main" val="4197545159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609107053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b="0" i="0" kern="1200" baseline="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Electron beam Energy 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b="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100-500 MeV</a:t>
                      </a:r>
                      <a:endParaRPr lang="en-US" sz="1600" b="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endParaRPr lang="en-US" sz="1600" kern="1200">
                        <a:solidFill>
                          <a:srgbClr val="404040"/>
                        </a:solidFill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953984"/>
                  </a:ext>
                </a:extLst>
              </a:tr>
              <a:tr h="369794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b="0" i="0" kern="1200" baseline="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Plasma Density 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10</a:t>
                      </a:r>
                      <a:r>
                        <a:rPr lang="en-US" sz="1600" kern="1200" baseline="300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17</a:t>
                      </a: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-10</a:t>
                      </a:r>
                      <a:r>
                        <a:rPr lang="en-US" sz="1600" kern="1200" baseline="300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19</a:t>
                      </a:r>
                      <a:r>
                        <a:rPr lang="en-US" sz="1600" kern="1200" baseline="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 cm</a:t>
                      </a:r>
                      <a:r>
                        <a:rPr lang="en-US" sz="1600" kern="1200" baseline="300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-3</a:t>
                      </a:r>
                      <a:endParaRPr lang="en-US" sz="1600" baseline="300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endParaRPr lang="en-US" sz="1600" kern="1200" baseline="30000">
                        <a:solidFill>
                          <a:srgbClr val="404040"/>
                        </a:solidFill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907349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b="0" i="0" kern="1200" baseline="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Photon Critical Energy 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1–10 keV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endParaRPr lang="en-US" sz="1600" kern="1200">
                        <a:solidFill>
                          <a:srgbClr val="404040"/>
                        </a:solidFill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535450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b="0" i="0" kern="1200" baseline="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Photons/pulse 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10</a:t>
                      </a:r>
                      <a:r>
                        <a:rPr lang="en-US" sz="1600" kern="1200" baseline="300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6</a:t>
                      </a: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-10</a:t>
                      </a:r>
                      <a:r>
                        <a:rPr lang="en-US" sz="1600" kern="1200" baseline="300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9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endParaRPr lang="en-US" sz="1600" kern="1200" baseline="30000">
                        <a:solidFill>
                          <a:srgbClr val="404040"/>
                        </a:solidFill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86902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Repetition rate 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1-5 Hz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endParaRPr lang="en-US" sz="1600" kern="1200">
                        <a:solidFill>
                          <a:srgbClr val="404040"/>
                        </a:solidFill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275107"/>
                  </a:ext>
                </a:extLst>
              </a:tr>
              <a:tr h="315685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Beam divergence</a:t>
                      </a:r>
                      <a:endParaRPr lang="en-US" sz="1600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en-US" sz="1600" kern="1200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3-20 </a:t>
                      </a:r>
                      <a:r>
                        <a:rPr lang="en-US" sz="1600" i="1" kern="1200" err="1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m</a:t>
                      </a:r>
                      <a:r>
                        <a:rPr lang="en-US" sz="1600" kern="1200" err="1">
                          <a:solidFill>
                            <a:srgbClr val="404040"/>
                          </a:solidFill>
                          <a:effectLst/>
                          <a:latin typeface="Open Sans Semibold"/>
                          <a:ea typeface="Open Sans Semibold"/>
                          <a:cs typeface="Open Sans Semibold"/>
                        </a:rPr>
                        <a:t>rad</a:t>
                      </a:r>
                      <a:endParaRPr lang="en-US" sz="1600" err="1"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endParaRPr lang="en-US" sz="1600" kern="1200">
                        <a:solidFill>
                          <a:srgbClr val="404040"/>
                        </a:solidFill>
                        <a:effectLst/>
                        <a:latin typeface="Open Sans Semibold"/>
                        <a:ea typeface="Open Sans Semibold"/>
                        <a:cs typeface="Open Sans Semibold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426063"/>
                  </a:ext>
                </a:extLst>
              </a:tr>
            </a:tbl>
          </a:graphicData>
        </a:graphic>
      </p:graphicFrame>
      <p:pic>
        <p:nvPicPr>
          <p:cNvPr id="23" name="Picture 22" descr="A close-up of a sign&#10;&#10;AI-generated content may be incorrect.">
            <a:extLst>
              <a:ext uri="{FF2B5EF4-FFF2-40B4-BE49-F238E27FC236}">
                <a16:creationId xmlns:a16="http://schemas.microsoft.com/office/drawing/2014/main" id="{A3AF8105-B655-0182-E0A1-0C3D9934D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613" y="1179513"/>
            <a:ext cx="4422775" cy="930275"/>
          </a:xfrm>
          <a:prstGeom prst="rect">
            <a:avLst/>
          </a:prstGeom>
        </p:spPr>
      </p:pic>
      <p:pic>
        <p:nvPicPr>
          <p:cNvPr id="26" name="Picture 25" descr="A close up of a sign&#10;&#10;AI-generated content may be incorrect.">
            <a:extLst>
              <a:ext uri="{FF2B5EF4-FFF2-40B4-BE49-F238E27FC236}">
                <a16:creationId xmlns:a16="http://schemas.microsoft.com/office/drawing/2014/main" id="{3F48E099-8A9A-6980-A901-A87FC8FDB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825625"/>
            <a:ext cx="4413250" cy="1060450"/>
          </a:xfrm>
          <a:prstGeom prst="rect">
            <a:avLst/>
          </a:prstGeom>
        </p:spPr>
      </p:pic>
      <p:pic>
        <p:nvPicPr>
          <p:cNvPr id="27" name="Picture 26" descr="A graph of energy&#10;&#10;AI-generated content may be incorrect.">
            <a:extLst>
              <a:ext uri="{FF2B5EF4-FFF2-40B4-BE49-F238E27FC236}">
                <a16:creationId xmlns:a16="http://schemas.microsoft.com/office/drawing/2014/main" id="{78F13934-9EA1-4454-FDC2-7BD90153CD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40" t="24380" r="10484" b="920"/>
          <a:stretch>
            <a:fillRect/>
          </a:stretch>
        </p:blipFill>
        <p:spPr>
          <a:xfrm>
            <a:off x="8353312" y="2878292"/>
            <a:ext cx="2348855" cy="17713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F0A412-ED4B-D7AD-8DC9-42E3A4C9C099}"/>
              </a:ext>
            </a:extLst>
          </p:cNvPr>
          <p:cNvSpPr txBox="1"/>
          <p:nvPr/>
        </p:nvSpPr>
        <p:spPr>
          <a:xfrm>
            <a:off x="1222899" y="4313934"/>
            <a:ext cx="43307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/>
              <a:t>Eu</a:t>
            </a:r>
            <a:r>
              <a:rPr lang="en-US" err="1"/>
              <a:t>PRAXIA</a:t>
            </a:r>
            <a:r>
              <a:rPr lang="en-US"/>
              <a:t> </a:t>
            </a:r>
            <a:r>
              <a:rPr lang="en-US" b="1"/>
              <a:t>A</a:t>
            </a:r>
            <a:r>
              <a:rPr lang="en-US"/>
              <a:t>dvanced </a:t>
            </a:r>
            <a:r>
              <a:rPr lang="en-US" b="1"/>
              <a:t>P</a:t>
            </a:r>
            <a:r>
              <a:rPr lang="en-US"/>
              <a:t>hoton Source</a:t>
            </a:r>
          </a:p>
          <a:p>
            <a:pPr algn="ctr"/>
            <a:r>
              <a:rPr lang="en-US"/>
              <a:t>(</a:t>
            </a:r>
            <a:r>
              <a:rPr lang="en-US" b="1" err="1"/>
              <a:t>EuAPS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25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08A3A7E8-6935-2B24-A32C-505FC306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F397FD-851A-D521-E483-42265140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4920"/>
            <a:ext cx="12192000" cy="518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BC4F2-2C4C-4608-F67D-BAAA0525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58" y="1329151"/>
            <a:ext cx="3736681" cy="926607"/>
          </a:xfrm>
        </p:spPr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Betatron</a:t>
            </a:r>
            <a:r>
              <a:rPr lang="en-US">
                <a:latin typeface="Arial"/>
                <a:cs typeface="Arial"/>
              </a:rPr>
              <a:t> radiation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source @LNF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34B6E3-1949-A557-E425-17426405A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5351" t="9707" r="22544" b="8681"/>
          <a:stretch>
            <a:fillRect/>
          </a:stretch>
        </p:blipFill>
        <p:spPr>
          <a:xfrm>
            <a:off x="180404" y="2804515"/>
            <a:ext cx="6361491" cy="31118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E1FD3-DAA1-9376-433C-23374A92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61C0E-4A2E-D4F5-C060-8B2E44D91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C7F9B-75FA-A79C-BBC5-E7F1DC06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F53AB9-DD31-DFEE-B630-0A6146ABA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522" y="2513848"/>
            <a:ext cx="2841960" cy="631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E23ECA-7BFD-6DE5-9C3E-A8E58C290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45" y="5615238"/>
            <a:ext cx="2671513" cy="580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670F42-09F3-7C41-B348-9C144D353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927" y="5855201"/>
            <a:ext cx="2521118" cy="570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4F80CE-10A5-160D-7BF9-528D3259B555}"/>
              </a:ext>
            </a:extLst>
          </p:cNvPr>
          <p:cNvSpPr txBox="1"/>
          <p:nvPr/>
        </p:nvSpPr>
        <p:spPr>
          <a:xfrm>
            <a:off x="5249858" y="1205335"/>
            <a:ext cx="695522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Arial"/>
                <a:cs typeface="Arial"/>
              </a:rPr>
              <a:t>EuAPS</a:t>
            </a:r>
            <a:r>
              <a:rPr lang="en-US" sz="2000" b="1">
                <a:latin typeface="Arial"/>
                <a:cs typeface="Arial"/>
              </a:rPr>
              <a:t> </a:t>
            </a:r>
            <a:r>
              <a:rPr lang="en-US" sz="2000">
                <a:latin typeface="Arial"/>
                <a:cs typeface="Arial"/>
              </a:rPr>
              <a:t>in </a:t>
            </a:r>
            <a:r>
              <a:rPr lang="en-US" sz="2000" err="1">
                <a:latin typeface="Arial"/>
                <a:cs typeface="Arial"/>
              </a:rPr>
              <a:t>costruzione</a:t>
            </a:r>
            <a:r>
              <a:rPr lang="en-US" sz="2000">
                <a:latin typeface="Arial"/>
                <a:cs typeface="Arial"/>
              </a:rPr>
              <a:t> ai </a:t>
            </a:r>
            <a:r>
              <a:rPr lang="en-US" sz="2000" b="1">
                <a:latin typeface="Arial"/>
                <a:cs typeface="Arial"/>
              </a:rPr>
              <a:t>LNF-INFN </a:t>
            </a:r>
            <a:r>
              <a:rPr lang="en-US" sz="2000">
                <a:latin typeface="Arial"/>
                <a:cs typeface="Arial"/>
              </a:rPr>
              <a:t>(resp. A. </a:t>
            </a:r>
            <a:r>
              <a:rPr lang="en-US" sz="2000" err="1">
                <a:latin typeface="Arial"/>
                <a:cs typeface="Arial"/>
              </a:rPr>
              <a:t>Cianchi</a:t>
            </a:r>
            <a:r>
              <a:rPr lang="en-US" sz="200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FLAME Inferno bunker: R&amp;D </a:t>
            </a:r>
            <a:r>
              <a:rPr lang="en-US" sz="2000" err="1">
                <a:latin typeface="Arial"/>
                <a:cs typeface="Arial"/>
              </a:rPr>
              <a:t>sul</a:t>
            </a:r>
            <a:r>
              <a:rPr lang="en-US" sz="2000">
                <a:latin typeface="Arial"/>
                <a:cs typeface="Arial"/>
              </a:rPr>
              <a:t> LASER e </a:t>
            </a:r>
            <a:r>
              <a:rPr lang="en-US" sz="2000" err="1">
                <a:latin typeface="Arial"/>
                <a:cs typeface="Arial"/>
              </a:rPr>
              <a:t>componenti</a:t>
            </a: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SPARC bunker: users beamline.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012DD5-E701-594A-82D7-E10901C0F76B}"/>
              </a:ext>
            </a:extLst>
          </p:cNvPr>
          <p:cNvSpPr txBox="1"/>
          <p:nvPr/>
        </p:nvSpPr>
        <p:spPr>
          <a:xfrm>
            <a:off x="6486249" y="2183998"/>
            <a:ext cx="522148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Arial"/>
                <a:cs typeface="Arial"/>
              </a:rPr>
              <a:t>Esperimenti</a:t>
            </a:r>
            <a:endParaRPr lang="en-US" sz="2000" b="1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Phase contrast imaging (static-PCI &amp; CT)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Static XAS (XANES/EXAFS)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Static emission spectroscopy (XES)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Time resolved XAS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Time resolved XES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Time resolved imaging (plasma dynamics)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8356C-391C-1203-3BB2-97B1E44EC82B}"/>
              </a:ext>
            </a:extLst>
          </p:cNvPr>
          <p:cNvSpPr txBox="1"/>
          <p:nvPr/>
        </p:nvSpPr>
        <p:spPr>
          <a:xfrm>
            <a:off x="6780114" y="4536212"/>
            <a:ext cx="531390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TIMELINE</a:t>
            </a: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dirty="0" err="1">
                <a:latin typeface="Arial"/>
                <a:cs typeface="Arial"/>
              </a:rPr>
              <a:t>Dicembre</a:t>
            </a:r>
            <a:r>
              <a:rPr lang="en-US" sz="2000" dirty="0">
                <a:latin typeface="Arial"/>
                <a:cs typeface="Arial"/>
              </a:rPr>
              <a:t> 2025: </a:t>
            </a:r>
            <a:r>
              <a:rPr lang="en-US" sz="2000" dirty="0" err="1">
                <a:latin typeface="Arial"/>
                <a:cs typeface="Arial"/>
              </a:rPr>
              <a:t>termine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installazione</a:t>
            </a: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Marzo 2026: commissioning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Aprile 2026: Termine PNRR</a:t>
            </a: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Maggio 2026: accesso </a:t>
            </a:r>
            <a:r>
              <a:rPr lang="en-US" sz="2000" dirty="0" err="1">
                <a:latin typeface="Arial"/>
                <a:cs typeface="Arial"/>
              </a:rPr>
              <a:t>utenti</a:t>
            </a:r>
            <a:endParaRPr lang="en-US"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456119A9-9DFD-F2C4-9614-C20D29EE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50589498-F08F-7558-C6F1-B63C69E99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Arial"/>
                <a:cs typeface="Arial"/>
              </a:rPr>
              <a:t>NOTA:  35 </a:t>
            </a:r>
            <a:r>
              <a:rPr lang="en-GB" err="1">
                <a:latin typeface="Arial"/>
                <a:cs typeface="Arial"/>
              </a:rPr>
              <a:t>minuti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totale</a:t>
            </a:r>
          </a:p>
          <a:p>
            <a:r>
              <a:rPr lang="en-GB">
                <a:latin typeface="Arial"/>
                <a:cs typeface="Arial"/>
              </a:rPr>
              <a:t>Se </a:t>
            </a:r>
            <a:r>
              <a:rPr lang="en-GB" err="1">
                <a:latin typeface="Arial"/>
                <a:cs typeface="Arial"/>
              </a:rPr>
              <a:t>presente</a:t>
            </a:r>
            <a:r>
              <a:rPr lang="en-GB">
                <a:latin typeface="Arial"/>
                <a:cs typeface="Arial"/>
              </a:rPr>
              <a:t>: RS </a:t>
            </a:r>
            <a:r>
              <a:rPr lang="en-GB" err="1">
                <a:latin typeface="Arial"/>
                <a:cs typeface="Arial"/>
              </a:rPr>
              <a:t>presenta</a:t>
            </a:r>
            <a:r>
              <a:rPr lang="en-GB">
                <a:latin typeface="Arial"/>
                <a:cs typeface="Arial"/>
              </a:rPr>
              <a:t> solo slide </a:t>
            </a:r>
            <a:r>
              <a:rPr lang="en-GB" err="1">
                <a:latin typeface="Arial"/>
                <a:cs typeface="Arial"/>
              </a:rPr>
              <a:t>iniziali</a:t>
            </a:r>
          </a:p>
          <a:p>
            <a:r>
              <a:rPr lang="en-GB">
                <a:latin typeface="Arial"/>
                <a:cs typeface="Arial"/>
              </a:rPr>
              <a:t>Poi 3 </a:t>
            </a:r>
            <a:r>
              <a:rPr lang="en-GB" err="1">
                <a:latin typeface="Arial"/>
                <a:cs typeface="Arial"/>
              </a:rPr>
              <a:t>presentatori</a:t>
            </a:r>
            <a:r>
              <a:rPr lang="en-GB">
                <a:latin typeface="Arial"/>
                <a:cs typeface="Arial"/>
              </a:rPr>
              <a:t>, uno per ogni </a:t>
            </a:r>
            <a:r>
              <a:rPr lang="en-GB" err="1">
                <a:latin typeface="Arial"/>
                <a:cs typeface="Arial"/>
              </a:rPr>
              <a:t>linea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scelti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internamente</a:t>
            </a:r>
            <a:r>
              <a:rPr lang="en-GB">
                <a:latin typeface="Arial"/>
                <a:cs typeface="Arial"/>
              </a:rPr>
              <a:t>:</a:t>
            </a:r>
          </a:p>
          <a:p>
            <a:pPr algn="just"/>
            <a:r>
              <a:rPr lang="it" b="1">
                <a:latin typeface="Arial"/>
                <a:cs typeface="Arial"/>
              </a:rPr>
              <a:t>Linea 1 (10 minuti):</a:t>
            </a:r>
            <a:r>
              <a:rPr lang="it">
                <a:latin typeface="Arial"/>
                <a:cs typeface="Arial"/>
              </a:rPr>
              <a:t> (in alternativa Velia/Francesco/Arturo) Fisica dei Sistemi Biologici, e del Sistema Uditivo con applicazioni mediche e spaziali</a:t>
            </a:r>
            <a:endParaRPr lang="en-GB">
              <a:latin typeface="Arial"/>
              <a:cs typeface="Arial"/>
            </a:endParaRPr>
          </a:p>
          <a:p>
            <a:pPr algn="just"/>
            <a:r>
              <a:rPr lang="it" b="1">
                <a:latin typeface="Arial"/>
                <a:cs typeface="Arial"/>
              </a:rPr>
              <a:t>Linea 2(10 minuti):</a:t>
            </a:r>
            <a:r>
              <a:rPr lang="it">
                <a:latin typeface="Arial"/>
                <a:cs typeface="Arial"/>
              </a:rPr>
              <a:t> (in alternativa Cristina/Tino) Fisica nucleare applicata alla medicina, all’astrofisica, e alla radioprotezione</a:t>
            </a:r>
            <a:endParaRPr lang="en-GB">
              <a:latin typeface="Arial"/>
              <a:cs typeface="Arial"/>
            </a:endParaRPr>
          </a:p>
          <a:p>
            <a:pPr algn="just"/>
            <a:r>
              <a:rPr lang="en-GB" b="1">
                <a:latin typeface="Arial"/>
                <a:cs typeface="Arial"/>
              </a:rPr>
              <a:t>Linea 3</a:t>
            </a:r>
            <a:r>
              <a:rPr lang="it" b="1">
                <a:latin typeface="Arial"/>
                <a:cs typeface="Arial"/>
              </a:rPr>
              <a:t>(10 minuti)</a:t>
            </a:r>
            <a:r>
              <a:rPr lang="en-GB" b="1">
                <a:latin typeface="Arial"/>
                <a:cs typeface="Arial"/>
              </a:rPr>
              <a:t>: </a:t>
            </a:r>
            <a:r>
              <a:rPr lang="it">
                <a:latin typeface="Arial"/>
                <a:cs typeface="Arial"/>
              </a:rPr>
              <a:t>(in alternativa Alessandro/Mattia) </a:t>
            </a:r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degli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acceleratori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compatti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applicazioni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multidisciplinari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sviluppo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sorgenti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radiazione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strumentazione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neutronica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infrastrutture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ricerca</a:t>
            </a:r>
            <a:r>
              <a:rPr lang="en-GB">
                <a:latin typeface="Arial"/>
                <a:cs typeface="Arial"/>
              </a:rPr>
              <a:t>.</a:t>
            </a:r>
          </a:p>
          <a:p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CC1EEC-6FC4-B54B-67FE-654BB59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04D961-4526-7877-4426-B1A4528C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81C90E-F82A-964A-A45C-94FA7F27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7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D5BCA-1033-6F0B-CD78-A338A5AE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4920"/>
            <a:ext cx="12192000" cy="518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30D323-F3ED-C388-6A9E-B8B3C41B6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921" y="1222394"/>
            <a:ext cx="4685839" cy="195390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3D1D8F-069F-04DA-6017-AB5463055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5046" y="2653233"/>
            <a:ext cx="5194135" cy="291957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4C830-2358-39A9-0BA1-E6BFBDD1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6314-7764-22D0-FDE0-BC38BD70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9FF09-2A6F-6396-1666-1B389376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586B6-3F29-AF12-ED14-B7D3F0557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727" y="3315119"/>
            <a:ext cx="4217780" cy="3260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2412D1-41E0-BEAF-3CE4-C803F8BD34F0}"/>
              </a:ext>
            </a:extLst>
          </p:cNvPr>
          <p:cNvSpPr txBox="1"/>
          <p:nvPr/>
        </p:nvSpPr>
        <p:spPr>
          <a:xfrm>
            <a:off x="643465" y="227936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08922"/>
                </a:solidFill>
              </a:rPr>
              <a:t>FLAME Paradiso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5D755B-4295-1A97-C4C7-181CDA631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36" y="5579608"/>
            <a:ext cx="1224643" cy="651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FEEE3E-3727-4E70-C0EF-538860E465A5}"/>
              </a:ext>
            </a:extLst>
          </p:cNvPr>
          <p:cNvSpPr txBox="1"/>
          <p:nvPr/>
        </p:nvSpPr>
        <p:spPr>
          <a:xfrm>
            <a:off x="6900153" y="6148359"/>
            <a:ext cx="1734671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08922"/>
                </a:solidFill>
              </a:rPr>
              <a:t>SPARC Bunker</a:t>
            </a: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F525DC5D-5432-9356-FB3C-4B3BCBC0E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913A0D4-6160-B6E1-0155-8CD707D38CAB}"/>
              </a:ext>
            </a:extLst>
          </p:cNvPr>
          <p:cNvSpPr txBox="1">
            <a:spLocks/>
          </p:cNvSpPr>
          <p:nvPr/>
        </p:nvSpPr>
        <p:spPr>
          <a:xfrm>
            <a:off x="716558" y="1329151"/>
            <a:ext cx="3736681" cy="926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82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err="1">
                <a:latin typeface="Arial"/>
                <a:cs typeface="Arial"/>
              </a:rPr>
              <a:t>Betatron</a:t>
            </a:r>
            <a:r>
              <a:rPr lang="en-US">
                <a:latin typeface="Arial"/>
                <a:cs typeface="Arial"/>
              </a:rPr>
              <a:t> radiation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source @LNF</a:t>
            </a:r>
          </a:p>
        </p:txBody>
      </p:sp>
    </p:spTree>
    <p:extLst>
      <p:ext uri="{BB962C8B-B14F-4D97-AF65-F5344CB8AC3E}">
        <p14:creationId xmlns:p14="http://schemas.microsoft.com/office/powerpoint/2010/main" val="31385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10C6-F2F3-3D88-E76E-AF881BF0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58" y="313151"/>
            <a:ext cx="11436615" cy="92660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Studio di </a:t>
            </a:r>
            <a:r>
              <a:rPr lang="en-US" err="1">
                <a:latin typeface="Arial"/>
                <a:cs typeface="Arial"/>
              </a:rPr>
              <a:t>sistemi</a:t>
            </a:r>
            <a:r>
              <a:rPr lang="en-US">
                <a:latin typeface="Arial"/>
                <a:cs typeface="Arial"/>
              </a:rPr>
              <a:t> per </a:t>
            </a:r>
            <a:r>
              <a:rPr lang="en-US" i="1">
                <a:latin typeface="Arial"/>
                <a:cs typeface="Arial"/>
              </a:rPr>
              <a:t>energy transition</a:t>
            </a:r>
            <a:r>
              <a:rPr lang="en-US">
                <a:latin typeface="Arial"/>
                <a:cs typeface="Arial"/>
              </a:rPr>
              <a:t> con </a:t>
            </a:r>
            <a:r>
              <a:rPr lang="en-US" err="1">
                <a:latin typeface="Arial"/>
                <a:cs typeface="Arial"/>
              </a:rPr>
              <a:t>tecniche</a:t>
            </a:r>
            <a:r>
              <a:rPr lang="en-US">
                <a:latin typeface="Arial"/>
                <a:cs typeface="Arial"/>
              </a:rPr>
              <a:t>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di </a:t>
            </a:r>
            <a:r>
              <a:rPr lang="en-US" err="1">
                <a:latin typeface="Arial"/>
                <a:cs typeface="Arial"/>
              </a:rPr>
              <a:t>sincrotrone</a:t>
            </a:r>
            <a:r>
              <a:rPr lang="en-US">
                <a:latin typeface="Arial"/>
                <a:cs typeface="Arial"/>
              </a:rPr>
              <a:t> (XRD, XAS) e </a:t>
            </a:r>
            <a:r>
              <a:rPr lang="en-US" err="1">
                <a:latin typeface="Arial"/>
                <a:cs typeface="Arial"/>
              </a:rPr>
              <a:t>neutroni</a:t>
            </a:r>
            <a:r>
              <a:rPr lang="en-US">
                <a:latin typeface="Arial"/>
                <a:cs typeface="Arial"/>
              </a:rPr>
              <a:t> (INS, QENS, NPD)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85D30-61A1-D859-FE82-6D9C2E594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98" y="1392736"/>
            <a:ext cx="6192717" cy="16797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charset="2"/>
              <a:buChar char="•"/>
            </a:pPr>
            <a:r>
              <a:rPr lang="en-US" b="1">
                <a:latin typeface="Arial"/>
                <a:cs typeface="Arial"/>
              </a:rPr>
              <a:t>Heat-storage</a:t>
            </a:r>
            <a:r>
              <a:rPr lang="en-US">
                <a:latin typeface="Arial"/>
                <a:cs typeface="Arial"/>
              </a:rPr>
              <a:t>: via </a:t>
            </a:r>
            <a:r>
              <a:rPr lang="en-US" err="1">
                <a:latin typeface="Arial"/>
                <a:cs typeface="Arial"/>
              </a:rPr>
              <a:t>metastabilità</a:t>
            </a:r>
            <a:r>
              <a:rPr lang="en-US">
                <a:latin typeface="Arial"/>
                <a:cs typeface="Arial"/>
              </a:rPr>
              <a:t> in </a:t>
            </a:r>
            <a:r>
              <a:rPr lang="en-US" err="1">
                <a:latin typeface="Arial"/>
                <a:cs typeface="Arial"/>
              </a:rPr>
              <a:t>Molecole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organiche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semplici</a:t>
            </a:r>
            <a:r>
              <a:rPr lang="en-US">
                <a:latin typeface="Arial"/>
                <a:cs typeface="Arial"/>
              </a:rPr>
              <a:t> e </a:t>
            </a:r>
            <a:r>
              <a:rPr lang="en-US" err="1">
                <a:latin typeface="Arial"/>
                <a:cs typeface="Arial"/>
              </a:rPr>
              <a:t>Poliaromatiche</a:t>
            </a:r>
            <a:r>
              <a:rPr lang="en-US">
                <a:latin typeface="Arial"/>
                <a:cs typeface="Arial"/>
              </a:rPr>
              <a:t>.</a:t>
            </a:r>
            <a:endParaRPr lang="en-US"/>
          </a:p>
          <a:p>
            <a:pPr>
              <a:buFont typeface="Arial" charset="2"/>
              <a:buChar char="•"/>
            </a:pPr>
            <a:r>
              <a:rPr lang="en-US" b="1" err="1">
                <a:latin typeface="Arial"/>
                <a:cs typeface="Arial"/>
              </a:rPr>
              <a:t>Cattura</a:t>
            </a:r>
            <a:r>
              <a:rPr lang="en-US" b="1">
                <a:latin typeface="Arial"/>
                <a:cs typeface="Arial"/>
              </a:rPr>
              <a:t> di CO</a:t>
            </a:r>
            <a:r>
              <a:rPr lang="en-US" sz="1300" b="1" baseline="-25000">
                <a:latin typeface="Arial"/>
                <a:cs typeface="Arial"/>
              </a:rPr>
              <a:t>2</a:t>
            </a:r>
            <a:r>
              <a:rPr lang="en-US">
                <a:latin typeface="Arial"/>
                <a:cs typeface="Arial"/>
              </a:rPr>
              <a:t>: Covalent Organic Frameworks.</a:t>
            </a:r>
          </a:p>
          <a:p>
            <a:pPr>
              <a:buFont typeface="Arial" charset="2"/>
              <a:buChar char="•"/>
            </a:pPr>
            <a:r>
              <a:rPr lang="en-US" b="1">
                <a:latin typeface="Arial"/>
                <a:cs typeface="Arial"/>
              </a:rPr>
              <a:t>Solar harvesting</a:t>
            </a:r>
            <a:r>
              <a:rPr lang="en-US">
                <a:latin typeface="Arial"/>
                <a:cs typeface="Arial"/>
              </a:rPr>
              <a:t>: </a:t>
            </a:r>
            <a:r>
              <a:rPr lang="en-US" err="1">
                <a:latin typeface="Arial"/>
                <a:cs typeface="Arial"/>
              </a:rPr>
              <a:t>Perovskiti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ibride</a:t>
            </a:r>
            <a:r>
              <a:rPr lang="en-US">
                <a:latin typeface="Arial"/>
                <a:cs typeface="Arial"/>
              </a:rPr>
              <a:t>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E7A23-BDAB-5366-1CBB-91811E63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735F-30CB-599A-D171-3336ACF1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31</a:t>
            </a:fld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37D4A6-81D3-7D34-7A20-D2C05B860C85}"/>
              </a:ext>
            </a:extLst>
          </p:cNvPr>
          <p:cNvGrpSpPr/>
          <p:nvPr/>
        </p:nvGrpSpPr>
        <p:grpSpPr>
          <a:xfrm>
            <a:off x="147121" y="3055675"/>
            <a:ext cx="6874429" cy="3600982"/>
            <a:chOff x="147121" y="3315871"/>
            <a:chExt cx="6372625" cy="33593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292A01-9FFB-A96D-226E-C486416A1137}"/>
                </a:ext>
              </a:extLst>
            </p:cNvPr>
            <p:cNvGrpSpPr/>
            <p:nvPr/>
          </p:nvGrpSpPr>
          <p:grpSpPr>
            <a:xfrm>
              <a:off x="147121" y="3315871"/>
              <a:ext cx="6331978" cy="3359373"/>
              <a:chOff x="-38733" y="3315871"/>
              <a:chExt cx="6331978" cy="3359373"/>
            </a:xfrm>
          </p:grpSpPr>
          <p:pic>
            <p:nvPicPr>
              <p:cNvPr id="13" name="Picture 12" descr="A text on a white background&#10;&#10;AI-generated content may be incorrect.">
                <a:extLst>
                  <a:ext uri="{FF2B5EF4-FFF2-40B4-BE49-F238E27FC236}">
                    <a16:creationId xmlns:a16="http://schemas.microsoft.com/office/drawing/2014/main" id="{F8A95A4C-6F09-54F4-D6F4-25E7F8CB8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84" y="3355275"/>
                <a:ext cx="2913253" cy="13855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A69FFF16-BA92-A1CD-3D9A-F7EF74B8B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0507" y="5736700"/>
                <a:ext cx="3088224" cy="9385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725F30F-D2C4-1524-5F67-3D488FC98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4511" y="4491576"/>
                <a:ext cx="3188734" cy="11503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8B2D5B4-9EED-D366-0BCF-68941082E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8733" y="4849724"/>
                <a:ext cx="3090944" cy="12450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7AF82B0-BF78-617D-D3DE-531AF5203416}"/>
                  </a:ext>
                </a:extLst>
              </p:cNvPr>
              <p:cNvGrpSpPr/>
              <p:nvPr/>
            </p:nvGrpSpPr>
            <p:grpSpPr>
              <a:xfrm>
                <a:off x="3098735" y="3315871"/>
                <a:ext cx="3187666" cy="1083645"/>
                <a:chOff x="1438204" y="3404794"/>
                <a:chExt cx="3187666" cy="1083645"/>
              </a:xfrm>
            </p:grpSpPr>
            <p:pic>
              <p:nvPicPr>
                <p:cNvPr id="17" name="Picture 16" descr="A white background with black text&#10;&#10;AI-generated content may be incorrect.">
                  <a:extLst>
                    <a:ext uri="{FF2B5EF4-FFF2-40B4-BE49-F238E27FC236}">
                      <a16:creationId xmlns:a16="http://schemas.microsoft.com/office/drawing/2014/main" id="{F2194491-CB57-9717-CE12-0586DE98A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8204" y="3404794"/>
                  <a:ext cx="3187666" cy="108364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81D429F-BF32-0C94-A9A9-983F1537F8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64829" y="3842952"/>
                  <a:ext cx="1005577" cy="387434"/>
                </a:xfrm>
                <a:prstGeom prst="rect">
                  <a:avLst/>
                </a:prstGeom>
              </p:spPr>
            </p:pic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1D75EF-9B37-8A13-5B6B-7EFDCB021543}"/>
                </a:ext>
              </a:extLst>
            </p:cNvPr>
            <p:cNvSpPr txBox="1"/>
            <p:nvPr/>
          </p:nvSpPr>
          <p:spPr>
            <a:xfrm>
              <a:off x="4343400" y="3795132"/>
              <a:ext cx="2176346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i="1">
                  <a:solidFill>
                    <a:srgbClr val="3F3F3F"/>
                  </a:solidFill>
                </a:rPr>
                <a:t>10.26434/chemrxiv-2025-gdq9l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531225-7EDA-F8CC-E03D-E2376977975F}"/>
              </a:ext>
            </a:extLst>
          </p:cNvPr>
          <p:cNvGrpSpPr/>
          <p:nvPr/>
        </p:nvGrpSpPr>
        <p:grpSpPr>
          <a:xfrm>
            <a:off x="7060762" y="1315043"/>
            <a:ext cx="4960518" cy="5375689"/>
            <a:chOff x="7042177" y="1426555"/>
            <a:chExt cx="4960518" cy="537568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D0EEA9-6C65-4224-6DDD-98C255A98BE2}"/>
                </a:ext>
              </a:extLst>
            </p:cNvPr>
            <p:cNvGrpSpPr/>
            <p:nvPr/>
          </p:nvGrpSpPr>
          <p:grpSpPr>
            <a:xfrm>
              <a:off x="7042177" y="1426555"/>
              <a:ext cx="4960518" cy="5201717"/>
              <a:chOff x="6847030" y="1389384"/>
              <a:chExt cx="5220713" cy="550157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C2613C1-D87E-F155-8AA7-930EFC4E5EE1}"/>
                  </a:ext>
                </a:extLst>
              </p:cNvPr>
              <p:cNvGrpSpPr/>
              <p:nvPr/>
            </p:nvGrpSpPr>
            <p:grpSpPr>
              <a:xfrm>
                <a:off x="6847030" y="1389384"/>
                <a:ext cx="5220713" cy="1918970"/>
                <a:chOff x="6492049" y="1516384"/>
                <a:chExt cx="5220713" cy="191897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6B51BDBB-A5E9-4023-4B05-FC76D4565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81652" y="1516384"/>
                  <a:ext cx="2531110" cy="191897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A252DD93-59DD-D782-18BB-7E092935A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92049" y="1525290"/>
                  <a:ext cx="2504757" cy="190404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0" name="Picture 9" descr="A diagram of a molecule&#10;&#10;AI-generated content may be incorrect.">
                <a:extLst>
                  <a:ext uri="{FF2B5EF4-FFF2-40B4-BE49-F238E27FC236}">
                    <a16:creationId xmlns:a16="http://schemas.microsoft.com/office/drawing/2014/main" id="{2AB7BC96-9ECF-E090-5BC9-CB475AD4D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-2778" r="278"/>
              <a:stretch>
                <a:fillRect/>
              </a:stretch>
            </p:blipFill>
            <p:spPr>
              <a:xfrm>
                <a:off x="6949984" y="3504504"/>
                <a:ext cx="2339898" cy="16764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10" descr="A diagram of different types of pressure&#10;&#10;AI-generated content may be incorrect.">
                <a:extLst>
                  <a:ext uri="{FF2B5EF4-FFF2-40B4-BE49-F238E27FC236}">
                    <a16:creationId xmlns:a16="http://schemas.microsoft.com/office/drawing/2014/main" id="{30202A01-C901-C343-C291-A48E877D2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47959" y="3473382"/>
                <a:ext cx="2304805" cy="34175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D8A3E00-5906-ED86-0151-2A15F4C584F3}"/>
                </a:ext>
              </a:extLst>
            </p:cNvPr>
            <p:cNvGrpSpPr/>
            <p:nvPr/>
          </p:nvGrpSpPr>
          <p:grpSpPr>
            <a:xfrm>
              <a:off x="7189101" y="5185317"/>
              <a:ext cx="2172068" cy="1616927"/>
              <a:chOff x="7189101" y="5185317"/>
              <a:chExt cx="2172068" cy="161692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B328A97-3E65-0215-FE0A-8CFA39739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89101" y="5185317"/>
                <a:ext cx="2172068" cy="16169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5" name="Picture 24" descr="A diagram of a charge&#10;&#10;AI-generated content may be incorrect.">
                <a:extLst>
                  <a:ext uri="{FF2B5EF4-FFF2-40B4-BE49-F238E27FC236}">
                    <a16:creationId xmlns:a16="http://schemas.microsoft.com/office/drawing/2014/main" id="{5B5423A0-3062-1D8C-04EE-EDC673B19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12423" y="6177543"/>
                <a:ext cx="919742" cy="3758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1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5B7BE-29AF-67DF-432B-B45CBEDA1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A41DC489-80C2-13DA-08F9-DFE4C7A6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Il </a:t>
            </a:r>
            <a:r>
              <a:rPr lang="en-GB" err="1">
                <a:latin typeface="Arial"/>
                <a:cs typeface="Arial"/>
              </a:rPr>
              <a:t>ruolo</a:t>
            </a:r>
            <a:r>
              <a:rPr lang="en-GB">
                <a:latin typeface="Arial"/>
                <a:cs typeface="Arial"/>
              </a:rPr>
              <a:t> del </a:t>
            </a:r>
            <a:r>
              <a:rPr lang="en-GB" err="1">
                <a:latin typeface="Arial"/>
                <a:cs typeface="Arial"/>
              </a:rPr>
              <a:t>confinamento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sull'idrogeno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molecolare</a:t>
            </a:r>
            <a:endParaRPr lang="en-US" err="1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1B8C62-71A7-868F-4034-01E9D7AC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6A5282-F25E-D1CC-8CDA-878B5A52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CC0EDF-336A-8334-01A3-2B14B8E0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" y="1242873"/>
            <a:ext cx="3367365" cy="3173768"/>
          </a:xfrm>
          <a:prstGeom prst="rect">
            <a:avLst/>
          </a:prstGeom>
        </p:spPr>
      </p:pic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04FA3BA2-888D-F84A-BF47-E9B7DD240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119" y="1151045"/>
            <a:ext cx="3367874" cy="3357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D13749-6E93-4E45-1966-4D16BA29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037" y="4771747"/>
            <a:ext cx="2432933" cy="2086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16FE7E-AE02-4D4B-D5FA-DBE30C80B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260" y="4089654"/>
            <a:ext cx="5489324" cy="512709"/>
          </a:xfrm>
          <a:prstGeom prst="rect">
            <a:avLst/>
          </a:prstGeom>
        </p:spPr>
      </p:pic>
      <p:sp>
        <p:nvSpPr>
          <p:cNvPr id="3" name="Segnaposto contenuto 10">
            <a:extLst>
              <a:ext uri="{FF2B5EF4-FFF2-40B4-BE49-F238E27FC236}">
                <a16:creationId xmlns:a16="http://schemas.microsoft.com/office/drawing/2014/main" id="{BF78A2AB-6911-B3B2-D98D-44293A83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08" y="4510427"/>
            <a:ext cx="9002311" cy="18685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Cosa</a:t>
            </a:r>
            <a:r>
              <a:rPr lang="en-GB">
                <a:latin typeface="Arial"/>
                <a:cs typeface="Arial"/>
              </a:rPr>
              <a:t>: Studio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dinamica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nuclei in </a:t>
            </a:r>
            <a:r>
              <a:rPr lang="en-GB" err="1">
                <a:latin typeface="Arial"/>
                <a:cs typeface="Arial"/>
              </a:rPr>
              <a:t>sistemi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molecolari</a:t>
            </a:r>
            <a:endParaRPr lang="en-GB" err="1"/>
          </a:p>
          <a:p>
            <a:r>
              <a:rPr lang="en-GB" b="1">
                <a:latin typeface="Arial"/>
                <a:cs typeface="Arial"/>
              </a:rPr>
              <a:t>Come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Tecniche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neutroniche</a:t>
            </a:r>
            <a:r>
              <a:rPr lang="en-GB">
                <a:latin typeface="Arial"/>
                <a:cs typeface="Arial"/>
              </a:rPr>
              <a:t> (imaging, </a:t>
            </a:r>
            <a:r>
              <a:rPr lang="en-GB" err="1">
                <a:latin typeface="Arial"/>
                <a:cs typeface="Arial"/>
              </a:rPr>
              <a:t>vibrazionale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profondamente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anelastico</a:t>
            </a:r>
            <a:r>
              <a:rPr lang="en-GB">
                <a:latin typeface="Arial"/>
                <a:cs typeface="Arial"/>
              </a:rPr>
              <a:t>) per </a:t>
            </a:r>
            <a:r>
              <a:rPr lang="en-GB" err="1">
                <a:latin typeface="Arial"/>
                <a:cs typeface="Arial"/>
              </a:rPr>
              <a:t>sondare</a:t>
            </a:r>
            <a:r>
              <a:rPr lang="en-GB">
                <a:latin typeface="Arial"/>
                <a:cs typeface="Arial"/>
              </a:rPr>
              <a:t> la </a:t>
            </a:r>
            <a:r>
              <a:rPr lang="en-GB" err="1">
                <a:latin typeface="Arial"/>
                <a:cs typeface="Arial"/>
              </a:rPr>
              <a:t>dinamica</a:t>
            </a:r>
            <a:r>
              <a:rPr lang="en-GB">
                <a:latin typeface="Arial"/>
                <a:cs typeface="Arial"/>
              </a:rPr>
              <a:t> roto-</a:t>
            </a:r>
            <a:r>
              <a:rPr lang="en-GB" err="1">
                <a:latin typeface="Arial"/>
                <a:cs typeface="Arial"/>
              </a:rPr>
              <a:t>vibrazionale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l'energia</a:t>
            </a:r>
            <a:r>
              <a:rPr lang="en-GB">
                <a:latin typeface="Arial"/>
                <a:cs typeface="Arial"/>
              </a:rPr>
              <a:t> di punto zero </a:t>
            </a:r>
            <a:r>
              <a:rPr lang="en-GB" err="1">
                <a:latin typeface="Arial"/>
                <a:cs typeface="Arial"/>
              </a:rPr>
              <a:t>nelle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fasi</a:t>
            </a:r>
            <a:r>
              <a:rPr lang="en-GB">
                <a:latin typeface="Arial"/>
                <a:cs typeface="Arial"/>
              </a:rPr>
              <a:t> condensate.</a:t>
            </a:r>
          </a:p>
          <a:p>
            <a:r>
              <a:rPr lang="en-GB" b="1" err="1">
                <a:latin typeface="Arial"/>
                <a:cs typeface="Arial"/>
              </a:rPr>
              <a:t>Perchè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Impatto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strategie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stoccaggio</a:t>
            </a:r>
            <a:r>
              <a:rPr lang="en-GB">
                <a:latin typeface="Arial"/>
                <a:cs typeface="Arial"/>
              </a:rPr>
              <a:t> di H</a:t>
            </a:r>
            <a:r>
              <a:rPr lang="en-GB" baseline="-25000">
                <a:latin typeface="Arial"/>
                <a:cs typeface="Arial"/>
              </a:rPr>
              <a:t>2</a:t>
            </a:r>
            <a:r>
              <a:rPr lang="en-GB">
                <a:latin typeface="Arial"/>
                <a:cs typeface="Arial"/>
              </a:rPr>
              <a:t>, ma </a:t>
            </a:r>
            <a:r>
              <a:rPr lang="en-GB" err="1">
                <a:latin typeface="Arial"/>
                <a:cs typeface="Arial"/>
              </a:rPr>
              <a:t>anche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progettazione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moderatori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strumentazione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b="1">
                <a:latin typeface="Arial"/>
                <a:cs typeface="Arial"/>
              </a:rPr>
              <a:t>VESPA@ESS</a:t>
            </a:r>
            <a:r>
              <a:rPr lang="en-GB">
                <a:latin typeface="Arial"/>
                <a:cs typeface="Arial"/>
              </a:rPr>
              <a:t>).</a:t>
            </a:r>
          </a:p>
        </p:txBody>
      </p:sp>
      <p:pic>
        <p:nvPicPr>
          <p:cNvPr id="4" name="Picture 3" descr="A diagram of a subway system&#10;&#10;AI-generated content may be incorrect.">
            <a:extLst>
              <a:ext uri="{FF2B5EF4-FFF2-40B4-BE49-F238E27FC236}">
                <a16:creationId xmlns:a16="http://schemas.microsoft.com/office/drawing/2014/main" id="{E67AFC2F-91C9-878B-1620-E97FF4429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317" y="1258196"/>
            <a:ext cx="4604479" cy="2823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70C66-A8EB-D452-4A3C-9A7C136EFE13}"/>
              </a:ext>
            </a:extLst>
          </p:cNvPr>
          <p:cNvSpPr txBox="1"/>
          <p:nvPr/>
        </p:nvSpPr>
        <p:spPr>
          <a:xfrm>
            <a:off x="6787376" y="13139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/>
                <a:cs typeface="Arial"/>
              </a:rPr>
              <a:t>VESPA spectrometer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5376C-CB11-1C55-05E6-AF6EB5F69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7A321760-0310-2C51-3407-D1C1A097F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Sezioni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d'urto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termiche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trasporto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neutroni</a:t>
            </a:r>
            <a:endParaRPr lang="en-GB" err="1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9C2F06-43B4-5610-FD4E-5A4FD94A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893D1A-4859-B580-D940-2565946C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F5302A-A5FB-75E7-D76D-0653169D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C9029-FB57-7CD5-DDFA-DF002FA1C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402" y="1242873"/>
            <a:ext cx="4603604" cy="3972758"/>
          </a:xfrm>
          <a:prstGeom prst="rect">
            <a:avLst/>
          </a:prstGeom>
        </p:spPr>
      </p:pic>
      <p:pic>
        <p:nvPicPr>
          <p:cNvPr id="12" name="Picture 11" descr="A molecule model of a molecule&#10;&#10;AI-generated content may be incorrect.">
            <a:extLst>
              <a:ext uri="{FF2B5EF4-FFF2-40B4-BE49-F238E27FC236}">
                <a16:creationId xmlns:a16="http://schemas.microsoft.com/office/drawing/2014/main" id="{700DDFED-439C-1580-C564-55E9D6F6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580" y="5030078"/>
            <a:ext cx="2073306" cy="1584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5DA3ED-62E2-4210-5CA5-3E222DEF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945" y="5048943"/>
            <a:ext cx="1750381" cy="1805589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4271EE-AF66-E993-E0F9-CB9E1D094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09" y="4651946"/>
            <a:ext cx="4270252" cy="1778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735170-B63F-2ED5-7986-1698DEDDB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205" y="4885715"/>
            <a:ext cx="2465403" cy="1308070"/>
          </a:xfrm>
          <a:prstGeom prst="rect">
            <a:avLst/>
          </a:prstGeom>
        </p:spPr>
      </p:pic>
      <p:sp>
        <p:nvSpPr>
          <p:cNvPr id="3" name="Segnaposto contenuto 10">
            <a:extLst>
              <a:ext uri="{FF2B5EF4-FFF2-40B4-BE49-F238E27FC236}">
                <a16:creationId xmlns:a16="http://schemas.microsoft.com/office/drawing/2014/main" id="{78D9F23F-1574-39E9-6D87-5C736C23A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06" y="1468675"/>
            <a:ext cx="7072330" cy="30365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Cosa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Modellizzazione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misura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sezioni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d'urto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materiali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complessi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termici</a:t>
            </a:r>
            <a:r>
              <a:rPr lang="en-GB">
                <a:latin typeface="Arial"/>
                <a:cs typeface="Arial"/>
              </a:rPr>
              <a:t>.</a:t>
            </a:r>
            <a:endParaRPr lang="en-GB"/>
          </a:p>
          <a:p>
            <a:r>
              <a:rPr lang="en-GB" b="1">
                <a:latin typeface="Arial"/>
                <a:cs typeface="Arial"/>
              </a:rPr>
              <a:t>Come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Esperimenti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termici</a:t>
            </a:r>
            <a:r>
              <a:rPr lang="en-GB">
                <a:latin typeface="Arial"/>
                <a:cs typeface="Arial"/>
              </a:rPr>
              <a:t>/</a:t>
            </a:r>
            <a:r>
              <a:rPr lang="en-GB" err="1">
                <a:latin typeface="Arial"/>
                <a:cs typeface="Arial"/>
              </a:rPr>
              <a:t>epitermici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modelli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fenomenologici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basati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</a:t>
            </a:r>
            <a:r>
              <a:rPr lang="en-GB">
                <a:latin typeface="Arial"/>
                <a:cs typeface="Arial"/>
              </a:rPr>
              <a:t> DFT/MD e </a:t>
            </a:r>
            <a:r>
              <a:rPr lang="en-GB" err="1">
                <a:latin typeface="Arial"/>
                <a:cs typeface="Arial"/>
              </a:rPr>
              <a:t>sviluppo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strumentazione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infrastrutture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ricerca</a:t>
            </a:r>
            <a:r>
              <a:rPr lang="en-GB">
                <a:latin typeface="Arial"/>
                <a:cs typeface="Arial"/>
              </a:rPr>
              <a:t>.</a:t>
            </a:r>
          </a:p>
          <a:p>
            <a:r>
              <a:rPr lang="en-GB" b="1" err="1">
                <a:latin typeface="Arial"/>
                <a:cs typeface="Arial"/>
              </a:rPr>
              <a:t>Perchè</a:t>
            </a:r>
            <a:r>
              <a:rPr lang="en-GB">
                <a:latin typeface="Arial"/>
                <a:cs typeface="Arial"/>
              </a:rPr>
              <a:t>: I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termici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interagiscono</a:t>
            </a:r>
            <a:r>
              <a:rPr lang="en-GB">
                <a:latin typeface="Arial"/>
                <a:cs typeface="Arial"/>
              </a:rPr>
              <a:t> coi nuclei ma </a:t>
            </a:r>
            <a:r>
              <a:rPr lang="en-GB" err="1">
                <a:latin typeface="Arial"/>
                <a:cs typeface="Arial"/>
              </a:rPr>
              <a:t>risentono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dinamica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struttura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sulla</a:t>
            </a:r>
            <a:r>
              <a:rPr lang="en-GB">
                <a:latin typeface="Arial"/>
                <a:cs typeface="Arial"/>
              </a:rPr>
              <a:t> scala </a:t>
            </a:r>
            <a:r>
              <a:rPr lang="en-GB" err="1">
                <a:latin typeface="Arial"/>
                <a:cs typeface="Arial"/>
              </a:rPr>
              <a:t>atomica</a:t>
            </a:r>
            <a:r>
              <a:rPr lang="en-GB">
                <a:latin typeface="Arial"/>
                <a:cs typeface="Arial"/>
              </a:rPr>
              <a:t>. </a:t>
            </a:r>
            <a:r>
              <a:rPr lang="en-GB" err="1">
                <a:latin typeface="Arial"/>
                <a:cs typeface="Arial"/>
              </a:rPr>
              <a:t>Sezioni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d'urto</a:t>
            </a:r>
            <a:r>
              <a:rPr lang="en-GB">
                <a:latin typeface="Arial"/>
                <a:cs typeface="Arial"/>
              </a:rPr>
              <a:t> accurate </a:t>
            </a:r>
            <a:r>
              <a:rPr lang="en-GB" err="1">
                <a:latin typeface="Arial"/>
                <a:cs typeface="Arial"/>
              </a:rPr>
              <a:t>migliorano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calcoli</a:t>
            </a:r>
            <a:r>
              <a:rPr lang="en-GB">
                <a:latin typeface="Arial"/>
                <a:cs typeface="Arial"/>
              </a:rPr>
              <a:t> di dose, e.g. in BNCT, o di </a:t>
            </a:r>
            <a:r>
              <a:rPr lang="en-GB" err="1">
                <a:latin typeface="Arial"/>
                <a:cs typeface="Arial"/>
              </a:rPr>
              <a:t>sviluppare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moderatori</a:t>
            </a:r>
            <a:r>
              <a:rPr lang="en-GB">
                <a:latin typeface="Arial"/>
                <a:cs typeface="Arial"/>
              </a:rPr>
              <a:t>, e.g. con </a:t>
            </a:r>
            <a:r>
              <a:rPr lang="en-GB" err="1">
                <a:latin typeface="Arial"/>
                <a:cs typeface="Arial"/>
              </a:rPr>
              <a:t>stampe</a:t>
            </a:r>
            <a:r>
              <a:rPr lang="en-GB">
                <a:latin typeface="Arial"/>
                <a:cs typeface="Arial"/>
              </a:rPr>
              <a:t> 3D.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8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F63B1-A91E-EEC7-8B68-D06D65653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24C28C5B-A63C-1555-CE4E-5DD2C9247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Interazione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neutrone-polimero</a:t>
            </a:r>
            <a:r>
              <a:rPr lang="en-GB">
                <a:latin typeface="Arial"/>
                <a:cs typeface="Arial"/>
              </a:rPr>
              <a:t> per radioprotezione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1EDEA7-746E-C9BD-1BEA-248B8744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606687-1777-FEFF-A05D-98B48B3B4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809627-E928-D801-0729-71B188CB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7313C-3455-FA7E-8AA6-9D38609AF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884" y="1127731"/>
            <a:ext cx="6847828" cy="2629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05D6CD-ACCE-DDD3-D6D9-9FC598F1A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072" y="3847937"/>
            <a:ext cx="1979545" cy="29354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E9F488-B3D8-151E-0E62-A0762F7AB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18" y="1352292"/>
            <a:ext cx="3816951" cy="3154578"/>
          </a:xfrm>
          <a:prstGeom prst="rect">
            <a:avLst/>
          </a:prstGeom>
        </p:spPr>
      </p:pic>
      <p:sp>
        <p:nvSpPr>
          <p:cNvPr id="9" name="Segnaposto contenuto 10">
            <a:extLst>
              <a:ext uri="{FF2B5EF4-FFF2-40B4-BE49-F238E27FC236}">
                <a16:creationId xmlns:a16="http://schemas.microsoft.com/office/drawing/2014/main" id="{C6A96E73-4497-EE1E-DA1E-454F56A4F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24" y="4504183"/>
            <a:ext cx="9758067" cy="20246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Cosa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Sviluppo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caratterizzazione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dispositivi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dosimetria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radioprotezione</a:t>
            </a:r>
            <a:r>
              <a:rPr lang="en-GB">
                <a:latin typeface="Arial"/>
                <a:cs typeface="Arial"/>
              </a:rPr>
              <a:t>.</a:t>
            </a:r>
            <a:endParaRPr lang="en-GB"/>
          </a:p>
          <a:p>
            <a:r>
              <a:rPr lang="en-GB" b="1">
                <a:latin typeface="Arial"/>
                <a:cs typeface="Arial"/>
              </a:rPr>
              <a:t>Come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Irraggiamento</a:t>
            </a:r>
            <a:r>
              <a:rPr lang="en-GB">
                <a:latin typeface="Arial"/>
                <a:cs typeface="Arial"/>
              </a:rPr>
              <a:t> con fasci di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simulazioni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codici</a:t>
            </a:r>
            <a:r>
              <a:rPr lang="en-GB">
                <a:latin typeface="Arial"/>
                <a:cs typeface="Arial"/>
              </a:rPr>
              <a:t> Monte Carlo, </a:t>
            </a:r>
            <a:r>
              <a:rPr lang="en-GB" err="1">
                <a:latin typeface="Arial"/>
                <a:cs typeface="Arial"/>
              </a:rPr>
              <a:t>caratterizzazioni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microscopia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ottica</a:t>
            </a:r>
            <a:r>
              <a:rPr lang="en-GB">
                <a:latin typeface="Arial"/>
                <a:cs typeface="Arial"/>
              </a:rPr>
              <a:t> e a </a:t>
            </a:r>
            <a:r>
              <a:rPr lang="en-GB" err="1">
                <a:latin typeface="Arial"/>
                <a:cs typeface="Arial"/>
              </a:rPr>
              <a:t>scansione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elettronica</a:t>
            </a:r>
            <a:r>
              <a:rPr lang="en-GB">
                <a:latin typeface="Arial"/>
                <a:cs typeface="Arial"/>
              </a:rPr>
              <a:t>.</a:t>
            </a:r>
          </a:p>
          <a:p>
            <a:r>
              <a:rPr lang="en-GB" b="1" err="1">
                <a:latin typeface="Arial"/>
                <a:cs typeface="Arial"/>
              </a:rPr>
              <a:t>Perchè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migliorare</a:t>
            </a:r>
            <a:r>
              <a:rPr lang="en-GB">
                <a:latin typeface="Arial"/>
                <a:cs typeface="Arial"/>
              </a:rPr>
              <a:t> la </a:t>
            </a:r>
            <a:r>
              <a:rPr lang="en-GB" err="1">
                <a:latin typeface="Arial"/>
                <a:cs typeface="Arial"/>
              </a:rPr>
              <a:t>comprensione</a:t>
            </a:r>
            <a:r>
              <a:rPr lang="en-GB">
                <a:latin typeface="Arial"/>
                <a:cs typeface="Arial"/>
              </a:rPr>
              <a:t> del </a:t>
            </a:r>
            <a:r>
              <a:rPr lang="en-GB" err="1">
                <a:latin typeface="Arial"/>
                <a:cs typeface="Arial"/>
              </a:rPr>
              <a:t>danno</a:t>
            </a:r>
            <a:r>
              <a:rPr lang="en-GB">
                <a:latin typeface="Arial"/>
                <a:cs typeface="Arial"/>
              </a:rPr>
              <a:t> da </a:t>
            </a:r>
            <a:r>
              <a:rPr lang="en-GB" err="1">
                <a:latin typeface="Arial"/>
                <a:cs typeface="Arial"/>
              </a:rPr>
              <a:t>irraggiamento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matrice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polimerica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ottimizzare</a:t>
            </a:r>
            <a:r>
              <a:rPr lang="en-GB">
                <a:latin typeface="Arial"/>
                <a:cs typeface="Arial"/>
              </a:rPr>
              <a:t> le procedure di etching </a:t>
            </a:r>
            <a:r>
              <a:rPr lang="en-GB" err="1">
                <a:latin typeface="Arial"/>
                <a:cs typeface="Arial"/>
              </a:rPr>
              <a:t>chimico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rendono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visibili</a:t>
            </a:r>
            <a:r>
              <a:rPr lang="en-GB">
                <a:latin typeface="Arial"/>
                <a:cs typeface="Arial"/>
              </a:rPr>
              <a:t> le </a:t>
            </a:r>
            <a:r>
              <a:rPr lang="en-GB" err="1">
                <a:latin typeface="Arial"/>
                <a:cs typeface="Arial"/>
              </a:rPr>
              <a:t>tracce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nucleari</a:t>
            </a:r>
            <a:r>
              <a:rPr lang="en-GB">
                <a:latin typeface="Arial"/>
                <a:cs typeface="Arial"/>
              </a:rPr>
              <a:t> ed il </a:t>
            </a:r>
            <a:r>
              <a:rPr lang="en-GB" err="1">
                <a:latin typeface="Arial"/>
                <a:cs typeface="Arial"/>
              </a:rPr>
              <a:t>calcolo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dose. </a:t>
            </a:r>
            <a:r>
              <a:rPr lang="en-GB" err="1">
                <a:latin typeface="Arial"/>
                <a:cs typeface="Arial"/>
              </a:rPr>
              <a:t>Anche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diagnostica</a:t>
            </a:r>
            <a:r>
              <a:rPr lang="en-GB">
                <a:latin typeface="Arial"/>
                <a:cs typeface="Arial"/>
              </a:rPr>
              <a:t> di fascio.</a:t>
            </a:r>
            <a:endParaRPr lang="en-GB"/>
          </a:p>
        </p:txBody>
      </p:sp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F12A5F23-21BB-C599-D824-D9B4D6DEE8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172" b="-3602"/>
          <a:stretch>
            <a:fillRect/>
          </a:stretch>
        </p:blipFill>
        <p:spPr>
          <a:xfrm>
            <a:off x="5780049" y="3608181"/>
            <a:ext cx="3800708" cy="9248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73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1D93-A92E-A953-CC78-70629A1F7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C4E5936F-063B-7BA4-58CE-38DD1927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Misura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atmosferici</a:t>
            </a:r>
            <a:r>
              <a:rPr lang="en-GB">
                <a:latin typeface="Arial"/>
                <a:cs typeface="Arial"/>
              </a:rPr>
              <a:t> e da fulmini</a:t>
            </a:r>
            <a:endParaRPr lang="en-GB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A393DB7-10EA-FE84-A0AF-671CBB758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461" y="510872"/>
            <a:ext cx="3715358" cy="4673927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F1742B-EC4D-8496-EE4C-01144EE5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CDEF87-008C-31C2-4329-46FE807B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798B11-EDC2-6297-3B43-5571BF2E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0EFCF-36B7-3125-918F-B833D89EF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244" y="4563215"/>
            <a:ext cx="3151667" cy="2488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06133-8C81-6DC0-C485-B9C7A90B6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11" y="1457417"/>
            <a:ext cx="3290313" cy="2863595"/>
          </a:xfrm>
          <a:prstGeom prst="rect">
            <a:avLst/>
          </a:prstGeom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2793F907-215C-A1EE-D6D3-9F6BB34852AE}"/>
              </a:ext>
            </a:extLst>
          </p:cNvPr>
          <p:cNvSpPr txBox="1">
            <a:spLocks/>
          </p:cNvSpPr>
          <p:nvPr/>
        </p:nvSpPr>
        <p:spPr>
          <a:xfrm>
            <a:off x="3605953" y="1456182"/>
            <a:ext cx="4954969" cy="1974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34893B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Arial"/>
                <a:cs typeface="Arial"/>
              </a:rPr>
              <a:t>Cosa</a:t>
            </a:r>
            <a:r>
              <a:rPr lang="en-GB">
                <a:latin typeface="Arial"/>
                <a:cs typeface="Arial"/>
              </a:rPr>
              <a:t>:  Misura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radiazione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neutronica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atmosferica</a:t>
            </a:r>
            <a:r>
              <a:rPr lang="en-GB">
                <a:latin typeface="Arial"/>
                <a:cs typeface="Arial"/>
              </a:rPr>
              <a:t>, da </a:t>
            </a:r>
            <a:r>
              <a:rPr lang="en-GB" err="1">
                <a:latin typeface="Arial"/>
                <a:cs typeface="Arial"/>
              </a:rPr>
              <a:t>raggi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cosmici</a:t>
            </a:r>
            <a:r>
              <a:rPr lang="en-GB">
                <a:latin typeface="Arial"/>
                <a:cs typeface="Arial"/>
              </a:rPr>
              <a:t> o </a:t>
            </a:r>
            <a:r>
              <a:rPr lang="en-GB" err="1">
                <a:latin typeface="Arial"/>
                <a:cs typeface="Arial"/>
              </a:rPr>
              <a:t>generata</a:t>
            </a:r>
            <a:r>
              <a:rPr lang="en-GB">
                <a:latin typeface="Arial"/>
                <a:cs typeface="Arial"/>
              </a:rPr>
              <a:t> in Terrestrial Gamma Flashes. </a:t>
            </a:r>
            <a:endParaRPr lang="en-GB"/>
          </a:p>
          <a:p>
            <a:r>
              <a:rPr lang="en-GB" b="1">
                <a:latin typeface="Arial"/>
                <a:cs typeface="Arial"/>
              </a:rPr>
              <a:t>Come</a:t>
            </a:r>
            <a:r>
              <a:rPr lang="en-GB">
                <a:latin typeface="Arial"/>
                <a:cs typeface="Arial"/>
              </a:rPr>
              <a:t>:  </a:t>
            </a:r>
            <a:r>
              <a:rPr lang="en-GB" err="1">
                <a:latin typeface="Arial"/>
                <a:cs typeface="Arial"/>
              </a:rPr>
              <a:t>Siluppo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strumentazione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portatile</a:t>
            </a:r>
            <a:r>
              <a:rPr lang="en-GB">
                <a:latin typeface="Arial"/>
                <a:cs typeface="Arial"/>
              </a:rPr>
              <a:t> (a batterie per </a:t>
            </a:r>
            <a:r>
              <a:rPr lang="en-GB" err="1">
                <a:latin typeface="Arial"/>
                <a:cs typeface="Arial"/>
              </a:rPr>
              <a:t>aereo</a:t>
            </a:r>
            <a:r>
              <a:rPr lang="en-GB">
                <a:latin typeface="Arial"/>
                <a:cs typeface="Arial"/>
              </a:rPr>
              <a:t>) o monitor di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a terra (Minniti/ISIS@MACH ITALIA)</a:t>
            </a:r>
          </a:p>
          <a:p>
            <a:r>
              <a:rPr lang="en-GB" b="1" err="1">
                <a:latin typeface="Arial"/>
                <a:cs typeface="Arial"/>
              </a:rPr>
              <a:t>Perchè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Comprensione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meccanismi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fotoproduzione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trasporto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neutroni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atmosfera</a:t>
            </a:r>
            <a:r>
              <a:rPr lang="en-GB">
                <a:latin typeface="Arial"/>
                <a:cs typeface="Arial"/>
              </a:rPr>
              <a:t>, ma </a:t>
            </a:r>
            <a:r>
              <a:rPr lang="en-GB" err="1">
                <a:latin typeface="Arial"/>
                <a:cs typeface="Arial"/>
              </a:rPr>
              <a:t>anche</a:t>
            </a:r>
            <a:r>
              <a:rPr lang="en-GB">
                <a:latin typeface="Arial"/>
                <a:cs typeface="Arial"/>
              </a:rPr>
              <a:t> test di radiation hardness di </a:t>
            </a:r>
            <a:r>
              <a:rPr lang="en-GB" err="1">
                <a:latin typeface="Arial"/>
                <a:cs typeface="Arial"/>
              </a:rPr>
              <a:t>dispositivi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elettronici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contro</a:t>
            </a:r>
            <a:r>
              <a:rPr lang="en-GB">
                <a:latin typeface="Arial"/>
                <a:cs typeface="Arial"/>
              </a:rPr>
              <a:t> Single Event Effects.</a:t>
            </a:r>
            <a:endParaRPr lang="en-GB"/>
          </a:p>
        </p:txBody>
      </p:sp>
      <p:pic>
        <p:nvPicPr>
          <p:cNvPr id="9" name="Picture 8" descr="A person standing on a podium with a microphone in front of a red carpet&#10;&#10;AI-generated content may be incorrect.">
            <a:extLst>
              <a:ext uri="{FF2B5EF4-FFF2-40B4-BE49-F238E27FC236}">
                <a16:creationId xmlns:a16="http://schemas.microsoft.com/office/drawing/2014/main" id="{F66CF49E-A18E-13EB-8675-C1E86E36D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27" y="4176897"/>
            <a:ext cx="3437501" cy="23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9D059-C722-3804-BCCD-37455C8B4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DD7787F6-B9B7-CB17-5220-B5A8A8F9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Spettroscopie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vibrazionali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beni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culturali</a:t>
            </a:r>
            <a:r>
              <a:rPr lang="en-GB">
                <a:latin typeface="Arial"/>
                <a:cs typeface="Arial"/>
              </a:rPr>
              <a:t> (e altro)</a:t>
            </a:r>
            <a:endParaRPr lang="en-GB" err="1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FE5459-A9FD-BB7A-36E0-C80C0063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0505AC-3DBE-769F-9071-BB31F0E4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43241C-03D3-11A1-687C-DCD20E62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2" name="Picture 1" descr="A collage of images of a room&#10;&#10;AI-generated content may be incorrect.">
            <a:extLst>
              <a:ext uri="{FF2B5EF4-FFF2-40B4-BE49-F238E27FC236}">
                <a16:creationId xmlns:a16="http://schemas.microsoft.com/office/drawing/2014/main" id="{C1A454E8-C355-0CCA-4A73-C5EB4E4D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" y="1067448"/>
            <a:ext cx="7277100" cy="5314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F51C9E-8266-2F07-1652-DEBA6A99C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8" y="1715068"/>
            <a:ext cx="3320137" cy="1513769"/>
          </a:xfrm>
          <a:prstGeom prst="rect">
            <a:avLst/>
          </a:prstGeom>
        </p:spPr>
      </p:pic>
      <p:sp>
        <p:nvSpPr>
          <p:cNvPr id="8" name="Segnaposto contenuto 10">
            <a:extLst>
              <a:ext uri="{FF2B5EF4-FFF2-40B4-BE49-F238E27FC236}">
                <a16:creationId xmlns:a16="http://schemas.microsoft.com/office/drawing/2014/main" id="{7CC8D607-1641-74E7-3493-66AA9C8B8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035" y="1406215"/>
            <a:ext cx="5279756" cy="20246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Cosa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Indagini</a:t>
            </a:r>
            <a:r>
              <a:rPr lang="en-GB">
                <a:latin typeface="Arial"/>
                <a:cs typeface="Arial"/>
              </a:rPr>
              <a:t> non invasive e non </a:t>
            </a:r>
            <a:r>
              <a:rPr lang="en-GB" err="1">
                <a:latin typeface="Arial"/>
                <a:cs typeface="Arial"/>
              </a:rPr>
              <a:t>distruttive</a:t>
            </a:r>
            <a:r>
              <a:rPr lang="en-GB">
                <a:latin typeface="Arial"/>
                <a:cs typeface="Arial"/>
              </a:rPr>
              <a:t> per la </a:t>
            </a:r>
            <a:r>
              <a:rPr lang="en-GB" err="1">
                <a:latin typeface="Arial"/>
                <a:cs typeface="Arial"/>
              </a:rPr>
              <a:t>caratterizzazione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beni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culturali</a:t>
            </a:r>
            <a:r>
              <a:rPr lang="en-GB">
                <a:latin typeface="Arial"/>
                <a:cs typeface="Arial"/>
              </a:rPr>
              <a:t>.</a:t>
            </a:r>
            <a:endParaRPr lang="en-GB"/>
          </a:p>
          <a:p>
            <a:r>
              <a:rPr lang="en-GB" b="1">
                <a:latin typeface="Arial"/>
                <a:cs typeface="Arial"/>
              </a:rPr>
              <a:t>Come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Spettroscopie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vibrazionali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neutroniche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ottiche</a:t>
            </a:r>
            <a:r>
              <a:rPr lang="en-GB">
                <a:latin typeface="Arial"/>
                <a:cs typeface="Arial"/>
              </a:rPr>
              <a:t> (IR e Raman) per </a:t>
            </a:r>
            <a:r>
              <a:rPr lang="en-GB" err="1">
                <a:latin typeface="Arial"/>
                <a:cs typeface="Arial"/>
              </a:rPr>
              <a:t>riconoscimento</a:t>
            </a:r>
            <a:r>
              <a:rPr lang="en-GB">
                <a:latin typeface="Arial"/>
                <a:cs typeface="Arial"/>
              </a:rPr>
              <a:t> di specie </a:t>
            </a:r>
            <a:r>
              <a:rPr lang="en-GB" err="1">
                <a:latin typeface="Arial"/>
                <a:cs typeface="Arial"/>
              </a:rPr>
              <a:t>molecolari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caratteristiche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sistemi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complessi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materiali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compositi</a:t>
            </a:r>
            <a:r>
              <a:rPr lang="en-GB">
                <a:latin typeface="Arial"/>
                <a:cs typeface="Arial"/>
              </a:rPr>
              <a:t>.</a:t>
            </a:r>
          </a:p>
          <a:p>
            <a:r>
              <a:rPr lang="en-GB" b="1" err="1">
                <a:latin typeface="Arial"/>
                <a:cs typeface="Arial"/>
              </a:rPr>
              <a:t>Perchè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Informazioni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preservazione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conservazione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beni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culturali</a:t>
            </a:r>
            <a:r>
              <a:rPr lang="en-GB">
                <a:latin typeface="Arial"/>
                <a:cs typeface="Arial"/>
              </a:rPr>
              <a:t>, ma </a:t>
            </a:r>
            <a:r>
              <a:rPr lang="en-GB" err="1">
                <a:latin typeface="Arial"/>
                <a:cs typeface="Arial"/>
              </a:rPr>
              <a:t>anche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sviluppo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analisi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dati</a:t>
            </a:r>
            <a:r>
              <a:rPr lang="en-GB">
                <a:latin typeface="Arial"/>
                <a:cs typeface="Arial"/>
              </a:rPr>
              <a:t> e procedure </a:t>
            </a:r>
            <a:r>
              <a:rPr lang="en-GB" err="1">
                <a:latin typeface="Arial"/>
                <a:cs typeface="Arial"/>
              </a:rPr>
              <a:t>correttive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err="1">
                <a:latin typeface="Arial"/>
                <a:cs typeface="Arial"/>
              </a:rPr>
              <a:t>correzioni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autoassorbimento</a:t>
            </a:r>
            <a:r>
              <a:rPr lang="en-GB">
                <a:latin typeface="Arial"/>
                <a:cs typeface="Arial"/>
              </a:rPr>
              <a:t>, scattering </a:t>
            </a:r>
            <a:r>
              <a:rPr lang="en-GB" err="1">
                <a:latin typeface="Arial"/>
                <a:cs typeface="Arial"/>
              </a:rPr>
              <a:t>multiplo</a:t>
            </a:r>
            <a:r>
              <a:rPr lang="en-GB">
                <a:latin typeface="Arial"/>
                <a:cs typeface="Arial"/>
              </a:rPr>
              <a:t>, etc) in </a:t>
            </a:r>
            <a:r>
              <a:rPr lang="en-GB" err="1">
                <a:latin typeface="Arial"/>
                <a:cs typeface="Arial"/>
              </a:rPr>
              <a:t>condizioni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sperimentali</a:t>
            </a:r>
            <a:r>
              <a:rPr lang="en-GB">
                <a:latin typeface="Arial"/>
                <a:cs typeface="Arial"/>
              </a:rPr>
              <a:t> non </a:t>
            </a:r>
            <a:r>
              <a:rPr lang="en-GB" err="1">
                <a:latin typeface="Arial"/>
                <a:cs typeface="Arial"/>
              </a:rPr>
              <a:t>ottimali</a:t>
            </a:r>
            <a:r>
              <a:rPr lang="en-GB">
                <a:latin typeface="Arial"/>
                <a:cs typeface="Arial"/>
              </a:rPr>
              <a:t>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8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BCF5E18-0526-3FB4-98A9-E1C9F75D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32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4BAF91-430E-65CD-2C95-14F33A611A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285750" indent="-285750" algn="just">
              <a:spcBef>
                <a:spcPts val="1000"/>
              </a:spcBef>
              <a:buFont typeface="Arial"/>
              <a:buChar char="•"/>
            </a:pPr>
            <a:r>
              <a:rPr lang="it" sz="2000" b="1">
                <a:solidFill>
                  <a:srgbClr val="000000"/>
                </a:solidFill>
                <a:latin typeface="Arial"/>
                <a:ea typeface="Tahoma"/>
                <a:cs typeface="Arial"/>
              </a:rPr>
              <a:t>Linea 1 :</a:t>
            </a:r>
            <a:r>
              <a:rPr lang="it" sz="2000">
                <a:solidFill>
                  <a:srgbClr val="000000"/>
                </a:solidFill>
                <a:latin typeface="Arial"/>
                <a:ea typeface="Tahoma"/>
                <a:cs typeface="Arial"/>
              </a:rPr>
              <a:t>  Fisica dei Sistemi Biologici, e del Sistema Uditivo con applicazioni mediche e spaziali</a:t>
            </a:r>
            <a:endParaRPr lang="en-GB" sz="2000">
              <a:solidFill>
                <a:srgbClr val="000000"/>
              </a:solidFill>
              <a:latin typeface="Arial"/>
              <a:ea typeface="Tahoma"/>
              <a:cs typeface="Arial"/>
            </a:endParaRPr>
          </a:p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9EF8A4-D376-B84E-16CC-F0B137DB36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3607AD-35C1-B0D2-EA86-B502DBEBB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err="1">
                <a:latin typeface="Arial"/>
                <a:ea typeface="Tahoma"/>
                <a:cs typeface="Arial"/>
              </a:rPr>
              <a:t>Fisica</a:t>
            </a:r>
            <a:r>
              <a:rPr lang="en-GB">
                <a:latin typeface="Arial"/>
                <a:ea typeface="Tahoma"/>
                <a:cs typeface="Arial"/>
              </a:rPr>
              <a:t> del Sistema </a:t>
            </a:r>
            <a:r>
              <a:rPr lang="en-GB" err="1">
                <a:latin typeface="Arial"/>
                <a:ea typeface="Tahoma"/>
                <a:cs typeface="Arial"/>
              </a:rPr>
              <a:t>Uditivo</a:t>
            </a:r>
            <a:r>
              <a:rPr lang="en-GB">
                <a:latin typeface="Arial"/>
                <a:ea typeface="Tahoma"/>
                <a:cs typeface="Arial"/>
              </a:rPr>
              <a:t> con </a:t>
            </a:r>
            <a:r>
              <a:rPr lang="en-GB" err="1">
                <a:latin typeface="Arial"/>
                <a:ea typeface="Tahoma"/>
                <a:cs typeface="Arial"/>
              </a:rPr>
              <a:t>applicazioni</a:t>
            </a:r>
            <a:r>
              <a:rPr lang="en-GB">
                <a:latin typeface="Arial"/>
                <a:ea typeface="Tahoma"/>
                <a:cs typeface="Arial"/>
              </a:rPr>
              <a:t> </a:t>
            </a:r>
            <a:r>
              <a:rPr lang="en-GB" err="1">
                <a:latin typeface="Arial"/>
                <a:ea typeface="Tahoma"/>
                <a:cs typeface="Arial"/>
              </a:rPr>
              <a:t>mediche</a:t>
            </a:r>
            <a:r>
              <a:rPr lang="en-GB">
                <a:latin typeface="Arial"/>
                <a:ea typeface="Tahoma"/>
                <a:cs typeface="Arial"/>
              </a:rPr>
              <a:t> e </a:t>
            </a:r>
            <a:r>
              <a:rPr lang="en-GB" err="1">
                <a:latin typeface="Arial"/>
                <a:ea typeface="Tahoma"/>
                <a:cs typeface="Arial"/>
              </a:rPr>
              <a:t>spaziali</a:t>
            </a:r>
            <a:endParaRPr lang="en-GB" err="1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0C68D5-25C6-C825-BC70-6716300C3F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ED173-556F-6E83-388B-02BE64FC00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DF7D7-1D90-6162-6BEC-D8AB1C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825BCA37-F748-2F60-950C-C5A9F30E2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del Sistema </a:t>
            </a:r>
            <a:r>
              <a:rPr lang="en-GB" err="1">
                <a:latin typeface="Arial"/>
                <a:cs typeface="Arial"/>
              </a:rPr>
              <a:t>Uditivo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applicazioni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mediche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spaziali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F5FB7866-A713-15D5-8FF8-9EFC9B267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7" y="1504480"/>
            <a:ext cx="11421597" cy="4992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>
                <a:latin typeface="Arial"/>
                <a:cs typeface="Arial"/>
              </a:rPr>
              <a:t>Tre </a:t>
            </a:r>
            <a:r>
              <a:rPr lang="en-GB" b="1" err="1">
                <a:latin typeface="Arial"/>
                <a:cs typeface="Arial"/>
              </a:rPr>
              <a:t>linee</a:t>
            </a:r>
            <a:r>
              <a:rPr lang="en-GB" b="1">
                <a:latin typeface="Arial"/>
                <a:cs typeface="Arial"/>
              </a:rPr>
              <a:t> di </a:t>
            </a:r>
            <a:r>
              <a:rPr lang="en-GB" b="1" err="1">
                <a:latin typeface="Arial"/>
                <a:cs typeface="Arial"/>
              </a:rPr>
              <a:t>ricerca</a:t>
            </a:r>
            <a:endParaRPr lang="en-GB" b="1" err="1"/>
          </a:p>
          <a:p>
            <a:pPr marL="0" indent="0">
              <a:buNone/>
            </a:pPr>
            <a:r>
              <a:rPr lang="en-GB" b="1">
                <a:latin typeface="Arial"/>
                <a:cs typeface="Arial"/>
              </a:rPr>
              <a:t>     (</a:t>
            </a:r>
            <a:r>
              <a:rPr lang="en-GB" b="1" err="1">
                <a:latin typeface="Arial"/>
                <a:cs typeface="Arial"/>
              </a:rPr>
              <a:t>interconnesse</a:t>
            </a:r>
            <a:r>
              <a:rPr lang="en-GB" b="1">
                <a:latin typeface="Arial"/>
                <a:cs typeface="Arial"/>
              </a:rPr>
              <a:t>)</a:t>
            </a:r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Modelli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Teorici</a:t>
            </a:r>
            <a:endParaRPr lang="en-GB" err="1"/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Analisi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Segnali</a:t>
            </a:r>
            <a:endParaRPr lang="en-GB" err="1"/>
          </a:p>
          <a:p>
            <a:pPr lvl="1">
              <a:buFont typeface="Courier New" charset="2"/>
              <a:buChar char="o"/>
            </a:pPr>
            <a:r>
              <a:rPr lang="en-GB">
                <a:latin typeface="Arial"/>
                <a:cs typeface="Arial"/>
              </a:rPr>
              <a:t>Misura di OAE</a:t>
            </a:r>
            <a:endParaRPr lang="en-GB"/>
          </a:p>
          <a:p>
            <a:pPr lvl="1">
              <a:buFont typeface="Courier New" charset="2"/>
              <a:buChar char="o"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r>
              <a:rPr lang="en-GB" b="1" err="1">
                <a:latin typeface="Arial"/>
                <a:cs typeface="Arial"/>
              </a:rPr>
              <a:t>Collaborazioni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principali</a:t>
            </a:r>
            <a:endParaRPr lang="en-GB" b="1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r>
              <a:rPr lang="en-GB">
                <a:latin typeface="Arial"/>
                <a:cs typeface="Arial"/>
              </a:rPr>
              <a:t>INAIL</a:t>
            </a:r>
          </a:p>
          <a:p>
            <a:pPr lvl="1">
              <a:buFont typeface="Courier New" charset="2"/>
              <a:buChar char="o"/>
            </a:pPr>
            <a:r>
              <a:rPr lang="en-GB">
                <a:latin typeface="Arial"/>
                <a:cs typeface="Arial"/>
              </a:rPr>
              <a:t>Northwestern University</a:t>
            </a:r>
            <a:endParaRPr lang="en-GB"/>
          </a:p>
          <a:p>
            <a:pPr lvl="1">
              <a:buFont typeface="Courier New" charset="2"/>
              <a:buChar char="o"/>
            </a:pPr>
            <a:r>
              <a:rPr lang="en-GB">
                <a:latin typeface="Arial"/>
                <a:cs typeface="Arial"/>
              </a:rPr>
              <a:t>University of Southern California</a:t>
            </a:r>
            <a:endParaRPr lang="en-GB"/>
          </a:p>
          <a:p>
            <a:pPr lvl="1">
              <a:buFont typeface="Courier New" charset="2"/>
              <a:buChar char="o"/>
            </a:pPr>
            <a:r>
              <a:rPr lang="en-GB">
                <a:latin typeface="Arial"/>
                <a:cs typeface="Arial"/>
              </a:rPr>
              <a:t>University of Texas at Austin 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3B5337-793A-70C2-7F1A-5411EFFD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E5B645-4CF2-EC90-3EBB-34A1369C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2F6219-0F49-DBE9-10CC-EF26AED5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C747D-5F55-28F2-7B58-7DA303183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47" y="1483840"/>
            <a:ext cx="8030970" cy="4699673"/>
          </a:xfrm>
          <a:prstGeom prst="rect">
            <a:avLst/>
          </a:prstGeom>
        </p:spPr>
      </p:pic>
      <p:pic>
        <p:nvPicPr>
          <p:cNvPr id="8" name="Picture 7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D570C2E4-D697-FF98-1618-11404F49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52" y="2896590"/>
            <a:ext cx="1704110" cy="7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0302B-A8A1-FD93-5130-BE2BFE208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DD6CAC8A-F828-9F70-F61C-350E4187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del Sistema </a:t>
            </a:r>
            <a:r>
              <a:rPr lang="en-GB" err="1">
                <a:latin typeface="Arial"/>
                <a:cs typeface="Arial"/>
              </a:rPr>
              <a:t>Uditivo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applicazioni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mediche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spaziali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FCBC994C-5F0F-9CAE-B2C8-298325B2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2" y="1487415"/>
            <a:ext cx="6148381" cy="47379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err="1">
                <a:latin typeface="Arial"/>
                <a:cs typeface="Arial"/>
              </a:rPr>
              <a:t>Modelli</a:t>
            </a:r>
            <a:r>
              <a:rPr lang="en-GB" b="1">
                <a:latin typeface="Arial"/>
                <a:cs typeface="Arial"/>
              </a:rPr>
              <a:t> </a:t>
            </a:r>
            <a:r>
              <a:rPr lang="en-GB" b="1" err="1">
                <a:latin typeface="Arial"/>
                <a:cs typeface="Arial"/>
              </a:rPr>
              <a:t>attivi</a:t>
            </a:r>
            <a:r>
              <a:rPr lang="en-GB" b="1">
                <a:latin typeface="Arial"/>
                <a:cs typeface="Arial"/>
              </a:rPr>
              <a:t> e </a:t>
            </a:r>
            <a:r>
              <a:rPr lang="en-GB" b="1" err="1">
                <a:latin typeface="Arial"/>
                <a:cs typeface="Arial"/>
              </a:rPr>
              <a:t>nonlineari</a:t>
            </a:r>
            <a:r>
              <a:rPr lang="en-GB" b="1">
                <a:latin typeface="Arial"/>
                <a:cs typeface="Arial"/>
              </a:rPr>
              <a:t> del </a:t>
            </a:r>
            <a:r>
              <a:rPr lang="en-GB" b="1" err="1">
                <a:latin typeface="Arial"/>
                <a:cs typeface="Arial"/>
              </a:rPr>
              <a:t>sistema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uditivo</a:t>
            </a:r>
            <a:endParaRPr lang="en-GB" b="1"/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Fluidodinamica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dissipativa</a:t>
            </a:r>
            <a:r>
              <a:rPr lang="en-GB">
                <a:latin typeface="Arial"/>
                <a:cs typeface="Arial"/>
              </a:rPr>
              <a:t> + </a:t>
            </a:r>
            <a:r>
              <a:rPr lang="en-GB" err="1">
                <a:latin typeface="Arial"/>
                <a:cs typeface="Arial"/>
              </a:rPr>
              <a:t>micromeccanica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attiva</a:t>
            </a:r>
            <a:endParaRPr lang="en-GB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Soluzione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analitica</a:t>
            </a:r>
            <a:r>
              <a:rPr lang="en-GB">
                <a:latin typeface="Arial"/>
                <a:cs typeface="Arial"/>
              </a:rPr>
              <a:t> in </a:t>
            </a:r>
            <a:r>
              <a:rPr lang="en-GB" err="1">
                <a:latin typeface="Arial"/>
                <a:cs typeface="Arial"/>
              </a:rPr>
              <a:t>approssimazione</a:t>
            </a:r>
            <a:r>
              <a:rPr lang="en-GB">
                <a:latin typeface="Arial"/>
                <a:cs typeface="Arial"/>
              </a:rPr>
              <a:t> WKB e </a:t>
            </a:r>
            <a:r>
              <a:rPr lang="en-GB" err="1">
                <a:latin typeface="Arial"/>
                <a:cs typeface="Arial"/>
              </a:rPr>
              <a:t>numerica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nel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formalismo</a:t>
            </a:r>
            <a:r>
              <a:rPr lang="en-GB">
                <a:latin typeface="Arial"/>
                <a:cs typeface="Arial"/>
              </a:rPr>
              <a:t> state-space</a:t>
            </a:r>
          </a:p>
          <a:p>
            <a:pPr lvl="2">
              <a:buFont typeface="Wingdings" charset="2"/>
              <a:buChar char="§"/>
            </a:pPr>
            <a:r>
              <a:rPr lang="en-GB">
                <a:latin typeface="Arial"/>
                <a:cs typeface="Arial"/>
              </a:rPr>
              <a:t>La </a:t>
            </a:r>
            <a:r>
              <a:rPr lang="en-GB" err="1">
                <a:latin typeface="Arial"/>
                <a:cs typeface="Arial"/>
              </a:rPr>
              <a:t>fluidodinamica</a:t>
            </a:r>
            <a:r>
              <a:rPr lang="en-GB">
                <a:latin typeface="Arial"/>
                <a:cs typeface="Arial"/>
              </a:rPr>
              <a:t> 3-D </a:t>
            </a:r>
            <a:r>
              <a:rPr lang="en-GB" err="1">
                <a:latin typeface="Arial"/>
                <a:cs typeface="Arial"/>
              </a:rPr>
              <a:t>spiega</a:t>
            </a:r>
            <a:r>
              <a:rPr lang="en-GB">
                <a:latin typeface="Arial"/>
                <a:cs typeface="Arial"/>
              </a:rPr>
              <a:t> la </a:t>
            </a:r>
            <a:r>
              <a:rPr lang="en-GB" err="1">
                <a:latin typeface="Arial"/>
                <a:cs typeface="Arial"/>
              </a:rPr>
              <a:t>risposta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cocleare</a:t>
            </a:r>
            <a:r>
              <a:rPr lang="en-GB">
                <a:latin typeface="Arial"/>
                <a:cs typeface="Arial"/>
              </a:rPr>
              <a:t> in modo nuovo: Il </a:t>
            </a:r>
            <a:r>
              <a:rPr lang="en-GB" err="1">
                <a:latin typeface="Arial"/>
                <a:cs typeface="Arial"/>
              </a:rPr>
              <a:t>picco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risposta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b="1">
                <a:solidFill>
                  <a:srgbClr val="FF0000"/>
                </a:solidFill>
                <a:latin typeface="Arial"/>
                <a:cs typeface="Arial"/>
              </a:rPr>
              <a:t>non </a:t>
            </a:r>
            <a:r>
              <a:rPr lang="en-GB">
                <a:latin typeface="Arial"/>
                <a:cs typeface="Arial"/>
              </a:rPr>
              <a:t>è </a:t>
            </a:r>
            <a:r>
              <a:rPr lang="en-GB" err="1">
                <a:latin typeface="Arial"/>
                <a:cs typeface="Arial"/>
              </a:rPr>
              <a:t>associato</a:t>
            </a:r>
            <a:r>
              <a:rPr lang="en-GB">
                <a:latin typeface="Arial"/>
                <a:cs typeface="Arial"/>
              </a:rPr>
              <a:t> a </a:t>
            </a:r>
            <a:r>
              <a:rPr lang="en-GB" err="1">
                <a:latin typeface="Arial"/>
                <a:cs typeface="Arial"/>
              </a:rPr>
              <a:t>una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risonanza</a:t>
            </a:r>
            <a:r>
              <a:rPr lang="en-GB">
                <a:latin typeface="Arial"/>
                <a:cs typeface="Arial"/>
              </a:rPr>
              <a:t> ma </a:t>
            </a:r>
            <a:r>
              <a:rPr lang="en-GB" err="1">
                <a:latin typeface="Arial"/>
                <a:cs typeface="Arial"/>
              </a:rPr>
              <a:t>alla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competizione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tra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amplificazione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fluidodinamica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dissipazione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viscosa</a:t>
            </a:r>
            <a:endParaRPr lang="en-GB" sz="1800" err="1">
              <a:latin typeface="Arial"/>
              <a:cs typeface="Arial"/>
            </a:endParaRPr>
          </a:p>
          <a:p>
            <a:pPr lvl="2">
              <a:buFont typeface="Wingdings" charset="2"/>
              <a:buChar char="§"/>
            </a:pPr>
            <a:r>
              <a:rPr lang="en-GB">
                <a:latin typeface="Arial"/>
                <a:cs typeface="Arial"/>
              </a:rPr>
              <a:t>Si </a:t>
            </a:r>
            <a:r>
              <a:rPr lang="en-GB" err="1">
                <a:latin typeface="Arial"/>
                <a:cs typeface="Arial"/>
              </a:rPr>
              <a:t>risolve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così</a:t>
            </a:r>
            <a:r>
              <a:rPr lang="en-GB">
                <a:latin typeface="Arial"/>
                <a:cs typeface="Arial"/>
              </a:rPr>
              <a:t> un </a:t>
            </a:r>
            <a:r>
              <a:rPr lang="en-GB" err="1">
                <a:latin typeface="Arial"/>
                <a:cs typeface="Arial"/>
              </a:rPr>
              <a:t>paradosso</a:t>
            </a:r>
            <a:r>
              <a:rPr lang="en-GB">
                <a:latin typeface="Arial"/>
                <a:cs typeface="Arial"/>
              </a:rPr>
              <a:t>: </a:t>
            </a:r>
            <a:r>
              <a:rPr lang="en-GB" err="1">
                <a:latin typeface="Arial"/>
                <a:cs typeface="Arial"/>
              </a:rPr>
              <a:t>risposta</a:t>
            </a:r>
            <a:r>
              <a:rPr lang="en-GB">
                <a:latin typeface="Arial"/>
                <a:cs typeface="Arial"/>
              </a:rPr>
              <a:t> a </a:t>
            </a:r>
            <a:r>
              <a:rPr lang="en-GB" err="1">
                <a:latin typeface="Arial"/>
                <a:cs typeface="Arial"/>
              </a:rPr>
              <a:t>banda</a:t>
            </a:r>
            <a:r>
              <a:rPr lang="en-GB">
                <a:latin typeface="Arial"/>
                <a:cs typeface="Arial"/>
              </a:rPr>
              <a:t> stretta e </a:t>
            </a:r>
            <a:r>
              <a:rPr lang="en-GB" err="1">
                <a:latin typeface="Arial"/>
                <a:cs typeface="Arial"/>
              </a:rPr>
              <a:t>nonlineare</a:t>
            </a:r>
            <a:r>
              <a:rPr lang="en-GB">
                <a:latin typeface="Arial"/>
                <a:cs typeface="Arial"/>
              </a:rPr>
              <a:t> e admittance </a:t>
            </a:r>
            <a:r>
              <a:rPr lang="en-GB" err="1">
                <a:latin typeface="Arial"/>
                <a:cs typeface="Arial"/>
              </a:rPr>
              <a:t>approx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invariante</a:t>
            </a:r>
            <a:endParaRPr lang="en-GB">
              <a:latin typeface="Arial"/>
              <a:cs typeface="Arial"/>
            </a:endParaRPr>
          </a:p>
          <a:p>
            <a:pPr lvl="2">
              <a:buFont typeface="Wingdings" charset="2"/>
              <a:buChar char="§"/>
            </a:pPr>
            <a:r>
              <a:rPr lang="en-GB" err="1">
                <a:latin typeface="Arial"/>
                <a:cs typeface="Arial"/>
              </a:rPr>
              <a:t>Modelli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più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realistici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risposta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cocleare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permettono</a:t>
            </a:r>
            <a:r>
              <a:rPr lang="en-GB">
                <a:latin typeface="Arial"/>
                <a:cs typeface="Arial"/>
              </a:rPr>
              <a:t> test </a:t>
            </a:r>
            <a:r>
              <a:rPr lang="en-GB" err="1">
                <a:latin typeface="Arial"/>
                <a:cs typeface="Arial"/>
              </a:rPr>
              <a:t>diagnostici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più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accurati</a:t>
            </a:r>
            <a:endParaRPr lang="en-GB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endParaRPr lang="en-GB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endParaRPr lang="en-GB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endParaRPr lang="en-GB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endParaRPr lang="en-GB"/>
          </a:p>
          <a:p>
            <a:pPr lvl="1">
              <a:buFont typeface="Courier New" charset="2"/>
              <a:buChar char="o"/>
            </a:pPr>
            <a:endParaRPr lang="en-GB" err="1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6E165D-432C-CC3D-08DE-4DA8284F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5B9D73-ED61-FE1D-832A-98C62A73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E38594-0B0E-205C-AEAB-810AEC64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2" name="Picture 1" descr="A close-up of a sign&#10;&#10;AI-generated content may be incorrect.">
            <a:extLst>
              <a:ext uri="{FF2B5EF4-FFF2-40B4-BE49-F238E27FC236}">
                <a16:creationId xmlns:a16="http://schemas.microsoft.com/office/drawing/2014/main" id="{F3815183-144D-7385-6334-DFA2D46A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026" y="1489215"/>
            <a:ext cx="4391892" cy="1219500"/>
          </a:xfrm>
          <a:prstGeom prst="rect">
            <a:avLst/>
          </a:prstGeom>
        </p:spPr>
      </p:pic>
      <p:pic>
        <p:nvPicPr>
          <p:cNvPr id="3" name="Picture 2" descr="A close up of a article&#10;&#10;AI-generated content may be incorrect.">
            <a:extLst>
              <a:ext uri="{FF2B5EF4-FFF2-40B4-BE49-F238E27FC236}">
                <a16:creationId xmlns:a16="http://schemas.microsoft.com/office/drawing/2014/main" id="{6BF4CB65-51A7-93C0-5727-C0823962A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20" y="5381792"/>
            <a:ext cx="3754583" cy="1100335"/>
          </a:xfrm>
          <a:prstGeom prst="rect">
            <a:avLst/>
          </a:prstGeom>
        </p:spPr>
      </p:pic>
      <p:pic>
        <p:nvPicPr>
          <p:cNvPr id="4" name="Picture 3" descr="A graph of colored lines&#10;&#10;AI-generated content may be incorrect.">
            <a:extLst>
              <a:ext uri="{FF2B5EF4-FFF2-40B4-BE49-F238E27FC236}">
                <a16:creationId xmlns:a16="http://schemas.microsoft.com/office/drawing/2014/main" id="{9C814F78-B054-DC61-DB56-2FC7C1647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63" y="2976838"/>
            <a:ext cx="3970216" cy="31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B00A1-DE37-386B-E846-19E36514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3C71C3C0-1F46-0041-E3D7-B609CDDD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del Sistema </a:t>
            </a:r>
            <a:r>
              <a:rPr lang="en-GB" err="1">
                <a:latin typeface="Arial"/>
                <a:cs typeface="Arial"/>
              </a:rPr>
              <a:t>Uditivo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applicazioni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mediche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spaziali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58FBF007-AC10-C356-FA70-8511EB230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96" y="1487415"/>
            <a:ext cx="7001998" cy="4992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err="1">
                <a:latin typeface="Arial"/>
                <a:cs typeface="Arial"/>
              </a:rPr>
              <a:t>Sviluppo</a:t>
            </a:r>
            <a:r>
              <a:rPr lang="en-GB" b="1">
                <a:latin typeface="Arial"/>
                <a:cs typeface="Arial"/>
              </a:rPr>
              <a:t> di </a:t>
            </a:r>
            <a:r>
              <a:rPr lang="en-GB" b="1" err="1">
                <a:latin typeface="Arial"/>
                <a:cs typeface="Arial"/>
              </a:rPr>
              <a:t>tecniche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avanzate</a:t>
            </a:r>
            <a:r>
              <a:rPr lang="en-GB" b="1">
                <a:latin typeface="Arial"/>
                <a:cs typeface="Arial"/>
              </a:rPr>
              <a:t> di </a:t>
            </a:r>
            <a:r>
              <a:rPr lang="en-GB" b="1" err="1">
                <a:latin typeface="Arial"/>
                <a:cs typeface="Arial"/>
              </a:rPr>
              <a:t>analisi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dei</a:t>
            </a:r>
            <a:r>
              <a:rPr lang="en-GB" b="1">
                <a:latin typeface="Arial"/>
                <a:cs typeface="Arial"/>
              </a:rPr>
              <a:t> </a:t>
            </a:r>
            <a:r>
              <a:rPr lang="en-GB" b="1" err="1">
                <a:latin typeface="Arial"/>
                <a:cs typeface="Arial"/>
              </a:rPr>
              <a:t>segnali</a:t>
            </a:r>
            <a:endParaRPr lang="en-GB" b="1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Ottimizzazione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filtri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nel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dominio</a:t>
            </a:r>
            <a:r>
              <a:rPr lang="en-GB">
                <a:latin typeface="Arial"/>
                <a:cs typeface="Arial"/>
              </a:rPr>
              <a:t> tempo-</a:t>
            </a:r>
            <a:r>
              <a:rPr lang="en-GB" err="1">
                <a:latin typeface="Arial"/>
                <a:cs typeface="Arial"/>
              </a:rPr>
              <a:t>frequenza</a:t>
            </a:r>
            <a:r>
              <a:rPr lang="en-GB">
                <a:latin typeface="Arial"/>
                <a:cs typeface="Arial"/>
              </a:rPr>
              <a:t> </a:t>
            </a:r>
          </a:p>
          <a:p>
            <a:pPr lvl="2">
              <a:buFont typeface="Wingdings" charset="2"/>
              <a:buChar char="§"/>
            </a:pPr>
            <a:r>
              <a:rPr lang="en-GB">
                <a:latin typeface="Arial"/>
                <a:cs typeface="Arial"/>
              </a:rPr>
              <a:t>I </a:t>
            </a:r>
            <a:r>
              <a:rPr lang="en-GB" err="1">
                <a:latin typeface="Arial"/>
                <a:cs typeface="Arial"/>
              </a:rPr>
              <a:t>modelli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teorici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predicono</a:t>
            </a:r>
            <a:r>
              <a:rPr lang="en-GB">
                <a:latin typeface="Arial"/>
                <a:cs typeface="Arial"/>
              </a:rPr>
              <a:t> la </a:t>
            </a:r>
            <a:r>
              <a:rPr lang="en-GB" err="1">
                <a:latin typeface="Arial"/>
                <a:cs typeface="Arial"/>
              </a:rPr>
              <a:t>localizzazione</a:t>
            </a:r>
            <a:r>
              <a:rPr lang="en-GB">
                <a:latin typeface="Arial"/>
                <a:cs typeface="Arial"/>
              </a:rPr>
              <a:t> di diverse </a:t>
            </a:r>
            <a:r>
              <a:rPr lang="en-GB" err="1">
                <a:latin typeface="Arial"/>
                <a:cs typeface="Arial"/>
              </a:rPr>
              <a:t>componenti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segnali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nel</a:t>
            </a:r>
            <a:r>
              <a:rPr lang="en-GB">
                <a:latin typeface="Arial"/>
                <a:cs typeface="Arial"/>
              </a:rPr>
              <a:t> piano tempo-</a:t>
            </a:r>
            <a:r>
              <a:rPr lang="en-GB" err="1">
                <a:latin typeface="Arial"/>
                <a:cs typeface="Arial"/>
              </a:rPr>
              <a:t>frequenza</a:t>
            </a:r>
            <a:endParaRPr lang="en-GB">
              <a:latin typeface="Arial"/>
              <a:cs typeface="Arial"/>
            </a:endParaRPr>
          </a:p>
          <a:p>
            <a:pPr lvl="2">
              <a:buFont typeface="Wingdings" charset="2"/>
              <a:buChar char="§"/>
            </a:pPr>
            <a:r>
              <a:rPr lang="en-GB">
                <a:latin typeface="Arial"/>
                <a:cs typeface="Arial"/>
              </a:rPr>
              <a:t>Le </a:t>
            </a:r>
            <a:r>
              <a:rPr lang="en-GB" err="1">
                <a:latin typeface="Arial"/>
                <a:cs typeface="Arial"/>
              </a:rPr>
              <a:t>tecniche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analisi</a:t>
            </a:r>
            <a:r>
              <a:rPr lang="en-GB">
                <a:latin typeface="Arial"/>
                <a:cs typeface="Arial"/>
              </a:rPr>
              <a:t> wavelet le </a:t>
            </a:r>
            <a:r>
              <a:rPr lang="en-GB" err="1">
                <a:latin typeface="Arial"/>
                <a:cs typeface="Arial"/>
              </a:rPr>
              <a:t>separano</a:t>
            </a:r>
            <a:r>
              <a:rPr lang="en-GB">
                <a:latin typeface="Arial"/>
                <a:cs typeface="Arial"/>
              </a:rPr>
              <a:t> in modo </a:t>
            </a:r>
            <a:r>
              <a:rPr lang="en-GB" err="1">
                <a:latin typeface="Arial"/>
                <a:cs typeface="Arial"/>
              </a:rPr>
              <a:t>ottimale</a:t>
            </a:r>
            <a:endParaRPr lang="en-GB">
              <a:latin typeface="Arial"/>
              <a:cs typeface="Arial"/>
            </a:endParaRPr>
          </a:p>
          <a:p>
            <a:pPr lvl="2">
              <a:buFont typeface="Wingdings" charset="2"/>
              <a:buChar char="§"/>
            </a:pPr>
            <a:r>
              <a:rPr lang="en-GB" err="1">
                <a:latin typeface="Arial"/>
                <a:cs typeface="Arial"/>
              </a:rPr>
              <a:t>Migliora</a:t>
            </a:r>
            <a:r>
              <a:rPr lang="en-GB">
                <a:latin typeface="Arial"/>
                <a:cs typeface="Arial"/>
              </a:rPr>
              <a:t> il SNR (</a:t>
            </a:r>
            <a:r>
              <a:rPr lang="en-GB" err="1">
                <a:latin typeface="Arial"/>
                <a:cs typeface="Arial"/>
              </a:rPr>
              <a:t>sensibilità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dei</a:t>
            </a:r>
            <a:r>
              <a:rPr lang="en-GB">
                <a:latin typeface="Arial"/>
                <a:cs typeface="Arial"/>
              </a:rPr>
              <a:t> test </a:t>
            </a:r>
            <a:r>
              <a:rPr lang="en-GB" err="1">
                <a:latin typeface="Arial"/>
                <a:cs typeface="Arial"/>
              </a:rPr>
              <a:t>diagnostici</a:t>
            </a:r>
            <a:r>
              <a:rPr lang="en-GB">
                <a:latin typeface="Arial"/>
                <a:cs typeface="Arial"/>
              </a:rPr>
              <a:t>)</a:t>
            </a:r>
          </a:p>
          <a:p>
            <a:pPr lvl="2">
              <a:buFont typeface="Wingdings" charset="2"/>
              <a:buChar char="§"/>
            </a:pPr>
            <a:r>
              <a:rPr lang="en-GB" err="1">
                <a:latin typeface="Arial"/>
                <a:cs typeface="Arial"/>
              </a:rPr>
              <a:t>Fornisce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una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interpretazione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univoca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err="1">
                <a:latin typeface="Arial"/>
                <a:cs typeface="Arial"/>
              </a:rPr>
              <a:t>specificità</a:t>
            </a:r>
            <a:r>
              <a:rPr lang="en-GB">
                <a:latin typeface="Arial"/>
                <a:cs typeface="Arial"/>
              </a:rPr>
              <a:t>)</a:t>
            </a:r>
          </a:p>
          <a:p>
            <a:pPr lvl="1">
              <a:buFont typeface="Courier New" charset="2"/>
              <a:buChar char="o"/>
            </a:pPr>
            <a:r>
              <a:rPr lang="en-GB" b="1" err="1">
                <a:latin typeface="Arial"/>
                <a:cs typeface="Arial"/>
              </a:rPr>
              <a:t>Trasformata</a:t>
            </a:r>
            <a:r>
              <a:rPr lang="en-GB" b="1">
                <a:latin typeface="Arial"/>
                <a:cs typeface="Arial"/>
              </a:rPr>
              <a:t> Wavelet: un tool </a:t>
            </a:r>
            <a:r>
              <a:rPr lang="en-GB" b="1" err="1">
                <a:latin typeface="Arial"/>
                <a:cs typeface="Arial"/>
              </a:rPr>
              <a:t>invariante</a:t>
            </a:r>
            <a:r>
              <a:rPr lang="en-GB" b="1">
                <a:latin typeface="Arial"/>
                <a:cs typeface="Arial"/>
              </a:rPr>
              <a:t> di scala per un </a:t>
            </a:r>
            <a:r>
              <a:rPr lang="en-GB" b="1" err="1">
                <a:latin typeface="Arial"/>
                <a:cs typeface="Arial"/>
              </a:rPr>
              <a:t>sistema</a:t>
            </a:r>
            <a:r>
              <a:rPr lang="en-GB" b="1">
                <a:latin typeface="Arial"/>
                <a:cs typeface="Arial"/>
              </a:rPr>
              <a:t> (la </a:t>
            </a:r>
            <a:r>
              <a:rPr lang="en-GB" b="1" err="1">
                <a:latin typeface="Arial"/>
                <a:cs typeface="Arial"/>
              </a:rPr>
              <a:t>coclea</a:t>
            </a:r>
            <a:r>
              <a:rPr lang="en-GB" b="1">
                <a:latin typeface="Arial"/>
                <a:cs typeface="Arial"/>
              </a:rPr>
              <a:t>) </a:t>
            </a:r>
            <a:r>
              <a:rPr lang="en-GB" b="1" err="1">
                <a:latin typeface="Arial"/>
                <a:cs typeface="Arial"/>
              </a:rPr>
              <a:t>invariante</a:t>
            </a:r>
            <a:r>
              <a:rPr lang="en-GB" b="1">
                <a:latin typeface="Arial"/>
                <a:cs typeface="Arial"/>
              </a:rPr>
              <a:t> di scala </a:t>
            </a:r>
            <a:endParaRPr lang="en-GB" b="1"/>
          </a:p>
          <a:p>
            <a:pPr lvl="2">
              <a:buFont typeface="Wingdings" charset="2"/>
              <a:buChar char="§"/>
            </a:pPr>
            <a:endParaRPr lang="en-GB" b="1"/>
          </a:p>
          <a:p>
            <a:pPr lvl="1">
              <a:buFont typeface="Courier New" charset="2"/>
              <a:buChar char="o"/>
            </a:pP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D72EF2-87EB-1256-8D6B-0CB6C21D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835EF6-5272-52A2-963F-EE98FBC2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AE8A7E-EEAF-2558-A9C4-86CCFF5A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2" name="Picture 1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F0A32A88-5A5A-8C86-732C-C03392E8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483" y="4632510"/>
            <a:ext cx="5342241" cy="1851763"/>
          </a:xfrm>
          <a:prstGeom prst="rect">
            <a:avLst/>
          </a:prstGeom>
        </p:spPr>
      </p:pic>
      <p:pic>
        <p:nvPicPr>
          <p:cNvPr id="3" name="Picture 2" descr="A black and white image of a graph&#10;&#10;AI-generated content may be incorrect.">
            <a:extLst>
              <a:ext uri="{FF2B5EF4-FFF2-40B4-BE49-F238E27FC236}">
                <a16:creationId xmlns:a16="http://schemas.microsoft.com/office/drawing/2014/main" id="{45C8D2A3-5366-7D4B-3C50-DF33E341D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275" y="1810002"/>
            <a:ext cx="4402281" cy="35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FCF14-FA24-CE01-1842-53DD5A7E3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F7756B8D-FC6E-55B3-8822-45A55808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del Sistema </a:t>
            </a:r>
            <a:r>
              <a:rPr lang="en-GB" err="1">
                <a:latin typeface="Arial"/>
                <a:cs typeface="Arial"/>
              </a:rPr>
              <a:t>Uditivo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applicazioni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mediche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spaziali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23ECF7F1-D65D-1C75-3C02-DBA83927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57" y="1487415"/>
            <a:ext cx="7081090" cy="50113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err="1">
                <a:latin typeface="Arial"/>
                <a:cs typeface="Arial"/>
              </a:rPr>
              <a:t>Applicazioni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Spaziali</a:t>
            </a:r>
            <a:r>
              <a:rPr lang="en-GB" b="1">
                <a:latin typeface="Arial"/>
                <a:cs typeface="Arial"/>
              </a:rPr>
              <a:t>: Misura </a:t>
            </a:r>
            <a:r>
              <a:rPr lang="en-GB" b="1" err="1">
                <a:latin typeface="Arial"/>
                <a:cs typeface="Arial"/>
              </a:rPr>
              <a:t>della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pressione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intracranica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degli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 b="1" err="1">
                <a:latin typeface="Arial"/>
                <a:cs typeface="Arial"/>
              </a:rPr>
              <a:t>astronauti</a:t>
            </a:r>
            <a:r>
              <a:rPr lang="en-GB" b="1">
                <a:latin typeface="Arial"/>
                <a:cs typeface="Arial"/>
              </a:rPr>
              <a:t> </a:t>
            </a:r>
            <a:r>
              <a:rPr lang="en-GB" b="1" err="1">
                <a:latin typeface="Arial"/>
                <a:cs typeface="Arial"/>
              </a:rPr>
              <a:t>della</a:t>
            </a:r>
            <a:r>
              <a:rPr lang="en-GB" b="1">
                <a:latin typeface="Arial"/>
                <a:cs typeface="Arial"/>
              </a:rPr>
              <a:t> ISS in </a:t>
            </a:r>
            <a:r>
              <a:rPr lang="en-GB" b="1" err="1">
                <a:latin typeface="Arial"/>
                <a:cs typeface="Arial"/>
              </a:rPr>
              <a:t>microgravità</a:t>
            </a:r>
            <a:endParaRPr lang="en-US" err="1"/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Tecniche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avanzate</a:t>
            </a:r>
            <a:r>
              <a:rPr lang="en-GB">
                <a:latin typeface="Arial"/>
                <a:cs typeface="Arial"/>
              </a:rPr>
              <a:t> di </a:t>
            </a:r>
            <a:r>
              <a:rPr lang="en-GB" err="1">
                <a:latin typeface="Arial"/>
                <a:cs typeface="Arial"/>
              </a:rPr>
              <a:t>acquisizione</a:t>
            </a:r>
            <a:r>
              <a:rPr lang="en-GB">
                <a:latin typeface="Arial"/>
                <a:cs typeface="Arial"/>
              </a:rPr>
              <a:t> ed </a:t>
            </a:r>
            <a:r>
              <a:rPr lang="en-GB" err="1">
                <a:latin typeface="Arial"/>
                <a:cs typeface="Arial"/>
              </a:rPr>
              <a:t>analisi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permettono</a:t>
            </a:r>
            <a:r>
              <a:rPr lang="en-GB">
                <a:latin typeface="Arial"/>
                <a:cs typeface="Arial"/>
              </a:rPr>
              <a:t> la </a:t>
            </a:r>
            <a:r>
              <a:rPr lang="en-GB" err="1">
                <a:latin typeface="Arial"/>
                <a:cs typeface="Arial"/>
              </a:rPr>
              <a:t>misura</a:t>
            </a:r>
            <a:r>
              <a:rPr lang="en-GB">
                <a:latin typeface="Arial"/>
                <a:cs typeface="Arial"/>
              </a:rPr>
              <a:t> di </a:t>
            </a:r>
            <a:r>
              <a:rPr lang="en-GB" err="1">
                <a:latin typeface="Arial"/>
                <a:cs typeface="Arial"/>
              </a:rPr>
              <a:t>piccole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variazioni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fase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delle</a:t>
            </a:r>
            <a:r>
              <a:rPr lang="en-GB">
                <a:latin typeface="Arial"/>
                <a:cs typeface="Arial"/>
              </a:rPr>
              <a:t> OAE </a:t>
            </a:r>
            <a:r>
              <a:rPr lang="en-GB" err="1">
                <a:latin typeface="Arial"/>
                <a:cs typeface="Arial"/>
              </a:rPr>
              <a:t>dovute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alla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variazione</a:t>
            </a:r>
            <a:r>
              <a:rPr lang="en-GB">
                <a:latin typeface="Arial"/>
                <a:cs typeface="Arial"/>
              </a:rPr>
              <a:t> di </a:t>
            </a:r>
            <a:r>
              <a:rPr lang="en-GB" err="1">
                <a:latin typeface="Arial"/>
                <a:cs typeface="Arial"/>
              </a:rPr>
              <a:t>trasmissione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dell'orecchio</a:t>
            </a:r>
            <a:r>
              <a:rPr lang="en-GB">
                <a:latin typeface="Arial"/>
                <a:cs typeface="Arial"/>
              </a:rPr>
              <a:t> medio</a:t>
            </a:r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Gli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astronauti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della</a:t>
            </a:r>
            <a:r>
              <a:rPr lang="en-GB">
                <a:latin typeface="Arial"/>
                <a:cs typeface="Arial"/>
              </a:rPr>
              <a:t> ISS </a:t>
            </a:r>
            <a:r>
              <a:rPr lang="en-GB" err="1">
                <a:latin typeface="Arial"/>
                <a:cs typeface="Arial"/>
              </a:rPr>
              <a:t>sono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soggetti</a:t>
            </a:r>
            <a:r>
              <a:rPr lang="en-GB">
                <a:latin typeface="Arial"/>
                <a:cs typeface="Arial"/>
              </a:rPr>
              <a:t> a un </a:t>
            </a:r>
            <a:r>
              <a:rPr lang="en-GB" err="1">
                <a:latin typeface="Arial"/>
                <a:cs typeface="Arial"/>
              </a:rPr>
              <a:t>rischio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edema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retinico</a:t>
            </a:r>
            <a:r>
              <a:rPr lang="en-GB">
                <a:latin typeface="Arial"/>
                <a:cs typeface="Arial"/>
              </a:rPr>
              <a:t> per </a:t>
            </a:r>
            <a:r>
              <a:rPr lang="en-GB" err="1">
                <a:latin typeface="Arial"/>
                <a:cs typeface="Arial"/>
              </a:rPr>
              <a:t>l'incremento</a:t>
            </a:r>
            <a:r>
              <a:rPr lang="en-GB">
                <a:latin typeface="Arial"/>
                <a:cs typeface="Arial"/>
              </a:rPr>
              <a:t> di </a:t>
            </a:r>
            <a:r>
              <a:rPr lang="en-GB" err="1">
                <a:latin typeface="Arial"/>
                <a:cs typeface="Arial"/>
              </a:rPr>
              <a:t>pressione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intracranica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microgravità</a:t>
            </a:r>
            <a:endParaRPr lang="en-GB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r>
              <a:rPr lang="en-GB">
                <a:latin typeface="Arial"/>
                <a:cs typeface="Arial"/>
              </a:rPr>
              <a:t>La </a:t>
            </a:r>
            <a:r>
              <a:rPr lang="en-GB" err="1">
                <a:latin typeface="Arial"/>
                <a:cs typeface="Arial"/>
              </a:rPr>
              <a:t>pressione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intracranica</a:t>
            </a:r>
            <a:r>
              <a:rPr lang="en-GB">
                <a:latin typeface="Arial"/>
                <a:cs typeface="Arial"/>
              </a:rPr>
              <a:t> è </a:t>
            </a:r>
            <a:r>
              <a:rPr lang="en-GB" err="1">
                <a:latin typeface="Arial"/>
                <a:cs typeface="Arial"/>
              </a:rPr>
              <a:t>strettamente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correlatata</a:t>
            </a:r>
            <a:r>
              <a:rPr lang="en-GB">
                <a:latin typeface="Arial"/>
                <a:cs typeface="Arial"/>
              </a:rPr>
              <a:t> a </a:t>
            </a:r>
            <a:r>
              <a:rPr lang="en-GB" err="1">
                <a:latin typeface="Arial"/>
                <a:cs typeface="Arial"/>
              </a:rPr>
              <a:t>quella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intracocleare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determina</a:t>
            </a:r>
            <a:r>
              <a:rPr lang="en-GB">
                <a:latin typeface="Arial"/>
                <a:cs typeface="Arial"/>
              </a:rPr>
              <a:t> la </a:t>
            </a:r>
            <a:r>
              <a:rPr lang="en-GB" err="1">
                <a:latin typeface="Arial"/>
                <a:cs typeface="Arial"/>
              </a:rPr>
              <a:t>trasmissione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acustica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dell'orecchio</a:t>
            </a:r>
            <a:r>
              <a:rPr lang="en-GB">
                <a:latin typeface="Arial"/>
                <a:cs typeface="Arial"/>
              </a:rPr>
              <a:t> medio</a:t>
            </a:r>
            <a:endParaRPr lang="en-GB"/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Abbiamo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misurato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su</a:t>
            </a:r>
            <a:r>
              <a:rPr lang="en-GB">
                <a:latin typeface="Arial"/>
                <a:cs typeface="Arial"/>
              </a:rPr>
              <a:t> 5 </a:t>
            </a:r>
            <a:r>
              <a:rPr lang="en-GB" err="1">
                <a:latin typeface="Arial"/>
                <a:cs typeface="Arial"/>
              </a:rPr>
              <a:t>astronauti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l'incremento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pressione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intracranica</a:t>
            </a:r>
            <a:r>
              <a:rPr lang="en-GB">
                <a:latin typeface="Arial"/>
                <a:cs typeface="Arial"/>
              </a:rPr>
              <a:t> in </a:t>
            </a:r>
            <a:r>
              <a:rPr lang="en-GB" err="1">
                <a:latin typeface="Arial"/>
                <a:cs typeface="Arial"/>
              </a:rPr>
              <a:t>microgravità</a:t>
            </a:r>
            <a:r>
              <a:rPr lang="en-GB">
                <a:latin typeface="Arial"/>
                <a:cs typeface="Arial"/>
              </a:rPr>
              <a:t> (area </a:t>
            </a:r>
            <a:r>
              <a:rPr lang="en-GB" err="1">
                <a:latin typeface="Arial"/>
                <a:cs typeface="Arial"/>
              </a:rPr>
              <a:t>grigia</a:t>
            </a:r>
            <a:r>
              <a:rPr lang="en-GB">
                <a:latin typeface="Arial"/>
                <a:cs typeface="Arial"/>
              </a:rPr>
              <a:t>) </a:t>
            </a:r>
            <a:endParaRPr lang="en-GB"/>
          </a:p>
          <a:p>
            <a:pPr lvl="1">
              <a:buFont typeface="Courier New,monospace" charset="2"/>
              <a:buChar char="o"/>
            </a:pPr>
            <a:endParaRPr lang="en-GB" b="1"/>
          </a:p>
          <a:p>
            <a:pPr lvl="1">
              <a:buFont typeface="Courier New" charset="2"/>
              <a:buChar char="o"/>
            </a:pP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291D18-75C0-FBA5-0343-699CFA88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85EE50-B0DA-2848-4D92-F904C0FB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4F1064-03B7-9AF9-A4FC-9D8302B5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Picture 7" descr="A person using a computer&#10;&#10;AI-generated content may be incorrect.">
            <a:extLst>
              <a:ext uri="{FF2B5EF4-FFF2-40B4-BE49-F238E27FC236}">
                <a16:creationId xmlns:a16="http://schemas.microsoft.com/office/drawing/2014/main" id="{7BC87311-A148-6A87-276C-75542E6F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403" y="1233055"/>
            <a:ext cx="3926467" cy="56388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CE5AA1C-85E8-0C6F-DD49-5AFBA02FF704}"/>
              </a:ext>
            </a:extLst>
          </p:cNvPr>
          <p:cNvSpPr/>
          <p:nvPr/>
        </p:nvSpPr>
        <p:spPr>
          <a:xfrm>
            <a:off x="5288493" y="5255162"/>
            <a:ext cx="2290203" cy="542503"/>
          </a:xfrm>
          <a:prstGeom prst="rightArrow">
            <a:avLst/>
          </a:prstGeom>
          <a:solidFill>
            <a:srgbClr val="FF0000"/>
          </a:solidFill>
          <a:ln>
            <a:solidFill>
              <a:srgbClr val="89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2" name="Picture 11" descr="A person in a space vehicle&#10;&#10;AI-generated content may be incorrect.">
            <a:extLst>
              <a:ext uri="{FF2B5EF4-FFF2-40B4-BE49-F238E27FC236}">
                <a16:creationId xmlns:a16="http://schemas.microsoft.com/office/drawing/2014/main" id="{EB9259A4-F64C-6AF8-2C87-6A6CC9E5F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65" y="974203"/>
            <a:ext cx="4948016" cy="3404393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6AEC51-A683-CBD3-2D9D-0E5B800EA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934" y="5704418"/>
            <a:ext cx="2949918" cy="10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E990E-B131-87E2-D0CD-C937B3C1D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5BA24F99-7CDD-9FA0-B3AC-98BAEF0B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>
                <a:latin typeface="Arial"/>
                <a:cs typeface="Arial"/>
              </a:rPr>
              <a:t>Fisica</a:t>
            </a:r>
            <a:r>
              <a:rPr lang="en-GB">
                <a:latin typeface="Arial"/>
                <a:cs typeface="Arial"/>
              </a:rPr>
              <a:t> del Sistema </a:t>
            </a:r>
            <a:r>
              <a:rPr lang="en-GB" err="1">
                <a:latin typeface="Arial"/>
                <a:cs typeface="Arial"/>
              </a:rPr>
              <a:t>Uditivo</a:t>
            </a:r>
            <a:r>
              <a:rPr lang="en-GB">
                <a:latin typeface="Arial"/>
                <a:cs typeface="Arial"/>
              </a:rPr>
              <a:t> con </a:t>
            </a:r>
            <a:r>
              <a:rPr lang="en-GB" err="1">
                <a:latin typeface="Arial"/>
                <a:cs typeface="Arial"/>
              </a:rPr>
              <a:t>applicazioni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mediche</a:t>
            </a:r>
            <a:r>
              <a:rPr lang="en-GB">
                <a:latin typeface="Arial"/>
                <a:cs typeface="Arial"/>
              </a:rPr>
              <a:t> e </a:t>
            </a:r>
            <a:r>
              <a:rPr lang="en-GB" err="1">
                <a:latin typeface="Arial"/>
                <a:cs typeface="Arial"/>
              </a:rPr>
              <a:t>spaziali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3F7EADE-7B72-0D00-BD08-3C9544028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2" y="1487415"/>
            <a:ext cx="3358252" cy="4992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err="1">
                <a:latin typeface="Arial"/>
                <a:cs typeface="Arial"/>
              </a:rPr>
              <a:t>Applicazioni</a:t>
            </a:r>
            <a:r>
              <a:rPr lang="en-GB" b="1">
                <a:latin typeface="Arial"/>
                <a:cs typeface="Arial"/>
              </a:rPr>
              <a:t> </a:t>
            </a:r>
            <a:r>
              <a:rPr lang="en-GB" b="1" err="1">
                <a:latin typeface="Arial"/>
                <a:cs typeface="Arial"/>
              </a:rPr>
              <a:t>mediche</a:t>
            </a:r>
            <a:r>
              <a:rPr lang="en-GB" b="1">
                <a:latin typeface="Arial"/>
                <a:cs typeface="Arial"/>
              </a:rPr>
              <a:t>:</a:t>
            </a:r>
            <a:endParaRPr lang="en-GB" b="1"/>
          </a:p>
          <a:p>
            <a:pPr lvl="1">
              <a:buFont typeface="Courier New" charset="2"/>
              <a:buChar char="o"/>
            </a:pPr>
            <a:r>
              <a:rPr lang="en-GB" err="1">
                <a:latin typeface="Arial"/>
                <a:cs typeface="Arial"/>
              </a:rPr>
              <a:t>L'elevato</a:t>
            </a:r>
            <a:r>
              <a:rPr lang="en-GB">
                <a:latin typeface="Arial"/>
                <a:cs typeface="Arial"/>
              </a:rPr>
              <a:t> SNR </a:t>
            </a:r>
            <a:r>
              <a:rPr lang="en-GB" err="1">
                <a:latin typeface="Arial"/>
                <a:cs typeface="Arial"/>
              </a:rPr>
              <a:t>garantito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dalle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tecniche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avanzate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acquisizione</a:t>
            </a:r>
            <a:r>
              <a:rPr lang="en-GB">
                <a:latin typeface="Arial"/>
                <a:cs typeface="Arial"/>
              </a:rPr>
              <a:t> ed </a:t>
            </a:r>
            <a:r>
              <a:rPr lang="en-GB" err="1">
                <a:latin typeface="Arial"/>
                <a:cs typeface="Arial"/>
              </a:rPr>
              <a:t>analisi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basate</a:t>
            </a:r>
            <a:r>
              <a:rPr lang="en-GB">
                <a:latin typeface="Arial"/>
                <a:cs typeface="Arial"/>
              </a:rPr>
              <a:t> sui </a:t>
            </a:r>
            <a:r>
              <a:rPr lang="en-GB" err="1">
                <a:latin typeface="Arial"/>
                <a:cs typeface="Arial"/>
              </a:rPr>
              <a:t>modelli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teorici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permette</a:t>
            </a:r>
            <a:r>
              <a:rPr lang="en-GB">
                <a:latin typeface="Arial"/>
                <a:cs typeface="Arial"/>
              </a:rPr>
              <a:t> di </a:t>
            </a:r>
            <a:r>
              <a:rPr lang="en-GB" err="1">
                <a:latin typeface="Arial"/>
                <a:cs typeface="Arial"/>
              </a:rPr>
              <a:t>migliorare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l'efficienza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diagnostica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delle</a:t>
            </a:r>
            <a:r>
              <a:rPr lang="en-GB">
                <a:latin typeface="Arial"/>
                <a:cs typeface="Arial"/>
              </a:rPr>
              <a:t> OAE ed </a:t>
            </a:r>
            <a:r>
              <a:rPr lang="en-GB" err="1">
                <a:latin typeface="Arial"/>
                <a:cs typeface="Arial"/>
              </a:rPr>
              <a:t>estenderla</a:t>
            </a:r>
            <a:r>
              <a:rPr lang="en-GB">
                <a:latin typeface="Arial"/>
                <a:cs typeface="Arial"/>
              </a:rPr>
              <a:t> al di </a:t>
            </a:r>
            <a:r>
              <a:rPr lang="en-GB" err="1">
                <a:latin typeface="Arial"/>
                <a:cs typeface="Arial"/>
              </a:rPr>
              <a:t>fuori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dell'audiologia</a:t>
            </a:r>
            <a:endParaRPr lang="en-GB" err="1"/>
          </a:p>
          <a:p>
            <a:endParaRPr lang="en-GB"/>
          </a:p>
          <a:p>
            <a:pPr lvl="1">
              <a:buFont typeface="Courier New" charset="2"/>
              <a:buChar char="o"/>
            </a:pP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2F3230-F4B0-718D-93FE-CBB84E62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4285F1-F30E-7C64-5A6F-DFBCD7D6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21841A-14FA-F66F-7837-D76A1F7E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A994-D622-47C4-BBB7-EA543E9BA793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2" name="Picture 1" descr="A diagram of a brain&#10;&#10;AI-generated content may be incorrect.">
            <a:extLst>
              <a:ext uri="{FF2B5EF4-FFF2-40B4-BE49-F238E27FC236}">
                <a16:creationId xmlns:a16="http://schemas.microsoft.com/office/drawing/2014/main" id="{E8C94E32-0CF9-418A-F041-F6440176A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79" y="1717961"/>
            <a:ext cx="6924421" cy="4765965"/>
          </a:xfrm>
          <a:prstGeom prst="rect">
            <a:avLst/>
          </a:prstGeom>
        </p:spPr>
      </p:pic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65BB66C-E0B6-E699-87EC-61922277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817" y="1157287"/>
            <a:ext cx="2442730" cy="11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.A. 2015/2016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Perché orientarsi&amp;quot;&quot;/&gt;&lt;property id=&quot;20307&quot; value=&quot;308&quot;/&gt;&lt;/object&gt;&lt;object type=&quot;3&quot; unique_id=&quot;10006&quot;&gt;&lt;property id=&quot;20148&quot; value=&quot;5&quot;/&gt;&lt;property id=&quot;20300&quot; value=&quot;Slide 3 - &amp;quot;Tor Vergata ieri&amp;quot;&quot;/&gt;&lt;property id=&quot;20307&quot; value=&quot;260&quot;/&gt;&lt;/object&gt;&lt;object type=&quot;3&quot; unique_id=&quot;10007&quot;&gt;&lt;property id=&quot;20148&quot; value=&quot;5&quot;/&gt;&lt;property id=&quot;20300&quot; value=&quot;Slide 4 - &amp;quot;Tor Vergata oggi&amp;quot;&quot;/&gt;&lt;property id=&quot;20307&quot; value=&quot;309&quot;/&gt;&lt;/object&gt;&lt;object type=&quot;3&quot; unique_id=&quot;10009&quot;&gt;&lt;property id=&quot;20148&quot; value=&quot;5&quot;/&gt;&lt;property id=&quot;20300&quot; value=&quot;Slide 5 - &amp;quot;Perché iscriversi a Tor Vergata?&amp;quot;&quot;/&gt;&lt;property id=&quot;20307&quot; value=&quot;312&quot;/&gt;&lt;/object&gt;&lt;object type=&quot;3&quot; unique_id=&quot;10042&quot;&gt;&lt;property id=&quot;20148&quot; value=&quot;5&quot;/&gt;&lt;property id=&quot;20300&quot; value=&quot;Slide 7 - &amp;quot;Capacità di inserimento occupazionale&amp;quot;&quot;/&gt;&lt;property id=&quot;20307&quot; value=&quot;314&quot;/&gt;&lt;/object&gt;&lt;object type=&quot;3&quot; unique_id=&quot;10566&quot;&gt;&lt;property id=&quot;20148&quot; value=&quot;5&quot;/&gt;&lt;property id=&quot;20300&quot; value=&quot;Slide 10 - &amp;quot;Chi sceglie Ingegneria&amp;quot;&quot;/&gt;&lt;property id=&quot;20307&quot; value=&quot;317&quot;/&gt;&lt;/object&gt;&lt;object type=&quot;3&quot; unique_id=&quot;10567&quot;&gt;&lt;property id=&quot;20148&quot; value=&quot;5&quot;/&gt;&lt;property id=&quot;20300&quot; value=&quot;Slide 11 - &amp;quot;Il ruolo dell’ingegnere&amp;quot;&quot;/&gt;&lt;property id=&quot;20307&quot; value=&quot;318&quot;/&gt;&lt;/object&gt;&lt;object type=&quot;3&quot; unique_id=&quot;10568&quot;&gt;&lt;property id=&quot;20148&quot; value=&quot;5&quot;/&gt;&lt;property id=&quot;20300&quot; value=&quot;Slide 12 - &amp;quot;La sede di Ingegneria&amp;quot;&quot;/&gt;&lt;property id=&quot;20307&quot; value=&quot;319&quot;/&gt;&lt;/object&gt;&lt;object type=&quot;3&quot; unique_id=&quot;10569&quot;&gt;&lt;property id=&quot;20148&quot; value=&quot;5&quot;/&gt;&lt;property id=&quot;20300&quot; value=&quot;Slide 13 - &amp;quot;La sede di Ingegneria&amp;quot;&quot;/&gt;&lt;property id=&quot;20307&quot; value=&quot;320&quot;/&gt;&lt;/object&gt;&lt;object type=&quot;3&quot; unique_id=&quot;10570&quot;&gt;&lt;property id=&quot;20148&quot; value=&quot;5&quot;/&gt;&lt;property id=&quot;20300&quot; value=&quot;Slide 14 - &amp;quot;La sede di Ingegneria&amp;quot;&quot;/&gt;&lt;property id=&quot;20307&quot; value=&quot;321&quot;/&gt;&lt;/object&gt;&lt;object type=&quot;3&quot; unique_id=&quot;10571&quot;&gt;&lt;property id=&quot;20148&quot; value=&quot;5&quot;/&gt;&lt;property id=&quot;20300&quot; value=&quot;Slide 15 - &amp;quot;I percorsi didattici&amp;quot;&quot;/&gt;&lt;property id=&quot;20307&quot; value=&quot;322&quot;/&gt;&lt;/object&gt;&lt;object type=&quot;3&quot; unique_id=&quot;10572&quot;&gt;&lt;property id=&quot;20148&quot; value=&quot;5&quot;/&gt;&lt;property id=&quot;20300&quot; value=&quot;Slide 16 - &amp;quot;L’offerta didattica (Lauree Triennali e a Ciclo Unico)&amp;quot;&quot;/&gt;&lt;property id=&quot;20307&quot; value=&quot;323&quot;/&gt;&lt;/object&gt;&lt;object type=&quot;3&quot; unique_id=&quot;10573&quot;&gt;&lt;property id=&quot;20148&quot; value=&quot;5&quot;/&gt;&lt;property id=&quot;20300&quot; value=&quot;Slide 17 - &amp;quot;L’offerta didattica (Lauree Magistrali)&amp;quot;&quot;/&gt;&lt;property id=&quot;20307&quot; value=&quot;324&quot;/&gt;&lt;/object&gt;&lt;object type=&quot;3&quot; unique_id=&quot;10578&quot;&gt;&lt;property id=&quot;20148&quot; value=&quot;5&quot;/&gt;&lt;property id=&quot;20300&quot; value=&quot;Slide 20 - &amp;quot;Test di ingresso per gli altri corsi di laurea&amp;quot;&quot;/&gt;&lt;property id=&quot;20307&quot; value=&quot;329&quot;/&gt;&lt;/object&gt;&lt;object type=&quot;3&quot; unique_id=&quot;10580&quot;&gt;&lt;property id=&quot;20148&quot; value=&quot;5&quot;/&gt;&lt;property id=&quot;20300&quot; value=&quot;Slide 21 - &amp;quot;Orientamento e Tutoraggio&amp;quot;&quot;/&gt;&lt;property id=&quot;20307&quot; value=&quot;331&quot;/&gt;&lt;/object&gt;&lt;object type=&quot;3&quot; unique_id=&quot;10584&quot;&gt;&lt;property id=&quot;20148&quot; value=&quot;5&quot;/&gt;&lt;property id=&quot;20300&quot; value=&quot;Slide 22 - &amp;quot;Le opinioni degli studenti&amp;quot;&quot;/&gt;&lt;property id=&quot;20307&quot; value=&quot;335&quot;/&gt;&lt;/object&gt;&lt;object type=&quot;3&quot; unique_id=&quot;10585&quot;&gt;&lt;property id=&quot;20148&quot; value=&quot;5&quot;/&gt;&lt;property id=&quot;20300&quot; value=&quot;Slide 23 - &amp;quot;Possibilità occupazionali&amp;quot;&quot;/&gt;&lt;property id=&quot;20307&quot; value=&quot;336&quot;/&gt;&lt;/object&gt;&lt;object type=&quot;3&quot; unique_id=&quot;10783&quot;&gt;&lt;property id=&quot;20148&quot; value=&quot;5&quot;/&gt;&lt;property id=&quot;20300&quot; value=&quot;Slide 6 - &amp;quot;Valutazione della ricerca&amp;quot;&quot;/&gt;&lt;property id=&quot;20307&quot; value=&quot;339&quot;/&gt;&lt;/object&gt;&lt;object type=&quot;3&quot; unique_id=&quot;10784&quot;&gt;&lt;property id=&quot;20148&quot; value=&quot;5&quot;/&gt;&lt;property id=&quot;20300&quot; value=&quot;Slide 8 - &amp;quot;Scegliere un percorso di studio&amp;quot;&quot;/&gt;&lt;property id=&quot;20307&quot; value=&quot;340&quot;/&gt;&lt;/object&gt;&lt;object type=&quot;3&quot; unique_id=&quot;10785&quot;&gt;&lt;property id=&quot;20148&quot; value=&quot;5&quot;/&gt;&lt;property id=&quot;20300&quot; value=&quot;Slide 9 - &amp;quot;Ingegneria&amp;quot;&quot;/&gt;&lt;property id=&quot;20307&quot; value=&quot;341&quot;/&gt;&lt;/object&gt;&lt;object type=&quot;3&quot; unique_id=&quot;10786&quot;&gt;&lt;property id=&quot;20148&quot; value=&quot;5&quot;/&gt;&lt;property id=&quot;20300&quot; value=&quot;Slide 24 - &amp;quot;Riferimenti&amp;quot;&quot;/&gt;&lt;property id=&quot;20307&quot; value=&quot;342&quot;/&gt;&lt;/object&gt;&lt;object type=&quot;3&quot; unique_id=&quot;10831&quot;&gt;&lt;property id=&quot;20148&quot; value=&quot;5&quot;/&gt;&lt;property id=&quot;20300&quot; value=&quot;Slide 19 - &amp;quot;Test di ingresso per Edile – Architettura&amp;quot;&quot;/&gt;&lt;property id=&quot;20307&quot; value=&quot;344&quot;/&gt;&lt;/object&gt;&lt;object type=&quot;3&quot; unique_id=&quot;11004&quot;&gt;&lt;property id=&quot;20148&quot; value=&quot;5&quot;/&gt;&lt;property id=&quot;20300&quot; value=&quot;Slide 18 - &amp;quot;Test di ingresso&amp;quot;&quot;/&gt;&lt;property id=&quot;20307&quot; value=&quot;34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faccettatura">
  <a:themeElements>
    <a:clrScheme name="Colori Tor Vergata">
      <a:dk1>
        <a:srgbClr val="000000"/>
      </a:dk1>
      <a:lt1>
        <a:srgbClr val="FFFFFF"/>
      </a:lt1>
      <a:dk2>
        <a:srgbClr val="000000"/>
      </a:dk2>
      <a:lt2>
        <a:srgbClr val="7F7F7F"/>
      </a:lt2>
      <a:accent1>
        <a:srgbClr val="007D34"/>
      </a:accent1>
      <a:accent2>
        <a:srgbClr val="F98922"/>
      </a:accent2>
      <a:accent3>
        <a:srgbClr val="FFFFFF"/>
      </a:accent3>
      <a:accent4>
        <a:srgbClr val="000000"/>
      </a:accent4>
      <a:accent5>
        <a:srgbClr val="1D8BC2"/>
      </a:accent5>
      <a:accent6>
        <a:srgbClr val="7F7F7F"/>
      </a:accent6>
      <a:hlink>
        <a:srgbClr val="007D34"/>
      </a:hlink>
      <a:folHlink>
        <a:srgbClr val="7F7F7F"/>
      </a:folHlink>
    </a:clrScheme>
    <a:fontScheme name="Caratteri TorVergata">
      <a:majorFont>
        <a:latin typeface="Circe"/>
        <a:ea typeface=""/>
        <a:cs typeface=""/>
      </a:majorFont>
      <a:minorFont>
        <a:latin typeface="Circe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noFill/>
        <a:ln>
          <a:solidFill>
            <a:srgbClr val="898989"/>
          </a:solidFill>
        </a:ln>
      </a:spPr>
      <a:bodyPr rtlCol="0" anchor="ctr"/>
      <a:lstStyle>
        <a:defPPr algn="l">
          <a:defRPr sz="14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EB429C7874CD3489A859C2DC60D3B29" ma:contentTypeVersion="3" ma:contentTypeDescription="Creare un nuovo documento." ma:contentTypeScope="" ma:versionID="812635c995e0476fb9a42820a19121a6">
  <xsd:schema xmlns:xsd="http://www.w3.org/2001/XMLSchema" xmlns:xs="http://www.w3.org/2001/XMLSchema" xmlns:p="http://schemas.microsoft.com/office/2006/metadata/properties" xmlns:ns2="e3b1fb90-fdf1-49d3-a89a-ab61817b69fa" targetNamespace="http://schemas.microsoft.com/office/2006/metadata/properties" ma:root="true" ma:fieldsID="ecc36bf34476c342f66e7f38c05dc2e3" ns2:_="">
    <xsd:import namespace="e3b1fb90-fdf1-49d3-a89a-ab61817b6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1fb90-fdf1-49d3-a89a-ab61817b69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F8A045-F004-4B7F-8594-36ED62BFA8ED}">
  <ds:schemaRefs>
    <ds:schemaRef ds:uri="e3b1fb90-fdf1-49d3-a89a-ab61817b69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B4B71D-2B27-406B-A849-6E7D458952C4}">
  <ds:schemaRefs>
    <ds:schemaRef ds:uri="af27f4f9-a966-402c-b167-42797591d91b"/>
    <ds:schemaRef ds:uri="fc2c908a-a07d-4cac-8e16-b3afa39179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DB6E06-4FEE-4D1B-BE36-EDB1131568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2755</Words>
  <Application>Microsoft Office PowerPoint</Application>
  <PresentationFormat>Widescreen</PresentationFormat>
  <Paragraphs>309</Paragraphs>
  <Slides>37</Slides>
  <Notes>5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7" baseType="lpstr">
      <vt:lpstr>Circe</vt:lpstr>
      <vt:lpstr>Courier New</vt:lpstr>
      <vt:lpstr>Wingdings</vt:lpstr>
      <vt:lpstr>Arial,Sans-Serif</vt:lpstr>
      <vt:lpstr>Calibri</vt:lpstr>
      <vt:lpstr>Arial</vt:lpstr>
      <vt:lpstr>Open Sans Semibold</vt:lpstr>
      <vt:lpstr>Courier New,monospace</vt:lpstr>
      <vt:lpstr>Wingdings 3</vt:lpstr>
      <vt:lpstr>Sfaccettatura</vt:lpstr>
      <vt:lpstr>AREA DI FISICA APPLICATA </vt:lpstr>
      <vt:lpstr>Composizione e linee di ricerca dell'Area</vt:lpstr>
      <vt:lpstr>Presentazione standard di PowerPoint</vt:lpstr>
      <vt:lpstr>Linea 1 :  Fisica dei Sistemi Biologici, e del Sistema Uditivo con applicazioni mediche e spaziali </vt:lpstr>
      <vt:lpstr>Fisica del Sistema Uditivo con applicazioni mediche e spaziali</vt:lpstr>
      <vt:lpstr>Fisica del Sistema Uditivo con applicazioni mediche e spaziali</vt:lpstr>
      <vt:lpstr>Fisica del Sistema Uditivo con applicazioni mediche e spaziali</vt:lpstr>
      <vt:lpstr>Fisica del Sistema Uditivo con applicazioni mediche e spaziali</vt:lpstr>
      <vt:lpstr>Fisica del Sistema Uditivo con applicazioni mediche e spaziali</vt:lpstr>
      <vt:lpstr>Linea 1 :  Fisica dei Sistemi Biologici, e del Sistema Uditivo con applicazioni mediche e spaziali </vt:lpstr>
      <vt:lpstr>Struttura e dinamica di macromolecole biologiche</vt:lpstr>
      <vt:lpstr>Struttura e dinamica di macromolecole biologiche</vt:lpstr>
      <vt:lpstr>Metalli, stress ossidativo, malattie di Alzheimer &amp; Parkinson</vt:lpstr>
      <vt:lpstr>SARS-Cov-2: IR and MD</vt:lpstr>
      <vt:lpstr>Imaging coerente con Laser a Elettroni Liberi</vt:lpstr>
      <vt:lpstr>Linea 2 :  Fisica nucleare applicata alla medicina, all’astrofisica, e alla radioprotezione  </vt:lpstr>
      <vt:lpstr>Studio di processi nucleari rilevanti per medicina e astrofisica</vt:lpstr>
      <vt:lpstr>Frammentazione nucleare per adroterapia e  radioprotezione nello spazio</vt:lpstr>
      <vt:lpstr>Astrofisica nucleare</vt:lpstr>
      <vt:lpstr>Monte Carlo</vt:lpstr>
      <vt:lpstr>Didattica ed altre attività</vt:lpstr>
      <vt:lpstr>Linea 2 :  Fisica nucleare applicata alla medicina, all’astrofisica, e alla radioprotezione  </vt:lpstr>
      <vt:lpstr>Migliorare le pratiche mediche legate alle malattie della retina</vt:lpstr>
      <vt:lpstr> Migliorare le pratiche mediche legate alle malattie della retina</vt:lpstr>
      <vt:lpstr>Migliorare le pratiche mediche legate alle malattie della retina</vt:lpstr>
      <vt:lpstr>Linea 3 :  Fisica degli acceleratori compatti e dei neutroni per applicazioni multidisciplinari e sviluppo di sorgenti di radiazione e strumentazione neutronica per infrastrutture di ricerca.   </vt:lpstr>
      <vt:lpstr>Nuove sorgenti di luce compatte</vt:lpstr>
      <vt:lpstr>Betatron radiation  source @LNF</vt:lpstr>
      <vt:lpstr>Betatron radiation  source @LNF</vt:lpstr>
      <vt:lpstr>Presentazione standard di PowerPoint</vt:lpstr>
      <vt:lpstr>Studio di sistemi per energy transition con tecniche  di sincrotrone (XRD, XAS) e neutroni (INS, QENS, NPD)</vt:lpstr>
      <vt:lpstr>Il ruolo del confinamento sull'idrogeno molecolare</vt:lpstr>
      <vt:lpstr>Sezioni d'urto termiche per trasporto di neutroni</vt:lpstr>
      <vt:lpstr>Interazione neutrone-polimero per radioprotezione</vt:lpstr>
      <vt:lpstr>Misura neutroni atmosferici e da fulmini</vt:lpstr>
      <vt:lpstr>Spettroscopie vibrazionali per i beni culturali (e altro)</vt:lpstr>
      <vt:lpstr>Presentazione standard di PowerPoint</vt:lpstr>
    </vt:vector>
  </TitlesOfParts>
  <Manager>Max.Schiraldi@uniroma2.eu</Manager>
  <Company>Università degli Studi di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Roma Tor Vergata</dc:title>
  <dc:subject>FORMAT; TEMPLATE; SCHEMA</dc:subject>
  <dc:creator>Max.Schiraldi@uniroma2.eu</dc:creator>
  <cp:keywords>Università degli Studi di Roma Tor Vergata</cp:keywords>
  <dc:description>Università degli Studi di Roma Tor Vergata</dc:description>
  <cp:lastModifiedBy>Francesco Stellato</cp:lastModifiedBy>
  <cp:revision>9</cp:revision>
  <dcterms:created xsi:type="dcterms:W3CDTF">2014-06-03T13:46:59Z</dcterms:created>
  <dcterms:modified xsi:type="dcterms:W3CDTF">2025-09-22T07:13:31Z</dcterms:modified>
  <cp:category>FORMAT;TEMPLATE;SCHEMA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0x0101006EB429C7874CD3489A859C2DC60D3B29</vt:lpwstr>
  </property>
  <property fmtid="{D5CDD505-2E9C-101B-9397-08002B2CF9AE}" pid="3" name="MediaServiceImageTags">
    <vt:lpwstr/>
  </property>
</Properties>
</file>