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Play" panose="020B0604020202020204" charset="0"/>
      <p:regular r:id="rId19"/>
      <p:bold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JScTWyAmzMEbj8BSkvcrGvM1u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7b1992eca3_3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37b1992eca3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b1992eca3_3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37b1992eca3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675614" y="1906231"/>
            <a:ext cx="5152054" cy="189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dRICH frontend RDO: status/updates</a:t>
            </a:r>
            <a:endParaRPr sz="4800" b="1" i="0" u="none" strike="noStrike" cap="none">
              <a:solidFill>
                <a:srgbClr val="0F48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082886" y="4544449"/>
            <a:ext cx="6566110" cy="132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Authors: </a:t>
            </a:r>
            <a:r>
              <a:rPr lang="en-US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Sandro Geminiani, Pietro Antonioli, Davide Falchieri, Luigi Rignanese, Giovanni Torromeo</a:t>
            </a:r>
            <a:endParaRPr sz="2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Date: </a:t>
            </a:r>
            <a:r>
              <a:rPr lang="en-US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02/09/2025</a:t>
            </a:r>
            <a:endParaRPr/>
          </a:p>
        </p:txBody>
      </p:sp>
      <p:pic>
        <p:nvPicPr>
          <p:cNvPr id="90" name="Google Shape;90;p1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"/>
          <p:cNvCxnSpPr/>
          <p:nvPr/>
        </p:nvCxnSpPr>
        <p:spPr>
          <a:xfrm>
            <a:off x="1082886" y="4056857"/>
            <a:ext cx="633751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4786" y="1369287"/>
            <a:ext cx="3475582" cy="48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red and blue arrow in a circl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title="Marchio_unib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0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0"/>
          <p:cNvSpPr txBox="1"/>
          <p:nvPr/>
        </p:nvSpPr>
        <p:spPr>
          <a:xfrm>
            <a:off x="2826801" y="133403"/>
            <a:ext cx="7022049" cy="98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Power consumptions</a:t>
            </a:r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pic>
        <p:nvPicPr>
          <p:cNvPr id="262" name="Google Shape;262;p10" descr="Several electronic devices on a shelf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30883" r="860" b="20212"/>
          <a:stretch/>
        </p:blipFill>
        <p:spPr>
          <a:xfrm>
            <a:off x="369794" y="3899044"/>
            <a:ext cx="6481850" cy="239807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0"/>
          <p:cNvSpPr txBox="1"/>
          <p:nvPr/>
        </p:nvSpPr>
        <p:spPr>
          <a:xfrm>
            <a:off x="4655382" y="4298868"/>
            <a:ext cx="1921058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Dual-ALCOR FEB</a:t>
            </a:r>
            <a:endParaRPr dirty="0"/>
          </a:p>
        </p:txBody>
      </p:sp>
      <p:sp>
        <p:nvSpPr>
          <p:cNvPr id="264" name="Google Shape;264;p10"/>
          <p:cNvSpPr txBox="1"/>
          <p:nvPr/>
        </p:nvSpPr>
        <p:spPr>
          <a:xfrm>
            <a:off x="2371148" y="3729766"/>
            <a:ext cx="1921058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RDO card</a:t>
            </a:r>
            <a:endParaRPr/>
          </a:p>
        </p:txBody>
      </p:sp>
      <p:sp>
        <p:nvSpPr>
          <p:cNvPr id="265" name="Google Shape;265;p10"/>
          <p:cNvSpPr txBox="1"/>
          <p:nvPr/>
        </p:nvSpPr>
        <p:spPr>
          <a:xfrm>
            <a:off x="591530" y="4278112"/>
            <a:ext cx="1921058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 FEBs</a:t>
            </a:r>
            <a:endParaRPr/>
          </a:p>
        </p:txBody>
      </p:sp>
      <p:sp>
        <p:nvSpPr>
          <p:cNvPr id="266" name="Google Shape;266;p10"/>
          <p:cNvSpPr txBox="1"/>
          <p:nvPr/>
        </p:nvSpPr>
        <p:spPr>
          <a:xfrm>
            <a:off x="6788584" y="1507923"/>
            <a:ext cx="52700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0"/>
          <p:cNvSpPr txBox="1"/>
          <p:nvPr/>
        </p:nvSpPr>
        <p:spPr>
          <a:xfrm>
            <a:off x="6222250" y="1121774"/>
            <a:ext cx="5603700" cy="3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Considering the full ALCOR chain, the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RDO power consumptions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are:</a:t>
            </a:r>
            <a:endParaRPr sz="1600" dirty="0"/>
          </a:p>
          <a:p>
            <a:pPr marL="742950" marR="0" lvl="1" indent="-28575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1.6 W on the 1.4 V rail</a:t>
            </a:r>
            <a:endParaRPr sz="1600" dirty="0"/>
          </a:p>
          <a:p>
            <a:pPr marL="742950" marR="0" lvl="1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2.9 W on the 2.7 V rail</a:t>
            </a:r>
            <a:endParaRPr sz="1600" dirty="0"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RDO card system has some devices that are switched-off or not working:</a:t>
            </a:r>
            <a:endParaRPr sz="1600" dirty="0"/>
          </a:p>
          <a:p>
            <a:pPr marL="914400" marR="0" lvl="2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0150" marR="0" lvl="2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Si5326 PLL is switched off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dirty="0"/>
          </a:p>
          <a:p>
            <a:pPr marL="1200150" marR="0" lvl="2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MPF50T FPGA is not programmed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dirty="0"/>
          </a:p>
          <a:p>
            <a:pPr marL="1200150" marR="0" lvl="2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bottom FEBs are not plugged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dirty="0"/>
          </a:p>
          <a:p>
            <a:pPr marL="1200150" marR="0" lvl="2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two ALCORs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connected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configured.</a:t>
            </a:r>
            <a:endParaRPr sz="1600" dirty="0"/>
          </a:p>
        </p:txBody>
      </p:sp>
      <p:sp>
        <p:nvSpPr>
          <p:cNvPr id="269" name="Google Shape;2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9</a:t>
            </a:r>
            <a:endParaRPr/>
          </a:p>
        </p:txBody>
      </p:sp>
      <p:sp>
        <p:nvSpPr>
          <p:cNvPr id="270" name="Google Shape;270;p10"/>
          <p:cNvSpPr txBox="1"/>
          <p:nvPr/>
        </p:nvSpPr>
        <p:spPr>
          <a:xfrm>
            <a:off x="7210525" y="5319988"/>
            <a:ext cx="442620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</a:rPr>
              <a:t>4.5 W out of the estimated 7 W power consumption for the RDO</a:t>
            </a:r>
            <a:endParaRPr sz="2000" b="1">
              <a:solidFill>
                <a:srgbClr val="FF0000"/>
              </a:solidFill>
            </a:endParaRPr>
          </a:p>
        </p:txBody>
      </p:sp>
      <p:pic>
        <p:nvPicPr>
          <p:cNvPr id="271" name="Google Shape;271;p10" descr="A red and blue arrow in a circl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0" title="Marchio_unib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2E405-D46A-9957-8991-E59B9B9FA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164" y="950732"/>
            <a:ext cx="3259722" cy="26681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1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1"/>
          <p:cNvSpPr txBox="1"/>
          <p:nvPr/>
        </p:nvSpPr>
        <p:spPr>
          <a:xfrm>
            <a:off x="2826801" y="133403"/>
            <a:ext cx="7022049" cy="98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Full-PDU:</a:t>
            </a:r>
            <a:endParaRPr sz="3600" b="1">
              <a:solidFill>
                <a:srgbClr val="0F48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sp>
        <p:nvSpPr>
          <p:cNvPr id="280" name="Google Shape;280;p11"/>
          <p:cNvSpPr txBox="1"/>
          <p:nvPr/>
        </p:nvSpPr>
        <p:spPr>
          <a:xfrm>
            <a:off x="6788584" y="1507923"/>
            <a:ext cx="52700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1" descr="A close up of a circuit boar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11811" t="37043" r="815" b="17616"/>
          <a:stretch/>
        </p:blipFill>
        <p:spPr>
          <a:xfrm>
            <a:off x="488701" y="1507923"/>
            <a:ext cx="7295236" cy="378565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1"/>
          <p:cNvSpPr txBox="1"/>
          <p:nvPr/>
        </p:nvSpPr>
        <p:spPr>
          <a:xfrm>
            <a:off x="7966301" y="1472904"/>
            <a:ext cx="40923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PDU was mounted and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FEBs were powered-on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configured all the ALCOR32s </a:t>
            </a:r>
            <a:r>
              <a:rPr lang="en-US" sz="1600" b="1">
                <a:solidFill>
                  <a:schemeClr val="dk1"/>
                </a:solidFill>
              </a:rPr>
              <a:t>successfully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 back the data aligned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the 320 MHz  supplied clock.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process was repeated for both sides without any problem from both hardware and software!</a:t>
            </a:r>
            <a:endParaRPr/>
          </a:p>
        </p:txBody>
      </p:sp>
      <p:sp>
        <p:nvSpPr>
          <p:cNvPr id="283" name="Google Shape;28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10</a:t>
            </a:r>
            <a:endParaRPr/>
          </a:p>
        </p:txBody>
      </p:sp>
      <p:pic>
        <p:nvPicPr>
          <p:cNvPr id="284" name="Google Shape;284;p11" descr="A red and blue arrow in a circl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1" title="Marchio_unib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37b1992eca3_3_3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5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7b1992eca3_3_3"/>
          <p:cNvSpPr txBox="1"/>
          <p:nvPr/>
        </p:nvSpPr>
        <p:spPr>
          <a:xfrm>
            <a:off x="2826801" y="133403"/>
            <a:ext cx="7022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Conclusion and next steps</a:t>
            </a:r>
            <a:endParaRPr/>
          </a:p>
        </p:txBody>
      </p:sp>
      <p:sp>
        <p:nvSpPr>
          <p:cNvPr id="292" name="Google Shape;292;g37b1992eca3_3_3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3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sp>
        <p:nvSpPr>
          <p:cNvPr id="293" name="Google Shape;293;g37b1992eca3_3_3"/>
          <p:cNvSpPr txBox="1"/>
          <p:nvPr/>
        </p:nvSpPr>
        <p:spPr>
          <a:xfrm>
            <a:off x="5135810" y="1279449"/>
            <a:ext cx="63720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the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RDO were validated for the beam test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(some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hardware reworking is needed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the first tests passed and we will send the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 to ARTEL for other 8 RDOs.</a:t>
            </a:r>
            <a:endParaRPr/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ready for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integration of the RDO readout with the existing dRICH prototype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(8 PDUs + 2 RDO system).</a:t>
            </a:r>
            <a:endParaRPr/>
          </a:p>
        </p:txBody>
      </p:sp>
      <p:sp>
        <p:nvSpPr>
          <p:cNvPr id="294" name="Google Shape;294;g37b1992eca3_3_3"/>
          <p:cNvSpPr txBox="1"/>
          <p:nvPr/>
        </p:nvSpPr>
        <p:spPr>
          <a:xfrm>
            <a:off x="5135824" y="3527591"/>
            <a:ext cx="63720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setup and data acquisition</a:t>
            </a:r>
            <a:r>
              <a:rPr lang="en-US" sz="1600" b="1" dirty="0">
                <a:solidFill>
                  <a:schemeClr val="dk1"/>
                </a:solidFill>
              </a:rPr>
              <a:t> for the November beam test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the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scrubbing routine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the AU15P FPGA.</a:t>
            </a:r>
            <a:endParaRPr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</a:rPr>
              <a:t>Prepare irradiation test at TIFPA in </a:t>
            </a:r>
            <a:r>
              <a:rPr lang="en-US" sz="1600" b="1" dirty="0">
                <a:solidFill>
                  <a:schemeClr val="dk1"/>
                </a:solidFill>
              </a:rPr>
              <a:t>December</a:t>
            </a:r>
            <a:endParaRPr sz="1600" b="1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 up the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IPbus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protocol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implement the GBT protocol within the AU15P FPGA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295" name="Google Shape;295;g37b1992eca3_3_3"/>
          <p:cNvSpPr txBox="1"/>
          <p:nvPr/>
        </p:nvSpPr>
        <p:spPr>
          <a:xfrm>
            <a:off x="1245140" y="1988302"/>
            <a:ext cx="233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CONCLUSIONS:</a:t>
            </a:r>
            <a:endParaRPr sz="2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37b1992eca3_3_3"/>
          <p:cNvSpPr txBox="1"/>
          <p:nvPr/>
        </p:nvSpPr>
        <p:spPr>
          <a:xfrm>
            <a:off x="1245152" y="4072100"/>
            <a:ext cx="225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NEXT STEPS:</a:t>
            </a:r>
            <a:endParaRPr/>
          </a:p>
        </p:txBody>
      </p:sp>
      <p:sp>
        <p:nvSpPr>
          <p:cNvPr id="297" name="Google Shape;297;g37b1992eca3_3_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11</a:t>
            </a:r>
            <a:endParaRPr/>
          </a:p>
        </p:txBody>
      </p:sp>
      <p:pic>
        <p:nvPicPr>
          <p:cNvPr id="298" name="Google Shape;298;g37b1992eca3_3_3" descr="A red and blue arrow in a circl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37b1992eca3_3_3" title="Marchio_unib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37b1992eca3_3_17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5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7b1992eca3_3_17"/>
          <p:cNvSpPr txBox="1"/>
          <p:nvPr/>
        </p:nvSpPr>
        <p:spPr>
          <a:xfrm>
            <a:off x="2826801" y="133403"/>
            <a:ext cx="7022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Conclusion and next steps</a:t>
            </a:r>
            <a:endParaRPr/>
          </a:p>
        </p:txBody>
      </p:sp>
      <p:sp>
        <p:nvSpPr>
          <p:cNvPr id="306" name="Google Shape;306;g37b1992eca3_3_17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3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sp>
        <p:nvSpPr>
          <p:cNvPr id="307" name="Google Shape;307;g37b1992eca3_3_17"/>
          <p:cNvSpPr txBox="1"/>
          <p:nvPr/>
        </p:nvSpPr>
        <p:spPr>
          <a:xfrm>
            <a:off x="5135810" y="1279449"/>
            <a:ext cx="63720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the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RDO were validated for the beam test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(some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hardware reworking is needed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the first tests passed and we will send the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OK to ARTEL for other 8 RDOs.</a:t>
            </a:r>
            <a:endParaRPr/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ready for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integration of the RDO readout with the existing dRICH prototype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(8 PDUs + 2 RDO system).</a:t>
            </a:r>
            <a:endParaRPr/>
          </a:p>
        </p:txBody>
      </p:sp>
      <p:sp>
        <p:nvSpPr>
          <p:cNvPr id="308" name="Google Shape;308;g37b1992eca3_3_17"/>
          <p:cNvSpPr txBox="1"/>
          <p:nvPr/>
        </p:nvSpPr>
        <p:spPr>
          <a:xfrm>
            <a:off x="5135824" y="3527591"/>
            <a:ext cx="6372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GB" sz="1600" dirty="0">
                <a:solidFill>
                  <a:schemeClr val="dk1"/>
                </a:solidFill>
              </a:rPr>
              <a:t>Complete the </a:t>
            </a:r>
            <a:r>
              <a:rPr lang="en-GB" sz="1600" b="1" dirty="0">
                <a:solidFill>
                  <a:schemeClr val="dk1"/>
                </a:solidFill>
              </a:rPr>
              <a:t>setup and data acquisition for the November beam test .</a:t>
            </a:r>
            <a:endParaRPr lang="en-GB" sz="16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the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scrubbing routine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the AU15P FPGA.</a:t>
            </a:r>
            <a:endParaRPr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</a:rPr>
              <a:t>Prepare irradiation test at TIFPA in </a:t>
            </a:r>
            <a:r>
              <a:rPr lang="en-US" sz="1600" b="1" dirty="0">
                <a:solidFill>
                  <a:schemeClr val="dk1"/>
                </a:solidFill>
              </a:rPr>
              <a:t>December</a:t>
            </a:r>
            <a:endParaRPr sz="1600" b="1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 up the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IPbus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protocol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implement the GBT protocol within the AU15P FPGA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309" name="Google Shape;309;g37b1992eca3_3_17"/>
          <p:cNvSpPr txBox="1"/>
          <p:nvPr/>
        </p:nvSpPr>
        <p:spPr>
          <a:xfrm>
            <a:off x="1245140" y="1988302"/>
            <a:ext cx="233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CONCLUSIONS:</a:t>
            </a:r>
            <a:endParaRPr sz="2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7b1992eca3_3_17"/>
          <p:cNvSpPr txBox="1"/>
          <p:nvPr/>
        </p:nvSpPr>
        <p:spPr>
          <a:xfrm>
            <a:off x="1245152" y="4072100"/>
            <a:ext cx="225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NEXT STEPS:</a:t>
            </a:r>
            <a:endParaRPr/>
          </a:p>
        </p:txBody>
      </p:sp>
      <p:sp>
        <p:nvSpPr>
          <p:cNvPr id="311" name="Google Shape;311;g37b1992eca3_3_17"/>
          <p:cNvSpPr txBox="1"/>
          <p:nvPr/>
        </p:nvSpPr>
        <p:spPr>
          <a:xfrm>
            <a:off x="2584950" y="5745341"/>
            <a:ext cx="7022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Thank You for the attention!</a:t>
            </a:r>
            <a:endParaRPr dirty="0"/>
          </a:p>
        </p:txBody>
      </p:sp>
      <p:sp>
        <p:nvSpPr>
          <p:cNvPr id="312" name="Google Shape;312;g37b1992eca3_3_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11</a:t>
            </a:r>
            <a:endParaRPr/>
          </a:p>
        </p:txBody>
      </p:sp>
      <p:pic>
        <p:nvPicPr>
          <p:cNvPr id="313" name="Google Shape;313;g37b1992eca3_3_17" descr="A red and blue arrow in a circl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7b1992eca3_3_17" title="Marchio_unib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4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4"/>
          <p:cNvSpPr txBox="1"/>
          <p:nvPr/>
        </p:nvSpPr>
        <p:spPr>
          <a:xfrm>
            <a:off x="2584975" y="2714678"/>
            <a:ext cx="7022049" cy="98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Backup slides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>
              <a:solidFill>
                <a:srgbClr val="0F48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4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sp>
        <p:nvSpPr>
          <p:cNvPr id="322" name="Google Shape;3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12</a:t>
            </a:r>
            <a:endParaRPr/>
          </a:p>
        </p:txBody>
      </p:sp>
      <p:pic>
        <p:nvPicPr>
          <p:cNvPr id="323" name="Google Shape;323;p14" descr="A red and blue arrow in a circl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4" title="Marchio_unib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5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5"/>
          <p:cNvSpPr txBox="1"/>
          <p:nvPr/>
        </p:nvSpPr>
        <p:spPr>
          <a:xfrm>
            <a:off x="2826801" y="133403"/>
            <a:ext cx="7022049" cy="98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RDO hardware debugging</a:t>
            </a:r>
            <a:endParaRPr/>
          </a:p>
        </p:txBody>
      </p:sp>
      <p:sp>
        <p:nvSpPr>
          <p:cNvPr id="331" name="Google Shape;331;p15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pic>
        <p:nvPicPr>
          <p:cNvPr id="332" name="Google Shape;33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324" y="1133251"/>
            <a:ext cx="9953316" cy="5211613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13</a:t>
            </a:r>
            <a:endParaRPr/>
          </a:p>
        </p:txBody>
      </p:sp>
      <p:pic>
        <p:nvPicPr>
          <p:cNvPr id="334" name="Google Shape;334;p15" descr="A red and blue arrow in a circl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5" title="Marchio_unib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6" descr="A red and blue arrow in a circ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6" descr="A blue and black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6"/>
          <p:cNvSpPr txBox="1"/>
          <p:nvPr/>
        </p:nvSpPr>
        <p:spPr>
          <a:xfrm>
            <a:off x="2584974" y="133403"/>
            <a:ext cx="7022049" cy="98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FEB power rails</a:t>
            </a:r>
            <a:endParaRPr/>
          </a:p>
        </p:txBody>
      </p:sp>
      <p:sp>
        <p:nvSpPr>
          <p:cNvPr id="343" name="Google Shape;343;p16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pic>
        <p:nvPicPr>
          <p:cNvPr id="344" name="Google Shape;34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8368" y="949961"/>
            <a:ext cx="7895264" cy="547052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14</a:t>
            </a:r>
            <a:endParaRPr/>
          </a:p>
        </p:txBody>
      </p:sp>
      <p:pic>
        <p:nvPicPr>
          <p:cNvPr id="346" name="Google Shape;346;p16" title="Marchio_unib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2903001" y="102876"/>
            <a:ext cx="6777889" cy="63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RDO first prototype</a:t>
            </a: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 l="7791" t="9900" r="4725" b="-221"/>
          <a:stretch/>
        </p:blipFill>
        <p:spPr>
          <a:xfrm rot="-5400000">
            <a:off x="-824933" y="2750067"/>
            <a:ext cx="4924916" cy="234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912909" y="2644153"/>
            <a:ext cx="4924913" cy="264127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/>
          <p:nvPr/>
        </p:nvSpPr>
        <p:spPr>
          <a:xfrm>
            <a:off x="710809" y="2958528"/>
            <a:ext cx="1131000" cy="1134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3543078" y="2593805"/>
            <a:ext cx="466800" cy="5049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4767723" y="2593804"/>
            <a:ext cx="466800" cy="5049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576542" y="4813129"/>
            <a:ext cx="866700" cy="1438200"/>
          </a:xfrm>
          <a:prstGeom prst="rect">
            <a:avLst/>
          </a:prstGeom>
          <a:noFill/>
          <a:ln w="28575" cap="flat" cmpd="sng">
            <a:solidFill>
              <a:srgbClr val="7820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864848" y="2958529"/>
            <a:ext cx="734700" cy="768900"/>
          </a:xfrm>
          <a:prstGeom prst="rect">
            <a:avLst/>
          </a:prstGeom>
          <a:noFill/>
          <a:ln w="28575" cap="flat" cmpd="sng">
            <a:solidFill>
              <a:srgbClr val="43AF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923150" y="1078246"/>
            <a:ext cx="1428900" cy="338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Bottom side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3660990" y="1078246"/>
            <a:ext cx="1428900" cy="338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 side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6474701" y="1369034"/>
            <a:ext cx="5319000" cy="53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RDO card hosts different devices: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AU15P FPGA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ALCOR readout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MPF50T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the scrubbing routine of the AU15P configuration memory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LDOs (LTM4709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set the board power rails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Si5319 and Si5326 clock multipliers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 Si5319 were mounted instead)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ATtiny417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power microcontroller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VTRx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optical link from CERN (it is not plugged in the picture)</a:t>
            </a:r>
            <a:endParaRPr dirty="0"/>
          </a:p>
          <a:p>
            <a:pPr marL="285750" marR="0" lvl="0" indent="-1841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RDOs arrived on the 24</a:t>
            </a:r>
            <a:r>
              <a:rPr lang="en-US" sz="1600" b="1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 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July and the first debug tests have started.</a:t>
            </a:r>
            <a:endParaRPr sz="1600" b="1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710809" y="5408358"/>
            <a:ext cx="838200" cy="395700"/>
          </a:xfrm>
          <a:prstGeom prst="rect">
            <a:avLst/>
          </a:prstGeom>
          <a:noFill/>
          <a:ln w="28575" cap="flat" cmpd="sng">
            <a:solidFill>
              <a:srgbClr val="43D6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1637525" y="4953008"/>
            <a:ext cx="766500" cy="455400"/>
          </a:xfrm>
          <a:prstGeom prst="rect">
            <a:avLst/>
          </a:prstGeom>
          <a:noFill/>
          <a:ln w="28575" cap="flat" cmpd="sng">
            <a:solidFill>
              <a:srgbClr val="43D6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4271431" y="2770151"/>
            <a:ext cx="313500" cy="275700"/>
          </a:xfrm>
          <a:prstGeom prst="rect">
            <a:avLst/>
          </a:prstGeom>
          <a:noFill/>
          <a:ln w="28575" cap="flat" cmpd="sng">
            <a:solidFill>
              <a:srgbClr val="E59DD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547451" y="1922909"/>
            <a:ext cx="183300" cy="2106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6547464" y="2296276"/>
            <a:ext cx="183300" cy="210600"/>
          </a:xfrm>
          <a:prstGeom prst="ellipse">
            <a:avLst/>
          </a:prstGeom>
          <a:solidFill>
            <a:srgbClr val="46B1E1"/>
          </a:solidFill>
          <a:ln w="19050" cap="flat" cmpd="sng">
            <a:solidFill>
              <a:srgbClr val="46B1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547489" y="2808104"/>
            <a:ext cx="183300" cy="210600"/>
          </a:xfrm>
          <a:prstGeom prst="ellipse">
            <a:avLst/>
          </a:prstGeom>
          <a:solidFill>
            <a:srgbClr val="43D658"/>
          </a:solidFill>
          <a:ln w="19050" cap="flat" cmpd="sng">
            <a:solidFill>
              <a:srgbClr val="43D6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6547514" y="3755579"/>
            <a:ext cx="183300" cy="210600"/>
          </a:xfrm>
          <a:prstGeom prst="ellipse">
            <a:avLst/>
          </a:prstGeom>
          <a:solidFill>
            <a:srgbClr val="E59EDD"/>
          </a:solidFill>
          <a:ln w="19050" cap="flat" cmpd="sng">
            <a:solidFill>
              <a:srgbClr val="E59ED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6547439" y="3215615"/>
            <a:ext cx="183300" cy="210600"/>
          </a:xfrm>
          <a:prstGeom prst="ellipse">
            <a:avLst/>
          </a:prstGeom>
          <a:solidFill>
            <a:srgbClr val="F2A982"/>
          </a:solidFill>
          <a:ln w="19050" cap="flat" cmpd="sng">
            <a:solidFill>
              <a:srgbClr val="F2A98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6547539" y="4134957"/>
            <a:ext cx="183300" cy="210600"/>
          </a:xfrm>
          <a:prstGeom prst="ellipse">
            <a:avLst/>
          </a:prstGeom>
          <a:solidFill>
            <a:srgbClr val="78206E"/>
          </a:solidFill>
          <a:ln w="19050" cap="flat" cmpd="sng">
            <a:solidFill>
              <a:srgbClr val="78206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22" name="Google Shape;122;p2" descr="A red and blue arrow in a circle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 title="Marchio_unib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49" y="56026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 txBox="1"/>
          <p:nvPr/>
        </p:nvSpPr>
        <p:spPr>
          <a:xfrm>
            <a:off x="2903001" y="102876"/>
            <a:ext cx="6777889" cy="63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Fake-FEB and PDU prototype</a:t>
            </a:r>
            <a:endParaRPr/>
          </a:p>
        </p:txBody>
      </p:sp>
      <p:sp>
        <p:nvSpPr>
          <p:cNvPr id="130" name="Google Shape;130;p3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sp>
        <p:nvSpPr>
          <p:cNvPr id="131" name="Google Shape;131;p3"/>
          <p:cNvSpPr txBox="1"/>
          <p:nvPr/>
        </p:nvSpPr>
        <p:spPr>
          <a:xfrm>
            <a:off x="754048" y="4817472"/>
            <a:ext cx="4497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the </a:t>
            </a:r>
            <a:r>
              <a:rPr lang="en-US" sz="1600" b="1" dirty="0">
                <a:solidFill>
                  <a:schemeClr val="dk1"/>
                </a:solidFill>
              </a:rPr>
              <a:t>Fake-FEB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device produced by Torino INFN for control and readout of the ALCOR32 FEBs, </a:t>
            </a:r>
            <a:r>
              <a:rPr lang="en-US" sz="1600" b="1" dirty="0">
                <a:solidFill>
                  <a:schemeClr val="dk1"/>
                </a:solidFill>
              </a:rPr>
              <a:t>using </a:t>
            </a:r>
            <a:r>
              <a:rPr lang="en-US" sz="1600" b="1" dirty="0" err="1">
                <a:solidFill>
                  <a:schemeClr val="dk1"/>
                </a:solidFill>
              </a:rPr>
              <a:t>FireFly</a:t>
            </a:r>
            <a:r>
              <a:rPr lang="en-US" sz="1600" b="1" dirty="0">
                <a:solidFill>
                  <a:schemeClr val="dk1"/>
                </a:solidFill>
              </a:rPr>
              <a:t> cables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3" descr="A green circuit board with black and blue connector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6251" t="10870" r="1834" b="27110"/>
          <a:stretch/>
        </p:blipFill>
        <p:spPr>
          <a:xfrm>
            <a:off x="854286" y="1950450"/>
            <a:ext cx="4297109" cy="217461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 txBox="1"/>
          <p:nvPr/>
        </p:nvSpPr>
        <p:spPr>
          <a:xfrm>
            <a:off x="2425333" y="1467764"/>
            <a:ext cx="1582800" cy="338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Fake-FEB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3"/>
          <p:cNvPicPr preferRelativeResize="0"/>
          <p:nvPr/>
        </p:nvPicPr>
        <p:blipFill rotWithShape="1">
          <a:blip r:embed="rId5">
            <a:alphaModFix/>
          </a:blip>
          <a:srcRect r="17700" b="1168"/>
          <a:stretch/>
        </p:blipFill>
        <p:spPr>
          <a:xfrm rot="-5400000">
            <a:off x="7147744" y="235738"/>
            <a:ext cx="2925711" cy="538979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 txBox="1"/>
          <p:nvPr/>
        </p:nvSpPr>
        <p:spPr>
          <a:xfrm>
            <a:off x="7448119" y="1026908"/>
            <a:ext cx="2325000" cy="338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PDU prototype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3216733" y="3786510"/>
            <a:ext cx="939036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FireFly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6361799" y="4857978"/>
            <a:ext cx="4497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PDU test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provide the readout of </a:t>
            </a:r>
            <a:r>
              <a:rPr lang="en-US" sz="1600" b="1" dirty="0">
                <a:solidFill>
                  <a:schemeClr val="dk1"/>
                </a:solidFill>
              </a:rPr>
              <a:t>8 ALCOR32 chips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through  4 Fake-FEBs via 1 Gb/s Ethernet link (</a:t>
            </a:r>
            <a:r>
              <a:rPr lang="en-US" sz="1600" b="1" dirty="0" err="1">
                <a:solidFill>
                  <a:schemeClr val="dk1"/>
                </a:solidFill>
              </a:rPr>
              <a:t>IPbus</a:t>
            </a:r>
            <a:r>
              <a:rPr lang="en-US" sz="1600" b="1" dirty="0">
                <a:solidFill>
                  <a:schemeClr val="dk1"/>
                </a:solidFill>
              </a:rPr>
              <a:t> protocol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3216733" y="1953846"/>
            <a:ext cx="939036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FireFly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5614013" y="2222041"/>
            <a:ext cx="1273963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Master-FEB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5614012" y="3196090"/>
            <a:ext cx="1273963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Master-FEB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5614176" y="3620075"/>
            <a:ext cx="1273800" cy="338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Slave-FEB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7869102" y="1531372"/>
            <a:ext cx="826165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7766535" y="4057953"/>
            <a:ext cx="1031297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Bottom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5614176" y="1800275"/>
            <a:ext cx="1273800" cy="338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Slave-FEB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46" name="Google Shape;146;p3" descr="A red and blue arrow in a circle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 title="Marchio_unib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 txBox="1"/>
          <p:nvPr/>
        </p:nvSpPr>
        <p:spPr>
          <a:xfrm>
            <a:off x="3017301" y="107002"/>
            <a:ext cx="6777889" cy="63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RDO first evaluation test</a:t>
            </a:r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sp>
        <p:nvSpPr>
          <p:cNvPr id="155" name="Google Shape;155;p4"/>
          <p:cNvSpPr txBox="1"/>
          <p:nvPr/>
        </p:nvSpPr>
        <p:spPr>
          <a:xfrm>
            <a:off x="739588" y="1036323"/>
            <a:ext cx="10961345" cy="533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Mechanical pairing with Fake-FEB 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Power-up : 2.7/ 1.4 jumper to avoid power to other sections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via external connector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Power-up with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(post-programming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 check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Vout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LDO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Artix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via external connector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Polarfire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via external connector</a:t>
            </a:r>
            <a:endParaRPr dirty="0"/>
          </a:p>
          <a:p>
            <a:pPr marL="342900" lvl="0" indent="-342900">
              <a:spcBef>
                <a:spcPts val="400"/>
              </a:spcBef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</a:rPr>
              <a:t>Check  UFL I/</a:t>
            </a:r>
            <a:r>
              <a:rPr lang="en-US" sz="1600" dirty="0" err="1">
                <a:solidFill>
                  <a:schemeClr val="dk1"/>
                </a:solidFill>
              </a:rPr>
              <a:t>Os</a:t>
            </a:r>
            <a:r>
              <a:rPr lang="en-US" sz="1600">
                <a:solidFill>
                  <a:schemeClr val="dk1"/>
                </a:solidFill>
              </a:rPr>
              <a:t> </a:t>
            </a:r>
            <a:r>
              <a:rPr lang="en-US" sz="1600">
                <a:solidFill>
                  <a:schemeClr val="dk1"/>
                </a:solidFill>
                <a:sym typeface="Wingdings" panose="05000000000000000000" pitchFamily="2" charset="2"/>
              </a:rPr>
              <a:t></a:t>
            </a:r>
            <a:r>
              <a:rPr lang="en-US" sz="1600">
                <a:solidFill>
                  <a:schemeClr val="dk1"/>
                </a:solidFill>
              </a:rPr>
              <a:t> For external signals 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Artix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SkyWorks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(programming 125 MHz of Si5319 for VTRX+ communication)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consumptions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IBERT test (loopback tool integrated in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Vivado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to check link [MT-MPO adapter + fibers ]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Link IPBUS via VTRX+   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 on Fake-FEB via I2C from RDO 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ALCOR via Fake-FEB (via IPBUS → VTRX+)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ALCOR readout (via IPBUS → VTRX+) </a:t>
            </a:r>
            <a:endParaRPr dirty="0"/>
          </a:p>
          <a:p>
            <a:pPr marL="3429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3774254" y="5546809"/>
            <a:ext cx="5236396" cy="7078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Green light for mounting other 8 RDOs for November beam test ?</a:t>
            </a:r>
            <a:endParaRPr/>
          </a:p>
        </p:txBody>
      </p:sp>
      <p:sp>
        <p:nvSpPr>
          <p:cNvPr id="157" name="Google Shape;15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58" name="Google Shape;158;p4" descr="A red and blue arrow in a circl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 title="Marchio_unib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3017301" y="107002"/>
            <a:ext cx="6777889" cy="63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RDO first evaluation test</a:t>
            </a:r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sp>
        <p:nvSpPr>
          <p:cNvPr id="167" name="Google Shape;167;p5"/>
          <p:cNvSpPr txBox="1"/>
          <p:nvPr/>
        </p:nvSpPr>
        <p:spPr>
          <a:xfrm>
            <a:off x="739588" y="1036323"/>
            <a:ext cx="10961345" cy="533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Mechanical pairing with Fake-FEB 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Power-up : 2.7/ 1.4 jumper to avoid power to other sections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via external connector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Power-up with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(post-programming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 check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Vout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LDO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Artix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via external connector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Polarfire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via external connector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 UFL I/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external signals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Artix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SkyWorks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(programming 125 MHz of Si5319 for VTRX+ communication)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consumptions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IBERT test (loopback tool integrated in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Vivado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to check link [MT-MPO adapter + fibers ]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Link IPBUS via VTRX+   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 on Fake-FEB via I2C from RDO 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Prg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ALCOR via Fake-FEB (via IPBUS → VTRX+)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ALCOR readout (via IPBUS → VTRX+) 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2196" y="1036323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3040" y="1334194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3602" y="1596552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3041" y="1925255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6502" y="2200491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8128" y="2526620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88244" y="3109534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4267" y="2782580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4208" y="3367518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2274" y="3713963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4533" y="3991012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4990" y="4272877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 descr="Badge Tick1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9345" y="4597912"/>
            <a:ext cx="346469" cy="34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 descr="Badge Tick1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6192" y="4875305"/>
            <a:ext cx="346469" cy="34646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"/>
          <p:cNvSpPr txBox="1"/>
          <p:nvPr/>
        </p:nvSpPr>
        <p:spPr>
          <a:xfrm>
            <a:off x="3774254" y="5546809"/>
            <a:ext cx="5236396" cy="7078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EA72E"/>
                </a:solidFill>
                <a:latin typeface="Arial"/>
                <a:ea typeface="Arial"/>
                <a:cs typeface="Arial"/>
                <a:sym typeface="Arial"/>
              </a:rPr>
              <a:t>Green light for mounting other 8 RDOs for November beam test</a:t>
            </a:r>
            <a:endParaRPr/>
          </a:p>
        </p:txBody>
      </p:sp>
      <p:sp>
        <p:nvSpPr>
          <p:cNvPr id="183" name="Google Shape;183;p5"/>
          <p:cNvSpPr/>
          <p:nvPr/>
        </p:nvSpPr>
        <p:spPr>
          <a:xfrm>
            <a:off x="7907472" y="1228724"/>
            <a:ext cx="1103178" cy="1813785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9234713" y="3111582"/>
            <a:ext cx="1103100" cy="2193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9192285" y="1744547"/>
            <a:ext cx="1692235" cy="7078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Before August</a:t>
            </a:r>
            <a:endParaRPr/>
          </a:p>
        </p:txBody>
      </p:sp>
      <p:sp>
        <p:nvSpPr>
          <p:cNvPr id="186" name="Google Shape;186;p5"/>
          <p:cNvSpPr txBox="1"/>
          <p:nvPr/>
        </p:nvSpPr>
        <p:spPr>
          <a:xfrm>
            <a:off x="10380324" y="3964192"/>
            <a:ext cx="1692235" cy="4001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4</a:t>
            </a:r>
            <a:endParaRPr/>
          </a:p>
        </p:txBody>
      </p:sp>
      <p:pic>
        <p:nvPicPr>
          <p:cNvPr id="188" name="Google Shape;188;p5" descr="A red and blue arrow in a circle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 title="Marchio_unib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"/>
          <p:cNvSpPr txBox="1"/>
          <p:nvPr/>
        </p:nvSpPr>
        <p:spPr>
          <a:xfrm>
            <a:off x="3017301" y="107002"/>
            <a:ext cx="7022049" cy="98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The Si5319 Clock and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the IBERT test</a:t>
            </a:r>
            <a:endParaRPr/>
          </a:p>
        </p:txBody>
      </p:sp>
      <p:sp>
        <p:nvSpPr>
          <p:cNvPr id="196" name="Google Shape;196;p6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pic>
        <p:nvPicPr>
          <p:cNvPr id="197" name="Google Shape;197;p6" descr="A screenshot of a computer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9936" y="1286601"/>
            <a:ext cx="7427250" cy="4428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6"/>
          <p:cNvSpPr txBox="1"/>
          <p:nvPr/>
        </p:nvSpPr>
        <p:spPr>
          <a:xfrm>
            <a:off x="6954275" y="3652174"/>
            <a:ext cx="4113300" cy="831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2.5 Gbs stable </a:t>
            </a:r>
            <a:r>
              <a:rPr lang="en-US" sz="1600" b="1">
                <a:solidFill>
                  <a:schemeClr val="dk1"/>
                </a:solidFill>
              </a:rPr>
              <a:t>loopback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(the max bandwidth of the VTRX+ is 10 Gb/s for each Tx and 2.5 Gb/s for Rx)</a:t>
            </a:r>
            <a:endParaRPr/>
          </a:p>
        </p:txBody>
      </p:sp>
      <p:sp>
        <p:nvSpPr>
          <p:cNvPr id="199" name="Google Shape;199;p6"/>
          <p:cNvSpPr txBox="1"/>
          <p:nvPr/>
        </p:nvSpPr>
        <p:spPr>
          <a:xfrm>
            <a:off x="8253561" y="5422712"/>
            <a:ext cx="3438525" cy="584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1019" b="-12242"/>
            </a:stretch>
          </a:blip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200" name="Google Shape;20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813" y="4218594"/>
            <a:ext cx="4204978" cy="213714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6"/>
          <p:cNvSpPr txBox="1"/>
          <p:nvPr/>
        </p:nvSpPr>
        <p:spPr>
          <a:xfrm>
            <a:off x="903314" y="3862928"/>
            <a:ext cx="2847975" cy="30773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Fiber loopback MT/MPO</a:t>
            </a:r>
            <a:endParaRPr/>
          </a:p>
        </p:txBody>
      </p:sp>
      <p:sp>
        <p:nvSpPr>
          <p:cNvPr id="202" name="Google Shape;202;p6"/>
          <p:cNvSpPr txBox="1"/>
          <p:nvPr/>
        </p:nvSpPr>
        <p:spPr>
          <a:xfrm>
            <a:off x="1883370" y="5547056"/>
            <a:ext cx="1049623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MT/MPO </a:t>
            </a:r>
            <a:endParaRPr/>
          </a:p>
        </p:txBody>
      </p:sp>
      <p:sp>
        <p:nvSpPr>
          <p:cNvPr id="203" name="Google Shape;203;p6"/>
          <p:cNvSpPr txBox="1"/>
          <p:nvPr/>
        </p:nvSpPr>
        <p:spPr>
          <a:xfrm>
            <a:off x="2571179" y="4378361"/>
            <a:ext cx="1049623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LC-to-LC</a:t>
            </a:r>
            <a:endParaRPr/>
          </a:p>
        </p:txBody>
      </p:sp>
      <p:pic>
        <p:nvPicPr>
          <p:cNvPr id="204" name="Google Shape;204;p6"/>
          <p:cNvPicPr preferRelativeResize="0"/>
          <p:nvPr/>
        </p:nvPicPr>
        <p:blipFill rotWithShape="1">
          <a:blip r:embed="rId7">
            <a:alphaModFix/>
          </a:blip>
          <a:srcRect t="19453" r="8907" b="45547"/>
          <a:stretch/>
        </p:blipFill>
        <p:spPr>
          <a:xfrm>
            <a:off x="407588" y="1171738"/>
            <a:ext cx="3741347" cy="25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6"/>
          <p:cNvSpPr txBox="1"/>
          <p:nvPr/>
        </p:nvSpPr>
        <p:spPr>
          <a:xfrm>
            <a:off x="854286" y="1212674"/>
            <a:ext cx="2847975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Si5319 125 MHz clock</a:t>
            </a:r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5</a:t>
            </a:r>
            <a:endParaRPr/>
          </a:p>
        </p:txBody>
      </p:sp>
      <p:pic>
        <p:nvPicPr>
          <p:cNvPr id="207" name="Google Shape;207;p6" descr="A red and blue arrow in a circle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 title="Marchio_unib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7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7"/>
          <p:cNvSpPr txBox="1"/>
          <p:nvPr/>
        </p:nvSpPr>
        <p:spPr>
          <a:xfrm>
            <a:off x="2826801" y="133403"/>
            <a:ext cx="7022049" cy="98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IPbus communication</a:t>
            </a:r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sp>
        <p:nvSpPr>
          <p:cNvPr id="216" name="Google Shape;216;p7"/>
          <p:cNvSpPr txBox="1"/>
          <p:nvPr/>
        </p:nvSpPr>
        <p:spPr>
          <a:xfrm>
            <a:off x="588713" y="1412182"/>
            <a:ext cx="514932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Ping test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Ethernet communication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achieved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7"/>
          <p:cNvPicPr preferRelativeResize="0"/>
          <p:nvPr/>
        </p:nvPicPr>
        <p:blipFill rotWithShape="1">
          <a:blip r:embed="rId4">
            <a:alphaModFix/>
          </a:blip>
          <a:srcRect l="8267" t="17536" r="14841" b="32468"/>
          <a:stretch/>
        </p:blipFill>
        <p:spPr>
          <a:xfrm>
            <a:off x="1368828" y="1970997"/>
            <a:ext cx="3126766" cy="371552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 txBox="1"/>
          <p:nvPr/>
        </p:nvSpPr>
        <p:spPr>
          <a:xfrm>
            <a:off x="5576888" y="1196836"/>
            <a:ext cx="619527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"/>
              <a:buAutoNum type="arabicPeriod" startAt="2"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of the IPbus communication to power on Fake-FEB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I2C on ALCOR BUS:</a:t>
            </a:r>
            <a:endParaRPr/>
          </a:p>
          <a:p>
            <a:pPr marL="800100" marR="0" lvl="1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test was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successful for all the FEBs 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current levels at FEB power on:</a:t>
            </a:r>
            <a:endParaRPr/>
          </a:p>
        </p:txBody>
      </p:sp>
      <p:pic>
        <p:nvPicPr>
          <p:cNvPr id="219" name="Google Shape;219;p7" descr="Several electronic devices on a shelf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3930" t="42880" r="68647" b="31539"/>
          <a:stretch/>
        </p:blipFill>
        <p:spPr>
          <a:xfrm>
            <a:off x="7088805" y="2995257"/>
            <a:ext cx="2936488" cy="205433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/>
        </p:nvSpPr>
        <p:spPr>
          <a:xfrm>
            <a:off x="6795506" y="5115489"/>
            <a:ext cx="3523086" cy="954067"/>
          </a:xfrm>
          <a:prstGeom prst="rect">
            <a:avLst/>
          </a:prstGeom>
          <a:noFill/>
          <a:ln w="2857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each FEB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1.4 V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Current limit: 500 mA</a:t>
            </a:r>
            <a:endParaRPr dirty="0"/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2.7 V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Current limit: 640 mA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 txBox="1"/>
          <p:nvPr/>
        </p:nvSpPr>
        <p:spPr>
          <a:xfrm>
            <a:off x="7185449" y="2637469"/>
            <a:ext cx="2743200" cy="338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Top FEBs consumptions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6</a:t>
            </a:r>
            <a:endParaRPr/>
          </a:p>
        </p:txBody>
      </p:sp>
      <p:pic>
        <p:nvPicPr>
          <p:cNvPr id="223" name="Google Shape;223;p7" descr="A red and blue arrow in a circle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 title="Marchio_unib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8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 txBox="1"/>
          <p:nvPr/>
        </p:nvSpPr>
        <p:spPr>
          <a:xfrm>
            <a:off x="2826801" y="133403"/>
            <a:ext cx="7022049" cy="98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Full ALCOR chain connected</a:t>
            </a:r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pic>
        <p:nvPicPr>
          <p:cNvPr id="232" name="Google Shape;232;p8" descr="A computer parts on a tabl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588" y="1468175"/>
            <a:ext cx="5699091" cy="427431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8"/>
          <p:cNvSpPr txBox="1"/>
          <p:nvPr/>
        </p:nvSpPr>
        <p:spPr>
          <a:xfrm>
            <a:off x="1463033" y="1094294"/>
            <a:ext cx="4252200" cy="338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ALCOR chain on the top Master-FEB</a:t>
            </a:r>
            <a:endParaRPr/>
          </a:p>
        </p:txBody>
      </p:sp>
      <p:sp>
        <p:nvSpPr>
          <p:cNvPr id="234" name="Google Shape;234;p8"/>
          <p:cNvSpPr txBox="1"/>
          <p:nvPr/>
        </p:nvSpPr>
        <p:spPr>
          <a:xfrm>
            <a:off x="3169482" y="2003318"/>
            <a:ext cx="1921058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Dual-ALCOR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FEB</a:t>
            </a:r>
            <a:endParaRPr dirty="0"/>
          </a:p>
        </p:txBody>
      </p:sp>
      <p:sp>
        <p:nvSpPr>
          <p:cNvPr id="235" name="Google Shape;235;p8"/>
          <p:cNvSpPr txBox="1"/>
          <p:nvPr/>
        </p:nvSpPr>
        <p:spPr>
          <a:xfrm>
            <a:off x="4292200" y="4325660"/>
            <a:ext cx="2016300" cy="338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AU15P Programmer</a:t>
            </a:r>
            <a:endParaRPr/>
          </a:p>
        </p:txBody>
      </p:sp>
      <p:sp>
        <p:nvSpPr>
          <p:cNvPr id="236" name="Google Shape;236;p8"/>
          <p:cNvSpPr txBox="1"/>
          <p:nvPr/>
        </p:nvSpPr>
        <p:spPr>
          <a:xfrm>
            <a:off x="1754792" y="4494915"/>
            <a:ext cx="1921058" cy="33855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Half of a PDU</a:t>
            </a:r>
            <a:endParaRPr/>
          </a:p>
        </p:txBody>
      </p:sp>
      <p:pic>
        <p:nvPicPr>
          <p:cNvPr id="237" name="Google Shape;237;p8" descr="A computer screen with a purple screen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t="24066" r="3245" b="34912"/>
          <a:stretch/>
        </p:blipFill>
        <p:spPr>
          <a:xfrm>
            <a:off x="7141806" y="3906005"/>
            <a:ext cx="4186689" cy="236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 descr="A computer screen with text on i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 l="4998" t="21562" r="161" b="34302"/>
          <a:stretch/>
        </p:blipFill>
        <p:spPr>
          <a:xfrm>
            <a:off x="7182891" y="1319865"/>
            <a:ext cx="4104520" cy="251307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 txBox="1"/>
          <p:nvPr/>
        </p:nvSpPr>
        <p:spPr>
          <a:xfrm>
            <a:off x="7076300" y="877499"/>
            <a:ext cx="4252200" cy="36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ALCOR chips were configured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240" name="Google Shape;24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7</a:t>
            </a:r>
            <a:endParaRPr/>
          </a:p>
        </p:txBody>
      </p:sp>
      <p:pic>
        <p:nvPicPr>
          <p:cNvPr id="241" name="Google Shape;241;p8" descr="A red and blue arrow in a circle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title="Marchio_unib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9" descr="A blue and black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000" y="0"/>
            <a:ext cx="1638736" cy="7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9"/>
          <p:cNvSpPr txBox="1"/>
          <p:nvPr/>
        </p:nvSpPr>
        <p:spPr>
          <a:xfrm>
            <a:off x="2826802" y="133404"/>
            <a:ext cx="6993474" cy="60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I2C Networks on board</a:t>
            </a:r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ftr" idx="11"/>
          </p:nvPr>
        </p:nvSpPr>
        <p:spPr>
          <a:xfrm>
            <a:off x="4292206" y="6513988"/>
            <a:ext cx="3615266" cy="21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70C0"/>
                </a:solidFill>
              </a:rPr>
              <a:t>kick-off DAQ meeting </a:t>
            </a:r>
            <a:endParaRPr sz="1100"/>
          </a:p>
        </p:txBody>
      </p:sp>
      <p:pic>
        <p:nvPicPr>
          <p:cNvPr id="250" name="Google Shape;250;p9" descr="A computer screen with white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11783" t="24316" r="20327" b="30876"/>
          <a:stretch/>
        </p:blipFill>
        <p:spPr>
          <a:xfrm>
            <a:off x="930929" y="1308685"/>
            <a:ext cx="5270066" cy="463755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9"/>
          <p:cNvSpPr txBox="1"/>
          <p:nvPr/>
        </p:nvSpPr>
        <p:spPr>
          <a:xfrm>
            <a:off x="6323539" y="1842361"/>
            <a:ext cx="5486402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Si5326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not reachable since it is not powered-on (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another Si5319 is mounted on the RDO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bottom FEBs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plugged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285750" marR="0" lvl="0" indent="-28575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ATTiny417 I2C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under development.</a:t>
            </a:r>
            <a:endParaRPr/>
          </a:p>
          <a:p>
            <a:pPr marL="285750" marR="0" lvl="0" indent="-28575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the temperature sensors were checked:</a:t>
            </a:r>
            <a:endParaRPr/>
          </a:p>
          <a:p>
            <a:pPr marL="742950" marR="0" lvl="1" indent="-285750" algn="just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ourier New"/>
              <a:buChar char="o"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 RDO #1: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sensor near the PDU SiPMs is not responding 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(0x4 NACK status).</a:t>
            </a:r>
            <a:endParaRPr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reworking by ARTEL 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production could be the reason.</a:t>
            </a:r>
            <a:endParaRPr/>
          </a:p>
          <a:p>
            <a:pPr marL="742950" marR="0" lvl="1" indent="-184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ourier New"/>
              <a:buChar char="o"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RDO #2 sensor is working and responding!</a:t>
            </a:r>
            <a:endParaRPr/>
          </a:p>
          <a:p>
            <a:pPr marL="742950" marR="0" lvl="1" indent="-184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8</a:t>
            </a:r>
            <a:endParaRPr/>
          </a:p>
        </p:txBody>
      </p:sp>
      <p:pic>
        <p:nvPicPr>
          <p:cNvPr id="253" name="Google Shape;253;p9" descr="A red and blue arrow in a circl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5036" y="0"/>
            <a:ext cx="1029084" cy="74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" title="Marchio_unib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49" y="51975"/>
            <a:ext cx="1123077" cy="81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1101</Words>
  <Application>Microsoft Office PowerPoint</Application>
  <PresentationFormat>Widescreen</PresentationFormat>
  <Paragraphs>185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Play</vt:lpstr>
      <vt:lpstr>Wingdings</vt:lpstr>
      <vt:lpstr>Courier New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Sandro Geminiani</dc:creator>
  <cp:lastModifiedBy>Sandro Geminiani</cp:lastModifiedBy>
  <cp:revision>3</cp:revision>
  <dcterms:created xsi:type="dcterms:W3CDTF">2025-09-01T12:38:00Z</dcterms:created>
  <dcterms:modified xsi:type="dcterms:W3CDTF">2025-09-05T09:25:38Z</dcterms:modified>
</cp:coreProperties>
</file>