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4CFF-5A9E-4762-A9FA-BBBC135909C3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ED7B4-48C7-43D0-A341-7C911B7F2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00DC-AE81-584A-A56E-3984E1EB5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96AD2-5681-A38C-2D5D-D6FAFE31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FC59-F4A2-9B62-24C2-BCF34EE3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1A8D-8DC5-4388-B841-5FFDD4CE0631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FBEE-8D25-B6C7-C673-64B1115E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15A3-C61C-3945-9023-D1089078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2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8D14-76B1-341E-103B-EACCCCAF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A2514-C7E8-4EAF-60D2-5BA1CC091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D7AD-9448-5521-8046-E86F35E5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151B-2F7F-41C0-AE7B-B8753A656FFE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45DA-8E98-F5CA-550A-6E80F241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226E-1EC3-A79D-30E9-1FE19201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A45FF-6A96-AF4F-B392-DE8783312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DCC31-B78B-E141-2DB2-E4D7D44B3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B310-A135-33AE-3E2E-4D80FB13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ABC-54F3-45BD-8B0A-57D0AF726BEB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6590-27FF-2753-2851-41AE66CF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2EF8B-C922-89F3-341C-D299EB84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9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5192-01D4-A410-DEA3-92061DF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DB1F-5B5B-21CA-DAF6-9A570B02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89A6-8A0F-102B-B3A2-1ADE0AF5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38EB-B9D9-4700-A5DE-DE40F444DDC8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2680-B41C-92BD-90AB-FC151E89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3BCE7-2D14-350D-E8F5-D70BCB32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73BE-8E61-DDB6-F695-794559BA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185C-D6E0-6B41-9F9A-9CDD320C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C6C0-063C-6F54-A1CC-64CC365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B769-BA91-422E-A29B-17434469CC0A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728F4-9F4A-5118-0E77-9F751A06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7AB5-AF88-F8C2-EB02-DB9BBA3C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3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61AE-2C05-4B8A-F5D3-B070BBB6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8B58-1126-FA2D-5FA4-DB7475D2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5F328-93D6-58F3-9A95-59D5DC1B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29CD7-2376-F873-658C-0EAAD9D5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ECB-2AD8-4F07-B27E-FAC59B47A9BB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54AD0-84C3-91A4-541A-BD395516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016B-1DC4-33A1-5B3F-1345A3D4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67D3-B376-C641-8EBB-5DB812C4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7984-9B6F-6EAC-DC84-E5417319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8B0D7-D1FD-8EAE-52CA-C5E208DE5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9DF01-2286-0820-8BD5-E58FF5EA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BF9D9-BA9D-F876-0CA0-35F4E5D3E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B8F7F-50B4-AEDD-B0FA-A5FDC6F5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EA5C-ACCC-4853-AACA-3AA3D4516406}" type="datetime1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5FBEB-9376-E800-2582-6F5E3CF2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ECDC5-EFCE-1303-F07C-992AE1DB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8F48-78B3-0780-225A-DACFE9F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9848-3952-63EC-71F9-8EE63ECB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CB17-4D87-4D57-BB32-0E6FEE0CFE44}" type="datetime1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6FB10-9D1D-D26F-249D-2009A605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83DA1-8576-8408-FDE2-56C96761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4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94223-A27D-3121-D066-482105B8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032B-BFF4-4D98-B604-FC6B58FFFB85}" type="datetime1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E1F33-46FD-96E4-40FA-05D49FB1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89E2B-1179-3300-F282-731D3F52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A64C-849D-EA5E-6378-54675D33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4871-E5F4-3C2D-5410-48868810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1A710-B186-B951-A831-3AA57E71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C59CE-C5B1-17E8-F697-D8A73A4D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9241-751E-49D5-A1E2-AE0F0999C528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B39BE-08F5-480E-806B-11353F59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A80B-A4C9-73C1-349D-A3DACF0D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C55C-EFCE-8230-D287-76008A4B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5B6DD-25B9-A722-2CD4-78161E421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0D8D0-0088-DDF0-4686-C61CB7E4D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3196C-F1EF-3E44-2FEE-703A8D04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02B-76A9-44B9-92C3-B6E112A3875C}" type="datetime1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94D99-1241-EA07-80E6-E459461A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sipm4EIC-electronics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DCE14-64A1-E37F-FD22-1477F386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1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FDCA2-46E9-0332-2E31-984F9ACD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92D9-AA36-2F0A-4BB1-6DB84C07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BE262-0618-8144-392C-F41B35678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951D81-AE72-4E28-BB7A-1478A7490168}" type="datetime1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7810-7916-4F22-B85C-DF648DB37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sipm4EIC-electronics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4E1A-26BD-CDE3-23F8-2A9424F19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AAE87-5C5B-4F8A-AE74-C2F8A2F39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0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506BC49-451A-8E88-D296-E5F4C0BD4634}"/>
              </a:ext>
            </a:extLst>
          </p:cNvPr>
          <p:cNvSpPr txBox="1">
            <a:spLocks/>
          </p:cNvSpPr>
          <p:nvPr/>
        </p:nvSpPr>
        <p:spPr>
          <a:xfrm>
            <a:off x="2075597" y="1369287"/>
            <a:ext cx="4580687" cy="189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noProof="0" dirty="0">
                <a:solidFill>
                  <a:schemeClr val="accent1">
                    <a:lumMod val="75000"/>
                  </a:schemeClr>
                </a:solidFill>
              </a:rPr>
              <a:t>Debugging status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of the RDO card </a:t>
            </a:r>
            <a:endParaRPr lang="en-US" sz="48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0F4481C-34C1-E451-A154-8A24B2084F07}"/>
              </a:ext>
            </a:extLst>
          </p:cNvPr>
          <p:cNvSpPr txBox="1">
            <a:spLocks/>
          </p:cNvSpPr>
          <p:nvPr/>
        </p:nvSpPr>
        <p:spPr>
          <a:xfrm>
            <a:off x="1082886" y="4544449"/>
            <a:ext cx="6566110" cy="132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noProof="0" dirty="0">
                <a:solidFill>
                  <a:srgbClr val="0070C0"/>
                </a:solidFill>
              </a:rPr>
              <a:t>Author: </a:t>
            </a:r>
            <a:r>
              <a:rPr lang="en-US" sz="2000" noProof="0" dirty="0">
                <a:solidFill>
                  <a:srgbClr val="0070C0"/>
                </a:solidFill>
              </a:rPr>
              <a:t>Sandro Geminiani, Pietro Antonioli, Davide </a:t>
            </a:r>
            <a:r>
              <a:rPr lang="en-US" sz="2000" noProof="0" dirty="0" err="1">
                <a:solidFill>
                  <a:srgbClr val="0070C0"/>
                </a:solidFill>
              </a:rPr>
              <a:t>Falchieri</a:t>
            </a:r>
            <a:r>
              <a:rPr lang="en-US" sz="2000" noProof="0" dirty="0">
                <a:solidFill>
                  <a:srgbClr val="0070C0"/>
                </a:solidFill>
              </a:rPr>
              <a:t>, Luigi </a:t>
            </a:r>
            <a:r>
              <a:rPr lang="en-US" sz="2000" noProof="0" dirty="0" err="1">
                <a:solidFill>
                  <a:srgbClr val="0070C0"/>
                </a:solidFill>
              </a:rPr>
              <a:t>Rignanese</a:t>
            </a:r>
            <a:r>
              <a:rPr lang="en-US" sz="2000" noProof="0" dirty="0">
                <a:solidFill>
                  <a:srgbClr val="0070C0"/>
                </a:solidFill>
              </a:rPr>
              <a:t>, Giovanni </a:t>
            </a:r>
            <a:r>
              <a:rPr lang="en-US" sz="2000" noProof="0" dirty="0" err="1">
                <a:solidFill>
                  <a:srgbClr val="0070C0"/>
                </a:solidFill>
              </a:rPr>
              <a:t>Torromeo</a:t>
            </a:r>
            <a:endParaRPr lang="en-US" sz="2000" noProof="0" dirty="0">
              <a:solidFill>
                <a:srgbClr val="0070C0"/>
              </a:solidFill>
            </a:endParaRPr>
          </a:p>
          <a:p>
            <a:pPr algn="l"/>
            <a:r>
              <a:rPr lang="en-US" sz="2000" b="1" noProof="0" dirty="0">
                <a:solidFill>
                  <a:srgbClr val="0070C0"/>
                </a:solidFill>
              </a:rPr>
              <a:t>Date: </a:t>
            </a:r>
            <a:r>
              <a:rPr lang="en-US" sz="2000" noProof="0" dirty="0">
                <a:solidFill>
                  <a:srgbClr val="0070C0"/>
                </a:solidFill>
              </a:rPr>
              <a:t>02/09/2025</a:t>
            </a:r>
          </a:p>
        </p:txBody>
      </p:sp>
      <p:pic>
        <p:nvPicPr>
          <p:cNvPr id="11" name="Picture 10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97072C9C-08C6-2702-54D8-E19E6D6E0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745D4DE0-9E75-4B7E-4EF8-7EE15B2D3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pic>
        <p:nvPicPr>
          <p:cNvPr id="15" name="Picture 14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2B1CDB3C-611A-DAAE-A254-911D0DE0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0BCDCF-2C2A-80C6-A409-086ADCA482E1}"/>
              </a:ext>
            </a:extLst>
          </p:cNvPr>
          <p:cNvCxnSpPr>
            <a:cxnSpLocks/>
          </p:cNvCxnSpPr>
          <p:nvPr/>
        </p:nvCxnSpPr>
        <p:spPr>
          <a:xfrm>
            <a:off x="1082886" y="4056857"/>
            <a:ext cx="633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CE6D6D8-1ADE-2754-6248-1F284C1FF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66040" y="2276676"/>
            <a:ext cx="5518659" cy="25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0910-8D4A-4D7A-631E-F7AE0264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971724F5-D56E-1C44-4648-66E68D50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8D2161D6-235D-75B8-3784-031BF5C5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1A514F55-2C3F-0729-D104-185FBEFF9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75BA-E06A-A77F-42DE-AD2FA8AB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5C059F-170A-4C4A-BBD3-618D3BE6E070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Next steps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7370A-018C-FD99-8273-B028C3C2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884B3-8B85-1A47-0DCD-5AB553B82985}"/>
              </a:ext>
            </a:extLst>
          </p:cNvPr>
          <p:cNvSpPr txBox="1"/>
          <p:nvPr/>
        </p:nvSpPr>
        <p:spPr>
          <a:xfrm>
            <a:off x="2219696" y="740941"/>
            <a:ext cx="823625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noProof="0" dirty="0"/>
          </a:p>
          <a:p>
            <a:endParaRPr lang="en-US" noProof="0" dirty="0"/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noProof="0" dirty="0"/>
              <a:t>Plug the bottom FEBs to test the full-PDU hardware and check power consumptions.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noProof="0" dirty="0"/>
              <a:t>Test the readout chain to check the output frequency of ALCOR</a:t>
            </a:r>
            <a:r>
              <a:rPr lang="en-US" noProof="0" dirty="0"/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noProof="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sz="2400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OK to ARTEL for production</a:t>
            </a:r>
            <a:endParaRPr lang="en-US" sz="2400" b="1" noProof="0" dirty="0">
              <a:solidFill>
                <a:srgbClr val="00B050"/>
              </a:solidFill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b="1" noProof="0" dirty="0"/>
              <a:t>Test the full PDU readout, considering 8 ALCOR chips connected.</a:t>
            </a:r>
          </a:p>
          <a:p>
            <a:pPr marL="342900" indent="-342900" algn="ctr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b="1" noProof="0" dirty="0"/>
              <a:t>Integrate the RDO system into the </a:t>
            </a:r>
            <a:r>
              <a:rPr lang="en-US" b="1" noProof="0" dirty="0" err="1"/>
              <a:t>dRICH</a:t>
            </a:r>
            <a:r>
              <a:rPr lang="en-US" b="1" noProof="0" dirty="0"/>
              <a:t> prototype.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68A964-F044-C7E2-A318-27612754CA82}"/>
              </a:ext>
            </a:extLst>
          </p:cNvPr>
          <p:cNvSpPr txBox="1">
            <a:spLocks/>
          </p:cNvSpPr>
          <p:nvPr/>
        </p:nvSpPr>
        <p:spPr>
          <a:xfrm>
            <a:off x="2826800" y="5221846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341211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92048-5E12-EA2C-AD03-D6757DB7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DF2859C4-6163-67B0-81B2-55F59C7F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3441718A-6AA4-0D87-5F3A-C620AAB56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37DA9D80-5770-881B-213B-6695B2087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236A-1960-DC8B-9EDC-D24FDBD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691BD1-BBE9-2963-2F58-C84D286A8D45}"/>
              </a:ext>
            </a:extLst>
          </p:cNvPr>
          <p:cNvSpPr txBox="1">
            <a:spLocks/>
          </p:cNvSpPr>
          <p:nvPr/>
        </p:nvSpPr>
        <p:spPr>
          <a:xfrm>
            <a:off x="2584975" y="2714678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Backup slides</a:t>
            </a:r>
          </a:p>
          <a:p>
            <a:pPr>
              <a:spcBef>
                <a:spcPts val="0"/>
              </a:spcBef>
            </a:pPr>
            <a:endParaRPr lang="en-US" sz="36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8FFD15-6276-FDDF-E098-D7CE9BA5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211099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4F9CB-5261-3012-194D-BC6CE118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4907F66E-9953-4ED6-B082-CD92A439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8B583906-E69B-A874-5A7D-5F896982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D1ECAED-A09E-39AB-D2A5-720DABAD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D2E5-270A-7E0D-5292-0DBFE0E2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663739-429E-1ED8-E8DF-5B711DC6DB20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RDO hardware debugging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7B21DE-8A96-CFD3-2097-2C6BB88C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 dirty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0AFDEF-5185-E720-9349-EB1E26320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17" y="759483"/>
            <a:ext cx="10653683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5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DE3D9-4B87-F19E-1FDD-FECF9424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00032635-889B-5113-3CCC-EA2CE304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6D926534-EF95-051F-68CF-E83669AC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F68F0477-BF18-4021-64C5-3E8DBDCF8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429E-00B3-3B33-ECC8-BA7780BE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6A6566-CD17-DFE4-5557-BE1EA6CDA06F}"/>
              </a:ext>
            </a:extLst>
          </p:cNvPr>
          <p:cNvSpPr txBox="1">
            <a:spLocks/>
          </p:cNvSpPr>
          <p:nvPr/>
        </p:nvSpPr>
        <p:spPr>
          <a:xfrm>
            <a:off x="2584974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FEB power rails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402B2B-994F-292C-98B8-1A88A4A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 dirty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6818B-2F5B-55BF-88BF-B2107E549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8" y="813386"/>
            <a:ext cx="7895263" cy="54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96C8-2046-4BAA-96AC-3AB29F59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62E54AA9-5914-CB7F-B8F9-1E9FC3DE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4015CE6D-BFDB-2949-64C2-59D5605BE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8A248605-5B83-BB04-D2A9-B5F42F322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37E1-1940-E05B-B2C2-04F9F9E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83F367-4079-DE37-D79C-7EE9ABFBA666}"/>
              </a:ext>
            </a:extLst>
          </p:cNvPr>
          <p:cNvSpPr txBox="1">
            <a:spLocks/>
          </p:cNvSpPr>
          <p:nvPr/>
        </p:nvSpPr>
        <p:spPr>
          <a:xfrm>
            <a:off x="3017301" y="107002"/>
            <a:ext cx="6777889" cy="638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RDO first evaluation test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22E48A-158D-77F5-58CA-7FB58835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39A28-8FEC-22B6-FD98-6698B951F1A2}"/>
              </a:ext>
            </a:extLst>
          </p:cNvPr>
          <p:cNvSpPr txBox="1"/>
          <p:nvPr/>
        </p:nvSpPr>
        <p:spPr>
          <a:xfrm>
            <a:off x="739588" y="1036323"/>
            <a:ext cx="1096134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Mechanical pairing with fake-FEB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Power-up : 2.7/ 1.4 jumper to avoid power to other sections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uC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Power-up with </a:t>
            </a:r>
            <a:r>
              <a:rPr lang="en-US" sz="1600" noProof="0" dirty="0" err="1"/>
              <a:t>uC</a:t>
            </a:r>
            <a:r>
              <a:rPr lang="en-US" sz="1600" noProof="0" dirty="0"/>
              <a:t> (post-programming </a:t>
            </a:r>
            <a:r>
              <a:rPr lang="en-US" sz="1600" noProof="0" dirty="0" err="1"/>
              <a:t>uC</a:t>
            </a:r>
            <a:r>
              <a:rPr lang="en-US" sz="1600" noProof="0" dirty="0"/>
              <a:t>): check </a:t>
            </a:r>
            <a:r>
              <a:rPr lang="en-US" sz="1600" noProof="0" dirty="0" err="1"/>
              <a:t>Vout</a:t>
            </a:r>
            <a:r>
              <a:rPr lang="en-US" sz="1600" noProof="0" dirty="0"/>
              <a:t> LDO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Artix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Polarfire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Check  UFL I/</a:t>
            </a:r>
            <a:r>
              <a:rPr lang="en-US" sz="1600" noProof="0" dirty="0" err="1"/>
              <a:t>Os</a:t>
            </a:r>
            <a:r>
              <a:rPr lang="en-US" sz="1600" noProof="0" dirty="0">
                <a:sym typeface="Wingdings" panose="05000000000000000000" pitchFamily="2" charset="2"/>
              </a:rPr>
              <a:t>  For external signals </a:t>
            </a:r>
            <a:endParaRPr lang="en-US" sz="1600" noProof="0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Artix</a:t>
            </a:r>
            <a:r>
              <a:rPr lang="en-US" sz="1600" noProof="0" dirty="0"/>
              <a:t> → </a:t>
            </a:r>
            <a:r>
              <a:rPr lang="en-US" sz="1600" noProof="0" dirty="0" err="1"/>
              <a:t>SkyWorks</a:t>
            </a:r>
            <a:r>
              <a:rPr lang="en-US" sz="1600" noProof="0" dirty="0"/>
              <a:t>  (programming 125 MHz of Si5319 for VTRX+ communication)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Check consumptions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IBERT test (loopback tool integrated in </a:t>
            </a:r>
            <a:r>
              <a:rPr lang="en-US" sz="1600" noProof="0" dirty="0" err="1"/>
              <a:t>Vivado</a:t>
            </a:r>
            <a:r>
              <a:rPr lang="en-US" sz="1600" noProof="0" dirty="0"/>
              <a:t>) to check link [MT-MPO adapter + fibers ]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Link IPBUS via VTRX+  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Turn on fake-FEB via I2C from RDO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</a:t>
            </a:r>
            <a:r>
              <a:rPr lang="en-US" sz="1600" noProof="0" dirty="0" err="1"/>
              <a:t>Prg</a:t>
            </a:r>
            <a:r>
              <a:rPr lang="en-US" sz="1600" noProof="0" dirty="0"/>
              <a:t> ALCOR via fake-FEB (via IPBUS → VTRX+)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ALCOR readout (via IPBUS → VTRX+) </a:t>
            </a:r>
          </a:p>
          <a:p>
            <a:pPr marL="342900" indent="-342900">
              <a:buFont typeface="+mj-lt"/>
              <a:buAutoNum type="arabicPeriod"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marL="342900" indent="-34290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86FF2-7725-8120-32D3-EF5651FBF3B8}"/>
              </a:ext>
            </a:extLst>
          </p:cNvPr>
          <p:cNvSpPr txBox="1"/>
          <p:nvPr/>
        </p:nvSpPr>
        <p:spPr>
          <a:xfrm>
            <a:off x="3774254" y="5546809"/>
            <a:ext cx="52363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F0000"/>
                </a:solidFill>
              </a:rPr>
              <a:t>Green light for mounting other 8 RDOs for test-beam ?</a:t>
            </a:r>
          </a:p>
        </p:txBody>
      </p:sp>
    </p:spTree>
    <p:extLst>
      <p:ext uri="{BB962C8B-B14F-4D97-AF65-F5344CB8AC3E}">
        <p14:creationId xmlns:p14="http://schemas.microsoft.com/office/powerpoint/2010/main" val="21490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5F39-07AB-ADF7-B5C9-FA1936C9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4B6C1D3B-1EAA-DBD7-6BDF-911934E6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F9ED2958-E695-9CFB-25BF-61EEC51C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F5AA4617-ACDD-E753-EC9F-9569BBD74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F40A-E29C-3085-9947-F6B142A0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2098E1-77A0-C013-587F-05B3B1D9E43A}"/>
              </a:ext>
            </a:extLst>
          </p:cNvPr>
          <p:cNvSpPr txBox="1">
            <a:spLocks/>
          </p:cNvSpPr>
          <p:nvPr/>
        </p:nvSpPr>
        <p:spPr>
          <a:xfrm>
            <a:off x="3017301" y="107002"/>
            <a:ext cx="6777889" cy="638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RDO first evaluation test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AEEC2-6A4F-0A37-C6F7-535DD9EE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00B29-A6F7-3C16-B931-461BD80FCC09}"/>
              </a:ext>
            </a:extLst>
          </p:cNvPr>
          <p:cNvSpPr txBox="1"/>
          <p:nvPr/>
        </p:nvSpPr>
        <p:spPr>
          <a:xfrm>
            <a:off x="739588" y="1036323"/>
            <a:ext cx="1096134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Mechanical pairing with fake-FEB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Power-up : 2.7/ 1.4 jumper to avoid power to other sections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uC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Power-up with </a:t>
            </a:r>
            <a:r>
              <a:rPr lang="en-US" sz="1600" noProof="0" dirty="0" err="1"/>
              <a:t>uC</a:t>
            </a:r>
            <a:r>
              <a:rPr lang="en-US" sz="1600" noProof="0" dirty="0"/>
              <a:t> (post-programming </a:t>
            </a:r>
            <a:r>
              <a:rPr lang="en-US" sz="1600" noProof="0" dirty="0" err="1"/>
              <a:t>uC</a:t>
            </a:r>
            <a:r>
              <a:rPr lang="en-US" sz="1600" noProof="0" dirty="0"/>
              <a:t>): check </a:t>
            </a:r>
            <a:r>
              <a:rPr lang="en-US" sz="1600" noProof="0" dirty="0" err="1"/>
              <a:t>Vout</a:t>
            </a:r>
            <a:r>
              <a:rPr lang="en-US" sz="1600" noProof="0" dirty="0"/>
              <a:t> LDO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Artix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Polarfire</a:t>
            </a:r>
            <a:r>
              <a:rPr lang="en-US" sz="1600" noProof="0" dirty="0"/>
              <a:t> via external connector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Check  UFL I/</a:t>
            </a:r>
            <a:r>
              <a:rPr lang="en-US" sz="1600" noProof="0" dirty="0" err="1"/>
              <a:t>Os</a:t>
            </a:r>
            <a:r>
              <a:rPr lang="en-US" sz="1600" noProof="0" dirty="0"/>
              <a:t> </a:t>
            </a:r>
            <a:r>
              <a:rPr lang="en-US" sz="1600" noProof="0" dirty="0">
                <a:sym typeface="Wingdings" panose="05000000000000000000" pitchFamily="2" charset="2"/>
              </a:rPr>
              <a:t> For external signals </a:t>
            </a:r>
            <a:endParaRPr lang="en-US" sz="1600" noProof="0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 err="1"/>
              <a:t>Prg</a:t>
            </a:r>
            <a:r>
              <a:rPr lang="en-US" sz="1600" noProof="0" dirty="0"/>
              <a:t> </a:t>
            </a:r>
            <a:r>
              <a:rPr lang="en-US" sz="1600" noProof="0" dirty="0" err="1"/>
              <a:t>Artix</a:t>
            </a:r>
            <a:r>
              <a:rPr lang="en-US" sz="1600" noProof="0" dirty="0"/>
              <a:t> → </a:t>
            </a:r>
            <a:r>
              <a:rPr lang="en-US" sz="1600" noProof="0" dirty="0" err="1"/>
              <a:t>SkyWorks</a:t>
            </a:r>
            <a:r>
              <a:rPr lang="en-US" sz="1600" noProof="0" dirty="0"/>
              <a:t>  (programming 125 MHz of Si5319 for VTRX+ communication)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Check consumptions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IBERT test (loopback tool integrated in </a:t>
            </a:r>
            <a:r>
              <a:rPr lang="en-US" sz="1600" noProof="0" dirty="0" err="1"/>
              <a:t>Vivado</a:t>
            </a:r>
            <a:r>
              <a:rPr lang="en-US" sz="1600" noProof="0" dirty="0"/>
              <a:t>) to check link [MT-MPO adapter + fibers ]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Link IPBUS via VTRX+  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Turn on fake-FEB via I2C from RDO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</a:t>
            </a:r>
            <a:r>
              <a:rPr lang="en-US" sz="1600" noProof="0" dirty="0" err="1"/>
              <a:t>Prg</a:t>
            </a:r>
            <a:r>
              <a:rPr lang="en-US" sz="1600" noProof="0" dirty="0"/>
              <a:t> ALCOR via fake-FEB (via IPBUS → VTRX+)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600" noProof="0" dirty="0"/>
              <a:t> ALCOR readout (via IPBUS → VTRX+) </a:t>
            </a:r>
          </a:p>
          <a:p>
            <a:pPr marL="342900" indent="-342900">
              <a:buFont typeface="+mj-lt"/>
              <a:buAutoNum type="arabicPeriod"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marL="342900" indent="-342900">
              <a:buFont typeface="+mj-lt"/>
              <a:buAutoNum type="arabicPeriod"/>
            </a:pPr>
            <a:endParaRPr lang="en-US" noProof="0" dirty="0"/>
          </a:p>
        </p:txBody>
      </p: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72355991-E174-9C89-22C6-E27AA2D48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8971" y="1036323"/>
            <a:ext cx="346469" cy="346469"/>
          </a:xfrm>
          <a:prstGeom prst="rect">
            <a:avLst/>
          </a:prstGeom>
        </p:spPr>
      </p:pic>
      <p:pic>
        <p:nvPicPr>
          <p:cNvPr id="8" name="Graphic 7" descr="Badge Tick1 with solid fill">
            <a:extLst>
              <a:ext uri="{FF2B5EF4-FFF2-40B4-BE49-F238E27FC236}">
                <a16:creationId xmlns:a16="http://schemas.microsoft.com/office/drawing/2014/main" id="{15A56225-0AB8-B1AF-5E0A-333BA503C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245" y="1316442"/>
            <a:ext cx="346469" cy="346469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26385BB5-142D-97C9-E2C2-AB0B9290A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2502" y="1603852"/>
            <a:ext cx="346469" cy="346469"/>
          </a:xfrm>
          <a:prstGeom prst="rect">
            <a:avLst/>
          </a:prstGeom>
        </p:spPr>
      </p:pic>
      <p:pic>
        <p:nvPicPr>
          <p:cNvPr id="10" name="Graphic 9" descr="Badge Tick1 with solid fill">
            <a:extLst>
              <a:ext uri="{FF2B5EF4-FFF2-40B4-BE49-F238E27FC236}">
                <a16:creationId xmlns:a16="http://schemas.microsoft.com/office/drawing/2014/main" id="{C963F32D-5C75-612A-2D67-25118F3B0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244" y="1943030"/>
            <a:ext cx="346469" cy="346469"/>
          </a:xfrm>
          <a:prstGeom prst="rect">
            <a:avLst/>
          </a:prstGeom>
        </p:spPr>
      </p:pic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A77183CF-4F55-98B9-B299-84315340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3612" y="2196145"/>
            <a:ext cx="346469" cy="346469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922CFF6F-985C-019F-6E1F-03DE75EE1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2659" y="2515604"/>
            <a:ext cx="346469" cy="346469"/>
          </a:xfrm>
          <a:prstGeom prst="rect">
            <a:avLst/>
          </a:prstGeom>
        </p:spPr>
      </p:pic>
      <p:pic>
        <p:nvPicPr>
          <p:cNvPr id="14" name="Graphic 13" descr="Badge Tick1 with solid fill">
            <a:extLst>
              <a:ext uri="{FF2B5EF4-FFF2-40B4-BE49-F238E27FC236}">
                <a16:creationId xmlns:a16="http://schemas.microsoft.com/office/drawing/2014/main" id="{26030E47-12D9-2663-3494-CB7F9CBE5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4855" y="3058671"/>
            <a:ext cx="346469" cy="346469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FF85C564-5D73-A771-2FBB-8C25FC24A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8536" y="2803700"/>
            <a:ext cx="346469" cy="346469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D0F42D92-F136-D5CB-CAE4-85F07F65B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4208" y="3367518"/>
            <a:ext cx="346469" cy="346469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E6BBD3C2-50D9-52A2-B716-5CCDC4251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1324" y="3712438"/>
            <a:ext cx="346469" cy="346469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6A9D9D84-F6BB-B650-0C5C-0831753B0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2993" y="4034912"/>
            <a:ext cx="346469" cy="346469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40624A43-B482-2AD5-BC8A-2D0E6E108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0081" y="4251443"/>
            <a:ext cx="346469" cy="346469"/>
          </a:xfrm>
          <a:prstGeom prst="rect">
            <a:avLst/>
          </a:prstGeom>
        </p:spPr>
      </p:pic>
      <p:pic>
        <p:nvPicPr>
          <p:cNvPr id="21" name="Graphic 20" descr="Badge Tick1 with solid fill">
            <a:extLst>
              <a:ext uri="{FF2B5EF4-FFF2-40B4-BE49-F238E27FC236}">
                <a16:creationId xmlns:a16="http://schemas.microsoft.com/office/drawing/2014/main" id="{07AA8901-DA2D-D061-3ACE-ED9ED4851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5495" y="4597912"/>
            <a:ext cx="346469" cy="346469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0EA24E2F-02CE-AC1B-1F75-5A8ED5D40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5360" y="4889168"/>
            <a:ext cx="346469" cy="3464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BCF1AC-4478-EAC9-098E-5E44745A297E}"/>
              </a:ext>
            </a:extLst>
          </p:cNvPr>
          <p:cNvSpPr txBox="1"/>
          <p:nvPr/>
        </p:nvSpPr>
        <p:spPr>
          <a:xfrm>
            <a:off x="3774254" y="5546809"/>
            <a:ext cx="52363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FC000"/>
                </a:solidFill>
              </a:rPr>
              <a:t>Green light for mounting other 8 RDOs for test-beam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0EE083C-83E8-C2DC-FBEC-A8ECECE9EDDF}"/>
              </a:ext>
            </a:extLst>
          </p:cNvPr>
          <p:cNvSpPr/>
          <p:nvPr/>
        </p:nvSpPr>
        <p:spPr>
          <a:xfrm>
            <a:off x="7907472" y="1228724"/>
            <a:ext cx="1103178" cy="18137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36EB018-8A64-4F95-8292-7106AAA03812}"/>
              </a:ext>
            </a:extLst>
          </p:cNvPr>
          <p:cNvSpPr/>
          <p:nvPr/>
        </p:nvSpPr>
        <p:spPr>
          <a:xfrm>
            <a:off x="9122950" y="3111582"/>
            <a:ext cx="1103178" cy="21931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43395E-B655-C86A-AC44-74977CF9C410}"/>
              </a:ext>
            </a:extLst>
          </p:cNvPr>
          <p:cNvSpPr txBox="1"/>
          <p:nvPr/>
        </p:nvSpPr>
        <p:spPr>
          <a:xfrm>
            <a:off x="9192285" y="1744547"/>
            <a:ext cx="169223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F0000"/>
                </a:solidFill>
              </a:rPr>
              <a:t>Meeting:</a:t>
            </a:r>
          </a:p>
          <a:p>
            <a:pPr algn="ctr"/>
            <a:r>
              <a:rPr lang="en-US" sz="2000" b="1" noProof="0" dirty="0">
                <a:solidFill>
                  <a:srgbClr val="FF0000"/>
                </a:solidFill>
              </a:rPr>
              <a:t>29/07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8FBE19-4773-50E3-FF07-BA7A7799B93D}"/>
              </a:ext>
            </a:extLst>
          </p:cNvPr>
          <p:cNvSpPr txBox="1"/>
          <p:nvPr/>
        </p:nvSpPr>
        <p:spPr>
          <a:xfrm>
            <a:off x="10380324" y="3964192"/>
            <a:ext cx="16922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99670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30E3B-F2BA-5FBF-C114-15AE6F9A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DF0B0226-7940-0248-F3DB-94C19CD91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B79027F4-BAFD-59ED-944D-EF0810AF1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3E14EB3-88E0-C695-7858-DAFB946EA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E661-CDCD-0513-6BEC-F6D7D2C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BE8663-D26D-50CC-66E5-0D313F4B77D2}"/>
              </a:ext>
            </a:extLst>
          </p:cNvPr>
          <p:cNvSpPr txBox="1">
            <a:spLocks/>
          </p:cNvSpPr>
          <p:nvPr/>
        </p:nvSpPr>
        <p:spPr>
          <a:xfrm>
            <a:off x="3017301" y="107002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The Si5319 Clock and </a:t>
            </a:r>
          </a:p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the IBERT test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759FCBC-145A-1915-3A70-DE5D01C2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29" name="Picture 2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893618-EE20-C3CA-0F8B-F8EC58B1F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36" y="1286601"/>
            <a:ext cx="7427250" cy="44284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EB9352-29CB-4E4E-9BAF-43BCA95E6111}"/>
              </a:ext>
            </a:extLst>
          </p:cNvPr>
          <p:cNvSpPr txBox="1"/>
          <p:nvPr/>
        </p:nvSpPr>
        <p:spPr>
          <a:xfrm>
            <a:off x="6948636" y="4367829"/>
            <a:ext cx="284797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2.5 </a:t>
            </a:r>
            <a:r>
              <a:rPr lang="en-US" sz="1600" noProof="0" dirty="0" err="1"/>
              <a:t>Gbs</a:t>
            </a:r>
            <a:r>
              <a:rPr lang="en-US" sz="1600" noProof="0" dirty="0"/>
              <a:t> loopback stable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394287-CD46-FB31-1F86-F20D436343FD}"/>
                  </a:ext>
                </a:extLst>
              </p:cNvPr>
              <p:cNvSpPr txBox="1"/>
              <p:nvPr/>
            </p:nvSpPr>
            <p:spPr>
              <a:xfrm>
                <a:off x="8253561" y="5422712"/>
                <a:ext cx="3438525" cy="5847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noProof="0" dirty="0"/>
                  <a:t>BER of </a:t>
                </a:r>
                <a14:m>
                  <m:oMath xmlns:m="http://schemas.openxmlformats.org/officeDocument/2006/math">
                    <m:r>
                      <a:rPr lang="en-US" sz="16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6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sz="1600" noProof="0" dirty="0"/>
                  <a:t> after few minutes of acquisition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394287-CD46-FB31-1F86-F20D4363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561" y="5422712"/>
                <a:ext cx="3438525" cy="584775"/>
              </a:xfrm>
              <a:prstGeom prst="rect">
                <a:avLst/>
              </a:prstGeom>
              <a:blipFill>
                <a:blip r:embed="rId6"/>
                <a:stretch>
                  <a:fillRect t="-2041" b="-11224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3880663E-BC51-70E8-988E-90343515B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14" y="4225327"/>
            <a:ext cx="4204978" cy="21371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033E781-CEE6-34D2-312A-24C2D72C3019}"/>
              </a:ext>
            </a:extLst>
          </p:cNvPr>
          <p:cNvSpPr txBox="1"/>
          <p:nvPr/>
        </p:nvSpPr>
        <p:spPr>
          <a:xfrm>
            <a:off x="903315" y="3803689"/>
            <a:ext cx="284797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Fiber loopback MT/MPO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364F94-427E-B04B-E472-23304B2D1B7C}"/>
              </a:ext>
            </a:extLst>
          </p:cNvPr>
          <p:cNvSpPr txBox="1"/>
          <p:nvPr/>
        </p:nvSpPr>
        <p:spPr>
          <a:xfrm>
            <a:off x="1883370" y="5547056"/>
            <a:ext cx="1049623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MT/MPO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A71326-99A9-682B-2542-7324F2D3F884}"/>
              </a:ext>
            </a:extLst>
          </p:cNvPr>
          <p:cNvSpPr txBox="1"/>
          <p:nvPr/>
        </p:nvSpPr>
        <p:spPr>
          <a:xfrm>
            <a:off x="2571179" y="4378361"/>
            <a:ext cx="1049623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LC-to-LC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92F088-9507-FBDB-01B1-8EB351CEC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3" r="8908" b="45547"/>
          <a:stretch>
            <a:fillRect/>
          </a:stretch>
        </p:blipFill>
        <p:spPr>
          <a:xfrm>
            <a:off x="362476" y="967895"/>
            <a:ext cx="3929730" cy="26842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F11800-59EA-603C-55A5-8AFE142F2C2C}"/>
              </a:ext>
            </a:extLst>
          </p:cNvPr>
          <p:cNvSpPr txBox="1"/>
          <p:nvPr/>
        </p:nvSpPr>
        <p:spPr>
          <a:xfrm>
            <a:off x="854286" y="1212674"/>
            <a:ext cx="284797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Si5319 125 MHz clock</a:t>
            </a:r>
          </a:p>
        </p:txBody>
      </p:sp>
    </p:spTree>
    <p:extLst>
      <p:ext uri="{BB962C8B-B14F-4D97-AF65-F5344CB8AC3E}">
        <p14:creationId xmlns:p14="http://schemas.microsoft.com/office/powerpoint/2010/main" val="400546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26724-9B85-5A41-B64F-712541F34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8A2A6348-C8E1-1ACA-E626-20E125676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358D2A1C-E17C-452C-E6BC-0053166DA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3BC15F09-8CE9-50DD-3DFB-F0365B231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4BB5-E9E0-F272-CE3C-4E790BE8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66E937-EC20-FB9D-57A6-0298DF797F06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 err="1">
                <a:solidFill>
                  <a:schemeClr val="accent1">
                    <a:lumMod val="75000"/>
                  </a:schemeClr>
                </a:solidFill>
              </a:rPr>
              <a:t>IPbus</a:t>
            </a: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 communication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35C2D63-58CE-4CA8-F833-15ED83AD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B76B2-267B-0487-4F69-0E81ED0353F2}"/>
              </a:ext>
            </a:extLst>
          </p:cNvPr>
          <p:cNvSpPr txBox="1"/>
          <p:nvPr/>
        </p:nvSpPr>
        <p:spPr>
          <a:xfrm>
            <a:off x="588713" y="1412182"/>
            <a:ext cx="5149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noProof="0" dirty="0"/>
              <a:t>Ping test </a:t>
            </a:r>
            <a:r>
              <a:rPr lang="en-US" sz="1600" noProof="0" dirty="0"/>
              <a:t>for Ethernet communication </a:t>
            </a:r>
            <a:r>
              <a:rPr lang="en-US" sz="1600" b="1" noProof="0" dirty="0"/>
              <a:t>achieved</a:t>
            </a:r>
            <a:r>
              <a:rPr lang="en-US" sz="1600" noProof="0" dirty="0"/>
              <a:t>!</a:t>
            </a:r>
          </a:p>
          <a:p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FB329-3E0D-9B45-FA8C-55E86A3C12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67" t="17537" r="14842" b="32468"/>
          <a:stretch>
            <a:fillRect/>
          </a:stretch>
        </p:blipFill>
        <p:spPr>
          <a:xfrm>
            <a:off x="1368828" y="1970997"/>
            <a:ext cx="3126766" cy="3715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FC50D9-242B-AE7C-93AA-3D5E19050415}"/>
              </a:ext>
            </a:extLst>
          </p:cNvPr>
          <p:cNvSpPr txBox="1"/>
          <p:nvPr/>
        </p:nvSpPr>
        <p:spPr>
          <a:xfrm>
            <a:off x="5576888" y="1196836"/>
            <a:ext cx="6195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Test of the </a:t>
            </a:r>
            <a:r>
              <a:rPr lang="en-US" sz="1600" b="1" noProof="0" dirty="0" err="1"/>
              <a:t>IPbus</a:t>
            </a:r>
            <a:r>
              <a:rPr lang="en-US" sz="1600" b="1" noProof="0" dirty="0"/>
              <a:t> communication to power on fake-FEB </a:t>
            </a:r>
            <a:r>
              <a:rPr lang="en-US" sz="1600" noProof="0" dirty="0"/>
              <a:t>via I2C on ALCOR BUS: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noProof="0" dirty="0"/>
              <a:t>The test was </a:t>
            </a:r>
            <a:r>
              <a:rPr lang="en-US" sz="1600" b="1" noProof="0" dirty="0"/>
              <a:t>successful for the TOP FEBs</a:t>
            </a:r>
            <a:r>
              <a:rPr lang="en-US" sz="1600" noProof="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noProof="0" dirty="0"/>
              <a:t>Good current levels at FEB power on:</a:t>
            </a:r>
          </a:p>
        </p:txBody>
      </p:sp>
      <p:pic>
        <p:nvPicPr>
          <p:cNvPr id="12" name="Picture 11" descr="Several electronic devices on a shelf&#10;&#10;AI-generated content may be incorrect.">
            <a:extLst>
              <a:ext uri="{FF2B5EF4-FFF2-40B4-BE49-F238E27FC236}">
                <a16:creationId xmlns:a16="http://schemas.microsoft.com/office/drawing/2014/main" id="{71A019C2-B6E8-B5BD-2B6B-0495AA0C3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42880" r="68647" b="31539"/>
          <a:stretch>
            <a:fillRect/>
          </a:stretch>
        </p:blipFill>
        <p:spPr>
          <a:xfrm>
            <a:off x="5738038" y="2776813"/>
            <a:ext cx="2936487" cy="205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1E1CDB-3E88-F655-4577-3B654DA5BC31}"/>
              </a:ext>
            </a:extLst>
          </p:cNvPr>
          <p:cNvSpPr txBox="1"/>
          <p:nvPr/>
        </p:nvSpPr>
        <p:spPr>
          <a:xfrm>
            <a:off x="6129518" y="5191764"/>
            <a:ext cx="538797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FF0000"/>
                </a:solidFill>
              </a:rPr>
              <a:t>I2C data read from FEB at power-on/off are weird.</a:t>
            </a:r>
          </a:p>
          <a:p>
            <a:pPr algn="ctr"/>
            <a:r>
              <a:rPr lang="en-US" b="1" noProof="0" dirty="0">
                <a:solidFill>
                  <a:srgbClr val="FF0000"/>
                </a:solidFill>
              </a:rPr>
              <a:t>Are we missing something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85CC3-4877-FDD6-A637-EEEED98C1E59}"/>
              </a:ext>
            </a:extLst>
          </p:cNvPr>
          <p:cNvSpPr txBox="1"/>
          <p:nvPr/>
        </p:nvSpPr>
        <p:spPr>
          <a:xfrm>
            <a:off x="8764586" y="3155692"/>
            <a:ext cx="3552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0" dirty="0"/>
              <a:t>For each FEB</a:t>
            </a:r>
            <a:r>
              <a:rPr lang="en-US" sz="1600" noProof="0" dirty="0"/>
              <a:t>:</a:t>
            </a:r>
          </a:p>
          <a:p>
            <a:endParaRPr lang="en-US" sz="16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noProof="0" dirty="0"/>
              <a:t>1.4 V </a:t>
            </a:r>
            <a:r>
              <a:rPr lang="en-US" sz="1600" noProof="0" dirty="0">
                <a:sym typeface="Wingdings" panose="05000000000000000000" pitchFamily="2" charset="2"/>
              </a:rPr>
              <a:t> Current limit: 500 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ym typeface="Wingdings" panose="05000000000000000000" pitchFamily="2" charset="2"/>
              </a:rPr>
              <a:t>2.7 V  Current limit: 640 mA (?)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104792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59AA-FC15-B2F4-6A1F-F4A30AD3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E8F80680-6EE1-5961-1912-EAFDBB96A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C67E908E-169B-B7A5-F4DC-7F99B529C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0192FE2C-9E31-467A-B12B-E1883E1E5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B9D5-9976-AD37-FD00-928E47F3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4A080A-D7B6-1E58-A3D0-1143897D398F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Full ALCOR chain connected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AFE771-B045-AD41-1C39-D24AA0F4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11" name="Picture 10" descr="A computer parts on a table&#10;&#10;AI-generated content may be incorrect.">
            <a:extLst>
              <a:ext uri="{FF2B5EF4-FFF2-40B4-BE49-F238E27FC236}">
                <a16:creationId xmlns:a16="http://schemas.microsoft.com/office/drawing/2014/main" id="{16EFAD6B-0079-8CF4-3FC7-0556478B5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468175"/>
            <a:ext cx="5699091" cy="4274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8724C7-E46F-F3DF-F1DB-8EE901FB4627}"/>
              </a:ext>
            </a:extLst>
          </p:cNvPr>
          <p:cNvSpPr txBox="1"/>
          <p:nvPr/>
        </p:nvSpPr>
        <p:spPr>
          <a:xfrm>
            <a:off x="1754792" y="1014945"/>
            <a:ext cx="366868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ALCOR chain on the top Master-FEB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3BA08-5995-CB0F-612C-9D04F015ED40}"/>
              </a:ext>
            </a:extLst>
          </p:cNvPr>
          <p:cNvSpPr txBox="1"/>
          <p:nvPr/>
        </p:nvSpPr>
        <p:spPr>
          <a:xfrm>
            <a:off x="3169482" y="2003318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ALCOR-dual FEB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C9E35-A2B1-4924-9F04-55E078C6386D}"/>
              </a:ext>
            </a:extLst>
          </p:cNvPr>
          <p:cNvSpPr txBox="1"/>
          <p:nvPr/>
        </p:nvSpPr>
        <p:spPr>
          <a:xfrm>
            <a:off x="4292206" y="4325638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AU15P Programmer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8AA7F7-DF4E-6F09-9563-7009884231A5}"/>
              </a:ext>
            </a:extLst>
          </p:cNvPr>
          <p:cNvSpPr txBox="1"/>
          <p:nvPr/>
        </p:nvSpPr>
        <p:spPr>
          <a:xfrm>
            <a:off x="1754792" y="4494915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Half of a PDU</a:t>
            </a:r>
          </a:p>
        </p:txBody>
      </p:sp>
      <p:pic>
        <p:nvPicPr>
          <p:cNvPr id="20" name="Picture 19" descr="A computer screen with a purple screen&#10;&#10;AI-generated content may be incorrect.">
            <a:extLst>
              <a:ext uri="{FF2B5EF4-FFF2-40B4-BE49-F238E27FC236}">
                <a16:creationId xmlns:a16="http://schemas.microsoft.com/office/drawing/2014/main" id="{2F74A374-CBBA-DD59-8FD5-3439E6556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3245" b="34913"/>
          <a:stretch>
            <a:fillRect/>
          </a:stretch>
        </p:blipFill>
        <p:spPr>
          <a:xfrm>
            <a:off x="7141806" y="3906005"/>
            <a:ext cx="4186689" cy="2366670"/>
          </a:xfrm>
          <a:prstGeom prst="rect">
            <a:avLst/>
          </a:prstGeom>
        </p:spPr>
      </p:pic>
      <p:pic>
        <p:nvPicPr>
          <p:cNvPr id="32" name="Picture 31" descr="A computer screen with text on it&#10;&#10;AI-generated content may be incorrect.">
            <a:extLst>
              <a:ext uri="{FF2B5EF4-FFF2-40B4-BE49-F238E27FC236}">
                <a16:creationId xmlns:a16="http://schemas.microsoft.com/office/drawing/2014/main" id="{D473C79E-AC05-CF42-B937-45266A1EC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1562" r="162" b="34303"/>
          <a:stretch>
            <a:fillRect/>
          </a:stretch>
        </p:blipFill>
        <p:spPr>
          <a:xfrm>
            <a:off x="7182891" y="1319865"/>
            <a:ext cx="4104520" cy="25130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6EB331D-C865-4E6A-4AA7-27F8C1A8CA60}"/>
              </a:ext>
            </a:extLst>
          </p:cNvPr>
          <p:cNvSpPr txBox="1"/>
          <p:nvPr/>
        </p:nvSpPr>
        <p:spPr>
          <a:xfrm>
            <a:off x="7141806" y="824614"/>
            <a:ext cx="40809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/>
              <a:t>Both ALCOR chips were configured</a:t>
            </a:r>
            <a:r>
              <a:rPr lang="en-US" sz="16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656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D3B34-B6FD-2CA1-8936-54D26D2AF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65B7F7E4-722B-B33C-2E35-03B263312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0B7B1E33-A96B-7CC8-B374-9A7B6FBF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F48C269-4162-3DC2-DE5C-1C0D0CBA5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8CB55-316C-B63D-E31B-4D17CE38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1F54B9-20EC-CF9A-65E8-E8229BF5F3FC}"/>
              </a:ext>
            </a:extLst>
          </p:cNvPr>
          <p:cNvSpPr txBox="1">
            <a:spLocks/>
          </p:cNvSpPr>
          <p:nvPr/>
        </p:nvSpPr>
        <p:spPr>
          <a:xfrm>
            <a:off x="2826802" y="133404"/>
            <a:ext cx="6993474" cy="607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I2C Networks on board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AF9513B-C0D1-57F1-E8EF-A6922847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8" name="Picture 7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19F1FB15-7E1B-2930-817E-1AB6E4B8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24316" r="20327" b="30877"/>
          <a:stretch>
            <a:fillRect/>
          </a:stretch>
        </p:blipFill>
        <p:spPr>
          <a:xfrm>
            <a:off x="930929" y="1308685"/>
            <a:ext cx="5270066" cy="4637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13B249-46E0-0644-5092-CF34F94A0FF1}"/>
              </a:ext>
            </a:extLst>
          </p:cNvPr>
          <p:cNvSpPr txBox="1"/>
          <p:nvPr/>
        </p:nvSpPr>
        <p:spPr>
          <a:xfrm>
            <a:off x="6323539" y="1842361"/>
            <a:ext cx="54864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noProof="0" dirty="0"/>
              <a:t>Si5326</a:t>
            </a:r>
            <a:r>
              <a:rPr lang="en-US" sz="1600" noProof="0" dirty="0"/>
              <a:t> is not reachable since it is not powered-on (</a:t>
            </a:r>
            <a:r>
              <a:rPr lang="en-US" sz="1600" b="1" noProof="0" dirty="0"/>
              <a:t>another Si5319 is mounted on the RDO</a:t>
            </a:r>
            <a:r>
              <a:rPr lang="en-US" sz="1600" noProof="0" dirty="0"/>
              <a:t>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noProof="0" dirty="0"/>
              <a:t>The </a:t>
            </a:r>
            <a:r>
              <a:rPr lang="en-US" sz="1600" b="1" noProof="0" dirty="0"/>
              <a:t>bottom FEBs </a:t>
            </a:r>
            <a:r>
              <a:rPr lang="en-US" sz="1600" noProof="0" dirty="0"/>
              <a:t>are </a:t>
            </a:r>
            <a:r>
              <a:rPr lang="en-US" sz="1600" b="1" noProof="0" dirty="0"/>
              <a:t>not plugged</a:t>
            </a:r>
            <a:r>
              <a:rPr lang="en-US" sz="1600" noProof="0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noProof="0" dirty="0"/>
              <a:t>ATTiny417 I2C </a:t>
            </a:r>
            <a:r>
              <a:rPr lang="en-US" sz="1600" noProof="0" dirty="0"/>
              <a:t>is under development.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noProof="0" dirty="0"/>
              <a:t>All the temperature sensors were checked: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noProof="0" dirty="0"/>
              <a:t>The sensor near the PDU </a:t>
            </a:r>
            <a:r>
              <a:rPr lang="en-US" sz="1600" b="1" noProof="0" dirty="0" err="1"/>
              <a:t>SiPMs</a:t>
            </a:r>
            <a:r>
              <a:rPr lang="en-US" sz="1600" b="1" noProof="0" dirty="0"/>
              <a:t> is not responding </a:t>
            </a:r>
            <a:r>
              <a:rPr lang="en-US" sz="1600" noProof="0" dirty="0"/>
              <a:t>(0x4 NACK status).</a:t>
            </a:r>
          </a:p>
          <a:p>
            <a:pPr lvl="1" algn="just"/>
            <a:endParaRPr lang="en-US" sz="1600" noProof="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noProof="0" dirty="0"/>
              <a:t>The reworking by ARTEL </a:t>
            </a:r>
            <a:r>
              <a:rPr lang="en-US" sz="1600" noProof="0" dirty="0"/>
              <a:t>during production could be the reason.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683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080B-7FBA-6452-AD59-D49B90155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2CE90E80-9C25-68EE-3356-7BEE45E93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43BE3191-322A-BC18-0D96-1506B3763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FA9637E1-7754-F69B-55DF-D50C1587C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BAB8B-75F7-9129-B3CE-FD3F077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508754-ACEC-7B8B-BBF9-BA1748DC78C0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Power consumptions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252399E-C376-A0CF-38DE-B6302D22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pic>
        <p:nvPicPr>
          <p:cNvPr id="9" name="Picture 8" descr="Several electronic devices on a shelf&#10;&#10;AI-generated content may be incorrect.">
            <a:extLst>
              <a:ext uri="{FF2B5EF4-FFF2-40B4-BE49-F238E27FC236}">
                <a16:creationId xmlns:a16="http://schemas.microsoft.com/office/drawing/2014/main" id="{B52B90C0-DF99-D3D6-5FA0-57C3B93B4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3" r="860" b="20212"/>
          <a:stretch>
            <a:fillRect/>
          </a:stretch>
        </p:blipFill>
        <p:spPr>
          <a:xfrm>
            <a:off x="445994" y="3899045"/>
            <a:ext cx="6481850" cy="2398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7E3578-7C5C-C145-2E15-CF2E9C9AE671}"/>
              </a:ext>
            </a:extLst>
          </p:cNvPr>
          <p:cNvSpPr txBox="1"/>
          <p:nvPr/>
        </p:nvSpPr>
        <p:spPr>
          <a:xfrm>
            <a:off x="4731582" y="4298869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ALCOR-dual FEB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8D5DF-6EF7-7A40-5210-10F9D7907588}"/>
              </a:ext>
            </a:extLst>
          </p:cNvPr>
          <p:cNvSpPr txBox="1"/>
          <p:nvPr/>
        </p:nvSpPr>
        <p:spPr>
          <a:xfrm>
            <a:off x="2447348" y="3729767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RDO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141B6D-0A3F-EC9B-C17B-61CE447AFA8A}"/>
              </a:ext>
            </a:extLst>
          </p:cNvPr>
          <p:cNvSpPr txBox="1"/>
          <p:nvPr/>
        </p:nvSpPr>
        <p:spPr>
          <a:xfrm>
            <a:off x="667730" y="4278113"/>
            <a:ext cx="192105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/>
              <a:t>Top FEBs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D48C5-82AA-E501-7C90-0836273FC89F}"/>
              </a:ext>
            </a:extLst>
          </p:cNvPr>
          <p:cNvSpPr txBox="1"/>
          <p:nvPr/>
        </p:nvSpPr>
        <p:spPr>
          <a:xfrm>
            <a:off x="6788584" y="1507923"/>
            <a:ext cx="527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6C406-C19F-F580-CC3F-EB0965F6C0AB}"/>
              </a:ext>
            </a:extLst>
          </p:cNvPr>
          <p:cNvSpPr txBox="1"/>
          <p:nvPr/>
        </p:nvSpPr>
        <p:spPr>
          <a:xfrm>
            <a:off x="6337825" y="1512484"/>
            <a:ext cx="572082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en-US" sz="1600" noProof="0" dirty="0"/>
              <a:t>Considering the full ALCOR chain, the </a:t>
            </a:r>
            <a:r>
              <a:rPr lang="en-US" sz="1600" b="1" noProof="0" dirty="0"/>
              <a:t>RDO power consumptions </a:t>
            </a:r>
            <a:r>
              <a:rPr lang="en-US" sz="1600" noProof="0" dirty="0"/>
              <a:t>are: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noProof="0" dirty="0"/>
              <a:t>1.6 W on the 1.4 V rail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noProof="0" dirty="0"/>
              <a:t>2.9 W on the 2.7 V rail</a:t>
            </a:r>
          </a:p>
          <a:p>
            <a:pPr lvl="1" algn="just"/>
            <a:endParaRPr lang="en-US" sz="1600" noProof="0" dirty="0"/>
          </a:p>
          <a:p>
            <a:pPr lvl="1" algn="just"/>
            <a:r>
              <a:rPr lang="en-US" sz="1600" noProof="0" dirty="0"/>
              <a:t>The RDO card system has some devices </a:t>
            </a:r>
            <a:r>
              <a:rPr lang="en-US" sz="1600" dirty="0"/>
              <a:t>that are </a:t>
            </a:r>
            <a:r>
              <a:rPr lang="en-US" sz="1600" noProof="0" dirty="0"/>
              <a:t>switched-off</a:t>
            </a:r>
            <a:r>
              <a:rPr lang="en-US" sz="1600" dirty="0"/>
              <a:t> or not working</a:t>
            </a:r>
            <a:r>
              <a:rPr lang="en-US" sz="1600" noProof="0" dirty="0"/>
              <a:t>:</a:t>
            </a:r>
          </a:p>
          <a:p>
            <a:pPr lvl="2" algn="just"/>
            <a:endParaRPr lang="en-US" sz="1600" noProof="0" dirty="0"/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0" dirty="0"/>
              <a:t>The Si5326 PLL is switched off.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0" dirty="0"/>
              <a:t>The MPF50T FPGA is not programmed.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0" dirty="0"/>
              <a:t>Both bottom FEBs are not plugged.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noProof="0" dirty="0"/>
              <a:t>Only two ALCORs are connected and configured.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470AC-F804-24D8-B932-C4634245D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234" y="844270"/>
            <a:ext cx="3341285" cy="27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3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2589-3521-1EB8-7FD4-8CEB2BDA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and images&#10;&#10;AI-generated content may be incorrect.">
            <a:extLst>
              <a:ext uri="{FF2B5EF4-FFF2-40B4-BE49-F238E27FC236}">
                <a16:creationId xmlns:a16="http://schemas.microsoft.com/office/drawing/2014/main" id="{81B7EC7A-E3D3-338D-21C7-4539A9E0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9588" cy="745066"/>
          </a:xfrm>
          <a:prstGeom prst="rect">
            <a:avLst/>
          </a:prstGeom>
        </p:spPr>
      </p:pic>
      <p:pic>
        <p:nvPicPr>
          <p:cNvPr id="3" name="Picture 2" descr="A red and blue arrow in a circle&#10;&#10;AI-generated content may be incorrect.">
            <a:extLst>
              <a:ext uri="{FF2B5EF4-FFF2-40B4-BE49-F238E27FC236}">
                <a16:creationId xmlns:a16="http://schemas.microsoft.com/office/drawing/2014/main" id="{F7DC1224-FBF7-9F9A-0FF9-341024746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" y="0"/>
            <a:ext cx="1029084" cy="740941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58F7B741-81E1-BE26-E2DC-A43807AE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38736" cy="7409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58D44-19B7-F719-1494-96047287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CA98-AA1D-4748-8C53-CA61D802A788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54B14F-D98A-3B76-DB3A-06B8368F7B96}"/>
              </a:ext>
            </a:extLst>
          </p:cNvPr>
          <p:cNvSpPr txBox="1">
            <a:spLocks/>
          </p:cNvSpPr>
          <p:nvPr/>
        </p:nvSpPr>
        <p:spPr>
          <a:xfrm>
            <a:off x="2826801" y="133403"/>
            <a:ext cx="7022049" cy="98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noProof="0" dirty="0">
                <a:solidFill>
                  <a:schemeClr val="accent1">
                    <a:lumMod val="75000"/>
                  </a:schemeClr>
                </a:solidFill>
              </a:rPr>
              <a:t>Next steps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7598560-57D7-7251-13E3-B7442D72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2206" y="6513988"/>
            <a:ext cx="3615266" cy="210609"/>
          </a:xfrm>
        </p:spPr>
        <p:txBody>
          <a:bodyPr/>
          <a:lstStyle/>
          <a:p>
            <a:r>
              <a:rPr lang="en-US" sz="1100" noProof="0">
                <a:solidFill>
                  <a:srgbClr val="0070C0"/>
                </a:solidFill>
              </a:rPr>
              <a:t>sipm4EIC-electronics meeting </a:t>
            </a:r>
            <a:endParaRPr lang="en-US" sz="11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D8DB5-F28E-78DB-0C1C-0B0E63A1CF76}"/>
              </a:ext>
            </a:extLst>
          </p:cNvPr>
          <p:cNvSpPr txBox="1"/>
          <p:nvPr/>
        </p:nvSpPr>
        <p:spPr>
          <a:xfrm>
            <a:off x="2219696" y="740941"/>
            <a:ext cx="823625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noProof="0" dirty="0"/>
          </a:p>
          <a:p>
            <a:endParaRPr lang="en-US" noProof="0" dirty="0"/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noProof="0" dirty="0"/>
              <a:t>Plug the bottom FEBs to test the full-PDU hardware and check power consumptions.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noProof="0" dirty="0"/>
              <a:t>Test the readout chain to check the output frequency of ALCOR.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noProof="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sz="2400" b="1" noProof="0" dirty="0">
                <a:solidFill>
                  <a:srgbClr val="00B050"/>
                </a:solidFill>
                <a:sym typeface="Wingdings" panose="05000000000000000000" pitchFamily="2" charset="2"/>
              </a:rPr>
              <a:t>OK to ARTEL for production</a:t>
            </a:r>
            <a:endParaRPr lang="en-US" sz="2400" b="1" noProof="0" dirty="0">
              <a:solidFill>
                <a:srgbClr val="00B050"/>
              </a:solidFill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b="1" noProof="0" dirty="0"/>
              <a:t>Test the full PDU readout, considering 8 ALCOR chips connected.</a:t>
            </a:r>
          </a:p>
          <a:p>
            <a:pPr marL="342900" indent="-342900" algn="ctr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b="1" noProof="0" dirty="0"/>
              <a:t>Integrate the RDO system into the </a:t>
            </a:r>
            <a:r>
              <a:rPr lang="en-US" b="1" noProof="0" dirty="0" err="1"/>
              <a:t>dRICH</a:t>
            </a:r>
            <a:r>
              <a:rPr lang="en-US" b="1" noProof="0" dirty="0"/>
              <a:t> prototype.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noProof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noProof="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172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Sandro Geminiani</dc:creator>
  <cp:lastModifiedBy>Sandro Geminiani</cp:lastModifiedBy>
  <cp:revision>7</cp:revision>
  <dcterms:created xsi:type="dcterms:W3CDTF">2025-09-01T12:38:00Z</dcterms:created>
  <dcterms:modified xsi:type="dcterms:W3CDTF">2025-09-02T06:33:19Z</dcterms:modified>
</cp:coreProperties>
</file>