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25_82B22C25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2" r:id="rId3"/>
    <p:sldId id="314" r:id="rId4"/>
    <p:sldId id="317" r:id="rId5"/>
    <p:sldId id="321" r:id="rId6"/>
    <p:sldId id="315" r:id="rId7"/>
    <p:sldId id="305" r:id="rId8"/>
    <p:sldId id="293" r:id="rId9"/>
    <p:sldId id="306" r:id="rId10"/>
    <p:sldId id="310" r:id="rId11"/>
    <p:sldId id="312" r:id="rId12"/>
    <p:sldId id="311" r:id="rId13"/>
    <p:sldId id="318" r:id="rId14"/>
    <p:sldId id="319" r:id="rId15"/>
    <p:sldId id="320" r:id="rId16"/>
    <p:sldId id="297" r:id="rId17"/>
    <p:sldId id="308" r:id="rId18"/>
    <p:sldId id="299" r:id="rId19"/>
    <p:sldId id="274" r:id="rId20"/>
    <p:sldId id="304" r:id="rId21"/>
    <p:sldId id="295" r:id="rId22"/>
    <p:sldId id="302" r:id="rId23"/>
    <p:sldId id="313" r:id="rId24"/>
    <p:sldId id="290" r:id="rId25"/>
    <p:sldId id="292" r:id="rId26"/>
    <p:sldId id="294" r:id="rId27"/>
    <p:sldId id="276" r:id="rId28"/>
    <p:sldId id="282" r:id="rId29"/>
    <p:sldId id="275" r:id="rId30"/>
    <p:sldId id="289" r:id="rId31"/>
    <p:sldId id="291" r:id="rId3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4B888E-65CA-433A-A1D7-EA2E3B072109}">
          <p14:sldIdLst>
            <p14:sldId id="256"/>
            <p14:sldId id="272"/>
            <p14:sldId id="314"/>
            <p14:sldId id="317"/>
            <p14:sldId id="321"/>
            <p14:sldId id="315"/>
            <p14:sldId id="305"/>
            <p14:sldId id="293"/>
            <p14:sldId id="306"/>
            <p14:sldId id="310"/>
            <p14:sldId id="312"/>
            <p14:sldId id="311"/>
            <p14:sldId id="318"/>
            <p14:sldId id="319"/>
            <p14:sldId id="320"/>
            <p14:sldId id="297"/>
            <p14:sldId id="308"/>
            <p14:sldId id="299"/>
            <p14:sldId id="274"/>
            <p14:sldId id="304"/>
            <p14:sldId id="295"/>
            <p14:sldId id="302"/>
            <p14:sldId id="313"/>
            <p14:sldId id="290"/>
            <p14:sldId id="292"/>
            <p14:sldId id="294"/>
            <p14:sldId id="276"/>
            <p14:sldId id="282"/>
            <p14:sldId id="275"/>
            <p14:sldId id="289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C52173-4DF5-77DB-5770-1CD56CF9D15B}" name="Szalai, Henrietta" initials="HS" userId="S::h.szalai@student.tue.nl::a9511df6-5c76-43f0-98e2-7161b13ce4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B1EF"/>
    <a:srgbClr val="0B76A4"/>
    <a:srgbClr val="0D8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79639" autoAdjust="0"/>
  </p:normalViewPr>
  <p:slideViewPr>
    <p:cSldViewPr snapToGrid="0" showGuides="1">
      <p:cViewPr varScale="1">
        <p:scale>
          <a:sx n="66" d="100"/>
          <a:sy n="66" d="100"/>
        </p:scale>
        <p:origin x="116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modernComment_125_82B22C2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CA8752E-5D79-444A-A051-91799A0DD9BA}" authorId="{CBC52173-4DF5-77DB-5770-1CD56CF9D15B}" created="2025-08-20T13:54:48.667">
    <pc:sldMkLst xmlns:pc="http://schemas.microsoft.com/office/powerpoint/2013/main/command">
      <pc:docMk/>
      <pc:sldMk cId="2192714789" sldId="293"/>
    </pc:sldMkLst>
    <p188:txBody>
      <a:bodyPr/>
      <a:lstStyle/>
      <a:p>
        <a:r>
          <a:rPr lang="en-NL"/>
          <a:t>Mention overview of all years </a:t>
        </a:r>
      </a:p>
    </p188:txBody>
  </p188:cm>
  <p188:cm id="{2E2170E0-B3B8-4FE2-8E80-BAC2A712F5B2}" authorId="{CBC52173-4DF5-77DB-5770-1CD56CF9D15B}" created="2025-08-20T13:56:44.327">
    <pc:sldMkLst xmlns:pc="http://schemas.microsoft.com/office/powerpoint/2013/main/command">
      <pc:docMk/>
      <pc:sldMk cId="2192714789" sldId="293"/>
    </pc:sldMkLst>
    <p188:txBody>
      <a:bodyPr/>
      <a:lstStyle/>
      <a:p>
        <a:r>
          <a:rPr lang="en-NL"/>
          <a:t>Background irradiation is fixed (filter 2.2 300 Hz/cm2)
Even with this we have seen the currents increase even around 50% efficiency
This is why we take lower irradiation but higher applied voltages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507B2-1DA2-4691-BC1B-F20CCAF58E2F}" type="datetimeFigureOut">
              <a:rPr lang="en-NL" smtClean="0"/>
              <a:t>01/09/2025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0044F-4037-4082-84BF-87CADD48286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0386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0044F-4037-4082-84BF-87CADD482860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72388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1DD44-8118-4A7D-6A27-44053E6C0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5BF430-AC8E-04F9-750C-2DDD4411F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4A71C8-E735-8FAB-1727-BD6E7FF37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F98DB-D6AD-07F4-4404-EED3773507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0044F-4037-4082-84BF-87CADD482860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7232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ADE56-4C83-7991-9349-8FBADC4AE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7143FF-2AC3-039C-9198-062D04307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6B3FEA-F481-9826-31B8-EA9AC7746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C0A2C-D558-9BA8-BB93-E905864D06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0044F-4037-4082-84BF-87CADD482860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03287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96149-8D9A-EA61-5277-EC5A5511F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B1D59-08D0-9E58-F2E6-453001AC5D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BFC88A-6846-71A3-6AF5-A993B6111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updated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CA3D0-AB8F-B7BA-7067-F20671324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0044F-4037-4082-84BF-87CADD482860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49705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0044F-4037-4082-84BF-87CADD482860}" type="slidenum">
              <a:rPr lang="en-NL" smtClean="0"/>
              <a:t>19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10822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FA2CF-DD5B-FF29-9711-1D148153B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E32568-AC41-0F9C-1B3A-70BA1299C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BE3405-CA9F-D03E-9053-D480F6653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4EC9E-7852-C2D4-9EB0-808A7EB78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0044F-4037-4082-84BF-87CADD482860}" type="slidenum">
              <a:rPr lang="en-NL" smtClean="0"/>
              <a:t>21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88542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CC771-C092-8C4D-09F7-9E140559D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835013-105E-C0CF-42FF-8CBDAE54E7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79512E-B79E-A2D7-DD64-C69D115E8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numbers: </a:t>
            </a:r>
          </a:p>
          <a:p>
            <a:r>
              <a:rPr lang="en-US" dirty="0"/>
              <a:t>	Working point </a:t>
            </a:r>
          </a:p>
          <a:p>
            <a:r>
              <a:rPr lang="en-US" dirty="0"/>
              <a:t>		- STD 0.1%</a:t>
            </a:r>
          </a:p>
          <a:p>
            <a:r>
              <a:rPr lang="en-US" dirty="0"/>
              <a:t>		- ECO2 0.4%</a:t>
            </a:r>
          </a:p>
          <a:p>
            <a:endParaRPr lang="en-US" dirty="0"/>
          </a:p>
          <a:p>
            <a:r>
              <a:rPr lang="en-US" dirty="0"/>
              <a:t>	Maximum efficiency</a:t>
            </a:r>
          </a:p>
          <a:p>
            <a:r>
              <a:rPr lang="en-US" dirty="0"/>
              <a:t>		- STD 0.3%</a:t>
            </a:r>
          </a:p>
          <a:p>
            <a:r>
              <a:rPr lang="en-US" dirty="0"/>
              <a:t>		- ECO2 1.2%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8FA92-F17E-50E4-1E91-DC98FC6EB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0044F-4037-4082-84BF-87CADD482860}" type="slidenum">
              <a:rPr lang="en-NL" smtClean="0"/>
              <a:t>24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0836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C5671-3B41-2FD1-5B72-12D426FD8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B3D07E-BCEB-A2F5-9F65-94A7226C77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9CE639-2BD1-A60A-DDED-A0B960B64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F9412-337F-4D81-0601-8CAA8960CC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0044F-4037-4082-84BF-87CADD482860}" type="slidenum">
              <a:rPr lang="en-NL" smtClean="0"/>
              <a:t>25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58647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02B99-9321-AEF4-9C60-BB8FBC74D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1EF81D-013A-4564-FC27-F31BEDFBE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76FC33-7586-328B-274E-CF8139BAC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YEAR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3CE1C-DC34-B6A7-CAD0-80C18EABE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0044F-4037-4082-84BF-87CADD482860}" type="slidenum">
              <a:rPr lang="en-NL" smtClean="0"/>
              <a:t>26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22698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39227-6CE5-35A2-B983-AA1D06266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1856CD-9149-9EAD-32B9-3907A3BAD2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76310D-DB33-27F0-A683-6E6EE7ECD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F4C07-2E6E-366F-DD3C-3DFBEB617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0044F-4037-4082-84BF-87CADD482860}" type="slidenum">
              <a:rPr lang="en-NL" smtClean="0"/>
              <a:t>30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76689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B552-7BDF-02EE-9B7F-A2E45774B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7A941B-2E48-B9F5-B9E5-3CB345A58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CD9E10-477E-89FD-9225-890E13056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144F0-B8D0-3D9F-8529-6069FFCB3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0044F-4037-4082-84BF-87CADD482860}" type="slidenum">
              <a:rPr lang="en-NL" smtClean="0"/>
              <a:t>31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5949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BA154-78E6-EB43-7A17-315198F61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AD9D47-1D2F-18B7-933B-65CEA092C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876F5-792E-9822-F995-19A2114D0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updated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7AB03-BDB0-7CFE-141E-A6EA719FA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0044F-4037-4082-84BF-87CADD482860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1783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B1927-7AB9-D2D3-CED8-A08D05623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36937B-A834-1566-7FD0-6483F7BCC3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73BB42-6D06-119C-9B07-075F5B531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updated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6A25A-C52F-FFEE-BA42-5CF80F57C1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0044F-4037-4082-84BF-87CADD482860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4969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3B3BB-E587-4AEE-A6B0-BFE039606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E6B870-10BA-764D-B211-D5894820A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7ECE3A-300A-0157-3FCE-AB384BFBB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C79D0-323F-4EFB-BC31-4B1CACA4B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0044F-4037-4082-84BF-87CADD482860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8427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9F19B-D048-5797-3A25-1C2301EB8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64C404-B932-AF5B-C99F-8688CA6CC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30EC84-FD6D-A39C-E579-3E9DD0099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irradiation is fixed (filter 2.2 300 Hz/cm2)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with this we have seen the currents increase, so around 50% efficiency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why we take lower irradiation but higher applied voltages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94C89-0183-AF34-8049-8318891BB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0044F-4037-4082-84BF-87CADD482860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64926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D04BF-43EF-8E9B-70E3-0F0E420FC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FAA64-484C-D057-74F5-F6919EB5A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05BAF0-8DDD-B488-03BD-3E5B71B75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current monitoring is necessary to see how the detector reacts to lower irradiation while keeping it in operation on working point.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EBF8A-1665-2E32-A281-4B9F1D688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0044F-4037-4082-84BF-87CADD482860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42745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8E05C-3C20-5F39-24F4-114D7D3BB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A21102-660C-87A8-88AB-CE7B70CEF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9BB1B-C6EE-61B6-B934-117C29AE3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current monitoring is necessary to see how the detector reacts to lower irradiation while keeping it in operation on working point.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15F0B-EC2E-0872-2B3F-DA2B5EA2BB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0044F-4037-4082-84BF-87CADD482860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36331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20FBC-604D-C946-E6C6-6E3A1A4AE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93E891-7D45-07FB-0C01-560A5E3FB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C4A816-DA53-73D0-273B-EA2086DD2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]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07E83-AC83-52AC-C70D-21B738D91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0044F-4037-4082-84BF-87CADD482860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68224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9DDDD-EF4F-E319-84CD-751BEF70D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5393F2-4DC5-7CD8-7D4E-6178101F86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721EE8-EF14-A829-BD06-353DC4D559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]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9B29C-897F-C9C5-55F2-1DC867E07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0044F-4037-4082-84BF-87CADD482860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6306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C0FF-F1B1-F046-523B-6A9A694B8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FB63C-A9D5-9F78-94DC-EFE736D43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B27AD-EDE6-DF93-95D6-6922082D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8CB3-7DC1-492F-8BBB-01087746DBB3}" type="datetime8">
              <a:rPr lang="en-NL" smtClean="0"/>
              <a:t>01/09/2025 16:19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21C5-CBF5-F3AC-4D81-89BFB602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F574D-94D1-995F-86B7-6F88A5B3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4881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12CC2-6A03-A8B9-A224-2D127123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93459-E315-B50F-9430-528A5B3AB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7704D-FB0C-A160-73CE-65F0F450B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31D5-72AC-43AA-A536-33988C1FFDAB}" type="datetime8">
              <a:rPr lang="en-NL" smtClean="0"/>
              <a:t>01/09/2025 16:19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F13E2-A4E4-D82E-8690-A673A83A3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6627-4BD7-D644-5AC2-A3EB7B9C5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0980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5B739-1E07-10EF-129E-7D7C56BF0E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65CCF-D39C-0DAE-EB03-6674B5030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832A7-4996-3ED2-05BC-E9A593EE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B412-1040-4073-A617-80D805336AC2}" type="datetime8">
              <a:rPr lang="en-NL" smtClean="0"/>
              <a:t>01/09/2025 16:19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074B2-1ADF-ABC9-CBBF-811195880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B4445-0317-795D-C236-21B514E6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0716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3584-CD63-741F-AE0B-892D3915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8BF8-10CD-9AF9-E54E-E160B1F99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615A5-4C8B-C1A3-C6ED-D6C0FA18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8CDA-375D-4C7F-80B1-F229B082A391}" type="datetime8">
              <a:rPr lang="en-NL" smtClean="0"/>
              <a:t>01/09/2025 16:19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41765-B510-6AAE-55FC-4B64C3B7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BE397-DFC4-0700-61BB-A5401503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8988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9989C-DEAB-6B2B-DE26-54B10D16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EF2D9-7B13-648C-A064-40ABB84C3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4AC05-C64B-D2F5-3A92-D3BE0F02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2D3D-22BF-49B0-9BC8-EA12BE1F8290}" type="datetime8">
              <a:rPr lang="en-NL" smtClean="0"/>
              <a:t>01/09/2025 16:19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7F5DD-78D9-B97B-F348-71DFA0D8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B8ED8-66E8-E888-5F87-38124B4C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1776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51B7-EB2A-9C09-D5E9-020A730B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6A16-CDEA-C611-E853-85634C111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09040-943D-5F7A-8434-2E685FC25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B8CFA-18EF-2FA7-6B26-713F465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02A-4C19-497A-AB2B-9F9AB7D00C62}" type="datetime8">
              <a:rPr lang="en-NL" smtClean="0"/>
              <a:t>01/09/2025 16:19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DFB13-8175-549A-4999-E0D54C5A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96FE2-2BD3-C659-F2B1-551A1148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7334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9208-A374-3A24-41EE-8B332F3BB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4113C-AD6D-9C19-CB5B-9AB136103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81335-11A4-8E44-8C0B-40EB62D9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5FE7C-81EE-DC36-AD2A-A7BE4DC64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904D6-2445-ECA4-68A9-8458203D0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160CB4-012A-C554-55EB-2BA80156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AA54-07CD-488E-86B9-FC8F75F1529D}" type="datetime8">
              <a:rPr lang="en-NL" smtClean="0"/>
              <a:t>01/09/2025 16:19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32392-E5B2-872A-E88E-C46503DB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1C5E-E4B7-D464-215E-18540165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9493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39EB0-9BE4-45C8-C15C-D7334B11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D633E-BCCA-BA6C-9127-775DB869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AAD1-0064-4C7B-9273-0F919789CAC8}" type="datetime8">
              <a:rPr lang="en-NL" smtClean="0"/>
              <a:t>01/09/2025 16:19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3C5ED-9EB3-1CBC-F35A-9A8586B8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A0AA5-43E4-3EB4-21DA-49DCB56C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040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00906-083D-91DC-7441-ECC1E3695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C0EA-7318-48AE-ABCA-95936480B959}" type="datetime8">
              <a:rPr lang="en-NL" smtClean="0"/>
              <a:t>01/09/2025 16:19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1AB5C4-3814-E98F-0015-73C0417F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F2A01-AD32-09B3-B7B1-778CC6A3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3627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AB758-A948-5091-E76A-7307425C5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DDDB6-6132-2758-8A4A-F63DF9525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AA1D2-3800-B279-8435-199AF680B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6DB70-39E0-10DD-2683-5F867862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6345-5285-4DCA-BAEC-16C9AC6470E3}" type="datetime8">
              <a:rPr lang="en-NL" smtClean="0"/>
              <a:t>01/09/2025 16:19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68A11-434F-1533-F84F-8F07A3EC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7E4B5-C09F-D2CA-7904-0F4AE205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4952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09F3C-FB76-50BA-64B1-A8314E1A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12505C-C337-F3B6-3316-39F49C021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8E58D-5275-8019-9FDC-4F7B99745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3EE3C-42C8-296F-38B3-37FDFF5D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ABF5-730E-4CED-B53D-1931D1D79950}" type="datetime8">
              <a:rPr lang="en-NL" smtClean="0"/>
              <a:t>01/09/2025 16:19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95519-0512-514A-287E-D52F841B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C4811-2FC7-8AA5-70F9-A3A239EF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7602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006617-CE41-951F-75C3-57F44E86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27498-7C35-2599-3E38-940DBD7A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A28C1-09DE-78D2-128D-634F2D52C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96D28E-F2ED-4BA6-81C4-47214BFD36F2}" type="datetime8">
              <a:rPr lang="en-NL" smtClean="0"/>
              <a:t>01/09/2025 16:19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68631-2AB8-4471-40D8-6F2838272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32006-0181-FEE9-D2CD-1B3A6438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2A4A22-8CA4-47BD-A5BA-488BF5B835E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1053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5_82B22C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2D031-A263-F357-9BC4-DF122A97A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Long-term performance studies of RPC detectors operated with eco-friendly gas mixtures at the CERN GIF++ facility</a:t>
            </a:r>
            <a:endParaRPr lang="en-NL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C7890-912A-9630-FFBB-C25A78879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Henrietta Szalai</a:t>
            </a:r>
          </a:p>
          <a:p>
            <a:pPr algn="l"/>
            <a:r>
              <a:rPr lang="en-US" dirty="0"/>
              <a:t>Supervisors:   Beatrice Mandelli and Marcello </a:t>
            </a:r>
            <a:r>
              <a:rPr lang="hu-HU" dirty="0"/>
              <a:t>Abbrescia</a:t>
            </a:r>
            <a:r>
              <a:rPr lang="en-US" dirty="0"/>
              <a:t>,</a:t>
            </a:r>
          </a:p>
          <a:p>
            <a:pPr algn="l"/>
            <a:r>
              <a:rPr lang="en-US" dirty="0"/>
              <a:t>		Mattia </a:t>
            </a:r>
            <a:r>
              <a:rPr lang="en-US" dirty="0" err="1"/>
              <a:t>Verzeroli</a:t>
            </a:r>
            <a:r>
              <a:rPr lang="en-US" dirty="0"/>
              <a:t> and Stefania </a:t>
            </a:r>
            <a:r>
              <a:rPr lang="en-US" dirty="0" err="1"/>
              <a:t>Juks</a:t>
            </a:r>
            <a:endParaRPr lang="en-NL" dirty="0"/>
          </a:p>
        </p:txBody>
      </p:sp>
      <p:pic>
        <p:nvPicPr>
          <p:cNvPr id="1026" name="Picture 2" descr="Eindhoven University of Technology">
            <a:extLst>
              <a:ext uri="{FF2B5EF4-FFF2-40B4-BE49-F238E27FC236}">
                <a16:creationId xmlns:a16="http://schemas.microsoft.com/office/drawing/2014/main" id="{185C26C0-0805-4ABB-113D-E32AF3629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120" y="5407946"/>
            <a:ext cx="1801987" cy="94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P-DT">
            <a:extLst>
              <a:ext uri="{FF2B5EF4-FFF2-40B4-BE49-F238E27FC236}">
                <a16:creationId xmlns:a16="http://schemas.microsoft.com/office/drawing/2014/main" id="{6FED4406-6AEA-66FA-DA01-198D96A43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120" y="4933457"/>
            <a:ext cx="2532395" cy="58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FC6E1-184B-AEC4-C0C9-0A53858ED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0458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886A16-3EDE-7A1F-996B-4ADE6EC59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9E31E86-AD08-2768-B280-C3BDC632D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567AB8-CADB-BFDB-6F26-A6846D526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6E0B3A-1614-A171-73D6-D02A00B28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AA76F-8484-4F96-2A56-99BF7F3F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Physics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Ohmic</a:t>
            </a:r>
            <a:r>
              <a:rPr lang="en-US" dirty="0"/>
              <a:t> currents at working point </a:t>
            </a:r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6D546D-D5D0-2288-1F84-E022761C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10</a:t>
            </a:fld>
            <a:endParaRPr lang="en-NL"/>
          </a:p>
        </p:txBody>
      </p:sp>
      <p:pic>
        <p:nvPicPr>
          <p:cNvPr id="5" name="Picture 4" descr="A graph with blue and orange lines&#10;&#10;AI-generated content may be incorrect.">
            <a:extLst>
              <a:ext uri="{FF2B5EF4-FFF2-40B4-BE49-F238E27FC236}">
                <a16:creationId xmlns:a16="http://schemas.microsoft.com/office/drawing/2014/main" id="{0B0CBFE0-AB79-29D6-4513-7A586CB29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04" y="1259568"/>
            <a:ext cx="4454037" cy="2474465"/>
          </a:xfrm>
          <a:prstGeom prst="rect">
            <a:avLst/>
          </a:prstGeom>
        </p:spPr>
      </p:pic>
      <p:pic>
        <p:nvPicPr>
          <p:cNvPr id="7" name="Picture 6" descr="A graph with blue and orange lines&#10;&#10;AI-generated content may be incorrect.">
            <a:extLst>
              <a:ext uri="{FF2B5EF4-FFF2-40B4-BE49-F238E27FC236}">
                <a16:creationId xmlns:a16="http://schemas.microsoft.com/office/drawing/2014/main" id="{18FF8BA7-0515-9C5A-5636-84211E604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45" y="1259568"/>
            <a:ext cx="4454037" cy="2474465"/>
          </a:xfrm>
          <a:prstGeom prst="rect">
            <a:avLst/>
          </a:prstGeom>
        </p:spPr>
      </p:pic>
      <p:pic>
        <p:nvPicPr>
          <p:cNvPr id="9" name="Picture 8" descr="A graph showing the growth of the company's sales&#10;&#10;AI-generated content may be incorrect.">
            <a:extLst>
              <a:ext uri="{FF2B5EF4-FFF2-40B4-BE49-F238E27FC236}">
                <a16:creationId xmlns:a16="http://schemas.microsoft.com/office/drawing/2014/main" id="{ED5B742F-F4CE-E21A-85F8-AE0C21DFC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7" y="4090382"/>
            <a:ext cx="3620189" cy="2011216"/>
          </a:xfrm>
          <a:prstGeom prst="rect">
            <a:avLst/>
          </a:prstGeom>
        </p:spPr>
      </p:pic>
      <p:pic>
        <p:nvPicPr>
          <p:cNvPr id="13" name="Picture 12" descr="A graph with blue and orange lines&#10;&#10;AI-generated content may be incorrect.">
            <a:extLst>
              <a:ext uri="{FF2B5EF4-FFF2-40B4-BE49-F238E27FC236}">
                <a16:creationId xmlns:a16="http://schemas.microsoft.com/office/drawing/2014/main" id="{C64EE1DE-AA37-93EE-DA64-2CAAEDBFBC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02" y="4090382"/>
            <a:ext cx="3620189" cy="2011216"/>
          </a:xfrm>
          <a:prstGeom prst="rect">
            <a:avLst/>
          </a:prstGeom>
        </p:spPr>
      </p:pic>
      <p:pic>
        <p:nvPicPr>
          <p:cNvPr id="16" name="Picture 15" descr="A graph with blue and orange lines&#10;&#10;AI-generated content may be incorrect.">
            <a:extLst>
              <a:ext uri="{FF2B5EF4-FFF2-40B4-BE49-F238E27FC236}">
                <a16:creationId xmlns:a16="http://schemas.microsoft.com/office/drawing/2014/main" id="{45F95C50-0595-438A-E50D-8FF21EB629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82" y="4090382"/>
            <a:ext cx="3620189" cy="20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1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C783F9-455A-F704-805E-6B2842FC2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C4AE178-0EAC-2E2B-E323-55664B690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0D442-633F-E0AE-CBD9-C413432B6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766" y="1146412"/>
            <a:ext cx="9014348" cy="24020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ISE Measurements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7CD4F9-9404-14DC-7123-C3003DBD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DFCBB8-7BCA-08F2-361A-B99957F1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A73D76-587A-FC3F-8F1A-7F1F61A6A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1F1DD-44F3-34C2-08C4-00A9F4FFC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F4CC5-2114-C967-96AB-925632D7B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9765" y="4892722"/>
            <a:ext cx="6387155" cy="1078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For rpc6</a:t>
            </a: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2231D-FAE1-4A41-0B0D-FC2ABAA5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3176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CDB601-AB71-126E-9097-C77BD23B3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3F2F48-3D5D-0D74-245F-3FF33AAAD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6BB8E6-6A11-3F25-9B08-D0D39D778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52040C-4E78-CFBE-0070-C89BC8B85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07DF3-926F-81A9-0609-DEDDB0E6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468336"/>
            <a:ext cx="10515600" cy="829243"/>
          </a:xfrm>
        </p:spPr>
        <p:txBody>
          <a:bodyPr/>
          <a:lstStyle/>
          <a:p>
            <a:r>
              <a:rPr lang="en-US" dirty="0"/>
              <a:t>Motivation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BD5F3-380C-B586-D474-44B54418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12</a:t>
            </a:fld>
            <a:endParaRPr lang="en-NL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87F7E3-842E-F6FC-7B21-CDF2F94F5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2028"/>
            <a:ext cx="6014013" cy="48349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RPC 6 was the previous detector of the EP-DT group for the collaboration</a:t>
            </a:r>
          </a:p>
          <a:p>
            <a:r>
              <a:rPr lang="en-US" dirty="0"/>
              <a:t>Removed in 2023 due to unstable, high currents</a:t>
            </a:r>
          </a:p>
          <a:p>
            <a:r>
              <a:rPr lang="en-US" dirty="0"/>
              <a:t>Measurements show that close to the inputs of the detector, the oscilloscope counts more</a:t>
            </a:r>
          </a:p>
          <a:p>
            <a:r>
              <a:rPr lang="en-US" dirty="0"/>
              <a:t>Options: open right away or do further tests without opening</a:t>
            </a:r>
          </a:p>
          <a:p>
            <a:pPr marL="0" indent="0">
              <a:buNone/>
            </a:pPr>
            <a:r>
              <a:rPr lang="en-US" dirty="0"/>
              <a:t>	→ Ion Selective Electrode (ISE) measurement</a:t>
            </a:r>
          </a:p>
          <a:p>
            <a:endParaRPr lang="en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99B791-353F-F738-1062-8352931C0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878" y="136525"/>
            <a:ext cx="3045348" cy="43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A39665A-2CFB-B898-E4B3-ECDA89991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890" y="1913022"/>
            <a:ext cx="3045348" cy="43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E6F5E1-34E7-D37F-1414-C173E72CE081}"/>
              </a:ext>
            </a:extLst>
          </p:cNvPr>
          <p:cNvSpPr txBox="1"/>
          <p:nvPr/>
        </p:nvSpPr>
        <p:spPr>
          <a:xfrm>
            <a:off x="7586786" y="3914086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9600 V</a:t>
            </a:r>
            <a:endParaRPr lang="en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B4A0E-3A0B-BC51-1D5F-92F7A17F9810}"/>
              </a:ext>
            </a:extLst>
          </p:cNvPr>
          <p:cNvSpPr txBox="1"/>
          <p:nvPr/>
        </p:nvSpPr>
        <p:spPr>
          <a:xfrm>
            <a:off x="10494269" y="569043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9000 V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2388B-BE0B-414D-DF7B-B1A9978ED62C}"/>
              </a:ext>
            </a:extLst>
          </p:cNvPr>
          <p:cNvSpPr txBox="1"/>
          <p:nvPr/>
        </p:nvSpPr>
        <p:spPr>
          <a:xfrm>
            <a:off x="7264935" y="215408"/>
            <a:ext cx="150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Rate gradient</a:t>
            </a:r>
            <a:endParaRPr lang="en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DF8B1-F5B3-83FF-03D2-D23552C14F1A}"/>
              </a:ext>
            </a:extLst>
          </p:cNvPr>
          <p:cNvSpPr txBox="1"/>
          <p:nvPr/>
        </p:nvSpPr>
        <p:spPr>
          <a:xfrm>
            <a:off x="9951948" y="1965721"/>
            <a:ext cx="150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Rate gradient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3798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AC8819-0FCA-6423-C1F3-C8FF38F08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ECAA60D-B7E0-6205-1FC4-E68AF59E5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2ACFC8-140C-B5E1-7997-90105ED13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A62D76-BDE1-E969-7A4B-56C11EDD1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C7199-B811-968C-13D6-AF92F22B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468336"/>
            <a:ext cx="10515600" cy="829243"/>
          </a:xfrm>
        </p:spPr>
        <p:txBody>
          <a:bodyPr/>
          <a:lstStyle/>
          <a:p>
            <a:r>
              <a:rPr lang="en-US" dirty="0"/>
              <a:t>Experimental setup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A3C2D-D077-CAA8-1593-7CC73AC2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13</a:t>
            </a:fld>
            <a:endParaRPr lang="en-NL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65623D-77BA-639D-C398-D7EE290F5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41858"/>
            <a:ext cx="6469999" cy="26728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Flushing the detector with argon: 1 L/h (rotameter)</a:t>
            </a:r>
          </a:p>
          <a:p>
            <a:r>
              <a:rPr lang="en-US" dirty="0"/>
              <a:t>30 ml solution</a:t>
            </a:r>
          </a:p>
          <a:p>
            <a:r>
              <a:rPr lang="en-US" dirty="0"/>
              <a:t>Currents were planned to keep low and stable:</a:t>
            </a:r>
          </a:p>
          <a:p>
            <a:pPr lvl="1"/>
            <a:r>
              <a:rPr lang="en-US" dirty="0"/>
              <a:t>High voltage kept 2.175 kV</a:t>
            </a:r>
          </a:p>
          <a:p>
            <a:pPr lvl="1"/>
            <a:r>
              <a:rPr lang="en-US" dirty="0"/>
              <a:t>Current dropped from 45 to 32 </a:t>
            </a:r>
            <a:r>
              <a:rPr lang="en-US" dirty="0" err="1"/>
              <a:t>μA</a:t>
            </a:r>
            <a:endParaRPr lang="en-US" dirty="0"/>
          </a:p>
          <a:p>
            <a:endParaRPr lang="en-US" dirty="0"/>
          </a:p>
          <a:p>
            <a:endParaRPr lang="en-NL" dirty="0"/>
          </a:p>
        </p:txBody>
      </p:sp>
      <p:pic>
        <p:nvPicPr>
          <p:cNvPr id="4" name="Picture 3" descr="A machine on a table&#10;&#10;AI-generated content may be incorrect.">
            <a:extLst>
              <a:ext uri="{FF2B5EF4-FFF2-40B4-BE49-F238E27FC236}">
                <a16:creationId xmlns:a16="http://schemas.microsoft.com/office/drawing/2014/main" id="{359CB5EF-1716-0D7F-A053-90C38C90B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69" y="254643"/>
            <a:ext cx="4572000" cy="3429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6FBE43-CCA5-E6AA-0DAD-696949244182}"/>
              </a:ext>
            </a:extLst>
          </p:cNvPr>
          <p:cNvCxnSpPr/>
          <p:nvPr/>
        </p:nvCxnSpPr>
        <p:spPr>
          <a:xfrm>
            <a:off x="8414795" y="1825625"/>
            <a:ext cx="370390" cy="524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D6D516-304F-594E-1C80-099594E7733F}"/>
              </a:ext>
            </a:extLst>
          </p:cNvPr>
          <p:cNvCxnSpPr/>
          <p:nvPr/>
        </p:nvCxnSpPr>
        <p:spPr>
          <a:xfrm flipH="1">
            <a:off x="9745884" y="787078"/>
            <a:ext cx="810227" cy="510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364DB1-0C53-B78B-8041-3C3C9FD6A091}"/>
              </a:ext>
            </a:extLst>
          </p:cNvPr>
          <p:cNvCxnSpPr/>
          <p:nvPr/>
        </p:nvCxnSpPr>
        <p:spPr>
          <a:xfrm flipH="1" flipV="1">
            <a:off x="10556111" y="1539433"/>
            <a:ext cx="613459" cy="4861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04C321-72A8-69DC-B28F-CE4CFF58108C}"/>
              </a:ext>
            </a:extLst>
          </p:cNvPr>
          <p:cNvCxnSpPr/>
          <p:nvPr/>
        </p:nvCxnSpPr>
        <p:spPr>
          <a:xfrm flipH="1" flipV="1">
            <a:off x="9745884" y="2129742"/>
            <a:ext cx="972273" cy="3240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84999E-87FC-0BD7-1D38-3C78A957C184}"/>
              </a:ext>
            </a:extLst>
          </p:cNvPr>
          <p:cNvCxnSpPr/>
          <p:nvPr/>
        </p:nvCxnSpPr>
        <p:spPr>
          <a:xfrm flipH="1" flipV="1">
            <a:off x="7847635" y="2824223"/>
            <a:ext cx="844952" cy="3472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328DD3-B9C5-AF8C-6EA2-5C434D67E216}"/>
              </a:ext>
            </a:extLst>
          </p:cNvPr>
          <p:cNvSpPr txBox="1"/>
          <p:nvPr/>
        </p:nvSpPr>
        <p:spPr>
          <a:xfrm>
            <a:off x="7716527" y="1455866"/>
            <a:ext cx="13965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RaspberryPI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E87BFF-1560-E971-33FB-0835932B0562}"/>
              </a:ext>
            </a:extLst>
          </p:cNvPr>
          <p:cNvSpPr txBox="1"/>
          <p:nvPr/>
        </p:nvSpPr>
        <p:spPr>
          <a:xfrm>
            <a:off x="10164572" y="2488401"/>
            <a:ext cx="10118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3363B8-A2D3-30DC-886C-A46F51A367D1}"/>
              </a:ext>
            </a:extLst>
          </p:cNvPr>
          <p:cNvSpPr txBox="1"/>
          <p:nvPr/>
        </p:nvSpPr>
        <p:spPr>
          <a:xfrm>
            <a:off x="10805933" y="1980329"/>
            <a:ext cx="7409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RPC6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395C50-5697-8B66-0338-147E04BFA9C1}"/>
              </a:ext>
            </a:extLst>
          </p:cNvPr>
          <p:cNvSpPr txBox="1"/>
          <p:nvPr/>
        </p:nvSpPr>
        <p:spPr>
          <a:xfrm>
            <a:off x="10357865" y="424057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ISE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58DD42-2DB8-A918-0870-146009EF6B01}"/>
              </a:ext>
            </a:extLst>
          </p:cNvPr>
          <p:cNvSpPr txBox="1"/>
          <p:nvPr/>
        </p:nvSpPr>
        <p:spPr>
          <a:xfrm>
            <a:off x="7716527" y="3164020"/>
            <a:ext cx="23748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Computer connection</a:t>
            </a:r>
            <a:endParaRPr lang="en-NL" dirty="0">
              <a:solidFill>
                <a:srgbClr val="FF000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0ED4E21-DE93-B6E5-A1FA-50900462A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14735"/>
            <a:ext cx="12192000" cy="24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2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B1188-A2D3-6297-AD3F-825191EB3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E1D6D4-57CA-5A6F-4549-05B7E83B7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F2DE8C-2ED9-E7DE-C309-A23C9AA3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23D133-1045-66FF-F940-98FE4147B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44D08-B1DE-50C1-769B-DA64E229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468336"/>
            <a:ext cx="10515600" cy="829243"/>
          </a:xfrm>
        </p:spPr>
        <p:txBody>
          <a:bodyPr/>
          <a:lstStyle/>
          <a:p>
            <a:r>
              <a:rPr lang="en-US" dirty="0"/>
              <a:t>Results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C2888-2B40-1A09-99B8-57BB9E25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14</a:t>
            </a:fld>
            <a:endParaRPr lang="en-NL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8F1729-7154-15D0-9F48-92CFD7B7B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41858"/>
            <a:ext cx="6469999" cy="267287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A41C715-B752-5B72-F9AB-1648F1DB2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8"/>
          <a:stretch>
            <a:fillRect/>
          </a:stretch>
        </p:blipFill>
        <p:spPr bwMode="auto">
          <a:xfrm>
            <a:off x="4759624" y="655818"/>
            <a:ext cx="7110413" cy="570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8CC2774-49E7-D00D-B621-CC77128B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5" y="3670300"/>
            <a:ext cx="37052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AB4E0B-45A8-20F1-99AE-EA4167B7C85A}"/>
              </a:ext>
            </a:extLst>
          </p:cNvPr>
          <p:cNvSpPr txBox="1"/>
          <p:nvPr/>
        </p:nvSpPr>
        <p:spPr>
          <a:xfrm>
            <a:off x="358815" y="1341858"/>
            <a:ext cx="4400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Accumulated ppm follows increasing trend when the detector is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amount of ppm per hour slowly decreases in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Green</a:t>
            </a:r>
            <a:r>
              <a:rPr lang="en-US" dirty="0"/>
              <a:t>: measurements taken with detector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Blue</a:t>
            </a:r>
            <a:r>
              <a:rPr lang="en-US" dirty="0"/>
              <a:t>: measurements taken with detector 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8311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EB587D-7D4A-678C-AED8-62EBEE938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8BD38A-B836-2339-18F7-5C761C514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B00BD3-0942-0444-D74C-DF01666FC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FA5788-626C-870C-EBA8-0B3DE2476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3313B-C88D-999E-699E-8754B837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468336"/>
            <a:ext cx="10515600" cy="829243"/>
          </a:xfrm>
        </p:spPr>
        <p:txBody>
          <a:bodyPr/>
          <a:lstStyle/>
          <a:p>
            <a:r>
              <a:rPr lang="en-US" dirty="0"/>
              <a:t>Temperature correction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15362-5B1A-AF76-930D-A223CC9B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15</a:t>
            </a:fld>
            <a:endParaRPr lang="en-NL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58434D-EAAB-012D-3563-845D42AD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41858"/>
            <a:ext cx="6469999" cy="267287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4D4758-A873-D9B3-0281-A967A05DC031}"/>
              </a:ext>
            </a:extLst>
          </p:cNvPr>
          <p:cNvSpPr txBox="1"/>
          <p:nvPr/>
        </p:nvSpPr>
        <p:spPr>
          <a:xfrm>
            <a:off x="358815" y="1341858"/>
            <a:ext cx="7281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According to device specifications: 1˚C temperature change can result in 2%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Fluctuation in ppm production is observed when temperature changes significantly → temperature calibration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Green</a:t>
            </a:r>
            <a:r>
              <a:rPr lang="en-US" dirty="0"/>
              <a:t>: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: ppm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F0"/>
                </a:solidFill>
              </a:rPr>
              <a:t>Lightblue</a:t>
            </a:r>
            <a:r>
              <a:rPr lang="en-US" dirty="0"/>
              <a:t>: error margin</a:t>
            </a:r>
            <a:endParaRPr lang="en-NL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C103F9C-88E1-E5FB-C437-7EB9EF7FA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0"/>
          <a:stretch>
            <a:fillRect/>
          </a:stretch>
        </p:blipFill>
        <p:spPr bwMode="auto">
          <a:xfrm>
            <a:off x="7085990" y="742143"/>
            <a:ext cx="5106008" cy="455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A35A57B-B590-5E5D-50AF-113DFFD7A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/>
          <a:stretch>
            <a:fillRect/>
          </a:stretch>
        </p:blipFill>
        <p:spPr bwMode="auto">
          <a:xfrm>
            <a:off x="3000792" y="2619228"/>
            <a:ext cx="4085196" cy="364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C55E72-F4EF-9593-653A-97599C63BAC2}"/>
              </a:ext>
            </a:extLst>
          </p:cNvPr>
          <p:cNvSpPr/>
          <p:nvPr/>
        </p:nvSpPr>
        <p:spPr>
          <a:xfrm>
            <a:off x="10486662" y="1220808"/>
            <a:ext cx="867138" cy="279392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EE034-8A40-D6B3-DC97-578A7156399A}"/>
              </a:ext>
            </a:extLst>
          </p:cNvPr>
          <p:cNvSpPr/>
          <p:nvPr/>
        </p:nvSpPr>
        <p:spPr>
          <a:xfrm>
            <a:off x="5456497" y="3051496"/>
            <a:ext cx="639503" cy="21947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6964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67A57A-4E7F-2528-F46E-D27C14DD7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DA9DCB6-E765-1EA0-A8D7-4D8225947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D6391-647C-814C-3FC7-2A72F027F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950ED-ECF9-73DE-4A93-5A4D1715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0A463-7B45-56B7-B04E-E3BB6FC5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Conclusion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FDF6F-C1E8-FE6E-77E6-5A53A8B0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16</a:t>
            </a:fld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F49ED-7396-FF9B-A887-3420A495A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7387"/>
            <a:ext cx="10515600" cy="47995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formula to connect the two used dosimeters was derived from measurement</a:t>
            </a:r>
          </a:p>
          <a:p>
            <a:r>
              <a:rPr lang="en-US" dirty="0"/>
              <a:t>The detectors in the aging campaign show no significant increase in currents after the first week, which might mean that the earlier increase was caused by too high background irradiation</a:t>
            </a:r>
          </a:p>
          <a:p>
            <a:r>
              <a:rPr lang="en-US" dirty="0"/>
              <a:t>ISE measurement shows slow decrease in rate of ppm per hour, but further measurements are necessary to correct for temperature changes</a:t>
            </a:r>
          </a:p>
          <a:p>
            <a:r>
              <a:rPr lang="en-US" dirty="0"/>
              <a:t>My personal experience: </a:t>
            </a:r>
          </a:p>
          <a:p>
            <a:pPr lvl="1"/>
            <a:r>
              <a:rPr lang="en-US" dirty="0"/>
              <a:t>Test beam data taking and analysis, long-term analysis by comparing this year’s to previous years’ datasets</a:t>
            </a:r>
          </a:p>
          <a:p>
            <a:pPr lvl="1"/>
            <a:r>
              <a:rPr lang="en-US" dirty="0"/>
              <a:t>Argon scans and comparing resistivity from test beam and argon scan</a:t>
            </a:r>
          </a:p>
          <a:p>
            <a:pPr lvl="1"/>
            <a:r>
              <a:rPr lang="en-US" dirty="0"/>
              <a:t>August aging campaign: daily monitoring (checklist), source off scans of Wednesdays and data analysis</a:t>
            </a:r>
          </a:p>
          <a:p>
            <a:pPr lvl="1"/>
            <a:r>
              <a:rPr lang="en-US" dirty="0"/>
              <a:t>ISE measurements and data analysis for it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1752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5380B-0D8A-D9AC-EB7E-0ACC28F2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your attention!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015E5-19CD-0F79-CC39-0A8801D7E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AFF05-3FF8-991E-E3C2-8955EE1C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14659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3EE95-7FBE-CD18-7A0F-000B49EB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1DA61-1BBC-4D73-4610-DAA3BD37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18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82245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562F8-B616-E3C9-36F7-C0312EE7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76" y="1587766"/>
            <a:ext cx="3179929" cy="35560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Integrated Charge</a:t>
            </a:r>
            <a:r>
              <a:rPr lang="en-US" sz="4000" dirty="0">
                <a:solidFill>
                  <a:srgbClr val="FFFFFF"/>
                </a:solidFill>
              </a:rPr>
              <a:t>, </a:t>
            </a:r>
            <a:r>
              <a:rPr lang="en-US" sz="4000" dirty="0">
                <a:solidFill>
                  <a:srgbClr val="0070C0"/>
                </a:solidFill>
              </a:rPr>
              <a:t>Ohmic</a:t>
            </a:r>
            <a:r>
              <a:rPr lang="en-US" sz="4000" dirty="0">
                <a:solidFill>
                  <a:srgbClr val="FFFFFF"/>
                </a:solidFill>
              </a:rPr>
              <a:t> and </a:t>
            </a:r>
            <a:r>
              <a:rPr lang="en-US" sz="4000" dirty="0">
                <a:solidFill>
                  <a:srgbClr val="FFC000"/>
                </a:solidFill>
              </a:rPr>
              <a:t>Physics</a:t>
            </a:r>
            <a:r>
              <a:rPr lang="en-US" sz="4000" dirty="0">
                <a:solidFill>
                  <a:srgbClr val="FFFFFF"/>
                </a:solidFill>
              </a:rPr>
              <a:t> Current over Time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5C714C-99AD-23E2-8694-63925016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19</a:t>
            </a:fld>
            <a:endParaRPr lang="en-NL"/>
          </a:p>
        </p:txBody>
      </p:sp>
      <p:pic>
        <p:nvPicPr>
          <p:cNvPr id="29" name="Content Placeholder 28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816D0035-4772-C429-61E6-74012C3D7B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82"/>
          <a:stretch>
            <a:fillRect/>
          </a:stretch>
        </p:blipFill>
        <p:spPr>
          <a:xfrm>
            <a:off x="4816202" y="1024889"/>
            <a:ext cx="3383238" cy="2291667"/>
          </a:xfrm>
        </p:spPr>
      </p:pic>
      <p:pic>
        <p:nvPicPr>
          <p:cNvPr id="31" name="Picture 30" descr="A graph with colored lines and dots&#10;&#10;AI-generated content may be incorrect.">
            <a:extLst>
              <a:ext uri="{FF2B5EF4-FFF2-40B4-BE49-F238E27FC236}">
                <a16:creationId xmlns:a16="http://schemas.microsoft.com/office/drawing/2014/main" id="{DFF2F83B-156D-A12D-397E-BA88022F5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82"/>
          <a:stretch>
            <a:fillRect/>
          </a:stretch>
        </p:blipFill>
        <p:spPr>
          <a:xfrm>
            <a:off x="4816202" y="3541444"/>
            <a:ext cx="3383238" cy="2291667"/>
          </a:xfrm>
          <a:prstGeom prst="rect">
            <a:avLst/>
          </a:prstGeom>
        </p:spPr>
      </p:pic>
      <p:pic>
        <p:nvPicPr>
          <p:cNvPr id="33" name="Picture 32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9934573E-8928-1819-D1EC-6605C2217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82"/>
          <a:stretch>
            <a:fillRect/>
          </a:stretch>
        </p:blipFill>
        <p:spPr>
          <a:xfrm>
            <a:off x="8794204" y="2252532"/>
            <a:ext cx="3383238" cy="2291667"/>
          </a:xfrm>
          <a:prstGeom prst="rect">
            <a:avLst/>
          </a:prstGeom>
        </p:spPr>
      </p:pic>
      <p:pic>
        <p:nvPicPr>
          <p:cNvPr id="35" name="Picture 34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948B89F3-E111-F102-7E4E-42717571F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82"/>
          <a:stretch>
            <a:fillRect/>
          </a:stretch>
        </p:blipFill>
        <p:spPr>
          <a:xfrm>
            <a:off x="8811046" y="0"/>
            <a:ext cx="3383238" cy="2291667"/>
          </a:xfrm>
          <a:prstGeom prst="rect">
            <a:avLst/>
          </a:prstGeom>
        </p:spPr>
      </p:pic>
      <p:pic>
        <p:nvPicPr>
          <p:cNvPr id="37" name="Picture 36" descr="A graph of a graph showing the growth of a company&#10;&#10;AI-generated content may be incorrect.">
            <a:extLst>
              <a:ext uri="{FF2B5EF4-FFF2-40B4-BE49-F238E27FC236}">
                <a16:creationId xmlns:a16="http://schemas.microsoft.com/office/drawing/2014/main" id="{57BD00F1-2FF2-606E-3873-A9676D4BBA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82"/>
          <a:stretch>
            <a:fillRect/>
          </a:stretch>
        </p:blipFill>
        <p:spPr>
          <a:xfrm>
            <a:off x="8794204" y="4571402"/>
            <a:ext cx="3383238" cy="22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1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Eindhoven University of Technology">
            <a:extLst>
              <a:ext uri="{FF2B5EF4-FFF2-40B4-BE49-F238E27FC236}">
                <a16:creationId xmlns:a16="http://schemas.microsoft.com/office/drawing/2014/main" id="{C80FBAE7-2C69-6BC3-9122-FCB0C455A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719" y="3370224"/>
            <a:ext cx="3138487" cy="164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C96A4-3FC7-1BAC-BDCC-3690906F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764DB-0A26-7D33-78B4-2D921017C5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Born and raised in Hungary</a:t>
            </a:r>
          </a:p>
          <a:p>
            <a:r>
              <a:rPr lang="en-US" sz="2400" dirty="0"/>
              <a:t>Applied Physics and Mathematics in Eindhoven</a:t>
            </a:r>
          </a:p>
          <a:p>
            <a:r>
              <a:rPr lang="en-US" sz="2400" dirty="0"/>
              <a:t>Internship at HUN-REN Wigner Research Centre for Physics</a:t>
            </a:r>
          </a:p>
          <a:p>
            <a:r>
              <a:rPr lang="en-US" sz="2400" dirty="0"/>
              <a:t>Hobbies</a:t>
            </a:r>
          </a:p>
          <a:p>
            <a:pPr lvl="1"/>
            <a:r>
              <a:rPr lang="en-US" sz="2000" dirty="0"/>
              <a:t>Doing sports</a:t>
            </a:r>
          </a:p>
          <a:p>
            <a:pPr lvl="1"/>
            <a:r>
              <a:rPr lang="en-US" sz="2000" dirty="0"/>
              <a:t>Reading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NL" dirty="0"/>
          </a:p>
        </p:txBody>
      </p:sp>
      <p:pic>
        <p:nvPicPr>
          <p:cNvPr id="6" name="Content Placeholder 5" descr="A person standing in front of wires&#10;&#10;AI-generated content may be incorrect.">
            <a:extLst>
              <a:ext uri="{FF2B5EF4-FFF2-40B4-BE49-F238E27FC236}">
                <a16:creationId xmlns:a16="http://schemas.microsoft.com/office/drawing/2014/main" id="{E6F8E608-4A97-D59D-D75A-F125ED733A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755" y="327629"/>
            <a:ext cx="2640805" cy="3521075"/>
          </a:xfrm>
        </p:spPr>
      </p:pic>
      <p:pic>
        <p:nvPicPr>
          <p:cNvPr id="2056" name="Picture 8" descr="Hungary | History, Map, Flag, Population, Currency, &amp; Facts | Britannica">
            <a:extLst>
              <a:ext uri="{FF2B5EF4-FFF2-40B4-BE49-F238E27FC236}">
                <a16:creationId xmlns:a16="http://schemas.microsoft.com/office/drawing/2014/main" id="{82DF025A-1A6C-16D7-BE53-18453A999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125" y="4535589"/>
            <a:ext cx="2414326" cy="16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9ACF5-53EB-E554-4829-E37DF3E9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51525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0C4C40-442F-63A6-5AA7-E694B664C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9D424CA-F8C0-131F-32BB-34773ADF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B930C-1B01-8E57-8806-93AA19059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766" y="1146412"/>
            <a:ext cx="9014348" cy="24020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Resistivity Measurements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8787F4-F0BE-5197-A2FF-5DB5B858B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998AFC-7835-1AB4-0A72-197E04831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CC8521-3AB4-DC7C-D6AD-145A8B67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1A4877-AE28-F163-FD6B-4AA3D393A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6DC58-2415-45C8-D36E-235E60940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9765" y="4892722"/>
            <a:ext cx="6387155" cy="1078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From the test beam data and from argon scans</a:t>
            </a: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679A2-B615-B424-A81E-3155425C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83757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C3DAA7-0573-F939-80D4-22DE36840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7B219F-D868-52C4-6DD7-5219B9F35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F70EEB-DB6C-F984-6DFD-06D36B55D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75B182-DE4E-4CDF-B3C2-86720D8DB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C0DC3-465C-88C5-869E-EE439EAD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Resistivity measurements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6903FF23-2B07-FAAA-4A8B-4762DB8871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74220" y="1690688"/>
                <a:ext cx="5181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Argon scans</a:t>
                </a:r>
              </a:p>
              <a:p>
                <a:r>
                  <a:rPr lang="en-US" sz="2400" dirty="0"/>
                  <a:t>From test beam data:</a:t>
                </a:r>
              </a:p>
              <a:p>
                <a:pPr lvl="1"/>
                <a:r>
                  <a:rPr lang="en-US" sz="2000" dirty="0"/>
                  <a:t>Values at 50% efficiency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𝑜𝑛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𝑜𝑓𝑓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𝑜𝑛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𝑜𝑓𝑓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Values 2.7-3.7 MΩ</a:t>
                </a:r>
              </a:p>
              <a:p>
                <a:r>
                  <a:rPr lang="en-US" sz="2400" dirty="0"/>
                  <a:t>Resistivity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𝑙𝑒𝑛𝑔𝑡h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𝑤𝑖𝑑𝑡h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h𝑒𝑖𝑔h𝑡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6903FF23-2B07-FAAA-4A8B-4762DB887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220" y="1690688"/>
                <a:ext cx="5181600" cy="4351338"/>
              </a:xfrm>
              <a:prstGeom prst="rect">
                <a:avLst/>
              </a:prstGeom>
              <a:blipFill>
                <a:blip r:embed="rId3"/>
                <a:stretch>
                  <a:fillRect l="-1529" t="-182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0B8CBC2C-0585-F547-7C9B-4408D753030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0" y="1284894"/>
            <a:ext cx="4801861" cy="489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6EE6B6-ADB4-8E9B-3C75-2B60C330BD9C}"/>
              </a:ext>
            </a:extLst>
          </p:cNvPr>
          <p:cNvSpPr/>
          <p:nvPr/>
        </p:nvSpPr>
        <p:spPr>
          <a:xfrm>
            <a:off x="1534812" y="5196253"/>
            <a:ext cx="2782545" cy="30680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9A586-DCA3-4985-F356-8CB141770682}"/>
              </a:ext>
            </a:extLst>
          </p:cNvPr>
          <p:cNvSpPr/>
          <p:nvPr/>
        </p:nvSpPr>
        <p:spPr>
          <a:xfrm>
            <a:off x="4726982" y="1754876"/>
            <a:ext cx="585798" cy="341840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57560-619D-815E-6661-77A4CA9A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21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042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461D-72B1-822A-FF96-32550904F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Resistivity Calculation from Test Beam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FBAFF-5567-6917-6743-BEA5D094853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For source off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𝑜𝑓𝑓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𝑜𝑓𝑓</m:t>
                        </m:r>
                      </m:sub>
                    </m:sSub>
                  </m:oMath>
                </a14:m>
                <a:r>
                  <a:rPr lang="en-US" dirty="0"/>
                  <a:t>)and one chosen filter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):</a:t>
                </a:r>
              </a:p>
              <a:p>
                <a:pPr lvl="1"/>
                <a:r>
                  <a:rPr lang="en-US" dirty="0"/>
                  <a:t>Current and efficiency over HV</a:t>
                </a:r>
              </a:p>
              <a:p>
                <a:pPr lvl="1"/>
                <a:r>
                  <a:rPr lang="en-US" dirty="0"/>
                  <a:t>Current data fit, efficiency fit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%</m:t>
                        </m:r>
                      </m:sub>
                    </m:sSub>
                  </m:oMath>
                </a14:m>
                <a:r>
                  <a:rPr lang="en-US" dirty="0"/>
                  <a:t> found from efficiency fit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%</m:t>
                        </m:r>
                      </m:sub>
                    </m:sSub>
                  </m:oMath>
                </a14:m>
                <a:r>
                  <a:rPr lang="en-US" dirty="0"/>
                  <a:t> found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50%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𝑜𝑓𝑓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𝑜𝑓𝑓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FBAFF-5567-6917-6743-BEA5D0948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38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>
            <a:extLst>
              <a:ext uri="{FF2B5EF4-FFF2-40B4-BE49-F238E27FC236}">
                <a16:creationId xmlns:a16="http://schemas.microsoft.com/office/drawing/2014/main" id="{971ABBF4-BD06-7EBD-87F3-111B9D4A7B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25" y="1825625"/>
            <a:ext cx="46053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EC298-8677-983B-0C87-5F748C28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22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24714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A0F1C3-59AB-B81A-E894-7ADC5B8A6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D178903-3011-577A-9D37-584D31CBA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6BD70-14E3-F6A6-FD57-FE0D30C1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766" y="1146412"/>
            <a:ext cx="9014348" cy="24020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Test Beam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9F4B05-73A9-8302-763F-125C4D159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749168-E2A6-2D8E-7BC5-DBCBA5C59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BF9B57-F979-8768-09AE-FD6A41CD7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F805429-A050-6D0E-9175-199541DD9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0D3DF-9D35-63E8-C7E7-EA6006049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9765" y="4892722"/>
            <a:ext cx="6387155" cy="1078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Test beam data analysis, the test beam of July 2025, long-term ageing trends</a:t>
            </a: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134D9-EC3E-1E0D-CDB6-F8249BA8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23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31732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16A30-6B11-8A4F-9894-97E62F7CE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92452B-98DB-8640-D658-8FDD04C4D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A6616D-70ED-D977-BD10-7D4A2D704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2F2DF2-7199-FF1F-423E-44C3ACF9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A1110-FF83-3476-48BA-AED2A31C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468336"/>
            <a:ext cx="10515600" cy="829243"/>
          </a:xfrm>
        </p:spPr>
        <p:txBody>
          <a:bodyPr/>
          <a:lstStyle/>
          <a:p>
            <a:r>
              <a:rPr lang="en-US" dirty="0"/>
              <a:t>Comparison to Test Beam June 2024</a:t>
            </a:r>
            <a:endParaRPr lang="en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4CA20-1624-8DC4-EC37-F918452F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38" y="1976247"/>
            <a:ext cx="4258181" cy="420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F4D65F0-9092-F0E2-D7EE-B89437F70E6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93"/>
          <a:stretch>
            <a:fillRect/>
          </a:stretch>
        </p:blipFill>
        <p:spPr bwMode="auto">
          <a:xfrm>
            <a:off x="7829318" y="1031695"/>
            <a:ext cx="4305764" cy="420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BE4ED4-BF1E-0ACC-54B4-2642466C76FD}"/>
              </a:ext>
            </a:extLst>
          </p:cNvPr>
          <p:cNvCxnSpPr>
            <a:cxnSpLocks/>
          </p:cNvCxnSpPr>
          <p:nvPr/>
        </p:nvCxnSpPr>
        <p:spPr>
          <a:xfrm flipV="1">
            <a:off x="10847054" y="2824223"/>
            <a:ext cx="0" cy="6047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A14004-476E-04F9-A85F-A07FD7849386}"/>
              </a:ext>
            </a:extLst>
          </p:cNvPr>
          <p:cNvCxnSpPr>
            <a:cxnSpLocks/>
          </p:cNvCxnSpPr>
          <p:nvPr/>
        </p:nvCxnSpPr>
        <p:spPr>
          <a:xfrm flipV="1">
            <a:off x="9266166" y="3812476"/>
            <a:ext cx="0" cy="2713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C5F3388-012E-65A4-C500-C19A9B73F5C9}"/>
              </a:ext>
            </a:extLst>
          </p:cNvPr>
          <p:cNvSpPr txBox="1"/>
          <p:nvPr/>
        </p:nvSpPr>
        <p:spPr>
          <a:xfrm>
            <a:off x="10330775" y="87529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Detector: EP-DT</a:t>
            </a:r>
            <a:endParaRPr lang="en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3609D-2D0D-583E-D284-C5FB051D8ABD}"/>
              </a:ext>
            </a:extLst>
          </p:cNvPr>
          <p:cNvSpPr txBox="1"/>
          <p:nvPr/>
        </p:nvSpPr>
        <p:spPr>
          <a:xfrm>
            <a:off x="553403" y="1297579"/>
            <a:ext cx="30810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STD and ECO2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July 2025 and June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Efficiency curve overlaps for STD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Efficiency curve slightly shifted to the right for ECO2</a:t>
            </a:r>
          </a:p>
          <a:p>
            <a:pPr lvl="1"/>
            <a:r>
              <a:rPr lang="en-US" dirty="0"/>
              <a:t>→ Increase in working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in current compared to a year ago: under investigation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Charges behave as expected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4782-FEB7-BD9A-B25B-6DDF84F0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24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084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3CECC8-6197-2AB1-837A-3DEA67B31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9C7C6C-D33D-292B-A0FE-7A40CE02F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F02533-F644-6C06-7AE0-45644C901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85308C-DA33-920B-A9D2-FC572B0C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7EA45-D56D-C67D-095E-4D635319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" y="377826"/>
            <a:ext cx="10515600" cy="979491"/>
          </a:xfrm>
        </p:spPr>
        <p:txBody>
          <a:bodyPr/>
          <a:lstStyle/>
          <a:p>
            <a:r>
              <a:rPr lang="en-US" dirty="0"/>
              <a:t>Long-Term Trends</a:t>
            </a:r>
            <a:endParaRPr lang="en-NL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E30547-A396-401E-BC79-C905CE3673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567" y="2752858"/>
            <a:ext cx="3816157" cy="372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E3ED96D9-B027-2DF3-2B88-0B4261670D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3" y="2138307"/>
            <a:ext cx="6909881" cy="383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95F854-380D-F305-23FC-F3B869D2CC5C}"/>
              </a:ext>
            </a:extLst>
          </p:cNvPr>
          <p:cNvSpPr txBox="1"/>
          <p:nvPr/>
        </p:nvSpPr>
        <p:spPr>
          <a:xfrm>
            <a:off x="5305893" y="880871"/>
            <a:ext cx="66094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Integrated charge increases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Integrated charge differs per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values between 25 and 220 </a:t>
            </a:r>
            <a:r>
              <a:rPr lang="en-US" dirty="0" err="1"/>
              <a:t>mC</a:t>
            </a:r>
            <a:r>
              <a:rPr lang="en-US" dirty="0"/>
              <a:t>/cm</a:t>
            </a:r>
            <a:r>
              <a:rPr lang="en-US" baseline="30000" dirty="0"/>
              <a:t>2</a:t>
            </a:r>
          </a:p>
          <a:p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Working point of EP-DT: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Initial increase due to the new detector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Approximately constant after first test beam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ACDB6-EB26-F865-7626-67C96604D486}"/>
              </a:ext>
            </a:extLst>
          </p:cNvPr>
          <p:cNvSpPr txBox="1"/>
          <p:nvPr/>
        </p:nvSpPr>
        <p:spPr>
          <a:xfrm>
            <a:off x="10330775" y="87529"/>
            <a:ext cx="2217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Detectors: all</a:t>
            </a:r>
          </a:p>
          <a:p>
            <a:r>
              <a:rPr lang="en-US" dirty="0"/>
              <a:t>	    EP-DT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6AAB0-CEF8-D894-4401-0A4E1BA8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25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6323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85ED57-577C-0BDE-B497-A04523EB3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6F43AA9-738E-4FC4-1CB1-2C8E0CC68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B3E67E-79C3-0393-3C15-260E6E0A9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4F560C-F004-B524-D163-84F501A0C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A83B2-E289-FA51-EF1C-9A800890B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365125"/>
            <a:ext cx="10515600" cy="765979"/>
          </a:xfrm>
        </p:spPr>
        <p:txBody>
          <a:bodyPr/>
          <a:lstStyle/>
          <a:p>
            <a:r>
              <a:rPr lang="en-US" dirty="0"/>
              <a:t>Other Detectors in the Collaboration</a:t>
            </a:r>
            <a:endParaRPr lang="en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5750C4-45CA-FD44-A18D-C232854AC5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68" y="1273259"/>
            <a:ext cx="4404676" cy="455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6ADE4150-C4D4-BC25-6C66-ED08BF4CAB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7" y="1375558"/>
            <a:ext cx="45521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866E24-A69E-4319-025D-78606D772CE6}"/>
              </a:ext>
            </a:extLst>
          </p:cNvPr>
          <p:cNvSpPr txBox="1"/>
          <p:nvPr/>
        </p:nvSpPr>
        <p:spPr>
          <a:xfrm>
            <a:off x="10330775" y="87529"/>
            <a:ext cx="2217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Detectors: EP-DT</a:t>
            </a:r>
          </a:p>
          <a:p>
            <a:r>
              <a:rPr lang="en-US" dirty="0"/>
              <a:t>	    </a:t>
            </a:r>
            <a:r>
              <a:rPr lang="en-US" dirty="0" err="1"/>
              <a:t>SHiP</a:t>
            </a:r>
            <a:endParaRPr lang="en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8501B-A9AD-78F2-CC2E-21581DEE367E}"/>
              </a:ext>
            </a:extLst>
          </p:cNvPr>
          <p:cNvSpPr txBox="1"/>
          <p:nvPr/>
        </p:nvSpPr>
        <p:spPr>
          <a:xfrm>
            <a:off x="9920236" y="2413337"/>
            <a:ext cx="2083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trends can be observed for the </a:t>
            </a:r>
            <a:r>
              <a:rPr lang="en-US" dirty="0" err="1"/>
              <a:t>SHiP</a:t>
            </a:r>
            <a:r>
              <a:rPr lang="en-US" dirty="0"/>
              <a:t> detector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SHiP</a:t>
            </a:r>
            <a:r>
              <a:rPr lang="en-US" dirty="0"/>
              <a:t> also analyzed with high hit rates</a:t>
            </a:r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440F7E-E365-8E26-AB7C-6C658109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26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82736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21C7A-B572-B167-462F-D82D1B94D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3EC7-3A06-9956-9B02-47EE7460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59" y="2198648"/>
            <a:ext cx="3452842" cy="2907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Applied Filter and Hit Rate Comparison 2024 and 2025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9319222-390F-BE67-8C4E-E2B1D2098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8874" y="478713"/>
            <a:ext cx="3019744" cy="269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7123D0D-98D9-8D2A-2758-786E4EEB9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9604" y="3652549"/>
            <a:ext cx="3419533" cy="266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56396F7-E7F3-B3D2-424A-D021A99BA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0122" y="478712"/>
            <a:ext cx="3495819" cy="272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5DAADC-1F97-3C8B-D922-F98BB599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27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44192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8" name="Rectangle 2077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Rectangle 2079">
            <a:extLst>
              <a:ext uri="{FF2B5EF4-FFF2-40B4-BE49-F238E27FC236}">
                <a16:creationId xmlns:a16="http://schemas.microsoft.com/office/drawing/2014/main" id="{E85CCF60-79A2-440A-86A2-1A64A59F7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2" name="Rectangle 2081">
            <a:extLst>
              <a:ext uri="{FF2B5EF4-FFF2-40B4-BE49-F238E27FC236}">
                <a16:creationId xmlns:a16="http://schemas.microsoft.com/office/drawing/2014/main" id="{3F2162BA-EECD-43E0-99D9-C00B1948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4" name="Freeform: Shape 2083">
            <a:extLst>
              <a:ext uri="{FF2B5EF4-FFF2-40B4-BE49-F238E27FC236}">
                <a16:creationId xmlns:a16="http://schemas.microsoft.com/office/drawing/2014/main" id="{160DB805-F71F-46BB-A8CC-74F6D8306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86" name="Rectangle 2085">
            <a:extLst>
              <a:ext uri="{FF2B5EF4-FFF2-40B4-BE49-F238E27FC236}">
                <a16:creationId xmlns:a16="http://schemas.microsoft.com/office/drawing/2014/main" id="{6F91054C-3439-420E-88EB-F0A5637EC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25F31-EED4-97E1-411B-B673A5BA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97" y="2483731"/>
            <a:ext cx="2895573" cy="283422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Working Point and Current at Working Point over Time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35421AD-8001-5417-2244-2A06056BD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2272" y="851338"/>
            <a:ext cx="2594363" cy="25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AA52F87-B7F3-E2E5-76A1-E6CCBFA1C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8768" y="851338"/>
            <a:ext cx="2594363" cy="25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99C80B3-9EB3-7C05-D32E-ED453812C53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0502" y="3673425"/>
            <a:ext cx="2736132" cy="25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DC06753-5259-4651-69F2-C94BEE84E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8768" y="3673425"/>
            <a:ext cx="2692000" cy="25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041BCC-1971-8CF4-27E9-0B061FE3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28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41323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8DED04-058F-F8D0-D99E-94333EBCD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72D14-BA76-EF30-B927-F9EDE9DB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Working Point, Cluster Size and Time Resolution per Hit Rate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C8721AE-F3A1-7866-3A73-11EA6B401B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748" y="2448502"/>
            <a:ext cx="5131088" cy="34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1307B99-1B9F-22DE-E1CC-8CBB46550C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165" y="2217815"/>
            <a:ext cx="4495213" cy="399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944308-99BE-E7A8-54B1-6EF78656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29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5490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84D78F-7F68-FB62-EF95-3EA99947E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C5CCBDB-6960-BF6B-F6C1-BB1B71B95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85DBA-6F0A-7937-F675-52A60D3A2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766" y="1146412"/>
            <a:ext cx="9014348" cy="24020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Dosimeter Calibration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31395B-7780-BCF1-AC0F-B4D7FDC3E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837840-7A5B-F012-0D01-C37872C92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3A0CFA-B3AE-9B7F-0773-0833F6DDD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8663BD-4DA3-B940-DE21-BB53BF56C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163C9-C959-8C9B-BD8E-D293D081A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9765" y="4892722"/>
            <a:ext cx="9515713" cy="1078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Comparison of the dosimeter fixed on the trolley (visualized on Grafana) and the dosimeter used by </a:t>
            </a:r>
            <a:r>
              <a:rPr lang="en-US" dirty="0" err="1">
                <a:solidFill>
                  <a:srgbClr val="FFFFFF"/>
                </a:solidFill>
              </a:rPr>
              <a:t>ECOGas</a:t>
            </a: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EBE74-E3ED-FBAD-CC6D-93533F9D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50908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931FB-B5FA-788A-8850-DB1B794B4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BE78A7-CEB5-B2FB-785A-B3652B087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660EBB-7B01-91DB-43C6-12FF625F4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9B1541-4D44-682C-75F5-63A265CA1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2D6778D-5C84-2675-0484-55C19F8F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57200"/>
            <a:ext cx="4572000" cy="1889760"/>
          </a:xfrm>
        </p:spPr>
        <p:txBody>
          <a:bodyPr>
            <a:normAutofit fontScale="90000"/>
          </a:bodyPr>
          <a:lstStyle/>
          <a:p>
            <a:r>
              <a:rPr lang="en-US" dirty="0"/>
              <a:t>Test beam July 2025: cluster size and time resolution</a:t>
            </a:r>
            <a:endParaRPr lang="en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7C37B-4292-3CA0-57F2-85D0E7C6C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33"/>
          <a:stretch>
            <a:fillRect/>
          </a:stretch>
        </p:blipFill>
        <p:spPr bwMode="auto">
          <a:xfrm>
            <a:off x="7839360" y="3078333"/>
            <a:ext cx="4352640" cy="332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C47E10ED-3E6E-C406-CF29-3C2A4E062E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29" y="105826"/>
            <a:ext cx="5001895" cy="309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D7FD39-39C9-567D-551D-C01B7392A331}"/>
              </a:ext>
            </a:extLst>
          </p:cNvPr>
          <p:cNvSpPr txBox="1"/>
          <p:nvPr/>
        </p:nvSpPr>
        <p:spPr>
          <a:xfrm>
            <a:off x="640216" y="2415798"/>
            <a:ext cx="387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Cluster size about 1.3 and 1.5 for STD and ECO2, respectively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Mean time resolution is 2 ns and 1.9 ns for STD and ECO2, respectively</a:t>
            </a:r>
            <a:endParaRPr lang="en-NL" sz="24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BE24C1E-AA10-647A-D708-285709BDA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6" t="65778" b="18222"/>
          <a:stretch>
            <a:fillRect/>
          </a:stretch>
        </p:blipFill>
        <p:spPr bwMode="auto">
          <a:xfrm>
            <a:off x="5626206" y="4347984"/>
            <a:ext cx="2030275" cy="65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4741D-CE85-E800-562C-C8D68CF6B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1" t="66613" b="18284"/>
          <a:stretch>
            <a:fillRect/>
          </a:stretch>
        </p:blipFill>
        <p:spPr bwMode="auto">
          <a:xfrm>
            <a:off x="8769805" y="1289823"/>
            <a:ext cx="2030275" cy="6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7AD693-87D3-72CB-95A8-96D6D9793CDA}"/>
              </a:ext>
            </a:extLst>
          </p:cNvPr>
          <p:cNvSpPr/>
          <p:nvPr/>
        </p:nvSpPr>
        <p:spPr>
          <a:xfrm>
            <a:off x="8336258" y="2168428"/>
            <a:ext cx="1696720" cy="518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FBC0AE-7751-D8FC-B78C-927BBDB3EA33}"/>
              </a:ext>
            </a:extLst>
          </p:cNvPr>
          <p:cNvSpPr/>
          <p:nvPr/>
        </p:nvSpPr>
        <p:spPr>
          <a:xfrm>
            <a:off x="11740936" y="5242838"/>
            <a:ext cx="609600" cy="589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EA9926-B65D-0AD5-484D-A676B702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30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25950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FF5037-2DFC-FFB7-FCFE-98E2DC37A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F75A66-C3C5-ACDE-204B-B40505FAB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2C37C3-CDA8-7684-0E2A-D119E49EE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10F791-3BF4-0AF9-EC1A-605DE1F6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1E8ED-6C29-8BF4-47CC-A208DB0A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40" y="388144"/>
            <a:ext cx="10515600" cy="797561"/>
          </a:xfrm>
        </p:spPr>
        <p:txBody>
          <a:bodyPr/>
          <a:lstStyle/>
          <a:p>
            <a:r>
              <a:rPr lang="en-US" dirty="0"/>
              <a:t>Comparison to Test Beam June 2024</a:t>
            </a:r>
            <a:endParaRPr lang="en-NL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7D8ECC8B-16DD-50A9-E681-7700BC76A05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0" y="1185705"/>
            <a:ext cx="45521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2DA34E5A-91B1-716D-9DA1-1F8F5FF9C77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08" y="1185278"/>
            <a:ext cx="42904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9C5F4A-A945-2738-B10F-C93CD8AEB552}"/>
              </a:ext>
            </a:extLst>
          </p:cNvPr>
          <p:cNvSpPr txBox="1"/>
          <p:nvPr/>
        </p:nvSpPr>
        <p:spPr>
          <a:xfrm>
            <a:off x="10330775" y="87529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Detector: EP-DT</a:t>
            </a:r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2B7F9-568E-E877-BDB8-28E829047FC6}"/>
              </a:ext>
            </a:extLst>
          </p:cNvPr>
          <p:cNvSpPr txBox="1"/>
          <p:nvPr/>
        </p:nvSpPr>
        <p:spPr>
          <a:xfrm>
            <a:off x="9400659" y="1769239"/>
            <a:ext cx="2625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Working point and current increased for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ECO2 requires higher working point and thus higher charges are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with hit rate is similar over the years</a:t>
            </a:r>
            <a:endParaRPr lang="en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462B1-95FA-4531-E729-B59A9B2C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31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3703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7F3E77-F015-E3DD-CDAF-DB15F344A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FAC54F1-A985-DC5A-1BD4-FE6359F2F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DCD22-D4E8-4AD5-D1C7-DFADAF166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63682-2366-B1A2-2C07-26C889A7A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420F3-A6AB-5D3C-3323-1671D1C3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Experimental Setup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1E926-2039-7B98-9009-50D5E3BB8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7387"/>
            <a:ext cx="10515600" cy="4799576"/>
          </a:xfrm>
        </p:spPr>
        <p:txBody>
          <a:bodyPr>
            <a:normAutofit/>
          </a:bodyPr>
          <a:lstStyle/>
          <a:p>
            <a:pPr lvl="1"/>
            <a:endParaRPr lang="en-US" sz="2000" dirty="0"/>
          </a:p>
          <a:p>
            <a:pPr marL="0" indent="0">
              <a:buNone/>
            </a:pPr>
            <a:endParaRPr lang="en-US" sz="240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A468D-5F7D-0EE0-7A2B-46758659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4</a:t>
            </a:fld>
            <a:endParaRPr lang="en-NL"/>
          </a:p>
        </p:txBody>
      </p:sp>
      <p:pic>
        <p:nvPicPr>
          <p:cNvPr id="6" name="Picture 5" descr="A machine with wires and cables&#10;&#10;AI-generated content may be incorrect.">
            <a:extLst>
              <a:ext uri="{FF2B5EF4-FFF2-40B4-BE49-F238E27FC236}">
                <a16:creationId xmlns:a16="http://schemas.microsoft.com/office/drawing/2014/main" id="{511126B7-96A8-C3DE-C56B-0F669D95E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4" r="5143" b="29620"/>
          <a:stretch>
            <a:fillRect/>
          </a:stretch>
        </p:blipFill>
        <p:spPr>
          <a:xfrm>
            <a:off x="6985080" y="1690688"/>
            <a:ext cx="4878970" cy="3252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63339F-4E8B-2139-CAD3-09E76364DA7B}"/>
              </a:ext>
            </a:extLst>
          </p:cNvPr>
          <p:cNvSpPr txBox="1"/>
          <p:nvPr/>
        </p:nvSpPr>
        <p:spPr>
          <a:xfrm>
            <a:off x="937549" y="1690688"/>
            <a:ext cx="520933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Dosimeters on top of each other at GIF++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From low filters (high irradiation) to high filters (low irradiation)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 minutes measurement with each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3629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2B421-F5A1-AE58-46ED-28A3F9D99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B4418-9521-AB15-CA9B-5AA5CEA3D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0C1D8D-8538-67FE-5389-14FC18ECC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A7124E-7BB5-C050-72B1-DB282AE3C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BCB2F7-9089-E5E3-25B9-0A28F015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Dosimeter Calibration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8DE9-4802-2C1E-9693-E0431D5D4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7387"/>
            <a:ext cx="10515600" cy="4799576"/>
          </a:xfrm>
        </p:spPr>
        <p:txBody>
          <a:bodyPr>
            <a:normAutofit/>
          </a:bodyPr>
          <a:lstStyle/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EE170-4846-23F5-E4DF-6F2D8471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5</a:t>
            </a:fld>
            <a:endParaRPr lang="en-NL"/>
          </a:p>
        </p:txBody>
      </p:sp>
      <p:pic>
        <p:nvPicPr>
          <p:cNvPr id="1028" name="Picture 4" descr="A graph of blue bars&#10;&#10;AI-generated content may be incorrect.">
            <a:extLst>
              <a:ext uri="{FF2B5EF4-FFF2-40B4-BE49-F238E27FC236}">
                <a16:creationId xmlns:a16="http://schemas.microsoft.com/office/drawing/2014/main" id="{F3E879CE-F0FD-2053-EE10-F7B001577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1265" y="1603375"/>
            <a:ext cx="5291666" cy="365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graph of a graph&#10;&#10;AI-generated content may be incorrect.">
            <a:extLst>
              <a:ext uri="{FF2B5EF4-FFF2-40B4-BE49-F238E27FC236}">
                <a16:creationId xmlns:a16="http://schemas.microsoft.com/office/drawing/2014/main" id="{0E8FE3ED-698E-8A36-C7D8-88101E66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069" y="1636447"/>
            <a:ext cx="5291667" cy="358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1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D29BBC-F081-F92A-F3F0-EE5D4F992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AAFBF8-EDB1-2A17-E3C3-319DB0AA4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42ED1-1CBE-8F71-2310-29EC32837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079-5FD0-E4FE-FC00-F0A7E13FD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90754-594A-F92D-5C57-4D73E635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Comparison of the two dosimeters</a:t>
            </a:r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FD01E7-42BE-635C-5276-EC55AB367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6</a:t>
            </a:fld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E0644CA4-F570-4DBB-4F87-3CCE801A6DD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Data follows approximately linear trend</a:t>
                </a:r>
              </a:p>
              <a:p>
                <a:r>
                  <a:rPr lang="en-US" dirty="0"/>
                  <a:t>Bigger difference at higher dose – at lower filters</a:t>
                </a:r>
              </a:p>
              <a:p>
                <a:r>
                  <a:rPr lang="en-US" dirty="0"/>
                  <a:t>Linear fit: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=1.092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𝑑𝑜𝑠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E0644CA4-F570-4DBB-4F87-3CCE801A6D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118" t="-238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9B818DA9-D6D5-F8A8-5E1E-0F1EFC624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6"/>
          <a:stretch>
            <a:fillRect/>
          </a:stretch>
        </p:blipFill>
        <p:spPr bwMode="auto">
          <a:xfrm>
            <a:off x="6172202" y="1725741"/>
            <a:ext cx="5605884" cy="44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5F812C-72FE-36A5-1596-7F7CE21C4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0AAEC91-103E-32DF-F9BD-42E1F7446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9C4413-7773-292E-6FEA-6E68CF95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766" y="1146412"/>
            <a:ext cx="9014348" cy="24020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Aging campaign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B11E5A-AFA9-88E3-76C2-14D32A41E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7CF3BA-7F31-6872-8343-E207923C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3C66C0-AA94-6CA2-48D0-DF7F977F1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4D1064-6105-B981-5C50-03742A268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CF388-3154-3469-C2BC-909DA8511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9765" y="4892722"/>
            <a:ext cx="6387155" cy="1078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Motivation, preliminary results of irradiation campaign in August </a:t>
            </a: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74259-A3BC-AA06-740F-21B9A9B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5219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E71356-0E93-3A39-567F-230476C1D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B6AC5B8E-7C55-A5E0-7C2C-A96144F856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" b="2"/>
          <a:stretch>
            <a:fillRect/>
          </a:stretch>
        </p:blipFill>
        <p:spPr>
          <a:xfrm>
            <a:off x="805189" y="456986"/>
            <a:ext cx="10586247" cy="59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DB09ED-0727-BD73-F7CD-ADAC5AF4DC74}"/>
              </a:ext>
            </a:extLst>
          </p:cNvPr>
          <p:cNvSpPr/>
          <p:nvPr/>
        </p:nvSpPr>
        <p:spPr>
          <a:xfrm>
            <a:off x="1782501" y="4479403"/>
            <a:ext cx="1088021" cy="93754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09FE90-2956-6D9F-C582-82F5DDFD81E2}"/>
              </a:ext>
            </a:extLst>
          </p:cNvPr>
          <p:cNvSpPr/>
          <p:nvPr/>
        </p:nvSpPr>
        <p:spPr>
          <a:xfrm>
            <a:off x="3935392" y="4016415"/>
            <a:ext cx="1088021" cy="78707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02CD7C-BA5C-F067-586A-7E4F7A80C256}"/>
              </a:ext>
            </a:extLst>
          </p:cNvPr>
          <p:cNvSpPr/>
          <p:nvPr/>
        </p:nvSpPr>
        <p:spPr>
          <a:xfrm>
            <a:off x="5741043" y="1727200"/>
            <a:ext cx="3027037" cy="246283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ABC6B-AAFC-BC76-938F-F1DE61BFAD14}"/>
              </a:ext>
            </a:extLst>
          </p:cNvPr>
          <p:cNvSpPr/>
          <p:nvPr/>
        </p:nvSpPr>
        <p:spPr>
          <a:xfrm>
            <a:off x="5741043" y="4277360"/>
            <a:ext cx="2925437" cy="93754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256D3-0B42-7A61-981F-0536B3B69626}"/>
              </a:ext>
            </a:extLst>
          </p:cNvPr>
          <p:cNvSpPr txBox="1"/>
          <p:nvPr/>
        </p:nvSpPr>
        <p:spPr>
          <a:xfrm>
            <a:off x="800564" y="5846909"/>
            <a:ext cx="1480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Initial increase</a:t>
            </a:r>
            <a:endParaRPr lang="en-NL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0773A-9788-552D-EBE1-648CE57EA54E}"/>
              </a:ext>
            </a:extLst>
          </p:cNvPr>
          <p:cNvSpPr txBox="1"/>
          <p:nvPr/>
        </p:nvSpPr>
        <p:spPr>
          <a:xfrm>
            <a:off x="2326511" y="5982909"/>
            <a:ext cx="4619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Increase after one month of continuous irradiation</a:t>
            </a:r>
            <a:endParaRPr lang="en-NL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A5215-0889-9095-9D20-22722AB041FF}"/>
              </a:ext>
            </a:extLst>
          </p:cNvPr>
          <p:cNvSpPr txBox="1"/>
          <p:nvPr/>
        </p:nvSpPr>
        <p:spPr>
          <a:xfrm>
            <a:off x="9163168" y="4190035"/>
            <a:ext cx="2140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High increase in currents and integrated charge when irradiated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→ irradiation campaign in August</a:t>
            </a:r>
            <a:endParaRPr lang="en-NL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310DA1-1275-4A73-CC1B-EACD9BCE7E7F}"/>
              </a:ext>
            </a:extLst>
          </p:cNvPr>
          <p:cNvCxnSpPr/>
          <p:nvPr/>
        </p:nvCxnSpPr>
        <p:spPr>
          <a:xfrm flipV="1">
            <a:off x="2198451" y="5416952"/>
            <a:ext cx="128060" cy="3710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A7A61E-B477-7622-821B-FF21DDD915B5}"/>
              </a:ext>
            </a:extLst>
          </p:cNvPr>
          <p:cNvCxnSpPr/>
          <p:nvPr/>
        </p:nvCxnSpPr>
        <p:spPr>
          <a:xfrm flipH="1" flipV="1">
            <a:off x="4309353" y="4873557"/>
            <a:ext cx="77821" cy="11093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08DBD1-07D1-B148-6931-5786C2FC719D}"/>
              </a:ext>
            </a:extLst>
          </p:cNvPr>
          <p:cNvCxnSpPr/>
          <p:nvPr/>
        </p:nvCxnSpPr>
        <p:spPr>
          <a:xfrm flipH="1" flipV="1">
            <a:off x="8768080" y="4190035"/>
            <a:ext cx="395088" cy="289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52E73F-0990-6CE2-A331-D491C0E922B6}"/>
              </a:ext>
            </a:extLst>
          </p:cNvPr>
          <p:cNvCxnSpPr>
            <a:endCxn id="6" idx="3"/>
          </p:cNvCxnSpPr>
          <p:nvPr/>
        </p:nvCxnSpPr>
        <p:spPr>
          <a:xfrm flipH="1">
            <a:off x="8666480" y="4601183"/>
            <a:ext cx="496688" cy="1449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189A424-4336-F0AD-5589-8155EE94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927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1A6170-EDB8-7EBB-90DB-A9400B43A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407BCA-F516-FB5C-58A2-E104C4069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E98D18-32FB-6EC4-E135-9855B7932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47B2ED-8017-F382-2351-FCC562BCC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90FE2-B035-9ECD-18E1-E2D85F90F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ECO2 current scans in August</a:t>
            </a:r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73B96-C759-9324-7A31-9C8BD55D8E95}"/>
              </a:ext>
            </a:extLst>
          </p:cNvPr>
          <p:cNvSpPr txBox="1"/>
          <p:nvPr/>
        </p:nvSpPr>
        <p:spPr>
          <a:xfrm>
            <a:off x="4999027" y="2060691"/>
            <a:ext cx="20479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in currents after a week of continuous irradiation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ALICE detector: currents are rapidly rising → under close monitoring</a:t>
            </a:r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685699-E4D2-D5B5-9F75-2320664E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4A22-8CA4-47BD-A5BA-488BF5B835ED}" type="slidenum">
              <a:rPr lang="en-NL" smtClean="0"/>
              <a:t>9</a:t>
            </a:fld>
            <a:endParaRPr lang="en-NL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56CD8A97-03FE-1BA2-BC7D-BBF7A06C6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3916" y="1401417"/>
            <a:ext cx="2188984" cy="222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63911BCC-FA63-055C-0CFD-E2747C48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8476" y="3878883"/>
            <a:ext cx="2144424" cy="22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81D1BD6B-D497-3DA1-BA24-0F22F46E2A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6968" y="1394970"/>
            <a:ext cx="2188985" cy="222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789DA74B-85F3-EBA1-BC55-4670735EC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534" y="3916101"/>
            <a:ext cx="2152419" cy="219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E610FC71-9B2B-725D-8405-0A97EA2397E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249" y="1790479"/>
            <a:ext cx="4297325" cy="42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6F1959-4919-0A0C-2871-0076DDFEF0D4}"/>
              </a:ext>
            </a:extLst>
          </p:cNvPr>
          <p:cNvCxnSpPr/>
          <p:nvPr/>
        </p:nvCxnSpPr>
        <p:spPr>
          <a:xfrm flipV="1">
            <a:off x="3767539" y="4697820"/>
            <a:ext cx="0" cy="4343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A2BB49-A671-3E72-1E4F-6BB1EE2C37B3}"/>
              </a:ext>
            </a:extLst>
          </p:cNvPr>
          <p:cNvCxnSpPr/>
          <p:nvPr/>
        </p:nvCxnSpPr>
        <p:spPr>
          <a:xfrm flipV="1">
            <a:off x="11225388" y="2814260"/>
            <a:ext cx="0" cy="2529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9D46CAE-B997-769F-E60D-0848124B03C2}"/>
              </a:ext>
            </a:extLst>
          </p:cNvPr>
          <p:cNvCxnSpPr>
            <a:cxnSpLocks/>
          </p:cNvCxnSpPr>
          <p:nvPr/>
        </p:nvCxnSpPr>
        <p:spPr>
          <a:xfrm flipV="1">
            <a:off x="8908021" y="2814260"/>
            <a:ext cx="0" cy="3680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FE96B7F-C5B4-208C-E8CE-F14F05F1C43F}"/>
              </a:ext>
            </a:extLst>
          </p:cNvPr>
          <p:cNvCxnSpPr/>
          <p:nvPr/>
        </p:nvCxnSpPr>
        <p:spPr>
          <a:xfrm flipV="1">
            <a:off x="8783129" y="2619707"/>
            <a:ext cx="0" cy="2529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AB97DA3-C670-8074-177A-59B722F08102}"/>
              </a:ext>
            </a:extLst>
          </p:cNvPr>
          <p:cNvCxnSpPr>
            <a:cxnSpLocks/>
          </p:cNvCxnSpPr>
          <p:nvPr/>
        </p:nvCxnSpPr>
        <p:spPr>
          <a:xfrm flipV="1">
            <a:off x="11200183" y="5132160"/>
            <a:ext cx="0" cy="2748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3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1047</Words>
  <Application>Microsoft Office PowerPoint</Application>
  <PresentationFormat>Widescreen</PresentationFormat>
  <Paragraphs>210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Aptos</vt:lpstr>
      <vt:lpstr>Aptos Display</vt:lpstr>
      <vt:lpstr>Arial</vt:lpstr>
      <vt:lpstr>Cambria Math</vt:lpstr>
      <vt:lpstr>Office Theme</vt:lpstr>
      <vt:lpstr>Long-term performance studies of RPC detectors operated with eco-friendly gas mixtures at the CERN GIF++ facility</vt:lpstr>
      <vt:lpstr>About me</vt:lpstr>
      <vt:lpstr>Dosimeter Calibration</vt:lpstr>
      <vt:lpstr>Experimental Setup</vt:lpstr>
      <vt:lpstr>Dosimeter Calibration</vt:lpstr>
      <vt:lpstr>Comparison of the two dosimeters</vt:lpstr>
      <vt:lpstr>Aging campaign</vt:lpstr>
      <vt:lpstr>PowerPoint Presentation</vt:lpstr>
      <vt:lpstr>ECO2 current scans in August</vt:lpstr>
      <vt:lpstr>Physics and Ohmic currents at working point </vt:lpstr>
      <vt:lpstr>ISE Measurements</vt:lpstr>
      <vt:lpstr>Motivation</vt:lpstr>
      <vt:lpstr>Experimental setup</vt:lpstr>
      <vt:lpstr>Results</vt:lpstr>
      <vt:lpstr>Temperature correction</vt:lpstr>
      <vt:lpstr>Conclusion</vt:lpstr>
      <vt:lpstr>Thank you for your attention!</vt:lpstr>
      <vt:lpstr>Backup</vt:lpstr>
      <vt:lpstr>Integrated Charge, Ohmic and Physics Current over Time </vt:lpstr>
      <vt:lpstr>Resistivity Measurements</vt:lpstr>
      <vt:lpstr>Resistivity measurements</vt:lpstr>
      <vt:lpstr>Resistivity Calculation from Test Beam</vt:lpstr>
      <vt:lpstr>The Test Beam</vt:lpstr>
      <vt:lpstr>Comparison to Test Beam June 2024</vt:lpstr>
      <vt:lpstr>Long-Term Trends</vt:lpstr>
      <vt:lpstr>Other Detectors in the Collaboration</vt:lpstr>
      <vt:lpstr>Applied Filter and Hit Rate Comparison 2024 and 2025</vt:lpstr>
      <vt:lpstr>Working Point and Current at Working Point over Time</vt:lpstr>
      <vt:lpstr>Working Point, Cluster Size and Time Resolution per Hit Rate</vt:lpstr>
      <vt:lpstr>Test beam July 2025: cluster size and time resolution</vt:lpstr>
      <vt:lpstr>Comparison to Test Beam June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Szalai, Henrietta</dc:creator>
  <cp:lastModifiedBy>Szalai, Henrietta</cp:lastModifiedBy>
  <cp:revision>118</cp:revision>
  <dcterms:created xsi:type="dcterms:W3CDTF">2025-08-05T13:51:16Z</dcterms:created>
  <dcterms:modified xsi:type="dcterms:W3CDTF">2025-09-01T14:21:21Z</dcterms:modified>
</cp:coreProperties>
</file>