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72" r:id="rId6"/>
    <p:sldId id="259" r:id="rId7"/>
    <p:sldId id="270" r:id="rId8"/>
    <p:sldId id="271" r:id="rId9"/>
    <p:sldId id="260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595" autoAdjust="0"/>
  </p:normalViewPr>
  <p:slideViewPr>
    <p:cSldViewPr showGuides="1">
      <p:cViewPr>
        <p:scale>
          <a:sx n="91" d="100"/>
          <a:sy n="91" d="100"/>
        </p:scale>
        <p:origin x="4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89425-05C9-4A35-B54B-92BC16D5F4EB}" type="datetimeFigureOut">
              <a:rPr lang="sr-Latn-RS" smtClean="0"/>
              <a:t>25.2.2025.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B932-3538-440C-92D6-DDA06D6154F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59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B932-3538-440C-92D6-DDA06D6154F1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75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7733-2EA9-4A5E-8C69-AD398815102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5833-020B-48D7-92FE-13792071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1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5048" y="3694601"/>
            <a:ext cx="83619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endParaRPr lang="sr-Latn-R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sr-Latn-R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sr-Latn-R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sr-Latn-RS" sz="1800" b="1" i="0" u="none" strike="noStrike" baseline="0" dirty="0">
                <a:latin typeface="Times New Roman" panose="02020603050405020304" pitchFamily="18" charset="0"/>
              </a:rPr>
              <a:t>People involved :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         </a:t>
            </a:r>
            <a:r>
              <a:rPr lang="sr-Latn-R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    </a:t>
            </a:r>
            <a:r>
              <a:rPr lang="sr-Latn-RS" sz="1800" b="0" i="0" u="none" strike="noStrike" baseline="0" dirty="0">
                <a:latin typeface="Times New Roman" panose="02020603050405020304" pitchFamily="18" charset="0"/>
              </a:rPr>
              <a:t>Nebojša Begović (nbegovic@iofh.bg.ac.rs)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sr-Latn-RS" sz="1800" b="0" i="0" u="none" strike="noStrike" baseline="0" dirty="0">
                <a:latin typeface="Times New Roman" panose="02020603050405020304" pitchFamily="18" charset="0"/>
              </a:rPr>
              <a:t>Jelena Jovanović (jelena.dragoslav.jovanovic@cern.ch)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sr-Latn-RS" sz="1800" b="0" i="0" u="none" strike="noStrike" baseline="0" dirty="0">
                <a:latin typeface="Times New Roman" panose="02020603050405020304" pitchFamily="18" charset="0"/>
              </a:rPr>
              <a:t>Katerina Kuznetsova (ekatarina.kuznetsova@cern.ch)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sr-Latn-RS" sz="1800" b="0" i="0" u="none" strike="noStrike" baseline="0" dirty="0">
                <a:latin typeface="Times New Roman" panose="02020603050405020304" pitchFamily="18" charset="0"/>
              </a:rPr>
              <a:t>Predrag Milenović (predrag.milenovic@cern.ch)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hr-H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30489" y="2209800"/>
            <a:ext cx="8883021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SzPct val="100000"/>
            </a:pPr>
            <a:r>
              <a:rPr lang="en-GB" altLang="en-US" sz="2800" b="1" dirty="0">
                <a:solidFill>
                  <a:schemeClr val="tx2"/>
                </a:solidFill>
                <a:latin typeface="Cambria" pitchFamily="18" charset="0"/>
                <a:ea typeface="Microsoft YaHei" pitchFamily="34" charset="-122"/>
              </a:rPr>
              <a:t> Evolution of relevant molecule –ions for gaseous detector operation in the bulk (vacuo) and in the vicinity of copper cathode</a:t>
            </a:r>
            <a:endParaRPr lang="en-GB" altLang="en-US" sz="2800" dirty="0">
              <a:solidFill>
                <a:schemeClr val="tx2"/>
              </a:solidFill>
              <a:latin typeface="Cambria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0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2C28308E-6CB4-4333-83DC-1CF0F4CAA88B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BF36FFF-4EB8-4BC9-A3D5-C95CE4D6B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BC33BD2-0948-4C81-8890-49B35B582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7C963-C261-4970-BC6E-71A18E61E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51535C8B-2D02-4660-A71A-78DDD1111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861C8324-52FA-4DE2-9AC6-84E6ACFF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2CEC576-DB54-4812-8F8F-1B8F2FEB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10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2E886A-19B5-473C-AD35-5EA31B4CE57B}"/>
              </a:ext>
            </a:extLst>
          </p:cNvPr>
          <p:cNvCxnSpPr/>
          <p:nvPr/>
        </p:nvCxnSpPr>
        <p:spPr>
          <a:xfrm>
            <a:off x="319440" y="5334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7A9049-4FF2-44AE-BA7D-51B35EF02321}"/>
              </a:ext>
            </a:extLst>
          </p:cNvPr>
          <p:cNvSpPr txBox="1"/>
          <p:nvPr/>
        </p:nvSpPr>
        <p:spPr>
          <a:xfrm>
            <a:off x="354837" y="1055523"/>
            <a:ext cx="261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eV  (</a:t>
            </a:r>
            <a:r>
              <a:rPr lang="en-US" dirty="0" err="1"/>
              <a:t>arb.un</a:t>
            </a:r>
            <a:r>
              <a:rPr lang="en-US" dirty="0"/>
              <a:t>.)</a:t>
            </a:r>
            <a:endParaRPr lang="sr-Latn-RS" dirty="0"/>
          </a:p>
          <a:p>
            <a:endParaRPr lang="sr-Latn-R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4AD28-C826-4160-BD68-AD942AAEF8D5}"/>
              </a:ext>
            </a:extLst>
          </p:cNvPr>
          <p:cNvSpPr txBox="1"/>
          <p:nvPr/>
        </p:nvSpPr>
        <p:spPr>
          <a:xfrm>
            <a:off x="334521" y="5024350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0.00</a:t>
            </a:r>
            <a:endParaRPr lang="sr-Latn-R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606EC3-611C-4F47-8D9B-F20FA3BA2EBB}"/>
              </a:ext>
            </a:extLst>
          </p:cNvPr>
          <p:cNvCxnSpPr/>
          <p:nvPr/>
        </p:nvCxnSpPr>
        <p:spPr>
          <a:xfrm>
            <a:off x="1371600" y="51816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70294A-A206-4F79-9DF7-A6EE4AA3C945}"/>
              </a:ext>
            </a:extLst>
          </p:cNvPr>
          <p:cNvCxnSpPr>
            <a:cxnSpLocks/>
          </p:cNvCxnSpPr>
          <p:nvPr/>
        </p:nvCxnSpPr>
        <p:spPr>
          <a:xfrm>
            <a:off x="2438400" y="5562600"/>
            <a:ext cx="990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D68215-1A07-4758-91A9-B6B45A589D9B}"/>
              </a:ext>
            </a:extLst>
          </p:cNvPr>
          <p:cNvCxnSpPr>
            <a:cxnSpLocks/>
          </p:cNvCxnSpPr>
          <p:nvPr/>
        </p:nvCxnSpPr>
        <p:spPr>
          <a:xfrm>
            <a:off x="3707713" y="3343301"/>
            <a:ext cx="990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3426AB-CB53-44B4-8230-82D5AE6868FE}"/>
              </a:ext>
            </a:extLst>
          </p:cNvPr>
          <p:cNvCxnSpPr>
            <a:cxnSpLocks/>
          </p:cNvCxnSpPr>
          <p:nvPr/>
        </p:nvCxnSpPr>
        <p:spPr>
          <a:xfrm>
            <a:off x="5113824" y="3886200"/>
            <a:ext cx="914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11DEB-6403-4B17-8196-E8A519F8F078}"/>
              </a:ext>
            </a:extLst>
          </p:cNvPr>
          <p:cNvCxnSpPr/>
          <p:nvPr/>
        </p:nvCxnSpPr>
        <p:spPr>
          <a:xfrm>
            <a:off x="6683090" y="2643638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E4A94E-DBD4-4F85-8C55-7A122F6D9985}"/>
              </a:ext>
            </a:extLst>
          </p:cNvPr>
          <p:cNvCxnSpPr>
            <a:cxnSpLocks/>
          </p:cNvCxnSpPr>
          <p:nvPr/>
        </p:nvCxnSpPr>
        <p:spPr>
          <a:xfrm>
            <a:off x="7892896" y="3116791"/>
            <a:ext cx="97111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8FF3EC-9885-4121-BD05-CFD0F936AFC2}"/>
              </a:ext>
            </a:extLst>
          </p:cNvPr>
          <p:cNvSpPr txBox="1"/>
          <p:nvPr/>
        </p:nvSpPr>
        <p:spPr>
          <a:xfrm>
            <a:off x="1371600" y="4802743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0.01</a:t>
            </a:r>
            <a:endParaRPr lang="sr-Latn-R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FC6FA9-B29D-4AD9-B604-E75776B0FB10}"/>
              </a:ext>
            </a:extLst>
          </p:cNvPr>
          <p:cNvSpPr txBox="1"/>
          <p:nvPr/>
        </p:nvSpPr>
        <p:spPr>
          <a:xfrm>
            <a:off x="2542955" y="5208924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-1.57</a:t>
            </a:r>
            <a:endParaRPr lang="sr-Latn-R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6F8DF-52A9-4372-BA39-D2FBB3102D4B}"/>
              </a:ext>
            </a:extLst>
          </p:cNvPr>
          <p:cNvSpPr txBox="1"/>
          <p:nvPr/>
        </p:nvSpPr>
        <p:spPr>
          <a:xfrm>
            <a:off x="3707713" y="2993613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5.25</a:t>
            </a:r>
            <a:endParaRPr lang="sr-Latn-R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ABB00-CB12-4E59-9A31-53EF1D97A256}"/>
              </a:ext>
            </a:extLst>
          </p:cNvPr>
          <p:cNvSpPr txBox="1"/>
          <p:nvPr/>
        </p:nvSpPr>
        <p:spPr>
          <a:xfrm>
            <a:off x="5246735" y="3516868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4.33</a:t>
            </a:r>
            <a:endParaRPr lang="sr-Latn-R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212F55-2BA3-4C82-8FAF-6AA89BF28B25}"/>
              </a:ext>
            </a:extLst>
          </p:cNvPr>
          <p:cNvSpPr txBox="1"/>
          <p:nvPr/>
        </p:nvSpPr>
        <p:spPr>
          <a:xfrm>
            <a:off x="6673126" y="2274306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7.68</a:t>
            </a:r>
            <a:endParaRPr lang="sr-Latn-R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D91DCA-7797-43AF-8164-41EA1E29A6F0}"/>
              </a:ext>
            </a:extLst>
          </p:cNvPr>
          <p:cNvSpPr txBox="1"/>
          <p:nvPr/>
        </p:nvSpPr>
        <p:spPr>
          <a:xfrm>
            <a:off x="7987706" y="2747459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7.42</a:t>
            </a:r>
            <a:endParaRPr lang="sr-Latn-R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546B74-D627-40CC-B77B-877E4128929D}"/>
              </a:ext>
            </a:extLst>
          </p:cNvPr>
          <p:cNvSpPr txBox="1"/>
          <p:nvPr/>
        </p:nvSpPr>
        <p:spPr>
          <a:xfrm>
            <a:off x="266700" y="5446403"/>
            <a:ext cx="9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.</a:t>
            </a:r>
            <a:r>
              <a:rPr lang="en-US" dirty="0"/>
              <a:t>CF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8176B6-7869-4823-AA12-087E248CC872}"/>
              </a:ext>
            </a:extLst>
          </p:cNvPr>
          <p:cNvSpPr txBox="1"/>
          <p:nvPr/>
        </p:nvSpPr>
        <p:spPr>
          <a:xfrm>
            <a:off x="1250597" y="5217506"/>
            <a:ext cx="10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</a:t>
            </a:r>
            <a:r>
              <a:rPr lang="en-US" baseline="-25000" dirty="0"/>
              <a:t>0</a:t>
            </a:r>
            <a:r>
              <a:rPr lang="en-US" dirty="0"/>
              <a:t>]+1d</a:t>
            </a:r>
            <a:endParaRPr lang="sr-Latn-RS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4B36C9-33A3-46F9-A2DC-A7FC872B1E37}"/>
              </a:ext>
            </a:extLst>
          </p:cNvPr>
          <p:cNvSpPr txBox="1"/>
          <p:nvPr/>
        </p:nvSpPr>
        <p:spPr>
          <a:xfrm>
            <a:off x="2372393" y="5616653"/>
            <a:ext cx="10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CF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 +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1FCCA-76EE-48F8-B9D2-0E1F517FD85A}"/>
              </a:ext>
            </a:extLst>
          </p:cNvPr>
          <p:cNvSpPr txBox="1"/>
          <p:nvPr/>
        </p:nvSpPr>
        <p:spPr>
          <a:xfrm>
            <a:off x="3706635" y="3392141"/>
            <a:ext cx="10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</a:t>
            </a:r>
            <a:r>
              <a:rPr lang="en-US" baseline="-25000" dirty="0"/>
              <a:t>1</a:t>
            </a:r>
            <a:r>
              <a:rPr lang="en-US" dirty="0"/>
              <a:t>]+1s</a:t>
            </a:r>
            <a:endParaRPr lang="sr-Latn-RS" baseline="30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77F591-86F5-4E9C-B85A-13AC6320D659}"/>
              </a:ext>
            </a:extLst>
          </p:cNvPr>
          <p:cNvSpPr txBox="1"/>
          <p:nvPr/>
        </p:nvSpPr>
        <p:spPr>
          <a:xfrm>
            <a:off x="6598660" y="2678694"/>
            <a:ext cx="10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</a:t>
            </a:r>
            <a:r>
              <a:rPr lang="en-US" baseline="-25000" dirty="0"/>
              <a:t>2</a:t>
            </a:r>
            <a:r>
              <a:rPr lang="en-US" dirty="0"/>
              <a:t>]+1s</a:t>
            </a:r>
            <a:endParaRPr lang="sr-Latn-RS" baseline="3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5667A-F9F0-438A-AFED-5D5B585A9520}"/>
              </a:ext>
            </a:extLst>
          </p:cNvPr>
          <p:cNvSpPr txBox="1"/>
          <p:nvPr/>
        </p:nvSpPr>
        <p:spPr>
          <a:xfrm>
            <a:off x="5069552" y="4007626"/>
            <a:ext cx="113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+ 2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990D8C-4BF6-48DD-B4A3-E63B70DA31C7}"/>
              </a:ext>
            </a:extLst>
          </p:cNvPr>
          <p:cNvSpPr txBox="1"/>
          <p:nvPr/>
        </p:nvSpPr>
        <p:spPr>
          <a:xfrm>
            <a:off x="7877656" y="3178279"/>
            <a:ext cx="113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CF</a:t>
            </a:r>
            <a:r>
              <a:rPr lang="en-US" baseline="30000" dirty="0"/>
              <a:t>+</a:t>
            </a:r>
            <a:r>
              <a:rPr lang="en-US" dirty="0"/>
              <a:t> + 3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ABD4D5-3466-43C8-8117-D716CFBFB787}"/>
              </a:ext>
            </a:extLst>
          </p:cNvPr>
          <p:cNvCxnSpPr>
            <a:cxnSpLocks/>
          </p:cNvCxnSpPr>
          <p:nvPr/>
        </p:nvCxnSpPr>
        <p:spPr>
          <a:xfrm flipV="1">
            <a:off x="1131091" y="5181600"/>
            <a:ext cx="240509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2DBB8C-D964-4D0E-A7ED-CAD8E7AA5480}"/>
              </a:ext>
            </a:extLst>
          </p:cNvPr>
          <p:cNvCxnSpPr/>
          <p:nvPr/>
        </p:nvCxnSpPr>
        <p:spPr>
          <a:xfrm>
            <a:off x="2153089" y="5211744"/>
            <a:ext cx="285310" cy="35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1B93DF8-41FE-4C13-91C4-D0040CDBB30A}"/>
              </a:ext>
            </a:extLst>
          </p:cNvPr>
          <p:cNvCxnSpPr/>
          <p:nvPr/>
        </p:nvCxnSpPr>
        <p:spPr>
          <a:xfrm>
            <a:off x="4727975" y="3361399"/>
            <a:ext cx="385849" cy="52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467353-B05F-4E1A-BC9A-9CE8F18CE1D1}"/>
              </a:ext>
            </a:extLst>
          </p:cNvPr>
          <p:cNvCxnSpPr/>
          <p:nvPr/>
        </p:nvCxnSpPr>
        <p:spPr>
          <a:xfrm flipV="1">
            <a:off x="6045529" y="2626315"/>
            <a:ext cx="627597" cy="125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87D876-5A63-4885-AFB0-36FBA0D96F82}"/>
              </a:ext>
            </a:extLst>
          </p:cNvPr>
          <p:cNvCxnSpPr/>
          <p:nvPr/>
        </p:nvCxnSpPr>
        <p:spPr>
          <a:xfrm>
            <a:off x="7516453" y="2643638"/>
            <a:ext cx="361203" cy="46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C0A0090A-6B0A-4D72-9E15-FC9335181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6" y="3422633"/>
            <a:ext cx="1787907" cy="12446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BFE253-9ABA-4782-9651-7A10063562F0}"/>
              </a:ext>
            </a:extLst>
          </p:cNvPr>
          <p:cNvCxnSpPr/>
          <p:nvPr/>
        </p:nvCxnSpPr>
        <p:spPr>
          <a:xfrm flipV="1">
            <a:off x="228600" y="1143000"/>
            <a:ext cx="0" cy="3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D02C7EE-8204-439B-ABD3-3A91FE335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6" y="2123007"/>
            <a:ext cx="1766524" cy="12297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5A2835D-4668-4675-B1A3-0136B6E6B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50" y="3698953"/>
            <a:ext cx="1582450" cy="1101647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1EA258-3350-42FF-9455-506A210AFA99}"/>
              </a:ext>
            </a:extLst>
          </p:cNvPr>
          <p:cNvCxnSpPr>
            <a:cxnSpLocks/>
          </p:cNvCxnSpPr>
          <p:nvPr/>
        </p:nvCxnSpPr>
        <p:spPr>
          <a:xfrm flipV="1">
            <a:off x="3424900" y="3361399"/>
            <a:ext cx="281735" cy="216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D6295580-BC4C-4B7F-A02A-1280B42C9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87" y="793950"/>
            <a:ext cx="2043265" cy="14224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ED54B84-CE29-4A29-BB94-51229C7B7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34" y="1932602"/>
            <a:ext cx="1629766" cy="113458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3A4212C-C4AE-4B54-A179-DC7D9601EE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49" y="821196"/>
            <a:ext cx="1753393" cy="12206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7445FC9-B808-4D1C-9F61-2EB64E8892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80" y="1706193"/>
            <a:ext cx="1140939" cy="79428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9DE3D36-4ACE-4AEE-9559-BE036250B88F}"/>
              </a:ext>
            </a:extLst>
          </p:cNvPr>
          <p:cNvSpPr txBox="1"/>
          <p:nvPr/>
        </p:nvSpPr>
        <p:spPr>
          <a:xfrm>
            <a:off x="4233493" y="5129067"/>
            <a:ext cx="4414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/>
              <a:t>.</a:t>
            </a:r>
            <a:r>
              <a:rPr lang="en-US" b="1" dirty="0"/>
              <a:t>CF</a:t>
            </a:r>
            <a:r>
              <a:rPr lang="en-US" b="1" baseline="-25000" dirty="0"/>
              <a:t>4</a:t>
            </a:r>
            <a:r>
              <a:rPr lang="en-US" b="1" baseline="30000" dirty="0"/>
              <a:t>+</a:t>
            </a:r>
            <a:r>
              <a:rPr lang="en-US" b="1" dirty="0"/>
              <a:t> fragmentation in bulk (vacuo)</a:t>
            </a:r>
          </a:p>
        </p:txBody>
      </p:sp>
    </p:spTree>
    <p:extLst>
      <p:ext uri="{BB962C8B-B14F-4D97-AF65-F5344CB8AC3E}">
        <p14:creationId xmlns:p14="http://schemas.microsoft.com/office/powerpoint/2010/main" val="47075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6B8F3C0F-E816-4236-8BA0-338D23D62840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2EB5BB85-C46E-4256-A84E-ECD0C9A5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8D1A798-6ECB-435C-B311-DABE03384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2D8505-49D4-463C-95A9-00D005E0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BD8B26DF-CC16-42A5-AA82-59703C64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9" name="Rectangle 11">
            <a:extLst>
              <a:ext uri="{FF2B5EF4-FFF2-40B4-BE49-F238E27FC236}">
                <a16:creationId xmlns:a16="http://schemas.microsoft.com/office/drawing/2014/main" id="{8FAF569E-474C-4EE2-B5C0-01CB2532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080B7114-A1CE-47EF-A068-BE65AE70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11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52250-9E80-4431-9696-8A422875593F}"/>
              </a:ext>
            </a:extLst>
          </p:cNvPr>
          <p:cNvSpPr txBox="1"/>
          <p:nvPr/>
        </p:nvSpPr>
        <p:spPr>
          <a:xfrm>
            <a:off x="580381" y="1524000"/>
            <a:ext cx="8081347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Conclusion</a:t>
            </a:r>
          </a:p>
          <a:p>
            <a:endParaRPr lang="en-US" dirty="0"/>
          </a:p>
          <a:p>
            <a:r>
              <a:rPr lang="en-US" sz="1600" dirty="0"/>
              <a:t>Copper electrode significantly change the course of investigated reaction in his vicinity for all of investigated species - ions. </a:t>
            </a:r>
          </a:p>
          <a:p>
            <a:endParaRPr lang="en-US" sz="1600" dirty="0"/>
          </a:p>
          <a:p>
            <a:pPr algn="ctr"/>
            <a:r>
              <a:rPr lang="en-US" sz="2400" dirty="0"/>
              <a:t>Future Perspectives</a:t>
            </a:r>
          </a:p>
          <a:p>
            <a:endParaRPr lang="en-US" sz="1600" dirty="0"/>
          </a:p>
          <a:p>
            <a:r>
              <a:rPr lang="en-US" sz="1600" b="1" dirty="0"/>
              <a:t>It will be important for wider scientific community to investigate the effects od different cathode materials on same and other  species – ions.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4165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375" y="1212911"/>
            <a:ext cx="8829503" cy="440120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Activities</a:t>
            </a:r>
          </a:p>
          <a:p>
            <a:r>
              <a:rPr lang="en-US" sz="2000" dirty="0"/>
              <a:t>To be able to face with an important issue of electrode aging in gaseous detectors we applied quantum-chemical calculation  (QCC) to get deeper insight into the processes </a:t>
            </a:r>
            <a:r>
              <a:rPr lang="sr-Latn-RS" sz="2000" dirty="0">
                <a:highlight>
                  <a:srgbClr val="FFFF00"/>
                </a:highlight>
              </a:rPr>
              <a:t>in plasma during the detectors operation, </a:t>
            </a:r>
            <a:r>
              <a:rPr lang="en-US" sz="2000" dirty="0"/>
              <a:t>in the bulk (vacuo) and in the vicinity of copper electrode.</a:t>
            </a:r>
          </a:p>
          <a:p>
            <a:endParaRPr lang="en-US" sz="2000" dirty="0"/>
          </a:p>
          <a:p>
            <a:r>
              <a:rPr lang="en-US" sz="2000" dirty="0"/>
              <a:t>In this research we have focused to construction of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Potential Energy Surface (</a:t>
            </a:r>
            <a:r>
              <a:rPr lang="en-US" sz="2000" b="1" dirty="0"/>
              <a:t>PES</a:t>
            </a:r>
            <a:r>
              <a:rPr lang="en-US" sz="2000" dirty="0"/>
              <a:t>) for </a:t>
            </a:r>
            <a:r>
              <a:rPr lang="sr-Latn-RS" sz="2000" dirty="0">
                <a:highlight>
                  <a:srgbClr val="FFFF00"/>
                </a:highlight>
              </a:rPr>
              <a:t>the </a:t>
            </a:r>
            <a:r>
              <a:rPr lang="en-US" sz="2000" dirty="0">
                <a:highlight>
                  <a:srgbClr val="FFFF00"/>
                </a:highlight>
              </a:rPr>
              <a:t>most </a:t>
            </a:r>
            <a:r>
              <a:rPr lang="en-US" sz="2000" dirty="0" err="1">
                <a:highlight>
                  <a:srgbClr val="FFFF00"/>
                </a:highlight>
              </a:rPr>
              <a:t>comon</a:t>
            </a:r>
            <a:r>
              <a:rPr lang="en-US" sz="2000" dirty="0">
                <a:highlight>
                  <a:srgbClr val="FFFF00"/>
                </a:highlight>
              </a:rPr>
              <a:t> gaseous species</a:t>
            </a:r>
            <a:r>
              <a:rPr lang="sr-Latn-RS" sz="2000" dirty="0">
                <a:highlight>
                  <a:srgbClr val="FFFF00"/>
                </a:highlight>
              </a:rPr>
              <a:t> – ions</a:t>
            </a:r>
            <a:r>
              <a:rPr lang="en-US" sz="2000" dirty="0">
                <a:highlight>
                  <a:srgbClr val="FFFF00"/>
                </a:highlight>
              </a:rPr>
              <a:t> which appear </a:t>
            </a:r>
            <a:r>
              <a:rPr lang="en-US" sz="2000" b="1" dirty="0">
                <a:highlight>
                  <a:srgbClr val="FFFF00"/>
                </a:highlight>
              </a:rPr>
              <a:t>in plasma </a:t>
            </a:r>
            <a:r>
              <a:rPr lang="en-US" sz="2000" dirty="0">
                <a:highlight>
                  <a:srgbClr val="FFFF00"/>
                </a:highlight>
              </a:rPr>
              <a:t>during gaseous detector operation</a:t>
            </a:r>
            <a:r>
              <a:rPr lang="en-US" sz="2000" i="1" dirty="0">
                <a:highlight>
                  <a:srgbClr val="FFFF00"/>
                </a:highlight>
              </a:rPr>
              <a:t> </a:t>
            </a:r>
            <a:r>
              <a:rPr lang="sr-Latn-RS" sz="2000" dirty="0"/>
              <a:t>:</a:t>
            </a:r>
            <a:r>
              <a:rPr lang="en-US" sz="2000" dirty="0"/>
              <a:t> CF</a:t>
            </a:r>
            <a:r>
              <a:rPr lang="en-US" sz="2000" baseline="-25000" dirty="0"/>
              <a:t>3</a:t>
            </a:r>
            <a:r>
              <a:rPr lang="en-US" sz="2000" baseline="30000" dirty="0"/>
              <a:t>+</a:t>
            </a:r>
            <a:r>
              <a:rPr lang="en-US" sz="2000" dirty="0"/>
              <a:t>, HFO</a:t>
            </a:r>
            <a:r>
              <a:rPr lang="en-US" sz="2000" baseline="30000" dirty="0"/>
              <a:t>+</a:t>
            </a:r>
            <a:r>
              <a:rPr lang="en-US" sz="2000" dirty="0"/>
              <a:t> and CF</a:t>
            </a:r>
            <a:r>
              <a:rPr lang="en-US" sz="2000" baseline="-25000" dirty="0"/>
              <a:t>4</a:t>
            </a:r>
            <a:r>
              <a:rPr lang="en-US" sz="2000" baseline="30000" dirty="0"/>
              <a:t> + </a:t>
            </a:r>
            <a:r>
              <a:rPr lang="sr-Latn-RS" sz="2000" dirty="0"/>
              <a:t>, </a:t>
            </a:r>
            <a:r>
              <a:rPr lang="en-US" sz="2000" dirty="0"/>
              <a:t>and calculate</a:t>
            </a:r>
            <a:r>
              <a:rPr lang="sr-Latn-RS" sz="2000" dirty="0"/>
              <a:t> values of  </a:t>
            </a:r>
            <a:r>
              <a:rPr lang="en-US" sz="2000" dirty="0"/>
              <a:t>activation energies (</a:t>
            </a:r>
            <a:r>
              <a:rPr lang="en-US" sz="2000" dirty="0" err="1"/>
              <a:t>E</a:t>
            </a:r>
            <a:r>
              <a:rPr lang="en-US" sz="2000" dirty="0" err="1">
                <a:highlight>
                  <a:srgbClr val="FFFF00"/>
                </a:highlight>
              </a:rPr>
              <a:t>a</a:t>
            </a:r>
            <a:r>
              <a:rPr lang="en-US" sz="2000" dirty="0"/>
              <a:t>) for the reaction which take place</a:t>
            </a:r>
            <a:r>
              <a:rPr lang="sr-Latn-RS" sz="2000" dirty="0"/>
              <a:t>. For that pourpose </a:t>
            </a:r>
            <a:r>
              <a:rPr lang="en-US" sz="2000" dirty="0"/>
              <a:t>QCC, DFT and appropriate basis set</a:t>
            </a:r>
            <a:r>
              <a:rPr lang="sr-Latn-RS" sz="2000" dirty="0"/>
              <a:t> have been used. </a:t>
            </a:r>
          </a:p>
          <a:p>
            <a:endParaRPr lang="en-US" sz="2000" i="1" dirty="0"/>
          </a:p>
          <a:p>
            <a:r>
              <a:rPr lang="en-US" sz="2000" i="1" dirty="0"/>
              <a:t>In regard to that, we compare the calculated </a:t>
            </a:r>
            <a:r>
              <a:rPr lang="sr-Latn-RS" sz="2000" dirty="0"/>
              <a:t>values </a:t>
            </a:r>
            <a:r>
              <a:rPr lang="sr-Latn-RS" sz="2000" i="1" dirty="0"/>
              <a:t>for </a:t>
            </a:r>
            <a:r>
              <a:rPr lang="en-US" sz="2000" i="1" dirty="0"/>
              <a:t>energy of </a:t>
            </a:r>
            <a:r>
              <a:rPr lang="sr-Latn-RS" sz="2000" i="1" dirty="0"/>
              <a:t>on</a:t>
            </a:r>
            <a:r>
              <a:rPr lang="en-US" sz="2000" i="1" dirty="0"/>
              <a:t>going  processes </a:t>
            </a:r>
            <a:r>
              <a:rPr lang="en-US" sz="2000" b="1" i="1" dirty="0"/>
              <a:t>in vacuo </a:t>
            </a:r>
            <a:r>
              <a:rPr lang="en-US" sz="2000" i="1" dirty="0"/>
              <a:t>and in  the </a:t>
            </a:r>
            <a:r>
              <a:rPr lang="en-US" sz="2000" b="1" i="1" dirty="0"/>
              <a:t>vicinity </a:t>
            </a:r>
            <a:r>
              <a:rPr lang="en-US" sz="2000" i="1" dirty="0"/>
              <a:t>of copper electrode.</a:t>
            </a:r>
            <a:r>
              <a:rPr lang="sr-Latn-RS" sz="2000" i="1" dirty="0"/>
              <a:t>  </a:t>
            </a:r>
            <a:endParaRPr lang="en-US" sz="2000" dirty="0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C0F5E401-63CE-486C-B485-10CEF0F57285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id="{6C305C04-2963-4619-9BAE-26922C2B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1F080B07-95F5-496E-A51A-F2F95C3D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5DACA270-C995-4997-AC90-3AC93ECFA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">
              <a:extLst>
                <a:ext uri="{FF2B5EF4-FFF2-40B4-BE49-F238E27FC236}">
                  <a16:creationId xmlns:a16="http://schemas.microsoft.com/office/drawing/2014/main" id="{05B9E058-07E1-4061-B9D2-A3209ABA6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24" name="Rectangle 11">
            <a:extLst>
              <a:ext uri="{FF2B5EF4-FFF2-40B4-BE49-F238E27FC236}">
                <a16:creationId xmlns:a16="http://schemas.microsoft.com/office/drawing/2014/main" id="{4852C830-8A83-44C9-AD86-670F411A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BB5778EC-8344-4D35-92A4-BBA422CC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2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704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403" y="2614377"/>
            <a:ext cx="8783129" cy="313932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Motivation</a:t>
            </a:r>
          </a:p>
          <a:p>
            <a:endParaRPr lang="en-US" dirty="0"/>
          </a:p>
          <a:p>
            <a:r>
              <a:rPr lang="sr-Latn-RS" dirty="0"/>
              <a:t>Although thare are a lot of </a:t>
            </a:r>
            <a:r>
              <a:rPr lang="en-US" dirty="0"/>
              <a:t>knowledge about molecule-ion </a:t>
            </a:r>
            <a:r>
              <a:rPr lang="sr-Latn-RS" dirty="0"/>
              <a:t>decomposition  </a:t>
            </a:r>
            <a:r>
              <a:rPr lang="en-US" dirty="0"/>
              <a:t>reaction in bulk and plasma, the data about there decomposition in vicinity of</a:t>
            </a:r>
            <a:r>
              <a:rPr lang="sr-Latn-RS" dirty="0"/>
              <a:t> </a:t>
            </a:r>
            <a:r>
              <a:rPr lang="en-US" dirty="0"/>
              <a:t>electrodes do not existed jet to the best of our knowledge. </a:t>
            </a:r>
          </a:p>
          <a:p>
            <a:r>
              <a:rPr lang="en-US" dirty="0"/>
              <a:t>Electrodes material  can on different way perturb the decomposition reaction of some ions. </a:t>
            </a:r>
          </a:p>
          <a:p>
            <a:r>
              <a:rPr lang="en-US" i="1" dirty="0"/>
              <a:t>Therefore,  so we need to know exactly in which way, stabilization or destabilization  electrode act on same reactions or  some bonds in the investigated  ions.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In our opinion, new highlights about the mechanism of bonds stabilization and destabilization for major ions for gaseous detectors   (CF4 &gt;, …..) </a:t>
            </a:r>
            <a:r>
              <a:rPr lang="sr-Latn-RS" dirty="0"/>
              <a:t>are highly desirable and can lead to solving existing problems and finding new solutions. </a:t>
            </a:r>
            <a:endParaRPr lang="en-US" dirty="0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6052BB82-774C-450E-9582-BFBD1B90EA1A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51D80CDA-6788-4749-805A-C7D579C1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7D88801-10CA-47F6-B56A-546AB871F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52849094-0C8B-4442-B43B-ACC562519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">
              <a:extLst>
                <a:ext uri="{FF2B5EF4-FFF2-40B4-BE49-F238E27FC236}">
                  <a16:creationId xmlns:a16="http://schemas.microsoft.com/office/drawing/2014/main" id="{B2387EB6-35DF-49DA-ABCD-0622DD141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18" name="Rectangle 11">
            <a:extLst>
              <a:ext uri="{FF2B5EF4-FFF2-40B4-BE49-F238E27FC236}">
                <a16:creationId xmlns:a16="http://schemas.microsoft.com/office/drawing/2014/main" id="{8D6003BE-7AAB-488E-89B0-B83A8DE1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C25F3625-EDCE-4BD8-A975-9D535511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3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1CAE6-0AD2-438D-AA40-B996175A0AF8}"/>
              </a:ext>
            </a:extLst>
          </p:cNvPr>
          <p:cNvSpPr txBox="1"/>
          <p:nvPr/>
        </p:nvSpPr>
        <p:spPr>
          <a:xfrm>
            <a:off x="108981" y="909228"/>
            <a:ext cx="890453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We construct  relaxed PES curves which was obtained by optimizing investigated molecule at every point during his approach to electrode. 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sr-Latn-RS" dirty="0"/>
              <a:t>e  dedicated to </a:t>
            </a:r>
            <a:r>
              <a:rPr lang="en-US" dirty="0"/>
              <a:t>simulated copper electrode because it is most frequently used in gaseous detectors.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9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03790"/>
            <a:ext cx="3223889" cy="2196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" y="1374648"/>
            <a:ext cx="2983832" cy="2033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1" y="1075332"/>
            <a:ext cx="2671302" cy="182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224943"/>
            <a:ext cx="2418826" cy="1653749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EA899271-003D-44F5-A4D1-19F8B63727F5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87C7CEF5-70A3-460B-A6E4-563576477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8A40C3C-11B0-4123-A660-E21A3027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F211D29-142F-469B-89C1-ECFCDB13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">
              <a:extLst>
                <a:ext uri="{FF2B5EF4-FFF2-40B4-BE49-F238E27FC236}">
                  <a16:creationId xmlns:a16="http://schemas.microsoft.com/office/drawing/2014/main" id="{795472C0-3558-46E1-8891-6D61DB229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25" name="Rectangle 11">
            <a:extLst>
              <a:ext uri="{FF2B5EF4-FFF2-40B4-BE49-F238E27FC236}">
                <a16:creationId xmlns:a16="http://schemas.microsoft.com/office/drawing/2014/main" id="{0C74C80E-7C68-4399-9E45-FCB80E94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234C6952-B815-495C-A41A-BB39A3AC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4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91407"/>
            <a:ext cx="4267200" cy="278079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038600" y="2126433"/>
            <a:ext cx="1219200" cy="1835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791140" y="3305085"/>
            <a:ext cx="571060" cy="96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447860" y="1905000"/>
            <a:ext cx="495740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5636640" y="3962400"/>
            <a:ext cx="1497866" cy="109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D8F8CAB-E672-4BCD-A38C-E8FCE8040D6B}"/>
              </a:ext>
            </a:extLst>
          </p:cNvPr>
          <p:cNvSpPr txBox="1"/>
          <p:nvPr/>
        </p:nvSpPr>
        <p:spPr>
          <a:xfrm>
            <a:off x="2076670" y="731224"/>
            <a:ext cx="4414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</a:t>
            </a:r>
            <a:r>
              <a:rPr lang="en-US" b="1" baseline="-25000" dirty="0"/>
              <a:t>3</a:t>
            </a:r>
            <a:r>
              <a:rPr lang="en-US" b="1" baseline="30000" dirty="0"/>
              <a:t>+</a:t>
            </a:r>
            <a:r>
              <a:rPr lang="en-US" b="1" dirty="0"/>
              <a:t> fragmentation near copper electrode</a:t>
            </a:r>
          </a:p>
        </p:txBody>
      </p:sp>
    </p:spTree>
    <p:extLst>
      <p:ext uri="{BB962C8B-B14F-4D97-AF65-F5344CB8AC3E}">
        <p14:creationId xmlns:p14="http://schemas.microsoft.com/office/powerpoint/2010/main" val="388573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0570D6A1-E689-407D-8E29-2303A72035F6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EA2BCCF1-AA2E-4575-BDB0-BB78117A7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742B00F-7FFB-43AD-AE7C-847CD3D44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0392A3D-3343-4130-8CF1-0D3780B6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8F44707D-6DD3-4C70-A3B7-6E2BF7CE2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9" name="Rectangle 11">
            <a:extLst>
              <a:ext uri="{FF2B5EF4-FFF2-40B4-BE49-F238E27FC236}">
                <a16:creationId xmlns:a16="http://schemas.microsoft.com/office/drawing/2014/main" id="{DC7B3A82-A0B5-47BA-8CD9-5AA62871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0A6AFB43-F62F-450C-9D57-B1851F08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5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85BDBA-BA72-4641-8F35-BFBB6DB99DD9}"/>
              </a:ext>
            </a:extLst>
          </p:cNvPr>
          <p:cNvCxnSpPr/>
          <p:nvPr/>
        </p:nvCxnSpPr>
        <p:spPr>
          <a:xfrm>
            <a:off x="304800" y="5334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5720C-D625-4F25-B21D-E223C61CF462}"/>
              </a:ext>
            </a:extLst>
          </p:cNvPr>
          <p:cNvCxnSpPr/>
          <p:nvPr/>
        </p:nvCxnSpPr>
        <p:spPr>
          <a:xfrm>
            <a:off x="319440" y="5334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906529-BFB6-4716-94A5-3330CA1559F6}"/>
              </a:ext>
            </a:extLst>
          </p:cNvPr>
          <p:cNvSpPr txBox="1"/>
          <p:nvPr/>
        </p:nvSpPr>
        <p:spPr>
          <a:xfrm>
            <a:off x="334521" y="5024350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0.00</a:t>
            </a:r>
            <a:endParaRPr lang="sr-Latn-R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2C15AB-0E93-47BB-B136-C227DE0720AB}"/>
              </a:ext>
            </a:extLst>
          </p:cNvPr>
          <p:cNvCxnSpPr/>
          <p:nvPr/>
        </p:nvCxnSpPr>
        <p:spPr>
          <a:xfrm>
            <a:off x="1451653" y="4201817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B11653-7B1F-4221-91D2-455891718D74}"/>
              </a:ext>
            </a:extLst>
          </p:cNvPr>
          <p:cNvCxnSpPr>
            <a:cxnSpLocks/>
          </p:cNvCxnSpPr>
          <p:nvPr/>
        </p:nvCxnSpPr>
        <p:spPr>
          <a:xfrm flipV="1">
            <a:off x="2726568" y="4565396"/>
            <a:ext cx="806738" cy="893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D54AA4-76C0-433F-BB4D-34DD85D2A101}"/>
              </a:ext>
            </a:extLst>
          </p:cNvPr>
          <p:cNvCxnSpPr>
            <a:cxnSpLocks/>
          </p:cNvCxnSpPr>
          <p:nvPr/>
        </p:nvCxnSpPr>
        <p:spPr>
          <a:xfrm>
            <a:off x="3897728" y="3259633"/>
            <a:ext cx="990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377396-6E39-40E1-B25A-88CECB33D007}"/>
              </a:ext>
            </a:extLst>
          </p:cNvPr>
          <p:cNvCxnSpPr>
            <a:cxnSpLocks/>
          </p:cNvCxnSpPr>
          <p:nvPr/>
        </p:nvCxnSpPr>
        <p:spPr>
          <a:xfrm>
            <a:off x="5262591" y="3480184"/>
            <a:ext cx="914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514451-FB56-4943-8F57-13F6CF9FF382}"/>
              </a:ext>
            </a:extLst>
          </p:cNvPr>
          <p:cNvCxnSpPr/>
          <p:nvPr/>
        </p:nvCxnSpPr>
        <p:spPr>
          <a:xfrm>
            <a:off x="6702386" y="1817485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F47478-BA8C-435C-ADA4-62E83A33DF99}"/>
              </a:ext>
            </a:extLst>
          </p:cNvPr>
          <p:cNvCxnSpPr>
            <a:cxnSpLocks/>
          </p:cNvCxnSpPr>
          <p:nvPr/>
        </p:nvCxnSpPr>
        <p:spPr>
          <a:xfrm>
            <a:off x="7923235" y="2464749"/>
            <a:ext cx="97111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20C68C-234F-40CA-95BE-471FBBFCCF9F}"/>
              </a:ext>
            </a:extLst>
          </p:cNvPr>
          <p:cNvSpPr txBox="1"/>
          <p:nvPr/>
        </p:nvSpPr>
        <p:spPr>
          <a:xfrm>
            <a:off x="1400128" y="3810390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6.82</a:t>
            </a:r>
            <a:endParaRPr lang="sr-Latn-R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86B174-B4AC-423E-B88B-C3B4690452B0}"/>
              </a:ext>
            </a:extLst>
          </p:cNvPr>
          <p:cNvSpPr txBox="1"/>
          <p:nvPr/>
        </p:nvSpPr>
        <p:spPr>
          <a:xfrm>
            <a:off x="2743200" y="4177612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5.90</a:t>
            </a:r>
            <a:endParaRPr lang="sr-Latn-R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1252A8-0E0B-4E39-AFE7-AC1CAB2DBBAF}"/>
              </a:ext>
            </a:extLst>
          </p:cNvPr>
          <p:cNvSpPr txBox="1"/>
          <p:nvPr/>
        </p:nvSpPr>
        <p:spPr>
          <a:xfrm>
            <a:off x="3897728" y="2909945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9.25</a:t>
            </a:r>
            <a:endParaRPr lang="sr-Latn-R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00B43-4296-4744-9D27-4EFA2E4D2910}"/>
              </a:ext>
            </a:extLst>
          </p:cNvPr>
          <p:cNvSpPr txBox="1"/>
          <p:nvPr/>
        </p:nvSpPr>
        <p:spPr>
          <a:xfrm>
            <a:off x="5395502" y="3110852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8.99</a:t>
            </a:r>
            <a:endParaRPr lang="sr-Latn-R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808F74-2638-4291-AB76-2BE3F1D33DCF}"/>
              </a:ext>
            </a:extLst>
          </p:cNvPr>
          <p:cNvSpPr txBox="1"/>
          <p:nvPr/>
        </p:nvSpPr>
        <p:spPr>
          <a:xfrm>
            <a:off x="6737881" y="1407685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17.97</a:t>
            </a:r>
            <a:endParaRPr lang="sr-Latn-R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5E5A8E-36A7-444A-8801-BC083107E284}"/>
              </a:ext>
            </a:extLst>
          </p:cNvPr>
          <p:cNvSpPr txBox="1"/>
          <p:nvPr/>
        </p:nvSpPr>
        <p:spPr>
          <a:xfrm>
            <a:off x="8018045" y="2095417"/>
            <a:ext cx="7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16.71</a:t>
            </a:r>
            <a:endParaRPr lang="sr-Latn-R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BEE517-F2BC-4CC0-BF73-F460686AD61D}"/>
              </a:ext>
            </a:extLst>
          </p:cNvPr>
          <p:cNvSpPr txBox="1"/>
          <p:nvPr/>
        </p:nvSpPr>
        <p:spPr>
          <a:xfrm>
            <a:off x="181195" y="535609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.</a:t>
            </a:r>
            <a:r>
              <a:rPr lang="en-US" dirty="0"/>
              <a:t>CF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628CAE-4668-420F-8ECE-B7BE7605357A}"/>
              </a:ext>
            </a:extLst>
          </p:cNvPr>
          <p:cNvSpPr txBox="1"/>
          <p:nvPr/>
        </p:nvSpPr>
        <p:spPr>
          <a:xfrm>
            <a:off x="1382220" y="4230689"/>
            <a:ext cx="10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</a:t>
            </a:r>
            <a:r>
              <a:rPr lang="en-US" baseline="-25000" dirty="0"/>
              <a:t>0</a:t>
            </a:r>
            <a:r>
              <a:rPr lang="en-US" dirty="0"/>
              <a:t>]+1d</a:t>
            </a:r>
            <a:endParaRPr lang="sr-Latn-RS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9A016C-9736-49B8-9C09-BEFB325EBCCD}"/>
              </a:ext>
            </a:extLst>
          </p:cNvPr>
          <p:cNvSpPr txBox="1"/>
          <p:nvPr/>
        </p:nvSpPr>
        <p:spPr>
          <a:xfrm>
            <a:off x="2590800" y="4639871"/>
            <a:ext cx="1033287" cy="37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+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F2DA27-0261-4B14-9AD6-294B613AB70F}"/>
              </a:ext>
            </a:extLst>
          </p:cNvPr>
          <p:cNvSpPr txBox="1"/>
          <p:nvPr/>
        </p:nvSpPr>
        <p:spPr>
          <a:xfrm>
            <a:off x="3930626" y="3293528"/>
            <a:ext cx="10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</a:t>
            </a:r>
            <a:r>
              <a:rPr lang="en-US" baseline="-25000" dirty="0"/>
              <a:t>1</a:t>
            </a:r>
            <a:r>
              <a:rPr lang="en-US" dirty="0"/>
              <a:t>]+1s</a:t>
            </a:r>
            <a:endParaRPr lang="sr-Latn-RS" baseline="30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418FAD-F494-419A-BE51-50CEACBB8082}"/>
              </a:ext>
            </a:extLst>
          </p:cNvPr>
          <p:cNvSpPr txBox="1"/>
          <p:nvPr/>
        </p:nvSpPr>
        <p:spPr>
          <a:xfrm>
            <a:off x="6633820" y="1903407"/>
            <a:ext cx="10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</a:t>
            </a:r>
            <a:r>
              <a:rPr lang="en-US" baseline="-25000" dirty="0"/>
              <a:t>2</a:t>
            </a:r>
            <a:r>
              <a:rPr lang="en-US" dirty="0"/>
              <a:t>]+1s</a:t>
            </a:r>
            <a:endParaRPr lang="sr-Latn-RS" baseline="3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B7056F-5E6F-430C-8957-7A4B5E71E53D}"/>
              </a:ext>
            </a:extLst>
          </p:cNvPr>
          <p:cNvSpPr txBox="1"/>
          <p:nvPr/>
        </p:nvSpPr>
        <p:spPr>
          <a:xfrm>
            <a:off x="5105400" y="3581400"/>
            <a:ext cx="113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CF</a:t>
            </a:r>
            <a:r>
              <a:rPr lang="en-US" baseline="30000" dirty="0"/>
              <a:t>+</a:t>
            </a:r>
            <a:r>
              <a:rPr lang="en-US" dirty="0"/>
              <a:t> + 2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0629C0-D404-476E-9805-0C37A0408491}"/>
              </a:ext>
            </a:extLst>
          </p:cNvPr>
          <p:cNvSpPr txBox="1"/>
          <p:nvPr/>
        </p:nvSpPr>
        <p:spPr>
          <a:xfrm>
            <a:off x="7832030" y="2523065"/>
            <a:ext cx="118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. </a:t>
            </a:r>
            <a:r>
              <a:rPr lang="en-US" dirty="0"/>
              <a:t>C</a:t>
            </a:r>
            <a:r>
              <a:rPr lang="en-US" baseline="30000" dirty="0"/>
              <a:t>+</a:t>
            </a:r>
            <a:r>
              <a:rPr lang="en-US" dirty="0"/>
              <a:t> + 3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1C8DCF-128D-4B75-A213-7C17CA06575A}"/>
              </a:ext>
            </a:extLst>
          </p:cNvPr>
          <p:cNvCxnSpPr>
            <a:cxnSpLocks/>
          </p:cNvCxnSpPr>
          <p:nvPr/>
        </p:nvCxnSpPr>
        <p:spPr>
          <a:xfrm flipV="1">
            <a:off x="1131091" y="4201817"/>
            <a:ext cx="305865" cy="113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37C0AF-0DEA-4D94-BD95-B7591AEE1848}"/>
              </a:ext>
            </a:extLst>
          </p:cNvPr>
          <p:cNvCxnSpPr>
            <a:cxnSpLocks/>
          </p:cNvCxnSpPr>
          <p:nvPr/>
        </p:nvCxnSpPr>
        <p:spPr>
          <a:xfrm>
            <a:off x="2243694" y="4212013"/>
            <a:ext cx="482874" cy="36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75EAB7-7090-4F98-83C9-00E6DF18AF5F}"/>
              </a:ext>
            </a:extLst>
          </p:cNvPr>
          <p:cNvCxnSpPr>
            <a:cxnSpLocks/>
          </p:cNvCxnSpPr>
          <p:nvPr/>
        </p:nvCxnSpPr>
        <p:spPr>
          <a:xfrm>
            <a:off x="4890283" y="3250381"/>
            <a:ext cx="342646" cy="24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79673C-8AEB-48A9-8797-04F307C2384B}"/>
              </a:ext>
            </a:extLst>
          </p:cNvPr>
          <p:cNvCxnSpPr>
            <a:cxnSpLocks/>
          </p:cNvCxnSpPr>
          <p:nvPr/>
        </p:nvCxnSpPr>
        <p:spPr>
          <a:xfrm>
            <a:off x="7482311" y="1795417"/>
            <a:ext cx="425684" cy="6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908AE0C6-F18D-48CB-972D-E2A1508C8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96" y="2581959"/>
            <a:ext cx="1583416" cy="1102319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2F634-A323-48E4-AA49-1121E63F8EC6}"/>
              </a:ext>
            </a:extLst>
          </p:cNvPr>
          <p:cNvCxnSpPr/>
          <p:nvPr/>
        </p:nvCxnSpPr>
        <p:spPr>
          <a:xfrm flipV="1">
            <a:off x="176115" y="1058117"/>
            <a:ext cx="0" cy="3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1DE0C844-29CD-4E7D-B0FE-F2AF3C924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1" y="1174415"/>
            <a:ext cx="1955857" cy="1361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FBFE24-47E3-4771-B696-87D1B7394DAF}"/>
              </a:ext>
            </a:extLst>
          </p:cNvPr>
          <p:cNvSpPr txBox="1"/>
          <p:nvPr/>
        </p:nvSpPr>
        <p:spPr>
          <a:xfrm>
            <a:off x="330920" y="878158"/>
            <a:ext cx="261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( eV</a:t>
            </a:r>
            <a:r>
              <a:rPr lang="sr-Latn-RS" dirty="0"/>
              <a:t>)</a:t>
            </a:r>
            <a:r>
              <a:rPr lang="en-US" dirty="0"/>
              <a:t>  (</a:t>
            </a:r>
            <a:r>
              <a:rPr lang="en-US" dirty="0" err="1"/>
              <a:t>arb.un</a:t>
            </a:r>
            <a:r>
              <a:rPr lang="en-US" dirty="0"/>
              <a:t>.)</a:t>
            </a:r>
            <a:endParaRPr lang="sr-Latn-RS" dirty="0"/>
          </a:p>
          <a:p>
            <a:endParaRPr lang="sr-Latn-R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334C72B-2C1D-4C27-BC1F-7DB1442DF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0" y="2496125"/>
            <a:ext cx="1797288" cy="125120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78EFFEA-5FA1-47CB-AE2A-D9885FE7E48B}"/>
              </a:ext>
            </a:extLst>
          </p:cNvPr>
          <p:cNvCxnSpPr>
            <a:cxnSpLocks/>
          </p:cNvCxnSpPr>
          <p:nvPr/>
        </p:nvCxnSpPr>
        <p:spPr>
          <a:xfrm flipV="1">
            <a:off x="3526657" y="3268886"/>
            <a:ext cx="357894" cy="127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5ED6363E-44A9-45ED-8A6F-C5D0E4C123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79" y="692706"/>
            <a:ext cx="2257190" cy="157137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341F1FC-5513-4BD3-9DFF-E4EEB7139F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13" y="1880589"/>
            <a:ext cx="1357452" cy="94501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A74361C-78E5-484F-90AD-DA4F35B653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31" y="2709212"/>
            <a:ext cx="1744305" cy="121432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098417-5BE1-4705-B407-EE420A596A8B}"/>
              </a:ext>
            </a:extLst>
          </p:cNvPr>
          <p:cNvCxnSpPr>
            <a:cxnSpLocks/>
          </p:cNvCxnSpPr>
          <p:nvPr/>
        </p:nvCxnSpPr>
        <p:spPr>
          <a:xfrm flipV="1">
            <a:off x="6176991" y="1833758"/>
            <a:ext cx="525395" cy="162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3C7E761-6CE9-493B-A35D-46E9442A6292}"/>
              </a:ext>
            </a:extLst>
          </p:cNvPr>
          <p:cNvSpPr txBox="1"/>
          <p:nvPr/>
        </p:nvSpPr>
        <p:spPr>
          <a:xfrm>
            <a:off x="3067625" y="5334000"/>
            <a:ext cx="4414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</a:t>
            </a:r>
            <a:r>
              <a:rPr lang="en-US" b="1" baseline="-25000" dirty="0"/>
              <a:t>3</a:t>
            </a:r>
            <a:r>
              <a:rPr lang="en-US" b="1" baseline="30000" dirty="0"/>
              <a:t>+</a:t>
            </a:r>
            <a:r>
              <a:rPr lang="en-US" b="1" dirty="0"/>
              <a:t> fragmentation in bulk (vacuo)</a:t>
            </a:r>
          </a:p>
        </p:txBody>
      </p:sp>
    </p:spTree>
    <p:extLst>
      <p:ext uri="{BB962C8B-B14F-4D97-AF65-F5344CB8AC3E}">
        <p14:creationId xmlns:p14="http://schemas.microsoft.com/office/powerpoint/2010/main" val="190606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07" y="3182058"/>
            <a:ext cx="4645495" cy="302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61" y="2235979"/>
            <a:ext cx="2704682" cy="1843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38" y="1473043"/>
            <a:ext cx="2369203" cy="16144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219200" y="2438400"/>
            <a:ext cx="12954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797520" y="2219511"/>
            <a:ext cx="228599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6096000" y="2528813"/>
            <a:ext cx="1600200" cy="2728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">
            <a:extLst>
              <a:ext uri="{FF2B5EF4-FFF2-40B4-BE49-F238E27FC236}">
                <a16:creationId xmlns:a16="http://schemas.microsoft.com/office/drawing/2014/main" id="{DA6255BE-048F-4B1D-9D6D-BC8424B63C8D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9B81F00F-F051-4704-A365-7106BBDA9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E7CDFFB0-2328-4F1C-B373-DDAAC65D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EAC95D9C-8924-4D17-922E-17ED071D8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">
              <a:extLst>
                <a:ext uri="{FF2B5EF4-FFF2-40B4-BE49-F238E27FC236}">
                  <a16:creationId xmlns:a16="http://schemas.microsoft.com/office/drawing/2014/main" id="{C0B5B5C2-29B2-44EF-8920-EE2267FF2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27" name="Rectangle 11">
            <a:extLst>
              <a:ext uri="{FF2B5EF4-FFF2-40B4-BE49-F238E27FC236}">
                <a16:creationId xmlns:a16="http://schemas.microsoft.com/office/drawing/2014/main" id="{C3135405-699B-40A3-B5A1-BC027A2C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CFB53082-6FC7-4C3F-B53A-1E7E61B1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6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844652-06C1-48A8-8E5B-DF8C45313D61}"/>
              </a:ext>
            </a:extLst>
          </p:cNvPr>
          <p:cNvSpPr txBox="1"/>
          <p:nvPr/>
        </p:nvSpPr>
        <p:spPr>
          <a:xfrm>
            <a:off x="1772438" y="768415"/>
            <a:ext cx="57887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[</a:t>
            </a:r>
            <a:r>
              <a:rPr lang="en-US" b="1" baseline="30000" dirty="0"/>
              <a:t>.</a:t>
            </a:r>
            <a:r>
              <a:rPr lang="en-US" b="1" dirty="0"/>
              <a:t>CHF=CH-CF</a:t>
            </a:r>
            <a:r>
              <a:rPr lang="en-US" b="1" baseline="-25000" dirty="0"/>
              <a:t>3</a:t>
            </a:r>
            <a:r>
              <a:rPr lang="en-US" b="1" dirty="0"/>
              <a:t>]</a:t>
            </a:r>
            <a:r>
              <a:rPr lang="en-US" b="1" baseline="30000" dirty="0"/>
              <a:t>+</a:t>
            </a:r>
            <a:r>
              <a:rPr lang="en-US" b="1" dirty="0"/>
              <a:t>  fragmentation near copper electrode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2002095"/>
            <a:ext cx="2657292" cy="181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96" y="1227589"/>
            <a:ext cx="2657292" cy="1810721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663369" y="3038310"/>
            <a:ext cx="1582915" cy="774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1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7EB0743-7BC6-4200-8F49-5C71FB0F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BE21FDD-9190-4137-8DE1-8A209ACD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7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CAE1A7-6BA8-4490-A1DD-3C55B7BCB20B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8FD0E8AB-4576-434A-B963-C5DA37AF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635E45B-0E30-490A-AADE-E0694CB0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F45EA5F-5198-4AF9-891B-1A10449C9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">
              <a:extLst>
                <a:ext uri="{FF2B5EF4-FFF2-40B4-BE49-F238E27FC236}">
                  <a16:creationId xmlns:a16="http://schemas.microsoft.com/office/drawing/2014/main" id="{3446CA4A-5F70-4FB0-9A5D-F2E0476D8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105CE-70D2-42BB-A38B-303ABA974033}"/>
              </a:ext>
            </a:extLst>
          </p:cNvPr>
          <p:cNvCxnSpPr/>
          <p:nvPr/>
        </p:nvCxnSpPr>
        <p:spPr>
          <a:xfrm>
            <a:off x="304800" y="5334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34B06-9C86-4067-BDC9-86D52A59A26D}"/>
              </a:ext>
            </a:extLst>
          </p:cNvPr>
          <p:cNvCxnSpPr/>
          <p:nvPr/>
        </p:nvCxnSpPr>
        <p:spPr>
          <a:xfrm>
            <a:off x="1524000" y="4191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091F3D-A0CA-4062-BAF2-CDB92A8ED06B}"/>
              </a:ext>
            </a:extLst>
          </p:cNvPr>
          <p:cNvCxnSpPr/>
          <p:nvPr/>
        </p:nvCxnSpPr>
        <p:spPr>
          <a:xfrm>
            <a:off x="2819400" y="4572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4D8745-ACB6-4EC4-924A-A4522C2A5352}"/>
              </a:ext>
            </a:extLst>
          </p:cNvPr>
          <p:cNvCxnSpPr/>
          <p:nvPr/>
        </p:nvCxnSpPr>
        <p:spPr>
          <a:xfrm>
            <a:off x="4038600" y="30480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34BD9E-87D7-494D-970D-062BBDCA99EC}"/>
              </a:ext>
            </a:extLst>
          </p:cNvPr>
          <p:cNvCxnSpPr/>
          <p:nvPr/>
        </p:nvCxnSpPr>
        <p:spPr>
          <a:xfrm>
            <a:off x="5257800" y="35052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D38AFE-FD28-4CA2-B399-D0D858361938}"/>
              </a:ext>
            </a:extLst>
          </p:cNvPr>
          <p:cNvCxnSpPr/>
          <p:nvPr/>
        </p:nvCxnSpPr>
        <p:spPr>
          <a:xfrm>
            <a:off x="6553200" y="18288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ADF50F-40A1-404C-B02A-D0D878D0B2BE}"/>
              </a:ext>
            </a:extLst>
          </p:cNvPr>
          <p:cNvCxnSpPr/>
          <p:nvPr/>
        </p:nvCxnSpPr>
        <p:spPr>
          <a:xfrm>
            <a:off x="7815510" y="2209800"/>
            <a:ext cx="7814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57152C-16C5-4605-906C-75B9EBD560BC}"/>
              </a:ext>
            </a:extLst>
          </p:cNvPr>
          <p:cNvCxnSpPr>
            <a:cxnSpLocks/>
          </p:cNvCxnSpPr>
          <p:nvPr/>
        </p:nvCxnSpPr>
        <p:spPr>
          <a:xfrm flipV="1">
            <a:off x="1066456" y="4191000"/>
            <a:ext cx="447674" cy="112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8BF831-171F-4F83-8B87-543E46F54585}"/>
              </a:ext>
            </a:extLst>
          </p:cNvPr>
          <p:cNvCxnSpPr/>
          <p:nvPr/>
        </p:nvCxnSpPr>
        <p:spPr>
          <a:xfrm>
            <a:off x="2305490" y="4191000"/>
            <a:ext cx="51391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D19B2B-4184-4D9E-BF22-DE5D39EA32CB}"/>
              </a:ext>
            </a:extLst>
          </p:cNvPr>
          <p:cNvCxnSpPr/>
          <p:nvPr/>
        </p:nvCxnSpPr>
        <p:spPr>
          <a:xfrm flipV="1">
            <a:off x="3600890" y="3048000"/>
            <a:ext cx="43771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D482BD-D4A0-401D-A7C8-3E957D8C5D68}"/>
              </a:ext>
            </a:extLst>
          </p:cNvPr>
          <p:cNvCxnSpPr/>
          <p:nvPr/>
        </p:nvCxnSpPr>
        <p:spPr>
          <a:xfrm>
            <a:off x="4820090" y="3124200"/>
            <a:ext cx="4377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73822D-9552-47E0-BAC7-9FE214F57BC5}"/>
              </a:ext>
            </a:extLst>
          </p:cNvPr>
          <p:cNvCxnSpPr/>
          <p:nvPr/>
        </p:nvCxnSpPr>
        <p:spPr>
          <a:xfrm flipV="1">
            <a:off x="6039290" y="1905000"/>
            <a:ext cx="51391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278C1B-11FA-4843-8AD1-350DF5179846}"/>
              </a:ext>
            </a:extLst>
          </p:cNvPr>
          <p:cNvCxnSpPr/>
          <p:nvPr/>
        </p:nvCxnSpPr>
        <p:spPr>
          <a:xfrm>
            <a:off x="7391400" y="1905000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CE7444E-58B1-488A-AA71-E52AE40DBA42}"/>
              </a:ext>
            </a:extLst>
          </p:cNvPr>
          <p:cNvSpPr txBox="1"/>
          <p:nvPr/>
        </p:nvSpPr>
        <p:spPr>
          <a:xfrm>
            <a:off x="256892" y="5334000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[HFO]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1CBBFC-89AF-4DBE-A571-11A1CF7A7848}"/>
              </a:ext>
            </a:extLst>
          </p:cNvPr>
          <p:cNvSpPr txBox="1"/>
          <p:nvPr/>
        </p:nvSpPr>
        <p:spPr>
          <a:xfrm>
            <a:off x="3706" y="5873387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/>
              <a:t>.</a:t>
            </a:r>
            <a:r>
              <a:rPr lang="en-US" dirty="0"/>
              <a:t>[CHF=CH-CF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BA892-B068-46B3-8498-A362DC9766FE}"/>
              </a:ext>
            </a:extLst>
          </p:cNvPr>
          <p:cNvSpPr txBox="1"/>
          <p:nvPr/>
        </p:nvSpPr>
        <p:spPr>
          <a:xfrm>
            <a:off x="540476" y="4953000"/>
            <a:ext cx="54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  <a:endParaRPr lang="sr-Latn-R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3BA64C-D759-46CC-AF84-E9672168E0F8}"/>
              </a:ext>
            </a:extLst>
          </p:cNvPr>
          <p:cNvCxnSpPr/>
          <p:nvPr/>
        </p:nvCxnSpPr>
        <p:spPr>
          <a:xfrm flipV="1">
            <a:off x="228600" y="1143000"/>
            <a:ext cx="0" cy="3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F1F908-D1F4-43AF-A625-708108B3CA76}"/>
              </a:ext>
            </a:extLst>
          </p:cNvPr>
          <p:cNvSpPr txBox="1"/>
          <p:nvPr/>
        </p:nvSpPr>
        <p:spPr>
          <a:xfrm>
            <a:off x="319438" y="1055523"/>
            <a:ext cx="214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eV  (</a:t>
            </a:r>
            <a:r>
              <a:rPr lang="en-US" dirty="0" err="1"/>
              <a:t>arb.un</a:t>
            </a:r>
            <a:r>
              <a:rPr lang="en-US" dirty="0"/>
              <a:t>.)</a:t>
            </a:r>
            <a:endParaRPr lang="sr-Latn-RS" dirty="0"/>
          </a:p>
          <a:p>
            <a:endParaRPr lang="sr-Latn-R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11DBA5-D10B-480A-9FC3-A9A5915B6BF2}"/>
              </a:ext>
            </a:extLst>
          </p:cNvPr>
          <p:cNvSpPr txBox="1"/>
          <p:nvPr/>
        </p:nvSpPr>
        <p:spPr>
          <a:xfrm>
            <a:off x="1533277" y="3837469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1.81</a:t>
            </a:r>
            <a:endParaRPr lang="sr-Latn-R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B7C943-7FF1-4D19-9F51-CF761E33654C}"/>
              </a:ext>
            </a:extLst>
          </p:cNvPr>
          <p:cNvSpPr txBox="1"/>
          <p:nvPr/>
        </p:nvSpPr>
        <p:spPr>
          <a:xfrm>
            <a:off x="2893590" y="4164568"/>
            <a:ext cx="68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1.54</a:t>
            </a:r>
            <a:endParaRPr lang="sr-Latn-R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8AC20F-37B3-4616-A29E-5005380AB4CC}"/>
              </a:ext>
            </a:extLst>
          </p:cNvPr>
          <p:cNvSpPr txBox="1"/>
          <p:nvPr/>
        </p:nvSpPr>
        <p:spPr>
          <a:xfrm>
            <a:off x="4163456" y="2678668"/>
            <a:ext cx="6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7.52</a:t>
            </a:r>
            <a:endParaRPr lang="sr-Latn-R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882FEC-12D2-4BA1-ACBB-B863FF775881}"/>
              </a:ext>
            </a:extLst>
          </p:cNvPr>
          <p:cNvSpPr txBox="1"/>
          <p:nvPr/>
        </p:nvSpPr>
        <p:spPr>
          <a:xfrm>
            <a:off x="5291384" y="3091934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7.22</a:t>
            </a:r>
            <a:endParaRPr lang="sr-Latn-R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BA58E9-9DE6-429F-A504-E927898BF95F}"/>
              </a:ext>
            </a:extLst>
          </p:cNvPr>
          <p:cNvSpPr txBox="1"/>
          <p:nvPr/>
        </p:nvSpPr>
        <p:spPr>
          <a:xfrm>
            <a:off x="6553200" y="1477022"/>
            <a:ext cx="78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12.10</a:t>
            </a:r>
            <a:endParaRPr lang="sr-Latn-R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97AC7E-4CDE-44CE-A78C-1739A9764EF1}"/>
              </a:ext>
            </a:extLst>
          </p:cNvPr>
          <p:cNvSpPr txBox="1"/>
          <p:nvPr/>
        </p:nvSpPr>
        <p:spPr>
          <a:xfrm>
            <a:off x="7808149" y="1838070"/>
            <a:ext cx="70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12.02</a:t>
            </a:r>
            <a:endParaRPr lang="sr-Latn-R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94E0AD-D4EF-4539-B114-928207C73A1E}"/>
              </a:ext>
            </a:extLst>
          </p:cNvPr>
          <p:cNvSpPr txBox="1"/>
          <p:nvPr/>
        </p:nvSpPr>
        <p:spPr>
          <a:xfrm>
            <a:off x="1533277" y="4259341"/>
            <a:ext cx="10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[TS0]+1d</a:t>
            </a:r>
            <a:endParaRPr lang="sr-Latn-RS" baseline="30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BDD388-6F22-41F8-8F39-FE56B61D1E15}"/>
              </a:ext>
            </a:extLst>
          </p:cNvPr>
          <p:cNvSpPr txBox="1"/>
          <p:nvPr/>
        </p:nvSpPr>
        <p:spPr>
          <a:xfrm>
            <a:off x="2616278" y="4648200"/>
            <a:ext cx="13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[HFO1]</a:t>
            </a:r>
            <a:r>
              <a:rPr lang="en-US" baseline="30000" dirty="0"/>
              <a:t>+ </a:t>
            </a:r>
            <a:r>
              <a:rPr lang="en-US" dirty="0"/>
              <a:t>+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DC4E92-C33C-4F34-B2C5-83EDB8E0C937}"/>
              </a:ext>
            </a:extLst>
          </p:cNvPr>
          <p:cNvSpPr txBox="1"/>
          <p:nvPr/>
        </p:nvSpPr>
        <p:spPr>
          <a:xfrm>
            <a:off x="7504793" y="2372065"/>
            <a:ext cx="142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[HFO3]</a:t>
            </a:r>
            <a:r>
              <a:rPr lang="en-US" baseline="30000" dirty="0"/>
              <a:t>+ </a:t>
            </a:r>
            <a:r>
              <a:rPr lang="en-US" dirty="0"/>
              <a:t>+ 3F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CBDCE4-DE77-4767-88BB-966136B86A59}"/>
              </a:ext>
            </a:extLst>
          </p:cNvPr>
          <p:cNvSpPr txBox="1"/>
          <p:nvPr/>
        </p:nvSpPr>
        <p:spPr>
          <a:xfrm>
            <a:off x="6546019" y="1988667"/>
            <a:ext cx="102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[TS2]+1s</a:t>
            </a:r>
            <a:endParaRPr lang="sr-Latn-RS" baseline="30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796B8E-EAF2-4B2C-BBDF-EF78B5F7C41A}"/>
              </a:ext>
            </a:extLst>
          </p:cNvPr>
          <p:cNvSpPr txBox="1"/>
          <p:nvPr/>
        </p:nvSpPr>
        <p:spPr>
          <a:xfrm>
            <a:off x="3957492" y="3135868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[TS1]+1s</a:t>
            </a:r>
            <a:endParaRPr lang="sr-Latn-RS" baseline="30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25773E-44D5-462D-805F-2CFA7951D9B1}"/>
              </a:ext>
            </a:extLst>
          </p:cNvPr>
          <p:cNvSpPr txBox="1"/>
          <p:nvPr/>
        </p:nvSpPr>
        <p:spPr>
          <a:xfrm>
            <a:off x="5009347" y="3593663"/>
            <a:ext cx="14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[HFO2]</a:t>
            </a:r>
            <a:r>
              <a:rPr lang="en-US" baseline="30000" dirty="0"/>
              <a:t>+ </a:t>
            </a:r>
            <a:r>
              <a:rPr lang="en-US" dirty="0"/>
              <a:t>+ 2F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FDF738-E9D2-4B61-B7CB-E998C89B844C}"/>
              </a:ext>
            </a:extLst>
          </p:cNvPr>
          <p:cNvSpPr txBox="1"/>
          <p:nvPr/>
        </p:nvSpPr>
        <p:spPr>
          <a:xfrm>
            <a:off x="2465804" y="5405555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[CHF=CH-CF</a:t>
            </a:r>
            <a:r>
              <a:rPr lang="en-US" baseline="-25000" dirty="0"/>
              <a:t>2</a:t>
            </a:r>
            <a:r>
              <a:rPr lang="en-US" dirty="0"/>
              <a:t>]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E145F6-4B84-4D3E-A05F-E9F2661B266A}"/>
              </a:ext>
            </a:extLst>
          </p:cNvPr>
          <p:cNvSpPr txBox="1"/>
          <p:nvPr/>
        </p:nvSpPr>
        <p:spPr>
          <a:xfrm>
            <a:off x="4975434" y="451160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[CHF=CH-CF]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AB978E-4C91-4ADB-91F2-9F9FC3AA4719}"/>
              </a:ext>
            </a:extLst>
          </p:cNvPr>
          <p:cNvSpPr txBox="1"/>
          <p:nvPr/>
        </p:nvSpPr>
        <p:spPr>
          <a:xfrm>
            <a:off x="7568213" y="312487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[CHF=CH-C]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4B4F86-81FF-4B7E-B677-BB1AE065FB2A}"/>
              </a:ext>
            </a:extLst>
          </p:cNvPr>
          <p:cNvCxnSpPr>
            <a:endCxn id="57" idx="1"/>
          </p:cNvCxnSpPr>
          <p:nvPr/>
        </p:nvCxnSpPr>
        <p:spPr>
          <a:xfrm flipV="1">
            <a:off x="1623060" y="5590221"/>
            <a:ext cx="842744" cy="35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C3FE835-9540-43B7-ADC3-B3245B6BC1E3}"/>
              </a:ext>
            </a:extLst>
          </p:cNvPr>
          <p:cNvCxnSpPr/>
          <p:nvPr/>
        </p:nvCxnSpPr>
        <p:spPr>
          <a:xfrm flipV="1">
            <a:off x="3919392" y="4840424"/>
            <a:ext cx="1119553" cy="595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766D354-88AF-438C-9CFC-3C071E8F1289}"/>
              </a:ext>
            </a:extLst>
          </p:cNvPr>
          <p:cNvCxnSpPr/>
          <p:nvPr/>
        </p:nvCxnSpPr>
        <p:spPr>
          <a:xfrm flipV="1">
            <a:off x="6474976" y="3481858"/>
            <a:ext cx="1091322" cy="99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AFC74FA-B494-464E-8637-CD705C864E71}"/>
              </a:ext>
            </a:extLst>
          </p:cNvPr>
          <p:cNvSpPr txBox="1"/>
          <p:nvPr/>
        </p:nvSpPr>
        <p:spPr>
          <a:xfrm>
            <a:off x="1098341" y="2050018"/>
            <a:ext cx="470896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[</a:t>
            </a:r>
            <a:r>
              <a:rPr lang="en-US" b="1" baseline="30000" dirty="0"/>
              <a:t>.</a:t>
            </a:r>
            <a:r>
              <a:rPr lang="en-US" b="1" dirty="0"/>
              <a:t>CHF=CH-CF</a:t>
            </a:r>
            <a:r>
              <a:rPr lang="en-US" b="1" baseline="-25000" dirty="0"/>
              <a:t>3</a:t>
            </a:r>
            <a:r>
              <a:rPr lang="en-US" b="1" dirty="0"/>
              <a:t>]</a:t>
            </a:r>
            <a:r>
              <a:rPr lang="en-US" b="1" baseline="30000" dirty="0"/>
              <a:t>+</a:t>
            </a:r>
            <a:r>
              <a:rPr lang="en-US" b="1" dirty="0"/>
              <a:t> fragmentation in bulk (vacuo)</a:t>
            </a:r>
          </a:p>
        </p:txBody>
      </p:sp>
    </p:spTree>
    <p:extLst>
      <p:ext uri="{BB962C8B-B14F-4D97-AF65-F5344CB8AC3E}">
        <p14:creationId xmlns:p14="http://schemas.microsoft.com/office/powerpoint/2010/main" val="349636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3B6594-C967-4B02-B02F-701763B148BB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93D1404B-7A0D-4AED-BE81-9555D2D3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26CA251-6507-4C6B-91A1-BBAFAE8BA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D2477F4C-74CE-478F-B9F3-0F7B663B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1235A678-AEA7-456E-947B-56A4FE6A2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9" name="Rectangle 11">
            <a:extLst>
              <a:ext uri="{FF2B5EF4-FFF2-40B4-BE49-F238E27FC236}">
                <a16:creationId xmlns:a16="http://schemas.microsoft.com/office/drawing/2014/main" id="{1A859E6D-D2E3-41BF-8652-E366FBBB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15830B87-900E-4DBB-AA9B-B7B3D24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8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BB8D8-18A7-4B7E-8B7A-186FE5352B55}"/>
              </a:ext>
            </a:extLst>
          </p:cNvPr>
          <p:cNvCxnSpPr>
            <a:cxnSpLocks/>
          </p:cNvCxnSpPr>
          <p:nvPr/>
        </p:nvCxnSpPr>
        <p:spPr>
          <a:xfrm>
            <a:off x="257458" y="58397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B1039-497D-4F60-86A4-B15A4C0D6453}"/>
              </a:ext>
            </a:extLst>
          </p:cNvPr>
          <p:cNvCxnSpPr>
            <a:cxnSpLocks/>
          </p:cNvCxnSpPr>
          <p:nvPr/>
        </p:nvCxnSpPr>
        <p:spPr>
          <a:xfrm>
            <a:off x="1476658" y="46967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8C40D8-23EA-424D-ACB9-7798C026E7BE}"/>
              </a:ext>
            </a:extLst>
          </p:cNvPr>
          <p:cNvCxnSpPr>
            <a:cxnSpLocks/>
          </p:cNvCxnSpPr>
          <p:nvPr/>
        </p:nvCxnSpPr>
        <p:spPr>
          <a:xfrm>
            <a:off x="2772058" y="50777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462F4A-0A1C-41B1-81A3-9B3AB17A93F8}"/>
              </a:ext>
            </a:extLst>
          </p:cNvPr>
          <p:cNvCxnSpPr>
            <a:cxnSpLocks/>
          </p:cNvCxnSpPr>
          <p:nvPr/>
        </p:nvCxnSpPr>
        <p:spPr>
          <a:xfrm>
            <a:off x="3991258" y="35537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34318E-0F09-4388-A215-9B04B2D93DC1}"/>
              </a:ext>
            </a:extLst>
          </p:cNvPr>
          <p:cNvCxnSpPr>
            <a:cxnSpLocks/>
          </p:cNvCxnSpPr>
          <p:nvPr/>
        </p:nvCxnSpPr>
        <p:spPr>
          <a:xfrm>
            <a:off x="5210458" y="40109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A8D64F-D467-401E-A47D-5731095B7751}"/>
              </a:ext>
            </a:extLst>
          </p:cNvPr>
          <p:cNvCxnSpPr>
            <a:cxnSpLocks/>
          </p:cNvCxnSpPr>
          <p:nvPr/>
        </p:nvCxnSpPr>
        <p:spPr>
          <a:xfrm>
            <a:off x="6505858" y="23345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86D455-2BF0-4A4B-887E-0D858A0CBA5B}"/>
              </a:ext>
            </a:extLst>
          </p:cNvPr>
          <p:cNvCxnSpPr>
            <a:cxnSpLocks/>
          </p:cNvCxnSpPr>
          <p:nvPr/>
        </p:nvCxnSpPr>
        <p:spPr>
          <a:xfrm>
            <a:off x="7768168" y="2715541"/>
            <a:ext cx="85629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A83601-2EE3-4B47-9900-64B733600000}"/>
              </a:ext>
            </a:extLst>
          </p:cNvPr>
          <p:cNvCxnSpPr>
            <a:cxnSpLocks/>
          </p:cNvCxnSpPr>
          <p:nvPr/>
        </p:nvCxnSpPr>
        <p:spPr>
          <a:xfrm flipV="1">
            <a:off x="1019114" y="4696741"/>
            <a:ext cx="447674" cy="112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3C8FC8-96A8-49A6-837E-1E624F21602C}"/>
              </a:ext>
            </a:extLst>
          </p:cNvPr>
          <p:cNvCxnSpPr>
            <a:cxnSpLocks/>
          </p:cNvCxnSpPr>
          <p:nvPr/>
        </p:nvCxnSpPr>
        <p:spPr>
          <a:xfrm>
            <a:off x="2258148" y="4696741"/>
            <a:ext cx="51391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DFD8DD-FF60-45E3-8DF9-A6D2EA026C88}"/>
              </a:ext>
            </a:extLst>
          </p:cNvPr>
          <p:cNvCxnSpPr>
            <a:cxnSpLocks/>
          </p:cNvCxnSpPr>
          <p:nvPr/>
        </p:nvCxnSpPr>
        <p:spPr>
          <a:xfrm>
            <a:off x="4772748" y="3629941"/>
            <a:ext cx="4377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1CDAF-900D-4712-9A7E-D0F07993B41A}"/>
              </a:ext>
            </a:extLst>
          </p:cNvPr>
          <p:cNvCxnSpPr>
            <a:cxnSpLocks/>
          </p:cNvCxnSpPr>
          <p:nvPr/>
        </p:nvCxnSpPr>
        <p:spPr>
          <a:xfrm>
            <a:off x="7344058" y="2410741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6FE8F2-054E-4117-8EC5-213528551A96}"/>
              </a:ext>
            </a:extLst>
          </p:cNvPr>
          <p:cNvSpPr txBox="1"/>
          <p:nvPr/>
        </p:nvSpPr>
        <p:spPr>
          <a:xfrm>
            <a:off x="209550" y="5839741"/>
            <a:ext cx="9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[HFO]</a:t>
            </a:r>
            <a:r>
              <a:rPr lang="en-US" baseline="30000" dirty="0"/>
              <a:t>+</a:t>
            </a:r>
            <a:endParaRPr lang="sr-Latn-RS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B7EFE8-7215-453F-B1BC-5FA147BCB62E}"/>
              </a:ext>
            </a:extLst>
          </p:cNvPr>
          <p:cNvSpPr txBox="1"/>
          <p:nvPr/>
        </p:nvSpPr>
        <p:spPr>
          <a:xfrm>
            <a:off x="493134" y="5458741"/>
            <a:ext cx="59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  <a:endParaRPr lang="sr-Latn-R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B1FDF-3E7E-4862-9DF7-BC713DD01009}"/>
              </a:ext>
            </a:extLst>
          </p:cNvPr>
          <p:cNvSpPr txBox="1"/>
          <p:nvPr/>
        </p:nvSpPr>
        <p:spPr>
          <a:xfrm>
            <a:off x="289476" y="903711"/>
            <a:ext cx="204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eV (</a:t>
            </a:r>
            <a:r>
              <a:rPr lang="en-US" dirty="0" err="1"/>
              <a:t>arb.un</a:t>
            </a:r>
            <a:r>
              <a:rPr lang="en-US" dirty="0"/>
              <a:t>.)</a:t>
            </a:r>
            <a:endParaRPr lang="sr-Latn-R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60C518-4CCE-4454-8370-0F5BE1FCE7E5}"/>
              </a:ext>
            </a:extLst>
          </p:cNvPr>
          <p:cNvSpPr txBox="1"/>
          <p:nvPr/>
        </p:nvSpPr>
        <p:spPr>
          <a:xfrm>
            <a:off x="1485935" y="4343210"/>
            <a:ext cx="74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1.81</a:t>
            </a:r>
            <a:endParaRPr lang="sr-Latn-R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9609C3-C535-4B8B-B67A-9F52948DD028}"/>
              </a:ext>
            </a:extLst>
          </p:cNvPr>
          <p:cNvSpPr txBox="1"/>
          <p:nvPr/>
        </p:nvSpPr>
        <p:spPr>
          <a:xfrm>
            <a:off x="2846248" y="4670309"/>
            <a:ext cx="75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1.54</a:t>
            </a:r>
            <a:endParaRPr lang="sr-Latn-R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41BF4D-5038-49CF-A98B-1085B5483F55}"/>
              </a:ext>
            </a:extLst>
          </p:cNvPr>
          <p:cNvSpPr txBox="1"/>
          <p:nvPr/>
        </p:nvSpPr>
        <p:spPr>
          <a:xfrm>
            <a:off x="4116113" y="3184409"/>
            <a:ext cx="67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7.52</a:t>
            </a:r>
            <a:endParaRPr lang="sr-Latn-R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7FA129-5884-4CC7-AC7A-FDB38C49636A}"/>
              </a:ext>
            </a:extLst>
          </p:cNvPr>
          <p:cNvSpPr txBox="1"/>
          <p:nvPr/>
        </p:nvSpPr>
        <p:spPr>
          <a:xfrm>
            <a:off x="5244042" y="3597675"/>
            <a:ext cx="74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7.22</a:t>
            </a:r>
            <a:endParaRPr lang="sr-Latn-R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E782A-6156-4031-A00D-F6C20CB8FF6E}"/>
              </a:ext>
            </a:extLst>
          </p:cNvPr>
          <p:cNvSpPr txBox="1"/>
          <p:nvPr/>
        </p:nvSpPr>
        <p:spPr>
          <a:xfrm>
            <a:off x="6505858" y="1982763"/>
            <a:ext cx="85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12.10</a:t>
            </a:r>
            <a:endParaRPr lang="sr-Latn-R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35DB4E-0F69-4AA4-9AA7-D0504FAB9EE3}"/>
              </a:ext>
            </a:extLst>
          </p:cNvPr>
          <p:cNvSpPr txBox="1"/>
          <p:nvPr/>
        </p:nvSpPr>
        <p:spPr>
          <a:xfrm>
            <a:off x="7760806" y="2343811"/>
            <a:ext cx="77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12.02</a:t>
            </a:r>
            <a:endParaRPr lang="sr-Latn-R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310166-40C7-489F-8113-D89C36EB5C67}"/>
              </a:ext>
            </a:extLst>
          </p:cNvPr>
          <p:cNvSpPr txBox="1"/>
          <p:nvPr/>
        </p:nvSpPr>
        <p:spPr>
          <a:xfrm>
            <a:off x="1485935" y="4765082"/>
            <a:ext cx="111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[TS0]+1d</a:t>
            </a:r>
            <a:endParaRPr lang="sr-Latn-RS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908875-D126-42C1-8C0A-3E7573C16683}"/>
              </a:ext>
            </a:extLst>
          </p:cNvPr>
          <p:cNvSpPr txBox="1"/>
          <p:nvPr/>
        </p:nvSpPr>
        <p:spPr>
          <a:xfrm>
            <a:off x="2568935" y="5153941"/>
            <a:ext cx="142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[HFO1]</a:t>
            </a:r>
            <a:r>
              <a:rPr lang="en-US" baseline="30000" dirty="0"/>
              <a:t>+ </a:t>
            </a:r>
            <a:r>
              <a:rPr lang="en-US" dirty="0"/>
              <a:t>+ 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AB0923-CFFC-4FD2-85D9-6B297C60A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53" y="3144182"/>
            <a:ext cx="1660809" cy="10552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205C3D-BDC7-4711-9AAB-8EC1A6DD2007}"/>
              </a:ext>
            </a:extLst>
          </p:cNvPr>
          <p:cNvSpPr txBox="1"/>
          <p:nvPr/>
        </p:nvSpPr>
        <p:spPr>
          <a:xfrm>
            <a:off x="7457450" y="2877806"/>
            <a:ext cx="155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[HFO3]</a:t>
            </a:r>
            <a:r>
              <a:rPr lang="en-US" baseline="30000" dirty="0"/>
              <a:t>+ </a:t>
            </a:r>
            <a:r>
              <a:rPr lang="en-US" dirty="0"/>
              <a:t>+ 3F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98B240-999F-47B9-9BF1-6350FA80A34D}"/>
              </a:ext>
            </a:extLst>
          </p:cNvPr>
          <p:cNvSpPr txBox="1"/>
          <p:nvPr/>
        </p:nvSpPr>
        <p:spPr>
          <a:xfrm>
            <a:off x="6498677" y="2494408"/>
            <a:ext cx="111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[TS2]+1s</a:t>
            </a:r>
            <a:endParaRPr lang="sr-Latn-RS" baseline="30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754CA6-F139-4950-BA8A-242DEC05AF67}"/>
              </a:ext>
            </a:extLst>
          </p:cNvPr>
          <p:cNvSpPr txBox="1"/>
          <p:nvPr/>
        </p:nvSpPr>
        <p:spPr>
          <a:xfrm>
            <a:off x="3910150" y="3641609"/>
            <a:ext cx="107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[TS1]+1s</a:t>
            </a:r>
            <a:endParaRPr lang="sr-Latn-RS" baseline="30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2150B0-3CB6-4D62-9F9D-8806458074B3}"/>
              </a:ext>
            </a:extLst>
          </p:cNvPr>
          <p:cNvSpPr txBox="1"/>
          <p:nvPr/>
        </p:nvSpPr>
        <p:spPr>
          <a:xfrm>
            <a:off x="4962004" y="4099404"/>
            <a:ext cx="159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.</a:t>
            </a:r>
            <a:r>
              <a:rPr lang="en-US" dirty="0"/>
              <a:t>[HFO2]</a:t>
            </a:r>
            <a:r>
              <a:rPr lang="en-US" baseline="30000" dirty="0"/>
              <a:t>+ </a:t>
            </a:r>
            <a:r>
              <a:rPr lang="en-US" dirty="0"/>
              <a:t>+ 2F</a:t>
            </a:r>
            <a:r>
              <a:rPr lang="en-US" baseline="30000" dirty="0"/>
              <a:t> .</a:t>
            </a:r>
            <a:endParaRPr lang="sr-Latn-RS" baseline="300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F404EC6-B5B0-47FD-891F-A9C4332EE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21" y="3182108"/>
            <a:ext cx="1799343" cy="125264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D8B20E-C1AA-4C7F-AB6F-03ED6EEF4E7D}"/>
              </a:ext>
            </a:extLst>
          </p:cNvPr>
          <p:cNvCxnSpPr>
            <a:cxnSpLocks/>
          </p:cNvCxnSpPr>
          <p:nvPr/>
        </p:nvCxnSpPr>
        <p:spPr>
          <a:xfrm flipV="1">
            <a:off x="181258" y="838200"/>
            <a:ext cx="28292" cy="462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D8016410-8261-41F5-ACCF-645956FA8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14" y="1882298"/>
            <a:ext cx="1729596" cy="120408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2AB7D2-0C38-4C1C-B4E7-E0AE1F30C966}"/>
              </a:ext>
            </a:extLst>
          </p:cNvPr>
          <p:cNvCxnSpPr>
            <a:cxnSpLocks/>
          </p:cNvCxnSpPr>
          <p:nvPr/>
        </p:nvCxnSpPr>
        <p:spPr>
          <a:xfrm flipV="1">
            <a:off x="3553548" y="3553741"/>
            <a:ext cx="43771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0E2B1ECF-1C21-4905-9C34-B1D4F771D8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07" y="1141401"/>
            <a:ext cx="2189135" cy="152399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E78DCBF-A17F-46C7-9389-986208A299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7" y="2039758"/>
            <a:ext cx="1673101" cy="116475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152D9A-FAF2-4277-9A5B-382B37DD01AC}"/>
              </a:ext>
            </a:extLst>
          </p:cNvPr>
          <p:cNvCxnSpPr>
            <a:cxnSpLocks/>
          </p:cNvCxnSpPr>
          <p:nvPr/>
        </p:nvCxnSpPr>
        <p:spPr>
          <a:xfrm flipV="1">
            <a:off x="5991948" y="2410741"/>
            <a:ext cx="51391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8223B5B-402B-468A-9DB8-381ECCEBD5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04" y="827160"/>
            <a:ext cx="1599864" cy="111376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CABD21B-D8E7-4455-97EC-15DE0878B3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13" y="3299503"/>
            <a:ext cx="1568399" cy="109186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5095207-101F-4E46-9FF9-F2C32C6D8537}"/>
              </a:ext>
            </a:extLst>
          </p:cNvPr>
          <p:cNvSpPr txBox="1"/>
          <p:nvPr/>
        </p:nvSpPr>
        <p:spPr>
          <a:xfrm>
            <a:off x="3991258" y="5442366"/>
            <a:ext cx="470896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[</a:t>
            </a:r>
            <a:r>
              <a:rPr lang="en-US" b="1" baseline="30000" dirty="0"/>
              <a:t>.</a:t>
            </a:r>
            <a:r>
              <a:rPr lang="en-US" b="1" dirty="0"/>
              <a:t>CHF=CH-CF</a:t>
            </a:r>
            <a:r>
              <a:rPr lang="en-US" b="1" baseline="-25000" dirty="0"/>
              <a:t>3</a:t>
            </a:r>
            <a:r>
              <a:rPr lang="en-US" b="1" dirty="0"/>
              <a:t>]</a:t>
            </a:r>
            <a:r>
              <a:rPr lang="en-US" b="1" baseline="30000" dirty="0"/>
              <a:t>+</a:t>
            </a:r>
            <a:r>
              <a:rPr lang="en-US" b="1" dirty="0"/>
              <a:t> fragmentation in bulk (vacuo)</a:t>
            </a:r>
          </a:p>
        </p:txBody>
      </p:sp>
    </p:spTree>
    <p:extLst>
      <p:ext uri="{BB962C8B-B14F-4D97-AF65-F5344CB8AC3E}">
        <p14:creationId xmlns:p14="http://schemas.microsoft.com/office/powerpoint/2010/main" val="336284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44885"/>
            <a:ext cx="4645495" cy="302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2" y="1477466"/>
            <a:ext cx="2219692" cy="1512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89" y="2326825"/>
            <a:ext cx="2512086" cy="1711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5127"/>
            <a:ext cx="3228975" cy="2200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70528"/>
            <a:ext cx="2120741" cy="144510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  <a:stCxn id="3" idx="2"/>
          </p:cNvCxnSpPr>
          <p:nvPr/>
        </p:nvCxnSpPr>
        <p:spPr>
          <a:xfrm>
            <a:off x="1099954" y="2989999"/>
            <a:ext cx="1795646" cy="2572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2667000"/>
            <a:ext cx="2133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00800" y="3543300"/>
            <a:ext cx="9906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00800" y="1879099"/>
            <a:ext cx="990600" cy="205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54" y="624168"/>
            <a:ext cx="2484189" cy="169276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5500687" y="2514600"/>
            <a:ext cx="595313" cy="127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5">
            <a:extLst>
              <a:ext uri="{FF2B5EF4-FFF2-40B4-BE49-F238E27FC236}">
                <a16:creationId xmlns:a16="http://schemas.microsoft.com/office/drawing/2014/main" id="{679E7CBC-39FE-4010-9AE9-322C9A6DE1BC}"/>
              </a:ext>
            </a:extLst>
          </p:cNvPr>
          <p:cNvGrpSpPr>
            <a:grpSpLocks/>
          </p:cNvGrpSpPr>
          <p:nvPr/>
        </p:nvGrpSpPr>
        <p:grpSpPr bwMode="auto">
          <a:xfrm>
            <a:off x="0" y="-60142"/>
            <a:ext cx="9169043" cy="628650"/>
            <a:chOff x="0" y="-3497"/>
            <a:chExt cx="10080625" cy="628972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810D2917-8C4E-4437-AFC1-C65101841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92" y="0"/>
              <a:ext cx="8884791" cy="625475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ea typeface="Microsoft YaHei" pitchFamily="34" charset="-122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54BFA945-AF5F-403A-88B8-12E514EF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6" t="2499" r="24121" b="3166"/>
            <a:stretch>
              <a:fillRect/>
            </a:stretch>
          </p:blipFill>
          <p:spPr bwMode="auto">
            <a:xfrm>
              <a:off x="9451710" y="-3497"/>
              <a:ext cx="628915" cy="6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3E791AC0-FEAA-4FE4-85B1-C3CEEC9BA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"/>
              <a:ext cx="574093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">
              <a:extLst>
                <a:ext uri="{FF2B5EF4-FFF2-40B4-BE49-F238E27FC236}">
                  <a16:creationId xmlns:a16="http://schemas.microsoft.com/office/drawing/2014/main" id="{8D1078F3-3C53-480B-B37C-8B28A41CF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06" y="36802"/>
              <a:ext cx="8461354" cy="42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4</a:t>
              </a:r>
              <a:r>
                <a:rPr lang="en-GB" altLang="en-US" sz="1400" b="1" baseline="30000" dirty="0">
                  <a:latin typeface="Cambria" pitchFamily="18" charset="0"/>
                  <a:ea typeface="Microsoft YaHei" pitchFamily="34" charset="-122"/>
                </a:rPr>
                <a:t>th</a:t>
              </a: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DRD1 collaboration mitting, February 26. 2024. ,</a:t>
              </a:r>
              <a:r>
                <a:rPr lang="en-US" altLang="en-US" sz="1400" b="1" dirty="0">
                  <a:latin typeface="Times New Roman" pitchFamily="18" charset="0"/>
                  <a:ea typeface="Microsoft YaHei" pitchFamily="34" charset="-122"/>
                </a:rPr>
                <a:t> CERN, Geneva, Switzerland </a:t>
              </a:r>
              <a:endParaRPr lang="en-GB" altLang="en-US" sz="1400" b="1" dirty="0">
                <a:latin typeface="Cambria" pitchFamily="18" charset="0"/>
                <a:ea typeface="Microsoft YaHei" pitchFamily="34" charset="-122"/>
              </a:endParaRP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r>
                <a:rPr lang="en-GB" altLang="en-US" sz="1400" b="1" dirty="0">
                  <a:latin typeface="Cambria" pitchFamily="18" charset="0"/>
                  <a:ea typeface="Microsoft YaHei" pitchFamily="34" charset="-122"/>
                </a:rPr>
                <a:t>  Institute of General  and Physical Chemistry (IGPC), Belgrade, Serbia</a:t>
              </a:r>
            </a:p>
            <a:p>
              <a:pPr algn="ctr" eaLnBrk="1">
                <a:lnSpc>
                  <a:spcPct val="93000"/>
                </a:lnSpc>
                <a:spcBef>
                  <a:spcPts val="25"/>
                </a:spcBef>
                <a:spcAft>
                  <a:spcPts val="25"/>
                </a:spcAft>
                <a:buSzPct val="100000"/>
              </a:pPr>
              <a:endParaRPr lang="en-GB" altLang="en-US" sz="1400" dirty="0">
                <a:latin typeface="Cambria" pitchFamily="18" charset="0"/>
                <a:ea typeface="Microsoft YaHei" pitchFamily="34" charset="-122"/>
              </a:endParaRPr>
            </a:p>
          </p:txBody>
        </p:sp>
      </p:grpSp>
      <p:sp>
        <p:nvSpPr>
          <p:cNvPr id="29" name="Rectangle 11">
            <a:extLst>
              <a:ext uri="{FF2B5EF4-FFF2-40B4-BE49-F238E27FC236}">
                <a16:creationId xmlns:a16="http://schemas.microsoft.com/office/drawing/2014/main" id="{01384003-3C29-4C45-9B74-1DEE04D4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32" y="6258519"/>
            <a:ext cx="9144000" cy="6042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ea typeface="Microsoft YaHei" pitchFamily="34" charset="-122"/>
            </a:endParaRP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B4DAEAC6-4F28-4149-97D9-40B90018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258519"/>
            <a:ext cx="8784910" cy="517921"/>
          </a:xfrm>
          <a:noFill/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4</a:t>
            </a:r>
            <a:r>
              <a:rPr lang="en-GB" altLang="en-US" sz="1600" b="1" i="1" baseline="30000" dirty="0">
                <a:latin typeface="Cambria" pitchFamily="18" charset="0"/>
                <a:ea typeface="Microsoft YaHei" pitchFamily="34" charset="-122"/>
              </a:rPr>
              <a:t>th</a:t>
            </a:r>
            <a:r>
              <a:rPr lang="en-GB" altLang="en-US" sz="1600" b="1" i="1" dirty="0">
                <a:latin typeface="Cambria" pitchFamily="18" charset="0"/>
                <a:ea typeface="Microsoft YaHei" pitchFamily="34" charset="-122"/>
              </a:rPr>
              <a:t> DRD1 - Institute of General  and Physical Chemistry (IGPC), Belgrade, Serbia</a:t>
            </a:r>
            <a:endParaRPr lang="en-US" altLang="en-US" sz="1600" b="1" i="1" dirty="0">
              <a:latin typeface="Times New Roman" pitchFamily="18" charset="0"/>
              <a:ea typeface="Microsoft YaHei" pitchFamily="34" charset="-122"/>
            </a:endParaRPr>
          </a:p>
          <a:p>
            <a:pPr algn="r"/>
            <a:fld id="{C195E744-71FD-4A2B-8C75-7494519B260F}" type="slidenum">
              <a:rPr lang="en-US" altLang="en-US" sz="1400" b="1" smtClean="0">
                <a:latin typeface="Times New Roman" pitchFamily="18" charset="0"/>
                <a:ea typeface="Microsoft YaHei" pitchFamily="34" charset="-122"/>
              </a:rPr>
              <a:pPr algn="r"/>
              <a:t>9</a:t>
            </a:fld>
            <a:endParaRPr lang="en-GB" altLang="en-US" sz="1400" b="1" dirty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B15B4-AFD2-404A-B787-8C2D3A04DDE6}"/>
              </a:ext>
            </a:extLst>
          </p:cNvPr>
          <p:cNvSpPr txBox="1"/>
          <p:nvPr/>
        </p:nvSpPr>
        <p:spPr>
          <a:xfrm>
            <a:off x="2076670" y="731224"/>
            <a:ext cx="4414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</a:t>
            </a:r>
            <a:r>
              <a:rPr lang="en-US" b="1" baseline="-25000" dirty="0"/>
              <a:t>4</a:t>
            </a:r>
            <a:r>
              <a:rPr lang="en-US" b="1" baseline="30000" dirty="0"/>
              <a:t>+</a:t>
            </a:r>
            <a:r>
              <a:rPr lang="en-US" b="1" dirty="0"/>
              <a:t> fragmentation near copper electrode</a:t>
            </a:r>
          </a:p>
        </p:txBody>
      </p:sp>
    </p:spTree>
    <p:extLst>
      <p:ext uri="{BB962C8B-B14F-4D97-AF65-F5344CB8AC3E}">
        <p14:creationId xmlns:p14="http://schemas.microsoft.com/office/powerpoint/2010/main" val="30966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1195</Words>
  <Application>Microsoft Office PowerPoint</Application>
  <PresentationFormat>On-screen Show (4:3)</PresentationFormat>
  <Paragraphs>145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bega</dc:creator>
  <cp:lastModifiedBy>Korisnik</cp:lastModifiedBy>
  <cp:revision>72</cp:revision>
  <dcterms:created xsi:type="dcterms:W3CDTF">2024-11-12T18:36:37Z</dcterms:created>
  <dcterms:modified xsi:type="dcterms:W3CDTF">2025-02-25T20:47:48Z</dcterms:modified>
</cp:coreProperties>
</file>