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271" r:id="rId5"/>
    <p:sldId id="267" r:id="rId6"/>
    <p:sldId id="264" r:id="rId7"/>
    <p:sldId id="262" r:id="rId8"/>
    <p:sldId id="265" r:id="rId9"/>
    <p:sldId id="270" r:id="rId10"/>
    <p:sldId id="266" r:id="rId11"/>
    <p:sldId id="263" r:id="rId12"/>
    <p:sldId id="258" r:id="rId13"/>
    <p:sldId id="26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D31D8-C7A3-482E-B1CC-921969893511}" v="15" dt="2025-08-25T18:31:2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Lasagni" userId="7da011818bbcabb7" providerId="LiveId" clId="{396D31D8-C7A3-482E-B1CC-921969893511}"/>
    <pc:docChg chg="undo custSel addSld modSld">
      <pc:chgData name="Federico Lasagni" userId="7da011818bbcabb7" providerId="LiveId" clId="{396D31D8-C7A3-482E-B1CC-921969893511}" dt="2025-08-25T18:32:52.225" v="385" actId="20577"/>
      <pc:docMkLst>
        <pc:docMk/>
      </pc:docMkLst>
      <pc:sldChg chg="modSp mod">
        <pc:chgData name="Federico Lasagni" userId="7da011818bbcabb7" providerId="LiveId" clId="{396D31D8-C7A3-482E-B1CC-921969893511}" dt="2025-08-25T18:21:29.768" v="213" actId="20577"/>
        <pc:sldMkLst>
          <pc:docMk/>
          <pc:sldMk cId="643457220" sldId="262"/>
        </pc:sldMkLst>
        <pc:spChg chg="mod">
          <ac:chgData name="Federico Lasagni" userId="7da011818bbcabb7" providerId="LiveId" clId="{396D31D8-C7A3-482E-B1CC-921969893511}" dt="2025-08-25T18:21:29.768" v="213" actId="20577"/>
          <ac:spMkLst>
            <pc:docMk/>
            <pc:sldMk cId="643457220" sldId="262"/>
            <ac:spMk id="2" creationId="{A5F5207C-8490-479D-AE9D-C583E0D0B7EE}"/>
          </ac:spMkLst>
        </pc:spChg>
        <pc:cxnChg chg="mod">
          <ac:chgData name="Federico Lasagni" userId="7da011818bbcabb7" providerId="LiveId" clId="{396D31D8-C7A3-482E-B1CC-921969893511}" dt="2025-08-25T18:11:41.627" v="8" actId="1076"/>
          <ac:cxnSpMkLst>
            <pc:docMk/>
            <pc:sldMk cId="643457220" sldId="262"/>
            <ac:cxnSpMk id="13" creationId="{A1C7CA21-A43B-4A80-ADDD-23F77F50F868}"/>
          </ac:cxnSpMkLst>
        </pc:cxnChg>
      </pc:sldChg>
      <pc:sldChg chg="modSp">
        <pc:chgData name="Federico Lasagni" userId="7da011818bbcabb7" providerId="LiveId" clId="{396D31D8-C7A3-482E-B1CC-921969893511}" dt="2025-08-25T18:24:17.986" v="228" actId="1076"/>
        <pc:sldMkLst>
          <pc:docMk/>
          <pc:sldMk cId="2342787118" sldId="264"/>
        </pc:sldMkLst>
        <pc:picChg chg="mod">
          <ac:chgData name="Federico Lasagni" userId="7da011818bbcabb7" providerId="LiveId" clId="{396D31D8-C7A3-482E-B1CC-921969893511}" dt="2025-08-25T18:24:15.719" v="227" actId="1076"/>
          <ac:picMkLst>
            <pc:docMk/>
            <pc:sldMk cId="2342787118" sldId="264"/>
            <ac:picMk id="4098" creationId="{82175169-DE82-47D9-9362-8F8B3014915F}"/>
          </ac:picMkLst>
        </pc:picChg>
        <pc:picChg chg="mod">
          <ac:chgData name="Federico Lasagni" userId="7da011818bbcabb7" providerId="LiveId" clId="{396D31D8-C7A3-482E-B1CC-921969893511}" dt="2025-08-25T18:24:17.986" v="228" actId="1076"/>
          <ac:picMkLst>
            <pc:docMk/>
            <pc:sldMk cId="2342787118" sldId="264"/>
            <ac:picMk id="4100" creationId="{48F1025B-83C4-4641-B7E2-65F448184C5A}"/>
          </ac:picMkLst>
        </pc:picChg>
      </pc:sldChg>
      <pc:sldChg chg="delSp modSp mod">
        <pc:chgData name="Federico Lasagni" userId="7da011818bbcabb7" providerId="LiveId" clId="{396D31D8-C7A3-482E-B1CC-921969893511}" dt="2025-08-25T18:23:55.072" v="222" actId="1076"/>
        <pc:sldMkLst>
          <pc:docMk/>
          <pc:sldMk cId="3893530324" sldId="265"/>
        </pc:sldMkLst>
        <pc:spChg chg="mod">
          <ac:chgData name="Federico Lasagni" userId="7da011818bbcabb7" providerId="LiveId" clId="{396D31D8-C7A3-482E-B1CC-921969893511}" dt="2025-08-25T18:21:45.751" v="215" actId="27636"/>
          <ac:spMkLst>
            <pc:docMk/>
            <pc:sldMk cId="3893530324" sldId="265"/>
            <ac:spMk id="5" creationId="{45C8AA74-6796-5550-0721-F2B77841EE98}"/>
          </ac:spMkLst>
        </pc:spChg>
        <pc:spChg chg="del">
          <ac:chgData name="Federico Lasagni" userId="7da011818bbcabb7" providerId="LiveId" clId="{396D31D8-C7A3-482E-B1CC-921969893511}" dt="2025-08-25T18:16:37.497" v="10" actId="21"/>
          <ac:spMkLst>
            <pc:docMk/>
            <pc:sldMk cId="3893530324" sldId="265"/>
            <ac:spMk id="8" creationId="{621D43C7-1163-B338-4E33-F07BAE20E03A}"/>
          </ac:spMkLst>
        </pc:spChg>
        <pc:picChg chg="mod">
          <ac:chgData name="Federico Lasagni" userId="7da011818bbcabb7" providerId="LiveId" clId="{396D31D8-C7A3-482E-B1CC-921969893511}" dt="2025-08-25T18:23:55.072" v="222" actId="1076"/>
          <ac:picMkLst>
            <pc:docMk/>
            <pc:sldMk cId="3893530324" sldId="265"/>
            <ac:picMk id="6" creationId="{F57989A0-FDB4-656C-86A3-B6934472BEEA}"/>
          </ac:picMkLst>
        </pc:picChg>
        <pc:picChg chg="del">
          <ac:chgData name="Federico Lasagni" userId="7da011818bbcabb7" providerId="LiveId" clId="{396D31D8-C7A3-482E-B1CC-921969893511}" dt="2025-08-25T18:16:37.497" v="10" actId="21"/>
          <ac:picMkLst>
            <pc:docMk/>
            <pc:sldMk cId="3893530324" sldId="265"/>
            <ac:picMk id="7" creationId="{D4B54EFA-A83A-30F8-61D5-7E4E1ADB7FC1}"/>
          </ac:picMkLst>
        </pc:picChg>
      </pc:sldChg>
      <pc:sldChg chg="modSp mod">
        <pc:chgData name="Federico Lasagni" userId="7da011818bbcabb7" providerId="LiveId" clId="{396D31D8-C7A3-482E-B1CC-921969893511}" dt="2025-08-25T18:23:27.593" v="219" actId="1076"/>
        <pc:sldMkLst>
          <pc:docMk/>
          <pc:sldMk cId="3314349568" sldId="266"/>
        </pc:sldMkLst>
        <pc:spChg chg="mod">
          <ac:chgData name="Federico Lasagni" userId="7da011818bbcabb7" providerId="LiveId" clId="{396D31D8-C7A3-482E-B1CC-921969893511}" dt="2025-08-25T18:18:58.302" v="88" actId="20577"/>
          <ac:spMkLst>
            <pc:docMk/>
            <pc:sldMk cId="3314349568" sldId="266"/>
            <ac:spMk id="2" creationId="{43C69A7B-6FC2-EF3D-DDBF-5E24EF1ECC7A}"/>
          </ac:spMkLst>
        </pc:spChg>
        <pc:picChg chg="mod">
          <ac:chgData name="Federico Lasagni" userId="7da011818bbcabb7" providerId="LiveId" clId="{396D31D8-C7A3-482E-B1CC-921969893511}" dt="2025-08-25T18:23:19.525" v="216" actId="14100"/>
          <ac:picMkLst>
            <pc:docMk/>
            <pc:sldMk cId="3314349568" sldId="266"/>
            <ac:picMk id="5" creationId="{3EA7B984-9D74-440E-EC6F-CB78751C476D}"/>
          </ac:picMkLst>
        </pc:picChg>
        <pc:picChg chg="mod">
          <ac:chgData name="Federico Lasagni" userId="7da011818bbcabb7" providerId="LiveId" clId="{396D31D8-C7A3-482E-B1CC-921969893511}" dt="2025-08-25T18:23:24.650" v="218" actId="1076"/>
          <ac:picMkLst>
            <pc:docMk/>
            <pc:sldMk cId="3314349568" sldId="266"/>
            <ac:picMk id="7" creationId="{0EF8A0BC-3D84-2435-F0A1-D084BC537690}"/>
          </ac:picMkLst>
        </pc:picChg>
        <pc:cxnChg chg="mod">
          <ac:chgData name="Federico Lasagni" userId="7da011818bbcabb7" providerId="LiveId" clId="{396D31D8-C7A3-482E-B1CC-921969893511}" dt="2025-08-25T18:23:27.593" v="219" actId="1076"/>
          <ac:cxnSpMkLst>
            <pc:docMk/>
            <pc:sldMk cId="3314349568" sldId="266"/>
            <ac:cxnSpMk id="9" creationId="{AE040CCF-4F7E-5ECF-3469-1E3854AC9190}"/>
          </ac:cxnSpMkLst>
        </pc:cxnChg>
        <pc:cxnChg chg="mod">
          <ac:chgData name="Federico Lasagni" userId="7da011818bbcabb7" providerId="LiveId" clId="{396D31D8-C7A3-482E-B1CC-921969893511}" dt="2025-08-25T18:23:19.525" v="216" actId="14100"/>
          <ac:cxnSpMkLst>
            <pc:docMk/>
            <pc:sldMk cId="3314349568" sldId="266"/>
            <ac:cxnSpMk id="11" creationId="{C5DB2AAB-CA38-1D4A-363D-F097514E0BC3}"/>
          </ac:cxnSpMkLst>
        </pc:cxnChg>
      </pc:sldChg>
      <pc:sldChg chg="modSp mod">
        <pc:chgData name="Federico Lasagni" userId="7da011818bbcabb7" providerId="LiveId" clId="{396D31D8-C7A3-482E-B1CC-921969893511}" dt="2025-08-25T18:28:23.915" v="271" actId="14100"/>
        <pc:sldMkLst>
          <pc:docMk/>
          <pc:sldMk cId="1043600174" sldId="267"/>
        </pc:sldMkLst>
        <pc:spChg chg="mod">
          <ac:chgData name="Federico Lasagni" userId="7da011818bbcabb7" providerId="LiveId" clId="{396D31D8-C7A3-482E-B1CC-921969893511}" dt="2025-08-25T18:25:58.345" v="232" actId="27636"/>
          <ac:spMkLst>
            <pc:docMk/>
            <pc:sldMk cId="1043600174" sldId="267"/>
            <ac:spMk id="3" creationId="{FCB47AF4-9999-199E-22AD-7A3B46CDF6C0}"/>
          </ac:spMkLst>
        </pc:spChg>
        <pc:picChg chg="mod ord">
          <ac:chgData name="Federico Lasagni" userId="7da011818bbcabb7" providerId="LiveId" clId="{396D31D8-C7A3-482E-B1CC-921969893511}" dt="2025-08-25T18:28:23.915" v="271" actId="14100"/>
          <ac:picMkLst>
            <pc:docMk/>
            <pc:sldMk cId="1043600174" sldId="267"/>
            <ac:picMk id="5" creationId="{4C8356E9-EF79-4A9C-80A3-EBF44488D22D}"/>
          </ac:picMkLst>
        </pc:picChg>
      </pc:sldChg>
      <pc:sldChg chg="modSp mod">
        <pc:chgData name="Federico Lasagni" userId="7da011818bbcabb7" providerId="LiveId" clId="{396D31D8-C7A3-482E-B1CC-921969893511}" dt="2025-08-25T18:28:02.102" v="269" actId="20577"/>
        <pc:sldMkLst>
          <pc:docMk/>
          <pc:sldMk cId="771970417" sldId="268"/>
        </pc:sldMkLst>
        <pc:spChg chg="mod">
          <ac:chgData name="Federico Lasagni" userId="7da011818bbcabb7" providerId="LiveId" clId="{396D31D8-C7A3-482E-B1CC-921969893511}" dt="2025-08-25T18:28:02.102" v="269" actId="20577"/>
          <ac:spMkLst>
            <pc:docMk/>
            <pc:sldMk cId="771970417" sldId="268"/>
            <ac:spMk id="3" creationId="{20B1F504-F74E-4234-E0D7-A8AC76597ED2}"/>
          </ac:spMkLst>
        </pc:spChg>
      </pc:sldChg>
      <pc:sldChg chg="addSp delSp modSp new mod modClrScheme chgLayout">
        <pc:chgData name="Federico Lasagni" userId="7da011818bbcabb7" providerId="LiveId" clId="{396D31D8-C7A3-482E-B1CC-921969893511}" dt="2025-08-25T18:21:20.445" v="205" actId="1076"/>
        <pc:sldMkLst>
          <pc:docMk/>
          <pc:sldMk cId="158224642" sldId="270"/>
        </pc:sldMkLst>
        <pc:spChg chg="del mod ord">
          <ac:chgData name="Federico Lasagni" userId="7da011818bbcabb7" providerId="LiveId" clId="{396D31D8-C7A3-482E-B1CC-921969893511}" dt="2025-08-25T18:16:43.212" v="11" actId="700"/>
          <ac:spMkLst>
            <pc:docMk/>
            <pc:sldMk cId="158224642" sldId="270"/>
            <ac:spMk id="2" creationId="{D1C7B9B1-6D18-3E12-C36E-08CE9AE57732}"/>
          </ac:spMkLst>
        </pc:spChg>
        <pc:spChg chg="del mod ord">
          <ac:chgData name="Federico Lasagni" userId="7da011818bbcabb7" providerId="LiveId" clId="{396D31D8-C7A3-482E-B1CC-921969893511}" dt="2025-08-25T18:16:43.212" v="11" actId="700"/>
          <ac:spMkLst>
            <pc:docMk/>
            <pc:sldMk cId="158224642" sldId="270"/>
            <ac:spMk id="3" creationId="{A0623B65-FAA6-5A3B-5EC0-31D89BE6DC09}"/>
          </ac:spMkLst>
        </pc:spChg>
        <pc:spChg chg="del">
          <ac:chgData name="Federico Lasagni" userId="7da011818bbcabb7" providerId="LiveId" clId="{396D31D8-C7A3-482E-B1CC-921969893511}" dt="2025-08-25T18:16:43.212" v="11" actId="700"/>
          <ac:spMkLst>
            <pc:docMk/>
            <pc:sldMk cId="158224642" sldId="270"/>
            <ac:spMk id="4" creationId="{D9331812-3BF7-7CCD-CFA1-0AC67026F841}"/>
          </ac:spMkLst>
        </pc:spChg>
        <pc:spChg chg="add mod ord">
          <ac:chgData name="Federico Lasagni" userId="7da011818bbcabb7" providerId="LiveId" clId="{396D31D8-C7A3-482E-B1CC-921969893511}" dt="2025-08-25T18:18:07.034" v="49" actId="6549"/>
          <ac:spMkLst>
            <pc:docMk/>
            <pc:sldMk cId="158224642" sldId="270"/>
            <ac:spMk id="5" creationId="{8D80BAD4-77E4-5EF1-4FCF-40C83DC7EFB2}"/>
          </ac:spMkLst>
        </pc:spChg>
        <pc:spChg chg="add del mod ord">
          <ac:chgData name="Federico Lasagni" userId="7da011818bbcabb7" providerId="LiveId" clId="{396D31D8-C7A3-482E-B1CC-921969893511}" dt="2025-08-25T18:16:50.461" v="13" actId="478"/>
          <ac:spMkLst>
            <pc:docMk/>
            <pc:sldMk cId="158224642" sldId="270"/>
            <ac:spMk id="6" creationId="{82B860A6-7AE6-F30C-0221-F160D87CBB09}"/>
          </ac:spMkLst>
        </pc:spChg>
        <pc:spChg chg="add mod">
          <ac:chgData name="Federico Lasagni" userId="7da011818bbcabb7" providerId="LiveId" clId="{396D31D8-C7A3-482E-B1CC-921969893511}" dt="2025-08-25T18:20:55.272" v="204" actId="1076"/>
          <ac:spMkLst>
            <pc:docMk/>
            <pc:sldMk cId="158224642" sldId="270"/>
            <ac:spMk id="8" creationId="{621D43C7-1163-B338-4E33-F07BAE20E03A}"/>
          </ac:spMkLst>
        </pc:spChg>
        <pc:picChg chg="add mod ord">
          <ac:chgData name="Federico Lasagni" userId="7da011818bbcabb7" providerId="LiveId" clId="{396D31D8-C7A3-482E-B1CC-921969893511}" dt="2025-08-25T18:21:20.445" v="205" actId="1076"/>
          <ac:picMkLst>
            <pc:docMk/>
            <pc:sldMk cId="158224642" sldId="270"/>
            <ac:picMk id="7" creationId="{D4B54EFA-A83A-30F8-61D5-7E4E1ADB7FC1}"/>
          </ac:picMkLst>
        </pc:picChg>
      </pc:sldChg>
      <pc:sldChg chg="modSp new mod">
        <pc:chgData name="Federico Lasagni" userId="7da011818bbcabb7" providerId="LiveId" clId="{396D31D8-C7A3-482E-B1CC-921969893511}" dt="2025-08-25T18:32:52.225" v="385" actId="20577"/>
        <pc:sldMkLst>
          <pc:docMk/>
          <pc:sldMk cId="4105858279" sldId="271"/>
        </pc:sldMkLst>
        <pc:spChg chg="mod">
          <ac:chgData name="Federico Lasagni" userId="7da011818bbcabb7" providerId="LiveId" clId="{396D31D8-C7A3-482E-B1CC-921969893511}" dt="2025-08-25T18:31:23.075" v="274" actId="20577"/>
          <ac:spMkLst>
            <pc:docMk/>
            <pc:sldMk cId="4105858279" sldId="271"/>
            <ac:spMk id="2" creationId="{68995DD8-BF87-9EB1-BF93-1EE9BC2DD48E}"/>
          </ac:spMkLst>
        </pc:spChg>
        <pc:spChg chg="mod">
          <ac:chgData name="Federico Lasagni" userId="7da011818bbcabb7" providerId="LiveId" clId="{396D31D8-C7A3-482E-B1CC-921969893511}" dt="2025-08-25T18:32:52.225" v="385" actId="20577"/>
          <ac:spMkLst>
            <pc:docMk/>
            <pc:sldMk cId="4105858279" sldId="271"/>
            <ac:spMk id="3" creationId="{6CC72A56-1554-7929-98E0-7C618A18F5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D860-6D6E-4EFE-9E13-4F0A1084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945E2-BBBE-4C20-A524-21C5C66D0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EE85C-1A07-478D-BF84-93403F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6FCD-87E5-4AC7-AB1D-355F7778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7A93-003D-4096-A95B-640CC6E0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45F3-D886-47A6-AAF1-C8A2727A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94427-9420-4CA6-934A-A45AD868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DC6E-D007-4B3D-B4AF-72A577E0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94A4C-6924-41AE-AE0D-87C3B3B9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C39C-925E-4464-80A7-652D8911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8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E95E2-21CD-4000-9AB8-2D4FD446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75EE5-49B6-46D8-A589-A19E38AC6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2D79-D61C-43B4-B6F3-330716C0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66DB-2A64-4B95-9E0B-5187292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21D3-5663-45BD-B4D8-F30B77DD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46E3-006F-4796-90F0-95B79C26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6E23-BB96-4BC4-8663-FBC9E3AC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7448-5C54-4F45-B613-AC6F40CE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DDF6-9EAC-4E04-8FB2-86CF637E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349C-4C4B-4DE5-A0EA-226B6562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62ED-11DA-4591-A8DB-B8B46E73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A408-E164-4DD1-BAA3-F00D0A6F8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E84C-A136-4727-92D6-C70E01F4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8009-100E-4054-8913-C47E88D1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2E3D-F6CE-4FB6-A502-7E821019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5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BF97-36D9-4C6E-A90A-F3C242D2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38A4-C4A2-48F5-A20F-0AB23B5D2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CCC74-66DC-4B9F-A8C6-93E09A31D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41911-CFAC-49A0-ABD0-BF623D99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1E807-0C3C-4C7C-B978-3E95AC4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A952-F59E-46AD-8489-49AE8B8F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EB5-3D2E-49D3-ADBC-3301DF9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45C67-C283-4E15-B793-C3C7DA72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62030-7BCD-499F-8869-F8A0304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03587-913D-4BA3-8F2C-106C60821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D744E-184C-4E1E-AD22-6CF45354E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CB386-F3A4-4B53-92BF-F322109C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B4B0F-BD1C-4410-9F58-B7A9BE4B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C505A-B891-4A1E-B172-C9CAC2F1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8C99-0AF0-40E9-B383-522A995F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DF3D4-95B9-4D3D-BB18-5E43803E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C496B-5C83-4C69-A4EE-4F92A85A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3AA09-75D5-4B73-B4DB-693A25BE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7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4CCDA-4B59-4AFE-922E-E7BBFEDF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A5A56-EBE5-486C-8188-2FBC812E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D55E-1216-4E18-9356-FEC3052C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09AF-BF32-457D-9D3C-D7A01BA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87F6-8355-4883-B0D5-AE9591C2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1263F-855F-4AB4-9073-FED2CF34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21269-AA0C-4E07-8DA5-ED4D33CA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F59C8-A521-46E0-BA87-EF234508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97CEB-D70B-4EC8-B932-E52CAD6F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4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EA85-2A61-4817-B458-807275B9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BDC2B-B399-4307-BAB5-C962A2DC5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F7D65-7E4B-4E76-BF6A-21178C51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60F0F-1D6C-4A1C-9F95-76FBA16B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C25F3-7633-4173-872A-8C893CE6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52AE0-0A7C-43D3-B7B2-EB44BF3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7895E-4DB7-42DC-A4C0-EF2F6B57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FC1B9-4331-42D5-975F-7B261AF84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8AA92-0091-4010-A316-C54E494A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00D2-4827-40E3-A6BF-4EDAA19DFA1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EB1C9-6A97-4FB7-A427-006859AD5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FFBC-A333-4CC0-9E92-9F8DF1F28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27F0-BE7F-4009-894F-7D868A87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lelectronic.com/al2o3-pcb/" TargetMode="External"/><Relationship Id="rId2" Type="http://schemas.openxmlformats.org/officeDocument/2006/relationships/hyperlink" Target="https://www.sciencedirect.com/science/article/pii/S1738573319306874?ref=pdf_download&amp;fr=RR-2&amp;rr=9720cf11a90be1f2#bib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207C-8490-479D-AE9D-C583E0D0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380"/>
          </a:xfrm>
        </p:spPr>
        <p:txBody>
          <a:bodyPr>
            <a:normAutofit fontScale="90000"/>
          </a:bodyPr>
          <a:lstStyle/>
          <a:p>
            <a:r>
              <a:rPr lang="en-GB" dirty="0"/>
              <a:t>Sapphire detectors for Luminosity and Beam Profiling(SLBP)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F66C-2F4E-4411-A6A3-054D4E80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33" y="1755592"/>
            <a:ext cx="10515600" cy="499711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Strong field QED processes in e-laser collisions are non-linearly highly dependent from the laser intensity, whose online measurement poses several challenges and requirements:</a:t>
            </a:r>
          </a:p>
          <a:p>
            <a:pPr lvl="1"/>
            <a:r>
              <a:rPr lang="en-GB" dirty="0"/>
              <a:t>detector inline with the high-energy high-intensity ɣ beam from the interaction point</a:t>
            </a:r>
          </a:p>
          <a:p>
            <a:pPr lvl="1"/>
            <a:r>
              <a:rPr lang="en-GB" dirty="0"/>
              <a:t>microstrip radiation-hard sapphire-based detector: WP1</a:t>
            </a:r>
          </a:p>
          <a:p>
            <a:r>
              <a:rPr lang="en-GB" dirty="0"/>
              <a:t>Measurement of per-bunch instantaneous luminosity is cornerstone for precision in ATLAS physics</a:t>
            </a:r>
          </a:p>
          <a:p>
            <a:pPr lvl="1"/>
            <a:r>
              <a:rPr lang="en-GB" dirty="0"/>
              <a:t>Beam monitor system (BMA), in radiation-harsh ATLAS forward region (LGADs)</a:t>
            </a:r>
          </a:p>
          <a:p>
            <a:pPr lvl="1"/>
            <a:r>
              <a:rPr lang="en-GB" dirty="0"/>
              <a:t>LGAD performance degradation during Run3 of ~70% per 100/fb-1 </a:t>
            </a:r>
          </a:p>
          <a:p>
            <a:pPr lvl="1"/>
            <a:r>
              <a:rPr lang="en-GB" dirty="0"/>
              <a:t>HL-LHC luminosity: 300/fb-1/y. </a:t>
            </a:r>
          </a:p>
          <a:p>
            <a:pPr lvl="1"/>
            <a:r>
              <a:rPr lang="en-GB" dirty="0"/>
              <a:t>Sapphire-based BM detector is proposed: WP2</a:t>
            </a:r>
          </a:p>
          <a:p>
            <a:r>
              <a:rPr lang="en-GB" dirty="0"/>
              <a:t>Artificial sapphire with diamond crystalline lattice(Al2O3):</a:t>
            </a:r>
          </a:p>
          <a:p>
            <a:pPr lvl="1"/>
            <a:r>
              <a:rPr lang="en-GB" dirty="0"/>
              <a:t>+ Low cost and arbitrary large size + Insensitivity to visible light + High breakdown field + Low leakage current even after high irradiation + Radiation </a:t>
            </a:r>
            <a:r>
              <a:rPr lang="en-GB" dirty="0" err="1"/>
              <a:t>hardnes</a:t>
            </a:r>
            <a:endParaRPr lang="en-GB" dirty="0"/>
          </a:p>
          <a:p>
            <a:pPr lvl="1"/>
            <a:r>
              <a:rPr lang="en-GB" dirty="0"/>
              <a:t>- High ionization energy - Small charge collection (&lt;15% CCE) </a:t>
            </a:r>
          </a:p>
          <a:p>
            <a:r>
              <a:rPr lang="en-GB" dirty="0"/>
              <a:t>Other possible applications (harsh environments):</a:t>
            </a:r>
          </a:p>
          <a:p>
            <a:pPr lvl="1"/>
            <a:r>
              <a:rPr lang="en-GB" dirty="0"/>
              <a:t>Long-term neutron/gamma flux monitoring in nuclear reactors (w/ CAEN A1425 readout)</a:t>
            </a:r>
          </a:p>
          <a:p>
            <a:pPr lvl="1"/>
            <a:r>
              <a:rPr lang="en-GB" dirty="0"/>
              <a:t>Medical application in e/ɣ irradiation processes (sterilization)</a:t>
            </a:r>
          </a:p>
          <a:p>
            <a:pPr lvl="1"/>
            <a:r>
              <a:rPr lang="en-GB" dirty="0"/>
              <a:t>Dosimetry at high temperatures (i.e., where silicon-based detector have large leakage)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8AFE3D-C835-998F-5EA6-0410EA95748E}"/>
              </a:ext>
            </a:extLst>
          </p:cNvPr>
          <p:cNvSpPr txBox="1"/>
          <p:nvPr/>
        </p:nvSpPr>
        <p:spPr>
          <a:xfrm>
            <a:off x="838200" y="1218732"/>
            <a:ext cx="10855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Federico Lasagni Manghi (PI), Marco Bruschi, Pietro </a:t>
            </a:r>
            <a:r>
              <a:rPr lang="it-IT" dirty="0" err="1"/>
              <a:t>Grutta</a:t>
            </a:r>
            <a:r>
              <a:rPr lang="it-IT" dirty="0"/>
              <a:t>, Mauro </a:t>
            </a:r>
            <a:r>
              <a:rPr lang="it-IT" dirty="0" err="1"/>
              <a:t>Morandin</a:t>
            </a:r>
            <a:r>
              <a:rPr lang="it-IT" dirty="0"/>
              <a:t>, Antonio </a:t>
            </a:r>
            <a:r>
              <a:rPr lang="it-IT" dirty="0" err="1"/>
              <a:t>Sbrizzi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31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69A7B-6FC2-EF3D-DDBF-5E24EF1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WP2: </a:t>
            </a:r>
            <a:r>
              <a:rPr lang="it-IT" dirty="0" err="1"/>
              <a:t>Integrating</a:t>
            </a:r>
            <a:r>
              <a:rPr lang="it-IT" dirty="0"/>
              <a:t> detector and FW </a:t>
            </a:r>
            <a:r>
              <a:rPr lang="it-IT" dirty="0" err="1"/>
              <a:t>electronics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76E53-35C7-927A-94E3-0996682E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13487"/>
          </a:xfrm>
        </p:spPr>
        <p:txBody>
          <a:bodyPr>
            <a:normAutofit fontScale="85000" lnSpcReduction="20000"/>
          </a:bodyPr>
          <a:lstStyle/>
          <a:p>
            <a:r>
              <a:rPr lang="it-IT"/>
              <a:t>Reduce </a:t>
            </a:r>
            <a:r>
              <a:rPr lang="en-GB"/>
              <a:t>e⁻ RMS noise by preamplifying the signal on-detector</a:t>
            </a:r>
          </a:p>
          <a:p>
            <a:pPr lvl="1"/>
            <a:r>
              <a:rPr lang="it-IT"/>
              <a:t>Smaller detector less prone to migration effects</a:t>
            </a:r>
          </a:p>
          <a:p>
            <a:pPr lvl="1"/>
            <a:r>
              <a:rPr lang="it-IT"/>
              <a:t>Radiation hardness of the amplifying circuit needs to be ensured</a:t>
            </a:r>
          </a:p>
          <a:p>
            <a:r>
              <a:rPr lang="it-IT"/>
              <a:t>Example: Al2O3 </a:t>
            </a:r>
            <a:r>
              <a:rPr lang="it-IT" dirty="0"/>
              <a:t>(0.5 </a:t>
            </a:r>
            <a:r>
              <a:rPr lang="it-IT"/>
              <a:t>mm) itself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substrate</a:t>
            </a:r>
            <a:r>
              <a:rPr lang="it-IT" dirty="0"/>
              <a:t> for </a:t>
            </a:r>
            <a:r>
              <a:rPr lang="it-IT" dirty="0" err="1"/>
              <a:t>PCBs</a:t>
            </a:r>
            <a:endParaRPr lang="it-IT" dirty="0"/>
          </a:p>
          <a:p>
            <a:pPr lvl="1"/>
            <a:r>
              <a:rPr lang="it-IT" dirty="0" err="1"/>
              <a:t>Excellent</a:t>
            </a:r>
            <a:r>
              <a:rPr lang="it-IT" dirty="0"/>
              <a:t> temperature, </a:t>
            </a:r>
            <a:r>
              <a:rPr lang="it-IT" dirty="0" err="1"/>
              <a:t>insulation</a:t>
            </a:r>
            <a:r>
              <a:rPr lang="it-IT" dirty="0"/>
              <a:t> and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err="1"/>
              <a:t>hardness</a:t>
            </a:r>
            <a:r>
              <a:rPr lang="it-IT"/>
              <a:t> properties</a:t>
            </a:r>
          </a:p>
          <a:p>
            <a:pPr lvl="1"/>
            <a:r>
              <a:rPr lang="it-IT"/>
              <a:t>Mount radiation-hard discreet components (+self-compensating designs?)</a:t>
            </a:r>
            <a:endParaRPr lang="it-IT" dirty="0"/>
          </a:p>
          <a:p>
            <a:pPr lvl="1"/>
            <a:r>
              <a:rPr lang="it-IT" dirty="0" err="1"/>
              <a:t>Explore</a:t>
            </a:r>
            <a:r>
              <a:rPr lang="it-IT" dirty="0"/>
              <a:t> detector and FE </a:t>
            </a:r>
            <a:r>
              <a:rPr lang="it-IT" dirty="0" err="1"/>
              <a:t>amplification</a:t>
            </a:r>
            <a:r>
              <a:rPr lang="it-IT" dirty="0"/>
              <a:t> on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substrate</a:t>
            </a:r>
            <a:endParaRPr lang="it-IT" dirty="0"/>
          </a:p>
          <a:p>
            <a:pPr lvl="2"/>
            <a:r>
              <a:rPr lang="it-IT" dirty="0">
                <a:hlinkClick r:id="rId2"/>
              </a:rPr>
              <a:t>https://www.sciencedirect.com/science/article/pii/S1738573319306874?ref=pdf_download&amp;fr</a:t>
            </a:r>
            <a:r>
              <a:rPr lang="it-IT">
                <a:hlinkClick r:id="rId2"/>
              </a:rPr>
              <a:t>=RR-2</a:t>
            </a:r>
            <a:r>
              <a:rPr lang="it-IT" dirty="0">
                <a:hlinkClick r:id="rId2"/>
              </a:rPr>
              <a:t>&amp;rr=9720cf11a90be1f2#bib12</a:t>
            </a:r>
            <a:endParaRPr lang="it-IT" dirty="0"/>
          </a:p>
          <a:p>
            <a:pPr lvl="2"/>
            <a:r>
              <a:rPr lang="it-IT" dirty="0">
                <a:hlinkClick r:id="rId3"/>
              </a:rPr>
              <a:t>https://hilelectronic.com/al2o3-pcb/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A7B984-9D74-440E-EC6F-CB78751C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43" y="4842011"/>
            <a:ext cx="4979937" cy="1986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EF8A0BC-3D84-2435-F0A1-D084BC537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85" y="4610502"/>
            <a:ext cx="3671754" cy="1964618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E040CCF-4F7E-5ECF-3469-1E3854AC9190}"/>
              </a:ext>
            </a:extLst>
          </p:cNvPr>
          <p:cNvCxnSpPr/>
          <p:nvPr/>
        </p:nvCxnSpPr>
        <p:spPr>
          <a:xfrm>
            <a:off x="6410889" y="4212593"/>
            <a:ext cx="276896" cy="165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5DB2AAB-CA38-1D4A-363D-F097514E0BC3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679012" y="4630664"/>
            <a:ext cx="167961" cy="21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C95EA8-D64B-4D12-9C01-2EBB516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Person power and requests in 2026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9D017-098E-4DBB-8FDB-6D048E69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INFN Padova (∑FTE 0.6): M. Morandin (0.4), P. Grutta (0.2)</a:t>
            </a:r>
          </a:p>
          <a:p>
            <a:r>
              <a:rPr lang="en-GB"/>
              <a:t>INFN Bologna (∑FTE 1): M. Bruschi (0.45), F. Lasagni Manghi (0.4, PI), A. Sbrizzi (0.15)</a:t>
            </a:r>
          </a:p>
          <a:p>
            <a:r>
              <a:rPr lang="en-GB"/>
              <a:t>Other collaborators: M. Angelone (ENEA Frascati), D. Trucchi (CNR Montelibretti), M. Pillon (CNR Milano), R. Cardarelli, CAEN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0B328B-1D37-4A31-965F-6D0C82309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03290"/>
              </p:ext>
            </p:extLst>
          </p:nvPr>
        </p:nvGraphicFramePr>
        <p:xfrm>
          <a:off x="6206309" y="4546077"/>
          <a:ext cx="5743575" cy="2103120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1589715657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415485369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6355105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35371683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841453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| Section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[k€]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86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intensity test beam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Padova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30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intensity test beam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23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Bologna-Padova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WP1, 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945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Sapphire characterization (DiaTHEMA lab)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172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Prototype detector irradiation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2558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DEF1BB-C562-433D-B983-6A15222F4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28289"/>
              </p:ext>
            </p:extLst>
          </p:nvPr>
        </p:nvGraphicFramePr>
        <p:xfrm>
          <a:off x="176212" y="4298558"/>
          <a:ext cx="5743575" cy="2397760"/>
        </p:xfrm>
        <a:graphic>
          <a:graphicData uri="http://schemas.openxmlformats.org/drawingml/2006/table">
            <a:tbl>
              <a:tblPr/>
              <a:tblGrid>
                <a:gridCol w="323850">
                  <a:extLst>
                    <a:ext uri="{9D8B030D-6E8A-4147-A177-3AD203B41FA5}">
                      <a16:colId xmlns:a16="http://schemas.microsoft.com/office/drawing/2014/main" val="3900342484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23446281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25179019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92755857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515455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| Section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[k€]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55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Sapphire wafer procurement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WP1, 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94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 manufacturing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Padova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95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PCB design + mechanics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 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88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Micro-coax. cables + PCB (sensor+patch panel)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Padova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 (Sub Iudice)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7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Sapphire dicing 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Bologna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78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 manufacturing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| INFN Padova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2400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F76CEE2-86A5-4228-9503-E4CEAF06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47" y="4114463"/>
            <a:ext cx="564129" cy="36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endParaRPr kumimoji="0" lang="en-US" alt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0EA163-CBB6-4E0C-9128-D4A6EA82E21B}"/>
              </a:ext>
            </a:extLst>
          </p:cNvPr>
          <p:cNvSpPr/>
          <p:nvPr/>
        </p:nvSpPr>
        <p:spPr>
          <a:xfrm>
            <a:off x="61311" y="3879240"/>
            <a:ext cx="101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</a:t>
            </a:r>
            <a:endParaRPr kumimoji="0" lang="en-US" altLang="en-US" sz="10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937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7CA-B3A5-4DD7-A809-DCA019B4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Backup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8A38-410B-4066-A1EB-9D786B50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9A9394-777C-82E6-AF0B-A3D21630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DiaTHEMA</a:t>
            </a:r>
            <a:r>
              <a:rPr lang="en-GB" dirty="0"/>
              <a:t> (Diamond, Thermal &amp; Harsh Environment Materials &amp; Applications) Lab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DB0366-4576-18B1-711C-ED2330105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/>
              <a:t>DiaTHEMA</a:t>
            </a:r>
            <a:r>
              <a:rPr lang="en-GB" dirty="0"/>
              <a:t> Lab has available the following techniques to characterize the defect states within the ultra-wide-bandgap semiconductor and the related junctions with metals:</a:t>
            </a:r>
          </a:p>
          <a:p>
            <a:r>
              <a:rPr lang="en-GB" dirty="0"/>
              <a:t>Dark current-voltage characterization at low bias as a function of temperature (up to 600 °C);</a:t>
            </a:r>
          </a:p>
          <a:p>
            <a:r>
              <a:rPr lang="en-GB" dirty="0"/>
              <a:t>Dark capacitance-voltage characterization as a function of temperature (up to 600 °C) to derive Schottky barrier heights;</a:t>
            </a:r>
          </a:p>
          <a:p>
            <a:r>
              <a:rPr lang="en-GB" dirty="0"/>
              <a:t>Modulated spectral photoconductivity up to 6.5 eV photon energy to derive electronically-active defect states in the ultra-wide-bandgap semiconductor;</a:t>
            </a:r>
          </a:p>
          <a:p>
            <a:r>
              <a:rPr lang="en-GB" dirty="0"/>
              <a:t>X-ray irradiation to derive collection efficiency of charge carriers and detectors’ open-circuit voltage;</a:t>
            </a:r>
          </a:p>
          <a:p>
            <a:r>
              <a:rPr lang="en-GB" dirty="0"/>
              <a:t>Kelvin probe microscopy to visualize work function misalignments (and Schottky barrier heights);</a:t>
            </a:r>
          </a:p>
          <a:p>
            <a:r>
              <a:rPr lang="en-GB" dirty="0"/>
              <a:t>Test devices to measure specific contact resistivities.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8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46FC-BA52-4D62-A4D9-7AEAEF67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Sapphire properties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18EC8-36D4-43FF-8B79-C02856AB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101056"/>
            <a:ext cx="119443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207C-8490-479D-AE9D-C583E0D0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084"/>
            <a:ext cx="10515600" cy="589380"/>
          </a:xfrm>
        </p:spPr>
        <p:txBody>
          <a:bodyPr>
            <a:normAutofit fontScale="90000"/>
          </a:bodyPr>
          <a:lstStyle/>
          <a:p>
            <a:r>
              <a:rPr lang="it-IT"/>
              <a:t>Sapphire R&amp;D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360FC-7433-4FCF-80B6-C845365D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04" y="70466"/>
            <a:ext cx="4204996" cy="2911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281C2-962A-4F67-B4C7-E427EAA90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704" y="2985108"/>
            <a:ext cx="4465669" cy="385841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84CF4-6300-40B5-B31D-C2A7BC5C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4" y="1684558"/>
            <a:ext cx="7526500" cy="1345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F66C-2F4E-4411-A6A3-054D4E80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090862"/>
            <a:ext cx="8304245" cy="73793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Prototypes manufactured to investigate charge collection properties  with x-ray gun, α-source, and e-beam</a:t>
            </a:r>
          </a:p>
          <a:p>
            <a:pPr lvl="1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AB4303-308C-418C-85C2-23D0A6F2BB64}"/>
              </a:ext>
            </a:extLst>
          </p:cNvPr>
          <p:cNvSpPr txBox="1">
            <a:spLocks/>
          </p:cNvSpPr>
          <p:nvPr/>
        </p:nvSpPr>
        <p:spPr>
          <a:xfrm>
            <a:off x="838200" y="3111670"/>
            <a:ext cx="6700935" cy="1413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CCE(-V) + α-source → Negligible hole contribution</a:t>
            </a:r>
          </a:p>
          <a:p>
            <a:r>
              <a:rPr lang="en-GB"/>
              <a:t>Typical CCE 10% for 110 </a:t>
            </a:r>
            <a:r>
              <a:rPr lang="el-GR"/>
              <a:t>μ</a:t>
            </a:r>
            <a:r>
              <a:rPr lang="en-GB"/>
              <a:t>m at HV bias 6 V </a:t>
            </a:r>
            <a:r>
              <a:rPr lang="el-GR"/>
              <a:t>μ</a:t>
            </a:r>
            <a:r>
              <a:rPr lang="en-GB"/>
              <a:t>m-1</a:t>
            </a:r>
          </a:p>
          <a:p>
            <a:r>
              <a:rPr lang="it-IT"/>
              <a:t>S</a:t>
            </a:r>
            <a:r>
              <a:rPr lang="en-GB"/>
              <a:t>ignal shape and radiation hardness measured</a:t>
            </a:r>
          </a:p>
        </p:txBody>
      </p:sp>
      <p:pic>
        <p:nvPicPr>
          <p:cNvPr id="1026" name="Picture 2" descr="https://lh7-rt.googleusercontent.com/docsz/AD_4nXcG9Cph8LBnw_fkTvMhw2q-qsPBLj8xtx8znf2eWyF8WKUvHpD0nBAX0KJEMXwE7n9m939etl89CbUi3EpOZCqyf40fHkWpYOJj9eDC1-3VnLKp8NkUl7-BGXCd4I4wTtaHuunDtVPdjJNYBl48AQ?key=hzuPsDIIzc6jb5nH8Wk8aA">
            <a:extLst>
              <a:ext uri="{FF2B5EF4-FFF2-40B4-BE49-F238E27FC236}">
                <a16:creationId xmlns:a16="http://schemas.microsoft.com/office/drawing/2014/main" id="{07F064E2-2E7D-4CEF-BD7C-B36C045D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4" y="4299468"/>
            <a:ext cx="30384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rt.googleusercontent.com/docsz/AD_4nXeRFMQrFxPTVTmAsokTeT1-bqzXzY1pzHhKy4yMz86LZfuSSxhKu7FzJcCyl4KokPCAb7boRgjfvsPNXcNy-i6I7pyiZsdwJU4FadcpfMCL7onhsrozyeQ3FBUsNx-_VpFUQfrrpcq-q1oToGjdYg?key=hzuPsDIIzc6jb5nH8Wk8aA">
            <a:extLst>
              <a:ext uri="{FF2B5EF4-FFF2-40B4-BE49-F238E27FC236}">
                <a16:creationId xmlns:a16="http://schemas.microsoft.com/office/drawing/2014/main" id="{723B769C-A469-4A8B-8242-D2359095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336659"/>
            <a:ext cx="3231404" cy="2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0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ECA112-C172-5C2F-B17C-FEB75AFD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with alpha </a:t>
            </a:r>
            <a:r>
              <a:rPr lang="it-IT" dirty="0" err="1"/>
              <a:t>particles</a:t>
            </a:r>
            <a:r>
              <a:rPr lang="it-IT" dirty="0"/>
              <a:t> and X-rays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1F504-F74E-4234-E0D7-A8AC7659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5925" cy="2433377"/>
          </a:xfrm>
        </p:spPr>
        <p:txBody>
          <a:bodyPr/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increase</a:t>
            </a:r>
            <a:r>
              <a:rPr lang="it-IT" dirty="0"/>
              <a:t> linear with HV</a:t>
            </a:r>
          </a:p>
          <a:p>
            <a:pPr lvl="1"/>
            <a:r>
              <a:rPr lang="it-IT" dirty="0"/>
              <a:t>Not </a:t>
            </a:r>
            <a:r>
              <a:rPr lang="it-IT" dirty="0" err="1"/>
              <a:t>confirmed</a:t>
            </a:r>
            <a:r>
              <a:rPr lang="it-IT" dirty="0"/>
              <a:t> in e- test </a:t>
            </a:r>
            <a:r>
              <a:rPr lang="it-IT" dirty="0" err="1"/>
              <a:t>beams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37223-83E1-6DC1-5AD9-28CF5E8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15" y="1388549"/>
            <a:ext cx="5062459" cy="20404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A16BEC-87E3-406E-C062-314E7D02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8" y="4274145"/>
            <a:ext cx="7670970" cy="23906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BE70A7-9E50-33D8-7BBA-9193C3F48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132" y="3444143"/>
            <a:ext cx="4239224" cy="33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7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BE87F-6276-4D1A-BF63-BD81B13F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86" y="3854533"/>
            <a:ext cx="3700701" cy="30034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995DD8-BF87-9EB1-BF93-1EE9BC2D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8081" cy="1325563"/>
          </a:xfrm>
        </p:spPr>
        <p:txBody>
          <a:bodyPr/>
          <a:lstStyle/>
          <a:p>
            <a:r>
              <a:rPr lang="en-GB" dirty="0"/>
              <a:t>Room temperature CCE α-source (Padua) and e-beam (LNF-INFN)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72A56-1554-7929-98E0-7C618A18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33370" cy="21924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Multiple </a:t>
            </a:r>
            <a:r>
              <a:rPr lang="it-IT" dirty="0" err="1"/>
              <a:t>sensors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HV </a:t>
            </a:r>
            <a:r>
              <a:rPr lang="it-IT" err="1"/>
              <a:t>at</a:t>
            </a:r>
            <a:r>
              <a:rPr lang="it-IT"/>
              <a:t> room T</a:t>
            </a:r>
          </a:p>
          <a:p>
            <a:r>
              <a:rPr lang="en-GB"/>
              <a:t>CCE(V) → extract 𝜇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/>
              <a:t>-product</a:t>
            </a:r>
          </a:p>
          <a:p>
            <a:r>
              <a:rPr lang="en-GB"/>
              <a:t>CCE(-V) + </a:t>
            </a:r>
            <a:r>
              <a:rPr lang="el-GR"/>
              <a:t>α-</a:t>
            </a:r>
            <a:r>
              <a:rPr lang="en-GB"/>
              <a:t>source → Negligible hole contribution</a:t>
            </a:r>
          </a:p>
          <a:p>
            <a:r>
              <a:rPr lang="en-GB"/>
              <a:t>Small charge collection distance with respect to thickness</a:t>
            </a:r>
          </a:p>
          <a:p>
            <a:r>
              <a:rPr lang="en-GB"/>
              <a:t>Typical CCE 15% for 110 </a:t>
            </a:r>
            <a:r>
              <a:rPr lang="el-GR"/>
              <a:t>μ</a:t>
            </a:r>
            <a:r>
              <a:rPr lang="en-GB"/>
              <a:t>m at 10 V </a:t>
            </a:r>
            <a:r>
              <a:rPr lang="el-GR"/>
              <a:t>μ</a:t>
            </a:r>
            <a:r>
              <a:rPr lang="en-GB"/>
              <a:t>m-1</a:t>
            </a:r>
          </a:p>
          <a:p>
            <a:r>
              <a:rPr lang="en-GB"/>
              <a:t>Product 𝜇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GB"/>
              <a:t> 𝑒𝑒 ∈ 1, 3 </a:t>
            </a:r>
            <a:r>
              <a:rPr lang="el-GR"/>
              <a:t>μ</a:t>
            </a:r>
            <a:r>
              <a:rPr lang="en-GB"/>
              <a:t>m2/V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CF81A-E493-49FE-B455-21DC80406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570" y="1203085"/>
            <a:ext cx="3594596" cy="2941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EA855-317B-45EC-B6F6-C796652F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19" y="4479720"/>
            <a:ext cx="1470762" cy="228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F6B36-E747-4F0D-86CE-9E881AE2D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054" y="4640948"/>
            <a:ext cx="2620223" cy="13862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B8BA2A-AF81-44AD-9947-2F2ECC72B5F8}"/>
              </a:ext>
            </a:extLst>
          </p:cNvPr>
          <p:cNvSpPr/>
          <p:nvPr/>
        </p:nvSpPr>
        <p:spPr>
          <a:xfrm>
            <a:off x="838200" y="4123211"/>
            <a:ext cx="40323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/>
              <a:t>Two sensors (Al, Cr+Al) tested at cryogenic temperature (90K)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Expected significant increase of charge carriers mobilities at low temperatures.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Only a relative change in CCE was observed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585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C8356E9-EF79-4A9C-80A3-EBF44488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377" y="1027906"/>
            <a:ext cx="4000623" cy="49702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BF2C52-1376-7E71-00A0-EAC574C8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Testbeam setup and 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47AF4-9999-199E-22AD-7A3B46CD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349455" cy="160337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Detector performance </a:t>
            </a:r>
            <a:r>
              <a:rPr lang="it-IT" dirty="0" err="1"/>
              <a:t>measured</a:t>
            </a:r>
            <a:r>
              <a:rPr lang="it-IT" dirty="0"/>
              <a:t> in multiple test </a:t>
            </a:r>
            <a:r>
              <a:rPr lang="it-IT" dirty="0" err="1"/>
              <a:t>beams</a:t>
            </a:r>
            <a:endParaRPr lang="it-IT" dirty="0"/>
          </a:p>
          <a:p>
            <a:r>
              <a:rPr lang="it-IT" dirty="0"/>
              <a:t>Micro-</a:t>
            </a:r>
            <a:r>
              <a:rPr lang="it-IT" dirty="0" err="1"/>
              <a:t>coaxial</a:t>
            </a:r>
            <a:r>
              <a:rPr lang="it-IT" dirty="0"/>
              <a:t> cables led to </a:t>
            </a:r>
            <a:r>
              <a:rPr lang="it-IT" dirty="0" err="1"/>
              <a:t>improvements</a:t>
            </a:r>
            <a:r>
              <a:rPr lang="it-IT" dirty="0"/>
              <a:t> in the </a:t>
            </a:r>
            <a:r>
              <a:rPr lang="it-IT" err="1"/>
              <a:t>shape</a:t>
            </a:r>
            <a:r>
              <a:rPr lang="it-IT"/>
              <a:t> reconstruction</a:t>
            </a:r>
          </a:p>
          <a:p>
            <a:r>
              <a:rPr lang="it-IT"/>
              <a:t>Sapphire strips compared to camera setup</a:t>
            </a:r>
            <a:endParaRPr lang="en-GB" dirty="0"/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7322D95F-444C-972B-ADED-9D45206351C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2565" y="3766657"/>
            <a:ext cx="6247075" cy="30204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4360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9D8F-443C-4442-B137-91BCE6DD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7751" cy="1325563"/>
          </a:xfrm>
        </p:spPr>
        <p:txBody>
          <a:bodyPr/>
          <a:lstStyle/>
          <a:p>
            <a:r>
              <a:rPr lang="it-IT"/>
              <a:t>Testbeam open questions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629E-0D33-4701-B5E5-715091DF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29031" cy="3929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Some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err="1"/>
              <a:t>need</a:t>
            </a:r>
            <a:r>
              <a:rPr lang="it-IT"/>
              <a:t> further study observed in testbeams:</a:t>
            </a:r>
          </a:p>
          <a:p>
            <a:r>
              <a:rPr lang="it-IT"/>
              <a:t>Transient </a:t>
            </a:r>
            <a:r>
              <a:rPr lang="it-IT" err="1"/>
              <a:t>effects</a:t>
            </a:r>
            <a:r>
              <a:rPr lang="it-IT"/>
              <a:t> </a:t>
            </a:r>
          </a:p>
          <a:p>
            <a:pPr lvl="1"/>
            <a:r>
              <a:rPr lang="it-IT"/>
              <a:t>Polarization and charge accumulation</a:t>
            </a:r>
            <a:endParaRPr lang="it-IT" dirty="0"/>
          </a:p>
          <a:p>
            <a:r>
              <a:rPr lang="it-IT" dirty="0"/>
              <a:t>Non-</a:t>
            </a:r>
            <a:r>
              <a:rPr lang="it-IT" dirty="0" err="1"/>
              <a:t>linearity</a:t>
            </a:r>
            <a:r>
              <a:rPr lang="it-IT" dirty="0"/>
              <a:t> with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charge</a:t>
            </a:r>
            <a:endParaRPr lang="it-IT" dirty="0"/>
          </a:p>
          <a:p>
            <a:r>
              <a:rPr lang="it-IT" dirty="0"/>
              <a:t>Non-</a:t>
            </a:r>
            <a:r>
              <a:rPr lang="it-IT" dirty="0" err="1"/>
              <a:t>linearity</a:t>
            </a:r>
            <a:r>
              <a:rPr lang="it-IT" dirty="0"/>
              <a:t> with the HV</a:t>
            </a:r>
          </a:p>
          <a:p>
            <a:r>
              <a:rPr lang="it-IT" dirty="0"/>
              <a:t>Cross talk </a:t>
            </a:r>
            <a:r>
              <a:rPr lang="it-IT" dirty="0" err="1"/>
              <a:t>effects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Due to </a:t>
            </a:r>
            <a:r>
              <a:rPr lang="it-IT" dirty="0" err="1"/>
              <a:t>electronics</a:t>
            </a:r>
            <a:r>
              <a:rPr lang="it-IT" dirty="0"/>
              <a:t> or strip </a:t>
            </a:r>
            <a:r>
              <a:rPr lang="it-IT"/>
              <a:t>cross-talk?</a:t>
            </a:r>
          </a:p>
          <a:p>
            <a:pPr lvl="1"/>
            <a:r>
              <a:rPr lang="it-IT"/>
              <a:t>Different electronics to reduce the effect</a:t>
            </a:r>
            <a:endParaRPr lang="en-GB" dirty="0"/>
          </a:p>
        </p:txBody>
      </p:sp>
      <p:pic>
        <p:nvPicPr>
          <p:cNvPr id="4098" name="Picture 2" descr="https://lh7-rt.googleusercontent.com/docsz/AD_4nXfEHBGH9gTlphMyHMblMjMmD8sCBhSVRbyv38HHGHWFmDTMFr6yDBdasDQfhylSkKqTlTgOM_nnTTIok4pd4IZQeF1t4m3HvlA87PYJtwI5u95JJ1bT9nWJw_FM5vlkGE8KH3XIIscbqvz8dql0MEI?key=hzuPsDIIzc6jb5nH8Wk8aA">
            <a:extLst>
              <a:ext uri="{FF2B5EF4-FFF2-40B4-BE49-F238E27FC236}">
                <a16:creationId xmlns:a16="http://schemas.microsoft.com/office/drawing/2014/main" id="{82175169-DE82-47D9-9362-8F8B3014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51" y="744536"/>
            <a:ext cx="47720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7-rt.googleusercontent.com/docsz/AD_4nXcRSh40FPge5i8fxNhQCnfm1viLnVa4CGY7bNWtKhmsRLha8-Ya9OvEYyiLiwX2WWivjW6E-M9CoKU7475gI2ql_nnCfe5Ox-lOzImfaJx0NLnPgXQa5mTJlwVodBd2Op49Dh1pP1VBpyi1ouvy1l4?key=hzuPsDIIzc6jb5nH8Wk8aA">
            <a:extLst>
              <a:ext uri="{FF2B5EF4-FFF2-40B4-BE49-F238E27FC236}">
                <a16:creationId xmlns:a16="http://schemas.microsoft.com/office/drawing/2014/main" id="{48F1025B-83C4-4641-B7E2-65F44818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6" y="3162650"/>
            <a:ext cx="4325117" cy="33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72A2D8-8CF7-43E9-B278-2A4BC0956ED9}"/>
              </a:ext>
            </a:extLst>
          </p:cNvPr>
          <p:cNvCxnSpPr/>
          <p:nvPr/>
        </p:nvCxnSpPr>
        <p:spPr>
          <a:xfrm flipV="1">
            <a:off x="5226341" y="2280445"/>
            <a:ext cx="1736521" cy="70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3978EE-3AE2-438A-A228-46B55171D89C}"/>
              </a:ext>
            </a:extLst>
          </p:cNvPr>
          <p:cNvCxnSpPr/>
          <p:nvPr/>
        </p:nvCxnSpPr>
        <p:spPr>
          <a:xfrm>
            <a:off x="6300132" y="3707934"/>
            <a:ext cx="1157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8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7-rt.googleusercontent.com/docsz/AD_4nXc8Yfi3RDmbZDEW5ENsRr0jMli2vMN40XKCHs_NMCDXqyqKF4VS08Ok-9iW4gEo38GuxjQcEr8SjtEEFtv1VyHX4y3Sped1flHKU5oZeV-xTNeIBlmp4audLfB-Y7dFwjS4DOnCL51qUXjbCk8_bQ?key=hzuPsDIIzc6jb5nH8Wk8aA">
            <a:extLst>
              <a:ext uri="{FF2B5EF4-FFF2-40B4-BE49-F238E27FC236}">
                <a16:creationId xmlns:a16="http://schemas.microsoft.com/office/drawing/2014/main" id="{9D111E8B-50FC-4767-877C-DDA23B50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08" y="4597758"/>
            <a:ext cx="3432613" cy="21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3E3E3-C9E3-4D20-AAE6-0E99D517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45" y="2260242"/>
            <a:ext cx="613184" cy="50681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5207C-8490-479D-AE9D-C583E0D0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>
            <a:noAutofit/>
          </a:bodyPr>
          <a:lstStyle/>
          <a:p>
            <a:r>
              <a:rPr lang="it-IT" sz="3600" dirty="0"/>
              <a:t>Project Goals and </a:t>
            </a:r>
            <a:r>
              <a:rPr lang="it-IT" sz="3600" dirty="0" err="1"/>
              <a:t>Objectives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F66C-2F4E-4411-A6A3-054D4E809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382" y="1323693"/>
            <a:ext cx="5181600" cy="50665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WP1: </a:t>
            </a:r>
            <a:r>
              <a:rPr lang="it-IT" dirty="0" err="1"/>
              <a:t>Microstrip</a:t>
            </a:r>
            <a:r>
              <a:rPr lang="it-IT" dirty="0"/>
              <a:t> </a:t>
            </a:r>
            <a:r>
              <a:rPr lang="it-IT" dirty="0" err="1"/>
              <a:t>sapphire</a:t>
            </a:r>
            <a:r>
              <a:rPr lang="it-IT" dirty="0"/>
              <a:t> detector </a:t>
            </a:r>
            <a:br>
              <a:rPr lang="it-IT" dirty="0"/>
            </a:br>
            <a:r>
              <a:rPr lang="it-IT" dirty="0"/>
              <a:t>for ɣ </a:t>
            </a:r>
            <a:r>
              <a:rPr lang="it-IT" dirty="0" err="1"/>
              <a:t>beam</a:t>
            </a:r>
            <a:r>
              <a:rPr lang="it-IT" dirty="0"/>
              <a:t> monitoring</a:t>
            </a:r>
            <a:endParaRPr lang="en-GB" dirty="0"/>
          </a:p>
          <a:p>
            <a:r>
              <a:rPr lang="en-GB" dirty="0"/>
              <a:t>Measure laser intensity within O(2.5%)</a:t>
            </a:r>
            <a:br>
              <a:rPr lang="en-GB" dirty="0"/>
            </a:br>
            <a:r>
              <a:rPr lang="en-GB" dirty="0"/>
              <a:t>→ O(</a:t>
            </a:r>
            <a:r>
              <a:rPr lang="el-GR" dirty="0"/>
              <a:t>μ</a:t>
            </a:r>
            <a:r>
              <a:rPr lang="en-GB" dirty="0"/>
              <a:t>m) spatial resolution for Beam Profiling</a:t>
            </a:r>
          </a:p>
          <a:p>
            <a:r>
              <a:rPr lang="en-GB" dirty="0"/>
              <a:t>SFQED scattering resulting in large variations for  </a:t>
            </a:r>
            <a:br>
              <a:rPr lang="en-GB" dirty="0"/>
            </a:br>
            <a:r>
              <a:rPr lang="en-GB" dirty="0"/>
              <a:t>→ signals with high dynamic range</a:t>
            </a:r>
          </a:p>
          <a:p>
            <a:r>
              <a:rPr lang="en-GB" dirty="0"/>
              <a:t>High photon fluence (~10^10 GeV s-1)</a:t>
            </a:r>
            <a:br>
              <a:rPr lang="en-GB" dirty="0"/>
            </a:br>
            <a:r>
              <a:rPr lang="en-GB" dirty="0"/>
              <a:t>→ radiation-hard material</a:t>
            </a:r>
            <a:br>
              <a:rPr lang="en-GB" dirty="0"/>
            </a:br>
            <a:r>
              <a:rPr lang="en-GB" dirty="0"/>
              <a:t>→ strip readout allows to move the electronics readout away from the beam</a:t>
            </a:r>
          </a:p>
          <a:p>
            <a:r>
              <a:rPr lang="en-GB" dirty="0"/>
              <a:t>Need to cover gamma within (20 x 20) mm^2 in XY</a:t>
            </a:r>
            <a:br>
              <a:rPr lang="en-GB" dirty="0"/>
            </a:br>
            <a:r>
              <a:rPr lang="en-GB" dirty="0"/>
              <a:t>→ large size sensing area</a:t>
            </a:r>
          </a:p>
          <a:p>
            <a:pPr marL="0" indent="0">
              <a:buNone/>
            </a:pPr>
            <a:r>
              <a:rPr lang="it-IT" dirty="0" err="1"/>
              <a:t>Objectives</a:t>
            </a:r>
            <a:r>
              <a:rPr lang="it-IT" dirty="0"/>
              <a:t>:</a:t>
            </a:r>
          </a:p>
          <a:p>
            <a:r>
              <a:rPr lang="it-IT" dirty="0" err="1"/>
              <a:t>Optimise</a:t>
            </a:r>
            <a:r>
              <a:rPr lang="it-IT" dirty="0"/>
              <a:t> the detector design</a:t>
            </a:r>
          </a:p>
          <a:p>
            <a:pPr lvl="1"/>
            <a:r>
              <a:rPr lang="it-IT" dirty="0" err="1"/>
              <a:t>Metalization</a:t>
            </a:r>
            <a:r>
              <a:rPr lang="it-IT" dirty="0"/>
              <a:t>, pitch, </a:t>
            </a:r>
            <a:r>
              <a:rPr lang="it-IT" dirty="0" err="1"/>
              <a:t>thickness</a:t>
            </a:r>
            <a:endParaRPr lang="it-IT" dirty="0"/>
          </a:p>
          <a:p>
            <a:r>
              <a:rPr lang="it-IT" dirty="0" err="1"/>
              <a:t>Understand</a:t>
            </a:r>
            <a:r>
              <a:rPr lang="it-IT" dirty="0"/>
              <a:t> the </a:t>
            </a:r>
            <a:r>
              <a:rPr lang="it-IT" dirty="0" err="1"/>
              <a:t>anomalies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the </a:t>
            </a:r>
            <a:r>
              <a:rPr lang="it-IT" dirty="0" err="1"/>
              <a:t>testbeam</a:t>
            </a:r>
            <a:r>
              <a:rPr lang="it-IT" dirty="0"/>
              <a:t> </a:t>
            </a:r>
            <a:r>
              <a:rPr lang="it-IT" dirty="0" err="1"/>
              <a:t>campaigns</a:t>
            </a:r>
            <a:endParaRPr lang="it-IT" dirty="0"/>
          </a:p>
          <a:p>
            <a:pPr lvl="1"/>
            <a:r>
              <a:rPr lang="it-IT" dirty="0"/>
              <a:t>Cross talk, </a:t>
            </a:r>
            <a:r>
              <a:rPr lang="it-IT" dirty="0" err="1"/>
              <a:t>polarization</a:t>
            </a:r>
            <a:r>
              <a:rPr lang="it-IT" dirty="0"/>
              <a:t>, </a:t>
            </a:r>
            <a:r>
              <a:rPr lang="it-IT" dirty="0" err="1"/>
              <a:t>charge</a:t>
            </a:r>
            <a:r>
              <a:rPr lang="it-IT" dirty="0"/>
              <a:t> </a:t>
            </a:r>
            <a:r>
              <a:rPr lang="it-IT" dirty="0" err="1"/>
              <a:t>dependence</a:t>
            </a:r>
            <a:r>
              <a:rPr lang="it-IT" dirty="0"/>
              <a:t>, non-</a:t>
            </a:r>
            <a:r>
              <a:rPr lang="it-IT" dirty="0" err="1"/>
              <a:t>liearities</a:t>
            </a:r>
            <a:endParaRPr lang="it-IT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C7CA21-A43B-4A80-ADDD-23F77F50F868}"/>
              </a:ext>
            </a:extLst>
          </p:cNvPr>
          <p:cNvCxnSpPr/>
          <p:nvPr/>
        </p:nvCxnSpPr>
        <p:spPr>
          <a:xfrm>
            <a:off x="3062348" y="5475297"/>
            <a:ext cx="2318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ABFB43-5A94-78CB-6CEB-E1209DDB7408}"/>
              </a:ext>
            </a:extLst>
          </p:cNvPr>
          <p:cNvSpPr txBox="1">
            <a:spLocks/>
          </p:cNvSpPr>
          <p:nvPr/>
        </p:nvSpPr>
        <p:spPr>
          <a:xfrm>
            <a:off x="6595056" y="1051596"/>
            <a:ext cx="5181600" cy="3622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WP2: </a:t>
            </a:r>
            <a:r>
              <a:rPr lang="en-GB" dirty="0"/>
              <a:t>Luminosity Monitoring with Sapphire Detectors </a:t>
            </a:r>
            <a:endParaRPr lang="it-IT" dirty="0"/>
          </a:p>
          <a:p>
            <a:r>
              <a:rPr lang="en-GB" dirty="0"/>
              <a:t>Measure luminosity with &lt;1% stability</a:t>
            </a:r>
            <a:br>
              <a:rPr lang="en-GB" dirty="0"/>
            </a:br>
            <a:r>
              <a:rPr lang="en-GB" dirty="0"/>
              <a:t>  → single MIP peak to monitor degradation</a:t>
            </a:r>
          </a:p>
          <a:p>
            <a:r>
              <a:rPr lang="it-IT" dirty="0"/>
              <a:t>M</a:t>
            </a:r>
            <a:r>
              <a:rPr lang="en-GB" dirty="0" err="1"/>
              <a:t>aintain</a:t>
            </a:r>
            <a:r>
              <a:rPr lang="en-GB" dirty="0"/>
              <a:t> usable performance at 10^16 </a:t>
            </a:r>
            <a:r>
              <a:rPr lang="en-GB" dirty="0" err="1"/>
              <a:t>neq</a:t>
            </a:r>
            <a:r>
              <a:rPr lang="en-GB" dirty="0"/>
              <a:t> dose</a:t>
            </a:r>
            <a:br>
              <a:rPr lang="en-GB" dirty="0"/>
            </a:br>
            <a:r>
              <a:rPr lang="en-GB" dirty="0"/>
              <a:t>→ radiation hard detector and electronics (or off-detector)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Objectives</a:t>
            </a:r>
            <a:endParaRPr lang="en-GB" dirty="0"/>
          </a:p>
          <a:p>
            <a:r>
              <a:rPr lang="it-IT" dirty="0" err="1"/>
              <a:t>Develop</a:t>
            </a:r>
            <a:r>
              <a:rPr lang="it-IT" dirty="0"/>
              <a:t> a </a:t>
            </a:r>
            <a:r>
              <a:rPr lang="it-IT" dirty="0" err="1"/>
              <a:t>sapphire</a:t>
            </a:r>
            <a:r>
              <a:rPr lang="it-IT" dirty="0"/>
              <a:t> </a:t>
            </a:r>
            <a:r>
              <a:rPr lang="it-IT" dirty="0" err="1"/>
              <a:t>pad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, </a:t>
            </a:r>
            <a:r>
              <a:rPr lang="it-IT" dirty="0" err="1"/>
              <a:t>together</a:t>
            </a:r>
            <a:r>
              <a:rPr lang="it-IT" dirty="0"/>
              <a:t> with a </a:t>
            </a:r>
            <a:r>
              <a:rPr lang="en-GB" dirty="0"/>
              <a:t>CAEN A1426 preamplifier, allows for single MIP detection (S/N ~10)</a:t>
            </a:r>
          </a:p>
          <a:p>
            <a:r>
              <a:rPr lang="it-IT" dirty="0"/>
              <a:t>Study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-hard on-detector </a:t>
            </a:r>
            <a:r>
              <a:rPr lang="it-IT" dirty="0" err="1"/>
              <a:t>solutions</a:t>
            </a:r>
            <a:r>
              <a:rPr lang="it-IT" dirty="0"/>
              <a:t> to reduce </a:t>
            </a:r>
            <a:r>
              <a:rPr lang="it-IT" dirty="0" err="1"/>
              <a:t>migration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lang="en-GB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72F3B3A-4A40-4CC8-AF33-4964D0A8D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70" y="4263637"/>
            <a:ext cx="3320730" cy="21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040EC-96FF-7CF1-76B3-20623813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WP1: Microstrip sapphire detector for ɣ beam monitoring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8AA74-6796-5550-0721-F2B77841EE98}"/>
              </a:ext>
            </a:extLst>
          </p:cNvPr>
          <p:cNvSpPr txBox="1">
            <a:spLocks/>
          </p:cNvSpPr>
          <p:nvPr/>
        </p:nvSpPr>
        <p:spPr>
          <a:xfrm>
            <a:off x="669897" y="1981472"/>
            <a:ext cx="10425252" cy="4805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measure </a:t>
            </a:r>
            <a:r>
              <a:rPr lang="en-GB" dirty="0"/>
              <a:t>the cross-talk of </a:t>
            </a:r>
            <a:r>
              <a:rPr lang="en-GB" dirty="0">
                <a:solidFill>
                  <a:srgbClr val="FFC000"/>
                </a:solidFill>
              </a:rPr>
              <a:t>flat flexible cable </a:t>
            </a:r>
            <a:r>
              <a:rPr lang="en-GB" dirty="0"/>
              <a:t>(FFC) with new interleaved signal-GND topology, compare with </a:t>
            </a:r>
            <a:r>
              <a:rPr lang="en-GB" dirty="0">
                <a:solidFill>
                  <a:srgbClr val="FF0000"/>
                </a:solidFill>
              </a:rPr>
              <a:t>micro coaxial </a:t>
            </a:r>
            <a:r>
              <a:rPr lang="en-GB" dirty="0"/>
              <a:t>(high cost)</a:t>
            </a:r>
          </a:p>
          <a:p>
            <a:r>
              <a:rPr lang="en-GB" dirty="0"/>
              <a:t>redesign the sensor PCB and the patch panel to accommodate for the new solution</a:t>
            </a:r>
          </a:p>
          <a:p>
            <a:r>
              <a:rPr lang="en-GB" dirty="0"/>
              <a:t>procure and manufacture the microstrip sensor</a:t>
            </a:r>
          </a:p>
          <a:p>
            <a:r>
              <a:rPr lang="en-GB" dirty="0"/>
              <a:t>test alternative electronics based on Werooc </a:t>
            </a:r>
            <a:r>
              <a:rPr lang="en-GB" err="1"/>
              <a:t>PsiRoc</a:t>
            </a:r>
            <a:r>
              <a:rPr lang="en-GB"/>
              <a:t> ASIC</a:t>
            </a:r>
          </a:p>
          <a:p>
            <a:pPr lvl="1"/>
            <a:r>
              <a:rPr lang="it-IT"/>
              <a:t>M</a:t>
            </a:r>
            <a:r>
              <a:rPr lang="en-GB"/>
              <a:t>ore linear charge integration expected</a:t>
            </a:r>
            <a:endParaRPr lang="en-GB" dirty="0"/>
          </a:p>
          <a:p>
            <a:r>
              <a:rPr lang="en-GB" dirty="0"/>
              <a:t>assemble the detector setup (sapphire bonding, connections, front-end)</a:t>
            </a:r>
          </a:p>
          <a:p>
            <a:r>
              <a:rPr lang="en-GB" dirty="0"/>
              <a:t>characterize the performance of </a:t>
            </a:r>
            <a:r>
              <a:rPr lang="en-GB"/>
              <a:t>the optimal </a:t>
            </a:r>
            <a:r>
              <a:rPr lang="en-GB" dirty="0"/>
              <a:t>system at a beam facility</a:t>
            </a:r>
            <a:br>
              <a:rPr lang="en-GB" dirty="0"/>
            </a:b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3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D80BAD4-77E4-5EF1-4FCF-40C83DC7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WP2: </a:t>
            </a:r>
            <a:r>
              <a:rPr lang="en-GB" dirty="0"/>
              <a:t>Luminosity Monitoring with Sapphire Detectors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21D43C7-1163-B338-4E33-F07BAE20E03A}"/>
              </a:ext>
            </a:extLst>
          </p:cNvPr>
          <p:cNvSpPr txBox="1">
            <a:spLocks/>
          </p:cNvSpPr>
          <p:nvPr/>
        </p:nvSpPr>
        <p:spPr>
          <a:xfrm>
            <a:off x="838199" y="1976906"/>
            <a:ext cx="10211873" cy="451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2026: </a:t>
            </a:r>
            <a:r>
              <a:rPr lang="it-IT" dirty="0" err="1"/>
              <a:t>increse</a:t>
            </a:r>
            <a:r>
              <a:rPr lang="it-IT" dirty="0"/>
              <a:t> detector </a:t>
            </a:r>
            <a:r>
              <a:rPr lang="it-IT" dirty="0" err="1"/>
              <a:t>charge</a:t>
            </a:r>
            <a:r>
              <a:rPr lang="it-IT" dirty="0"/>
              <a:t> to work </a:t>
            </a:r>
            <a:r>
              <a:rPr lang="en-GB" dirty="0"/>
              <a:t>A1426 preamplifier</a:t>
            </a:r>
            <a:r>
              <a:rPr lang="it-IT" dirty="0"/>
              <a:t> </a:t>
            </a:r>
          </a:p>
          <a:p>
            <a:r>
              <a:rPr lang="en-GB" dirty="0"/>
              <a:t>Design a sapphire pointing detector: 1 x 1 mm</a:t>
            </a:r>
            <a:r>
              <a:rPr lang="en-GB"/>
              <a:t>^2 </a:t>
            </a:r>
            <a:r>
              <a:rPr lang="en-GB" dirty="0"/>
              <a:t>cross section, 18 mm long. C = 1.6 pF</a:t>
            </a:r>
          </a:p>
          <a:p>
            <a:pPr lvl="1"/>
            <a:r>
              <a:rPr lang="en-GB" dirty="0"/>
              <a:t>yield: ~22 e⁻/</a:t>
            </a:r>
            <a:r>
              <a:rPr lang="en-GB" dirty="0" err="1"/>
              <a:t>μm</a:t>
            </a:r>
            <a:r>
              <a:rPr lang="en-GB" dirty="0"/>
              <a:t>, -&gt; ~1.1 e⁻/</a:t>
            </a:r>
            <a:r>
              <a:rPr lang="en-GB" dirty="0" err="1"/>
              <a:t>μm</a:t>
            </a:r>
            <a:r>
              <a:rPr lang="en-GB" dirty="0"/>
              <a:t> when considering ~5% CCE.</a:t>
            </a:r>
          </a:p>
          <a:p>
            <a:r>
              <a:rPr lang="it-IT" dirty="0" err="1"/>
              <a:t>Cut</a:t>
            </a:r>
            <a:r>
              <a:rPr lang="it-IT" dirty="0"/>
              <a:t>, </a:t>
            </a:r>
            <a:r>
              <a:rPr lang="it-IT" dirty="0" err="1"/>
              <a:t>metalize</a:t>
            </a:r>
            <a:r>
              <a:rPr lang="it-IT" dirty="0"/>
              <a:t> and </a:t>
            </a:r>
            <a:r>
              <a:rPr lang="it-IT" dirty="0" err="1"/>
              <a:t>assemble</a:t>
            </a:r>
            <a:r>
              <a:rPr lang="it-IT" dirty="0"/>
              <a:t> the </a:t>
            </a:r>
            <a:r>
              <a:rPr lang="it-IT" dirty="0" err="1"/>
              <a:t>sensor</a:t>
            </a:r>
            <a:endParaRPr lang="it-IT" dirty="0"/>
          </a:p>
          <a:p>
            <a:r>
              <a:rPr lang="it-IT" dirty="0"/>
              <a:t>Test with a source and with </a:t>
            </a:r>
            <a:r>
              <a:rPr lang="en-GB" dirty="0"/>
              <a:t>CAEN A1426</a:t>
            </a:r>
          </a:p>
          <a:p>
            <a:pPr lvl="1"/>
            <a:r>
              <a:rPr lang="en-GB" dirty="0"/>
              <a:t> with ~2000 e⁻ RMS noise -&gt; </a:t>
            </a:r>
            <a:r>
              <a:rPr lang="it-IT" dirty="0"/>
              <a:t>S/N &gt; 10</a:t>
            </a:r>
          </a:p>
          <a:p>
            <a:r>
              <a:rPr lang="it-IT" dirty="0"/>
              <a:t>2-sensor </a:t>
            </a:r>
            <a:r>
              <a:rPr lang="it-IT" dirty="0" err="1"/>
              <a:t>coincidence</a:t>
            </a:r>
            <a:r>
              <a:rPr lang="it-IT" dirty="0"/>
              <a:t> </a:t>
            </a:r>
            <a:r>
              <a:rPr lang="it-IT" dirty="0" err="1"/>
              <a:t>evaluation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2B818-4CE1-4E96-85FD-82B809BA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149" y="4033097"/>
            <a:ext cx="3979178" cy="14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1142</Words>
  <Application>Microsoft Office PowerPoint</Application>
  <PresentationFormat>Widescreen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Sapphire detectors for Luminosity and Beam Profiling(SLBP)</vt:lpstr>
      <vt:lpstr>Sapphire R&amp;D</vt:lpstr>
      <vt:lpstr>Tests with alpha particles and X-rays</vt:lpstr>
      <vt:lpstr>Room temperature CCE α-source (Padua) and e-beam (LNF-INFN)</vt:lpstr>
      <vt:lpstr>Testbeam setup and results</vt:lpstr>
      <vt:lpstr>Testbeam open questions</vt:lpstr>
      <vt:lpstr>Project Goals and Objectives</vt:lpstr>
      <vt:lpstr>WP1: Microstrip sapphire detector for ɣ beam monitoring</vt:lpstr>
      <vt:lpstr>WP2: Luminosity Monitoring with Sapphire Detectors </vt:lpstr>
      <vt:lpstr>WP2: Integrating detector and FW electronics</vt:lpstr>
      <vt:lpstr>Person power and requests in 2026</vt:lpstr>
      <vt:lpstr>Backup</vt:lpstr>
      <vt:lpstr>The DiaTHEMA (Diamond, Thermal &amp; Harsh Environment Materials &amp; Applications) Lab</vt:lpstr>
      <vt:lpstr>Sapphire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Sapphire detectors for Luminosity and Beam Profiling (SLBP)</dc:title>
  <dc:creator>Federico Lasagni</dc:creator>
  <cp:lastModifiedBy>Federico Lasagni</cp:lastModifiedBy>
  <cp:revision>13</cp:revision>
  <dcterms:created xsi:type="dcterms:W3CDTF">2025-07-10T09:51:27Z</dcterms:created>
  <dcterms:modified xsi:type="dcterms:W3CDTF">2025-08-26T09:12:16Z</dcterms:modified>
</cp:coreProperties>
</file>