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4"/>
  </p:notesMasterIdLst>
  <p:sldIdLst>
    <p:sldId id="261" r:id="rId3"/>
    <p:sldId id="260" r:id="rId4"/>
    <p:sldId id="259" r:id="rId5"/>
    <p:sldId id="25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414" r:id="rId21"/>
    <p:sldId id="405" r:id="rId22"/>
    <p:sldId id="4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30" autoAdjust="0"/>
    <p:restoredTop sz="91429"/>
  </p:normalViewPr>
  <p:slideViewPr>
    <p:cSldViewPr snapToGrid="0">
      <p:cViewPr>
        <p:scale>
          <a:sx n="78" d="100"/>
          <a:sy n="78" d="100"/>
        </p:scale>
        <p:origin x="22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74AE-3C3A-5E47-A8A3-D2DFD86B1B9A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5F000-F42F-5B41-A378-101CA7F4A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1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05D1A-F6B7-5E4F-A769-B70C6991007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31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6D95-DFC6-7F2E-766C-516A84F6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7F5F5-7376-FCE6-2930-E64B58D17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EBF9B2-EAC3-CD97-8704-D78B9460C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1" name="Picture 20" descr="Agenzia Spaziale Italiana - Wikipedia">
            <a:extLst>
              <a:ext uri="{FF2B5EF4-FFF2-40B4-BE49-F238E27FC236}">
                <a16:creationId xmlns:a16="http://schemas.microsoft.com/office/drawing/2014/main" id="{7BF32790-90AB-4A3A-0DBF-5FFA81C8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2D274-87ED-7A1E-6A60-406E444D2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with a camera on it&#10;&#10;AI-generated content may be incorrect.">
            <a:extLst>
              <a:ext uri="{FF2B5EF4-FFF2-40B4-BE49-F238E27FC236}">
                <a16:creationId xmlns:a16="http://schemas.microsoft.com/office/drawing/2014/main" id="{EEAC5B57-B840-4EAB-962F-82E965ABC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89" y="276270"/>
            <a:ext cx="1097280" cy="109728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5442F92B-3B27-6179-D5DE-B90DA21796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6" y="240023"/>
            <a:ext cx="1737360" cy="70795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E89B15C-1B54-917A-0C75-52EFE4E07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8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DDD0-E525-1602-F1C8-F10B8101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8F316-6155-E49F-00D3-E7C0AD23F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923B9-C4CA-9174-221B-13281BD03B9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FEFDD-4E18-2C16-3A87-9833656E3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2819DE-7EBA-59AB-F02B-12B6DE5A6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5308-CE04-6808-FC15-FFDEC1AD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70261-70B4-5AC7-2ABC-C5264891A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18B16-D1DC-789B-E037-4C4F05FA8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2A9B9-B3F7-7470-AFC8-78EB0B731515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65C66-5884-E175-9CF9-73B7D916C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87EB90EB-CE00-CD20-0F8E-FD002E6A50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86CE-28AD-4CCF-9832-98865AF69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1156D-6EB9-C132-8B70-9CE379FC6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7C7E06F-D35D-CBD5-D139-213D7451C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6102A2-1550-424E-519C-6D0B9AF4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E1264F-57D3-49F9-8D1D-691BD080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778C3E-5DEF-7CA6-D34A-F4570CB8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7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37B43-9C98-5610-7A8F-F86094B6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59A3BC-5D17-B3BE-86BC-393D69B34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57BD4-9E94-5F9C-EDE6-8B391C9DA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E53F4C-CD93-31C4-95B6-13163CCA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473F63-ED03-0625-1488-533CBC86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382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208A87-4613-D116-13F6-D8C341AE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4C6CBA-50DA-F6EA-8091-48A41A43D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57BE16-9CD0-5DE6-3FC7-3D2D2BB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54D00B-E65D-29FA-B475-2C2B6E04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6126EC-83B6-6199-0285-03CD474C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73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30F620-9FE2-317A-2287-CB195F62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803440-8331-D424-D417-9B322229A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D703F9-81AC-4EF3-C6E2-03CEA22D8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BD8094-AB55-7C06-6D15-0FEE827AF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3B6AD9-407A-B0F7-6307-65FA470F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D96666-BEBB-AC44-5CF4-6DB497564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89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3631C-AED9-5C67-7F97-DE139233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13ABF4-BAA1-FAD9-7D28-762E8B705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E34A24F-3C5C-C5A8-5A74-A7D4CFAD7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1906A7-F427-5B07-4FD5-12D0B8FA1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66A423-DFB0-85BC-34DA-C27F1A402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02AF94-1FCE-05B4-6EEE-7B2D8C78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EE8E716-5503-3472-51C8-3E6C8B36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35B5FAB-BB13-BA2F-E9EC-6F3B42C7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744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DF8FC3-A943-E28C-0884-872FF2AB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8E9DEF-78B9-585E-0E42-2ED00A41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A3E358-7B27-B2D6-EA22-CDB763438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F2BAC49-2FA8-052A-B60A-3E5672A6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35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DC96D1E-2A20-F4BF-5ABE-65288B20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5B1F80-0788-1988-2753-55190288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81E611-F734-7FBD-C0B7-36A001DC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24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B79935-9A54-4DBE-137F-C0911EB9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C01842-8FB7-7053-2C06-968293605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EB51F2-ED1A-55AC-4481-65E1BA9DE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AD3DEB-4CBA-0855-F123-115E7F48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0E28AF-D2D6-C888-1AA3-B111699A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8D482D-E4CA-DC6A-E2E8-362E2D53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56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A4AD-CFC1-EF65-DAEE-C7B864C3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8C55-92C1-F593-3972-F621D1A8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47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2B1FA-8022-5239-CC70-D939841E9559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5599D68-2F21-6EA2-A03A-EC8746F61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A884CD2C-8265-0240-83CA-1EF5DA4598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909160-E096-1A05-2CFE-1DBFE341C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00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D24B88-7F72-208C-2F60-32D63CDA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33ABFB6-9313-DA28-A0ED-DF544F0B5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AFE400-187B-9C68-A43B-D404EAA36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0EAA17-FDA2-4C28-D44A-18815938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1FB84A-EA96-CD37-54DE-7A04CD09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9FC376-05A9-1C6D-045E-1DE27E94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865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9F708E-9CBD-7251-0567-015E0BB6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7B08E6-A973-4F44-8C97-DDF26D8D9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6A5BF0-0918-EAE6-0A85-1AA85F6B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E86276-E615-869D-A79D-ED387AE4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80E9C-F58D-8F29-4B12-52893E2B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95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D4B3AE-9499-E150-B676-F0AC5B412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8CB222-521D-B59C-357E-A9A78B4A4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80E3A8-8B61-4780-D048-DD194381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6C0CB2-0299-CB4F-C710-198432EF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6CD8D8-6286-48F4-AFFC-2365F3E5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79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976B-328A-4DC9-84CD-CC14684C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E320D-5CAB-13CF-B824-97022292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81ACBF-BE29-6FFD-CCA2-574507B8B4F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1A488-13E1-D836-856A-5B1EE3810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644518E3-7DE5-4495-09A8-B880315A17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648BC-2AC1-82AB-2594-10E360C82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5408-EABB-FF07-E646-CE7FD246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12B0-5985-A779-DFB1-5E5EF6853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7D72-37FB-D409-48CA-94D33046C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3B9EC-B8FE-B9E2-A069-D30EE642D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D9EB4-A5F9-48E7-0D93-2D8020EA5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29BE7441-6A0C-2EEE-7B51-8228BAF7F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1167B-E71C-420F-A74F-A3FA52E23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1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65E8-669E-5BA9-870E-BCE9211A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AA19-05A5-4ACD-E87F-CAD0A755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4BC27-53D1-A2BC-6B16-C8A11EAF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B7CBD-7C0F-CC5E-57CE-22DA9687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500F6-A41C-5A75-92A2-FC16F785E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0BC84-B72C-C677-75E6-C9723978A3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1657382-877C-75CC-E33E-E2EB91F25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D7BBE807-B029-A936-FFB9-2E7C0EA703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2D9BE0-B499-2301-857E-DE0C900812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98D5-59D0-33F7-9536-087DE2C6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5533-E48F-4C7E-C7D2-01F9C828E9B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85DE7-01FD-0D0C-FD75-64AA39417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2" name="Picture 11" descr="Agenzia Spaziale Italiana - Wikipedia">
            <a:extLst>
              <a:ext uri="{FF2B5EF4-FFF2-40B4-BE49-F238E27FC236}">
                <a16:creationId xmlns:a16="http://schemas.microsoft.com/office/drawing/2014/main" id="{C0FBF9BF-5B6F-95A4-D8D4-3A33B1B01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448167-0DC4-E2C3-D54A-8C90DC023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0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2E43AB-3074-D521-879D-ECED9F96085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46D7275-E377-CE5D-BE19-AC0657FE40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3" name="Picture 22" descr="Agenzia Spaziale Italiana - Wikipedia">
            <a:extLst>
              <a:ext uri="{FF2B5EF4-FFF2-40B4-BE49-F238E27FC236}">
                <a16:creationId xmlns:a16="http://schemas.microsoft.com/office/drawing/2014/main" id="{6C81398E-DDAD-2E25-0078-D1849360E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1391CD8-1DFA-83FD-F82E-93B04B04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5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2F4A-63AA-5A34-6807-5870E3C7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A6EE-75F0-F90F-AB8F-3815FAA7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93963-45DF-D374-92D5-0A3FB617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C69727-5B7C-84F5-559C-AC7B76834124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77D89-DF92-0DE7-D6E8-3F6B7CB5D1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CB89B5-3F39-1562-6325-595AB4D20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00E295-4A0F-32AD-8C29-912D646EF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3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9977-2E72-B48D-6A61-0242CFD1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5CFF5-66E3-0E21-5866-CAE775F98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5CFAD-88C4-8ECA-675D-C0306507C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ED1CBE-95AB-23F5-8AA8-8978EFDF8A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B23CD-DC9C-3B37-E776-6AD83F35E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1E9E9AA6-A216-9771-8D77-B35DD0EDB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251D04-793F-1A73-8FBD-3A44A71F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;p27">
            <a:extLst>
              <a:ext uri="{FF2B5EF4-FFF2-40B4-BE49-F238E27FC236}">
                <a16:creationId xmlns:a16="http://schemas.microsoft.com/office/drawing/2014/main" id="{32445029-29B5-4F93-E2D0-D764E59F7685}"/>
              </a:ext>
            </a:extLst>
          </p:cNvPr>
          <p:cNvSpPr/>
          <p:nvPr userDrawn="1"/>
        </p:nvSpPr>
        <p:spPr>
          <a:xfrm>
            <a:off x="147900" y="164903"/>
            <a:ext cx="11896200" cy="6667500"/>
          </a:xfrm>
          <a:prstGeom prst="roundRect">
            <a:avLst>
              <a:gd name="adj" fmla="val 3619"/>
            </a:avLst>
          </a:prstGeom>
          <a:solidFill>
            <a:schemeClr val="lt1"/>
          </a:solidFill>
          <a:ln w="381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18C1-2B2B-07CC-F087-CDFE6AA1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98082-0490-339E-0407-37EE8D2A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oogle Shape;12;p27">
            <a:extLst>
              <a:ext uri="{FF2B5EF4-FFF2-40B4-BE49-F238E27FC236}">
                <a16:creationId xmlns:a16="http://schemas.microsoft.com/office/drawing/2014/main" id="{EC34E5D6-8C23-05A5-5AB5-63DFB7EBF169}"/>
              </a:ext>
            </a:extLst>
          </p:cNvPr>
          <p:cNvSpPr/>
          <p:nvPr userDrawn="1"/>
        </p:nvSpPr>
        <p:spPr>
          <a:xfrm>
            <a:off x="11547032" y="6279937"/>
            <a:ext cx="395363" cy="3712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4D518CBC-C263-4F86-8A9E-C84EE8F3BB02}" type="slidenum">
              <a:rPr lang="en-US" sz="1400" smtClean="0">
                <a:solidFill>
                  <a:schemeClr val="accent1">
                    <a:lumMod val="50000"/>
                  </a:schemeClr>
                </a:solidFill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t>‹N›</a:t>
            </a:fld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10DD974-0D65-22A5-A6A1-0AA708E9F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4291C2-2331-189B-E25B-304F94FF8000}"/>
              </a:ext>
            </a:extLst>
          </p:cNvPr>
          <p:cNvSpPr txBox="1">
            <a:spLocks/>
          </p:cNvSpPr>
          <p:nvPr userDrawn="1"/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777777"/>
                </a:solidFill>
                <a:latin typeface="Liberation Sans"/>
              </a:rPr>
              <a:t>7° Meeting Nazionale Collaborazione Euclid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1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9B2B46-736C-8130-00B4-9B7EDC2D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342903-6F7B-AE07-4079-71F0E917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F0535B-311F-5132-19ED-C1C6CF785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D6E90-FAB7-2E45-9D08-50EE874BDA23}" type="datetimeFigureOut">
              <a:rPr lang="it-IT" smtClean="0"/>
              <a:t>01/09/25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EA4B2-F230-6487-E75B-83367B2AE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20271C-DE3A-712E-1ED2-32AACE4AD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AFFD7-F491-C64E-B078-C2B7149192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9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clid.roe.ac.uk/projects/ssoswg/wiki/Self_Organizing_Maps?parent=Wik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#abs/2025A%26A...694A.116N/abstract" TargetMode="External"/><Relationship Id="rId2" Type="http://schemas.openxmlformats.org/officeDocument/2006/relationships/hyperlink" Target="https://euclid.roe.ac.uk/projects/ssoswg/wiki/Self_Organizing_Maps?parent=Wik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0D-8E68-5191-A10B-90E931D5E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086" y="3574824"/>
            <a:ext cx="9677400" cy="2387600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4000" b="1" dirty="0"/>
              <a:t>INFN@LECCE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>
                <a:solidFill>
                  <a:srgbClr val="FF0000"/>
                </a:solidFill>
              </a:rPr>
              <a:t>Solar System Object SWG</a:t>
            </a:r>
            <a:br>
              <a:rPr lang="en-US" sz="4000" b="1" dirty="0">
                <a:solidFill>
                  <a:srgbClr val="FF0000"/>
                </a:solidFill>
              </a:rPr>
            </a:b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/>
              <a:t>Status: present results, future and spin-off</a:t>
            </a:r>
            <a:br>
              <a:rPr lang="en-US" sz="4000" b="1" dirty="0">
                <a:solidFill>
                  <a:srgbClr val="FF0000"/>
                </a:solidFill>
              </a:rPr>
            </a:br>
            <a:br>
              <a:rPr lang="en-US" sz="4000" b="1" dirty="0">
                <a:solidFill>
                  <a:srgbClr val="FF0000"/>
                </a:solidFill>
              </a:rPr>
            </a:br>
            <a:br>
              <a:rPr lang="en-US" sz="4000" b="1" dirty="0"/>
            </a:br>
            <a:r>
              <a:rPr lang="en-US" sz="4000" b="1" dirty="0"/>
              <a:t>SWG LU</a:t>
            </a: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85EAC-9446-590B-47B2-6FB7775CE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786" y="5202238"/>
            <a:ext cx="9144000" cy="1655762"/>
          </a:xfrm>
        </p:spPr>
        <p:txBody>
          <a:bodyPr>
            <a:normAutofit/>
          </a:bodyPr>
          <a:lstStyle/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AA. Nucita,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A. Franco</a:t>
            </a:r>
            <a:r>
              <a:rPr lang="it-IT" dirty="0">
                <a:solidFill>
                  <a:schemeClr val="bg1"/>
                </a:solidFill>
              </a:rPr>
              <a:t>,, </a:t>
            </a:r>
            <a:r>
              <a:rPr lang="it-IT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F</a:t>
            </a:r>
            <a:r>
              <a:rPr lang="it-IT" dirty="0">
                <a:solidFill>
                  <a:schemeClr val="bg2">
                    <a:lumMod val="50000"/>
                    <a:lumOff val="50000"/>
                  </a:schemeClr>
                </a:solidFill>
              </a:rPr>
              <a:t>. De Paolis, </a:t>
            </a:r>
            <a:r>
              <a:rPr lang="it-IT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F</a:t>
            </a:r>
            <a:r>
              <a:rPr lang="it-IT" dirty="0">
                <a:solidFill>
                  <a:schemeClr val="bg2">
                    <a:lumMod val="50000"/>
                    <a:lumOff val="50000"/>
                  </a:schemeClr>
                </a:solidFill>
              </a:rPr>
              <a:t>. </a:t>
            </a:r>
            <a:r>
              <a:rPr lang="it-IT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Strafella</a:t>
            </a:r>
            <a:r>
              <a:rPr lang="it-IT" dirty="0">
                <a:solidFill>
                  <a:schemeClr val="bg2">
                    <a:lumMod val="50000"/>
                    <a:lumOff val="50000"/>
                  </a:schemeClr>
                </a:solidFill>
              </a:rPr>
              <a:t>,</a:t>
            </a:r>
            <a:r>
              <a:rPr lang="it-IT" dirty="0">
                <a:solidFill>
                  <a:schemeClr val="bg1"/>
                </a:solidFill>
              </a:rPr>
              <a:t> S. </a:t>
            </a:r>
            <a:r>
              <a:rPr lang="it-IT" dirty="0" err="1">
                <a:solidFill>
                  <a:schemeClr val="bg1"/>
                </a:solidFill>
              </a:rPr>
              <a:t>Sacquegna,</a:t>
            </a:r>
            <a:r>
              <a:rPr lang="it-IT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E.Orofino</a:t>
            </a:r>
            <a:r>
              <a:rPr lang="it-IT" dirty="0">
                <a:solidFill>
                  <a:schemeClr val="bg2">
                    <a:lumMod val="50000"/>
                    <a:lumOff val="50000"/>
                  </a:schemeClr>
                </a:solidFill>
              </a:rPr>
              <a:t>, M. D’Elia, </a:t>
            </a:r>
            <a:r>
              <a:rPr lang="it-IT" dirty="0" err="1">
                <a:solidFill>
                  <a:schemeClr val="bg2">
                    <a:lumMod val="50000"/>
                    <a:lumOff val="50000"/>
                  </a:schemeClr>
                </a:solidFill>
              </a:rPr>
              <a:t>E.Portaluti</a:t>
            </a:r>
            <a:endParaRPr lang="it-IT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F310639-6771-013E-A3FB-4957E5E357CB}"/>
              </a:ext>
            </a:extLst>
          </p:cNvPr>
          <p:cNvSpPr txBox="1">
            <a:spLocks/>
          </p:cNvSpPr>
          <p:nvPr/>
        </p:nvSpPr>
        <p:spPr>
          <a:xfrm>
            <a:off x="1643743" y="290535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9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B30E8E-CEDE-2C19-76B2-71FECB111BB2}"/>
              </a:ext>
            </a:extLst>
          </p:cNvPr>
          <p:cNvSpPr txBox="1"/>
          <p:nvPr/>
        </p:nvSpPr>
        <p:spPr>
          <a:xfrm>
            <a:off x="168966" y="271893"/>
            <a:ext cx="11854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prstClr val="white"/>
                </a:solidFill>
                <a:highlight>
                  <a:srgbClr val="FF0000"/>
                </a:highlight>
                <a:latin typeface="Helvetica" pitchFamily="2" charset="0"/>
              </a:rPr>
              <a:t>A PREDICTIVE SOM</a:t>
            </a:r>
          </a:p>
          <a:p>
            <a:pPr>
              <a:defRPr/>
            </a:pPr>
            <a:endParaRPr lang="it-IT" dirty="0">
              <a:solidFill>
                <a:schemeClr val="bg1"/>
              </a:solidFill>
              <a:highlight>
                <a:srgbClr val="FF0000"/>
              </a:highlight>
              <a:latin typeface="Helvetica" pitchFamily="2" charset="0"/>
            </a:endParaRPr>
          </a:p>
          <a:p>
            <a:pPr>
              <a:defRPr/>
            </a:pP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has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been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implemented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with an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early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stopping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feature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thus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allowing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the net to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classify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new data.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EBF4849-7F09-9E89-4869-07817956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12909" y="2713600"/>
            <a:ext cx="4396317" cy="16516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98A0AAF-F14C-DF86-A539-BEC690B7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646" y="1233881"/>
            <a:ext cx="4751916" cy="47317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6227DD8-F699-863E-4A9B-141260CAC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2" r="22729"/>
          <a:stretch/>
        </p:blipFill>
        <p:spPr>
          <a:xfrm rot="5400000">
            <a:off x="7724068" y="1868990"/>
            <a:ext cx="4955459" cy="3461519"/>
          </a:xfrm>
          <a:prstGeom prst="rect">
            <a:avLst/>
          </a:prstGeom>
        </p:spPr>
      </p:pic>
      <p:sp>
        <p:nvSpPr>
          <p:cNvPr id="14" name="Freccia giù 13">
            <a:extLst>
              <a:ext uri="{FF2B5EF4-FFF2-40B4-BE49-F238E27FC236}">
                <a16:creationId xmlns:a16="http://schemas.microsoft.com/office/drawing/2014/main" id="{3ED3C3AD-2621-EDD8-DE11-DCEF388970CE}"/>
              </a:ext>
            </a:extLst>
          </p:cNvPr>
          <p:cNvSpPr/>
          <p:nvPr/>
        </p:nvSpPr>
        <p:spPr>
          <a:xfrm rot="16200000">
            <a:off x="7614950" y="2910934"/>
            <a:ext cx="858377" cy="774537"/>
          </a:xfrm>
          <a:prstGeom prst="downArrow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ccia giù 14">
            <a:extLst>
              <a:ext uri="{FF2B5EF4-FFF2-40B4-BE49-F238E27FC236}">
                <a16:creationId xmlns:a16="http://schemas.microsoft.com/office/drawing/2014/main" id="{E2852AF4-2E9D-2D1C-FFCD-05FC05AF03FA}"/>
              </a:ext>
            </a:extLst>
          </p:cNvPr>
          <p:cNvSpPr/>
          <p:nvPr/>
        </p:nvSpPr>
        <p:spPr>
          <a:xfrm rot="16200000">
            <a:off x="2045888" y="2850432"/>
            <a:ext cx="858377" cy="774537"/>
          </a:xfrm>
          <a:prstGeom prst="downArrow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4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88DA91A-AF45-070A-A95E-6927205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340273" cy="42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4361F5-EC3A-5E50-A215-05CA48B0A618}"/>
              </a:ext>
            </a:extLst>
          </p:cNvPr>
          <p:cNvSpPr txBox="1"/>
          <p:nvPr/>
        </p:nvSpPr>
        <p:spPr>
          <a:xfrm>
            <a:off x="293914" y="3513884"/>
            <a:ext cx="6225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ANALYSIS on a ESA DATALAB (first pilot study on INFN server)</a:t>
            </a: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2 PhD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students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full time (M.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Pontinen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S.Sacquegna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) </a:t>
            </a: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1 Fellow (A. Franco)</a:t>
            </a:r>
          </a:p>
        </p:txBody>
      </p:sp>
      <p:pic>
        <p:nvPicPr>
          <p:cNvPr id="10" name="Immagine 9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1BCA19C6-233F-5E4D-11F6-B38AA717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968" y="3895097"/>
            <a:ext cx="6080333" cy="29629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706967C-8EB4-775E-52FF-7A1ADEDA2EEE}"/>
              </a:ext>
            </a:extLst>
          </p:cNvPr>
          <p:cNvSpPr txBox="1">
            <a:spLocks/>
          </p:cNvSpPr>
          <p:nvPr/>
        </p:nvSpPr>
        <p:spPr>
          <a:xfrm>
            <a:off x="9613556" y="4681526"/>
            <a:ext cx="2107488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Helvetica Neue"/>
                <a:cs typeface="Helvetica Neue"/>
                <a:sym typeface="Helvetica Neue"/>
              </a:rPr>
              <a:t>Good astrometric correction is a must for SSO studies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B5EDD9-A4F7-8EA7-2F06-5C46D04BF8C0}"/>
              </a:ext>
            </a:extLst>
          </p:cNvPr>
          <p:cNvSpPr txBox="1"/>
          <p:nvPr/>
        </p:nvSpPr>
        <p:spPr>
          <a:xfrm>
            <a:off x="299492" y="164198"/>
            <a:ext cx="6413022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alibri" panose="020F0502020204030204"/>
                <a:hlinkClick r:id="rId4"/>
              </a:rPr>
              <a:t>(R. Vavreck, B. Carry, M. Granvik, B. Altieri et al): PDC planning and data acquisition</a:t>
            </a:r>
            <a:endParaRPr lang="it-IT" b="1" dirty="0">
              <a:solidFill>
                <a:prstClr val="black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During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the PDC,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target fields with ecliptic longitude in range  ~6.5 – 14.8 degrees will be observed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Dec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23rd -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Dec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 31°)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patch is fully centered on the ecliptic plane, the height of the patch is ~ 3 x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FoV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MJD from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60301.8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 60309.58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OBSID from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66202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to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66350</a:t>
            </a: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Analysis of the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PDC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observation IDs (above) 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terminated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using the described pipeline (Source Extractor,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Astrometry.net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Scamp,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SSOFinder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StreakDet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). 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We could claim that this pilot study was a success and we continue…</a:t>
            </a: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054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:a16="http://schemas.microsoft.com/office/drawing/2014/main" id="{A9A3F0BC-AA45-39A3-368D-C3728E31E80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F82465B6-839A-01E2-6958-19F922969CC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9A20338-0F33-DF1F-04D9-832F74C55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091"/>
            <a:ext cx="12192000" cy="395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6559E9-6C34-D1D3-6914-3CC71BBBEDF0}"/>
              </a:ext>
            </a:extLst>
          </p:cNvPr>
          <p:cNvSpPr txBox="1"/>
          <p:nvPr/>
        </p:nvSpPr>
        <p:spPr>
          <a:xfrm>
            <a:off x="317240" y="4567147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43 179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detected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SSO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streaks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indent="457200"/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23 048 (53.4%)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matched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to 2334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known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SSOs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: ~10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streaks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per SSO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indent="457200"/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20 131 (46.6%)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streaks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from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unknown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objects</a:t>
            </a:r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: ~2000 new </a:t>
            </a:r>
            <a:r>
              <a:rPr lang="it-IT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SSOs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indent="457200"/>
            <a:r>
              <a:rPr lang="it-IT" dirty="0">
                <a:solidFill>
                  <a:srgbClr val="000000"/>
                </a:solidFill>
                <a:latin typeface="Helvetica Neue" panose="02000503000000020004" pitchFamily="2" charset="0"/>
              </a:rPr>
              <a:t>&lt;1% false-positive rate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211A6E2-60D4-2202-A5B0-A1C3991D99E4}"/>
              </a:ext>
            </a:extLst>
          </p:cNvPr>
          <p:cNvSpPr txBox="1"/>
          <p:nvPr/>
        </p:nvSpPr>
        <p:spPr>
          <a:xfrm>
            <a:off x="317240" y="186612"/>
            <a:ext cx="447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PDC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/>
              </a:rPr>
              <a:t>Results</a:t>
            </a:r>
            <a:endParaRPr lang="it-IT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8A4D83-BA73-149D-551E-C494F15812A0}"/>
              </a:ext>
            </a:extLst>
          </p:cNvPr>
          <p:cNvSpPr txBox="1"/>
          <p:nvPr/>
        </p:nvSpPr>
        <p:spPr>
          <a:xfrm>
            <a:off x="3008671" y="3915385"/>
            <a:ext cx="6135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 </a:t>
            </a:r>
          </a:p>
        </p:txBody>
      </p:sp>
      <p:pic>
        <p:nvPicPr>
          <p:cNvPr id="19" name="Immagine 18" descr="Immagine che contiene testo, calligrafia, schermata, Carattere&#10;&#10;Descrizione generata automaticamente">
            <a:extLst>
              <a:ext uri="{FF2B5EF4-FFF2-40B4-BE49-F238E27FC236}">
                <a16:creationId xmlns:a16="http://schemas.microsoft.com/office/drawing/2014/main" id="{C96B9198-FA05-A3CD-31E0-DE4D61B89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66" t="28408" r="28103" b="15817"/>
          <a:stretch/>
        </p:blipFill>
        <p:spPr>
          <a:xfrm>
            <a:off x="7933776" y="2059562"/>
            <a:ext cx="3737264" cy="3711645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D071BB0-6A4A-A629-453F-7277A67ACFA5}"/>
              </a:ext>
            </a:extLst>
          </p:cNvPr>
          <p:cNvCxnSpPr>
            <a:cxnSpLocks/>
          </p:cNvCxnSpPr>
          <p:nvPr/>
        </p:nvCxnSpPr>
        <p:spPr>
          <a:xfrm>
            <a:off x="1982615" y="1524000"/>
            <a:ext cx="9371185" cy="535562"/>
          </a:xfrm>
          <a:prstGeom prst="line">
            <a:avLst/>
          </a:prstGeom>
          <a:noFill/>
          <a:ln w="635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8635D6AB-CC74-7B5F-4CC1-4B6737FB64E1}"/>
              </a:ext>
            </a:extLst>
          </p:cNvPr>
          <p:cNvCxnSpPr>
            <a:cxnSpLocks/>
          </p:cNvCxnSpPr>
          <p:nvPr/>
        </p:nvCxnSpPr>
        <p:spPr>
          <a:xfrm>
            <a:off x="1982615" y="1690688"/>
            <a:ext cx="5951161" cy="4015616"/>
          </a:xfrm>
          <a:prstGeom prst="line">
            <a:avLst/>
          </a:prstGeom>
          <a:noFill/>
          <a:ln w="6350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0957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5A6CB3C-EE6F-2A89-BCB5-CB909FEF2057}"/>
              </a:ext>
            </a:extLst>
          </p:cNvPr>
          <p:cNvSpPr txBox="1">
            <a:spLocks/>
          </p:cNvSpPr>
          <p:nvPr/>
        </p:nvSpPr>
        <p:spPr>
          <a:xfrm>
            <a:off x="1482312" y="724221"/>
            <a:ext cx="9659412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Helvetica Neue"/>
                <a:cs typeface="Helvetica Neue"/>
                <a:sym typeface="Helvetica Neue"/>
              </a:rPr>
              <a:t>Given the amount of detection, class studies and  orbit reconstruction are possible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8B7B54-197A-59B7-4BD2-C0D3ECA88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2" y="1779726"/>
            <a:ext cx="7642741" cy="4122216"/>
          </a:xfrm>
          <a:prstGeom prst="rect">
            <a:avLst/>
          </a:prstGeom>
        </p:spPr>
      </p:pic>
      <p:pic>
        <p:nvPicPr>
          <p:cNvPr id="12" name="Immagine 11" descr="Immagine che contiene schermata, diagramma, testo, Diagramma&#10;&#10;Descrizione generata automaticamente">
            <a:extLst>
              <a:ext uri="{FF2B5EF4-FFF2-40B4-BE49-F238E27FC236}">
                <a16:creationId xmlns:a16="http://schemas.microsoft.com/office/drawing/2014/main" id="{EDCFDEE5-786F-09AC-060D-31A16215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9727"/>
            <a:ext cx="6108748" cy="412221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3BC3958-A67D-38CE-9127-48682634511A}"/>
              </a:ext>
            </a:extLst>
          </p:cNvPr>
          <p:cNvSpPr txBox="1"/>
          <p:nvPr/>
        </p:nvSpPr>
        <p:spPr>
          <a:xfrm rot="19986369">
            <a:off x="5264846" y="210064"/>
            <a:ext cx="114779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Calibri" panose="020F0502020204030204"/>
              </a:rPr>
              <a:t>PRELIMINAR</a:t>
            </a:r>
          </a:p>
          <a:p>
            <a:endParaRPr lang="it-IT" b="1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b="1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b="1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9623DAF-34A3-EF61-AE44-39804678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8" y="239657"/>
            <a:ext cx="12048950" cy="716400"/>
          </a:xfrm>
        </p:spPr>
        <p:txBody>
          <a:bodyPr>
            <a:noAutofit/>
          </a:bodyPr>
          <a:lstStyle/>
          <a:p>
            <a:r>
              <a:rPr lang="en-US" sz="2667" dirty="0">
                <a:solidFill>
                  <a:schemeClr val="bg1"/>
                </a:solidFill>
              </a:rPr>
              <a:t>Euclid </a:t>
            </a:r>
            <a:r>
              <a:rPr lang="en-US" sz="2667" dirty="0" err="1">
                <a:solidFill>
                  <a:schemeClr val="bg1"/>
                </a:solidFill>
              </a:rPr>
              <a:t>dection</a:t>
            </a:r>
            <a:r>
              <a:rPr lang="en-US" sz="2667" dirty="0">
                <a:solidFill>
                  <a:schemeClr val="bg1"/>
                </a:solidFill>
              </a:rPr>
              <a:t> of Solar System Objects during Ecliptic PDC visit</a:t>
            </a:r>
          </a:p>
        </p:txBody>
      </p:sp>
    </p:spTree>
    <p:extLst>
      <p:ext uri="{BB962C8B-B14F-4D97-AF65-F5344CB8AC3E}">
        <p14:creationId xmlns:p14="http://schemas.microsoft.com/office/powerpoint/2010/main" val="362331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426E479-4C5E-EA20-79C1-8D121861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3C591AC-0DDB-3345-5AF5-4977B48A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7906"/>
            <a:ext cx="3844637" cy="2563091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5C08F3-5DA3-A0A9-4846-9935BF4A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9" y="3500200"/>
            <a:ext cx="5976936" cy="2988468"/>
          </a:xfrm>
          <a:prstGeom prst="rect">
            <a:avLst/>
          </a:prstGeom>
        </p:spPr>
      </p:pic>
      <p:pic>
        <p:nvPicPr>
          <p:cNvPr id="8" name="Immagine 7" descr="Immagine che contiene schermata, Diagramma, diagramma, linea&#10;&#10;Descrizione generata automaticamente">
            <a:extLst>
              <a:ext uri="{FF2B5EF4-FFF2-40B4-BE49-F238E27FC236}">
                <a16:creationId xmlns:a16="http://schemas.microsoft.com/office/drawing/2014/main" id="{891040D1-4260-2AA9-D1A3-D50C90C1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78" y="603425"/>
            <a:ext cx="4765789" cy="3578815"/>
          </a:xfrm>
          <a:prstGeom prst="rect">
            <a:avLst/>
          </a:prstGeom>
        </p:spPr>
      </p:pic>
      <p:pic>
        <p:nvPicPr>
          <p:cNvPr id="9" name="Immagine 8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1E4AEAAA-A54B-8269-CD8D-81AE3EEBB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791" y="4021085"/>
            <a:ext cx="4574990" cy="246758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D91F8C-4788-A6E0-52D9-837E5C647995}"/>
              </a:ext>
            </a:extLst>
          </p:cNvPr>
          <p:cNvSpPr txBox="1"/>
          <p:nvPr/>
        </p:nvSpPr>
        <p:spPr>
          <a:xfrm>
            <a:off x="909133" y="369332"/>
            <a:ext cx="3952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2149  NEEW DETECTIONS DURING PDC!</a:t>
            </a:r>
          </a:p>
        </p:txBody>
      </p:sp>
    </p:spTree>
    <p:extLst>
      <p:ext uri="{BB962C8B-B14F-4D97-AF65-F5344CB8AC3E}">
        <p14:creationId xmlns:p14="http://schemas.microsoft.com/office/powerpoint/2010/main" val="899324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0C5DF8-025B-FBB1-6DF7-19B94E145836}"/>
              </a:ext>
            </a:extLst>
          </p:cNvPr>
          <p:cNvSpPr txBox="1">
            <a:spLocks/>
          </p:cNvSpPr>
          <p:nvPr/>
        </p:nvSpPr>
        <p:spPr>
          <a:xfrm>
            <a:off x="252393" y="-62150"/>
            <a:ext cx="9659412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32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 defTabSz="1219170"/>
            <a:r>
              <a:rPr lang="en-US" sz="1867" kern="0" dirty="0">
                <a:solidFill>
                  <a:schemeClr val="bg1"/>
                </a:solidFill>
              </a:rPr>
              <a:t>And finally a few SSOs in their </a:t>
            </a:r>
            <a:r>
              <a:rPr lang="en-US" sz="2800" kern="0" dirty="0">
                <a:solidFill>
                  <a:schemeClr val="bg1"/>
                </a:solidFill>
              </a:rPr>
              <a:t>appearance</a:t>
            </a:r>
            <a:r>
              <a:rPr lang="en-US" sz="1867" kern="0" dirty="0">
                <a:solidFill>
                  <a:schemeClr val="bg1"/>
                </a:solidFill>
              </a:rPr>
              <a:t> in the ESA/Euclid VIS images</a:t>
            </a:r>
          </a:p>
        </p:txBody>
      </p:sp>
      <p:pic>
        <p:nvPicPr>
          <p:cNvPr id="5" name="Immagine 4" descr="Immagine che contiene schermata, nero, bianco e nero, monocromatico&#10;&#10;Descrizione generata automaticamente">
            <a:extLst>
              <a:ext uri="{FF2B5EF4-FFF2-40B4-BE49-F238E27FC236}">
                <a16:creationId xmlns:a16="http://schemas.microsoft.com/office/drawing/2014/main" id="{AD0587F3-F5E5-958D-C963-7D4C7C12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17" y="3554338"/>
            <a:ext cx="5633184" cy="2703497"/>
          </a:xfrm>
          <a:prstGeom prst="rect">
            <a:avLst/>
          </a:prstGeom>
        </p:spPr>
      </p:pic>
      <p:pic>
        <p:nvPicPr>
          <p:cNvPr id="6" name="Immagine 5" descr="Immagine che contiene Oggetto astronomico, spazio, astronomia, luna&#10;&#10;Descrizione generata automaticamente">
            <a:extLst>
              <a:ext uri="{FF2B5EF4-FFF2-40B4-BE49-F238E27FC236}">
                <a16:creationId xmlns:a16="http://schemas.microsoft.com/office/drawing/2014/main" id="{7CD96FC2-65CE-53FF-C9E7-B3D76E99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17" y="739421"/>
            <a:ext cx="5633183" cy="3037398"/>
          </a:xfrm>
          <a:prstGeom prst="rect">
            <a:avLst/>
          </a:prstGeom>
        </p:spPr>
      </p:pic>
      <p:pic>
        <p:nvPicPr>
          <p:cNvPr id="7" name="Immagine 6" descr="Immagine che contiene schermata, luna, cometa, nero&#10;&#10;Descrizione generata automaticamente">
            <a:extLst>
              <a:ext uri="{FF2B5EF4-FFF2-40B4-BE49-F238E27FC236}">
                <a16:creationId xmlns:a16="http://schemas.microsoft.com/office/drawing/2014/main" id="{73F036FB-715F-D56E-D7F3-C54A26352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822" y="3136032"/>
            <a:ext cx="5310996" cy="312180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8D1A0B-E7A0-84E3-D6FF-DF22AB496EF3}"/>
              </a:ext>
            </a:extLst>
          </p:cNvPr>
          <p:cNvSpPr txBox="1"/>
          <p:nvPr/>
        </p:nvSpPr>
        <p:spPr>
          <a:xfrm>
            <a:off x="8087767" y="6257835"/>
            <a:ext cx="5310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 err="1">
                <a:solidFill>
                  <a:srgbClr val="FF0000"/>
                </a:solidFill>
              </a:rPr>
              <a:t>Including</a:t>
            </a:r>
            <a:r>
              <a:rPr lang="it-IT" dirty="0">
                <a:solidFill>
                  <a:srgbClr val="FF0000"/>
                </a:solidFill>
              </a:rPr>
              <a:t> a new </a:t>
            </a:r>
            <a:r>
              <a:rPr lang="it-IT" dirty="0" err="1">
                <a:solidFill>
                  <a:srgbClr val="FF0000"/>
                </a:solidFill>
              </a:rPr>
              <a:t>comet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b="1" dirty="0">
                <a:solidFill>
                  <a:srgbClr val="FF0000"/>
                </a:solidFill>
              </a:rPr>
              <a:t>2-4 UA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magine 8" descr="Immagine che contiene Oggetto astronomico, spazio, astronomia, oscurità&#10;&#10;Descrizione generata automaticamente">
            <a:extLst>
              <a:ext uri="{FF2B5EF4-FFF2-40B4-BE49-F238E27FC236}">
                <a16:creationId xmlns:a16="http://schemas.microsoft.com/office/drawing/2014/main" id="{C48607FC-40FD-67AF-3F45-E566AF4B4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821" y="769579"/>
            <a:ext cx="5310997" cy="27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63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1A19DD-12DE-DE89-E8F6-CDBFC162A552}"/>
              </a:ext>
            </a:extLst>
          </p:cNvPr>
          <p:cNvSpPr txBox="1"/>
          <p:nvPr/>
        </p:nvSpPr>
        <p:spPr>
          <a:xfrm>
            <a:off x="360198" y="518323"/>
            <a:ext cx="1186029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  <a:latin typeface="Calibri" panose="020F0502020204030204"/>
              </a:rPr>
              <a:t>Conclusion</a:t>
            </a:r>
            <a:r>
              <a:rPr lang="it-IT" sz="2400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SSO SWG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has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the capabilities to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process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data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showed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in a pilot study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conducted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during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the PDC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campaign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towards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Ecliptic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). Pipeline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working on DATALAB.  </a:t>
            </a:r>
          </a:p>
          <a:p>
            <a:endParaRPr lang="it-IT" dirty="0">
              <a:solidFill>
                <a:srgbClr val="0070C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The team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has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already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published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, for the EC, 3 papers on the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detection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.</a:t>
            </a:r>
          </a:p>
          <a:p>
            <a:endParaRPr lang="it-IT" dirty="0">
              <a:solidFill>
                <a:srgbClr val="0070C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The SWG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is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preparing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a set of papers to be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submitted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to ECEB: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results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of the PDC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Ecliptic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campaign</a:t>
            </a:r>
            <a:r>
              <a:rPr lang="it-IT" dirty="0">
                <a:solidFill>
                  <a:srgbClr val="0070C0"/>
                </a:solidFill>
                <a:latin typeface="Calibri" panose="020F0502020204030204"/>
              </a:rPr>
              <a:t> for fast and slow </a:t>
            </a:r>
            <a:r>
              <a:rPr lang="it-IT" dirty="0" err="1">
                <a:solidFill>
                  <a:srgbClr val="0070C0"/>
                </a:solidFill>
                <a:latin typeface="Calibri" panose="020F0502020204030204"/>
              </a:rPr>
              <a:t>SSOs</a:t>
            </a:r>
            <a:endParaRPr lang="it-IT" dirty="0">
              <a:solidFill>
                <a:srgbClr val="0070C0"/>
              </a:solidFill>
              <a:latin typeface="Calibri" panose="020F0502020204030204"/>
            </a:endParaRPr>
          </a:p>
          <a:p>
            <a:endParaRPr lang="it-IT" dirty="0">
              <a:solidFill>
                <a:srgbClr val="0070C0"/>
              </a:solidFill>
              <a:latin typeface="Calibri" panose="020F0502020204030204"/>
            </a:endParaRP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sz="2400" dirty="0">
                <a:solidFill>
                  <a:srgbClr val="FF0000"/>
                </a:solidFill>
                <a:latin typeface="Calibri" panose="020F0502020204030204"/>
              </a:rPr>
              <a:t>Present and FUTURE work: </a:t>
            </a: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1)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Maintenance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of the code in DATALAB</a:t>
            </a: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2) Timing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analysis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of the SSO light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curves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(under progress)</a:t>
            </a: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3) In a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few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weeks the pipeline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will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start working on the wide survey running on the DATALAB and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daily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on VIS images</a:t>
            </a: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4) Still Under progress: NISP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analysis</a:t>
            </a:r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5) Still Under progress: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optimization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of a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few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codes</a:t>
            </a:r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941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451A40-C68F-892C-3BC7-BCA5FBEEB99A}"/>
              </a:ext>
            </a:extLst>
          </p:cNvPr>
          <p:cNvSpPr txBox="1"/>
          <p:nvPr/>
        </p:nvSpPr>
        <p:spPr>
          <a:xfrm>
            <a:off x="166949" y="550533"/>
            <a:ext cx="11854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The SGW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worked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hard on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development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of a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predictive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SOM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network (learning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algorithm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easy to be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implemented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adapted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GPUs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)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now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tested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with success on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different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scenarious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rays,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galaxy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redhifts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etc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19" name="Freccia giù 18">
            <a:extLst>
              <a:ext uri="{FF2B5EF4-FFF2-40B4-BE49-F238E27FC236}">
                <a16:creationId xmlns:a16="http://schemas.microsoft.com/office/drawing/2014/main" id="{0CD6F695-59A9-D56E-42C0-A54ACF2A772B}"/>
              </a:ext>
            </a:extLst>
          </p:cNvPr>
          <p:cNvSpPr/>
          <p:nvPr/>
        </p:nvSpPr>
        <p:spPr>
          <a:xfrm>
            <a:off x="1010464" y="3464902"/>
            <a:ext cx="858377" cy="774537"/>
          </a:xfrm>
          <a:prstGeom prst="downArrow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D82EE2B6-75B6-D7B5-6CD0-236EF5AE4A9E}"/>
              </a:ext>
            </a:extLst>
          </p:cNvPr>
          <p:cNvSpPr/>
          <p:nvPr/>
        </p:nvSpPr>
        <p:spPr>
          <a:xfrm>
            <a:off x="9374770" y="3400220"/>
            <a:ext cx="858377" cy="774537"/>
          </a:xfrm>
          <a:prstGeom prst="downArrow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927FF55-48AC-A823-939D-DA3C0919C0B4}"/>
              </a:ext>
            </a:extLst>
          </p:cNvPr>
          <p:cNvSpPr txBox="1"/>
          <p:nvPr/>
        </p:nvSpPr>
        <p:spPr>
          <a:xfrm>
            <a:off x="337933" y="2779832"/>
            <a:ext cx="11854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CR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experiment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data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60B85C4-AA40-23E5-71FB-0D3D047CEA6E}"/>
              </a:ext>
            </a:extLst>
          </p:cNvPr>
          <p:cNvSpPr txBox="1"/>
          <p:nvPr/>
        </p:nvSpPr>
        <p:spPr>
          <a:xfrm>
            <a:off x="337934" y="4497623"/>
            <a:ext cx="34308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c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lassification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particle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>
              <a:defRPr/>
            </a:pP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shower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extracted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features and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muon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fraction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determination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INFN (work in progress)</a:t>
            </a: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13C0560-AA1E-7DFD-64E1-7192A30BD159}"/>
              </a:ext>
            </a:extLst>
          </p:cNvPr>
          <p:cNvSpPr txBox="1"/>
          <p:nvPr/>
        </p:nvSpPr>
        <p:spPr>
          <a:xfrm>
            <a:off x="7876218" y="4211940"/>
            <a:ext cx="39778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classification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redshift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estimate up to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z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=2.5</a:t>
            </a: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Paper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promising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tool to be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submitted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soon</a:t>
            </a:r>
            <a:endParaRPr lang="it-IT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b) Next Application:  EUCLID data   </a:t>
            </a: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FE8A71-BA72-2738-4BF5-08A76A2C583D}"/>
              </a:ext>
            </a:extLst>
          </p:cNvPr>
          <p:cNvSpPr txBox="1"/>
          <p:nvPr/>
        </p:nvSpPr>
        <p:spPr>
          <a:xfrm>
            <a:off x="166949" y="149646"/>
            <a:ext cx="11854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highlight>
                  <a:srgbClr val="FF0000"/>
                </a:highlight>
                <a:latin typeface="Helvetica" pitchFamily="2" charset="0"/>
              </a:rPr>
              <a:t>REMARKS: SPIN OFF</a:t>
            </a: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5" name="Freccia giù 24">
            <a:extLst>
              <a:ext uri="{FF2B5EF4-FFF2-40B4-BE49-F238E27FC236}">
                <a16:creationId xmlns:a16="http://schemas.microsoft.com/office/drawing/2014/main" id="{FB3FCFA9-3470-9213-48E2-41D63C538CAF}"/>
              </a:ext>
            </a:extLst>
          </p:cNvPr>
          <p:cNvSpPr/>
          <p:nvPr/>
        </p:nvSpPr>
        <p:spPr>
          <a:xfrm>
            <a:off x="4702990" y="3464901"/>
            <a:ext cx="858377" cy="774537"/>
          </a:xfrm>
          <a:prstGeom prst="downArrow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7278E63-AA9F-B196-777F-268295BCD248}"/>
              </a:ext>
            </a:extLst>
          </p:cNvPr>
          <p:cNvSpPr txBox="1"/>
          <p:nvPr/>
        </p:nvSpPr>
        <p:spPr>
          <a:xfrm>
            <a:off x="4301804" y="2792166"/>
            <a:ext cx="2271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Strong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lens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images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23B5D95-CBA0-409C-2F74-961CA6E98FCC}"/>
              </a:ext>
            </a:extLst>
          </p:cNvPr>
          <p:cNvSpPr txBox="1"/>
          <p:nvPr/>
        </p:nvSpPr>
        <p:spPr>
          <a:xfrm>
            <a:off x="4301803" y="4497623"/>
            <a:ext cx="28048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classification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lenses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and 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recognition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in image large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catalogues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(work in  progress) </a:t>
            </a: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058A595-2375-5CC4-8ABD-CFB767070F88}"/>
              </a:ext>
            </a:extLst>
          </p:cNvPr>
          <p:cNvSpPr txBox="1"/>
          <p:nvPr/>
        </p:nvSpPr>
        <p:spPr>
          <a:xfrm>
            <a:off x="166949" y="1840208"/>
            <a:ext cx="11575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Nucita et al., 2025, A&amp;A, Volume 694, A116,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Euclid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: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Detecting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Solar System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objects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in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Euclid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images and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classifying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them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using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Kohonen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self-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organising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Calibri" panose="020F0502020204030204"/>
              </a:rPr>
              <a:t>maps</a:t>
            </a:r>
            <a:r>
              <a:rPr lang="it-IT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FCD852A-E676-BD33-7471-B2BF665DE041}"/>
              </a:ext>
            </a:extLst>
          </p:cNvPr>
          <p:cNvSpPr/>
          <p:nvPr/>
        </p:nvSpPr>
        <p:spPr>
          <a:xfrm>
            <a:off x="166949" y="2684005"/>
            <a:ext cx="3891704" cy="3976919"/>
          </a:xfrm>
          <a:prstGeom prst="rect">
            <a:avLst/>
          </a:prstGeom>
          <a:noFill/>
          <a:ln w="1174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1B1D3F7-9705-44B7-62B4-24E58A32E3E6}"/>
              </a:ext>
            </a:extLst>
          </p:cNvPr>
          <p:cNvSpPr/>
          <p:nvPr/>
        </p:nvSpPr>
        <p:spPr>
          <a:xfrm>
            <a:off x="4133385" y="2684005"/>
            <a:ext cx="3191589" cy="3976919"/>
          </a:xfrm>
          <a:prstGeom prst="rect">
            <a:avLst/>
          </a:prstGeom>
          <a:noFill/>
          <a:ln w="1174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028EA4F3-FD07-D71B-7E9B-FFB516DBFAA9}"/>
              </a:ext>
            </a:extLst>
          </p:cNvPr>
          <p:cNvSpPr/>
          <p:nvPr/>
        </p:nvSpPr>
        <p:spPr>
          <a:xfrm>
            <a:off x="7586903" y="2668835"/>
            <a:ext cx="4434113" cy="3976919"/>
          </a:xfrm>
          <a:prstGeom prst="rect">
            <a:avLst/>
          </a:prstGeom>
          <a:noFill/>
          <a:ln w="1174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48CB031-6F7C-CA1B-B4EE-3C0837B25FFE}"/>
              </a:ext>
            </a:extLst>
          </p:cNvPr>
          <p:cNvSpPr txBox="1"/>
          <p:nvPr/>
        </p:nvSpPr>
        <p:spPr>
          <a:xfrm>
            <a:off x="7876218" y="2812867"/>
            <a:ext cx="11854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Redshift estimate via VISTA AB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mags</a:t>
            </a: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7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719EA3A1-E154-6E1B-259F-F3FEC2BE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195"/>
            <a:ext cx="7772400" cy="5113195"/>
          </a:xfrm>
          <a:prstGeom prst="rect">
            <a:avLst/>
          </a:prstGeom>
        </p:spPr>
      </p:pic>
      <p:pic>
        <p:nvPicPr>
          <p:cNvPr id="10" name="Immagine 9" descr="Immagine che contiene diagramma, Policromi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A4327B93-BD1F-56AD-ADC5-F4158E4F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-220195"/>
            <a:ext cx="5190676" cy="3990170"/>
          </a:xfrm>
          <a:prstGeom prst="rect">
            <a:avLst/>
          </a:prstGeom>
        </p:spPr>
      </p:pic>
      <p:pic>
        <p:nvPicPr>
          <p:cNvPr id="11" name="Immagine 10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F615F05C-E8F5-0D32-6827-68E4D5C7B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8079"/>
            <a:ext cx="7772400" cy="276535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40A9C6B-1EF3-5517-1118-049EF5FFC652}"/>
              </a:ext>
            </a:extLst>
          </p:cNvPr>
          <p:cNvSpPr txBox="1"/>
          <p:nvPr/>
        </p:nvSpPr>
        <p:spPr>
          <a:xfrm>
            <a:off x="7912011" y="3817111"/>
            <a:ext cx="415186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By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using</a:t>
            </a:r>
            <a:r>
              <a:rPr lang="it-IT">
                <a:solidFill>
                  <a:schemeClr val="bg1"/>
                </a:solidFill>
                <a:latin typeface="Helvetica" pitchFamily="2" charset="0"/>
              </a:rPr>
              <a:t> COMSOS2020 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(VISTA Y,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J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, H,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Ks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AB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magnitudes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galaxy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data-set)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network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infers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most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probable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redshift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bins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objects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belong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estimates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redshift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from a lattice of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z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values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(and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associated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errors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). </a:t>
            </a:r>
          </a:p>
          <a:p>
            <a:pPr algn="just">
              <a:defRPr/>
            </a:pP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A benchmark for EUCLID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where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going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to use I, Y,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J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, H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bands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Helvetica" pitchFamily="2" charset="0"/>
              </a:rPr>
              <a:t>instead</a:t>
            </a:r>
            <a:r>
              <a:rPr lang="it-IT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  <a:p>
            <a:pPr algn="just">
              <a:defRPr/>
            </a:pPr>
            <a:endParaRPr lang="it-IT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5B0563-8D72-6F2D-1CC0-735CEB3FC552}"/>
              </a:ext>
            </a:extLst>
          </p:cNvPr>
          <p:cNvSpPr txBox="1"/>
          <p:nvPr/>
        </p:nvSpPr>
        <p:spPr>
          <a:xfrm rot="16200000">
            <a:off x="-358346" y="5207827"/>
            <a:ext cx="1729946" cy="370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Calibri" panose="020F0502020204030204"/>
              </a:rPr>
              <a:t>Z</a:t>
            </a:r>
            <a:r>
              <a:rPr lang="it-IT" dirty="0">
                <a:solidFill>
                  <a:schemeClr val="bg1"/>
                </a:solidFill>
                <a:latin typeface="Calibri" panose="020F0502020204030204"/>
              </a:rPr>
              <a:t> LATTICE</a:t>
            </a:r>
          </a:p>
        </p:txBody>
      </p:sp>
    </p:spTree>
    <p:extLst>
      <p:ext uri="{BB962C8B-B14F-4D97-AF65-F5344CB8AC3E}">
        <p14:creationId xmlns:p14="http://schemas.microsoft.com/office/powerpoint/2010/main" val="407964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73E79B-7F5A-39A6-398F-2C304A274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65" b="16034"/>
          <a:stretch/>
        </p:blipFill>
        <p:spPr>
          <a:xfrm>
            <a:off x="98245" y="1729274"/>
            <a:ext cx="4699000" cy="49626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FBFA415-1E03-AAF2-C4BF-279D20D00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63501" y="2361639"/>
            <a:ext cx="5261720" cy="33987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22E4D7-6E38-0EB7-085B-D950A982E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24" t="40894"/>
          <a:stretch/>
        </p:blipFill>
        <p:spPr>
          <a:xfrm>
            <a:off x="3087781" y="4186209"/>
            <a:ext cx="4940160" cy="34933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B6A6BF-B632-C05D-803A-8AA5EB734BBC}"/>
              </a:ext>
            </a:extLst>
          </p:cNvPr>
          <p:cNvSpPr txBox="1"/>
          <p:nvPr/>
        </p:nvSpPr>
        <p:spPr>
          <a:xfrm>
            <a:off x="98245" y="41271"/>
            <a:ext cx="1130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EUCLID: SWG LU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4EECD7-094D-8B09-A326-E15DC1AC3159}"/>
              </a:ext>
            </a:extLst>
          </p:cNvPr>
          <p:cNvSpPr txBox="1"/>
          <p:nvPr/>
        </p:nvSpPr>
        <p:spPr>
          <a:xfrm>
            <a:off x="98245" y="775553"/>
            <a:ext cx="11180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IN SWG LU:  SIMULAZIONE DI LSB E GC (</a:t>
            </a:r>
            <a:r>
              <a:rPr lang="en-US" sz="1800" b="1" dirty="0" err="1"/>
              <a:t>nel</a:t>
            </a:r>
            <a:r>
              <a:rPr lang="en-US" sz="1800" b="1" dirty="0"/>
              <a:t> core team di 2 </a:t>
            </a:r>
            <a:r>
              <a:rPr lang="en-US" sz="1800" b="1" dirty="0" err="1"/>
              <a:t>articoli</a:t>
            </a:r>
            <a:r>
              <a:rPr lang="en-US" sz="1800" b="1" dirty="0"/>
              <a:t> </a:t>
            </a:r>
            <a:r>
              <a:rPr lang="en-US" sz="1800" b="1" dirty="0" err="1"/>
              <a:t>pubblicati</a:t>
            </a:r>
            <a:r>
              <a:rPr lang="en-US" sz="1800" b="1" dirty="0"/>
              <a:t> </a:t>
            </a:r>
            <a:r>
              <a:rPr lang="en-US" sz="1800" b="1" dirty="0" err="1"/>
              <a:t>su</a:t>
            </a:r>
            <a:r>
              <a:rPr lang="en-US" sz="1800" b="1" dirty="0"/>
              <a:t> early release observations): </a:t>
            </a:r>
            <a:r>
              <a:rPr lang="it-IT" dirty="0"/>
              <a:t>AA. Nucita, A. Franco, </a:t>
            </a:r>
            <a:r>
              <a:rPr lang="it-IT" dirty="0" err="1"/>
              <a:t>F</a:t>
            </a:r>
            <a:r>
              <a:rPr lang="it-IT" dirty="0"/>
              <a:t>. De Paolis, 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Strafella</a:t>
            </a:r>
            <a:r>
              <a:rPr lang="it-IT" dirty="0"/>
              <a:t>, </a:t>
            </a:r>
            <a:r>
              <a:rPr lang="it-IT" dirty="0" err="1"/>
              <a:t>E.Orofino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606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789BC4-0310-7028-0B6C-8564C1B865DF}"/>
              </a:ext>
            </a:extLst>
          </p:cNvPr>
          <p:cNvSpPr txBox="1"/>
          <p:nvPr/>
        </p:nvSpPr>
        <p:spPr>
          <a:xfrm>
            <a:off x="231670" y="258301"/>
            <a:ext cx="1172865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(B. Carry, et al.):  Classification, Morphology and data analysis:</a:t>
            </a:r>
            <a:endParaRPr lang="it-IT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b="1" dirty="0">
              <a:solidFill>
                <a:srgbClr val="467886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b="1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(L. Conversi, M.Lieu, B. Altieri et al.): Deep Leaning</a:t>
            </a:r>
            <a:endParaRPr lang="it-IT" b="1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The first </a:t>
            </a:r>
            <a:r>
              <a:rPr lang="it-IT" dirty="0" err="1">
                <a:solidFill>
                  <a:schemeClr val="bg1"/>
                </a:solidFill>
              </a:rPr>
              <a:t>attempt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apply</a:t>
            </a:r>
            <a:r>
              <a:rPr lang="it-IT" dirty="0">
                <a:solidFill>
                  <a:schemeClr val="bg1"/>
                </a:solidFill>
              </a:rPr>
              <a:t> CNN to </a:t>
            </a:r>
            <a:r>
              <a:rPr lang="it-IT" dirty="0" err="1">
                <a:solidFill>
                  <a:schemeClr val="bg1"/>
                </a:solidFill>
              </a:rPr>
              <a:t>Euclid</a:t>
            </a:r>
            <a:r>
              <a:rPr lang="it-IT" dirty="0">
                <a:solidFill>
                  <a:schemeClr val="bg1"/>
                </a:solidFill>
              </a:rPr>
              <a:t> data with </a:t>
            </a:r>
            <a:r>
              <a:rPr lang="it-IT" dirty="0" err="1">
                <a:solidFill>
                  <a:schemeClr val="bg1"/>
                </a:solidFill>
              </a:rPr>
              <a:t>SSOs</a:t>
            </a:r>
            <a:endParaRPr lang="it-IT" dirty="0">
              <a:solidFill>
                <a:schemeClr val="bg1"/>
              </a:solidFill>
            </a:endParaRPr>
          </a:p>
          <a:p>
            <a:endParaRPr lang="it-IT" b="1" dirty="0">
              <a:solidFill>
                <a:srgbClr val="467886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b="1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(M. Pontinen, M. Granvik et al.): StreakDet and Deep learning</a:t>
            </a:r>
            <a:r>
              <a:rPr lang="it-IT" b="1" dirty="0">
                <a:solidFill>
                  <a:schemeClr val="bg1"/>
                </a:solidFill>
              </a:rPr>
              <a:t> </a:t>
            </a:r>
          </a:p>
          <a:p>
            <a:r>
              <a:rPr lang="it-IT" dirty="0">
                <a:solidFill>
                  <a:schemeClr val="bg1"/>
                </a:solidFill>
              </a:rPr>
              <a:t>The deep learning pipeline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focused</a:t>
            </a:r>
            <a:r>
              <a:rPr lang="it-IT" dirty="0">
                <a:solidFill>
                  <a:schemeClr val="bg1"/>
                </a:solidFill>
              </a:rPr>
              <a:t> on </a:t>
            </a:r>
            <a:r>
              <a:rPr lang="it-IT" dirty="0" err="1">
                <a:solidFill>
                  <a:schemeClr val="bg1"/>
                </a:solidFill>
              </a:rPr>
              <a:t>detecting</a:t>
            </a:r>
            <a:r>
              <a:rPr lang="it-IT" dirty="0">
                <a:solidFill>
                  <a:schemeClr val="bg1"/>
                </a:solidFill>
              </a:rPr>
              <a:t> long </a:t>
            </a:r>
            <a:r>
              <a:rPr lang="it-IT" dirty="0" err="1">
                <a:solidFill>
                  <a:schemeClr val="bg1"/>
                </a:solidFill>
              </a:rPr>
              <a:t>asteroid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streaks</a:t>
            </a:r>
            <a:r>
              <a:rPr lang="it-IT" dirty="0">
                <a:solidFill>
                  <a:schemeClr val="bg1"/>
                </a:solidFill>
              </a:rPr>
              <a:t>, and </a:t>
            </a:r>
            <a:r>
              <a:rPr lang="it-IT" dirty="0" err="1">
                <a:solidFill>
                  <a:schemeClr val="bg1"/>
                </a:solidFill>
              </a:rPr>
              <a:t>it</a:t>
            </a:r>
            <a:r>
              <a:rPr lang="it-IT" dirty="0">
                <a:solidFill>
                  <a:schemeClr val="bg1"/>
                </a:solidFill>
              </a:rPr>
              <a:t> can </a:t>
            </a:r>
            <a:r>
              <a:rPr lang="it-IT" dirty="0" err="1">
                <a:solidFill>
                  <a:schemeClr val="bg1"/>
                </a:solidFill>
              </a:rPr>
              <a:t>reach</a:t>
            </a:r>
            <a:r>
              <a:rPr lang="it-IT" dirty="0">
                <a:solidFill>
                  <a:schemeClr val="bg1"/>
                </a:solidFill>
              </a:rPr>
              <a:t> 0.25-05 </a:t>
            </a:r>
            <a:r>
              <a:rPr lang="it-IT" dirty="0" err="1">
                <a:solidFill>
                  <a:schemeClr val="bg1"/>
                </a:solidFill>
              </a:rPr>
              <a:t>magnitudes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fainter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asteroids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StreakDet</a:t>
            </a:r>
            <a:r>
              <a:rPr lang="it-IT" dirty="0">
                <a:solidFill>
                  <a:schemeClr val="bg1"/>
                </a:solidFill>
              </a:rPr>
              <a:t>. The pipeline </a:t>
            </a:r>
            <a:r>
              <a:rPr lang="it-IT" dirty="0" err="1">
                <a:solidFill>
                  <a:schemeClr val="bg1"/>
                </a:solidFill>
              </a:rPr>
              <a:t>consists</a:t>
            </a:r>
            <a:r>
              <a:rPr lang="it-IT" dirty="0">
                <a:solidFill>
                  <a:schemeClr val="bg1"/>
                </a:solidFill>
              </a:rPr>
              <a:t> of CNN, RNN, and </a:t>
            </a:r>
            <a:r>
              <a:rPr lang="it-IT" dirty="0" err="1">
                <a:solidFill>
                  <a:schemeClr val="bg1"/>
                </a:solidFill>
              </a:rPr>
              <a:t>XGBoost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(A. Nucita, A. Franco et al.): </a:t>
            </a:r>
            <a:r>
              <a:rPr lang="it-IT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Euclid: Detecting Solar System objects in Euclid images and classifying them using Kohonen self-organising maps</a:t>
            </a:r>
          </a:p>
          <a:p>
            <a:r>
              <a:rPr lang="it-IT" dirty="0">
                <a:solidFill>
                  <a:schemeClr val="bg1"/>
                </a:solidFill>
              </a:rPr>
              <a:t>The SOM </a:t>
            </a:r>
            <a:r>
              <a:rPr lang="it-IT" dirty="0" err="1">
                <a:solidFill>
                  <a:schemeClr val="bg1"/>
                </a:solidFill>
              </a:rPr>
              <a:t>method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applied</a:t>
            </a:r>
            <a:r>
              <a:rPr lang="it-IT" dirty="0">
                <a:solidFill>
                  <a:schemeClr val="bg1"/>
                </a:solidFill>
              </a:rPr>
              <a:t> to associate a </a:t>
            </a:r>
            <a:r>
              <a:rPr lang="it-IT" dirty="0" err="1">
                <a:solidFill>
                  <a:schemeClr val="bg1"/>
                </a:solidFill>
              </a:rPr>
              <a:t>probability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that</a:t>
            </a:r>
            <a:r>
              <a:rPr lang="it-IT" dirty="0">
                <a:solidFill>
                  <a:schemeClr val="bg1"/>
                </a:solidFill>
              </a:rPr>
              <a:t> a </a:t>
            </a:r>
            <a:r>
              <a:rPr lang="it-IT" dirty="0" err="1">
                <a:solidFill>
                  <a:schemeClr val="bg1"/>
                </a:solidFill>
              </a:rPr>
              <a:t>given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object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a SSO. SOM </a:t>
            </a:r>
            <a:r>
              <a:rPr lang="it-IT" dirty="0" err="1">
                <a:solidFill>
                  <a:schemeClr val="bg1"/>
                </a:solidFill>
              </a:rPr>
              <a:t>trained</a:t>
            </a:r>
            <a:r>
              <a:rPr lang="it-IT" dirty="0">
                <a:solidFill>
                  <a:schemeClr val="bg1"/>
                </a:solidFill>
              </a:rPr>
              <a:t> in a un-</a:t>
            </a:r>
            <a:r>
              <a:rPr lang="it-IT" dirty="0" err="1">
                <a:solidFill>
                  <a:schemeClr val="bg1"/>
                </a:solidFill>
              </a:rPr>
              <a:t>supervised</a:t>
            </a:r>
            <a:r>
              <a:rPr lang="it-IT" dirty="0">
                <a:solidFill>
                  <a:schemeClr val="bg1"/>
                </a:solidFill>
              </a:rPr>
              <a:t> fashion and by </a:t>
            </a:r>
            <a:r>
              <a:rPr lang="it-IT" dirty="0" err="1">
                <a:solidFill>
                  <a:schemeClr val="bg1"/>
                </a:solidFill>
              </a:rPr>
              <a:t>adopting</a:t>
            </a:r>
            <a:r>
              <a:rPr lang="it-IT" dirty="0">
                <a:solidFill>
                  <a:schemeClr val="bg1"/>
                </a:solidFill>
              </a:rPr>
              <a:t> an </a:t>
            </a:r>
            <a:r>
              <a:rPr lang="it-IT" dirty="0" err="1">
                <a:solidFill>
                  <a:schemeClr val="bg1"/>
                </a:solidFill>
              </a:rPr>
              <a:t>early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stopping</a:t>
            </a:r>
            <a:r>
              <a:rPr lang="it-IT" dirty="0">
                <a:solidFill>
                  <a:schemeClr val="bg1"/>
                </a:solidFill>
              </a:rPr>
              <a:t> criterium in order to </a:t>
            </a:r>
            <a:r>
              <a:rPr lang="it-IT" dirty="0" err="1">
                <a:solidFill>
                  <a:schemeClr val="bg1"/>
                </a:solidFill>
              </a:rPr>
              <a:t>classify</a:t>
            </a:r>
            <a:r>
              <a:rPr lang="it-IT" dirty="0">
                <a:solidFill>
                  <a:schemeClr val="bg1"/>
                </a:solidFill>
              </a:rPr>
              <a:t> images with stars, </a:t>
            </a:r>
            <a:r>
              <a:rPr lang="it-IT" dirty="0" err="1">
                <a:solidFill>
                  <a:schemeClr val="bg1"/>
                </a:solidFill>
              </a:rPr>
              <a:t>galaxies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SSOs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BF10442-69D1-1B35-4369-103E9FB62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7" y="784153"/>
            <a:ext cx="7287363" cy="18320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3A4B62C-66D5-1796-AC51-146D5956D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972" y="625234"/>
            <a:ext cx="4129252" cy="1617804"/>
          </a:xfrm>
          <a:prstGeom prst="rect">
            <a:avLst/>
          </a:prstGeom>
        </p:spPr>
      </p:pic>
      <p:sp>
        <p:nvSpPr>
          <p:cNvPr id="15" name="Freccia giù 14">
            <a:extLst>
              <a:ext uri="{FF2B5EF4-FFF2-40B4-BE49-F238E27FC236}">
                <a16:creationId xmlns:a16="http://schemas.microsoft.com/office/drawing/2014/main" id="{5F44FBC1-3914-0CD1-8C6C-91B5C5975004}"/>
              </a:ext>
            </a:extLst>
          </p:cNvPr>
          <p:cNvSpPr/>
          <p:nvPr/>
        </p:nvSpPr>
        <p:spPr>
          <a:xfrm>
            <a:off x="8615121" y="2224862"/>
            <a:ext cx="294967" cy="3234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8D771DA9-1503-51E9-545C-AE55841437B8}"/>
              </a:ext>
            </a:extLst>
          </p:cNvPr>
          <p:cNvSpPr/>
          <p:nvPr/>
        </p:nvSpPr>
        <p:spPr>
          <a:xfrm>
            <a:off x="11392734" y="2173747"/>
            <a:ext cx="294967" cy="323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9CBAFA-1D38-2529-3BE5-5B3B38F817E6}"/>
              </a:ext>
            </a:extLst>
          </p:cNvPr>
          <p:cNvSpPr txBox="1"/>
          <p:nvPr/>
        </p:nvSpPr>
        <p:spPr>
          <a:xfrm>
            <a:off x="6400747" y="2595897"/>
            <a:ext cx="348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StreakDet</a:t>
            </a:r>
            <a:r>
              <a:rPr lang="it-IT" dirty="0">
                <a:solidFill>
                  <a:schemeClr val="bg1"/>
                </a:solidFill>
              </a:rPr>
              <a:t> and Deep Learning Pipeline (v &gt; 10 ‘’/h)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419E9A-3F19-C366-EF6D-340AA8B44CEA}"/>
              </a:ext>
            </a:extLst>
          </p:cNvPr>
          <p:cNvSpPr txBox="1"/>
          <p:nvPr/>
        </p:nvSpPr>
        <p:spPr>
          <a:xfrm>
            <a:off x="9750598" y="2609971"/>
            <a:ext cx="2375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SSO-PIPE </a:t>
            </a:r>
            <a:r>
              <a:rPr lang="it-IT" dirty="0" err="1">
                <a:solidFill>
                  <a:schemeClr val="bg1"/>
                </a:solidFill>
              </a:rPr>
              <a:t>Deterministic</a:t>
            </a:r>
            <a:r>
              <a:rPr lang="it-IT" dirty="0">
                <a:solidFill>
                  <a:schemeClr val="bg1"/>
                </a:solidFill>
              </a:rPr>
              <a:t> Pipeline (v &lt; 10 ‘’/h)</a:t>
            </a:r>
          </a:p>
        </p:txBody>
      </p:sp>
    </p:spTree>
    <p:extLst>
      <p:ext uri="{BB962C8B-B14F-4D97-AF65-F5344CB8AC3E}">
        <p14:creationId xmlns:p14="http://schemas.microsoft.com/office/powerpoint/2010/main" val="3067098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E8CF69-6C2E-CB14-7271-E66176F0DF08}"/>
              </a:ext>
            </a:extLst>
          </p:cNvPr>
          <p:cNvSpPr txBox="1"/>
          <p:nvPr/>
        </p:nvSpPr>
        <p:spPr>
          <a:xfrm>
            <a:off x="269212" y="0"/>
            <a:ext cx="11653575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prevista per il 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corso dell'anno 2026, il gruppo INFN di Lecce manterrà la leadership del gruppo di ricerca denominato SSO-SWG per la ricerca, classificazione e caratterizzazione degli oggetti del sistema solare osservati dal satellite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Euclid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migrazione della pipeline di detezione (originariamente  installata su un server INFN presso la sezione di Lecce) sui server ESA è stata completata in Aprile 2025 in ritardo rispetto alle previsioni a causa della necessità di implementare la creazione di maschere dei raggi cosmici identificati nelle immagini.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 Settembre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il gruppo inizierà ad analizzare i dati della wide survey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Euclid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L’attività è prevista continuare per tutto il 2026.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collaborazione con il gruppo SL-SWG, il gruppo di Lecce applicherà un software di classificazione sviluppato per l'analisi non supervisionata dei dati per la ricerca di lenti gravitazionali forti.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Abbiamo applicato la nostra rete neurale alla stima via MACHINE LEARNING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redshift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cosmologici fino 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=2.5 solo attraverso l’analisi di misure fotometriche. Paper in sottomissione su un campione di validazione della survey VISTA. Applicazione nel 2026 a dati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Euclid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-like o parzialmente mancanti di misure fotometriche.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0252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62FCBD8-3270-52AE-A5B3-7AA13830F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44A1369F-DD70-BDD5-2209-60D7CB549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220556"/>
              </p:ext>
            </p:extLst>
          </p:nvPr>
        </p:nvGraphicFramePr>
        <p:xfrm>
          <a:off x="0" y="0"/>
          <a:ext cx="12192000" cy="3052993"/>
        </p:xfrm>
        <a:graphic>
          <a:graphicData uri="http://schemas.openxmlformats.org/drawingml/2006/table">
            <a:tbl>
              <a:tblPr/>
              <a:tblGrid>
                <a:gridCol w="2831810">
                  <a:extLst>
                    <a:ext uri="{9D8B030D-6E8A-4147-A177-3AD203B41FA5}">
                      <a16:colId xmlns:a16="http://schemas.microsoft.com/office/drawing/2014/main" val="3233665811"/>
                    </a:ext>
                  </a:extLst>
                </a:gridCol>
                <a:gridCol w="1653249">
                  <a:extLst>
                    <a:ext uri="{9D8B030D-6E8A-4147-A177-3AD203B41FA5}">
                      <a16:colId xmlns:a16="http://schemas.microsoft.com/office/drawing/2014/main" val="3665035974"/>
                    </a:ext>
                  </a:extLst>
                </a:gridCol>
                <a:gridCol w="7706941">
                  <a:extLst>
                    <a:ext uri="{9D8B030D-6E8A-4147-A177-3AD203B41FA5}">
                      <a16:colId xmlns:a16="http://schemas.microsoft.com/office/drawing/2014/main" val="283550397"/>
                    </a:ext>
                  </a:extLst>
                </a:gridCol>
              </a:tblGrid>
              <a:tr h="240765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De Paolis</a:t>
                      </a:r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Francesco</a:t>
                      </a:r>
                      <a:endParaRPr lang="it-IT" sz="120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50%</a:t>
                      </a:r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076579"/>
                  </a:ext>
                </a:extLst>
              </a:tr>
              <a:tr h="240765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Franco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Antonio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0%, borsa PNRR ma lavora sul progetto sinergico</a:t>
                      </a:r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539150"/>
                  </a:ext>
                </a:extLst>
              </a:tr>
              <a:tr h="240765">
                <a:tc>
                  <a:txBody>
                    <a:bodyPr/>
                    <a:lstStyle/>
                    <a:p>
                      <a:r>
                        <a:rPr lang="it-IT" sz="1200" b="1">
                          <a:solidFill>
                            <a:srgbClr val="00B050"/>
                          </a:solidFill>
                          <a:effectLst/>
                          <a:latin typeface="Helvetica Neue" panose="02000503000000020004" pitchFamily="2" charset="0"/>
                        </a:rPr>
                        <a:t>Nucita</a:t>
                      </a:r>
                      <a:endParaRPr lang="it-IT" sz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B050"/>
                          </a:solidFill>
                          <a:effectLst/>
                          <a:latin typeface="Helvetica Neue" panose="02000503000000020004" pitchFamily="2" charset="0"/>
                        </a:rPr>
                        <a:t>Achille</a:t>
                      </a:r>
                      <a:endParaRPr lang="it-IT" sz="12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B050"/>
                          </a:solidFill>
                          <a:effectLst/>
                          <a:latin typeface="Helvetica Neue" panose="02000503000000020004" pitchFamily="2" charset="0"/>
                        </a:rPr>
                        <a:t>40%</a:t>
                      </a:r>
                      <a:endParaRPr lang="it-IT" sz="12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278771"/>
                  </a:ext>
                </a:extLst>
              </a:tr>
              <a:tr h="240765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Orofino</a:t>
                      </a:r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Vincenzo</a:t>
                      </a:r>
                      <a:endParaRPr lang="it-IT" sz="120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*</a:t>
                      </a:r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335175"/>
                  </a:ext>
                </a:extLst>
              </a:tr>
              <a:tr h="443490"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249078"/>
                  </a:ext>
                </a:extLst>
              </a:tr>
              <a:tr h="354011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Strafella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Francesco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*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821710"/>
                  </a:ext>
                </a:extLst>
              </a:tr>
              <a:tr h="646216">
                <a:tc>
                  <a:txBody>
                    <a:bodyPr/>
                    <a:lstStyle/>
                    <a:p>
                      <a:r>
                        <a:rPr lang="it-IT" sz="1200" dirty="0" err="1">
                          <a:solidFill>
                            <a:srgbClr val="FF0000"/>
                          </a:solidFill>
                          <a:effectLst/>
                        </a:rPr>
                        <a:t>Portaluri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</a:rPr>
                        <a:t>Elisa</a:t>
                      </a: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20%, INAF. Tecnologa Osservatorio di Teramo. Distaccata presso il Dipartimento dal Primo  Luglio 2025. Nulla osta </a:t>
                      </a:r>
                      <a:r>
                        <a:rPr lang="it-IT" sz="1200" dirty="0" err="1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associatura</a:t>
                      </a:r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  <a:latin typeface="Helvetica Neue" panose="02000503000000020004" pitchFamily="2" charset="0"/>
                        </a:rPr>
                        <a:t> INFN Lecce per il 2026 in corso</a:t>
                      </a:r>
                      <a:endParaRPr lang="it-IT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endParaRPr lang="it-IT" sz="1200" dirty="0">
                        <a:effectLst/>
                      </a:endParaRP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227745"/>
                  </a:ext>
                </a:extLst>
              </a:tr>
              <a:tr h="646216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</a:rPr>
                        <a:t>D’Elia</a:t>
                      </a: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  <a:effectLst/>
                        </a:rPr>
                        <a:t>Marcella</a:t>
                      </a: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20%</a:t>
                      </a:r>
                    </a:p>
                  </a:txBody>
                  <a:tcPr marL="17158" marR="17158" marT="17158" marB="171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912149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296C3E8-5DF5-E419-9147-63F212B03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023452"/>
              </p:ext>
            </p:extLst>
          </p:nvPr>
        </p:nvGraphicFramePr>
        <p:xfrm>
          <a:off x="0" y="3012673"/>
          <a:ext cx="6927273" cy="3668022"/>
        </p:xfrm>
        <a:graphic>
          <a:graphicData uri="http://schemas.openxmlformats.org/drawingml/2006/table">
            <a:tbl>
              <a:tblPr/>
              <a:tblGrid>
                <a:gridCol w="1288963">
                  <a:extLst>
                    <a:ext uri="{9D8B030D-6E8A-4147-A177-3AD203B41FA5}">
                      <a16:colId xmlns:a16="http://schemas.microsoft.com/office/drawing/2014/main" val="1253793193"/>
                    </a:ext>
                  </a:extLst>
                </a:gridCol>
                <a:gridCol w="2793952">
                  <a:extLst>
                    <a:ext uri="{9D8B030D-6E8A-4147-A177-3AD203B41FA5}">
                      <a16:colId xmlns:a16="http://schemas.microsoft.com/office/drawing/2014/main" val="389408863"/>
                    </a:ext>
                  </a:extLst>
                </a:gridCol>
                <a:gridCol w="1425754">
                  <a:extLst>
                    <a:ext uri="{9D8B030D-6E8A-4147-A177-3AD203B41FA5}">
                      <a16:colId xmlns:a16="http://schemas.microsoft.com/office/drawing/2014/main" val="1032461899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993924335"/>
                    </a:ext>
                  </a:extLst>
                </a:gridCol>
                <a:gridCol w="453368">
                  <a:extLst>
                    <a:ext uri="{9D8B030D-6E8A-4147-A177-3AD203B41FA5}">
                      <a16:colId xmlns:a16="http://schemas.microsoft.com/office/drawing/2014/main" val="4144937163"/>
                    </a:ext>
                  </a:extLst>
                </a:gridCol>
                <a:gridCol w="521617">
                  <a:extLst>
                    <a:ext uri="{9D8B030D-6E8A-4147-A177-3AD203B41FA5}">
                      <a16:colId xmlns:a16="http://schemas.microsoft.com/office/drawing/2014/main" val="3910536477"/>
                    </a:ext>
                  </a:extLst>
                </a:gridCol>
              </a:tblGrid>
              <a:tr h="1586374"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Capitolo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Descrizione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Parziali (K-EUR)</a:t>
                      </a:r>
                      <a:endParaRPr lang="it-IT" sz="110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Parziali SJ (K-EUR)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</a:rPr>
                        <a:t>Richieste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effectLst/>
                        </a:rPr>
                        <a:t>SJ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B3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43280"/>
                  </a:ext>
                </a:extLst>
              </a:tr>
              <a:tr h="1065842"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missioni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100" dirty="0"/>
                        <a:t>4 </a:t>
                      </a:r>
                      <a:r>
                        <a:rPr lang="it-IT" sz="1100" dirty="0" err="1"/>
                        <a:t>ke</a:t>
                      </a:r>
                      <a:r>
                        <a:rPr lang="it-IT" sz="1100" dirty="0"/>
                        <a:t> per la partecipazione al prossimo meeting internazionale </a:t>
                      </a:r>
                      <a:r>
                        <a:rPr lang="it-IT" sz="1100" dirty="0" err="1"/>
                        <a:t>Euclid</a:t>
                      </a:r>
                      <a:r>
                        <a:rPr lang="it-IT" sz="1100" dirty="0"/>
                        <a:t> (3 persone), 1 </a:t>
                      </a:r>
                      <a:r>
                        <a:rPr lang="it-IT" sz="1100" dirty="0" err="1"/>
                        <a:t>ke</a:t>
                      </a:r>
                      <a:r>
                        <a:rPr lang="it-IT" sz="1100" dirty="0"/>
                        <a:t> (</a:t>
                      </a:r>
                      <a:r>
                        <a:rPr lang="it-IT" sz="1100" dirty="0" err="1"/>
                        <a:t>s.j</a:t>
                      </a:r>
                      <a:r>
                        <a:rPr lang="it-IT" sz="1100" dirty="0"/>
                        <a:t>) per la partecipazione di 2 persone al prossimo meeting italiano su </a:t>
                      </a:r>
                      <a:r>
                        <a:rPr lang="it-IT" sz="1100" dirty="0" err="1"/>
                        <a:t>Euclid</a:t>
                      </a:r>
                      <a:r>
                        <a:rPr lang="it-IT" sz="1100" dirty="0"/>
                        <a:t>.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4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163465"/>
                  </a:ext>
                </a:extLst>
              </a:tr>
              <a:tr h="274065">
                <a:tc>
                  <a:txBody>
                    <a:bodyPr/>
                    <a:lstStyle/>
                    <a:p>
                      <a:r>
                        <a:rPr lang="it-IT" sz="1100" dirty="0">
                          <a:effectLst/>
                        </a:rPr>
                        <a:t>materiale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Acquisto 1 laptop per obsolescenza e materiale informatico quali dischi esterni per backup di dati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effectLst/>
                        </a:rPr>
                        <a:t>2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169147"/>
                  </a:ext>
                </a:extLst>
              </a:tr>
              <a:tr h="203715">
                <a:tc>
                  <a:txBody>
                    <a:bodyPr/>
                    <a:lstStyle/>
                    <a:p>
                      <a:endParaRPr lang="it-IT" sz="1100" b="1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009651"/>
                  </a:ext>
                </a:extLst>
              </a:tr>
              <a:tr h="157597"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Totale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</a:t>
                      </a:r>
                      <a:endParaRPr lang="it-IT" sz="1100" dirty="0">
                        <a:effectLst/>
                      </a:endParaRP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effectLst/>
                        </a:rPr>
                        <a:t>1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effectLst/>
                        </a:rPr>
                        <a:t>1</a:t>
                      </a:r>
                    </a:p>
                  </a:txBody>
                  <a:tcPr marL="29601" marR="29601" marT="29601" marB="2960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56384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91CD29-AA57-B4A8-F8DC-5E553650584B}"/>
              </a:ext>
            </a:extLst>
          </p:cNvPr>
          <p:cNvSpPr txBox="1"/>
          <p:nvPr/>
        </p:nvSpPr>
        <p:spPr>
          <a:xfrm>
            <a:off x="7107380" y="3113679"/>
            <a:ext cx="4946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richiede l’intervento del servizio di Calcolo per 2 m/uomo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94B2CE-1FE7-C4A0-E731-13CD4B1C0E51}"/>
              </a:ext>
            </a:extLst>
          </p:cNvPr>
          <p:cNvSpPr txBox="1"/>
          <p:nvPr/>
        </p:nvSpPr>
        <p:spPr>
          <a:xfrm>
            <a:off x="7107381" y="3847163"/>
            <a:ext cx="49460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RESUME: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Richieste 2026: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 6k </a:t>
            </a:r>
            <a:r>
              <a:rPr lang="it-IT" dirty="0">
                <a:solidFill>
                  <a:srgbClr val="FF0000"/>
                </a:solidFill>
                <a:latin typeface="Helvetica Neue" panose="02000503000000020004" pitchFamily="2" charset="0"/>
              </a:rPr>
              <a:t>(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1k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sj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FTE TOTALI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1.</a:t>
            </a:r>
            <a:r>
              <a:rPr lang="it-IT" dirty="0">
                <a:solidFill>
                  <a:srgbClr val="FF0000"/>
                </a:solidFill>
                <a:latin typeface="Helvetica Neue" panose="02000503000000020004" pitchFamily="2" charset="0"/>
              </a:rPr>
              <a:t>3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7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D5DE3D5-2396-695C-EF35-8E12BADEFB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1" b="20751"/>
          <a:stretch>
            <a:fillRect/>
          </a:stretch>
        </p:blipFill>
        <p:spPr>
          <a:xfrm>
            <a:off x="211393" y="2239884"/>
            <a:ext cx="7089059" cy="36057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386BFA-D56B-50C5-B160-4B874A4FBF3E}"/>
              </a:ext>
            </a:extLst>
          </p:cNvPr>
          <p:cNvSpPr txBox="1"/>
          <p:nvPr/>
        </p:nvSpPr>
        <p:spPr>
          <a:xfrm>
            <a:off x="141596" y="659160"/>
            <a:ext cx="70890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StreakDet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(An ESA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funded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sofware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 pipeline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consists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three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main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phases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segmentation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classification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lastly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astrometric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photometric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reduction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Deep learning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consists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CNN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patter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recognition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0" name="Parentesi graffa chiusa 9">
            <a:extLst>
              <a:ext uri="{FF2B5EF4-FFF2-40B4-BE49-F238E27FC236}">
                <a16:creationId xmlns:a16="http://schemas.microsoft.com/office/drawing/2014/main" id="{402AD449-1AC4-A103-AB6C-E9FF46499012}"/>
              </a:ext>
            </a:extLst>
          </p:cNvPr>
          <p:cNvSpPr/>
          <p:nvPr/>
        </p:nvSpPr>
        <p:spPr>
          <a:xfrm>
            <a:off x="6887495" y="877529"/>
            <a:ext cx="825909" cy="1312606"/>
          </a:xfrm>
          <a:prstGeom prst="rightBrace">
            <a:avLst/>
          </a:prstGeom>
          <a:noFill/>
          <a:ln w="539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36FF3D-9F4D-5DBF-0EF3-8681DCE68188}"/>
              </a:ext>
            </a:extLst>
          </p:cNvPr>
          <p:cNvSpPr txBox="1"/>
          <p:nvPr/>
        </p:nvSpPr>
        <p:spPr>
          <a:xfrm>
            <a:off x="8185354" y="989806"/>
            <a:ext cx="708905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Both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work on single images.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Current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pipeline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uses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Calibri" panose="020F0502020204030204"/>
              </a:rPr>
              <a:t>StreakDet</a:t>
            </a:r>
            <a:endParaRPr lang="it-IT" sz="2400" b="1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see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next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slides for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details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on PDC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results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)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The data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reduction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detection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methods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are embedded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into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 pipeline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First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installed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run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on a INFN server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Italy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using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Docker image with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all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required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Softwares.</a:t>
            </a: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From April 2025…</a:t>
            </a:r>
          </a:p>
          <a:p>
            <a:endParaRPr lang="it-IT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CODE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available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on ESA-DATALAB</a:t>
            </a:r>
          </a:p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(MILESTONE 2025)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F014BC-445C-285A-B352-47BDD775B4FE}"/>
              </a:ext>
            </a:extLst>
          </p:cNvPr>
          <p:cNvSpPr txBox="1"/>
          <p:nvPr/>
        </p:nvSpPr>
        <p:spPr>
          <a:xfrm>
            <a:off x="197040" y="109184"/>
            <a:ext cx="589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StreakDet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and Deep Learning Pipeline (v &gt; 10 ‘’/h)</a:t>
            </a:r>
          </a:p>
        </p:txBody>
      </p:sp>
    </p:spTree>
    <p:extLst>
      <p:ext uri="{BB962C8B-B14F-4D97-AF65-F5344CB8AC3E}">
        <p14:creationId xmlns:p14="http://schemas.microsoft.com/office/powerpoint/2010/main" val="161827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71B0A541-AF7D-6BB0-7A83-36716EC25A23}"/>
              </a:ext>
            </a:extLst>
          </p:cNvPr>
          <p:cNvGrpSpPr/>
          <p:nvPr/>
        </p:nvGrpSpPr>
        <p:grpSpPr>
          <a:xfrm>
            <a:off x="-79905" y="0"/>
            <a:ext cx="12192000" cy="6858000"/>
            <a:chOff x="0" y="0"/>
            <a:chExt cx="12192000" cy="685800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45C76EBB-F33E-9B79-4408-C9B643B17154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508B56A5-1E66-1C3C-6173-CD91500F5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0B6E51AB-CBCC-A86A-F24D-12AAEAAAE085}"/>
                  </a:ext>
                </a:extLst>
              </p:cNvPr>
              <p:cNvSpPr/>
              <p:nvPr/>
            </p:nvSpPr>
            <p:spPr>
              <a:xfrm>
                <a:off x="2511706" y="266218"/>
                <a:ext cx="3946967" cy="3588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C3884A16-E4AD-6229-7590-70432E72FD3A}"/>
                  </a:ext>
                </a:extLst>
              </p:cNvPr>
              <p:cNvSpPr/>
              <p:nvPr/>
            </p:nvSpPr>
            <p:spPr>
              <a:xfrm>
                <a:off x="3530279" y="2656390"/>
                <a:ext cx="821802" cy="7726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4B9BACEB-543C-066C-765C-78DD8F362CEB}"/>
                  </a:ext>
                </a:extLst>
              </p:cNvPr>
              <p:cNvSpPr/>
              <p:nvPr/>
            </p:nvSpPr>
            <p:spPr>
              <a:xfrm>
                <a:off x="2916819" y="5347504"/>
                <a:ext cx="3773347" cy="15104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74CD4922-9D01-536E-0CB1-2EE809CC5985}"/>
                  </a:ext>
                </a:extLst>
              </p:cNvPr>
              <p:cNvSpPr/>
              <p:nvPr/>
            </p:nvSpPr>
            <p:spPr>
              <a:xfrm>
                <a:off x="2598515" y="6213676"/>
                <a:ext cx="4543065" cy="6443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B63B5C66-10A6-87E9-31C7-A9920D30536E}"/>
                  </a:ext>
                </a:extLst>
              </p:cNvPr>
              <p:cNvSpPr/>
              <p:nvPr/>
            </p:nvSpPr>
            <p:spPr>
              <a:xfrm>
                <a:off x="5476755" y="3213904"/>
                <a:ext cx="981918" cy="77261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554F34A-94C7-5B96-5596-5AE4A954F342}"/>
                </a:ext>
              </a:extLst>
            </p:cNvPr>
            <p:cNvSpPr txBox="1"/>
            <p:nvPr/>
          </p:nvSpPr>
          <p:spPr>
            <a:xfrm>
              <a:off x="3439611" y="2656390"/>
              <a:ext cx="20371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Astrometry.net</a:t>
              </a:r>
              <a:endPara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(</a:t>
              </a: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initial</a:t>
              </a: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slution</a:t>
              </a: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SExtractor</a:t>
              </a:r>
              <a:endPara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PSFex</a:t>
              </a:r>
              <a:endPara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6ED6DAB-C3E9-2F8E-0D85-10DFCEFAD5CA}"/>
                </a:ext>
              </a:extLst>
            </p:cNvPr>
            <p:cNvSpPr txBox="1"/>
            <p:nvPr/>
          </p:nvSpPr>
          <p:spPr>
            <a:xfrm>
              <a:off x="5393801" y="3256554"/>
              <a:ext cx="20371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Scamp</a:t>
              </a:r>
              <a:endParaRPr kumimoji="0" lang="it-IT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(</a:t>
              </a: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final</a:t>
              </a: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image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-astro. </a:t>
              </a: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Corrected</a:t>
              </a:r>
              <a:r>
                <a:rPr kumimoji="0" lang="it-IT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E6B2AE48-FC63-9491-38D3-BC8A0EE61883}"/>
                </a:ext>
              </a:extLst>
            </p:cNvPr>
            <p:cNvCxnSpPr>
              <a:cxnSpLocks/>
            </p:cNvCxnSpPr>
            <p:nvPr/>
          </p:nvCxnSpPr>
          <p:spPr>
            <a:xfrm>
              <a:off x="2430684" y="6377651"/>
              <a:ext cx="4710896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7" name="Rettangolo 26">
            <a:extLst>
              <a:ext uri="{FF2B5EF4-FFF2-40B4-BE49-F238E27FC236}">
                <a16:creationId xmlns:a16="http://schemas.microsoft.com/office/drawing/2014/main" id="{8CE3F827-AF85-B079-3F0B-288E6C7A9FCC}"/>
              </a:ext>
            </a:extLst>
          </p:cNvPr>
          <p:cNvSpPr/>
          <p:nvPr/>
        </p:nvSpPr>
        <p:spPr>
          <a:xfrm>
            <a:off x="752168" y="212622"/>
            <a:ext cx="1887793" cy="3595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AFCF479-E3EB-446F-571C-ED33A087C604}"/>
              </a:ext>
            </a:extLst>
          </p:cNvPr>
          <p:cNvSpPr txBox="1"/>
          <p:nvPr/>
        </p:nvSpPr>
        <p:spPr>
          <a:xfrm>
            <a:off x="555891" y="14746"/>
            <a:ext cx="533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SSO-PIPE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Deterministic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Pipeline (v &lt; 10 ‘’/h)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C7D2A5A-734A-0631-3929-76E961434445}"/>
              </a:ext>
            </a:extLst>
          </p:cNvPr>
          <p:cNvSpPr txBox="1"/>
          <p:nvPr/>
        </p:nvSpPr>
        <p:spPr>
          <a:xfrm>
            <a:off x="5578719" y="705"/>
            <a:ext cx="533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StreakDet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uses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mid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outputs from SSO-PIPE ( &gt; 10’’/h)</a:t>
            </a:r>
          </a:p>
        </p:txBody>
      </p:sp>
    </p:spTree>
    <p:extLst>
      <p:ext uri="{BB962C8B-B14F-4D97-AF65-F5344CB8AC3E}">
        <p14:creationId xmlns:p14="http://schemas.microsoft.com/office/powerpoint/2010/main" val="421457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EECFE1-D30F-C299-9853-0FDF5851FEE1}"/>
              </a:ext>
            </a:extLst>
          </p:cNvPr>
          <p:cNvSpPr txBox="1"/>
          <p:nvPr/>
        </p:nvSpPr>
        <p:spPr>
          <a:xfrm>
            <a:off x="456828" y="-138500"/>
            <a:ext cx="1127834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Activity of SWG-SSO in the framework of a pilot study (with CAL field)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endorsed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by ESA and EC </a:t>
            </a:r>
          </a:p>
          <a:p>
            <a:pPr algn="ctr"/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A golden recipe to solve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astrometry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achieve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reasonable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good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level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(and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routinely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at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quadrant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level</a:t>
            </a:r>
            <a:endParaRPr lang="it-IT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Down to \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simeq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10 mas (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depending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 on # </a:t>
            </a:r>
            <a:r>
              <a:rPr lang="it-IT" b="1" dirty="0" err="1">
                <a:solidFill>
                  <a:prstClr val="black"/>
                </a:solidFill>
                <a:latin typeface="Calibri" panose="020F0502020204030204"/>
              </a:rPr>
              <a:t>references</a:t>
            </a: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algn="just"/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algn="just">
              <a:buFontTx/>
              <a:buAutoNum type="arabicParenR"/>
            </a:pP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Reduction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done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quadrant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level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(144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HDUs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):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bias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flat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mask,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prescan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overscan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 Output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 a 144 HDU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mosaic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342900" indent="-342900" algn="just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few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fundamental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keywords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copied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from 0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header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raw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data to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any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other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144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HDUs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(RAOBS, DECOB, PA).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few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other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keywords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generated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: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CRVAL1, CRVAL2 (from RAOBS, DECOB),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CDELT1, CDELT2 (from pixel size),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CROTA2 (from PA)</a:t>
            </a: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CRPIX (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updated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to account for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cuts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on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prescan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overscan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regions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 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85D309-11D7-4D7C-B195-D200B2DCFA1F}"/>
              </a:ext>
            </a:extLst>
          </p:cNvPr>
          <p:cNvSpPr txBox="1"/>
          <p:nvPr/>
        </p:nvSpPr>
        <p:spPr>
          <a:xfrm>
            <a:off x="6928975" y="243815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CD1_1 = CDELT1 * cos (CROTA2)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CD1_2 = -CDELT2 * sin (CROTA2)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CD2_1 = CDELT1 * sin (CROTA2) </a:t>
            </a:r>
            <a:br>
              <a:rPr lang="it-IT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CD2_2 = CDELT2 * cos (CROTA2)</a:t>
            </a:r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D605C5FA-7A8E-8044-3A6B-63DC3BB88DCB}"/>
              </a:ext>
            </a:extLst>
          </p:cNvPr>
          <p:cNvSpPr/>
          <p:nvPr/>
        </p:nvSpPr>
        <p:spPr>
          <a:xfrm>
            <a:off x="5370489" y="2400657"/>
            <a:ext cx="975360" cy="775859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88144ED0-A20C-2C05-C821-E2B2DACB2512}"/>
              </a:ext>
            </a:extLst>
          </p:cNvPr>
          <p:cNvSpPr/>
          <p:nvPr/>
        </p:nvSpPr>
        <p:spPr>
          <a:xfrm>
            <a:off x="6928975" y="2367250"/>
            <a:ext cx="3389376" cy="1200329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C90B888-907F-6798-631D-64A4B7A4101B}"/>
              </a:ext>
            </a:extLst>
          </p:cNvPr>
          <p:cNvSpPr txBox="1"/>
          <p:nvPr/>
        </p:nvSpPr>
        <p:spPr>
          <a:xfrm>
            <a:off x="7099663" y="1985848"/>
            <a:ext cx="30480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A first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guess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on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quadrant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WCS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EB46777-1D9C-7DFE-3098-A1343834044A}"/>
              </a:ext>
            </a:extLst>
          </p:cNvPr>
          <p:cNvSpPr txBox="1"/>
          <p:nvPr/>
        </p:nvSpPr>
        <p:spPr>
          <a:xfrm>
            <a:off x="456828" y="3909788"/>
            <a:ext cx="3267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3)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Run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local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installation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astrometry.net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along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with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informationon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the VIS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Geometry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Map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).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Cdij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values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are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updated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by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astrometry.net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 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Downsamplig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9" name="Immagine 18" descr="Immagine che contiene Rettangolo, quadrato, schermata, linea&#10;&#10;Descrizione generata automaticamente">
            <a:extLst>
              <a:ext uri="{FF2B5EF4-FFF2-40B4-BE49-F238E27FC236}">
                <a16:creationId xmlns:a16="http://schemas.microsoft.com/office/drawing/2014/main" id="{64361F33-551B-769E-F8DB-FABF312D2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47" y="3596237"/>
            <a:ext cx="4899579" cy="316031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616C5D-20E7-A609-E27D-923EE51B7A23}"/>
              </a:ext>
            </a:extLst>
          </p:cNvPr>
          <p:cNvSpPr txBox="1"/>
          <p:nvPr/>
        </p:nvSpPr>
        <p:spPr>
          <a:xfrm>
            <a:off x="8623663" y="3909788"/>
            <a:ext cx="3267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Using 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GAIA DR3,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UNWISe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PANSTAR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catalogues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extracted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towards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RAOBS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DECOBS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)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extraction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radius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R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=3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degrees.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When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astrometry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fails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CRPIX1,2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kept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from the VIS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Geometry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Map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Cdij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kept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from the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surrounding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succesful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quadrants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651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C4CC3FD-0167-BBC8-1F50-9159B3D9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0435" y="1122740"/>
            <a:ext cx="7428684" cy="52494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F7CEF8-E225-F2F9-3DD5-6C867A402EB2}"/>
              </a:ext>
            </a:extLst>
          </p:cNvPr>
          <p:cNvSpPr txBox="1"/>
          <p:nvPr/>
        </p:nvSpPr>
        <p:spPr>
          <a:xfrm>
            <a:off x="483010" y="242887"/>
            <a:ext cx="10327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Calibration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field 65536.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Astrometry.net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+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Source-Extractor+PSFEx+SourceExtractor+Scamp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0E9B20-23E4-2F7E-809B-CD6056EB9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9" t="2211" r="-17041" b="-2211"/>
          <a:stretch/>
        </p:blipFill>
        <p:spPr>
          <a:xfrm>
            <a:off x="6096000" y="1122740"/>
            <a:ext cx="8172969" cy="5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8BF39DE-2D71-9ECA-93AF-53586A672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61" y="-128587"/>
            <a:ext cx="8793487" cy="6213925"/>
          </a:xfrm>
          <a:prstGeom prst="rect">
            <a:avLst/>
          </a:prstGeom>
        </p:spPr>
      </p:pic>
      <p:pic>
        <p:nvPicPr>
          <p:cNvPr id="9" name="Immagine 8" descr="Immagine che contiene astronomia, schermata, spazio, stella&#10;&#10;Descrizione generata automaticamente">
            <a:extLst>
              <a:ext uri="{FF2B5EF4-FFF2-40B4-BE49-F238E27FC236}">
                <a16:creationId xmlns:a16="http://schemas.microsoft.com/office/drawing/2014/main" id="{474467B9-23C0-0087-ABE0-BDDCB2D33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89749" y="1720745"/>
            <a:ext cx="6922996" cy="348150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505D5A-9C84-9C83-8892-5A1836BCC261}"/>
              </a:ext>
            </a:extLst>
          </p:cNvPr>
          <p:cNvSpPr txBox="1"/>
          <p:nvPr/>
        </p:nvSpPr>
        <p:spPr>
          <a:xfrm>
            <a:off x="277868" y="6211669"/>
            <a:ext cx="7987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In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this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example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: 20  mas on RA, 40 mas on DEC. By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using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latest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Scamp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(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which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accounts for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precession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coordinates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) down to </a:t>
            </a:r>
            <a:r>
              <a:rPr lang="it-IT" dirty="0">
                <a:solidFill>
                  <a:srgbClr val="00B050"/>
                </a:solidFill>
                <a:latin typeface="Calibri" panose="020F0502020204030204"/>
              </a:rPr>
              <a:t>10 mas </a:t>
            </a:r>
            <a:r>
              <a:rPr lang="it-IT" dirty="0" err="1">
                <a:solidFill>
                  <a:srgbClr val="00B050"/>
                </a:solidFill>
                <a:latin typeface="Calibri" panose="020F0502020204030204"/>
              </a:rPr>
              <a:t>routinely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! </a:t>
            </a:r>
            <a:r>
              <a:rPr lang="it-IT" dirty="0" err="1">
                <a:solidFill>
                  <a:srgbClr val="FF0000"/>
                </a:solidFill>
                <a:latin typeface="Calibri" panose="020F0502020204030204"/>
              </a:rPr>
              <a:t>Our</a:t>
            </a:r>
            <a:r>
              <a:rPr lang="it-IT" dirty="0">
                <a:solidFill>
                  <a:srgbClr val="FF0000"/>
                </a:solidFill>
                <a:latin typeface="Calibri" panose="020F0502020204030204"/>
              </a:rPr>
              <a:t> goal: 0.5’’/h!</a:t>
            </a:r>
          </a:p>
        </p:txBody>
      </p:sp>
    </p:spTree>
    <p:extLst>
      <p:ext uri="{BB962C8B-B14F-4D97-AF65-F5344CB8AC3E}">
        <p14:creationId xmlns:p14="http://schemas.microsoft.com/office/powerpoint/2010/main" val="234532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928BC33-B59C-1E66-F452-9E94DDAE9DEF}"/>
              </a:ext>
            </a:extLst>
          </p:cNvPr>
          <p:cNvSpPr txBox="1"/>
          <p:nvPr/>
        </p:nvSpPr>
        <p:spPr>
          <a:xfrm>
            <a:off x="424543" y="170212"/>
            <a:ext cx="1137403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SSO finder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algorithm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to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search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for  slow(&lt; 10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arcsec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/h) 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moving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objects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in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Provided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that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an SSO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detected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(Pivot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+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remaining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):</a:t>
            </a:r>
          </a:p>
          <a:p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For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each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pivot source,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find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if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same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source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present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within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a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given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circle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with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radius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given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by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astrometric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precision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) in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least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M of N-1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If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skip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this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source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a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potential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SSO </a:t>
            </a:r>
          </a:p>
          <a:p>
            <a:pPr marL="342900" indent="-3429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Select in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each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, the sources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within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a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given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distance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 from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potential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SSOs</a:t>
            </a:r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Associate sources (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same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SSO in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subsequent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catalogues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)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if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motion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appears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constant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always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in the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same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direction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but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within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given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errors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AutoNum type="arabicParenR"/>
            </a:pPr>
            <a:endParaRPr lang="it-IT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Tx/>
              <a:buAutoNum type="arabicParenR"/>
            </a:pPr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endParaRPr lang="it-IT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AFCFAFB4-3D6E-08D4-940B-7695EC58513D}"/>
              </a:ext>
            </a:extLst>
          </p:cNvPr>
          <p:cNvSpPr/>
          <p:nvPr/>
        </p:nvSpPr>
        <p:spPr>
          <a:xfrm>
            <a:off x="97974" y="3111826"/>
            <a:ext cx="2873827" cy="282484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D46EF884-4F87-1F2B-0500-C00DB0393DEB}"/>
              </a:ext>
            </a:extLst>
          </p:cNvPr>
          <p:cNvSpPr/>
          <p:nvPr/>
        </p:nvSpPr>
        <p:spPr>
          <a:xfrm>
            <a:off x="3069766" y="3111826"/>
            <a:ext cx="2873827" cy="282484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65800026-D70C-5C0D-5A92-658DD98599FC}"/>
              </a:ext>
            </a:extLst>
          </p:cNvPr>
          <p:cNvSpPr/>
          <p:nvPr/>
        </p:nvSpPr>
        <p:spPr>
          <a:xfrm>
            <a:off x="6161312" y="2981197"/>
            <a:ext cx="2873827" cy="282484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e 57">
            <a:extLst>
              <a:ext uri="{FF2B5EF4-FFF2-40B4-BE49-F238E27FC236}">
                <a16:creationId xmlns:a16="http://schemas.microsoft.com/office/drawing/2014/main" id="{10E8630B-5490-8893-966A-412A8F0FEE97}"/>
              </a:ext>
            </a:extLst>
          </p:cNvPr>
          <p:cNvSpPr/>
          <p:nvPr/>
        </p:nvSpPr>
        <p:spPr>
          <a:xfrm>
            <a:off x="9252858" y="2981197"/>
            <a:ext cx="2873827" cy="2824842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04F673B-9C39-999E-C206-0CECB2905A27}"/>
              </a:ext>
            </a:extLst>
          </p:cNvPr>
          <p:cNvSpPr txBox="1"/>
          <p:nvPr/>
        </p:nvSpPr>
        <p:spPr>
          <a:xfrm>
            <a:off x="250368" y="2981197"/>
            <a:ext cx="136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PIVOT: CAT 1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8F22D2FB-2813-1C84-06A4-532BE778E00E}"/>
              </a:ext>
            </a:extLst>
          </p:cNvPr>
          <p:cNvSpPr txBox="1"/>
          <p:nvPr/>
        </p:nvSpPr>
        <p:spPr>
          <a:xfrm>
            <a:off x="2979276" y="2999463"/>
            <a:ext cx="70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CAT 2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E6816B9-39EA-FEC8-4D12-B49CC9712209}"/>
              </a:ext>
            </a:extLst>
          </p:cNvPr>
          <p:cNvSpPr txBox="1"/>
          <p:nvPr/>
        </p:nvSpPr>
        <p:spPr>
          <a:xfrm>
            <a:off x="5943593" y="2999463"/>
            <a:ext cx="70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CAT 3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E55A0AE6-3403-363C-E4A6-3FB1452F38DA}"/>
              </a:ext>
            </a:extLst>
          </p:cNvPr>
          <p:cNvSpPr txBox="1"/>
          <p:nvPr/>
        </p:nvSpPr>
        <p:spPr>
          <a:xfrm>
            <a:off x="8990719" y="2981197"/>
            <a:ext cx="70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CAT 4</a:t>
            </a: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EB76ADF8-5630-E859-6DF9-D5048E55FB28}"/>
              </a:ext>
            </a:extLst>
          </p:cNvPr>
          <p:cNvSpPr/>
          <p:nvPr/>
        </p:nvSpPr>
        <p:spPr>
          <a:xfrm>
            <a:off x="823902" y="3965412"/>
            <a:ext cx="174171" cy="141514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ED43F5E2-46B2-B647-88ED-DFD47A958ACF}"/>
              </a:ext>
            </a:extLst>
          </p:cNvPr>
          <p:cNvSpPr txBox="1"/>
          <p:nvPr/>
        </p:nvSpPr>
        <p:spPr>
          <a:xfrm>
            <a:off x="645444" y="3534589"/>
            <a:ext cx="18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Pivot source i= 45</a:t>
            </a:r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F402C714-E6D3-EFB2-1613-63EBA04A9889}"/>
              </a:ext>
            </a:extLst>
          </p:cNvPr>
          <p:cNvSpPr/>
          <p:nvPr/>
        </p:nvSpPr>
        <p:spPr>
          <a:xfrm>
            <a:off x="3745560" y="3950239"/>
            <a:ext cx="174171" cy="141514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68C0CB42-C47D-2AA1-32F1-F79656BE5144}"/>
              </a:ext>
            </a:extLst>
          </p:cNvPr>
          <p:cNvSpPr txBox="1"/>
          <p:nvPr/>
        </p:nvSpPr>
        <p:spPr>
          <a:xfrm>
            <a:off x="3567102" y="3519416"/>
            <a:ext cx="14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Pivot source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j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493C13C5-EEFA-BD0F-0F82-4B13C627171B}"/>
              </a:ext>
            </a:extLst>
          </p:cNvPr>
          <p:cNvSpPr/>
          <p:nvPr/>
        </p:nvSpPr>
        <p:spPr>
          <a:xfrm>
            <a:off x="5440325" y="4039575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053EAA3C-648B-9D75-365F-A0FCE1760F49}"/>
              </a:ext>
            </a:extLst>
          </p:cNvPr>
          <p:cNvSpPr/>
          <p:nvPr/>
        </p:nvSpPr>
        <p:spPr>
          <a:xfrm>
            <a:off x="5266154" y="4877775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B1BEC35E-1DF0-ADDB-B2AF-B6CEC9FF642D}"/>
              </a:ext>
            </a:extLst>
          </p:cNvPr>
          <p:cNvSpPr/>
          <p:nvPr/>
        </p:nvSpPr>
        <p:spPr>
          <a:xfrm>
            <a:off x="4452262" y="4948532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e 69">
            <a:extLst>
              <a:ext uri="{FF2B5EF4-FFF2-40B4-BE49-F238E27FC236}">
                <a16:creationId xmlns:a16="http://schemas.microsoft.com/office/drawing/2014/main" id="{ED22B264-6BA4-3A60-01D2-A3613600FC2C}"/>
              </a:ext>
            </a:extLst>
          </p:cNvPr>
          <p:cNvSpPr/>
          <p:nvPr/>
        </p:nvSpPr>
        <p:spPr>
          <a:xfrm>
            <a:off x="3566414" y="4353108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0A3B8B76-215F-AA58-C87F-B8F35D51B630}"/>
              </a:ext>
            </a:extLst>
          </p:cNvPr>
          <p:cNvSpPr txBox="1"/>
          <p:nvPr/>
        </p:nvSpPr>
        <p:spPr>
          <a:xfrm>
            <a:off x="5172463" y="35497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8C84683B-5528-F795-8395-6176AFE670D8}"/>
              </a:ext>
            </a:extLst>
          </p:cNvPr>
          <p:cNvSpPr txBox="1"/>
          <p:nvPr/>
        </p:nvSpPr>
        <p:spPr>
          <a:xfrm>
            <a:off x="5058725" y="44522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1200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6CBCCE9-ADBE-ECD3-2952-C5AB5917F8EB}"/>
              </a:ext>
            </a:extLst>
          </p:cNvPr>
          <p:cNvSpPr txBox="1"/>
          <p:nvPr/>
        </p:nvSpPr>
        <p:spPr>
          <a:xfrm>
            <a:off x="4270180" y="51440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30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97ED542B-16A1-DBA1-F5AD-3902A2002E91}"/>
              </a:ext>
            </a:extLst>
          </p:cNvPr>
          <p:cNvSpPr txBox="1"/>
          <p:nvPr/>
        </p:nvSpPr>
        <p:spPr>
          <a:xfrm>
            <a:off x="3433555" y="459272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23</a:t>
            </a:r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E8F501CD-5527-CB19-DF8A-75005CA4BFF9}"/>
              </a:ext>
            </a:extLst>
          </p:cNvPr>
          <p:cNvSpPr/>
          <p:nvPr/>
        </p:nvSpPr>
        <p:spPr>
          <a:xfrm>
            <a:off x="6773274" y="3979000"/>
            <a:ext cx="174171" cy="141514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2ECA0009-8A38-68A4-3D03-A7D1E85AD1FB}"/>
              </a:ext>
            </a:extLst>
          </p:cNvPr>
          <p:cNvSpPr txBox="1"/>
          <p:nvPr/>
        </p:nvSpPr>
        <p:spPr>
          <a:xfrm>
            <a:off x="6594816" y="3548177"/>
            <a:ext cx="14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Pivot source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j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id="{CC2635B5-5B00-3144-D418-9C32647B3A6F}"/>
              </a:ext>
            </a:extLst>
          </p:cNvPr>
          <p:cNvSpPr/>
          <p:nvPr/>
        </p:nvSpPr>
        <p:spPr>
          <a:xfrm>
            <a:off x="8468039" y="4068336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e 77">
            <a:extLst>
              <a:ext uri="{FF2B5EF4-FFF2-40B4-BE49-F238E27FC236}">
                <a16:creationId xmlns:a16="http://schemas.microsoft.com/office/drawing/2014/main" id="{1FB26EF1-4E09-69E4-0C70-30CEB01432BA}"/>
              </a:ext>
            </a:extLst>
          </p:cNvPr>
          <p:cNvSpPr/>
          <p:nvPr/>
        </p:nvSpPr>
        <p:spPr>
          <a:xfrm>
            <a:off x="8293868" y="4906536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e 78">
            <a:extLst>
              <a:ext uri="{FF2B5EF4-FFF2-40B4-BE49-F238E27FC236}">
                <a16:creationId xmlns:a16="http://schemas.microsoft.com/office/drawing/2014/main" id="{1F3FFA9D-D224-8D54-89F4-C7BCA0A6F848}"/>
              </a:ext>
            </a:extLst>
          </p:cNvPr>
          <p:cNvSpPr/>
          <p:nvPr/>
        </p:nvSpPr>
        <p:spPr>
          <a:xfrm>
            <a:off x="7479976" y="4977293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e 79">
            <a:extLst>
              <a:ext uri="{FF2B5EF4-FFF2-40B4-BE49-F238E27FC236}">
                <a16:creationId xmlns:a16="http://schemas.microsoft.com/office/drawing/2014/main" id="{D22A70B8-A8E7-9850-C496-B0AF95984E89}"/>
              </a:ext>
            </a:extLst>
          </p:cNvPr>
          <p:cNvSpPr/>
          <p:nvPr/>
        </p:nvSpPr>
        <p:spPr>
          <a:xfrm>
            <a:off x="6425989" y="4893579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A76200DE-9C84-5660-0655-3F4FA68E22EA}"/>
              </a:ext>
            </a:extLst>
          </p:cNvPr>
          <p:cNvSpPr txBox="1"/>
          <p:nvPr/>
        </p:nvSpPr>
        <p:spPr>
          <a:xfrm>
            <a:off x="8200177" y="357852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6A8810E2-88D0-ABE2-A618-61215688965D}"/>
              </a:ext>
            </a:extLst>
          </p:cNvPr>
          <p:cNvSpPr txBox="1"/>
          <p:nvPr/>
        </p:nvSpPr>
        <p:spPr>
          <a:xfrm>
            <a:off x="8086439" y="448102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75201F17-EC9F-FA20-197B-500547457E57}"/>
              </a:ext>
            </a:extLst>
          </p:cNvPr>
          <p:cNvSpPr txBox="1"/>
          <p:nvPr/>
        </p:nvSpPr>
        <p:spPr>
          <a:xfrm>
            <a:off x="7297894" y="51727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7BEE531E-B012-B8C2-4690-B6F08E5B655C}"/>
              </a:ext>
            </a:extLst>
          </p:cNvPr>
          <p:cNvSpPr txBox="1"/>
          <p:nvPr/>
        </p:nvSpPr>
        <p:spPr>
          <a:xfrm>
            <a:off x="6293130" y="51331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17F1990F-2F89-F9A1-B585-BA4A2EF40271}"/>
              </a:ext>
            </a:extLst>
          </p:cNvPr>
          <p:cNvSpPr/>
          <p:nvPr/>
        </p:nvSpPr>
        <p:spPr>
          <a:xfrm>
            <a:off x="9933921" y="3974613"/>
            <a:ext cx="174171" cy="141514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59B8EE56-11EE-3C61-537D-69D4FBFBC108}"/>
              </a:ext>
            </a:extLst>
          </p:cNvPr>
          <p:cNvSpPr txBox="1"/>
          <p:nvPr/>
        </p:nvSpPr>
        <p:spPr>
          <a:xfrm>
            <a:off x="9755463" y="3543790"/>
            <a:ext cx="14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Pivot source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j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0CBFD622-0D86-B295-A196-47ED835276C1}"/>
              </a:ext>
            </a:extLst>
          </p:cNvPr>
          <p:cNvSpPr/>
          <p:nvPr/>
        </p:nvSpPr>
        <p:spPr>
          <a:xfrm>
            <a:off x="11628686" y="4063949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e 87">
            <a:extLst>
              <a:ext uri="{FF2B5EF4-FFF2-40B4-BE49-F238E27FC236}">
                <a16:creationId xmlns:a16="http://schemas.microsoft.com/office/drawing/2014/main" id="{5BFE14E0-852D-5D1B-40CE-EE757C77E63C}"/>
              </a:ext>
            </a:extLst>
          </p:cNvPr>
          <p:cNvSpPr/>
          <p:nvPr/>
        </p:nvSpPr>
        <p:spPr>
          <a:xfrm>
            <a:off x="11454515" y="4902149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e 88">
            <a:extLst>
              <a:ext uri="{FF2B5EF4-FFF2-40B4-BE49-F238E27FC236}">
                <a16:creationId xmlns:a16="http://schemas.microsoft.com/office/drawing/2014/main" id="{FE4253C5-AC8D-CEEF-A6B0-7DCD6A6377C0}"/>
              </a:ext>
            </a:extLst>
          </p:cNvPr>
          <p:cNvSpPr/>
          <p:nvPr/>
        </p:nvSpPr>
        <p:spPr>
          <a:xfrm>
            <a:off x="10640623" y="4972906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e 89">
            <a:extLst>
              <a:ext uri="{FF2B5EF4-FFF2-40B4-BE49-F238E27FC236}">
                <a16:creationId xmlns:a16="http://schemas.microsoft.com/office/drawing/2014/main" id="{5A92E7C7-C86F-4D04-B4ED-C04ADAF03896}"/>
              </a:ext>
            </a:extLst>
          </p:cNvPr>
          <p:cNvSpPr/>
          <p:nvPr/>
        </p:nvSpPr>
        <p:spPr>
          <a:xfrm>
            <a:off x="9492143" y="5059566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A08D11A8-F5CA-33D1-25CE-AD8A93A717EA}"/>
              </a:ext>
            </a:extLst>
          </p:cNvPr>
          <p:cNvSpPr txBox="1"/>
          <p:nvPr/>
        </p:nvSpPr>
        <p:spPr>
          <a:xfrm>
            <a:off x="11360824" y="357413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200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531DCE8A-6710-42DA-D3F0-A1FDF5912F47}"/>
              </a:ext>
            </a:extLst>
          </p:cNvPr>
          <p:cNvSpPr txBox="1"/>
          <p:nvPr/>
        </p:nvSpPr>
        <p:spPr>
          <a:xfrm>
            <a:off x="11247086" y="447663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100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B4A6C647-180E-C72B-D340-AFFA799399E4}"/>
              </a:ext>
            </a:extLst>
          </p:cNvPr>
          <p:cNvSpPr txBox="1"/>
          <p:nvPr/>
        </p:nvSpPr>
        <p:spPr>
          <a:xfrm>
            <a:off x="10458541" y="51683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400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F416A4B6-C508-7163-92C2-9A578B76512E}"/>
              </a:ext>
            </a:extLst>
          </p:cNvPr>
          <p:cNvSpPr txBox="1"/>
          <p:nvPr/>
        </p:nvSpPr>
        <p:spPr>
          <a:xfrm>
            <a:off x="9529328" y="509004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1233</a:t>
            </a:r>
          </a:p>
        </p:txBody>
      </p: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EC353E66-2645-FEC1-2152-FF9F7FDAD51D}"/>
              </a:ext>
            </a:extLst>
          </p:cNvPr>
          <p:cNvCxnSpPr>
            <a:endCxn id="67" idx="2"/>
          </p:cNvCxnSpPr>
          <p:nvPr/>
        </p:nvCxnSpPr>
        <p:spPr>
          <a:xfrm>
            <a:off x="3852259" y="4039575"/>
            <a:ext cx="1588066" cy="7075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BDD951EF-55CB-F191-785F-2DDB5D1984E3}"/>
              </a:ext>
            </a:extLst>
          </p:cNvPr>
          <p:cNvCxnSpPr/>
          <p:nvPr/>
        </p:nvCxnSpPr>
        <p:spPr>
          <a:xfrm>
            <a:off x="6934550" y="4035993"/>
            <a:ext cx="1588066" cy="7075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Connettore 2 96">
            <a:extLst>
              <a:ext uri="{FF2B5EF4-FFF2-40B4-BE49-F238E27FC236}">
                <a16:creationId xmlns:a16="http://schemas.microsoft.com/office/drawing/2014/main" id="{7B1858FE-7040-B0A7-DE11-C0ADDBCD6C86}"/>
              </a:ext>
            </a:extLst>
          </p:cNvPr>
          <p:cNvCxnSpPr/>
          <p:nvPr/>
        </p:nvCxnSpPr>
        <p:spPr>
          <a:xfrm>
            <a:off x="10104411" y="4059282"/>
            <a:ext cx="1588066" cy="70757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Connettore 2 97">
            <a:extLst>
              <a:ext uri="{FF2B5EF4-FFF2-40B4-BE49-F238E27FC236}">
                <a16:creationId xmlns:a16="http://schemas.microsoft.com/office/drawing/2014/main" id="{214C90A3-1662-E79D-B206-9F9CBCB2260F}"/>
              </a:ext>
            </a:extLst>
          </p:cNvPr>
          <p:cNvCxnSpPr>
            <a:cxnSpLocks/>
          </p:cNvCxnSpPr>
          <p:nvPr/>
        </p:nvCxnSpPr>
        <p:spPr>
          <a:xfrm flipH="1">
            <a:off x="3667639" y="4059735"/>
            <a:ext cx="179145" cy="378495"/>
          </a:xfrm>
          <a:prstGeom prst="straightConnector1">
            <a:avLst/>
          </a:prstGeom>
          <a:noFill/>
          <a:ln w="41275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Connettore 2 98">
            <a:extLst>
              <a:ext uri="{FF2B5EF4-FFF2-40B4-BE49-F238E27FC236}">
                <a16:creationId xmlns:a16="http://schemas.microsoft.com/office/drawing/2014/main" id="{ECD44C4A-177C-DBD6-6440-97D661C751F2}"/>
              </a:ext>
            </a:extLst>
          </p:cNvPr>
          <p:cNvCxnSpPr>
            <a:cxnSpLocks/>
            <a:endCxn id="80" idx="7"/>
          </p:cNvCxnSpPr>
          <p:nvPr/>
        </p:nvCxnSpPr>
        <p:spPr>
          <a:xfrm flipH="1">
            <a:off x="6574653" y="4128342"/>
            <a:ext cx="253343" cy="785961"/>
          </a:xfrm>
          <a:prstGeom prst="straightConnector1">
            <a:avLst/>
          </a:prstGeom>
          <a:noFill/>
          <a:ln w="41275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282D25A2-6D10-F910-73BD-9E18B7FE4DA4}"/>
              </a:ext>
            </a:extLst>
          </p:cNvPr>
          <p:cNvCxnSpPr>
            <a:cxnSpLocks/>
          </p:cNvCxnSpPr>
          <p:nvPr/>
        </p:nvCxnSpPr>
        <p:spPr>
          <a:xfrm flipH="1">
            <a:off x="9606461" y="4138255"/>
            <a:ext cx="371797" cy="951791"/>
          </a:xfrm>
          <a:prstGeom prst="straightConnector1">
            <a:avLst/>
          </a:prstGeom>
          <a:noFill/>
          <a:ln w="41275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Ovale 100">
            <a:extLst>
              <a:ext uri="{FF2B5EF4-FFF2-40B4-BE49-F238E27FC236}">
                <a16:creationId xmlns:a16="http://schemas.microsoft.com/office/drawing/2014/main" id="{643B42AE-52D6-F07B-FB4D-7EF6B54908BD}"/>
              </a:ext>
            </a:extLst>
          </p:cNvPr>
          <p:cNvSpPr/>
          <p:nvPr/>
        </p:nvSpPr>
        <p:spPr>
          <a:xfrm>
            <a:off x="2173163" y="4055379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1529A65B-927F-B8CE-B5B9-96512C571389}"/>
              </a:ext>
            </a:extLst>
          </p:cNvPr>
          <p:cNvSpPr/>
          <p:nvPr/>
        </p:nvSpPr>
        <p:spPr>
          <a:xfrm>
            <a:off x="1998992" y="4893579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e 102">
            <a:extLst>
              <a:ext uri="{FF2B5EF4-FFF2-40B4-BE49-F238E27FC236}">
                <a16:creationId xmlns:a16="http://schemas.microsoft.com/office/drawing/2014/main" id="{C1A6C460-C3FF-EB99-D01B-94E49E3CA76D}"/>
              </a:ext>
            </a:extLst>
          </p:cNvPr>
          <p:cNvSpPr/>
          <p:nvPr/>
        </p:nvSpPr>
        <p:spPr>
          <a:xfrm>
            <a:off x="1185100" y="4964336"/>
            <a:ext cx="174171" cy="141514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7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8CB4BEA-78F4-D6BD-6DCE-B506E55C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69" r="7233"/>
          <a:stretch>
            <a:fillRect/>
          </a:stretch>
        </p:blipFill>
        <p:spPr>
          <a:xfrm>
            <a:off x="6096000" y="525209"/>
            <a:ext cx="6096000" cy="3352860"/>
          </a:xfrm>
          <a:prstGeom prst="rect">
            <a:avLst/>
          </a:prstGeom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E726ABE1-6DF9-4939-2CA1-E9571E0C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9" r="6885"/>
          <a:stretch>
            <a:fillRect/>
          </a:stretch>
        </p:blipFill>
        <p:spPr>
          <a:xfrm>
            <a:off x="0" y="525209"/>
            <a:ext cx="6244281" cy="3488784"/>
          </a:xfrm>
          <a:prstGeom prst="rect">
            <a:avLst/>
          </a:prstGeom>
        </p:spPr>
      </p:pic>
      <p:pic>
        <p:nvPicPr>
          <p:cNvPr id="12" name="Immagine 11" descr="Immagine che contiene schermata, astronomia, spazio, Universo&#10;&#10;Descrizione generata automaticamente">
            <a:extLst>
              <a:ext uri="{FF2B5EF4-FFF2-40B4-BE49-F238E27FC236}">
                <a16:creationId xmlns:a16="http://schemas.microsoft.com/office/drawing/2014/main" id="{4F938B99-D6E9-C83F-C759-884278C4F2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55" t="2248" r="25415" b="-2248"/>
          <a:stretch/>
        </p:blipFill>
        <p:spPr>
          <a:xfrm>
            <a:off x="1311948" y="3878069"/>
            <a:ext cx="2487803" cy="245472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6630FD-4D31-FCC7-FEF5-8ABE9D190E6C}"/>
              </a:ext>
            </a:extLst>
          </p:cNvPr>
          <p:cNvSpPr txBox="1"/>
          <p:nvPr/>
        </p:nvSpPr>
        <p:spPr>
          <a:xfrm>
            <a:off x="384776" y="202044"/>
            <a:ext cx="571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SIMULATIONS of OU-VIS-like 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/>
              </a:rPr>
              <a:t>catalogues</a:t>
            </a:r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/>
              </a:rPr>
              <a:t>containing</a:t>
            </a:r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/>
              </a:rPr>
              <a:t>SSOs</a:t>
            </a:r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.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/>
              </a:rPr>
              <a:t>Detection</a:t>
            </a:r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 down to 0.5 </a:t>
            </a:r>
            <a:r>
              <a:rPr lang="it-IT" b="1" dirty="0" err="1">
                <a:solidFill>
                  <a:srgbClr val="00B050"/>
                </a:solidFill>
                <a:latin typeface="Calibri" panose="020F0502020204030204"/>
              </a:rPr>
              <a:t>arcsec</a:t>
            </a:r>
            <a:r>
              <a:rPr lang="it-IT" b="1" dirty="0">
                <a:solidFill>
                  <a:srgbClr val="00B050"/>
                </a:solidFill>
                <a:latin typeface="Calibri" panose="020F0502020204030204"/>
              </a:rPr>
              <a:t>/h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DC085E-2692-AAAE-1EA5-AD52FC6378FE}"/>
              </a:ext>
            </a:extLst>
          </p:cNvPr>
          <p:cNvSpPr txBox="1"/>
          <p:nvPr/>
        </p:nvSpPr>
        <p:spPr>
          <a:xfrm>
            <a:off x="6616127" y="212311"/>
            <a:ext cx="637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Detection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via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SSOFinder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SSOs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5F5104B-D856-3D0A-F9FB-034527F597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05" r="25653"/>
          <a:stretch/>
        </p:blipFill>
        <p:spPr>
          <a:xfrm>
            <a:off x="4883399" y="3878069"/>
            <a:ext cx="2721764" cy="245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22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1927</Words>
  <Application>Microsoft Macintosh PowerPoint</Application>
  <PresentationFormat>Widescreen</PresentationFormat>
  <Paragraphs>259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Light</vt:lpstr>
      <vt:lpstr>Helvetica</vt:lpstr>
      <vt:lpstr>Helvetica Neue</vt:lpstr>
      <vt:lpstr>Liberation Sans</vt:lpstr>
      <vt:lpstr>Times New Roman</vt:lpstr>
      <vt:lpstr>Office Theme</vt:lpstr>
      <vt:lpstr>Tema di Office</vt:lpstr>
      <vt:lpstr>INFN@LECCE  Solar System Object SWG  Status: present results, future and spin-off   SWG LU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Euclid dection of Solar System Objects during Ecliptic PDC visit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Di Giorgio</dc:creator>
  <cp:lastModifiedBy>Achille Nucita</cp:lastModifiedBy>
  <cp:revision>42</cp:revision>
  <dcterms:created xsi:type="dcterms:W3CDTF">2024-05-22T14:37:19Z</dcterms:created>
  <dcterms:modified xsi:type="dcterms:W3CDTF">2025-09-01T10:54:12Z</dcterms:modified>
</cp:coreProperties>
</file>