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30"/>
  </p:notesMasterIdLst>
  <p:sldIdLst>
    <p:sldId id="256" r:id="rId2"/>
    <p:sldId id="258" r:id="rId3"/>
    <p:sldId id="262" r:id="rId4"/>
    <p:sldId id="263" r:id="rId5"/>
    <p:sldId id="264" r:id="rId6"/>
    <p:sldId id="265" r:id="rId7"/>
    <p:sldId id="29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94" r:id="rId24"/>
    <p:sldId id="287" r:id="rId25"/>
    <p:sldId id="289" r:id="rId26"/>
    <p:sldId id="292" r:id="rId27"/>
    <p:sldId id="293" r:id="rId28"/>
    <p:sldId id="290" r:id="rId29"/>
  </p:sldIdLst>
  <p:sldSz cx="9144000" cy="5143500" type="screen16x9"/>
  <p:notesSz cx="6858000" cy="9144000"/>
  <p:embeddedFontLst>
    <p:embeddedFont>
      <p:font typeface="EB Garamond" panose="00000500000000000000" pitchFamily="2" charset="0"/>
      <p:regular r:id="rId31"/>
      <p:bold r:id="rId32"/>
      <p:italic r:id="rId33"/>
      <p:boldItalic r:id="rId34"/>
    </p:embeddedFont>
    <p:embeddedFont>
      <p:font typeface="Garamond" panose="02020404030301010803" pitchFamily="18" charset="0"/>
      <p:regular r:id="rId35"/>
      <p:bold r:id="rId36"/>
      <p:italic r:id="rId37"/>
      <p:boldItalic r:id="rId38"/>
    </p:embeddedFont>
    <p:embeddedFont>
      <p:font typeface="Poly" panose="020B0604020202020204" charset="0"/>
      <p:regular r:id="rId39"/>
      <p:italic r:id="rId40"/>
    </p:embeddedFont>
    <p:embeddedFont>
      <p:font typeface="Prompt" panose="00000500000000000000" pitchFamily="2" charset="-34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rancesco Polleri" initials="" lastIdx="4" clrIdx="0"/>
  <p:cmAuthor id="1" name="FRANCESCO POLLERI" initials="FP" lastIdx="1" clrIdx="1">
    <p:extLst>
      <p:ext uri="{19B8F6BF-5375-455C-9EA6-DF929625EA0E}">
        <p15:presenceInfo xmlns:p15="http://schemas.microsoft.com/office/powerpoint/2012/main" userId="S::S5025011@studenti.unige.it::db2fb14a-d448-4bb7-b744-790abfa753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E00A"/>
    <a:srgbClr val="FBE71C"/>
    <a:srgbClr val="4285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020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87e4fd213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87e4fd213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8eb7551747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8eb7551747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878384f22e_0_1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878384f22e_0_1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878384f22e_0_1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878384f22e_0_1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878384f22e_0_1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3878384f22e_0_1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89ca63ffb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89ca63ffb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878384f22e_0_1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878384f22e_0_1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878384f22e_0_1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878384f22e_0_1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87e4fd2136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87e4fd2136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8942055a1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8942055a17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878384f22e_0_1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878384f22e_0_1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87e4fd2136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87e4fd2136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8942055a1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38942055a17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8942055a1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8942055a17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E24E3BE6-B656-2D1B-C13D-B6D5933AF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878384f22e_0_1262:notes">
            <a:extLst>
              <a:ext uri="{FF2B5EF4-FFF2-40B4-BE49-F238E27FC236}">
                <a16:creationId xmlns:a16="http://schemas.microsoft.com/office/drawing/2014/main" id="{2FF4E861-0231-0EA6-EA53-6A9F695648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878384f22e_0_1262:notes">
            <a:extLst>
              <a:ext uri="{FF2B5EF4-FFF2-40B4-BE49-F238E27FC236}">
                <a16:creationId xmlns:a16="http://schemas.microsoft.com/office/drawing/2014/main" id="{B26D0B79-2EDD-8BDB-1874-465891994A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11625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945c79186e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3945c79186e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945c79186e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3945c79186e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>
          <a:extLst>
            <a:ext uri="{FF2B5EF4-FFF2-40B4-BE49-F238E27FC236}">
              <a16:creationId xmlns:a16="http://schemas.microsoft.com/office/drawing/2014/main" id="{DC17EA09-F514-5FB6-CE48-447BA48CA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945c79186e_0_305:notes">
            <a:extLst>
              <a:ext uri="{FF2B5EF4-FFF2-40B4-BE49-F238E27FC236}">
                <a16:creationId xmlns:a16="http://schemas.microsoft.com/office/drawing/2014/main" id="{9FAA2C2F-D357-4DEE-54BE-884324294F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3945c79186e_0_305:notes">
            <a:extLst>
              <a:ext uri="{FF2B5EF4-FFF2-40B4-BE49-F238E27FC236}">
                <a16:creationId xmlns:a16="http://schemas.microsoft.com/office/drawing/2014/main" id="{72AD73DA-6A9F-1C38-882F-233C4BFEC6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93749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>
          <a:extLst>
            <a:ext uri="{FF2B5EF4-FFF2-40B4-BE49-F238E27FC236}">
              <a16:creationId xmlns:a16="http://schemas.microsoft.com/office/drawing/2014/main" id="{EBB62B3E-9D71-C08C-CEC2-5FA4A313B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945c79186e_0_305:notes">
            <a:extLst>
              <a:ext uri="{FF2B5EF4-FFF2-40B4-BE49-F238E27FC236}">
                <a16:creationId xmlns:a16="http://schemas.microsoft.com/office/drawing/2014/main" id="{C8F726E0-F86B-1CC5-0423-4A430421FA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3945c79186e_0_305:notes">
            <a:extLst>
              <a:ext uri="{FF2B5EF4-FFF2-40B4-BE49-F238E27FC236}">
                <a16:creationId xmlns:a16="http://schemas.microsoft.com/office/drawing/2014/main" id="{0132D9B7-6A85-EE30-39AB-ECB252D27C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97469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945c79186e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3945c79186e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87e4fd2136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87e4fd2136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878384f22e_0_1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878384f22e_0_1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87e4fd2136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87e4fd2136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878384f22e_0_1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878384f22e_0_1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32A89132-0B54-6E9E-3827-FA1D66E4C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878384f22e_0_1274:notes">
            <a:extLst>
              <a:ext uri="{FF2B5EF4-FFF2-40B4-BE49-F238E27FC236}">
                <a16:creationId xmlns:a16="http://schemas.microsoft.com/office/drawing/2014/main" id="{A9409BF7-E268-308F-193A-61C632B54E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878384f22e_0_1274:notes">
            <a:extLst>
              <a:ext uri="{FF2B5EF4-FFF2-40B4-BE49-F238E27FC236}">
                <a16:creationId xmlns:a16="http://schemas.microsoft.com/office/drawing/2014/main" id="{CD714A97-B2A9-8051-8C05-C5C6A08F36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7043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878384f22e_0_1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878384f22e_0_1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89ca63ffb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89ca63ffb3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6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INFN 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444" y="139470"/>
            <a:ext cx="2143125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383725" y="2140878"/>
            <a:ext cx="837655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en-US" sz="2200" b="1" dirty="0">
                <a:latin typeface="Poly" panose="020B0604020202020204" charset="0"/>
              </a:rPr>
              <a:t>Tests on the first prototype of the lens-based optical detector for GRAIN </a:t>
            </a:r>
            <a:endParaRPr lang="en-US" sz="2200" b="1" noProof="0" dirty="0">
              <a:solidFill>
                <a:schemeClr val="dk1"/>
              </a:solidFill>
              <a:latin typeface="Poly" panose="020B0604020202020204" charset="0"/>
              <a:ea typeface="Poly"/>
              <a:cs typeface="Poly"/>
              <a:sym typeface="Poly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1725450" y="3167982"/>
            <a:ext cx="5693100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DUNE-Italia Collaboration Meeting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Frascati, November 11</a:t>
            </a:r>
            <a:r>
              <a:rPr lang="en-US" sz="2000" b="1" baseline="300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th</a:t>
            </a:r>
            <a:r>
              <a:rPr lang="en-US" sz="20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 2025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noProof="0" dirty="0">
              <a:solidFill>
                <a:schemeClr val="dk1"/>
              </a:solidFill>
              <a:latin typeface="Poly"/>
              <a:ea typeface="Poly"/>
              <a:cs typeface="Poly"/>
              <a:sym typeface="Pol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Speaker: Francesco </a:t>
            </a:r>
            <a:r>
              <a:rPr lang="en-US" sz="1800" b="1" noProof="0" dirty="0" err="1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Polleri</a:t>
            </a:r>
            <a:endParaRPr lang="en-US" sz="1800" b="1" noProof="0" dirty="0">
              <a:solidFill>
                <a:schemeClr val="dk1"/>
              </a:solidFill>
              <a:latin typeface="Poly"/>
              <a:ea typeface="Poly"/>
              <a:cs typeface="Poly"/>
              <a:sym typeface="Pol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(on behalf of the Genoa group)</a:t>
            </a:r>
          </a:p>
        </p:txBody>
      </p:sp>
      <p:pic>
        <p:nvPicPr>
          <p:cNvPr id="57" name="Google Shape;57;p13" title="image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2237" y="723758"/>
            <a:ext cx="2436375" cy="97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65;p14" title="dune_logo.png">
            <a:extLst>
              <a:ext uri="{FF2B5EF4-FFF2-40B4-BE49-F238E27FC236}">
                <a16:creationId xmlns:a16="http://schemas.microsoft.com/office/drawing/2014/main" id="{3D4FF694-B542-ECBB-1320-E1DB5B471A5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1432" y="405323"/>
            <a:ext cx="1936850" cy="1292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5" title="square_hole_tpb_ne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6500" y="2096500"/>
            <a:ext cx="1471076" cy="141692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5"/>
          <p:cNvSpPr txBox="1"/>
          <p:nvPr/>
        </p:nvSpPr>
        <p:spPr>
          <a:xfrm>
            <a:off x="184600" y="94275"/>
            <a:ext cx="861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Tests on a TPB coated </a:t>
            </a:r>
            <a:r>
              <a:rPr lang="en-US" sz="1800" b="1" noProof="0" dirty="0" err="1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SiPM</a:t>
            </a:r>
            <a:r>
              <a:rPr lang="en-US" sz="18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 matrix with a new deposition method</a:t>
            </a:r>
          </a:p>
        </p:txBody>
      </p:sp>
      <p:sp>
        <p:nvSpPr>
          <p:cNvPr id="233" name="Google Shape;233;p25"/>
          <p:cNvSpPr txBox="1">
            <a:spLocks noGrp="1"/>
          </p:cNvSpPr>
          <p:nvPr>
            <p:ph type="sldNum" idx="12"/>
          </p:nvPr>
        </p:nvSpPr>
        <p:spPr>
          <a:xfrm>
            <a:off x="847245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>
                <a:solidFill>
                  <a:srgbClr val="164BA0"/>
                </a:solidFill>
                <a:latin typeface="EB Garamond"/>
                <a:ea typeface="EB Garamond"/>
                <a:cs typeface="EB Garamond"/>
                <a:sym typeface="EB Garamond"/>
              </a:rPr>
              <a:t>10</a:t>
            </a:fld>
            <a:endParaRPr lang="en-US" noProof="0" dirty="0">
              <a:solidFill>
                <a:srgbClr val="164BA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34" name="Google Shape;234;p25"/>
          <p:cNvSpPr txBox="1"/>
          <p:nvPr/>
        </p:nvSpPr>
        <p:spPr>
          <a:xfrm>
            <a:off x="184600" y="4777350"/>
            <a:ext cx="86148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F. </a:t>
            </a:r>
            <a:r>
              <a:rPr lang="en-US" sz="1000" dirty="0" err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Polleri</a:t>
            </a:r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- </a:t>
            </a:r>
            <a:r>
              <a:rPr lang="en-US" sz="1000" dirty="0">
                <a:latin typeface="EB Garamond" panose="00000500000000000000" pitchFamily="2" charset="0"/>
                <a:ea typeface="EB Garamond" panose="00000500000000000000" pitchFamily="2" charset="0"/>
              </a:rPr>
              <a:t>Tests on the first prototype of the lens-based optical detector for GRAIN</a:t>
            </a:r>
            <a:r>
              <a:rPr lang="en-US" sz="1000" b="1" dirty="0">
                <a:latin typeface="Poly" panose="020B0604020202020204" charset="0"/>
              </a:rPr>
              <a:t> </a:t>
            </a:r>
            <a:r>
              <a:rPr lang="en-US" sz="1000" b="1" dirty="0">
                <a:solidFill>
                  <a:schemeClr val="dk1"/>
                </a:solidFill>
                <a:latin typeface="Poly" panose="020B0604020202020204" charset="0"/>
                <a:sym typeface="Poly"/>
              </a:rPr>
              <a:t>		         	         </a:t>
            </a:r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DUNE-Italia Collab. Meeting 2025</a:t>
            </a:r>
          </a:p>
        </p:txBody>
      </p:sp>
      <p:pic>
        <p:nvPicPr>
          <p:cNvPr id="235" name="Google Shape;235;p25" title="tpb griglia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-493950" y="1317625"/>
            <a:ext cx="2917701" cy="14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5" title="WhatsApp Image 2025-03-21 at 12.02.02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9675" y="914998"/>
            <a:ext cx="1761000" cy="23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5" title="square_hole_no_tpb_new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46500" y="555973"/>
            <a:ext cx="1449124" cy="1395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8" name="Google Shape;238;p25"/>
          <p:cNvCxnSpPr/>
          <p:nvPr/>
        </p:nvCxnSpPr>
        <p:spPr>
          <a:xfrm>
            <a:off x="3115500" y="2568250"/>
            <a:ext cx="1530900" cy="217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9" name="Google Shape;239;p25"/>
          <p:cNvSpPr txBox="1"/>
          <p:nvPr/>
        </p:nvSpPr>
        <p:spPr>
          <a:xfrm>
            <a:off x="5001680" y="628200"/>
            <a:ext cx="1039916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noProof="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Without TPB</a:t>
            </a:r>
          </a:p>
        </p:txBody>
      </p:sp>
      <p:sp>
        <p:nvSpPr>
          <p:cNvPr id="240" name="Google Shape;240;p25"/>
          <p:cNvSpPr txBox="1"/>
          <p:nvPr/>
        </p:nvSpPr>
        <p:spPr>
          <a:xfrm>
            <a:off x="5202325" y="2179499"/>
            <a:ext cx="845149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noProof="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With TPB</a:t>
            </a:r>
          </a:p>
        </p:txBody>
      </p:sp>
      <p:cxnSp>
        <p:nvCxnSpPr>
          <p:cNvPr id="243" name="Google Shape;243;p25"/>
          <p:cNvCxnSpPr/>
          <p:nvPr/>
        </p:nvCxnSpPr>
        <p:spPr>
          <a:xfrm rot="10800000" flipH="1">
            <a:off x="3111400" y="1241625"/>
            <a:ext cx="1535100" cy="13317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44" name="Google Shape;244;p25"/>
          <p:cNvSpPr txBox="1"/>
          <p:nvPr/>
        </p:nvSpPr>
        <p:spPr>
          <a:xfrm>
            <a:off x="6216250" y="563125"/>
            <a:ext cx="2610000" cy="3031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-US" sz="1500" noProof="0" dirty="0">
                <a:latin typeface="Poly" panose="020B0604020202020204" charset="0"/>
              </a:rPr>
              <a:t>The new deposition method foresees the </a:t>
            </a:r>
            <a:r>
              <a:rPr lang="en-US" sz="1500" b="1" noProof="0" dirty="0">
                <a:latin typeface="Poly" panose="020B0604020202020204" charset="0"/>
              </a:rPr>
              <a:t>use of a grid</a:t>
            </a:r>
            <a:r>
              <a:rPr lang="en-US" sz="1500" noProof="0" dirty="0">
                <a:latin typeface="Poly" panose="020B0604020202020204" charset="0"/>
              </a:rPr>
              <a:t>, ensuring that each channel has its own TPB layer, isolated from the adjacent ones.</a:t>
            </a:r>
          </a:p>
          <a:p>
            <a:pPr lvl="0"/>
            <a:endParaRPr lang="en-US" sz="1500" noProof="0" dirty="0">
              <a:solidFill>
                <a:schemeClr val="dk1"/>
              </a:solidFill>
              <a:latin typeface="Poly" panose="020B0604020202020204" charset="0"/>
              <a:ea typeface="Poly"/>
              <a:cs typeface="Poly"/>
              <a:sym typeface="Poly"/>
            </a:endParaRPr>
          </a:p>
          <a:p>
            <a:pPr lvl="0"/>
            <a:r>
              <a:rPr lang="en-US" sz="1500" dirty="0">
                <a:latin typeface="Poly" panose="020B0604020202020204" charset="0"/>
              </a:rPr>
              <a:t>We</a:t>
            </a:r>
            <a:r>
              <a:rPr lang="en-US" sz="1500" noProof="0" dirty="0">
                <a:latin typeface="Poly" panose="020B0604020202020204" charset="0"/>
              </a:rPr>
              <a:t> carried out a test using a cardboard with a square hole (1 cm), both on the matrix without TPB and on the one with TPB.</a:t>
            </a:r>
            <a:endParaRPr lang="en-US" sz="1500" noProof="0" dirty="0">
              <a:solidFill>
                <a:schemeClr val="dk1"/>
              </a:solidFill>
              <a:latin typeface="Poly" panose="020B0604020202020204" charset="0"/>
              <a:ea typeface="Poly"/>
              <a:cs typeface="Poly"/>
              <a:sym typeface="Poly"/>
            </a:endParaRPr>
          </a:p>
        </p:txBody>
      </p:sp>
      <p:sp>
        <p:nvSpPr>
          <p:cNvPr id="245" name="Google Shape;245;p25"/>
          <p:cNvSpPr txBox="1"/>
          <p:nvPr/>
        </p:nvSpPr>
        <p:spPr>
          <a:xfrm>
            <a:off x="157750" y="3581648"/>
            <a:ext cx="8668500" cy="1236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spcBef>
                <a:spcPts val="500"/>
              </a:spcBef>
            </a:pPr>
            <a:r>
              <a:rPr lang="en-US" sz="1500" noProof="0" dirty="0">
                <a:latin typeface="Poly" panose="020B0604020202020204" charset="0"/>
              </a:rPr>
              <a:t>The results obtained with the two matrices are compatible, which demonstrates that, with the new method, </a:t>
            </a:r>
            <a:r>
              <a:rPr lang="en-US" sz="1500" b="1" noProof="0" dirty="0">
                <a:latin typeface="Poly" panose="020B0604020202020204" charset="0"/>
              </a:rPr>
              <a:t>there is no longer any cross-talk between the channels</a:t>
            </a:r>
            <a:r>
              <a:rPr lang="en-US" sz="1500" noProof="0" dirty="0">
                <a:latin typeface="Poly" panose="020B0604020202020204" charset="0"/>
              </a:rPr>
              <a:t>.</a:t>
            </a:r>
            <a:endParaRPr lang="en-US" sz="1500" noProof="0" dirty="0">
              <a:solidFill>
                <a:schemeClr val="dk1"/>
              </a:solidFill>
              <a:latin typeface="Poly" panose="020B0604020202020204" charset="0"/>
              <a:ea typeface="Poly"/>
              <a:cs typeface="Poly"/>
              <a:sym typeface="Poly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Moreover, by </a:t>
            </a:r>
            <a:r>
              <a:rPr lang="en-US" sz="15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using a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 </a:t>
            </a:r>
            <a:r>
              <a:rPr lang="en-US" sz="15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280 nm LED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, we also demonstrated that, thanks to TPB, the </a:t>
            </a:r>
            <a:r>
              <a:rPr lang="en-US" sz="1500" noProof="0" dirty="0" err="1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SiPMs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 are able to efficiently detect light with </a:t>
            </a:r>
            <a:r>
              <a:rPr lang="en-US" sz="1500" i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λ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 &lt; 300 nm.  </a:t>
            </a:r>
          </a:p>
        </p:txBody>
      </p:sp>
      <p:sp>
        <p:nvSpPr>
          <p:cNvPr id="3" name="Fumetto: rettangolo con angoli arrotondati 2">
            <a:extLst>
              <a:ext uri="{FF2B5EF4-FFF2-40B4-BE49-F238E27FC236}">
                <a16:creationId xmlns:a16="http://schemas.microsoft.com/office/drawing/2014/main" id="{1DEBA2D9-CAFE-A130-B1B1-A932F953C948}"/>
              </a:ext>
            </a:extLst>
          </p:cNvPr>
          <p:cNvSpPr/>
          <p:nvPr/>
        </p:nvSpPr>
        <p:spPr>
          <a:xfrm>
            <a:off x="1305821" y="554482"/>
            <a:ext cx="938055" cy="461700"/>
          </a:xfrm>
          <a:prstGeom prst="wedgeRoundRectCallout">
            <a:avLst>
              <a:gd name="adj1" fmla="val -50333"/>
              <a:gd name="adj2" fmla="val 71801"/>
              <a:gd name="adj3" fmla="val 16667"/>
            </a:avLst>
          </a:prstGeom>
          <a:solidFill>
            <a:schemeClr val="accent1"/>
          </a:solidFill>
          <a:ln w="63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noProof="0" dirty="0">
                <a:latin typeface="Calibri"/>
                <a:ea typeface="Calibri"/>
                <a:cs typeface="Calibri"/>
                <a:sym typeface="Calibri"/>
              </a:rPr>
              <a:t>Grid for TPB deposition </a:t>
            </a:r>
          </a:p>
        </p:txBody>
      </p:sp>
      <p:sp>
        <p:nvSpPr>
          <p:cNvPr id="4" name="Fumetto: rettangolo con angoli arrotondati 3">
            <a:extLst>
              <a:ext uri="{FF2B5EF4-FFF2-40B4-BE49-F238E27FC236}">
                <a16:creationId xmlns:a16="http://schemas.microsoft.com/office/drawing/2014/main" id="{E410AC03-C4A7-D2EC-8177-4733967D3E87}"/>
              </a:ext>
            </a:extLst>
          </p:cNvPr>
          <p:cNvSpPr/>
          <p:nvPr/>
        </p:nvSpPr>
        <p:spPr>
          <a:xfrm>
            <a:off x="3088486" y="830378"/>
            <a:ext cx="1122713" cy="551792"/>
          </a:xfrm>
          <a:prstGeom prst="wedgeRoundRectCallout">
            <a:avLst>
              <a:gd name="adj1" fmla="val -26931"/>
              <a:gd name="adj2" fmla="val 92295"/>
              <a:gd name="adj3" fmla="val 16667"/>
            </a:avLst>
          </a:prstGeom>
          <a:solidFill>
            <a:schemeClr val="accent1"/>
          </a:solidFill>
          <a:ln w="63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noProof="0" dirty="0">
                <a:latin typeface="Calibri"/>
                <a:ea typeface="Calibri"/>
                <a:cs typeface="Calibri"/>
                <a:sym typeface="Calibri"/>
              </a:rPr>
              <a:t>Matrix with cardboard with square hole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BC6A302-088F-5213-2E51-5F88E8BCEF13}"/>
              </a:ext>
            </a:extLst>
          </p:cNvPr>
          <p:cNvSpPr txBox="1"/>
          <p:nvPr/>
        </p:nvSpPr>
        <p:spPr>
          <a:xfrm>
            <a:off x="7174511" y="120259"/>
            <a:ext cx="1491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accent1"/>
                </a:solidFill>
                <a:latin typeface="Poly" panose="020B0604020202020204" charset="0"/>
              </a:rPr>
              <a:t>Thanks to N. Canci (Napoli group)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6"/>
          <p:cNvSpPr txBox="1"/>
          <p:nvPr/>
        </p:nvSpPr>
        <p:spPr>
          <a:xfrm>
            <a:off x="184600" y="125550"/>
            <a:ext cx="861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Tests on the prototype: camera assembly</a:t>
            </a:r>
          </a:p>
        </p:txBody>
      </p:sp>
      <p:sp>
        <p:nvSpPr>
          <p:cNvPr id="251" name="Google Shape;251;p26"/>
          <p:cNvSpPr txBox="1">
            <a:spLocks noGrp="1"/>
          </p:cNvSpPr>
          <p:nvPr>
            <p:ph type="sldNum" idx="12"/>
          </p:nvPr>
        </p:nvSpPr>
        <p:spPr>
          <a:xfrm>
            <a:off x="847245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>
                <a:solidFill>
                  <a:srgbClr val="164BA0"/>
                </a:solidFill>
                <a:latin typeface="EB Garamond"/>
                <a:ea typeface="EB Garamond"/>
                <a:cs typeface="EB Garamond"/>
                <a:sym typeface="EB Garamond"/>
              </a:rPr>
              <a:t>11</a:t>
            </a:fld>
            <a:endParaRPr lang="en-US" noProof="0" dirty="0">
              <a:solidFill>
                <a:srgbClr val="164BA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52" name="Google Shape;252;p26"/>
          <p:cNvSpPr txBox="1"/>
          <p:nvPr/>
        </p:nvSpPr>
        <p:spPr>
          <a:xfrm>
            <a:off x="184600" y="4777350"/>
            <a:ext cx="86148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F. </a:t>
            </a:r>
            <a:r>
              <a:rPr lang="en-US" sz="1000" dirty="0" err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Polleri</a:t>
            </a:r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- </a:t>
            </a:r>
            <a:r>
              <a:rPr lang="en-US" sz="1000" dirty="0">
                <a:latin typeface="EB Garamond" panose="00000500000000000000" pitchFamily="2" charset="0"/>
                <a:ea typeface="EB Garamond" panose="00000500000000000000" pitchFamily="2" charset="0"/>
              </a:rPr>
              <a:t>Tests on the first prototype of the lens-based optical detector for GRAIN</a:t>
            </a:r>
            <a:r>
              <a:rPr lang="en-US" sz="1000" b="1" dirty="0">
                <a:latin typeface="Poly" panose="020B0604020202020204" charset="0"/>
              </a:rPr>
              <a:t> </a:t>
            </a:r>
            <a:r>
              <a:rPr lang="en-US" sz="1000" b="1" dirty="0">
                <a:solidFill>
                  <a:schemeClr val="dk1"/>
                </a:solidFill>
                <a:latin typeface="Poly" panose="020B0604020202020204" charset="0"/>
                <a:sym typeface="Poly"/>
              </a:rPr>
              <a:t>		         	         </a:t>
            </a:r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DUNE-Italia Collab. Meeting 2025</a:t>
            </a:r>
          </a:p>
        </p:txBody>
      </p:sp>
      <p:pic>
        <p:nvPicPr>
          <p:cNvPr id="253" name="Google Shape;253;p26" title="camera_phot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912" y="1502247"/>
            <a:ext cx="2588038" cy="2273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6" title="camera_sectio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6725" y="1426385"/>
            <a:ext cx="2588050" cy="2290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6" title="miniartic_camera_view_senza_tub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80400" y="636462"/>
            <a:ext cx="2918999" cy="389200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umetto: rettangolo con angoli arrotondati 5">
            <a:extLst>
              <a:ext uri="{FF2B5EF4-FFF2-40B4-BE49-F238E27FC236}">
                <a16:creationId xmlns:a16="http://schemas.microsoft.com/office/drawing/2014/main" id="{89EC8CC6-D7FB-CD2C-FA6F-D8E52991AD5B}"/>
              </a:ext>
            </a:extLst>
          </p:cNvPr>
          <p:cNvSpPr/>
          <p:nvPr/>
        </p:nvSpPr>
        <p:spPr>
          <a:xfrm>
            <a:off x="1560931" y="3282374"/>
            <a:ext cx="1127700" cy="415075"/>
          </a:xfrm>
          <a:prstGeom prst="wedgeRoundRectCallout">
            <a:avLst>
              <a:gd name="adj1" fmla="val -40462"/>
              <a:gd name="adj2" fmla="val -93851"/>
              <a:gd name="adj3" fmla="val 16667"/>
            </a:avLst>
          </a:prstGeom>
          <a:solidFill>
            <a:schemeClr val="accent1"/>
          </a:solidFill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 noProof="0" dirty="0" err="1">
                <a:latin typeface="Calibri"/>
                <a:ea typeface="Calibri"/>
                <a:cs typeface="Calibri"/>
                <a:sym typeface="Calibri"/>
              </a:rPr>
              <a:t>LAr</a:t>
            </a:r>
            <a:r>
              <a:rPr lang="en-US" sz="1200" noProof="0" dirty="0">
                <a:latin typeface="Calibri"/>
                <a:ea typeface="Calibri"/>
                <a:cs typeface="Calibri"/>
                <a:sym typeface="Calibri"/>
              </a:rPr>
              <a:t> passage nozzles</a:t>
            </a:r>
          </a:p>
        </p:txBody>
      </p:sp>
      <p:sp>
        <p:nvSpPr>
          <p:cNvPr id="7" name="Fumetto: rettangolo con angoli arrotondati 6">
            <a:extLst>
              <a:ext uri="{FF2B5EF4-FFF2-40B4-BE49-F238E27FC236}">
                <a16:creationId xmlns:a16="http://schemas.microsoft.com/office/drawing/2014/main" id="{30B8200B-84AD-479F-CD45-39DC28851DBB}"/>
              </a:ext>
            </a:extLst>
          </p:cNvPr>
          <p:cNvSpPr/>
          <p:nvPr/>
        </p:nvSpPr>
        <p:spPr>
          <a:xfrm>
            <a:off x="4007075" y="3695400"/>
            <a:ext cx="1127700" cy="415075"/>
          </a:xfrm>
          <a:prstGeom prst="wedgeRoundRectCallout">
            <a:avLst>
              <a:gd name="adj1" fmla="val -21316"/>
              <a:gd name="adj2" fmla="val -129037"/>
              <a:gd name="adj3" fmla="val 16667"/>
            </a:avLst>
          </a:prstGeom>
          <a:solidFill>
            <a:schemeClr val="accent1"/>
          </a:solidFill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 noProof="0" dirty="0" err="1">
                <a:latin typeface="Calibri"/>
                <a:ea typeface="Calibri"/>
                <a:cs typeface="Calibri"/>
                <a:sym typeface="Calibri"/>
              </a:rPr>
              <a:t>LAr</a:t>
            </a:r>
            <a:r>
              <a:rPr lang="en-US" sz="1200" noProof="0" dirty="0">
                <a:latin typeface="Calibri"/>
                <a:ea typeface="Calibri"/>
                <a:cs typeface="Calibri"/>
                <a:sym typeface="Calibri"/>
              </a:rPr>
              <a:t> passage nozzles</a:t>
            </a:r>
          </a:p>
        </p:txBody>
      </p:sp>
      <p:sp>
        <p:nvSpPr>
          <p:cNvPr id="8" name="Fumetto: rettangolo con angoli arrotondati 7">
            <a:extLst>
              <a:ext uri="{FF2B5EF4-FFF2-40B4-BE49-F238E27FC236}">
                <a16:creationId xmlns:a16="http://schemas.microsoft.com/office/drawing/2014/main" id="{952FAE79-F20B-04CA-EF4A-7931937620F5}"/>
              </a:ext>
            </a:extLst>
          </p:cNvPr>
          <p:cNvSpPr/>
          <p:nvPr/>
        </p:nvSpPr>
        <p:spPr>
          <a:xfrm>
            <a:off x="5248483" y="2032000"/>
            <a:ext cx="598050" cy="242994"/>
          </a:xfrm>
          <a:prstGeom prst="wedgeRoundRectCallout">
            <a:avLst>
              <a:gd name="adj1" fmla="val -30331"/>
              <a:gd name="adj2" fmla="val 73632"/>
              <a:gd name="adj3" fmla="val 16667"/>
            </a:avLst>
          </a:prstGeom>
          <a:solidFill>
            <a:schemeClr val="accent1"/>
          </a:solidFill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 noProof="0" dirty="0" err="1">
                <a:latin typeface="Calibri"/>
                <a:ea typeface="Calibri"/>
                <a:cs typeface="Calibri"/>
                <a:sym typeface="Calibri"/>
              </a:rPr>
              <a:t>SiPMs</a:t>
            </a:r>
            <a:endParaRPr lang="en-US" sz="1200" noProof="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Fumetto: rettangolo con angoli arrotondati 8">
            <a:extLst>
              <a:ext uri="{FF2B5EF4-FFF2-40B4-BE49-F238E27FC236}">
                <a16:creationId xmlns:a16="http://schemas.microsoft.com/office/drawing/2014/main" id="{0FB45411-6EAF-AB2A-0725-2EF180A1818D}"/>
              </a:ext>
            </a:extLst>
          </p:cNvPr>
          <p:cNvSpPr/>
          <p:nvPr/>
        </p:nvSpPr>
        <p:spPr>
          <a:xfrm>
            <a:off x="3333551" y="1173850"/>
            <a:ext cx="1127700" cy="415075"/>
          </a:xfrm>
          <a:prstGeom prst="wedgeRoundRectCallout">
            <a:avLst>
              <a:gd name="adj1" fmla="val -8366"/>
              <a:gd name="adj2" fmla="val 86670"/>
              <a:gd name="adj3" fmla="val 16667"/>
            </a:avLst>
          </a:prstGeom>
          <a:solidFill>
            <a:schemeClr val="accent1"/>
          </a:solidFill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 noProof="0" dirty="0">
                <a:latin typeface="Calibri"/>
                <a:ea typeface="Calibri"/>
                <a:cs typeface="Calibri"/>
                <a:sym typeface="Calibri"/>
              </a:rPr>
              <a:t>Gas flushing line</a:t>
            </a:r>
          </a:p>
        </p:txBody>
      </p:sp>
      <p:sp>
        <p:nvSpPr>
          <p:cNvPr id="10" name="Fumetto: rettangolo con angoli arrotondati 9">
            <a:extLst>
              <a:ext uri="{FF2B5EF4-FFF2-40B4-BE49-F238E27FC236}">
                <a16:creationId xmlns:a16="http://schemas.microsoft.com/office/drawing/2014/main" id="{84A5058B-08D3-C93D-93AD-B33082C76315}"/>
              </a:ext>
            </a:extLst>
          </p:cNvPr>
          <p:cNvSpPr/>
          <p:nvPr/>
        </p:nvSpPr>
        <p:spPr>
          <a:xfrm>
            <a:off x="7344758" y="3509574"/>
            <a:ext cx="1127700" cy="415075"/>
          </a:xfrm>
          <a:prstGeom prst="wedgeRoundRectCallout">
            <a:avLst>
              <a:gd name="adj1" fmla="val -35394"/>
              <a:gd name="adj2" fmla="val -95381"/>
              <a:gd name="adj3" fmla="val 16667"/>
            </a:avLst>
          </a:prstGeom>
          <a:solidFill>
            <a:schemeClr val="accent1"/>
          </a:solidFill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 noProof="0" dirty="0">
                <a:latin typeface="Calibri"/>
                <a:ea typeface="Calibri"/>
                <a:cs typeface="Calibri"/>
                <a:sym typeface="Calibri"/>
              </a:rPr>
              <a:t>Gas flushing line</a:t>
            </a:r>
          </a:p>
        </p:txBody>
      </p:sp>
      <p:sp>
        <p:nvSpPr>
          <p:cNvPr id="11" name="Fumetto: rettangolo con angoli arrotondati 10">
            <a:extLst>
              <a:ext uri="{FF2B5EF4-FFF2-40B4-BE49-F238E27FC236}">
                <a16:creationId xmlns:a16="http://schemas.microsoft.com/office/drawing/2014/main" id="{43685C6F-3934-3F1C-ED0A-9BA2527DE187}"/>
              </a:ext>
            </a:extLst>
          </p:cNvPr>
          <p:cNvSpPr/>
          <p:nvPr/>
        </p:nvSpPr>
        <p:spPr>
          <a:xfrm>
            <a:off x="5928500" y="1506232"/>
            <a:ext cx="883800" cy="415075"/>
          </a:xfrm>
          <a:prstGeom prst="wedgeRoundRectCallout">
            <a:avLst>
              <a:gd name="adj1" fmla="val 66069"/>
              <a:gd name="adj2" fmla="val 47353"/>
              <a:gd name="adj3" fmla="val 16667"/>
            </a:avLst>
          </a:prstGeom>
          <a:solidFill>
            <a:schemeClr val="accent1"/>
          </a:solidFill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 noProof="0" dirty="0">
                <a:latin typeface="Calibri"/>
                <a:ea typeface="Calibri"/>
                <a:cs typeface="Calibri"/>
                <a:sym typeface="Calibri"/>
              </a:rPr>
              <a:t>Front-end board</a:t>
            </a:r>
          </a:p>
        </p:txBody>
      </p:sp>
      <p:sp>
        <p:nvSpPr>
          <p:cNvPr id="2" name="Fumetto: rettangolo con angoli arrotondati 1">
            <a:extLst>
              <a:ext uri="{FF2B5EF4-FFF2-40B4-BE49-F238E27FC236}">
                <a16:creationId xmlns:a16="http://schemas.microsoft.com/office/drawing/2014/main" id="{490E3BB1-B0F7-E0BC-ABFF-E3C1DA51BCD8}"/>
              </a:ext>
            </a:extLst>
          </p:cNvPr>
          <p:cNvSpPr/>
          <p:nvPr/>
        </p:nvSpPr>
        <p:spPr>
          <a:xfrm>
            <a:off x="344601" y="1298694"/>
            <a:ext cx="1079540" cy="415075"/>
          </a:xfrm>
          <a:prstGeom prst="wedgeRoundRectCallout">
            <a:avLst>
              <a:gd name="adj1" fmla="val -4394"/>
              <a:gd name="adj2" fmla="val 102754"/>
              <a:gd name="adj3" fmla="val 16667"/>
            </a:avLst>
          </a:prstGeom>
          <a:solidFill>
            <a:schemeClr val="accent1"/>
          </a:solidFill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 noProof="0" dirty="0">
                <a:latin typeface="Calibri"/>
                <a:ea typeface="Calibri"/>
                <a:cs typeface="Calibri"/>
                <a:sym typeface="Calibri"/>
              </a:rPr>
              <a:t>Flange with lenses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462871A-BA23-F299-F281-245226529133}"/>
              </a:ext>
            </a:extLst>
          </p:cNvPr>
          <p:cNvSpPr txBox="1"/>
          <p:nvPr/>
        </p:nvSpPr>
        <p:spPr>
          <a:xfrm>
            <a:off x="184600" y="3920665"/>
            <a:ext cx="382247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>
                <a:latin typeface="Poly" panose="020B0604020202020204" charset="0"/>
              </a:rPr>
              <a:t>The design must be </a:t>
            </a:r>
            <a:r>
              <a:rPr lang="it-IT" sz="1500" dirty="0" err="1">
                <a:latin typeface="Poly" panose="020B0604020202020204" charset="0"/>
              </a:rPr>
              <a:t>updated</a:t>
            </a:r>
            <a:r>
              <a:rPr lang="it-IT" sz="1500" dirty="0">
                <a:latin typeface="Poly" panose="020B0604020202020204" charset="0"/>
              </a:rPr>
              <a:t> </a:t>
            </a:r>
            <a:r>
              <a:rPr lang="it-IT" sz="1500" dirty="0" err="1">
                <a:latin typeface="Poly" panose="020B0604020202020204" charset="0"/>
              </a:rPr>
              <a:t>since</a:t>
            </a:r>
            <a:r>
              <a:rPr lang="it-IT" sz="1500" dirty="0">
                <a:latin typeface="Poly" panose="020B0604020202020204" charset="0"/>
              </a:rPr>
              <a:t> </a:t>
            </a:r>
            <a:r>
              <a:rPr lang="it-IT" sz="1500" dirty="0" err="1">
                <a:latin typeface="Poly" panose="020B0604020202020204" charset="0"/>
              </a:rPr>
              <a:t>we</a:t>
            </a:r>
            <a:r>
              <a:rPr lang="it-IT" sz="1500" dirty="0">
                <a:latin typeface="Poly" panose="020B0604020202020204" charset="0"/>
              </a:rPr>
              <a:t> </a:t>
            </a:r>
            <a:r>
              <a:rPr lang="it-IT" sz="1500" dirty="0" err="1">
                <a:latin typeface="Poly" panose="020B0604020202020204" charset="0"/>
              </a:rPr>
              <a:t>had</a:t>
            </a:r>
            <a:r>
              <a:rPr lang="it-IT" sz="1500" dirty="0">
                <a:latin typeface="Poly" panose="020B0604020202020204" charset="0"/>
              </a:rPr>
              <a:t> some </a:t>
            </a:r>
            <a:r>
              <a:rPr lang="it-IT" sz="1500" dirty="0" err="1">
                <a:latin typeface="Poly" panose="020B0604020202020204" charset="0"/>
              </a:rPr>
              <a:t>problems</a:t>
            </a:r>
            <a:r>
              <a:rPr lang="it-IT" sz="1500" dirty="0">
                <a:latin typeface="Poly" panose="020B0604020202020204" charset="0"/>
              </a:rPr>
              <a:t> with the gas </a:t>
            </a:r>
            <a:r>
              <a:rPr lang="it-IT" sz="1500" dirty="0" err="1">
                <a:latin typeface="Poly" panose="020B0604020202020204" charset="0"/>
              </a:rPr>
              <a:t>sealing</a:t>
            </a:r>
            <a:r>
              <a:rPr lang="it-IT" sz="1500" dirty="0">
                <a:latin typeface="Poly" panose="020B0604020202020204" charset="0"/>
              </a:rPr>
              <a:t>, </a:t>
            </a:r>
            <a:r>
              <a:rPr lang="it-IT" sz="1500" dirty="0" err="1">
                <a:latin typeface="Poly" panose="020B0604020202020204" charset="0"/>
              </a:rPr>
              <a:t>especially</a:t>
            </a:r>
            <a:r>
              <a:rPr lang="it-IT" sz="1500" dirty="0">
                <a:latin typeface="Poly" panose="020B0604020202020204" charset="0"/>
              </a:rPr>
              <a:t> under </a:t>
            </a:r>
            <a:r>
              <a:rPr lang="it-IT" sz="1500" dirty="0" err="1">
                <a:latin typeface="Poly" panose="020B0604020202020204" charset="0"/>
              </a:rPr>
              <a:t>cryogenic</a:t>
            </a:r>
            <a:r>
              <a:rPr lang="it-IT" sz="1500" dirty="0">
                <a:latin typeface="Poly" panose="020B0604020202020204" charset="0"/>
              </a:rPr>
              <a:t> </a:t>
            </a:r>
            <a:r>
              <a:rPr lang="it-IT" sz="1500" dirty="0" err="1">
                <a:latin typeface="Poly" panose="020B0604020202020204" charset="0"/>
              </a:rPr>
              <a:t>conditions</a:t>
            </a:r>
            <a:r>
              <a:rPr lang="it-IT" sz="1500" dirty="0">
                <a:latin typeface="Poly" panose="020B0604020202020204" charset="0"/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27" title="artic_internal_vie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88963">
            <a:off x="3236685" y="440693"/>
            <a:ext cx="2841622" cy="373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7" title="above artic senza giulian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5425" y="556513"/>
            <a:ext cx="2723976" cy="3631968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7"/>
          <p:cNvSpPr txBox="1"/>
          <p:nvPr/>
        </p:nvSpPr>
        <p:spPr>
          <a:xfrm>
            <a:off x="184600" y="125525"/>
            <a:ext cx="861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Tests on the prototype: experimental setup in ARTIC (Argon Test Infrastructure)</a:t>
            </a:r>
          </a:p>
        </p:txBody>
      </p:sp>
      <p:sp>
        <p:nvSpPr>
          <p:cNvPr id="269" name="Google Shape;269;p27"/>
          <p:cNvSpPr txBox="1">
            <a:spLocks noGrp="1"/>
          </p:cNvSpPr>
          <p:nvPr>
            <p:ph type="sldNum" idx="12"/>
          </p:nvPr>
        </p:nvSpPr>
        <p:spPr>
          <a:xfrm>
            <a:off x="847245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>
                <a:solidFill>
                  <a:srgbClr val="164BA0"/>
                </a:solidFill>
                <a:latin typeface="EB Garamond"/>
                <a:ea typeface="EB Garamond"/>
                <a:cs typeface="EB Garamond"/>
                <a:sym typeface="EB Garamond"/>
              </a:rPr>
              <a:t>12</a:t>
            </a:fld>
            <a:endParaRPr lang="en-US" noProof="0" dirty="0">
              <a:solidFill>
                <a:srgbClr val="164BA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70" name="Google Shape;270;p27"/>
          <p:cNvSpPr txBox="1"/>
          <p:nvPr/>
        </p:nvSpPr>
        <p:spPr>
          <a:xfrm>
            <a:off x="184600" y="4777350"/>
            <a:ext cx="86148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F. </a:t>
            </a:r>
            <a:r>
              <a:rPr lang="en-US" sz="1000" dirty="0" err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Polleri</a:t>
            </a:r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- </a:t>
            </a:r>
            <a:r>
              <a:rPr lang="en-US" sz="1000" dirty="0">
                <a:latin typeface="EB Garamond" panose="00000500000000000000" pitchFamily="2" charset="0"/>
                <a:ea typeface="EB Garamond" panose="00000500000000000000" pitchFamily="2" charset="0"/>
              </a:rPr>
              <a:t>Tests on the first prototype of the lens-based optical detector for GRAIN</a:t>
            </a:r>
            <a:r>
              <a:rPr lang="en-US" sz="1000" b="1" dirty="0">
                <a:latin typeface="Poly" panose="020B0604020202020204" charset="0"/>
              </a:rPr>
              <a:t> </a:t>
            </a:r>
            <a:r>
              <a:rPr lang="en-US" sz="1000" b="1" dirty="0">
                <a:solidFill>
                  <a:schemeClr val="dk1"/>
                </a:solidFill>
                <a:latin typeface="Poly" panose="020B0604020202020204" charset="0"/>
                <a:sym typeface="Poly"/>
              </a:rPr>
              <a:t>		         	         </a:t>
            </a:r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DUNE-Italia Collab. Meeting 2025</a:t>
            </a:r>
          </a:p>
        </p:txBody>
      </p:sp>
      <p:pic>
        <p:nvPicPr>
          <p:cNvPr id="271" name="Google Shape;271;p27" title="ARTIC_vista_estern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5825" y="878450"/>
            <a:ext cx="2784774" cy="2988098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7"/>
          <p:cNvSpPr txBox="1"/>
          <p:nvPr/>
        </p:nvSpPr>
        <p:spPr>
          <a:xfrm>
            <a:off x="184600" y="3942135"/>
            <a:ext cx="5710200" cy="928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We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 tested the prototype in </a:t>
            </a:r>
            <a:r>
              <a:rPr lang="en-US" sz="15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air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 and in </a:t>
            </a:r>
            <a:r>
              <a:rPr lang="en-US" sz="15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liquid nitrogen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, placing the optical fiber at different distances (15-100 cm) from the lenses.</a:t>
            </a:r>
            <a:endParaRPr lang="en-US" sz="1500" baseline="-25000" noProof="0" dirty="0">
              <a:solidFill>
                <a:schemeClr val="dk1"/>
              </a:solidFill>
              <a:latin typeface="Poly"/>
              <a:ea typeface="Poly"/>
              <a:cs typeface="Poly"/>
              <a:sym typeface="Poly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The precision on the cart position is about 1 cm.</a:t>
            </a:r>
          </a:p>
        </p:txBody>
      </p:sp>
      <p:pic>
        <p:nvPicPr>
          <p:cNvPr id="279" name="Google Shape;279;p27" title="artic-logo_0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02874" y="2003788"/>
            <a:ext cx="710700" cy="737400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2" name="Fumetto: rettangolo con angoli arrotondati 1">
            <a:extLst>
              <a:ext uri="{FF2B5EF4-FFF2-40B4-BE49-F238E27FC236}">
                <a16:creationId xmlns:a16="http://schemas.microsoft.com/office/drawing/2014/main" id="{D67C8C1C-43F1-4E67-E4D8-70A63DD9D607}"/>
              </a:ext>
            </a:extLst>
          </p:cNvPr>
          <p:cNvSpPr/>
          <p:nvPr/>
        </p:nvSpPr>
        <p:spPr>
          <a:xfrm>
            <a:off x="3917950" y="2525125"/>
            <a:ext cx="1073521" cy="461700"/>
          </a:xfrm>
          <a:prstGeom prst="wedgeRoundRectCallout">
            <a:avLst>
              <a:gd name="adj1" fmla="val 59969"/>
              <a:gd name="adj2" fmla="val 47404"/>
              <a:gd name="adj3" fmla="val 16667"/>
            </a:avLst>
          </a:prstGeom>
          <a:solidFill>
            <a:schemeClr val="accent1"/>
          </a:solidFill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 noProof="0" dirty="0">
                <a:latin typeface="Calibri"/>
                <a:ea typeface="Calibri"/>
                <a:cs typeface="Calibri"/>
                <a:sym typeface="Calibri"/>
              </a:rPr>
              <a:t>Cart with the optical fiber</a:t>
            </a:r>
          </a:p>
        </p:txBody>
      </p:sp>
      <p:sp>
        <p:nvSpPr>
          <p:cNvPr id="3" name="Fumetto: rettangolo con angoli arrotondati 2">
            <a:extLst>
              <a:ext uri="{FF2B5EF4-FFF2-40B4-BE49-F238E27FC236}">
                <a16:creationId xmlns:a16="http://schemas.microsoft.com/office/drawing/2014/main" id="{62027851-5572-8607-42C8-2A30DA9B21B0}"/>
              </a:ext>
            </a:extLst>
          </p:cNvPr>
          <p:cNvSpPr/>
          <p:nvPr/>
        </p:nvSpPr>
        <p:spPr>
          <a:xfrm>
            <a:off x="5184225" y="3162218"/>
            <a:ext cx="710575" cy="333365"/>
          </a:xfrm>
          <a:prstGeom prst="wedgeRoundRectCallout">
            <a:avLst>
              <a:gd name="adj1" fmla="val -27844"/>
              <a:gd name="adj2" fmla="val -86519"/>
              <a:gd name="adj3" fmla="val 16667"/>
            </a:avLst>
          </a:prstGeom>
          <a:solidFill>
            <a:schemeClr val="accent1"/>
          </a:solidFill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 noProof="0" dirty="0">
                <a:latin typeface="Calibri"/>
                <a:ea typeface="Calibri"/>
                <a:cs typeface="Calibri"/>
                <a:sym typeface="Calibri"/>
              </a:rPr>
              <a:t>Camera</a:t>
            </a:r>
          </a:p>
        </p:txBody>
      </p:sp>
      <p:sp>
        <p:nvSpPr>
          <p:cNvPr id="4" name="Fumetto: rettangolo con angoli arrotondati 3">
            <a:extLst>
              <a:ext uri="{FF2B5EF4-FFF2-40B4-BE49-F238E27FC236}">
                <a16:creationId xmlns:a16="http://schemas.microsoft.com/office/drawing/2014/main" id="{E157FC56-40B9-956B-98AA-447EAC40C64C}"/>
              </a:ext>
            </a:extLst>
          </p:cNvPr>
          <p:cNvSpPr/>
          <p:nvPr/>
        </p:nvSpPr>
        <p:spPr>
          <a:xfrm>
            <a:off x="4436533" y="556513"/>
            <a:ext cx="604988" cy="295677"/>
          </a:xfrm>
          <a:prstGeom prst="wedgeRoundRectCallout">
            <a:avLst>
              <a:gd name="adj1" fmla="val 63326"/>
              <a:gd name="adj2" fmla="val 44984"/>
              <a:gd name="adj3" fmla="val 16667"/>
            </a:avLst>
          </a:prstGeom>
          <a:solidFill>
            <a:schemeClr val="accent1"/>
          </a:solidFill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 noProof="0" dirty="0">
                <a:latin typeface="Calibri"/>
                <a:ea typeface="Calibri"/>
                <a:cs typeface="Calibri"/>
                <a:sym typeface="Calibri"/>
              </a:rPr>
              <a:t>Pulley</a:t>
            </a:r>
          </a:p>
        </p:txBody>
      </p:sp>
      <p:sp>
        <p:nvSpPr>
          <p:cNvPr id="5" name="Fumetto: rettangolo con angoli arrotondati 4">
            <a:extLst>
              <a:ext uri="{FF2B5EF4-FFF2-40B4-BE49-F238E27FC236}">
                <a16:creationId xmlns:a16="http://schemas.microsoft.com/office/drawing/2014/main" id="{6F6C89EF-45D8-6A4D-B81E-58104AFCA6E9}"/>
              </a:ext>
            </a:extLst>
          </p:cNvPr>
          <p:cNvSpPr/>
          <p:nvPr/>
        </p:nvSpPr>
        <p:spPr>
          <a:xfrm>
            <a:off x="7709978" y="2283189"/>
            <a:ext cx="1033972" cy="415075"/>
          </a:xfrm>
          <a:prstGeom prst="wedgeRoundRectCallout">
            <a:avLst>
              <a:gd name="adj1" fmla="val -68978"/>
              <a:gd name="adj2" fmla="val -24769"/>
              <a:gd name="adj3" fmla="val 16667"/>
            </a:avLst>
          </a:prstGeom>
          <a:solidFill>
            <a:schemeClr val="accent1"/>
          </a:solidFill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 noProof="0" dirty="0">
                <a:latin typeface="Calibri"/>
                <a:ea typeface="Calibri"/>
                <a:cs typeface="Calibri"/>
                <a:sym typeface="Calibri"/>
              </a:rPr>
              <a:t>Cart with the optical fiber</a:t>
            </a:r>
          </a:p>
        </p:txBody>
      </p:sp>
      <p:sp>
        <p:nvSpPr>
          <p:cNvPr id="6" name="Fumetto: rettangolo con angoli arrotondati 5">
            <a:extLst>
              <a:ext uri="{FF2B5EF4-FFF2-40B4-BE49-F238E27FC236}">
                <a16:creationId xmlns:a16="http://schemas.microsoft.com/office/drawing/2014/main" id="{1D488003-5BF6-A78A-4560-E2D93416EE39}"/>
              </a:ext>
            </a:extLst>
          </p:cNvPr>
          <p:cNvSpPr/>
          <p:nvPr/>
        </p:nvSpPr>
        <p:spPr>
          <a:xfrm>
            <a:off x="6279857" y="1270098"/>
            <a:ext cx="710575" cy="333365"/>
          </a:xfrm>
          <a:prstGeom prst="wedgeRoundRectCallout">
            <a:avLst>
              <a:gd name="adj1" fmla="val 63326"/>
              <a:gd name="adj2" fmla="val 44984"/>
              <a:gd name="adj3" fmla="val 16667"/>
            </a:avLst>
          </a:prstGeom>
          <a:solidFill>
            <a:schemeClr val="accent1"/>
          </a:solidFill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 noProof="0" dirty="0">
                <a:latin typeface="Calibri"/>
                <a:ea typeface="Calibri"/>
                <a:cs typeface="Calibri"/>
                <a:sym typeface="Calibri"/>
              </a:rPr>
              <a:t>Pulley</a:t>
            </a:r>
          </a:p>
        </p:txBody>
      </p:sp>
      <p:sp>
        <p:nvSpPr>
          <p:cNvPr id="7" name="Fumetto: rettangolo con angoli arrotondati 6">
            <a:extLst>
              <a:ext uri="{FF2B5EF4-FFF2-40B4-BE49-F238E27FC236}">
                <a16:creationId xmlns:a16="http://schemas.microsoft.com/office/drawing/2014/main" id="{D3322DDE-B1FB-613C-9DCA-DFBFB318C4BC}"/>
              </a:ext>
            </a:extLst>
          </p:cNvPr>
          <p:cNvSpPr/>
          <p:nvPr/>
        </p:nvSpPr>
        <p:spPr>
          <a:xfrm>
            <a:off x="7669048" y="1307786"/>
            <a:ext cx="710575" cy="333365"/>
          </a:xfrm>
          <a:prstGeom prst="wedgeRoundRectCallout">
            <a:avLst>
              <a:gd name="adj1" fmla="val -65455"/>
              <a:gd name="adj2" fmla="val 31281"/>
              <a:gd name="adj3" fmla="val 16667"/>
            </a:avLst>
          </a:prstGeom>
          <a:solidFill>
            <a:schemeClr val="accent1"/>
          </a:solidFill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 noProof="0" dirty="0">
                <a:latin typeface="Calibri"/>
                <a:ea typeface="Calibri"/>
                <a:cs typeface="Calibri"/>
                <a:sym typeface="Calibri"/>
              </a:rPr>
              <a:t>Camera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8"/>
          <p:cNvSpPr txBox="1"/>
          <p:nvPr/>
        </p:nvSpPr>
        <p:spPr>
          <a:xfrm>
            <a:off x="184600" y="125525"/>
            <a:ext cx="861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Tests on the prototype : result of the acquisitions in air </a:t>
            </a:r>
          </a:p>
        </p:txBody>
      </p:sp>
      <p:sp>
        <p:nvSpPr>
          <p:cNvPr id="285" name="Google Shape;285;p28"/>
          <p:cNvSpPr txBox="1">
            <a:spLocks noGrp="1"/>
          </p:cNvSpPr>
          <p:nvPr>
            <p:ph type="sldNum" idx="12"/>
          </p:nvPr>
        </p:nvSpPr>
        <p:spPr>
          <a:xfrm>
            <a:off x="847245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>
                <a:solidFill>
                  <a:srgbClr val="164BA0"/>
                </a:solidFill>
                <a:latin typeface="EB Garamond"/>
                <a:ea typeface="EB Garamond"/>
                <a:cs typeface="EB Garamond"/>
                <a:sym typeface="EB Garamond"/>
              </a:rPr>
              <a:t>13</a:t>
            </a:fld>
            <a:endParaRPr lang="en-US" noProof="0" dirty="0">
              <a:solidFill>
                <a:srgbClr val="164BA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86" name="Google Shape;286;p28"/>
          <p:cNvSpPr txBox="1"/>
          <p:nvPr/>
        </p:nvSpPr>
        <p:spPr>
          <a:xfrm>
            <a:off x="184600" y="4777342"/>
            <a:ext cx="86148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F. </a:t>
            </a:r>
            <a:r>
              <a:rPr lang="en-US" sz="1000" dirty="0" err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Polleri</a:t>
            </a:r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- </a:t>
            </a:r>
            <a:r>
              <a:rPr lang="en-US" sz="1000" dirty="0">
                <a:latin typeface="EB Garamond" panose="00000500000000000000" pitchFamily="2" charset="0"/>
                <a:ea typeface="EB Garamond" panose="00000500000000000000" pitchFamily="2" charset="0"/>
              </a:rPr>
              <a:t>Tests on the first prototype of the lens-based optical detector for GRAIN</a:t>
            </a:r>
            <a:r>
              <a:rPr lang="en-US" sz="1000" b="1" dirty="0">
                <a:latin typeface="Poly" panose="020B0604020202020204" charset="0"/>
              </a:rPr>
              <a:t> </a:t>
            </a:r>
            <a:r>
              <a:rPr lang="en-US" sz="1000" b="1" dirty="0">
                <a:solidFill>
                  <a:schemeClr val="dk1"/>
                </a:solidFill>
                <a:latin typeface="Poly" panose="020B0604020202020204" charset="0"/>
                <a:sym typeface="Poly"/>
              </a:rPr>
              <a:t>		         	         </a:t>
            </a:r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DUNE-Italia Collab. Meeting 2025</a:t>
            </a:r>
          </a:p>
        </p:txBody>
      </p:sp>
      <p:pic>
        <p:nvPicPr>
          <p:cNvPr id="287" name="Google Shape;287;p28" title="isto_final_signal_air_20c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600" y="687675"/>
            <a:ext cx="2056476" cy="198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8" title="isto_final_signal_air_25c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1075" y="687676"/>
            <a:ext cx="2056476" cy="1980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8" title="isto_final_signal_air_30c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97550" y="687675"/>
            <a:ext cx="2056476" cy="198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8" title="isto_final_signal_air_40c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4600" y="2668488"/>
            <a:ext cx="2056476" cy="1980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8" title="isto_final_signal_air_50c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41075" y="2668475"/>
            <a:ext cx="2056476" cy="1980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8" title="isto_final_signal_air_60c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97550" y="2668475"/>
            <a:ext cx="2056476" cy="198082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8"/>
          <p:cNvSpPr txBox="1"/>
          <p:nvPr/>
        </p:nvSpPr>
        <p:spPr>
          <a:xfrm>
            <a:off x="6286842" y="1265546"/>
            <a:ext cx="2734316" cy="249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Result of the acquisitions made in ARTIC at room temperature (in air) for different values of the distance between the optical fiber and the lenses (</a:t>
            </a:r>
            <a:r>
              <a:rPr lang="en-US" sz="1500" i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a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500" noProof="0" dirty="0">
              <a:solidFill>
                <a:schemeClr val="dk1"/>
              </a:solidFill>
              <a:latin typeface="Poly"/>
              <a:ea typeface="Poly"/>
              <a:cs typeface="Poly"/>
              <a:sym typeface="Pol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Even qualitatively, we can already see the effect of the focusing.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9"/>
          <p:cNvSpPr txBox="1"/>
          <p:nvPr/>
        </p:nvSpPr>
        <p:spPr>
          <a:xfrm>
            <a:off x="184600" y="125550"/>
            <a:ext cx="861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Tests on the prototype: result of the acquisition in liquid nitrogen</a:t>
            </a:r>
          </a:p>
        </p:txBody>
      </p:sp>
      <p:sp>
        <p:nvSpPr>
          <p:cNvPr id="299" name="Google Shape;299;p29"/>
          <p:cNvSpPr txBox="1">
            <a:spLocks noGrp="1"/>
          </p:cNvSpPr>
          <p:nvPr>
            <p:ph type="sldNum" idx="12"/>
          </p:nvPr>
        </p:nvSpPr>
        <p:spPr>
          <a:xfrm>
            <a:off x="847245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>
                <a:solidFill>
                  <a:srgbClr val="164BA0"/>
                </a:solidFill>
                <a:latin typeface="EB Garamond"/>
                <a:ea typeface="EB Garamond"/>
                <a:cs typeface="EB Garamond"/>
                <a:sym typeface="EB Garamond"/>
              </a:rPr>
              <a:t>14</a:t>
            </a:fld>
            <a:endParaRPr lang="en-US" noProof="0" dirty="0">
              <a:solidFill>
                <a:srgbClr val="164BA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00" name="Google Shape;300;p29"/>
          <p:cNvSpPr txBox="1"/>
          <p:nvPr/>
        </p:nvSpPr>
        <p:spPr>
          <a:xfrm>
            <a:off x="184600" y="4777350"/>
            <a:ext cx="86148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F. </a:t>
            </a:r>
            <a:r>
              <a:rPr lang="en-US" sz="1000" dirty="0" err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Polleri</a:t>
            </a:r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- </a:t>
            </a:r>
            <a:r>
              <a:rPr lang="en-US" sz="1000" dirty="0">
                <a:latin typeface="EB Garamond" panose="00000500000000000000" pitchFamily="2" charset="0"/>
                <a:ea typeface="EB Garamond" panose="00000500000000000000" pitchFamily="2" charset="0"/>
              </a:rPr>
              <a:t>Tests on the first prototype of the lens-based optical detector for GRAIN</a:t>
            </a:r>
            <a:r>
              <a:rPr lang="en-US" sz="1000" b="1" dirty="0">
                <a:latin typeface="Poly" panose="020B0604020202020204" charset="0"/>
              </a:rPr>
              <a:t> </a:t>
            </a:r>
            <a:r>
              <a:rPr lang="en-US" sz="1000" b="1" dirty="0">
                <a:solidFill>
                  <a:schemeClr val="dk1"/>
                </a:solidFill>
                <a:latin typeface="Poly" panose="020B0604020202020204" charset="0"/>
                <a:sym typeface="Poly"/>
              </a:rPr>
              <a:t>		         	         </a:t>
            </a:r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DUNE-Italia Collab. Meeting 2025</a:t>
            </a:r>
          </a:p>
        </p:txBody>
      </p:sp>
      <p:pic>
        <p:nvPicPr>
          <p:cNvPr id="301" name="Google Shape;301;p29" title="isto_final_signal_ln2_20c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600" y="687675"/>
            <a:ext cx="2056476" cy="1980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9" title="isto_final_signal_ln2_40c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1075" y="687675"/>
            <a:ext cx="2056476" cy="198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9" title="isto_final_signal_ln2_60c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97550" y="687675"/>
            <a:ext cx="2056476" cy="198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9" title="isto_final_signal_ln2_70c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25275" y="2668488"/>
            <a:ext cx="2056476" cy="1980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9" title="isto_final_signal_ln2_80c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49423" y="2668475"/>
            <a:ext cx="2056476" cy="1980821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9"/>
          <p:cNvSpPr txBox="1"/>
          <p:nvPr/>
        </p:nvSpPr>
        <p:spPr>
          <a:xfrm>
            <a:off x="6354026" y="1537507"/>
            <a:ext cx="2572800" cy="2262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Result of the acquisitions made in ARTIC with LN</a:t>
            </a:r>
            <a:r>
              <a:rPr lang="en-US" sz="1500" baseline="-250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2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 for different values of the distance between the optical fiber and the lenses (</a:t>
            </a:r>
            <a:r>
              <a:rPr lang="en-US" sz="1500" i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a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500" noProof="0" dirty="0">
              <a:solidFill>
                <a:schemeClr val="dk1"/>
              </a:solidFill>
              <a:latin typeface="Poly"/>
              <a:ea typeface="Poly"/>
              <a:cs typeface="Poly"/>
              <a:sym typeface="Pol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In this case as well, we can see the effect of the focusing.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0"/>
          <p:cNvSpPr txBox="1"/>
          <p:nvPr/>
        </p:nvSpPr>
        <p:spPr>
          <a:xfrm>
            <a:off x="184600" y="132900"/>
            <a:ext cx="861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Analysis and final results: main steps of the analysis</a:t>
            </a:r>
          </a:p>
        </p:txBody>
      </p:sp>
      <p:sp>
        <p:nvSpPr>
          <p:cNvPr id="312" name="Google Shape;312;p30"/>
          <p:cNvSpPr txBox="1">
            <a:spLocks noGrp="1"/>
          </p:cNvSpPr>
          <p:nvPr>
            <p:ph type="sldNum" idx="12"/>
          </p:nvPr>
        </p:nvSpPr>
        <p:spPr>
          <a:xfrm>
            <a:off x="847245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>
                <a:solidFill>
                  <a:srgbClr val="164BA0"/>
                </a:solidFill>
                <a:latin typeface="EB Garamond"/>
                <a:ea typeface="EB Garamond"/>
                <a:cs typeface="EB Garamond"/>
                <a:sym typeface="EB Garamond"/>
              </a:rPr>
              <a:t>15</a:t>
            </a:fld>
            <a:endParaRPr lang="en-US" noProof="0" dirty="0">
              <a:solidFill>
                <a:srgbClr val="164BA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13" name="Google Shape;313;p30"/>
          <p:cNvSpPr txBox="1"/>
          <p:nvPr/>
        </p:nvSpPr>
        <p:spPr>
          <a:xfrm>
            <a:off x="184600" y="4777350"/>
            <a:ext cx="86148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F. </a:t>
            </a:r>
            <a:r>
              <a:rPr lang="en-US" sz="1000" dirty="0" err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Polleri</a:t>
            </a:r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- </a:t>
            </a:r>
            <a:r>
              <a:rPr lang="en-US" sz="1000" dirty="0">
                <a:latin typeface="EB Garamond" panose="00000500000000000000" pitchFamily="2" charset="0"/>
                <a:ea typeface="EB Garamond" panose="00000500000000000000" pitchFamily="2" charset="0"/>
              </a:rPr>
              <a:t>Tests on the first prototype of the lens-based optical detector for GRAIN</a:t>
            </a:r>
            <a:r>
              <a:rPr lang="en-US" sz="1000" b="1" dirty="0">
                <a:latin typeface="Poly" panose="020B0604020202020204" charset="0"/>
              </a:rPr>
              <a:t> </a:t>
            </a:r>
            <a:r>
              <a:rPr lang="en-US" sz="1000" b="1" dirty="0">
                <a:solidFill>
                  <a:schemeClr val="dk1"/>
                </a:solidFill>
                <a:latin typeface="Poly" panose="020B0604020202020204" charset="0"/>
                <a:sym typeface="Poly"/>
              </a:rPr>
              <a:t>		         	         </a:t>
            </a:r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DUNE-Italia Collab. Meeting 2025</a:t>
            </a:r>
          </a:p>
        </p:txBody>
      </p:sp>
      <p:sp>
        <p:nvSpPr>
          <p:cNvPr id="314" name="Google Shape;314;p30"/>
          <p:cNvSpPr txBox="1"/>
          <p:nvPr/>
        </p:nvSpPr>
        <p:spPr>
          <a:xfrm>
            <a:off x="184600" y="952938"/>
            <a:ext cx="8614800" cy="3482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-US" sz="1500" noProof="0" dirty="0">
                <a:latin typeface="Poly" panose="020B0604020202020204" charset="0"/>
              </a:rPr>
              <a:t>The purpose of the analysis is to </a:t>
            </a:r>
            <a:r>
              <a:rPr lang="en-US" sz="1500" b="1" noProof="0" dirty="0">
                <a:latin typeface="Poly" panose="020B0604020202020204" charset="0"/>
              </a:rPr>
              <a:t>compare the data with the expected results</a:t>
            </a:r>
            <a:r>
              <a:rPr lang="en-US" sz="1500" noProof="0" dirty="0">
                <a:latin typeface="Poly" panose="020B0604020202020204" charset="0"/>
              </a:rPr>
              <a:t>, verifying their compatibility.</a:t>
            </a:r>
            <a:br>
              <a:rPr lang="en-US" sz="1500" noProof="0" dirty="0">
                <a:latin typeface="Poly" panose="020B0604020202020204" charset="0"/>
              </a:rPr>
            </a:br>
            <a:r>
              <a:rPr lang="en-US" sz="1500" noProof="0" dirty="0">
                <a:latin typeface="Poly" panose="020B0604020202020204" charset="0"/>
              </a:rPr>
              <a:t>The expected results are obtained through Monte Carlo simulations performed with </a:t>
            </a:r>
            <a:r>
              <a:rPr lang="en-US" sz="1500" b="1" i="1" noProof="0" dirty="0">
                <a:latin typeface="Poly" panose="020B0604020202020204" charset="0"/>
              </a:rPr>
              <a:t>Geant4</a:t>
            </a:r>
            <a:r>
              <a:rPr lang="en-US" sz="1600" noProof="0" dirty="0">
                <a:latin typeface="Poly" panose="020B0604020202020204" charset="0"/>
              </a:rPr>
              <a:t>.</a:t>
            </a:r>
            <a:endParaRPr lang="en-US" sz="1500" noProof="0" dirty="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500" noProof="0" dirty="0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  <a:p>
            <a:pPr lvl="0"/>
            <a:r>
              <a:rPr lang="en-US" sz="1500" noProof="0" dirty="0">
                <a:latin typeface="Poly" panose="020B0604020202020204" charset="0"/>
              </a:rPr>
              <a:t>The objective is to study the trend of the </a:t>
            </a:r>
            <a:r>
              <a:rPr lang="en-US" sz="1500" b="1" noProof="0" dirty="0">
                <a:latin typeface="Poly" panose="020B0604020202020204" charset="0"/>
              </a:rPr>
              <a:t>light spot size</a:t>
            </a:r>
            <a:r>
              <a:rPr lang="en-US" sz="1500" noProof="0" dirty="0">
                <a:latin typeface="Poly" panose="020B0604020202020204" charset="0"/>
              </a:rPr>
              <a:t>, obtained from both the data and the simulations, as a function of the distance between the optical fiber and the lenses (</a:t>
            </a:r>
            <a:r>
              <a:rPr lang="en-US" sz="1500" i="1" noProof="0" dirty="0">
                <a:latin typeface="Poly" panose="020B0604020202020204" charset="0"/>
              </a:rPr>
              <a:t>a</a:t>
            </a:r>
            <a:r>
              <a:rPr lang="en-US" sz="1500" noProof="0" dirty="0">
                <a:latin typeface="Poly" panose="020B0604020202020204" charset="0"/>
              </a:rPr>
              <a:t>).</a:t>
            </a:r>
          </a:p>
          <a:p>
            <a:pPr lvl="0"/>
            <a:endParaRPr lang="en-US" sz="1500" noProof="0" dirty="0">
              <a:solidFill>
                <a:schemeClr val="dk1"/>
              </a:solidFill>
              <a:latin typeface="Poly" panose="020B0604020202020204" charset="0"/>
              <a:ea typeface="Poly"/>
              <a:cs typeface="Poly"/>
              <a:sym typeface="Pol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The following steps are required:</a:t>
            </a: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oly"/>
              <a:buAutoNum type="arabicParenR"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Post-process the images, taking into account the </a:t>
            </a:r>
            <a:r>
              <a:rPr lang="en-US" sz="15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reliability of the channels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.</a:t>
            </a: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oly"/>
              <a:buAutoNum type="arabicParenR"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Determine the </a:t>
            </a:r>
            <a:r>
              <a:rPr lang="en-US" sz="15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spot size values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 for both the data and the simulations.</a:t>
            </a: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oly"/>
              <a:buAutoNum type="arabicParenR"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Estimate the </a:t>
            </a:r>
            <a:r>
              <a:rPr lang="en-US" sz="15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uncertainties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 on the results obtained from the data and the simulations.</a:t>
            </a: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oly"/>
              <a:buAutoNum type="arabicParenR"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Compare the obtained values to verify their </a:t>
            </a:r>
            <a:r>
              <a:rPr lang="en-US" sz="15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compatibility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1"/>
          <p:cNvSpPr txBox="1"/>
          <p:nvPr/>
        </p:nvSpPr>
        <p:spPr>
          <a:xfrm>
            <a:off x="184600" y="534569"/>
            <a:ext cx="8774800" cy="3185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-US" sz="1500" noProof="0" dirty="0">
                <a:latin typeface="Poly" panose="020B0604020202020204" charset="0"/>
              </a:rPr>
              <a:t>This analysis is based on the study of acquired </a:t>
            </a:r>
            <a:r>
              <a:rPr lang="en-US" sz="1500" b="1" noProof="0" dirty="0">
                <a:latin typeface="Poly" panose="020B0604020202020204" charset="0"/>
              </a:rPr>
              <a:t>dark counts</a:t>
            </a:r>
            <a:r>
              <a:rPr lang="en-US" sz="1500" noProof="0" dirty="0">
                <a:latin typeface="Poly" panose="020B0604020202020204" charset="0"/>
              </a:rPr>
              <a:t> and aims to identify the channels that have proven to be problematic.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 </a:t>
            </a:r>
          </a:p>
          <a:p>
            <a:pPr lvl="0"/>
            <a:endParaRPr lang="en-US" sz="1500" noProof="0" dirty="0">
              <a:solidFill>
                <a:schemeClr val="dk1"/>
              </a:solidFill>
              <a:latin typeface="Poly"/>
              <a:ea typeface="Poly"/>
              <a:cs typeface="Poly"/>
              <a:sym typeface="Pol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Channels considered unreliable are those that recorded dark counts for: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Calibri" panose="020F0502020204030204" pitchFamily="34" charset="0"/>
                <a:sym typeface="Poly"/>
              </a:rPr>
              <a:t> </a:t>
            </a: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oly"/>
              <a:buChar char="-"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Calibri" panose="020F0502020204030204" pitchFamily="34" charset="0"/>
                <a:sym typeface="Poly"/>
              </a:rPr>
              <a:t>only a single threshold value, or  </a:t>
            </a: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oly"/>
              <a:buChar char="-"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Calibri" panose="020F0502020204030204" pitchFamily="34" charset="0"/>
                <a:sym typeface="Poly"/>
              </a:rPr>
              <a:t>a range of threshold values containing significant gaps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500" noProof="0" dirty="0">
              <a:solidFill>
                <a:schemeClr val="dk1"/>
              </a:solidFill>
              <a:latin typeface="Poly"/>
              <a:ea typeface="Poly"/>
              <a:cs typeface="Poly"/>
              <a:sym typeface="Pol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Based on this classification and taking into account which channels detected light signals, we applied the following </a:t>
            </a:r>
            <a:r>
              <a:rPr lang="en-US" sz="15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color coding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500" noProof="0" dirty="0">
              <a:solidFill>
                <a:schemeClr val="dk1"/>
              </a:solidFill>
              <a:latin typeface="Poly"/>
              <a:ea typeface="Poly"/>
              <a:cs typeface="Poly"/>
              <a:sym typeface="Pol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500" noProof="0" dirty="0">
              <a:solidFill>
                <a:schemeClr val="dk1"/>
              </a:solidFill>
              <a:latin typeface="Poly"/>
              <a:ea typeface="Poly"/>
              <a:cs typeface="Poly"/>
              <a:sym typeface="Pol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500" noProof="0" dirty="0">
              <a:solidFill>
                <a:schemeClr val="dk1"/>
              </a:solidFill>
              <a:latin typeface="Poly"/>
              <a:ea typeface="Poly"/>
              <a:cs typeface="Poly"/>
              <a:sym typeface="Pol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500" noProof="0" dirty="0">
              <a:solidFill>
                <a:schemeClr val="dk1"/>
              </a:solidFill>
              <a:latin typeface="Poly"/>
              <a:ea typeface="Poly"/>
              <a:cs typeface="Poly"/>
              <a:sym typeface="Poly"/>
            </a:endParaRPr>
          </a:p>
        </p:txBody>
      </p:sp>
      <p:sp>
        <p:nvSpPr>
          <p:cNvPr id="320" name="Google Shape;320;p31"/>
          <p:cNvSpPr txBox="1"/>
          <p:nvPr/>
        </p:nvSpPr>
        <p:spPr>
          <a:xfrm>
            <a:off x="184600" y="121250"/>
            <a:ext cx="6054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Analysis of channel reliability</a:t>
            </a:r>
          </a:p>
        </p:txBody>
      </p:sp>
      <p:sp>
        <p:nvSpPr>
          <p:cNvPr id="321" name="Google Shape;321;p31"/>
          <p:cNvSpPr txBox="1">
            <a:spLocks noGrp="1"/>
          </p:cNvSpPr>
          <p:nvPr>
            <p:ph type="sldNum" idx="12"/>
          </p:nvPr>
        </p:nvSpPr>
        <p:spPr>
          <a:xfrm>
            <a:off x="84788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>
                <a:solidFill>
                  <a:srgbClr val="164BA0"/>
                </a:solidFill>
                <a:latin typeface="EB Garamond"/>
                <a:ea typeface="EB Garamond"/>
                <a:cs typeface="EB Garamond"/>
                <a:sym typeface="EB Garamond"/>
              </a:rPr>
              <a:t>16</a:t>
            </a:fld>
            <a:endParaRPr lang="en-US" noProof="0" dirty="0">
              <a:solidFill>
                <a:srgbClr val="164BA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22" name="Google Shape;322;p31"/>
          <p:cNvSpPr txBox="1"/>
          <p:nvPr/>
        </p:nvSpPr>
        <p:spPr>
          <a:xfrm>
            <a:off x="184600" y="4777350"/>
            <a:ext cx="86148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F. </a:t>
            </a:r>
            <a:r>
              <a:rPr lang="en-US" sz="1000" dirty="0" err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Polleri</a:t>
            </a:r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- </a:t>
            </a:r>
            <a:r>
              <a:rPr lang="en-US" sz="1000" dirty="0">
                <a:latin typeface="EB Garamond" panose="00000500000000000000" pitchFamily="2" charset="0"/>
                <a:ea typeface="EB Garamond" panose="00000500000000000000" pitchFamily="2" charset="0"/>
              </a:rPr>
              <a:t>Tests on the first prototype of the lens-based optical detector for GRAIN</a:t>
            </a:r>
            <a:r>
              <a:rPr lang="en-US" sz="1000" b="1" dirty="0">
                <a:latin typeface="Poly" panose="020B0604020202020204" charset="0"/>
              </a:rPr>
              <a:t> </a:t>
            </a:r>
            <a:r>
              <a:rPr lang="en-US" sz="1000" b="1" dirty="0">
                <a:solidFill>
                  <a:schemeClr val="dk1"/>
                </a:solidFill>
                <a:latin typeface="Poly" panose="020B0604020202020204" charset="0"/>
                <a:sym typeface="Poly"/>
              </a:rPr>
              <a:t>		         	         </a:t>
            </a:r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DUNE-Italia Collab. Meeting 2025</a:t>
            </a:r>
          </a:p>
        </p:txBody>
      </p:sp>
      <p:pic>
        <p:nvPicPr>
          <p:cNvPr id="323" name="Google Shape;323;p31" title="isto_result_update_ln2_20c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4048" y="2841253"/>
            <a:ext cx="1981533" cy="190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1" title="isto_final_signal_ln2_20c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2523" y="2841253"/>
            <a:ext cx="1981525" cy="1908639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1"/>
          <p:cNvSpPr txBox="1"/>
          <p:nvPr/>
        </p:nvSpPr>
        <p:spPr>
          <a:xfrm>
            <a:off x="6971783" y="2971085"/>
            <a:ext cx="2113567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noProof="0" dirty="0">
                <a:solidFill>
                  <a:srgbClr val="52BB92"/>
                </a:solidFill>
                <a:highlight>
                  <a:srgbClr val="000000"/>
                </a:highlight>
                <a:latin typeface="Poly"/>
                <a:ea typeface="Poly"/>
                <a:cs typeface="Poly"/>
                <a:sym typeface="Poly"/>
              </a:rPr>
              <a:t>Green</a:t>
            </a:r>
            <a:r>
              <a:rPr lang="en-US" sz="1200" noProof="0" dirty="0">
                <a:solidFill>
                  <a:srgbClr val="52BB92"/>
                </a:solidFill>
                <a:latin typeface="Poly"/>
                <a:ea typeface="Poly"/>
                <a:cs typeface="Poly"/>
                <a:sym typeface="Poly"/>
              </a:rPr>
              <a:t> </a:t>
            </a:r>
            <a:r>
              <a:rPr lang="en-US" sz="12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channel that detected light signals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noProof="0" dirty="0">
                <a:solidFill>
                  <a:srgbClr val="0E8FD1"/>
                </a:solidFill>
                <a:highlight>
                  <a:srgbClr val="000000"/>
                </a:highlight>
                <a:latin typeface="Poly"/>
                <a:ea typeface="Poly"/>
                <a:cs typeface="Poly"/>
                <a:sym typeface="Poly"/>
              </a:rPr>
              <a:t>Blue</a:t>
            </a:r>
            <a:r>
              <a:rPr lang="en-US" sz="1200" noProof="0" dirty="0">
                <a:solidFill>
                  <a:srgbClr val="0E8FD1"/>
                </a:solidFill>
                <a:latin typeface="Poly"/>
                <a:ea typeface="Poly"/>
                <a:cs typeface="Poly"/>
                <a:sym typeface="Poly"/>
              </a:rPr>
              <a:t> </a:t>
            </a:r>
            <a:r>
              <a:rPr lang="en-US" sz="12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reliable channel that did not detect light signals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noProof="0" dirty="0">
                <a:solidFill>
                  <a:srgbClr val="F6E00A"/>
                </a:solidFill>
                <a:highlight>
                  <a:srgbClr val="000000"/>
                </a:highlight>
                <a:latin typeface="Poly"/>
                <a:ea typeface="Poly"/>
                <a:cs typeface="Poly"/>
                <a:sym typeface="Poly"/>
              </a:rPr>
              <a:t>Yellow</a:t>
            </a:r>
            <a:r>
              <a:rPr lang="en-US" sz="12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 unreliable channel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noProof="0" dirty="0">
                <a:solidFill>
                  <a:schemeClr val="bg1"/>
                </a:solidFill>
                <a:highlight>
                  <a:srgbClr val="000000"/>
                </a:highlight>
                <a:latin typeface="Poly"/>
                <a:ea typeface="Poly"/>
                <a:cs typeface="Poly"/>
                <a:sym typeface="Poly"/>
              </a:rPr>
              <a:t>White</a:t>
            </a:r>
            <a:r>
              <a:rPr lang="en-US" sz="12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 channel that detected neither dark counts nor light signals</a:t>
            </a:r>
          </a:p>
        </p:txBody>
      </p:sp>
      <p:pic>
        <p:nvPicPr>
          <p:cNvPr id="326" name="Google Shape;326;p31" title="isto_summary_dark_23jan_cold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4600" y="2826785"/>
            <a:ext cx="2860275" cy="195056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1"/>
          <p:cNvSpPr/>
          <p:nvPr/>
        </p:nvSpPr>
        <p:spPr>
          <a:xfrm>
            <a:off x="470550" y="3162600"/>
            <a:ext cx="2288400" cy="1548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500" noProof="0" dirty="0"/>
          </a:p>
        </p:txBody>
      </p:sp>
      <p:sp>
        <p:nvSpPr>
          <p:cNvPr id="328" name="Google Shape;328;p31"/>
          <p:cNvSpPr/>
          <p:nvPr/>
        </p:nvSpPr>
        <p:spPr>
          <a:xfrm>
            <a:off x="470550" y="4184175"/>
            <a:ext cx="2288400" cy="4047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500" noProof="0" dirty="0"/>
          </a:p>
        </p:txBody>
      </p:sp>
      <p:sp>
        <p:nvSpPr>
          <p:cNvPr id="11" name="Google Shape;327;p31">
            <a:extLst>
              <a:ext uri="{FF2B5EF4-FFF2-40B4-BE49-F238E27FC236}">
                <a16:creationId xmlns:a16="http://schemas.microsoft.com/office/drawing/2014/main" id="{34910E60-A3B5-88DB-49AE-D8B10C0CB323}"/>
              </a:ext>
            </a:extLst>
          </p:cNvPr>
          <p:cNvSpPr/>
          <p:nvPr/>
        </p:nvSpPr>
        <p:spPr>
          <a:xfrm>
            <a:off x="470550" y="3551273"/>
            <a:ext cx="2288400" cy="60801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500" noProof="0" dirty="0"/>
          </a:p>
        </p:txBody>
      </p:sp>
      <p:sp>
        <p:nvSpPr>
          <p:cNvPr id="12" name="Google Shape;327;p31">
            <a:extLst>
              <a:ext uri="{FF2B5EF4-FFF2-40B4-BE49-F238E27FC236}">
                <a16:creationId xmlns:a16="http://schemas.microsoft.com/office/drawing/2014/main" id="{C4D804EC-EE46-52F8-7278-8C6CA78914F6}"/>
              </a:ext>
            </a:extLst>
          </p:cNvPr>
          <p:cNvSpPr/>
          <p:nvPr/>
        </p:nvSpPr>
        <p:spPr>
          <a:xfrm>
            <a:off x="470550" y="3934899"/>
            <a:ext cx="2288400" cy="60801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500" noProof="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32" title="final_fit_exp_ln2_70c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1100" y="587250"/>
            <a:ext cx="3081800" cy="3081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2"/>
          <p:cNvSpPr txBox="1"/>
          <p:nvPr/>
        </p:nvSpPr>
        <p:spPr>
          <a:xfrm>
            <a:off x="184600" y="125550"/>
            <a:ext cx="861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Determination of the spot size</a:t>
            </a:r>
          </a:p>
        </p:txBody>
      </p:sp>
      <p:sp>
        <p:nvSpPr>
          <p:cNvPr id="335" name="Google Shape;335;p32"/>
          <p:cNvSpPr txBox="1">
            <a:spLocks noGrp="1"/>
          </p:cNvSpPr>
          <p:nvPr>
            <p:ph type="sldNum" idx="12"/>
          </p:nvPr>
        </p:nvSpPr>
        <p:spPr>
          <a:xfrm>
            <a:off x="847245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>
                <a:solidFill>
                  <a:srgbClr val="164BA0"/>
                </a:solidFill>
                <a:latin typeface="EB Garamond"/>
                <a:ea typeface="EB Garamond"/>
                <a:cs typeface="EB Garamond"/>
                <a:sym typeface="EB Garamond"/>
              </a:rPr>
              <a:t>17</a:t>
            </a:fld>
            <a:endParaRPr lang="en-US" noProof="0" dirty="0">
              <a:solidFill>
                <a:srgbClr val="164BA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36" name="Google Shape;336;p32"/>
          <p:cNvSpPr txBox="1"/>
          <p:nvPr/>
        </p:nvSpPr>
        <p:spPr>
          <a:xfrm>
            <a:off x="184600" y="4777350"/>
            <a:ext cx="86148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F. </a:t>
            </a:r>
            <a:r>
              <a:rPr lang="en-US" sz="1000" dirty="0" err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Polleri</a:t>
            </a:r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- </a:t>
            </a:r>
            <a:r>
              <a:rPr lang="en-US" sz="1000" dirty="0">
                <a:latin typeface="EB Garamond" panose="00000500000000000000" pitchFamily="2" charset="0"/>
                <a:ea typeface="EB Garamond" panose="00000500000000000000" pitchFamily="2" charset="0"/>
              </a:rPr>
              <a:t>Tests on the first prototype of the lens-based optical detector for GRAIN</a:t>
            </a:r>
            <a:r>
              <a:rPr lang="en-US" sz="1000" b="1" dirty="0">
                <a:latin typeface="Poly" panose="020B0604020202020204" charset="0"/>
              </a:rPr>
              <a:t> </a:t>
            </a:r>
            <a:r>
              <a:rPr lang="en-US" sz="1000" b="1" dirty="0">
                <a:solidFill>
                  <a:schemeClr val="dk1"/>
                </a:solidFill>
                <a:latin typeface="Poly" panose="020B0604020202020204" charset="0"/>
                <a:sym typeface="Poly"/>
              </a:rPr>
              <a:t>		         	         </a:t>
            </a:r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DUNE-Italia Collab. Meeting 2025</a:t>
            </a:r>
          </a:p>
        </p:txBody>
      </p:sp>
      <p:sp>
        <p:nvSpPr>
          <p:cNvPr id="337" name="Google Shape;337;p32"/>
          <p:cNvSpPr txBox="1"/>
          <p:nvPr/>
        </p:nvSpPr>
        <p:spPr>
          <a:xfrm>
            <a:off x="5902050" y="1112200"/>
            <a:ext cx="3119100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To extract the spot size, we performed an </a:t>
            </a:r>
            <a:r>
              <a:rPr lang="en-US" sz="15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elliptical fit 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on the green channels identified from the reliability analysis.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500" noProof="0" dirty="0">
              <a:solidFill>
                <a:schemeClr val="dk1"/>
              </a:solidFill>
              <a:latin typeface="Poly"/>
              <a:ea typeface="Poly"/>
              <a:cs typeface="Poly"/>
              <a:sym typeface="Pol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The spot diameter is given by the average of the major axis (A) and the minor axis (B) of the ellipse.</a:t>
            </a:r>
          </a:p>
        </p:txBody>
      </p:sp>
      <p:pic>
        <p:nvPicPr>
          <p:cNvPr id="338" name="Google Shape;338;p32" title="final_fit_exp_ln2_20c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600" y="587250"/>
            <a:ext cx="3081800" cy="3081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2"/>
          <p:cNvSpPr txBox="1"/>
          <p:nvPr/>
        </p:nvSpPr>
        <p:spPr>
          <a:xfrm>
            <a:off x="184600" y="3669050"/>
            <a:ext cx="3870565" cy="87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Uncertainties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 related to:</a:t>
            </a: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-"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Channel dimension (</a:t>
            </a:r>
            <a:r>
              <a:rPr lang="en-US" sz="1500" i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d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 = 3 mm)  </a:t>
            </a: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-"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Fit result (difference between A and B)</a:t>
            </a:r>
            <a:endParaRPr lang="en-US" sz="1800" noProof="0" dirty="0">
              <a:solidFill>
                <a:schemeClr val="dk2"/>
              </a:solidFill>
            </a:endParaRPr>
          </a:p>
        </p:txBody>
      </p:sp>
      <p:sp>
        <p:nvSpPr>
          <p:cNvPr id="341" name="Google Shape;341;p32"/>
          <p:cNvSpPr/>
          <p:nvPr/>
        </p:nvSpPr>
        <p:spPr>
          <a:xfrm>
            <a:off x="4227646" y="4026400"/>
            <a:ext cx="762000" cy="393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noProof="0" dirty="0"/>
          </a:p>
        </p:txBody>
      </p:sp>
      <p:pic>
        <p:nvPicPr>
          <p:cNvPr id="3" name="Immagine 2" descr="Immagine che contiene Carattere, testo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2AEFBF3B-3955-E959-18EA-0D9D407260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2650" y="3793176"/>
            <a:ext cx="3686750" cy="86268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3"/>
          <p:cNvSpPr txBox="1"/>
          <p:nvPr/>
        </p:nvSpPr>
        <p:spPr>
          <a:xfrm>
            <a:off x="184600" y="58904"/>
            <a:ext cx="4707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Simulations</a:t>
            </a:r>
          </a:p>
        </p:txBody>
      </p:sp>
      <p:sp>
        <p:nvSpPr>
          <p:cNvPr id="347" name="Google Shape;347;p33"/>
          <p:cNvSpPr txBox="1">
            <a:spLocks noGrp="1"/>
          </p:cNvSpPr>
          <p:nvPr>
            <p:ph type="sldNum" idx="12"/>
          </p:nvPr>
        </p:nvSpPr>
        <p:spPr>
          <a:xfrm>
            <a:off x="84724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>
                <a:solidFill>
                  <a:srgbClr val="164BA0"/>
                </a:solidFill>
                <a:latin typeface="EB Garamond"/>
                <a:ea typeface="EB Garamond"/>
                <a:cs typeface="EB Garamond"/>
                <a:sym typeface="EB Garamond"/>
              </a:rPr>
              <a:t>18</a:t>
            </a:fld>
            <a:endParaRPr lang="en-US" noProof="0" dirty="0">
              <a:solidFill>
                <a:srgbClr val="164BA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48" name="Google Shape;348;p33"/>
          <p:cNvSpPr txBox="1"/>
          <p:nvPr/>
        </p:nvSpPr>
        <p:spPr>
          <a:xfrm>
            <a:off x="184600" y="4777350"/>
            <a:ext cx="86148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F. </a:t>
            </a:r>
            <a:r>
              <a:rPr lang="en-US" sz="1000" dirty="0" err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Polleri</a:t>
            </a:r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- </a:t>
            </a:r>
            <a:r>
              <a:rPr lang="en-US" sz="1000" dirty="0">
                <a:latin typeface="EB Garamond" panose="00000500000000000000" pitchFamily="2" charset="0"/>
                <a:ea typeface="EB Garamond" panose="00000500000000000000" pitchFamily="2" charset="0"/>
              </a:rPr>
              <a:t>Tests on the first prototype of the lens-based optical detector for GRAIN</a:t>
            </a:r>
            <a:r>
              <a:rPr lang="en-US" sz="1000" b="1" dirty="0">
                <a:latin typeface="Poly" panose="020B0604020202020204" charset="0"/>
              </a:rPr>
              <a:t> </a:t>
            </a:r>
            <a:r>
              <a:rPr lang="en-US" sz="1000" b="1" dirty="0">
                <a:solidFill>
                  <a:schemeClr val="dk1"/>
                </a:solidFill>
                <a:latin typeface="Poly" panose="020B0604020202020204" charset="0"/>
                <a:sym typeface="Poly"/>
              </a:rPr>
              <a:t>		         	         </a:t>
            </a:r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DUNE-Italia Collab. Meeting 2025</a:t>
            </a:r>
          </a:p>
        </p:txBody>
      </p:sp>
      <p:sp>
        <p:nvSpPr>
          <p:cNvPr id="349" name="Google Shape;349;p33"/>
          <p:cNvSpPr txBox="1"/>
          <p:nvPr/>
        </p:nvSpPr>
        <p:spPr>
          <a:xfrm>
            <a:off x="5242531" y="396484"/>
            <a:ext cx="3716869" cy="2723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500" noProof="0" dirty="0">
                <a:latin typeface="Poly" panose="020B0604020202020204" charset="0"/>
              </a:rPr>
              <a:t>To compare the data with the expected results, we carried out a series of </a:t>
            </a:r>
            <a:r>
              <a:rPr lang="en-US" sz="1500" b="1" noProof="0" dirty="0">
                <a:latin typeface="Poly" panose="020B0604020202020204" charset="0"/>
              </a:rPr>
              <a:t>MC simulations </a:t>
            </a:r>
            <a:r>
              <a:rPr lang="en-US" sz="1500" noProof="0" dirty="0">
                <a:latin typeface="Poly" panose="020B0604020202020204" charset="0"/>
              </a:rPr>
              <a:t>using </a:t>
            </a:r>
            <a:r>
              <a:rPr lang="en-US" sz="1500" i="1" noProof="0" dirty="0">
                <a:latin typeface="Poly" panose="020B0604020202020204" charset="0"/>
              </a:rPr>
              <a:t>Geant4</a:t>
            </a:r>
            <a:r>
              <a:rPr lang="en-US" sz="1500" noProof="0" dirty="0">
                <a:latin typeface="Poly" panose="020B0604020202020204" charset="0"/>
              </a:rPr>
              <a:t>, with the same configuration of the camera and the light source.</a:t>
            </a:r>
          </a:p>
          <a:p>
            <a:endParaRPr lang="en-US" sz="1500" noProof="0" dirty="0">
              <a:latin typeface="Poly" panose="020B0604020202020204" charset="0"/>
            </a:endParaRPr>
          </a:p>
          <a:p>
            <a:r>
              <a:rPr lang="en-US" sz="1500" noProof="0" dirty="0">
                <a:latin typeface="Poly" panose="020B0604020202020204" charset="0"/>
              </a:rPr>
              <a:t>For each simulation, we obtained images equivalent to those acquired experimentally and analyzed them using the </a:t>
            </a:r>
            <a:r>
              <a:rPr lang="en-US" sz="1500" b="1" noProof="0" dirty="0">
                <a:latin typeface="Poly" panose="020B0604020202020204" charset="0"/>
              </a:rPr>
              <a:t>same fitting procedure applied to the data</a:t>
            </a:r>
            <a:r>
              <a:rPr lang="en-US" sz="1500" noProof="0" dirty="0">
                <a:latin typeface="Poly" panose="020B0604020202020204" charset="0"/>
              </a:rPr>
              <a:t>.</a:t>
            </a:r>
          </a:p>
        </p:txBody>
      </p:sp>
      <p:pic>
        <p:nvPicPr>
          <p:cNvPr id="350" name="Google Shape;350;p33" title="sipm_hits_update_display_ln2_20c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758" y="489480"/>
            <a:ext cx="2634742" cy="253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3" title="final_fit_simu_ln2_20c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9488" y="441005"/>
            <a:ext cx="2634750" cy="263475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33"/>
          <p:cNvSpPr txBox="1"/>
          <p:nvPr/>
        </p:nvSpPr>
        <p:spPr>
          <a:xfrm>
            <a:off x="184600" y="3064062"/>
            <a:ext cx="8614800" cy="185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The result of the simulations depends on the following parameters:</a:t>
            </a:r>
          </a:p>
          <a:p>
            <a:pPr marL="457200" lvl="0" indent="-3238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oly"/>
              <a:buAutoNum type="arabicParenR"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Refractive index of liquid nitrogen: </a:t>
            </a:r>
            <a:r>
              <a:rPr lang="en-US" sz="1500" i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n 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= 1.2015 ± 0.0005</a:t>
            </a: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oly"/>
              <a:buAutoNum type="arabicParenR"/>
            </a:pPr>
            <a:r>
              <a:rPr lang="en-US" sz="1500" i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λ 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: 300</a:t>
            </a:r>
            <a:r>
              <a:rPr lang="en-US" sz="15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500 nm</a:t>
            </a: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oly"/>
              <a:buAutoNum type="arabicParenR"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Distance between the optical fiber and the lenses (</a:t>
            </a:r>
            <a:r>
              <a:rPr lang="en-US" sz="1500" i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a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): uncertainty = 1 cm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500" noProof="0" dirty="0">
              <a:solidFill>
                <a:schemeClr val="dk1"/>
              </a:solidFill>
              <a:latin typeface="Poly"/>
              <a:ea typeface="Poly"/>
              <a:cs typeface="Poly"/>
              <a:sym typeface="Poly"/>
            </a:endParaRPr>
          </a:p>
          <a:p>
            <a:pPr lvl="0"/>
            <a:r>
              <a:rPr lang="en-US" sz="1500" noProof="0" dirty="0">
                <a:latin typeface="Poly" panose="020B0604020202020204" charset="0"/>
              </a:rPr>
              <a:t>The limited knowledge of these parameters introduces </a:t>
            </a:r>
            <a:r>
              <a:rPr lang="en-US" sz="1500" b="1" noProof="0" dirty="0">
                <a:latin typeface="Poly" panose="020B0604020202020204" charset="0"/>
              </a:rPr>
              <a:t>uncertainties also in the spot size obtained from the simulations</a:t>
            </a:r>
            <a:r>
              <a:rPr lang="en-US" sz="1500" noProof="0" dirty="0">
                <a:latin typeface="Poly" panose="020B0604020202020204" charset="0"/>
              </a:rPr>
              <a:t>.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4"/>
          <p:cNvSpPr txBox="1"/>
          <p:nvPr/>
        </p:nvSpPr>
        <p:spPr>
          <a:xfrm>
            <a:off x="184600" y="2745450"/>
            <a:ext cx="4999200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To account for the error in the position of the optical fiber, for each value of “</a:t>
            </a:r>
            <a:r>
              <a:rPr lang="en-US" sz="1500" i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a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” we performed simulations with the </a:t>
            </a:r>
            <a:r>
              <a:rPr lang="en-US" sz="15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optical fiber placed at a+1cm and a-1cm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The error is given by: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500" noProof="0" dirty="0">
              <a:solidFill>
                <a:schemeClr val="dk1"/>
              </a:solidFill>
              <a:latin typeface="Poly"/>
              <a:ea typeface="Poly"/>
              <a:cs typeface="Poly"/>
              <a:sym typeface="Pol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500" noProof="0" dirty="0">
              <a:solidFill>
                <a:schemeClr val="dk1"/>
              </a:solidFill>
              <a:latin typeface="Poly"/>
              <a:ea typeface="Poly"/>
              <a:cs typeface="Poly"/>
              <a:sym typeface="Pol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500" noProof="0" dirty="0">
              <a:solidFill>
                <a:schemeClr val="dk1"/>
              </a:solidFill>
              <a:latin typeface="Poly"/>
              <a:ea typeface="Poly"/>
              <a:cs typeface="Poly"/>
              <a:sym typeface="Pol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The overall uncertainty is: </a:t>
            </a:r>
          </a:p>
        </p:txBody>
      </p:sp>
      <p:sp>
        <p:nvSpPr>
          <p:cNvPr id="358" name="Google Shape;358;p34"/>
          <p:cNvSpPr txBox="1"/>
          <p:nvPr/>
        </p:nvSpPr>
        <p:spPr>
          <a:xfrm>
            <a:off x="184600" y="101225"/>
            <a:ext cx="861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Uncertainties of the simulation results</a:t>
            </a:r>
          </a:p>
        </p:txBody>
      </p:sp>
      <p:sp>
        <p:nvSpPr>
          <p:cNvPr id="359" name="Google Shape;359;p34"/>
          <p:cNvSpPr txBox="1">
            <a:spLocks noGrp="1"/>
          </p:cNvSpPr>
          <p:nvPr>
            <p:ph type="sldNum" idx="12"/>
          </p:nvPr>
        </p:nvSpPr>
        <p:spPr>
          <a:xfrm>
            <a:off x="84621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>
                <a:solidFill>
                  <a:srgbClr val="164BA0"/>
                </a:solidFill>
                <a:latin typeface="EB Garamond"/>
                <a:ea typeface="EB Garamond"/>
                <a:cs typeface="EB Garamond"/>
                <a:sym typeface="EB Garamond"/>
              </a:rPr>
              <a:t>19</a:t>
            </a:fld>
            <a:endParaRPr lang="en-US" noProof="0" dirty="0">
              <a:solidFill>
                <a:srgbClr val="164BA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60" name="Google Shape;360;p34"/>
          <p:cNvSpPr txBox="1"/>
          <p:nvPr/>
        </p:nvSpPr>
        <p:spPr>
          <a:xfrm>
            <a:off x="184600" y="4777350"/>
            <a:ext cx="86148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F. </a:t>
            </a:r>
            <a:r>
              <a:rPr lang="en-US" sz="1000" dirty="0" err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Polleri</a:t>
            </a:r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- </a:t>
            </a:r>
            <a:r>
              <a:rPr lang="en-US" sz="1000" dirty="0">
                <a:latin typeface="EB Garamond" panose="00000500000000000000" pitchFamily="2" charset="0"/>
                <a:ea typeface="EB Garamond" panose="00000500000000000000" pitchFamily="2" charset="0"/>
              </a:rPr>
              <a:t>Tests on the first prototype of the lens-based optical detector for GRAIN</a:t>
            </a:r>
            <a:r>
              <a:rPr lang="en-US" sz="1000" b="1" dirty="0">
                <a:latin typeface="Poly" panose="020B0604020202020204" charset="0"/>
              </a:rPr>
              <a:t> </a:t>
            </a:r>
            <a:r>
              <a:rPr lang="en-US" sz="1000" b="1" dirty="0">
                <a:solidFill>
                  <a:schemeClr val="dk1"/>
                </a:solidFill>
                <a:latin typeface="Poly" panose="020B0604020202020204" charset="0"/>
                <a:sym typeface="Poly"/>
              </a:rPr>
              <a:t>		         	         </a:t>
            </a:r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DUNE-Italia Collab. Meeting 2025</a:t>
            </a:r>
          </a:p>
        </p:txBody>
      </p:sp>
      <p:pic>
        <p:nvPicPr>
          <p:cNvPr id="361" name="Google Shape;361;p34" title="fit_simu_air_25cm_300n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4075" y="531175"/>
            <a:ext cx="2118926" cy="211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4" title="fit_simu_air_25cm_500n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5063" y="531175"/>
            <a:ext cx="2118926" cy="211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4" title="fit_simu_ln2_19cm_450n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4075" y="2650100"/>
            <a:ext cx="2118926" cy="211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4" title="fit_simu_ln2_21cm_450n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25075" y="2654263"/>
            <a:ext cx="2118926" cy="2118925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34"/>
          <p:cNvSpPr txBox="1"/>
          <p:nvPr/>
        </p:nvSpPr>
        <p:spPr>
          <a:xfrm>
            <a:off x="184600" y="531175"/>
            <a:ext cx="5030400" cy="1800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-US" sz="1500" noProof="0" dirty="0">
                <a:latin typeface="Poly" panose="020B0604020202020204" charset="0"/>
              </a:rPr>
              <a:t>By varying the refractive index of liquid nitrogen within the range of its uncertainty, we did not observe any change in the light spot size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500" noProof="0" dirty="0">
              <a:solidFill>
                <a:schemeClr val="dk1"/>
              </a:solidFill>
              <a:latin typeface="Poly"/>
              <a:ea typeface="Poly"/>
              <a:cs typeface="Poly"/>
              <a:sym typeface="Poly"/>
            </a:endParaRPr>
          </a:p>
          <a:p>
            <a:pPr lvl="0"/>
            <a:r>
              <a:rPr lang="en-US" sz="1500" noProof="0" dirty="0">
                <a:latin typeface="Poly" panose="020B0604020202020204" charset="0"/>
              </a:rPr>
              <a:t>To estimate the uncertainty related to the wavelength, for each value of “</a:t>
            </a:r>
            <a:r>
              <a:rPr lang="en-US" sz="1500" i="1" noProof="0" dirty="0">
                <a:latin typeface="Poly" panose="020B0604020202020204" charset="0"/>
              </a:rPr>
              <a:t>a</a:t>
            </a:r>
            <a:r>
              <a:rPr lang="en-US" sz="1500" noProof="0" dirty="0">
                <a:latin typeface="Poly" panose="020B0604020202020204" charset="0"/>
              </a:rPr>
              <a:t>” we performed simulations </a:t>
            </a:r>
            <a:r>
              <a:rPr lang="en-US" sz="1500" b="1" noProof="0" dirty="0">
                <a:latin typeface="Poly" panose="020B0604020202020204" charset="0"/>
              </a:rPr>
              <a:t>varying λ from 300 to 500 nm</a:t>
            </a:r>
            <a:r>
              <a:rPr lang="en-US" sz="1500" noProof="0" dirty="0">
                <a:latin typeface="Poly" panose="020B0604020202020204" charset="0"/>
              </a:rPr>
              <a:t>. The error is given by:</a:t>
            </a:r>
            <a:endParaRPr lang="en-US" sz="1500" noProof="0" dirty="0">
              <a:solidFill>
                <a:schemeClr val="dk1"/>
              </a:solidFill>
              <a:latin typeface="Poly" panose="020B0604020202020204" charset="0"/>
              <a:ea typeface="Poly"/>
              <a:cs typeface="Poly"/>
              <a:sym typeface="Poly"/>
            </a:endParaRPr>
          </a:p>
        </p:txBody>
      </p:sp>
      <p:sp>
        <p:nvSpPr>
          <p:cNvPr id="366" name="Google Shape;366;p34"/>
          <p:cNvSpPr txBox="1"/>
          <p:nvPr/>
        </p:nvSpPr>
        <p:spPr>
          <a:xfrm>
            <a:off x="5396381" y="817475"/>
            <a:ext cx="1100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i="1" noProof="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λ </a:t>
            </a:r>
            <a:r>
              <a:rPr lang="en-US" sz="1300" noProof="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= 300 nm</a:t>
            </a:r>
            <a:endParaRPr lang="en-US" sz="1600" noProof="0" dirty="0">
              <a:solidFill>
                <a:schemeClr val="dk2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367" name="Google Shape;367;p34"/>
          <p:cNvSpPr txBox="1"/>
          <p:nvPr/>
        </p:nvSpPr>
        <p:spPr>
          <a:xfrm>
            <a:off x="7362006" y="817475"/>
            <a:ext cx="1100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i="1" noProof="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λ </a:t>
            </a:r>
            <a:r>
              <a:rPr lang="en-US" sz="1300" noProof="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= 500 nm</a:t>
            </a:r>
            <a:endParaRPr lang="en-US" sz="1600" noProof="0" dirty="0">
              <a:solidFill>
                <a:schemeClr val="dk2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368" name="Google Shape;368;p34"/>
          <p:cNvSpPr txBox="1"/>
          <p:nvPr/>
        </p:nvSpPr>
        <p:spPr>
          <a:xfrm>
            <a:off x="7361999" y="2863275"/>
            <a:ext cx="840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i="1" noProof="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 </a:t>
            </a:r>
            <a:r>
              <a:rPr lang="en-US" sz="1300" noProof="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= 21 cm</a:t>
            </a:r>
            <a:endParaRPr lang="en-US" sz="1600" noProof="0" dirty="0">
              <a:solidFill>
                <a:schemeClr val="dk2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369" name="Google Shape;369;p34"/>
          <p:cNvSpPr txBox="1"/>
          <p:nvPr/>
        </p:nvSpPr>
        <p:spPr>
          <a:xfrm>
            <a:off x="5396375" y="2863275"/>
            <a:ext cx="840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i="1" noProof="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 </a:t>
            </a:r>
            <a:r>
              <a:rPr lang="en-US" sz="1300" noProof="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= 19 cm</a:t>
            </a:r>
            <a:endParaRPr lang="en-US" sz="1600" noProof="0" dirty="0">
              <a:solidFill>
                <a:schemeClr val="dk2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370" name="Google Shape;370;p34" title="eq1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30393" y="2293968"/>
            <a:ext cx="2047325" cy="51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4" title="eq2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76137" y="3766000"/>
            <a:ext cx="2047326" cy="553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Immagine che contiene Carattere, testo, numero, linea&#10;&#10;Il contenuto generato dall'IA potrebbe non essere corretto.">
            <a:extLst>
              <a:ext uri="{FF2B5EF4-FFF2-40B4-BE49-F238E27FC236}">
                <a16:creationId xmlns:a16="http://schemas.microsoft.com/office/drawing/2014/main" id="{0C84A0A2-047A-3E42-76DB-D62AD0E367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0535" y="4345943"/>
            <a:ext cx="2254366" cy="44452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 title="lens_schem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3118" y="2950421"/>
            <a:ext cx="4261527" cy="181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184600" y="125550"/>
            <a:ext cx="4250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Introduction</a:t>
            </a:r>
          </a:p>
        </p:txBody>
      </p:sp>
      <p:sp>
        <p:nvSpPr>
          <p:cNvPr id="74" name="Google Shape;74;p15"/>
          <p:cNvSpPr txBox="1"/>
          <p:nvPr/>
        </p:nvSpPr>
        <p:spPr>
          <a:xfrm>
            <a:off x="180704" y="614708"/>
            <a:ext cx="6383177" cy="1787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For the optical system of GRAIN, one of the two possible options is a lens-based optical detector:</a:t>
            </a:r>
          </a:p>
          <a:p>
            <a:pPr marL="285750" lvl="0" indent="-285750" algn="l" rtl="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Lenses with good UV light transmission</a:t>
            </a:r>
          </a:p>
          <a:p>
            <a:pPr marL="285750" lvl="0" indent="-285750" algn="l" rtl="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32x32 (1024 channels) matrix of 2 mm side </a:t>
            </a:r>
            <a:r>
              <a:rPr lang="en-US" sz="1500" noProof="0" dirty="0" err="1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SiPMs</a:t>
            </a:r>
            <a:endParaRPr lang="en-US" sz="1500" noProof="0" dirty="0">
              <a:solidFill>
                <a:schemeClr val="dk1"/>
              </a:solidFill>
              <a:latin typeface="Poly"/>
              <a:ea typeface="Poly"/>
              <a:cs typeface="Poly"/>
              <a:sym typeface="Poly"/>
            </a:endParaRPr>
          </a:p>
          <a:p>
            <a:pPr marL="285750" lvl="0" indent="-285750" algn="l" rtl="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Dedicated ASIC, specifically developed for GRAIN</a:t>
            </a:r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355" y="2978851"/>
            <a:ext cx="3985942" cy="1700249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/>
        </p:nvSpPr>
        <p:spPr>
          <a:xfrm>
            <a:off x="180704" y="4779920"/>
            <a:ext cx="86148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000" noProof="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F. </a:t>
            </a:r>
            <a:r>
              <a:rPr lang="en-US" sz="1000" noProof="0" dirty="0" err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Polleri</a:t>
            </a:r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- </a:t>
            </a:r>
            <a:r>
              <a:rPr lang="en-US" sz="1000" dirty="0">
                <a:latin typeface="EB Garamond" panose="00000500000000000000" pitchFamily="2" charset="0"/>
                <a:ea typeface="EB Garamond" panose="00000500000000000000" pitchFamily="2" charset="0"/>
              </a:rPr>
              <a:t>Tests on the first prototype of the lens-based optical detector for GRAIN</a:t>
            </a:r>
            <a:r>
              <a:rPr lang="en-US" sz="1000" b="1" dirty="0">
                <a:latin typeface="Poly" panose="020B0604020202020204" charset="0"/>
              </a:rPr>
              <a:t> </a:t>
            </a:r>
            <a:r>
              <a:rPr lang="en-US" sz="1000" b="1" dirty="0">
                <a:solidFill>
                  <a:schemeClr val="dk1"/>
                </a:solidFill>
                <a:latin typeface="Poly" panose="020B0604020202020204" charset="0"/>
                <a:sym typeface="Poly"/>
              </a:rPr>
              <a:t>		         	         </a:t>
            </a:r>
            <a:r>
              <a:rPr lang="en-US" sz="1000" noProof="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DUNE-Italia </a:t>
            </a:r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C</a:t>
            </a:r>
            <a:r>
              <a:rPr lang="en-US" sz="1000" noProof="0" dirty="0" err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ollab</a:t>
            </a:r>
            <a:r>
              <a:rPr lang="en-US" sz="1000" noProof="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. Meeting 2025</a:t>
            </a:r>
          </a:p>
        </p:txBody>
      </p:sp>
      <p:sp>
        <p:nvSpPr>
          <p:cNvPr id="78" name="Google Shape;78;p15"/>
          <p:cNvSpPr txBox="1">
            <a:spLocks noGrp="1"/>
          </p:cNvSpPr>
          <p:nvPr>
            <p:ph type="sldNum" idx="12"/>
          </p:nvPr>
        </p:nvSpPr>
        <p:spPr>
          <a:xfrm>
            <a:off x="847245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>
                <a:solidFill>
                  <a:srgbClr val="164BA0"/>
                </a:solidFill>
                <a:latin typeface="EB Garamond"/>
                <a:ea typeface="EB Garamond"/>
                <a:cs typeface="EB Garamond"/>
                <a:sym typeface="EB Garamond"/>
              </a:rPr>
              <a:t>2</a:t>
            </a:fld>
            <a:endParaRPr lang="en-US" noProof="0" dirty="0">
              <a:solidFill>
                <a:srgbClr val="164BA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5052550" y="3010375"/>
            <a:ext cx="432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Gas</a:t>
            </a:r>
          </a:p>
        </p:txBody>
      </p:sp>
      <p:sp>
        <p:nvSpPr>
          <p:cNvPr id="80" name="Google Shape;80;p15"/>
          <p:cNvSpPr txBox="1"/>
          <p:nvPr/>
        </p:nvSpPr>
        <p:spPr>
          <a:xfrm>
            <a:off x="4619950" y="4340400"/>
            <a:ext cx="432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noProof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</a:t>
            </a:r>
            <a:endParaRPr lang="en-US" sz="1000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8151275" y="4340400"/>
            <a:ext cx="432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noProof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</a:t>
            </a:r>
            <a:endParaRPr lang="en-US" sz="1000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8512358" y="3630578"/>
            <a:ext cx="508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noProof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SiPMs</a:t>
            </a:r>
            <a:endParaRPr lang="en-US" sz="1000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130;p19" title="new_geo.jpeg">
            <a:extLst>
              <a:ext uri="{FF2B5EF4-FFF2-40B4-BE49-F238E27FC236}">
                <a16:creationId xmlns:a16="http://schemas.microsoft.com/office/drawing/2014/main" id="{A4E3EFA2-ADB5-BEE8-B269-AD996DF9C2E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4304" y="216447"/>
            <a:ext cx="1758054" cy="263351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umetto: rettangolo con angoli arrotondati 7">
            <a:extLst>
              <a:ext uri="{FF2B5EF4-FFF2-40B4-BE49-F238E27FC236}">
                <a16:creationId xmlns:a16="http://schemas.microsoft.com/office/drawing/2014/main" id="{8F31F384-D6F5-82AB-0F7B-1F8584FFA8C1}"/>
              </a:ext>
            </a:extLst>
          </p:cNvPr>
          <p:cNvSpPr/>
          <p:nvPr/>
        </p:nvSpPr>
        <p:spPr>
          <a:xfrm>
            <a:off x="5298903" y="2293732"/>
            <a:ext cx="1360190" cy="543925"/>
          </a:xfrm>
          <a:prstGeom prst="wedgeRoundRectCallout">
            <a:avLst>
              <a:gd name="adj1" fmla="val 55359"/>
              <a:gd name="adj2" fmla="val -34030"/>
              <a:gd name="adj3" fmla="val 16667"/>
            </a:avLst>
          </a:prstGeom>
          <a:solidFill>
            <a:schemeClr val="accent1"/>
          </a:solidFill>
          <a:ln w="63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 dirty="0">
                <a:latin typeface="Poly" panose="020B0604020202020204" charset="0"/>
                <a:ea typeface="Calibri"/>
                <a:cs typeface="Calibri"/>
                <a:sym typeface="Calibri"/>
              </a:rPr>
              <a:t>C</a:t>
            </a:r>
            <a:r>
              <a:rPr lang="en-US" sz="1200" noProof="0" dirty="0" err="1">
                <a:latin typeface="Poly" panose="020B0604020202020204" charset="0"/>
                <a:ea typeface="Calibri"/>
                <a:cs typeface="Calibri"/>
                <a:sym typeface="Calibri"/>
              </a:rPr>
              <a:t>ameras</a:t>
            </a:r>
            <a:r>
              <a:rPr lang="en-US" sz="1200" noProof="0" dirty="0">
                <a:latin typeface="Poly" panose="020B0604020202020204" charset="0"/>
                <a:ea typeface="Calibri"/>
                <a:cs typeface="Calibri"/>
                <a:sym typeface="Calibri"/>
              </a:rPr>
              <a:t> layout in GRAIN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5"/>
          <p:cNvSpPr txBox="1"/>
          <p:nvPr/>
        </p:nvSpPr>
        <p:spPr>
          <a:xfrm>
            <a:off x="184600" y="125550"/>
            <a:ext cx="861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Data </a:t>
            </a:r>
            <a:r>
              <a:rPr lang="en-US" sz="1800" b="1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en-US" sz="1800" b="1" noProof="0" dirty="0">
                <a:solidFill>
                  <a:schemeClr val="dk1"/>
                </a:solidFill>
                <a:latin typeface="Poly"/>
                <a:ea typeface="Calibri"/>
                <a:cs typeface="Calibri"/>
                <a:sym typeface="Poly"/>
              </a:rPr>
              <a:t>S</a:t>
            </a:r>
            <a:r>
              <a:rPr lang="en-US" sz="18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imulation comparison</a:t>
            </a:r>
          </a:p>
        </p:txBody>
      </p:sp>
      <p:sp>
        <p:nvSpPr>
          <p:cNvPr id="378" name="Google Shape;378;p35"/>
          <p:cNvSpPr txBox="1">
            <a:spLocks noGrp="1"/>
          </p:cNvSpPr>
          <p:nvPr>
            <p:ph type="sldNum" idx="12"/>
          </p:nvPr>
        </p:nvSpPr>
        <p:spPr>
          <a:xfrm>
            <a:off x="847245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>
                <a:solidFill>
                  <a:srgbClr val="164BA0"/>
                </a:solidFill>
                <a:latin typeface="EB Garamond"/>
                <a:ea typeface="EB Garamond"/>
                <a:cs typeface="EB Garamond"/>
                <a:sym typeface="EB Garamond"/>
              </a:rPr>
              <a:t>20</a:t>
            </a:fld>
            <a:endParaRPr lang="en-US" noProof="0" dirty="0">
              <a:solidFill>
                <a:srgbClr val="164BA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79" name="Google Shape;379;p35"/>
          <p:cNvSpPr txBox="1"/>
          <p:nvPr/>
        </p:nvSpPr>
        <p:spPr>
          <a:xfrm>
            <a:off x="184600" y="4777350"/>
            <a:ext cx="86148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F. </a:t>
            </a:r>
            <a:r>
              <a:rPr lang="en-US" sz="1000" dirty="0" err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Polleri</a:t>
            </a:r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- </a:t>
            </a:r>
            <a:r>
              <a:rPr lang="en-US" sz="1000" dirty="0">
                <a:latin typeface="EB Garamond" panose="00000500000000000000" pitchFamily="2" charset="0"/>
                <a:ea typeface="EB Garamond" panose="00000500000000000000" pitchFamily="2" charset="0"/>
              </a:rPr>
              <a:t>Tests on the first prototype of the lens-based optical detector for GRAIN</a:t>
            </a:r>
            <a:r>
              <a:rPr lang="en-US" sz="1000" b="1" dirty="0">
                <a:latin typeface="Poly" panose="020B0604020202020204" charset="0"/>
              </a:rPr>
              <a:t> </a:t>
            </a:r>
            <a:r>
              <a:rPr lang="en-US" sz="1000" b="1" dirty="0">
                <a:solidFill>
                  <a:schemeClr val="dk1"/>
                </a:solidFill>
                <a:latin typeface="Poly" panose="020B0604020202020204" charset="0"/>
                <a:sym typeface="Poly"/>
              </a:rPr>
              <a:t>		         	         </a:t>
            </a:r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DUNE-Italia Collab. Meeting 2025</a:t>
            </a:r>
          </a:p>
        </p:txBody>
      </p:sp>
      <p:pic>
        <p:nvPicPr>
          <p:cNvPr id="380" name="Google Shape;380;p35" title="NUOVA_ANALISI_PLOT_FINALE_AI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507875"/>
            <a:ext cx="4784200" cy="287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5" title="NUOVA_ANALISI_PLOT_FINALE_LN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9729" y="507875"/>
            <a:ext cx="4784283" cy="287055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35"/>
          <p:cNvSpPr txBox="1"/>
          <p:nvPr/>
        </p:nvSpPr>
        <p:spPr>
          <a:xfrm>
            <a:off x="6439588" y="125550"/>
            <a:ext cx="2359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noProof="0" dirty="0">
                <a:solidFill>
                  <a:srgbClr val="FF0000"/>
                </a:solidFill>
                <a:latin typeface="Poly"/>
                <a:ea typeface="Poly"/>
                <a:cs typeface="Poly"/>
                <a:sym typeface="Poly"/>
              </a:rPr>
              <a:t>▲ 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Data    </a:t>
            </a:r>
            <a:r>
              <a:rPr lang="en-US" sz="1600" noProof="0" dirty="0">
                <a:solidFill>
                  <a:srgbClr val="0000FF"/>
                </a:solidFill>
                <a:latin typeface="Poly"/>
                <a:ea typeface="Poly"/>
                <a:cs typeface="Poly"/>
                <a:sym typeface="Poly"/>
              </a:rPr>
              <a:t>⏺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  Simulation</a:t>
            </a:r>
          </a:p>
        </p:txBody>
      </p:sp>
      <p:sp>
        <p:nvSpPr>
          <p:cNvPr id="383" name="Google Shape;383;p35"/>
          <p:cNvSpPr txBox="1"/>
          <p:nvPr/>
        </p:nvSpPr>
        <p:spPr>
          <a:xfrm>
            <a:off x="184600" y="3249775"/>
            <a:ext cx="8614800" cy="1570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Based on the number of points collected in air (6) and in liquid nitrogen (5), the obtained values show good compatibility of the data with the expected results: in both cases </a:t>
            </a:r>
            <a:r>
              <a:rPr lang="en-US" sz="1500" i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P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( </a:t>
            </a:r>
            <a:r>
              <a:rPr lang="en-US" sz="1500" noProof="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𝝌</a:t>
            </a:r>
            <a:r>
              <a:rPr lang="en-US" sz="1500" baseline="30000" noProof="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2  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&gt; </a:t>
            </a:r>
            <a:r>
              <a:rPr lang="en-US" sz="1500" noProof="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𝝌</a:t>
            </a:r>
            <a:r>
              <a:rPr lang="en-US" sz="1500" baseline="30000" noProof="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2</a:t>
            </a:r>
            <a:r>
              <a:rPr lang="en-US" sz="1500" baseline="-250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obs 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) </a:t>
            </a:r>
            <a:r>
              <a:rPr lang="en-US" sz="1500" noProof="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≃ 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0.5</a:t>
            </a: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This demonstrate that:</a:t>
            </a: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oly"/>
              <a:buAutoNum type="arabicParenR"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The camera is capable of operating both at room temperature and under cryogenic conditions.</a:t>
            </a: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oly"/>
              <a:buAutoNum type="arabicParenR"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The lenses properly focus the light.</a:t>
            </a:r>
          </a:p>
        </p:txBody>
      </p:sp>
      <p:sp>
        <p:nvSpPr>
          <p:cNvPr id="384" name="Google Shape;384;p35"/>
          <p:cNvSpPr/>
          <p:nvPr/>
        </p:nvSpPr>
        <p:spPr>
          <a:xfrm>
            <a:off x="2451862" y="871875"/>
            <a:ext cx="1836300" cy="592800"/>
          </a:xfrm>
          <a:prstGeom prst="wedgeRectCallout">
            <a:avLst>
              <a:gd name="adj1" fmla="val -21065"/>
              <a:gd name="adj2" fmla="val 50232"/>
            </a:avLst>
          </a:pr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noProof="0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Results comparison in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noProof="0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air: 𝝌</a:t>
            </a:r>
            <a:r>
              <a:rPr lang="en-US" sz="1500" baseline="30000" noProof="0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2</a:t>
            </a:r>
            <a:r>
              <a:rPr lang="en-US" sz="1500" baseline="-25000" noProof="0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air</a:t>
            </a:r>
            <a:r>
              <a:rPr lang="en-US" sz="1500" noProof="0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 ≃ 5.47</a:t>
            </a:r>
            <a:endParaRPr lang="en-US" sz="1200" noProof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35"/>
          <p:cNvSpPr/>
          <p:nvPr/>
        </p:nvSpPr>
        <p:spPr>
          <a:xfrm>
            <a:off x="6809750" y="871875"/>
            <a:ext cx="1836300" cy="592800"/>
          </a:xfrm>
          <a:prstGeom prst="wedgeRectCallout">
            <a:avLst>
              <a:gd name="adj1" fmla="val -20687"/>
              <a:gd name="adj2" fmla="val 50599"/>
            </a:avLst>
          </a:pr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noProof="0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Results comparison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noProof="0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LN</a:t>
            </a:r>
            <a:r>
              <a:rPr lang="en-US" sz="1500" baseline="-25000" noProof="0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2</a:t>
            </a:r>
            <a:r>
              <a:rPr lang="en-US" sz="1500" noProof="0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: 𝝌</a:t>
            </a:r>
            <a:r>
              <a:rPr lang="en-US" sz="1500" baseline="30000" noProof="0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2</a:t>
            </a:r>
            <a:r>
              <a:rPr lang="en-US" sz="1500" baseline="-25000" noProof="0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nitrogen</a:t>
            </a:r>
            <a:r>
              <a:rPr lang="en-US" sz="1500" noProof="0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 ≃ 4.10</a:t>
            </a:r>
            <a:endParaRPr lang="en-US" sz="1200" noProof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6"/>
          <p:cNvSpPr txBox="1"/>
          <p:nvPr/>
        </p:nvSpPr>
        <p:spPr>
          <a:xfrm>
            <a:off x="184600" y="125500"/>
            <a:ext cx="4733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Conclusions</a:t>
            </a:r>
          </a:p>
        </p:txBody>
      </p:sp>
      <p:sp>
        <p:nvSpPr>
          <p:cNvPr id="391" name="Google Shape;391;p36"/>
          <p:cNvSpPr txBox="1">
            <a:spLocks noGrp="1"/>
          </p:cNvSpPr>
          <p:nvPr>
            <p:ph type="sldNum" idx="12"/>
          </p:nvPr>
        </p:nvSpPr>
        <p:spPr>
          <a:xfrm>
            <a:off x="847245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>
                <a:solidFill>
                  <a:srgbClr val="164BA0"/>
                </a:solidFill>
                <a:latin typeface="EB Garamond"/>
                <a:ea typeface="EB Garamond"/>
                <a:cs typeface="EB Garamond"/>
                <a:sym typeface="EB Garamond"/>
              </a:rPr>
              <a:t>21</a:t>
            </a:fld>
            <a:endParaRPr lang="en-US" noProof="0" dirty="0">
              <a:solidFill>
                <a:srgbClr val="164BA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92" name="Google Shape;392;p36"/>
          <p:cNvSpPr txBox="1"/>
          <p:nvPr/>
        </p:nvSpPr>
        <p:spPr>
          <a:xfrm>
            <a:off x="184600" y="4777350"/>
            <a:ext cx="86148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F. </a:t>
            </a:r>
            <a:r>
              <a:rPr lang="en-US" sz="1000" dirty="0" err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Polleri</a:t>
            </a:r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- </a:t>
            </a:r>
            <a:r>
              <a:rPr lang="en-US" sz="1000" dirty="0">
                <a:latin typeface="EB Garamond" panose="00000500000000000000" pitchFamily="2" charset="0"/>
                <a:ea typeface="EB Garamond" panose="00000500000000000000" pitchFamily="2" charset="0"/>
              </a:rPr>
              <a:t>Tests on the first prototype of the lens-based optical detector for GRAIN</a:t>
            </a:r>
            <a:r>
              <a:rPr lang="en-US" sz="1000" b="1" dirty="0">
                <a:latin typeface="Poly" panose="020B0604020202020204" charset="0"/>
              </a:rPr>
              <a:t> </a:t>
            </a:r>
            <a:r>
              <a:rPr lang="en-US" sz="1000" b="1" dirty="0">
                <a:solidFill>
                  <a:schemeClr val="dk1"/>
                </a:solidFill>
                <a:latin typeface="Poly" panose="020B0604020202020204" charset="0"/>
                <a:sym typeface="Poly"/>
              </a:rPr>
              <a:t>		         	         </a:t>
            </a:r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DUNE-Italia Collab. Meeting 2025</a:t>
            </a:r>
          </a:p>
        </p:txBody>
      </p:sp>
      <p:sp>
        <p:nvSpPr>
          <p:cNvPr id="393" name="Google Shape;393;p36"/>
          <p:cNvSpPr txBox="1"/>
          <p:nvPr/>
        </p:nvSpPr>
        <p:spPr>
          <a:xfrm>
            <a:off x="184600" y="632773"/>
            <a:ext cx="8490273" cy="394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In summary this is what we have done and achieved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:</a:t>
            </a: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We characterized and calibrated the acquisition system (</a:t>
            </a:r>
            <a:r>
              <a:rPr lang="en-US" sz="1500" dirty="0" err="1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SiPM</a:t>
            </a:r>
            <a:r>
              <a:rPr lang="en-US" sz="150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 + ASIC)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 </a:t>
            </a: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We validated a new method for the deposition of TPB over the </a:t>
            </a:r>
            <a:r>
              <a:rPr lang="en-US" sz="1500" noProof="0" dirty="0" err="1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SiPM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 matrix</a:t>
            </a: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We tested in ARTIC the first prototype of the lens-based optical detector of GRAIN and we demonstrated the feasibility of this innovative detector concept</a:t>
            </a:r>
          </a:p>
          <a:p>
            <a:pPr marL="133350" lvl="0" algn="l" rtl="0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Next steps:</a:t>
            </a:r>
          </a:p>
          <a:p>
            <a:pPr marL="476250" indent="-342900">
              <a:spcBef>
                <a:spcPts val="1000"/>
              </a:spcBef>
              <a:buClr>
                <a:schemeClr val="dk1"/>
              </a:buClr>
              <a:buSzPts val="1500"/>
              <a:buFont typeface="+mj-lt"/>
              <a:buAutoNum type="arabicParenR"/>
            </a:pPr>
            <a:r>
              <a:rPr lang="en-US" sz="1500" dirty="0">
                <a:latin typeface="Poly" panose="020B0604020202020204" charset="0"/>
              </a:rPr>
              <a:t>Attempt to improve the acquisition system</a:t>
            </a:r>
            <a:endParaRPr lang="en-US" sz="1500" noProof="0" dirty="0">
              <a:solidFill>
                <a:schemeClr val="dk1"/>
              </a:solidFill>
              <a:latin typeface="Poly"/>
              <a:ea typeface="Poly"/>
              <a:cs typeface="Poly"/>
              <a:sym typeface="Poly"/>
            </a:endParaRPr>
          </a:p>
          <a:p>
            <a:pPr marL="47625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+mj-lt"/>
              <a:buAutoNum type="arabicParenR"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Repeat the prototype tests in liquid argon as well (by the end of </a:t>
            </a:r>
            <a:r>
              <a:rPr lang="en-US" sz="150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De</a:t>
            </a:r>
            <a:r>
              <a:rPr lang="en-US" sz="1500" noProof="0" dirty="0" err="1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cember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)</a:t>
            </a:r>
          </a:p>
          <a:p>
            <a:pPr marL="47625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+mj-lt"/>
              <a:buAutoNum type="arabicParenR"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Tests with TPB (GRAIN condition) and with UV light (200 nm)</a:t>
            </a:r>
          </a:p>
          <a:p>
            <a:pPr marL="47625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+mj-lt"/>
              <a:buAutoNum type="arabicParenR"/>
            </a:pPr>
            <a:r>
              <a:rPr lang="en-US" sz="150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Proceed with tests on the other prototypes</a:t>
            </a:r>
          </a:p>
          <a:p>
            <a:pPr marL="47625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+mj-lt"/>
              <a:buAutoNum type="arabicParenR"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Install a purification system in ARTIC in order to observe scintillation light </a:t>
            </a:r>
            <a:r>
              <a:rPr lang="en-US" sz="1500" noProof="0" dirty="0" err="1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fro</a:t>
            </a:r>
            <a:r>
              <a:rPr lang="en-US" sz="150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m cosmic rays</a:t>
            </a:r>
            <a:endParaRPr lang="en-US" sz="1500" noProof="0" dirty="0">
              <a:solidFill>
                <a:schemeClr val="dk1"/>
              </a:solidFill>
              <a:latin typeface="Poly"/>
              <a:ea typeface="Poly"/>
              <a:cs typeface="Poly"/>
              <a:sym typeface="Poly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7"/>
          <p:cNvSpPr txBox="1"/>
          <p:nvPr/>
        </p:nvSpPr>
        <p:spPr>
          <a:xfrm>
            <a:off x="1281542" y="365580"/>
            <a:ext cx="6580915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noProof="0" dirty="0">
                <a:solidFill>
                  <a:schemeClr val="bg1"/>
                </a:solidFill>
                <a:latin typeface="Poly"/>
                <a:ea typeface="Poly"/>
                <a:cs typeface="Poly"/>
                <a:sym typeface="Poly"/>
              </a:rPr>
              <a:t>THANK YOU FOR YOUR ATTENTION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>
          <a:extLst>
            <a:ext uri="{FF2B5EF4-FFF2-40B4-BE49-F238E27FC236}">
              <a16:creationId xmlns:a16="http://schemas.microsoft.com/office/drawing/2014/main" id="{48E3124F-3A81-BC02-C093-6B85DC2C5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>
            <a:extLst>
              <a:ext uri="{FF2B5EF4-FFF2-40B4-BE49-F238E27FC236}">
                <a16:creationId xmlns:a16="http://schemas.microsoft.com/office/drawing/2014/main" id="{5AC45F23-539A-0583-1B69-C29680CD1F2B}"/>
              </a:ext>
            </a:extLst>
          </p:cNvPr>
          <p:cNvSpPr txBox="1"/>
          <p:nvPr/>
        </p:nvSpPr>
        <p:spPr>
          <a:xfrm>
            <a:off x="184600" y="125550"/>
            <a:ext cx="5822027" cy="4616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Other</a:t>
            </a:r>
            <a:r>
              <a:rPr lang="en-US" sz="18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 prototypes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500" noProof="0" dirty="0">
              <a:solidFill>
                <a:schemeClr val="dk1"/>
              </a:solidFill>
              <a:latin typeface="Poly"/>
              <a:ea typeface="Poly"/>
              <a:cs typeface="Poly"/>
              <a:sym typeface="Pol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Two types of lens system: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500" noProof="0" dirty="0">
              <a:solidFill>
                <a:schemeClr val="dk1"/>
              </a:solidFill>
              <a:latin typeface="Poly"/>
              <a:ea typeface="Poly"/>
              <a:cs typeface="Poly"/>
              <a:sym typeface="Poly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Type A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: two plano-convex lenses  →  gas between the lenses and </a:t>
            </a:r>
            <a:r>
              <a:rPr lang="en-US" sz="1500" noProof="0" dirty="0" err="1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LAr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 between the lenses and the </a:t>
            </a:r>
            <a:r>
              <a:rPr lang="en-US" sz="1500" noProof="0" dirty="0" err="1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SiPM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 matrix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en-US" sz="1500" noProof="0" dirty="0">
              <a:solidFill>
                <a:schemeClr val="dk1"/>
              </a:solidFill>
              <a:latin typeface="Poly"/>
              <a:ea typeface="Poly"/>
              <a:cs typeface="Poly"/>
              <a:sym typeface="Poly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5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Type B: 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single biconvex lens → gas between the lens and the </a:t>
            </a:r>
            <a:r>
              <a:rPr lang="en-US" sz="1500" noProof="0" dirty="0" err="1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SiPM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 matrix</a:t>
            </a:r>
          </a:p>
          <a:p>
            <a:pPr lvl="0"/>
            <a:endParaRPr lang="en-US" sz="1500" b="1" noProof="0" dirty="0">
              <a:solidFill>
                <a:schemeClr val="dk1"/>
              </a:solidFill>
              <a:latin typeface="Poly"/>
              <a:ea typeface="Poly"/>
              <a:cs typeface="Poly"/>
              <a:sym typeface="Poly"/>
            </a:endParaRPr>
          </a:p>
          <a:p>
            <a:pPr lvl="0"/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There are two options for the lens material:</a:t>
            </a:r>
          </a:p>
          <a:p>
            <a:pPr lvl="0"/>
            <a:endParaRPr lang="en-US" sz="1500" noProof="0" dirty="0">
              <a:solidFill>
                <a:schemeClr val="dk1"/>
              </a:solidFill>
              <a:latin typeface="Poly"/>
              <a:ea typeface="Poly"/>
              <a:cs typeface="Poly"/>
              <a:sym typeface="Poly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5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UV-grade fused silica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: Corning</a:t>
            </a:r>
            <a:r>
              <a:rPr lang="en-US" sz="1500" baseline="300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@ 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HPFS 8655 → needs xenon doping for light </a:t>
            </a:r>
            <a:r>
              <a:rPr lang="en-US" sz="1500" noProof="0" dirty="0" err="1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transmi</a:t>
            </a:r>
            <a:r>
              <a:rPr lang="en-US" sz="150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ss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ion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1500" noProof="0" dirty="0">
              <a:solidFill>
                <a:schemeClr val="dk1"/>
              </a:solidFill>
              <a:latin typeface="Poly"/>
              <a:ea typeface="Poly"/>
              <a:cs typeface="Poly"/>
              <a:sym typeface="Poly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5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MgF</a:t>
            </a:r>
            <a:r>
              <a:rPr lang="en-US" sz="1500" b="1" baseline="-250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2 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→does not need xenon doping</a:t>
            </a:r>
          </a:p>
          <a:p>
            <a:pPr lvl="0"/>
            <a:endParaRPr lang="en-US" sz="1500" noProof="0" dirty="0">
              <a:solidFill>
                <a:schemeClr val="dk1"/>
              </a:solidFill>
              <a:latin typeface="Poly"/>
              <a:ea typeface="Poly"/>
              <a:cs typeface="Poly"/>
              <a:sym typeface="Poly"/>
            </a:endParaRPr>
          </a:p>
          <a:p>
            <a:pPr lvl="0"/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In both configurations, </a:t>
            </a:r>
            <a:r>
              <a:rPr lang="en-US" sz="15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TPB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 coating on the sensors is currently foreseen.</a:t>
            </a:r>
          </a:p>
        </p:txBody>
      </p:sp>
      <p:sp>
        <p:nvSpPr>
          <p:cNvPr id="119" name="Google Shape;119;p18">
            <a:extLst>
              <a:ext uri="{FF2B5EF4-FFF2-40B4-BE49-F238E27FC236}">
                <a16:creationId xmlns:a16="http://schemas.microsoft.com/office/drawing/2014/main" id="{520BF164-5CD4-5BC6-7748-DF3328F3C82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>
                <a:solidFill>
                  <a:srgbClr val="164BA0"/>
                </a:solidFill>
                <a:latin typeface="EB Garamond"/>
                <a:ea typeface="EB Garamond"/>
                <a:cs typeface="EB Garamond"/>
                <a:sym typeface="EB Garamond"/>
              </a:rPr>
              <a:t>23</a:t>
            </a:fld>
            <a:endParaRPr lang="en-US" noProof="0" dirty="0">
              <a:solidFill>
                <a:srgbClr val="164BA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20" name="Google Shape;120;p18">
            <a:extLst>
              <a:ext uri="{FF2B5EF4-FFF2-40B4-BE49-F238E27FC236}">
                <a16:creationId xmlns:a16="http://schemas.microsoft.com/office/drawing/2014/main" id="{473D2BFE-98A9-F89F-A217-3A2EFB798CC6}"/>
              </a:ext>
            </a:extLst>
          </p:cNvPr>
          <p:cNvSpPr txBox="1"/>
          <p:nvPr/>
        </p:nvSpPr>
        <p:spPr>
          <a:xfrm>
            <a:off x="184600" y="4777350"/>
            <a:ext cx="86148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F. </a:t>
            </a:r>
            <a:r>
              <a:rPr lang="en-US" sz="1000" dirty="0" err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Polleri</a:t>
            </a:r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- </a:t>
            </a:r>
            <a:r>
              <a:rPr lang="en-US" sz="1000" dirty="0">
                <a:latin typeface="EB Garamond" panose="00000500000000000000" pitchFamily="2" charset="0"/>
                <a:ea typeface="EB Garamond" panose="00000500000000000000" pitchFamily="2" charset="0"/>
              </a:rPr>
              <a:t>Tests on the first prototype of the lens-based optical detector for GRAIN</a:t>
            </a:r>
            <a:r>
              <a:rPr lang="en-US" sz="1000" b="1" dirty="0">
                <a:latin typeface="Poly" panose="020B0604020202020204" charset="0"/>
              </a:rPr>
              <a:t> </a:t>
            </a:r>
            <a:r>
              <a:rPr lang="en-US" sz="1000" b="1" dirty="0">
                <a:solidFill>
                  <a:schemeClr val="dk1"/>
                </a:solidFill>
                <a:latin typeface="Poly" panose="020B0604020202020204" charset="0"/>
                <a:sym typeface="Poly"/>
              </a:rPr>
              <a:t>		         	         </a:t>
            </a:r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DUNE-Italia Collab. Meeting 2025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60A29CE-19B8-D933-C835-2A992641F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733" y="1139587"/>
            <a:ext cx="2549667" cy="318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91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4"/>
          <p:cNvSpPr txBox="1"/>
          <p:nvPr/>
        </p:nvSpPr>
        <p:spPr>
          <a:xfrm>
            <a:off x="152400" y="120650"/>
            <a:ext cx="861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Backup: </a:t>
            </a:r>
            <a:r>
              <a:rPr lang="en-US" sz="1800" b="1" noProof="0" dirty="0" err="1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spettro</a:t>
            </a:r>
            <a:r>
              <a:rPr lang="en-US" sz="18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 luce</a:t>
            </a:r>
          </a:p>
        </p:txBody>
      </p:sp>
      <p:sp>
        <p:nvSpPr>
          <p:cNvPr id="453" name="Google Shape;453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noProof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4" name="Google Shape;454;p44" title="distribuzione spettro lampada 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31550"/>
            <a:ext cx="1953028" cy="210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44" title="distribuzione spettro lampada totale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3025" y="582350"/>
            <a:ext cx="1953025" cy="2197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44" title="spettro_luce_0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37075" y="531550"/>
            <a:ext cx="4155150" cy="192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44" title="fiber_attenuation_new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86475" y="3093025"/>
            <a:ext cx="2755899" cy="147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44" title="spettro_luce_230nm_log_scale_new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37078" y="2742801"/>
            <a:ext cx="4155150" cy="192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4" title="pde sipm_new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2966925"/>
            <a:ext cx="1856325" cy="172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6"/>
          <p:cNvSpPr txBox="1"/>
          <p:nvPr/>
        </p:nvSpPr>
        <p:spPr>
          <a:xfrm>
            <a:off x="152400" y="120650"/>
            <a:ext cx="861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Backup: ALCOR</a:t>
            </a:r>
          </a:p>
        </p:txBody>
      </p:sp>
      <p:sp>
        <p:nvSpPr>
          <p:cNvPr id="475" name="Google Shape;475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noProof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6" name="Google Shape;476;p46" title="alcor_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5913" y="582350"/>
            <a:ext cx="5547776" cy="303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46" title="alcor_0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750" y="3619663"/>
            <a:ext cx="7810500" cy="103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>
          <a:extLst>
            <a:ext uri="{FF2B5EF4-FFF2-40B4-BE49-F238E27FC236}">
              <a16:creationId xmlns:a16="http://schemas.microsoft.com/office/drawing/2014/main" id="{A1FB4DB0-5D0C-50FD-4FCE-42A07FDAC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6">
            <a:extLst>
              <a:ext uri="{FF2B5EF4-FFF2-40B4-BE49-F238E27FC236}">
                <a16:creationId xmlns:a16="http://schemas.microsoft.com/office/drawing/2014/main" id="{84AF7E30-94CE-F07F-3A27-7B3FC07E5E0B}"/>
              </a:ext>
            </a:extLst>
          </p:cNvPr>
          <p:cNvSpPr txBox="1"/>
          <p:nvPr/>
        </p:nvSpPr>
        <p:spPr>
          <a:xfrm>
            <a:off x="152400" y="120650"/>
            <a:ext cx="861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Backup: </a:t>
            </a:r>
            <a:r>
              <a:rPr lang="en-US" sz="1800" b="1" noProof="0" dirty="0" err="1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procedura</a:t>
            </a:r>
            <a:r>
              <a:rPr lang="en-US" sz="18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 di fit</a:t>
            </a:r>
          </a:p>
        </p:txBody>
      </p:sp>
      <p:sp>
        <p:nvSpPr>
          <p:cNvPr id="475" name="Google Shape;475;p46">
            <a:extLst>
              <a:ext uri="{FF2B5EF4-FFF2-40B4-BE49-F238E27FC236}">
                <a16:creationId xmlns:a16="http://schemas.microsoft.com/office/drawing/2014/main" id="{16AB3C84-842C-8723-7593-6494DE25809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noProof="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5CD6403-9220-4EA5-662B-55ADB33C16BA}"/>
              </a:ext>
            </a:extLst>
          </p:cNvPr>
          <p:cNvSpPr txBox="1"/>
          <p:nvPr/>
        </p:nvSpPr>
        <p:spPr>
          <a:xfrm>
            <a:off x="152400" y="1079033"/>
            <a:ext cx="7497565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noProof="0" dirty="0">
                <a:latin typeface="Poly" panose="020B0604020202020204" charset="0"/>
                <a:cs typeface="Calibri" panose="020F0502020204030204" pitchFamily="34" charset="0"/>
              </a:rPr>
              <a:t>Fit </a:t>
            </a:r>
            <a:r>
              <a:rPr lang="en-US" sz="1600" noProof="0" dirty="0" err="1">
                <a:latin typeface="Poly" panose="020B0604020202020204" charset="0"/>
                <a:cs typeface="Calibri" panose="020F0502020204030204" pitchFamily="34" charset="0"/>
              </a:rPr>
              <a:t>realizzato</a:t>
            </a:r>
            <a:r>
              <a:rPr lang="en-US" sz="1600" noProof="0" dirty="0">
                <a:latin typeface="Poly" panose="020B0604020202020204" charset="0"/>
                <a:cs typeface="Calibri" panose="020F0502020204030204" pitchFamily="34" charset="0"/>
              </a:rPr>
              <a:t> con </a:t>
            </a:r>
            <a:r>
              <a:rPr lang="en-US" sz="1600" noProof="0" dirty="0" err="1">
                <a:latin typeface="Poly" panose="020B0604020202020204" charset="0"/>
                <a:cs typeface="Calibri" panose="020F0502020204030204" pitchFamily="34" charset="0"/>
              </a:rPr>
              <a:t>utilizzando</a:t>
            </a:r>
            <a:r>
              <a:rPr lang="en-US" sz="1600" noProof="0" dirty="0">
                <a:latin typeface="Poly" panose="020B0604020202020204" charset="0"/>
                <a:cs typeface="Calibri" panose="020F0502020204030204" pitchFamily="34" charset="0"/>
              </a:rPr>
              <a:t> il </a:t>
            </a:r>
            <a:r>
              <a:rPr lang="en-US" sz="1600" noProof="0" dirty="0" err="1">
                <a:latin typeface="Poly" panose="020B0604020202020204" charset="0"/>
                <a:cs typeface="Calibri" panose="020F0502020204030204" pitchFamily="34" charset="0"/>
              </a:rPr>
              <a:t>metodo</a:t>
            </a:r>
            <a:r>
              <a:rPr lang="en-US" sz="1600" noProof="0" dirty="0">
                <a:latin typeface="Poly" panose="020B0604020202020204" charset="0"/>
                <a:cs typeface="Calibri" panose="020F0502020204030204" pitchFamily="34" charset="0"/>
              </a:rPr>
              <a:t> </a:t>
            </a:r>
            <a:r>
              <a:rPr lang="en-US" sz="1600" b="1" i="1" noProof="0" dirty="0">
                <a:latin typeface="Poly" panose="020B0604020202020204" charset="0"/>
                <a:cs typeface="Calibri" panose="020F0502020204030204" pitchFamily="34" charset="0"/>
              </a:rPr>
              <a:t>cv2.fitEllipse </a:t>
            </a:r>
            <a:r>
              <a:rPr lang="en-US" sz="1600" noProof="0" dirty="0">
                <a:latin typeface="Poly" panose="020B0604020202020204" charset="0"/>
                <a:cs typeface="Calibri" panose="020F0502020204030204" pitchFamily="34" charset="0"/>
              </a:rPr>
              <a:t>della </a:t>
            </a:r>
            <a:r>
              <a:rPr lang="en-US" sz="1600" noProof="0" dirty="0" err="1">
                <a:latin typeface="Poly" panose="020B0604020202020204" charset="0"/>
                <a:cs typeface="Calibri" panose="020F0502020204030204" pitchFamily="34" charset="0"/>
              </a:rPr>
              <a:t>libreria</a:t>
            </a:r>
            <a:r>
              <a:rPr lang="en-US" sz="1600" noProof="0" dirty="0">
                <a:latin typeface="Poly" panose="020B0604020202020204" charset="0"/>
                <a:cs typeface="Calibri" panose="020F0502020204030204" pitchFamily="34" charset="0"/>
              </a:rPr>
              <a:t> Python </a:t>
            </a:r>
            <a:r>
              <a:rPr lang="en-US" sz="1600" i="1" noProof="0" dirty="0" err="1">
                <a:latin typeface="Poly" panose="020B0604020202020204" charset="0"/>
                <a:cs typeface="Calibri" panose="020F0502020204030204" pitchFamily="34" charset="0"/>
              </a:rPr>
              <a:t>openCV</a:t>
            </a:r>
            <a:r>
              <a:rPr lang="en-US" sz="1600" i="1" noProof="0" dirty="0">
                <a:latin typeface="Poly" panose="020B0604020202020204" charset="0"/>
                <a:cs typeface="Calibri" panose="020F0502020204030204" pitchFamily="34" charset="0"/>
              </a:rPr>
              <a:t>.</a:t>
            </a:r>
          </a:p>
          <a:p>
            <a:endParaRPr lang="en-US" sz="1600" noProof="0" dirty="0">
              <a:latin typeface="Poly" panose="020B0604020202020204" charset="0"/>
              <a:cs typeface="Calibri" panose="020F0502020204030204" pitchFamily="34" charset="0"/>
            </a:endParaRPr>
          </a:p>
          <a:p>
            <a:r>
              <a:rPr lang="en-US" sz="1600" noProof="0" dirty="0">
                <a:latin typeface="Poly" panose="020B0604020202020204" charset="0"/>
                <a:cs typeface="Calibri" panose="020F0502020204030204" pitchFamily="34" charset="0"/>
              </a:rPr>
              <a:t>Ellisse: Ax</a:t>
            </a:r>
            <a:r>
              <a:rPr lang="en-US" sz="1600" baseline="30000" noProof="0" dirty="0">
                <a:latin typeface="Poly" panose="020B0604020202020204" charset="0"/>
                <a:cs typeface="Calibri" panose="020F0502020204030204" pitchFamily="34" charset="0"/>
              </a:rPr>
              <a:t>2 </a:t>
            </a:r>
            <a:r>
              <a:rPr lang="en-US" sz="1600" noProof="0" dirty="0">
                <a:latin typeface="Poly" panose="020B0604020202020204" charset="0"/>
                <a:cs typeface="Calibri" panose="020F0502020204030204" pitchFamily="34" charset="0"/>
              </a:rPr>
              <a:t>+ </a:t>
            </a:r>
            <a:r>
              <a:rPr lang="en-US" sz="1600" noProof="0" dirty="0" err="1">
                <a:latin typeface="Poly" panose="020B0604020202020204" charset="0"/>
                <a:cs typeface="Calibri" panose="020F0502020204030204" pitchFamily="34" charset="0"/>
              </a:rPr>
              <a:t>Bxy</a:t>
            </a:r>
            <a:r>
              <a:rPr lang="en-US" sz="1600" noProof="0" dirty="0">
                <a:latin typeface="Poly" panose="020B0604020202020204" charset="0"/>
                <a:cs typeface="Calibri" panose="020F0502020204030204" pitchFamily="34" charset="0"/>
              </a:rPr>
              <a:t> + Cy</a:t>
            </a:r>
            <a:r>
              <a:rPr lang="en-US" sz="1600" baseline="30000" noProof="0" dirty="0">
                <a:latin typeface="Poly" panose="020B0604020202020204" charset="0"/>
                <a:cs typeface="Calibri" panose="020F0502020204030204" pitchFamily="34" charset="0"/>
              </a:rPr>
              <a:t>2</a:t>
            </a:r>
            <a:r>
              <a:rPr lang="en-US" sz="1600" noProof="0" dirty="0">
                <a:latin typeface="Poly" panose="020B0604020202020204" charset="0"/>
                <a:cs typeface="Calibri" panose="020F0502020204030204" pitchFamily="34" charset="0"/>
              </a:rPr>
              <a:t> + Dx + Ey + F = 0  con  B</a:t>
            </a:r>
            <a:r>
              <a:rPr lang="en-US" sz="1600" baseline="30000" noProof="0" dirty="0">
                <a:latin typeface="Poly" panose="020B0604020202020204" charset="0"/>
                <a:cs typeface="Calibri" panose="020F0502020204030204" pitchFamily="34" charset="0"/>
              </a:rPr>
              <a:t>2 </a:t>
            </a:r>
            <a:r>
              <a:rPr lang="en-US" sz="1600" noProof="0" dirty="0">
                <a:latin typeface="Poly" panose="020B0604020202020204" charset="0"/>
                <a:cs typeface="Calibri" panose="020F0502020204030204" pitchFamily="34" charset="0"/>
              </a:rPr>
              <a:t>– 4AC &lt; 0</a:t>
            </a:r>
          </a:p>
          <a:p>
            <a:endParaRPr lang="en-US" sz="1600" noProof="0" dirty="0">
              <a:latin typeface="Poly" panose="020B0604020202020204" charset="0"/>
            </a:endParaRPr>
          </a:p>
          <a:p>
            <a:r>
              <a:rPr lang="en-US" sz="1600" noProof="0" dirty="0" err="1">
                <a:latin typeface="Poly" panose="020B0604020202020204" charset="0"/>
              </a:rPr>
              <a:t>Utilizza</a:t>
            </a:r>
            <a:r>
              <a:rPr lang="en-US" sz="1600" noProof="0" dirty="0">
                <a:latin typeface="Poly" panose="020B0604020202020204" charset="0"/>
              </a:rPr>
              <a:t> le coordinate </a:t>
            </a:r>
            <a:r>
              <a:rPr lang="en-US" sz="1600" noProof="0" dirty="0" err="1">
                <a:latin typeface="Poly" panose="020B0604020202020204" charset="0"/>
              </a:rPr>
              <a:t>dei</a:t>
            </a:r>
            <a:r>
              <a:rPr lang="en-US" sz="1600" noProof="0" dirty="0">
                <a:latin typeface="Poly" panose="020B0604020202020204" charset="0"/>
              </a:rPr>
              <a:t> </a:t>
            </a:r>
            <a:r>
              <a:rPr lang="en-US" sz="1600" noProof="0" dirty="0" err="1">
                <a:latin typeface="Poly" panose="020B0604020202020204" charset="0"/>
              </a:rPr>
              <a:t>centri</a:t>
            </a:r>
            <a:r>
              <a:rPr lang="en-US" sz="1600" noProof="0" dirty="0">
                <a:latin typeface="Poly" panose="020B0604020202020204" charset="0"/>
              </a:rPr>
              <a:t> </a:t>
            </a:r>
            <a:r>
              <a:rPr lang="en-US" sz="1600" noProof="0" dirty="0" err="1">
                <a:latin typeface="Poly" panose="020B0604020202020204" charset="0"/>
              </a:rPr>
              <a:t>dei</a:t>
            </a:r>
            <a:r>
              <a:rPr lang="en-US" sz="1600" noProof="0" dirty="0">
                <a:latin typeface="Poly" panose="020B0604020202020204" charset="0"/>
              </a:rPr>
              <a:t> </a:t>
            </a:r>
            <a:r>
              <a:rPr lang="en-US" sz="1600" noProof="0" dirty="0" err="1">
                <a:latin typeface="Poly" panose="020B0604020202020204" charset="0"/>
              </a:rPr>
              <a:t>canali</a:t>
            </a:r>
            <a:r>
              <a:rPr lang="en-US" sz="1600" noProof="0" dirty="0">
                <a:latin typeface="Poly" panose="020B0604020202020204" charset="0"/>
              </a:rPr>
              <a:t> </a:t>
            </a:r>
            <a:r>
              <a:rPr lang="en-US" sz="1600" noProof="0" dirty="0" err="1">
                <a:latin typeface="Poly" panose="020B0604020202020204" charset="0"/>
              </a:rPr>
              <a:t>che</a:t>
            </a:r>
            <a:r>
              <a:rPr lang="en-US" sz="1600" noProof="0" dirty="0">
                <a:latin typeface="Poly" panose="020B0604020202020204" charset="0"/>
              </a:rPr>
              <a:t> </a:t>
            </a:r>
            <a:r>
              <a:rPr lang="en-US" sz="1600" noProof="0" dirty="0" err="1">
                <a:latin typeface="Poly" panose="020B0604020202020204" charset="0"/>
              </a:rPr>
              <a:t>formano</a:t>
            </a:r>
            <a:r>
              <a:rPr lang="en-US" sz="1600" noProof="0" dirty="0">
                <a:latin typeface="Poly" panose="020B0604020202020204" charset="0"/>
              </a:rPr>
              <a:t> lo spot di luce </a:t>
            </a:r>
            <a:r>
              <a:rPr lang="en-US" sz="1600" noProof="0" dirty="0" err="1">
                <a:latin typeface="Poly" panose="020B0604020202020204" charset="0"/>
              </a:rPr>
              <a:t>definendo</a:t>
            </a:r>
            <a:r>
              <a:rPr lang="en-US" sz="1600" noProof="0" dirty="0">
                <a:latin typeface="Poly" panose="020B0604020202020204" charset="0"/>
              </a:rPr>
              <a:t>:</a:t>
            </a:r>
          </a:p>
          <a:p>
            <a:endParaRPr lang="en-US" sz="1600" noProof="0" dirty="0">
              <a:latin typeface="Poly" panose="020B0604020202020204" charset="0"/>
            </a:endParaRPr>
          </a:p>
          <a:p>
            <a:endParaRPr lang="en-US" sz="1600" noProof="0" dirty="0">
              <a:latin typeface="Poly" panose="020B0604020202020204" charset="0"/>
            </a:endParaRPr>
          </a:p>
          <a:p>
            <a:endParaRPr lang="en-US" sz="1600" noProof="0" dirty="0">
              <a:latin typeface="Poly" panose="020B0604020202020204" charset="0"/>
            </a:endParaRPr>
          </a:p>
          <a:p>
            <a:endParaRPr lang="en-US" sz="1600" noProof="0" dirty="0">
              <a:latin typeface="Poly" panose="020B0604020202020204" charset="0"/>
            </a:endParaRPr>
          </a:p>
          <a:p>
            <a:r>
              <a:rPr lang="en-US" sz="1600" noProof="0" dirty="0">
                <a:latin typeface="Poly" panose="020B0604020202020204" charset="0"/>
              </a:rPr>
              <a:t>e </a:t>
            </a:r>
            <a:r>
              <a:rPr lang="en-US" sz="1600" noProof="0" dirty="0" err="1">
                <a:latin typeface="Poly" panose="020B0604020202020204" charset="0"/>
              </a:rPr>
              <a:t>minimizzando</a:t>
            </a:r>
            <a:r>
              <a:rPr lang="en-US" sz="1600" noProof="0" dirty="0">
                <a:latin typeface="Poly" panose="020B0604020202020204" charset="0"/>
              </a:rPr>
              <a:t>:</a:t>
            </a:r>
          </a:p>
          <a:p>
            <a:endParaRPr lang="en-US" noProof="0" dirty="0">
              <a:latin typeface="Poly" panose="020B0604020202020204" charset="0"/>
            </a:endParaRPr>
          </a:p>
          <a:p>
            <a:endParaRPr lang="en-US" noProof="0" dirty="0">
              <a:latin typeface="Poly" panose="020B060402020202020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8CB60C8-0940-D608-7C4B-E5E3AB80B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515955"/>
            <a:ext cx="4502381" cy="552478"/>
          </a:xfrm>
          <a:prstGeom prst="rect">
            <a:avLst/>
          </a:prstGeom>
        </p:spPr>
      </p:pic>
      <p:pic>
        <p:nvPicPr>
          <p:cNvPr id="6" name="Immagine 5" descr="Immagine che contiene Carattere, bianco, test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A3034D70-675C-9C05-3264-C0089894B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660" y="3068433"/>
            <a:ext cx="1934277" cy="77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504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>
          <a:extLst>
            <a:ext uri="{FF2B5EF4-FFF2-40B4-BE49-F238E27FC236}">
              <a16:creationId xmlns:a16="http://schemas.microsoft.com/office/drawing/2014/main" id="{48C52B12-5DC1-22DB-71E3-4C22B3594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6">
            <a:extLst>
              <a:ext uri="{FF2B5EF4-FFF2-40B4-BE49-F238E27FC236}">
                <a16:creationId xmlns:a16="http://schemas.microsoft.com/office/drawing/2014/main" id="{DC898B1C-9946-DEB6-9863-47051D3F6197}"/>
              </a:ext>
            </a:extLst>
          </p:cNvPr>
          <p:cNvSpPr txBox="1"/>
          <p:nvPr/>
        </p:nvSpPr>
        <p:spPr>
          <a:xfrm>
            <a:off x="152400" y="120650"/>
            <a:ext cx="861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Backup: </a:t>
            </a:r>
            <a:r>
              <a:rPr lang="en-US" sz="1800" b="1" noProof="0" dirty="0" err="1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impatto</a:t>
            </a:r>
            <a:r>
              <a:rPr lang="en-US" sz="18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 </a:t>
            </a:r>
            <a:r>
              <a:rPr lang="en-US" sz="1800" b="1" noProof="0" dirty="0" err="1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incertezze</a:t>
            </a:r>
            <a:endParaRPr lang="en-US" sz="1800" b="1" noProof="0" dirty="0">
              <a:solidFill>
                <a:schemeClr val="dk1"/>
              </a:solidFill>
              <a:latin typeface="Poly"/>
              <a:ea typeface="Poly"/>
              <a:cs typeface="Poly"/>
              <a:sym typeface="Poly"/>
            </a:endParaRPr>
          </a:p>
        </p:txBody>
      </p:sp>
      <p:sp>
        <p:nvSpPr>
          <p:cNvPr id="475" name="Google Shape;475;p46">
            <a:extLst>
              <a:ext uri="{FF2B5EF4-FFF2-40B4-BE49-F238E27FC236}">
                <a16:creationId xmlns:a16="http://schemas.microsoft.com/office/drawing/2014/main" id="{03C9744B-182A-8427-1AA1-86AF57A1ABE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US" noProof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Immagine 6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42C192B0-588A-F62F-78E2-66B0EE190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28" y="582350"/>
            <a:ext cx="8480144" cy="2105592"/>
          </a:xfrm>
          <a:prstGeom prst="rect">
            <a:avLst/>
          </a:prstGeom>
        </p:spPr>
      </p:pic>
      <p:pic>
        <p:nvPicPr>
          <p:cNvPr id="9" name="Immagine 8" descr="Immagine che contiene testo, schermata, numero, Carattere&#10;&#10;Il contenuto generato dall'IA potrebbe non essere corretto.">
            <a:extLst>
              <a:ext uri="{FF2B5EF4-FFF2-40B4-BE49-F238E27FC236}">
                <a16:creationId xmlns:a16="http://schemas.microsoft.com/office/drawing/2014/main" id="{67452BC0-192D-B586-AB94-2A5EAE584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484" y="2835689"/>
            <a:ext cx="4255516" cy="1910406"/>
          </a:xfrm>
          <a:prstGeom prst="rect">
            <a:avLst/>
          </a:prstGeom>
        </p:spPr>
      </p:pic>
      <p:pic>
        <p:nvPicPr>
          <p:cNvPr id="11" name="Immagine 10" descr="Immagine che contiene testo, schermata, numero, Carattere&#10;&#10;Il contenuto generato dall'IA potrebbe non essere corretto.">
            <a:extLst>
              <a:ext uri="{FF2B5EF4-FFF2-40B4-BE49-F238E27FC236}">
                <a16:creationId xmlns:a16="http://schemas.microsoft.com/office/drawing/2014/main" id="{884B1465-B8BF-572D-2339-3CDBD8FC65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1" y="3030069"/>
            <a:ext cx="4255516" cy="171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371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7"/>
          <p:cNvSpPr txBox="1"/>
          <p:nvPr/>
        </p:nvSpPr>
        <p:spPr>
          <a:xfrm>
            <a:off x="152400" y="120650"/>
            <a:ext cx="861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Backup: </a:t>
            </a:r>
            <a:r>
              <a:rPr lang="en-US" sz="1800" b="1" noProof="0" dirty="0" err="1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Metrica</a:t>
            </a:r>
            <a:r>
              <a:rPr lang="en-US" sz="18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 per </a:t>
            </a:r>
            <a:r>
              <a:rPr lang="en-US" sz="1800" b="1" noProof="0" dirty="0" err="1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analisi</a:t>
            </a:r>
            <a:r>
              <a:rPr lang="en-US" sz="18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 </a:t>
            </a:r>
            <a:r>
              <a:rPr lang="en-US" sz="1800" b="1" noProof="0" dirty="0" err="1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compatibilità</a:t>
            </a:r>
            <a:endParaRPr lang="en-US" sz="1800" b="1" noProof="0" dirty="0">
              <a:solidFill>
                <a:schemeClr val="dk1"/>
              </a:solidFill>
              <a:latin typeface="Poly"/>
              <a:ea typeface="Poly"/>
              <a:cs typeface="Poly"/>
              <a:sym typeface="Poly"/>
            </a:endParaRPr>
          </a:p>
        </p:txBody>
      </p:sp>
      <p:sp>
        <p:nvSpPr>
          <p:cNvPr id="483" name="Google Shape;483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en-US" noProof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4" name="Google Shape;484;p47" title="ep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700" y="582350"/>
            <a:ext cx="3361726" cy="100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47" title="M_vs_a_ai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2875" y="2629999"/>
            <a:ext cx="3943350" cy="236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47" title="M_vs_a_ln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32875" y="366450"/>
            <a:ext cx="3943350" cy="236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47" title="metric_air_and_ln2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6900" y="1585375"/>
            <a:ext cx="3253324" cy="325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9" title="lens_confi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9319" y="2688973"/>
            <a:ext cx="4620081" cy="225771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9"/>
          <p:cNvSpPr txBox="1"/>
          <p:nvPr/>
        </p:nvSpPr>
        <p:spPr>
          <a:xfrm>
            <a:off x="184600" y="107266"/>
            <a:ext cx="4607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Tested prototype</a:t>
            </a:r>
          </a:p>
        </p:txBody>
      </p:sp>
      <p:sp>
        <p:nvSpPr>
          <p:cNvPr id="128" name="Google Shape;128;p19"/>
          <p:cNvSpPr txBox="1">
            <a:spLocks noGrp="1"/>
          </p:cNvSpPr>
          <p:nvPr>
            <p:ph type="sldNum" idx="12"/>
          </p:nvPr>
        </p:nvSpPr>
        <p:spPr>
          <a:xfrm>
            <a:off x="847245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>
                <a:solidFill>
                  <a:srgbClr val="164BA0"/>
                </a:solidFill>
                <a:latin typeface="EB Garamond"/>
                <a:ea typeface="EB Garamond"/>
                <a:cs typeface="EB Garamond"/>
                <a:sym typeface="EB Garamond"/>
              </a:rPr>
              <a:t>3</a:t>
            </a:fld>
            <a:endParaRPr lang="en-US" noProof="0" dirty="0">
              <a:solidFill>
                <a:srgbClr val="164BA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29" name="Google Shape;129;p19"/>
          <p:cNvSpPr txBox="1"/>
          <p:nvPr/>
        </p:nvSpPr>
        <p:spPr>
          <a:xfrm>
            <a:off x="184600" y="4777350"/>
            <a:ext cx="86148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F. </a:t>
            </a:r>
            <a:r>
              <a:rPr lang="en-US" sz="1000" dirty="0" err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Polleri</a:t>
            </a:r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- </a:t>
            </a:r>
            <a:r>
              <a:rPr lang="en-US" sz="1000" dirty="0">
                <a:latin typeface="EB Garamond" panose="00000500000000000000" pitchFamily="2" charset="0"/>
                <a:ea typeface="EB Garamond" panose="00000500000000000000" pitchFamily="2" charset="0"/>
              </a:rPr>
              <a:t>Tests on the first prototype of the lens-based optical detector for GRAIN</a:t>
            </a:r>
            <a:r>
              <a:rPr lang="en-US" sz="1000" b="1" dirty="0">
                <a:latin typeface="Poly" panose="020B0604020202020204" charset="0"/>
              </a:rPr>
              <a:t> </a:t>
            </a:r>
            <a:r>
              <a:rPr lang="en-US" sz="1000" b="1" dirty="0">
                <a:solidFill>
                  <a:schemeClr val="dk1"/>
                </a:solidFill>
                <a:latin typeface="Poly" panose="020B0604020202020204" charset="0"/>
                <a:sym typeface="Poly"/>
              </a:rPr>
              <a:t>		         	         </a:t>
            </a:r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DUNE-Italia Collab. Meeting 2025</a:t>
            </a:r>
          </a:p>
        </p:txBody>
      </p:sp>
      <p:sp>
        <p:nvSpPr>
          <p:cNvPr id="134" name="Google Shape;134;p19"/>
          <p:cNvSpPr txBox="1"/>
          <p:nvPr/>
        </p:nvSpPr>
        <p:spPr>
          <a:xfrm>
            <a:off x="177543" y="495098"/>
            <a:ext cx="5595998" cy="2074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6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Pair of bi-convex </a:t>
            </a:r>
            <a:r>
              <a:rPr lang="en-US" sz="16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fused silica </a:t>
            </a:r>
            <a:r>
              <a:rPr lang="en-US" sz="16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lenses with gas between them.</a:t>
            </a:r>
            <a:endParaRPr lang="en-US" sz="1600" dirty="0">
              <a:solidFill>
                <a:schemeClr val="dk1"/>
              </a:solidFill>
              <a:latin typeface="Poly"/>
              <a:sym typeface="Poly"/>
            </a:endParaRPr>
          </a:p>
          <a:p>
            <a:pPr>
              <a:spcBef>
                <a:spcPts val="800"/>
              </a:spcBef>
            </a:pPr>
            <a:r>
              <a:rPr lang="en-US" sz="1600" noProof="0" dirty="0">
                <a:latin typeface="Poly" panose="020B0604020202020204" charset="0"/>
              </a:rPr>
              <a:t>This prototype was designed to </a:t>
            </a:r>
            <a:r>
              <a:rPr lang="en-US" sz="1600" b="1" noProof="0" dirty="0">
                <a:latin typeface="Poly" panose="020B0604020202020204" charset="0"/>
              </a:rPr>
              <a:t>operate in </a:t>
            </a:r>
            <a:r>
              <a:rPr lang="en-US" sz="1600" b="1" noProof="0" dirty="0" err="1">
                <a:latin typeface="Poly" panose="020B0604020202020204" charset="0"/>
              </a:rPr>
              <a:t>LAr</a:t>
            </a:r>
            <a:r>
              <a:rPr lang="en-US" sz="1600" b="1" noProof="0" dirty="0">
                <a:latin typeface="Poly" panose="020B0604020202020204" charset="0"/>
              </a:rPr>
              <a:t> doped with xenon gas</a:t>
            </a:r>
            <a:r>
              <a:rPr lang="en-US" sz="1600" noProof="0" dirty="0">
                <a:latin typeface="Poly" panose="020B0604020202020204" charset="0"/>
              </a:rPr>
              <a:t>, allowing the lenses to focus the light emitted by charged particle tracks at distances between 30 and 80 cm.</a:t>
            </a:r>
            <a:endParaRPr lang="en-US" sz="1500" noProof="0" dirty="0">
              <a:solidFill>
                <a:schemeClr val="dk1"/>
              </a:solidFill>
              <a:latin typeface="Poly"/>
              <a:ea typeface="Poly"/>
              <a:cs typeface="Poly"/>
              <a:sym typeface="Poly"/>
            </a:endParaRPr>
          </a:p>
          <a:p>
            <a:pPr marL="285750" lvl="0" indent="-285750" algn="l" rtl="0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Diameter: 50 mm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Curvature radius: 80.5 mm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Lens-sensor distance: 10 cm</a:t>
            </a:r>
          </a:p>
        </p:txBody>
      </p:sp>
      <p:pic>
        <p:nvPicPr>
          <p:cNvPr id="4" name="Google Shape;253;p26" title="camera_photo.png">
            <a:extLst>
              <a:ext uri="{FF2B5EF4-FFF2-40B4-BE49-F238E27FC236}">
                <a16:creationId xmlns:a16="http://schemas.microsoft.com/office/drawing/2014/main" id="{B6470096-4256-A1F3-D72B-9225D4B9CF2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4420" y="415545"/>
            <a:ext cx="2588038" cy="2273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5;p19" title="simu_traccia_50cm.png">
            <a:extLst>
              <a:ext uri="{FF2B5EF4-FFF2-40B4-BE49-F238E27FC236}">
                <a16:creationId xmlns:a16="http://schemas.microsoft.com/office/drawing/2014/main" id="{701CE3B6-D1F1-CFA6-CD55-E8D59DDDFE2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7110" y="2688973"/>
            <a:ext cx="3250451" cy="212837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36;p19">
            <a:extLst>
              <a:ext uri="{FF2B5EF4-FFF2-40B4-BE49-F238E27FC236}">
                <a16:creationId xmlns:a16="http://schemas.microsoft.com/office/drawing/2014/main" id="{0A210E41-F131-51B2-287A-0BADCB7B9964}"/>
              </a:ext>
            </a:extLst>
          </p:cNvPr>
          <p:cNvSpPr/>
          <p:nvPr/>
        </p:nvSpPr>
        <p:spPr>
          <a:xfrm>
            <a:off x="1876954" y="2745444"/>
            <a:ext cx="1940533" cy="547441"/>
          </a:xfrm>
          <a:prstGeom prst="wedgeRectCallout">
            <a:avLst>
              <a:gd name="adj1" fmla="val -20802"/>
              <a:gd name="adj2" fmla="val 5008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noProof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Track located 50 cm away from the lenses, as reproduced on the </a:t>
            </a:r>
            <a:r>
              <a:rPr lang="en-US" sz="1100" noProof="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SiPMs</a:t>
            </a:r>
            <a:endParaRPr lang="en-US" sz="1100" noProof="0" dirty="0"/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1981894C-75E1-8A9F-F72F-704DFF3C2F37}"/>
              </a:ext>
            </a:extLst>
          </p:cNvPr>
          <p:cNvCxnSpPr>
            <a:cxnSpLocks/>
          </p:cNvCxnSpPr>
          <p:nvPr/>
        </p:nvCxnSpPr>
        <p:spPr>
          <a:xfrm flipH="1">
            <a:off x="3667760" y="1711960"/>
            <a:ext cx="1051560" cy="977013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0"/>
          <p:cNvSpPr txBox="1"/>
          <p:nvPr/>
        </p:nvSpPr>
        <p:spPr>
          <a:xfrm>
            <a:off x="184588" y="90700"/>
            <a:ext cx="861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Experimental setup: artificial light source</a:t>
            </a:r>
          </a:p>
        </p:txBody>
      </p:sp>
      <p:sp>
        <p:nvSpPr>
          <p:cNvPr id="142" name="Google Shape;142;p20"/>
          <p:cNvSpPr txBox="1">
            <a:spLocks noGrp="1"/>
          </p:cNvSpPr>
          <p:nvPr>
            <p:ph type="sldNum" idx="12"/>
          </p:nvPr>
        </p:nvSpPr>
        <p:spPr>
          <a:xfrm>
            <a:off x="847018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>
                <a:solidFill>
                  <a:srgbClr val="164BA0"/>
                </a:solidFill>
                <a:latin typeface="EB Garamond"/>
                <a:ea typeface="EB Garamond"/>
                <a:cs typeface="EB Garamond"/>
                <a:sym typeface="EB Garamond"/>
              </a:rPr>
              <a:t>4</a:t>
            </a:fld>
            <a:endParaRPr lang="en-US" noProof="0" dirty="0">
              <a:solidFill>
                <a:srgbClr val="164BA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43" name="Google Shape;143;p20"/>
          <p:cNvSpPr txBox="1"/>
          <p:nvPr/>
        </p:nvSpPr>
        <p:spPr>
          <a:xfrm>
            <a:off x="184588" y="4777350"/>
            <a:ext cx="86148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F. </a:t>
            </a:r>
            <a:r>
              <a:rPr lang="en-US" sz="1000" dirty="0" err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Polleri</a:t>
            </a:r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- </a:t>
            </a:r>
            <a:r>
              <a:rPr lang="en-US" sz="1000" dirty="0">
                <a:latin typeface="EB Garamond" panose="00000500000000000000" pitchFamily="2" charset="0"/>
                <a:ea typeface="EB Garamond" panose="00000500000000000000" pitchFamily="2" charset="0"/>
              </a:rPr>
              <a:t>Tests on the first prototype of the lens-based optical detector for GRAIN</a:t>
            </a:r>
            <a:r>
              <a:rPr lang="en-US" sz="1000" b="1" dirty="0">
                <a:latin typeface="Poly" panose="020B0604020202020204" charset="0"/>
              </a:rPr>
              <a:t> </a:t>
            </a:r>
            <a:r>
              <a:rPr lang="en-US" sz="1000" b="1" dirty="0">
                <a:solidFill>
                  <a:schemeClr val="dk1"/>
                </a:solidFill>
                <a:latin typeface="Poly" panose="020B0604020202020204" charset="0"/>
                <a:sym typeface="Poly"/>
              </a:rPr>
              <a:t>		         	         </a:t>
            </a:r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DUNE-Italia Collab. Meeting 2025</a:t>
            </a:r>
          </a:p>
        </p:txBody>
      </p:sp>
      <p:pic>
        <p:nvPicPr>
          <p:cNvPr id="144" name="Google Shape;144;p20" title="setup_luce.png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425" y="701950"/>
            <a:ext cx="2804700" cy="373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0" title="spettro_luce_230nm_log_scale_ne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6390" y="482601"/>
            <a:ext cx="5493021" cy="257687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0"/>
          <p:cNvSpPr txBox="1"/>
          <p:nvPr/>
        </p:nvSpPr>
        <p:spPr>
          <a:xfrm>
            <a:off x="7075664" y="507318"/>
            <a:ext cx="1733773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-US" sz="1000" noProof="0" dirty="0">
                <a:latin typeface="EB Garamond" panose="00000500000000000000" pitchFamily="2" charset="0"/>
                <a:ea typeface="EB Garamond" panose="00000500000000000000" pitchFamily="2" charset="0"/>
              </a:rPr>
              <a:t>Spectrum of the light exiting the optical fiber with the monochromator set to 230 nm.</a:t>
            </a:r>
            <a:endParaRPr lang="en-US" sz="1000" noProof="0" dirty="0">
              <a:solidFill>
                <a:schemeClr val="dk1"/>
              </a:solidFill>
              <a:latin typeface="EB Garamond" panose="00000500000000000000" pitchFamily="2" charset="0"/>
              <a:ea typeface="EB Garamond" panose="00000500000000000000" pitchFamily="2" charset="0"/>
              <a:cs typeface="EB Garamond"/>
              <a:sym typeface="EB Garamond"/>
            </a:endParaRPr>
          </a:p>
        </p:txBody>
      </p:sp>
      <p:pic>
        <p:nvPicPr>
          <p:cNvPr id="150" name="Google Shape;150;p20" title="pde sipm_ne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16646" y="3059477"/>
            <a:ext cx="1898689" cy="176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0"/>
          <p:cNvSpPr txBox="1"/>
          <p:nvPr/>
        </p:nvSpPr>
        <p:spPr>
          <a:xfrm>
            <a:off x="4457756" y="3159055"/>
            <a:ext cx="881533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noProof="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PDE as a function of</a:t>
            </a:r>
            <a:r>
              <a:rPr lang="en-US" sz="1000" noProof="0" dirty="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r>
              <a:rPr lang="en-US" sz="1000" i="1" noProof="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λ</a:t>
            </a:r>
            <a:endParaRPr lang="en-US" sz="1000" noProof="0" dirty="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52" name="Google Shape;152;p20"/>
          <p:cNvSpPr txBox="1"/>
          <p:nvPr/>
        </p:nvSpPr>
        <p:spPr>
          <a:xfrm>
            <a:off x="5604586" y="3533469"/>
            <a:ext cx="3354825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-US" sz="1600" noProof="0" dirty="0">
                <a:latin typeface="Poly" panose="020B0604020202020204" charset="0"/>
              </a:rPr>
              <a:t>The light detected by the </a:t>
            </a:r>
            <a:r>
              <a:rPr lang="en-US" sz="1600" noProof="0" dirty="0" err="1">
                <a:latin typeface="Poly" panose="020B0604020202020204" charset="0"/>
              </a:rPr>
              <a:t>SiPMs</a:t>
            </a:r>
            <a:r>
              <a:rPr lang="en-US" sz="1600" noProof="0" dirty="0">
                <a:latin typeface="Poly" panose="020B0604020202020204" charset="0"/>
              </a:rPr>
              <a:t> lies in the 300–500 nm range, with maximum intensity at 450 nm.</a:t>
            </a:r>
            <a:endParaRPr lang="en-US" sz="1500" noProof="0" dirty="0">
              <a:solidFill>
                <a:schemeClr val="dk1"/>
              </a:solidFill>
              <a:latin typeface="Poly" panose="020B0604020202020204" charset="0"/>
              <a:ea typeface="Poly"/>
              <a:cs typeface="Poly"/>
              <a:sym typeface="Poly"/>
            </a:endParaRPr>
          </a:p>
        </p:txBody>
      </p:sp>
      <p:sp>
        <p:nvSpPr>
          <p:cNvPr id="2" name="Fumetto: rettangolo con angoli arrotondati 1">
            <a:extLst>
              <a:ext uri="{FF2B5EF4-FFF2-40B4-BE49-F238E27FC236}">
                <a16:creationId xmlns:a16="http://schemas.microsoft.com/office/drawing/2014/main" id="{F3EE5FE7-559B-24EB-F654-BF5F8C6C02B5}"/>
              </a:ext>
            </a:extLst>
          </p:cNvPr>
          <p:cNvSpPr/>
          <p:nvPr/>
        </p:nvSpPr>
        <p:spPr>
          <a:xfrm>
            <a:off x="1992198" y="1256076"/>
            <a:ext cx="1004700" cy="506400"/>
          </a:xfrm>
          <a:prstGeom prst="wedgeRoundRectCallout">
            <a:avLst>
              <a:gd name="adj1" fmla="val -36661"/>
              <a:gd name="adj2" fmla="val -81955"/>
              <a:gd name="adj3" fmla="val 16667"/>
            </a:avLst>
          </a:prstGeom>
          <a:solidFill>
            <a:schemeClr val="accent1"/>
          </a:solidFill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 noProof="0" dirty="0">
                <a:latin typeface="Calibri"/>
                <a:ea typeface="Calibri"/>
                <a:cs typeface="Calibri"/>
                <a:sym typeface="Calibri"/>
              </a:rPr>
              <a:t>Xenon lamp</a:t>
            </a:r>
          </a:p>
        </p:txBody>
      </p:sp>
      <p:sp>
        <p:nvSpPr>
          <p:cNvPr id="3" name="Fumetto: rettangolo con angoli arrotondati 2">
            <a:extLst>
              <a:ext uri="{FF2B5EF4-FFF2-40B4-BE49-F238E27FC236}">
                <a16:creationId xmlns:a16="http://schemas.microsoft.com/office/drawing/2014/main" id="{37142BCD-E829-0ECD-3FCB-EA91F3A2D301}"/>
              </a:ext>
            </a:extLst>
          </p:cNvPr>
          <p:cNvSpPr/>
          <p:nvPr/>
        </p:nvSpPr>
        <p:spPr>
          <a:xfrm>
            <a:off x="858914" y="3782419"/>
            <a:ext cx="1004700" cy="425400"/>
          </a:xfrm>
          <a:prstGeom prst="wedgeRoundRectCallout">
            <a:avLst>
              <a:gd name="adj1" fmla="val 59891"/>
              <a:gd name="adj2" fmla="val 28855"/>
              <a:gd name="adj3" fmla="val 16667"/>
            </a:avLst>
          </a:prstGeom>
          <a:solidFill>
            <a:schemeClr val="accent1"/>
          </a:solidFill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 noProof="0" dirty="0">
                <a:latin typeface="Calibri"/>
                <a:ea typeface="Calibri"/>
                <a:cs typeface="Calibri"/>
                <a:sym typeface="Calibri"/>
              </a:rPr>
              <a:t>Optical fiber</a:t>
            </a:r>
          </a:p>
        </p:txBody>
      </p:sp>
      <p:sp>
        <p:nvSpPr>
          <p:cNvPr id="4" name="Fumetto: rettangolo con angoli arrotondati 3">
            <a:extLst>
              <a:ext uri="{FF2B5EF4-FFF2-40B4-BE49-F238E27FC236}">
                <a16:creationId xmlns:a16="http://schemas.microsoft.com/office/drawing/2014/main" id="{C17C3EB8-A9C4-FC75-BA9A-1949F5926AEC}"/>
              </a:ext>
            </a:extLst>
          </p:cNvPr>
          <p:cNvSpPr/>
          <p:nvPr/>
        </p:nvSpPr>
        <p:spPr>
          <a:xfrm>
            <a:off x="316671" y="2502085"/>
            <a:ext cx="1268700" cy="425400"/>
          </a:xfrm>
          <a:prstGeom prst="wedgeRoundRectCallout">
            <a:avLst>
              <a:gd name="adj1" fmla="val -15819"/>
              <a:gd name="adj2" fmla="val -98245"/>
              <a:gd name="adj3" fmla="val 16667"/>
            </a:avLst>
          </a:prstGeom>
          <a:solidFill>
            <a:schemeClr val="accent1"/>
          </a:solidFill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 noProof="0" dirty="0">
                <a:latin typeface="Calibri"/>
                <a:ea typeface="Calibri"/>
                <a:cs typeface="Calibri"/>
                <a:sym typeface="Calibri"/>
              </a:rPr>
              <a:t>Monochromator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ED0726B-34FD-1315-5FFD-FB88EAEEEE3F}"/>
              </a:ext>
            </a:extLst>
          </p:cNvPr>
          <p:cNvSpPr txBox="1"/>
          <p:nvPr/>
        </p:nvSpPr>
        <p:spPr>
          <a:xfrm>
            <a:off x="8052309" y="2871491"/>
            <a:ext cx="927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noProof="0" dirty="0">
                <a:latin typeface="Calibri" panose="020F0502020204030204" pitchFamily="34" charset="0"/>
                <a:cs typeface="Calibri" panose="020F0502020204030204" pitchFamily="34" charset="0"/>
              </a:rPr>
              <a:t>Wavelength [nm]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FB221F7-8981-DAB7-6397-0DB596E11693}"/>
              </a:ext>
            </a:extLst>
          </p:cNvPr>
          <p:cNvSpPr/>
          <p:nvPr/>
        </p:nvSpPr>
        <p:spPr>
          <a:xfrm>
            <a:off x="3400164" y="1369850"/>
            <a:ext cx="160207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6D4749F-B2DF-8EE1-05AA-0BA263138D8D}"/>
              </a:ext>
            </a:extLst>
          </p:cNvPr>
          <p:cNvSpPr/>
          <p:nvPr/>
        </p:nvSpPr>
        <p:spPr>
          <a:xfrm rot="5400000">
            <a:off x="6165343" y="2503476"/>
            <a:ext cx="95113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B8CBD67-F615-9EB3-5C32-DFE1EB463169}"/>
              </a:ext>
            </a:extLst>
          </p:cNvPr>
          <p:cNvSpPr txBox="1"/>
          <p:nvPr/>
        </p:nvSpPr>
        <p:spPr>
          <a:xfrm rot="16200000">
            <a:off x="3226632" y="555838"/>
            <a:ext cx="5072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noProof="0" dirty="0">
                <a:latin typeface="Calibri" panose="020F0502020204030204" pitchFamily="34" charset="0"/>
                <a:cs typeface="Calibri" panose="020F0502020204030204" pitchFamily="34" charset="0"/>
              </a:rPr>
              <a:t>Counts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FB67CA4-9F47-D4EE-B3CE-9BE7F56E0AE4}"/>
              </a:ext>
            </a:extLst>
          </p:cNvPr>
          <p:cNvSpPr txBox="1"/>
          <p:nvPr/>
        </p:nvSpPr>
        <p:spPr>
          <a:xfrm>
            <a:off x="5245247" y="3005151"/>
            <a:ext cx="1247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noProof="0" dirty="0">
                <a:solidFill>
                  <a:schemeClr val="accent1"/>
                </a:solidFill>
                <a:latin typeface="EB Garamond" panose="00000500000000000000" pitchFamily="2" charset="0"/>
                <a:ea typeface="EB Garamond" panose="00000500000000000000" pitchFamily="2" charset="0"/>
                <a:cs typeface="Calibri" panose="020F0502020204030204" pitchFamily="34" charset="0"/>
              </a:rPr>
              <a:t>Datasheet </a:t>
            </a:r>
            <a:r>
              <a:rPr lang="en-US" sz="1000" noProof="0" dirty="0" err="1">
                <a:solidFill>
                  <a:schemeClr val="accent1"/>
                </a:solidFill>
                <a:latin typeface="EB Garamond" panose="00000500000000000000" pitchFamily="2" charset="0"/>
                <a:ea typeface="EB Garamond" panose="00000500000000000000" pitchFamily="2" charset="0"/>
                <a:cs typeface="Calibri" panose="020F0502020204030204" pitchFamily="34" charset="0"/>
              </a:rPr>
              <a:t>SiPM</a:t>
            </a:r>
            <a:r>
              <a:rPr lang="en-US" sz="1000" noProof="0" dirty="0">
                <a:solidFill>
                  <a:schemeClr val="accent1"/>
                </a:solidFill>
                <a:latin typeface="EB Garamond" panose="00000500000000000000" pitchFamily="2" charset="0"/>
                <a:ea typeface="EB Garamond" panose="00000500000000000000" pitchFamily="2" charset="0"/>
                <a:cs typeface="Calibri" panose="020F0502020204030204" pitchFamily="34" charset="0"/>
              </a:rPr>
              <a:t> Hamamatsu S14161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C738E0FD-7D2A-3F42-AA7F-9F717D9DF26D}"/>
              </a:ext>
            </a:extLst>
          </p:cNvPr>
          <p:cNvCxnSpPr>
            <a:cxnSpLocks/>
          </p:cNvCxnSpPr>
          <p:nvPr/>
        </p:nvCxnSpPr>
        <p:spPr>
          <a:xfrm flipH="1">
            <a:off x="5302954" y="3393395"/>
            <a:ext cx="344313" cy="301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91D43BF-9AD6-500F-295F-53F83268A926}"/>
              </a:ext>
            </a:extLst>
          </p:cNvPr>
          <p:cNvSpPr txBox="1"/>
          <p:nvPr/>
        </p:nvSpPr>
        <p:spPr>
          <a:xfrm>
            <a:off x="4108400" y="4620229"/>
            <a:ext cx="92720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noProof="0" dirty="0">
                <a:latin typeface="Calibri" panose="020F0502020204030204" pitchFamily="34" charset="0"/>
                <a:cs typeface="Calibri" panose="020F0502020204030204" pitchFamily="34" charset="0"/>
              </a:rPr>
              <a:t>Wavelength [nm]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6155929-2D46-3080-6E04-8E653495AA7C}"/>
              </a:ext>
            </a:extLst>
          </p:cNvPr>
          <p:cNvSpPr txBox="1"/>
          <p:nvPr/>
        </p:nvSpPr>
        <p:spPr>
          <a:xfrm rot="16200000">
            <a:off x="2915432" y="3723159"/>
            <a:ext cx="14948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noProof="0" dirty="0">
                <a:latin typeface="Calibri" panose="020F0502020204030204" pitchFamily="34" charset="0"/>
                <a:cs typeface="Calibri" panose="020F0502020204030204" pitchFamily="34" charset="0"/>
              </a:rPr>
              <a:t>Photon Detection Efficiency [%]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/>
          <p:cNvSpPr txBox="1"/>
          <p:nvPr/>
        </p:nvSpPr>
        <p:spPr>
          <a:xfrm>
            <a:off x="184600" y="109425"/>
            <a:ext cx="861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Experimental setup: readout </a:t>
            </a:r>
          </a:p>
        </p:txBody>
      </p:sp>
      <p:sp>
        <p:nvSpPr>
          <p:cNvPr id="158" name="Google Shape;158;p21"/>
          <p:cNvSpPr txBox="1">
            <a:spLocks noGrp="1"/>
          </p:cNvSpPr>
          <p:nvPr>
            <p:ph type="sldNum" idx="12"/>
          </p:nvPr>
        </p:nvSpPr>
        <p:spPr>
          <a:xfrm>
            <a:off x="847245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>
                <a:solidFill>
                  <a:srgbClr val="164BA0"/>
                </a:solidFill>
                <a:latin typeface="EB Garamond"/>
                <a:ea typeface="EB Garamond"/>
                <a:cs typeface="EB Garamond"/>
                <a:sym typeface="EB Garamond"/>
              </a:rPr>
              <a:t>5</a:t>
            </a:fld>
            <a:endParaRPr lang="en-US" noProof="0" dirty="0">
              <a:solidFill>
                <a:srgbClr val="164BA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59" name="Google Shape;159;p21"/>
          <p:cNvSpPr txBox="1"/>
          <p:nvPr/>
        </p:nvSpPr>
        <p:spPr>
          <a:xfrm>
            <a:off x="184600" y="4777350"/>
            <a:ext cx="86148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F. </a:t>
            </a:r>
            <a:r>
              <a:rPr lang="en-US" sz="1000" dirty="0" err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Polleri</a:t>
            </a:r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- </a:t>
            </a:r>
            <a:r>
              <a:rPr lang="en-US" sz="1000" dirty="0">
                <a:latin typeface="EB Garamond" panose="00000500000000000000" pitchFamily="2" charset="0"/>
                <a:ea typeface="EB Garamond" panose="00000500000000000000" pitchFamily="2" charset="0"/>
              </a:rPr>
              <a:t>Tests on the first prototype of the lens-based optical detector for GRAIN</a:t>
            </a:r>
            <a:r>
              <a:rPr lang="en-US" sz="1000" b="1" dirty="0">
                <a:latin typeface="Poly" panose="020B0604020202020204" charset="0"/>
              </a:rPr>
              <a:t> </a:t>
            </a:r>
            <a:r>
              <a:rPr lang="en-US" sz="1000" b="1" dirty="0">
                <a:solidFill>
                  <a:schemeClr val="dk1"/>
                </a:solidFill>
                <a:latin typeface="Poly" panose="020B0604020202020204" charset="0"/>
                <a:sym typeface="Poly"/>
              </a:rPr>
              <a:t>		         	         </a:t>
            </a:r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DUNE-Italia Collab. Meeting 2025</a:t>
            </a:r>
          </a:p>
        </p:txBody>
      </p:sp>
      <p:pic>
        <p:nvPicPr>
          <p:cNvPr id="160" name="Google Shape;16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5600" y="83327"/>
            <a:ext cx="3797258" cy="296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1"/>
          <p:cNvSpPr txBox="1"/>
          <p:nvPr/>
        </p:nvSpPr>
        <p:spPr>
          <a:xfrm>
            <a:off x="184600" y="696450"/>
            <a:ext cx="4459800" cy="3749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The readout consists of:</a:t>
            </a: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oly"/>
              <a:buChar char="●"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16 </a:t>
            </a:r>
            <a:r>
              <a:rPr lang="en-US" sz="15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 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16 (256)  matrix of 3mm </a:t>
            </a:r>
            <a:r>
              <a:rPr lang="en-US" sz="15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 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3mm </a:t>
            </a:r>
            <a:r>
              <a:rPr lang="en-US" sz="1500" noProof="0" dirty="0" err="1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SiPMs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.</a:t>
            </a: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Front</a:t>
            </a:r>
            <a:r>
              <a:rPr lang="en-US" sz="1500" noProof="0" dirty="0">
                <a:solidFill>
                  <a:schemeClr val="dk1"/>
                </a:solidFill>
                <a:latin typeface="Calibri" panose="020F0502020204030204" pitchFamily="34" charset="0"/>
                <a:ea typeface="Poly"/>
                <a:cs typeface="Calibri" panose="020F0502020204030204" pitchFamily="34" charset="0"/>
                <a:sym typeface="Poly"/>
              </a:rPr>
              <a:t>-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end board equipped with </a:t>
            </a:r>
            <a:r>
              <a:rPr lang="en-US" sz="15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8 ALCOR ASICs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, which for each channel allow to: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5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r>
              <a:rPr lang="en-US" sz="1500" b="1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 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Calibri"/>
                <a:cs typeface="Calibri"/>
                <a:sym typeface="Poly"/>
              </a:rPr>
              <a:t>Set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 threshold, gain and offset</a:t>
            </a: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500" b="1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 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Measure the Time of Arrival (</a:t>
            </a:r>
            <a:r>
              <a:rPr lang="en-US" sz="1500" noProof="0" dirty="0" err="1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ToA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)</a:t>
            </a: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500" b="1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 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Measure the Time over Threshold (</a:t>
            </a:r>
            <a:r>
              <a:rPr lang="en-US" sz="1500" noProof="0" dirty="0" err="1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ToT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)</a:t>
            </a: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500" b="1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 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Generate a Test</a:t>
            </a:r>
            <a:r>
              <a:rPr lang="en-US" sz="15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Pulse (TP) signal</a:t>
            </a: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Each chip allows to observe the analogic signal of two channels.</a:t>
            </a: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oly"/>
              <a:buChar char="●"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Acquisition board equipped with an </a:t>
            </a:r>
            <a:r>
              <a:rPr lang="en-US" sz="15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FPGA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.</a:t>
            </a:r>
          </a:p>
        </p:txBody>
      </p:sp>
      <p:pic>
        <p:nvPicPr>
          <p:cNvPr id="163" name="Google Shape;163;p21" title="160-RT-03Dic--00000_copy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3850" y="2865225"/>
            <a:ext cx="4207300" cy="1915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" name="Google Shape;164;p21"/>
          <p:cNvCxnSpPr/>
          <p:nvPr/>
        </p:nvCxnSpPr>
        <p:spPr>
          <a:xfrm>
            <a:off x="6465950" y="3589025"/>
            <a:ext cx="744900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Google Shape;166;p21"/>
          <p:cNvCxnSpPr/>
          <p:nvPr/>
        </p:nvCxnSpPr>
        <p:spPr>
          <a:xfrm rot="10800000">
            <a:off x="6994100" y="3083225"/>
            <a:ext cx="1500" cy="505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67" name="Google Shape;167;p21"/>
          <p:cNvCxnSpPr/>
          <p:nvPr/>
        </p:nvCxnSpPr>
        <p:spPr>
          <a:xfrm rot="10800000">
            <a:off x="6705700" y="3057125"/>
            <a:ext cx="300" cy="531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68" name="Google Shape;168;p21"/>
          <p:cNvSpPr txBox="1"/>
          <p:nvPr/>
        </p:nvSpPr>
        <p:spPr>
          <a:xfrm>
            <a:off x="7139150" y="3393450"/>
            <a:ext cx="83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noProof="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Threshold</a:t>
            </a:r>
          </a:p>
        </p:txBody>
      </p:sp>
      <p:sp>
        <p:nvSpPr>
          <p:cNvPr id="169" name="Google Shape;169;p21"/>
          <p:cNvSpPr txBox="1"/>
          <p:nvPr/>
        </p:nvSpPr>
        <p:spPr>
          <a:xfrm>
            <a:off x="6949950" y="2856983"/>
            <a:ext cx="427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noProof="0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ToT</a:t>
            </a:r>
            <a:endParaRPr lang="en-US" sz="1200" noProof="0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1"/>
          <p:cNvSpPr txBox="1"/>
          <p:nvPr/>
        </p:nvSpPr>
        <p:spPr>
          <a:xfrm>
            <a:off x="5642025" y="3138425"/>
            <a:ext cx="532824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noProof="0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ToA</a:t>
            </a:r>
            <a:endParaRPr lang="en-US" sz="1200" noProof="0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1" name="Google Shape;171;p21"/>
          <p:cNvCxnSpPr/>
          <p:nvPr/>
        </p:nvCxnSpPr>
        <p:spPr>
          <a:xfrm>
            <a:off x="5998350" y="3342600"/>
            <a:ext cx="688800" cy="231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72" name="Google Shape;172;p21" title="PCB_Front_Si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53200" y="335225"/>
            <a:ext cx="1697326" cy="12729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umetto: rettangolo con angoli arrotondati 1">
            <a:extLst>
              <a:ext uri="{FF2B5EF4-FFF2-40B4-BE49-F238E27FC236}">
                <a16:creationId xmlns:a16="http://schemas.microsoft.com/office/drawing/2014/main" id="{AEB84C3C-CFB9-FC18-EFD7-70E91922D98C}"/>
              </a:ext>
            </a:extLst>
          </p:cNvPr>
          <p:cNvSpPr/>
          <p:nvPr/>
        </p:nvSpPr>
        <p:spPr>
          <a:xfrm>
            <a:off x="5255600" y="1242081"/>
            <a:ext cx="836401" cy="393600"/>
          </a:xfrm>
          <a:prstGeom prst="wedgeRoundRectCallout">
            <a:avLst>
              <a:gd name="adj1" fmla="val 32245"/>
              <a:gd name="adj2" fmla="val -63899"/>
              <a:gd name="adj3" fmla="val 16667"/>
            </a:avLst>
          </a:prstGeom>
          <a:solidFill>
            <a:schemeClr val="accent1"/>
          </a:solidFill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 noProof="0" dirty="0" err="1">
                <a:latin typeface="Calibri"/>
                <a:ea typeface="Calibri"/>
                <a:cs typeface="Calibri"/>
                <a:sym typeface="Calibri"/>
              </a:rPr>
              <a:t>SiPM</a:t>
            </a:r>
            <a:r>
              <a:rPr lang="en-US" sz="1200" noProof="0" dirty="0">
                <a:latin typeface="Calibri"/>
                <a:ea typeface="Calibri"/>
                <a:cs typeface="Calibri"/>
                <a:sym typeface="Calibri"/>
              </a:rPr>
              <a:t> matrix</a:t>
            </a:r>
          </a:p>
        </p:txBody>
      </p:sp>
      <p:sp>
        <p:nvSpPr>
          <p:cNvPr id="3" name="Fumetto: rettangolo con angoli arrotondati 2">
            <a:extLst>
              <a:ext uri="{FF2B5EF4-FFF2-40B4-BE49-F238E27FC236}">
                <a16:creationId xmlns:a16="http://schemas.microsoft.com/office/drawing/2014/main" id="{5ABEC8A2-8C4A-3AEF-C3EE-D7E703FBC98D}"/>
              </a:ext>
            </a:extLst>
          </p:cNvPr>
          <p:cNvSpPr/>
          <p:nvPr/>
        </p:nvSpPr>
        <p:spPr>
          <a:xfrm>
            <a:off x="6268950" y="2367978"/>
            <a:ext cx="870200" cy="401525"/>
          </a:xfrm>
          <a:prstGeom prst="wedgeRoundRectCallout">
            <a:avLst>
              <a:gd name="adj1" fmla="val -67415"/>
              <a:gd name="adj2" fmla="val -48395"/>
              <a:gd name="adj3" fmla="val 16667"/>
            </a:avLst>
          </a:prstGeom>
          <a:solidFill>
            <a:schemeClr val="accent1"/>
          </a:solidFill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 noProof="0" dirty="0">
                <a:latin typeface="Calibri"/>
                <a:ea typeface="Calibri"/>
                <a:cs typeface="Calibri"/>
                <a:sym typeface="Calibri"/>
              </a:rPr>
              <a:t>Front-end board</a:t>
            </a:r>
          </a:p>
        </p:txBody>
      </p:sp>
      <p:sp>
        <p:nvSpPr>
          <p:cNvPr id="4" name="Fumetto: rettangolo con angoli arrotondati 3">
            <a:extLst>
              <a:ext uri="{FF2B5EF4-FFF2-40B4-BE49-F238E27FC236}">
                <a16:creationId xmlns:a16="http://schemas.microsoft.com/office/drawing/2014/main" id="{40E0CB51-0BFD-5F45-3E9B-409BF39E73A4}"/>
              </a:ext>
            </a:extLst>
          </p:cNvPr>
          <p:cNvSpPr/>
          <p:nvPr/>
        </p:nvSpPr>
        <p:spPr>
          <a:xfrm>
            <a:off x="7492276" y="1197329"/>
            <a:ext cx="688801" cy="338701"/>
          </a:xfrm>
          <a:prstGeom prst="wedgeRoundRectCallout">
            <a:avLst>
              <a:gd name="adj1" fmla="val 30178"/>
              <a:gd name="adj2" fmla="val 71249"/>
              <a:gd name="adj3" fmla="val 16667"/>
            </a:avLst>
          </a:prstGeom>
          <a:solidFill>
            <a:schemeClr val="accent1"/>
          </a:solidFill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 noProof="0" dirty="0">
                <a:latin typeface="Calibri"/>
                <a:ea typeface="Calibri"/>
                <a:cs typeface="Calibri"/>
                <a:sym typeface="Calibri"/>
              </a:rPr>
              <a:t>FPGA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D55D6078-46BF-A3F9-D967-3589BB01B8E5}"/>
              </a:ext>
            </a:extLst>
          </p:cNvPr>
          <p:cNvCxnSpPr/>
          <p:nvPr/>
        </p:nvCxnSpPr>
        <p:spPr>
          <a:xfrm>
            <a:off x="6637867" y="4328583"/>
            <a:ext cx="63923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F600CED7-2F89-A197-A7CC-71CFC307FA84}"/>
              </a:ext>
            </a:extLst>
          </p:cNvPr>
          <p:cNvCxnSpPr/>
          <p:nvPr/>
        </p:nvCxnSpPr>
        <p:spPr>
          <a:xfrm>
            <a:off x="5353200" y="3342600"/>
            <a:ext cx="0" cy="24642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C275126-9E8E-FFE6-BBCA-6ED8EA568B85}"/>
              </a:ext>
            </a:extLst>
          </p:cNvPr>
          <p:cNvSpPr txBox="1"/>
          <p:nvPr/>
        </p:nvSpPr>
        <p:spPr>
          <a:xfrm>
            <a:off x="4768508" y="3342804"/>
            <a:ext cx="5854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noProof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mV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E420621-374E-CEFF-E34B-E7EECDCFFD10}"/>
              </a:ext>
            </a:extLst>
          </p:cNvPr>
          <p:cNvSpPr txBox="1"/>
          <p:nvPr/>
        </p:nvSpPr>
        <p:spPr>
          <a:xfrm>
            <a:off x="6757749" y="4318939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noProof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000" noProof="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μs</a:t>
            </a:r>
            <a:endParaRPr lang="en-US" sz="1000" noProof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CE9C9EAC-0F63-C77A-AE1F-BCFF54ACD65B}"/>
              </a:ext>
            </a:extLst>
          </p:cNvPr>
          <p:cNvCxnSpPr>
            <a:cxnSpLocks/>
          </p:cNvCxnSpPr>
          <p:nvPr/>
        </p:nvCxnSpPr>
        <p:spPr>
          <a:xfrm>
            <a:off x="6705700" y="3046227"/>
            <a:ext cx="2884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256F343-E316-581D-44AE-09213A26A9D3}"/>
              </a:ext>
            </a:extLst>
          </p:cNvPr>
          <p:cNvSpPr txBox="1"/>
          <p:nvPr/>
        </p:nvSpPr>
        <p:spPr>
          <a:xfrm>
            <a:off x="3943461" y="117702"/>
            <a:ext cx="1257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>
                <a:solidFill>
                  <a:schemeClr val="accent1"/>
                </a:solidFill>
                <a:latin typeface="Poly" panose="020B0604020202020204" charset="0"/>
              </a:rPr>
              <a:t>Designed</a:t>
            </a:r>
            <a:r>
              <a:rPr lang="it-IT" sz="1200" dirty="0">
                <a:solidFill>
                  <a:schemeClr val="accent1"/>
                </a:solidFill>
                <a:latin typeface="Poly" panose="020B0604020202020204" charset="0"/>
              </a:rPr>
              <a:t> by Bologna group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356F3B1C-9509-B8B0-6A53-647FECAFF575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3253268" y="348535"/>
            <a:ext cx="690193" cy="14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9348" y="2329504"/>
            <a:ext cx="2554886" cy="2420228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2"/>
          <p:cNvSpPr txBox="1"/>
          <p:nvPr/>
        </p:nvSpPr>
        <p:spPr>
          <a:xfrm>
            <a:off x="184600" y="83793"/>
            <a:ext cx="8442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C</a:t>
            </a:r>
            <a:r>
              <a:rPr lang="en-US" sz="1800" b="1" noProof="0" dirty="0" err="1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alibration</a:t>
            </a:r>
            <a:r>
              <a:rPr lang="en-US" sz="18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 of the readout </a:t>
            </a:r>
            <a:r>
              <a:rPr lang="en-US" sz="1800" b="1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with the </a:t>
            </a:r>
            <a:r>
              <a:rPr lang="en-US" sz="18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Test</a:t>
            </a:r>
            <a:r>
              <a:rPr lang="en-US" sz="1800" b="1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Pulse</a:t>
            </a:r>
          </a:p>
        </p:txBody>
      </p:sp>
      <p:sp>
        <p:nvSpPr>
          <p:cNvPr id="182" name="Google Shape;182;p22"/>
          <p:cNvSpPr txBox="1">
            <a:spLocks noGrp="1"/>
          </p:cNvSpPr>
          <p:nvPr>
            <p:ph type="sldNum" idx="12"/>
          </p:nvPr>
        </p:nvSpPr>
        <p:spPr>
          <a:xfrm>
            <a:off x="847245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>
                <a:solidFill>
                  <a:srgbClr val="164BA0"/>
                </a:solidFill>
                <a:latin typeface="EB Garamond"/>
                <a:ea typeface="EB Garamond"/>
                <a:cs typeface="EB Garamond"/>
                <a:sym typeface="EB Garamond"/>
              </a:rPr>
              <a:t>6</a:t>
            </a:fld>
            <a:endParaRPr lang="en-US" noProof="0" dirty="0">
              <a:solidFill>
                <a:srgbClr val="164BA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83" name="Google Shape;183;p22"/>
          <p:cNvSpPr txBox="1"/>
          <p:nvPr/>
        </p:nvSpPr>
        <p:spPr>
          <a:xfrm>
            <a:off x="184600" y="4777350"/>
            <a:ext cx="86148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F. </a:t>
            </a:r>
            <a:r>
              <a:rPr lang="en-US" sz="1000" dirty="0" err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Polleri</a:t>
            </a:r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- </a:t>
            </a:r>
            <a:r>
              <a:rPr lang="en-US" sz="1000" dirty="0">
                <a:latin typeface="EB Garamond" panose="00000500000000000000" pitchFamily="2" charset="0"/>
                <a:ea typeface="EB Garamond" panose="00000500000000000000" pitchFamily="2" charset="0"/>
              </a:rPr>
              <a:t>Tests on the first prototype of the lens-based optical detector for GRAIN</a:t>
            </a:r>
            <a:r>
              <a:rPr lang="en-US" sz="1000" b="1" dirty="0">
                <a:latin typeface="Poly" panose="020B0604020202020204" charset="0"/>
              </a:rPr>
              <a:t> </a:t>
            </a:r>
            <a:r>
              <a:rPr lang="en-US" sz="1000" b="1" dirty="0">
                <a:solidFill>
                  <a:schemeClr val="dk1"/>
                </a:solidFill>
                <a:latin typeface="Poly" panose="020B0604020202020204" charset="0"/>
                <a:sym typeface="Poly"/>
              </a:rPr>
              <a:t>		         	         </a:t>
            </a:r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DUNE-Italia Collab. Meeting 2025</a:t>
            </a:r>
          </a:p>
        </p:txBody>
      </p:sp>
      <p:sp>
        <p:nvSpPr>
          <p:cNvPr id="184" name="Google Shape;184;p22"/>
          <p:cNvSpPr txBox="1"/>
          <p:nvPr/>
        </p:nvSpPr>
        <p:spPr>
          <a:xfrm>
            <a:off x="184600" y="497160"/>
            <a:ext cx="8562208" cy="1774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The objective of the tests with the TP was to study the behavior of the readout independently of the </a:t>
            </a:r>
            <a:r>
              <a:rPr lang="en-US" sz="1500" noProof="0" dirty="0" err="1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SiPMs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.</a:t>
            </a:r>
            <a:endParaRPr lang="en-US" sz="1500" dirty="0">
              <a:solidFill>
                <a:schemeClr val="dk1"/>
              </a:solidFill>
              <a:latin typeface="Poly"/>
              <a:ea typeface="Poly"/>
              <a:cs typeface="Poly"/>
              <a:sym typeface="Poly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We observed a </a:t>
            </a:r>
            <a:r>
              <a:rPr lang="en-US" sz="15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lack of stability and reproducibility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:</a:t>
            </a:r>
          </a:p>
          <a:p>
            <a:pPr lvl="0"/>
            <a:r>
              <a:rPr lang="en-US" sz="1500" dirty="0">
                <a:latin typeface="Poly" panose="020B0604020202020204" charset="0"/>
              </a:rPr>
              <a:t>performing several measurements under the same conditions may produce varying results such that channels that previously detected a certain number of signals may record a different number.</a:t>
            </a:r>
          </a:p>
          <a:p>
            <a:pPr lvl="0">
              <a:spcBef>
                <a:spcPts val="800"/>
              </a:spcBef>
            </a:pPr>
            <a:r>
              <a:rPr lang="en-US" sz="1500" dirty="0">
                <a:latin typeface="Poly" panose="020B0604020202020204" charset="0"/>
              </a:rPr>
              <a:t>Another problem was that with a single acquisition </a:t>
            </a:r>
            <a:r>
              <a:rPr lang="en-US" sz="1500" b="1" dirty="0">
                <a:latin typeface="Poly" panose="020B0604020202020204" charset="0"/>
              </a:rPr>
              <a:t>many channels do not register any count</a:t>
            </a:r>
            <a:r>
              <a:rPr lang="en-US" sz="1500" dirty="0">
                <a:latin typeface="Poly" panose="020B0604020202020204" charset="0"/>
              </a:rPr>
              <a:t>:</a:t>
            </a:r>
          </a:p>
        </p:txBody>
      </p:sp>
      <p:sp>
        <p:nvSpPr>
          <p:cNvPr id="3" name="Fumetto: rettangolo con angoli arrotondati 2">
            <a:extLst>
              <a:ext uri="{FF2B5EF4-FFF2-40B4-BE49-F238E27FC236}">
                <a16:creationId xmlns:a16="http://schemas.microsoft.com/office/drawing/2014/main" id="{E2657EAC-3B6C-B774-1D48-B4E49A4CD2BC}"/>
              </a:ext>
            </a:extLst>
          </p:cNvPr>
          <p:cNvSpPr/>
          <p:nvPr/>
        </p:nvSpPr>
        <p:spPr>
          <a:xfrm>
            <a:off x="687847" y="3342817"/>
            <a:ext cx="1411501" cy="393601"/>
          </a:xfrm>
          <a:prstGeom prst="wedgeRoundRectCallout">
            <a:avLst>
              <a:gd name="adj1" fmla="val 62512"/>
              <a:gd name="adj2" fmla="val 31671"/>
              <a:gd name="adj3" fmla="val 16667"/>
            </a:avLst>
          </a:prstGeom>
          <a:solidFill>
            <a:schemeClr val="accent1"/>
          </a:solidFill>
          <a:ln w="63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 noProof="0" dirty="0">
                <a:latin typeface="Calibri"/>
                <a:ea typeface="Calibri"/>
                <a:cs typeface="Calibri"/>
                <a:sym typeface="Calibri"/>
              </a:rPr>
              <a:t>Result of a single acquisition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7707560-FBF0-EC59-69D5-6BF9DB0B6A9B}"/>
              </a:ext>
            </a:extLst>
          </p:cNvPr>
          <p:cNvSpPr txBox="1"/>
          <p:nvPr/>
        </p:nvSpPr>
        <p:spPr>
          <a:xfrm>
            <a:off x="4572000" y="2871525"/>
            <a:ext cx="36866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Poly" panose="020B0604020202020204" charset="0"/>
              </a:rPr>
              <a:t>This plot shows the map of the 256 channels that make up the </a:t>
            </a:r>
            <a:r>
              <a:rPr lang="en-US" sz="1500" dirty="0" err="1">
                <a:latin typeface="Poly" panose="020B0604020202020204" charset="0"/>
              </a:rPr>
              <a:t>SiPM</a:t>
            </a:r>
            <a:r>
              <a:rPr lang="en-US" sz="1500" dirty="0">
                <a:latin typeface="Poly" panose="020B0604020202020204" charset="0"/>
              </a:rPr>
              <a:t> matrix. </a:t>
            </a:r>
          </a:p>
          <a:p>
            <a:r>
              <a:rPr lang="en-US" sz="1500" dirty="0">
                <a:latin typeface="Poly" panose="020B0604020202020204" charset="0"/>
              </a:rPr>
              <a:t>The number of TP signals recorded in a single acquisition is indicated for each channel. </a:t>
            </a:r>
          </a:p>
          <a:p>
            <a:r>
              <a:rPr lang="en-US" sz="1500" dirty="0">
                <a:latin typeface="Poly" panose="020B0604020202020204" charset="0"/>
              </a:rPr>
              <a:t>The expected number of TP signals was 5.</a:t>
            </a:r>
            <a:endParaRPr lang="it-IT" sz="1500" dirty="0">
              <a:latin typeface="Poly" panose="020B060402020202020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5C70E39F-A82B-82C0-8369-F02A2ADA7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2" title="isto_signal_sum_update_11Nov_TP.png">
            <a:extLst>
              <a:ext uri="{FF2B5EF4-FFF2-40B4-BE49-F238E27FC236}">
                <a16:creationId xmlns:a16="http://schemas.microsoft.com/office/drawing/2014/main" id="{8F65CB0E-40B5-7D68-7B1F-2CC2AB74625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9622" y="2627012"/>
            <a:ext cx="2326978" cy="2247138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2">
            <a:extLst>
              <a:ext uri="{FF2B5EF4-FFF2-40B4-BE49-F238E27FC236}">
                <a16:creationId xmlns:a16="http://schemas.microsoft.com/office/drawing/2014/main" id="{20E12CFF-83D5-F5A3-7652-0302DF7B89A8}"/>
              </a:ext>
            </a:extLst>
          </p:cNvPr>
          <p:cNvSpPr txBox="1"/>
          <p:nvPr/>
        </p:nvSpPr>
        <p:spPr>
          <a:xfrm>
            <a:off x="184600" y="42432"/>
            <a:ext cx="8442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C</a:t>
            </a:r>
            <a:r>
              <a:rPr lang="en-US" sz="1800" b="1" noProof="0" dirty="0" err="1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alibration</a:t>
            </a:r>
            <a:r>
              <a:rPr lang="en-US" sz="18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 of the readout </a:t>
            </a:r>
            <a:r>
              <a:rPr lang="en-US" sz="1800" b="1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with the </a:t>
            </a:r>
            <a:r>
              <a:rPr lang="en-US" sz="18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Test</a:t>
            </a:r>
            <a:r>
              <a:rPr lang="en-US" sz="1800" b="1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Pulse</a:t>
            </a:r>
          </a:p>
        </p:txBody>
      </p:sp>
      <p:sp>
        <p:nvSpPr>
          <p:cNvPr id="182" name="Google Shape;182;p22">
            <a:extLst>
              <a:ext uri="{FF2B5EF4-FFF2-40B4-BE49-F238E27FC236}">
                <a16:creationId xmlns:a16="http://schemas.microsoft.com/office/drawing/2014/main" id="{0E7C94E2-626D-A6C8-CE05-4442AA6B326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>
                <a:solidFill>
                  <a:srgbClr val="164BA0"/>
                </a:solidFill>
                <a:latin typeface="EB Garamond"/>
                <a:ea typeface="EB Garamond"/>
                <a:cs typeface="EB Garamond"/>
                <a:sym typeface="EB Garamond"/>
              </a:rPr>
              <a:t>7</a:t>
            </a:fld>
            <a:endParaRPr lang="en-US" noProof="0" dirty="0">
              <a:solidFill>
                <a:srgbClr val="164BA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83" name="Google Shape;183;p22">
            <a:extLst>
              <a:ext uri="{FF2B5EF4-FFF2-40B4-BE49-F238E27FC236}">
                <a16:creationId xmlns:a16="http://schemas.microsoft.com/office/drawing/2014/main" id="{A5615C68-AE77-9038-F27D-BA70735BE163}"/>
              </a:ext>
            </a:extLst>
          </p:cNvPr>
          <p:cNvSpPr txBox="1"/>
          <p:nvPr/>
        </p:nvSpPr>
        <p:spPr>
          <a:xfrm>
            <a:off x="184600" y="4777350"/>
            <a:ext cx="86148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F. </a:t>
            </a:r>
            <a:r>
              <a:rPr lang="en-US" sz="1000" dirty="0" err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Polleri</a:t>
            </a:r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- </a:t>
            </a:r>
            <a:r>
              <a:rPr lang="en-US" sz="1000" dirty="0">
                <a:latin typeface="EB Garamond" panose="00000500000000000000" pitchFamily="2" charset="0"/>
                <a:ea typeface="EB Garamond" panose="00000500000000000000" pitchFamily="2" charset="0"/>
              </a:rPr>
              <a:t>Tests on the first prototype of the lens-based optical detector for GRAIN</a:t>
            </a:r>
            <a:r>
              <a:rPr lang="en-US" sz="1000" b="1" dirty="0">
                <a:latin typeface="Poly" panose="020B0604020202020204" charset="0"/>
              </a:rPr>
              <a:t> </a:t>
            </a:r>
            <a:r>
              <a:rPr lang="en-US" sz="1000" b="1" dirty="0">
                <a:solidFill>
                  <a:schemeClr val="dk1"/>
                </a:solidFill>
                <a:latin typeface="Poly" panose="020B0604020202020204" charset="0"/>
                <a:sym typeface="Poly"/>
              </a:rPr>
              <a:t>		         	         </a:t>
            </a:r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DUNE-Italia Collab. Meeting 2025</a:t>
            </a:r>
          </a:p>
        </p:txBody>
      </p:sp>
      <p:sp>
        <p:nvSpPr>
          <p:cNvPr id="184" name="Google Shape;184;p22">
            <a:extLst>
              <a:ext uri="{FF2B5EF4-FFF2-40B4-BE49-F238E27FC236}">
                <a16:creationId xmlns:a16="http://schemas.microsoft.com/office/drawing/2014/main" id="{3A1B270E-19E3-F77B-DE0D-BD1068BD971C}"/>
              </a:ext>
            </a:extLst>
          </p:cNvPr>
          <p:cNvSpPr txBox="1"/>
          <p:nvPr/>
        </p:nvSpPr>
        <p:spPr>
          <a:xfrm>
            <a:off x="184600" y="441813"/>
            <a:ext cx="4716000" cy="4370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500" dirty="0">
                <a:latin typeface="Poly" panose="020B0604020202020204" charset="0"/>
              </a:rPr>
              <a:t>We studied the behavior of the channels as the threshold varies.</a:t>
            </a:r>
          </a:p>
          <a:p>
            <a:endParaRPr lang="en-US" sz="1500" dirty="0">
              <a:latin typeface="Poly" panose="020B0604020202020204" charset="0"/>
            </a:endParaRPr>
          </a:p>
          <a:p>
            <a:r>
              <a:rPr lang="en-US" sz="1500" dirty="0">
                <a:latin typeface="Poly" panose="020B0604020202020204" charset="0"/>
              </a:rPr>
              <a:t>We observed that each channel</a:t>
            </a:r>
            <a:r>
              <a:rPr lang="en-US" sz="1600" dirty="0"/>
              <a:t> </a:t>
            </a:r>
            <a:r>
              <a:rPr lang="en-US" sz="1500" dirty="0">
                <a:latin typeface="Poly" panose="020B0604020202020204" charset="0"/>
              </a:rPr>
              <a:t>behaves differently precisely because of the instability issues in the electronics.</a:t>
            </a:r>
            <a:endParaRPr lang="en-US" sz="1500" dirty="0">
              <a:solidFill>
                <a:schemeClr val="dk1"/>
              </a:solidFill>
              <a:latin typeface="Poly" panose="020B0604020202020204" charset="0"/>
              <a:ea typeface="Poly"/>
              <a:cs typeface="Poly"/>
              <a:sym typeface="Poly"/>
            </a:endParaRPr>
          </a:p>
          <a:p>
            <a:pPr lvl="0"/>
            <a:endParaRPr lang="en-US" sz="1500" noProof="0" dirty="0">
              <a:solidFill>
                <a:schemeClr val="dk1"/>
              </a:solidFill>
              <a:latin typeface="Poly" panose="020B0604020202020204" charset="0"/>
              <a:ea typeface="Poly"/>
              <a:cs typeface="Poly"/>
              <a:sym typeface="Poly"/>
            </a:endParaRPr>
          </a:p>
          <a:p>
            <a:pPr lvl="0"/>
            <a:r>
              <a:rPr lang="en-US" sz="1500" dirty="0">
                <a:latin typeface="Poly" panose="020B0604020202020204" charset="0"/>
              </a:rPr>
              <a:t>We therefore defined a procedure based on a “</a:t>
            </a:r>
            <a:r>
              <a:rPr lang="en-US" sz="1500" b="1" dirty="0">
                <a:latin typeface="Poly" panose="020B0604020202020204" charset="0"/>
              </a:rPr>
              <a:t>threshold scan</a:t>
            </a:r>
            <a:r>
              <a:rPr lang="en-US" sz="1500" dirty="0">
                <a:latin typeface="Poly" panose="020B0604020202020204" charset="0"/>
              </a:rPr>
              <a:t>”: a series of acquisitions is repeated, changing the threshold value each time and then the obtained results are overlaid.</a:t>
            </a:r>
          </a:p>
          <a:p>
            <a:pPr lvl="0"/>
            <a:endParaRPr lang="en-US" sz="1500" dirty="0">
              <a:latin typeface="Poly" panose="020B0604020202020204" charset="0"/>
            </a:endParaRPr>
          </a:p>
          <a:p>
            <a:pPr lvl="0"/>
            <a:r>
              <a:rPr lang="en-US" sz="1500" dirty="0">
                <a:latin typeface="Poly" panose="020B0604020202020204" charset="0"/>
              </a:rPr>
              <a:t>In this way, almost all channels show at least one count, but this value is no longer a meaningful information.</a:t>
            </a:r>
          </a:p>
          <a:p>
            <a:pPr lvl="0"/>
            <a:endParaRPr lang="en-US" sz="1600" b="1" dirty="0"/>
          </a:p>
          <a:p>
            <a:r>
              <a:rPr lang="en-US" sz="1500" dirty="0">
                <a:latin typeface="Poly" panose="020B0604020202020204" charset="0"/>
              </a:rPr>
              <a:t>The threshold scan became the </a:t>
            </a:r>
            <a:r>
              <a:rPr lang="en-US" sz="1500" b="1" dirty="0">
                <a:latin typeface="Poly" panose="020B0604020202020204" charset="0"/>
              </a:rPr>
              <a:t>standard procedure </a:t>
            </a:r>
            <a:r>
              <a:rPr lang="en-US" sz="1500" dirty="0">
                <a:latin typeface="Poly" panose="020B0604020202020204" charset="0"/>
              </a:rPr>
              <a:t>we used to acquire the light signals as well.</a:t>
            </a:r>
          </a:p>
        </p:txBody>
      </p:sp>
      <p:pic>
        <p:nvPicPr>
          <p:cNvPr id="185" name="Google Shape;185;p22" title="isto summary new 11Nov TP.JPG">
            <a:extLst>
              <a:ext uri="{FF2B5EF4-FFF2-40B4-BE49-F238E27FC236}">
                <a16:creationId xmlns:a16="http://schemas.microsoft.com/office/drawing/2014/main" id="{D973060F-CC58-EAC2-C596-9A4C81BD730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6056" y="208282"/>
            <a:ext cx="3583344" cy="24461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umetto: rettangolo con angoli arrotondati 3">
            <a:extLst>
              <a:ext uri="{FF2B5EF4-FFF2-40B4-BE49-F238E27FC236}">
                <a16:creationId xmlns:a16="http://schemas.microsoft.com/office/drawing/2014/main" id="{E7483965-D4D4-FEDC-781E-6FAAD618EE54}"/>
              </a:ext>
            </a:extLst>
          </p:cNvPr>
          <p:cNvSpPr/>
          <p:nvPr/>
        </p:nvSpPr>
        <p:spPr>
          <a:xfrm>
            <a:off x="4888121" y="3553780"/>
            <a:ext cx="1411501" cy="393602"/>
          </a:xfrm>
          <a:prstGeom prst="wedgeRoundRectCallout">
            <a:avLst>
              <a:gd name="adj1" fmla="val 62169"/>
              <a:gd name="adj2" fmla="val 39107"/>
              <a:gd name="adj3" fmla="val 16667"/>
            </a:avLst>
          </a:prstGeom>
          <a:solidFill>
            <a:schemeClr val="accent1"/>
          </a:solidFill>
          <a:ln w="63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Calibri"/>
                <a:ea typeface="Calibri"/>
                <a:cs typeface="Calibri"/>
                <a:sym typeface="Calibri"/>
              </a:rPr>
              <a:t>Overlay</a:t>
            </a:r>
            <a:r>
              <a:rPr lang="en-US" sz="1200" noProof="0" dirty="0">
                <a:latin typeface="Calibri"/>
                <a:ea typeface="Calibri"/>
                <a:cs typeface="Calibri"/>
                <a:sym typeface="Calibri"/>
              </a:rPr>
              <a:t> of ∼50 acquisitions</a:t>
            </a:r>
          </a:p>
        </p:txBody>
      </p:sp>
    </p:spTree>
    <p:extLst>
      <p:ext uri="{BB962C8B-B14F-4D97-AF65-F5344CB8AC3E}">
        <p14:creationId xmlns:p14="http://schemas.microsoft.com/office/powerpoint/2010/main" val="3690387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3" title="160-RT-03Dic--00000_copy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0725" y="2857375"/>
            <a:ext cx="4207300" cy="191552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3"/>
          <p:cNvSpPr txBox="1"/>
          <p:nvPr/>
        </p:nvSpPr>
        <p:spPr>
          <a:xfrm>
            <a:off x="184600" y="70725"/>
            <a:ext cx="6348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Tests with artificial light source</a:t>
            </a:r>
          </a:p>
        </p:txBody>
      </p:sp>
      <p:sp>
        <p:nvSpPr>
          <p:cNvPr id="194" name="Google Shape;194;p23"/>
          <p:cNvSpPr txBox="1">
            <a:spLocks noGrp="1"/>
          </p:cNvSpPr>
          <p:nvPr>
            <p:ph type="sldNum" idx="12"/>
          </p:nvPr>
        </p:nvSpPr>
        <p:spPr>
          <a:xfrm>
            <a:off x="847245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>
                <a:solidFill>
                  <a:srgbClr val="164BA0"/>
                </a:solidFill>
                <a:latin typeface="EB Garamond"/>
                <a:ea typeface="EB Garamond"/>
                <a:cs typeface="EB Garamond"/>
                <a:sym typeface="EB Garamond"/>
              </a:rPr>
              <a:t>8</a:t>
            </a:fld>
            <a:endParaRPr lang="en-US" noProof="0" dirty="0">
              <a:solidFill>
                <a:srgbClr val="164BA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95" name="Google Shape;195;p23"/>
          <p:cNvSpPr txBox="1"/>
          <p:nvPr/>
        </p:nvSpPr>
        <p:spPr>
          <a:xfrm>
            <a:off x="183725" y="4777350"/>
            <a:ext cx="86148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F. </a:t>
            </a:r>
            <a:r>
              <a:rPr lang="en-US" sz="1000" dirty="0" err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Polleri</a:t>
            </a:r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- </a:t>
            </a:r>
            <a:r>
              <a:rPr lang="en-US" sz="1000" dirty="0">
                <a:latin typeface="EB Garamond" panose="00000500000000000000" pitchFamily="2" charset="0"/>
                <a:ea typeface="EB Garamond" panose="00000500000000000000" pitchFamily="2" charset="0"/>
              </a:rPr>
              <a:t>Tests on the first prototype of the lens-based optical detector for GRAIN</a:t>
            </a:r>
            <a:r>
              <a:rPr lang="en-US" sz="1000" b="1" dirty="0">
                <a:latin typeface="Poly" panose="020B0604020202020204" charset="0"/>
              </a:rPr>
              <a:t> </a:t>
            </a:r>
            <a:r>
              <a:rPr lang="en-US" sz="1000" b="1" dirty="0">
                <a:solidFill>
                  <a:schemeClr val="dk1"/>
                </a:solidFill>
                <a:latin typeface="Poly" panose="020B0604020202020204" charset="0"/>
                <a:sym typeface="Poly"/>
              </a:rPr>
              <a:t>		         	         </a:t>
            </a:r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DUNE-Italia Collab. Meeting 2025</a:t>
            </a:r>
          </a:p>
        </p:txBody>
      </p:sp>
      <p:pic>
        <p:nvPicPr>
          <p:cNvPr id="196" name="Google Shape;196;p23" title="isto_signal_sum_18dic_rt_ne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725" y="1109000"/>
            <a:ext cx="1764699" cy="169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3" title="isto_signal_sum_18_19dic_cold_ne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8823" y="1116597"/>
            <a:ext cx="1764699" cy="169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3" title="isto_signal_sum 12feb rt light DX UP new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0213" y="2854337"/>
            <a:ext cx="1711725" cy="169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3" title="isto_signal_sum 14feb cold all new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87040" y="2823923"/>
            <a:ext cx="1764700" cy="1760602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3"/>
          <p:cNvSpPr txBox="1"/>
          <p:nvPr/>
        </p:nvSpPr>
        <p:spPr>
          <a:xfrm>
            <a:off x="2371045" y="487000"/>
            <a:ext cx="1561354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noProof="0" dirty="0">
                <a:solidFill>
                  <a:srgbClr val="7CAED5"/>
                </a:solidFill>
                <a:latin typeface="Poly"/>
                <a:ea typeface="Poly"/>
                <a:cs typeface="Poly"/>
                <a:sym typeface="Poly"/>
              </a:rPr>
              <a:t>In liquid nitrogen(77 K)</a:t>
            </a:r>
          </a:p>
        </p:txBody>
      </p:sp>
      <p:sp>
        <p:nvSpPr>
          <p:cNvPr id="201" name="Google Shape;201;p23"/>
          <p:cNvSpPr txBox="1"/>
          <p:nvPr/>
        </p:nvSpPr>
        <p:spPr>
          <a:xfrm>
            <a:off x="3563826" y="1625130"/>
            <a:ext cx="10941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Light at 1 cm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from</a:t>
            </a:r>
            <a:r>
              <a:rPr lang="en-US" sz="12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 </a:t>
            </a:r>
            <a:r>
              <a:rPr lang="en-US" sz="1200" noProof="0" dirty="0" err="1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SiPMs</a:t>
            </a:r>
            <a:endParaRPr lang="en-US" sz="1200" noProof="0" dirty="0">
              <a:solidFill>
                <a:schemeClr val="dk1"/>
              </a:solidFill>
              <a:latin typeface="Poly"/>
              <a:ea typeface="Poly"/>
              <a:cs typeface="Poly"/>
              <a:sym typeface="Poly"/>
            </a:endParaRPr>
          </a:p>
        </p:txBody>
      </p:sp>
      <p:sp>
        <p:nvSpPr>
          <p:cNvPr id="202" name="Google Shape;202;p23"/>
          <p:cNvSpPr txBox="1"/>
          <p:nvPr/>
        </p:nvSpPr>
        <p:spPr>
          <a:xfrm>
            <a:off x="3587833" y="3369644"/>
            <a:ext cx="1150699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Light at 10 cm </a:t>
            </a:r>
            <a:r>
              <a:rPr lang="en-US" sz="120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from</a:t>
            </a:r>
            <a:r>
              <a:rPr lang="en-US" sz="12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 </a:t>
            </a:r>
            <a:r>
              <a:rPr lang="en-US" sz="1200" noProof="0" dirty="0" err="1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SiPMs</a:t>
            </a:r>
            <a:endParaRPr lang="en-US" sz="1200" noProof="0" dirty="0">
              <a:solidFill>
                <a:schemeClr val="dk1"/>
              </a:solidFill>
              <a:latin typeface="Poly"/>
              <a:ea typeface="Poly"/>
              <a:cs typeface="Poly"/>
              <a:sym typeface="Poly"/>
            </a:endParaRPr>
          </a:p>
        </p:txBody>
      </p:sp>
      <p:pic>
        <p:nvPicPr>
          <p:cNvPr id="203" name="Google Shape;203;p23" title="All_data_14feb_rt_U1_S44_R2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81040" y="793862"/>
            <a:ext cx="2965760" cy="20225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4" name="Google Shape;204;p23"/>
          <p:cNvCxnSpPr/>
          <p:nvPr/>
        </p:nvCxnSpPr>
        <p:spPr>
          <a:xfrm flipH="1">
            <a:off x="6841022" y="793862"/>
            <a:ext cx="600" cy="191700"/>
          </a:xfrm>
          <a:prstGeom prst="straightConnector1">
            <a:avLst/>
          </a:prstGeom>
          <a:noFill/>
          <a:ln w="80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5" name="Google Shape;205;p23"/>
          <p:cNvCxnSpPr/>
          <p:nvPr/>
        </p:nvCxnSpPr>
        <p:spPr>
          <a:xfrm flipH="1">
            <a:off x="7749439" y="793862"/>
            <a:ext cx="600" cy="191700"/>
          </a:xfrm>
          <a:prstGeom prst="straightConnector1">
            <a:avLst/>
          </a:prstGeom>
          <a:noFill/>
          <a:ln w="80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6" name="Google Shape;206;p23"/>
          <p:cNvCxnSpPr/>
          <p:nvPr/>
        </p:nvCxnSpPr>
        <p:spPr>
          <a:xfrm flipH="1">
            <a:off x="8657856" y="793862"/>
            <a:ext cx="600" cy="191700"/>
          </a:xfrm>
          <a:prstGeom prst="straightConnector1">
            <a:avLst/>
          </a:prstGeom>
          <a:noFill/>
          <a:ln w="80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7" name="Google Shape;207;p23"/>
          <p:cNvSpPr txBox="1"/>
          <p:nvPr/>
        </p:nvSpPr>
        <p:spPr>
          <a:xfrm>
            <a:off x="5828212" y="3046900"/>
            <a:ext cx="767437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Light signal</a:t>
            </a:r>
            <a:endParaRPr lang="en-US" sz="1000" noProof="0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23"/>
          <p:cNvSpPr txBox="1"/>
          <p:nvPr/>
        </p:nvSpPr>
        <p:spPr>
          <a:xfrm>
            <a:off x="7927050" y="4278275"/>
            <a:ext cx="1094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“D</a:t>
            </a:r>
            <a:r>
              <a:rPr lang="en-US" sz="1000" noProof="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ark” signal</a:t>
            </a:r>
          </a:p>
        </p:txBody>
      </p:sp>
      <p:cxnSp>
        <p:nvCxnSpPr>
          <p:cNvPr id="209" name="Google Shape;209;p23"/>
          <p:cNvCxnSpPr/>
          <p:nvPr/>
        </p:nvCxnSpPr>
        <p:spPr>
          <a:xfrm>
            <a:off x="6512150" y="3233575"/>
            <a:ext cx="276000" cy="43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0" name="Google Shape;210;p23"/>
          <p:cNvCxnSpPr/>
          <p:nvPr/>
        </p:nvCxnSpPr>
        <p:spPr>
          <a:xfrm rot="10800000">
            <a:off x="7711775" y="4042550"/>
            <a:ext cx="314100" cy="346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1" name="Google Shape;211;p23"/>
          <p:cNvSpPr txBox="1"/>
          <p:nvPr/>
        </p:nvSpPr>
        <p:spPr>
          <a:xfrm>
            <a:off x="421063" y="487000"/>
            <a:ext cx="12900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noProof="0" dirty="0">
                <a:solidFill>
                  <a:srgbClr val="F3A054"/>
                </a:solidFill>
                <a:latin typeface="Poly"/>
                <a:ea typeface="Poly"/>
                <a:cs typeface="Poly"/>
                <a:sym typeface="Poly"/>
              </a:rPr>
              <a:t>Room temperature</a:t>
            </a:r>
            <a:endParaRPr lang="en-US" sz="1800" noProof="0" dirty="0">
              <a:solidFill>
                <a:schemeClr val="dk2"/>
              </a:solidFill>
            </a:endParaRPr>
          </a:p>
        </p:txBody>
      </p:sp>
      <p:pic>
        <p:nvPicPr>
          <p:cNvPr id="213" name="Google Shape;213;p23" title="WhatsApp Image 2025-04-01 at 15.55.27.jpe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80725" y="955223"/>
            <a:ext cx="1274811" cy="169977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umetto: rettangolo con angoli arrotondati 4">
            <a:extLst>
              <a:ext uri="{FF2B5EF4-FFF2-40B4-BE49-F238E27FC236}">
                <a16:creationId xmlns:a16="http://schemas.microsoft.com/office/drawing/2014/main" id="{0F6ED672-F69B-1473-49AF-23F18174A7C3}"/>
              </a:ext>
            </a:extLst>
          </p:cNvPr>
          <p:cNvSpPr/>
          <p:nvPr/>
        </p:nvSpPr>
        <p:spPr>
          <a:xfrm>
            <a:off x="5230642" y="331095"/>
            <a:ext cx="1487708" cy="418905"/>
          </a:xfrm>
          <a:prstGeom prst="wedgeRoundRectCallout">
            <a:avLst>
              <a:gd name="adj1" fmla="val -28717"/>
              <a:gd name="adj2" fmla="val 88749"/>
              <a:gd name="adj3" fmla="val 16667"/>
            </a:avLst>
          </a:prstGeom>
          <a:solidFill>
            <a:schemeClr val="accent1"/>
          </a:solidFill>
          <a:ln w="63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 dirty="0">
                <a:latin typeface="Calibri"/>
                <a:ea typeface="Calibri"/>
                <a:cs typeface="Calibri"/>
                <a:sym typeface="Calibri"/>
              </a:rPr>
              <a:t>Picture of the</a:t>
            </a:r>
            <a:r>
              <a:rPr lang="en-US" sz="1200" noProof="0" dirty="0">
                <a:latin typeface="Calibri"/>
                <a:ea typeface="Calibri"/>
                <a:cs typeface="Calibri"/>
                <a:sym typeface="Calibri"/>
              </a:rPr>
              <a:t> setup </a:t>
            </a:r>
            <a:r>
              <a:rPr lang="en-US" sz="1200" dirty="0"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en-US" sz="1200" noProof="0" dirty="0">
                <a:latin typeface="Calibri"/>
                <a:ea typeface="Calibri"/>
                <a:cs typeface="Calibri"/>
                <a:sym typeface="Calibri"/>
              </a:rPr>
              <a:t> light  at 1 cm</a:t>
            </a:r>
          </a:p>
        </p:txBody>
      </p:sp>
      <p:sp>
        <p:nvSpPr>
          <p:cNvPr id="7" name="Fumetto: rettangolo con angoli arrotondati 6">
            <a:extLst>
              <a:ext uri="{FF2B5EF4-FFF2-40B4-BE49-F238E27FC236}">
                <a16:creationId xmlns:a16="http://schemas.microsoft.com/office/drawing/2014/main" id="{D2E5AEA4-0B71-43C9-CACB-DE1DE37E404A}"/>
              </a:ext>
            </a:extLst>
          </p:cNvPr>
          <p:cNvSpPr/>
          <p:nvPr/>
        </p:nvSpPr>
        <p:spPr>
          <a:xfrm>
            <a:off x="7831143" y="331702"/>
            <a:ext cx="1128257" cy="418905"/>
          </a:xfrm>
          <a:prstGeom prst="wedgeRoundRectCallout">
            <a:avLst>
              <a:gd name="adj1" fmla="val -19784"/>
              <a:gd name="adj2" fmla="val 103910"/>
              <a:gd name="adj3" fmla="val 16667"/>
            </a:avLst>
          </a:prstGeom>
          <a:solidFill>
            <a:schemeClr val="accent1"/>
          </a:solidFill>
          <a:ln w="63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 dirty="0">
                <a:latin typeface="Calibri"/>
                <a:ea typeface="Calibri"/>
                <a:cs typeface="Calibri"/>
                <a:sym typeface="Calibri"/>
              </a:rPr>
              <a:t>Raw data for 32 channels</a:t>
            </a:r>
            <a:endParaRPr lang="en-US" sz="1200" noProof="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B9F9B64-CC75-1BA0-7271-0E4B85F1F1CE}"/>
              </a:ext>
            </a:extLst>
          </p:cNvPr>
          <p:cNvSpPr txBox="1"/>
          <p:nvPr/>
        </p:nvSpPr>
        <p:spPr>
          <a:xfrm>
            <a:off x="4841421" y="3335788"/>
            <a:ext cx="5854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noProof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mV</a:t>
            </a:r>
          </a:p>
        </p:txBody>
      </p: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8F38A2BD-B25B-2DF8-7E25-A7E78A87BEA6}"/>
              </a:ext>
            </a:extLst>
          </p:cNvPr>
          <p:cNvCxnSpPr>
            <a:cxnSpLocks/>
          </p:cNvCxnSpPr>
          <p:nvPr/>
        </p:nvCxnSpPr>
        <p:spPr>
          <a:xfrm>
            <a:off x="5418287" y="3345146"/>
            <a:ext cx="0" cy="24387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B4C3835-C460-A4C4-CCBC-3097CCDB7AD0}"/>
              </a:ext>
            </a:extLst>
          </p:cNvPr>
          <p:cNvSpPr txBox="1"/>
          <p:nvPr/>
        </p:nvSpPr>
        <p:spPr>
          <a:xfrm>
            <a:off x="6824424" y="4296399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noProof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000" noProof="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μs</a:t>
            </a:r>
            <a:endParaRPr lang="en-US" sz="1000" noProof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4CD14E15-F3F7-A5F3-8D50-4782DC45BBE9}"/>
              </a:ext>
            </a:extLst>
          </p:cNvPr>
          <p:cNvCxnSpPr/>
          <p:nvPr/>
        </p:nvCxnSpPr>
        <p:spPr>
          <a:xfrm>
            <a:off x="6704542" y="4318939"/>
            <a:ext cx="63923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4"/>
          <p:cNvSpPr txBox="1"/>
          <p:nvPr/>
        </p:nvSpPr>
        <p:spPr>
          <a:xfrm>
            <a:off x="184600" y="123825"/>
            <a:ext cx="861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Tests on a TPB coated </a:t>
            </a:r>
            <a:r>
              <a:rPr lang="en-US" sz="1800" b="1" noProof="0" dirty="0" err="1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SiPM</a:t>
            </a:r>
            <a:r>
              <a:rPr lang="en-US" sz="18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 matrix</a:t>
            </a:r>
          </a:p>
        </p:txBody>
      </p:sp>
      <p:sp>
        <p:nvSpPr>
          <p:cNvPr id="220" name="Google Shape;220;p24"/>
          <p:cNvSpPr txBox="1">
            <a:spLocks noGrp="1"/>
          </p:cNvSpPr>
          <p:nvPr>
            <p:ph type="sldNum" idx="12"/>
          </p:nvPr>
        </p:nvSpPr>
        <p:spPr>
          <a:xfrm>
            <a:off x="847245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noProof="0" smtClean="0">
                <a:solidFill>
                  <a:srgbClr val="164BA0"/>
                </a:solidFill>
                <a:latin typeface="EB Garamond"/>
                <a:ea typeface="EB Garamond"/>
                <a:cs typeface="EB Garamond"/>
                <a:sym typeface="EB Garamond"/>
              </a:rPr>
              <a:t>9</a:t>
            </a:fld>
            <a:endParaRPr lang="en-US" noProof="0" dirty="0">
              <a:solidFill>
                <a:srgbClr val="164BA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21" name="Google Shape;221;p24"/>
          <p:cNvSpPr txBox="1"/>
          <p:nvPr/>
        </p:nvSpPr>
        <p:spPr>
          <a:xfrm>
            <a:off x="184600" y="4777350"/>
            <a:ext cx="86148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F. </a:t>
            </a:r>
            <a:r>
              <a:rPr lang="en-US" sz="1000" dirty="0" err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Polleri</a:t>
            </a:r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- </a:t>
            </a:r>
            <a:r>
              <a:rPr lang="en-US" sz="1000" dirty="0">
                <a:latin typeface="EB Garamond" panose="00000500000000000000" pitchFamily="2" charset="0"/>
                <a:ea typeface="EB Garamond" panose="00000500000000000000" pitchFamily="2" charset="0"/>
              </a:rPr>
              <a:t>Tests on the first prototype of the lens-based optical detector for GRAIN</a:t>
            </a:r>
            <a:r>
              <a:rPr lang="en-US" sz="1000" b="1" dirty="0">
                <a:latin typeface="Poly" panose="020B0604020202020204" charset="0"/>
              </a:rPr>
              <a:t> </a:t>
            </a:r>
            <a:r>
              <a:rPr lang="en-US" sz="1000" b="1" dirty="0">
                <a:solidFill>
                  <a:schemeClr val="dk1"/>
                </a:solidFill>
                <a:latin typeface="Poly" panose="020B0604020202020204" charset="0"/>
                <a:sym typeface="Poly"/>
              </a:rPr>
              <a:t>		         	         </a:t>
            </a:r>
            <a:r>
              <a:rPr lang="en-US" sz="1000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DUNE-Italia Collab. Meeting 2025</a:t>
            </a:r>
          </a:p>
        </p:txBody>
      </p:sp>
      <p:pic>
        <p:nvPicPr>
          <p:cNvPr id="222" name="Google Shape;222;p24" title="black_carboar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4025" y="1936954"/>
            <a:ext cx="1814175" cy="262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4" title="tpb_matrix_with_hol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6175" y="2072450"/>
            <a:ext cx="2634975" cy="2485458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4"/>
          <p:cNvSpPr txBox="1"/>
          <p:nvPr/>
        </p:nvSpPr>
        <p:spPr>
          <a:xfrm>
            <a:off x="184600" y="600496"/>
            <a:ext cx="8614800" cy="1338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-US" sz="1500" noProof="0" dirty="0">
                <a:latin typeface="Poly" panose="020B0604020202020204" charset="0"/>
              </a:rPr>
              <a:t>Since the use of TPB on top of the sensors is required, it is necessary to validate a method for depositing it onto the </a:t>
            </a:r>
            <a:r>
              <a:rPr lang="en-US" sz="1500" noProof="0" dirty="0" err="1">
                <a:latin typeface="Poly" panose="020B0604020202020204" charset="0"/>
              </a:rPr>
              <a:t>SiPM</a:t>
            </a:r>
            <a:r>
              <a:rPr lang="en-US" sz="1500" noProof="0" dirty="0">
                <a:latin typeface="Poly" panose="020B0604020202020204" charset="0"/>
              </a:rPr>
              <a:t> matrix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Previously, as a first attempt, a </a:t>
            </a:r>
            <a:r>
              <a:rPr lang="en-US" sz="15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single TPB layer 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had been deposited over the entire matrix and the result showed a </a:t>
            </a:r>
            <a:r>
              <a:rPr lang="en-US" sz="15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strong cross-talk 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between the channels. </a:t>
            </a:r>
          </a:p>
        </p:txBody>
      </p:sp>
      <p:sp>
        <p:nvSpPr>
          <p:cNvPr id="225" name="Google Shape;225;p24"/>
          <p:cNvSpPr txBox="1"/>
          <p:nvPr/>
        </p:nvSpPr>
        <p:spPr>
          <a:xfrm>
            <a:off x="184600" y="2002825"/>
            <a:ext cx="4235350" cy="249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For these tests, the </a:t>
            </a:r>
            <a:r>
              <a:rPr lang="en-US" sz="1500" noProof="0" dirty="0" err="1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SiPM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 matrix was covered with a black cardboard with a small hole (1 mm) in the center.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500" noProof="0" dirty="0">
              <a:solidFill>
                <a:schemeClr val="dk1"/>
              </a:solidFill>
              <a:latin typeface="Poly"/>
              <a:ea typeface="Poly"/>
              <a:cs typeface="Poly"/>
              <a:sym typeface="Pol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The illuminated channels were only those in the center, but even the channels further from the center detected light signals.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500" noProof="0" dirty="0">
              <a:solidFill>
                <a:schemeClr val="dk1"/>
              </a:solidFill>
              <a:latin typeface="Poly"/>
              <a:ea typeface="Poly"/>
              <a:cs typeface="Poly"/>
              <a:sym typeface="Pol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The hypothesis is that the TPB layer acted as a </a:t>
            </a:r>
            <a:r>
              <a:rPr lang="en-US" sz="1500" b="1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light guide</a:t>
            </a:r>
            <a:r>
              <a:rPr lang="en-US" sz="1500" noProof="0" dirty="0">
                <a:solidFill>
                  <a:schemeClr val="dk1"/>
                </a:solidFill>
                <a:latin typeface="Poly"/>
                <a:ea typeface="Poly"/>
                <a:cs typeface="Poly"/>
                <a:sym typeface="Poly"/>
              </a:rPr>
              <a:t>.</a:t>
            </a:r>
          </a:p>
        </p:txBody>
      </p:sp>
      <p:sp>
        <p:nvSpPr>
          <p:cNvPr id="226" name="Google Shape;226;p24"/>
          <p:cNvSpPr/>
          <p:nvPr/>
        </p:nvSpPr>
        <p:spPr>
          <a:xfrm>
            <a:off x="7617275" y="3354100"/>
            <a:ext cx="64800" cy="657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noProof="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2650</TotalTime>
  <Words>2634</Words>
  <Application>Microsoft Office PowerPoint</Application>
  <PresentationFormat>Presentazione su schermo (16:9)</PresentationFormat>
  <Paragraphs>286</Paragraphs>
  <Slides>28</Slides>
  <Notes>28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5" baseType="lpstr">
      <vt:lpstr>Prompt</vt:lpstr>
      <vt:lpstr>Garamond</vt:lpstr>
      <vt:lpstr>Calibri</vt:lpstr>
      <vt:lpstr>Arial</vt:lpstr>
      <vt:lpstr>EB Garamond</vt:lpstr>
      <vt:lpstr>Poly</vt:lpstr>
      <vt:lpstr>Simple Light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</dc:creator>
  <cp:lastModifiedBy>FRANCESCO POLLERI</cp:lastModifiedBy>
  <cp:revision>76</cp:revision>
  <cp:lastPrinted>2025-10-15T08:10:54Z</cp:lastPrinted>
  <dcterms:modified xsi:type="dcterms:W3CDTF">2025-11-11T09:55:03Z</dcterms:modified>
</cp:coreProperties>
</file>