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6"/>
  </p:notesMasterIdLst>
  <p:sldIdLst>
    <p:sldId id="257" r:id="rId3"/>
    <p:sldId id="290" r:id="rId4"/>
    <p:sldId id="289" r:id="rId5"/>
    <p:sldId id="267" r:id="rId6"/>
    <p:sldId id="269" r:id="rId7"/>
    <p:sldId id="286" r:id="rId8"/>
    <p:sldId id="287" r:id="rId9"/>
    <p:sldId id="288" r:id="rId10"/>
    <p:sldId id="278" r:id="rId11"/>
    <p:sldId id="279" r:id="rId12"/>
    <p:sldId id="280" r:id="rId13"/>
    <p:sldId id="281" r:id="rId14"/>
    <p:sldId id="291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8ED5F-0DBC-44AB-96F5-CA4B8B02E391}" v="8" dt="2025-11-07T11:49:50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icero" userId="5baf1abf-0d35-45ce-8f4d-3d0e5cc420a2" providerId="ADAL" clId="{CCE46F75-C2FE-470A-A13C-99F64638E663}"/>
    <pc:docChg chg="undo custSel addSld delSld modSld sldOrd">
      <pc:chgData name="Valentina Cicero" userId="5baf1abf-0d35-45ce-8f4d-3d0e5cc420a2" providerId="ADAL" clId="{CCE46F75-C2FE-470A-A13C-99F64638E663}" dt="2025-11-11T09:50:31.700" v="3422" actId="20577"/>
      <pc:docMkLst>
        <pc:docMk/>
      </pc:docMkLst>
      <pc:sldChg chg="modSp mod">
        <pc:chgData name="Valentina Cicero" userId="5baf1abf-0d35-45ce-8f4d-3d0e5cc420a2" providerId="ADAL" clId="{CCE46F75-C2FE-470A-A13C-99F64638E663}" dt="2025-11-07T11:50:07.105" v="3155" actId="115"/>
        <pc:sldMkLst>
          <pc:docMk/>
          <pc:sldMk cId="1294232401" sldId="257"/>
        </pc:sldMkLst>
        <pc:spChg chg="mod">
          <ac:chgData name="Valentina Cicero" userId="5baf1abf-0d35-45ce-8f4d-3d0e5cc420a2" providerId="ADAL" clId="{CCE46F75-C2FE-470A-A13C-99F64638E663}" dt="2025-11-07T11:50:07.105" v="3155" actId="115"/>
          <ac:spMkLst>
            <pc:docMk/>
            <pc:sldMk cId="1294232401" sldId="257"/>
            <ac:spMk id="3" creationId="{00000000-0000-0000-0000-000000000000}"/>
          </ac:spMkLst>
        </pc:spChg>
      </pc:sldChg>
      <pc:sldChg chg="modSp mod">
        <pc:chgData name="Valentina Cicero" userId="5baf1abf-0d35-45ce-8f4d-3d0e5cc420a2" providerId="ADAL" clId="{CCE46F75-C2FE-470A-A13C-99F64638E663}" dt="2025-11-11T09:50:31.700" v="3422" actId="20577"/>
        <pc:sldMkLst>
          <pc:docMk/>
          <pc:sldMk cId="4248120993" sldId="267"/>
        </pc:sldMkLst>
        <pc:spChg chg="mod">
          <ac:chgData name="Valentina Cicero" userId="5baf1abf-0d35-45ce-8f4d-3d0e5cc420a2" providerId="ADAL" clId="{CCE46F75-C2FE-470A-A13C-99F64638E663}" dt="2025-11-06T16:38:58.791" v="87" actId="20577"/>
          <ac:spMkLst>
            <pc:docMk/>
            <pc:sldMk cId="4248120993" sldId="267"/>
            <ac:spMk id="2" creationId="{982C1C80-F3FD-AE7A-8B24-990900ECF61E}"/>
          </ac:spMkLst>
        </pc:spChg>
        <pc:spChg chg="mod">
          <ac:chgData name="Valentina Cicero" userId="5baf1abf-0d35-45ce-8f4d-3d0e5cc420a2" providerId="ADAL" clId="{CCE46F75-C2FE-470A-A13C-99F64638E663}" dt="2025-11-11T09:50:31.700" v="3422" actId="20577"/>
          <ac:spMkLst>
            <pc:docMk/>
            <pc:sldMk cId="4248120993" sldId="267"/>
            <ac:spMk id="3" creationId="{3DA872DE-74C5-276E-C2F3-77DB888173C6}"/>
          </ac:spMkLst>
        </pc:spChg>
      </pc:sldChg>
      <pc:sldChg chg="modSp mod">
        <pc:chgData name="Valentina Cicero" userId="5baf1abf-0d35-45ce-8f4d-3d0e5cc420a2" providerId="ADAL" clId="{CCE46F75-C2FE-470A-A13C-99F64638E663}" dt="2025-11-07T11:48:16.599" v="3151" actId="20577"/>
        <pc:sldMkLst>
          <pc:docMk/>
          <pc:sldMk cId="1262957562" sldId="269"/>
        </pc:sldMkLst>
        <pc:spChg chg="mod">
          <ac:chgData name="Valentina Cicero" userId="5baf1abf-0d35-45ce-8f4d-3d0e5cc420a2" providerId="ADAL" clId="{CCE46F75-C2FE-470A-A13C-99F64638E663}" dt="2025-11-07T11:48:16.599" v="3151" actId="20577"/>
          <ac:spMkLst>
            <pc:docMk/>
            <pc:sldMk cId="1262957562" sldId="269"/>
            <ac:spMk id="2" creationId="{BA77ADFF-55B2-5054-DF22-7C201CEAAB9A}"/>
          </ac:spMkLst>
        </pc:spChg>
        <pc:spChg chg="mod">
          <ac:chgData name="Valentina Cicero" userId="5baf1abf-0d35-45ce-8f4d-3d0e5cc420a2" providerId="ADAL" clId="{CCE46F75-C2FE-470A-A13C-99F64638E663}" dt="2025-11-07T11:47:34.226" v="3023" actId="14100"/>
          <ac:spMkLst>
            <pc:docMk/>
            <pc:sldMk cId="1262957562" sldId="269"/>
            <ac:spMk id="8" creationId="{DEA65FE3-16FD-40C2-DDEB-5E4D76F32EB2}"/>
          </ac:spMkLst>
        </pc:spChg>
        <pc:picChg chg="mod">
          <ac:chgData name="Valentina Cicero" userId="5baf1abf-0d35-45ce-8f4d-3d0e5cc420a2" providerId="ADAL" clId="{CCE46F75-C2FE-470A-A13C-99F64638E663}" dt="2025-11-07T11:47:08.095" v="2984" actId="1076"/>
          <ac:picMkLst>
            <pc:docMk/>
            <pc:sldMk cId="1262957562" sldId="269"/>
            <ac:picMk id="6" creationId="{5E2D1162-81FD-198F-D471-64D901A8371E}"/>
          </ac:picMkLst>
        </pc:picChg>
      </pc:sldChg>
      <pc:sldChg chg="modSp mod">
        <pc:chgData name="Valentina Cicero" userId="5baf1abf-0d35-45ce-8f4d-3d0e5cc420a2" providerId="ADAL" clId="{CCE46F75-C2FE-470A-A13C-99F64638E663}" dt="2025-11-11T08:41:15.431" v="3162" actId="20577"/>
        <pc:sldMkLst>
          <pc:docMk/>
          <pc:sldMk cId="551426960" sldId="278"/>
        </pc:sldMkLst>
        <pc:spChg chg="mod">
          <ac:chgData name="Valentina Cicero" userId="5baf1abf-0d35-45ce-8f4d-3d0e5cc420a2" providerId="ADAL" clId="{CCE46F75-C2FE-470A-A13C-99F64638E663}" dt="2025-11-07T11:45:11.558" v="2944" actId="20577"/>
          <ac:spMkLst>
            <pc:docMk/>
            <pc:sldMk cId="551426960" sldId="278"/>
            <ac:spMk id="2" creationId="{EA29ECBA-5EB8-CA45-CA52-34C7C51D691E}"/>
          </ac:spMkLst>
        </pc:spChg>
        <pc:spChg chg="mod">
          <ac:chgData name="Valentina Cicero" userId="5baf1abf-0d35-45ce-8f4d-3d0e5cc420a2" providerId="ADAL" clId="{CCE46F75-C2FE-470A-A13C-99F64638E663}" dt="2025-11-11T08:41:15.431" v="3162" actId="20577"/>
          <ac:spMkLst>
            <pc:docMk/>
            <pc:sldMk cId="551426960" sldId="278"/>
            <ac:spMk id="14" creationId="{AE6EA9BD-72A4-2067-F562-2BCF0904192B}"/>
          </ac:spMkLst>
        </pc:spChg>
      </pc:sldChg>
      <pc:sldChg chg="addSp modSp mod">
        <pc:chgData name="Valentina Cicero" userId="5baf1abf-0d35-45ce-8f4d-3d0e5cc420a2" providerId="ADAL" clId="{CCE46F75-C2FE-470A-A13C-99F64638E663}" dt="2025-11-06T16:34:59.802" v="23" actId="1076"/>
        <pc:sldMkLst>
          <pc:docMk/>
          <pc:sldMk cId="3257706750" sldId="279"/>
        </pc:sldMkLst>
        <pc:spChg chg="add mod">
          <ac:chgData name="Valentina Cicero" userId="5baf1abf-0d35-45ce-8f4d-3d0e5cc420a2" providerId="ADAL" clId="{CCE46F75-C2FE-470A-A13C-99F64638E663}" dt="2025-11-06T16:34:59.802" v="23" actId="1076"/>
          <ac:spMkLst>
            <pc:docMk/>
            <pc:sldMk cId="3257706750" sldId="279"/>
            <ac:spMk id="6" creationId="{6A327108-2E2A-66E5-0C16-8B07DFB870C6}"/>
          </ac:spMkLst>
        </pc:spChg>
        <pc:spChg chg="mod">
          <ac:chgData name="Valentina Cicero" userId="5baf1abf-0d35-45ce-8f4d-3d0e5cc420a2" providerId="ADAL" clId="{CCE46F75-C2FE-470A-A13C-99F64638E663}" dt="2025-11-06T16:33:58.435" v="2" actId="1076"/>
          <ac:spMkLst>
            <pc:docMk/>
            <pc:sldMk cId="3257706750" sldId="279"/>
            <ac:spMk id="10" creationId="{0F17B18A-96B3-9AA5-F2E3-F04538F2E5AF}"/>
          </ac:spMkLst>
        </pc:spChg>
      </pc:sldChg>
      <pc:sldChg chg="addSp delSp modSp mod">
        <pc:chgData name="Valentina Cicero" userId="5baf1abf-0d35-45ce-8f4d-3d0e5cc420a2" providerId="ADAL" clId="{CCE46F75-C2FE-470A-A13C-99F64638E663}" dt="2025-11-07T11:45:26.634" v="2947"/>
        <pc:sldMkLst>
          <pc:docMk/>
          <pc:sldMk cId="2796743461" sldId="280"/>
        </pc:sldMkLst>
        <pc:spChg chg="mod">
          <ac:chgData name="Valentina Cicero" userId="5baf1abf-0d35-45ce-8f4d-3d0e5cc420a2" providerId="ADAL" clId="{CCE46F75-C2FE-470A-A13C-99F64638E663}" dt="2025-11-06T16:34:06.658" v="4" actId="1076"/>
          <ac:spMkLst>
            <pc:docMk/>
            <pc:sldMk cId="2796743461" sldId="280"/>
            <ac:spMk id="10" creationId="{C9CC3CDE-6B63-BC66-9D10-F6AB115B5CA2}"/>
          </ac:spMkLst>
        </pc:spChg>
        <pc:picChg chg="mod">
          <ac:chgData name="Valentina Cicero" userId="5baf1abf-0d35-45ce-8f4d-3d0e5cc420a2" providerId="ADAL" clId="{CCE46F75-C2FE-470A-A13C-99F64638E663}" dt="2025-11-06T16:34:12.824" v="5" actId="1076"/>
          <ac:picMkLst>
            <pc:docMk/>
            <pc:sldMk cId="2796743461" sldId="280"/>
            <ac:picMk id="7" creationId="{B298038F-B621-B6FF-7507-02170DC79EC3}"/>
          </ac:picMkLst>
        </pc:picChg>
        <pc:picChg chg="mod">
          <ac:chgData name="Valentina Cicero" userId="5baf1abf-0d35-45ce-8f4d-3d0e5cc420a2" providerId="ADAL" clId="{CCE46F75-C2FE-470A-A13C-99F64638E663}" dt="2025-11-06T16:34:22.264" v="7" actId="1076"/>
          <ac:picMkLst>
            <pc:docMk/>
            <pc:sldMk cId="2796743461" sldId="280"/>
            <ac:picMk id="8" creationId="{38BAC988-DCE1-8C5D-21A2-581B5B03BD32}"/>
          </ac:picMkLst>
        </pc:picChg>
      </pc:sldChg>
      <pc:sldChg chg="addSp delSp modSp mod">
        <pc:chgData name="Valentina Cicero" userId="5baf1abf-0d35-45ce-8f4d-3d0e5cc420a2" providerId="ADAL" clId="{CCE46F75-C2FE-470A-A13C-99F64638E663}" dt="2025-11-06T16:44:36.703" v="146"/>
        <pc:sldMkLst>
          <pc:docMk/>
          <pc:sldMk cId="164439237" sldId="281"/>
        </pc:sldMkLst>
        <pc:spChg chg="mod">
          <ac:chgData name="Valentina Cicero" userId="5baf1abf-0d35-45ce-8f4d-3d0e5cc420a2" providerId="ADAL" clId="{CCE46F75-C2FE-470A-A13C-99F64638E663}" dt="2025-11-06T16:34:35.988" v="10" actId="1076"/>
          <ac:spMkLst>
            <pc:docMk/>
            <pc:sldMk cId="164439237" sldId="281"/>
            <ac:spMk id="10" creationId="{D5F60E11-CCD7-9E15-47B6-A0B3319A4C42}"/>
          </ac:spMkLst>
        </pc:spChg>
      </pc:sldChg>
      <pc:sldChg chg="modSp add mod">
        <pc:chgData name="Valentina Cicero" userId="5baf1abf-0d35-45ce-8f4d-3d0e5cc420a2" providerId="ADAL" clId="{CCE46F75-C2FE-470A-A13C-99F64638E663}" dt="2025-11-06T16:45:55.403" v="158" actId="20577"/>
        <pc:sldMkLst>
          <pc:docMk/>
          <pc:sldMk cId="635234409" sldId="289"/>
        </pc:sldMkLst>
        <pc:spChg chg="mod">
          <ac:chgData name="Valentina Cicero" userId="5baf1abf-0d35-45ce-8f4d-3d0e5cc420a2" providerId="ADAL" clId="{CCE46F75-C2FE-470A-A13C-99F64638E663}" dt="2025-11-06T16:37:21.416" v="36" actId="20577"/>
          <ac:spMkLst>
            <pc:docMk/>
            <pc:sldMk cId="635234409" sldId="289"/>
            <ac:spMk id="2" creationId="{F7533FFF-E8B7-657B-0986-0D7317023C33}"/>
          </ac:spMkLst>
        </pc:spChg>
        <pc:spChg chg="mod">
          <ac:chgData name="Valentina Cicero" userId="5baf1abf-0d35-45ce-8f4d-3d0e5cc420a2" providerId="ADAL" clId="{CCE46F75-C2FE-470A-A13C-99F64638E663}" dt="2025-11-06T16:45:55.403" v="158" actId="20577"/>
          <ac:spMkLst>
            <pc:docMk/>
            <pc:sldMk cId="635234409" sldId="289"/>
            <ac:spMk id="16" creationId="{A431F1D1-DC6A-F175-3B89-93EC0E24C4D0}"/>
          </ac:spMkLst>
        </pc:spChg>
      </pc:sldChg>
      <pc:sldChg chg="addSp delSp modSp add mod">
        <pc:chgData name="Valentina Cicero" userId="5baf1abf-0d35-45ce-8f4d-3d0e5cc420a2" providerId="ADAL" clId="{CCE46F75-C2FE-470A-A13C-99F64638E663}" dt="2025-11-06T16:41:59.555" v="142" actId="1076"/>
        <pc:sldMkLst>
          <pc:docMk/>
          <pc:sldMk cId="2647638844" sldId="290"/>
        </pc:sldMkLst>
        <pc:spChg chg="mod">
          <ac:chgData name="Valentina Cicero" userId="5baf1abf-0d35-45ce-8f4d-3d0e5cc420a2" providerId="ADAL" clId="{CCE46F75-C2FE-470A-A13C-99F64638E663}" dt="2025-11-06T16:38:13.193" v="50" actId="20577"/>
          <ac:spMkLst>
            <pc:docMk/>
            <pc:sldMk cId="2647638844" sldId="290"/>
            <ac:spMk id="2" creationId="{64ED716D-7FFE-AE59-5486-0C54711D8C55}"/>
          </ac:spMkLst>
        </pc:spChg>
        <pc:spChg chg="add mod">
          <ac:chgData name="Valentina Cicero" userId="5baf1abf-0d35-45ce-8f4d-3d0e5cc420a2" providerId="ADAL" clId="{CCE46F75-C2FE-470A-A13C-99F64638E663}" dt="2025-11-06T16:41:57.342" v="141" actId="1076"/>
          <ac:spMkLst>
            <pc:docMk/>
            <pc:sldMk cId="2647638844" sldId="290"/>
            <ac:spMk id="8" creationId="{AB2C07D7-3674-7180-7338-D8475037D98F}"/>
          </ac:spMkLst>
        </pc:spChg>
        <pc:spChg chg="add mod">
          <ac:chgData name="Valentina Cicero" userId="5baf1abf-0d35-45ce-8f4d-3d0e5cc420a2" providerId="ADAL" clId="{CCE46F75-C2FE-470A-A13C-99F64638E663}" dt="2025-11-06T16:41:52.252" v="139" actId="1076"/>
          <ac:spMkLst>
            <pc:docMk/>
            <pc:sldMk cId="2647638844" sldId="290"/>
            <ac:spMk id="10" creationId="{E4D4324A-4DC4-4C35-C3BD-2AE22E8ADD0A}"/>
          </ac:spMkLst>
        </pc:spChg>
        <pc:picChg chg="add mod">
          <ac:chgData name="Valentina Cicero" userId="5baf1abf-0d35-45ce-8f4d-3d0e5cc420a2" providerId="ADAL" clId="{CCE46F75-C2FE-470A-A13C-99F64638E663}" dt="2025-11-06T16:41:59.555" v="142" actId="1076"/>
          <ac:picMkLst>
            <pc:docMk/>
            <pc:sldMk cId="2647638844" sldId="290"/>
            <ac:picMk id="4" creationId="{C67C3213-A9B1-1282-636E-448AE8413321}"/>
          </ac:picMkLst>
        </pc:picChg>
        <pc:picChg chg="add mod">
          <ac:chgData name="Valentina Cicero" userId="5baf1abf-0d35-45ce-8f4d-3d0e5cc420a2" providerId="ADAL" clId="{CCE46F75-C2FE-470A-A13C-99F64638E663}" dt="2025-11-06T16:41:32.872" v="94" actId="1076"/>
          <ac:picMkLst>
            <pc:docMk/>
            <pc:sldMk cId="2647638844" sldId="290"/>
            <ac:picMk id="9" creationId="{A331E682-5683-3861-9C49-B5E1C51F1354}"/>
          </ac:picMkLst>
        </pc:picChg>
      </pc:sldChg>
      <pc:sldChg chg="modSp new mod">
        <pc:chgData name="Valentina Cicero" userId="5baf1abf-0d35-45ce-8f4d-3d0e5cc420a2" providerId="ADAL" clId="{CCE46F75-C2FE-470A-A13C-99F64638E663}" dt="2025-11-11T08:54:51.871" v="3408" actId="20577"/>
        <pc:sldMkLst>
          <pc:docMk/>
          <pc:sldMk cId="2337350875" sldId="291"/>
        </pc:sldMkLst>
        <pc:spChg chg="mod">
          <ac:chgData name="Valentina Cicero" userId="5baf1abf-0d35-45ce-8f4d-3d0e5cc420a2" providerId="ADAL" clId="{CCE46F75-C2FE-470A-A13C-99F64638E663}" dt="2025-11-06T17:00:23.468" v="1632" actId="20577"/>
          <ac:spMkLst>
            <pc:docMk/>
            <pc:sldMk cId="2337350875" sldId="291"/>
            <ac:spMk id="2" creationId="{725F3C53-F99A-6CF8-95E3-C2EA27A00E39}"/>
          </ac:spMkLst>
        </pc:spChg>
        <pc:spChg chg="mod">
          <ac:chgData name="Valentina Cicero" userId="5baf1abf-0d35-45ce-8f4d-3d0e5cc420a2" providerId="ADAL" clId="{CCE46F75-C2FE-470A-A13C-99F64638E663}" dt="2025-11-11T08:54:51.871" v="3408" actId="20577"/>
          <ac:spMkLst>
            <pc:docMk/>
            <pc:sldMk cId="2337350875" sldId="291"/>
            <ac:spMk id="3" creationId="{AB0CB554-9CBD-FDF2-4150-5AAB702215A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F8777-7BA7-452B-BB7B-B288345F51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DA53E82-1E24-4450-8B39-122E9FA8F5D1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8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Event generation and propagation (GENIE + Geant4)</a:t>
          </a:r>
        </a:p>
      </dgm:t>
    </dgm:pt>
    <dgm:pt modelId="{DD83C36A-93E2-44BF-8FA2-A58CED04EC37}" type="parTrans" cxnId="{9B988F0C-8461-452F-B3F4-C2F5AFCF0CF0}">
      <dgm:prSet/>
      <dgm:spPr/>
      <dgm:t>
        <a:bodyPr/>
        <a:lstStyle/>
        <a:p>
          <a:endParaRPr lang="en-US"/>
        </a:p>
      </dgm:t>
    </dgm:pt>
    <dgm:pt modelId="{26BDA283-8F21-439F-9C75-0BB9688BB1A5}" type="sibTrans" cxnId="{9B988F0C-8461-452F-B3F4-C2F5AFCF0CF0}">
      <dgm:prSet/>
      <dgm:spPr/>
      <dgm:t>
        <a:bodyPr/>
        <a:lstStyle/>
        <a:p>
          <a:endParaRPr lang="en-US"/>
        </a:p>
      </dgm:t>
    </dgm:pt>
    <dgm:pt modelId="{87DAAF21-CE77-420A-ADF9-5701D2F217CF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8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GRAIN optical scintillation</a:t>
          </a:r>
        </a:p>
      </dgm:t>
    </dgm:pt>
    <dgm:pt modelId="{819EE76C-C1C3-4812-9C09-21173747F3F3}" type="parTrans" cxnId="{83212F1C-08A1-4131-B7A0-BA637F212ECD}">
      <dgm:prSet/>
      <dgm:spPr/>
      <dgm:t>
        <a:bodyPr/>
        <a:lstStyle/>
        <a:p>
          <a:endParaRPr lang="en-US"/>
        </a:p>
      </dgm:t>
    </dgm:pt>
    <dgm:pt modelId="{7191B7F1-6E7D-4544-AAB0-4E688B50F7DD}" type="sibTrans" cxnId="{83212F1C-08A1-4131-B7A0-BA637F212ECD}">
      <dgm:prSet/>
      <dgm:spPr/>
      <dgm:t>
        <a:bodyPr/>
        <a:lstStyle/>
        <a:p>
          <a:endParaRPr lang="en-US"/>
        </a:p>
      </dgm:t>
    </dgm:pt>
    <dgm:pt modelId="{A56E0FF2-F3CD-4653-94A5-406F40BBBCDB}">
      <dgm:prSet phldrT="[Tes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8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Detector response</a:t>
          </a:r>
        </a:p>
      </dgm:t>
    </dgm:pt>
    <dgm:pt modelId="{500B592D-0A98-4953-9081-6B1F654C3977}" type="parTrans" cxnId="{92C3F680-298D-460A-A845-3E22B8EB85FA}">
      <dgm:prSet/>
      <dgm:spPr/>
      <dgm:t>
        <a:bodyPr/>
        <a:lstStyle/>
        <a:p>
          <a:endParaRPr lang="en-US"/>
        </a:p>
      </dgm:t>
    </dgm:pt>
    <dgm:pt modelId="{DCFEE7AB-C524-4F10-A094-1B022C87A8D5}" type="sibTrans" cxnId="{92C3F680-298D-460A-A845-3E22B8EB85FA}">
      <dgm:prSet/>
      <dgm:spPr/>
      <dgm:t>
        <a:bodyPr/>
        <a:lstStyle/>
        <a:p>
          <a:endParaRPr lang="en-US"/>
        </a:p>
      </dgm:t>
    </dgm:pt>
    <dgm:pt modelId="{2F7C94BC-9F7F-4762-BD6B-469CFFD9EB7E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800" dirty="0" err="1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Volumereco</a:t>
          </a:r>
          <a:endParaRPr lang="en-US" sz="1800" dirty="0">
            <a:solidFill>
              <a:srgbClr val="3C5A77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135D372-1A7F-4142-A5EC-074B0FACA0CE}" type="parTrans" cxnId="{8F59DE53-BEFB-4F27-8755-255B5DD9B286}">
      <dgm:prSet/>
      <dgm:spPr/>
      <dgm:t>
        <a:bodyPr/>
        <a:lstStyle/>
        <a:p>
          <a:endParaRPr lang="en-US"/>
        </a:p>
      </dgm:t>
    </dgm:pt>
    <dgm:pt modelId="{C7111A23-728D-4519-8CF7-6BFF754FF239}" type="sibTrans" cxnId="{8F59DE53-BEFB-4F27-8755-255B5DD9B286}">
      <dgm:prSet/>
      <dgm:spPr/>
      <dgm:t>
        <a:bodyPr/>
        <a:lstStyle/>
        <a:p>
          <a:endParaRPr lang="en-US"/>
        </a:p>
      </dgm:t>
    </dgm:pt>
    <dgm:pt modelId="{D9840CB1-CB0D-4209-B740-0F5F7E85D1A7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8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Analysis</a:t>
          </a:r>
        </a:p>
      </dgm:t>
    </dgm:pt>
    <dgm:pt modelId="{DC164BB9-0B10-4BC6-B67E-7BA460D8E844}" type="parTrans" cxnId="{92BF9134-BC0B-4C5F-B56C-4D7880480390}">
      <dgm:prSet/>
      <dgm:spPr/>
      <dgm:t>
        <a:bodyPr/>
        <a:lstStyle/>
        <a:p>
          <a:endParaRPr lang="en-US"/>
        </a:p>
      </dgm:t>
    </dgm:pt>
    <dgm:pt modelId="{581EBA80-D757-4C15-8590-61C05EC1C9B5}" type="sibTrans" cxnId="{92BF9134-BC0B-4C5F-B56C-4D7880480390}">
      <dgm:prSet/>
      <dgm:spPr/>
      <dgm:t>
        <a:bodyPr/>
        <a:lstStyle/>
        <a:p>
          <a:endParaRPr lang="en-US"/>
        </a:p>
      </dgm:t>
    </dgm:pt>
    <dgm:pt modelId="{5B32797B-44D4-4EE3-AC50-B9B5D7CEB6B5}" type="pres">
      <dgm:prSet presAssocID="{0BCF8777-7BA7-452B-BB7B-B288345F51D4}" presName="Name0" presStyleCnt="0">
        <dgm:presLayoutVars>
          <dgm:dir/>
          <dgm:resizeHandles val="exact"/>
        </dgm:presLayoutVars>
      </dgm:prSet>
      <dgm:spPr/>
    </dgm:pt>
    <dgm:pt modelId="{681A4FB3-0429-4F54-9BFC-68C7679F810A}" type="pres">
      <dgm:prSet presAssocID="{4DA53E82-1E24-4450-8B39-122E9FA8F5D1}" presName="node" presStyleLbl="node1" presStyleIdx="0" presStyleCnt="5" custScaleX="116402">
        <dgm:presLayoutVars>
          <dgm:bulletEnabled val="1"/>
        </dgm:presLayoutVars>
      </dgm:prSet>
      <dgm:spPr/>
    </dgm:pt>
    <dgm:pt modelId="{72279EFE-B360-4306-A03E-B8CEF963EF4C}" type="pres">
      <dgm:prSet presAssocID="{26BDA283-8F21-439F-9C75-0BB9688BB1A5}" presName="sibTrans" presStyleLbl="sibTrans2D1" presStyleIdx="0" presStyleCnt="4"/>
      <dgm:spPr/>
    </dgm:pt>
    <dgm:pt modelId="{54AD29A9-834B-4D51-8993-78E054F24CAF}" type="pres">
      <dgm:prSet presAssocID="{26BDA283-8F21-439F-9C75-0BB9688BB1A5}" presName="connectorText" presStyleLbl="sibTrans2D1" presStyleIdx="0" presStyleCnt="4"/>
      <dgm:spPr/>
    </dgm:pt>
    <dgm:pt modelId="{6FCCABED-17F4-4584-8046-412DA7116A5C}" type="pres">
      <dgm:prSet presAssocID="{87DAAF21-CE77-420A-ADF9-5701D2F217CF}" presName="node" presStyleLbl="node1" presStyleIdx="1" presStyleCnt="5" custScaleX="108617">
        <dgm:presLayoutVars>
          <dgm:bulletEnabled val="1"/>
        </dgm:presLayoutVars>
      </dgm:prSet>
      <dgm:spPr/>
    </dgm:pt>
    <dgm:pt modelId="{9BFA857A-70D6-4026-A4C2-AD369F72A454}" type="pres">
      <dgm:prSet presAssocID="{7191B7F1-6E7D-4544-AAB0-4E688B50F7DD}" presName="sibTrans" presStyleLbl="sibTrans2D1" presStyleIdx="1" presStyleCnt="4"/>
      <dgm:spPr/>
    </dgm:pt>
    <dgm:pt modelId="{928E75B7-8C64-42BE-9649-A9B0EDF2B4BD}" type="pres">
      <dgm:prSet presAssocID="{7191B7F1-6E7D-4544-AAB0-4E688B50F7DD}" presName="connectorText" presStyleLbl="sibTrans2D1" presStyleIdx="1" presStyleCnt="4"/>
      <dgm:spPr/>
    </dgm:pt>
    <dgm:pt modelId="{964AD487-E06B-4385-A054-CE3B62024709}" type="pres">
      <dgm:prSet presAssocID="{A56E0FF2-F3CD-4653-94A5-406F40BBBCDB}" presName="node" presStyleLbl="node1" presStyleIdx="2" presStyleCnt="5" custScaleX="95366">
        <dgm:presLayoutVars>
          <dgm:bulletEnabled val="1"/>
        </dgm:presLayoutVars>
      </dgm:prSet>
      <dgm:spPr/>
    </dgm:pt>
    <dgm:pt modelId="{6BBE4C11-9127-4707-A21D-1E4A6B5477A1}" type="pres">
      <dgm:prSet presAssocID="{DCFEE7AB-C524-4F10-A094-1B022C87A8D5}" presName="sibTrans" presStyleLbl="sibTrans2D1" presStyleIdx="2" presStyleCnt="4"/>
      <dgm:spPr/>
    </dgm:pt>
    <dgm:pt modelId="{B74CBC0F-2323-43F0-A44B-73616F573D10}" type="pres">
      <dgm:prSet presAssocID="{DCFEE7AB-C524-4F10-A094-1B022C87A8D5}" presName="connectorText" presStyleLbl="sibTrans2D1" presStyleIdx="2" presStyleCnt="4"/>
      <dgm:spPr/>
    </dgm:pt>
    <dgm:pt modelId="{8A22F3E8-48C0-490C-9B8E-A2E67FE3852D}" type="pres">
      <dgm:prSet presAssocID="{2F7C94BC-9F7F-4762-BD6B-469CFFD9EB7E}" presName="node" presStyleLbl="node1" presStyleIdx="3" presStyleCnt="5" custScaleX="139945">
        <dgm:presLayoutVars>
          <dgm:bulletEnabled val="1"/>
        </dgm:presLayoutVars>
      </dgm:prSet>
      <dgm:spPr/>
    </dgm:pt>
    <dgm:pt modelId="{120B9A59-C11C-4ADF-A0C2-CD6DD2C52F93}" type="pres">
      <dgm:prSet presAssocID="{C7111A23-728D-4519-8CF7-6BFF754FF239}" presName="sibTrans" presStyleLbl="sibTrans2D1" presStyleIdx="3" presStyleCnt="4"/>
      <dgm:spPr/>
    </dgm:pt>
    <dgm:pt modelId="{B6B0ACA0-D3D3-43B9-9CDC-5FDA881532C0}" type="pres">
      <dgm:prSet presAssocID="{C7111A23-728D-4519-8CF7-6BFF754FF239}" presName="connectorText" presStyleLbl="sibTrans2D1" presStyleIdx="3" presStyleCnt="4"/>
      <dgm:spPr/>
    </dgm:pt>
    <dgm:pt modelId="{DBA12F71-1E83-4088-A499-AAF2F689E500}" type="pres">
      <dgm:prSet presAssocID="{D9840CB1-CB0D-4209-B740-0F5F7E85D1A7}" presName="node" presStyleLbl="node1" presStyleIdx="4" presStyleCnt="5" custScaleX="84061">
        <dgm:presLayoutVars>
          <dgm:bulletEnabled val="1"/>
        </dgm:presLayoutVars>
      </dgm:prSet>
      <dgm:spPr/>
    </dgm:pt>
  </dgm:ptLst>
  <dgm:cxnLst>
    <dgm:cxn modelId="{E6CA3203-5173-4DCC-9F34-39E4D19BC1D1}" type="presOf" srcId="{0BCF8777-7BA7-452B-BB7B-B288345F51D4}" destId="{5B32797B-44D4-4EE3-AC50-B9B5D7CEB6B5}" srcOrd="0" destOrd="0" presId="urn:microsoft.com/office/officeart/2005/8/layout/process1"/>
    <dgm:cxn modelId="{9B988F0C-8461-452F-B3F4-C2F5AFCF0CF0}" srcId="{0BCF8777-7BA7-452B-BB7B-B288345F51D4}" destId="{4DA53E82-1E24-4450-8B39-122E9FA8F5D1}" srcOrd="0" destOrd="0" parTransId="{DD83C36A-93E2-44BF-8FA2-A58CED04EC37}" sibTransId="{26BDA283-8F21-439F-9C75-0BB9688BB1A5}"/>
    <dgm:cxn modelId="{2D1AAE16-E5B4-4854-9251-E1E7178967E0}" type="presOf" srcId="{2F7C94BC-9F7F-4762-BD6B-469CFFD9EB7E}" destId="{8A22F3E8-48C0-490C-9B8E-A2E67FE3852D}" srcOrd="0" destOrd="0" presId="urn:microsoft.com/office/officeart/2005/8/layout/process1"/>
    <dgm:cxn modelId="{91EFE016-E238-4D57-9D74-9A7E42C31822}" type="presOf" srcId="{A56E0FF2-F3CD-4653-94A5-406F40BBBCDB}" destId="{964AD487-E06B-4385-A054-CE3B62024709}" srcOrd="0" destOrd="0" presId="urn:microsoft.com/office/officeart/2005/8/layout/process1"/>
    <dgm:cxn modelId="{83212F1C-08A1-4131-B7A0-BA637F212ECD}" srcId="{0BCF8777-7BA7-452B-BB7B-B288345F51D4}" destId="{87DAAF21-CE77-420A-ADF9-5701D2F217CF}" srcOrd="1" destOrd="0" parTransId="{819EE76C-C1C3-4812-9C09-21173747F3F3}" sibTransId="{7191B7F1-6E7D-4544-AAB0-4E688B50F7DD}"/>
    <dgm:cxn modelId="{92BF9134-BC0B-4C5F-B56C-4D7880480390}" srcId="{0BCF8777-7BA7-452B-BB7B-B288345F51D4}" destId="{D9840CB1-CB0D-4209-B740-0F5F7E85D1A7}" srcOrd="4" destOrd="0" parTransId="{DC164BB9-0B10-4BC6-B67E-7BA460D8E844}" sibTransId="{581EBA80-D757-4C15-8590-61C05EC1C9B5}"/>
    <dgm:cxn modelId="{97F26E5B-D260-41B4-AAA0-654D764B39C6}" type="presOf" srcId="{7191B7F1-6E7D-4544-AAB0-4E688B50F7DD}" destId="{9BFA857A-70D6-4026-A4C2-AD369F72A454}" srcOrd="0" destOrd="0" presId="urn:microsoft.com/office/officeart/2005/8/layout/process1"/>
    <dgm:cxn modelId="{932E7E5C-BC79-4A7C-B08B-02A297F29BE3}" type="presOf" srcId="{D9840CB1-CB0D-4209-B740-0F5F7E85D1A7}" destId="{DBA12F71-1E83-4088-A499-AAF2F689E500}" srcOrd="0" destOrd="0" presId="urn:microsoft.com/office/officeart/2005/8/layout/process1"/>
    <dgm:cxn modelId="{59D2F967-18D1-4A14-AB83-6601F1290AFF}" type="presOf" srcId="{4DA53E82-1E24-4450-8B39-122E9FA8F5D1}" destId="{681A4FB3-0429-4F54-9BFC-68C7679F810A}" srcOrd="0" destOrd="0" presId="urn:microsoft.com/office/officeart/2005/8/layout/process1"/>
    <dgm:cxn modelId="{3D54084E-C17D-4D36-8D14-7BE9C8DFD36A}" type="presOf" srcId="{26BDA283-8F21-439F-9C75-0BB9688BB1A5}" destId="{54AD29A9-834B-4D51-8993-78E054F24CAF}" srcOrd="1" destOrd="0" presId="urn:microsoft.com/office/officeart/2005/8/layout/process1"/>
    <dgm:cxn modelId="{354E3453-69C4-4115-9E22-349B0B460746}" type="presOf" srcId="{26BDA283-8F21-439F-9C75-0BB9688BB1A5}" destId="{72279EFE-B360-4306-A03E-B8CEF963EF4C}" srcOrd="0" destOrd="0" presId="urn:microsoft.com/office/officeart/2005/8/layout/process1"/>
    <dgm:cxn modelId="{8F59DE53-BEFB-4F27-8755-255B5DD9B286}" srcId="{0BCF8777-7BA7-452B-BB7B-B288345F51D4}" destId="{2F7C94BC-9F7F-4762-BD6B-469CFFD9EB7E}" srcOrd="3" destOrd="0" parTransId="{A135D372-1A7F-4142-A5EC-074B0FACA0CE}" sibTransId="{C7111A23-728D-4519-8CF7-6BFF754FF239}"/>
    <dgm:cxn modelId="{EB6F1F80-DA9D-4D73-93F5-A06BCFCE2A2C}" type="presOf" srcId="{7191B7F1-6E7D-4544-AAB0-4E688B50F7DD}" destId="{928E75B7-8C64-42BE-9649-A9B0EDF2B4BD}" srcOrd="1" destOrd="0" presId="urn:microsoft.com/office/officeart/2005/8/layout/process1"/>
    <dgm:cxn modelId="{92C3F680-298D-460A-A845-3E22B8EB85FA}" srcId="{0BCF8777-7BA7-452B-BB7B-B288345F51D4}" destId="{A56E0FF2-F3CD-4653-94A5-406F40BBBCDB}" srcOrd="2" destOrd="0" parTransId="{500B592D-0A98-4953-9081-6B1F654C3977}" sibTransId="{DCFEE7AB-C524-4F10-A094-1B022C87A8D5}"/>
    <dgm:cxn modelId="{0F20CF87-CADC-44C0-B575-2D77FEBBF088}" type="presOf" srcId="{87DAAF21-CE77-420A-ADF9-5701D2F217CF}" destId="{6FCCABED-17F4-4584-8046-412DA7116A5C}" srcOrd="0" destOrd="0" presId="urn:microsoft.com/office/officeart/2005/8/layout/process1"/>
    <dgm:cxn modelId="{A1F87B9C-2367-4D46-8B9F-EB6FA42A9B82}" type="presOf" srcId="{C7111A23-728D-4519-8CF7-6BFF754FF239}" destId="{B6B0ACA0-D3D3-43B9-9CDC-5FDA881532C0}" srcOrd="1" destOrd="0" presId="urn:microsoft.com/office/officeart/2005/8/layout/process1"/>
    <dgm:cxn modelId="{AE5E2AA9-2294-43D6-9ABF-505DFF86EB69}" type="presOf" srcId="{C7111A23-728D-4519-8CF7-6BFF754FF239}" destId="{120B9A59-C11C-4ADF-A0C2-CD6DD2C52F93}" srcOrd="0" destOrd="0" presId="urn:microsoft.com/office/officeart/2005/8/layout/process1"/>
    <dgm:cxn modelId="{6A1BE4D6-C5E5-4461-9526-685D8D7E5883}" type="presOf" srcId="{DCFEE7AB-C524-4F10-A094-1B022C87A8D5}" destId="{B74CBC0F-2323-43F0-A44B-73616F573D10}" srcOrd="1" destOrd="0" presId="urn:microsoft.com/office/officeart/2005/8/layout/process1"/>
    <dgm:cxn modelId="{63400DF4-9AA1-469B-B6AB-12AE8A2EF745}" type="presOf" srcId="{DCFEE7AB-C524-4F10-A094-1B022C87A8D5}" destId="{6BBE4C11-9127-4707-A21D-1E4A6B5477A1}" srcOrd="0" destOrd="0" presId="urn:microsoft.com/office/officeart/2005/8/layout/process1"/>
    <dgm:cxn modelId="{4AA9F36F-C567-4CA9-9F74-88CD8D332589}" type="presParOf" srcId="{5B32797B-44D4-4EE3-AC50-B9B5D7CEB6B5}" destId="{681A4FB3-0429-4F54-9BFC-68C7679F810A}" srcOrd="0" destOrd="0" presId="urn:microsoft.com/office/officeart/2005/8/layout/process1"/>
    <dgm:cxn modelId="{B8E312D6-750A-4180-8EDE-72639BA5E726}" type="presParOf" srcId="{5B32797B-44D4-4EE3-AC50-B9B5D7CEB6B5}" destId="{72279EFE-B360-4306-A03E-B8CEF963EF4C}" srcOrd="1" destOrd="0" presId="urn:microsoft.com/office/officeart/2005/8/layout/process1"/>
    <dgm:cxn modelId="{9F524815-76A9-4766-B1A7-D45852A9A75A}" type="presParOf" srcId="{72279EFE-B360-4306-A03E-B8CEF963EF4C}" destId="{54AD29A9-834B-4D51-8993-78E054F24CAF}" srcOrd="0" destOrd="0" presId="urn:microsoft.com/office/officeart/2005/8/layout/process1"/>
    <dgm:cxn modelId="{378FD2BC-4BEE-408B-B1E8-08E137C72DF4}" type="presParOf" srcId="{5B32797B-44D4-4EE3-AC50-B9B5D7CEB6B5}" destId="{6FCCABED-17F4-4584-8046-412DA7116A5C}" srcOrd="2" destOrd="0" presId="urn:microsoft.com/office/officeart/2005/8/layout/process1"/>
    <dgm:cxn modelId="{DEFE8E7E-8C55-4512-A48F-39F333A13939}" type="presParOf" srcId="{5B32797B-44D4-4EE3-AC50-B9B5D7CEB6B5}" destId="{9BFA857A-70D6-4026-A4C2-AD369F72A454}" srcOrd="3" destOrd="0" presId="urn:microsoft.com/office/officeart/2005/8/layout/process1"/>
    <dgm:cxn modelId="{88DF46BD-7788-4061-9703-9AA8F28197EF}" type="presParOf" srcId="{9BFA857A-70D6-4026-A4C2-AD369F72A454}" destId="{928E75B7-8C64-42BE-9649-A9B0EDF2B4BD}" srcOrd="0" destOrd="0" presId="urn:microsoft.com/office/officeart/2005/8/layout/process1"/>
    <dgm:cxn modelId="{7FAF5601-1EDE-44C4-B766-B4CE6BAFDA58}" type="presParOf" srcId="{5B32797B-44D4-4EE3-AC50-B9B5D7CEB6B5}" destId="{964AD487-E06B-4385-A054-CE3B62024709}" srcOrd="4" destOrd="0" presId="urn:microsoft.com/office/officeart/2005/8/layout/process1"/>
    <dgm:cxn modelId="{22E3D4FC-E0E6-4AEA-B13B-37728AA87718}" type="presParOf" srcId="{5B32797B-44D4-4EE3-AC50-B9B5D7CEB6B5}" destId="{6BBE4C11-9127-4707-A21D-1E4A6B5477A1}" srcOrd="5" destOrd="0" presId="urn:microsoft.com/office/officeart/2005/8/layout/process1"/>
    <dgm:cxn modelId="{09F8CAB8-9855-4A8E-8815-3D44E060E64C}" type="presParOf" srcId="{6BBE4C11-9127-4707-A21D-1E4A6B5477A1}" destId="{B74CBC0F-2323-43F0-A44B-73616F573D10}" srcOrd="0" destOrd="0" presId="urn:microsoft.com/office/officeart/2005/8/layout/process1"/>
    <dgm:cxn modelId="{D184ADB9-82AB-47C5-AC2D-EFFCD19873A5}" type="presParOf" srcId="{5B32797B-44D4-4EE3-AC50-B9B5D7CEB6B5}" destId="{8A22F3E8-48C0-490C-9B8E-A2E67FE3852D}" srcOrd="6" destOrd="0" presId="urn:microsoft.com/office/officeart/2005/8/layout/process1"/>
    <dgm:cxn modelId="{D5569FA2-2F62-4B76-B905-30414B865AA5}" type="presParOf" srcId="{5B32797B-44D4-4EE3-AC50-B9B5D7CEB6B5}" destId="{120B9A59-C11C-4ADF-A0C2-CD6DD2C52F93}" srcOrd="7" destOrd="0" presId="urn:microsoft.com/office/officeart/2005/8/layout/process1"/>
    <dgm:cxn modelId="{5C7684EE-5E3E-4D27-A5BA-91C2B4C4971F}" type="presParOf" srcId="{120B9A59-C11C-4ADF-A0C2-CD6DD2C52F93}" destId="{B6B0ACA0-D3D3-43B9-9CDC-5FDA881532C0}" srcOrd="0" destOrd="0" presId="urn:microsoft.com/office/officeart/2005/8/layout/process1"/>
    <dgm:cxn modelId="{399973AA-7199-442A-948D-53E3CB9A73A5}" type="presParOf" srcId="{5B32797B-44D4-4EE3-AC50-B9B5D7CEB6B5}" destId="{DBA12F71-1E83-4088-A499-AAF2F689E500}" srcOrd="8" destOrd="0" presId="urn:microsoft.com/office/officeart/2005/8/layout/process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4FB3-0429-4F54-9BFC-68C7679F810A}">
      <dsp:nvSpPr>
        <dsp:cNvPr id="0" name=""/>
        <dsp:cNvSpPr/>
      </dsp:nvSpPr>
      <dsp:spPr>
        <a:xfrm>
          <a:off x="8176" y="348389"/>
          <a:ext cx="1476211" cy="167228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Event generation and propagation (GENIE + Geant4)</a:t>
          </a:r>
        </a:p>
      </dsp:txBody>
      <dsp:txXfrm>
        <a:off x="51413" y="391626"/>
        <a:ext cx="1389737" cy="1585807"/>
      </dsp:txXfrm>
    </dsp:sp>
    <dsp:sp modelId="{72279EFE-B360-4306-A03E-B8CEF963EF4C}">
      <dsp:nvSpPr>
        <dsp:cNvPr id="0" name=""/>
        <dsp:cNvSpPr/>
      </dsp:nvSpPr>
      <dsp:spPr>
        <a:xfrm>
          <a:off x="1611208" y="1027273"/>
          <a:ext cx="268858" cy="31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611208" y="1090176"/>
        <a:ext cx="188201" cy="188707"/>
      </dsp:txXfrm>
    </dsp:sp>
    <dsp:sp modelId="{6FCCABED-17F4-4584-8046-412DA7116A5C}">
      <dsp:nvSpPr>
        <dsp:cNvPr id="0" name=""/>
        <dsp:cNvSpPr/>
      </dsp:nvSpPr>
      <dsp:spPr>
        <a:xfrm>
          <a:off x="1991668" y="348389"/>
          <a:ext cx="1377481" cy="167228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GRAIN optical scintillation</a:t>
          </a:r>
        </a:p>
      </dsp:txBody>
      <dsp:txXfrm>
        <a:off x="2032013" y="388734"/>
        <a:ext cx="1296791" cy="1591591"/>
      </dsp:txXfrm>
    </dsp:sp>
    <dsp:sp modelId="{9BFA857A-70D6-4026-A4C2-AD369F72A454}">
      <dsp:nvSpPr>
        <dsp:cNvPr id="0" name=""/>
        <dsp:cNvSpPr/>
      </dsp:nvSpPr>
      <dsp:spPr>
        <a:xfrm>
          <a:off x="3495970" y="1027273"/>
          <a:ext cx="268858" cy="31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495970" y="1090176"/>
        <a:ext cx="188201" cy="188707"/>
      </dsp:txXfrm>
    </dsp:sp>
    <dsp:sp modelId="{964AD487-E06B-4385-A054-CE3B62024709}">
      <dsp:nvSpPr>
        <dsp:cNvPr id="0" name=""/>
        <dsp:cNvSpPr/>
      </dsp:nvSpPr>
      <dsp:spPr>
        <a:xfrm>
          <a:off x="3876430" y="348389"/>
          <a:ext cx="1209432" cy="167228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Detector response</a:t>
          </a:r>
        </a:p>
      </dsp:txBody>
      <dsp:txXfrm>
        <a:off x="3911853" y="383812"/>
        <a:ext cx="1138586" cy="1601435"/>
      </dsp:txXfrm>
    </dsp:sp>
    <dsp:sp modelId="{6BBE4C11-9127-4707-A21D-1E4A6B5477A1}">
      <dsp:nvSpPr>
        <dsp:cNvPr id="0" name=""/>
        <dsp:cNvSpPr/>
      </dsp:nvSpPr>
      <dsp:spPr>
        <a:xfrm>
          <a:off x="5212682" y="1027273"/>
          <a:ext cx="268858" cy="31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12682" y="1090176"/>
        <a:ext cx="188201" cy="188707"/>
      </dsp:txXfrm>
    </dsp:sp>
    <dsp:sp modelId="{8A22F3E8-48C0-490C-9B8E-A2E67FE3852D}">
      <dsp:nvSpPr>
        <dsp:cNvPr id="0" name=""/>
        <dsp:cNvSpPr/>
      </dsp:nvSpPr>
      <dsp:spPr>
        <a:xfrm>
          <a:off x="5593142" y="348389"/>
          <a:ext cx="1774783" cy="167228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Volumereco</a:t>
          </a:r>
          <a:endParaRPr lang="en-US" sz="1800" kern="1200" dirty="0">
            <a:solidFill>
              <a:srgbClr val="3C5A77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642121" y="397368"/>
        <a:ext cx="1676825" cy="1574323"/>
      </dsp:txXfrm>
    </dsp:sp>
    <dsp:sp modelId="{120B9A59-C11C-4ADF-A0C2-CD6DD2C52F93}">
      <dsp:nvSpPr>
        <dsp:cNvPr id="0" name=""/>
        <dsp:cNvSpPr/>
      </dsp:nvSpPr>
      <dsp:spPr>
        <a:xfrm>
          <a:off x="7494746" y="1027273"/>
          <a:ext cx="268858" cy="3145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94746" y="1090176"/>
        <a:ext cx="188201" cy="188707"/>
      </dsp:txXfrm>
    </dsp:sp>
    <dsp:sp modelId="{DBA12F71-1E83-4088-A499-AAF2F689E500}">
      <dsp:nvSpPr>
        <dsp:cNvPr id="0" name=""/>
        <dsp:cNvSpPr/>
      </dsp:nvSpPr>
      <dsp:spPr>
        <a:xfrm>
          <a:off x="7875206" y="348389"/>
          <a:ext cx="1066062" cy="167228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3C5A77"/>
              </a:solidFill>
              <a:latin typeface="Helvetica" panose="020B0604020202020204" pitchFamily="34" charset="0"/>
              <a:cs typeface="Helvetica" panose="020B0604020202020204" pitchFamily="34" charset="0"/>
            </a:rPr>
            <a:t>Analysis</a:t>
          </a:r>
        </a:p>
      </dsp:txBody>
      <dsp:txXfrm>
        <a:off x="7906430" y="379613"/>
        <a:ext cx="1003614" cy="1609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2D96F-AB28-456C-B66A-C4227620F8D1}" type="datetimeFigureOut">
              <a:rPr lang="it-IT" smtClean="0"/>
              <a:t>11/11/2025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29A64-0F7B-426A-9F7F-9AA4AEB31CC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756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30579-BD24-64CA-D020-F412481F1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8148A42-BBE7-2EFE-E681-20C6FBF66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933781D-15E4-D896-2340-0AE9C15E3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1F2EE7-82EC-B58A-5AFC-17112BB7E5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2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1D7FB-29F6-A556-565E-784D3184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06F82F0-676E-A198-4CB7-890D48CB7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98D55B-3C0A-0D1D-5945-FAD527CCFF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3F1724-140B-03F2-671B-EF538D09A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1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40931-5E9D-C28A-6BA3-E0F730421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CB25FC7-E0C4-0BA2-8301-6173E0456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983042-624D-1DE5-6049-9D6ECF29A1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655AF0-D9A5-AE3B-B7FA-11523A3DD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F35C3-4AA6-AC11-7755-FF3E472BF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A644D13-154D-BC24-ED2E-F636CD873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7A15491-61C5-ADB3-D080-ED8AF2AC67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90404A-D64D-DD9E-39B9-C07146DC4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30416"/>
            <a:ext cx="10957984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8" y="2696828"/>
            <a:ext cx="10962217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="0" i="0" baseline="0">
                <a:solidFill>
                  <a:srgbClr val="E95125"/>
                </a:solidFill>
                <a:latin typeface="Helvetica"/>
                <a:cs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840902-2F6A-F594-BDD8-C763429CB6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0" y="5969444"/>
            <a:ext cx="1977507" cy="7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98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V. Cicero | GRAIN simulation and reconstruction with CA masks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48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V. Cicero | GRAIN simulation and reconstruction with CA masks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09600" y="5760720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472239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4110" y="5953374"/>
            <a:ext cx="1826756" cy="578035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6793393" y="240226"/>
            <a:ext cx="4797473" cy="199542"/>
            <a:chOff x="5136243" y="672026"/>
            <a:chExt cx="3598105" cy="19954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36243" y="682088"/>
              <a:ext cx="1690006" cy="1894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47491" y="672026"/>
              <a:ext cx="1886857" cy="189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6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81E92A2-085A-8629-840E-0B607C632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287" y="6437696"/>
            <a:ext cx="966157" cy="36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1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0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GRAIN simulation and reconstruction</a:t>
            </a:r>
            <a:br>
              <a:rPr lang="en-GB" sz="4400" dirty="0"/>
            </a:br>
            <a:r>
              <a:rPr lang="en-GB" sz="4400" dirty="0"/>
              <a:t>with Coded Aperture Masks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5367" y="3505200"/>
            <a:ext cx="10962217" cy="1889760"/>
          </a:xfrm>
        </p:spPr>
        <p:txBody>
          <a:bodyPr/>
          <a:lstStyle/>
          <a:p>
            <a:r>
              <a:rPr lang="en-GB" sz="2400" u="sng" dirty="0"/>
              <a:t>V. Cicero</a:t>
            </a:r>
            <a:r>
              <a:rPr lang="en-GB" sz="2400" dirty="0"/>
              <a:t>, F. Mei</a:t>
            </a:r>
          </a:p>
          <a:p>
            <a:r>
              <a:rPr lang="en-GB" i="1" dirty="0"/>
              <a:t>Meeting </a:t>
            </a:r>
            <a:r>
              <a:rPr lang="en-GB" i="1" dirty="0" err="1"/>
              <a:t>annuale</a:t>
            </a:r>
            <a:r>
              <a:rPr lang="en-GB" i="1" dirty="0"/>
              <a:t> della </a:t>
            </a:r>
            <a:r>
              <a:rPr lang="en-GB" i="1" dirty="0" err="1"/>
              <a:t>collaborazione</a:t>
            </a:r>
            <a:r>
              <a:rPr lang="en-GB" i="1" dirty="0"/>
              <a:t> DUNE-Italia </a:t>
            </a:r>
          </a:p>
          <a:p>
            <a:r>
              <a:rPr lang="en-GB" i="1" dirty="0"/>
              <a:t>11/11/2025</a:t>
            </a:r>
          </a:p>
        </p:txBody>
      </p:sp>
    </p:spTree>
    <p:extLst>
      <p:ext uri="{BB962C8B-B14F-4D97-AF65-F5344CB8AC3E}">
        <p14:creationId xmlns:p14="http://schemas.microsoft.com/office/powerpoint/2010/main" val="129423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CDBA3-6D02-E2C8-9F3C-E7F9100D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2CAC6-71A8-AEB4-57DE-CA660BB1B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Features and </a:t>
            </a:r>
            <a:r>
              <a:rPr lang="en-US" sz="3000" dirty="0" err="1"/>
              <a:t>thruths</a:t>
            </a:r>
            <a:endParaRPr lang="en-US" sz="3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3B611-53B5-939F-3D1C-28C865E74B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F7B67-684D-D2A2-C252-BCA897E70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5380" y="6549549"/>
            <a:ext cx="4984742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8AF21-D458-BA6F-6E37-7D919EF27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73759A-116E-34B8-A0A1-0575CF3F9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9D723C2-3778-1356-BB58-5EA657C9D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F17B18A-96B3-9AA5-F2E3-F04538F2E5AF}"/>
              </a:ext>
            </a:extLst>
          </p:cNvPr>
          <p:cNvSpPr txBox="1">
            <a:spLocks/>
          </p:cNvSpPr>
          <p:nvPr/>
        </p:nvSpPr>
        <p:spPr>
          <a:xfrm>
            <a:off x="888830" y="1227199"/>
            <a:ext cx="9787467" cy="252579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The </a:t>
            </a:r>
            <a:r>
              <a:rPr lang="it-IT" sz="1800" dirty="0" err="1"/>
              <a:t>average</a:t>
            </a:r>
            <a:r>
              <a:rPr lang="it-IT" sz="1800" dirty="0"/>
              <a:t> hit times for </a:t>
            </a:r>
            <a:r>
              <a:rPr lang="it-IT" sz="1800" dirty="0" err="1"/>
              <a:t>each</a:t>
            </a:r>
            <a:r>
              <a:rPr lang="it-IT" sz="1800" dirty="0"/>
              <a:t> camera </a:t>
            </a:r>
            <a:r>
              <a:rPr lang="it-IT" sz="1800" dirty="0" err="1"/>
              <a:t>were</a:t>
            </a:r>
            <a:r>
              <a:rPr lang="it-IT" sz="1800" dirty="0"/>
              <a:t> </a:t>
            </a:r>
            <a:r>
              <a:rPr lang="it-IT" sz="1800" dirty="0" err="1"/>
              <a:t>used</a:t>
            </a:r>
            <a:r>
              <a:rPr lang="it-IT" sz="1800" dirty="0"/>
              <a:t> </a:t>
            </a:r>
            <a:r>
              <a:rPr lang="it-IT" sz="1800" dirty="0" err="1"/>
              <a:t>as</a:t>
            </a:r>
            <a:r>
              <a:rPr lang="it-IT" sz="1800" dirty="0"/>
              <a:t> </a:t>
            </a:r>
            <a:r>
              <a:rPr lang="it-IT" sz="1800" b="1" dirty="0"/>
              <a:t>data features</a:t>
            </a:r>
            <a:endParaRPr lang="it-IT" sz="1800" dirty="0"/>
          </a:p>
          <a:p>
            <a:r>
              <a:rPr lang="en-GB" sz="1800" dirty="0"/>
              <a:t>The Monte Carlo energy deposits, </a:t>
            </a:r>
            <a:r>
              <a:rPr lang="en-GB" sz="1800" dirty="0" err="1"/>
              <a:t>voxelized</a:t>
            </a:r>
            <a:r>
              <a:rPr lang="en-GB" sz="1800" dirty="0"/>
              <a:t> into 200 mm voxels, were employed as ground </a:t>
            </a:r>
            <a:r>
              <a:rPr lang="en-GB" sz="1800" b="1" dirty="0"/>
              <a:t>truth</a:t>
            </a:r>
          </a:p>
          <a:p>
            <a:r>
              <a:rPr lang="en-GB" sz="1800" dirty="0"/>
              <a:t>Although these voxels are significantly larger than the 18 mm voxels used in the MLEM reconstruction, this coarse resolution provides a sufficiently accurate prior.</a:t>
            </a:r>
            <a:endParaRPr lang="en-US" sz="1800" dirty="0"/>
          </a:p>
        </p:txBody>
      </p:sp>
      <p:pic>
        <p:nvPicPr>
          <p:cNvPr id="7" name="Immagine 6" descr="Immagine che contiene testo, diagramm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FF876D8A-219A-16F1-4CA9-1DE2DC652D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100" t="5605" r="9700" b="3395"/>
          <a:stretch>
            <a:fillRect/>
          </a:stretch>
        </p:blipFill>
        <p:spPr>
          <a:xfrm>
            <a:off x="2726451" y="3121994"/>
            <a:ext cx="6728588" cy="3192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27108-2E2A-66E5-0C16-8B07DFB870C6}"/>
              </a:ext>
            </a:extLst>
          </p:cNvPr>
          <p:cNvSpPr txBox="1"/>
          <p:nvPr/>
        </p:nvSpPr>
        <p:spPr>
          <a:xfrm>
            <a:off x="520748" y="6026150"/>
            <a:ext cx="73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F.Mei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770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49124-4554-C95C-5004-1747050D9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C21E5-0E58-37B4-9843-F2010833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Training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B9E14-2FA3-BCD6-E551-172F316682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4E75E6-D4BC-1ED2-1A2B-385B4F333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5380" y="6549549"/>
            <a:ext cx="4984742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26919-BCBB-0CEB-01A8-D9292895C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7643046-69BC-6779-1A38-9BAAE7E30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AA8A664-C4EE-D6D6-075A-1941C1436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9CC3CDE-6B63-BC66-9D10-F6AB115B5CA2}"/>
              </a:ext>
            </a:extLst>
          </p:cNvPr>
          <p:cNvSpPr txBox="1">
            <a:spLocks/>
          </p:cNvSpPr>
          <p:nvPr/>
        </p:nvSpPr>
        <p:spPr>
          <a:xfrm>
            <a:off x="702733" y="1227200"/>
            <a:ext cx="6170507" cy="270890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The full dataset was split into 70/15/15 training/validation/test samples.</a:t>
            </a:r>
          </a:p>
          <a:p>
            <a:r>
              <a:rPr lang="en-GB" sz="1800" dirty="0"/>
              <a:t>The DNN hyperparameters were explored and optimized using </a:t>
            </a:r>
            <a:r>
              <a:rPr lang="en-GB" sz="1800" b="1" dirty="0"/>
              <a:t>OPTUNA</a:t>
            </a:r>
            <a:r>
              <a:rPr lang="en-GB" sz="1800" dirty="0"/>
              <a:t>, resulting in a </a:t>
            </a:r>
            <a:r>
              <a:rPr lang="en-GB" sz="1800" b="1" dirty="0"/>
              <a:t>mean average error (on the normalized voxel score) of 0.01</a:t>
            </a:r>
            <a:r>
              <a:rPr lang="en-GB" sz="1800" dirty="0"/>
              <a:t>.</a:t>
            </a:r>
          </a:p>
        </p:txBody>
      </p:sp>
      <p:pic>
        <p:nvPicPr>
          <p:cNvPr id="7" name="Immagine 6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B298038F-B621-B6FF-7507-02170DC79E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7694831" y="231494"/>
            <a:ext cx="3648456" cy="29384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8BAC988-DCE1-8C5D-21A2-581B5B03B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001" y="3169932"/>
            <a:ext cx="6665792" cy="3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4533-2BF2-E59B-6AD3-3D66F62BF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1437-EE14-B61E-DEB1-A591B11D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Performance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E26EB-BF3B-C0DD-892D-2498E0CB14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3ED73-0E75-413B-9AE5-15CF84975C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5380" y="6549549"/>
            <a:ext cx="4984742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FD77A-B70F-9AFC-825D-F3B8C2409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FF97FB-A2BA-2E8D-AC92-DD3DE5CB8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0EF4E25-BEF9-491B-F5C2-522B4411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D5F60E11-CCD7-9E15-47B6-A0B3319A4C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368" y="1054756"/>
                <a:ext cx="10972799" cy="2675996"/>
              </a:xfrm>
              <a:prstGeom prst="rect">
                <a:avLst/>
              </a:prstGeom>
            </p:spPr>
            <p:txBody>
              <a:bodyPr lIns="0" rIns="0">
                <a:normAutofit/>
              </a:bodyPr>
              <a:lstStyle>
                <a:lvl1pPr marL="256032" indent="-265176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/>
                  <a:buChar char="•"/>
                  <a:defRPr sz="22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Geneva" charset="0"/>
                  </a:defRPr>
                </a:lvl1pPr>
                <a:lvl2pPr marL="541338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20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2pPr>
                <a:lvl3pPr marL="898525" indent="-27305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8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3pPr>
                <a:lvl4pPr marL="1165225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16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4pPr>
                <a:lvl5pPr marL="1431925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4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The </a:t>
                </a:r>
                <a:r>
                  <a:rPr lang="en-US" sz="1800" dirty="0" err="1"/>
                  <a:t>prevolumereco</a:t>
                </a:r>
                <a:r>
                  <a:rPr lang="en-US" sz="1800" dirty="0"/>
                  <a:t> DNN can provide a reasonable estimate of the energy deposits to be used as a prior by MLEM, to make convergence (</a:t>
                </a:r>
                <a:r>
                  <a:rPr lang="en-GB" sz="1800" dirty="0"/>
                  <a:t>defined as the likelihood reaching the 95% of its maximum</a:t>
                </a:r>
                <a:r>
                  <a:rPr lang="en-US" sz="1800" dirty="0"/>
                  <a:t>) faster (saving iterations).</a:t>
                </a:r>
              </a:p>
              <a:p>
                <a:r>
                  <a:rPr lang="en-GB" sz="1800" dirty="0"/>
                  <a:t>Preliminary results show that with respect to a uniform prior, the use of </a:t>
                </a:r>
                <a:r>
                  <a:rPr lang="en-GB" sz="1800" dirty="0" err="1"/>
                  <a:t>prevolumereco</a:t>
                </a:r>
                <a:r>
                  <a:rPr lang="en-GB" sz="1800" dirty="0"/>
                  <a:t> </a:t>
                </a:r>
                <a:r>
                  <a:rPr lang="en-GB" sz="1800" b="1" dirty="0"/>
                  <a:t>saves </a:t>
                </a:r>
                <a14:m>
                  <m:oMath xmlns:m="http://schemas.openxmlformats.org/officeDocument/2006/math">
                    <m:r>
                      <a:rPr lang="it-IT" sz="1800" b="1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18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GB" sz="1800" b="1" dirty="0"/>
                  <a:t> iterations per event on average</a:t>
                </a:r>
                <a:r>
                  <a:rPr lang="en-GB" sz="1800" dirty="0"/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D5F60E11-CCD7-9E15-47B6-A0B3319A4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68" y="1054756"/>
                <a:ext cx="10972799" cy="2675996"/>
              </a:xfrm>
              <a:prstGeom prst="rect">
                <a:avLst/>
              </a:prstGeom>
              <a:blipFill>
                <a:blip r:embed="rId4"/>
                <a:stretch>
                  <a:fillRect l="-1167" t="-1139" r="-44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6DDF55A6-43E9-17AB-A316-C62915CD6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332" y="2825496"/>
            <a:ext cx="8605337" cy="29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3C53-F99A-6CF8-95E3-C2EA27A0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CB554-9CBD-FDF2-4150-5AAB702215A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5373" y="1693332"/>
            <a:ext cx="10977028" cy="3064935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it-IT" sz="2400" dirty="0"/>
              <a:t>Preliminary </a:t>
            </a:r>
            <a:r>
              <a:rPr lang="it-IT" sz="2400" dirty="0" err="1"/>
              <a:t>vertexing</a:t>
            </a:r>
            <a:r>
              <a:rPr lang="it-IT" sz="2400" dirty="0"/>
              <a:t> </a:t>
            </a:r>
            <a:r>
              <a:rPr lang="it-IT" sz="2400" dirty="0" err="1"/>
              <a:t>resolution</a:t>
            </a:r>
            <a:r>
              <a:rPr lang="it-IT" sz="2400" dirty="0"/>
              <a:t> on small production of CCQE interactions</a:t>
            </a:r>
          </a:p>
          <a:p>
            <a:pPr marL="628206" lvl="1" indent="-342900"/>
            <a:r>
              <a:rPr lang="it-IT" sz="2200" dirty="0"/>
              <a:t>~1 cm </a:t>
            </a:r>
            <a:r>
              <a:rPr lang="it-IT" sz="2200" dirty="0" err="1"/>
              <a:t>st.deviation</a:t>
            </a:r>
            <a:r>
              <a:rPr lang="it-IT" sz="2200" dirty="0"/>
              <a:t> on </a:t>
            </a:r>
            <a:r>
              <a:rPr lang="it-IT" sz="2200" dirty="0" err="1"/>
              <a:t>residual</a:t>
            </a:r>
            <a:r>
              <a:rPr lang="it-IT" sz="2200" dirty="0"/>
              <a:t> </a:t>
            </a:r>
            <a:r>
              <a:rPr lang="it-IT" sz="2200" dirty="0" err="1"/>
              <a:t>distribution</a:t>
            </a:r>
            <a:r>
              <a:rPr lang="it-IT" sz="2200" dirty="0"/>
              <a:t>, </a:t>
            </a:r>
            <a:r>
              <a:rPr lang="it-IT" sz="2200" dirty="0" err="1"/>
              <a:t>consistent</a:t>
            </a:r>
            <a:r>
              <a:rPr lang="it-IT" sz="2200" dirty="0"/>
              <a:t> with </a:t>
            </a:r>
            <a:r>
              <a:rPr lang="it-IT" sz="2200" dirty="0" err="1"/>
              <a:t>reconstruction</a:t>
            </a:r>
            <a:r>
              <a:rPr lang="it-IT" sz="2200" dirty="0"/>
              <a:t> voxel size </a:t>
            </a:r>
          </a:p>
          <a:p>
            <a:pPr marL="342900" indent="-342900"/>
            <a:r>
              <a:rPr lang="it-IT" sz="2400" dirty="0" err="1"/>
              <a:t>Improved</a:t>
            </a:r>
            <a:r>
              <a:rPr lang="it-IT" sz="2400" dirty="0"/>
              <a:t> performances (</a:t>
            </a:r>
            <a:r>
              <a:rPr lang="it-IT" sz="2400" dirty="0" err="1"/>
              <a:t>reconstruction</a:t>
            </a:r>
            <a:r>
              <a:rPr lang="it-IT" sz="2400" dirty="0"/>
              <a:t> time) of the </a:t>
            </a:r>
            <a:r>
              <a:rPr lang="it-IT" sz="2400" dirty="0" err="1"/>
              <a:t>algorithm</a:t>
            </a:r>
            <a:endParaRPr lang="it-IT" sz="2400" dirty="0"/>
          </a:p>
          <a:p>
            <a:pPr marL="628206" lvl="1" indent="-342900"/>
            <a:r>
              <a:rPr lang="it-IT" sz="2400" dirty="0"/>
              <a:t>ML </a:t>
            </a:r>
            <a:r>
              <a:rPr lang="it-IT" sz="2400" dirty="0" err="1"/>
              <a:t>prior</a:t>
            </a:r>
            <a:r>
              <a:rPr lang="it-IT" sz="2400" dirty="0"/>
              <a:t> on </a:t>
            </a:r>
            <a:r>
              <a:rPr lang="it-IT" sz="2400" dirty="0" err="1"/>
              <a:t>average</a:t>
            </a:r>
            <a:r>
              <a:rPr lang="it-IT" sz="2400" dirty="0"/>
              <a:t> </a:t>
            </a:r>
            <a:r>
              <a:rPr lang="it-IT" sz="2400" dirty="0" err="1"/>
              <a:t>saves</a:t>
            </a:r>
            <a:r>
              <a:rPr lang="it-IT" sz="2400" dirty="0"/>
              <a:t> 20 </a:t>
            </a:r>
            <a:r>
              <a:rPr lang="it-IT" sz="2400" dirty="0" err="1"/>
              <a:t>iterations</a:t>
            </a:r>
            <a:r>
              <a:rPr lang="it-IT" sz="2400" dirty="0"/>
              <a:t> </a:t>
            </a:r>
          </a:p>
          <a:p>
            <a:pPr marL="342900" indent="-342900"/>
            <a:r>
              <a:rPr lang="it-IT" sz="2400" dirty="0"/>
              <a:t>Working on software </a:t>
            </a:r>
            <a:r>
              <a:rPr lang="it-IT" sz="2400" dirty="0" err="1"/>
              <a:t>implementation</a:t>
            </a:r>
            <a:r>
              <a:rPr lang="it-IT" sz="2400" dirty="0"/>
              <a:t> in new framework</a:t>
            </a:r>
          </a:p>
          <a:p>
            <a:pPr marL="342900" indent="-342900"/>
            <a:r>
              <a:rPr lang="it-IT" sz="2400" dirty="0"/>
              <a:t>HPC computing </a:t>
            </a:r>
            <a:r>
              <a:rPr lang="it-IT" sz="2400" dirty="0" err="1"/>
              <a:t>resources</a:t>
            </a:r>
            <a:r>
              <a:rPr lang="it-IT" sz="2400" dirty="0"/>
              <a:t> are </a:t>
            </a:r>
            <a:r>
              <a:rPr lang="it-IT" sz="2400" dirty="0" err="1"/>
              <a:t>finally</a:t>
            </a:r>
            <a:r>
              <a:rPr lang="it-IT" sz="2400" dirty="0"/>
              <a:t> </a:t>
            </a:r>
            <a:r>
              <a:rPr lang="it-IT" sz="2400" dirty="0" err="1"/>
              <a:t>operational</a:t>
            </a:r>
            <a:r>
              <a:rPr lang="it-IT" sz="2400" dirty="0"/>
              <a:t>, </a:t>
            </a:r>
            <a:r>
              <a:rPr lang="it-IT" sz="2400" dirty="0" err="1"/>
              <a:t>we</a:t>
            </a:r>
            <a:r>
              <a:rPr lang="it-IT" sz="2400" dirty="0"/>
              <a:t> can do </a:t>
            </a:r>
            <a:r>
              <a:rPr lang="it-IT" sz="2400" dirty="0" err="1"/>
              <a:t>larger</a:t>
            </a:r>
            <a:r>
              <a:rPr lang="it-IT" sz="2400" dirty="0"/>
              <a:t> productions 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342900" indent="-342900"/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53B90-5509-91D6-CB3D-D28F2973ED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E0D3E-BA77-D9FF-57DD-3CE013BC9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85B1E-83AC-ACC1-1549-E12CC807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ED716D-7FFE-AE59-5486-0C54711D8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 Coded Aperture imaging system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00F24-F7DC-E1B9-F479-DFCFDAA4D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714" y="6549550"/>
            <a:ext cx="6593987" cy="15266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V. Cicero | GRAIN simulation and reconstruction with CA masks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893C94-86C6-4CBB-4DF3-8F4CFF750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Segnaposto contenuto 8" descr="Immagine che contiene testo, schizzo, arte, bianco e nero&#10;&#10;Descrizione generata automaticamente">
            <a:extLst>
              <a:ext uri="{FF2B5EF4-FFF2-40B4-BE49-F238E27FC236}">
                <a16:creationId xmlns:a16="http://schemas.microsoft.com/office/drawing/2014/main" id="{A6847B16-98E3-D4D0-CEBC-EE930ABDDA21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/>
          <a:stretch>
            <a:fillRect/>
          </a:stretch>
        </p:blipFill>
        <p:spPr>
          <a:xfrm>
            <a:off x="7861341" y="2225759"/>
            <a:ext cx="3988107" cy="39514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37393CB-7CE3-B3E8-CF99-AD71279B19B4}"/>
              </a:ext>
            </a:extLst>
          </p:cNvPr>
          <p:cNvSpPr txBox="1"/>
          <p:nvPr/>
        </p:nvSpPr>
        <p:spPr>
          <a:xfrm>
            <a:off x="342552" y="1061994"/>
            <a:ext cx="85046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Sensor matrix: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 x 32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SiPM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active area: 3x3 mm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Coded aperture mask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Random uniform pattern of holes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Holes aligned to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SiPMs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area: 3x3 mm</a:t>
            </a:r>
            <a:r>
              <a:rPr lang="en-US" sz="2000" baseline="30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 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Distance from sensors: 3 cm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C4AF5C0-38CD-CBF8-5233-B224AEA060F0}"/>
              </a:ext>
            </a:extLst>
          </p:cNvPr>
          <p:cNvSpPr txBox="1"/>
          <p:nvPr/>
        </p:nvSpPr>
        <p:spPr>
          <a:xfrm>
            <a:off x="8034529" y="1528227"/>
            <a:ext cx="5593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 cameras in GRAIN</a:t>
            </a:r>
          </a:p>
        </p:txBody>
      </p:sp>
      <p:pic>
        <p:nvPicPr>
          <p:cNvPr id="22" name="Immagine 21" descr="Immagine che contiene modello, quadrato, schermata, arte&#10;&#10;Descrizione generata automaticamente">
            <a:extLst>
              <a:ext uri="{FF2B5EF4-FFF2-40B4-BE49-F238E27FC236}">
                <a16:creationId xmlns:a16="http://schemas.microsoft.com/office/drawing/2014/main" id="{49FE53D1-7E13-DA31-31A0-3171ECF9D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4452" r="4275" b="4762"/>
          <a:stretch/>
        </p:blipFill>
        <p:spPr>
          <a:xfrm>
            <a:off x="803805" y="4111829"/>
            <a:ext cx="1965961" cy="1959413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3B9B2AB-EC60-0192-E44D-0A6020E70495}"/>
              </a:ext>
            </a:extLst>
          </p:cNvPr>
          <p:cNvSpPr txBox="1"/>
          <p:nvPr/>
        </p:nvSpPr>
        <p:spPr>
          <a:xfrm>
            <a:off x="1120010" y="3814592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Mask pattern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81CEB8BF-E1E4-918B-3AF3-5BE3F33A5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11/11/2025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600BE-AAC5-ADAA-A350-E8D0855B5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633" y="3771755"/>
            <a:ext cx="2167920" cy="2462448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C3213-A9B1-1282-636E-448AE8413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867" t="16971" r="1"/>
          <a:stretch/>
        </p:blipFill>
        <p:spPr>
          <a:xfrm>
            <a:off x="5857433" y="1253193"/>
            <a:ext cx="1771762" cy="20534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92">
            <a:extLst>
              <a:ext uri="{FF2B5EF4-FFF2-40B4-BE49-F238E27FC236}">
                <a16:creationId xmlns:a16="http://schemas.microsoft.com/office/drawing/2014/main" id="{AB2C07D7-3674-7180-7338-D8475037D98F}"/>
              </a:ext>
            </a:extLst>
          </p:cNvPr>
          <p:cNvSpPr txBox="1"/>
          <p:nvPr/>
        </p:nvSpPr>
        <p:spPr>
          <a:xfrm>
            <a:off x="6134101" y="1204930"/>
            <a:ext cx="1011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concept</a:t>
            </a:r>
          </a:p>
        </p:txBody>
      </p:sp>
      <p:pic>
        <p:nvPicPr>
          <p:cNvPr id="9" name="Immagine 32">
            <a:extLst>
              <a:ext uri="{FF2B5EF4-FFF2-40B4-BE49-F238E27FC236}">
                <a16:creationId xmlns:a16="http://schemas.microsoft.com/office/drawing/2014/main" id="{A331E682-5683-3861-9C49-B5E1C51F13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56"/>
          <a:stretch/>
        </p:blipFill>
        <p:spPr>
          <a:xfrm>
            <a:off x="5800707" y="4827256"/>
            <a:ext cx="1668030" cy="1349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D4324A-4DC4-4C35-C3BD-2AE22E8ADD0A}"/>
              </a:ext>
            </a:extLst>
          </p:cNvPr>
          <p:cNvSpPr txBox="1"/>
          <p:nvPr/>
        </p:nvSpPr>
        <p:spPr>
          <a:xfrm>
            <a:off x="5625286" y="4519479"/>
            <a:ext cx="2502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rgbClr val="080C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it-IT" sz="1400" b="1" dirty="0">
                <a:solidFill>
                  <a:srgbClr val="080C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1400" b="1" dirty="0" err="1">
                <a:solidFill>
                  <a:srgbClr val="080C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detected</a:t>
            </a:r>
            <a:r>
              <a:rPr lang="it-IT" sz="1400" b="1" dirty="0">
                <a:solidFill>
                  <a:srgbClr val="080C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264763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33FFF-E8B7-657B-0986-0D7317023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 algorithm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9795B-1025-36A7-B652-19DAED066D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88952" y="1220294"/>
            <a:ext cx="11205632" cy="14545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Directly reconstructs in 3D dimensions the initial photon source distribution in a segmented volume (voxels)</a:t>
            </a:r>
          </a:p>
          <a:p>
            <a:r>
              <a:rPr lang="en-US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Combines information of multiple cameras at once 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CFB11C-0B79-657B-11F2-EFD1B2872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6907952" cy="158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V. Cicero | GRAIN simulation and reconstruction with CA masks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F79B99-13DF-0524-BFCB-4C12A1E10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A317C310-1CF6-B917-7DFB-BF3F41416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646" r="3580" b="6845"/>
          <a:stretch/>
        </p:blipFill>
        <p:spPr bwMode="auto">
          <a:xfrm>
            <a:off x="7495213" y="2178187"/>
            <a:ext cx="4544388" cy="33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431F1D1-DC6A-F175-3B89-93EC0E24C4D0}"/>
              </a:ext>
            </a:extLst>
          </p:cNvPr>
          <p:cNvSpPr txBox="1"/>
          <p:nvPr/>
        </p:nvSpPr>
        <p:spPr>
          <a:xfrm>
            <a:off x="376768" y="2778172"/>
            <a:ext cx="690795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Maximum Likelihood Expectation Maximization </a:t>
            </a: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(MLEM) algorithm: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iteratively converges to the photon source distribution that maximizes the likelihood of detecting the observed images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Implemented for execution on GPU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F54FC4A2-1739-B3AA-4AD9-8E37EB033B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E95125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11/11/2025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E95125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4884A-F755-9B44-A9FB-3F02BFEF61BE}"/>
              </a:ext>
            </a:extLst>
          </p:cNvPr>
          <p:cNvSpPr txBox="1"/>
          <p:nvPr/>
        </p:nvSpPr>
        <p:spPr>
          <a:xfrm>
            <a:off x="7646460" y="5182841"/>
            <a:ext cx="1452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080C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DUNE </a:t>
            </a:r>
            <a:r>
              <a:rPr lang="it-IT" sz="1400" b="1" dirty="0" err="1">
                <a:solidFill>
                  <a:srgbClr val="080C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simulation</a:t>
            </a:r>
            <a:endParaRPr lang="it-IT" sz="1400" b="1" dirty="0">
              <a:solidFill>
                <a:srgbClr val="080C1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3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1C80-F3FD-AE7A-8B24-990900EC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Updates from last DUNE </a:t>
            </a:r>
            <a:r>
              <a:rPr lang="it-IT" dirty="0" err="1"/>
              <a:t>italia</a:t>
            </a:r>
            <a:r>
              <a:rPr lang="it-IT" dirty="0"/>
              <a:t>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72DE-74C5-276E-C2F3-77DB888173C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1140" y="1479247"/>
            <a:ext cx="10977028" cy="5070302"/>
          </a:xfrm>
        </p:spPr>
        <p:txBody>
          <a:bodyPr>
            <a:normAutofit/>
          </a:bodyPr>
          <a:lstStyle/>
          <a:p>
            <a:r>
              <a:rPr lang="it-IT" sz="2400" dirty="0"/>
              <a:t>(</a:t>
            </a:r>
            <a:r>
              <a:rPr lang="it-IT" sz="2400" dirty="0" err="1"/>
              <a:t>Very</a:t>
            </a:r>
            <a:r>
              <a:rPr lang="it-IT" sz="2400" dirty="0"/>
              <a:t>) Preliminary tracking performances with </a:t>
            </a:r>
            <a:r>
              <a:rPr lang="it-IT" sz="2400" dirty="0" err="1"/>
              <a:t>simulated</a:t>
            </a:r>
            <a:r>
              <a:rPr lang="it-IT" sz="2400" dirty="0"/>
              <a:t> CCQE interactions</a:t>
            </a:r>
          </a:p>
          <a:p>
            <a:r>
              <a:rPr lang="it-IT" sz="2400" dirty="0" err="1"/>
              <a:t>Porting</a:t>
            </a:r>
            <a:r>
              <a:rPr lang="it-IT" sz="2400" dirty="0"/>
              <a:t> of </a:t>
            </a:r>
            <a:r>
              <a:rPr lang="it-IT" sz="2400" dirty="0" err="1"/>
              <a:t>simulation</a:t>
            </a:r>
            <a:r>
              <a:rPr lang="it-IT" sz="2400" dirty="0"/>
              <a:t> software and workflow to new HPC </a:t>
            </a:r>
            <a:r>
              <a:rPr lang="it-IT" sz="2400" dirty="0" err="1"/>
              <a:t>bubbles</a:t>
            </a:r>
            <a:r>
              <a:rPr lang="it-IT" sz="2400" dirty="0"/>
              <a:t> (</a:t>
            </a:r>
            <a:r>
              <a:rPr lang="it-IT" sz="2400" dirty="0" err="1"/>
              <a:t>TeRABIT</a:t>
            </a:r>
            <a:r>
              <a:rPr lang="it-IT" sz="2400" dirty="0"/>
              <a:t>)</a:t>
            </a:r>
          </a:p>
          <a:p>
            <a:pPr lvl="1"/>
            <a:r>
              <a:rPr lang="it-IT" dirty="0" err="1"/>
              <a:t>Old</a:t>
            </a:r>
            <a:r>
              <a:rPr lang="it-IT" dirty="0"/>
              <a:t> CNAF HPC cluster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decommissioned</a:t>
            </a:r>
            <a:r>
              <a:rPr lang="it-IT" dirty="0"/>
              <a:t> in </a:t>
            </a:r>
            <a:r>
              <a:rPr lang="it-IT" dirty="0" err="1"/>
              <a:t>January</a:t>
            </a:r>
            <a:r>
              <a:rPr lang="it-IT" dirty="0"/>
              <a:t> and the new HPC </a:t>
            </a:r>
            <a:r>
              <a:rPr lang="it-IT" dirty="0" err="1"/>
              <a:t>bubbles</a:t>
            </a:r>
            <a:r>
              <a:rPr lang="it-IT" dirty="0"/>
              <a:t> </a:t>
            </a:r>
            <a:r>
              <a:rPr lang="it-IT" dirty="0" err="1"/>
              <a:t>were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ready </a:t>
            </a:r>
            <a:r>
              <a:rPr lang="it-IT" dirty="0" err="1"/>
              <a:t>until</a:t>
            </a:r>
            <a:r>
              <a:rPr lang="it-IT" dirty="0"/>
              <a:t> late </a:t>
            </a:r>
            <a:r>
              <a:rPr lang="it-IT" dirty="0" err="1"/>
              <a:t>July</a:t>
            </a:r>
            <a:r>
              <a:rPr lang="it-IT" dirty="0"/>
              <a:t>… </a:t>
            </a:r>
          </a:p>
          <a:p>
            <a:pPr lvl="1"/>
            <a:r>
              <a:rPr lang="it-IT" dirty="0"/>
              <a:t>With new NVIDIA H100 </a:t>
            </a:r>
            <a:r>
              <a:rPr lang="it-IT" dirty="0" err="1"/>
              <a:t>GPUs</a:t>
            </a:r>
            <a:r>
              <a:rPr lang="it-IT" dirty="0"/>
              <a:t> and some small </a:t>
            </a:r>
            <a:r>
              <a:rPr lang="it-IT" dirty="0" err="1"/>
              <a:t>optimizations</a:t>
            </a:r>
            <a:r>
              <a:rPr lang="it-IT" dirty="0"/>
              <a:t>, the </a:t>
            </a:r>
            <a:r>
              <a:rPr lang="it-IT" dirty="0" err="1"/>
              <a:t>reconstruction</a:t>
            </a:r>
            <a:r>
              <a:rPr lang="it-IT" dirty="0"/>
              <a:t> time for one event in GRAIN </a:t>
            </a:r>
            <a:r>
              <a:rPr lang="it-IT" dirty="0" err="1"/>
              <a:t>went</a:t>
            </a:r>
            <a:r>
              <a:rPr lang="it-IT" dirty="0"/>
              <a:t> from 10 minutes to 3 </a:t>
            </a:r>
          </a:p>
          <a:p>
            <a:r>
              <a:rPr lang="it-IT" sz="2400" dirty="0"/>
              <a:t>Development of a </a:t>
            </a:r>
            <a:r>
              <a:rPr lang="it-IT" sz="2400" dirty="0" err="1"/>
              <a:t>neural</a:t>
            </a:r>
            <a:r>
              <a:rPr lang="it-IT" sz="2400" dirty="0"/>
              <a:t> network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uses</a:t>
            </a:r>
            <a:r>
              <a:rPr lang="it-IT" sz="2400" dirty="0"/>
              <a:t> </a:t>
            </a:r>
            <a:r>
              <a:rPr lang="it-IT" sz="2400" dirty="0" err="1"/>
              <a:t>photons</a:t>
            </a:r>
            <a:r>
              <a:rPr lang="it-IT" sz="2400" dirty="0"/>
              <a:t> time of </a:t>
            </a:r>
            <a:r>
              <a:rPr lang="it-IT" sz="2400" dirty="0" err="1"/>
              <a:t>arrival</a:t>
            </a:r>
            <a:r>
              <a:rPr lang="it-IT" sz="2400" dirty="0"/>
              <a:t> to </a:t>
            </a:r>
            <a:r>
              <a:rPr lang="it-IT" sz="2400" dirty="0" err="1"/>
              <a:t>obtain</a:t>
            </a:r>
            <a:r>
              <a:rPr lang="it-IT" sz="2400" dirty="0"/>
              <a:t> a </a:t>
            </a:r>
            <a:r>
              <a:rPr lang="it-IT" sz="2400" dirty="0" err="1"/>
              <a:t>coarse</a:t>
            </a:r>
            <a:r>
              <a:rPr lang="it-IT" sz="2400" dirty="0"/>
              <a:t> source </a:t>
            </a:r>
            <a:r>
              <a:rPr lang="it-IT" sz="2400" dirty="0" err="1"/>
              <a:t>distribution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a </a:t>
            </a:r>
            <a:r>
              <a:rPr lang="it-IT" sz="2400" dirty="0" err="1"/>
              <a:t>starting</a:t>
            </a:r>
            <a:r>
              <a:rPr lang="it-IT" sz="2400" dirty="0"/>
              <a:t> step for the </a:t>
            </a:r>
            <a:r>
              <a:rPr lang="it-IT" sz="2400" dirty="0" err="1"/>
              <a:t>reconstruction</a:t>
            </a:r>
            <a:r>
              <a:rPr lang="it-IT" sz="2400" dirty="0"/>
              <a:t> </a:t>
            </a:r>
            <a:r>
              <a:rPr lang="it-IT" sz="2400" dirty="0" err="1"/>
              <a:t>algorithm</a:t>
            </a:r>
            <a:endParaRPr lang="it-IT" sz="2400" dirty="0"/>
          </a:p>
          <a:p>
            <a:r>
              <a:rPr lang="it-IT" sz="2400" dirty="0" err="1"/>
              <a:t>Implementation</a:t>
            </a:r>
            <a:r>
              <a:rPr lang="it-IT" sz="2400" dirty="0"/>
              <a:t> of </a:t>
            </a:r>
            <a:r>
              <a:rPr lang="it-IT" sz="2400" dirty="0" err="1"/>
              <a:t>simulation</a:t>
            </a:r>
            <a:r>
              <a:rPr lang="it-IT" sz="2400" dirty="0"/>
              <a:t> and </a:t>
            </a:r>
            <a:r>
              <a:rPr lang="it-IT" sz="2400" dirty="0" err="1"/>
              <a:t>reconstruction</a:t>
            </a:r>
            <a:r>
              <a:rPr lang="it-IT" sz="2400" dirty="0"/>
              <a:t> chain </a:t>
            </a:r>
            <a:r>
              <a:rPr lang="it-IT" sz="2400" dirty="0" err="1"/>
              <a:t>into</a:t>
            </a:r>
            <a:r>
              <a:rPr lang="it-IT" sz="2400" dirty="0"/>
              <a:t> new framework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F6A3-64F8-BAB3-3E41-A55DA98988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>
              <a:latin typeface="Helvetica"/>
              <a:cs typeface="Helvetic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1AC9-9317-425A-217E-DA3E7772F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F6473-128B-B203-2747-74F4BAD64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948AA-E1FC-C0B3-69B1-C59D17AB9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ADFF-55B2-5054-DF22-7C201CEA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Preliminary tracking performances: simulated sample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64E7E4-2E71-7B07-818D-29718E9B0B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16BA1-709A-922E-DE20-616876A27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1785" y="6549549"/>
            <a:ext cx="5394457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955FF-CA47-4F45-056E-3A0456DC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E9CB025-DA40-B908-988B-070B2D7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ED2D0A-76E8-A154-49D6-4DCA0CE65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E2D1162-81FD-198F-D471-64D901A83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293" y="1109620"/>
            <a:ext cx="4458928" cy="5214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DEA65FE3-16FD-40C2-DDEB-5E4D76F32EB2}"/>
                  </a:ext>
                </a:extLst>
              </p:cNvPr>
              <p:cNvSpPr>
                <a:spLocks noGrp="1"/>
              </p:cNvSpPr>
              <p:nvPr>
                <p:ph idx="11"/>
              </p:nvPr>
            </p:nvSpPr>
            <p:spPr>
              <a:xfrm>
                <a:off x="6064252" y="1627365"/>
                <a:ext cx="4806948" cy="360327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4350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it-IT" sz="18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𝝂</m:t>
                        </m:r>
                      </m:e>
                      <m:sub>
                        <m:r>
                          <a:rPr lang="it-IT" sz="1800" b="1" i="1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sz="1800" b="1" dirty="0"/>
                  <a:t> charged-current quasi-elastic </a:t>
                </a:r>
                <a:r>
                  <a:rPr lang="en-US" sz="1800" dirty="0"/>
                  <a:t>interactions in GRAIN simulated (GENIE).</a:t>
                </a:r>
              </a:p>
              <a:p>
                <a:r>
                  <a:rPr lang="en-US" sz="1800" dirty="0"/>
                  <a:t>Interaction vertices spread uniformly on GRAIN volume, with a minimum distance of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it-IT" sz="180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800" dirty="0"/>
                  <a:t> cm </a:t>
                </a:r>
                <a:r>
                  <a:rPr lang="en-GB" sz="1800" dirty="0"/>
                  <a:t>from the cameras and the downstream side of the vessel</a:t>
                </a:r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The detector volume is binned into </a:t>
                </a:r>
                <a:r>
                  <a:rPr lang="en-US" sz="1800" b="1" dirty="0"/>
                  <a:t>18x18x18 mm</a:t>
                </a:r>
                <a:r>
                  <a:rPr lang="en-US" sz="1800" b="1" baseline="30000" dirty="0"/>
                  <a:t>3</a:t>
                </a:r>
                <a:r>
                  <a:rPr lang="en-US" sz="1800" b="1" dirty="0"/>
                  <a:t> voxels</a:t>
                </a:r>
                <a:r>
                  <a:rPr lang="en-US" sz="1800" dirty="0"/>
                  <a:t>.</a:t>
                </a:r>
              </a:p>
              <a:p>
                <a:r>
                  <a:rPr lang="en-US" sz="1800" dirty="0"/>
                  <a:t>200 algorithm iterations</a:t>
                </a:r>
              </a:p>
            </p:txBody>
          </p:sp>
        </mc:Choice>
        <mc:Fallback xmlns="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DEA65FE3-16FD-40C2-DDEB-5E4D76F32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xfrm>
                <a:off x="6064252" y="1627365"/>
                <a:ext cx="4806948" cy="3603270"/>
              </a:xfrm>
              <a:blipFill>
                <a:blip r:embed="rId6"/>
                <a:stretch>
                  <a:fillRect l="-2792" t="-1015" r="-12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957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54C7-833F-8152-C86D-1C5182DF5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C236-3ED0-1483-2CDB-8AFC9B95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Tracking efficiency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7F2EC-9A1E-95A7-CACE-ACFB3E24D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795D4-8016-EF89-2422-0A13FB304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1785" y="6549549"/>
            <a:ext cx="5394457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7F21E-D357-4914-E489-D3A50B10A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01E60F-353D-4755-B94A-08E2A4D9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6621C2E-351E-A25C-BC3F-4470784A1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B7ED8B5-BC68-6A59-AC2C-C42E4719EE76}"/>
                  </a:ext>
                </a:extLst>
              </p:cNvPr>
              <p:cNvSpPr txBox="1"/>
              <p:nvPr/>
            </p:nvSpPr>
            <p:spPr>
              <a:xfrm>
                <a:off x="1709472" y="1109620"/>
                <a:ext cx="8958529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56032" indent="-265176">
                  <a:spcBef>
                    <a:spcPts val="1200"/>
                  </a:spcBef>
                  <a:buFont typeface="Arial"/>
                  <a:buChar char="•"/>
                  <a:defRPr/>
                </a:pPr>
                <a:r>
                  <a:rPr lang="en-GB" dirty="0">
                    <a:solidFill>
                      <a:srgbClr val="3C5A77"/>
                    </a:solidFill>
                    <a:latin typeface="Helvetica"/>
                  </a:rPr>
                  <a:t>Requiring at least half of the track to be reconstructed results in an 80% tracking efficiency for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3C5A77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>
                    <a:solidFill>
                      <a:srgbClr val="3C5A77"/>
                    </a:solidFill>
                    <a:latin typeface="Helvetica"/>
                  </a:rPr>
                  <a:t> and 65% for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3C5A77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solidFill>
                      <a:srgbClr val="3C5A77"/>
                    </a:solidFill>
                    <a:latin typeface="Helvetica"/>
                  </a:rPr>
                  <a:t>.</a:t>
                </a:r>
              </a:p>
              <a:p>
                <a:pPr marL="256032" indent="-265176">
                  <a:spcBef>
                    <a:spcPts val="1200"/>
                  </a:spcBef>
                  <a:buFont typeface="Arial"/>
                  <a:buChar char="•"/>
                  <a:defRPr/>
                </a:pPr>
                <a:r>
                  <a:rPr lang="en-GB" dirty="0">
                    <a:solidFill>
                      <a:srgbClr val="3C5A77"/>
                    </a:solidFill>
                    <a:latin typeface="Helvetica"/>
                  </a:rPr>
                  <a:t>The magnetic field is currently not taken into account for tracking (weighted fitting a straight 3D line to the voxels with their score).</a:t>
                </a:r>
              </a:p>
              <a:p>
                <a:pPr marL="256032" indent="-265176">
                  <a:spcBef>
                    <a:spcPts val="1200"/>
                  </a:spcBef>
                  <a:buFont typeface="Arial"/>
                  <a:buChar char="•"/>
                  <a:defRPr/>
                </a:pPr>
                <a:r>
                  <a:rPr lang="en-GB" dirty="0">
                    <a:solidFill>
                      <a:srgbClr val="3C5A77"/>
                    </a:solidFill>
                    <a:latin typeface="Helvetica"/>
                  </a:rPr>
                  <a:t>Voxel clustering is currently using MC truth.</a:t>
                </a:r>
                <a:endParaRPr lang="en-US" dirty="0">
                  <a:solidFill>
                    <a:srgbClr val="3C5A77"/>
                  </a:solidFill>
                  <a:latin typeface="Helvetica"/>
                </a:endParaRP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B7ED8B5-BC68-6A59-AC2C-C42E4719E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472" y="1109620"/>
                <a:ext cx="8958529" cy="1785104"/>
              </a:xfrm>
              <a:prstGeom prst="rect">
                <a:avLst/>
              </a:prstGeom>
              <a:blipFill>
                <a:blip r:embed="rId5"/>
                <a:stretch>
                  <a:fillRect l="-408" t="-1706" b="-44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>
            <a:extLst>
              <a:ext uri="{FF2B5EF4-FFF2-40B4-BE49-F238E27FC236}">
                <a16:creationId xmlns:a16="http://schemas.microsoft.com/office/drawing/2014/main" id="{B307921A-26C0-C4C9-2063-1AC4710A46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129" y="2890385"/>
            <a:ext cx="7264597" cy="34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8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B4BB1-8A4A-9095-6868-AEFF904D6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6F89-5BBD-33CB-7B69-3622ABFE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Tracking resolution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2B6F9-4FF4-F6C7-4599-19E29E96C7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865B9-DBE8-3C77-C963-63AAADB27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1785" y="6549549"/>
            <a:ext cx="5394457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B2424-8643-E47A-0734-F91B91E22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4379B3D-B421-5925-FAA8-EC509E0A5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89A4215-0500-DCF1-A220-21F26B7A6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04564BF-A2CF-4010-28BB-1586166BA881}"/>
              </a:ext>
            </a:extLst>
          </p:cNvPr>
          <p:cNvSpPr txBox="1"/>
          <p:nvPr/>
        </p:nvSpPr>
        <p:spPr>
          <a:xfrm>
            <a:off x="1709472" y="1109620"/>
            <a:ext cx="9026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032" indent="-265176">
              <a:spcBef>
                <a:spcPts val="1200"/>
              </a:spcBef>
              <a:buFont typeface="Arial"/>
              <a:buChar char="•"/>
              <a:defRPr/>
            </a:pPr>
            <a:r>
              <a:rPr lang="en-US">
                <a:solidFill>
                  <a:srgbClr val="3C5A77"/>
                </a:solidFill>
                <a:latin typeface="Helvetica"/>
              </a:rPr>
              <a:t>Consider the angle between the particle direction at the vertex (MC truth) and the reconstructed direction.</a:t>
            </a:r>
          </a:p>
          <a:p>
            <a:pPr marL="256032" indent="-265176">
              <a:spcBef>
                <a:spcPts val="1200"/>
              </a:spcBef>
              <a:buFont typeface="Arial"/>
              <a:buChar char="•"/>
              <a:defRPr/>
            </a:pPr>
            <a:r>
              <a:rPr lang="en-US" dirty="0">
                <a:solidFill>
                  <a:srgbClr val="3C5A77"/>
                </a:solidFill>
                <a:latin typeface="Helvetica"/>
              </a:rPr>
              <a:t>Fitting with a </a:t>
            </a:r>
            <a:r>
              <a:rPr lang="en-US" dirty="0" err="1">
                <a:solidFill>
                  <a:srgbClr val="3C5A77"/>
                </a:solidFill>
                <a:latin typeface="Helvetica"/>
              </a:rPr>
              <a:t>Rayleight</a:t>
            </a:r>
            <a:r>
              <a:rPr lang="en-US" dirty="0">
                <a:solidFill>
                  <a:srgbClr val="3C5A77"/>
                </a:solidFill>
                <a:latin typeface="Helvetica"/>
              </a:rPr>
              <a:t> distribution + constant background.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B14824F-B98B-3363-B31B-86D15CA12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150" y="2607380"/>
            <a:ext cx="4737100" cy="34040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97D50E6-37EE-C17F-AB01-E63319872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8050" y="2652568"/>
            <a:ext cx="4674215" cy="33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7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37AB9-FAE4-0D05-9103-B2E2EF37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52A4-FE00-151B-B49B-BCBD94B5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Vertexing resolution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CA27E-B366-F250-1C16-23FE9BDEF9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24E4D-C5E8-F1AB-2747-2BEA9FD25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01785" y="6549549"/>
            <a:ext cx="5394457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EC2B3-BB35-26E8-E177-A0EBD1AC6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51E105A-5241-194A-0F7B-3CC85344D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FC626E7-627C-D57F-7158-3DC8BE82F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93A69EF-9CD5-2992-8B3D-98BE909D68BB}"/>
              </a:ext>
            </a:extLst>
          </p:cNvPr>
          <p:cNvSpPr txBox="1"/>
          <p:nvPr/>
        </p:nvSpPr>
        <p:spPr>
          <a:xfrm>
            <a:off x="1709472" y="1109620"/>
            <a:ext cx="9026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6032" indent="-265176">
              <a:spcBef>
                <a:spcPts val="1200"/>
              </a:spcBef>
              <a:buFont typeface="Arial"/>
              <a:buChar char="•"/>
              <a:defRPr/>
            </a:pPr>
            <a:r>
              <a:rPr lang="en-GB" dirty="0">
                <a:solidFill>
                  <a:srgbClr val="3C5A77"/>
                </a:solidFill>
                <a:latin typeface="Helvetica"/>
              </a:rPr>
              <a:t>The vertex is the median of the distance between the two best reconstructed tracks  (i.e. the closest point to the two tracks).</a:t>
            </a:r>
          </a:p>
          <a:p>
            <a:pPr marL="256032" indent="-265176">
              <a:spcBef>
                <a:spcPts val="1200"/>
              </a:spcBef>
              <a:buFont typeface="Arial"/>
              <a:buChar char="•"/>
              <a:defRPr/>
            </a:pPr>
            <a:r>
              <a:rPr lang="en-GB" dirty="0">
                <a:solidFill>
                  <a:srgbClr val="3C5A77"/>
                </a:solidFill>
                <a:latin typeface="Helvetica"/>
              </a:rPr>
              <a:t>A Gaussian fit results in a 10 mm vertexing resolution (20 mm considering tails).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8151C6-04B6-701E-CC20-CBD6E6061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410275"/>
            <a:ext cx="9144000" cy="368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01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4AC70-F31C-D96E-CA79-8CE331313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ECBA-5EB8-CA45-CA52-34C7C51D6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Pre-</a:t>
            </a:r>
            <a:r>
              <a:rPr lang="en-US" sz="3000" dirty="0" err="1"/>
              <a:t>volumereco</a:t>
            </a:r>
            <a:endParaRPr lang="en-US" sz="3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74155-3321-E3D2-842B-C305816836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latin typeface="Helvetica"/>
                <a:cs typeface="Helvetica"/>
              </a:rPr>
              <a:t>11/11/2025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1D8BD-FEB1-D476-D8D7-C20EE4A09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5380" y="6549549"/>
            <a:ext cx="4984742" cy="158697"/>
          </a:xfrm>
        </p:spPr>
        <p:txBody>
          <a:bodyPr/>
          <a:lstStyle/>
          <a:p>
            <a:pPr>
              <a:defRPr/>
            </a:pPr>
            <a:r>
              <a:rPr lang="en-US"/>
              <a:t>V. Cicero | GRAIN simulation and reconstruction with CA masks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06A1A-A95D-BE1B-64CA-EE13D6F67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ACF4ED-4407-8579-FBEE-8162D243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716" y="6431969"/>
            <a:ext cx="1004133" cy="39385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BB15C66-925A-1581-2102-03D16B43E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2282" y="6431969"/>
            <a:ext cx="325517" cy="367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3D5BA784-2C91-15E8-1BB5-1CE2D720B3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4312" y="1210556"/>
                <a:ext cx="8842248" cy="2136149"/>
              </a:xfrm>
              <a:prstGeom prst="rect">
                <a:avLst/>
              </a:prstGeom>
            </p:spPr>
            <p:txBody>
              <a:bodyPr lIns="0" rIns="0">
                <a:normAutofit/>
              </a:bodyPr>
              <a:lstStyle>
                <a:lvl1pPr marL="256032" indent="-265176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Font typeface="Arial"/>
                  <a:buChar char="•"/>
                  <a:defRPr sz="22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Geneva" charset="0"/>
                  </a:defRPr>
                </a:lvl1pPr>
                <a:lvl2pPr marL="541338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20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2pPr>
                <a:lvl3pPr marL="898525" indent="-27305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8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3pPr>
                <a:lvl4pPr marL="1165225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90000"/>
                  <a:buFont typeface="Lucida Grande"/>
                  <a:buChar char="-"/>
                  <a:defRPr sz="16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4pPr>
                <a:lvl5pPr marL="1431925" indent="-266700" algn="l" defTabSz="457200" rtl="0" fontAlgn="base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SzPct val="88000"/>
                  <a:buFont typeface="Arial"/>
                  <a:buChar char="•"/>
                  <a:defRPr sz="1400" b="0" i="0" kern="1200">
                    <a:solidFill>
                      <a:srgbClr val="3C5A77"/>
                    </a:solidFill>
                    <a:latin typeface="Helvetica"/>
                    <a:ea typeface="Geneva" charset="0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800" dirty="0"/>
                  <a:t>The MLEM algorithm starts with a uniform distribution as a prior. Using a reasonable estimation of the photon source distribution as </a:t>
                </a:r>
                <a:r>
                  <a:rPr lang="en-GB" sz="1800" b="1" dirty="0"/>
                  <a:t>a prior could save some iterations to reach convergence</a:t>
                </a:r>
                <a:r>
                  <a:rPr lang="en-GB" sz="1800" dirty="0"/>
                  <a:t>.</a:t>
                </a:r>
              </a:p>
              <a:p>
                <a:r>
                  <a:rPr lang="en-GB" sz="1800" dirty="0"/>
                  <a:t>A </a:t>
                </a:r>
                <a:r>
                  <a:rPr lang="en-GB" sz="1800" b="1" dirty="0"/>
                  <a:t>fully connected Deep Neural Network</a:t>
                </a:r>
                <a:r>
                  <a:rPr lang="en-GB" sz="1800" dirty="0"/>
                  <a:t> (DNN) was trained on 300000 simulated charged-current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it-IT" sz="18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GB" sz="1800" dirty="0"/>
                  <a:t> interactions within the </a:t>
                </a:r>
                <a:r>
                  <a:rPr lang="en-GB" sz="1800" dirty="0" err="1"/>
                  <a:t>LAr</a:t>
                </a:r>
                <a:r>
                  <a:rPr lang="en-GB" sz="1800" dirty="0"/>
                  <a:t> volume of GRAIN</a:t>
                </a:r>
                <a:endParaRPr lang="en-US" sz="1800" dirty="0"/>
              </a:p>
            </p:txBody>
          </p:sp>
        </mc:Choice>
        <mc:Fallback xmlns="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3D5BA784-2C91-15E8-1BB5-1CE2D720B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12" y="1210556"/>
                <a:ext cx="8842248" cy="2136149"/>
              </a:xfrm>
              <a:prstGeom prst="rect">
                <a:avLst/>
              </a:prstGeom>
              <a:blipFill>
                <a:blip r:embed="rId4"/>
                <a:stretch>
                  <a:fillRect l="-1517" t="-1714" r="-1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Segnaposto contenuto 7">
            <a:extLst>
              <a:ext uri="{FF2B5EF4-FFF2-40B4-BE49-F238E27FC236}">
                <a16:creationId xmlns:a16="http://schemas.microsoft.com/office/drawing/2014/main" id="{98E0D8A2-32DF-1A5A-5E96-A187AAF708C6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1524000" y="3870171"/>
          <a:ext cx="8949446" cy="236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381AFCBC-1302-9DE4-F866-4C806EE60C15}"/>
              </a:ext>
            </a:extLst>
          </p:cNvPr>
          <p:cNvGrpSpPr/>
          <p:nvPr/>
        </p:nvGrpSpPr>
        <p:grpSpPr>
          <a:xfrm>
            <a:off x="6096000" y="3194821"/>
            <a:ext cx="1925526" cy="568126"/>
            <a:chOff x="5593142" y="348389"/>
            <a:chExt cx="1774783" cy="1672281"/>
          </a:xfrm>
          <a:solidFill>
            <a:srgbClr val="00FFFF"/>
          </a:solidFill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53E0EC22-9C2B-FDE0-1046-C8EB792B9AB6}"/>
                </a:ext>
              </a:extLst>
            </p:cNvPr>
            <p:cNvSpPr/>
            <p:nvPr/>
          </p:nvSpPr>
          <p:spPr>
            <a:xfrm>
              <a:off x="5593142" y="348389"/>
              <a:ext cx="1774783" cy="1672281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tx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E6EA9BD-72A4-2067-F562-2BCF0904192B}"/>
                </a:ext>
              </a:extLst>
            </p:cNvPr>
            <p:cNvSpPr txBox="1"/>
            <p:nvPr/>
          </p:nvSpPr>
          <p:spPr>
            <a:xfrm>
              <a:off x="5642121" y="397368"/>
              <a:ext cx="1676825" cy="15743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3C5A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Pre-</a:t>
              </a:r>
              <a:r>
                <a:rPr lang="en-US" b="1" dirty="0" err="1">
                  <a:solidFill>
                    <a:srgbClr val="3C5A77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volumereco</a:t>
              </a:r>
              <a:endParaRPr lang="en-US" b="1" dirty="0">
                <a:solidFill>
                  <a:srgbClr val="3C5A77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A306CF6-5B69-6D5C-4A64-E4F75C546B19}"/>
              </a:ext>
            </a:extLst>
          </p:cNvPr>
          <p:cNvGrpSpPr/>
          <p:nvPr/>
        </p:nvGrpSpPr>
        <p:grpSpPr>
          <a:xfrm rot="19165344">
            <a:off x="5961571" y="3790980"/>
            <a:ext cx="268858" cy="314513"/>
            <a:chOff x="5212682" y="1027273"/>
            <a:chExt cx="268858" cy="314513"/>
          </a:xfrm>
        </p:grpSpPr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DD955FA1-B9B6-8C65-0C12-3267185CB0E1}"/>
                </a:ext>
              </a:extLst>
            </p:cNvPr>
            <p:cNvSpPr/>
            <p:nvPr/>
          </p:nvSpPr>
          <p:spPr>
            <a:xfrm>
              <a:off x="5212682" y="1027273"/>
              <a:ext cx="268858" cy="31451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Freccia a destra 4">
              <a:extLst>
                <a:ext uri="{FF2B5EF4-FFF2-40B4-BE49-F238E27FC236}">
                  <a16:creationId xmlns:a16="http://schemas.microsoft.com/office/drawing/2014/main" id="{C647DEA9-258E-541B-302B-1E48758938BF}"/>
                </a:ext>
              </a:extLst>
            </p:cNvPr>
            <p:cNvSpPr txBox="1"/>
            <p:nvPr/>
          </p:nvSpPr>
          <p:spPr>
            <a:xfrm>
              <a:off x="5212682" y="1090176"/>
              <a:ext cx="188201" cy="188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/>
            </a:p>
          </p:txBody>
        </p:sp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2B47C6FA-DC11-9B42-97CD-A013023B7DDD}"/>
              </a:ext>
            </a:extLst>
          </p:cNvPr>
          <p:cNvGrpSpPr/>
          <p:nvPr/>
        </p:nvGrpSpPr>
        <p:grpSpPr>
          <a:xfrm rot="2451666">
            <a:off x="7784700" y="3830794"/>
            <a:ext cx="268858" cy="314513"/>
            <a:chOff x="5212682" y="1027273"/>
            <a:chExt cx="268858" cy="314513"/>
          </a:xfrm>
        </p:grpSpPr>
        <p:sp>
          <p:nvSpPr>
            <p:cNvPr id="19" name="Freccia a destra 18">
              <a:extLst>
                <a:ext uri="{FF2B5EF4-FFF2-40B4-BE49-F238E27FC236}">
                  <a16:creationId xmlns:a16="http://schemas.microsoft.com/office/drawing/2014/main" id="{562EC577-675B-5210-83C7-2410EA824F6D}"/>
                </a:ext>
              </a:extLst>
            </p:cNvPr>
            <p:cNvSpPr/>
            <p:nvPr/>
          </p:nvSpPr>
          <p:spPr>
            <a:xfrm>
              <a:off x="5212682" y="1027273"/>
              <a:ext cx="268858" cy="31451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Freccia a destra 4">
              <a:extLst>
                <a:ext uri="{FF2B5EF4-FFF2-40B4-BE49-F238E27FC236}">
                  <a16:creationId xmlns:a16="http://schemas.microsoft.com/office/drawing/2014/main" id="{D0C6B5CD-C56C-79F0-BF72-F8684838241D}"/>
                </a:ext>
              </a:extLst>
            </p:cNvPr>
            <p:cNvSpPr txBox="1"/>
            <p:nvPr/>
          </p:nvSpPr>
          <p:spPr>
            <a:xfrm>
              <a:off x="5212682" y="1090176"/>
              <a:ext cx="188201" cy="188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/>
            </a:p>
          </p:txBody>
        </p:sp>
      </p:grpSp>
      <p:sp>
        <p:nvSpPr>
          <p:cNvPr id="21" name="Stella a 10 punte 20">
            <a:extLst>
              <a:ext uri="{FF2B5EF4-FFF2-40B4-BE49-F238E27FC236}">
                <a16:creationId xmlns:a16="http://schemas.microsoft.com/office/drawing/2014/main" id="{68A91DB8-1905-110C-9FA8-D54FD4B08B9E}"/>
              </a:ext>
            </a:extLst>
          </p:cNvPr>
          <p:cNvSpPr/>
          <p:nvPr/>
        </p:nvSpPr>
        <p:spPr>
          <a:xfrm>
            <a:off x="7677331" y="2902220"/>
            <a:ext cx="548590" cy="568127"/>
          </a:xfrm>
          <a:prstGeom prst="star10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89AE09CF-6D53-D5BE-A324-6E9D994F98B3}"/>
              </a:ext>
            </a:extLst>
          </p:cNvPr>
          <p:cNvSpPr txBox="1">
            <a:spLocks/>
          </p:cNvSpPr>
          <p:nvPr/>
        </p:nvSpPr>
        <p:spPr>
          <a:xfrm>
            <a:off x="7714579" y="3026739"/>
            <a:ext cx="830746" cy="39344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 kern="1200">
                <a:solidFill>
                  <a:srgbClr val="3C5A77"/>
                </a:solidFill>
                <a:latin typeface="Helvetica"/>
                <a:ea typeface="Geneva" charset="0"/>
                <a:cs typeface="Geneva" charset="0"/>
              </a:defRPr>
            </a:lvl1pPr>
            <a:lvl2pPr marL="541338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2pPr>
            <a:lvl3pPr marL="898525" indent="-27305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3pPr>
            <a:lvl4pPr marL="11652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4pPr>
            <a:lvl5pPr marL="1431925" indent="-266700" algn="l" defTabSz="457200" rtl="0" fontAlgn="ba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 kern="1200">
                <a:solidFill>
                  <a:srgbClr val="3C5A7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551426960"/>
      </p:ext>
    </p:extLst>
  </p:cSld>
  <p:clrMapOvr>
    <a:masterClrMapping/>
  </p:clrMapOvr>
</p:sld>
</file>

<file path=ppt/theme/theme1.xml><?xml version="1.0" encoding="utf-8"?>
<a:theme xmlns:a="http://schemas.openxmlformats.org/drawingml/2006/main" name="Dune Template_051215">
  <a:themeElements>
    <a:clrScheme name="DUNE">
      <a:dk1>
        <a:srgbClr val="BC5F2B"/>
      </a:dk1>
      <a:lt1>
        <a:sysClr val="window" lastClr="FFFFFF"/>
      </a:lt1>
      <a:dk2>
        <a:srgbClr val="3C5A77"/>
      </a:dk2>
      <a:lt2>
        <a:srgbClr val="F37C23"/>
      </a:lt2>
      <a:accent1>
        <a:srgbClr val="4F81B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897</Words>
  <Application>Microsoft Office PowerPoint</Application>
  <PresentationFormat>Widescreen</PresentationFormat>
  <Paragraphs>117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Cambria Math</vt:lpstr>
      <vt:lpstr>Helvetica</vt:lpstr>
      <vt:lpstr>Lucida Grande</vt:lpstr>
      <vt:lpstr>Dune Template_051215</vt:lpstr>
      <vt:lpstr>LBNF Content-Footer Theme</vt:lpstr>
      <vt:lpstr>GRAIN simulation and reconstruction with Coded Aperture Masks</vt:lpstr>
      <vt:lpstr>GRAIN Coded Aperture imaging system </vt:lpstr>
      <vt:lpstr>Reconstruction algorithm</vt:lpstr>
      <vt:lpstr>Updates from last DUNE italia meeting</vt:lpstr>
      <vt:lpstr>Preliminary tracking performances: simulated sample</vt:lpstr>
      <vt:lpstr>Tracking efficiency</vt:lpstr>
      <vt:lpstr>Tracking resolution</vt:lpstr>
      <vt:lpstr>Vertexing resolution</vt:lpstr>
      <vt:lpstr>Pre-volumereco</vt:lpstr>
      <vt:lpstr>Features and thruths</vt:lpstr>
      <vt:lpstr>Training</vt:lpstr>
      <vt:lpstr>Performance</vt:lpstr>
      <vt:lpstr>Conclusions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Valentina Cicero</dc:creator>
  <cp:lastModifiedBy>Valentina Cicero</cp:lastModifiedBy>
  <cp:revision>1</cp:revision>
  <dcterms:created xsi:type="dcterms:W3CDTF">2025-11-06T13:45:13Z</dcterms:created>
  <dcterms:modified xsi:type="dcterms:W3CDTF">2025-11-11T09:50:36Z</dcterms:modified>
</cp:coreProperties>
</file>