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1"/>
  </p:notesMasterIdLst>
  <p:sldIdLst>
    <p:sldId id="296" r:id="rId3"/>
    <p:sldId id="282" r:id="rId4"/>
    <p:sldId id="277" r:id="rId5"/>
    <p:sldId id="314" r:id="rId6"/>
    <p:sldId id="315" r:id="rId7"/>
    <p:sldId id="316" r:id="rId8"/>
    <p:sldId id="318" r:id="rId9"/>
    <p:sldId id="319" r:id="rId10"/>
    <p:sldId id="293" r:id="rId11"/>
    <p:sldId id="305" r:id="rId12"/>
    <p:sldId id="292" r:id="rId13"/>
    <p:sldId id="321" r:id="rId14"/>
    <p:sldId id="325" r:id="rId15"/>
    <p:sldId id="320" r:id="rId16"/>
    <p:sldId id="323" r:id="rId17"/>
    <p:sldId id="324" r:id="rId18"/>
    <p:sldId id="308" r:id="rId19"/>
    <p:sldId id="309" r:id="rId20"/>
    <p:sldId id="310" r:id="rId21"/>
    <p:sldId id="285" r:id="rId22"/>
    <p:sldId id="286" r:id="rId23"/>
    <p:sldId id="287" r:id="rId24"/>
    <p:sldId id="288" r:id="rId25"/>
    <p:sldId id="289" r:id="rId26"/>
    <p:sldId id="290" r:id="rId27"/>
    <p:sldId id="298" r:id="rId28"/>
    <p:sldId id="299" r:id="rId29"/>
    <p:sldId id="297" r:id="rId30"/>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82A"/>
    <a:srgbClr val="7CAED5"/>
    <a:srgbClr val="FFFF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7CE84F3-28C3-443E-9E96-99CF82512B78}" styleName="Stile scuro 1 - Colore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90" autoAdjust="0"/>
    <p:restoredTop sz="97987"/>
  </p:normalViewPr>
  <p:slideViewPr>
    <p:cSldViewPr snapToGrid="0" snapToObjects="1">
      <p:cViewPr varScale="1">
        <p:scale>
          <a:sx n="227" d="100"/>
          <a:sy n="227" d="100"/>
        </p:scale>
        <p:origin x="1016" y="184"/>
      </p:cViewPr>
      <p:guideLst/>
    </p:cSldViewPr>
  </p:slideViewPr>
  <p:notesTextViewPr>
    <p:cViewPr>
      <p:scale>
        <a:sx n="1" d="1"/>
        <a:sy n="1" d="1"/>
      </p:scale>
      <p:origin x="0" y="0"/>
    </p:cViewPr>
  </p:notesTextViewPr>
  <p:notesViewPr>
    <p:cSldViewPr snapToGrid="0" snapToObjects="1">
      <p:cViewPr varScale="1">
        <p:scale>
          <a:sx n="171" d="100"/>
          <a:sy n="171" d="100"/>
        </p:scale>
        <p:origin x="655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E2E8D-174A-7544-AE8F-D6E2AF8D450A}" type="datetimeFigureOut">
              <a:rPr lang="en-US" smtClean="0"/>
              <a:t>11/10/25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err="1"/>
              <a:t>aaa</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70A51-9E50-C345-AA03-571FBCAF47E5}" type="slidenum">
              <a:rPr lang="en-US" smtClean="0"/>
              <a:t>‹#›</a:t>
            </a:fld>
            <a:endParaRPr lang="en-US"/>
          </a:p>
        </p:txBody>
      </p:sp>
    </p:spTree>
    <p:extLst>
      <p:ext uri="{BB962C8B-B14F-4D97-AF65-F5344CB8AC3E}">
        <p14:creationId xmlns:p14="http://schemas.microsoft.com/office/powerpoint/2010/main" val="2894205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2407C00-82A8-5FC4-D061-090CBB783729}"/>
              </a:ext>
            </a:extLst>
          </p:cNvPr>
          <p:cNvSpPr>
            <a:spLocks noGrp="1" noChangeArrowheads="1"/>
          </p:cNvSpPr>
          <p:nvPr>
            <p:ph type="sldNum" sz="quarter" idx="5"/>
          </p:nvPr>
        </p:nvSpPr>
        <p:spPr>
          <a:ln/>
        </p:spPr>
        <p:txBody>
          <a:bodyPr/>
          <a:lstStyle/>
          <a:p>
            <a:fld id="{FB7651A6-A6DA-7040-9D0E-55B675028F67}" type="slidenum">
              <a:rPr lang="en-US" altLang="en-IT"/>
              <a:pPr/>
              <a:t>3</a:t>
            </a:fld>
            <a:endParaRPr lang="en-US" altLang="en-IT"/>
          </a:p>
        </p:txBody>
      </p:sp>
      <p:sp>
        <p:nvSpPr>
          <p:cNvPr id="36866" name="Rectangle 2">
            <a:extLst>
              <a:ext uri="{FF2B5EF4-FFF2-40B4-BE49-F238E27FC236}">
                <a16:creationId xmlns:a16="http://schemas.microsoft.com/office/drawing/2014/main" id="{49607D56-E198-5D85-A662-7B423892D3E0}"/>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0814062A-A10E-AC80-CF03-7096A9196AD1}"/>
              </a:ext>
            </a:extLst>
          </p:cNvPr>
          <p:cNvSpPr>
            <a:spLocks noGrp="1" noChangeArrowheads="1"/>
          </p:cNvSpPr>
          <p:nvPr>
            <p:ph type="body" idx="1"/>
          </p:nvPr>
        </p:nvSpPr>
        <p:spPr/>
        <p:txBody>
          <a:bodyPr/>
          <a:lstStyle/>
          <a:p>
            <a:endParaRPr lang="it-IT" altLang="en-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E5814-7D5E-B7EE-A459-BB1112659E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D6E1C40-53D0-9A81-4CF8-895832C60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0457793-9E45-5623-D7FE-2D32A022EE18}"/>
              </a:ext>
            </a:extLst>
          </p:cNvPr>
          <p:cNvSpPr>
            <a:spLocks noGrp="1"/>
          </p:cNvSpPr>
          <p:nvPr>
            <p:ph type="dt" sz="half" idx="10"/>
          </p:nvPr>
        </p:nvSpPr>
        <p:spPr/>
        <p:txBody>
          <a:bodyPr/>
          <a:lstStyle/>
          <a:p>
            <a:fld id="{3226A971-1738-A541-BC25-D705FD45F745}" type="datetime1">
              <a:rPr lang="it-IT" smtClean="0"/>
              <a:t>10/11/25</a:t>
            </a:fld>
            <a:endParaRPr lang="en-US"/>
          </a:p>
        </p:txBody>
      </p:sp>
      <p:sp>
        <p:nvSpPr>
          <p:cNvPr id="5" name="Footer Placeholder 4">
            <a:extLst>
              <a:ext uri="{FF2B5EF4-FFF2-40B4-BE49-F238E27FC236}">
                <a16:creationId xmlns:a16="http://schemas.microsoft.com/office/drawing/2014/main" id="{F6E00DB5-0A47-B917-4704-652DE8B6F1BC}"/>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
        <p:nvSpPr>
          <p:cNvPr id="6" name="Slide Number Placeholder 5">
            <a:extLst>
              <a:ext uri="{FF2B5EF4-FFF2-40B4-BE49-F238E27FC236}">
                <a16:creationId xmlns:a16="http://schemas.microsoft.com/office/drawing/2014/main" id="{2E9CA571-D3F4-5773-3DA2-55B990082502}"/>
              </a:ext>
            </a:extLst>
          </p:cNvPr>
          <p:cNvSpPr>
            <a:spLocks noGrp="1"/>
          </p:cNvSpPr>
          <p:nvPr>
            <p:ph type="sldNum" sz="quarter" idx="12"/>
          </p:nvPr>
        </p:nvSpPr>
        <p:spPr/>
        <p:txBody>
          <a:bodyPr/>
          <a:lstStyle/>
          <a:p>
            <a:fld id="{486E391D-623B-3E41-82DE-47BF77CA61ED}" type="slidenum">
              <a:rPr lang="en-US" smtClean="0"/>
              <a:t>‹#›</a:t>
            </a:fld>
            <a:endParaRPr lang="en-US"/>
          </a:p>
        </p:txBody>
      </p:sp>
    </p:spTree>
    <p:extLst>
      <p:ext uri="{BB962C8B-B14F-4D97-AF65-F5344CB8AC3E}">
        <p14:creationId xmlns:p14="http://schemas.microsoft.com/office/powerpoint/2010/main" val="2620938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E5B1-1B9A-6399-67BD-9226D4B7C91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47FC880-0459-643D-BFA6-F42495F6198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3B0679-7547-5342-C5F5-F64C2EDEC2EE}"/>
              </a:ext>
            </a:extLst>
          </p:cNvPr>
          <p:cNvSpPr>
            <a:spLocks noGrp="1"/>
          </p:cNvSpPr>
          <p:nvPr>
            <p:ph type="dt" sz="half" idx="10"/>
          </p:nvPr>
        </p:nvSpPr>
        <p:spPr/>
        <p:txBody>
          <a:bodyPr/>
          <a:lstStyle/>
          <a:p>
            <a:fld id="{367FE4E1-2C88-254F-9418-6E19724C4293}" type="datetime1">
              <a:rPr lang="it-IT" smtClean="0"/>
              <a:t>10/11/25</a:t>
            </a:fld>
            <a:endParaRPr lang="en-US"/>
          </a:p>
        </p:txBody>
      </p:sp>
      <p:sp>
        <p:nvSpPr>
          <p:cNvPr id="5" name="Footer Placeholder 4">
            <a:extLst>
              <a:ext uri="{FF2B5EF4-FFF2-40B4-BE49-F238E27FC236}">
                <a16:creationId xmlns:a16="http://schemas.microsoft.com/office/drawing/2014/main" id="{82D9B3F4-A3BE-45F7-A41D-6DF687C5A8DC}"/>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
        <p:nvSpPr>
          <p:cNvPr id="6" name="Slide Number Placeholder 5">
            <a:extLst>
              <a:ext uri="{FF2B5EF4-FFF2-40B4-BE49-F238E27FC236}">
                <a16:creationId xmlns:a16="http://schemas.microsoft.com/office/drawing/2014/main" id="{C320F1A2-BF1B-CCD1-B8AD-52149093D08E}"/>
              </a:ext>
            </a:extLst>
          </p:cNvPr>
          <p:cNvSpPr>
            <a:spLocks noGrp="1"/>
          </p:cNvSpPr>
          <p:nvPr>
            <p:ph type="sldNum" sz="quarter" idx="12"/>
          </p:nvPr>
        </p:nvSpPr>
        <p:spPr/>
        <p:txBody>
          <a:bodyPr/>
          <a:lstStyle/>
          <a:p>
            <a:fld id="{486E391D-623B-3E41-82DE-47BF77CA61ED}" type="slidenum">
              <a:rPr lang="en-US" smtClean="0"/>
              <a:t>‹#›</a:t>
            </a:fld>
            <a:endParaRPr lang="en-US"/>
          </a:p>
        </p:txBody>
      </p:sp>
    </p:spTree>
    <p:extLst>
      <p:ext uri="{BB962C8B-B14F-4D97-AF65-F5344CB8AC3E}">
        <p14:creationId xmlns:p14="http://schemas.microsoft.com/office/powerpoint/2010/main" val="3591247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C13A7F-4B30-D889-A82B-E4F56102911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D09FA58-A688-B772-04BB-1247D7A675D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4A69FE-05FE-3D26-5FC9-3DDF4B037B3B}"/>
              </a:ext>
            </a:extLst>
          </p:cNvPr>
          <p:cNvSpPr>
            <a:spLocks noGrp="1"/>
          </p:cNvSpPr>
          <p:nvPr>
            <p:ph type="dt" sz="half" idx="10"/>
          </p:nvPr>
        </p:nvSpPr>
        <p:spPr/>
        <p:txBody>
          <a:bodyPr/>
          <a:lstStyle/>
          <a:p>
            <a:fld id="{9C4C8B8F-0F28-F94F-8FE7-D24A05AE40E4}" type="datetime1">
              <a:rPr lang="it-IT" smtClean="0"/>
              <a:t>10/11/25</a:t>
            </a:fld>
            <a:endParaRPr lang="en-US"/>
          </a:p>
        </p:txBody>
      </p:sp>
      <p:sp>
        <p:nvSpPr>
          <p:cNvPr id="5" name="Footer Placeholder 4">
            <a:extLst>
              <a:ext uri="{FF2B5EF4-FFF2-40B4-BE49-F238E27FC236}">
                <a16:creationId xmlns:a16="http://schemas.microsoft.com/office/drawing/2014/main" id="{C552BE7A-3F07-CE31-526E-632E06972F59}"/>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
        <p:nvSpPr>
          <p:cNvPr id="6" name="Slide Number Placeholder 5">
            <a:extLst>
              <a:ext uri="{FF2B5EF4-FFF2-40B4-BE49-F238E27FC236}">
                <a16:creationId xmlns:a16="http://schemas.microsoft.com/office/drawing/2014/main" id="{7AFB5C17-FFD4-54DB-3287-5B63AD022511}"/>
              </a:ext>
            </a:extLst>
          </p:cNvPr>
          <p:cNvSpPr>
            <a:spLocks noGrp="1"/>
          </p:cNvSpPr>
          <p:nvPr>
            <p:ph type="sldNum" sz="quarter" idx="12"/>
          </p:nvPr>
        </p:nvSpPr>
        <p:spPr/>
        <p:txBody>
          <a:bodyPr/>
          <a:lstStyle/>
          <a:p>
            <a:fld id="{486E391D-623B-3E41-82DE-47BF77CA61ED}" type="slidenum">
              <a:rPr lang="en-US" smtClean="0"/>
              <a:t>‹#›</a:t>
            </a:fld>
            <a:endParaRPr lang="en-US"/>
          </a:p>
        </p:txBody>
      </p:sp>
    </p:spTree>
    <p:extLst>
      <p:ext uri="{BB962C8B-B14F-4D97-AF65-F5344CB8AC3E}">
        <p14:creationId xmlns:p14="http://schemas.microsoft.com/office/powerpoint/2010/main" val="1716209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30722" name="Group 2">
            <a:extLst>
              <a:ext uri="{FF2B5EF4-FFF2-40B4-BE49-F238E27FC236}">
                <a16:creationId xmlns:a16="http://schemas.microsoft.com/office/drawing/2014/main" id="{F3298CC7-7FF6-ACA0-E428-D5CF671A1C72}"/>
              </a:ext>
            </a:extLst>
          </p:cNvPr>
          <p:cNvGrpSpPr>
            <a:grpSpLocks/>
          </p:cNvGrpSpPr>
          <p:nvPr/>
        </p:nvGrpSpPr>
        <p:grpSpPr bwMode="auto">
          <a:xfrm>
            <a:off x="-1380067" y="1552576"/>
            <a:ext cx="13572067" cy="5305425"/>
            <a:chOff x="-652" y="978"/>
            <a:chExt cx="6412" cy="3342"/>
          </a:xfrm>
        </p:grpSpPr>
        <p:sp>
          <p:nvSpPr>
            <p:cNvPr id="30723" name="Freeform 3">
              <a:extLst>
                <a:ext uri="{FF2B5EF4-FFF2-40B4-BE49-F238E27FC236}">
                  <a16:creationId xmlns:a16="http://schemas.microsoft.com/office/drawing/2014/main" id="{1D6F369C-9B7B-692E-3B30-02CFC75E157F}"/>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724" name="Arc 4">
              <a:extLst>
                <a:ext uri="{FF2B5EF4-FFF2-40B4-BE49-F238E27FC236}">
                  <a16:creationId xmlns:a16="http://schemas.microsoft.com/office/drawing/2014/main" id="{7CA61B17-77D6-A2AB-3A65-CA97CCBAA52C}"/>
                </a:ext>
              </a:extLst>
            </p:cNvPr>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30730" name="Rectangle 10">
            <a:extLst>
              <a:ext uri="{FF2B5EF4-FFF2-40B4-BE49-F238E27FC236}">
                <a16:creationId xmlns:a16="http://schemas.microsoft.com/office/drawing/2014/main" id="{DF662B7E-760C-205B-49CA-C0673C1EE3E1}"/>
              </a:ext>
            </a:extLst>
          </p:cNvPr>
          <p:cNvSpPr>
            <a:spLocks noChangeArrowheads="1"/>
          </p:cNvSpPr>
          <p:nvPr userDrawn="1"/>
        </p:nvSpPr>
        <p:spPr bwMode="auto">
          <a:xfrm>
            <a:off x="1583267" y="6380163"/>
            <a:ext cx="9696451" cy="4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lvl1pPr algn="ctr">
              <a:spcBef>
                <a:spcPct val="20000"/>
              </a:spcBef>
              <a:buClr>
                <a:schemeClr val="accent2"/>
              </a:buClr>
              <a:buSzPct val="80000"/>
              <a:buFont typeface="Wingdings" pitchFamily="2" charset="2"/>
              <a:defRPr sz="1400" b="1">
                <a:solidFill>
                  <a:srgbClr val="777777"/>
                </a:solidFill>
                <a:latin typeface="BankGothic Lt BT" pitchFamily="34" charset="0"/>
              </a:defRPr>
            </a:lvl1pPr>
            <a:lvl2pPr algn="ctr">
              <a:spcBef>
                <a:spcPct val="20000"/>
              </a:spcBef>
              <a:buClr>
                <a:schemeClr val="tx1"/>
              </a:buClr>
              <a:buSzPct val="90000"/>
              <a:defRPr sz="2800">
                <a:solidFill>
                  <a:schemeClr val="tx1"/>
                </a:solidFill>
                <a:latin typeface="Times New Roman" panose="02020603050405020304" pitchFamily="18" charset="0"/>
              </a:defRPr>
            </a:lvl2pPr>
            <a:lvl3pPr algn="ctr">
              <a:spcBef>
                <a:spcPct val="20000"/>
              </a:spcBef>
              <a:buClr>
                <a:schemeClr val="accent1"/>
              </a:buClr>
              <a:buSzPct val="60000"/>
              <a:buFont typeface="Wingdings" pitchFamily="2" charset="2"/>
              <a:defRPr sz="2400">
                <a:solidFill>
                  <a:schemeClr val="tx1"/>
                </a:solidFill>
                <a:latin typeface="Times New Roman" panose="02020603050405020304" pitchFamily="18" charset="0"/>
              </a:defRPr>
            </a:lvl3pPr>
            <a:lvl4pPr algn="ctr">
              <a:spcBef>
                <a:spcPct val="20000"/>
              </a:spcBef>
              <a:buClr>
                <a:schemeClr val="tx1"/>
              </a:buClr>
              <a:defRPr sz="2000">
                <a:solidFill>
                  <a:schemeClr val="tx1"/>
                </a:solidFill>
                <a:latin typeface="Times New Roman" panose="02020603050405020304" pitchFamily="18" charset="0"/>
              </a:defRPr>
            </a:lvl4pPr>
            <a:lvl5pPr algn="ctr">
              <a:spcBef>
                <a:spcPct val="20000"/>
              </a:spcBef>
              <a:buClr>
                <a:schemeClr val="accent1"/>
              </a:buClr>
              <a:defRPr sz="2000">
                <a:solidFill>
                  <a:schemeClr val="tx1"/>
                </a:solidFill>
                <a:latin typeface="Times New Roman" panose="02020603050405020304" pitchFamily="18" charset="0"/>
              </a:defRPr>
            </a:lvl5pPr>
            <a:lvl6pPr algn="ctr" fontAlgn="base">
              <a:spcBef>
                <a:spcPct val="20000"/>
              </a:spcBef>
              <a:spcAft>
                <a:spcPct val="0"/>
              </a:spcAft>
              <a:buClr>
                <a:schemeClr val="accent1"/>
              </a:buClr>
              <a:defRPr sz="2000">
                <a:solidFill>
                  <a:schemeClr val="tx1"/>
                </a:solidFill>
                <a:latin typeface="Times New Roman" panose="02020603050405020304" pitchFamily="18" charset="0"/>
              </a:defRPr>
            </a:lvl6pPr>
            <a:lvl7pPr algn="ctr" fontAlgn="base">
              <a:spcBef>
                <a:spcPct val="20000"/>
              </a:spcBef>
              <a:spcAft>
                <a:spcPct val="0"/>
              </a:spcAft>
              <a:buClr>
                <a:schemeClr val="accent1"/>
              </a:buClr>
              <a:defRPr sz="2000">
                <a:solidFill>
                  <a:schemeClr val="tx1"/>
                </a:solidFill>
                <a:latin typeface="Times New Roman" panose="02020603050405020304" pitchFamily="18" charset="0"/>
              </a:defRPr>
            </a:lvl7pPr>
            <a:lvl8pPr algn="ctr" fontAlgn="base">
              <a:spcBef>
                <a:spcPct val="20000"/>
              </a:spcBef>
              <a:spcAft>
                <a:spcPct val="0"/>
              </a:spcAft>
              <a:buClr>
                <a:schemeClr val="accent1"/>
              </a:buClr>
              <a:defRPr sz="2000">
                <a:solidFill>
                  <a:schemeClr val="tx1"/>
                </a:solidFill>
                <a:latin typeface="Times New Roman" panose="02020603050405020304" pitchFamily="18" charset="0"/>
              </a:defRPr>
            </a:lvl8pPr>
            <a:lvl9pPr algn="ctr" fontAlgn="base">
              <a:spcBef>
                <a:spcPct val="20000"/>
              </a:spcBef>
              <a:spcAft>
                <a:spcPct val="0"/>
              </a:spcAft>
              <a:buClr>
                <a:schemeClr val="accent1"/>
              </a:buClr>
              <a:defRPr sz="2000">
                <a:solidFill>
                  <a:schemeClr val="tx1"/>
                </a:solidFill>
                <a:latin typeface="Times New Roman" panose="02020603050405020304" pitchFamily="18" charset="0"/>
              </a:defRPr>
            </a:lvl9pPr>
          </a:lstStyle>
          <a:p>
            <a:r>
              <a:rPr lang="en-US" altLang="en-IT" sz="1400"/>
              <a:t> DAFNE CRYOGENIC SYSTEM – Desy meeting 3 June 2004</a:t>
            </a:r>
          </a:p>
        </p:txBody>
      </p:sp>
    </p:spTree>
    <p:extLst>
      <p:ext uri="{BB962C8B-B14F-4D97-AF65-F5344CB8AC3E}">
        <p14:creationId xmlns:p14="http://schemas.microsoft.com/office/powerpoint/2010/main" val="3103677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4C33-EAB4-10F3-C308-5F4D1D6AD73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8008C36B-3E52-8E64-E4C0-04B7BB7BA8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9D3DB6AB-1C9B-171B-EB57-C13FD3B10DBC}"/>
              </a:ext>
            </a:extLst>
          </p:cNvPr>
          <p:cNvSpPr>
            <a:spLocks noGrp="1"/>
          </p:cNvSpPr>
          <p:nvPr>
            <p:ph type="dt" sz="half" idx="10"/>
          </p:nvPr>
        </p:nvSpPr>
        <p:spPr/>
        <p:txBody>
          <a:bodyPr/>
          <a:lstStyle/>
          <a:p>
            <a:fld id="{BA94304D-0FCB-F84F-A535-EF0907CE83CF}" type="datetime1">
              <a:rPr lang="it-IT" smtClean="0"/>
              <a:t>10/11/25</a:t>
            </a:fld>
            <a:endParaRPr lang="en-IT"/>
          </a:p>
        </p:txBody>
      </p:sp>
      <p:sp>
        <p:nvSpPr>
          <p:cNvPr id="5" name="Footer Placeholder 4">
            <a:extLst>
              <a:ext uri="{FF2B5EF4-FFF2-40B4-BE49-F238E27FC236}">
                <a16:creationId xmlns:a16="http://schemas.microsoft.com/office/drawing/2014/main" id="{B780E3C8-0F50-A358-BC92-180067E8DC7E}"/>
              </a:ext>
            </a:extLst>
          </p:cNvPr>
          <p:cNvSpPr>
            <a:spLocks noGrp="1"/>
          </p:cNvSpPr>
          <p:nvPr>
            <p:ph type="ftr" sz="quarter" idx="11"/>
          </p:nvPr>
        </p:nvSpPr>
        <p:spPr/>
        <p:txBody>
          <a:bodyPr/>
          <a:lstStyle/>
          <a:p>
            <a:r>
              <a:rPr lang="en-GB" dirty="0"/>
              <a:t>G. Delle Monache  </a:t>
            </a:r>
            <a:r>
              <a:rPr lang="en-GB" dirty="0" err="1"/>
              <a:t>Meeeting</a:t>
            </a:r>
            <a:r>
              <a:rPr lang="en-GB" dirty="0"/>
              <a:t> 2025  DUNE Italia</a:t>
            </a:r>
            <a:endParaRPr lang="en-IT" dirty="0"/>
          </a:p>
        </p:txBody>
      </p:sp>
      <p:sp>
        <p:nvSpPr>
          <p:cNvPr id="6" name="Slide Number Placeholder 5">
            <a:extLst>
              <a:ext uri="{FF2B5EF4-FFF2-40B4-BE49-F238E27FC236}">
                <a16:creationId xmlns:a16="http://schemas.microsoft.com/office/drawing/2014/main" id="{B001510D-411F-877E-446C-A25F550D74F5}"/>
              </a:ext>
            </a:extLst>
          </p:cNvPr>
          <p:cNvSpPr>
            <a:spLocks noGrp="1"/>
          </p:cNvSpPr>
          <p:nvPr>
            <p:ph type="sldNum" sz="quarter" idx="12"/>
          </p:nvPr>
        </p:nvSpPr>
        <p:spPr/>
        <p:txBody>
          <a:bodyPr/>
          <a:lstStyle/>
          <a:p>
            <a:fld id="{90DC31C4-4AB1-EB4F-8F2E-0742B805A4CB}" type="slidenum">
              <a:rPr lang="en-IT" smtClean="0"/>
              <a:t>‹#›</a:t>
            </a:fld>
            <a:endParaRPr lang="en-IT"/>
          </a:p>
        </p:txBody>
      </p:sp>
    </p:spTree>
    <p:extLst>
      <p:ext uri="{BB962C8B-B14F-4D97-AF65-F5344CB8AC3E}">
        <p14:creationId xmlns:p14="http://schemas.microsoft.com/office/powerpoint/2010/main" val="2691412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C9CE-E4E4-3DB6-6503-912242B8D476}"/>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2B394533-D674-404A-170E-7927C8F45E3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1CF7856A-2BED-8B47-F924-A78C03166993}"/>
              </a:ext>
            </a:extLst>
          </p:cNvPr>
          <p:cNvSpPr>
            <a:spLocks noGrp="1"/>
          </p:cNvSpPr>
          <p:nvPr>
            <p:ph type="dt" sz="half" idx="10"/>
          </p:nvPr>
        </p:nvSpPr>
        <p:spPr/>
        <p:txBody>
          <a:bodyPr/>
          <a:lstStyle/>
          <a:p>
            <a:fld id="{01FEE55E-59EA-9049-980B-B64751A7982A}" type="datetime1">
              <a:rPr lang="it-IT" smtClean="0"/>
              <a:t>10/11/25</a:t>
            </a:fld>
            <a:endParaRPr lang="en-IT"/>
          </a:p>
        </p:txBody>
      </p:sp>
      <p:sp>
        <p:nvSpPr>
          <p:cNvPr id="5" name="Footer Placeholder 4">
            <a:extLst>
              <a:ext uri="{FF2B5EF4-FFF2-40B4-BE49-F238E27FC236}">
                <a16:creationId xmlns:a16="http://schemas.microsoft.com/office/drawing/2014/main" id="{6D27029E-F87D-BE4B-8818-C20286A54631}"/>
              </a:ext>
            </a:extLst>
          </p:cNvPr>
          <p:cNvSpPr>
            <a:spLocks noGrp="1"/>
          </p:cNvSpPr>
          <p:nvPr>
            <p:ph type="ftr" sz="quarter" idx="11"/>
          </p:nvPr>
        </p:nvSpPr>
        <p:spPr/>
        <p:txBody>
          <a:bodyPr/>
          <a:lstStyle/>
          <a:p>
            <a:r>
              <a:rPr lang="en-GB" dirty="0"/>
              <a:t>G. Delle Monache  </a:t>
            </a:r>
            <a:r>
              <a:rPr lang="en-GB" dirty="0" err="1"/>
              <a:t>Meeeting</a:t>
            </a:r>
            <a:r>
              <a:rPr lang="en-GB" dirty="0"/>
              <a:t> 2025  DUNE Italia</a:t>
            </a:r>
            <a:endParaRPr lang="en-IT" dirty="0"/>
          </a:p>
        </p:txBody>
      </p:sp>
      <p:sp>
        <p:nvSpPr>
          <p:cNvPr id="6" name="Slide Number Placeholder 5">
            <a:extLst>
              <a:ext uri="{FF2B5EF4-FFF2-40B4-BE49-F238E27FC236}">
                <a16:creationId xmlns:a16="http://schemas.microsoft.com/office/drawing/2014/main" id="{8F535EC3-0140-1110-9917-E364DF30BC4E}"/>
              </a:ext>
            </a:extLst>
          </p:cNvPr>
          <p:cNvSpPr>
            <a:spLocks noGrp="1"/>
          </p:cNvSpPr>
          <p:nvPr>
            <p:ph type="sldNum" sz="quarter" idx="12"/>
          </p:nvPr>
        </p:nvSpPr>
        <p:spPr/>
        <p:txBody>
          <a:bodyPr/>
          <a:lstStyle/>
          <a:p>
            <a:fld id="{90DC31C4-4AB1-EB4F-8F2E-0742B805A4CB}" type="slidenum">
              <a:rPr lang="en-IT" smtClean="0"/>
              <a:t>‹#›</a:t>
            </a:fld>
            <a:endParaRPr lang="en-IT"/>
          </a:p>
        </p:txBody>
      </p:sp>
    </p:spTree>
    <p:extLst>
      <p:ext uri="{BB962C8B-B14F-4D97-AF65-F5344CB8AC3E}">
        <p14:creationId xmlns:p14="http://schemas.microsoft.com/office/powerpoint/2010/main" val="1239192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73619-24F1-F340-4D4D-F1D7269AF17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FE4D8F48-6497-574A-D4EB-E092B378B1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266702-F13A-FF6D-6422-58391B4B0856}"/>
              </a:ext>
            </a:extLst>
          </p:cNvPr>
          <p:cNvSpPr>
            <a:spLocks noGrp="1"/>
          </p:cNvSpPr>
          <p:nvPr>
            <p:ph type="dt" sz="half" idx="10"/>
          </p:nvPr>
        </p:nvSpPr>
        <p:spPr/>
        <p:txBody>
          <a:bodyPr/>
          <a:lstStyle/>
          <a:p>
            <a:fld id="{FAC6A3B3-175E-FF4E-BA92-58CFDA072BA5}" type="datetime1">
              <a:rPr lang="it-IT" smtClean="0"/>
              <a:t>10/11/25</a:t>
            </a:fld>
            <a:endParaRPr lang="en-IT"/>
          </a:p>
        </p:txBody>
      </p:sp>
      <p:sp>
        <p:nvSpPr>
          <p:cNvPr id="5" name="Footer Placeholder 4">
            <a:extLst>
              <a:ext uri="{FF2B5EF4-FFF2-40B4-BE49-F238E27FC236}">
                <a16:creationId xmlns:a16="http://schemas.microsoft.com/office/drawing/2014/main" id="{A4DE93E6-D11C-84F4-7A20-F02747C6EF8A}"/>
              </a:ext>
            </a:extLst>
          </p:cNvPr>
          <p:cNvSpPr>
            <a:spLocks noGrp="1"/>
          </p:cNvSpPr>
          <p:nvPr>
            <p:ph type="ftr" sz="quarter" idx="11"/>
          </p:nvPr>
        </p:nvSpPr>
        <p:spPr/>
        <p:txBody>
          <a:bodyPr/>
          <a:lstStyle/>
          <a:p>
            <a:r>
              <a:rPr lang="en-GB" dirty="0"/>
              <a:t>G. Delle Monache  </a:t>
            </a:r>
            <a:r>
              <a:rPr lang="en-GB" dirty="0" err="1"/>
              <a:t>Meeeting</a:t>
            </a:r>
            <a:r>
              <a:rPr lang="en-GB" dirty="0"/>
              <a:t> 2025  DUNE Italia</a:t>
            </a:r>
            <a:endParaRPr lang="en-IT" dirty="0"/>
          </a:p>
        </p:txBody>
      </p:sp>
      <p:sp>
        <p:nvSpPr>
          <p:cNvPr id="6" name="Slide Number Placeholder 5">
            <a:extLst>
              <a:ext uri="{FF2B5EF4-FFF2-40B4-BE49-F238E27FC236}">
                <a16:creationId xmlns:a16="http://schemas.microsoft.com/office/drawing/2014/main" id="{C6434C94-6382-B384-6415-B831CE0EC93D}"/>
              </a:ext>
            </a:extLst>
          </p:cNvPr>
          <p:cNvSpPr>
            <a:spLocks noGrp="1"/>
          </p:cNvSpPr>
          <p:nvPr>
            <p:ph type="sldNum" sz="quarter" idx="12"/>
          </p:nvPr>
        </p:nvSpPr>
        <p:spPr/>
        <p:txBody>
          <a:bodyPr/>
          <a:lstStyle/>
          <a:p>
            <a:fld id="{90DC31C4-4AB1-EB4F-8F2E-0742B805A4CB}" type="slidenum">
              <a:rPr lang="en-IT" smtClean="0"/>
              <a:t>‹#›</a:t>
            </a:fld>
            <a:endParaRPr lang="en-IT"/>
          </a:p>
        </p:txBody>
      </p:sp>
    </p:spTree>
    <p:extLst>
      <p:ext uri="{BB962C8B-B14F-4D97-AF65-F5344CB8AC3E}">
        <p14:creationId xmlns:p14="http://schemas.microsoft.com/office/powerpoint/2010/main" val="3948614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6EA0-541A-FA04-5B87-E1D260F07AB6}"/>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212E268E-DC4E-4C8B-D516-DD874F18A2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A455CABF-6CEC-A8B9-36EE-69AF6A4E2B2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F55EF255-993A-00E6-0B9C-191593AE7DAB}"/>
              </a:ext>
            </a:extLst>
          </p:cNvPr>
          <p:cNvSpPr>
            <a:spLocks noGrp="1"/>
          </p:cNvSpPr>
          <p:nvPr>
            <p:ph type="dt" sz="half" idx="10"/>
          </p:nvPr>
        </p:nvSpPr>
        <p:spPr/>
        <p:txBody>
          <a:bodyPr/>
          <a:lstStyle/>
          <a:p>
            <a:fld id="{81F68229-BCA5-5F4C-BBE1-25C1CDF1033C}" type="datetime1">
              <a:rPr lang="it-IT" smtClean="0"/>
              <a:t>10/11/25</a:t>
            </a:fld>
            <a:endParaRPr lang="en-IT"/>
          </a:p>
        </p:txBody>
      </p:sp>
      <p:sp>
        <p:nvSpPr>
          <p:cNvPr id="6" name="Footer Placeholder 5">
            <a:extLst>
              <a:ext uri="{FF2B5EF4-FFF2-40B4-BE49-F238E27FC236}">
                <a16:creationId xmlns:a16="http://schemas.microsoft.com/office/drawing/2014/main" id="{EE207B2A-2733-1FAC-B0DE-4F4F8E5C5ED8}"/>
              </a:ext>
            </a:extLst>
          </p:cNvPr>
          <p:cNvSpPr>
            <a:spLocks noGrp="1"/>
          </p:cNvSpPr>
          <p:nvPr>
            <p:ph type="ftr" sz="quarter" idx="11"/>
          </p:nvPr>
        </p:nvSpPr>
        <p:spPr/>
        <p:txBody>
          <a:bodyPr/>
          <a:lstStyle/>
          <a:p>
            <a:r>
              <a:rPr lang="en-GB" dirty="0"/>
              <a:t>G. Delle Monache  </a:t>
            </a:r>
            <a:r>
              <a:rPr lang="en-GB" dirty="0" err="1"/>
              <a:t>Meeeting</a:t>
            </a:r>
            <a:r>
              <a:rPr lang="en-GB" dirty="0"/>
              <a:t> 2025  DUNE Italia</a:t>
            </a:r>
            <a:endParaRPr lang="en-IT" dirty="0"/>
          </a:p>
        </p:txBody>
      </p:sp>
      <p:sp>
        <p:nvSpPr>
          <p:cNvPr id="7" name="Slide Number Placeholder 6">
            <a:extLst>
              <a:ext uri="{FF2B5EF4-FFF2-40B4-BE49-F238E27FC236}">
                <a16:creationId xmlns:a16="http://schemas.microsoft.com/office/drawing/2014/main" id="{4D4B283C-5ECC-5626-CB68-9E74CC769DB5}"/>
              </a:ext>
            </a:extLst>
          </p:cNvPr>
          <p:cNvSpPr>
            <a:spLocks noGrp="1"/>
          </p:cNvSpPr>
          <p:nvPr>
            <p:ph type="sldNum" sz="quarter" idx="12"/>
          </p:nvPr>
        </p:nvSpPr>
        <p:spPr/>
        <p:txBody>
          <a:bodyPr/>
          <a:lstStyle/>
          <a:p>
            <a:fld id="{90DC31C4-4AB1-EB4F-8F2E-0742B805A4CB}" type="slidenum">
              <a:rPr lang="en-IT" smtClean="0"/>
              <a:t>‹#›</a:t>
            </a:fld>
            <a:endParaRPr lang="en-IT"/>
          </a:p>
        </p:txBody>
      </p:sp>
    </p:spTree>
    <p:extLst>
      <p:ext uri="{BB962C8B-B14F-4D97-AF65-F5344CB8AC3E}">
        <p14:creationId xmlns:p14="http://schemas.microsoft.com/office/powerpoint/2010/main" val="1779266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E4FB-FB6B-4E23-6FF5-00A03A10E53E}"/>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12423E52-0FEA-F4EA-FE5D-C76D66209B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D80533-AC88-72AA-71D4-029E1E4B266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1A2617B4-A7ED-8070-EA2A-778B42A87F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A5D2BBE-F0C2-C2EB-84E8-D2CEBF9CF82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89BE0068-0090-CE43-1ECC-F88D398582F2}"/>
              </a:ext>
            </a:extLst>
          </p:cNvPr>
          <p:cNvSpPr>
            <a:spLocks noGrp="1"/>
          </p:cNvSpPr>
          <p:nvPr>
            <p:ph type="dt" sz="half" idx="10"/>
          </p:nvPr>
        </p:nvSpPr>
        <p:spPr/>
        <p:txBody>
          <a:bodyPr/>
          <a:lstStyle/>
          <a:p>
            <a:fld id="{C83AAA5B-A2E0-7042-81A7-C9ABBE811130}" type="datetime1">
              <a:rPr lang="it-IT" smtClean="0"/>
              <a:t>10/11/25</a:t>
            </a:fld>
            <a:endParaRPr lang="en-IT"/>
          </a:p>
        </p:txBody>
      </p:sp>
      <p:sp>
        <p:nvSpPr>
          <p:cNvPr id="8" name="Footer Placeholder 7">
            <a:extLst>
              <a:ext uri="{FF2B5EF4-FFF2-40B4-BE49-F238E27FC236}">
                <a16:creationId xmlns:a16="http://schemas.microsoft.com/office/drawing/2014/main" id="{0CD6E5E8-F529-0FA2-2C41-4B2660B75B66}"/>
              </a:ext>
            </a:extLst>
          </p:cNvPr>
          <p:cNvSpPr>
            <a:spLocks noGrp="1"/>
          </p:cNvSpPr>
          <p:nvPr>
            <p:ph type="ftr" sz="quarter" idx="11"/>
          </p:nvPr>
        </p:nvSpPr>
        <p:spPr/>
        <p:txBody>
          <a:bodyPr/>
          <a:lstStyle/>
          <a:p>
            <a:r>
              <a:rPr lang="en-GB" dirty="0"/>
              <a:t>G. Delle Monache  </a:t>
            </a:r>
            <a:r>
              <a:rPr lang="en-GB" dirty="0" err="1"/>
              <a:t>Meeeting</a:t>
            </a:r>
            <a:r>
              <a:rPr lang="en-GB" dirty="0"/>
              <a:t> 2025  DUNE Italia</a:t>
            </a:r>
            <a:endParaRPr lang="en-IT" dirty="0"/>
          </a:p>
        </p:txBody>
      </p:sp>
      <p:sp>
        <p:nvSpPr>
          <p:cNvPr id="9" name="Slide Number Placeholder 8">
            <a:extLst>
              <a:ext uri="{FF2B5EF4-FFF2-40B4-BE49-F238E27FC236}">
                <a16:creationId xmlns:a16="http://schemas.microsoft.com/office/drawing/2014/main" id="{48A6087F-36E4-979A-F7A1-CF1172922C38}"/>
              </a:ext>
            </a:extLst>
          </p:cNvPr>
          <p:cNvSpPr>
            <a:spLocks noGrp="1"/>
          </p:cNvSpPr>
          <p:nvPr>
            <p:ph type="sldNum" sz="quarter" idx="12"/>
          </p:nvPr>
        </p:nvSpPr>
        <p:spPr/>
        <p:txBody>
          <a:bodyPr/>
          <a:lstStyle/>
          <a:p>
            <a:fld id="{90DC31C4-4AB1-EB4F-8F2E-0742B805A4CB}" type="slidenum">
              <a:rPr lang="en-IT" smtClean="0"/>
              <a:t>‹#›</a:t>
            </a:fld>
            <a:endParaRPr lang="en-IT"/>
          </a:p>
        </p:txBody>
      </p:sp>
    </p:spTree>
    <p:extLst>
      <p:ext uri="{BB962C8B-B14F-4D97-AF65-F5344CB8AC3E}">
        <p14:creationId xmlns:p14="http://schemas.microsoft.com/office/powerpoint/2010/main" val="647704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AB4F1-FD66-8D61-794F-6A02F88C80EB}"/>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81354637-4C71-39FC-8EB7-DF7E1DED3480}"/>
              </a:ext>
            </a:extLst>
          </p:cNvPr>
          <p:cNvSpPr>
            <a:spLocks noGrp="1"/>
          </p:cNvSpPr>
          <p:nvPr>
            <p:ph type="dt" sz="half" idx="10"/>
          </p:nvPr>
        </p:nvSpPr>
        <p:spPr/>
        <p:txBody>
          <a:bodyPr/>
          <a:lstStyle/>
          <a:p>
            <a:fld id="{05E57011-F0A5-AD42-AACC-9F546123D2C0}" type="datetime1">
              <a:rPr lang="it-IT" smtClean="0"/>
              <a:t>10/11/25</a:t>
            </a:fld>
            <a:endParaRPr lang="en-IT"/>
          </a:p>
        </p:txBody>
      </p:sp>
      <p:sp>
        <p:nvSpPr>
          <p:cNvPr id="4" name="Footer Placeholder 3">
            <a:extLst>
              <a:ext uri="{FF2B5EF4-FFF2-40B4-BE49-F238E27FC236}">
                <a16:creationId xmlns:a16="http://schemas.microsoft.com/office/drawing/2014/main" id="{75921C0C-3AA3-9DC3-192F-F694D8C7A82F}"/>
              </a:ext>
            </a:extLst>
          </p:cNvPr>
          <p:cNvSpPr>
            <a:spLocks noGrp="1"/>
          </p:cNvSpPr>
          <p:nvPr>
            <p:ph type="ftr" sz="quarter" idx="11"/>
          </p:nvPr>
        </p:nvSpPr>
        <p:spPr/>
        <p:txBody>
          <a:bodyPr/>
          <a:lstStyle/>
          <a:p>
            <a:r>
              <a:rPr lang="en-GB" dirty="0"/>
              <a:t>G. Delle Monache  </a:t>
            </a:r>
            <a:r>
              <a:rPr lang="en-GB" dirty="0" err="1"/>
              <a:t>Meeeting</a:t>
            </a:r>
            <a:r>
              <a:rPr lang="en-GB" dirty="0"/>
              <a:t> 2025  DUNE Italia</a:t>
            </a:r>
            <a:endParaRPr lang="en-IT" dirty="0"/>
          </a:p>
        </p:txBody>
      </p:sp>
      <p:sp>
        <p:nvSpPr>
          <p:cNvPr id="5" name="Slide Number Placeholder 4">
            <a:extLst>
              <a:ext uri="{FF2B5EF4-FFF2-40B4-BE49-F238E27FC236}">
                <a16:creationId xmlns:a16="http://schemas.microsoft.com/office/drawing/2014/main" id="{DEA56B6E-27D3-619A-DD4A-8C36B173E6C6}"/>
              </a:ext>
            </a:extLst>
          </p:cNvPr>
          <p:cNvSpPr>
            <a:spLocks noGrp="1"/>
          </p:cNvSpPr>
          <p:nvPr>
            <p:ph type="sldNum" sz="quarter" idx="12"/>
          </p:nvPr>
        </p:nvSpPr>
        <p:spPr/>
        <p:txBody>
          <a:bodyPr/>
          <a:lstStyle/>
          <a:p>
            <a:fld id="{90DC31C4-4AB1-EB4F-8F2E-0742B805A4CB}" type="slidenum">
              <a:rPr lang="en-IT" smtClean="0"/>
              <a:t>‹#›</a:t>
            </a:fld>
            <a:endParaRPr lang="en-IT"/>
          </a:p>
        </p:txBody>
      </p:sp>
    </p:spTree>
    <p:extLst>
      <p:ext uri="{BB962C8B-B14F-4D97-AF65-F5344CB8AC3E}">
        <p14:creationId xmlns:p14="http://schemas.microsoft.com/office/powerpoint/2010/main" val="3115469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98B1A6-9A50-EE80-0AE8-365CF5D56911}"/>
              </a:ext>
            </a:extLst>
          </p:cNvPr>
          <p:cNvSpPr>
            <a:spLocks noGrp="1"/>
          </p:cNvSpPr>
          <p:nvPr>
            <p:ph type="dt" sz="half" idx="10"/>
          </p:nvPr>
        </p:nvSpPr>
        <p:spPr/>
        <p:txBody>
          <a:bodyPr/>
          <a:lstStyle/>
          <a:p>
            <a:fld id="{B69218D3-1D3E-7740-A720-11B678B7A600}" type="datetime1">
              <a:rPr lang="it-IT" smtClean="0"/>
              <a:t>10/11/25</a:t>
            </a:fld>
            <a:endParaRPr lang="en-IT"/>
          </a:p>
        </p:txBody>
      </p:sp>
      <p:sp>
        <p:nvSpPr>
          <p:cNvPr id="3" name="Footer Placeholder 2">
            <a:extLst>
              <a:ext uri="{FF2B5EF4-FFF2-40B4-BE49-F238E27FC236}">
                <a16:creationId xmlns:a16="http://schemas.microsoft.com/office/drawing/2014/main" id="{D99B538B-868C-979B-48AA-D2F54088409E}"/>
              </a:ext>
            </a:extLst>
          </p:cNvPr>
          <p:cNvSpPr>
            <a:spLocks noGrp="1"/>
          </p:cNvSpPr>
          <p:nvPr>
            <p:ph type="ftr" sz="quarter" idx="11"/>
          </p:nvPr>
        </p:nvSpPr>
        <p:spPr/>
        <p:txBody>
          <a:bodyPr/>
          <a:lstStyle/>
          <a:p>
            <a:r>
              <a:rPr lang="en-GB" dirty="0"/>
              <a:t>G. Delle Monache  </a:t>
            </a:r>
            <a:r>
              <a:rPr lang="en-GB" dirty="0" err="1"/>
              <a:t>Meeeting</a:t>
            </a:r>
            <a:r>
              <a:rPr lang="en-GB" dirty="0"/>
              <a:t> 2025  DUNE Italia</a:t>
            </a:r>
            <a:endParaRPr lang="en-IT" dirty="0"/>
          </a:p>
        </p:txBody>
      </p:sp>
      <p:sp>
        <p:nvSpPr>
          <p:cNvPr id="4" name="Slide Number Placeholder 3">
            <a:extLst>
              <a:ext uri="{FF2B5EF4-FFF2-40B4-BE49-F238E27FC236}">
                <a16:creationId xmlns:a16="http://schemas.microsoft.com/office/drawing/2014/main" id="{5B404781-81D7-26D6-7BF4-803CB787D982}"/>
              </a:ext>
            </a:extLst>
          </p:cNvPr>
          <p:cNvSpPr>
            <a:spLocks noGrp="1"/>
          </p:cNvSpPr>
          <p:nvPr>
            <p:ph type="sldNum" sz="quarter" idx="12"/>
          </p:nvPr>
        </p:nvSpPr>
        <p:spPr/>
        <p:txBody>
          <a:bodyPr/>
          <a:lstStyle/>
          <a:p>
            <a:fld id="{90DC31C4-4AB1-EB4F-8F2E-0742B805A4CB}" type="slidenum">
              <a:rPr lang="en-IT" smtClean="0"/>
              <a:t>‹#›</a:t>
            </a:fld>
            <a:endParaRPr lang="en-IT"/>
          </a:p>
        </p:txBody>
      </p:sp>
    </p:spTree>
    <p:extLst>
      <p:ext uri="{BB962C8B-B14F-4D97-AF65-F5344CB8AC3E}">
        <p14:creationId xmlns:p14="http://schemas.microsoft.com/office/powerpoint/2010/main" val="227902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6ADA-09E3-8E9D-0C47-35D5344159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0D893D-3144-22F3-2B67-566C1BCE3E1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2774ED7-77BA-F243-CA0E-48007DE5B5C0}"/>
              </a:ext>
            </a:extLst>
          </p:cNvPr>
          <p:cNvSpPr>
            <a:spLocks noGrp="1"/>
          </p:cNvSpPr>
          <p:nvPr>
            <p:ph type="dt" sz="half" idx="10"/>
          </p:nvPr>
        </p:nvSpPr>
        <p:spPr/>
        <p:txBody>
          <a:bodyPr/>
          <a:lstStyle/>
          <a:p>
            <a:fld id="{4774295E-5085-0A4D-B588-0030D9B82425}" type="datetime1">
              <a:rPr lang="it-IT" smtClean="0"/>
              <a:t>10/11/25</a:t>
            </a:fld>
            <a:endParaRPr lang="en-US"/>
          </a:p>
        </p:txBody>
      </p:sp>
      <p:sp>
        <p:nvSpPr>
          <p:cNvPr id="5" name="Footer Placeholder 4">
            <a:extLst>
              <a:ext uri="{FF2B5EF4-FFF2-40B4-BE49-F238E27FC236}">
                <a16:creationId xmlns:a16="http://schemas.microsoft.com/office/drawing/2014/main" id="{036A8386-0848-C22A-D5F5-62E332D4F811}"/>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
        <p:nvSpPr>
          <p:cNvPr id="6" name="Slide Number Placeholder 5">
            <a:extLst>
              <a:ext uri="{FF2B5EF4-FFF2-40B4-BE49-F238E27FC236}">
                <a16:creationId xmlns:a16="http://schemas.microsoft.com/office/drawing/2014/main" id="{3838BB01-CFE2-4F57-DB59-DA493927E639}"/>
              </a:ext>
            </a:extLst>
          </p:cNvPr>
          <p:cNvSpPr>
            <a:spLocks noGrp="1"/>
          </p:cNvSpPr>
          <p:nvPr>
            <p:ph type="sldNum" sz="quarter" idx="12"/>
          </p:nvPr>
        </p:nvSpPr>
        <p:spPr/>
        <p:txBody>
          <a:bodyPr/>
          <a:lstStyle/>
          <a:p>
            <a:fld id="{486E391D-623B-3E41-82DE-47BF77CA61ED}" type="slidenum">
              <a:rPr lang="en-US" smtClean="0"/>
              <a:t>‹#›</a:t>
            </a:fld>
            <a:endParaRPr lang="en-US"/>
          </a:p>
        </p:txBody>
      </p:sp>
      <p:pic>
        <p:nvPicPr>
          <p:cNvPr id="1026" name="Picture 2" descr="Boards and Committees | DUNE at work">
            <a:extLst>
              <a:ext uri="{FF2B5EF4-FFF2-40B4-BE49-F238E27FC236}">
                <a16:creationId xmlns:a16="http://schemas.microsoft.com/office/drawing/2014/main" id="{8276CE06-96F9-F286-CF5C-ACEA68D56A6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39475"/>
          <a:stretch/>
        </p:blipFill>
        <p:spPr bwMode="auto">
          <a:xfrm>
            <a:off x="9859618" y="10856"/>
            <a:ext cx="2253342" cy="9092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INFN CAMBIA LOGO">
            <a:extLst>
              <a:ext uri="{FF2B5EF4-FFF2-40B4-BE49-F238E27FC236}">
                <a16:creationId xmlns:a16="http://schemas.microsoft.com/office/drawing/2014/main" id="{FE3C4F8C-6AB0-2045-6301-FD3A7DF2C4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4112" y="5826967"/>
            <a:ext cx="1857888" cy="1031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106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3349-64D7-A569-8DBD-A0400F731B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D80A70F3-1148-B885-2FBC-50BF75D10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E3A5E765-2AC7-6382-CCEA-31C9C5B56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722A08-1665-BD8B-E50A-F3C32A0553B0}"/>
              </a:ext>
            </a:extLst>
          </p:cNvPr>
          <p:cNvSpPr>
            <a:spLocks noGrp="1"/>
          </p:cNvSpPr>
          <p:nvPr>
            <p:ph type="dt" sz="half" idx="10"/>
          </p:nvPr>
        </p:nvSpPr>
        <p:spPr/>
        <p:txBody>
          <a:bodyPr/>
          <a:lstStyle/>
          <a:p>
            <a:fld id="{5320F6FB-DCA8-A948-AC3D-05154E45837F}" type="datetime1">
              <a:rPr lang="it-IT" smtClean="0"/>
              <a:t>10/11/25</a:t>
            </a:fld>
            <a:endParaRPr lang="en-IT"/>
          </a:p>
        </p:txBody>
      </p:sp>
      <p:sp>
        <p:nvSpPr>
          <p:cNvPr id="6" name="Footer Placeholder 5">
            <a:extLst>
              <a:ext uri="{FF2B5EF4-FFF2-40B4-BE49-F238E27FC236}">
                <a16:creationId xmlns:a16="http://schemas.microsoft.com/office/drawing/2014/main" id="{B05DC1B1-5DF3-0606-6CF2-8709AED62A4C}"/>
              </a:ext>
            </a:extLst>
          </p:cNvPr>
          <p:cNvSpPr>
            <a:spLocks noGrp="1"/>
          </p:cNvSpPr>
          <p:nvPr>
            <p:ph type="ftr" sz="quarter" idx="11"/>
          </p:nvPr>
        </p:nvSpPr>
        <p:spPr/>
        <p:txBody>
          <a:bodyPr/>
          <a:lstStyle/>
          <a:p>
            <a:r>
              <a:rPr lang="en-GB" dirty="0"/>
              <a:t>G. Delle Monache  </a:t>
            </a:r>
            <a:r>
              <a:rPr lang="en-GB" dirty="0" err="1"/>
              <a:t>Meeeting</a:t>
            </a:r>
            <a:r>
              <a:rPr lang="en-GB" dirty="0"/>
              <a:t> 2025  DUNE Italia</a:t>
            </a:r>
            <a:endParaRPr lang="en-IT" dirty="0"/>
          </a:p>
        </p:txBody>
      </p:sp>
      <p:sp>
        <p:nvSpPr>
          <p:cNvPr id="7" name="Slide Number Placeholder 6">
            <a:extLst>
              <a:ext uri="{FF2B5EF4-FFF2-40B4-BE49-F238E27FC236}">
                <a16:creationId xmlns:a16="http://schemas.microsoft.com/office/drawing/2014/main" id="{7A14997A-CC35-0820-DBCD-6E5B3FB4BEF0}"/>
              </a:ext>
            </a:extLst>
          </p:cNvPr>
          <p:cNvSpPr>
            <a:spLocks noGrp="1"/>
          </p:cNvSpPr>
          <p:nvPr>
            <p:ph type="sldNum" sz="quarter" idx="12"/>
          </p:nvPr>
        </p:nvSpPr>
        <p:spPr/>
        <p:txBody>
          <a:bodyPr/>
          <a:lstStyle/>
          <a:p>
            <a:fld id="{90DC31C4-4AB1-EB4F-8F2E-0742B805A4CB}" type="slidenum">
              <a:rPr lang="en-IT" smtClean="0"/>
              <a:t>‹#›</a:t>
            </a:fld>
            <a:endParaRPr lang="en-IT"/>
          </a:p>
        </p:txBody>
      </p:sp>
    </p:spTree>
    <p:extLst>
      <p:ext uri="{BB962C8B-B14F-4D97-AF65-F5344CB8AC3E}">
        <p14:creationId xmlns:p14="http://schemas.microsoft.com/office/powerpoint/2010/main" val="1259800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05C4-CA12-15C0-B26D-5792CDBA2E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B3C6C69B-17E6-56C4-C60B-B171016FCB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934511BB-D6B0-C4DF-38B9-29E7D1BA74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5B674B-A720-B8F8-20A7-D3D0C72AB29B}"/>
              </a:ext>
            </a:extLst>
          </p:cNvPr>
          <p:cNvSpPr>
            <a:spLocks noGrp="1"/>
          </p:cNvSpPr>
          <p:nvPr>
            <p:ph type="dt" sz="half" idx="10"/>
          </p:nvPr>
        </p:nvSpPr>
        <p:spPr/>
        <p:txBody>
          <a:bodyPr/>
          <a:lstStyle/>
          <a:p>
            <a:fld id="{2FAA3522-157E-D348-BB03-59FA9886F596}" type="datetime1">
              <a:rPr lang="it-IT" smtClean="0"/>
              <a:t>10/11/25</a:t>
            </a:fld>
            <a:endParaRPr lang="en-IT"/>
          </a:p>
        </p:txBody>
      </p:sp>
      <p:sp>
        <p:nvSpPr>
          <p:cNvPr id="6" name="Footer Placeholder 5">
            <a:extLst>
              <a:ext uri="{FF2B5EF4-FFF2-40B4-BE49-F238E27FC236}">
                <a16:creationId xmlns:a16="http://schemas.microsoft.com/office/drawing/2014/main" id="{99AD218F-ABE4-8E5D-47B4-49F1C6FECEA3}"/>
              </a:ext>
            </a:extLst>
          </p:cNvPr>
          <p:cNvSpPr>
            <a:spLocks noGrp="1"/>
          </p:cNvSpPr>
          <p:nvPr>
            <p:ph type="ftr" sz="quarter" idx="11"/>
          </p:nvPr>
        </p:nvSpPr>
        <p:spPr/>
        <p:txBody>
          <a:bodyPr/>
          <a:lstStyle/>
          <a:p>
            <a:r>
              <a:rPr lang="en-GB" dirty="0"/>
              <a:t>G. Delle Monache  </a:t>
            </a:r>
            <a:r>
              <a:rPr lang="en-GB" dirty="0" err="1"/>
              <a:t>Meeeting</a:t>
            </a:r>
            <a:r>
              <a:rPr lang="en-GB" dirty="0"/>
              <a:t> 2025  DUNE Italia</a:t>
            </a:r>
            <a:endParaRPr lang="en-IT" dirty="0"/>
          </a:p>
        </p:txBody>
      </p:sp>
      <p:sp>
        <p:nvSpPr>
          <p:cNvPr id="7" name="Slide Number Placeholder 6">
            <a:extLst>
              <a:ext uri="{FF2B5EF4-FFF2-40B4-BE49-F238E27FC236}">
                <a16:creationId xmlns:a16="http://schemas.microsoft.com/office/drawing/2014/main" id="{FAFFC2A3-DE94-4B20-0781-70487A5A921A}"/>
              </a:ext>
            </a:extLst>
          </p:cNvPr>
          <p:cNvSpPr>
            <a:spLocks noGrp="1"/>
          </p:cNvSpPr>
          <p:nvPr>
            <p:ph type="sldNum" sz="quarter" idx="12"/>
          </p:nvPr>
        </p:nvSpPr>
        <p:spPr/>
        <p:txBody>
          <a:bodyPr/>
          <a:lstStyle/>
          <a:p>
            <a:fld id="{90DC31C4-4AB1-EB4F-8F2E-0742B805A4CB}" type="slidenum">
              <a:rPr lang="en-IT" smtClean="0"/>
              <a:t>‹#›</a:t>
            </a:fld>
            <a:endParaRPr lang="en-IT"/>
          </a:p>
        </p:txBody>
      </p:sp>
    </p:spTree>
    <p:extLst>
      <p:ext uri="{BB962C8B-B14F-4D97-AF65-F5344CB8AC3E}">
        <p14:creationId xmlns:p14="http://schemas.microsoft.com/office/powerpoint/2010/main" val="296889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C3C36-318D-B12F-9A44-F2F2F2603ACF}"/>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2FEC7FFB-A5D6-0560-53F4-902D0B0740B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FCF7CF56-4CCC-30D4-9755-3E5AA51C0C51}"/>
              </a:ext>
            </a:extLst>
          </p:cNvPr>
          <p:cNvSpPr>
            <a:spLocks noGrp="1"/>
          </p:cNvSpPr>
          <p:nvPr>
            <p:ph type="dt" sz="half" idx="10"/>
          </p:nvPr>
        </p:nvSpPr>
        <p:spPr/>
        <p:txBody>
          <a:bodyPr/>
          <a:lstStyle/>
          <a:p>
            <a:fld id="{87E10E3D-AC6E-E74D-8932-297291826164}" type="datetime1">
              <a:rPr lang="it-IT" smtClean="0"/>
              <a:t>10/11/25</a:t>
            </a:fld>
            <a:endParaRPr lang="en-IT"/>
          </a:p>
        </p:txBody>
      </p:sp>
      <p:sp>
        <p:nvSpPr>
          <p:cNvPr id="5" name="Footer Placeholder 4">
            <a:extLst>
              <a:ext uri="{FF2B5EF4-FFF2-40B4-BE49-F238E27FC236}">
                <a16:creationId xmlns:a16="http://schemas.microsoft.com/office/drawing/2014/main" id="{B0BF1BF2-975D-5B0E-D7F2-01733C431C70}"/>
              </a:ext>
            </a:extLst>
          </p:cNvPr>
          <p:cNvSpPr>
            <a:spLocks noGrp="1"/>
          </p:cNvSpPr>
          <p:nvPr>
            <p:ph type="ftr" sz="quarter" idx="11"/>
          </p:nvPr>
        </p:nvSpPr>
        <p:spPr/>
        <p:txBody>
          <a:bodyPr/>
          <a:lstStyle/>
          <a:p>
            <a:r>
              <a:rPr lang="en-GB" dirty="0"/>
              <a:t>G. Delle Monache  </a:t>
            </a:r>
            <a:r>
              <a:rPr lang="en-GB" dirty="0" err="1"/>
              <a:t>Meeeting</a:t>
            </a:r>
            <a:r>
              <a:rPr lang="en-GB" dirty="0"/>
              <a:t> 2025  DUNE Italia</a:t>
            </a:r>
            <a:endParaRPr lang="en-IT" dirty="0"/>
          </a:p>
        </p:txBody>
      </p:sp>
      <p:sp>
        <p:nvSpPr>
          <p:cNvPr id="6" name="Slide Number Placeholder 5">
            <a:extLst>
              <a:ext uri="{FF2B5EF4-FFF2-40B4-BE49-F238E27FC236}">
                <a16:creationId xmlns:a16="http://schemas.microsoft.com/office/drawing/2014/main" id="{6CCE2CF6-1E16-2A67-CF15-FF0C64FB49E8}"/>
              </a:ext>
            </a:extLst>
          </p:cNvPr>
          <p:cNvSpPr>
            <a:spLocks noGrp="1"/>
          </p:cNvSpPr>
          <p:nvPr>
            <p:ph type="sldNum" sz="quarter" idx="12"/>
          </p:nvPr>
        </p:nvSpPr>
        <p:spPr/>
        <p:txBody>
          <a:bodyPr/>
          <a:lstStyle/>
          <a:p>
            <a:fld id="{90DC31C4-4AB1-EB4F-8F2E-0742B805A4CB}" type="slidenum">
              <a:rPr lang="en-IT" smtClean="0"/>
              <a:t>‹#›</a:t>
            </a:fld>
            <a:endParaRPr lang="en-IT"/>
          </a:p>
        </p:txBody>
      </p:sp>
    </p:spTree>
    <p:extLst>
      <p:ext uri="{BB962C8B-B14F-4D97-AF65-F5344CB8AC3E}">
        <p14:creationId xmlns:p14="http://schemas.microsoft.com/office/powerpoint/2010/main" val="4100256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9CF8F-D4FD-1A29-6424-61911F915DC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B42451EC-F2BA-D8FF-40A4-20E2C104759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EE7D0060-EA80-9F20-9F30-3D298B84B175}"/>
              </a:ext>
            </a:extLst>
          </p:cNvPr>
          <p:cNvSpPr>
            <a:spLocks noGrp="1"/>
          </p:cNvSpPr>
          <p:nvPr>
            <p:ph type="dt" sz="half" idx="10"/>
          </p:nvPr>
        </p:nvSpPr>
        <p:spPr/>
        <p:txBody>
          <a:bodyPr/>
          <a:lstStyle/>
          <a:p>
            <a:fld id="{40770772-8A37-9D4E-A1C6-DA12492AD0A8}" type="datetime1">
              <a:rPr lang="it-IT" smtClean="0"/>
              <a:t>10/11/25</a:t>
            </a:fld>
            <a:endParaRPr lang="en-IT"/>
          </a:p>
        </p:txBody>
      </p:sp>
      <p:sp>
        <p:nvSpPr>
          <p:cNvPr id="5" name="Footer Placeholder 4">
            <a:extLst>
              <a:ext uri="{FF2B5EF4-FFF2-40B4-BE49-F238E27FC236}">
                <a16:creationId xmlns:a16="http://schemas.microsoft.com/office/drawing/2014/main" id="{EA53EDB9-D814-5EBB-0CEF-B8C31B0DDB04}"/>
              </a:ext>
            </a:extLst>
          </p:cNvPr>
          <p:cNvSpPr>
            <a:spLocks noGrp="1"/>
          </p:cNvSpPr>
          <p:nvPr>
            <p:ph type="ftr" sz="quarter" idx="11"/>
          </p:nvPr>
        </p:nvSpPr>
        <p:spPr/>
        <p:txBody>
          <a:bodyPr/>
          <a:lstStyle/>
          <a:p>
            <a:r>
              <a:rPr lang="en-GB" dirty="0"/>
              <a:t>G. Delle Monache  </a:t>
            </a:r>
            <a:r>
              <a:rPr lang="en-GB" dirty="0" err="1"/>
              <a:t>Meeeting</a:t>
            </a:r>
            <a:r>
              <a:rPr lang="en-GB" dirty="0"/>
              <a:t> 2025  DUNE Italia</a:t>
            </a:r>
            <a:endParaRPr lang="en-IT" dirty="0"/>
          </a:p>
        </p:txBody>
      </p:sp>
      <p:sp>
        <p:nvSpPr>
          <p:cNvPr id="6" name="Slide Number Placeholder 5">
            <a:extLst>
              <a:ext uri="{FF2B5EF4-FFF2-40B4-BE49-F238E27FC236}">
                <a16:creationId xmlns:a16="http://schemas.microsoft.com/office/drawing/2014/main" id="{0B4A3334-5A87-3AA1-5888-5A3B4E1DFA50}"/>
              </a:ext>
            </a:extLst>
          </p:cNvPr>
          <p:cNvSpPr>
            <a:spLocks noGrp="1"/>
          </p:cNvSpPr>
          <p:nvPr>
            <p:ph type="sldNum" sz="quarter" idx="12"/>
          </p:nvPr>
        </p:nvSpPr>
        <p:spPr/>
        <p:txBody>
          <a:bodyPr/>
          <a:lstStyle/>
          <a:p>
            <a:fld id="{90DC31C4-4AB1-EB4F-8F2E-0742B805A4CB}" type="slidenum">
              <a:rPr lang="en-IT" smtClean="0"/>
              <a:t>‹#›</a:t>
            </a:fld>
            <a:endParaRPr lang="en-IT"/>
          </a:p>
        </p:txBody>
      </p:sp>
    </p:spTree>
    <p:extLst>
      <p:ext uri="{BB962C8B-B14F-4D97-AF65-F5344CB8AC3E}">
        <p14:creationId xmlns:p14="http://schemas.microsoft.com/office/powerpoint/2010/main" val="2061198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F2D5-3733-E3CD-C8BE-048E2644091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A6C660C-BE27-AF24-0754-0FB7CF9D6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C7083A-27FE-74D7-AA99-7ACE3D56B5B5}"/>
              </a:ext>
            </a:extLst>
          </p:cNvPr>
          <p:cNvSpPr>
            <a:spLocks noGrp="1"/>
          </p:cNvSpPr>
          <p:nvPr>
            <p:ph type="dt" sz="half" idx="10"/>
          </p:nvPr>
        </p:nvSpPr>
        <p:spPr/>
        <p:txBody>
          <a:bodyPr/>
          <a:lstStyle/>
          <a:p>
            <a:fld id="{A2443FFF-56CC-504E-9E27-3A1C3E4A1F5E}" type="datetime1">
              <a:rPr lang="it-IT" smtClean="0"/>
              <a:t>10/11/25</a:t>
            </a:fld>
            <a:endParaRPr lang="en-US"/>
          </a:p>
        </p:txBody>
      </p:sp>
      <p:sp>
        <p:nvSpPr>
          <p:cNvPr id="5" name="Footer Placeholder 4">
            <a:extLst>
              <a:ext uri="{FF2B5EF4-FFF2-40B4-BE49-F238E27FC236}">
                <a16:creationId xmlns:a16="http://schemas.microsoft.com/office/drawing/2014/main" id="{9EBEDCF7-3426-BC15-AC50-6EC233435AA4}"/>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
        <p:nvSpPr>
          <p:cNvPr id="6" name="Slide Number Placeholder 5">
            <a:extLst>
              <a:ext uri="{FF2B5EF4-FFF2-40B4-BE49-F238E27FC236}">
                <a16:creationId xmlns:a16="http://schemas.microsoft.com/office/drawing/2014/main" id="{3FD947A2-2AAF-58C2-EACC-C3F4C9A59C79}"/>
              </a:ext>
            </a:extLst>
          </p:cNvPr>
          <p:cNvSpPr>
            <a:spLocks noGrp="1"/>
          </p:cNvSpPr>
          <p:nvPr>
            <p:ph type="sldNum" sz="quarter" idx="12"/>
          </p:nvPr>
        </p:nvSpPr>
        <p:spPr/>
        <p:txBody>
          <a:bodyPr/>
          <a:lstStyle/>
          <a:p>
            <a:fld id="{486E391D-623B-3E41-82DE-47BF77CA61ED}" type="slidenum">
              <a:rPr lang="en-US" smtClean="0"/>
              <a:t>‹#›</a:t>
            </a:fld>
            <a:endParaRPr lang="en-US"/>
          </a:p>
        </p:txBody>
      </p:sp>
    </p:spTree>
    <p:extLst>
      <p:ext uri="{BB962C8B-B14F-4D97-AF65-F5344CB8AC3E}">
        <p14:creationId xmlns:p14="http://schemas.microsoft.com/office/powerpoint/2010/main" val="1927216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E11D-D79D-B4FF-AC0E-CC6535169D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B79C15-617D-C013-5CB0-252DB7C6E2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A4C59FE-7B6E-A11E-8FC7-5DDBB4E35B8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83C20BF-E098-1C30-204B-E655156C092A}"/>
              </a:ext>
            </a:extLst>
          </p:cNvPr>
          <p:cNvSpPr>
            <a:spLocks noGrp="1"/>
          </p:cNvSpPr>
          <p:nvPr>
            <p:ph type="dt" sz="half" idx="10"/>
          </p:nvPr>
        </p:nvSpPr>
        <p:spPr/>
        <p:txBody>
          <a:bodyPr/>
          <a:lstStyle/>
          <a:p>
            <a:fld id="{8B2C836E-9D05-9B4A-83C8-050FD81161FF}" type="datetime1">
              <a:rPr lang="it-IT" smtClean="0"/>
              <a:t>10/11/25</a:t>
            </a:fld>
            <a:endParaRPr lang="en-US"/>
          </a:p>
        </p:txBody>
      </p:sp>
      <p:sp>
        <p:nvSpPr>
          <p:cNvPr id="6" name="Footer Placeholder 5">
            <a:extLst>
              <a:ext uri="{FF2B5EF4-FFF2-40B4-BE49-F238E27FC236}">
                <a16:creationId xmlns:a16="http://schemas.microsoft.com/office/drawing/2014/main" id="{A91F6CC2-B37D-CAA4-8CE8-EC67ECDB74BF}"/>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
        <p:nvSpPr>
          <p:cNvPr id="7" name="Slide Number Placeholder 6">
            <a:extLst>
              <a:ext uri="{FF2B5EF4-FFF2-40B4-BE49-F238E27FC236}">
                <a16:creationId xmlns:a16="http://schemas.microsoft.com/office/drawing/2014/main" id="{A05AFEB0-A644-CA1D-C43D-2C0D8818C917}"/>
              </a:ext>
            </a:extLst>
          </p:cNvPr>
          <p:cNvSpPr>
            <a:spLocks noGrp="1"/>
          </p:cNvSpPr>
          <p:nvPr>
            <p:ph type="sldNum" sz="quarter" idx="12"/>
          </p:nvPr>
        </p:nvSpPr>
        <p:spPr/>
        <p:txBody>
          <a:bodyPr/>
          <a:lstStyle/>
          <a:p>
            <a:fld id="{486E391D-623B-3E41-82DE-47BF77CA61ED}" type="slidenum">
              <a:rPr lang="en-US" smtClean="0"/>
              <a:t>‹#›</a:t>
            </a:fld>
            <a:endParaRPr lang="en-US"/>
          </a:p>
        </p:txBody>
      </p:sp>
    </p:spTree>
    <p:extLst>
      <p:ext uri="{BB962C8B-B14F-4D97-AF65-F5344CB8AC3E}">
        <p14:creationId xmlns:p14="http://schemas.microsoft.com/office/powerpoint/2010/main" val="300890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61AA9-E983-C72E-863C-ED59594EDC2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5DCDF9-4DF2-BE34-7497-50840077F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40E62FA-8D42-95DF-945C-A09F4AE0B0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F779133-F4DF-FFEE-8F02-211DD0E19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30CBCE-26F9-0A12-BBBE-8E18331DD66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943B317-98ED-4D6F-9F47-5F70061FCCAD}"/>
              </a:ext>
            </a:extLst>
          </p:cNvPr>
          <p:cNvSpPr>
            <a:spLocks noGrp="1"/>
          </p:cNvSpPr>
          <p:nvPr>
            <p:ph type="dt" sz="half" idx="10"/>
          </p:nvPr>
        </p:nvSpPr>
        <p:spPr/>
        <p:txBody>
          <a:bodyPr/>
          <a:lstStyle/>
          <a:p>
            <a:fld id="{C8F09CCD-3E92-B94A-ACA1-6F19B4F22EDA}" type="datetime1">
              <a:rPr lang="it-IT" smtClean="0"/>
              <a:t>10/11/25</a:t>
            </a:fld>
            <a:endParaRPr lang="en-US"/>
          </a:p>
        </p:txBody>
      </p:sp>
      <p:sp>
        <p:nvSpPr>
          <p:cNvPr id="8" name="Footer Placeholder 7">
            <a:extLst>
              <a:ext uri="{FF2B5EF4-FFF2-40B4-BE49-F238E27FC236}">
                <a16:creationId xmlns:a16="http://schemas.microsoft.com/office/drawing/2014/main" id="{00166BB3-EDC1-2910-B67C-F12F98DA7AFE}"/>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
        <p:nvSpPr>
          <p:cNvPr id="9" name="Slide Number Placeholder 8">
            <a:extLst>
              <a:ext uri="{FF2B5EF4-FFF2-40B4-BE49-F238E27FC236}">
                <a16:creationId xmlns:a16="http://schemas.microsoft.com/office/drawing/2014/main" id="{A2658092-0F5A-AEC9-6F94-416BBE778A02}"/>
              </a:ext>
            </a:extLst>
          </p:cNvPr>
          <p:cNvSpPr>
            <a:spLocks noGrp="1"/>
          </p:cNvSpPr>
          <p:nvPr>
            <p:ph type="sldNum" sz="quarter" idx="12"/>
          </p:nvPr>
        </p:nvSpPr>
        <p:spPr/>
        <p:txBody>
          <a:bodyPr/>
          <a:lstStyle/>
          <a:p>
            <a:fld id="{486E391D-623B-3E41-82DE-47BF77CA61ED}" type="slidenum">
              <a:rPr lang="en-US" smtClean="0"/>
              <a:t>‹#›</a:t>
            </a:fld>
            <a:endParaRPr lang="en-US"/>
          </a:p>
        </p:txBody>
      </p:sp>
    </p:spTree>
    <p:extLst>
      <p:ext uri="{BB962C8B-B14F-4D97-AF65-F5344CB8AC3E}">
        <p14:creationId xmlns:p14="http://schemas.microsoft.com/office/powerpoint/2010/main" val="1398097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DB505-FC66-635B-C476-C47C9280D0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2353D29-797C-63CF-DDDE-0A5AEADBA5C0}"/>
              </a:ext>
            </a:extLst>
          </p:cNvPr>
          <p:cNvSpPr>
            <a:spLocks noGrp="1"/>
          </p:cNvSpPr>
          <p:nvPr>
            <p:ph type="dt" sz="half" idx="10"/>
          </p:nvPr>
        </p:nvSpPr>
        <p:spPr/>
        <p:txBody>
          <a:bodyPr/>
          <a:lstStyle/>
          <a:p>
            <a:fld id="{9011D0B8-41A3-DC48-866A-CDA7D44D31E0}" type="datetime1">
              <a:rPr lang="it-IT" smtClean="0"/>
              <a:t>10/11/25</a:t>
            </a:fld>
            <a:endParaRPr lang="en-US"/>
          </a:p>
        </p:txBody>
      </p:sp>
      <p:sp>
        <p:nvSpPr>
          <p:cNvPr id="4" name="Footer Placeholder 3">
            <a:extLst>
              <a:ext uri="{FF2B5EF4-FFF2-40B4-BE49-F238E27FC236}">
                <a16:creationId xmlns:a16="http://schemas.microsoft.com/office/drawing/2014/main" id="{4300E863-2258-4910-85F7-0DD81797A898}"/>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
        <p:nvSpPr>
          <p:cNvPr id="5" name="Slide Number Placeholder 4">
            <a:extLst>
              <a:ext uri="{FF2B5EF4-FFF2-40B4-BE49-F238E27FC236}">
                <a16:creationId xmlns:a16="http://schemas.microsoft.com/office/drawing/2014/main" id="{42E50DB6-478C-16E6-8AB7-CCDAEABC2CDA}"/>
              </a:ext>
            </a:extLst>
          </p:cNvPr>
          <p:cNvSpPr>
            <a:spLocks noGrp="1"/>
          </p:cNvSpPr>
          <p:nvPr>
            <p:ph type="sldNum" sz="quarter" idx="12"/>
          </p:nvPr>
        </p:nvSpPr>
        <p:spPr/>
        <p:txBody>
          <a:bodyPr/>
          <a:lstStyle/>
          <a:p>
            <a:fld id="{486E391D-623B-3E41-82DE-47BF77CA61ED}" type="slidenum">
              <a:rPr lang="en-US" smtClean="0"/>
              <a:t>‹#›</a:t>
            </a:fld>
            <a:endParaRPr lang="en-US"/>
          </a:p>
        </p:txBody>
      </p:sp>
    </p:spTree>
    <p:extLst>
      <p:ext uri="{BB962C8B-B14F-4D97-AF65-F5344CB8AC3E}">
        <p14:creationId xmlns:p14="http://schemas.microsoft.com/office/powerpoint/2010/main" val="308251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61D75-CBF0-3FFA-CC4C-4074D8377EAE}"/>
              </a:ext>
            </a:extLst>
          </p:cNvPr>
          <p:cNvSpPr>
            <a:spLocks noGrp="1"/>
          </p:cNvSpPr>
          <p:nvPr>
            <p:ph type="dt" sz="half" idx="10"/>
          </p:nvPr>
        </p:nvSpPr>
        <p:spPr/>
        <p:txBody>
          <a:bodyPr/>
          <a:lstStyle/>
          <a:p>
            <a:fld id="{8B9C7A28-4D95-874E-A63F-FE57BDBA424B}" type="datetime1">
              <a:rPr lang="it-IT" smtClean="0"/>
              <a:t>10/11/25</a:t>
            </a:fld>
            <a:endParaRPr lang="en-US"/>
          </a:p>
        </p:txBody>
      </p:sp>
      <p:sp>
        <p:nvSpPr>
          <p:cNvPr id="3" name="Footer Placeholder 2">
            <a:extLst>
              <a:ext uri="{FF2B5EF4-FFF2-40B4-BE49-F238E27FC236}">
                <a16:creationId xmlns:a16="http://schemas.microsoft.com/office/drawing/2014/main" id="{133750E7-9F94-A3B5-2BA2-77D5A6ACB77B}"/>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
        <p:nvSpPr>
          <p:cNvPr id="4" name="Slide Number Placeholder 3">
            <a:extLst>
              <a:ext uri="{FF2B5EF4-FFF2-40B4-BE49-F238E27FC236}">
                <a16:creationId xmlns:a16="http://schemas.microsoft.com/office/drawing/2014/main" id="{B9B715D7-75C3-8EA6-1E46-C7ADB0E0F384}"/>
              </a:ext>
            </a:extLst>
          </p:cNvPr>
          <p:cNvSpPr>
            <a:spLocks noGrp="1"/>
          </p:cNvSpPr>
          <p:nvPr>
            <p:ph type="sldNum" sz="quarter" idx="12"/>
          </p:nvPr>
        </p:nvSpPr>
        <p:spPr/>
        <p:txBody>
          <a:bodyPr/>
          <a:lstStyle/>
          <a:p>
            <a:fld id="{486E391D-623B-3E41-82DE-47BF77CA61ED}" type="slidenum">
              <a:rPr lang="en-US" smtClean="0"/>
              <a:t>‹#›</a:t>
            </a:fld>
            <a:endParaRPr lang="en-US"/>
          </a:p>
        </p:txBody>
      </p:sp>
    </p:spTree>
    <p:extLst>
      <p:ext uri="{BB962C8B-B14F-4D97-AF65-F5344CB8AC3E}">
        <p14:creationId xmlns:p14="http://schemas.microsoft.com/office/powerpoint/2010/main" val="743152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AE19-05B8-31A9-E5C7-71CABAEA4C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7D1B1E1-98F1-DAD6-63A5-14F00EEA2E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4D14437-2ADB-2D23-ED1E-D9D0B3B01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98AD375-A30C-5660-F381-6CC942A1EC73}"/>
              </a:ext>
            </a:extLst>
          </p:cNvPr>
          <p:cNvSpPr>
            <a:spLocks noGrp="1"/>
          </p:cNvSpPr>
          <p:nvPr>
            <p:ph type="dt" sz="half" idx="10"/>
          </p:nvPr>
        </p:nvSpPr>
        <p:spPr/>
        <p:txBody>
          <a:bodyPr/>
          <a:lstStyle/>
          <a:p>
            <a:fld id="{D1F807C7-B0E2-CA48-9E82-497F984AAC3D}" type="datetime1">
              <a:rPr lang="it-IT" smtClean="0"/>
              <a:t>10/11/25</a:t>
            </a:fld>
            <a:endParaRPr lang="en-US"/>
          </a:p>
        </p:txBody>
      </p:sp>
      <p:sp>
        <p:nvSpPr>
          <p:cNvPr id="6" name="Footer Placeholder 5">
            <a:extLst>
              <a:ext uri="{FF2B5EF4-FFF2-40B4-BE49-F238E27FC236}">
                <a16:creationId xmlns:a16="http://schemas.microsoft.com/office/drawing/2014/main" id="{61C611B9-B375-9414-E55D-BFA83CEC2396}"/>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
        <p:nvSpPr>
          <p:cNvPr id="7" name="Slide Number Placeholder 6">
            <a:extLst>
              <a:ext uri="{FF2B5EF4-FFF2-40B4-BE49-F238E27FC236}">
                <a16:creationId xmlns:a16="http://schemas.microsoft.com/office/drawing/2014/main" id="{4B212492-36CC-E063-2E15-8BAAB23AC812}"/>
              </a:ext>
            </a:extLst>
          </p:cNvPr>
          <p:cNvSpPr>
            <a:spLocks noGrp="1"/>
          </p:cNvSpPr>
          <p:nvPr>
            <p:ph type="sldNum" sz="quarter" idx="12"/>
          </p:nvPr>
        </p:nvSpPr>
        <p:spPr/>
        <p:txBody>
          <a:bodyPr/>
          <a:lstStyle/>
          <a:p>
            <a:fld id="{486E391D-623B-3E41-82DE-47BF77CA61ED}" type="slidenum">
              <a:rPr lang="en-US" smtClean="0"/>
              <a:t>‹#›</a:t>
            </a:fld>
            <a:endParaRPr lang="en-US"/>
          </a:p>
        </p:txBody>
      </p:sp>
    </p:spTree>
    <p:extLst>
      <p:ext uri="{BB962C8B-B14F-4D97-AF65-F5344CB8AC3E}">
        <p14:creationId xmlns:p14="http://schemas.microsoft.com/office/powerpoint/2010/main" val="22229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20A8-B557-5A60-AD60-75F9928C3A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0B9527E-5B15-5EA4-9B31-73A457C982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6575A3-F549-A910-275E-B238980F5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C31456-98CB-4651-D0AE-27372B71DA50}"/>
              </a:ext>
            </a:extLst>
          </p:cNvPr>
          <p:cNvSpPr>
            <a:spLocks noGrp="1"/>
          </p:cNvSpPr>
          <p:nvPr>
            <p:ph type="dt" sz="half" idx="10"/>
          </p:nvPr>
        </p:nvSpPr>
        <p:spPr/>
        <p:txBody>
          <a:bodyPr/>
          <a:lstStyle/>
          <a:p>
            <a:fld id="{0C6E2293-1F00-BF4B-BA1A-398D2B214847}" type="datetime1">
              <a:rPr lang="it-IT" smtClean="0"/>
              <a:t>10/11/25</a:t>
            </a:fld>
            <a:endParaRPr lang="en-US"/>
          </a:p>
        </p:txBody>
      </p:sp>
      <p:sp>
        <p:nvSpPr>
          <p:cNvPr id="6" name="Footer Placeholder 5">
            <a:extLst>
              <a:ext uri="{FF2B5EF4-FFF2-40B4-BE49-F238E27FC236}">
                <a16:creationId xmlns:a16="http://schemas.microsoft.com/office/drawing/2014/main" id="{7E483C5A-ADBE-63A1-DF00-22C5233A44EE}"/>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
        <p:nvSpPr>
          <p:cNvPr id="7" name="Slide Number Placeholder 6">
            <a:extLst>
              <a:ext uri="{FF2B5EF4-FFF2-40B4-BE49-F238E27FC236}">
                <a16:creationId xmlns:a16="http://schemas.microsoft.com/office/drawing/2014/main" id="{7402E702-5C18-BE95-7AEF-420EBEFBDD34}"/>
              </a:ext>
            </a:extLst>
          </p:cNvPr>
          <p:cNvSpPr>
            <a:spLocks noGrp="1"/>
          </p:cNvSpPr>
          <p:nvPr>
            <p:ph type="sldNum" sz="quarter" idx="12"/>
          </p:nvPr>
        </p:nvSpPr>
        <p:spPr/>
        <p:txBody>
          <a:bodyPr/>
          <a:lstStyle/>
          <a:p>
            <a:fld id="{486E391D-623B-3E41-82DE-47BF77CA61ED}" type="slidenum">
              <a:rPr lang="en-US" smtClean="0"/>
              <a:t>‹#›</a:t>
            </a:fld>
            <a:endParaRPr lang="en-US"/>
          </a:p>
        </p:txBody>
      </p:sp>
    </p:spTree>
    <p:extLst>
      <p:ext uri="{BB962C8B-B14F-4D97-AF65-F5344CB8AC3E}">
        <p14:creationId xmlns:p14="http://schemas.microsoft.com/office/powerpoint/2010/main" val="235599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806E60-ACBD-D44E-54EC-3125DE85D3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E091AC-1AEF-1C22-EFB6-C4D41C42E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CDD943-6EBF-F359-30C1-135188869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68979-0AB3-9E4A-B25B-35810B574448}" type="datetime1">
              <a:rPr lang="it-IT" smtClean="0"/>
              <a:t>10/11/25</a:t>
            </a:fld>
            <a:endParaRPr lang="en-US"/>
          </a:p>
        </p:txBody>
      </p:sp>
      <p:sp>
        <p:nvSpPr>
          <p:cNvPr id="5" name="Footer Placeholder 4">
            <a:extLst>
              <a:ext uri="{FF2B5EF4-FFF2-40B4-BE49-F238E27FC236}">
                <a16:creationId xmlns:a16="http://schemas.microsoft.com/office/drawing/2014/main" id="{A0B2EFD8-462C-1FED-8A2F-13C1D6ACF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G. Delle Monache  </a:t>
            </a:r>
            <a:r>
              <a:rPr lang="en-US" dirty="0" err="1"/>
              <a:t>Meeeting</a:t>
            </a:r>
            <a:r>
              <a:rPr lang="en-US" dirty="0"/>
              <a:t> 2025  DUNE Italia</a:t>
            </a:r>
          </a:p>
        </p:txBody>
      </p:sp>
      <p:sp>
        <p:nvSpPr>
          <p:cNvPr id="6" name="Slide Number Placeholder 5">
            <a:extLst>
              <a:ext uri="{FF2B5EF4-FFF2-40B4-BE49-F238E27FC236}">
                <a16:creationId xmlns:a16="http://schemas.microsoft.com/office/drawing/2014/main" id="{14E82068-783E-EDE6-185C-2BFCBFEE43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E391D-623B-3E41-82DE-47BF77CA61ED}" type="slidenum">
              <a:rPr lang="en-US" smtClean="0"/>
              <a:t>‹#›</a:t>
            </a:fld>
            <a:endParaRPr lang="en-US"/>
          </a:p>
        </p:txBody>
      </p:sp>
    </p:spTree>
    <p:extLst>
      <p:ext uri="{BB962C8B-B14F-4D97-AF65-F5344CB8AC3E}">
        <p14:creationId xmlns:p14="http://schemas.microsoft.com/office/powerpoint/2010/main" val="356921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C6AD41-6E01-AD4B-1B1A-6C3AB6FF80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62A552DD-D843-294D-C6DF-757F4E1154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5123115A-49F5-4AD8-4F33-F3B547A756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741BF0-5ED8-2C4B-A7FD-B6377161F6C3}" type="datetime1">
              <a:rPr lang="it-IT" smtClean="0"/>
              <a:t>10/11/25</a:t>
            </a:fld>
            <a:endParaRPr lang="en-IT"/>
          </a:p>
        </p:txBody>
      </p:sp>
      <p:sp>
        <p:nvSpPr>
          <p:cNvPr id="5" name="Footer Placeholder 4">
            <a:extLst>
              <a:ext uri="{FF2B5EF4-FFF2-40B4-BE49-F238E27FC236}">
                <a16:creationId xmlns:a16="http://schemas.microsoft.com/office/drawing/2014/main" id="{155C0B99-E2F9-8D8C-6EAD-56A323AD57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dirty="0"/>
              <a:t>G. Delle Monache  </a:t>
            </a:r>
            <a:r>
              <a:rPr lang="en-GB" dirty="0" err="1"/>
              <a:t>Meeeting</a:t>
            </a:r>
            <a:r>
              <a:rPr lang="en-GB" dirty="0"/>
              <a:t> 2025  DUNE Italia</a:t>
            </a:r>
            <a:endParaRPr lang="en-IT" dirty="0"/>
          </a:p>
        </p:txBody>
      </p:sp>
      <p:sp>
        <p:nvSpPr>
          <p:cNvPr id="6" name="Slide Number Placeholder 5">
            <a:extLst>
              <a:ext uri="{FF2B5EF4-FFF2-40B4-BE49-F238E27FC236}">
                <a16:creationId xmlns:a16="http://schemas.microsoft.com/office/drawing/2014/main" id="{993B72A0-CC8C-5C97-4336-1881D061AF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DC31C4-4AB1-EB4F-8F2E-0742B805A4CB}" type="slidenum">
              <a:rPr lang="en-IT" smtClean="0"/>
              <a:t>‹#›</a:t>
            </a:fld>
            <a:endParaRPr lang="en-IT"/>
          </a:p>
        </p:txBody>
      </p:sp>
    </p:spTree>
    <p:extLst>
      <p:ext uri="{BB962C8B-B14F-4D97-AF65-F5344CB8AC3E}">
        <p14:creationId xmlns:p14="http://schemas.microsoft.com/office/powerpoint/2010/main" val="33788013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a:xfrm>
            <a:off x="1333547" y="1242693"/>
            <a:ext cx="9524906" cy="728291"/>
          </a:xfrm>
        </p:spPr>
        <p:txBody>
          <a:bodyPr anchor="b">
            <a:normAutofit/>
          </a:bodyPr>
          <a:lstStyle/>
          <a:p>
            <a:pPr algn="ctr"/>
            <a:r>
              <a:rPr lang="en-US" sz="4200" b="1" dirty="0">
                <a:solidFill>
                  <a:srgbClr val="7CAED5"/>
                </a:solidFill>
              </a:rPr>
              <a:t>Magnet Test: preparation and compliance</a:t>
            </a:r>
          </a:p>
        </p:txBody>
      </p:sp>
      <p:sp>
        <p:nvSpPr>
          <p:cNvPr id="3" name="Footer Placeholder 2">
            <a:extLst>
              <a:ext uri="{FF2B5EF4-FFF2-40B4-BE49-F238E27FC236}">
                <a16:creationId xmlns:a16="http://schemas.microsoft.com/office/drawing/2014/main" id="{03917BE1-4081-0FB3-EE7D-6C1B48A671E6}"/>
              </a:ext>
            </a:extLst>
          </p:cNvPr>
          <p:cNvSpPr>
            <a:spLocks noGrp="1"/>
          </p:cNvSpPr>
          <p:nvPr>
            <p:ph type="ftr" sz="quarter" idx="11"/>
          </p:nvPr>
        </p:nvSpPr>
        <p:spPr>
          <a:xfrm>
            <a:off x="1981200" y="6383727"/>
            <a:ext cx="4114800" cy="365125"/>
          </a:xfrm>
        </p:spPr>
        <p:txBody>
          <a:bodyPr/>
          <a:lstStyle/>
          <a:p>
            <a:r>
              <a:rPr lang="en-US" dirty="0"/>
              <a:t>G. Delle Monache  </a:t>
            </a:r>
            <a:r>
              <a:rPr lang="en-US" dirty="0" err="1"/>
              <a:t>Meeeting</a:t>
            </a:r>
            <a:r>
              <a:rPr lang="en-US" dirty="0"/>
              <a:t> 2025 DUNE Italia</a:t>
            </a:r>
          </a:p>
        </p:txBody>
      </p:sp>
      <p:pic>
        <p:nvPicPr>
          <p:cNvPr id="8" name="Picture 7" descr="A close-up of a yellow object&#10;&#10;Description automatically generated">
            <a:extLst>
              <a:ext uri="{FF2B5EF4-FFF2-40B4-BE49-F238E27FC236}">
                <a16:creationId xmlns:a16="http://schemas.microsoft.com/office/drawing/2014/main" id="{20FF676E-B6D0-B97C-EAE2-3D73A42E8437}"/>
              </a:ext>
            </a:extLst>
          </p:cNvPr>
          <p:cNvPicPr>
            <a:picLocks noChangeAspect="1"/>
          </p:cNvPicPr>
          <p:nvPr/>
        </p:nvPicPr>
        <p:blipFill>
          <a:blip r:embed="rId2"/>
          <a:srcRect l="505" r="614" b="1260"/>
          <a:stretch/>
        </p:blipFill>
        <p:spPr>
          <a:xfrm>
            <a:off x="1750262" y="2390660"/>
            <a:ext cx="9379613" cy="3565915"/>
          </a:xfrm>
          <a:prstGeom prst="rect">
            <a:avLst/>
          </a:prstGeom>
        </p:spPr>
      </p:pic>
      <p:sp>
        <p:nvSpPr>
          <p:cNvPr id="4" name="TextBox 3">
            <a:extLst>
              <a:ext uri="{FF2B5EF4-FFF2-40B4-BE49-F238E27FC236}">
                <a16:creationId xmlns:a16="http://schemas.microsoft.com/office/drawing/2014/main" id="{DE145C05-B156-3036-5B73-FAB39C0F2A8E}"/>
              </a:ext>
            </a:extLst>
          </p:cNvPr>
          <p:cNvSpPr txBox="1"/>
          <p:nvPr/>
        </p:nvSpPr>
        <p:spPr>
          <a:xfrm>
            <a:off x="11584270" y="5912746"/>
            <a:ext cx="184731" cy="369332"/>
          </a:xfrm>
          <a:prstGeom prst="rect">
            <a:avLst/>
          </a:prstGeom>
          <a:noFill/>
        </p:spPr>
        <p:txBody>
          <a:bodyPr wrap="none" rtlCol="0">
            <a:spAutoFit/>
          </a:bodyPr>
          <a:lstStyle/>
          <a:p>
            <a:endParaRPr lang="en-IT" dirty="0"/>
          </a:p>
        </p:txBody>
      </p:sp>
    </p:spTree>
    <p:extLst>
      <p:ext uri="{BB962C8B-B14F-4D97-AF65-F5344CB8AC3E}">
        <p14:creationId xmlns:p14="http://schemas.microsoft.com/office/powerpoint/2010/main" val="1962049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p:txBody>
          <a:bodyPr>
            <a:normAutofit/>
          </a:bodyPr>
          <a:lstStyle/>
          <a:p>
            <a:r>
              <a:rPr lang="en-US" sz="4000" b="1" dirty="0">
                <a:solidFill>
                  <a:srgbClr val="F2682A"/>
                </a:solidFill>
              </a:rPr>
              <a:t>KLOE Magnet Compliance</a:t>
            </a:r>
          </a:p>
        </p:txBody>
      </p:sp>
      <p:sp>
        <p:nvSpPr>
          <p:cNvPr id="3" name="Content Placeholder 2">
            <a:extLst>
              <a:ext uri="{FF2B5EF4-FFF2-40B4-BE49-F238E27FC236}">
                <a16:creationId xmlns:a16="http://schemas.microsoft.com/office/drawing/2014/main" id="{DA27BD75-9236-1E1F-6AFC-EFA2076DAF09}"/>
              </a:ext>
            </a:extLst>
          </p:cNvPr>
          <p:cNvSpPr>
            <a:spLocks noGrp="1"/>
          </p:cNvSpPr>
          <p:nvPr>
            <p:ph idx="1"/>
          </p:nvPr>
        </p:nvSpPr>
        <p:spPr>
          <a:xfrm>
            <a:off x="739189" y="1441228"/>
            <a:ext cx="10515600" cy="4351338"/>
          </a:xfrm>
        </p:spPr>
        <p:txBody>
          <a:bodyPr>
            <a:noAutofit/>
          </a:bodyPr>
          <a:lstStyle/>
          <a:p>
            <a:pPr>
              <a:lnSpc>
                <a:spcPct val="100000"/>
              </a:lnSpc>
            </a:pPr>
            <a:r>
              <a:rPr lang="en-US" sz="2400" dirty="0"/>
              <a:t>KLOE is provided with 150 liters of </a:t>
            </a:r>
            <a:r>
              <a:rPr lang="en-US" sz="2400" dirty="0" err="1"/>
              <a:t>LHe</a:t>
            </a:r>
            <a:r>
              <a:rPr lang="en-US" sz="2400" dirty="0"/>
              <a:t> reservoir aimed to limit its temperature below 20 K in case of a quench, so it must comply FNAL internal regulation for pressure equipment. </a:t>
            </a:r>
          </a:p>
          <a:p>
            <a:pPr>
              <a:lnSpc>
                <a:spcPct val="100000"/>
              </a:lnSpc>
            </a:pPr>
            <a:r>
              <a:rPr lang="en-GB" sz="2400" b="0" i="0" u="none" strike="noStrike" dirty="0">
                <a:solidFill>
                  <a:srgbClr val="212121"/>
                </a:solidFill>
                <a:effectLst/>
                <a:latin typeface="Aptos" panose="020B0004020202020204" pitchFamily="34" charset="0"/>
              </a:rPr>
              <a:t>In the past, the safety protocol and methodology described in Fermilab ESH Manual allowed Fermilab Director to accept pressure equipment as “exceptional” after the production of an </a:t>
            </a:r>
            <a:r>
              <a:rPr lang="en-US" sz="2400" dirty="0"/>
              <a:t>Extended Engineering Note </a:t>
            </a:r>
            <a:r>
              <a:rPr lang="en-GB" sz="2400" b="0" i="0" u="none" strike="noStrike" dirty="0">
                <a:solidFill>
                  <a:srgbClr val="212121"/>
                </a:solidFill>
                <a:effectLst/>
                <a:latin typeface="Aptos" panose="020B0004020202020204" pitchFamily="34" charset="0"/>
              </a:rPr>
              <a:t>in case of non </a:t>
            </a:r>
            <a:r>
              <a:rPr lang="en-GB" sz="2400" b="0" i="0" u="none" strike="noStrike" dirty="0" err="1">
                <a:solidFill>
                  <a:srgbClr val="212121"/>
                </a:solidFill>
                <a:effectLst/>
                <a:latin typeface="Aptos" panose="020B0004020202020204" pitchFamily="34" charset="0"/>
              </a:rPr>
              <a:t>compliaces</a:t>
            </a:r>
            <a:r>
              <a:rPr lang="en-GB" sz="2400" b="0" i="0" u="none" strike="noStrike" dirty="0">
                <a:solidFill>
                  <a:srgbClr val="212121"/>
                </a:solidFill>
                <a:effectLst/>
                <a:latin typeface="Aptos" panose="020B0004020202020204" pitchFamily="34" charset="0"/>
              </a:rPr>
              <a:t>.</a:t>
            </a:r>
          </a:p>
          <a:p>
            <a:pPr>
              <a:lnSpc>
                <a:spcPct val="100000"/>
              </a:lnSpc>
            </a:pPr>
            <a:r>
              <a:rPr lang="en-GB" sz="2400" dirty="0">
                <a:solidFill>
                  <a:srgbClr val="212121"/>
                </a:solidFill>
                <a:latin typeface="Aptos" panose="020B0004020202020204" pitchFamily="34" charset="0"/>
              </a:rPr>
              <a:t>Recently DOE is reconsidering the methodology for operating FNAL equipment built in periods where ASME and PED code did not require data recording of production processes </a:t>
            </a:r>
            <a:r>
              <a:rPr lang="en-GB" sz="2400" b="0" i="0" u="none" strike="noStrike" dirty="0">
                <a:solidFill>
                  <a:srgbClr val="212121"/>
                </a:solidFill>
                <a:effectLst/>
                <a:latin typeface="Aptos" panose="020B0004020202020204" pitchFamily="34" charset="0"/>
              </a:rPr>
              <a:t>(e.g. design calcs per ASME, FEA, verification of thicknesses, radiography,  additional pressure testing, etc.), so it most likely that </a:t>
            </a:r>
            <a:r>
              <a:rPr lang="en-GB" sz="2400" b="1" i="0" u="none" strike="noStrike" dirty="0">
                <a:solidFill>
                  <a:srgbClr val="7CAED5"/>
                </a:solidFill>
                <a:effectLst/>
                <a:latin typeface="Aptos" panose="020B0004020202020204" pitchFamily="34" charset="0"/>
              </a:rPr>
              <a:t>FFT “Fitness For Service”</a:t>
            </a:r>
            <a:r>
              <a:rPr lang="en-GB" sz="2400" b="1" i="0" u="none" strike="noStrike" dirty="0">
                <a:solidFill>
                  <a:srgbClr val="212121"/>
                </a:solidFill>
                <a:effectLst/>
                <a:latin typeface="Aptos" panose="020B0004020202020204" pitchFamily="34" charset="0"/>
              </a:rPr>
              <a:t> </a:t>
            </a:r>
            <a:r>
              <a:rPr lang="en-GB" sz="2400" b="0" i="0" u="none" strike="noStrike" dirty="0">
                <a:solidFill>
                  <a:srgbClr val="212121"/>
                </a:solidFill>
                <a:effectLst/>
                <a:latin typeface="Aptos" panose="020B0004020202020204" pitchFamily="34" charset="0"/>
              </a:rPr>
              <a:t>methodology will be applied</a:t>
            </a:r>
            <a:endParaRPr lang="en-GB" sz="2400" b="0" i="0" u="none" strike="noStrike" dirty="0">
              <a:solidFill>
                <a:srgbClr val="212121"/>
              </a:solidFill>
              <a:effectLst/>
              <a:latin typeface="Calibri" panose="020F0502020204030204" pitchFamily="34" charset="0"/>
            </a:endParaRPr>
          </a:p>
          <a:p>
            <a:pPr>
              <a:lnSpc>
                <a:spcPct val="100000"/>
              </a:lnSpc>
            </a:pPr>
            <a:endParaRPr lang="en-US" sz="2400" dirty="0"/>
          </a:p>
        </p:txBody>
      </p:sp>
      <p:sp>
        <p:nvSpPr>
          <p:cNvPr id="6" name="Footer Placeholder 4">
            <a:extLst>
              <a:ext uri="{FF2B5EF4-FFF2-40B4-BE49-F238E27FC236}">
                <a16:creationId xmlns:a16="http://schemas.microsoft.com/office/drawing/2014/main" id="{51600467-F5CD-C9FE-662E-690FEF3887A4}"/>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sp>
        <p:nvSpPr>
          <p:cNvPr id="4" name="Oval 3">
            <a:extLst>
              <a:ext uri="{FF2B5EF4-FFF2-40B4-BE49-F238E27FC236}">
                <a16:creationId xmlns:a16="http://schemas.microsoft.com/office/drawing/2014/main" id="{EF91FFC6-8621-265C-3BE7-8BA876F10724}"/>
              </a:ext>
            </a:extLst>
          </p:cNvPr>
          <p:cNvSpPr/>
          <p:nvPr/>
        </p:nvSpPr>
        <p:spPr>
          <a:xfrm>
            <a:off x="104935" y="5658928"/>
            <a:ext cx="11049020" cy="655608"/>
          </a:xfrm>
          <a:custGeom>
            <a:avLst/>
            <a:gdLst>
              <a:gd name="connsiteX0" fmla="*/ 0 w 11049020"/>
              <a:gd name="connsiteY0" fmla="*/ 327804 h 655608"/>
              <a:gd name="connsiteX1" fmla="*/ 5524510 w 11049020"/>
              <a:gd name="connsiteY1" fmla="*/ 0 h 655608"/>
              <a:gd name="connsiteX2" fmla="*/ 11049020 w 11049020"/>
              <a:gd name="connsiteY2" fmla="*/ 327804 h 655608"/>
              <a:gd name="connsiteX3" fmla="*/ 5524510 w 11049020"/>
              <a:gd name="connsiteY3" fmla="*/ 655608 h 655608"/>
              <a:gd name="connsiteX4" fmla="*/ 0 w 11049020"/>
              <a:gd name="connsiteY4" fmla="*/ 327804 h 65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020" h="655608" extrusionOk="0">
                <a:moveTo>
                  <a:pt x="0" y="327804"/>
                </a:moveTo>
                <a:cubicBezTo>
                  <a:pt x="-380304" y="-87817"/>
                  <a:pt x="2248045" y="84582"/>
                  <a:pt x="5524510" y="0"/>
                </a:cubicBezTo>
                <a:cubicBezTo>
                  <a:pt x="8603560" y="5884"/>
                  <a:pt x="11036623" y="147157"/>
                  <a:pt x="11049020" y="327804"/>
                </a:cubicBezTo>
                <a:cubicBezTo>
                  <a:pt x="10598242" y="949054"/>
                  <a:pt x="8564655" y="716179"/>
                  <a:pt x="5524510" y="655608"/>
                </a:cubicBezTo>
                <a:cubicBezTo>
                  <a:pt x="2427198" y="630326"/>
                  <a:pt x="13407" y="515251"/>
                  <a:pt x="0" y="327804"/>
                </a:cubicBezTo>
                <a:close/>
              </a:path>
            </a:pathLst>
          </a:custGeom>
          <a:noFill/>
          <a:ln w="34925" cap="rnd" cmpd="sng">
            <a:solidFill>
              <a:srgbClr val="F2682A"/>
            </a:solidFill>
            <a:prstDash val="soli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28339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p:txBody>
          <a:bodyPr>
            <a:normAutofit/>
          </a:bodyPr>
          <a:lstStyle/>
          <a:p>
            <a:r>
              <a:rPr lang="en-US" sz="4000" b="1" dirty="0">
                <a:solidFill>
                  <a:srgbClr val="F2682A"/>
                </a:solidFill>
              </a:rPr>
              <a:t>FFS ASSESMENT(FNAL Project No. 721261)</a:t>
            </a:r>
          </a:p>
        </p:txBody>
      </p:sp>
      <p:sp>
        <p:nvSpPr>
          <p:cNvPr id="3" name="Content Placeholder 2">
            <a:extLst>
              <a:ext uri="{FF2B5EF4-FFF2-40B4-BE49-F238E27FC236}">
                <a16:creationId xmlns:a16="http://schemas.microsoft.com/office/drawing/2014/main" id="{DA27BD75-9236-1E1F-6AFC-EFA2076DAF09}"/>
              </a:ext>
            </a:extLst>
          </p:cNvPr>
          <p:cNvSpPr>
            <a:spLocks noGrp="1"/>
          </p:cNvSpPr>
          <p:nvPr>
            <p:ph idx="1"/>
          </p:nvPr>
        </p:nvSpPr>
        <p:spPr>
          <a:xfrm>
            <a:off x="739189" y="1441228"/>
            <a:ext cx="10515600" cy="4351338"/>
          </a:xfrm>
        </p:spPr>
        <p:txBody>
          <a:bodyPr>
            <a:noAutofit/>
          </a:bodyPr>
          <a:lstStyle/>
          <a:p>
            <a:pPr marL="0" lvl="0" indent="0" algn="just">
              <a:lnSpc>
                <a:spcPct val="107000"/>
              </a:lnSpc>
              <a:spcBef>
                <a:spcPts val="600"/>
              </a:spcBef>
              <a:spcAft>
                <a:spcPts val="600"/>
              </a:spcAft>
              <a:buNone/>
            </a:pPr>
            <a:r>
              <a:rPr lang="en-US" sz="1600" b="1" u="sng" kern="100" dirty="0">
                <a:solidFill>
                  <a:srgbClr val="F2682A"/>
                </a:solidFill>
                <a:effectLst/>
                <a:ea typeface="Times New Roman" panose="02020603050405020304" pitchFamily="18" charset="0"/>
                <a:cs typeface="Times New Roman" panose="02020603050405020304" pitchFamily="18" charset="0"/>
              </a:rPr>
              <a:t>Purpose:</a:t>
            </a:r>
            <a:endParaRPr lang="en-IT" sz="1600" b="1" u="sng" kern="100" dirty="0">
              <a:solidFill>
                <a:srgbClr val="F2682A"/>
              </a:solidFill>
              <a:effectLst/>
              <a:ea typeface="Times New Roman" panose="02020603050405020304" pitchFamily="18" charset="0"/>
              <a:cs typeface="Times New Roman" panose="02020603050405020304" pitchFamily="18" charset="0"/>
            </a:endParaRPr>
          </a:p>
          <a:p>
            <a:pPr algn="just">
              <a:lnSpc>
                <a:spcPct val="107000"/>
              </a:lnSpc>
              <a:spcAft>
                <a:spcPts val="800"/>
              </a:spcAft>
            </a:pPr>
            <a:r>
              <a:rPr lang="en-US" sz="1600" kern="100" dirty="0">
                <a:effectLst/>
                <a:ea typeface="Calibri" panose="020F0502020204030204" pitchFamily="34" charset="0"/>
                <a:cs typeface="Times New Roman" panose="02020603050405020304" pitchFamily="18" charset="0"/>
              </a:rPr>
              <a:t>To assess the fitness-for-service (</a:t>
            </a:r>
            <a:r>
              <a:rPr lang="en-US" sz="1600" b="1" kern="100" dirty="0">
                <a:effectLst/>
                <a:ea typeface="Calibri" panose="020F0502020204030204" pitchFamily="34" charset="0"/>
                <a:cs typeface="Times New Roman" panose="02020603050405020304" pitchFamily="18" charset="0"/>
              </a:rPr>
              <a:t>FFS</a:t>
            </a:r>
            <a:r>
              <a:rPr lang="en-US" sz="1600" kern="100" dirty="0">
                <a:effectLst/>
                <a:ea typeface="Calibri" panose="020F0502020204030204" pitchFamily="34" charset="0"/>
                <a:cs typeface="Times New Roman" panose="02020603050405020304" pitchFamily="18" charset="0"/>
              </a:rPr>
              <a:t>) of the KLOE pressure equipment for construction and post-construction.</a:t>
            </a:r>
            <a:endParaRPr lang="en-IT" sz="1600" kern="100" dirty="0">
              <a:effectLst/>
              <a:ea typeface="Calibri" panose="020F0502020204030204" pitchFamily="34" charset="0"/>
              <a:cs typeface="Times New Roman" panose="02020603050405020304" pitchFamily="18" charset="0"/>
            </a:endParaRPr>
          </a:p>
          <a:p>
            <a:pPr marL="0" lvl="0" indent="0" algn="just">
              <a:lnSpc>
                <a:spcPct val="107000"/>
              </a:lnSpc>
              <a:spcBef>
                <a:spcPts val="600"/>
              </a:spcBef>
              <a:spcAft>
                <a:spcPts val="600"/>
              </a:spcAft>
              <a:buNone/>
            </a:pPr>
            <a:r>
              <a:rPr lang="en-US" sz="1600" b="1" u="sng" kern="100" dirty="0">
                <a:solidFill>
                  <a:srgbClr val="F2682A"/>
                </a:solidFill>
                <a:effectLst/>
                <a:ea typeface="Times New Roman" panose="02020603050405020304" pitchFamily="18" charset="0"/>
                <a:cs typeface="Times New Roman" panose="02020603050405020304" pitchFamily="18" charset="0"/>
              </a:rPr>
              <a:t>Conclusions:</a:t>
            </a:r>
            <a:endParaRPr lang="en-IT" sz="1600" b="1" u="sng" kern="100" dirty="0">
              <a:solidFill>
                <a:srgbClr val="F2682A"/>
              </a:solidFill>
              <a:effectLst/>
              <a:ea typeface="Times New Roman" panose="02020603050405020304" pitchFamily="18" charset="0"/>
              <a:cs typeface="Times New Roman" panose="02020603050405020304" pitchFamily="18" charset="0"/>
            </a:endParaRPr>
          </a:p>
          <a:p>
            <a:pPr marL="457200" lvl="1" indent="0" algn="just">
              <a:lnSpc>
                <a:spcPct val="107000"/>
              </a:lnSpc>
              <a:spcBef>
                <a:spcPts val="600"/>
              </a:spcBef>
              <a:spcAft>
                <a:spcPts val="600"/>
              </a:spcAft>
              <a:buNone/>
            </a:pPr>
            <a:r>
              <a:rPr lang="en-US" sz="1600" b="1" kern="100" dirty="0">
                <a:effectLst/>
                <a:ea typeface="Times New Roman" panose="02020603050405020304" pitchFamily="18" charset="0"/>
                <a:cs typeface="Times New Roman" panose="02020603050405020304" pitchFamily="18" charset="0"/>
              </a:rPr>
              <a:t>1. Construction Conclusion (as per Codes of </a:t>
            </a:r>
            <a:r>
              <a:rPr lang="en-US" sz="1600" b="1" kern="100" dirty="0" err="1">
                <a:effectLst/>
                <a:ea typeface="Times New Roman" panose="02020603050405020304" pitchFamily="18" charset="0"/>
                <a:cs typeface="Times New Roman" panose="02020603050405020304" pitchFamily="18" charset="0"/>
              </a:rPr>
              <a:t>Fedeal</a:t>
            </a:r>
            <a:r>
              <a:rPr lang="en-US" sz="1600" b="1" kern="100" dirty="0">
                <a:effectLst/>
                <a:ea typeface="Times New Roman" panose="02020603050405020304" pitchFamily="18" charset="0"/>
                <a:cs typeface="Times New Roman" panose="02020603050405020304" pitchFamily="18" charset="0"/>
              </a:rPr>
              <a:t> Regulation)</a:t>
            </a:r>
            <a:endParaRPr lang="en-IT" sz="1600" b="1" kern="100" dirty="0">
              <a:effectLst/>
              <a:ea typeface="Times New Roman" panose="02020603050405020304" pitchFamily="18" charset="0"/>
              <a:cs typeface="Times New Roman" panose="02020603050405020304" pitchFamily="18" charset="0"/>
            </a:endParaRPr>
          </a:p>
          <a:p>
            <a:pPr marL="0" indent="0" algn="just" eaLnBrk="0" fontAlgn="base" hangingPunct="0">
              <a:lnSpc>
                <a:spcPct val="100000"/>
              </a:lnSpc>
              <a:spcBef>
                <a:spcPct val="0"/>
              </a:spcBef>
              <a:spcAft>
                <a:spcPct val="0"/>
              </a:spcAft>
              <a:buNone/>
            </a:pPr>
            <a:r>
              <a:rPr lang="en-US" sz="1600" dirty="0">
                <a:cs typeface="Times New Roman" panose="02020603050405020304" pitchFamily="18" charset="0"/>
              </a:rPr>
              <a:t>DOE 10CFR851 “Worker Safety and Health Program” Appendix A.4 “Pressure Safety” requires the construction (materials, design, fabrication) of pressure vessels and piping comply with appropriate ASME standards. </a:t>
            </a:r>
            <a:r>
              <a:rPr kumimoji="0" lang="en-US" altLang="en-IT"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 the case of the KLOE pressure equipment (vessels and piping) the construction was performed in Europe and the construction records (materials, design, fabrication) are incomplete. Therefore, the pressure equipment construction cannot be demonstrated to be compliant with DOE 10CFR851. Eleven construction verification compensatory measures are recommended, numbered </a:t>
            </a:r>
            <a:r>
              <a:rPr kumimoji="0" lang="en-US" altLang="en-IT" sz="1600" b="1" i="0" u="sng" strike="noStrike" cap="none" normalizeH="0" baseline="0" dirty="0">
                <a:ln>
                  <a:noFill/>
                </a:ln>
                <a:solidFill>
                  <a:srgbClr val="F2682A"/>
                </a:solidFill>
                <a:effectLst/>
                <a:ea typeface="Calibri" panose="020F0502020204030204" pitchFamily="34" charset="0"/>
                <a:cs typeface="Times New Roman" panose="02020603050405020304" pitchFamily="18" charset="0"/>
                <a:sym typeface="Wingdings" pitchFamily="2" charset="2"/>
              </a:rPr>
              <a:t></a:t>
            </a:r>
            <a:r>
              <a:rPr kumimoji="0" lang="en-US" altLang="en-IT" sz="1600" b="1" i="0" u="sng" strike="noStrike" cap="none" normalizeH="0" baseline="0" dirty="0">
                <a:ln>
                  <a:noFill/>
                </a:ln>
                <a:solidFill>
                  <a:srgbClr val="F2682A"/>
                </a:solidFill>
                <a:effectLst/>
                <a:ea typeface="Calibri" panose="020F0502020204030204" pitchFamily="34" charset="0"/>
                <a:cs typeface="Times New Roman" panose="02020603050405020304" pitchFamily="18" charset="0"/>
              </a:rPr>
              <a:t>C1  </a:t>
            </a:r>
            <a:r>
              <a:rPr kumimoji="0" lang="en-US" altLang="en-IT" sz="1600" b="0" i="0" u="sng" strike="noStrike" cap="none" normalizeH="0" baseline="0" dirty="0">
                <a:ln>
                  <a:noFill/>
                </a:ln>
                <a:solidFill>
                  <a:srgbClr val="F2682A"/>
                </a:solidFill>
                <a:effectLst/>
                <a:ea typeface="Calibri" panose="020F0502020204030204" pitchFamily="34" charset="0"/>
                <a:cs typeface="Times New Roman" panose="02020603050405020304" pitchFamily="18" charset="0"/>
                <a:sym typeface="Wingdings" pitchFamily="2" charset="2"/>
              </a:rPr>
              <a:t>/ </a:t>
            </a:r>
            <a:r>
              <a:rPr kumimoji="0" lang="en-US" altLang="en-IT" sz="1600" b="1" i="0" u="sng" strike="noStrike" cap="none" normalizeH="0" baseline="0" dirty="0">
                <a:ln>
                  <a:noFill/>
                </a:ln>
                <a:solidFill>
                  <a:srgbClr val="F2682A"/>
                </a:solidFill>
                <a:effectLst/>
                <a:ea typeface="Calibri" panose="020F0502020204030204" pitchFamily="34" charset="0"/>
                <a:cs typeface="Times New Roman" panose="02020603050405020304" pitchFamily="18" charset="0"/>
                <a:sym typeface="Wingdings" pitchFamily="2" charset="2"/>
              </a:rPr>
              <a:t></a:t>
            </a:r>
            <a:r>
              <a:rPr kumimoji="0" lang="en-US" altLang="en-IT" sz="1600" b="1" i="0" u="sng" strike="noStrike" cap="none" normalizeH="0" baseline="0" dirty="0">
                <a:ln>
                  <a:noFill/>
                </a:ln>
                <a:solidFill>
                  <a:srgbClr val="F2682A"/>
                </a:solidFill>
                <a:effectLst/>
                <a:ea typeface="Calibri" panose="020F0502020204030204" pitchFamily="34" charset="0"/>
                <a:cs typeface="Times New Roman" panose="02020603050405020304" pitchFamily="18" charset="0"/>
              </a:rPr>
              <a:t>C11</a:t>
            </a:r>
            <a:r>
              <a:rPr kumimoji="0" lang="en-US" altLang="en-IT" sz="1600" b="0" i="0" u="sng" strike="noStrike" cap="none" normalizeH="0" baseline="0" dirty="0">
                <a:ln>
                  <a:noFill/>
                </a:ln>
                <a:solidFill>
                  <a:srgbClr val="F2682A"/>
                </a:solidFill>
                <a:effectLst/>
                <a:ea typeface="Calibri" panose="020F0502020204030204" pitchFamily="34" charset="0"/>
                <a:cs typeface="Times New Roman" panose="02020603050405020304" pitchFamily="18" charset="0"/>
                <a:sym typeface="Wingdings" pitchFamily="2" charset="2"/>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IT"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sym typeface="Wingdings" pitchFamily="2" charset="2"/>
            </a:endParaRPr>
          </a:p>
          <a:p>
            <a:pPr marL="457200" lvl="1" indent="0" algn="just">
              <a:lnSpc>
                <a:spcPct val="107000"/>
              </a:lnSpc>
              <a:spcBef>
                <a:spcPts val="600"/>
              </a:spcBef>
              <a:spcAft>
                <a:spcPts val="600"/>
              </a:spcAft>
              <a:buNone/>
            </a:pPr>
            <a:r>
              <a:rPr lang="en-US" sz="1600" b="1" kern="100" dirty="0">
                <a:effectLst/>
                <a:ea typeface="Times New Roman" panose="02020603050405020304" pitchFamily="18" charset="0"/>
                <a:cs typeface="Times New Roman" panose="02020603050405020304" pitchFamily="18" charset="0"/>
              </a:rPr>
              <a:t>2. Post-construction Conclusion (as </a:t>
            </a:r>
            <a:r>
              <a:rPr lang="en-US" sz="1600" b="1" kern="100">
                <a:effectLst/>
                <a:ea typeface="Times New Roman" panose="02020603050405020304" pitchFamily="18" charset="0"/>
                <a:cs typeface="Times New Roman" panose="02020603050405020304" pitchFamily="18" charset="0"/>
              </a:rPr>
              <a:t>per Codes </a:t>
            </a:r>
            <a:r>
              <a:rPr lang="en-US" sz="1600" b="1" kern="100" dirty="0">
                <a:effectLst/>
                <a:ea typeface="Times New Roman" panose="02020603050405020304" pitchFamily="18" charset="0"/>
                <a:cs typeface="Times New Roman" panose="02020603050405020304" pitchFamily="18" charset="0"/>
              </a:rPr>
              <a:t>of </a:t>
            </a:r>
            <a:r>
              <a:rPr lang="en-US" sz="1600" b="1" kern="100" dirty="0" err="1">
                <a:effectLst/>
                <a:ea typeface="Times New Roman" panose="02020603050405020304" pitchFamily="18" charset="0"/>
                <a:cs typeface="Times New Roman" panose="02020603050405020304" pitchFamily="18" charset="0"/>
              </a:rPr>
              <a:t>Fedeal</a:t>
            </a:r>
            <a:r>
              <a:rPr lang="en-US" sz="1600" b="1" kern="100" dirty="0">
                <a:effectLst/>
                <a:ea typeface="Times New Roman" panose="02020603050405020304" pitchFamily="18" charset="0"/>
                <a:cs typeface="Times New Roman" panose="02020603050405020304" pitchFamily="18" charset="0"/>
              </a:rPr>
              <a:t> Regulation)</a:t>
            </a:r>
            <a:endParaRPr lang="en-IT" sz="1600" b="1" kern="100" dirty="0">
              <a:effectLst/>
              <a:ea typeface="Times New Roman" panose="02020603050405020304" pitchFamily="18" charset="0"/>
              <a:cs typeface="Times New Roman" panose="02020603050405020304" pitchFamily="18" charset="0"/>
            </a:endParaRPr>
          </a:p>
          <a:p>
            <a:pPr marL="0" indent="0" algn="just">
              <a:lnSpc>
                <a:spcPct val="107000"/>
              </a:lnSpc>
              <a:spcAft>
                <a:spcPts val="800"/>
              </a:spcAft>
              <a:buNone/>
            </a:pPr>
            <a:r>
              <a:rPr lang="en-US" sz="1600" kern="100" dirty="0">
                <a:effectLst/>
                <a:ea typeface="Calibri" panose="020F0502020204030204" pitchFamily="34" charset="0"/>
                <a:cs typeface="Times New Roman" panose="02020603050405020304" pitchFamily="18" charset="0"/>
              </a:rPr>
              <a:t>FFS is the assessment of the integrity of the pressure boundary (i.e., prevention of leak or rupture of the pressure boundary) for the remaining service life beyond construction. The FFS assessment consists of Periodic inspection and tests, assessment of damage identified during the inspections and repairs according with proper ASME standards. The KLOE pressure boundary is classified as Medium Risk in Section 5. Five periodic inspection measures are recommended, numbered </a:t>
            </a:r>
            <a:r>
              <a:rPr kumimoji="0" lang="en-US" altLang="en-IT" sz="1600" b="1" i="0" u="sng" strike="noStrike" cap="none" normalizeH="0" baseline="0" dirty="0">
                <a:ln>
                  <a:noFill/>
                </a:ln>
                <a:solidFill>
                  <a:srgbClr val="F2682A"/>
                </a:solidFill>
                <a:effectLst/>
                <a:ea typeface="Calibri" panose="020F0502020204030204" pitchFamily="34" charset="0"/>
                <a:cs typeface="Times New Roman" panose="02020603050405020304" pitchFamily="18" charset="0"/>
                <a:sym typeface="Wingdings" pitchFamily="2" charset="2"/>
              </a:rPr>
              <a:t></a:t>
            </a:r>
            <a:r>
              <a:rPr lang="en-US" altLang="en-IT" sz="1600" b="1" u="sng" dirty="0">
                <a:solidFill>
                  <a:srgbClr val="F2682A"/>
                </a:solidFill>
                <a:ea typeface="Calibri" panose="020F0502020204030204" pitchFamily="34" charset="0"/>
                <a:cs typeface="Times New Roman" panose="02020603050405020304" pitchFamily="18" charset="0"/>
                <a:sym typeface="Wingdings" pitchFamily="2" charset="2"/>
              </a:rPr>
              <a:t>F</a:t>
            </a:r>
            <a:r>
              <a:rPr kumimoji="0" lang="en-US" altLang="en-IT" sz="1600" b="1" i="0" u="sng" strike="noStrike" cap="none" normalizeH="0" baseline="0" dirty="0">
                <a:ln>
                  <a:noFill/>
                </a:ln>
                <a:solidFill>
                  <a:srgbClr val="F2682A"/>
                </a:solidFill>
                <a:effectLst/>
                <a:ea typeface="Calibri" panose="020F0502020204030204" pitchFamily="34" charset="0"/>
                <a:cs typeface="Times New Roman" panose="02020603050405020304" pitchFamily="18" charset="0"/>
              </a:rPr>
              <a:t>1  </a:t>
            </a:r>
            <a:r>
              <a:rPr kumimoji="0" lang="en-US" altLang="en-IT" sz="1600" b="0" i="0" u="sng" strike="noStrike" cap="none" normalizeH="0" baseline="0" dirty="0">
                <a:ln>
                  <a:noFill/>
                </a:ln>
                <a:solidFill>
                  <a:srgbClr val="F2682A"/>
                </a:solidFill>
                <a:effectLst/>
                <a:ea typeface="Calibri" panose="020F0502020204030204" pitchFamily="34" charset="0"/>
                <a:cs typeface="Times New Roman" panose="02020603050405020304" pitchFamily="18" charset="0"/>
                <a:sym typeface="Wingdings" pitchFamily="2" charset="2"/>
              </a:rPr>
              <a:t>/ </a:t>
            </a:r>
            <a:r>
              <a:rPr kumimoji="0" lang="en-US" altLang="en-IT" sz="1600" b="1" i="0" u="sng" strike="noStrike" cap="none" normalizeH="0" baseline="0" dirty="0">
                <a:ln>
                  <a:noFill/>
                </a:ln>
                <a:solidFill>
                  <a:srgbClr val="F2682A"/>
                </a:solidFill>
                <a:effectLst/>
                <a:ea typeface="Calibri" panose="020F0502020204030204" pitchFamily="34" charset="0"/>
                <a:cs typeface="Times New Roman" panose="02020603050405020304" pitchFamily="18" charset="0"/>
                <a:sym typeface="Wingdings" pitchFamily="2" charset="2"/>
              </a:rPr>
              <a:t></a:t>
            </a:r>
            <a:r>
              <a:rPr lang="en-US" altLang="en-IT" sz="1600" b="1" u="sng" dirty="0">
                <a:solidFill>
                  <a:srgbClr val="F2682A"/>
                </a:solidFill>
                <a:ea typeface="Calibri" panose="020F0502020204030204" pitchFamily="34" charset="0"/>
                <a:cs typeface="Times New Roman" panose="02020603050405020304" pitchFamily="18" charset="0"/>
                <a:sym typeface="Wingdings" pitchFamily="2" charset="2"/>
              </a:rPr>
              <a:t>F5</a:t>
            </a:r>
            <a:r>
              <a:rPr kumimoji="0" lang="en-US" altLang="en-IT" sz="1600" b="0" i="0" u="sng" strike="noStrike" cap="none" normalizeH="0" baseline="0" dirty="0">
                <a:ln>
                  <a:noFill/>
                </a:ln>
                <a:solidFill>
                  <a:srgbClr val="F2682A"/>
                </a:solidFill>
                <a:effectLst/>
                <a:ea typeface="Calibri" panose="020F0502020204030204" pitchFamily="34" charset="0"/>
                <a:cs typeface="Times New Roman" panose="02020603050405020304" pitchFamily="18" charset="0"/>
                <a:sym typeface="Wingdings" pitchFamily="2" charset="2"/>
              </a:rPr>
              <a:t>.</a:t>
            </a:r>
          </a:p>
          <a:p>
            <a:pPr algn="just">
              <a:lnSpc>
                <a:spcPct val="107000"/>
              </a:lnSpc>
              <a:spcAft>
                <a:spcPts val="800"/>
              </a:spcAft>
            </a:pPr>
            <a:endParaRPr lang="en-US" sz="1200" kern="100" dirty="0">
              <a:effectLst/>
              <a:ea typeface="Calibri" panose="020F0502020204030204" pitchFamily="34" charset="0"/>
              <a:cs typeface="Times New Roman" panose="02020603050405020304" pitchFamily="18" charset="0"/>
            </a:endParaRPr>
          </a:p>
          <a:p>
            <a:pPr algn="just">
              <a:lnSpc>
                <a:spcPct val="107000"/>
              </a:lnSpc>
              <a:spcAft>
                <a:spcPts val="800"/>
              </a:spcAft>
            </a:pPr>
            <a:endParaRPr lang="en-US" sz="1200" kern="100" dirty="0">
              <a:effectLst/>
              <a:ea typeface="Calibri" panose="020F0502020204030204" pitchFamily="34" charset="0"/>
              <a:cs typeface="Times New Roman" panose="02020603050405020304" pitchFamily="18" charset="0"/>
            </a:endParaRPr>
          </a:p>
          <a:p>
            <a:pPr algn="just">
              <a:lnSpc>
                <a:spcPct val="107000"/>
              </a:lnSpc>
              <a:spcAft>
                <a:spcPts val="800"/>
              </a:spcAft>
            </a:pPr>
            <a:endParaRPr lang="en-IT" sz="1200" kern="100" dirty="0">
              <a:effectLs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IT" sz="12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sym typeface="Wingdings" pitchFamily="2" charset="2"/>
            </a:endParaRPr>
          </a:p>
          <a:p>
            <a:pPr algn="just">
              <a:lnSpc>
                <a:spcPct val="107000"/>
              </a:lnSpc>
              <a:spcAft>
                <a:spcPts val="800"/>
              </a:spcAft>
            </a:pPr>
            <a:endParaRPr lang="en-I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endParaRPr lang="en-US" sz="2400" dirty="0">
              <a:solidFill>
                <a:srgbClr val="212121"/>
              </a:solidFill>
              <a:latin typeface="Aptos" panose="020B0004020202020204" pitchFamily="34" charset="0"/>
            </a:endParaRPr>
          </a:p>
        </p:txBody>
      </p:sp>
      <p:sp>
        <p:nvSpPr>
          <p:cNvPr id="7" name="Footer Placeholder 4">
            <a:extLst>
              <a:ext uri="{FF2B5EF4-FFF2-40B4-BE49-F238E27FC236}">
                <a16:creationId xmlns:a16="http://schemas.microsoft.com/office/drawing/2014/main" id="{4E347295-F59C-1ED7-C6D4-26F068914B2E}"/>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spTree>
    <p:extLst>
      <p:ext uri="{BB962C8B-B14F-4D97-AF65-F5344CB8AC3E}">
        <p14:creationId xmlns:p14="http://schemas.microsoft.com/office/powerpoint/2010/main" val="2678328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D9D7F-9A10-0BFD-DE46-855922981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58985-A7AC-5097-7A21-F3847EB0085C}"/>
              </a:ext>
            </a:extLst>
          </p:cNvPr>
          <p:cNvSpPr>
            <a:spLocks noGrp="1"/>
          </p:cNvSpPr>
          <p:nvPr>
            <p:ph type="title"/>
          </p:nvPr>
        </p:nvSpPr>
        <p:spPr/>
        <p:txBody>
          <a:bodyPr>
            <a:normAutofit/>
          </a:bodyPr>
          <a:lstStyle/>
          <a:p>
            <a:r>
              <a:rPr lang="en-US" sz="4000" b="1" dirty="0">
                <a:solidFill>
                  <a:srgbClr val="F2682A"/>
                </a:solidFill>
              </a:rPr>
              <a:t>KLOE Magnet FFS</a:t>
            </a:r>
          </a:p>
        </p:txBody>
      </p:sp>
      <p:graphicFrame>
        <p:nvGraphicFramePr>
          <p:cNvPr id="4" name="Content Placeholder 3">
            <a:extLst>
              <a:ext uri="{FF2B5EF4-FFF2-40B4-BE49-F238E27FC236}">
                <a16:creationId xmlns:a16="http://schemas.microsoft.com/office/drawing/2014/main" id="{50FF113F-111F-F278-1E0E-2E68CB8697EB}"/>
              </a:ext>
            </a:extLst>
          </p:cNvPr>
          <p:cNvGraphicFramePr>
            <a:graphicFrameLocks noGrp="1"/>
          </p:cNvGraphicFramePr>
          <p:nvPr>
            <p:ph idx="1"/>
            <p:extLst>
              <p:ext uri="{D42A27DB-BD31-4B8C-83A1-F6EECF244321}">
                <p14:modId xmlns:p14="http://schemas.microsoft.com/office/powerpoint/2010/main" val="3219173919"/>
              </p:ext>
            </p:extLst>
          </p:nvPr>
        </p:nvGraphicFramePr>
        <p:xfrm>
          <a:off x="565150" y="1322229"/>
          <a:ext cx="10699749" cy="5056621"/>
        </p:xfrm>
        <a:graphic>
          <a:graphicData uri="http://schemas.openxmlformats.org/drawingml/2006/table">
            <a:tbl>
              <a:tblPr firstRow="1" firstCol="1" bandRow="1">
                <a:tableStyleId>{5C22544A-7EE6-4342-B048-85BDC9FD1C3A}</a:tableStyleId>
              </a:tblPr>
              <a:tblGrid>
                <a:gridCol w="8293100">
                  <a:extLst>
                    <a:ext uri="{9D8B030D-6E8A-4147-A177-3AD203B41FA5}">
                      <a16:colId xmlns:a16="http://schemas.microsoft.com/office/drawing/2014/main" val="3328072191"/>
                    </a:ext>
                  </a:extLst>
                </a:gridCol>
                <a:gridCol w="2406649">
                  <a:extLst>
                    <a:ext uri="{9D8B030D-6E8A-4147-A177-3AD203B41FA5}">
                      <a16:colId xmlns:a16="http://schemas.microsoft.com/office/drawing/2014/main" val="1695706054"/>
                    </a:ext>
                  </a:extLst>
                </a:gridCol>
              </a:tblGrid>
              <a:tr h="370240">
                <a:tc>
                  <a:txBody>
                    <a:bodyPr/>
                    <a:lstStyle/>
                    <a:p>
                      <a:pPr algn="just">
                        <a:spcBef>
                          <a:spcPts val="1800"/>
                        </a:spcBef>
                        <a:spcAft>
                          <a:spcPts val="1800"/>
                        </a:spcAft>
                      </a:pPr>
                      <a:r>
                        <a:rPr lang="en-GB" sz="1400" kern="100">
                          <a:effectLst/>
                        </a:rPr>
                        <a:t>Compensatory measure</a:t>
                      </a:r>
                      <a:endParaRPr lang="en-IT" sz="14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spcBef>
                          <a:spcPts val="1800"/>
                        </a:spcBef>
                        <a:spcAft>
                          <a:spcPts val="1800"/>
                        </a:spcAft>
                      </a:pPr>
                      <a:r>
                        <a:rPr lang="en-US" sz="1400" kern="100" dirty="0">
                          <a:effectLst/>
                        </a:rPr>
                        <a:t>Owner/Note</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2745424743"/>
                  </a:ext>
                </a:extLst>
              </a:tr>
              <a:tr h="933311">
                <a:tc>
                  <a:txBody>
                    <a:bodyPr/>
                    <a:lstStyle/>
                    <a:p>
                      <a:pPr algn="just">
                        <a:spcBef>
                          <a:spcPts val="1800"/>
                        </a:spcBef>
                        <a:spcAft>
                          <a:spcPts val="1800"/>
                        </a:spcAft>
                      </a:pPr>
                      <a:r>
                        <a:rPr lang="en-GB" sz="1400" kern="100" dirty="0">
                          <a:effectLst/>
                        </a:rPr>
                        <a:t>C1 – performing PMI on the SS He vessel, SS piping, AL piping, SS inner and outer vacuum cases. This will determine specific grades of steel or </a:t>
                      </a:r>
                      <a:r>
                        <a:rPr lang="en-GB" sz="1400" kern="100" dirty="0" err="1">
                          <a:effectLst/>
                        </a:rPr>
                        <a:t>aluminum</a:t>
                      </a:r>
                      <a:r>
                        <a:rPr lang="en-GB" sz="1400" kern="100" dirty="0">
                          <a:effectLst/>
                        </a:rPr>
                        <a:t> used for construction. This information will then get crossed checked against the drawings and specifications. If SS grades are of low carbon “L”, then there will be no need to UT check for evidence of intergranular attacks (measure C2).</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a:spcBef>
                          <a:spcPts val="1800"/>
                        </a:spcBef>
                        <a:spcAft>
                          <a:spcPts val="1800"/>
                        </a:spcAft>
                      </a:pPr>
                      <a:r>
                        <a:rPr lang="en-US" sz="1400" kern="100" dirty="0">
                          <a:effectLst/>
                        </a:rPr>
                        <a:t>CND Control (after the test)</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2021895668"/>
                  </a:ext>
                </a:extLst>
              </a:tr>
              <a:tr h="388701">
                <a:tc>
                  <a:txBody>
                    <a:bodyPr/>
                    <a:lstStyle/>
                    <a:p>
                      <a:pPr algn="just">
                        <a:spcBef>
                          <a:spcPts val="1800"/>
                        </a:spcBef>
                        <a:spcAft>
                          <a:spcPts val="1800"/>
                        </a:spcAft>
                      </a:pPr>
                      <a:r>
                        <a:rPr lang="en-GB" sz="1400" kern="100" dirty="0">
                          <a:effectLst/>
                        </a:rPr>
                        <a:t>C2 – if needed, perform UT check for evidence of intergranular attacks for welds in non-type-L SS material.</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a:spcBef>
                          <a:spcPts val="1800"/>
                        </a:spcBef>
                        <a:spcAft>
                          <a:spcPts val="1800"/>
                        </a:spcAft>
                      </a:pPr>
                      <a:r>
                        <a:rPr lang="en-US" sz="1400" kern="100" dirty="0">
                          <a:effectLst/>
                        </a:rPr>
                        <a:t>CND Control (after the test)</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1324857085"/>
                  </a:ext>
                </a:extLst>
              </a:tr>
              <a:tr h="722563">
                <a:tc>
                  <a:txBody>
                    <a:bodyPr/>
                    <a:lstStyle/>
                    <a:p>
                      <a:pPr algn="just">
                        <a:spcBef>
                          <a:spcPts val="1800"/>
                        </a:spcBef>
                        <a:spcAft>
                          <a:spcPts val="1800"/>
                        </a:spcAft>
                      </a:pPr>
                      <a:r>
                        <a:rPr lang="en-GB" sz="1400" kern="100" dirty="0">
                          <a:effectLst/>
                        </a:rPr>
                        <a:t>C3 – prepare (as much detailed as possible) isometric drawings for piping anchored to the inlet and outlets of the cooling channels and </a:t>
                      </a:r>
                      <a:r>
                        <a:rPr lang="en-GB" sz="1400" kern="100" dirty="0" err="1">
                          <a:effectLst/>
                        </a:rPr>
                        <a:t>analyze</a:t>
                      </a:r>
                      <a:r>
                        <a:rPr lang="en-GB" sz="1400" kern="100" dirty="0">
                          <a:effectLst/>
                        </a:rPr>
                        <a:t> for max thermal  contraction and compliance with B31.3 or EN13480 requirements.</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a:spcBef>
                          <a:spcPts val="1800"/>
                        </a:spcBef>
                        <a:spcAft>
                          <a:spcPts val="1800"/>
                        </a:spcAft>
                      </a:pPr>
                      <a:r>
                        <a:rPr lang="en-US" sz="1400" kern="100" dirty="0">
                          <a:effectLst/>
                        </a:rPr>
                        <a:t>FNAL? </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283221885"/>
                  </a:ext>
                </a:extLst>
              </a:tr>
              <a:tr h="933311">
                <a:tc>
                  <a:txBody>
                    <a:bodyPr/>
                    <a:lstStyle/>
                    <a:p>
                      <a:pPr algn="just">
                        <a:spcBef>
                          <a:spcPts val="1800"/>
                        </a:spcBef>
                        <a:spcAft>
                          <a:spcPts val="1800"/>
                        </a:spcAft>
                      </a:pPr>
                      <a:r>
                        <a:rPr lang="en-GB" sz="1400" kern="100" dirty="0">
                          <a:effectLst/>
                        </a:rPr>
                        <a:t>C4 - determine the rate of cool-down and warm-up and predict the number of thermal cycles from past plus a conservative projection of future opera􀀀on. By heat transfer determine the maximum temperature gradient through the wall, from there estimate the through-wall stress and perform a fatigue check for cracking caused by through-wall temperature gradients.</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marL="0" indent="0">
                        <a:spcBef>
                          <a:spcPts val="1800"/>
                        </a:spcBef>
                        <a:spcAft>
                          <a:spcPts val="1800"/>
                        </a:spcAft>
                        <a:buFont typeface="Arial" panose="020B0604020202020204" pitchFamily="34" charset="0"/>
                        <a:buNone/>
                      </a:pPr>
                      <a:r>
                        <a:rPr lang="it-IT" sz="1400" b="0" kern="100" dirty="0">
                          <a:effectLst/>
                        </a:rPr>
                        <a:t>LNF/FNAL</a:t>
                      </a:r>
                      <a:endParaRPr lang="en-IT"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1748655010"/>
                  </a:ext>
                </a:extLst>
              </a:tr>
              <a:tr h="933311">
                <a:tc>
                  <a:txBody>
                    <a:bodyPr/>
                    <a:lstStyle/>
                    <a:p>
                      <a:pPr algn="just">
                        <a:spcBef>
                          <a:spcPts val="1800"/>
                        </a:spcBef>
                        <a:spcAft>
                          <a:spcPts val="1800"/>
                        </a:spcAft>
                      </a:pPr>
                      <a:r>
                        <a:rPr lang="en-GB" sz="1400" kern="100" dirty="0">
                          <a:effectLst/>
                        </a:rPr>
                        <a:t>C5 - Estimate the potential for pressure transient up to relief valve set point. If a dynamic pressure rise is credible, apply a dynamic load factor to the pressure rise, and check the stresses in the pipe caused by the total pressure against B31.3 stress limit for occasional loads caused by a pressure surge to relief valve set point.</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a:spcBef>
                          <a:spcPts val="1800"/>
                        </a:spcBef>
                        <a:spcAft>
                          <a:spcPts val="1800"/>
                        </a:spcAft>
                      </a:pPr>
                      <a:r>
                        <a:rPr lang="en-US" sz="1400" kern="100" dirty="0">
                          <a:effectLst/>
                        </a:rPr>
                        <a:t>FNAL? (see KLOE commissioning-acceptance test.pdf for pressure transient up)</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4241570954"/>
                  </a:ext>
                </a:extLst>
              </a:tr>
              <a:tr h="722563">
                <a:tc>
                  <a:txBody>
                    <a:bodyPr/>
                    <a:lstStyle/>
                    <a:p>
                      <a:pPr algn="just">
                        <a:spcBef>
                          <a:spcPts val="1800"/>
                        </a:spcBef>
                        <a:spcAft>
                          <a:spcPts val="1800"/>
                        </a:spcAft>
                      </a:pPr>
                      <a:r>
                        <a:rPr lang="en-GB" sz="1400" kern="100" dirty="0">
                          <a:effectLst/>
                        </a:rPr>
                        <a:t>C6 – Verify the connection points, sizing, settings of the pressure reliefs and verify that they are adequately set and sized as required by applicable US Codes and Standards, e.g. e.g. ASME B31.3, ASME VIII Div.1, API 520 and CGA S-1.3.</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a:spcBef>
                          <a:spcPts val="1800"/>
                        </a:spcBef>
                        <a:spcAft>
                          <a:spcPts val="1800"/>
                        </a:spcAft>
                      </a:pPr>
                      <a:r>
                        <a:rPr lang="en-US" sz="1400" kern="100" dirty="0">
                          <a:effectLst/>
                        </a:rPr>
                        <a:t>FNAL?</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527176251"/>
                  </a:ext>
                </a:extLst>
              </a:tr>
            </a:tbl>
          </a:graphicData>
        </a:graphic>
      </p:graphicFrame>
      <p:sp>
        <p:nvSpPr>
          <p:cNvPr id="7" name="Footer Placeholder 4">
            <a:extLst>
              <a:ext uri="{FF2B5EF4-FFF2-40B4-BE49-F238E27FC236}">
                <a16:creationId xmlns:a16="http://schemas.microsoft.com/office/drawing/2014/main" id="{9B282969-922C-9262-6DF7-4261709667AA}"/>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spTree>
    <p:extLst>
      <p:ext uri="{BB962C8B-B14F-4D97-AF65-F5344CB8AC3E}">
        <p14:creationId xmlns:p14="http://schemas.microsoft.com/office/powerpoint/2010/main" val="3832129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D0E6-8D3D-B52C-A0B9-AF77C7D61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A67BC-5D6D-2176-7F46-A3D8CA10D894}"/>
              </a:ext>
            </a:extLst>
          </p:cNvPr>
          <p:cNvSpPr>
            <a:spLocks noGrp="1"/>
          </p:cNvSpPr>
          <p:nvPr>
            <p:ph type="title"/>
          </p:nvPr>
        </p:nvSpPr>
        <p:spPr/>
        <p:txBody>
          <a:bodyPr>
            <a:normAutofit/>
          </a:bodyPr>
          <a:lstStyle/>
          <a:p>
            <a:r>
              <a:rPr lang="en-US" sz="4000" b="1" dirty="0">
                <a:solidFill>
                  <a:srgbClr val="F2682A"/>
                </a:solidFill>
              </a:rPr>
              <a:t>KLOE Magnet FFS</a:t>
            </a:r>
          </a:p>
        </p:txBody>
      </p:sp>
      <p:graphicFrame>
        <p:nvGraphicFramePr>
          <p:cNvPr id="4" name="Content Placeholder 3">
            <a:extLst>
              <a:ext uri="{FF2B5EF4-FFF2-40B4-BE49-F238E27FC236}">
                <a16:creationId xmlns:a16="http://schemas.microsoft.com/office/drawing/2014/main" id="{DF4AD783-25C6-A659-BC86-4884C5313E4B}"/>
              </a:ext>
            </a:extLst>
          </p:cNvPr>
          <p:cNvGraphicFramePr>
            <a:graphicFrameLocks noGrp="1"/>
          </p:cNvGraphicFramePr>
          <p:nvPr>
            <p:ph idx="1"/>
            <p:extLst>
              <p:ext uri="{D42A27DB-BD31-4B8C-83A1-F6EECF244321}">
                <p14:modId xmlns:p14="http://schemas.microsoft.com/office/powerpoint/2010/main" val="1241724774"/>
              </p:ext>
            </p:extLst>
          </p:nvPr>
        </p:nvGraphicFramePr>
        <p:xfrm>
          <a:off x="565150" y="1322229"/>
          <a:ext cx="10699749" cy="4175760"/>
        </p:xfrm>
        <a:graphic>
          <a:graphicData uri="http://schemas.openxmlformats.org/drawingml/2006/table">
            <a:tbl>
              <a:tblPr firstRow="1" firstCol="1" bandRow="1">
                <a:tableStyleId>{5C22544A-7EE6-4342-B048-85BDC9FD1C3A}</a:tableStyleId>
              </a:tblPr>
              <a:tblGrid>
                <a:gridCol w="8293100">
                  <a:extLst>
                    <a:ext uri="{9D8B030D-6E8A-4147-A177-3AD203B41FA5}">
                      <a16:colId xmlns:a16="http://schemas.microsoft.com/office/drawing/2014/main" val="3328072191"/>
                    </a:ext>
                  </a:extLst>
                </a:gridCol>
                <a:gridCol w="2406649">
                  <a:extLst>
                    <a:ext uri="{9D8B030D-6E8A-4147-A177-3AD203B41FA5}">
                      <a16:colId xmlns:a16="http://schemas.microsoft.com/office/drawing/2014/main" val="1695706054"/>
                    </a:ext>
                  </a:extLst>
                </a:gridCol>
              </a:tblGrid>
              <a:tr h="260146">
                <a:tc>
                  <a:txBody>
                    <a:bodyPr/>
                    <a:lstStyle/>
                    <a:p>
                      <a:pPr algn="just">
                        <a:spcBef>
                          <a:spcPts val="1800"/>
                        </a:spcBef>
                        <a:spcAft>
                          <a:spcPts val="1800"/>
                        </a:spcAft>
                      </a:pPr>
                      <a:r>
                        <a:rPr lang="en-GB" sz="1400" kern="100">
                          <a:effectLst/>
                        </a:rPr>
                        <a:t>Compensatory measure</a:t>
                      </a:r>
                      <a:endParaRPr lang="en-IT" sz="14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spcBef>
                          <a:spcPts val="1800"/>
                        </a:spcBef>
                        <a:spcAft>
                          <a:spcPts val="1800"/>
                        </a:spcAft>
                      </a:pPr>
                      <a:r>
                        <a:rPr lang="en-US" sz="1400" kern="100" dirty="0">
                          <a:effectLst/>
                        </a:rPr>
                        <a:t>Owner/Note</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2745424743"/>
                  </a:ext>
                </a:extLst>
              </a:tr>
              <a:tr h="1352759">
                <a:tc>
                  <a:txBody>
                    <a:bodyPr/>
                    <a:lstStyle/>
                    <a:p>
                      <a:pPr algn="just">
                        <a:spcBef>
                          <a:spcPts val="1800"/>
                        </a:spcBef>
                        <a:spcAft>
                          <a:spcPts val="1800"/>
                        </a:spcAft>
                      </a:pPr>
                      <a:r>
                        <a:rPr lang="en-GB" sz="1400" kern="100" dirty="0">
                          <a:effectLst/>
                        </a:rPr>
                        <a:t>C7 - Perform radiographic examinations ( RT) o r ultrasonic (shear w </a:t>
                      </a:r>
                      <a:r>
                        <a:rPr lang="en-GB" sz="1400" kern="100" dirty="0" err="1">
                          <a:effectLst/>
                        </a:rPr>
                        <a:t>ave</a:t>
                      </a:r>
                      <a:r>
                        <a:rPr lang="en-GB" sz="1400" kern="100" dirty="0">
                          <a:effectLst/>
                        </a:rPr>
                        <a:t> U T) o f t he f </a:t>
                      </a:r>
                      <a:r>
                        <a:rPr lang="en-GB" sz="1400" kern="100" dirty="0" err="1">
                          <a:effectLst/>
                        </a:rPr>
                        <a:t>ollowing</a:t>
                      </a:r>
                      <a:r>
                        <a:rPr lang="en-GB" sz="1400" kern="100" dirty="0">
                          <a:effectLst/>
                        </a:rPr>
                        <a:t> welds: 3 random accessible welds in the SS pipe; 3 random accessible welds in the AL pipe; all accessible bi-metallic SS-AL welds; 3 random accessible locations on the inner and the outer vacuum cases; 3 random accessible locations on the He vessel. Use instructions and requirements per ASME (BPVC Section V and B31.3) or PED (EN13445 and EN13480). If the criteria of ASME B31.3 Chapter VI Para.340 applied, do not permit any incomplete penetration (where B31.3 would permit some) as they may indicate poor argon or helium purging of the first pass of the SS welds and even AL welds.</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a:spcBef>
                          <a:spcPts val="1800"/>
                        </a:spcBef>
                        <a:spcAft>
                          <a:spcPts val="1800"/>
                        </a:spcAft>
                      </a:pPr>
                      <a:r>
                        <a:rPr lang="en-US" sz="1400" kern="100" dirty="0">
                          <a:effectLst/>
                        </a:rPr>
                        <a:t>CND Control (after the test)</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2021895668"/>
                  </a:ext>
                </a:extLst>
              </a:tr>
              <a:tr h="442248">
                <a:tc>
                  <a:txBody>
                    <a:bodyPr/>
                    <a:lstStyle/>
                    <a:p>
                      <a:pPr algn="just">
                        <a:spcBef>
                          <a:spcPts val="1800"/>
                        </a:spcBef>
                        <a:spcAft>
                          <a:spcPts val="1800"/>
                        </a:spcAft>
                      </a:pPr>
                      <a:r>
                        <a:rPr lang="en-GB" sz="1400" kern="100" dirty="0">
                          <a:effectLst/>
                        </a:rPr>
                        <a:t>C8 – perform a pressure test for each pipe segment using 1.1 x design pressure. This is accomplished by test 1 (see above) or by the test done after cooldown &amp; warmup if any welds require repairs.</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a:spcBef>
                          <a:spcPts val="1800"/>
                        </a:spcBef>
                        <a:spcAft>
                          <a:spcPts val="1800"/>
                        </a:spcAft>
                      </a:pPr>
                      <a:r>
                        <a:rPr lang="en-US" sz="1400" kern="100" dirty="0" err="1">
                          <a:effectLst/>
                        </a:rPr>
                        <a:t>Cryosystem</a:t>
                      </a:r>
                      <a:r>
                        <a:rPr lang="en-US" sz="1400" kern="100" dirty="0">
                          <a:effectLst/>
                        </a:rPr>
                        <a:t> </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1324857085"/>
                  </a:ext>
                </a:extLst>
              </a:tr>
              <a:tr h="442248">
                <a:tc>
                  <a:txBody>
                    <a:bodyPr/>
                    <a:lstStyle/>
                    <a:p>
                      <a:pPr algn="just">
                        <a:spcBef>
                          <a:spcPts val="1800"/>
                        </a:spcBef>
                        <a:spcAft>
                          <a:spcPts val="1800"/>
                        </a:spcAft>
                      </a:pPr>
                      <a:r>
                        <a:rPr lang="en-GB" sz="1400" kern="100" dirty="0">
                          <a:effectLst/>
                        </a:rPr>
                        <a:t>C9 – perform a pressure test for helium vessel using 1.1 x design pressure. This is accomplished by test 1 (see above) or by the test done after cooldown &amp; warmup if any welds require repairs.</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a:spcBef>
                          <a:spcPts val="1800"/>
                        </a:spcBef>
                        <a:spcAft>
                          <a:spcPts val="1800"/>
                        </a:spcAft>
                      </a:pPr>
                      <a:r>
                        <a:rPr lang="en-US" sz="1400" kern="100">
                          <a:effectLst/>
                        </a:rPr>
                        <a:t>Cryosystem</a:t>
                      </a:r>
                      <a:endParaRPr lang="en-IT" sz="1400" kern="10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283221885"/>
                  </a:ext>
                </a:extLst>
              </a:tr>
              <a:tr h="442248">
                <a:tc>
                  <a:txBody>
                    <a:bodyPr/>
                    <a:lstStyle/>
                    <a:p>
                      <a:pPr algn="just">
                        <a:spcBef>
                          <a:spcPts val="1800"/>
                        </a:spcBef>
                        <a:spcAft>
                          <a:spcPts val="1800"/>
                        </a:spcAft>
                      </a:pPr>
                      <a:r>
                        <a:rPr lang="en-GB" sz="1400" kern="100" dirty="0">
                          <a:effectLst/>
                        </a:rPr>
                        <a:t>C10 – perform a sensitive leak test for all pressure piping circuits and helium vessel. This is accomplished by test 1 (see above) or by the test done after cooldown &amp; warmup or if any welds require repairs.</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a:spcBef>
                          <a:spcPts val="1800"/>
                        </a:spcBef>
                        <a:spcAft>
                          <a:spcPts val="1800"/>
                        </a:spcAft>
                      </a:pPr>
                      <a:r>
                        <a:rPr lang="en-US" sz="1400" kern="100">
                          <a:effectLst/>
                        </a:rPr>
                        <a:t>Cryosystem</a:t>
                      </a:r>
                      <a:endParaRPr lang="en-IT" sz="1400" kern="10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1748655010"/>
                  </a:ext>
                </a:extLst>
              </a:tr>
              <a:tr h="624350">
                <a:tc>
                  <a:txBody>
                    <a:bodyPr/>
                    <a:lstStyle/>
                    <a:p>
                      <a:pPr algn="just">
                        <a:spcBef>
                          <a:spcPts val="1800"/>
                        </a:spcBef>
                        <a:spcAft>
                          <a:spcPts val="1800"/>
                        </a:spcAft>
                      </a:pPr>
                      <a:r>
                        <a:rPr lang="en-GB" sz="1400" kern="100">
                          <a:effectLst/>
                        </a:rPr>
                        <a:t>C11 - If the PMI results under C1 are satisfactory (confirming the SS and AL alloys), no need for tensile testing. If the PMI results are not satisfactory, the root cause and extent of the material issue needs to be established, and remediation actions implemented accordingly.</a:t>
                      </a:r>
                      <a:endParaRPr lang="en-IT" sz="1400" kern="10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a:spcBef>
                          <a:spcPts val="1800"/>
                        </a:spcBef>
                        <a:spcAft>
                          <a:spcPts val="1800"/>
                        </a:spcAft>
                      </a:pPr>
                      <a:r>
                        <a:rPr lang="it-IT" sz="1400" kern="100" dirty="0">
                          <a:effectLst/>
                          <a:latin typeface="Aptos" panose="020B0004020202020204" pitchFamily="34" charset="0"/>
                          <a:ea typeface="Aptos" panose="020B0004020202020204" pitchFamily="34" charset="0"/>
                          <a:cs typeface="Times New Roman" panose="02020603050405020304" pitchFamily="18" charset="0"/>
                        </a:rPr>
                        <a:t>TBD</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4241570954"/>
                  </a:ext>
                </a:extLst>
              </a:tr>
            </a:tbl>
          </a:graphicData>
        </a:graphic>
      </p:graphicFrame>
      <p:sp>
        <p:nvSpPr>
          <p:cNvPr id="7" name="Footer Placeholder 4">
            <a:extLst>
              <a:ext uri="{FF2B5EF4-FFF2-40B4-BE49-F238E27FC236}">
                <a16:creationId xmlns:a16="http://schemas.microsoft.com/office/drawing/2014/main" id="{37BA6596-A1FC-DEE9-ADED-782416FDF325}"/>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spTree>
    <p:extLst>
      <p:ext uri="{BB962C8B-B14F-4D97-AF65-F5344CB8AC3E}">
        <p14:creationId xmlns:p14="http://schemas.microsoft.com/office/powerpoint/2010/main" val="1573977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11DB6-4F29-A57A-B3D6-BC0638246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47088-39BD-CC1A-4CEE-39006326836E}"/>
              </a:ext>
            </a:extLst>
          </p:cNvPr>
          <p:cNvSpPr>
            <a:spLocks noGrp="1"/>
          </p:cNvSpPr>
          <p:nvPr>
            <p:ph type="title"/>
          </p:nvPr>
        </p:nvSpPr>
        <p:spPr/>
        <p:txBody>
          <a:bodyPr>
            <a:normAutofit/>
          </a:bodyPr>
          <a:lstStyle/>
          <a:p>
            <a:r>
              <a:rPr lang="en-US" sz="4000" b="1" dirty="0">
                <a:solidFill>
                  <a:srgbClr val="F2682A"/>
                </a:solidFill>
              </a:rPr>
              <a:t>KLOE Magnet FFS</a:t>
            </a:r>
          </a:p>
        </p:txBody>
      </p:sp>
      <p:graphicFrame>
        <p:nvGraphicFramePr>
          <p:cNvPr id="4" name="Content Placeholder 3">
            <a:extLst>
              <a:ext uri="{FF2B5EF4-FFF2-40B4-BE49-F238E27FC236}">
                <a16:creationId xmlns:a16="http://schemas.microsoft.com/office/drawing/2014/main" id="{A465E375-8203-5A3C-0BAA-94D0167F8BBB}"/>
              </a:ext>
            </a:extLst>
          </p:cNvPr>
          <p:cNvGraphicFramePr>
            <a:graphicFrameLocks noGrp="1"/>
          </p:cNvGraphicFramePr>
          <p:nvPr>
            <p:ph idx="1"/>
            <p:extLst>
              <p:ext uri="{D42A27DB-BD31-4B8C-83A1-F6EECF244321}">
                <p14:modId xmlns:p14="http://schemas.microsoft.com/office/powerpoint/2010/main" val="3706348417"/>
              </p:ext>
            </p:extLst>
          </p:nvPr>
        </p:nvGraphicFramePr>
        <p:xfrm>
          <a:off x="654051" y="1411129"/>
          <a:ext cx="10699749" cy="4865566"/>
        </p:xfrm>
        <a:graphic>
          <a:graphicData uri="http://schemas.openxmlformats.org/drawingml/2006/table">
            <a:tbl>
              <a:tblPr firstRow="1" firstCol="1" bandRow="1">
                <a:tableStyleId>{5C22544A-7EE6-4342-B048-85BDC9FD1C3A}</a:tableStyleId>
              </a:tblPr>
              <a:tblGrid>
                <a:gridCol w="8051800">
                  <a:extLst>
                    <a:ext uri="{9D8B030D-6E8A-4147-A177-3AD203B41FA5}">
                      <a16:colId xmlns:a16="http://schemas.microsoft.com/office/drawing/2014/main" val="3328072191"/>
                    </a:ext>
                  </a:extLst>
                </a:gridCol>
                <a:gridCol w="2647949">
                  <a:extLst>
                    <a:ext uri="{9D8B030D-6E8A-4147-A177-3AD203B41FA5}">
                      <a16:colId xmlns:a16="http://schemas.microsoft.com/office/drawing/2014/main" val="1695706054"/>
                    </a:ext>
                  </a:extLst>
                </a:gridCol>
              </a:tblGrid>
              <a:tr h="273456">
                <a:tc>
                  <a:txBody>
                    <a:bodyPr/>
                    <a:lstStyle/>
                    <a:p>
                      <a:pPr algn="just">
                        <a:spcBef>
                          <a:spcPts val="1200"/>
                        </a:spcBef>
                        <a:spcAft>
                          <a:spcPts val="1200"/>
                        </a:spcAft>
                      </a:pPr>
                      <a:r>
                        <a:rPr lang="en-GB" sz="1800" kern="100" dirty="0">
                          <a:effectLst/>
                        </a:rPr>
                        <a:t>Periodic inspection</a:t>
                      </a:r>
                      <a:endParaRPr lang="en-IT"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tc>
                  <a:txBody>
                    <a:bodyPr/>
                    <a:lstStyle/>
                    <a:p>
                      <a:pPr>
                        <a:spcBef>
                          <a:spcPts val="1200"/>
                        </a:spcBef>
                        <a:spcAft>
                          <a:spcPts val="1200"/>
                        </a:spcAft>
                      </a:pPr>
                      <a:r>
                        <a:rPr lang="en-US" sz="1800" kern="100" dirty="0">
                          <a:effectLst/>
                        </a:rPr>
                        <a:t>Owner/</a:t>
                      </a:r>
                      <a:r>
                        <a:rPr lang="en-US" sz="1800" kern="100" dirty="0" err="1">
                          <a:effectLst/>
                        </a:rPr>
                        <a:t>Notse</a:t>
                      </a:r>
                      <a:endParaRPr lang="en-IT"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extLst>
                  <a:ext uri="{0D108BD9-81ED-4DB2-BD59-A6C34878D82A}">
                    <a16:rowId xmlns:a16="http://schemas.microsoft.com/office/drawing/2014/main" val="2745424743"/>
                  </a:ext>
                </a:extLst>
              </a:tr>
              <a:tr h="1548863">
                <a:tc>
                  <a:txBody>
                    <a:bodyPr/>
                    <a:lstStyle/>
                    <a:p>
                      <a:pPr algn="just">
                        <a:spcBef>
                          <a:spcPts val="1800"/>
                        </a:spcBef>
                        <a:spcAft>
                          <a:spcPts val="1800"/>
                        </a:spcAft>
                      </a:pPr>
                      <a:r>
                        <a:rPr lang="en-GB" sz="1400" kern="100">
                          <a:effectLst/>
                        </a:rPr>
                        <a:t>F1 - At the first outage, when the He vessel is accessible and at ambient temperature, the same welds as were examined in Section 7.4, should be re-examined using the same technique. </a:t>
                      </a:r>
                      <a:r>
                        <a:rPr lang="en-GB" sz="1400" kern="100" dirty="0">
                          <a:effectLst/>
                        </a:rPr>
                        <a:t>Once the results of in-service inspections (NDE) are obtained, they shall be evaluated in accordance with the API 579-1/ASME FFS-1 “Fitness-for-Service” standard.</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tc>
                  <a:txBody>
                    <a:bodyPr/>
                    <a:lstStyle/>
                    <a:p>
                      <a:pPr>
                        <a:spcBef>
                          <a:spcPts val="600"/>
                        </a:spcBef>
                        <a:spcAft>
                          <a:spcPts val="600"/>
                        </a:spcAft>
                      </a:pPr>
                      <a:r>
                        <a:rPr lang="en-US" sz="1400" kern="100" dirty="0">
                          <a:effectLst/>
                        </a:rPr>
                        <a:t>C1-C2 can be performed only after test at LNF (at the first outage)</a:t>
                      </a:r>
                      <a:endParaRPr lang="en-IT" sz="1400" kern="100" dirty="0">
                        <a:effectLst/>
                      </a:endParaRPr>
                    </a:p>
                    <a:p>
                      <a:pPr marL="342900" lvl="0" indent="-342900">
                        <a:spcBef>
                          <a:spcPts val="600"/>
                        </a:spcBef>
                        <a:spcAft>
                          <a:spcPts val="600"/>
                        </a:spcAft>
                        <a:buFont typeface="Symbol" pitchFamily="2" charset="2"/>
                        <a:buChar char=""/>
                      </a:pPr>
                      <a:r>
                        <a:rPr lang="en-US" sz="1400" kern="100" dirty="0">
                          <a:effectLst/>
                        </a:rPr>
                        <a:t>Welds examination CND Control</a:t>
                      </a:r>
                      <a:endParaRPr lang="en-IT" sz="1400" kern="100" dirty="0">
                        <a:effectLst/>
                      </a:endParaRPr>
                    </a:p>
                    <a:p>
                      <a:pPr marL="342900" lvl="0" indent="-342900">
                        <a:spcBef>
                          <a:spcPts val="600"/>
                        </a:spcBef>
                        <a:spcAft>
                          <a:spcPts val="600"/>
                        </a:spcAft>
                        <a:buFont typeface="Symbol" pitchFamily="2" charset="2"/>
                        <a:buChar char=""/>
                      </a:pPr>
                      <a:r>
                        <a:rPr lang="en-US" sz="1400" kern="100" dirty="0">
                          <a:effectLst/>
                        </a:rPr>
                        <a:t>Results evaluation FNAL</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extLst>
                  <a:ext uri="{0D108BD9-81ED-4DB2-BD59-A6C34878D82A}">
                    <a16:rowId xmlns:a16="http://schemas.microsoft.com/office/drawing/2014/main" val="1207197515"/>
                  </a:ext>
                </a:extLst>
              </a:tr>
              <a:tr h="1548863">
                <a:tc>
                  <a:txBody>
                    <a:bodyPr/>
                    <a:lstStyle/>
                    <a:p>
                      <a:pPr algn="just">
                        <a:spcBef>
                          <a:spcPts val="1800"/>
                        </a:spcBef>
                        <a:spcAft>
                          <a:spcPts val="1800"/>
                        </a:spcAft>
                      </a:pPr>
                      <a:r>
                        <a:rPr lang="en-US" sz="1400" kern="100" dirty="0">
                          <a:effectLst/>
                        </a:rPr>
                        <a:t>F2 - When the He vessel is accessible and at ambient temperature, the same welds as were examined in Section 7.4, should be re-examined using the same RT technique.</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tc>
                  <a:txBody>
                    <a:bodyPr/>
                    <a:lstStyle/>
                    <a:p>
                      <a:pPr>
                        <a:spcBef>
                          <a:spcPts val="600"/>
                        </a:spcBef>
                        <a:spcAft>
                          <a:spcPts val="600"/>
                        </a:spcAft>
                      </a:pPr>
                      <a:r>
                        <a:rPr lang="en-US" sz="1400" kern="100" dirty="0">
                          <a:effectLst/>
                        </a:rPr>
                        <a:t>C1- C2 can be performed only after test at LNF (at the first outage)</a:t>
                      </a:r>
                      <a:endParaRPr lang="en-IT" sz="1400" kern="100" dirty="0">
                        <a:effectLst/>
                      </a:endParaRPr>
                    </a:p>
                    <a:p>
                      <a:pPr marL="342900" lvl="0" indent="-342900">
                        <a:spcBef>
                          <a:spcPts val="600"/>
                        </a:spcBef>
                        <a:spcAft>
                          <a:spcPts val="600"/>
                        </a:spcAft>
                        <a:buFont typeface="Symbol" pitchFamily="2" charset="2"/>
                        <a:buChar char=""/>
                      </a:pPr>
                      <a:r>
                        <a:rPr lang="en-US" sz="1400" kern="100" dirty="0">
                          <a:effectLst/>
                        </a:rPr>
                        <a:t>Welds examination CND Control</a:t>
                      </a:r>
                      <a:endParaRPr lang="en-IT" sz="1400" kern="100" dirty="0">
                        <a:effectLst/>
                      </a:endParaRPr>
                    </a:p>
                    <a:p>
                      <a:pPr marL="342900" lvl="0" indent="-342900">
                        <a:spcBef>
                          <a:spcPts val="600"/>
                        </a:spcBef>
                        <a:spcAft>
                          <a:spcPts val="600"/>
                        </a:spcAft>
                        <a:buFont typeface="Symbol" pitchFamily="2" charset="2"/>
                        <a:buChar char=""/>
                      </a:pPr>
                      <a:r>
                        <a:rPr lang="en-US" sz="1400" kern="100" dirty="0">
                          <a:effectLst/>
                        </a:rPr>
                        <a:t>Results evaluation FNAL</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extLst>
                  <a:ext uri="{0D108BD9-81ED-4DB2-BD59-A6C34878D82A}">
                    <a16:rowId xmlns:a16="http://schemas.microsoft.com/office/drawing/2014/main" val="237705172"/>
                  </a:ext>
                </a:extLst>
              </a:tr>
              <a:tr h="638065">
                <a:tc>
                  <a:txBody>
                    <a:bodyPr/>
                    <a:lstStyle/>
                    <a:p>
                      <a:pPr algn="just">
                        <a:spcBef>
                          <a:spcPts val="1800"/>
                        </a:spcBef>
                        <a:spcAft>
                          <a:spcPts val="1800"/>
                        </a:spcAft>
                      </a:pPr>
                      <a:r>
                        <a:rPr lang="en-GB" sz="1400" kern="100" dirty="0">
                          <a:effectLst/>
                        </a:rPr>
                        <a:t>F3 - Periodically perform a sensitive leak test, such as He leak test in accordance with ASME Boiler and Pressure Vessel Code Section V Part 10. The periodicity to be established by Fermi Lab depending on the accessibility of the pipes and vessel for leak testing.</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tc>
                  <a:txBody>
                    <a:bodyPr/>
                    <a:lstStyle/>
                    <a:p>
                      <a:pPr>
                        <a:spcBef>
                          <a:spcPts val="600"/>
                        </a:spcBef>
                        <a:spcAft>
                          <a:spcPts val="600"/>
                        </a:spcAft>
                      </a:pPr>
                      <a:r>
                        <a:rPr lang="en-US" sz="1400" kern="100" dirty="0">
                          <a:effectLst/>
                        </a:rPr>
                        <a:t>FNAL</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extLst>
                  <a:ext uri="{0D108BD9-81ED-4DB2-BD59-A6C34878D82A}">
                    <a16:rowId xmlns:a16="http://schemas.microsoft.com/office/drawing/2014/main" val="2412385879"/>
                  </a:ext>
                </a:extLst>
              </a:tr>
              <a:tr h="425377">
                <a:tc>
                  <a:txBody>
                    <a:bodyPr/>
                    <a:lstStyle/>
                    <a:p>
                      <a:pPr algn="just">
                        <a:spcBef>
                          <a:spcPts val="1800"/>
                        </a:spcBef>
                        <a:spcAft>
                          <a:spcPts val="1800"/>
                        </a:spcAft>
                      </a:pPr>
                      <a:r>
                        <a:rPr lang="en-GB" sz="1400" kern="100">
                          <a:effectLst/>
                        </a:rPr>
                        <a:t>F4 - Leak tightness and operability of valves should be tested periodically at a scheduled established by Fermi Lab.</a:t>
                      </a:r>
                      <a:endParaRPr lang="en-IT" sz="1400" kern="10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tc>
                  <a:txBody>
                    <a:bodyPr/>
                    <a:lstStyle/>
                    <a:p>
                      <a:pPr>
                        <a:spcBef>
                          <a:spcPts val="600"/>
                        </a:spcBef>
                        <a:spcAft>
                          <a:spcPts val="600"/>
                        </a:spcAft>
                      </a:pPr>
                      <a:r>
                        <a:rPr lang="en-US" sz="1400" kern="100" dirty="0">
                          <a:effectLst/>
                        </a:rPr>
                        <a:t>FNAL</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extLst>
                  <a:ext uri="{0D108BD9-81ED-4DB2-BD59-A6C34878D82A}">
                    <a16:rowId xmlns:a16="http://schemas.microsoft.com/office/drawing/2014/main" val="964034950"/>
                  </a:ext>
                </a:extLst>
              </a:tr>
              <a:tr h="425377">
                <a:tc>
                  <a:txBody>
                    <a:bodyPr/>
                    <a:lstStyle/>
                    <a:p>
                      <a:pPr algn="just">
                        <a:spcBef>
                          <a:spcPts val="1800"/>
                        </a:spcBef>
                        <a:spcAft>
                          <a:spcPts val="1800"/>
                        </a:spcAft>
                      </a:pPr>
                      <a:r>
                        <a:rPr lang="en-GB" sz="1400" kern="100">
                          <a:effectLst/>
                        </a:rPr>
                        <a:t>F5 - Safety relief valves should be tested or replaced periodically as recommended by the valve manufacturer.</a:t>
                      </a:r>
                      <a:endParaRPr lang="en-IT" sz="1400" kern="10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tc>
                  <a:txBody>
                    <a:bodyPr/>
                    <a:lstStyle/>
                    <a:p>
                      <a:pPr>
                        <a:spcBef>
                          <a:spcPts val="600"/>
                        </a:spcBef>
                        <a:spcAft>
                          <a:spcPts val="600"/>
                        </a:spcAft>
                      </a:pPr>
                      <a:r>
                        <a:rPr lang="en-US" sz="1400" kern="100" dirty="0">
                          <a:effectLst/>
                        </a:rPr>
                        <a:t>FNAL</a:t>
                      </a:r>
                      <a:endParaRPr lang="en-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753" marR="28753" marT="0" marB="0" anchor="ctr"/>
                </a:tc>
                <a:extLst>
                  <a:ext uri="{0D108BD9-81ED-4DB2-BD59-A6C34878D82A}">
                    <a16:rowId xmlns:a16="http://schemas.microsoft.com/office/drawing/2014/main" val="1961202159"/>
                  </a:ext>
                </a:extLst>
              </a:tr>
            </a:tbl>
          </a:graphicData>
        </a:graphic>
      </p:graphicFrame>
      <p:sp>
        <p:nvSpPr>
          <p:cNvPr id="7" name="Footer Placeholder 4">
            <a:extLst>
              <a:ext uri="{FF2B5EF4-FFF2-40B4-BE49-F238E27FC236}">
                <a16:creationId xmlns:a16="http://schemas.microsoft.com/office/drawing/2014/main" id="{111B3EFD-CF7C-35C1-8B78-FCE23D18AA0F}"/>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spTree>
    <p:extLst>
      <p:ext uri="{BB962C8B-B14F-4D97-AF65-F5344CB8AC3E}">
        <p14:creationId xmlns:p14="http://schemas.microsoft.com/office/powerpoint/2010/main" val="389118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3A225-FE64-CFCC-95EA-BF474867E1B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A1FAC0-3FC0-067B-7236-3FF3BE2AC074}"/>
              </a:ext>
            </a:extLst>
          </p:cNvPr>
          <p:cNvSpPr>
            <a:spLocks noGrp="1"/>
          </p:cNvSpPr>
          <p:nvPr>
            <p:ph type="ftr" sz="quarter" idx="11"/>
          </p:nvPr>
        </p:nvSpPr>
        <p:spPr>
          <a:xfrm>
            <a:off x="1981200" y="6383727"/>
            <a:ext cx="4114800" cy="365125"/>
          </a:xfrm>
        </p:spPr>
        <p:txBody>
          <a:bodyPr/>
          <a:lstStyle/>
          <a:p>
            <a:r>
              <a:rPr lang="en-US" dirty="0"/>
              <a:t>G. Delle Monache  </a:t>
            </a:r>
            <a:r>
              <a:rPr lang="en-US" dirty="0" err="1"/>
              <a:t>Meeeting</a:t>
            </a:r>
            <a:r>
              <a:rPr lang="en-US" dirty="0"/>
              <a:t> 2025 DUNE Italia</a:t>
            </a:r>
          </a:p>
        </p:txBody>
      </p:sp>
      <p:sp>
        <p:nvSpPr>
          <p:cNvPr id="4" name="TextBox 3">
            <a:extLst>
              <a:ext uri="{FF2B5EF4-FFF2-40B4-BE49-F238E27FC236}">
                <a16:creationId xmlns:a16="http://schemas.microsoft.com/office/drawing/2014/main" id="{F0C509E9-7E44-6961-9899-30A9AAAC9C59}"/>
              </a:ext>
            </a:extLst>
          </p:cNvPr>
          <p:cNvSpPr txBox="1"/>
          <p:nvPr/>
        </p:nvSpPr>
        <p:spPr>
          <a:xfrm>
            <a:off x="11584270" y="5912746"/>
            <a:ext cx="184731" cy="369332"/>
          </a:xfrm>
          <a:prstGeom prst="rect">
            <a:avLst/>
          </a:prstGeom>
          <a:noFill/>
        </p:spPr>
        <p:txBody>
          <a:bodyPr wrap="none" rtlCol="0">
            <a:spAutoFit/>
          </a:bodyPr>
          <a:lstStyle/>
          <a:p>
            <a:endParaRPr lang="en-IT" dirty="0"/>
          </a:p>
        </p:txBody>
      </p:sp>
      <p:sp>
        <p:nvSpPr>
          <p:cNvPr id="6" name="TextBox 5">
            <a:extLst>
              <a:ext uri="{FF2B5EF4-FFF2-40B4-BE49-F238E27FC236}">
                <a16:creationId xmlns:a16="http://schemas.microsoft.com/office/drawing/2014/main" id="{15D9BAD4-A190-47A0-2445-36BBDE428612}"/>
              </a:ext>
            </a:extLst>
          </p:cNvPr>
          <p:cNvSpPr txBox="1"/>
          <p:nvPr/>
        </p:nvSpPr>
        <p:spPr>
          <a:xfrm>
            <a:off x="3047065" y="2460362"/>
            <a:ext cx="6097870" cy="2585323"/>
          </a:xfrm>
          <a:prstGeom prst="rect">
            <a:avLst/>
          </a:prstGeom>
          <a:noFill/>
        </p:spPr>
        <p:txBody>
          <a:bodyPr wrap="square">
            <a:spAutoFit/>
          </a:bodyPr>
          <a:lstStyle/>
          <a:p>
            <a:pPr algn="ctr"/>
            <a:r>
              <a:rPr lang="en-US" sz="5400" dirty="0">
                <a:solidFill>
                  <a:srgbClr val="7CAED5"/>
                </a:solidFill>
              </a:rPr>
              <a:t>THANKS</a:t>
            </a:r>
          </a:p>
          <a:p>
            <a:endParaRPr lang="en-US" sz="5400" dirty="0">
              <a:solidFill>
                <a:srgbClr val="7CAED5"/>
              </a:solidFill>
            </a:endParaRPr>
          </a:p>
          <a:p>
            <a:pPr algn="ctr"/>
            <a:r>
              <a:rPr lang="en-US" sz="5400" dirty="0">
                <a:solidFill>
                  <a:srgbClr val="7CAED5"/>
                </a:solidFill>
              </a:rPr>
              <a:t>QUESTIONS?</a:t>
            </a:r>
            <a:endParaRPr lang="en-IT" sz="5400" dirty="0"/>
          </a:p>
        </p:txBody>
      </p:sp>
    </p:spTree>
    <p:extLst>
      <p:ext uri="{BB962C8B-B14F-4D97-AF65-F5344CB8AC3E}">
        <p14:creationId xmlns:p14="http://schemas.microsoft.com/office/powerpoint/2010/main" val="921441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16CB1-F265-B414-98EF-C554392646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FF5CB-5F81-D219-0BE4-2E702B45F668}"/>
              </a:ext>
            </a:extLst>
          </p:cNvPr>
          <p:cNvSpPr>
            <a:spLocks noGrp="1"/>
          </p:cNvSpPr>
          <p:nvPr>
            <p:ph type="title"/>
          </p:nvPr>
        </p:nvSpPr>
        <p:spPr>
          <a:xfrm>
            <a:off x="1333547" y="1004157"/>
            <a:ext cx="9524906" cy="728291"/>
          </a:xfrm>
        </p:spPr>
        <p:txBody>
          <a:bodyPr anchor="b">
            <a:normAutofit/>
          </a:bodyPr>
          <a:lstStyle/>
          <a:p>
            <a:pPr algn="ctr"/>
            <a:r>
              <a:rPr lang="en-US" sz="4200" b="1" dirty="0">
                <a:solidFill>
                  <a:srgbClr val="7CAED5"/>
                </a:solidFill>
              </a:rPr>
              <a:t>SPARES</a:t>
            </a:r>
          </a:p>
        </p:txBody>
      </p:sp>
      <p:sp>
        <p:nvSpPr>
          <p:cNvPr id="3" name="Footer Placeholder 2">
            <a:extLst>
              <a:ext uri="{FF2B5EF4-FFF2-40B4-BE49-F238E27FC236}">
                <a16:creationId xmlns:a16="http://schemas.microsoft.com/office/drawing/2014/main" id="{2B411C48-0E9B-FDBA-0B93-4293FC6C0B06}"/>
              </a:ext>
            </a:extLst>
          </p:cNvPr>
          <p:cNvSpPr>
            <a:spLocks noGrp="1"/>
          </p:cNvSpPr>
          <p:nvPr>
            <p:ph type="ftr" sz="quarter" idx="11"/>
          </p:nvPr>
        </p:nvSpPr>
        <p:spPr>
          <a:xfrm>
            <a:off x="1981200" y="6383727"/>
            <a:ext cx="4114800" cy="365125"/>
          </a:xfrm>
        </p:spPr>
        <p:txBody>
          <a:bodyPr/>
          <a:lstStyle/>
          <a:p>
            <a:r>
              <a:rPr lang="en-US" dirty="0"/>
              <a:t>G. Delle Monache  </a:t>
            </a:r>
            <a:r>
              <a:rPr lang="en-US" dirty="0" err="1"/>
              <a:t>Meeeting</a:t>
            </a:r>
            <a:r>
              <a:rPr lang="en-US" dirty="0"/>
              <a:t> 2025 DUNE Italia</a:t>
            </a:r>
          </a:p>
        </p:txBody>
      </p:sp>
      <p:pic>
        <p:nvPicPr>
          <p:cNvPr id="8" name="Picture 7" descr="A close-up of a yellow object&#10;&#10;Description automatically generated">
            <a:extLst>
              <a:ext uri="{FF2B5EF4-FFF2-40B4-BE49-F238E27FC236}">
                <a16:creationId xmlns:a16="http://schemas.microsoft.com/office/drawing/2014/main" id="{C62CC171-2611-AE88-CC72-E8F17C3414FE}"/>
              </a:ext>
            </a:extLst>
          </p:cNvPr>
          <p:cNvPicPr>
            <a:picLocks noChangeAspect="1"/>
          </p:cNvPicPr>
          <p:nvPr/>
        </p:nvPicPr>
        <p:blipFill>
          <a:blip r:embed="rId2"/>
          <a:srcRect l="505" r="614" b="1260"/>
          <a:stretch/>
        </p:blipFill>
        <p:spPr>
          <a:xfrm>
            <a:off x="1750262" y="2390660"/>
            <a:ext cx="9379613" cy="3565915"/>
          </a:xfrm>
          <a:prstGeom prst="rect">
            <a:avLst/>
          </a:prstGeom>
        </p:spPr>
      </p:pic>
      <p:sp>
        <p:nvSpPr>
          <p:cNvPr id="4" name="TextBox 3">
            <a:extLst>
              <a:ext uri="{FF2B5EF4-FFF2-40B4-BE49-F238E27FC236}">
                <a16:creationId xmlns:a16="http://schemas.microsoft.com/office/drawing/2014/main" id="{149E141C-0C63-3FEC-8A5B-0CD8F453BDD5}"/>
              </a:ext>
            </a:extLst>
          </p:cNvPr>
          <p:cNvSpPr txBox="1"/>
          <p:nvPr/>
        </p:nvSpPr>
        <p:spPr>
          <a:xfrm>
            <a:off x="11584270" y="5912746"/>
            <a:ext cx="184731" cy="369332"/>
          </a:xfrm>
          <a:prstGeom prst="rect">
            <a:avLst/>
          </a:prstGeom>
          <a:noFill/>
        </p:spPr>
        <p:txBody>
          <a:bodyPr wrap="none" rtlCol="0">
            <a:spAutoFit/>
          </a:bodyPr>
          <a:lstStyle/>
          <a:p>
            <a:endParaRPr lang="en-IT" dirty="0"/>
          </a:p>
        </p:txBody>
      </p:sp>
    </p:spTree>
    <p:extLst>
      <p:ext uri="{BB962C8B-B14F-4D97-AF65-F5344CB8AC3E}">
        <p14:creationId xmlns:p14="http://schemas.microsoft.com/office/powerpoint/2010/main" val="825832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1214B9-7399-EBA2-0626-0D8065A7FA74}"/>
              </a:ext>
            </a:extLst>
          </p:cNvPr>
          <p:cNvPicPr>
            <a:picLocks noChangeAspect="1"/>
          </p:cNvPicPr>
          <p:nvPr/>
        </p:nvPicPr>
        <p:blipFill rotWithShape="1">
          <a:blip r:embed="rId2"/>
          <a:srcRect l="1938" t="3680" r="1162" b="2700"/>
          <a:stretch/>
        </p:blipFill>
        <p:spPr>
          <a:xfrm>
            <a:off x="582420" y="320332"/>
            <a:ext cx="8672239" cy="6261234"/>
          </a:xfrm>
          <a:prstGeom prst="rect">
            <a:avLst/>
          </a:prstGeom>
        </p:spPr>
      </p:pic>
      <p:cxnSp>
        <p:nvCxnSpPr>
          <p:cNvPr id="14" name="Straight Connector 13">
            <a:extLst>
              <a:ext uri="{FF2B5EF4-FFF2-40B4-BE49-F238E27FC236}">
                <a16:creationId xmlns:a16="http://schemas.microsoft.com/office/drawing/2014/main" id="{DC1C25F1-E0F4-4B50-9DED-AEA9B38843FA}"/>
              </a:ext>
            </a:extLst>
          </p:cNvPr>
          <p:cNvCxnSpPr>
            <a:cxnSpLocks/>
          </p:cNvCxnSpPr>
          <p:nvPr/>
        </p:nvCxnSpPr>
        <p:spPr>
          <a:xfrm flipH="1">
            <a:off x="3771684" y="5230111"/>
            <a:ext cx="1928053"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8A7BA-9A80-AD00-B189-2B937C9EF793}"/>
              </a:ext>
            </a:extLst>
          </p:cNvPr>
          <p:cNvCxnSpPr>
            <a:cxnSpLocks/>
          </p:cNvCxnSpPr>
          <p:nvPr/>
        </p:nvCxnSpPr>
        <p:spPr>
          <a:xfrm flipV="1">
            <a:off x="5363680" y="2247443"/>
            <a:ext cx="0" cy="906762"/>
          </a:xfrm>
          <a:prstGeom prst="line">
            <a:avLst/>
          </a:prstGeom>
          <a:ln w="19050">
            <a:solidFill>
              <a:srgbClr val="9DC3E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BC569C-DB8A-C8C6-2618-FB388B7D347D}"/>
              </a:ext>
            </a:extLst>
          </p:cNvPr>
          <p:cNvCxnSpPr>
            <a:cxnSpLocks/>
          </p:cNvCxnSpPr>
          <p:nvPr/>
        </p:nvCxnSpPr>
        <p:spPr>
          <a:xfrm flipV="1">
            <a:off x="5699737" y="4956772"/>
            <a:ext cx="0" cy="273363"/>
          </a:xfrm>
          <a:prstGeom prst="line">
            <a:avLst/>
          </a:prstGeom>
          <a:ln w="19050">
            <a:solidFill>
              <a:srgbClr val="9DC3E6"/>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CC6CFC11-8AFC-2D90-73F1-FEEF1F467E99}"/>
              </a:ext>
            </a:extLst>
          </p:cNvPr>
          <p:cNvPicPr>
            <a:picLocks noChangeAspect="1"/>
          </p:cNvPicPr>
          <p:nvPr/>
        </p:nvPicPr>
        <p:blipFill rotWithShape="1">
          <a:blip r:embed="rId3"/>
          <a:srcRect l="10188" t="24392" r="68245" b="27467"/>
          <a:stretch/>
        </p:blipFill>
        <p:spPr>
          <a:xfrm>
            <a:off x="9660414" y="1535382"/>
            <a:ext cx="1969547" cy="3185135"/>
          </a:xfrm>
          <a:prstGeom prst="rect">
            <a:avLst/>
          </a:prstGeom>
        </p:spPr>
      </p:pic>
      <p:sp>
        <p:nvSpPr>
          <p:cNvPr id="42" name="Rectangle 41">
            <a:extLst>
              <a:ext uri="{FF2B5EF4-FFF2-40B4-BE49-F238E27FC236}">
                <a16:creationId xmlns:a16="http://schemas.microsoft.com/office/drawing/2014/main" id="{1EF313F4-F5BC-BA11-B559-10B49DB74CFF}"/>
              </a:ext>
            </a:extLst>
          </p:cNvPr>
          <p:cNvSpPr/>
          <p:nvPr/>
        </p:nvSpPr>
        <p:spPr>
          <a:xfrm>
            <a:off x="10184956" y="3346076"/>
            <a:ext cx="1144240" cy="1054474"/>
          </a:xfrm>
          <a:custGeom>
            <a:avLst/>
            <a:gdLst>
              <a:gd name="connsiteX0" fmla="*/ 0 w 1144240"/>
              <a:gd name="connsiteY0" fmla="*/ 0 h 1054474"/>
              <a:gd name="connsiteX1" fmla="*/ 560678 w 1144240"/>
              <a:gd name="connsiteY1" fmla="*/ 0 h 1054474"/>
              <a:gd name="connsiteX2" fmla="*/ 1144240 w 1144240"/>
              <a:gd name="connsiteY2" fmla="*/ 0 h 1054474"/>
              <a:gd name="connsiteX3" fmla="*/ 1144240 w 1144240"/>
              <a:gd name="connsiteY3" fmla="*/ 548326 h 1054474"/>
              <a:gd name="connsiteX4" fmla="*/ 1144240 w 1144240"/>
              <a:gd name="connsiteY4" fmla="*/ 1054474 h 1054474"/>
              <a:gd name="connsiteX5" fmla="*/ 595005 w 1144240"/>
              <a:gd name="connsiteY5" fmla="*/ 1054474 h 1054474"/>
              <a:gd name="connsiteX6" fmla="*/ 0 w 1144240"/>
              <a:gd name="connsiteY6" fmla="*/ 1054474 h 1054474"/>
              <a:gd name="connsiteX7" fmla="*/ 0 w 1144240"/>
              <a:gd name="connsiteY7" fmla="*/ 548326 h 1054474"/>
              <a:gd name="connsiteX8" fmla="*/ 0 w 1144240"/>
              <a:gd name="connsiteY8" fmla="*/ 0 h 105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240" h="1054474" extrusionOk="0">
                <a:moveTo>
                  <a:pt x="0" y="0"/>
                </a:moveTo>
                <a:cubicBezTo>
                  <a:pt x="120541" y="-42387"/>
                  <a:pt x="331819" y="42241"/>
                  <a:pt x="560678" y="0"/>
                </a:cubicBezTo>
                <a:cubicBezTo>
                  <a:pt x="789537" y="-42241"/>
                  <a:pt x="918505" y="66344"/>
                  <a:pt x="1144240" y="0"/>
                </a:cubicBezTo>
                <a:cubicBezTo>
                  <a:pt x="1155215" y="163731"/>
                  <a:pt x="1132238" y="420588"/>
                  <a:pt x="1144240" y="548326"/>
                </a:cubicBezTo>
                <a:cubicBezTo>
                  <a:pt x="1156242" y="676064"/>
                  <a:pt x="1132892" y="877171"/>
                  <a:pt x="1144240" y="1054474"/>
                </a:cubicBezTo>
                <a:cubicBezTo>
                  <a:pt x="968259" y="1112813"/>
                  <a:pt x="809672" y="1043523"/>
                  <a:pt x="595005" y="1054474"/>
                </a:cubicBezTo>
                <a:cubicBezTo>
                  <a:pt x="380338" y="1065425"/>
                  <a:pt x="136833" y="1003216"/>
                  <a:pt x="0" y="1054474"/>
                </a:cubicBezTo>
                <a:cubicBezTo>
                  <a:pt x="-34422" y="877136"/>
                  <a:pt x="17876" y="692555"/>
                  <a:pt x="0" y="548326"/>
                </a:cubicBezTo>
                <a:cubicBezTo>
                  <a:pt x="-17876" y="404097"/>
                  <a:pt x="52356" y="238577"/>
                  <a:pt x="0" y="0"/>
                </a:cubicBezTo>
                <a:close/>
              </a:path>
            </a:pathLst>
          </a:custGeom>
          <a:noFill/>
          <a:ln w="38100">
            <a:solidFill>
              <a:srgbClr val="F2682A"/>
            </a:solidFill>
            <a:prstDash val="soli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832EDF3-E253-A97B-E3C9-7BCDA1693FB2}"/>
              </a:ext>
            </a:extLst>
          </p:cNvPr>
          <p:cNvSpPr>
            <a:spLocks noGrp="1"/>
          </p:cNvSpPr>
          <p:nvPr>
            <p:ph type="ftr" sz="quarter" idx="11"/>
          </p:nvPr>
        </p:nvSpPr>
        <p:spPr/>
        <p:txBody>
          <a:bodyPr/>
          <a:lstStyle/>
          <a:p>
            <a:r>
              <a:rPr lang="en-US"/>
              <a:t>G. O. Delle Monache</a:t>
            </a:r>
            <a:endParaRPr lang="en-US" dirty="0"/>
          </a:p>
        </p:txBody>
      </p:sp>
      <p:cxnSp>
        <p:nvCxnSpPr>
          <p:cNvPr id="5" name="Straight Connector 4">
            <a:extLst>
              <a:ext uri="{FF2B5EF4-FFF2-40B4-BE49-F238E27FC236}">
                <a16:creationId xmlns:a16="http://schemas.microsoft.com/office/drawing/2014/main" id="{76731EB1-8527-A46A-CA93-727C0A442FD3}"/>
              </a:ext>
            </a:extLst>
          </p:cNvPr>
          <p:cNvCxnSpPr>
            <a:cxnSpLocks/>
          </p:cNvCxnSpPr>
          <p:nvPr/>
        </p:nvCxnSpPr>
        <p:spPr>
          <a:xfrm flipH="1">
            <a:off x="5569958" y="4956772"/>
            <a:ext cx="264980" cy="0"/>
          </a:xfrm>
          <a:prstGeom prst="line">
            <a:avLst/>
          </a:prstGeom>
          <a:ln w="19050">
            <a:solidFill>
              <a:srgbClr val="9DC3E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AE9D66-F330-4955-F5EF-8FEFEE3B96B3}"/>
              </a:ext>
            </a:extLst>
          </p:cNvPr>
          <p:cNvCxnSpPr>
            <a:cxnSpLocks/>
          </p:cNvCxnSpPr>
          <p:nvPr/>
        </p:nvCxnSpPr>
        <p:spPr>
          <a:xfrm flipH="1">
            <a:off x="5569958" y="4658122"/>
            <a:ext cx="264980" cy="0"/>
          </a:xfrm>
          <a:prstGeom prst="line">
            <a:avLst/>
          </a:prstGeom>
          <a:ln w="19050">
            <a:solidFill>
              <a:srgbClr val="9DC3E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9BB3B32-C58F-1F8B-356E-0F505DBCE6A2}"/>
              </a:ext>
            </a:extLst>
          </p:cNvPr>
          <p:cNvCxnSpPr>
            <a:cxnSpLocks/>
          </p:cNvCxnSpPr>
          <p:nvPr/>
        </p:nvCxnSpPr>
        <p:spPr>
          <a:xfrm flipV="1">
            <a:off x="5834938" y="4658122"/>
            <a:ext cx="0" cy="298650"/>
          </a:xfrm>
          <a:prstGeom prst="line">
            <a:avLst/>
          </a:prstGeom>
          <a:ln w="19050">
            <a:solidFill>
              <a:srgbClr val="9DC3E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111154F-CA1B-C148-B7DB-19893474075B}"/>
              </a:ext>
            </a:extLst>
          </p:cNvPr>
          <p:cNvCxnSpPr>
            <a:cxnSpLocks/>
          </p:cNvCxnSpPr>
          <p:nvPr/>
        </p:nvCxnSpPr>
        <p:spPr>
          <a:xfrm flipV="1">
            <a:off x="5569958" y="4658122"/>
            <a:ext cx="0" cy="298650"/>
          </a:xfrm>
          <a:prstGeom prst="line">
            <a:avLst/>
          </a:prstGeom>
          <a:ln w="19050">
            <a:solidFill>
              <a:srgbClr val="9DC3E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04D534-2B92-0A79-922C-F03453452626}"/>
              </a:ext>
            </a:extLst>
          </p:cNvPr>
          <p:cNvCxnSpPr>
            <a:cxnSpLocks/>
          </p:cNvCxnSpPr>
          <p:nvPr/>
        </p:nvCxnSpPr>
        <p:spPr>
          <a:xfrm flipV="1">
            <a:off x="5699737" y="3989736"/>
            <a:ext cx="0" cy="668386"/>
          </a:xfrm>
          <a:prstGeom prst="line">
            <a:avLst/>
          </a:prstGeom>
          <a:ln w="19050">
            <a:solidFill>
              <a:srgbClr val="9DC3E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17FB2A-F411-49F6-5F64-F279A48B9A82}"/>
              </a:ext>
            </a:extLst>
          </p:cNvPr>
          <p:cNvCxnSpPr>
            <a:cxnSpLocks/>
          </p:cNvCxnSpPr>
          <p:nvPr/>
        </p:nvCxnSpPr>
        <p:spPr>
          <a:xfrm>
            <a:off x="6860445" y="1782040"/>
            <a:ext cx="0" cy="262928"/>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57F0429-594D-5AC1-28D9-FD7667B42E00}"/>
              </a:ext>
            </a:extLst>
          </p:cNvPr>
          <p:cNvCxnSpPr>
            <a:cxnSpLocks/>
          </p:cNvCxnSpPr>
          <p:nvPr/>
        </p:nvCxnSpPr>
        <p:spPr>
          <a:xfrm flipH="1">
            <a:off x="6860445" y="2054995"/>
            <a:ext cx="2014614"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DF03127-4B86-0B76-4A04-7F34D90A1807}"/>
              </a:ext>
            </a:extLst>
          </p:cNvPr>
          <p:cNvCxnSpPr>
            <a:cxnSpLocks/>
          </p:cNvCxnSpPr>
          <p:nvPr/>
        </p:nvCxnSpPr>
        <p:spPr>
          <a:xfrm>
            <a:off x="3746904" y="1864499"/>
            <a:ext cx="24780" cy="3365636"/>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11CBD93-95AF-19D9-015E-10FA621EFFD8}"/>
              </a:ext>
            </a:extLst>
          </p:cNvPr>
          <p:cNvSpPr txBox="1"/>
          <p:nvPr/>
        </p:nvSpPr>
        <p:spPr>
          <a:xfrm>
            <a:off x="10020538" y="795926"/>
            <a:ext cx="2354921" cy="954107"/>
          </a:xfrm>
          <a:prstGeom prst="rect">
            <a:avLst/>
          </a:prstGeom>
          <a:noFill/>
        </p:spPr>
        <p:txBody>
          <a:bodyPr wrap="square" rtlCol="0">
            <a:spAutoFit/>
          </a:bodyPr>
          <a:lstStyle/>
          <a:p>
            <a:r>
              <a:rPr lang="en-US" sz="2800" b="1" dirty="0">
                <a:solidFill>
                  <a:srgbClr val="F2682A"/>
                </a:solidFill>
              </a:rPr>
              <a:t>Cool Down 300 – 100 K  </a:t>
            </a:r>
          </a:p>
        </p:txBody>
      </p:sp>
      <p:sp>
        <p:nvSpPr>
          <p:cNvPr id="30" name="Rettangolo 29">
            <a:extLst>
              <a:ext uri="{FF2B5EF4-FFF2-40B4-BE49-F238E27FC236}">
                <a16:creationId xmlns:a16="http://schemas.microsoft.com/office/drawing/2014/main" id="{1FAC1590-1DFD-0910-C5D9-8ECFAA55E40E}"/>
              </a:ext>
            </a:extLst>
          </p:cNvPr>
          <p:cNvSpPr/>
          <p:nvPr/>
        </p:nvSpPr>
        <p:spPr>
          <a:xfrm>
            <a:off x="6291480" y="628652"/>
            <a:ext cx="2837580" cy="1902614"/>
          </a:xfrm>
          <a:prstGeom prst="rect">
            <a:avLst/>
          </a:prstGeom>
          <a:solidFill>
            <a:srgbClr val="FFFFFF">
              <a:alpha val="8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tangolo 31">
            <a:extLst>
              <a:ext uri="{FF2B5EF4-FFF2-40B4-BE49-F238E27FC236}">
                <a16:creationId xmlns:a16="http://schemas.microsoft.com/office/drawing/2014/main" id="{0DCEA929-88AC-3F8A-D125-F7F8001C4A31}"/>
              </a:ext>
            </a:extLst>
          </p:cNvPr>
          <p:cNvSpPr/>
          <p:nvPr/>
        </p:nvSpPr>
        <p:spPr>
          <a:xfrm>
            <a:off x="3971924" y="668580"/>
            <a:ext cx="2319556" cy="986317"/>
          </a:xfrm>
          <a:prstGeom prst="rect">
            <a:avLst/>
          </a:prstGeom>
          <a:solidFill>
            <a:srgbClr val="FFFFFF">
              <a:alpha val="8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018380B-2CEC-27E7-AD52-55EF200B65B9}"/>
              </a:ext>
            </a:extLst>
          </p:cNvPr>
          <p:cNvCxnSpPr>
            <a:cxnSpLocks/>
          </p:cNvCxnSpPr>
          <p:nvPr/>
        </p:nvCxnSpPr>
        <p:spPr>
          <a:xfrm flipH="1" flipV="1">
            <a:off x="5371300" y="2246590"/>
            <a:ext cx="780898" cy="606"/>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FEE682D-5279-639D-F839-0EAA19EEEF13}"/>
              </a:ext>
            </a:extLst>
          </p:cNvPr>
          <p:cNvCxnSpPr>
            <a:cxnSpLocks/>
          </p:cNvCxnSpPr>
          <p:nvPr/>
        </p:nvCxnSpPr>
        <p:spPr>
          <a:xfrm flipH="1">
            <a:off x="3908972" y="1794818"/>
            <a:ext cx="2282278"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Right Arrow 21">
            <a:extLst>
              <a:ext uri="{FF2B5EF4-FFF2-40B4-BE49-F238E27FC236}">
                <a16:creationId xmlns:a16="http://schemas.microsoft.com/office/drawing/2014/main" id="{0581B3AF-82E5-D053-CFAB-C33C29592D29}"/>
              </a:ext>
            </a:extLst>
          </p:cNvPr>
          <p:cNvSpPr/>
          <p:nvPr/>
        </p:nvSpPr>
        <p:spPr>
          <a:xfrm rot="10800000">
            <a:off x="6280854" y="1743384"/>
            <a:ext cx="294500" cy="10286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a:extLst>
              <a:ext uri="{FF2B5EF4-FFF2-40B4-BE49-F238E27FC236}">
                <a16:creationId xmlns:a16="http://schemas.microsoft.com/office/drawing/2014/main" id="{7B34B167-2E9E-7DDB-06AA-C9FC690B77B3}"/>
              </a:ext>
            </a:extLst>
          </p:cNvPr>
          <p:cNvSpPr/>
          <p:nvPr/>
        </p:nvSpPr>
        <p:spPr>
          <a:xfrm>
            <a:off x="6232361" y="2202776"/>
            <a:ext cx="294500" cy="102867"/>
          </a:xfrm>
          <a:prstGeom prst="rightArrow">
            <a:avLst/>
          </a:prstGeom>
          <a:solidFill>
            <a:srgbClr val="7C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C7E4DA4-9C1C-398F-610E-E2E93E244327}"/>
              </a:ext>
            </a:extLst>
          </p:cNvPr>
          <p:cNvSpPr txBox="1"/>
          <p:nvPr/>
        </p:nvSpPr>
        <p:spPr>
          <a:xfrm>
            <a:off x="6526861" y="1664697"/>
            <a:ext cx="525955" cy="246221"/>
          </a:xfrm>
          <a:prstGeom prst="rect">
            <a:avLst/>
          </a:prstGeom>
          <a:noFill/>
        </p:spPr>
        <p:txBody>
          <a:bodyPr wrap="square" rtlCol="0">
            <a:spAutoFit/>
          </a:bodyPr>
          <a:lstStyle/>
          <a:p>
            <a:r>
              <a:rPr lang="en-US" sz="1000" dirty="0"/>
              <a:t>N2</a:t>
            </a:r>
          </a:p>
        </p:txBody>
      </p:sp>
      <p:sp>
        <p:nvSpPr>
          <p:cNvPr id="51" name="TextBox 50">
            <a:extLst>
              <a:ext uri="{FF2B5EF4-FFF2-40B4-BE49-F238E27FC236}">
                <a16:creationId xmlns:a16="http://schemas.microsoft.com/office/drawing/2014/main" id="{150374C6-0FF6-3F1E-8666-612CDC0D4B4B}"/>
              </a:ext>
            </a:extLst>
          </p:cNvPr>
          <p:cNvSpPr txBox="1"/>
          <p:nvPr/>
        </p:nvSpPr>
        <p:spPr>
          <a:xfrm>
            <a:off x="6481813" y="2125523"/>
            <a:ext cx="525955" cy="246221"/>
          </a:xfrm>
          <a:prstGeom prst="rect">
            <a:avLst/>
          </a:prstGeom>
          <a:noFill/>
        </p:spPr>
        <p:txBody>
          <a:bodyPr wrap="square" rtlCol="0">
            <a:spAutoFit/>
          </a:bodyPr>
          <a:lstStyle/>
          <a:p>
            <a:r>
              <a:rPr lang="en-US" sz="1000" dirty="0"/>
              <a:t>N2</a:t>
            </a:r>
          </a:p>
        </p:txBody>
      </p:sp>
      <p:sp>
        <p:nvSpPr>
          <p:cNvPr id="8" name="Right Arrow 8">
            <a:extLst>
              <a:ext uri="{FF2B5EF4-FFF2-40B4-BE49-F238E27FC236}">
                <a16:creationId xmlns:a16="http://schemas.microsoft.com/office/drawing/2014/main" id="{CB52918C-3D05-5C53-DA8E-D3830D4C78DF}"/>
              </a:ext>
            </a:extLst>
          </p:cNvPr>
          <p:cNvSpPr/>
          <p:nvPr/>
        </p:nvSpPr>
        <p:spPr>
          <a:xfrm rot="5400000">
            <a:off x="10637521" y="3102772"/>
            <a:ext cx="294500" cy="102867"/>
          </a:xfrm>
          <a:prstGeom prst="rightArrow">
            <a:avLst/>
          </a:prstGeom>
          <a:solidFill>
            <a:srgbClr val="7C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5">
            <a:extLst>
              <a:ext uri="{FF2B5EF4-FFF2-40B4-BE49-F238E27FC236}">
                <a16:creationId xmlns:a16="http://schemas.microsoft.com/office/drawing/2014/main" id="{C6121767-3921-4BFB-8C8B-A8C00A7D6203}"/>
              </a:ext>
            </a:extLst>
          </p:cNvPr>
          <p:cNvSpPr/>
          <p:nvPr/>
        </p:nvSpPr>
        <p:spPr>
          <a:xfrm rot="5400000">
            <a:off x="10756997" y="2436615"/>
            <a:ext cx="294500" cy="10286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0">
            <a:extLst>
              <a:ext uri="{FF2B5EF4-FFF2-40B4-BE49-F238E27FC236}">
                <a16:creationId xmlns:a16="http://schemas.microsoft.com/office/drawing/2014/main" id="{F2823B01-391F-B390-B198-F826C7272E89}"/>
              </a:ext>
            </a:extLst>
          </p:cNvPr>
          <p:cNvSpPr txBox="1"/>
          <p:nvPr/>
        </p:nvSpPr>
        <p:spPr>
          <a:xfrm>
            <a:off x="11021207" y="2909660"/>
            <a:ext cx="525955" cy="246221"/>
          </a:xfrm>
          <a:prstGeom prst="rect">
            <a:avLst/>
          </a:prstGeom>
          <a:noFill/>
        </p:spPr>
        <p:txBody>
          <a:bodyPr wrap="square" rtlCol="0">
            <a:spAutoFit/>
          </a:bodyPr>
          <a:lstStyle/>
          <a:p>
            <a:r>
              <a:rPr lang="en-US" sz="1000" dirty="0"/>
              <a:t>N2</a:t>
            </a:r>
          </a:p>
        </p:txBody>
      </p:sp>
    </p:spTree>
    <p:extLst>
      <p:ext uri="{BB962C8B-B14F-4D97-AF65-F5344CB8AC3E}">
        <p14:creationId xmlns:p14="http://schemas.microsoft.com/office/powerpoint/2010/main" val="3564751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1214B9-7399-EBA2-0626-0D8065A7FA74}"/>
              </a:ext>
            </a:extLst>
          </p:cNvPr>
          <p:cNvPicPr>
            <a:picLocks noChangeAspect="1"/>
          </p:cNvPicPr>
          <p:nvPr/>
        </p:nvPicPr>
        <p:blipFill rotWithShape="1">
          <a:blip r:embed="rId2"/>
          <a:srcRect l="1938" t="3680" r="1162" b="2700"/>
          <a:stretch/>
        </p:blipFill>
        <p:spPr>
          <a:xfrm>
            <a:off x="582420" y="320332"/>
            <a:ext cx="8672239" cy="6261234"/>
          </a:xfrm>
          <a:prstGeom prst="rect">
            <a:avLst/>
          </a:prstGeom>
        </p:spPr>
      </p:pic>
      <p:cxnSp>
        <p:nvCxnSpPr>
          <p:cNvPr id="14" name="Straight Connector 13">
            <a:extLst>
              <a:ext uri="{FF2B5EF4-FFF2-40B4-BE49-F238E27FC236}">
                <a16:creationId xmlns:a16="http://schemas.microsoft.com/office/drawing/2014/main" id="{DC1C25F1-E0F4-4B50-9DED-AEA9B38843FA}"/>
              </a:ext>
            </a:extLst>
          </p:cNvPr>
          <p:cNvCxnSpPr>
            <a:cxnSpLocks/>
          </p:cNvCxnSpPr>
          <p:nvPr/>
        </p:nvCxnSpPr>
        <p:spPr>
          <a:xfrm flipH="1">
            <a:off x="3746904" y="4362800"/>
            <a:ext cx="645017"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5C99BBC-90AB-D749-9B0A-A02F573A7BE2}"/>
              </a:ext>
            </a:extLst>
          </p:cNvPr>
          <p:cNvCxnSpPr>
            <a:cxnSpLocks/>
          </p:cNvCxnSpPr>
          <p:nvPr/>
        </p:nvCxnSpPr>
        <p:spPr>
          <a:xfrm>
            <a:off x="4391921" y="1906470"/>
            <a:ext cx="0" cy="245633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8A7BA-9A80-AD00-B189-2B937C9EF793}"/>
              </a:ext>
            </a:extLst>
          </p:cNvPr>
          <p:cNvCxnSpPr>
            <a:cxnSpLocks/>
          </p:cNvCxnSpPr>
          <p:nvPr/>
        </p:nvCxnSpPr>
        <p:spPr>
          <a:xfrm flipV="1">
            <a:off x="5367490" y="2246275"/>
            <a:ext cx="0" cy="907930"/>
          </a:xfrm>
          <a:prstGeom prst="line">
            <a:avLst/>
          </a:prstGeom>
          <a:ln w="1905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018380B-2CEC-27E7-AD52-55EF200B65B9}"/>
              </a:ext>
            </a:extLst>
          </p:cNvPr>
          <p:cNvCxnSpPr>
            <a:cxnSpLocks/>
          </p:cNvCxnSpPr>
          <p:nvPr/>
        </p:nvCxnSpPr>
        <p:spPr>
          <a:xfrm flipH="1">
            <a:off x="5367490" y="2256395"/>
            <a:ext cx="347316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98A634A-78B9-5148-05C6-5C775DEA1907}"/>
              </a:ext>
            </a:extLst>
          </p:cNvPr>
          <p:cNvCxnSpPr>
            <a:cxnSpLocks/>
          </p:cNvCxnSpPr>
          <p:nvPr/>
        </p:nvCxnSpPr>
        <p:spPr>
          <a:xfrm flipH="1">
            <a:off x="4641890" y="2132629"/>
            <a:ext cx="427496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00D75D8-7526-EE38-8C80-8A9710E68745}"/>
              </a:ext>
            </a:extLst>
          </p:cNvPr>
          <p:cNvCxnSpPr>
            <a:cxnSpLocks/>
          </p:cNvCxnSpPr>
          <p:nvPr/>
        </p:nvCxnSpPr>
        <p:spPr>
          <a:xfrm flipV="1">
            <a:off x="4641890" y="2132629"/>
            <a:ext cx="0" cy="309750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733F62-7D6C-03CF-8874-573041405462}"/>
              </a:ext>
            </a:extLst>
          </p:cNvPr>
          <p:cNvCxnSpPr>
            <a:cxnSpLocks/>
          </p:cNvCxnSpPr>
          <p:nvPr/>
        </p:nvCxnSpPr>
        <p:spPr>
          <a:xfrm flipH="1">
            <a:off x="4641890" y="5230135"/>
            <a:ext cx="1057847"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BC569C-DB8A-C8C6-2618-FB388B7D347D}"/>
              </a:ext>
            </a:extLst>
          </p:cNvPr>
          <p:cNvCxnSpPr>
            <a:cxnSpLocks/>
          </p:cNvCxnSpPr>
          <p:nvPr/>
        </p:nvCxnSpPr>
        <p:spPr>
          <a:xfrm flipV="1">
            <a:off x="5699737" y="4956772"/>
            <a:ext cx="0" cy="27336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647D5DD-5D2A-6AE8-6E88-B79EBB276E68}"/>
              </a:ext>
            </a:extLst>
          </p:cNvPr>
          <p:cNvCxnSpPr>
            <a:cxnSpLocks/>
          </p:cNvCxnSpPr>
          <p:nvPr/>
        </p:nvCxnSpPr>
        <p:spPr>
          <a:xfrm flipH="1">
            <a:off x="4416701" y="1906470"/>
            <a:ext cx="2380787"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04F5A20-E2FB-7AAF-0086-1F6FBAC1D2DF}"/>
              </a:ext>
            </a:extLst>
          </p:cNvPr>
          <p:cNvCxnSpPr>
            <a:cxnSpLocks/>
          </p:cNvCxnSpPr>
          <p:nvPr/>
        </p:nvCxnSpPr>
        <p:spPr>
          <a:xfrm>
            <a:off x="6797488" y="1906470"/>
            <a:ext cx="0" cy="384719"/>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CC6CFC11-8AFC-2D90-73F1-FEEF1F467E99}"/>
              </a:ext>
            </a:extLst>
          </p:cNvPr>
          <p:cNvPicPr>
            <a:picLocks noChangeAspect="1"/>
          </p:cNvPicPr>
          <p:nvPr/>
        </p:nvPicPr>
        <p:blipFill rotWithShape="1">
          <a:blip r:embed="rId3"/>
          <a:srcRect l="10188" t="24392" r="68245" b="27467"/>
          <a:stretch/>
        </p:blipFill>
        <p:spPr>
          <a:xfrm>
            <a:off x="9660414" y="1535382"/>
            <a:ext cx="1969547" cy="3185135"/>
          </a:xfrm>
          <a:prstGeom prst="rect">
            <a:avLst/>
          </a:prstGeom>
        </p:spPr>
      </p:pic>
      <p:sp>
        <p:nvSpPr>
          <p:cNvPr id="42" name="Rectangle 41">
            <a:extLst>
              <a:ext uri="{FF2B5EF4-FFF2-40B4-BE49-F238E27FC236}">
                <a16:creationId xmlns:a16="http://schemas.microsoft.com/office/drawing/2014/main" id="{1EF313F4-F5BC-BA11-B559-10B49DB74CFF}"/>
              </a:ext>
            </a:extLst>
          </p:cNvPr>
          <p:cNvSpPr/>
          <p:nvPr/>
        </p:nvSpPr>
        <p:spPr>
          <a:xfrm>
            <a:off x="10184956" y="3346076"/>
            <a:ext cx="1144240" cy="1054474"/>
          </a:xfrm>
          <a:custGeom>
            <a:avLst/>
            <a:gdLst>
              <a:gd name="connsiteX0" fmla="*/ 0 w 1144240"/>
              <a:gd name="connsiteY0" fmla="*/ 0 h 1054474"/>
              <a:gd name="connsiteX1" fmla="*/ 560678 w 1144240"/>
              <a:gd name="connsiteY1" fmla="*/ 0 h 1054474"/>
              <a:gd name="connsiteX2" fmla="*/ 1144240 w 1144240"/>
              <a:gd name="connsiteY2" fmla="*/ 0 h 1054474"/>
              <a:gd name="connsiteX3" fmla="*/ 1144240 w 1144240"/>
              <a:gd name="connsiteY3" fmla="*/ 548326 h 1054474"/>
              <a:gd name="connsiteX4" fmla="*/ 1144240 w 1144240"/>
              <a:gd name="connsiteY4" fmla="*/ 1054474 h 1054474"/>
              <a:gd name="connsiteX5" fmla="*/ 595005 w 1144240"/>
              <a:gd name="connsiteY5" fmla="*/ 1054474 h 1054474"/>
              <a:gd name="connsiteX6" fmla="*/ 0 w 1144240"/>
              <a:gd name="connsiteY6" fmla="*/ 1054474 h 1054474"/>
              <a:gd name="connsiteX7" fmla="*/ 0 w 1144240"/>
              <a:gd name="connsiteY7" fmla="*/ 548326 h 1054474"/>
              <a:gd name="connsiteX8" fmla="*/ 0 w 1144240"/>
              <a:gd name="connsiteY8" fmla="*/ 0 h 105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240" h="1054474" extrusionOk="0">
                <a:moveTo>
                  <a:pt x="0" y="0"/>
                </a:moveTo>
                <a:cubicBezTo>
                  <a:pt x="120541" y="-42387"/>
                  <a:pt x="331819" y="42241"/>
                  <a:pt x="560678" y="0"/>
                </a:cubicBezTo>
                <a:cubicBezTo>
                  <a:pt x="789537" y="-42241"/>
                  <a:pt x="918505" y="66344"/>
                  <a:pt x="1144240" y="0"/>
                </a:cubicBezTo>
                <a:cubicBezTo>
                  <a:pt x="1155215" y="163731"/>
                  <a:pt x="1132238" y="420588"/>
                  <a:pt x="1144240" y="548326"/>
                </a:cubicBezTo>
                <a:cubicBezTo>
                  <a:pt x="1156242" y="676064"/>
                  <a:pt x="1132892" y="877171"/>
                  <a:pt x="1144240" y="1054474"/>
                </a:cubicBezTo>
                <a:cubicBezTo>
                  <a:pt x="968259" y="1112813"/>
                  <a:pt x="809672" y="1043523"/>
                  <a:pt x="595005" y="1054474"/>
                </a:cubicBezTo>
                <a:cubicBezTo>
                  <a:pt x="380338" y="1065425"/>
                  <a:pt x="136833" y="1003216"/>
                  <a:pt x="0" y="1054474"/>
                </a:cubicBezTo>
                <a:cubicBezTo>
                  <a:pt x="-34422" y="877136"/>
                  <a:pt x="17876" y="692555"/>
                  <a:pt x="0" y="548326"/>
                </a:cubicBezTo>
                <a:cubicBezTo>
                  <a:pt x="-17876" y="404097"/>
                  <a:pt x="52356" y="238577"/>
                  <a:pt x="0" y="0"/>
                </a:cubicBezTo>
                <a:close/>
              </a:path>
            </a:pathLst>
          </a:custGeom>
          <a:noFill/>
          <a:ln w="38100">
            <a:solidFill>
              <a:srgbClr val="F2682A"/>
            </a:solidFill>
            <a:prstDash val="soli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832EDF3-E253-A97B-E3C9-7BCDA1693FB2}"/>
              </a:ext>
            </a:extLst>
          </p:cNvPr>
          <p:cNvSpPr>
            <a:spLocks noGrp="1"/>
          </p:cNvSpPr>
          <p:nvPr>
            <p:ph type="ftr" sz="quarter" idx="11"/>
          </p:nvPr>
        </p:nvSpPr>
        <p:spPr/>
        <p:txBody>
          <a:bodyPr/>
          <a:lstStyle/>
          <a:p>
            <a:r>
              <a:rPr lang="en-US"/>
              <a:t>G. O. Delle Monache</a:t>
            </a:r>
            <a:endParaRPr lang="en-US" dirty="0"/>
          </a:p>
        </p:txBody>
      </p:sp>
      <p:sp>
        <p:nvSpPr>
          <p:cNvPr id="16" name="TextBox 15">
            <a:extLst>
              <a:ext uri="{FF2B5EF4-FFF2-40B4-BE49-F238E27FC236}">
                <a16:creationId xmlns:a16="http://schemas.microsoft.com/office/drawing/2014/main" id="{2EF3D7D3-DA7D-44CC-C59A-F86FEDCBB741}"/>
              </a:ext>
            </a:extLst>
          </p:cNvPr>
          <p:cNvSpPr txBox="1"/>
          <p:nvPr/>
        </p:nvSpPr>
        <p:spPr>
          <a:xfrm>
            <a:off x="10020538" y="795926"/>
            <a:ext cx="2354921" cy="954107"/>
          </a:xfrm>
          <a:prstGeom prst="rect">
            <a:avLst/>
          </a:prstGeom>
          <a:noFill/>
        </p:spPr>
        <p:txBody>
          <a:bodyPr wrap="square" rtlCol="0">
            <a:spAutoFit/>
          </a:bodyPr>
          <a:lstStyle/>
          <a:p>
            <a:r>
              <a:rPr lang="en-US" sz="2800" b="1" dirty="0">
                <a:solidFill>
                  <a:srgbClr val="F2682A"/>
                </a:solidFill>
              </a:rPr>
              <a:t>Cool Down 100 – 4.4 K  </a:t>
            </a:r>
          </a:p>
        </p:txBody>
      </p:sp>
      <p:cxnSp>
        <p:nvCxnSpPr>
          <p:cNvPr id="5" name="Straight Connector 4">
            <a:extLst>
              <a:ext uri="{FF2B5EF4-FFF2-40B4-BE49-F238E27FC236}">
                <a16:creationId xmlns:a16="http://schemas.microsoft.com/office/drawing/2014/main" id="{76731EB1-8527-A46A-CA93-727C0A442FD3}"/>
              </a:ext>
            </a:extLst>
          </p:cNvPr>
          <p:cNvCxnSpPr>
            <a:cxnSpLocks/>
          </p:cNvCxnSpPr>
          <p:nvPr/>
        </p:nvCxnSpPr>
        <p:spPr>
          <a:xfrm flipH="1">
            <a:off x="5569958" y="4956772"/>
            <a:ext cx="26498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AE9D66-F330-4955-F5EF-8FEFEE3B96B3}"/>
              </a:ext>
            </a:extLst>
          </p:cNvPr>
          <p:cNvCxnSpPr>
            <a:cxnSpLocks/>
          </p:cNvCxnSpPr>
          <p:nvPr/>
        </p:nvCxnSpPr>
        <p:spPr>
          <a:xfrm flipH="1">
            <a:off x="5569958" y="4658122"/>
            <a:ext cx="26498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9BB3B32-C58F-1F8B-356E-0F505DBCE6A2}"/>
              </a:ext>
            </a:extLst>
          </p:cNvPr>
          <p:cNvCxnSpPr>
            <a:cxnSpLocks/>
          </p:cNvCxnSpPr>
          <p:nvPr/>
        </p:nvCxnSpPr>
        <p:spPr>
          <a:xfrm flipV="1">
            <a:off x="5834938" y="4658122"/>
            <a:ext cx="0" cy="29865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111154F-CA1B-C148-B7DB-19893474075B}"/>
              </a:ext>
            </a:extLst>
          </p:cNvPr>
          <p:cNvCxnSpPr>
            <a:cxnSpLocks/>
          </p:cNvCxnSpPr>
          <p:nvPr/>
        </p:nvCxnSpPr>
        <p:spPr>
          <a:xfrm flipV="1">
            <a:off x="5569958" y="4658122"/>
            <a:ext cx="0" cy="29865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04D534-2B92-0A79-922C-F03453452626}"/>
              </a:ext>
            </a:extLst>
          </p:cNvPr>
          <p:cNvCxnSpPr>
            <a:cxnSpLocks/>
          </p:cNvCxnSpPr>
          <p:nvPr/>
        </p:nvCxnSpPr>
        <p:spPr>
          <a:xfrm flipV="1">
            <a:off x="5699737" y="3989736"/>
            <a:ext cx="0" cy="66838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FEE682D-5279-639D-F839-0EAA19EEEF13}"/>
              </a:ext>
            </a:extLst>
          </p:cNvPr>
          <p:cNvCxnSpPr>
            <a:cxnSpLocks/>
          </p:cNvCxnSpPr>
          <p:nvPr/>
        </p:nvCxnSpPr>
        <p:spPr>
          <a:xfrm flipH="1">
            <a:off x="3908972" y="1794818"/>
            <a:ext cx="2951473"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17FB2A-F411-49F6-5F64-F279A48B9A82}"/>
              </a:ext>
            </a:extLst>
          </p:cNvPr>
          <p:cNvCxnSpPr>
            <a:cxnSpLocks/>
          </p:cNvCxnSpPr>
          <p:nvPr/>
        </p:nvCxnSpPr>
        <p:spPr>
          <a:xfrm>
            <a:off x="6860445" y="1782040"/>
            <a:ext cx="0" cy="262928"/>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57F0429-594D-5AC1-28D9-FD7667B42E00}"/>
              </a:ext>
            </a:extLst>
          </p:cNvPr>
          <p:cNvCxnSpPr>
            <a:cxnSpLocks/>
          </p:cNvCxnSpPr>
          <p:nvPr/>
        </p:nvCxnSpPr>
        <p:spPr>
          <a:xfrm flipH="1">
            <a:off x="6860445" y="2054995"/>
            <a:ext cx="2014614"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DF03127-4B86-0B76-4A04-7F34D90A1807}"/>
              </a:ext>
            </a:extLst>
          </p:cNvPr>
          <p:cNvCxnSpPr>
            <a:cxnSpLocks/>
          </p:cNvCxnSpPr>
          <p:nvPr/>
        </p:nvCxnSpPr>
        <p:spPr>
          <a:xfrm>
            <a:off x="3746904" y="1864499"/>
            <a:ext cx="0" cy="2498301"/>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A2D1BC-A38B-13C9-0D3F-E590A23C795C}"/>
              </a:ext>
            </a:extLst>
          </p:cNvPr>
          <p:cNvCxnSpPr>
            <a:cxnSpLocks/>
          </p:cNvCxnSpPr>
          <p:nvPr/>
        </p:nvCxnSpPr>
        <p:spPr>
          <a:xfrm flipH="1">
            <a:off x="6797488" y="2246275"/>
            <a:ext cx="2014614"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ight Arrow 5">
            <a:extLst>
              <a:ext uri="{FF2B5EF4-FFF2-40B4-BE49-F238E27FC236}">
                <a16:creationId xmlns:a16="http://schemas.microsoft.com/office/drawing/2014/main" id="{BADD41F4-DDBB-3848-8D06-DA29CDEED50C}"/>
              </a:ext>
            </a:extLst>
          </p:cNvPr>
          <p:cNvSpPr/>
          <p:nvPr/>
        </p:nvSpPr>
        <p:spPr>
          <a:xfrm rot="10800000">
            <a:off x="10989887" y="2890501"/>
            <a:ext cx="294500" cy="10286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A6FC7690-3136-54DD-B1AB-A191AE00EC62}"/>
              </a:ext>
            </a:extLst>
          </p:cNvPr>
          <p:cNvSpPr/>
          <p:nvPr/>
        </p:nvSpPr>
        <p:spPr>
          <a:xfrm rot="10800000">
            <a:off x="10149644" y="2862438"/>
            <a:ext cx="294500" cy="102867"/>
          </a:xfrm>
          <a:prstGeom prst="rightArrow">
            <a:avLst/>
          </a:prstGeom>
          <a:solidFill>
            <a:srgbClr val="7C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10">
            <a:extLst>
              <a:ext uri="{FF2B5EF4-FFF2-40B4-BE49-F238E27FC236}">
                <a16:creationId xmlns:a16="http://schemas.microsoft.com/office/drawing/2014/main" id="{F8FABE38-359B-BD16-BD35-BEAF3F36311C}"/>
              </a:ext>
            </a:extLst>
          </p:cNvPr>
          <p:cNvSpPr/>
          <p:nvPr/>
        </p:nvSpPr>
        <p:spPr>
          <a:xfrm>
            <a:off x="6291480" y="628652"/>
            <a:ext cx="2837580" cy="1902614"/>
          </a:xfrm>
          <a:prstGeom prst="rect">
            <a:avLst/>
          </a:prstGeom>
          <a:solidFill>
            <a:srgbClr val="FFFFFF">
              <a:alpha val="8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ttangolo 20">
            <a:extLst>
              <a:ext uri="{FF2B5EF4-FFF2-40B4-BE49-F238E27FC236}">
                <a16:creationId xmlns:a16="http://schemas.microsoft.com/office/drawing/2014/main" id="{F68CB822-11AF-BF62-9471-09E713470A10}"/>
              </a:ext>
            </a:extLst>
          </p:cNvPr>
          <p:cNvSpPr/>
          <p:nvPr/>
        </p:nvSpPr>
        <p:spPr>
          <a:xfrm>
            <a:off x="3971924" y="668580"/>
            <a:ext cx="2319556" cy="986317"/>
          </a:xfrm>
          <a:prstGeom prst="rect">
            <a:avLst/>
          </a:prstGeom>
          <a:solidFill>
            <a:srgbClr val="FFFFFF">
              <a:alpha val="8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0581B3AF-82E5-D053-CFAB-C33C29592D29}"/>
              </a:ext>
            </a:extLst>
          </p:cNvPr>
          <p:cNvSpPr/>
          <p:nvPr/>
        </p:nvSpPr>
        <p:spPr>
          <a:xfrm rot="10800000">
            <a:off x="6356394" y="2081196"/>
            <a:ext cx="294500" cy="10286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C7E4DA4-9C1C-398F-610E-E2E93E244327}"/>
              </a:ext>
            </a:extLst>
          </p:cNvPr>
          <p:cNvSpPr txBox="1"/>
          <p:nvPr/>
        </p:nvSpPr>
        <p:spPr>
          <a:xfrm>
            <a:off x="6681163" y="2094577"/>
            <a:ext cx="525955" cy="246221"/>
          </a:xfrm>
          <a:prstGeom prst="rect">
            <a:avLst/>
          </a:prstGeom>
          <a:noFill/>
        </p:spPr>
        <p:txBody>
          <a:bodyPr wrap="square" rtlCol="0">
            <a:spAutoFit/>
          </a:bodyPr>
          <a:lstStyle/>
          <a:p>
            <a:r>
              <a:rPr lang="en-US" sz="1000" dirty="0"/>
              <a:t>He</a:t>
            </a:r>
          </a:p>
        </p:txBody>
      </p:sp>
      <p:sp>
        <p:nvSpPr>
          <p:cNvPr id="50" name="Right Arrow 49">
            <a:extLst>
              <a:ext uri="{FF2B5EF4-FFF2-40B4-BE49-F238E27FC236}">
                <a16:creationId xmlns:a16="http://schemas.microsoft.com/office/drawing/2014/main" id="{7B34B167-2E9E-7DDB-06AA-C9FC690B77B3}"/>
              </a:ext>
            </a:extLst>
          </p:cNvPr>
          <p:cNvSpPr/>
          <p:nvPr/>
        </p:nvSpPr>
        <p:spPr>
          <a:xfrm>
            <a:off x="6317424" y="1870193"/>
            <a:ext cx="294500" cy="102867"/>
          </a:xfrm>
          <a:prstGeom prst="rightArrow">
            <a:avLst/>
          </a:prstGeom>
          <a:solidFill>
            <a:srgbClr val="7C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1">
            <a:extLst>
              <a:ext uri="{FF2B5EF4-FFF2-40B4-BE49-F238E27FC236}">
                <a16:creationId xmlns:a16="http://schemas.microsoft.com/office/drawing/2014/main" id="{BBD71789-AE23-6C7D-A5F2-F134A4753BCE}"/>
              </a:ext>
            </a:extLst>
          </p:cNvPr>
          <p:cNvSpPr/>
          <p:nvPr/>
        </p:nvSpPr>
        <p:spPr>
          <a:xfrm rot="10800000">
            <a:off x="6280854" y="1743384"/>
            <a:ext cx="294500" cy="10286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49">
            <a:extLst>
              <a:ext uri="{FF2B5EF4-FFF2-40B4-BE49-F238E27FC236}">
                <a16:creationId xmlns:a16="http://schemas.microsoft.com/office/drawing/2014/main" id="{3B73E941-625F-C736-83DE-C35AAF4E0283}"/>
              </a:ext>
            </a:extLst>
          </p:cNvPr>
          <p:cNvSpPr/>
          <p:nvPr/>
        </p:nvSpPr>
        <p:spPr>
          <a:xfrm>
            <a:off x="6266701" y="2214209"/>
            <a:ext cx="294500" cy="102867"/>
          </a:xfrm>
          <a:prstGeom prst="rightArrow">
            <a:avLst/>
          </a:prstGeom>
          <a:solidFill>
            <a:srgbClr val="7C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3">
            <a:extLst>
              <a:ext uri="{FF2B5EF4-FFF2-40B4-BE49-F238E27FC236}">
                <a16:creationId xmlns:a16="http://schemas.microsoft.com/office/drawing/2014/main" id="{4CAFFDDE-53B6-A610-1C2E-01EFE14876C1}"/>
              </a:ext>
            </a:extLst>
          </p:cNvPr>
          <p:cNvSpPr txBox="1"/>
          <p:nvPr/>
        </p:nvSpPr>
        <p:spPr>
          <a:xfrm>
            <a:off x="6650894" y="1730551"/>
            <a:ext cx="525955" cy="246221"/>
          </a:xfrm>
          <a:prstGeom prst="rect">
            <a:avLst/>
          </a:prstGeom>
          <a:noFill/>
        </p:spPr>
        <p:txBody>
          <a:bodyPr wrap="square" rtlCol="0">
            <a:spAutoFit/>
          </a:bodyPr>
          <a:lstStyle/>
          <a:p>
            <a:r>
              <a:rPr lang="en-US" sz="1000" dirty="0"/>
              <a:t>N2</a:t>
            </a:r>
          </a:p>
        </p:txBody>
      </p:sp>
      <p:sp>
        <p:nvSpPr>
          <p:cNvPr id="30" name="Right Arrow 8">
            <a:extLst>
              <a:ext uri="{FF2B5EF4-FFF2-40B4-BE49-F238E27FC236}">
                <a16:creationId xmlns:a16="http://schemas.microsoft.com/office/drawing/2014/main" id="{02D2E896-C312-E45B-8B61-8ADD4ECAB354}"/>
              </a:ext>
            </a:extLst>
          </p:cNvPr>
          <p:cNvSpPr/>
          <p:nvPr/>
        </p:nvSpPr>
        <p:spPr>
          <a:xfrm rot="5400000">
            <a:off x="10637800" y="3104258"/>
            <a:ext cx="294500" cy="102867"/>
          </a:xfrm>
          <a:prstGeom prst="rightArrow">
            <a:avLst/>
          </a:prstGeom>
          <a:solidFill>
            <a:srgbClr val="7C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5">
            <a:extLst>
              <a:ext uri="{FF2B5EF4-FFF2-40B4-BE49-F238E27FC236}">
                <a16:creationId xmlns:a16="http://schemas.microsoft.com/office/drawing/2014/main" id="{9B826E6C-5798-A7D4-870F-7BB17A10410F}"/>
              </a:ext>
            </a:extLst>
          </p:cNvPr>
          <p:cNvSpPr/>
          <p:nvPr/>
        </p:nvSpPr>
        <p:spPr>
          <a:xfrm rot="5400000">
            <a:off x="10756997" y="2436615"/>
            <a:ext cx="294500" cy="10286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50">
            <a:extLst>
              <a:ext uri="{FF2B5EF4-FFF2-40B4-BE49-F238E27FC236}">
                <a16:creationId xmlns:a16="http://schemas.microsoft.com/office/drawing/2014/main" id="{079DB7A7-A75C-64A7-5171-3E2553AA50D0}"/>
              </a:ext>
            </a:extLst>
          </p:cNvPr>
          <p:cNvSpPr txBox="1"/>
          <p:nvPr/>
        </p:nvSpPr>
        <p:spPr>
          <a:xfrm>
            <a:off x="10263969" y="2542470"/>
            <a:ext cx="525955" cy="246221"/>
          </a:xfrm>
          <a:prstGeom prst="rect">
            <a:avLst/>
          </a:prstGeom>
          <a:noFill/>
        </p:spPr>
        <p:txBody>
          <a:bodyPr wrap="square" rtlCol="0">
            <a:spAutoFit/>
          </a:bodyPr>
          <a:lstStyle/>
          <a:p>
            <a:r>
              <a:rPr lang="en-US" sz="1000" dirty="0"/>
              <a:t>N2</a:t>
            </a:r>
          </a:p>
        </p:txBody>
      </p:sp>
      <p:sp>
        <p:nvSpPr>
          <p:cNvPr id="44" name="TextBox 50">
            <a:extLst>
              <a:ext uri="{FF2B5EF4-FFF2-40B4-BE49-F238E27FC236}">
                <a16:creationId xmlns:a16="http://schemas.microsoft.com/office/drawing/2014/main" id="{A2AAE439-8155-638E-7D26-03C8F5DB8418}"/>
              </a:ext>
            </a:extLst>
          </p:cNvPr>
          <p:cNvSpPr txBox="1"/>
          <p:nvPr/>
        </p:nvSpPr>
        <p:spPr>
          <a:xfrm>
            <a:off x="10863803" y="2993505"/>
            <a:ext cx="378436" cy="246221"/>
          </a:xfrm>
          <a:prstGeom prst="rect">
            <a:avLst/>
          </a:prstGeom>
          <a:noFill/>
        </p:spPr>
        <p:txBody>
          <a:bodyPr wrap="square" rtlCol="0">
            <a:spAutoFit/>
          </a:bodyPr>
          <a:lstStyle/>
          <a:p>
            <a:r>
              <a:rPr lang="en-US" sz="1000" dirty="0"/>
              <a:t>He</a:t>
            </a:r>
          </a:p>
        </p:txBody>
      </p:sp>
      <p:sp>
        <p:nvSpPr>
          <p:cNvPr id="46" name="Figura a mano libera: forma 45">
            <a:extLst>
              <a:ext uri="{FF2B5EF4-FFF2-40B4-BE49-F238E27FC236}">
                <a16:creationId xmlns:a16="http://schemas.microsoft.com/office/drawing/2014/main" id="{78218F48-8D87-69B6-6B0B-BB3279EEE278}"/>
              </a:ext>
            </a:extLst>
          </p:cNvPr>
          <p:cNvSpPr/>
          <p:nvPr/>
        </p:nvSpPr>
        <p:spPr>
          <a:xfrm>
            <a:off x="10670312" y="2823967"/>
            <a:ext cx="331080" cy="210997"/>
          </a:xfrm>
          <a:custGeom>
            <a:avLst/>
            <a:gdLst>
              <a:gd name="connsiteX0" fmla="*/ 240576 w 331080"/>
              <a:gd name="connsiteY0" fmla="*/ 9721 h 210997"/>
              <a:gd name="connsiteX1" fmla="*/ 107226 w 331080"/>
              <a:gd name="connsiteY1" fmla="*/ 12102 h 210997"/>
              <a:gd name="connsiteX2" fmla="*/ 7213 w 331080"/>
              <a:gd name="connsiteY2" fmla="*/ 85921 h 210997"/>
              <a:gd name="connsiteX3" fmla="*/ 40551 w 331080"/>
              <a:gd name="connsiteY3" fmla="*/ 197839 h 210997"/>
              <a:gd name="connsiteX4" fmla="*/ 300107 w 331080"/>
              <a:gd name="connsiteY4" fmla="*/ 188314 h 210997"/>
              <a:gd name="connsiteX5" fmla="*/ 321538 w 331080"/>
              <a:gd name="connsiteY5" fmla="*/ 14483 h 210997"/>
              <a:gd name="connsiteX6" fmla="*/ 240576 w 331080"/>
              <a:gd name="connsiteY6" fmla="*/ 9721 h 21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080" h="210997">
                <a:moveTo>
                  <a:pt x="240576" y="9721"/>
                </a:moveTo>
                <a:cubicBezTo>
                  <a:pt x="204857" y="9324"/>
                  <a:pt x="146120" y="-598"/>
                  <a:pt x="107226" y="12102"/>
                </a:cubicBezTo>
                <a:cubicBezTo>
                  <a:pt x="68332" y="24802"/>
                  <a:pt x="18325" y="54965"/>
                  <a:pt x="7213" y="85921"/>
                </a:cubicBezTo>
                <a:cubicBezTo>
                  <a:pt x="-3899" y="116877"/>
                  <a:pt x="-8265" y="180774"/>
                  <a:pt x="40551" y="197839"/>
                </a:cubicBezTo>
                <a:cubicBezTo>
                  <a:pt x="89367" y="214905"/>
                  <a:pt x="253276" y="218873"/>
                  <a:pt x="300107" y="188314"/>
                </a:cubicBezTo>
                <a:cubicBezTo>
                  <a:pt x="346938" y="157755"/>
                  <a:pt x="328682" y="44248"/>
                  <a:pt x="321538" y="14483"/>
                </a:cubicBezTo>
                <a:cubicBezTo>
                  <a:pt x="314394" y="-15282"/>
                  <a:pt x="276295" y="10118"/>
                  <a:pt x="240576" y="9721"/>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70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1214B9-7399-EBA2-0626-0D8065A7FA74}"/>
              </a:ext>
            </a:extLst>
          </p:cNvPr>
          <p:cNvPicPr>
            <a:picLocks noChangeAspect="1"/>
          </p:cNvPicPr>
          <p:nvPr/>
        </p:nvPicPr>
        <p:blipFill rotWithShape="1">
          <a:blip r:embed="rId2"/>
          <a:srcRect l="1938" t="3680" r="1162" b="2700"/>
          <a:stretch/>
        </p:blipFill>
        <p:spPr>
          <a:xfrm>
            <a:off x="582420" y="320332"/>
            <a:ext cx="8672239" cy="6261234"/>
          </a:xfrm>
          <a:prstGeom prst="rect">
            <a:avLst/>
          </a:prstGeom>
        </p:spPr>
      </p:pic>
      <p:sp>
        <p:nvSpPr>
          <p:cNvPr id="24" name="Rettangolo 23">
            <a:extLst>
              <a:ext uri="{FF2B5EF4-FFF2-40B4-BE49-F238E27FC236}">
                <a16:creationId xmlns:a16="http://schemas.microsoft.com/office/drawing/2014/main" id="{0C5D5283-85B1-F7C0-D6A9-983EAE118EBE}"/>
              </a:ext>
            </a:extLst>
          </p:cNvPr>
          <p:cNvSpPr/>
          <p:nvPr/>
        </p:nvSpPr>
        <p:spPr>
          <a:xfrm>
            <a:off x="6291480" y="628652"/>
            <a:ext cx="2837580" cy="1902614"/>
          </a:xfrm>
          <a:prstGeom prst="rect">
            <a:avLst/>
          </a:prstGeom>
          <a:solidFill>
            <a:srgbClr val="FFFFFF">
              <a:alpha val="8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01DF94D-ECFC-DD0F-98DD-E7D3FFD9AFED}"/>
              </a:ext>
            </a:extLst>
          </p:cNvPr>
          <p:cNvCxnSpPr>
            <a:cxnSpLocks/>
          </p:cNvCxnSpPr>
          <p:nvPr/>
        </p:nvCxnSpPr>
        <p:spPr>
          <a:xfrm flipH="1">
            <a:off x="3914835" y="1783177"/>
            <a:ext cx="295675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00D75D8-7526-EE38-8C80-8A9710E68745}"/>
              </a:ext>
            </a:extLst>
          </p:cNvPr>
          <p:cNvCxnSpPr>
            <a:cxnSpLocks/>
          </p:cNvCxnSpPr>
          <p:nvPr/>
        </p:nvCxnSpPr>
        <p:spPr>
          <a:xfrm flipV="1">
            <a:off x="4641890" y="2132629"/>
            <a:ext cx="0" cy="91343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733F62-7D6C-03CF-8874-573041405462}"/>
              </a:ext>
            </a:extLst>
          </p:cNvPr>
          <p:cNvCxnSpPr>
            <a:cxnSpLocks/>
          </p:cNvCxnSpPr>
          <p:nvPr/>
        </p:nvCxnSpPr>
        <p:spPr>
          <a:xfrm flipH="1">
            <a:off x="4641890" y="3046059"/>
            <a:ext cx="3203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BC569C-DB8A-C8C6-2618-FB388B7D347D}"/>
              </a:ext>
            </a:extLst>
          </p:cNvPr>
          <p:cNvCxnSpPr>
            <a:cxnSpLocks/>
          </p:cNvCxnSpPr>
          <p:nvPr/>
        </p:nvCxnSpPr>
        <p:spPr>
          <a:xfrm flipV="1">
            <a:off x="4962222" y="3046059"/>
            <a:ext cx="0" cy="22714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BD2E888-0D4F-15C2-D435-D70A47ECF5B5}"/>
              </a:ext>
            </a:extLst>
          </p:cNvPr>
          <p:cNvCxnSpPr>
            <a:cxnSpLocks/>
          </p:cNvCxnSpPr>
          <p:nvPr/>
        </p:nvCxnSpPr>
        <p:spPr>
          <a:xfrm flipV="1">
            <a:off x="5365062" y="2243288"/>
            <a:ext cx="0" cy="91343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1C5F3EE-F6C5-8E73-1060-C1F4BE15A289}"/>
              </a:ext>
            </a:extLst>
          </p:cNvPr>
          <p:cNvCxnSpPr>
            <a:cxnSpLocks/>
          </p:cNvCxnSpPr>
          <p:nvPr/>
        </p:nvCxnSpPr>
        <p:spPr>
          <a:xfrm>
            <a:off x="5817410" y="2946077"/>
            <a:ext cx="0" cy="788208"/>
          </a:xfrm>
          <a:prstGeom prst="line">
            <a:avLst/>
          </a:prstGeom>
          <a:ln w="19050">
            <a:gradFill>
              <a:gsLst>
                <a:gs pos="98997">
                  <a:schemeClr val="accent1">
                    <a:lumMod val="50000"/>
                  </a:schemeClr>
                </a:gs>
                <a:gs pos="0">
                  <a:srgbClr val="FF0000"/>
                </a:gs>
                <a:gs pos="56000">
                  <a:schemeClr val="accent1">
                    <a:lumMod val="45000"/>
                    <a:lumOff val="55000"/>
                  </a:schemeClr>
                </a:gs>
                <a:gs pos="68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4E42CA2-3D5C-6F46-8CE0-87E86DA57460}"/>
              </a:ext>
            </a:extLst>
          </p:cNvPr>
          <p:cNvCxnSpPr>
            <a:cxnSpLocks/>
          </p:cNvCxnSpPr>
          <p:nvPr/>
        </p:nvCxnSpPr>
        <p:spPr>
          <a:xfrm>
            <a:off x="5864975" y="2990001"/>
            <a:ext cx="0" cy="744284"/>
          </a:xfrm>
          <a:prstGeom prst="line">
            <a:avLst/>
          </a:prstGeom>
          <a:ln w="19050">
            <a:gradFill>
              <a:gsLst>
                <a:gs pos="98997">
                  <a:schemeClr val="accent1">
                    <a:lumMod val="50000"/>
                  </a:schemeClr>
                </a:gs>
                <a:gs pos="0">
                  <a:srgbClr val="FF0000"/>
                </a:gs>
                <a:gs pos="56000">
                  <a:schemeClr val="accent1">
                    <a:lumMod val="45000"/>
                    <a:lumOff val="55000"/>
                  </a:schemeClr>
                </a:gs>
                <a:gs pos="68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0168192-2810-DEF3-1B55-738A5D639EAC}"/>
              </a:ext>
            </a:extLst>
          </p:cNvPr>
          <p:cNvCxnSpPr>
            <a:cxnSpLocks/>
          </p:cNvCxnSpPr>
          <p:nvPr/>
        </p:nvCxnSpPr>
        <p:spPr>
          <a:xfrm flipH="1" flipV="1">
            <a:off x="5820585" y="2957807"/>
            <a:ext cx="828007" cy="9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FF8FA1-6B8A-5BDA-AEEE-93DD785A6C4E}"/>
              </a:ext>
            </a:extLst>
          </p:cNvPr>
          <p:cNvCxnSpPr>
            <a:cxnSpLocks/>
          </p:cNvCxnSpPr>
          <p:nvPr/>
        </p:nvCxnSpPr>
        <p:spPr>
          <a:xfrm flipH="1">
            <a:off x="5864975" y="3009051"/>
            <a:ext cx="78044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10DE49-7526-71E5-80A6-8C93D3AE3F58}"/>
              </a:ext>
            </a:extLst>
          </p:cNvPr>
          <p:cNvCxnSpPr>
            <a:cxnSpLocks/>
          </p:cNvCxnSpPr>
          <p:nvPr/>
        </p:nvCxnSpPr>
        <p:spPr>
          <a:xfrm flipH="1">
            <a:off x="6645417" y="2990001"/>
            <a:ext cx="21907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A754D0B-FED6-4855-DACD-57EA2267CCCE}"/>
              </a:ext>
            </a:extLst>
          </p:cNvPr>
          <p:cNvCxnSpPr>
            <a:cxnSpLocks/>
          </p:cNvCxnSpPr>
          <p:nvPr/>
        </p:nvCxnSpPr>
        <p:spPr>
          <a:xfrm>
            <a:off x="3746904" y="1836565"/>
            <a:ext cx="0" cy="2526235"/>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57384E6-9C65-BC35-692F-567CC02E6EB7}"/>
              </a:ext>
            </a:extLst>
          </p:cNvPr>
          <p:cNvCxnSpPr>
            <a:cxnSpLocks/>
          </p:cNvCxnSpPr>
          <p:nvPr/>
        </p:nvCxnSpPr>
        <p:spPr>
          <a:xfrm flipH="1">
            <a:off x="3746904" y="4362800"/>
            <a:ext cx="645017"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606E1D-FA11-68C3-51FE-B8BFD2A09449}"/>
              </a:ext>
            </a:extLst>
          </p:cNvPr>
          <p:cNvCxnSpPr>
            <a:cxnSpLocks/>
          </p:cNvCxnSpPr>
          <p:nvPr/>
        </p:nvCxnSpPr>
        <p:spPr>
          <a:xfrm>
            <a:off x="4391921" y="1906470"/>
            <a:ext cx="0" cy="245633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C28465-90DB-217B-AF02-B26A07C750D1}"/>
              </a:ext>
            </a:extLst>
          </p:cNvPr>
          <p:cNvCxnSpPr>
            <a:cxnSpLocks/>
          </p:cNvCxnSpPr>
          <p:nvPr/>
        </p:nvCxnSpPr>
        <p:spPr>
          <a:xfrm flipH="1">
            <a:off x="4416701" y="1906470"/>
            <a:ext cx="2380787"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49F3F9D0-9941-4184-F784-73C5914A1BB0}"/>
              </a:ext>
            </a:extLst>
          </p:cNvPr>
          <p:cNvPicPr>
            <a:picLocks noChangeAspect="1"/>
          </p:cNvPicPr>
          <p:nvPr/>
        </p:nvPicPr>
        <p:blipFill rotWithShape="1">
          <a:blip r:embed="rId3"/>
          <a:srcRect l="10188" t="24392" r="68245" b="27467"/>
          <a:stretch/>
        </p:blipFill>
        <p:spPr>
          <a:xfrm>
            <a:off x="9660414" y="1535382"/>
            <a:ext cx="1969547" cy="3185135"/>
          </a:xfrm>
          <a:prstGeom prst="rect">
            <a:avLst/>
          </a:prstGeom>
        </p:spPr>
      </p:pic>
      <p:sp>
        <p:nvSpPr>
          <p:cNvPr id="34" name="Rectangle 33">
            <a:extLst>
              <a:ext uri="{FF2B5EF4-FFF2-40B4-BE49-F238E27FC236}">
                <a16:creationId xmlns:a16="http://schemas.microsoft.com/office/drawing/2014/main" id="{10EAAE92-0F1D-CC7B-C699-F0F791737975}"/>
              </a:ext>
            </a:extLst>
          </p:cNvPr>
          <p:cNvSpPr/>
          <p:nvPr/>
        </p:nvSpPr>
        <p:spPr>
          <a:xfrm>
            <a:off x="10184956" y="3346076"/>
            <a:ext cx="1144240" cy="1054474"/>
          </a:xfrm>
          <a:custGeom>
            <a:avLst/>
            <a:gdLst>
              <a:gd name="connsiteX0" fmla="*/ 0 w 1144240"/>
              <a:gd name="connsiteY0" fmla="*/ 0 h 1054474"/>
              <a:gd name="connsiteX1" fmla="*/ 560678 w 1144240"/>
              <a:gd name="connsiteY1" fmla="*/ 0 h 1054474"/>
              <a:gd name="connsiteX2" fmla="*/ 1144240 w 1144240"/>
              <a:gd name="connsiteY2" fmla="*/ 0 h 1054474"/>
              <a:gd name="connsiteX3" fmla="*/ 1144240 w 1144240"/>
              <a:gd name="connsiteY3" fmla="*/ 548326 h 1054474"/>
              <a:gd name="connsiteX4" fmla="*/ 1144240 w 1144240"/>
              <a:gd name="connsiteY4" fmla="*/ 1054474 h 1054474"/>
              <a:gd name="connsiteX5" fmla="*/ 595005 w 1144240"/>
              <a:gd name="connsiteY5" fmla="*/ 1054474 h 1054474"/>
              <a:gd name="connsiteX6" fmla="*/ 0 w 1144240"/>
              <a:gd name="connsiteY6" fmla="*/ 1054474 h 1054474"/>
              <a:gd name="connsiteX7" fmla="*/ 0 w 1144240"/>
              <a:gd name="connsiteY7" fmla="*/ 548326 h 1054474"/>
              <a:gd name="connsiteX8" fmla="*/ 0 w 1144240"/>
              <a:gd name="connsiteY8" fmla="*/ 0 h 105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240" h="1054474" extrusionOk="0">
                <a:moveTo>
                  <a:pt x="0" y="0"/>
                </a:moveTo>
                <a:cubicBezTo>
                  <a:pt x="120541" y="-42387"/>
                  <a:pt x="331819" y="42241"/>
                  <a:pt x="560678" y="0"/>
                </a:cubicBezTo>
                <a:cubicBezTo>
                  <a:pt x="789537" y="-42241"/>
                  <a:pt x="918505" y="66344"/>
                  <a:pt x="1144240" y="0"/>
                </a:cubicBezTo>
                <a:cubicBezTo>
                  <a:pt x="1155215" y="163731"/>
                  <a:pt x="1132238" y="420588"/>
                  <a:pt x="1144240" y="548326"/>
                </a:cubicBezTo>
                <a:cubicBezTo>
                  <a:pt x="1156242" y="676064"/>
                  <a:pt x="1132892" y="877171"/>
                  <a:pt x="1144240" y="1054474"/>
                </a:cubicBezTo>
                <a:cubicBezTo>
                  <a:pt x="968259" y="1112813"/>
                  <a:pt x="809672" y="1043523"/>
                  <a:pt x="595005" y="1054474"/>
                </a:cubicBezTo>
                <a:cubicBezTo>
                  <a:pt x="380338" y="1065425"/>
                  <a:pt x="136833" y="1003216"/>
                  <a:pt x="0" y="1054474"/>
                </a:cubicBezTo>
                <a:cubicBezTo>
                  <a:pt x="-34422" y="877136"/>
                  <a:pt x="17876" y="692555"/>
                  <a:pt x="0" y="548326"/>
                </a:cubicBezTo>
                <a:cubicBezTo>
                  <a:pt x="-17876" y="404097"/>
                  <a:pt x="52356" y="238577"/>
                  <a:pt x="0" y="0"/>
                </a:cubicBezTo>
                <a:close/>
              </a:path>
            </a:pathLst>
          </a:custGeom>
          <a:noFill/>
          <a:ln w="38100">
            <a:solidFill>
              <a:srgbClr val="F2682A"/>
            </a:solidFill>
            <a:prstDash val="soli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F79F8B5B-8A34-C5BF-ADA6-34BF30E88824}"/>
              </a:ext>
            </a:extLst>
          </p:cNvPr>
          <p:cNvSpPr>
            <a:spLocks noGrp="1"/>
          </p:cNvSpPr>
          <p:nvPr>
            <p:ph type="ftr" sz="quarter" idx="11"/>
          </p:nvPr>
        </p:nvSpPr>
        <p:spPr/>
        <p:txBody>
          <a:bodyPr/>
          <a:lstStyle/>
          <a:p>
            <a:r>
              <a:rPr lang="en-US"/>
              <a:t>G. O. Delle Monache</a:t>
            </a:r>
            <a:endParaRPr lang="en-US" dirty="0"/>
          </a:p>
        </p:txBody>
      </p:sp>
      <p:sp>
        <p:nvSpPr>
          <p:cNvPr id="15" name="TextBox 14">
            <a:extLst>
              <a:ext uri="{FF2B5EF4-FFF2-40B4-BE49-F238E27FC236}">
                <a16:creationId xmlns:a16="http://schemas.microsoft.com/office/drawing/2014/main" id="{EC97BAB5-9A37-801D-C6B9-6E6D230EC7EA}"/>
              </a:ext>
            </a:extLst>
          </p:cNvPr>
          <p:cNvSpPr txBox="1"/>
          <p:nvPr/>
        </p:nvSpPr>
        <p:spPr>
          <a:xfrm>
            <a:off x="9653936" y="886645"/>
            <a:ext cx="2639092" cy="523220"/>
          </a:xfrm>
          <a:prstGeom prst="rect">
            <a:avLst/>
          </a:prstGeom>
          <a:noFill/>
        </p:spPr>
        <p:txBody>
          <a:bodyPr wrap="square" rtlCol="0">
            <a:spAutoFit/>
          </a:bodyPr>
          <a:lstStyle/>
          <a:p>
            <a:r>
              <a:rPr lang="en-US" sz="2800" b="1" dirty="0">
                <a:solidFill>
                  <a:srgbClr val="F2682A"/>
                </a:solidFill>
              </a:rPr>
              <a:t>Magnet @ 4.4 K</a:t>
            </a:r>
          </a:p>
        </p:txBody>
      </p:sp>
      <p:sp>
        <p:nvSpPr>
          <p:cNvPr id="32" name="Right Arrow 31">
            <a:extLst>
              <a:ext uri="{FF2B5EF4-FFF2-40B4-BE49-F238E27FC236}">
                <a16:creationId xmlns:a16="http://schemas.microsoft.com/office/drawing/2014/main" id="{DAB2D5DA-4755-C8BC-3540-BF703DEF94BE}"/>
              </a:ext>
            </a:extLst>
          </p:cNvPr>
          <p:cNvSpPr/>
          <p:nvPr/>
        </p:nvSpPr>
        <p:spPr>
          <a:xfrm>
            <a:off x="9302223" y="2894643"/>
            <a:ext cx="294500" cy="10286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93D2DA9-89C2-ACA3-DC78-4617E80C2AAB}"/>
              </a:ext>
            </a:extLst>
          </p:cNvPr>
          <p:cNvSpPr txBox="1"/>
          <p:nvPr/>
        </p:nvSpPr>
        <p:spPr>
          <a:xfrm>
            <a:off x="9603599" y="2822966"/>
            <a:ext cx="525955" cy="246221"/>
          </a:xfrm>
          <a:prstGeom prst="rect">
            <a:avLst/>
          </a:prstGeom>
          <a:noFill/>
        </p:spPr>
        <p:txBody>
          <a:bodyPr wrap="square" rtlCol="0">
            <a:spAutoFit/>
          </a:bodyPr>
          <a:lstStyle/>
          <a:p>
            <a:r>
              <a:rPr lang="en-US" sz="1000" dirty="0" err="1"/>
              <a:t>GHe</a:t>
            </a:r>
            <a:endParaRPr lang="en-US" sz="1000" dirty="0"/>
          </a:p>
        </p:txBody>
      </p:sp>
      <p:cxnSp>
        <p:nvCxnSpPr>
          <p:cNvPr id="5" name="Straight Connector 4">
            <a:extLst>
              <a:ext uri="{FF2B5EF4-FFF2-40B4-BE49-F238E27FC236}">
                <a16:creationId xmlns:a16="http://schemas.microsoft.com/office/drawing/2014/main" id="{8BD3D9CB-558E-469B-41F2-A06DAB8B6EFA}"/>
              </a:ext>
            </a:extLst>
          </p:cNvPr>
          <p:cNvCxnSpPr>
            <a:cxnSpLocks/>
          </p:cNvCxnSpPr>
          <p:nvPr/>
        </p:nvCxnSpPr>
        <p:spPr>
          <a:xfrm flipV="1">
            <a:off x="4641890" y="2132629"/>
            <a:ext cx="0" cy="93655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83E4B8-7B82-BD12-73A5-53CA431085E9}"/>
              </a:ext>
            </a:extLst>
          </p:cNvPr>
          <p:cNvCxnSpPr>
            <a:cxnSpLocks/>
          </p:cNvCxnSpPr>
          <p:nvPr/>
        </p:nvCxnSpPr>
        <p:spPr>
          <a:xfrm flipH="1">
            <a:off x="4962222" y="5230135"/>
            <a:ext cx="73751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431DC1-0F1C-CC38-52F3-D0FC4C966DD1}"/>
              </a:ext>
            </a:extLst>
          </p:cNvPr>
          <p:cNvCxnSpPr>
            <a:cxnSpLocks/>
          </p:cNvCxnSpPr>
          <p:nvPr/>
        </p:nvCxnSpPr>
        <p:spPr>
          <a:xfrm flipH="1">
            <a:off x="5569958" y="4956772"/>
            <a:ext cx="26498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CD6BDB5-0EE7-E75C-AE4E-1A27968DB789}"/>
              </a:ext>
            </a:extLst>
          </p:cNvPr>
          <p:cNvCxnSpPr>
            <a:cxnSpLocks/>
          </p:cNvCxnSpPr>
          <p:nvPr/>
        </p:nvCxnSpPr>
        <p:spPr>
          <a:xfrm flipV="1">
            <a:off x="5834938" y="4658122"/>
            <a:ext cx="0" cy="29865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C902591-E203-7ACF-47EC-0CF36368F8CA}"/>
              </a:ext>
            </a:extLst>
          </p:cNvPr>
          <p:cNvCxnSpPr>
            <a:cxnSpLocks/>
          </p:cNvCxnSpPr>
          <p:nvPr/>
        </p:nvCxnSpPr>
        <p:spPr>
          <a:xfrm flipV="1">
            <a:off x="5569958" y="4658122"/>
            <a:ext cx="0" cy="29865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38E806E-58B9-044A-0D8B-47E17D2D2713}"/>
              </a:ext>
            </a:extLst>
          </p:cNvPr>
          <p:cNvCxnSpPr>
            <a:cxnSpLocks/>
          </p:cNvCxnSpPr>
          <p:nvPr/>
        </p:nvCxnSpPr>
        <p:spPr>
          <a:xfrm flipV="1">
            <a:off x="5699737" y="3989736"/>
            <a:ext cx="0" cy="66838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55D0DF-BBB4-C787-3F5A-FF08C55974B1}"/>
              </a:ext>
            </a:extLst>
          </p:cNvPr>
          <p:cNvCxnSpPr>
            <a:cxnSpLocks/>
          </p:cNvCxnSpPr>
          <p:nvPr/>
        </p:nvCxnSpPr>
        <p:spPr>
          <a:xfrm flipV="1">
            <a:off x="4967832" y="4173406"/>
            <a:ext cx="0" cy="10567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EE6F128-5FF5-8159-E088-27F0832CBC12}"/>
              </a:ext>
            </a:extLst>
          </p:cNvPr>
          <p:cNvCxnSpPr>
            <a:cxnSpLocks/>
          </p:cNvCxnSpPr>
          <p:nvPr/>
        </p:nvCxnSpPr>
        <p:spPr>
          <a:xfrm flipH="1">
            <a:off x="5569958" y="4662361"/>
            <a:ext cx="26498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A88DA68-E44A-0F64-37D2-700BE8FA52BF}"/>
              </a:ext>
            </a:extLst>
          </p:cNvPr>
          <p:cNvCxnSpPr>
            <a:cxnSpLocks/>
          </p:cNvCxnSpPr>
          <p:nvPr/>
        </p:nvCxnSpPr>
        <p:spPr>
          <a:xfrm flipV="1">
            <a:off x="5699737" y="4956772"/>
            <a:ext cx="0" cy="27336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Rettangolo 34">
            <a:extLst>
              <a:ext uri="{FF2B5EF4-FFF2-40B4-BE49-F238E27FC236}">
                <a16:creationId xmlns:a16="http://schemas.microsoft.com/office/drawing/2014/main" id="{3071B0CF-FC8D-DBFC-A27F-A3A0607FB70F}"/>
              </a:ext>
            </a:extLst>
          </p:cNvPr>
          <p:cNvSpPr/>
          <p:nvPr/>
        </p:nvSpPr>
        <p:spPr>
          <a:xfrm>
            <a:off x="3971924" y="668580"/>
            <a:ext cx="2319556" cy="986317"/>
          </a:xfrm>
          <a:prstGeom prst="rect">
            <a:avLst/>
          </a:prstGeom>
          <a:solidFill>
            <a:srgbClr val="FFFFFF">
              <a:alpha val="8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21">
            <a:extLst>
              <a:ext uri="{FF2B5EF4-FFF2-40B4-BE49-F238E27FC236}">
                <a16:creationId xmlns:a16="http://schemas.microsoft.com/office/drawing/2014/main" id="{ECE8C720-1086-0519-93CE-92D296C5ADE7}"/>
              </a:ext>
            </a:extLst>
          </p:cNvPr>
          <p:cNvSpPr/>
          <p:nvPr/>
        </p:nvSpPr>
        <p:spPr>
          <a:xfrm rot="10800000">
            <a:off x="6356394" y="2081196"/>
            <a:ext cx="294500" cy="10286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23">
            <a:extLst>
              <a:ext uri="{FF2B5EF4-FFF2-40B4-BE49-F238E27FC236}">
                <a16:creationId xmlns:a16="http://schemas.microsoft.com/office/drawing/2014/main" id="{60A9A827-2040-D33F-DB2C-EEB04E1036B2}"/>
              </a:ext>
            </a:extLst>
          </p:cNvPr>
          <p:cNvSpPr txBox="1"/>
          <p:nvPr/>
        </p:nvSpPr>
        <p:spPr>
          <a:xfrm>
            <a:off x="6772727" y="2094034"/>
            <a:ext cx="525955" cy="246221"/>
          </a:xfrm>
          <a:prstGeom prst="rect">
            <a:avLst/>
          </a:prstGeom>
          <a:noFill/>
        </p:spPr>
        <p:txBody>
          <a:bodyPr wrap="square" rtlCol="0">
            <a:spAutoFit/>
          </a:bodyPr>
          <a:lstStyle/>
          <a:p>
            <a:r>
              <a:rPr lang="en-US" sz="1000" dirty="0"/>
              <a:t>He</a:t>
            </a:r>
          </a:p>
        </p:txBody>
      </p:sp>
      <p:sp>
        <p:nvSpPr>
          <p:cNvPr id="43" name="Right Arrow 49">
            <a:extLst>
              <a:ext uri="{FF2B5EF4-FFF2-40B4-BE49-F238E27FC236}">
                <a16:creationId xmlns:a16="http://schemas.microsoft.com/office/drawing/2014/main" id="{907E7910-9184-9D2D-6A68-29ABE506F975}"/>
              </a:ext>
            </a:extLst>
          </p:cNvPr>
          <p:cNvSpPr/>
          <p:nvPr/>
        </p:nvSpPr>
        <p:spPr>
          <a:xfrm>
            <a:off x="6317424" y="1870193"/>
            <a:ext cx="294500" cy="102867"/>
          </a:xfrm>
          <a:prstGeom prst="rightArrow">
            <a:avLst/>
          </a:prstGeom>
          <a:solidFill>
            <a:srgbClr val="7C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21">
            <a:extLst>
              <a:ext uri="{FF2B5EF4-FFF2-40B4-BE49-F238E27FC236}">
                <a16:creationId xmlns:a16="http://schemas.microsoft.com/office/drawing/2014/main" id="{93CA1594-A56D-D528-000E-C938B5B73A7B}"/>
              </a:ext>
            </a:extLst>
          </p:cNvPr>
          <p:cNvSpPr/>
          <p:nvPr/>
        </p:nvSpPr>
        <p:spPr>
          <a:xfrm rot="10800000">
            <a:off x="6280854" y="1743384"/>
            <a:ext cx="294500" cy="10286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9">
            <a:extLst>
              <a:ext uri="{FF2B5EF4-FFF2-40B4-BE49-F238E27FC236}">
                <a16:creationId xmlns:a16="http://schemas.microsoft.com/office/drawing/2014/main" id="{58CF7D9A-F6D8-A83F-BE03-2DEB1F1AF50C}"/>
              </a:ext>
            </a:extLst>
          </p:cNvPr>
          <p:cNvSpPr/>
          <p:nvPr/>
        </p:nvSpPr>
        <p:spPr>
          <a:xfrm>
            <a:off x="6232361" y="2202776"/>
            <a:ext cx="294500" cy="102867"/>
          </a:xfrm>
          <a:prstGeom prst="rightArrow">
            <a:avLst/>
          </a:prstGeom>
          <a:solidFill>
            <a:srgbClr val="7C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23">
            <a:extLst>
              <a:ext uri="{FF2B5EF4-FFF2-40B4-BE49-F238E27FC236}">
                <a16:creationId xmlns:a16="http://schemas.microsoft.com/office/drawing/2014/main" id="{D9FFF434-AF2C-FC81-9E1B-66D76D77EFA9}"/>
              </a:ext>
            </a:extLst>
          </p:cNvPr>
          <p:cNvSpPr txBox="1"/>
          <p:nvPr/>
        </p:nvSpPr>
        <p:spPr>
          <a:xfrm>
            <a:off x="6650894" y="1730551"/>
            <a:ext cx="525955" cy="246221"/>
          </a:xfrm>
          <a:prstGeom prst="rect">
            <a:avLst/>
          </a:prstGeom>
          <a:noFill/>
        </p:spPr>
        <p:txBody>
          <a:bodyPr wrap="square" rtlCol="0">
            <a:spAutoFit/>
          </a:bodyPr>
          <a:lstStyle/>
          <a:p>
            <a:r>
              <a:rPr lang="en-US" sz="1000" dirty="0"/>
              <a:t>N2</a:t>
            </a:r>
          </a:p>
        </p:txBody>
      </p:sp>
      <p:cxnSp>
        <p:nvCxnSpPr>
          <p:cNvPr id="49" name="Straight Connector 12">
            <a:extLst>
              <a:ext uri="{FF2B5EF4-FFF2-40B4-BE49-F238E27FC236}">
                <a16:creationId xmlns:a16="http://schemas.microsoft.com/office/drawing/2014/main" id="{CF267C61-9822-3CC8-02E1-2B0863BF816D}"/>
              </a:ext>
            </a:extLst>
          </p:cNvPr>
          <p:cNvCxnSpPr>
            <a:cxnSpLocks/>
            <a:stCxn id="40" idx="3"/>
          </p:cNvCxnSpPr>
          <p:nvPr/>
        </p:nvCxnSpPr>
        <p:spPr>
          <a:xfrm flipH="1" flipV="1">
            <a:off x="4641890" y="2130866"/>
            <a:ext cx="1714504" cy="176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Straight Connector 12">
            <a:extLst>
              <a:ext uri="{FF2B5EF4-FFF2-40B4-BE49-F238E27FC236}">
                <a16:creationId xmlns:a16="http://schemas.microsoft.com/office/drawing/2014/main" id="{F8AB3C8D-FE44-4AEE-C1CC-99AD9DF6972E}"/>
              </a:ext>
            </a:extLst>
          </p:cNvPr>
          <p:cNvCxnSpPr>
            <a:cxnSpLocks/>
          </p:cNvCxnSpPr>
          <p:nvPr/>
        </p:nvCxnSpPr>
        <p:spPr>
          <a:xfrm flipH="1" flipV="1">
            <a:off x="5365062" y="2245407"/>
            <a:ext cx="863197" cy="856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ight Arrow 5">
            <a:extLst>
              <a:ext uri="{FF2B5EF4-FFF2-40B4-BE49-F238E27FC236}">
                <a16:creationId xmlns:a16="http://schemas.microsoft.com/office/drawing/2014/main" id="{F0A82F79-A6DC-9503-7605-61910CA2E3B7}"/>
              </a:ext>
            </a:extLst>
          </p:cNvPr>
          <p:cNvSpPr/>
          <p:nvPr/>
        </p:nvSpPr>
        <p:spPr>
          <a:xfrm rot="10800000">
            <a:off x="10989887" y="2890501"/>
            <a:ext cx="294500" cy="10286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F2D51147-9A84-A25C-3AE2-6F087E0C860E}"/>
              </a:ext>
            </a:extLst>
          </p:cNvPr>
          <p:cNvSpPr/>
          <p:nvPr/>
        </p:nvSpPr>
        <p:spPr>
          <a:xfrm rot="10800000">
            <a:off x="10149644" y="2862438"/>
            <a:ext cx="294500" cy="102867"/>
          </a:xfrm>
          <a:prstGeom prst="rightArrow">
            <a:avLst/>
          </a:prstGeom>
          <a:solidFill>
            <a:srgbClr val="7C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8">
            <a:extLst>
              <a:ext uri="{FF2B5EF4-FFF2-40B4-BE49-F238E27FC236}">
                <a16:creationId xmlns:a16="http://schemas.microsoft.com/office/drawing/2014/main" id="{E31A8397-53B8-B102-C6FC-7A5C6B27BD22}"/>
              </a:ext>
            </a:extLst>
          </p:cNvPr>
          <p:cNvSpPr/>
          <p:nvPr/>
        </p:nvSpPr>
        <p:spPr>
          <a:xfrm rot="5400000">
            <a:off x="10637800" y="3104258"/>
            <a:ext cx="294500" cy="102867"/>
          </a:xfrm>
          <a:prstGeom prst="rightArrow">
            <a:avLst/>
          </a:prstGeom>
          <a:solidFill>
            <a:srgbClr val="7C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5">
            <a:extLst>
              <a:ext uri="{FF2B5EF4-FFF2-40B4-BE49-F238E27FC236}">
                <a16:creationId xmlns:a16="http://schemas.microsoft.com/office/drawing/2014/main" id="{0ADEF292-5D79-BAF1-F28A-C351FB9ECC2D}"/>
              </a:ext>
            </a:extLst>
          </p:cNvPr>
          <p:cNvSpPr/>
          <p:nvPr/>
        </p:nvSpPr>
        <p:spPr>
          <a:xfrm rot="5400000">
            <a:off x="10756997" y="2436615"/>
            <a:ext cx="294500" cy="10286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50">
            <a:extLst>
              <a:ext uri="{FF2B5EF4-FFF2-40B4-BE49-F238E27FC236}">
                <a16:creationId xmlns:a16="http://schemas.microsoft.com/office/drawing/2014/main" id="{BCDB44D1-76D5-0AE0-6810-02BB27CA14D9}"/>
              </a:ext>
            </a:extLst>
          </p:cNvPr>
          <p:cNvSpPr txBox="1"/>
          <p:nvPr/>
        </p:nvSpPr>
        <p:spPr>
          <a:xfrm>
            <a:off x="10263969" y="2542470"/>
            <a:ext cx="525955" cy="246221"/>
          </a:xfrm>
          <a:prstGeom prst="rect">
            <a:avLst/>
          </a:prstGeom>
          <a:noFill/>
        </p:spPr>
        <p:txBody>
          <a:bodyPr wrap="square" rtlCol="0">
            <a:spAutoFit/>
          </a:bodyPr>
          <a:lstStyle/>
          <a:p>
            <a:r>
              <a:rPr lang="en-US" sz="1000" dirty="0"/>
              <a:t>N2</a:t>
            </a:r>
          </a:p>
        </p:txBody>
      </p:sp>
      <p:sp>
        <p:nvSpPr>
          <p:cNvPr id="31" name="TextBox 50">
            <a:extLst>
              <a:ext uri="{FF2B5EF4-FFF2-40B4-BE49-F238E27FC236}">
                <a16:creationId xmlns:a16="http://schemas.microsoft.com/office/drawing/2014/main" id="{BED1375D-1449-1294-E854-7B9C4F35F60C}"/>
              </a:ext>
            </a:extLst>
          </p:cNvPr>
          <p:cNvSpPr txBox="1"/>
          <p:nvPr/>
        </p:nvSpPr>
        <p:spPr>
          <a:xfrm>
            <a:off x="10863803" y="2993505"/>
            <a:ext cx="378436" cy="246221"/>
          </a:xfrm>
          <a:prstGeom prst="rect">
            <a:avLst/>
          </a:prstGeom>
          <a:noFill/>
        </p:spPr>
        <p:txBody>
          <a:bodyPr wrap="square" rtlCol="0">
            <a:spAutoFit/>
          </a:bodyPr>
          <a:lstStyle/>
          <a:p>
            <a:r>
              <a:rPr lang="en-US" sz="1000" dirty="0"/>
              <a:t>He</a:t>
            </a:r>
          </a:p>
        </p:txBody>
      </p:sp>
      <p:sp>
        <p:nvSpPr>
          <p:cNvPr id="50" name="Figura a mano libera: forma 49">
            <a:extLst>
              <a:ext uri="{FF2B5EF4-FFF2-40B4-BE49-F238E27FC236}">
                <a16:creationId xmlns:a16="http://schemas.microsoft.com/office/drawing/2014/main" id="{6A6AB878-FC09-2CA2-5F04-4F36C9C21758}"/>
              </a:ext>
            </a:extLst>
          </p:cNvPr>
          <p:cNvSpPr/>
          <p:nvPr/>
        </p:nvSpPr>
        <p:spPr>
          <a:xfrm>
            <a:off x="10670312" y="2823967"/>
            <a:ext cx="331080" cy="210997"/>
          </a:xfrm>
          <a:custGeom>
            <a:avLst/>
            <a:gdLst>
              <a:gd name="connsiteX0" fmla="*/ 240576 w 331080"/>
              <a:gd name="connsiteY0" fmla="*/ 9721 h 210997"/>
              <a:gd name="connsiteX1" fmla="*/ 107226 w 331080"/>
              <a:gd name="connsiteY1" fmla="*/ 12102 h 210997"/>
              <a:gd name="connsiteX2" fmla="*/ 7213 w 331080"/>
              <a:gd name="connsiteY2" fmla="*/ 85921 h 210997"/>
              <a:gd name="connsiteX3" fmla="*/ 40551 w 331080"/>
              <a:gd name="connsiteY3" fmla="*/ 197839 h 210997"/>
              <a:gd name="connsiteX4" fmla="*/ 300107 w 331080"/>
              <a:gd name="connsiteY4" fmla="*/ 188314 h 210997"/>
              <a:gd name="connsiteX5" fmla="*/ 321538 w 331080"/>
              <a:gd name="connsiteY5" fmla="*/ 14483 h 210997"/>
              <a:gd name="connsiteX6" fmla="*/ 240576 w 331080"/>
              <a:gd name="connsiteY6" fmla="*/ 9721 h 21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080" h="210997">
                <a:moveTo>
                  <a:pt x="240576" y="9721"/>
                </a:moveTo>
                <a:cubicBezTo>
                  <a:pt x="204857" y="9324"/>
                  <a:pt x="146120" y="-598"/>
                  <a:pt x="107226" y="12102"/>
                </a:cubicBezTo>
                <a:cubicBezTo>
                  <a:pt x="68332" y="24802"/>
                  <a:pt x="18325" y="54965"/>
                  <a:pt x="7213" y="85921"/>
                </a:cubicBezTo>
                <a:cubicBezTo>
                  <a:pt x="-3899" y="116877"/>
                  <a:pt x="-8265" y="180774"/>
                  <a:pt x="40551" y="197839"/>
                </a:cubicBezTo>
                <a:cubicBezTo>
                  <a:pt x="89367" y="214905"/>
                  <a:pt x="253276" y="218873"/>
                  <a:pt x="300107" y="188314"/>
                </a:cubicBezTo>
                <a:cubicBezTo>
                  <a:pt x="346938" y="157755"/>
                  <a:pt x="328682" y="44248"/>
                  <a:pt x="321538" y="14483"/>
                </a:cubicBezTo>
                <a:cubicBezTo>
                  <a:pt x="314394" y="-15282"/>
                  <a:pt x="276295" y="10118"/>
                  <a:pt x="240576" y="9721"/>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828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p:txBody>
          <a:bodyPr>
            <a:normAutofit/>
          </a:bodyPr>
          <a:lstStyle/>
          <a:p>
            <a:r>
              <a:rPr lang="en-US" sz="4000" b="1" dirty="0">
                <a:solidFill>
                  <a:srgbClr val="F2682A"/>
                </a:solidFill>
              </a:rPr>
              <a:t>KLOE Magnet test @ LNF and FNAL</a:t>
            </a:r>
          </a:p>
        </p:txBody>
      </p:sp>
      <p:sp>
        <p:nvSpPr>
          <p:cNvPr id="3" name="Content Placeholder 2">
            <a:extLst>
              <a:ext uri="{FF2B5EF4-FFF2-40B4-BE49-F238E27FC236}">
                <a16:creationId xmlns:a16="http://schemas.microsoft.com/office/drawing/2014/main" id="{DA27BD75-9236-1E1F-6AFC-EFA2076DAF09}"/>
              </a:ext>
            </a:extLst>
          </p:cNvPr>
          <p:cNvSpPr>
            <a:spLocks noGrp="1"/>
          </p:cNvSpPr>
          <p:nvPr>
            <p:ph idx="1"/>
          </p:nvPr>
        </p:nvSpPr>
        <p:spPr>
          <a:xfrm>
            <a:off x="739189" y="1441228"/>
            <a:ext cx="10515600" cy="4351338"/>
          </a:xfrm>
        </p:spPr>
        <p:txBody>
          <a:bodyPr>
            <a:noAutofit/>
          </a:bodyPr>
          <a:lstStyle/>
          <a:p>
            <a:pPr marL="0" indent="0">
              <a:lnSpc>
                <a:spcPct val="100000"/>
              </a:lnSpc>
              <a:buNone/>
            </a:pPr>
            <a:r>
              <a:rPr lang="en-US" sz="2400" dirty="0"/>
              <a:t>Test of the magnet must be performed to put it back to service. It can be divided in two sections:</a:t>
            </a:r>
          </a:p>
          <a:p>
            <a:pPr marL="457200" indent="-457200">
              <a:lnSpc>
                <a:spcPct val="100000"/>
              </a:lnSpc>
              <a:buFont typeface="+mj-lt"/>
              <a:buAutoNum type="arabicPeriod"/>
            </a:pPr>
            <a:r>
              <a:rPr lang="en-US" sz="2400" dirty="0"/>
              <a:t>Warm test</a:t>
            </a:r>
          </a:p>
          <a:p>
            <a:pPr marL="457200" indent="-457200">
              <a:lnSpc>
                <a:spcPct val="100000"/>
              </a:lnSpc>
              <a:buFont typeface="+mj-lt"/>
              <a:buAutoNum type="arabicPeriod"/>
            </a:pPr>
            <a:r>
              <a:rPr lang="en-US" sz="2400" dirty="0"/>
              <a:t>Cold test</a:t>
            </a:r>
          </a:p>
          <a:p>
            <a:pPr marL="0" indent="0">
              <a:lnSpc>
                <a:spcPct val="100000"/>
              </a:lnSpc>
              <a:buNone/>
            </a:pPr>
            <a:r>
              <a:rPr lang="en-US" sz="2400" b="1" dirty="0"/>
              <a:t>Warm test - </a:t>
            </a:r>
            <a:r>
              <a:rPr lang="en-US" sz="2400" dirty="0"/>
              <a:t>will check the electrical, mechanical, fluidic and control operational status of all the subsystems at 300 K: vacuum, temperature sensors, pressure sensors, valve leaks, actuators, PS interlocks, heaters, CS etc.</a:t>
            </a:r>
          </a:p>
          <a:p>
            <a:pPr marL="0" indent="0">
              <a:lnSpc>
                <a:spcPct val="100000"/>
              </a:lnSpc>
              <a:buNone/>
            </a:pPr>
            <a:r>
              <a:rPr lang="en-US" sz="2400" b="1" dirty="0"/>
              <a:t>Cold test </a:t>
            </a:r>
            <a:r>
              <a:rPr lang="en-US" sz="2400" dirty="0"/>
              <a:t>– will check the previous list at 4.4 K in addition to all the test that must be performed on the PS and the quench detector with the coil energized to a limited current</a:t>
            </a:r>
          </a:p>
          <a:p>
            <a:pPr marL="0" indent="0">
              <a:lnSpc>
                <a:spcPct val="100000"/>
              </a:lnSpc>
              <a:buNone/>
            </a:pPr>
            <a:r>
              <a:rPr lang="en-US" sz="2400" b="1" dirty="0">
                <a:solidFill>
                  <a:srgbClr val="7CAED5"/>
                </a:solidFill>
              </a:rPr>
              <a:t>Tests at LNF will be repeated at FNAL, and both performed in presence of </a:t>
            </a:r>
            <a:br>
              <a:rPr lang="en-US" sz="2400" b="1" dirty="0">
                <a:solidFill>
                  <a:srgbClr val="7CAED5"/>
                </a:solidFill>
              </a:rPr>
            </a:br>
            <a:r>
              <a:rPr lang="en-US" sz="2400" b="1" dirty="0">
                <a:solidFill>
                  <a:srgbClr val="7CAED5"/>
                </a:solidFill>
              </a:rPr>
              <a:t>FNAL representatives as part of training program and compliant hand-off</a:t>
            </a:r>
          </a:p>
          <a:p>
            <a:pPr marL="0" indent="0">
              <a:lnSpc>
                <a:spcPts val="3760"/>
              </a:lnSpc>
              <a:buNone/>
            </a:pPr>
            <a:endParaRPr lang="en-US" sz="2400" dirty="0"/>
          </a:p>
          <a:p>
            <a:pPr marL="457200" indent="-457200">
              <a:lnSpc>
                <a:spcPts val="3760"/>
              </a:lnSpc>
              <a:buFont typeface="+mj-lt"/>
              <a:buAutoNum type="alphaLcParenR"/>
            </a:pPr>
            <a:endParaRPr lang="en-US" sz="2400" dirty="0"/>
          </a:p>
        </p:txBody>
      </p:sp>
      <p:sp>
        <p:nvSpPr>
          <p:cNvPr id="6" name="Footer Placeholder 4">
            <a:extLst>
              <a:ext uri="{FF2B5EF4-FFF2-40B4-BE49-F238E27FC236}">
                <a16:creationId xmlns:a16="http://schemas.microsoft.com/office/drawing/2014/main" id="{43C68FE3-62CB-22A1-D8C3-8F1336FFB3C9}"/>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spTree>
    <p:extLst>
      <p:ext uri="{BB962C8B-B14F-4D97-AF65-F5344CB8AC3E}">
        <p14:creationId xmlns:p14="http://schemas.microsoft.com/office/powerpoint/2010/main" val="2057221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p:txBody>
          <a:bodyPr>
            <a:normAutofit/>
          </a:bodyPr>
          <a:lstStyle/>
          <a:p>
            <a:r>
              <a:rPr lang="en-US" sz="4000" b="1" dirty="0">
                <a:solidFill>
                  <a:srgbClr val="F2682A"/>
                </a:solidFill>
              </a:rPr>
              <a:t>KLOE Magnet handling: Service Turret Removal</a:t>
            </a:r>
          </a:p>
        </p:txBody>
      </p:sp>
      <p:sp>
        <p:nvSpPr>
          <p:cNvPr id="3" name="Content Placeholder 2">
            <a:extLst>
              <a:ext uri="{FF2B5EF4-FFF2-40B4-BE49-F238E27FC236}">
                <a16:creationId xmlns:a16="http://schemas.microsoft.com/office/drawing/2014/main" id="{DA27BD75-9236-1E1F-6AFC-EFA2076DAF09}"/>
              </a:ext>
            </a:extLst>
          </p:cNvPr>
          <p:cNvSpPr>
            <a:spLocks noGrp="1"/>
          </p:cNvSpPr>
          <p:nvPr>
            <p:ph idx="1"/>
          </p:nvPr>
        </p:nvSpPr>
        <p:spPr>
          <a:xfrm>
            <a:off x="739189" y="1441228"/>
            <a:ext cx="10515600" cy="4351338"/>
          </a:xfrm>
        </p:spPr>
        <p:txBody>
          <a:bodyPr>
            <a:noAutofit/>
          </a:bodyPr>
          <a:lstStyle/>
          <a:p>
            <a:pPr marL="0" indent="0">
              <a:lnSpc>
                <a:spcPct val="100000"/>
              </a:lnSpc>
              <a:buNone/>
            </a:pPr>
            <a:r>
              <a:rPr lang="en-US" sz="2200" dirty="0"/>
              <a:t>After the tests before the shipment FNAL the service turret must be removed because of the interference with the hall door. The reverse process has been performed by OI in 1997 at magnet delivery. The main operations can be summarized as in the following:</a:t>
            </a:r>
          </a:p>
          <a:p>
            <a:pPr marL="0" indent="0">
              <a:lnSpc>
                <a:spcPct val="100000"/>
              </a:lnSpc>
              <a:buNone/>
            </a:pPr>
            <a:endParaRPr lang="en-US" sz="2200" dirty="0"/>
          </a:p>
          <a:p>
            <a:pPr marL="457200" indent="-457200">
              <a:lnSpc>
                <a:spcPct val="100000"/>
              </a:lnSpc>
              <a:buFont typeface="+mj-lt"/>
              <a:buAutoNum type="arabicPeriod"/>
            </a:pPr>
            <a:r>
              <a:rPr lang="en-US" sz="2200" dirty="0"/>
              <a:t>Disconnection of the signal sensors cable (air side)     </a:t>
            </a:r>
          </a:p>
          <a:p>
            <a:pPr marL="457200" indent="-457200">
              <a:lnSpc>
                <a:spcPct val="100000"/>
              </a:lnSpc>
              <a:buFont typeface="+mj-lt"/>
              <a:buAutoNum type="arabicPeriod"/>
            </a:pPr>
            <a:r>
              <a:rPr lang="en-US" sz="2200" dirty="0"/>
              <a:t>Removing of the cylindrical shell of the vacuum case      </a:t>
            </a:r>
          </a:p>
          <a:p>
            <a:pPr marL="457200" indent="-457200">
              <a:lnSpc>
                <a:spcPct val="100000"/>
              </a:lnSpc>
              <a:buFont typeface="+mj-lt"/>
              <a:buAutoNum type="arabicPeriod"/>
            </a:pPr>
            <a:r>
              <a:rPr lang="en-US" sz="2200" dirty="0"/>
              <a:t>Removing of the MLI      </a:t>
            </a:r>
          </a:p>
          <a:p>
            <a:pPr marL="457200" indent="-457200">
              <a:lnSpc>
                <a:spcPct val="100000"/>
              </a:lnSpc>
              <a:buFont typeface="+mj-lt"/>
              <a:buAutoNum type="arabicPeriod"/>
            </a:pPr>
            <a:r>
              <a:rPr lang="en-US" sz="2200" dirty="0"/>
              <a:t>Disconnection of the signal sensors cable (vacuum side)    </a:t>
            </a:r>
          </a:p>
          <a:p>
            <a:pPr marL="457200" indent="-457200">
              <a:lnSpc>
                <a:spcPct val="100000"/>
              </a:lnSpc>
              <a:buFont typeface="+mj-lt"/>
              <a:buAutoNum type="arabicPeriod"/>
            </a:pPr>
            <a:r>
              <a:rPr lang="en-US" sz="2200" dirty="0"/>
              <a:t>Disconnection of the coil terminals </a:t>
            </a:r>
          </a:p>
          <a:p>
            <a:pPr marL="457200" indent="-457200">
              <a:lnSpc>
                <a:spcPct val="100000"/>
              </a:lnSpc>
              <a:buFont typeface="+mj-lt"/>
              <a:buAutoNum type="arabicPeriod"/>
            </a:pPr>
            <a:r>
              <a:rPr lang="en-US" sz="2200" dirty="0"/>
              <a:t>Cutting of the 4 cryogenic lines </a:t>
            </a:r>
          </a:p>
          <a:p>
            <a:pPr marL="0" indent="0">
              <a:lnSpc>
                <a:spcPct val="100000"/>
              </a:lnSpc>
              <a:buNone/>
            </a:pPr>
            <a:endParaRPr lang="en-US" sz="2200" dirty="0"/>
          </a:p>
        </p:txBody>
      </p:sp>
      <p:sp>
        <p:nvSpPr>
          <p:cNvPr id="6" name="Footer Placeholder 4">
            <a:extLst>
              <a:ext uri="{FF2B5EF4-FFF2-40B4-BE49-F238E27FC236}">
                <a16:creationId xmlns:a16="http://schemas.microsoft.com/office/drawing/2014/main" id="{D1C4C4DD-C6A9-8B1C-5997-569D86FCE807}"/>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spTree>
    <p:extLst>
      <p:ext uri="{BB962C8B-B14F-4D97-AF65-F5344CB8AC3E}">
        <p14:creationId xmlns:p14="http://schemas.microsoft.com/office/powerpoint/2010/main" val="2161491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p:txBody>
          <a:bodyPr>
            <a:normAutofit/>
          </a:bodyPr>
          <a:lstStyle/>
          <a:p>
            <a:r>
              <a:rPr lang="en-US" sz="4000" b="1" dirty="0">
                <a:solidFill>
                  <a:srgbClr val="F2682A"/>
                </a:solidFill>
              </a:rPr>
              <a:t>KLOE Magnet handling: Service Turret Removal</a:t>
            </a:r>
          </a:p>
        </p:txBody>
      </p:sp>
      <p:sp>
        <p:nvSpPr>
          <p:cNvPr id="3" name="Content Placeholder 2">
            <a:extLst>
              <a:ext uri="{FF2B5EF4-FFF2-40B4-BE49-F238E27FC236}">
                <a16:creationId xmlns:a16="http://schemas.microsoft.com/office/drawing/2014/main" id="{DA27BD75-9236-1E1F-6AFC-EFA2076DAF09}"/>
              </a:ext>
            </a:extLst>
          </p:cNvPr>
          <p:cNvSpPr>
            <a:spLocks noGrp="1"/>
          </p:cNvSpPr>
          <p:nvPr>
            <p:ph idx="1"/>
          </p:nvPr>
        </p:nvSpPr>
        <p:spPr>
          <a:xfrm>
            <a:off x="739189" y="1441228"/>
            <a:ext cx="10515600" cy="4351338"/>
          </a:xfrm>
        </p:spPr>
        <p:txBody>
          <a:bodyPr>
            <a:noAutofit/>
          </a:bodyPr>
          <a:lstStyle/>
          <a:p>
            <a:pPr marL="0" indent="0">
              <a:lnSpc>
                <a:spcPct val="100000"/>
              </a:lnSpc>
              <a:buNone/>
            </a:pPr>
            <a:r>
              <a:rPr lang="en-US" sz="2200" dirty="0"/>
              <a:t>The turret will be reconnected at FNAL and the procedure (to be used in the reverse sequence for the turret removal) is described in the drawing from Oxford Instrument AJL0550 "Service Turret Assy KLOE sheet 1 to 5.</a:t>
            </a:r>
          </a:p>
          <a:p>
            <a:pPr marL="0" indent="0">
              <a:lnSpc>
                <a:spcPct val="100000"/>
              </a:lnSpc>
              <a:buNone/>
            </a:pPr>
            <a:r>
              <a:rPr lang="en-US" sz="2200" dirty="0"/>
              <a:t>Working Instructions (OI internal procedures) obviously are not available, for this reason due to the nature of this operation INFN will award a contract to ASG Superconductors to perform the entire process of removal and reconnection at FNAL of the service turret.</a:t>
            </a:r>
          </a:p>
        </p:txBody>
      </p:sp>
      <p:sp>
        <p:nvSpPr>
          <p:cNvPr id="4" name="Footer Placeholder 3">
            <a:extLst>
              <a:ext uri="{FF2B5EF4-FFF2-40B4-BE49-F238E27FC236}">
                <a16:creationId xmlns:a16="http://schemas.microsoft.com/office/drawing/2014/main" id="{FC16851B-496A-D81A-4CF5-7D1142B419A5}"/>
              </a:ext>
            </a:extLst>
          </p:cNvPr>
          <p:cNvSpPr>
            <a:spLocks noGrp="1"/>
          </p:cNvSpPr>
          <p:nvPr>
            <p:ph type="ftr" sz="quarter" idx="11"/>
          </p:nvPr>
        </p:nvSpPr>
        <p:spPr/>
        <p:txBody>
          <a:bodyPr/>
          <a:lstStyle/>
          <a:p>
            <a:r>
              <a:rPr lang="en-US" dirty="0"/>
              <a:t>G. Delle Monache  </a:t>
            </a:r>
            <a:r>
              <a:rPr lang="en-US" dirty="0" err="1"/>
              <a:t>Meeeting</a:t>
            </a:r>
            <a:r>
              <a:rPr lang="en-US" dirty="0"/>
              <a:t> 2025  DUNE Italia</a:t>
            </a:r>
          </a:p>
        </p:txBody>
      </p:sp>
    </p:spTree>
    <p:extLst>
      <p:ext uri="{BB962C8B-B14F-4D97-AF65-F5344CB8AC3E}">
        <p14:creationId xmlns:p14="http://schemas.microsoft.com/office/powerpoint/2010/main" val="853012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p:txBody>
          <a:bodyPr>
            <a:normAutofit/>
          </a:bodyPr>
          <a:lstStyle/>
          <a:p>
            <a:r>
              <a:rPr lang="en-US" sz="4000" b="1" dirty="0">
                <a:solidFill>
                  <a:srgbClr val="F2682A"/>
                </a:solidFill>
              </a:rPr>
              <a:t>KLOE Magnet handling: Service Turret Removal</a:t>
            </a:r>
          </a:p>
        </p:txBody>
      </p:sp>
      <p:pic>
        <p:nvPicPr>
          <p:cNvPr id="7" name="Segnaposto contenuto 6">
            <a:extLst>
              <a:ext uri="{FF2B5EF4-FFF2-40B4-BE49-F238E27FC236}">
                <a16:creationId xmlns:a16="http://schemas.microsoft.com/office/drawing/2014/main" id="{E7273BF1-4708-FFB5-F2EA-2ECDF9F377CE}"/>
              </a:ext>
            </a:extLst>
          </p:cNvPr>
          <p:cNvPicPr>
            <a:picLocks noGrp="1" noChangeAspect="1"/>
          </p:cNvPicPr>
          <p:nvPr>
            <p:ph idx="1"/>
          </p:nvPr>
        </p:nvPicPr>
        <p:blipFill>
          <a:blip r:embed="rId2"/>
          <a:stretch>
            <a:fillRect/>
          </a:stretch>
        </p:blipFill>
        <p:spPr>
          <a:xfrm>
            <a:off x="2335167" y="1332411"/>
            <a:ext cx="7618730" cy="5406648"/>
          </a:xfrm>
        </p:spPr>
      </p:pic>
      <p:sp>
        <p:nvSpPr>
          <p:cNvPr id="5" name="Footer Placeholder 4">
            <a:extLst>
              <a:ext uri="{FF2B5EF4-FFF2-40B4-BE49-F238E27FC236}">
                <a16:creationId xmlns:a16="http://schemas.microsoft.com/office/drawing/2014/main" id="{BE4121B3-7A96-92E7-8E70-D8916B714084}"/>
              </a:ext>
            </a:extLst>
          </p:cNvPr>
          <p:cNvSpPr>
            <a:spLocks noGrp="1"/>
          </p:cNvSpPr>
          <p:nvPr>
            <p:ph type="ftr" sz="quarter" idx="11"/>
          </p:nvPr>
        </p:nvSpPr>
        <p:spPr>
          <a:xfrm>
            <a:off x="-766314" y="6492875"/>
            <a:ext cx="4114800" cy="365125"/>
          </a:xfrm>
        </p:spPr>
        <p:txBody>
          <a:bodyPr/>
          <a:lstStyle/>
          <a:p>
            <a:r>
              <a:rPr lang="en-US" dirty="0"/>
              <a:t>G. Delle Monache  </a:t>
            </a:r>
            <a:r>
              <a:rPr lang="en-US" dirty="0" err="1"/>
              <a:t>Meeeting</a:t>
            </a:r>
            <a:r>
              <a:rPr lang="en-US" dirty="0"/>
              <a:t> 2025  DUNE Italia</a:t>
            </a:r>
          </a:p>
        </p:txBody>
      </p:sp>
    </p:spTree>
    <p:extLst>
      <p:ext uri="{BB962C8B-B14F-4D97-AF65-F5344CB8AC3E}">
        <p14:creationId xmlns:p14="http://schemas.microsoft.com/office/powerpoint/2010/main" val="1802531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p:txBody>
          <a:bodyPr>
            <a:normAutofit/>
          </a:bodyPr>
          <a:lstStyle/>
          <a:p>
            <a:r>
              <a:rPr lang="en-US" sz="4000" b="1" dirty="0">
                <a:solidFill>
                  <a:srgbClr val="F2682A"/>
                </a:solidFill>
              </a:rPr>
              <a:t>KLOE Magnet handling: Service Turret Removal</a:t>
            </a:r>
          </a:p>
        </p:txBody>
      </p:sp>
      <p:pic>
        <p:nvPicPr>
          <p:cNvPr id="7" name="Segnaposto contenuto 6">
            <a:extLst>
              <a:ext uri="{FF2B5EF4-FFF2-40B4-BE49-F238E27FC236}">
                <a16:creationId xmlns:a16="http://schemas.microsoft.com/office/drawing/2014/main" id="{E7273BF1-4708-FFB5-F2EA-2ECDF9F377CE}"/>
              </a:ext>
            </a:extLst>
          </p:cNvPr>
          <p:cNvPicPr>
            <a:picLocks noGrp="1" noChangeAspect="1"/>
          </p:cNvPicPr>
          <p:nvPr>
            <p:ph idx="1"/>
          </p:nvPr>
        </p:nvPicPr>
        <p:blipFill rotWithShape="1">
          <a:blip r:embed="rId2"/>
          <a:srcRect l="47648" t="36563" r="24576" b="20914"/>
          <a:stretch/>
        </p:blipFill>
        <p:spPr>
          <a:xfrm>
            <a:off x="3248296" y="1591991"/>
            <a:ext cx="4511041" cy="4900884"/>
          </a:xfrm>
        </p:spPr>
      </p:pic>
      <p:sp>
        <p:nvSpPr>
          <p:cNvPr id="5" name="Footer Placeholder 4">
            <a:extLst>
              <a:ext uri="{FF2B5EF4-FFF2-40B4-BE49-F238E27FC236}">
                <a16:creationId xmlns:a16="http://schemas.microsoft.com/office/drawing/2014/main" id="{C00A65E3-F972-E212-4C54-92906F058730}"/>
              </a:ext>
            </a:extLst>
          </p:cNvPr>
          <p:cNvSpPr>
            <a:spLocks noGrp="1"/>
          </p:cNvSpPr>
          <p:nvPr>
            <p:ph type="ftr" sz="quarter" idx="11"/>
          </p:nvPr>
        </p:nvSpPr>
        <p:spPr>
          <a:xfrm>
            <a:off x="-766314" y="6492875"/>
            <a:ext cx="4114800" cy="365125"/>
          </a:xfrm>
        </p:spPr>
        <p:txBody>
          <a:bodyPr/>
          <a:lstStyle/>
          <a:p>
            <a:r>
              <a:rPr lang="en-US" dirty="0"/>
              <a:t>G. Delle Monache  </a:t>
            </a:r>
            <a:r>
              <a:rPr lang="en-US" dirty="0" err="1"/>
              <a:t>Meeeting</a:t>
            </a:r>
            <a:r>
              <a:rPr lang="en-US" dirty="0"/>
              <a:t> 2025  DUNE Italia</a:t>
            </a:r>
          </a:p>
        </p:txBody>
      </p:sp>
    </p:spTree>
    <p:extLst>
      <p:ext uri="{BB962C8B-B14F-4D97-AF65-F5344CB8AC3E}">
        <p14:creationId xmlns:p14="http://schemas.microsoft.com/office/powerpoint/2010/main" val="586560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p:txBody>
          <a:bodyPr>
            <a:normAutofit/>
          </a:bodyPr>
          <a:lstStyle/>
          <a:p>
            <a:r>
              <a:rPr lang="en-US" sz="4000" b="1" dirty="0">
                <a:solidFill>
                  <a:srgbClr val="F2682A"/>
                </a:solidFill>
              </a:rPr>
              <a:t>KLOE Magnet handling: Service Turret Removal</a:t>
            </a:r>
          </a:p>
        </p:txBody>
      </p:sp>
      <p:pic>
        <p:nvPicPr>
          <p:cNvPr id="6" name="Segnaposto contenuto 5">
            <a:extLst>
              <a:ext uri="{FF2B5EF4-FFF2-40B4-BE49-F238E27FC236}">
                <a16:creationId xmlns:a16="http://schemas.microsoft.com/office/drawing/2014/main" id="{4402734A-BE8C-C3E2-5C61-6E471F44D751}"/>
              </a:ext>
            </a:extLst>
          </p:cNvPr>
          <p:cNvPicPr>
            <a:picLocks noGrp="1" noChangeAspect="1"/>
          </p:cNvPicPr>
          <p:nvPr>
            <p:ph idx="1"/>
          </p:nvPr>
        </p:nvPicPr>
        <p:blipFill>
          <a:blip r:embed="rId2"/>
          <a:stretch>
            <a:fillRect/>
          </a:stretch>
        </p:blipFill>
        <p:spPr>
          <a:xfrm>
            <a:off x="2315795" y="1306286"/>
            <a:ext cx="7699062" cy="5488864"/>
          </a:xfrm>
        </p:spPr>
      </p:pic>
      <p:sp>
        <p:nvSpPr>
          <p:cNvPr id="5" name="Footer Placeholder 4">
            <a:extLst>
              <a:ext uri="{FF2B5EF4-FFF2-40B4-BE49-F238E27FC236}">
                <a16:creationId xmlns:a16="http://schemas.microsoft.com/office/drawing/2014/main" id="{D40F9453-BD44-459E-22E0-7A3296A627CA}"/>
              </a:ext>
            </a:extLst>
          </p:cNvPr>
          <p:cNvSpPr>
            <a:spLocks noGrp="1"/>
          </p:cNvSpPr>
          <p:nvPr>
            <p:ph type="ftr" sz="quarter" idx="11"/>
          </p:nvPr>
        </p:nvSpPr>
        <p:spPr>
          <a:xfrm>
            <a:off x="-766314" y="6492875"/>
            <a:ext cx="4114800" cy="365125"/>
          </a:xfrm>
        </p:spPr>
        <p:txBody>
          <a:bodyPr/>
          <a:lstStyle/>
          <a:p>
            <a:r>
              <a:rPr lang="en-US" dirty="0"/>
              <a:t>G. Delle Monache  </a:t>
            </a:r>
            <a:r>
              <a:rPr lang="en-US" dirty="0" err="1"/>
              <a:t>Meeeting</a:t>
            </a:r>
            <a:r>
              <a:rPr lang="en-US" dirty="0"/>
              <a:t> 2025  DUNE Italia</a:t>
            </a:r>
          </a:p>
        </p:txBody>
      </p:sp>
    </p:spTree>
    <p:extLst>
      <p:ext uri="{BB962C8B-B14F-4D97-AF65-F5344CB8AC3E}">
        <p14:creationId xmlns:p14="http://schemas.microsoft.com/office/powerpoint/2010/main" val="448991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p:txBody>
          <a:bodyPr>
            <a:normAutofit/>
          </a:bodyPr>
          <a:lstStyle/>
          <a:p>
            <a:r>
              <a:rPr lang="en-US" sz="4000" b="1" dirty="0">
                <a:solidFill>
                  <a:srgbClr val="F2682A"/>
                </a:solidFill>
              </a:rPr>
              <a:t>KLOE Magnet handling: Service Turret Removal</a:t>
            </a:r>
          </a:p>
        </p:txBody>
      </p:sp>
      <p:pic>
        <p:nvPicPr>
          <p:cNvPr id="6" name="Segnaposto contenuto 5">
            <a:extLst>
              <a:ext uri="{FF2B5EF4-FFF2-40B4-BE49-F238E27FC236}">
                <a16:creationId xmlns:a16="http://schemas.microsoft.com/office/drawing/2014/main" id="{4402734A-BE8C-C3E2-5C61-6E471F44D751}"/>
              </a:ext>
            </a:extLst>
          </p:cNvPr>
          <p:cNvPicPr>
            <a:picLocks noGrp="1" noChangeAspect="1"/>
          </p:cNvPicPr>
          <p:nvPr>
            <p:ph idx="1"/>
          </p:nvPr>
        </p:nvPicPr>
        <p:blipFill rotWithShape="1">
          <a:blip r:embed="rId2"/>
          <a:srcRect l="19465" t="2855" r="41624" b="42407"/>
          <a:stretch/>
        </p:blipFill>
        <p:spPr>
          <a:xfrm>
            <a:off x="812073" y="1532708"/>
            <a:ext cx="4646241" cy="4659748"/>
          </a:xfrm>
        </p:spPr>
      </p:pic>
      <p:pic>
        <p:nvPicPr>
          <p:cNvPr id="3" name="Segnaposto contenuto 5">
            <a:extLst>
              <a:ext uri="{FF2B5EF4-FFF2-40B4-BE49-F238E27FC236}">
                <a16:creationId xmlns:a16="http://schemas.microsoft.com/office/drawing/2014/main" id="{44026D1C-5235-00CB-3EC3-6482FDC48F16}"/>
              </a:ext>
            </a:extLst>
          </p:cNvPr>
          <p:cNvPicPr>
            <a:picLocks noChangeAspect="1"/>
          </p:cNvPicPr>
          <p:nvPr/>
        </p:nvPicPr>
        <p:blipFill rotWithShape="1">
          <a:blip r:embed="rId2"/>
          <a:srcRect l="59543" t="7003" r="1547" b="34350"/>
          <a:stretch/>
        </p:blipFill>
        <p:spPr>
          <a:xfrm>
            <a:off x="6096000" y="1457446"/>
            <a:ext cx="4406539" cy="4735010"/>
          </a:xfrm>
          <a:prstGeom prst="rect">
            <a:avLst/>
          </a:prstGeom>
        </p:spPr>
      </p:pic>
      <p:pic>
        <p:nvPicPr>
          <p:cNvPr id="7" name="Immagine 6">
            <a:extLst>
              <a:ext uri="{FF2B5EF4-FFF2-40B4-BE49-F238E27FC236}">
                <a16:creationId xmlns:a16="http://schemas.microsoft.com/office/drawing/2014/main" id="{6E34595F-3712-8ECA-1DA0-38617A21D504}"/>
              </a:ext>
            </a:extLst>
          </p:cNvPr>
          <p:cNvPicPr>
            <a:picLocks noChangeAspect="1"/>
          </p:cNvPicPr>
          <p:nvPr/>
        </p:nvPicPr>
        <p:blipFill>
          <a:blip r:embed="rId3"/>
          <a:stretch>
            <a:fillRect/>
          </a:stretch>
        </p:blipFill>
        <p:spPr>
          <a:xfrm>
            <a:off x="4100648" y="5965352"/>
            <a:ext cx="3043972" cy="639773"/>
          </a:xfrm>
          <a:prstGeom prst="rect">
            <a:avLst/>
          </a:prstGeom>
          <a:ln w="19050">
            <a:solidFill>
              <a:srgbClr val="0070C0"/>
            </a:solidFill>
          </a:ln>
        </p:spPr>
      </p:pic>
      <p:cxnSp>
        <p:nvCxnSpPr>
          <p:cNvPr id="9" name="Connettore diritto 8">
            <a:extLst>
              <a:ext uri="{FF2B5EF4-FFF2-40B4-BE49-F238E27FC236}">
                <a16:creationId xmlns:a16="http://schemas.microsoft.com/office/drawing/2014/main" id="{5B3799A8-B21C-443F-6E6C-2E29FFFE272E}"/>
              </a:ext>
            </a:extLst>
          </p:cNvPr>
          <p:cNvCxnSpPr>
            <a:stCxn id="7" idx="0"/>
          </p:cNvCxnSpPr>
          <p:nvPr/>
        </p:nvCxnSpPr>
        <p:spPr>
          <a:xfrm flipH="1" flipV="1">
            <a:off x="1689461" y="3550024"/>
            <a:ext cx="3933173" cy="2415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6C96A460-6E8F-9BC3-C1E0-A01426EA2362}"/>
              </a:ext>
            </a:extLst>
          </p:cNvPr>
          <p:cNvCxnSpPr>
            <a:cxnSpLocks/>
          </p:cNvCxnSpPr>
          <p:nvPr/>
        </p:nvCxnSpPr>
        <p:spPr>
          <a:xfrm flipH="1" flipV="1">
            <a:off x="4129413" y="4757688"/>
            <a:ext cx="1495886" cy="1198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AC1ECA21-26AC-48CF-8564-72DF580611FF}"/>
              </a:ext>
            </a:extLst>
          </p:cNvPr>
          <p:cNvCxnSpPr>
            <a:cxnSpLocks/>
            <a:stCxn id="7" idx="0"/>
          </p:cNvCxnSpPr>
          <p:nvPr/>
        </p:nvCxnSpPr>
        <p:spPr>
          <a:xfrm flipH="1" flipV="1">
            <a:off x="2794175" y="2412346"/>
            <a:ext cx="2828459" cy="35530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8575FECA-8B65-BFA2-8D30-3C630E482B7F}"/>
              </a:ext>
            </a:extLst>
          </p:cNvPr>
          <p:cNvCxnSpPr>
            <a:cxnSpLocks/>
            <a:stCxn id="7" idx="0"/>
          </p:cNvCxnSpPr>
          <p:nvPr/>
        </p:nvCxnSpPr>
        <p:spPr>
          <a:xfrm flipH="1" flipV="1">
            <a:off x="4129413" y="2985226"/>
            <a:ext cx="1493221" cy="2980126"/>
          </a:xfrm>
          <a:prstGeom prst="line">
            <a:avLst/>
          </a:prstGeom>
        </p:spPr>
        <p:style>
          <a:lnRef idx="1">
            <a:schemeClr val="accent1"/>
          </a:lnRef>
          <a:fillRef idx="0">
            <a:schemeClr val="accent1"/>
          </a:fillRef>
          <a:effectRef idx="0">
            <a:schemeClr val="accent1"/>
          </a:effectRef>
          <a:fontRef idx="minor">
            <a:schemeClr val="tx1"/>
          </a:fontRef>
        </p:style>
      </p:cxnSp>
      <p:sp>
        <p:nvSpPr>
          <p:cNvPr id="5" name="Ovale 4">
            <a:extLst>
              <a:ext uri="{FF2B5EF4-FFF2-40B4-BE49-F238E27FC236}">
                <a16:creationId xmlns:a16="http://schemas.microsoft.com/office/drawing/2014/main" id="{980EBC6D-E3D3-E9DA-41E5-B6E322A8B35B}"/>
              </a:ext>
            </a:extLst>
          </p:cNvPr>
          <p:cNvSpPr/>
          <p:nvPr/>
        </p:nvSpPr>
        <p:spPr>
          <a:xfrm>
            <a:off x="6520441" y="3153398"/>
            <a:ext cx="624179" cy="562861"/>
          </a:xfrm>
          <a:prstGeom prst="ellipse">
            <a:avLst/>
          </a:prstGeom>
          <a:noFill/>
          <a:ln w="28575">
            <a:solidFill>
              <a:srgbClr val="7C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D6275C36-73D3-9887-A150-49E403191ADD}"/>
              </a:ext>
            </a:extLst>
          </p:cNvPr>
          <p:cNvSpPr/>
          <p:nvPr/>
        </p:nvSpPr>
        <p:spPr>
          <a:xfrm>
            <a:off x="8510402" y="3073779"/>
            <a:ext cx="624179" cy="562861"/>
          </a:xfrm>
          <a:prstGeom prst="ellipse">
            <a:avLst/>
          </a:prstGeom>
          <a:noFill/>
          <a:ln w="28575">
            <a:solidFill>
              <a:srgbClr val="7C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diritto 12">
            <a:extLst>
              <a:ext uri="{FF2B5EF4-FFF2-40B4-BE49-F238E27FC236}">
                <a16:creationId xmlns:a16="http://schemas.microsoft.com/office/drawing/2014/main" id="{528A625A-4318-E8DD-BA18-3F57E39F705C}"/>
              </a:ext>
            </a:extLst>
          </p:cNvPr>
          <p:cNvCxnSpPr>
            <a:cxnSpLocks/>
            <a:stCxn id="8" idx="2"/>
            <a:endCxn id="5" idx="6"/>
          </p:cNvCxnSpPr>
          <p:nvPr/>
        </p:nvCxnSpPr>
        <p:spPr>
          <a:xfrm flipH="1">
            <a:off x="7144620" y="3355210"/>
            <a:ext cx="1365782" cy="79619"/>
          </a:xfrm>
          <a:prstGeom prst="line">
            <a:avLst/>
          </a:prstGeom>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6FE0792D-9F96-8948-898F-95C503239852}"/>
              </a:ext>
            </a:extLst>
          </p:cNvPr>
          <p:cNvSpPr>
            <a:spLocks noGrp="1"/>
          </p:cNvSpPr>
          <p:nvPr>
            <p:ph type="ftr" sz="quarter" idx="11"/>
          </p:nvPr>
        </p:nvSpPr>
        <p:spPr>
          <a:xfrm>
            <a:off x="-766314" y="6492875"/>
            <a:ext cx="4114800" cy="365125"/>
          </a:xfrm>
        </p:spPr>
        <p:txBody>
          <a:bodyPr/>
          <a:lstStyle/>
          <a:p>
            <a:r>
              <a:rPr lang="en-US" dirty="0"/>
              <a:t>G. Delle Monache  </a:t>
            </a:r>
            <a:r>
              <a:rPr lang="en-US" dirty="0" err="1"/>
              <a:t>Meeeting</a:t>
            </a:r>
            <a:r>
              <a:rPr lang="en-US" dirty="0"/>
              <a:t> 2025  DUNE Italia</a:t>
            </a:r>
          </a:p>
        </p:txBody>
      </p:sp>
      <p:cxnSp>
        <p:nvCxnSpPr>
          <p:cNvPr id="4" name="Connettore diritto 11">
            <a:extLst>
              <a:ext uri="{FF2B5EF4-FFF2-40B4-BE49-F238E27FC236}">
                <a16:creationId xmlns:a16="http://schemas.microsoft.com/office/drawing/2014/main" id="{7B47F9BB-AF67-8A74-CF5A-C1064E13038B}"/>
              </a:ext>
            </a:extLst>
          </p:cNvPr>
          <p:cNvCxnSpPr>
            <a:cxnSpLocks/>
            <a:stCxn id="7" idx="0"/>
          </p:cNvCxnSpPr>
          <p:nvPr/>
        </p:nvCxnSpPr>
        <p:spPr>
          <a:xfrm flipH="1" flipV="1">
            <a:off x="4129413" y="2501978"/>
            <a:ext cx="1493221" cy="34633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275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3020E9B-D96C-ACB0-48D6-17DE71D25744}"/>
              </a:ext>
            </a:extLst>
          </p:cNvPr>
          <p:cNvSpPr>
            <a:spLocks noGrp="1"/>
          </p:cNvSpPr>
          <p:nvPr>
            <p:ph type="ftr" sz="quarter" idx="11"/>
          </p:nvPr>
        </p:nvSpPr>
        <p:spPr>
          <a:xfrm>
            <a:off x="4038600" y="6356920"/>
            <a:ext cx="4114800" cy="365125"/>
          </a:xfrm>
        </p:spPr>
        <p:txBody>
          <a:bodyPr/>
          <a:lstStyle/>
          <a:p>
            <a:r>
              <a:rPr lang="en-US" dirty="0"/>
              <a:t>G. Delle Monache  </a:t>
            </a:r>
            <a:r>
              <a:rPr lang="en-US" dirty="0" err="1"/>
              <a:t>Meeeting</a:t>
            </a:r>
            <a:r>
              <a:rPr lang="en-US" dirty="0"/>
              <a:t> 2025  DUNE Italia</a:t>
            </a:r>
          </a:p>
        </p:txBody>
      </p:sp>
      <p:pic>
        <p:nvPicPr>
          <p:cNvPr id="12" name="Picture 11" descr="A close-up of a label&#10;&#10;Description automatically generated">
            <a:extLst>
              <a:ext uri="{FF2B5EF4-FFF2-40B4-BE49-F238E27FC236}">
                <a16:creationId xmlns:a16="http://schemas.microsoft.com/office/drawing/2014/main" id="{040970F6-0D05-6A4F-5603-CEBE3FF90B3E}"/>
              </a:ext>
            </a:extLst>
          </p:cNvPr>
          <p:cNvPicPr>
            <a:picLocks noChangeAspect="1"/>
          </p:cNvPicPr>
          <p:nvPr/>
        </p:nvPicPr>
        <p:blipFill>
          <a:blip r:embed="rId2"/>
          <a:stretch>
            <a:fillRect/>
          </a:stretch>
        </p:blipFill>
        <p:spPr>
          <a:xfrm>
            <a:off x="9346642" y="3720470"/>
            <a:ext cx="2733308" cy="2039902"/>
          </a:xfrm>
          <a:prstGeom prst="rect">
            <a:avLst/>
          </a:prstGeom>
        </p:spPr>
      </p:pic>
      <p:pic>
        <p:nvPicPr>
          <p:cNvPr id="16" name="Picture 15" descr="A paper with text and images&#10;&#10;Description automatically generated">
            <a:extLst>
              <a:ext uri="{FF2B5EF4-FFF2-40B4-BE49-F238E27FC236}">
                <a16:creationId xmlns:a16="http://schemas.microsoft.com/office/drawing/2014/main" id="{61C951FF-771D-038F-B8A0-02948ABD5F60}"/>
              </a:ext>
            </a:extLst>
          </p:cNvPr>
          <p:cNvPicPr>
            <a:picLocks noChangeAspect="1"/>
          </p:cNvPicPr>
          <p:nvPr/>
        </p:nvPicPr>
        <p:blipFill>
          <a:blip r:embed="rId3"/>
          <a:stretch>
            <a:fillRect/>
          </a:stretch>
        </p:blipFill>
        <p:spPr>
          <a:xfrm>
            <a:off x="24927" y="1456894"/>
            <a:ext cx="4465361" cy="6096000"/>
          </a:xfrm>
          <a:prstGeom prst="rect">
            <a:avLst/>
          </a:prstGeom>
        </p:spPr>
      </p:pic>
      <p:pic>
        <p:nvPicPr>
          <p:cNvPr id="18" name="Picture 17" descr="A paper with text and numbers&#10;&#10;Description automatically generated">
            <a:extLst>
              <a:ext uri="{FF2B5EF4-FFF2-40B4-BE49-F238E27FC236}">
                <a16:creationId xmlns:a16="http://schemas.microsoft.com/office/drawing/2014/main" id="{E80C472A-61E2-2345-DE9F-A8D95D668D5F}"/>
              </a:ext>
            </a:extLst>
          </p:cNvPr>
          <p:cNvPicPr>
            <a:picLocks noChangeAspect="1"/>
          </p:cNvPicPr>
          <p:nvPr/>
        </p:nvPicPr>
        <p:blipFill rotWithShape="1">
          <a:blip r:embed="rId4"/>
          <a:srcRect t="1015" b="50000"/>
          <a:stretch/>
        </p:blipFill>
        <p:spPr>
          <a:xfrm>
            <a:off x="4337629" y="3454487"/>
            <a:ext cx="5103431" cy="2352362"/>
          </a:xfrm>
          <a:prstGeom prst="rect">
            <a:avLst/>
          </a:prstGeom>
        </p:spPr>
      </p:pic>
      <p:graphicFrame>
        <p:nvGraphicFramePr>
          <p:cNvPr id="6" name="Table 5">
            <a:extLst>
              <a:ext uri="{FF2B5EF4-FFF2-40B4-BE49-F238E27FC236}">
                <a16:creationId xmlns:a16="http://schemas.microsoft.com/office/drawing/2014/main" id="{74FBBCA7-07DA-370D-4C0F-F44E5A7BF15C}"/>
              </a:ext>
            </a:extLst>
          </p:cNvPr>
          <p:cNvGraphicFramePr>
            <a:graphicFrameLocks noGrp="1"/>
          </p:cNvGraphicFramePr>
          <p:nvPr>
            <p:extLst>
              <p:ext uri="{D42A27DB-BD31-4B8C-83A1-F6EECF244321}">
                <p14:modId xmlns:p14="http://schemas.microsoft.com/office/powerpoint/2010/main" val="2935248680"/>
              </p:ext>
            </p:extLst>
          </p:nvPr>
        </p:nvGraphicFramePr>
        <p:xfrm>
          <a:off x="5795200" y="1756210"/>
          <a:ext cx="5776058" cy="1269868"/>
        </p:xfrm>
        <a:graphic>
          <a:graphicData uri="http://schemas.openxmlformats.org/drawingml/2006/table">
            <a:tbl>
              <a:tblPr firstRow="1" bandRow="1">
                <a:tableStyleId>{5C22544A-7EE6-4342-B048-85BDC9FD1C3A}</a:tableStyleId>
              </a:tblPr>
              <a:tblGrid>
                <a:gridCol w="1452543">
                  <a:extLst>
                    <a:ext uri="{9D8B030D-6E8A-4147-A177-3AD203B41FA5}">
                      <a16:colId xmlns:a16="http://schemas.microsoft.com/office/drawing/2014/main" val="2241230545"/>
                    </a:ext>
                  </a:extLst>
                </a:gridCol>
                <a:gridCol w="2092845">
                  <a:extLst>
                    <a:ext uri="{9D8B030D-6E8A-4147-A177-3AD203B41FA5}">
                      <a16:colId xmlns:a16="http://schemas.microsoft.com/office/drawing/2014/main" val="2004635818"/>
                    </a:ext>
                  </a:extLst>
                </a:gridCol>
                <a:gridCol w="2230670">
                  <a:extLst>
                    <a:ext uri="{9D8B030D-6E8A-4147-A177-3AD203B41FA5}">
                      <a16:colId xmlns:a16="http://schemas.microsoft.com/office/drawing/2014/main" val="1885597164"/>
                    </a:ext>
                  </a:extLst>
                </a:gridCol>
              </a:tblGrid>
              <a:tr h="355468">
                <a:tc>
                  <a:txBody>
                    <a:bodyPr/>
                    <a:lstStyle/>
                    <a:p>
                      <a:r>
                        <a:rPr lang="en-IT" sz="1400" dirty="0"/>
                        <a:t>Source</a:t>
                      </a:r>
                    </a:p>
                  </a:txBody>
                  <a:tcPr/>
                </a:tc>
                <a:tc>
                  <a:txBody>
                    <a:bodyPr/>
                    <a:lstStyle/>
                    <a:p>
                      <a:r>
                        <a:rPr lang="en-IT" sz="1400" dirty="0"/>
                        <a:t>Nominal HL (guarantee)</a:t>
                      </a:r>
                    </a:p>
                  </a:txBody>
                  <a:tcPr/>
                </a:tc>
                <a:tc>
                  <a:txBody>
                    <a:bodyPr/>
                    <a:lstStyle/>
                    <a:p>
                      <a:r>
                        <a:rPr lang="en-IT" sz="1400" dirty="0"/>
                        <a:t>Measured HL @ 1000 A</a:t>
                      </a:r>
                    </a:p>
                  </a:txBody>
                  <a:tcPr/>
                </a:tc>
                <a:extLst>
                  <a:ext uri="{0D108BD9-81ED-4DB2-BD59-A6C34878D82A}">
                    <a16:rowId xmlns:a16="http://schemas.microsoft.com/office/drawing/2014/main" val="1369964937"/>
                  </a:ext>
                </a:extLst>
              </a:tr>
              <a:tr h="203125">
                <a:tc>
                  <a:txBody>
                    <a:bodyPr/>
                    <a:lstStyle/>
                    <a:p>
                      <a:r>
                        <a:rPr lang="en-IT" sz="1400" dirty="0"/>
                        <a:t>Current Leads</a:t>
                      </a:r>
                    </a:p>
                  </a:txBody>
                  <a:tcPr/>
                </a:tc>
                <a:tc>
                  <a:txBody>
                    <a:bodyPr/>
                    <a:lstStyle/>
                    <a:p>
                      <a:pPr algn="ctr"/>
                      <a:r>
                        <a:rPr lang="en-IT" sz="1400" dirty="0"/>
                        <a:t>0.6 g/s</a:t>
                      </a:r>
                    </a:p>
                  </a:txBody>
                  <a:tcPr/>
                </a:tc>
                <a:tc>
                  <a:txBody>
                    <a:bodyPr/>
                    <a:lstStyle/>
                    <a:p>
                      <a:pPr algn="ctr"/>
                      <a:r>
                        <a:rPr lang="en-IT" sz="1400" dirty="0"/>
                        <a:t>0.12 g/s</a:t>
                      </a:r>
                    </a:p>
                  </a:txBody>
                  <a:tcPr/>
                </a:tc>
                <a:extLst>
                  <a:ext uri="{0D108BD9-81ED-4DB2-BD59-A6C34878D82A}">
                    <a16:rowId xmlns:a16="http://schemas.microsoft.com/office/drawing/2014/main" val="3741264021"/>
                  </a:ext>
                </a:extLst>
              </a:tr>
              <a:tr h="203125">
                <a:tc>
                  <a:txBody>
                    <a:bodyPr/>
                    <a:lstStyle/>
                    <a:p>
                      <a:r>
                        <a:rPr lang="en-IT" sz="1400" dirty="0"/>
                        <a:t>coil</a:t>
                      </a:r>
                    </a:p>
                  </a:txBody>
                  <a:tcPr/>
                </a:tc>
                <a:tc>
                  <a:txBody>
                    <a:bodyPr/>
                    <a:lstStyle/>
                    <a:p>
                      <a:pPr algn="ctr"/>
                      <a:r>
                        <a:rPr lang="en-IT" sz="1400" dirty="0"/>
                        <a:t>55 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1400" dirty="0"/>
                        <a:t>27.6 W</a:t>
                      </a:r>
                    </a:p>
                  </a:txBody>
                  <a:tcPr/>
                </a:tc>
                <a:extLst>
                  <a:ext uri="{0D108BD9-81ED-4DB2-BD59-A6C34878D82A}">
                    <a16:rowId xmlns:a16="http://schemas.microsoft.com/office/drawing/2014/main" val="2276478257"/>
                  </a:ext>
                </a:extLst>
              </a:tr>
              <a:tr h="203125">
                <a:tc>
                  <a:txBody>
                    <a:bodyPr/>
                    <a:lstStyle/>
                    <a:p>
                      <a:r>
                        <a:rPr lang="en-IT" sz="1400" dirty="0"/>
                        <a:t>Radiation screen</a:t>
                      </a:r>
                    </a:p>
                  </a:txBody>
                  <a:tcPr/>
                </a:tc>
                <a:tc>
                  <a:txBody>
                    <a:bodyPr/>
                    <a:lstStyle/>
                    <a:p>
                      <a:pPr algn="ctr"/>
                      <a:r>
                        <a:rPr lang="en-IT" sz="1400" dirty="0"/>
                        <a:t>530 W</a:t>
                      </a:r>
                    </a:p>
                  </a:txBody>
                  <a:tcPr/>
                </a:tc>
                <a:tc>
                  <a:txBody>
                    <a:bodyPr/>
                    <a:lstStyle/>
                    <a:p>
                      <a:pPr algn="ctr"/>
                      <a:r>
                        <a:rPr lang="en-IT" sz="1400" dirty="0"/>
                        <a:t>62.6 W</a:t>
                      </a:r>
                    </a:p>
                  </a:txBody>
                  <a:tcPr/>
                </a:tc>
                <a:extLst>
                  <a:ext uri="{0D108BD9-81ED-4DB2-BD59-A6C34878D82A}">
                    <a16:rowId xmlns:a16="http://schemas.microsoft.com/office/drawing/2014/main" val="4151612456"/>
                  </a:ext>
                </a:extLst>
              </a:tr>
            </a:tbl>
          </a:graphicData>
        </a:graphic>
      </p:graphicFrame>
      <p:sp>
        <p:nvSpPr>
          <p:cNvPr id="7" name="Rectangle 6">
            <a:extLst>
              <a:ext uri="{FF2B5EF4-FFF2-40B4-BE49-F238E27FC236}">
                <a16:creationId xmlns:a16="http://schemas.microsoft.com/office/drawing/2014/main" id="{D4B1AB6A-5A6A-5A1A-324C-7C0AEE60D763}"/>
              </a:ext>
            </a:extLst>
          </p:cNvPr>
          <p:cNvSpPr/>
          <p:nvPr/>
        </p:nvSpPr>
        <p:spPr>
          <a:xfrm>
            <a:off x="4542879" y="5058518"/>
            <a:ext cx="4210899" cy="817496"/>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Rectangle 8">
            <a:extLst>
              <a:ext uri="{FF2B5EF4-FFF2-40B4-BE49-F238E27FC236}">
                <a16:creationId xmlns:a16="http://schemas.microsoft.com/office/drawing/2014/main" id="{50C9EC95-529A-A206-A6DC-10E7941D8464}"/>
              </a:ext>
            </a:extLst>
          </p:cNvPr>
          <p:cNvSpPr/>
          <p:nvPr/>
        </p:nvSpPr>
        <p:spPr>
          <a:xfrm>
            <a:off x="5768062" y="1712485"/>
            <a:ext cx="5803196" cy="1325562"/>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1" name="Straight Connector 10">
            <a:extLst>
              <a:ext uri="{FF2B5EF4-FFF2-40B4-BE49-F238E27FC236}">
                <a16:creationId xmlns:a16="http://schemas.microsoft.com/office/drawing/2014/main" id="{FD5F4D32-4953-A74E-3BF4-A6C0FE73AB7E}"/>
              </a:ext>
            </a:extLst>
          </p:cNvPr>
          <p:cNvCxnSpPr>
            <a:cxnSpLocks/>
          </p:cNvCxnSpPr>
          <p:nvPr/>
        </p:nvCxnSpPr>
        <p:spPr>
          <a:xfrm flipH="1">
            <a:off x="8747953" y="3038047"/>
            <a:ext cx="1432755" cy="203016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2A91DA5-D1E9-A77C-9801-6DE86F3A6894}"/>
              </a:ext>
            </a:extLst>
          </p:cNvPr>
          <p:cNvSpPr/>
          <p:nvPr/>
        </p:nvSpPr>
        <p:spPr>
          <a:xfrm>
            <a:off x="242818" y="2897913"/>
            <a:ext cx="4210899" cy="867140"/>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7" name="Straight Connector 16">
            <a:extLst>
              <a:ext uri="{FF2B5EF4-FFF2-40B4-BE49-F238E27FC236}">
                <a16:creationId xmlns:a16="http://schemas.microsoft.com/office/drawing/2014/main" id="{F882785E-8071-6016-8254-7D644AD65923}"/>
              </a:ext>
            </a:extLst>
          </p:cNvPr>
          <p:cNvCxnSpPr>
            <a:cxnSpLocks/>
          </p:cNvCxnSpPr>
          <p:nvPr/>
        </p:nvCxnSpPr>
        <p:spPr>
          <a:xfrm>
            <a:off x="1621138" y="3075180"/>
            <a:ext cx="9659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D70F0A9-FA8E-9FC8-3E42-8D7FB9ED208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2682A"/>
                </a:solidFill>
              </a:rPr>
              <a:t>DAFNE </a:t>
            </a:r>
            <a:r>
              <a:rPr lang="en-US" sz="4000" b="1" dirty="0" err="1">
                <a:solidFill>
                  <a:srgbClr val="F2682A"/>
                </a:solidFill>
              </a:rPr>
              <a:t>Cryo</a:t>
            </a:r>
            <a:r>
              <a:rPr lang="en-US" sz="4000" b="1" dirty="0">
                <a:solidFill>
                  <a:srgbClr val="F2682A"/>
                </a:solidFill>
              </a:rPr>
              <a:t> Plant Linde TCF 50</a:t>
            </a:r>
          </a:p>
        </p:txBody>
      </p:sp>
      <p:cxnSp>
        <p:nvCxnSpPr>
          <p:cNvPr id="24" name="Straight Connector 23">
            <a:extLst>
              <a:ext uri="{FF2B5EF4-FFF2-40B4-BE49-F238E27FC236}">
                <a16:creationId xmlns:a16="http://schemas.microsoft.com/office/drawing/2014/main" id="{690AF54D-D50E-480D-B878-65D0976C66C9}"/>
              </a:ext>
            </a:extLst>
          </p:cNvPr>
          <p:cNvCxnSpPr>
            <a:cxnSpLocks/>
          </p:cNvCxnSpPr>
          <p:nvPr/>
        </p:nvCxnSpPr>
        <p:spPr>
          <a:xfrm>
            <a:off x="4802124" y="5277699"/>
            <a:ext cx="9659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CEC04B-A746-D32E-C64B-7A9E5E214860}"/>
              </a:ext>
            </a:extLst>
          </p:cNvPr>
          <p:cNvCxnSpPr>
            <a:cxnSpLocks/>
          </p:cNvCxnSpPr>
          <p:nvPr/>
        </p:nvCxnSpPr>
        <p:spPr>
          <a:xfrm>
            <a:off x="7365745" y="4847679"/>
            <a:ext cx="9659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Right Arrow 1">
            <a:extLst>
              <a:ext uri="{FF2B5EF4-FFF2-40B4-BE49-F238E27FC236}">
                <a16:creationId xmlns:a16="http://schemas.microsoft.com/office/drawing/2014/main" id="{5AE4A6FF-ED3B-D837-93B2-845ED657441E}"/>
              </a:ext>
            </a:extLst>
          </p:cNvPr>
          <p:cNvSpPr/>
          <p:nvPr/>
        </p:nvSpPr>
        <p:spPr>
          <a:xfrm rot="7739908">
            <a:off x="10835601" y="1220607"/>
            <a:ext cx="404223" cy="376813"/>
          </a:xfrm>
          <a:prstGeom prst="rightArrow">
            <a:avLst/>
          </a:prstGeom>
          <a:solidFill>
            <a:srgbClr val="7C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12F6C9-2DFF-6032-D6A2-963FC7E71E8C}"/>
              </a:ext>
            </a:extLst>
          </p:cNvPr>
          <p:cNvSpPr txBox="1"/>
          <p:nvPr/>
        </p:nvSpPr>
        <p:spPr>
          <a:xfrm>
            <a:off x="9464330" y="5724625"/>
            <a:ext cx="2249536" cy="276999"/>
          </a:xfrm>
          <a:prstGeom prst="rect">
            <a:avLst/>
          </a:prstGeom>
          <a:noFill/>
        </p:spPr>
        <p:txBody>
          <a:bodyPr wrap="square" rtlCol="0">
            <a:spAutoFit/>
          </a:bodyPr>
          <a:lstStyle/>
          <a:p>
            <a:r>
              <a:rPr lang="en-IT" sz="1200" i="1" dirty="0"/>
              <a:t>Guy Gistau Bauger</a:t>
            </a:r>
          </a:p>
        </p:txBody>
      </p:sp>
    </p:spTree>
    <p:extLst>
      <p:ext uri="{BB962C8B-B14F-4D97-AF65-F5344CB8AC3E}">
        <p14:creationId xmlns:p14="http://schemas.microsoft.com/office/powerpoint/2010/main" val="2138811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p:txBody>
          <a:bodyPr>
            <a:normAutofit/>
          </a:bodyPr>
          <a:lstStyle/>
          <a:p>
            <a:r>
              <a:rPr lang="en-US" sz="4000" b="1" dirty="0" err="1">
                <a:solidFill>
                  <a:srgbClr val="F2682A"/>
                </a:solidFill>
              </a:rPr>
              <a:t>Cryo</a:t>
            </a:r>
            <a:r>
              <a:rPr lang="en-US" sz="4000" b="1" dirty="0">
                <a:solidFill>
                  <a:srgbClr val="F2682A"/>
                </a:solidFill>
              </a:rPr>
              <a:t> plant Linde </a:t>
            </a:r>
            <a:r>
              <a:rPr lang="en-US" sz="4000" b="1" dirty="0">
                <a:solidFill>
                  <a:srgbClr val="0070C0"/>
                </a:solidFill>
              </a:rPr>
              <a:t>LR 140 vs TCF 50</a:t>
            </a:r>
          </a:p>
        </p:txBody>
      </p:sp>
      <p:sp>
        <p:nvSpPr>
          <p:cNvPr id="8" name="Footer Placeholder 4">
            <a:extLst>
              <a:ext uri="{FF2B5EF4-FFF2-40B4-BE49-F238E27FC236}">
                <a16:creationId xmlns:a16="http://schemas.microsoft.com/office/drawing/2014/main" id="{F3020E9B-D96C-ACB0-48D6-17DE71D25744}"/>
              </a:ext>
            </a:extLst>
          </p:cNvPr>
          <p:cNvSpPr>
            <a:spLocks noGrp="1"/>
          </p:cNvSpPr>
          <p:nvPr>
            <p:ph type="ftr" sz="quarter" idx="11"/>
          </p:nvPr>
        </p:nvSpPr>
        <p:spPr>
          <a:xfrm>
            <a:off x="4038600" y="6356920"/>
            <a:ext cx="4114800" cy="365125"/>
          </a:xfrm>
        </p:spPr>
        <p:txBody>
          <a:bodyPr/>
          <a:lstStyle/>
          <a:p>
            <a:r>
              <a:rPr lang="en-US" dirty="0"/>
              <a:t>G. Delle Monache  </a:t>
            </a:r>
            <a:r>
              <a:rPr lang="en-US" dirty="0" err="1"/>
              <a:t>Meeeting</a:t>
            </a:r>
            <a:r>
              <a:rPr lang="en-US" dirty="0"/>
              <a:t> 2025  DUNE Italia</a:t>
            </a:r>
          </a:p>
        </p:txBody>
      </p:sp>
      <p:pic>
        <p:nvPicPr>
          <p:cNvPr id="14" name="Picture 13" descr="A white paper with black text&#10;&#10;Description automatically generated">
            <a:extLst>
              <a:ext uri="{FF2B5EF4-FFF2-40B4-BE49-F238E27FC236}">
                <a16:creationId xmlns:a16="http://schemas.microsoft.com/office/drawing/2014/main" id="{91E49EDE-EF64-0B07-8D53-E50B5066221E}"/>
              </a:ext>
            </a:extLst>
          </p:cNvPr>
          <p:cNvPicPr>
            <a:picLocks noChangeAspect="1"/>
          </p:cNvPicPr>
          <p:nvPr/>
        </p:nvPicPr>
        <p:blipFill rotWithShape="1">
          <a:blip r:embed="rId2"/>
          <a:srcRect t="7971"/>
          <a:stretch/>
        </p:blipFill>
        <p:spPr>
          <a:xfrm>
            <a:off x="7228024" y="1281324"/>
            <a:ext cx="4506064" cy="3337595"/>
          </a:xfrm>
          <a:prstGeom prst="rect">
            <a:avLst/>
          </a:prstGeom>
        </p:spPr>
      </p:pic>
      <p:pic>
        <p:nvPicPr>
          <p:cNvPr id="5" name="Picture 4" descr="A close up of a document&#10;&#10;Description automatically generated">
            <a:extLst>
              <a:ext uri="{FF2B5EF4-FFF2-40B4-BE49-F238E27FC236}">
                <a16:creationId xmlns:a16="http://schemas.microsoft.com/office/drawing/2014/main" id="{628EDFFA-AC66-4AEB-8FC6-ABD9258D1253}"/>
              </a:ext>
            </a:extLst>
          </p:cNvPr>
          <p:cNvPicPr>
            <a:picLocks noChangeAspect="1"/>
          </p:cNvPicPr>
          <p:nvPr/>
        </p:nvPicPr>
        <p:blipFill>
          <a:blip r:embed="rId3"/>
          <a:stretch>
            <a:fillRect/>
          </a:stretch>
        </p:blipFill>
        <p:spPr>
          <a:xfrm>
            <a:off x="39773" y="1357398"/>
            <a:ext cx="5371480" cy="4533784"/>
          </a:xfrm>
          <a:prstGeom prst="rect">
            <a:avLst/>
          </a:prstGeom>
        </p:spPr>
      </p:pic>
      <p:pic>
        <p:nvPicPr>
          <p:cNvPr id="7" name="Picture 6" descr="A document with text and numbers&#10;&#10;Description automatically generated">
            <a:extLst>
              <a:ext uri="{FF2B5EF4-FFF2-40B4-BE49-F238E27FC236}">
                <a16:creationId xmlns:a16="http://schemas.microsoft.com/office/drawing/2014/main" id="{89506785-1143-EB44-2C9F-790C538E3D45}"/>
              </a:ext>
            </a:extLst>
          </p:cNvPr>
          <p:cNvPicPr>
            <a:picLocks noChangeAspect="1"/>
          </p:cNvPicPr>
          <p:nvPr/>
        </p:nvPicPr>
        <p:blipFill>
          <a:blip r:embed="rId4"/>
          <a:stretch>
            <a:fillRect/>
          </a:stretch>
        </p:blipFill>
        <p:spPr>
          <a:xfrm>
            <a:off x="2907919" y="3201974"/>
            <a:ext cx="4471405" cy="3170727"/>
          </a:xfrm>
          <a:prstGeom prst="rect">
            <a:avLst/>
          </a:prstGeom>
        </p:spPr>
      </p:pic>
      <p:sp>
        <p:nvSpPr>
          <p:cNvPr id="4" name="Oval 3">
            <a:extLst>
              <a:ext uri="{FF2B5EF4-FFF2-40B4-BE49-F238E27FC236}">
                <a16:creationId xmlns:a16="http://schemas.microsoft.com/office/drawing/2014/main" id="{523A2092-41AF-2963-FB4A-AE73F80CE74F}"/>
              </a:ext>
            </a:extLst>
          </p:cNvPr>
          <p:cNvSpPr/>
          <p:nvPr/>
        </p:nvSpPr>
        <p:spPr>
          <a:xfrm>
            <a:off x="4076731" y="2879264"/>
            <a:ext cx="1066891" cy="443175"/>
          </a:xfrm>
          <a:prstGeom prst="ellipse">
            <a:avLst/>
          </a:prstGeom>
          <a:noFill/>
          <a:ln w="349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Oval 5">
            <a:extLst>
              <a:ext uri="{FF2B5EF4-FFF2-40B4-BE49-F238E27FC236}">
                <a16:creationId xmlns:a16="http://schemas.microsoft.com/office/drawing/2014/main" id="{089B33EB-65A8-6528-57F3-CA32ABE69552}"/>
              </a:ext>
            </a:extLst>
          </p:cNvPr>
          <p:cNvSpPr/>
          <p:nvPr/>
        </p:nvSpPr>
        <p:spPr>
          <a:xfrm>
            <a:off x="10470462" y="4175745"/>
            <a:ext cx="1066891" cy="443175"/>
          </a:xfrm>
          <a:prstGeom prst="ellipse">
            <a:avLst/>
          </a:prstGeom>
          <a:noFill/>
          <a:ln w="349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1" name="Straight Connector 10">
            <a:extLst>
              <a:ext uri="{FF2B5EF4-FFF2-40B4-BE49-F238E27FC236}">
                <a16:creationId xmlns:a16="http://schemas.microsoft.com/office/drawing/2014/main" id="{666A6F72-13A0-CD51-BA73-4C4F659EF8B6}"/>
              </a:ext>
            </a:extLst>
          </p:cNvPr>
          <p:cNvCxnSpPr>
            <a:cxnSpLocks/>
            <a:stCxn id="4" idx="6"/>
            <a:endCxn id="6" idx="1"/>
          </p:cNvCxnSpPr>
          <p:nvPr/>
        </p:nvCxnSpPr>
        <p:spPr>
          <a:xfrm>
            <a:off x="5143622" y="3100852"/>
            <a:ext cx="5483083" cy="113979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76743B-B5FB-4D50-74D1-F409BFE5560F}"/>
              </a:ext>
            </a:extLst>
          </p:cNvPr>
          <p:cNvSpPr txBox="1"/>
          <p:nvPr/>
        </p:nvSpPr>
        <p:spPr>
          <a:xfrm>
            <a:off x="8401792" y="5373226"/>
            <a:ext cx="3265696" cy="923330"/>
          </a:xfrm>
          <a:prstGeom prst="rect">
            <a:avLst/>
          </a:prstGeom>
          <a:noFill/>
        </p:spPr>
        <p:txBody>
          <a:bodyPr wrap="square" rtlCol="0">
            <a:spAutoFit/>
          </a:bodyPr>
          <a:lstStyle/>
          <a:p>
            <a:r>
              <a:rPr lang="en-IT" dirty="0"/>
              <a:t>3.850.000.000 di Lire in 1995 </a:t>
            </a:r>
          </a:p>
          <a:p>
            <a:endParaRPr lang="en-IT" dirty="0"/>
          </a:p>
          <a:p>
            <a:r>
              <a:rPr lang="en-IT" dirty="0"/>
              <a:t>for a double power plant</a:t>
            </a:r>
          </a:p>
        </p:txBody>
      </p:sp>
      <p:sp>
        <p:nvSpPr>
          <p:cNvPr id="13" name="Oval 12">
            <a:extLst>
              <a:ext uri="{FF2B5EF4-FFF2-40B4-BE49-F238E27FC236}">
                <a16:creationId xmlns:a16="http://schemas.microsoft.com/office/drawing/2014/main" id="{388FA3AF-367B-E353-508F-693F20F5A26F}"/>
              </a:ext>
            </a:extLst>
          </p:cNvPr>
          <p:cNvSpPr/>
          <p:nvPr/>
        </p:nvSpPr>
        <p:spPr>
          <a:xfrm>
            <a:off x="8297480" y="5312560"/>
            <a:ext cx="2947048" cy="490663"/>
          </a:xfrm>
          <a:prstGeom prst="ellipse">
            <a:avLst/>
          </a:prstGeom>
          <a:noFill/>
          <a:ln w="349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5" name="Straight Connector 14">
            <a:extLst>
              <a:ext uri="{FF2B5EF4-FFF2-40B4-BE49-F238E27FC236}">
                <a16:creationId xmlns:a16="http://schemas.microsoft.com/office/drawing/2014/main" id="{DF2F564A-741B-430B-8308-9B4B1008BF43}"/>
              </a:ext>
            </a:extLst>
          </p:cNvPr>
          <p:cNvCxnSpPr>
            <a:cxnSpLocks/>
            <a:endCxn id="6" idx="3"/>
          </p:cNvCxnSpPr>
          <p:nvPr/>
        </p:nvCxnSpPr>
        <p:spPr>
          <a:xfrm flipV="1">
            <a:off x="9431558" y="4554019"/>
            <a:ext cx="1195147" cy="70570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47B556-B518-D528-3F40-6A03340F07B9}"/>
              </a:ext>
            </a:extLst>
          </p:cNvPr>
          <p:cNvSpPr txBox="1"/>
          <p:nvPr/>
        </p:nvSpPr>
        <p:spPr>
          <a:xfrm>
            <a:off x="2567601" y="2065795"/>
            <a:ext cx="1068011" cy="380536"/>
          </a:xfrm>
          <a:prstGeom prst="rect">
            <a:avLst/>
          </a:prstGeom>
          <a:noFill/>
        </p:spPr>
        <p:txBody>
          <a:bodyPr wrap="square" rtlCol="0">
            <a:spAutoFit/>
          </a:bodyPr>
          <a:lstStyle/>
          <a:p>
            <a:r>
              <a:rPr lang="en-IT" b="1" dirty="0">
                <a:solidFill>
                  <a:srgbClr val="FF0000"/>
                </a:solidFill>
              </a:rPr>
              <a:t>132 kW</a:t>
            </a:r>
          </a:p>
        </p:txBody>
      </p:sp>
      <p:sp>
        <p:nvSpPr>
          <p:cNvPr id="20" name="TextBox 19">
            <a:extLst>
              <a:ext uri="{FF2B5EF4-FFF2-40B4-BE49-F238E27FC236}">
                <a16:creationId xmlns:a16="http://schemas.microsoft.com/office/drawing/2014/main" id="{A36D12DE-EDA6-3B09-2FBB-1972CBAC0228}"/>
              </a:ext>
            </a:extLst>
          </p:cNvPr>
          <p:cNvSpPr txBox="1"/>
          <p:nvPr/>
        </p:nvSpPr>
        <p:spPr>
          <a:xfrm>
            <a:off x="7369145" y="1904440"/>
            <a:ext cx="1068011" cy="380536"/>
          </a:xfrm>
          <a:prstGeom prst="rect">
            <a:avLst/>
          </a:prstGeom>
          <a:noFill/>
        </p:spPr>
        <p:txBody>
          <a:bodyPr wrap="square" rtlCol="0">
            <a:spAutoFit/>
          </a:bodyPr>
          <a:lstStyle/>
          <a:p>
            <a:r>
              <a:rPr lang="en-IT" b="1" dirty="0">
                <a:solidFill>
                  <a:srgbClr val="FF0000"/>
                </a:solidFill>
              </a:rPr>
              <a:t>250 kW</a:t>
            </a:r>
          </a:p>
        </p:txBody>
      </p:sp>
      <p:cxnSp>
        <p:nvCxnSpPr>
          <p:cNvPr id="21" name="Straight Connector 20">
            <a:extLst>
              <a:ext uri="{FF2B5EF4-FFF2-40B4-BE49-F238E27FC236}">
                <a16:creationId xmlns:a16="http://schemas.microsoft.com/office/drawing/2014/main" id="{825BA6DC-1D63-AC2F-CF8A-C6163FDB28D8}"/>
              </a:ext>
            </a:extLst>
          </p:cNvPr>
          <p:cNvCxnSpPr>
            <a:cxnSpLocks/>
          </p:cNvCxnSpPr>
          <p:nvPr/>
        </p:nvCxnSpPr>
        <p:spPr>
          <a:xfrm>
            <a:off x="10951703" y="2626716"/>
            <a:ext cx="5856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Freeform 2">
            <a:extLst>
              <a:ext uri="{FF2B5EF4-FFF2-40B4-BE49-F238E27FC236}">
                <a16:creationId xmlns:a16="http://schemas.microsoft.com/office/drawing/2014/main" id="{469954E3-2781-ABF6-9746-179B00ADC286}"/>
              </a:ext>
            </a:extLst>
          </p:cNvPr>
          <p:cNvSpPr/>
          <p:nvPr/>
        </p:nvSpPr>
        <p:spPr>
          <a:xfrm>
            <a:off x="4947858" y="4615233"/>
            <a:ext cx="2131730" cy="705011"/>
          </a:xfrm>
          <a:custGeom>
            <a:avLst/>
            <a:gdLst>
              <a:gd name="connsiteX0" fmla="*/ 11219 w 2131730"/>
              <a:gd name="connsiteY0" fmla="*/ 141891 h 705011"/>
              <a:gd name="connsiteX1" fmla="*/ 16829 w 2131730"/>
              <a:gd name="connsiteY1" fmla="*/ 282136 h 705011"/>
              <a:gd name="connsiteX2" fmla="*/ 28049 w 2131730"/>
              <a:gd name="connsiteY2" fmla="*/ 355064 h 705011"/>
              <a:gd name="connsiteX3" fmla="*/ 39268 w 2131730"/>
              <a:gd name="connsiteY3" fmla="*/ 388723 h 705011"/>
              <a:gd name="connsiteX4" fmla="*/ 50488 w 2131730"/>
              <a:gd name="connsiteY4" fmla="*/ 427992 h 705011"/>
              <a:gd name="connsiteX5" fmla="*/ 61708 w 2131730"/>
              <a:gd name="connsiteY5" fmla="*/ 450431 h 705011"/>
              <a:gd name="connsiteX6" fmla="*/ 67317 w 2131730"/>
              <a:gd name="connsiteY6" fmla="*/ 467260 h 705011"/>
              <a:gd name="connsiteX7" fmla="*/ 129025 w 2131730"/>
              <a:gd name="connsiteY7" fmla="*/ 534578 h 705011"/>
              <a:gd name="connsiteX8" fmla="*/ 162684 w 2131730"/>
              <a:gd name="connsiteY8" fmla="*/ 562627 h 705011"/>
              <a:gd name="connsiteX9" fmla="*/ 179514 w 2131730"/>
              <a:gd name="connsiteY9" fmla="*/ 568237 h 705011"/>
              <a:gd name="connsiteX10" fmla="*/ 218782 w 2131730"/>
              <a:gd name="connsiteY10" fmla="*/ 590676 h 705011"/>
              <a:gd name="connsiteX11" fmla="*/ 235612 w 2131730"/>
              <a:gd name="connsiteY11" fmla="*/ 601896 h 705011"/>
              <a:gd name="connsiteX12" fmla="*/ 297320 w 2131730"/>
              <a:gd name="connsiteY12" fmla="*/ 624335 h 705011"/>
              <a:gd name="connsiteX13" fmla="*/ 342198 w 2131730"/>
              <a:gd name="connsiteY13" fmla="*/ 641165 h 705011"/>
              <a:gd name="connsiteX14" fmla="*/ 387077 w 2131730"/>
              <a:gd name="connsiteY14" fmla="*/ 652384 h 705011"/>
              <a:gd name="connsiteX15" fmla="*/ 403906 w 2131730"/>
              <a:gd name="connsiteY15" fmla="*/ 657994 h 705011"/>
              <a:gd name="connsiteX16" fmla="*/ 443175 w 2131730"/>
              <a:gd name="connsiteY16" fmla="*/ 663604 h 705011"/>
              <a:gd name="connsiteX17" fmla="*/ 488054 w 2131730"/>
              <a:gd name="connsiteY17" fmla="*/ 674823 h 705011"/>
              <a:gd name="connsiteX18" fmla="*/ 549762 w 2131730"/>
              <a:gd name="connsiteY18" fmla="*/ 680433 h 705011"/>
              <a:gd name="connsiteX19" fmla="*/ 673178 w 2131730"/>
              <a:gd name="connsiteY19" fmla="*/ 691653 h 705011"/>
              <a:gd name="connsiteX20" fmla="*/ 920009 w 2131730"/>
              <a:gd name="connsiteY20" fmla="*/ 697263 h 705011"/>
              <a:gd name="connsiteX21" fmla="*/ 1301477 w 2131730"/>
              <a:gd name="connsiteY21" fmla="*/ 697263 h 705011"/>
              <a:gd name="connsiteX22" fmla="*/ 1464162 w 2131730"/>
              <a:gd name="connsiteY22" fmla="*/ 686043 h 705011"/>
              <a:gd name="connsiteX23" fmla="*/ 1548309 w 2131730"/>
              <a:gd name="connsiteY23" fmla="*/ 674823 h 705011"/>
              <a:gd name="connsiteX24" fmla="*/ 1593187 w 2131730"/>
              <a:gd name="connsiteY24" fmla="*/ 669214 h 705011"/>
              <a:gd name="connsiteX25" fmla="*/ 1643676 w 2131730"/>
              <a:gd name="connsiteY25" fmla="*/ 663604 h 705011"/>
              <a:gd name="connsiteX26" fmla="*/ 1688554 w 2131730"/>
              <a:gd name="connsiteY26" fmla="*/ 657994 h 705011"/>
              <a:gd name="connsiteX27" fmla="*/ 1710994 w 2131730"/>
              <a:gd name="connsiteY27" fmla="*/ 652384 h 705011"/>
              <a:gd name="connsiteX28" fmla="*/ 1739043 w 2131730"/>
              <a:gd name="connsiteY28" fmla="*/ 646774 h 705011"/>
              <a:gd name="connsiteX29" fmla="*/ 1823190 w 2131730"/>
              <a:gd name="connsiteY29" fmla="*/ 635555 h 705011"/>
              <a:gd name="connsiteX30" fmla="*/ 1856849 w 2131730"/>
              <a:gd name="connsiteY30" fmla="*/ 624335 h 705011"/>
              <a:gd name="connsiteX31" fmla="*/ 1873678 w 2131730"/>
              <a:gd name="connsiteY31" fmla="*/ 618725 h 705011"/>
              <a:gd name="connsiteX32" fmla="*/ 1918557 w 2131730"/>
              <a:gd name="connsiteY32" fmla="*/ 613115 h 705011"/>
              <a:gd name="connsiteX33" fmla="*/ 1940996 w 2131730"/>
              <a:gd name="connsiteY33" fmla="*/ 607506 h 705011"/>
              <a:gd name="connsiteX34" fmla="*/ 1969045 w 2131730"/>
              <a:gd name="connsiteY34" fmla="*/ 601896 h 705011"/>
              <a:gd name="connsiteX35" fmla="*/ 1985875 w 2131730"/>
              <a:gd name="connsiteY35" fmla="*/ 596286 h 705011"/>
              <a:gd name="connsiteX36" fmla="*/ 2036363 w 2131730"/>
              <a:gd name="connsiteY36" fmla="*/ 590676 h 705011"/>
              <a:gd name="connsiteX37" fmla="*/ 2064412 w 2131730"/>
              <a:gd name="connsiteY37" fmla="*/ 585066 h 705011"/>
              <a:gd name="connsiteX38" fmla="*/ 2114900 w 2131730"/>
              <a:gd name="connsiteY38" fmla="*/ 551407 h 705011"/>
              <a:gd name="connsiteX39" fmla="*/ 2131730 w 2131730"/>
              <a:gd name="connsiteY39" fmla="*/ 540188 h 705011"/>
              <a:gd name="connsiteX40" fmla="*/ 2114900 w 2131730"/>
              <a:gd name="connsiteY40" fmla="*/ 478480 h 705011"/>
              <a:gd name="connsiteX41" fmla="*/ 2103681 w 2131730"/>
              <a:gd name="connsiteY41" fmla="*/ 461650 h 705011"/>
              <a:gd name="connsiteX42" fmla="*/ 2053192 w 2131730"/>
              <a:gd name="connsiteY42" fmla="*/ 433601 h 705011"/>
              <a:gd name="connsiteX43" fmla="*/ 2025143 w 2131730"/>
              <a:gd name="connsiteY43" fmla="*/ 427992 h 705011"/>
              <a:gd name="connsiteX44" fmla="*/ 1974655 w 2131730"/>
              <a:gd name="connsiteY44" fmla="*/ 411162 h 705011"/>
              <a:gd name="connsiteX45" fmla="*/ 1957825 w 2131730"/>
              <a:gd name="connsiteY45" fmla="*/ 405552 h 705011"/>
              <a:gd name="connsiteX46" fmla="*/ 1935386 w 2131730"/>
              <a:gd name="connsiteY46" fmla="*/ 399942 h 705011"/>
              <a:gd name="connsiteX47" fmla="*/ 1907337 w 2131730"/>
              <a:gd name="connsiteY47" fmla="*/ 394333 h 705011"/>
              <a:gd name="connsiteX48" fmla="*/ 1890508 w 2131730"/>
              <a:gd name="connsiteY48" fmla="*/ 388723 h 705011"/>
              <a:gd name="connsiteX49" fmla="*/ 1845629 w 2131730"/>
              <a:gd name="connsiteY49" fmla="*/ 394333 h 705011"/>
              <a:gd name="connsiteX50" fmla="*/ 1806360 w 2131730"/>
              <a:gd name="connsiteY50" fmla="*/ 405552 h 705011"/>
              <a:gd name="connsiteX51" fmla="*/ 1789531 w 2131730"/>
              <a:gd name="connsiteY51" fmla="*/ 416772 h 705011"/>
              <a:gd name="connsiteX52" fmla="*/ 1750262 w 2131730"/>
              <a:gd name="connsiteY52" fmla="*/ 444821 h 705011"/>
              <a:gd name="connsiteX53" fmla="*/ 1727823 w 2131730"/>
              <a:gd name="connsiteY53" fmla="*/ 456041 h 705011"/>
              <a:gd name="connsiteX54" fmla="*/ 1710994 w 2131730"/>
              <a:gd name="connsiteY54" fmla="*/ 472870 h 705011"/>
              <a:gd name="connsiteX55" fmla="*/ 1677335 w 2131730"/>
              <a:gd name="connsiteY55" fmla="*/ 484090 h 705011"/>
              <a:gd name="connsiteX56" fmla="*/ 1649286 w 2131730"/>
              <a:gd name="connsiteY56" fmla="*/ 495309 h 705011"/>
              <a:gd name="connsiteX57" fmla="*/ 1598797 w 2131730"/>
              <a:gd name="connsiteY57" fmla="*/ 534578 h 705011"/>
              <a:gd name="connsiteX58" fmla="*/ 1565138 w 2131730"/>
              <a:gd name="connsiteY58" fmla="*/ 551407 h 705011"/>
              <a:gd name="connsiteX59" fmla="*/ 1525870 w 2131730"/>
              <a:gd name="connsiteY59" fmla="*/ 573847 h 705011"/>
              <a:gd name="connsiteX60" fmla="*/ 1492211 w 2131730"/>
              <a:gd name="connsiteY60" fmla="*/ 585066 h 705011"/>
              <a:gd name="connsiteX61" fmla="*/ 1391234 w 2131730"/>
              <a:gd name="connsiteY61" fmla="*/ 596286 h 705011"/>
              <a:gd name="connsiteX62" fmla="*/ 1222940 w 2131730"/>
              <a:gd name="connsiteY62" fmla="*/ 590676 h 705011"/>
              <a:gd name="connsiteX63" fmla="*/ 1183671 w 2131730"/>
              <a:gd name="connsiteY63" fmla="*/ 585066 h 705011"/>
              <a:gd name="connsiteX64" fmla="*/ 1150012 w 2131730"/>
              <a:gd name="connsiteY64" fmla="*/ 579457 h 705011"/>
              <a:gd name="connsiteX65" fmla="*/ 1093914 w 2131730"/>
              <a:gd name="connsiteY65" fmla="*/ 568237 h 705011"/>
              <a:gd name="connsiteX66" fmla="*/ 1054645 w 2131730"/>
              <a:gd name="connsiteY66" fmla="*/ 562627 h 705011"/>
              <a:gd name="connsiteX67" fmla="*/ 903180 w 2131730"/>
              <a:gd name="connsiteY67" fmla="*/ 557017 h 705011"/>
              <a:gd name="connsiteX68" fmla="*/ 835862 w 2131730"/>
              <a:gd name="connsiteY68" fmla="*/ 551407 h 705011"/>
              <a:gd name="connsiteX69" fmla="*/ 819033 w 2131730"/>
              <a:gd name="connsiteY69" fmla="*/ 545798 h 705011"/>
              <a:gd name="connsiteX70" fmla="*/ 790984 w 2131730"/>
              <a:gd name="connsiteY70" fmla="*/ 540188 h 705011"/>
              <a:gd name="connsiteX71" fmla="*/ 712446 w 2131730"/>
              <a:gd name="connsiteY71" fmla="*/ 534578 h 705011"/>
              <a:gd name="connsiteX72" fmla="*/ 678787 w 2131730"/>
              <a:gd name="connsiteY72" fmla="*/ 528968 h 705011"/>
              <a:gd name="connsiteX73" fmla="*/ 633909 w 2131730"/>
              <a:gd name="connsiteY73" fmla="*/ 523358 h 705011"/>
              <a:gd name="connsiteX74" fmla="*/ 611470 w 2131730"/>
              <a:gd name="connsiteY74" fmla="*/ 517749 h 705011"/>
              <a:gd name="connsiteX75" fmla="*/ 577811 w 2131730"/>
              <a:gd name="connsiteY75" fmla="*/ 512139 h 705011"/>
              <a:gd name="connsiteX76" fmla="*/ 560981 w 2131730"/>
              <a:gd name="connsiteY76" fmla="*/ 506529 h 705011"/>
              <a:gd name="connsiteX77" fmla="*/ 510493 w 2131730"/>
              <a:gd name="connsiteY77" fmla="*/ 495309 h 705011"/>
              <a:gd name="connsiteX78" fmla="*/ 460005 w 2131730"/>
              <a:gd name="connsiteY78" fmla="*/ 478480 h 705011"/>
              <a:gd name="connsiteX79" fmla="*/ 443175 w 2131730"/>
              <a:gd name="connsiteY79" fmla="*/ 472870 h 705011"/>
              <a:gd name="connsiteX80" fmla="*/ 403906 w 2131730"/>
              <a:gd name="connsiteY80" fmla="*/ 456041 h 705011"/>
              <a:gd name="connsiteX81" fmla="*/ 375857 w 2131730"/>
              <a:gd name="connsiteY81" fmla="*/ 416772 h 705011"/>
              <a:gd name="connsiteX82" fmla="*/ 364638 w 2131730"/>
              <a:gd name="connsiteY82" fmla="*/ 371893 h 705011"/>
              <a:gd name="connsiteX83" fmla="*/ 353418 w 2131730"/>
              <a:gd name="connsiteY83" fmla="*/ 338234 h 705011"/>
              <a:gd name="connsiteX84" fmla="*/ 342198 w 2131730"/>
              <a:gd name="connsiteY84" fmla="*/ 287746 h 705011"/>
              <a:gd name="connsiteX85" fmla="*/ 336589 w 2131730"/>
              <a:gd name="connsiteY85" fmla="*/ 270917 h 705011"/>
              <a:gd name="connsiteX86" fmla="*/ 330979 w 2131730"/>
              <a:gd name="connsiteY86" fmla="*/ 242868 h 705011"/>
              <a:gd name="connsiteX87" fmla="*/ 325369 w 2131730"/>
              <a:gd name="connsiteY87" fmla="*/ 226038 h 705011"/>
              <a:gd name="connsiteX88" fmla="*/ 319759 w 2131730"/>
              <a:gd name="connsiteY88" fmla="*/ 203599 h 705011"/>
              <a:gd name="connsiteX89" fmla="*/ 308540 w 2131730"/>
              <a:gd name="connsiteY89" fmla="*/ 169940 h 705011"/>
              <a:gd name="connsiteX90" fmla="*/ 297320 w 2131730"/>
              <a:gd name="connsiteY90" fmla="*/ 153111 h 705011"/>
              <a:gd name="connsiteX91" fmla="*/ 286100 w 2131730"/>
              <a:gd name="connsiteY91" fmla="*/ 119452 h 705011"/>
              <a:gd name="connsiteX92" fmla="*/ 274881 w 2131730"/>
              <a:gd name="connsiteY92" fmla="*/ 102622 h 705011"/>
              <a:gd name="connsiteX93" fmla="*/ 269271 w 2131730"/>
              <a:gd name="connsiteY93" fmla="*/ 85793 h 705011"/>
              <a:gd name="connsiteX94" fmla="*/ 258051 w 2131730"/>
              <a:gd name="connsiteY94" fmla="*/ 68963 h 705011"/>
              <a:gd name="connsiteX95" fmla="*/ 235612 w 2131730"/>
              <a:gd name="connsiteY95" fmla="*/ 35304 h 705011"/>
              <a:gd name="connsiteX96" fmla="*/ 201953 w 2131730"/>
              <a:gd name="connsiteY96" fmla="*/ 12865 h 705011"/>
              <a:gd name="connsiteX97" fmla="*/ 185124 w 2131730"/>
              <a:gd name="connsiteY97" fmla="*/ 1646 h 705011"/>
              <a:gd name="connsiteX98" fmla="*/ 39268 w 2131730"/>
              <a:gd name="connsiteY98" fmla="*/ 12865 h 705011"/>
              <a:gd name="connsiteX99" fmla="*/ 22439 w 2131730"/>
              <a:gd name="connsiteY99" fmla="*/ 29695 h 705011"/>
              <a:gd name="connsiteX100" fmla="*/ 16829 w 2131730"/>
              <a:gd name="connsiteY100" fmla="*/ 46524 h 705011"/>
              <a:gd name="connsiteX101" fmla="*/ 5609 w 2131730"/>
              <a:gd name="connsiteY101" fmla="*/ 63354 h 705011"/>
              <a:gd name="connsiteX102" fmla="*/ 0 w 2131730"/>
              <a:gd name="connsiteY102" fmla="*/ 102622 h 705011"/>
              <a:gd name="connsiteX103" fmla="*/ 11219 w 2131730"/>
              <a:gd name="connsiteY103" fmla="*/ 141891 h 70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131730" h="705011" extrusionOk="0">
                <a:moveTo>
                  <a:pt x="11219" y="141891"/>
                </a:moveTo>
                <a:cubicBezTo>
                  <a:pt x="9624" y="169096"/>
                  <a:pt x="9518" y="237090"/>
                  <a:pt x="16829" y="282136"/>
                </a:cubicBezTo>
                <a:cubicBezTo>
                  <a:pt x="18250" y="287119"/>
                  <a:pt x="24753" y="347793"/>
                  <a:pt x="28049" y="355064"/>
                </a:cubicBezTo>
                <a:cubicBezTo>
                  <a:pt x="30206" y="367231"/>
                  <a:pt x="35790" y="380621"/>
                  <a:pt x="39268" y="388723"/>
                </a:cubicBezTo>
                <a:cubicBezTo>
                  <a:pt x="41726" y="399896"/>
                  <a:pt x="47154" y="417440"/>
                  <a:pt x="50488" y="427992"/>
                </a:cubicBezTo>
                <a:cubicBezTo>
                  <a:pt x="55701" y="435906"/>
                  <a:pt x="59283" y="440958"/>
                  <a:pt x="61708" y="450431"/>
                </a:cubicBezTo>
                <a:cubicBezTo>
                  <a:pt x="63005" y="455708"/>
                  <a:pt x="63507" y="463069"/>
                  <a:pt x="67317" y="467260"/>
                </a:cubicBezTo>
                <a:cubicBezTo>
                  <a:pt x="79128" y="487873"/>
                  <a:pt x="113932" y="526522"/>
                  <a:pt x="129025" y="534578"/>
                </a:cubicBezTo>
                <a:cubicBezTo>
                  <a:pt x="142145" y="547382"/>
                  <a:pt x="147764" y="554985"/>
                  <a:pt x="162684" y="562627"/>
                </a:cubicBezTo>
                <a:cubicBezTo>
                  <a:pt x="166988" y="565113"/>
                  <a:pt x="174132" y="566554"/>
                  <a:pt x="179514" y="568237"/>
                </a:cubicBezTo>
                <a:cubicBezTo>
                  <a:pt x="229202" y="608509"/>
                  <a:pt x="169349" y="566145"/>
                  <a:pt x="218782" y="590676"/>
                </a:cubicBezTo>
                <a:cubicBezTo>
                  <a:pt x="224881" y="594399"/>
                  <a:pt x="230630" y="600166"/>
                  <a:pt x="235612" y="601896"/>
                </a:cubicBezTo>
                <a:cubicBezTo>
                  <a:pt x="262359" y="612210"/>
                  <a:pt x="271268" y="613291"/>
                  <a:pt x="297320" y="624335"/>
                </a:cubicBezTo>
                <a:cubicBezTo>
                  <a:pt x="306039" y="629753"/>
                  <a:pt x="326567" y="636145"/>
                  <a:pt x="342198" y="641165"/>
                </a:cubicBezTo>
                <a:cubicBezTo>
                  <a:pt x="355723" y="645126"/>
                  <a:pt x="370589" y="643719"/>
                  <a:pt x="387077" y="652384"/>
                </a:cubicBezTo>
                <a:cubicBezTo>
                  <a:pt x="392756" y="653320"/>
                  <a:pt x="397333" y="657286"/>
                  <a:pt x="403906" y="657994"/>
                </a:cubicBezTo>
                <a:cubicBezTo>
                  <a:pt x="415157" y="663653"/>
                  <a:pt x="432057" y="663199"/>
                  <a:pt x="443175" y="663604"/>
                </a:cubicBezTo>
                <a:cubicBezTo>
                  <a:pt x="461439" y="671059"/>
                  <a:pt x="466826" y="671855"/>
                  <a:pt x="488054" y="674823"/>
                </a:cubicBezTo>
                <a:cubicBezTo>
                  <a:pt x="507985" y="678281"/>
                  <a:pt x="528268" y="678322"/>
                  <a:pt x="549762" y="680433"/>
                </a:cubicBezTo>
                <a:cubicBezTo>
                  <a:pt x="613621" y="689434"/>
                  <a:pt x="592448" y="689750"/>
                  <a:pt x="673178" y="691653"/>
                </a:cubicBezTo>
                <a:cubicBezTo>
                  <a:pt x="759283" y="672438"/>
                  <a:pt x="820959" y="694444"/>
                  <a:pt x="920009" y="697263"/>
                </a:cubicBezTo>
                <a:cubicBezTo>
                  <a:pt x="1101290" y="717863"/>
                  <a:pt x="994702" y="727143"/>
                  <a:pt x="1301477" y="697263"/>
                </a:cubicBezTo>
                <a:cubicBezTo>
                  <a:pt x="1382437" y="696674"/>
                  <a:pt x="1393670" y="690230"/>
                  <a:pt x="1464162" y="686043"/>
                </a:cubicBezTo>
                <a:cubicBezTo>
                  <a:pt x="1513799" y="676221"/>
                  <a:pt x="1471860" y="678994"/>
                  <a:pt x="1548309" y="674823"/>
                </a:cubicBezTo>
                <a:cubicBezTo>
                  <a:pt x="1566248" y="675101"/>
                  <a:pt x="1575106" y="671657"/>
                  <a:pt x="1593187" y="669214"/>
                </a:cubicBezTo>
                <a:cubicBezTo>
                  <a:pt x="1606654" y="666731"/>
                  <a:pt x="1626648" y="668003"/>
                  <a:pt x="1643676" y="663604"/>
                </a:cubicBezTo>
                <a:cubicBezTo>
                  <a:pt x="1658123" y="662966"/>
                  <a:pt x="1674265" y="659778"/>
                  <a:pt x="1688554" y="657994"/>
                </a:cubicBezTo>
                <a:cubicBezTo>
                  <a:pt x="1696293" y="656851"/>
                  <a:pt x="1703771" y="653875"/>
                  <a:pt x="1710994" y="652384"/>
                </a:cubicBezTo>
                <a:cubicBezTo>
                  <a:pt x="1720154" y="651630"/>
                  <a:pt x="1729999" y="647010"/>
                  <a:pt x="1739043" y="646774"/>
                </a:cubicBezTo>
                <a:cubicBezTo>
                  <a:pt x="1778375" y="639575"/>
                  <a:pt x="1777742" y="640708"/>
                  <a:pt x="1823190" y="635555"/>
                </a:cubicBezTo>
                <a:cubicBezTo>
                  <a:pt x="1838184" y="626232"/>
                  <a:pt x="1845866" y="629214"/>
                  <a:pt x="1856849" y="624335"/>
                </a:cubicBezTo>
                <a:cubicBezTo>
                  <a:pt x="1863110" y="623140"/>
                  <a:pt x="1868685" y="620295"/>
                  <a:pt x="1873678" y="618725"/>
                </a:cubicBezTo>
                <a:cubicBezTo>
                  <a:pt x="1888813" y="617283"/>
                  <a:pt x="1906085" y="617966"/>
                  <a:pt x="1918557" y="613115"/>
                </a:cubicBezTo>
                <a:cubicBezTo>
                  <a:pt x="1925537" y="611012"/>
                  <a:pt x="1932231" y="610408"/>
                  <a:pt x="1940996" y="607506"/>
                </a:cubicBezTo>
                <a:cubicBezTo>
                  <a:pt x="1951982" y="605815"/>
                  <a:pt x="1960658" y="603287"/>
                  <a:pt x="1969045" y="601896"/>
                </a:cubicBezTo>
                <a:cubicBezTo>
                  <a:pt x="1974092" y="599229"/>
                  <a:pt x="1979421" y="597547"/>
                  <a:pt x="1985875" y="596286"/>
                </a:cubicBezTo>
                <a:cubicBezTo>
                  <a:pt x="2002634" y="594337"/>
                  <a:pt x="2016996" y="590091"/>
                  <a:pt x="2036363" y="590676"/>
                </a:cubicBezTo>
                <a:cubicBezTo>
                  <a:pt x="2046102" y="589003"/>
                  <a:pt x="2055738" y="587767"/>
                  <a:pt x="2064412" y="585066"/>
                </a:cubicBezTo>
                <a:cubicBezTo>
                  <a:pt x="2078017" y="572164"/>
                  <a:pt x="2105850" y="564088"/>
                  <a:pt x="2114900" y="551407"/>
                </a:cubicBezTo>
                <a:cubicBezTo>
                  <a:pt x="2122310" y="544836"/>
                  <a:pt x="2126391" y="544060"/>
                  <a:pt x="2131730" y="540188"/>
                </a:cubicBezTo>
                <a:cubicBezTo>
                  <a:pt x="2124923" y="525429"/>
                  <a:pt x="2123684" y="489673"/>
                  <a:pt x="2114900" y="478480"/>
                </a:cubicBezTo>
                <a:cubicBezTo>
                  <a:pt x="2112668" y="471683"/>
                  <a:pt x="2108943" y="466075"/>
                  <a:pt x="2103681" y="461650"/>
                </a:cubicBezTo>
                <a:cubicBezTo>
                  <a:pt x="2087785" y="443873"/>
                  <a:pt x="2073919" y="435999"/>
                  <a:pt x="2053192" y="433601"/>
                </a:cubicBezTo>
                <a:cubicBezTo>
                  <a:pt x="2043769" y="432146"/>
                  <a:pt x="2033959" y="430091"/>
                  <a:pt x="2025143" y="427992"/>
                </a:cubicBezTo>
                <a:cubicBezTo>
                  <a:pt x="2025741" y="428479"/>
                  <a:pt x="1982201" y="414213"/>
                  <a:pt x="1974655" y="411162"/>
                </a:cubicBezTo>
                <a:cubicBezTo>
                  <a:pt x="1967466" y="409846"/>
                  <a:pt x="1963540" y="405863"/>
                  <a:pt x="1957825" y="405552"/>
                </a:cubicBezTo>
                <a:cubicBezTo>
                  <a:pt x="1948580" y="404337"/>
                  <a:pt x="1942840" y="402707"/>
                  <a:pt x="1935386" y="399942"/>
                </a:cubicBezTo>
                <a:cubicBezTo>
                  <a:pt x="1924573" y="396555"/>
                  <a:pt x="1918921" y="396857"/>
                  <a:pt x="1907337" y="394333"/>
                </a:cubicBezTo>
                <a:cubicBezTo>
                  <a:pt x="1899880" y="392735"/>
                  <a:pt x="1895066" y="391054"/>
                  <a:pt x="1890508" y="388723"/>
                </a:cubicBezTo>
                <a:cubicBezTo>
                  <a:pt x="1874886" y="389822"/>
                  <a:pt x="1860702" y="389297"/>
                  <a:pt x="1845629" y="394333"/>
                </a:cubicBezTo>
                <a:cubicBezTo>
                  <a:pt x="1829700" y="399349"/>
                  <a:pt x="1819192" y="402377"/>
                  <a:pt x="1806360" y="405552"/>
                </a:cubicBezTo>
                <a:cubicBezTo>
                  <a:pt x="1799159" y="409674"/>
                  <a:pt x="1795687" y="414692"/>
                  <a:pt x="1789531" y="416772"/>
                </a:cubicBezTo>
                <a:cubicBezTo>
                  <a:pt x="1775702" y="425061"/>
                  <a:pt x="1763395" y="435001"/>
                  <a:pt x="1750262" y="444821"/>
                </a:cubicBezTo>
                <a:cubicBezTo>
                  <a:pt x="1743420" y="448169"/>
                  <a:pt x="1735944" y="449811"/>
                  <a:pt x="1727823" y="456041"/>
                </a:cubicBezTo>
                <a:cubicBezTo>
                  <a:pt x="1722385" y="459951"/>
                  <a:pt x="1719182" y="467957"/>
                  <a:pt x="1710994" y="472870"/>
                </a:cubicBezTo>
                <a:cubicBezTo>
                  <a:pt x="1700990" y="480500"/>
                  <a:pt x="1690130" y="477999"/>
                  <a:pt x="1677335" y="484090"/>
                </a:cubicBezTo>
                <a:cubicBezTo>
                  <a:pt x="1670185" y="489406"/>
                  <a:pt x="1661920" y="486607"/>
                  <a:pt x="1649286" y="495309"/>
                </a:cubicBezTo>
                <a:cubicBezTo>
                  <a:pt x="1624507" y="520325"/>
                  <a:pt x="1640127" y="507348"/>
                  <a:pt x="1598797" y="534578"/>
                </a:cubicBezTo>
                <a:cubicBezTo>
                  <a:pt x="1577445" y="549959"/>
                  <a:pt x="1587781" y="542826"/>
                  <a:pt x="1565138" y="551407"/>
                </a:cubicBezTo>
                <a:cubicBezTo>
                  <a:pt x="1550112" y="559719"/>
                  <a:pt x="1544008" y="565843"/>
                  <a:pt x="1525870" y="573847"/>
                </a:cubicBezTo>
                <a:cubicBezTo>
                  <a:pt x="1513180" y="577389"/>
                  <a:pt x="1502786" y="583078"/>
                  <a:pt x="1492211" y="585066"/>
                </a:cubicBezTo>
                <a:cubicBezTo>
                  <a:pt x="1429843" y="592885"/>
                  <a:pt x="1452999" y="588911"/>
                  <a:pt x="1391234" y="596286"/>
                </a:cubicBezTo>
                <a:cubicBezTo>
                  <a:pt x="1342220" y="583834"/>
                  <a:pt x="1268205" y="598736"/>
                  <a:pt x="1222940" y="590676"/>
                </a:cubicBezTo>
                <a:cubicBezTo>
                  <a:pt x="1206842" y="590593"/>
                  <a:pt x="1192859" y="586968"/>
                  <a:pt x="1183671" y="585066"/>
                </a:cubicBezTo>
                <a:cubicBezTo>
                  <a:pt x="1171586" y="582941"/>
                  <a:pt x="1159877" y="581688"/>
                  <a:pt x="1150012" y="579457"/>
                </a:cubicBezTo>
                <a:cubicBezTo>
                  <a:pt x="1083595" y="587172"/>
                  <a:pt x="1181519" y="596736"/>
                  <a:pt x="1093914" y="568237"/>
                </a:cubicBezTo>
                <a:cubicBezTo>
                  <a:pt x="1077180" y="564820"/>
                  <a:pt x="1069038" y="563813"/>
                  <a:pt x="1054645" y="562627"/>
                </a:cubicBezTo>
                <a:cubicBezTo>
                  <a:pt x="996965" y="565852"/>
                  <a:pt x="955518" y="558991"/>
                  <a:pt x="903180" y="557017"/>
                </a:cubicBezTo>
                <a:cubicBezTo>
                  <a:pt x="879866" y="559555"/>
                  <a:pt x="857111" y="552369"/>
                  <a:pt x="835862" y="551407"/>
                </a:cubicBezTo>
                <a:cubicBezTo>
                  <a:pt x="831342" y="551120"/>
                  <a:pt x="826363" y="547811"/>
                  <a:pt x="819033" y="545798"/>
                </a:cubicBezTo>
                <a:cubicBezTo>
                  <a:pt x="807372" y="542036"/>
                  <a:pt x="800713" y="539550"/>
                  <a:pt x="790984" y="540188"/>
                </a:cubicBezTo>
                <a:cubicBezTo>
                  <a:pt x="758120" y="539049"/>
                  <a:pt x="739551" y="538434"/>
                  <a:pt x="712446" y="534578"/>
                </a:cubicBezTo>
                <a:cubicBezTo>
                  <a:pt x="701097" y="533138"/>
                  <a:pt x="688764" y="530669"/>
                  <a:pt x="678787" y="528968"/>
                </a:cubicBezTo>
                <a:cubicBezTo>
                  <a:pt x="665592" y="529831"/>
                  <a:pt x="646439" y="527764"/>
                  <a:pt x="633909" y="523358"/>
                </a:cubicBezTo>
                <a:cubicBezTo>
                  <a:pt x="626375" y="522333"/>
                  <a:pt x="619710" y="519236"/>
                  <a:pt x="611470" y="517749"/>
                </a:cubicBezTo>
                <a:cubicBezTo>
                  <a:pt x="598187" y="517959"/>
                  <a:pt x="590794" y="512380"/>
                  <a:pt x="577811" y="512139"/>
                </a:cubicBezTo>
                <a:cubicBezTo>
                  <a:pt x="572018" y="512206"/>
                  <a:pt x="566444" y="507792"/>
                  <a:pt x="560981" y="506529"/>
                </a:cubicBezTo>
                <a:cubicBezTo>
                  <a:pt x="533808" y="499285"/>
                  <a:pt x="535164" y="502676"/>
                  <a:pt x="510493" y="495309"/>
                </a:cubicBezTo>
                <a:cubicBezTo>
                  <a:pt x="493342" y="488835"/>
                  <a:pt x="475720" y="484291"/>
                  <a:pt x="460005" y="478480"/>
                </a:cubicBezTo>
                <a:cubicBezTo>
                  <a:pt x="455742" y="475732"/>
                  <a:pt x="448898" y="475397"/>
                  <a:pt x="443175" y="472870"/>
                </a:cubicBezTo>
                <a:cubicBezTo>
                  <a:pt x="418245" y="456791"/>
                  <a:pt x="431710" y="467019"/>
                  <a:pt x="403906" y="456041"/>
                </a:cubicBezTo>
                <a:cubicBezTo>
                  <a:pt x="402936" y="454594"/>
                  <a:pt x="378086" y="423156"/>
                  <a:pt x="375857" y="416772"/>
                </a:cubicBezTo>
                <a:cubicBezTo>
                  <a:pt x="373726" y="399267"/>
                  <a:pt x="370144" y="385876"/>
                  <a:pt x="364638" y="371893"/>
                </a:cubicBezTo>
                <a:cubicBezTo>
                  <a:pt x="361611" y="360673"/>
                  <a:pt x="358422" y="348058"/>
                  <a:pt x="353418" y="338234"/>
                </a:cubicBezTo>
                <a:cubicBezTo>
                  <a:pt x="350550" y="319105"/>
                  <a:pt x="345681" y="306434"/>
                  <a:pt x="342198" y="287746"/>
                </a:cubicBezTo>
                <a:cubicBezTo>
                  <a:pt x="341875" y="282394"/>
                  <a:pt x="338109" y="276862"/>
                  <a:pt x="336589" y="270917"/>
                </a:cubicBezTo>
                <a:cubicBezTo>
                  <a:pt x="333896" y="262285"/>
                  <a:pt x="332286" y="252691"/>
                  <a:pt x="330979" y="242868"/>
                </a:cubicBezTo>
                <a:cubicBezTo>
                  <a:pt x="330138" y="237489"/>
                  <a:pt x="326763" y="232353"/>
                  <a:pt x="325369" y="226038"/>
                </a:cubicBezTo>
                <a:cubicBezTo>
                  <a:pt x="323526" y="216609"/>
                  <a:pt x="320480" y="210160"/>
                  <a:pt x="319759" y="203599"/>
                </a:cubicBezTo>
                <a:cubicBezTo>
                  <a:pt x="316377" y="191869"/>
                  <a:pt x="315262" y="181469"/>
                  <a:pt x="308540" y="169940"/>
                </a:cubicBezTo>
                <a:cubicBezTo>
                  <a:pt x="301722" y="162997"/>
                  <a:pt x="302948" y="157825"/>
                  <a:pt x="297320" y="153111"/>
                </a:cubicBezTo>
                <a:cubicBezTo>
                  <a:pt x="294706" y="141063"/>
                  <a:pt x="294116" y="129216"/>
                  <a:pt x="286100" y="119452"/>
                </a:cubicBezTo>
                <a:cubicBezTo>
                  <a:pt x="282987" y="112345"/>
                  <a:pt x="279114" y="107975"/>
                  <a:pt x="274881" y="102622"/>
                </a:cubicBezTo>
                <a:cubicBezTo>
                  <a:pt x="272247" y="97479"/>
                  <a:pt x="273070" y="90937"/>
                  <a:pt x="269271" y="85793"/>
                </a:cubicBezTo>
                <a:cubicBezTo>
                  <a:pt x="266722" y="79001"/>
                  <a:pt x="260749" y="73860"/>
                  <a:pt x="258051" y="68963"/>
                </a:cubicBezTo>
                <a:cubicBezTo>
                  <a:pt x="245647" y="44379"/>
                  <a:pt x="264826" y="55636"/>
                  <a:pt x="235612" y="35304"/>
                </a:cubicBezTo>
                <a:cubicBezTo>
                  <a:pt x="227484" y="24290"/>
                  <a:pt x="210588" y="20987"/>
                  <a:pt x="201953" y="12865"/>
                </a:cubicBezTo>
                <a:cubicBezTo>
                  <a:pt x="194459" y="8764"/>
                  <a:pt x="189894" y="4095"/>
                  <a:pt x="185124" y="1646"/>
                </a:cubicBezTo>
                <a:cubicBezTo>
                  <a:pt x="94705" y="33563"/>
                  <a:pt x="254457" y="-8486"/>
                  <a:pt x="39268" y="12865"/>
                </a:cubicBezTo>
                <a:cubicBezTo>
                  <a:pt x="32106" y="14934"/>
                  <a:pt x="27990" y="24465"/>
                  <a:pt x="22439" y="29695"/>
                </a:cubicBezTo>
                <a:cubicBezTo>
                  <a:pt x="19827" y="35589"/>
                  <a:pt x="18133" y="40351"/>
                  <a:pt x="16829" y="46524"/>
                </a:cubicBezTo>
                <a:cubicBezTo>
                  <a:pt x="14056" y="50606"/>
                  <a:pt x="7430" y="56622"/>
                  <a:pt x="5609" y="63354"/>
                </a:cubicBezTo>
                <a:cubicBezTo>
                  <a:pt x="1458" y="76174"/>
                  <a:pt x="-302" y="89502"/>
                  <a:pt x="0" y="102622"/>
                </a:cubicBezTo>
                <a:cubicBezTo>
                  <a:pt x="16275" y="142678"/>
                  <a:pt x="3754" y="114115"/>
                  <a:pt x="11219" y="141891"/>
                </a:cubicBezTo>
                <a:close/>
              </a:path>
            </a:pathLst>
          </a:custGeom>
          <a:noFill/>
          <a:ln w="25400">
            <a:solidFill>
              <a:srgbClr val="FFC000"/>
            </a:solidFill>
            <a:extLst>
              <a:ext uri="{C807C97D-BFC1-408E-A445-0C87EB9F89A2}">
                <ask:lineSketchStyleProps xmlns:ask="http://schemas.microsoft.com/office/drawing/2018/sketchyshapes" sd="1219033472">
                  <a:custGeom>
                    <a:avLst/>
                    <a:gdLst>
                      <a:gd name="connsiteX0" fmla="*/ 11219 w 2131730"/>
                      <a:gd name="connsiteY0" fmla="*/ 141891 h 705011"/>
                      <a:gd name="connsiteX1" fmla="*/ 16829 w 2131730"/>
                      <a:gd name="connsiteY1" fmla="*/ 282136 h 705011"/>
                      <a:gd name="connsiteX2" fmla="*/ 28049 w 2131730"/>
                      <a:gd name="connsiteY2" fmla="*/ 355064 h 705011"/>
                      <a:gd name="connsiteX3" fmla="*/ 39268 w 2131730"/>
                      <a:gd name="connsiteY3" fmla="*/ 388723 h 705011"/>
                      <a:gd name="connsiteX4" fmla="*/ 50488 w 2131730"/>
                      <a:gd name="connsiteY4" fmla="*/ 427992 h 705011"/>
                      <a:gd name="connsiteX5" fmla="*/ 61708 w 2131730"/>
                      <a:gd name="connsiteY5" fmla="*/ 450431 h 705011"/>
                      <a:gd name="connsiteX6" fmla="*/ 67317 w 2131730"/>
                      <a:gd name="connsiteY6" fmla="*/ 467260 h 705011"/>
                      <a:gd name="connsiteX7" fmla="*/ 129025 w 2131730"/>
                      <a:gd name="connsiteY7" fmla="*/ 534578 h 705011"/>
                      <a:gd name="connsiteX8" fmla="*/ 162684 w 2131730"/>
                      <a:gd name="connsiteY8" fmla="*/ 562627 h 705011"/>
                      <a:gd name="connsiteX9" fmla="*/ 179514 w 2131730"/>
                      <a:gd name="connsiteY9" fmla="*/ 568237 h 705011"/>
                      <a:gd name="connsiteX10" fmla="*/ 218782 w 2131730"/>
                      <a:gd name="connsiteY10" fmla="*/ 590676 h 705011"/>
                      <a:gd name="connsiteX11" fmla="*/ 235612 w 2131730"/>
                      <a:gd name="connsiteY11" fmla="*/ 601896 h 705011"/>
                      <a:gd name="connsiteX12" fmla="*/ 297320 w 2131730"/>
                      <a:gd name="connsiteY12" fmla="*/ 624335 h 705011"/>
                      <a:gd name="connsiteX13" fmla="*/ 342198 w 2131730"/>
                      <a:gd name="connsiteY13" fmla="*/ 641165 h 705011"/>
                      <a:gd name="connsiteX14" fmla="*/ 387077 w 2131730"/>
                      <a:gd name="connsiteY14" fmla="*/ 652384 h 705011"/>
                      <a:gd name="connsiteX15" fmla="*/ 403906 w 2131730"/>
                      <a:gd name="connsiteY15" fmla="*/ 657994 h 705011"/>
                      <a:gd name="connsiteX16" fmla="*/ 443175 w 2131730"/>
                      <a:gd name="connsiteY16" fmla="*/ 663604 h 705011"/>
                      <a:gd name="connsiteX17" fmla="*/ 488054 w 2131730"/>
                      <a:gd name="connsiteY17" fmla="*/ 674823 h 705011"/>
                      <a:gd name="connsiteX18" fmla="*/ 549762 w 2131730"/>
                      <a:gd name="connsiteY18" fmla="*/ 680433 h 705011"/>
                      <a:gd name="connsiteX19" fmla="*/ 673178 w 2131730"/>
                      <a:gd name="connsiteY19" fmla="*/ 691653 h 705011"/>
                      <a:gd name="connsiteX20" fmla="*/ 920009 w 2131730"/>
                      <a:gd name="connsiteY20" fmla="*/ 697263 h 705011"/>
                      <a:gd name="connsiteX21" fmla="*/ 1301477 w 2131730"/>
                      <a:gd name="connsiteY21" fmla="*/ 697263 h 705011"/>
                      <a:gd name="connsiteX22" fmla="*/ 1464162 w 2131730"/>
                      <a:gd name="connsiteY22" fmla="*/ 686043 h 705011"/>
                      <a:gd name="connsiteX23" fmla="*/ 1548309 w 2131730"/>
                      <a:gd name="connsiteY23" fmla="*/ 674823 h 705011"/>
                      <a:gd name="connsiteX24" fmla="*/ 1593187 w 2131730"/>
                      <a:gd name="connsiteY24" fmla="*/ 669214 h 705011"/>
                      <a:gd name="connsiteX25" fmla="*/ 1643676 w 2131730"/>
                      <a:gd name="connsiteY25" fmla="*/ 663604 h 705011"/>
                      <a:gd name="connsiteX26" fmla="*/ 1688554 w 2131730"/>
                      <a:gd name="connsiteY26" fmla="*/ 657994 h 705011"/>
                      <a:gd name="connsiteX27" fmla="*/ 1710994 w 2131730"/>
                      <a:gd name="connsiteY27" fmla="*/ 652384 h 705011"/>
                      <a:gd name="connsiteX28" fmla="*/ 1739043 w 2131730"/>
                      <a:gd name="connsiteY28" fmla="*/ 646774 h 705011"/>
                      <a:gd name="connsiteX29" fmla="*/ 1823190 w 2131730"/>
                      <a:gd name="connsiteY29" fmla="*/ 635555 h 705011"/>
                      <a:gd name="connsiteX30" fmla="*/ 1856849 w 2131730"/>
                      <a:gd name="connsiteY30" fmla="*/ 624335 h 705011"/>
                      <a:gd name="connsiteX31" fmla="*/ 1873678 w 2131730"/>
                      <a:gd name="connsiteY31" fmla="*/ 618725 h 705011"/>
                      <a:gd name="connsiteX32" fmla="*/ 1918557 w 2131730"/>
                      <a:gd name="connsiteY32" fmla="*/ 613115 h 705011"/>
                      <a:gd name="connsiteX33" fmla="*/ 1940996 w 2131730"/>
                      <a:gd name="connsiteY33" fmla="*/ 607506 h 705011"/>
                      <a:gd name="connsiteX34" fmla="*/ 1969045 w 2131730"/>
                      <a:gd name="connsiteY34" fmla="*/ 601896 h 705011"/>
                      <a:gd name="connsiteX35" fmla="*/ 1985875 w 2131730"/>
                      <a:gd name="connsiteY35" fmla="*/ 596286 h 705011"/>
                      <a:gd name="connsiteX36" fmla="*/ 2036363 w 2131730"/>
                      <a:gd name="connsiteY36" fmla="*/ 590676 h 705011"/>
                      <a:gd name="connsiteX37" fmla="*/ 2064412 w 2131730"/>
                      <a:gd name="connsiteY37" fmla="*/ 585066 h 705011"/>
                      <a:gd name="connsiteX38" fmla="*/ 2114900 w 2131730"/>
                      <a:gd name="connsiteY38" fmla="*/ 551407 h 705011"/>
                      <a:gd name="connsiteX39" fmla="*/ 2131730 w 2131730"/>
                      <a:gd name="connsiteY39" fmla="*/ 540188 h 705011"/>
                      <a:gd name="connsiteX40" fmla="*/ 2114900 w 2131730"/>
                      <a:gd name="connsiteY40" fmla="*/ 478480 h 705011"/>
                      <a:gd name="connsiteX41" fmla="*/ 2103681 w 2131730"/>
                      <a:gd name="connsiteY41" fmla="*/ 461650 h 705011"/>
                      <a:gd name="connsiteX42" fmla="*/ 2053192 w 2131730"/>
                      <a:gd name="connsiteY42" fmla="*/ 433601 h 705011"/>
                      <a:gd name="connsiteX43" fmla="*/ 2025143 w 2131730"/>
                      <a:gd name="connsiteY43" fmla="*/ 427992 h 705011"/>
                      <a:gd name="connsiteX44" fmla="*/ 1974655 w 2131730"/>
                      <a:gd name="connsiteY44" fmla="*/ 411162 h 705011"/>
                      <a:gd name="connsiteX45" fmla="*/ 1957825 w 2131730"/>
                      <a:gd name="connsiteY45" fmla="*/ 405552 h 705011"/>
                      <a:gd name="connsiteX46" fmla="*/ 1935386 w 2131730"/>
                      <a:gd name="connsiteY46" fmla="*/ 399942 h 705011"/>
                      <a:gd name="connsiteX47" fmla="*/ 1907337 w 2131730"/>
                      <a:gd name="connsiteY47" fmla="*/ 394333 h 705011"/>
                      <a:gd name="connsiteX48" fmla="*/ 1890508 w 2131730"/>
                      <a:gd name="connsiteY48" fmla="*/ 388723 h 705011"/>
                      <a:gd name="connsiteX49" fmla="*/ 1845629 w 2131730"/>
                      <a:gd name="connsiteY49" fmla="*/ 394333 h 705011"/>
                      <a:gd name="connsiteX50" fmla="*/ 1806360 w 2131730"/>
                      <a:gd name="connsiteY50" fmla="*/ 405552 h 705011"/>
                      <a:gd name="connsiteX51" fmla="*/ 1789531 w 2131730"/>
                      <a:gd name="connsiteY51" fmla="*/ 416772 h 705011"/>
                      <a:gd name="connsiteX52" fmla="*/ 1750262 w 2131730"/>
                      <a:gd name="connsiteY52" fmla="*/ 444821 h 705011"/>
                      <a:gd name="connsiteX53" fmla="*/ 1727823 w 2131730"/>
                      <a:gd name="connsiteY53" fmla="*/ 456041 h 705011"/>
                      <a:gd name="connsiteX54" fmla="*/ 1710994 w 2131730"/>
                      <a:gd name="connsiteY54" fmla="*/ 472870 h 705011"/>
                      <a:gd name="connsiteX55" fmla="*/ 1677335 w 2131730"/>
                      <a:gd name="connsiteY55" fmla="*/ 484090 h 705011"/>
                      <a:gd name="connsiteX56" fmla="*/ 1649286 w 2131730"/>
                      <a:gd name="connsiteY56" fmla="*/ 495309 h 705011"/>
                      <a:gd name="connsiteX57" fmla="*/ 1598797 w 2131730"/>
                      <a:gd name="connsiteY57" fmla="*/ 534578 h 705011"/>
                      <a:gd name="connsiteX58" fmla="*/ 1565138 w 2131730"/>
                      <a:gd name="connsiteY58" fmla="*/ 551407 h 705011"/>
                      <a:gd name="connsiteX59" fmla="*/ 1525870 w 2131730"/>
                      <a:gd name="connsiteY59" fmla="*/ 573847 h 705011"/>
                      <a:gd name="connsiteX60" fmla="*/ 1492211 w 2131730"/>
                      <a:gd name="connsiteY60" fmla="*/ 585066 h 705011"/>
                      <a:gd name="connsiteX61" fmla="*/ 1391234 w 2131730"/>
                      <a:gd name="connsiteY61" fmla="*/ 596286 h 705011"/>
                      <a:gd name="connsiteX62" fmla="*/ 1222940 w 2131730"/>
                      <a:gd name="connsiteY62" fmla="*/ 590676 h 705011"/>
                      <a:gd name="connsiteX63" fmla="*/ 1183671 w 2131730"/>
                      <a:gd name="connsiteY63" fmla="*/ 585066 h 705011"/>
                      <a:gd name="connsiteX64" fmla="*/ 1150012 w 2131730"/>
                      <a:gd name="connsiteY64" fmla="*/ 579457 h 705011"/>
                      <a:gd name="connsiteX65" fmla="*/ 1093914 w 2131730"/>
                      <a:gd name="connsiteY65" fmla="*/ 568237 h 705011"/>
                      <a:gd name="connsiteX66" fmla="*/ 1054645 w 2131730"/>
                      <a:gd name="connsiteY66" fmla="*/ 562627 h 705011"/>
                      <a:gd name="connsiteX67" fmla="*/ 903180 w 2131730"/>
                      <a:gd name="connsiteY67" fmla="*/ 557017 h 705011"/>
                      <a:gd name="connsiteX68" fmla="*/ 835862 w 2131730"/>
                      <a:gd name="connsiteY68" fmla="*/ 551407 h 705011"/>
                      <a:gd name="connsiteX69" fmla="*/ 819033 w 2131730"/>
                      <a:gd name="connsiteY69" fmla="*/ 545798 h 705011"/>
                      <a:gd name="connsiteX70" fmla="*/ 790984 w 2131730"/>
                      <a:gd name="connsiteY70" fmla="*/ 540188 h 705011"/>
                      <a:gd name="connsiteX71" fmla="*/ 712446 w 2131730"/>
                      <a:gd name="connsiteY71" fmla="*/ 534578 h 705011"/>
                      <a:gd name="connsiteX72" fmla="*/ 678787 w 2131730"/>
                      <a:gd name="connsiteY72" fmla="*/ 528968 h 705011"/>
                      <a:gd name="connsiteX73" fmla="*/ 633909 w 2131730"/>
                      <a:gd name="connsiteY73" fmla="*/ 523358 h 705011"/>
                      <a:gd name="connsiteX74" fmla="*/ 611470 w 2131730"/>
                      <a:gd name="connsiteY74" fmla="*/ 517749 h 705011"/>
                      <a:gd name="connsiteX75" fmla="*/ 577811 w 2131730"/>
                      <a:gd name="connsiteY75" fmla="*/ 512139 h 705011"/>
                      <a:gd name="connsiteX76" fmla="*/ 560981 w 2131730"/>
                      <a:gd name="connsiteY76" fmla="*/ 506529 h 705011"/>
                      <a:gd name="connsiteX77" fmla="*/ 510493 w 2131730"/>
                      <a:gd name="connsiteY77" fmla="*/ 495309 h 705011"/>
                      <a:gd name="connsiteX78" fmla="*/ 460005 w 2131730"/>
                      <a:gd name="connsiteY78" fmla="*/ 478480 h 705011"/>
                      <a:gd name="connsiteX79" fmla="*/ 443175 w 2131730"/>
                      <a:gd name="connsiteY79" fmla="*/ 472870 h 705011"/>
                      <a:gd name="connsiteX80" fmla="*/ 403906 w 2131730"/>
                      <a:gd name="connsiteY80" fmla="*/ 456041 h 705011"/>
                      <a:gd name="connsiteX81" fmla="*/ 375857 w 2131730"/>
                      <a:gd name="connsiteY81" fmla="*/ 416772 h 705011"/>
                      <a:gd name="connsiteX82" fmla="*/ 364638 w 2131730"/>
                      <a:gd name="connsiteY82" fmla="*/ 371893 h 705011"/>
                      <a:gd name="connsiteX83" fmla="*/ 353418 w 2131730"/>
                      <a:gd name="connsiteY83" fmla="*/ 338234 h 705011"/>
                      <a:gd name="connsiteX84" fmla="*/ 342198 w 2131730"/>
                      <a:gd name="connsiteY84" fmla="*/ 287746 h 705011"/>
                      <a:gd name="connsiteX85" fmla="*/ 336589 w 2131730"/>
                      <a:gd name="connsiteY85" fmla="*/ 270917 h 705011"/>
                      <a:gd name="connsiteX86" fmla="*/ 330979 w 2131730"/>
                      <a:gd name="connsiteY86" fmla="*/ 242868 h 705011"/>
                      <a:gd name="connsiteX87" fmla="*/ 325369 w 2131730"/>
                      <a:gd name="connsiteY87" fmla="*/ 226038 h 705011"/>
                      <a:gd name="connsiteX88" fmla="*/ 319759 w 2131730"/>
                      <a:gd name="connsiteY88" fmla="*/ 203599 h 705011"/>
                      <a:gd name="connsiteX89" fmla="*/ 308540 w 2131730"/>
                      <a:gd name="connsiteY89" fmla="*/ 169940 h 705011"/>
                      <a:gd name="connsiteX90" fmla="*/ 297320 w 2131730"/>
                      <a:gd name="connsiteY90" fmla="*/ 153111 h 705011"/>
                      <a:gd name="connsiteX91" fmla="*/ 286100 w 2131730"/>
                      <a:gd name="connsiteY91" fmla="*/ 119452 h 705011"/>
                      <a:gd name="connsiteX92" fmla="*/ 274881 w 2131730"/>
                      <a:gd name="connsiteY92" fmla="*/ 102622 h 705011"/>
                      <a:gd name="connsiteX93" fmla="*/ 269271 w 2131730"/>
                      <a:gd name="connsiteY93" fmla="*/ 85793 h 705011"/>
                      <a:gd name="connsiteX94" fmla="*/ 258051 w 2131730"/>
                      <a:gd name="connsiteY94" fmla="*/ 68963 h 705011"/>
                      <a:gd name="connsiteX95" fmla="*/ 235612 w 2131730"/>
                      <a:gd name="connsiteY95" fmla="*/ 35304 h 705011"/>
                      <a:gd name="connsiteX96" fmla="*/ 201953 w 2131730"/>
                      <a:gd name="connsiteY96" fmla="*/ 12865 h 705011"/>
                      <a:gd name="connsiteX97" fmla="*/ 185124 w 2131730"/>
                      <a:gd name="connsiteY97" fmla="*/ 1646 h 705011"/>
                      <a:gd name="connsiteX98" fmla="*/ 39268 w 2131730"/>
                      <a:gd name="connsiteY98" fmla="*/ 12865 h 705011"/>
                      <a:gd name="connsiteX99" fmla="*/ 22439 w 2131730"/>
                      <a:gd name="connsiteY99" fmla="*/ 29695 h 705011"/>
                      <a:gd name="connsiteX100" fmla="*/ 16829 w 2131730"/>
                      <a:gd name="connsiteY100" fmla="*/ 46524 h 705011"/>
                      <a:gd name="connsiteX101" fmla="*/ 5609 w 2131730"/>
                      <a:gd name="connsiteY101" fmla="*/ 63354 h 705011"/>
                      <a:gd name="connsiteX102" fmla="*/ 0 w 2131730"/>
                      <a:gd name="connsiteY102" fmla="*/ 102622 h 705011"/>
                      <a:gd name="connsiteX103" fmla="*/ 11219 w 2131730"/>
                      <a:gd name="connsiteY103" fmla="*/ 141891 h 70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131730" h="705011">
                        <a:moveTo>
                          <a:pt x="11219" y="141891"/>
                        </a:moveTo>
                        <a:cubicBezTo>
                          <a:pt x="14024" y="171810"/>
                          <a:pt x="13910" y="235441"/>
                          <a:pt x="16829" y="282136"/>
                        </a:cubicBezTo>
                        <a:cubicBezTo>
                          <a:pt x="17126" y="286882"/>
                          <a:pt x="26220" y="347746"/>
                          <a:pt x="28049" y="355064"/>
                        </a:cubicBezTo>
                        <a:cubicBezTo>
                          <a:pt x="30917" y="366537"/>
                          <a:pt x="36400" y="377250"/>
                          <a:pt x="39268" y="388723"/>
                        </a:cubicBezTo>
                        <a:cubicBezTo>
                          <a:pt x="42114" y="400108"/>
                          <a:pt x="45660" y="416726"/>
                          <a:pt x="50488" y="427992"/>
                        </a:cubicBezTo>
                        <a:cubicBezTo>
                          <a:pt x="53782" y="435678"/>
                          <a:pt x="58414" y="442745"/>
                          <a:pt x="61708" y="450431"/>
                        </a:cubicBezTo>
                        <a:cubicBezTo>
                          <a:pt x="64037" y="455866"/>
                          <a:pt x="64673" y="461971"/>
                          <a:pt x="67317" y="467260"/>
                        </a:cubicBezTo>
                        <a:cubicBezTo>
                          <a:pt x="79527" y="491681"/>
                          <a:pt x="116876" y="522430"/>
                          <a:pt x="129025" y="534578"/>
                        </a:cubicBezTo>
                        <a:cubicBezTo>
                          <a:pt x="141429" y="546981"/>
                          <a:pt x="147067" y="554818"/>
                          <a:pt x="162684" y="562627"/>
                        </a:cubicBezTo>
                        <a:cubicBezTo>
                          <a:pt x="167973" y="565272"/>
                          <a:pt x="173904" y="566367"/>
                          <a:pt x="179514" y="568237"/>
                        </a:cubicBezTo>
                        <a:cubicBezTo>
                          <a:pt x="220509" y="595569"/>
                          <a:pt x="168969" y="562212"/>
                          <a:pt x="218782" y="590676"/>
                        </a:cubicBezTo>
                        <a:cubicBezTo>
                          <a:pt x="224636" y="594021"/>
                          <a:pt x="229581" y="598881"/>
                          <a:pt x="235612" y="601896"/>
                        </a:cubicBezTo>
                        <a:cubicBezTo>
                          <a:pt x="260135" y="614157"/>
                          <a:pt x="271146" y="613865"/>
                          <a:pt x="297320" y="624335"/>
                        </a:cubicBezTo>
                        <a:cubicBezTo>
                          <a:pt x="309459" y="629191"/>
                          <a:pt x="328382" y="637397"/>
                          <a:pt x="342198" y="641165"/>
                        </a:cubicBezTo>
                        <a:cubicBezTo>
                          <a:pt x="357075" y="645222"/>
                          <a:pt x="372448" y="647508"/>
                          <a:pt x="387077" y="652384"/>
                        </a:cubicBezTo>
                        <a:cubicBezTo>
                          <a:pt x="392687" y="654254"/>
                          <a:pt x="398108" y="656834"/>
                          <a:pt x="403906" y="657994"/>
                        </a:cubicBezTo>
                        <a:cubicBezTo>
                          <a:pt x="416872" y="660587"/>
                          <a:pt x="430085" y="661734"/>
                          <a:pt x="443175" y="663604"/>
                        </a:cubicBezTo>
                        <a:cubicBezTo>
                          <a:pt x="461496" y="669711"/>
                          <a:pt x="466388" y="672115"/>
                          <a:pt x="488054" y="674823"/>
                        </a:cubicBezTo>
                        <a:cubicBezTo>
                          <a:pt x="508549" y="677385"/>
                          <a:pt x="529221" y="678271"/>
                          <a:pt x="549762" y="680433"/>
                        </a:cubicBezTo>
                        <a:cubicBezTo>
                          <a:pt x="612405" y="687027"/>
                          <a:pt x="594015" y="688923"/>
                          <a:pt x="673178" y="691653"/>
                        </a:cubicBezTo>
                        <a:cubicBezTo>
                          <a:pt x="755427" y="694489"/>
                          <a:pt x="837732" y="695393"/>
                          <a:pt x="920009" y="697263"/>
                        </a:cubicBezTo>
                        <a:cubicBezTo>
                          <a:pt x="1091599" y="709520"/>
                          <a:pt x="1001879" y="705471"/>
                          <a:pt x="1301477" y="697263"/>
                        </a:cubicBezTo>
                        <a:cubicBezTo>
                          <a:pt x="1383260" y="695022"/>
                          <a:pt x="1395676" y="692892"/>
                          <a:pt x="1464162" y="686043"/>
                        </a:cubicBezTo>
                        <a:cubicBezTo>
                          <a:pt x="1509205" y="674782"/>
                          <a:pt x="1472046" y="682850"/>
                          <a:pt x="1548309" y="674823"/>
                        </a:cubicBezTo>
                        <a:cubicBezTo>
                          <a:pt x="1563302" y="673245"/>
                          <a:pt x="1578215" y="670975"/>
                          <a:pt x="1593187" y="669214"/>
                        </a:cubicBezTo>
                        <a:lnTo>
                          <a:pt x="1643676" y="663604"/>
                        </a:lnTo>
                        <a:cubicBezTo>
                          <a:pt x="1658648" y="661842"/>
                          <a:pt x="1673683" y="660473"/>
                          <a:pt x="1688554" y="657994"/>
                        </a:cubicBezTo>
                        <a:cubicBezTo>
                          <a:pt x="1696159" y="656726"/>
                          <a:pt x="1703467" y="654057"/>
                          <a:pt x="1710994" y="652384"/>
                        </a:cubicBezTo>
                        <a:cubicBezTo>
                          <a:pt x="1720302" y="650316"/>
                          <a:pt x="1729662" y="648480"/>
                          <a:pt x="1739043" y="646774"/>
                        </a:cubicBezTo>
                        <a:cubicBezTo>
                          <a:pt x="1778600" y="639582"/>
                          <a:pt x="1777481" y="640634"/>
                          <a:pt x="1823190" y="635555"/>
                        </a:cubicBezTo>
                        <a:lnTo>
                          <a:pt x="1856849" y="624335"/>
                        </a:lnTo>
                        <a:cubicBezTo>
                          <a:pt x="1862459" y="622465"/>
                          <a:pt x="1867811" y="619458"/>
                          <a:pt x="1873678" y="618725"/>
                        </a:cubicBezTo>
                        <a:cubicBezTo>
                          <a:pt x="1888638" y="616855"/>
                          <a:pt x="1903686" y="615593"/>
                          <a:pt x="1918557" y="613115"/>
                        </a:cubicBezTo>
                        <a:cubicBezTo>
                          <a:pt x="1926162" y="611848"/>
                          <a:pt x="1933470" y="609178"/>
                          <a:pt x="1940996" y="607506"/>
                        </a:cubicBezTo>
                        <a:cubicBezTo>
                          <a:pt x="1950304" y="605438"/>
                          <a:pt x="1959795" y="604209"/>
                          <a:pt x="1969045" y="601896"/>
                        </a:cubicBezTo>
                        <a:cubicBezTo>
                          <a:pt x="1974782" y="600462"/>
                          <a:pt x="1980042" y="597258"/>
                          <a:pt x="1985875" y="596286"/>
                        </a:cubicBezTo>
                        <a:cubicBezTo>
                          <a:pt x="2002578" y="593502"/>
                          <a:pt x="2019600" y="593071"/>
                          <a:pt x="2036363" y="590676"/>
                        </a:cubicBezTo>
                        <a:cubicBezTo>
                          <a:pt x="2045802" y="589328"/>
                          <a:pt x="2055062" y="586936"/>
                          <a:pt x="2064412" y="585066"/>
                        </a:cubicBezTo>
                        <a:lnTo>
                          <a:pt x="2114900" y="551407"/>
                        </a:lnTo>
                        <a:lnTo>
                          <a:pt x="2131730" y="540188"/>
                        </a:lnTo>
                        <a:cubicBezTo>
                          <a:pt x="2128719" y="525133"/>
                          <a:pt x="2123035" y="490683"/>
                          <a:pt x="2114900" y="478480"/>
                        </a:cubicBezTo>
                        <a:cubicBezTo>
                          <a:pt x="2111160" y="472870"/>
                          <a:pt x="2108755" y="466090"/>
                          <a:pt x="2103681" y="461650"/>
                        </a:cubicBezTo>
                        <a:cubicBezTo>
                          <a:pt x="2086970" y="447028"/>
                          <a:pt x="2073224" y="438609"/>
                          <a:pt x="2053192" y="433601"/>
                        </a:cubicBezTo>
                        <a:cubicBezTo>
                          <a:pt x="2043942" y="431289"/>
                          <a:pt x="2034342" y="430501"/>
                          <a:pt x="2025143" y="427992"/>
                        </a:cubicBezTo>
                        <a:cubicBezTo>
                          <a:pt x="2025134" y="427990"/>
                          <a:pt x="1983074" y="413969"/>
                          <a:pt x="1974655" y="411162"/>
                        </a:cubicBezTo>
                        <a:cubicBezTo>
                          <a:pt x="1969045" y="409292"/>
                          <a:pt x="1963562" y="406986"/>
                          <a:pt x="1957825" y="405552"/>
                        </a:cubicBezTo>
                        <a:cubicBezTo>
                          <a:pt x="1950345" y="403682"/>
                          <a:pt x="1942912" y="401614"/>
                          <a:pt x="1935386" y="399942"/>
                        </a:cubicBezTo>
                        <a:cubicBezTo>
                          <a:pt x="1926078" y="397874"/>
                          <a:pt x="1916587" y="396645"/>
                          <a:pt x="1907337" y="394333"/>
                        </a:cubicBezTo>
                        <a:cubicBezTo>
                          <a:pt x="1901600" y="392899"/>
                          <a:pt x="1896118" y="390593"/>
                          <a:pt x="1890508" y="388723"/>
                        </a:cubicBezTo>
                        <a:cubicBezTo>
                          <a:pt x="1875548" y="390593"/>
                          <a:pt x="1860500" y="391855"/>
                          <a:pt x="1845629" y="394333"/>
                        </a:cubicBezTo>
                        <a:cubicBezTo>
                          <a:pt x="1831536" y="396682"/>
                          <a:pt x="1819702" y="401105"/>
                          <a:pt x="1806360" y="405552"/>
                        </a:cubicBezTo>
                        <a:cubicBezTo>
                          <a:pt x="1800750" y="409292"/>
                          <a:pt x="1795017" y="412853"/>
                          <a:pt x="1789531" y="416772"/>
                        </a:cubicBezTo>
                        <a:cubicBezTo>
                          <a:pt x="1777491" y="425372"/>
                          <a:pt x="1763482" y="437266"/>
                          <a:pt x="1750262" y="444821"/>
                        </a:cubicBezTo>
                        <a:cubicBezTo>
                          <a:pt x="1743001" y="448970"/>
                          <a:pt x="1734628" y="451180"/>
                          <a:pt x="1727823" y="456041"/>
                        </a:cubicBezTo>
                        <a:cubicBezTo>
                          <a:pt x="1721367" y="460652"/>
                          <a:pt x="1717929" y="469017"/>
                          <a:pt x="1710994" y="472870"/>
                        </a:cubicBezTo>
                        <a:cubicBezTo>
                          <a:pt x="1700656" y="478614"/>
                          <a:pt x="1688316" y="479698"/>
                          <a:pt x="1677335" y="484090"/>
                        </a:cubicBezTo>
                        <a:lnTo>
                          <a:pt x="1649286" y="495309"/>
                        </a:lnTo>
                        <a:cubicBezTo>
                          <a:pt x="1622920" y="521675"/>
                          <a:pt x="1639059" y="507736"/>
                          <a:pt x="1598797" y="534578"/>
                        </a:cubicBezTo>
                        <a:cubicBezTo>
                          <a:pt x="1577046" y="549079"/>
                          <a:pt x="1588366" y="543666"/>
                          <a:pt x="1565138" y="551407"/>
                        </a:cubicBezTo>
                        <a:cubicBezTo>
                          <a:pt x="1549959" y="561527"/>
                          <a:pt x="1543662" y="566730"/>
                          <a:pt x="1525870" y="573847"/>
                        </a:cubicBezTo>
                        <a:cubicBezTo>
                          <a:pt x="1514889" y="578239"/>
                          <a:pt x="1503979" y="583889"/>
                          <a:pt x="1492211" y="585066"/>
                        </a:cubicBezTo>
                        <a:cubicBezTo>
                          <a:pt x="1421112" y="592176"/>
                          <a:pt x="1454760" y="588345"/>
                          <a:pt x="1391234" y="596286"/>
                        </a:cubicBezTo>
                        <a:cubicBezTo>
                          <a:pt x="1335136" y="594416"/>
                          <a:pt x="1278987" y="593706"/>
                          <a:pt x="1222940" y="590676"/>
                        </a:cubicBezTo>
                        <a:cubicBezTo>
                          <a:pt x="1209737" y="589962"/>
                          <a:pt x="1196740" y="587076"/>
                          <a:pt x="1183671" y="585066"/>
                        </a:cubicBezTo>
                        <a:cubicBezTo>
                          <a:pt x="1172429" y="583337"/>
                          <a:pt x="1161166" y="581688"/>
                          <a:pt x="1150012" y="579457"/>
                        </a:cubicBezTo>
                        <a:cubicBezTo>
                          <a:pt x="1088020" y="567059"/>
                          <a:pt x="1177251" y="581059"/>
                          <a:pt x="1093914" y="568237"/>
                        </a:cubicBezTo>
                        <a:cubicBezTo>
                          <a:pt x="1080845" y="566226"/>
                          <a:pt x="1067845" y="563403"/>
                          <a:pt x="1054645" y="562627"/>
                        </a:cubicBezTo>
                        <a:cubicBezTo>
                          <a:pt x="1004209" y="559660"/>
                          <a:pt x="953668" y="558887"/>
                          <a:pt x="903180" y="557017"/>
                        </a:cubicBezTo>
                        <a:cubicBezTo>
                          <a:pt x="880741" y="555147"/>
                          <a:pt x="858182" y="554383"/>
                          <a:pt x="835862" y="551407"/>
                        </a:cubicBezTo>
                        <a:cubicBezTo>
                          <a:pt x="830001" y="550626"/>
                          <a:pt x="824770" y="547232"/>
                          <a:pt x="819033" y="545798"/>
                        </a:cubicBezTo>
                        <a:cubicBezTo>
                          <a:pt x="809783" y="543486"/>
                          <a:pt x="800466" y="541186"/>
                          <a:pt x="790984" y="540188"/>
                        </a:cubicBezTo>
                        <a:cubicBezTo>
                          <a:pt x="764882" y="537440"/>
                          <a:pt x="738625" y="536448"/>
                          <a:pt x="712446" y="534578"/>
                        </a:cubicBezTo>
                        <a:cubicBezTo>
                          <a:pt x="701226" y="532708"/>
                          <a:pt x="690047" y="530577"/>
                          <a:pt x="678787" y="528968"/>
                        </a:cubicBezTo>
                        <a:cubicBezTo>
                          <a:pt x="663863" y="526836"/>
                          <a:pt x="648780" y="525836"/>
                          <a:pt x="633909" y="523358"/>
                        </a:cubicBezTo>
                        <a:cubicBezTo>
                          <a:pt x="626304" y="522091"/>
                          <a:pt x="619030" y="519261"/>
                          <a:pt x="611470" y="517749"/>
                        </a:cubicBezTo>
                        <a:cubicBezTo>
                          <a:pt x="600316" y="515518"/>
                          <a:pt x="588915" y="514607"/>
                          <a:pt x="577811" y="512139"/>
                        </a:cubicBezTo>
                        <a:cubicBezTo>
                          <a:pt x="572038" y="510856"/>
                          <a:pt x="566718" y="507963"/>
                          <a:pt x="560981" y="506529"/>
                        </a:cubicBezTo>
                        <a:cubicBezTo>
                          <a:pt x="533694" y="499707"/>
                          <a:pt x="535453" y="502989"/>
                          <a:pt x="510493" y="495309"/>
                        </a:cubicBezTo>
                        <a:cubicBezTo>
                          <a:pt x="493538" y="490092"/>
                          <a:pt x="476834" y="484090"/>
                          <a:pt x="460005" y="478480"/>
                        </a:cubicBezTo>
                        <a:cubicBezTo>
                          <a:pt x="454395" y="476610"/>
                          <a:pt x="448464" y="475515"/>
                          <a:pt x="443175" y="472870"/>
                        </a:cubicBezTo>
                        <a:cubicBezTo>
                          <a:pt x="415447" y="459005"/>
                          <a:pt x="428670" y="464294"/>
                          <a:pt x="403906" y="456041"/>
                        </a:cubicBezTo>
                        <a:cubicBezTo>
                          <a:pt x="403110" y="454980"/>
                          <a:pt x="377785" y="422075"/>
                          <a:pt x="375857" y="416772"/>
                        </a:cubicBezTo>
                        <a:cubicBezTo>
                          <a:pt x="370587" y="402280"/>
                          <a:pt x="369514" y="386522"/>
                          <a:pt x="364638" y="371893"/>
                        </a:cubicBezTo>
                        <a:cubicBezTo>
                          <a:pt x="360898" y="360673"/>
                          <a:pt x="355737" y="349831"/>
                          <a:pt x="353418" y="338234"/>
                        </a:cubicBezTo>
                        <a:cubicBezTo>
                          <a:pt x="349561" y="318947"/>
                          <a:pt x="347481" y="306237"/>
                          <a:pt x="342198" y="287746"/>
                        </a:cubicBezTo>
                        <a:cubicBezTo>
                          <a:pt x="340574" y="282060"/>
                          <a:pt x="338023" y="276654"/>
                          <a:pt x="336589" y="270917"/>
                        </a:cubicBezTo>
                        <a:cubicBezTo>
                          <a:pt x="334277" y="261667"/>
                          <a:pt x="333292" y="252118"/>
                          <a:pt x="330979" y="242868"/>
                        </a:cubicBezTo>
                        <a:cubicBezTo>
                          <a:pt x="329545" y="237131"/>
                          <a:pt x="326994" y="231724"/>
                          <a:pt x="325369" y="226038"/>
                        </a:cubicBezTo>
                        <a:cubicBezTo>
                          <a:pt x="323251" y="218625"/>
                          <a:pt x="321974" y="210984"/>
                          <a:pt x="319759" y="203599"/>
                        </a:cubicBezTo>
                        <a:cubicBezTo>
                          <a:pt x="316361" y="192271"/>
                          <a:pt x="315100" y="179780"/>
                          <a:pt x="308540" y="169940"/>
                        </a:cubicBezTo>
                        <a:lnTo>
                          <a:pt x="297320" y="153111"/>
                        </a:lnTo>
                        <a:cubicBezTo>
                          <a:pt x="293580" y="141891"/>
                          <a:pt x="292660" y="129293"/>
                          <a:pt x="286100" y="119452"/>
                        </a:cubicBezTo>
                        <a:cubicBezTo>
                          <a:pt x="282360" y="113842"/>
                          <a:pt x="277896" y="108652"/>
                          <a:pt x="274881" y="102622"/>
                        </a:cubicBezTo>
                        <a:cubicBezTo>
                          <a:pt x="272237" y="97333"/>
                          <a:pt x="271916" y="91082"/>
                          <a:pt x="269271" y="85793"/>
                        </a:cubicBezTo>
                        <a:cubicBezTo>
                          <a:pt x="266256" y="79762"/>
                          <a:pt x="261066" y="74994"/>
                          <a:pt x="258051" y="68963"/>
                        </a:cubicBezTo>
                        <a:cubicBezTo>
                          <a:pt x="246138" y="45137"/>
                          <a:pt x="261713" y="55605"/>
                          <a:pt x="235612" y="35304"/>
                        </a:cubicBezTo>
                        <a:cubicBezTo>
                          <a:pt x="224968" y="27025"/>
                          <a:pt x="213173" y="20345"/>
                          <a:pt x="201953" y="12865"/>
                        </a:cubicBezTo>
                        <a:lnTo>
                          <a:pt x="185124" y="1646"/>
                        </a:lnTo>
                        <a:cubicBezTo>
                          <a:pt x="116051" y="24666"/>
                          <a:pt x="257206" y="-20665"/>
                          <a:pt x="39268" y="12865"/>
                        </a:cubicBezTo>
                        <a:cubicBezTo>
                          <a:pt x="31427" y="14071"/>
                          <a:pt x="28049" y="24085"/>
                          <a:pt x="22439" y="29695"/>
                        </a:cubicBezTo>
                        <a:cubicBezTo>
                          <a:pt x="20569" y="35305"/>
                          <a:pt x="19474" y="41235"/>
                          <a:pt x="16829" y="46524"/>
                        </a:cubicBezTo>
                        <a:cubicBezTo>
                          <a:pt x="13814" y="52555"/>
                          <a:pt x="7546" y="56896"/>
                          <a:pt x="5609" y="63354"/>
                        </a:cubicBezTo>
                        <a:cubicBezTo>
                          <a:pt x="1810" y="76019"/>
                          <a:pt x="1870" y="89533"/>
                          <a:pt x="0" y="102622"/>
                        </a:cubicBezTo>
                        <a:cubicBezTo>
                          <a:pt x="12891" y="141299"/>
                          <a:pt x="8414" y="111972"/>
                          <a:pt x="11219" y="141891"/>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69969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199D-C8FD-2F24-E96F-43E63E1EFB98}"/>
              </a:ext>
            </a:extLst>
          </p:cNvPr>
          <p:cNvSpPr>
            <a:spLocks noGrp="1"/>
          </p:cNvSpPr>
          <p:nvPr>
            <p:ph type="title"/>
          </p:nvPr>
        </p:nvSpPr>
        <p:spPr/>
        <p:txBody>
          <a:bodyPr>
            <a:normAutofit/>
          </a:bodyPr>
          <a:lstStyle/>
          <a:p>
            <a:r>
              <a:rPr lang="en-US" sz="4000" b="1" dirty="0" err="1">
                <a:solidFill>
                  <a:srgbClr val="F2682A"/>
                </a:solidFill>
              </a:rPr>
              <a:t>Cryo</a:t>
            </a:r>
            <a:r>
              <a:rPr lang="en-US" sz="4000" b="1" dirty="0">
                <a:solidFill>
                  <a:srgbClr val="F2682A"/>
                </a:solidFill>
              </a:rPr>
              <a:t> plant Linde LR 140</a:t>
            </a:r>
          </a:p>
        </p:txBody>
      </p:sp>
      <p:sp>
        <p:nvSpPr>
          <p:cNvPr id="8" name="Footer Placeholder 4">
            <a:extLst>
              <a:ext uri="{FF2B5EF4-FFF2-40B4-BE49-F238E27FC236}">
                <a16:creationId xmlns:a16="http://schemas.microsoft.com/office/drawing/2014/main" id="{F3020E9B-D96C-ACB0-48D6-17DE71D25744}"/>
              </a:ext>
            </a:extLst>
          </p:cNvPr>
          <p:cNvSpPr>
            <a:spLocks noGrp="1"/>
          </p:cNvSpPr>
          <p:nvPr>
            <p:ph type="ftr" sz="quarter" idx="11"/>
          </p:nvPr>
        </p:nvSpPr>
        <p:spPr>
          <a:xfrm>
            <a:off x="4038600" y="6356920"/>
            <a:ext cx="4114800" cy="365125"/>
          </a:xfrm>
        </p:spPr>
        <p:txBody>
          <a:bodyPr/>
          <a:lstStyle/>
          <a:p>
            <a:r>
              <a:rPr lang="en-US" dirty="0"/>
              <a:t>G. Delle Monache  </a:t>
            </a:r>
            <a:r>
              <a:rPr lang="en-US" dirty="0" err="1"/>
              <a:t>Meeeting</a:t>
            </a:r>
            <a:r>
              <a:rPr lang="en-US" dirty="0"/>
              <a:t> 2025  DUNE Italia</a:t>
            </a:r>
          </a:p>
        </p:txBody>
      </p:sp>
      <p:pic>
        <p:nvPicPr>
          <p:cNvPr id="5" name="Picture 4" descr="A diagram of a draft&#10;&#10;Description automatically generated">
            <a:extLst>
              <a:ext uri="{FF2B5EF4-FFF2-40B4-BE49-F238E27FC236}">
                <a16:creationId xmlns:a16="http://schemas.microsoft.com/office/drawing/2014/main" id="{354A7E0D-8E01-90FF-236F-6CD0286ADCAE}"/>
              </a:ext>
            </a:extLst>
          </p:cNvPr>
          <p:cNvPicPr>
            <a:picLocks noChangeAspect="1"/>
          </p:cNvPicPr>
          <p:nvPr/>
        </p:nvPicPr>
        <p:blipFill>
          <a:blip r:embed="rId2"/>
          <a:stretch>
            <a:fillRect/>
          </a:stretch>
        </p:blipFill>
        <p:spPr>
          <a:xfrm>
            <a:off x="2695832" y="1471429"/>
            <a:ext cx="6909590" cy="4885491"/>
          </a:xfrm>
          <a:prstGeom prst="rect">
            <a:avLst/>
          </a:prstGeom>
        </p:spPr>
      </p:pic>
      <p:cxnSp>
        <p:nvCxnSpPr>
          <p:cNvPr id="6" name="Straight Connector 5">
            <a:extLst>
              <a:ext uri="{FF2B5EF4-FFF2-40B4-BE49-F238E27FC236}">
                <a16:creationId xmlns:a16="http://schemas.microsoft.com/office/drawing/2014/main" id="{F34CEFA7-9B2E-DD97-8187-7D12CDF52A50}"/>
              </a:ext>
            </a:extLst>
          </p:cNvPr>
          <p:cNvCxnSpPr/>
          <p:nvPr/>
        </p:nvCxnSpPr>
        <p:spPr>
          <a:xfrm flipH="1">
            <a:off x="7408387" y="2516056"/>
            <a:ext cx="425167" cy="65813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EF2A32-1FE5-0B56-423C-261E1328723B}"/>
              </a:ext>
            </a:extLst>
          </p:cNvPr>
          <p:cNvCxnSpPr>
            <a:cxnSpLocks/>
          </p:cNvCxnSpPr>
          <p:nvPr/>
        </p:nvCxnSpPr>
        <p:spPr>
          <a:xfrm>
            <a:off x="7408387" y="2516056"/>
            <a:ext cx="425167" cy="710553"/>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536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5">
            <a:extLst>
              <a:ext uri="{FF2B5EF4-FFF2-40B4-BE49-F238E27FC236}">
                <a16:creationId xmlns:a16="http://schemas.microsoft.com/office/drawing/2014/main" id="{5B2570D8-4E6A-E9B5-3393-1F2674509A20}"/>
              </a:ext>
            </a:extLst>
          </p:cNvPr>
          <p:cNvSpPr>
            <a:spLocks noChangeArrowheads="1"/>
          </p:cNvSpPr>
          <p:nvPr/>
        </p:nvSpPr>
        <p:spPr bwMode="auto">
          <a:xfrm>
            <a:off x="1589088" y="238685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5849" name="Rectangle 9">
            <a:extLst>
              <a:ext uri="{FF2B5EF4-FFF2-40B4-BE49-F238E27FC236}">
                <a16:creationId xmlns:a16="http://schemas.microsoft.com/office/drawing/2014/main" id="{C8D86785-3997-4194-3550-611C9E2B9C2F}"/>
              </a:ext>
            </a:extLst>
          </p:cNvPr>
          <p:cNvSpPr>
            <a:spLocks noChangeArrowheads="1"/>
          </p:cNvSpPr>
          <p:nvPr/>
        </p:nvSpPr>
        <p:spPr bwMode="auto">
          <a:xfrm>
            <a:off x="3214688" y="96921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35848" name="Picture 8">
            <a:extLst>
              <a:ext uri="{FF2B5EF4-FFF2-40B4-BE49-F238E27FC236}">
                <a16:creationId xmlns:a16="http://schemas.microsoft.com/office/drawing/2014/main" id="{9D80CD3B-CEE0-56F5-A407-D9B3975263E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4582"/>
          <a:stretch>
            <a:fillRect/>
          </a:stretch>
        </p:blipFill>
        <p:spPr bwMode="auto">
          <a:xfrm>
            <a:off x="2209801" y="612029"/>
            <a:ext cx="7680325" cy="5546725"/>
          </a:xfrm>
          <a:prstGeom prst="rect">
            <a:avLst/>
          </a:prstGeom>
          <a:noFill/>
          <a:ln w="9525">
            <a:solidFill>
              <a:srgbClr val="000000"/>
            </a:solidFill>
            <a:prstDash val="lgDash"/>
            <a:miter lim="800000"/>
            <a:headEnd/>
            <a:tailEnd/>
          </a:ln>
          <a:extLst>
            <a:ext uri="{909E8E84-426E-40DD-AFC4-6F175D3DCCD1}">
              <a14:hiddenFill xmlns:a14="http://schemas.microsoft.com/office/drawing/2010/main">
                <a:solidFill>
                  <a:srgbClr val="FFFFFF"/>
                </a:solidFill>
              </a14:hiddenFill>
            </a:ext>
          </a:extLst>
        </p:spPr>
      </p:pic>
      <p:sp>
        <p:nvSpPr>
          <p:cNvPr id="35850" name="Line 10">
            <a:extLst>
              <a:ext uri="{FF2B5EF4-FFF2-40B4-BE49-F238E27FC236}">
                <a16:creationId xmlns:a16="http://schemas.microsoft.com/office/drawing/2014/main" id="{BABBB4C1-527A-6AD8-1149-88B60CFD6AF8}"/>
              </a:ext>
            </a:extLst>
          </p:cNvPr>
          <p:cNvSpPr>
            <a:spLocks noChangeShapeType="1"/>
          </p:cNvSpPr>
          <p:nvPr/>
        </p:nvSpPr>
        <p:spPr bwMode="auto">
          <a:xfrm flipH="1" flipV="1">
            <a:off x="5852160" y="1874805"/>
            <a:ext cx="114300" cy="78341"/>
          </a:xfrm>
          <a:prstGeom prst="line">
            <a:avLst/>
          </a:prstGeom>
          <a:noFill/>
          <a:ln w="25400">
            <a:solidFill>
              <a:schemeClr val="accent6"/>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5851" name="Line 11">
            <a:extLst>
              <a:ext uri="{FF2B5EF4-FFF2-40B4-BE49-F238E27FC236}">
                <a16:creationId xmlns:a16="http://schemas.microsoft.com/office/drawing/2014/main" id="{BC8A0959-9C55-EFDB-8B89-6348E5E41136}"/>
              </a:ext>
            </a:extLst>
          </p:cNvPr>
          <p:cNvSpPr>
            <a:spLocks noChangeShapeType="1"/>
          </p:cNvSpPr>
          <p:nvPr/>
        </p:nvSpPr>
        <p:spPr bwMode="auto">
          <a:xfrm flipV="1">
            <a:off x="5577846" y="1953148"/>
            <a:ext cx="388614" cy="630554"/>
          </a:xfrm>
          <a:prstGeom prst="line">
            <a:avLst/>
          </a:prstGeom>
          <a:noFill/>
          <a:ln w="25400">
            <a:solidFill>
              <a:schemeClr val="accent6"/>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5859" name="Line 19">
            <a:extLst>
              <a:ext uri="{FF2B5EF4-FFF2-40B4-BE49-F238E27FC236}">
                <a16:creationId xmlns:a16="http://schemas.microsoft.com/office/drawing/2014/main" id="{CA098559-7F9A-4152-9053-47A80B95A0C4}"/>
              </a:ext>
            </a:extLst>
          </p:cNvPr>
          <p:cNvSpPr>
            <a:spLocks noChangeShapeType="1"/>
          </p:cNvSpPr>
          <p:nvPr/>
        </p:nvSpPr>
        <p:spPr bwMode="auto">
          <a:xfrm flipH="1" flipV="1">
            <a:off x="5577846" y="2583702"/>
            <a:ext cx="157791" cy="250825"/>
          </a:xfrm>
          <a:prstGeom prst="line">
            <a:avLst/>
          </a:prstGeom>
          <a:noFill/>
          <a:ln w="25400">
            <a:solidFill>
              <a:schemeClr val="accent6"/>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 name="Rectangle 3">
            <a:extLst>
              <a:ext uri="{FF2B5EF4-FFF2-40B4-BE49-F238E27FC236}">
                <a16:creationId xmlns:a16="http://schemas.microsoft.com/office/drawing/2014/main" id="{54814362-0826-A661-A808-B5D083F99BE8}"/>
              </a:ext>
            </a:extLst>
          </p:cNvPr>
          <p:cNvSpPr/>
          <p:nvPr/>
        </p:nvSpPr>
        <p:spPr>
          <a:xfrm rot="21125154">
            <a:off x="6002218" y="3213617"/>
            <a:ext cx="372785" cy="406555"/>
          </a:xfrm>
          <a:prstGeom prst="rect">
            <a:avLst/>
          </a:prstGeom>
          <a:no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C89EB46-FAA4-550B-272D-B9EDF968FF2B}"/>
              </a:ext>
            </a:extLst>
          </p:cNvPr>
          <p:cNvSpPr/>
          <p:nvPr/>
        </p:nvSpPr>
        <p:spPr>
          <a:xfrm>
            <a:off x="5777977" y="1529745"/>
            <a:ext cx="349452" cy="331979"/>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E5571F-B8D1-A959-AC94-EB7FE43BEECE}"/>
              </a:ext>
            </a:extLst>
          </p:cNvPr>
          <p:cNvSpPr txBox="1"/>
          <p:nvPr/>
        </p:nvSpPr>
        <p:spPr>
          <a:xfrm>
            <a:off x="6127428" y="999994"/>
            <a:ext cx="831213" cy="338554"/>
          </a:xfrm>
          <a:prstGeom prst="rect">
            <a:avLst/>
          </a:prstGeom>
          <a:noFill/>
          <a:ln w="31750">
            <a:solidFill>
              <a:schemeClr val="accent6"/>
            </a:solidFill>
          </a:ln>
        </p:spPr>
        <p:txBody>
          <a:bodyPr wrap="square" rtlCol="0">
            <a:spAutoFit/>
          </a:bodyPr>
          <a:lstStyle/>
          <a:p>
            <a:r>
              <a:rPr lang="en-US" sz="800" dirty="0"/>
              <a:t>Existing LN2 tank 3000 </a:t>
            </a:r>
            <a:r>
              <a:rPr lang="en-US" sz="800" dirty="0" err="1"/>
              <a:t>lt</a:t>
            </a:r>
            <a:endParaRPr lang="en-US" sz="800" dirty="0"/>
          </a:p>
        </p:txBody>
      </p:sp>
      <p:sp>
        <p:nvSpPr>
          <p:cNvPr id="8" name="TextBox 7">
            <a:extLst>
              <a:ext uri="{FF2B5EF4-FFF2-40B4-BE49-F238E27FC236}">
                <a16:creationId xmlns:a16="http://schemas.microsoft.com/office/drawing/2014/main" id="{D81E0FD8-8431-490A-F91D-D13D623E0990}"/>
              </a:ext>
            </a:extLst>
          </p:cNvPr>
          <p:cNvSpPr txBox="1"/>
          <p:nvPr/>
        </p:nvSpPr>
        <p:spPr>
          <a:xfrm>
            <a:off x="4862298" y="889553"/>
            <a:ext cx="868124" cy="338554"/>
          </a:xfrm>
          <a:prstGeom prst="rect">
            <a:avLst/>
          </a:prstGeom>
          <a:noFill/>
          <a:ln w="31750">
            <a:solidFill>
              <a:schemeClr val="accent6"/>
            </a:solidFill>
          </a:ln>
        </p:spPr>
        <p:txBody>
          <a:bodyPr wrap="square" rtlCol="0">
            <a:spAutoFit/>
          </a:bodyPr>
          <a:lstStyle/>
          <a:p>
            <a:r>
              <a:rPr lang="en-US" sz="800" dirty="0"/>
              <a:t>Existing LN2 flexible TL</a:t>
            </a:r>
          </a:p>
        </p:txBody>
      </p:sp>
      <p:cxnSp>
        <p:nvCxnSpPr>
          <p:cNvPr id="10" name="Straight Connector 9">
            <a:extLst>
              <a:ext uri="{FF2B5EF4-FFF2-40B4-BE49-F238E27FC236}">
                <a16:creationId xmlns:a16="http://schemas.microsoft.com/office/drawing/2014/main" id="{770CEF16-1C93-C0D9-D40D-F345AB541C59}"/>
              </a:ext>
            </a:extLst>
          </p:cNvPr>
          <p:cNvCxnSpPr>
            <a:cxnSpLocks/>
          </p:cNvCxnSpPr>
          <p:nvPr/>
        </p:nvCxnSpPr>
        <p:spPr>
          <a:xfrm flipH="1" flipV="1">
            <a:off x="5319989" y="1269968"/>
            <a:ext cx="580949" cy="84787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D36B5B-7518-5B9E-A567-B898A8DAA2D2}"/>
              </a:ext>
            </a:extLst>
          </p:cNvPr>
          <p:cNvCxnSpPr>
            <a:cxnSpLocks/>
          </p:cNvCxnSpPr>
          <p:nvPr/>
        </p:nvCxnSpPr>
        <p:spPr>
          <a:xfrm flipV="1">
            <a:off x="6045291" y="1338548"/>
            <a:ext cx="186607" cy="2031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Line 19">
            <a:extLst>
              <a:ext uri="{FF2B5EF4-FFF2-40B4-BE49-F238E27FC236}">
                <a16:creationId xmlns:a16="http://schemas.microsoft.com/office/drawing/2014/main" id="{3C4924A1-DED9-BF34-7F17-662902675A39}"/>
              </a:ext>
            </a:extLst>
          </p:cNvPr>
          <p:cNvSpPr>
            <a:spLocks noChangeShapeType="1"/>
          </p:cNvSpPr>
          <p:nvPr/>
        </p:nvSpPr>
        <p:spPr bwMode="auto">
          <a:xfrm flipH="1" flipV="1">
            <a:off x="5722324" y="2780550"/>
            <a:ext cx="373675" cy="535983"/>
          </a:xfrm>
          <a:prstGeom prst="line">
            <a:avLst/>
          </a:prstGeom>
          <a:noFill/>
          <a:ln w="25400">
            <a:solidFill>
              <a:schemeClr val="accent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4" name="Group 13">
            <a:extLst>
              <a:ext uri="{FF2B5EF4-FFF2-40B4-BE49-F238E27FC236}">
                <a16:creationId xmlns:a16="http://schemas.microsoft.com/office/drawing/2014/main" id="{047FAEDD-83A9-664E-D1A5-563F65FA9114}"/>
              </a:ext>
            </a:extLst>
          </p:cNvPr>
          <p:cNvGrpSpPr/>
          <p:nvPr/>
        </p:nvGrpSpPr>
        <p:grpSpPr>
          <a:xfrm rot="21143834">
            <a:off x="5860207" y="3260332"/>
            <a:ext cx="117936" cy="388001"/>
            <a:chOff x="8324230" y="1080339"/>
            <a:chExt cx="134455" cy="447545"/>
          </a:xfrm>
        </p:grpSpPr>
        <p:sp>
          <p:nvSpPr>
            <p:cNvPr id="3" name="Oval 2">
              <a:extLst>
                <a:ext uri="{FF2B5EF4-FFF2-40B4-BE49-F238E27FC236}">
                  <a16:creationId xmlns:a16="http://schemas.microsoft.com/office/drawing/2014/main" id="{D5B06CAA-DE2B-D0F7-44FE-731ABF080B87}"/>
                </a:ext>
              </a:extLst>
            </p:cNvPr>
            <p:cNvSpPr/>
            <p:nvPr/>
          </p:nvSpPr>
          <p:spPr>
            <a:xfrm>
              <a:off x="8324230" y="1080339"/>
              <a:ext cx="134453" cy="12957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391EAAF-5085-054E-993E-C4B1AD3A8F9C}"/>
                </a:ext>
              </a:extLst>
            </p:cNvPr>
            <p:cNvSpPr/>
            <p:nvPr/>
          </p:nvSpPr>
          <p:spPr>
            <a:xfrm>
              <a:off x="8324231" y="1239792"/>
              <a:ext cx="134453" cy="12957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2C5521-3D05-72B2-1868-589E6E6B2453}"/>
                </a:ext>
              </a:extLst>
            </p:cNvPr>
            <p:cNvSpPr/>
            <p:nvPr/>
          </p:nvSpPr>
          <p:spPr>
            <a:xfrm>
              <a:off x="8324232" y="1398314"/>
              <a:ext cx="134453" cy="12957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022FC44-DD17-B03D-C5B1-73004E8172AA}"/>
              </a:ext>
            </a:extLst>
          </p:cNvPr>
          <p:cNvSpPr txBox="1"/>
          <p:nvPr/>
        </p:nvSpPr>
        <p:spPr>
          <a:xfrm>
            <a:off x="6560577" y="4664389"/>
            <a:ext cx="967408" cy="338554"/>
          </a:xfrm>
          <a:prstGeom prst="rect">
            <a:avLst/>
          </a:prstGeom>
          <a:noFill/>
          <a:ln w="31750">
            <a:solidFill>
              <a:schemeClr val="accent1"/>
            </a:solidFill>
          </a:ln>
        </p:spPr>
        <p:txBody>
          <a:bodyPr wrap="square" rtlCol="0">
            <a:spAutoFit/>
          </a:bodyPr>
          <a:lstStyle/>
          <a:p>
            <a:r>
              <a:rPr lang="en-US" sz="800" dirty="0"/>
              <a:t>Existing </a:t>
            </a:r>
            <a:r>
              <a:rPr lang="en-US" sz="800" dirty="0" err="1"/>
              <a:t>LHe</a:t>
            </a:r>
            <a:r>
              <a:rPr lang="en-US" sz="800" dirty="0"/>
              <a:t> </a:t>
            </a:r>
            <a:r>
              <a:rPr lang="en-US" sz="800" dirty="0" err="1"/>
              <a:t>dewars</a:t>
            </a:r>
            <a:r>
              <a:rPr lang="en-US" sz="800" dirty="0"/>
              <a:t> 3 x 1000 </a:t>
            </a:r>
            <a:r>
              <a:rPr lang="en-US" sz="800" dirty="0" err="1"/>
              <a:t>lt</a:t>
            </a:r>
            <a:endParaRPr lang="en-US" sz="800" dirty="0"/>
          </a:p>
        </p:txBody>
      </p:sp>
      <p:cxnSp>
        <p:nvCxnSpPr>
          <p:cNvPr id="16" name="Straight Connector 15">
            <a:extLst>
              <a:ext uri="{FF2B5EF4-FFF2-40B4-BE49-F238E27FC236}">
                <a16:creationId xmlns:a16="http://schemas.microsoft.com/office/drawing/2014/main" id="{F3D445A2-C21A-1872-4E58-A49571CFBFBA}"/>
              </a:ext>
            </a:extLst>
          </p:cNvPr>
          <p:cNvCxnSpPr>
            <a:cxnSpLocks/>
          </p:cNvCxnSpPr>
          <p:nvPr/>
        </p:nvCxnSpPr>
        <p:spPr>
          <a:xfrm>
            <a:off x="5952703" y="3650503"/>
            <a:ext cx="612117" cy="1183163"/>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EB649CE-8BF4-D6CD-97BC-CFDB84E01F47}"/>
              </a:ext>
            </a:extLst>
          </p:cNvPr>
          <p:cNvPicPr>
            <a:picLocks noChangeAspect="1"/>
          </p:cNvPicPr>
          <p:nvPr/>
        </p:nvPicPr>
        <p:blipFill rotWithShape="1">
          <a:blip r:embed="rId4"/>
          <a:srcRect l="10017" t="11456" r="5038" b="10507"/>
          <a:stretch/>
        </p:blipFill>
        <p:spPr>
          <a:xfrm>
            <a:off x="7163079" y="1106929"/>
            <a:ext cx="2481499" cy="870262"/>
          </a:xfrm>
          <a:prstGeom prst="rect">
            <a:avLst/>
          </a:prstGeom>
          <a:ln w="38100">
            <a:solidFill>
              <a:schemeClr val="accent6"/>
            </a:solidFill>
          </a:ln>
        </p:spPr>
      </p:pic>
      <p:cxnSp>
        <p:nvCxnSpPr>
          <p:cNvPr id="23" name="Straight Connector 22">
            <a:extLst>
              <a:ext uri="{FF2B5EF4-FFF2-40B4-BE49-F238E27FC236}">
                <a16:creationId xmlns:a16="http://schemas.microsoft.com/office/drawing/2014/main" id="{81D8AD16-A6C8-ECA7-91D6-AF4E474EF903}"/>
              </a:ext>
            </a:extLst>
          </p:cNvPr>
          <p:cNvCxnSpPr>
            <a:cxnSpLocks/>
            <a:stCxn id="35850" idx="0"/>
            <a:endCxn id="18" idx="1"/>
          </p:cNvCxnSpPr>
          <p:nvPr/>
        </p:nvCxnSpPr>
        <p:spPr>
          <a:xfrm flipV="1">
            <a:off x="5966460" y="1269968"/>
            <a:ext cx="1269127" cy="68317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52B2ECA-BAD7-6752-D5A8-00D65530014E}"/>
              </a:ext>
            </a:extLst>
          </p:cNvPr>
          <p:cNvSpPr txBox="1"/>
          <p:nvPr/>
        </p:nvSpPr>
        <p:spPr>
          <a:xfrm>
            <a:off x="7235587" y="1162246"/>
            <a:ext cx="1362073" cy="215444"/>
          </a:xfrm>
          <a:prstGeom prst="rect">
            <a:avLst/>
          </a:prstGeom>
          <a:noFill/>
          <a:ln w="12700">
            <a:solidFill>
              <a:schemeClr val="accent6"/>
            </a:solidFill>
          </a:ln>
        </p:spPr>
        <p:txBody>
          <a:bodyPr wrap="square" rtlCol="0">
            <a:spAutoFit/>
          </a:bodyPr>
          <a:lstStyle/>
          <a:p>
            <a:r>
              <a:rPr lang="en-US" sz="800" dirty="0"/>
              <a:t>LN2 mobile tank + vaporizer</a:t>
            </a:r>
          </a:p>
        </p:txBody>
      </p:sp>
      <p:pic>
        <p:nvPicPr>
          <p:cNvPr id="25" name="Picture 24">
            <a:extLst>
              <a:ext uri="{FF2B5EF4-FFF2-40B4-BE49-F238E27FC236}">
                <a16:creationId xmlns:a16="http://schemas.microsoft.com/office/drawing/2014/main" id="{598D4B3C-FF72-E503-D66A-8D07BF58454F}"/>
              </a:ext>
            </a:extLst>
          </p:cNvPr>
          <p:cNvPicPr>
            <a:picLocks noChangeAspect="1"/>
          </p:cNvPicPr>
          <p:nvPr/>
        </p:nvPicPr>
        <p:blipFill rotWithShape="1">
          <a:blip r:embed="rId5"/>
          <a:srcRect l="10188" t="24392" r="68245" b="27467"/>
          <a:stretch/>
        </p:blipFill>
        <p:spPr>
          <a:xfrm>
            <a:off x="2742612" y="844141"/>
            <a:ext cx="1018196" cy="1646617"/>
          </a:xfrm>
          <a:prstGeom prst="rect">
            <a:avLst/>
          </a:prstGeom>
          <a:ln w="34925">
            <a:solidFill>
              <a:schemeClr val="accent1"/>
            </a:solidFill>
          </a:ln>
        </p:spPr>
      </p:pic>
      <p:cxnSp>
        <p:nvCxnSpPr>
          <p:cNvPr id="26" name="Straight Connector 25">
            <a:extLst>
              <a:ext uri="{FF2B5EF4-FFF2-40B4-BE49-F238E27FC236}">
                <a16:creationId xmlns:a16="http://schemas.microsoft.com/office/drawing/2014/main" id="{8ECA855A-DC50-0D6B-F92B-8588690AB724}"/>
              </a:ext>
            </a:extLst>
          </p:cNvPr>
          <p:cNvCxnSpPr>
            <a:cxnSpLocks/>
            <a:stCxn id="13" idx="0"/>
            <a:endCxn id="37" idx="3"/>
          </p:cNvCxnSpPr>
          <p:nvPr/>
        </p:nvCxnSpPr>
        <p:spPr>
          <a:xfrm flipH="1" flipV="1">
            <a:off x="3678988" y="994922"/>
            <a:ext cx="2417011" cy="23216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DB0431-3151-3D45-4C60-0EE61ED71BD1}"/>
              </a:ext>
            </a:extLst>
          </p:cNvPr>
          <p:cNvCxnSpPr>
            <a:cxnSpLocks/>
            <a:stCxn id="3" idx="6"/>
            <a:endCxn id="13" idx="0"/>
          </p:cNvCxnSpPr>
          <p:nvPr/>
        </p:nvCxnSpPr>
        <p:spPr>
          <a:xfrm>
            <a:off x="5959387" y="3309908"/>
            <a:ext cx="136612" cy="66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59D05DC-3070-B568-2672-E515B223A158}"/>
              </a:ext>
            </a:extLst>
          </p:cNvPr>
          <p:cNvCxnSpPr>
            <a:cxnSpLocks/>
            <a:endCxn id="13" idx="0"/>
          </p:cNvCxnSpPr>
          <p:nvPr/>
        </p:nvCxnSpPr>
        <p:spPr>
          <a:xfrm flipV="1">
            <a:off x="6000990" y="3316533"/>
            <a:ext cx="95009" cy="1280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467D396-6D05-64F6-12F0-3B265E3330A1}"/>
              </a:ext>
            </a:extLst>
          </p:cNvPr>
          <p:cNvCxnSpPr>
            <a:cxnSpLocks/>
            <a:endCxn id="13" idx="0"/>
          </p:cNvCxnSpPr>
          <p:nvPr/>
        </p:nvCxnSpPr>
        <p:spPr>
          <a:xfrm flipV="1">
            <a:off x="5998593" y="3316533"/>
            <a:ext cx="97406" cy="23169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F1FD87F-82CA-D78C-13B5-CCCD9C0A3D5E}"/>
              </a:ext>
            </a:extLst>
          </p:cNvPr>
          <p:cNvSpPr txBox="1"/>
          <p:nvPr/>
        </p:nvSpPr>
        <p:spPr>
          <a:xfrm>
            <a:off x="2893632" y="887200"/>
            <a:ext cx="785356" cy="215444"/>
          </a:xfrm>
          <a:prstGeom prst="rect">
            <a:avLst/>
          </a:prstGeom>
          <a:noFill/>
          <a:ln w="12700">
            <a:solidFill>
              <a:schemeClr val="accent1"/>
            </a:solidFill>
          </a:ln>
        </p:spPr>
        <p:txBody>
          <a:bodyPr wrap="square" rtlCol="0">
            <a:spAutoFit/>
          </a:bodyPr>
          <a:lstStyle/>
          <a:p>
            <a:pPr algn="r"/>
            <a:r>
              <a:rPr lang="en-US" sz="800" dirty="0" err="1"/>
              <a:t>Cryo</a:t>
            </a:r>
            <a:r>
              <a:rPr lang="en-US" sz="800" dirty="0"/>
              <a:t> interface</a:t>
            </a:r>
          </a:p>
        </p:txBody>
      </p:sp>
      <p:sp>
        <p:nvSpPr>
          <p:cNvPr id="39" name="Line 19">
            <a:extLst>
              <a:ext uri="{FF2B5EF4-FFF2-40B4-BE49-F238E27FC236}">
                <a16:creationId xmlns:a16="http://schemas.microsoft.com/office/drawing/2014/main" id="{F7283658-4FEE-911E-E433-8D07326B862D}"/>
              </a:ext>
            </a:extLst>
          </p:cNvPr>
          <p:cNvSpPr>
            <a:spLocks noChangeShapeType="1"/>
          </p:cNvSpPr>
          <p:nvPr/>
        </p:nvSpPr>
        <p:spPr bwMode="auto">
          <a:xfrm flipV="1">
            <a:off x="6084887" y="2578368"/>
            <a:ext cx="237658" cy="707174"/>
          </a:xfrm>
          <a:prstGeom prst="line">
            <a:avLst/>
          </a:prstGeom>
          <a:noFill/>
          <a:ln w="25400">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0" name="TextBox 39">
            <a:extLst>
              <a:ext uri="{FF2B5EF4-FFF2-40B4-BE49-F238E27FC236}">
                <a16:creationId xmlns:a16="http://schemas.microsoft.com/office/drawing/2014/main" id="{1DF139CB-EF58-9C58-10EB-E3183FB7DF57}"/>
              </a:ext>
            </a:extLst>
          </p:cNvPr>
          <p:cNvSpPr txBox="1"/>
          <p:nvPr/>
        </p:nvSpPr>
        <p:spPr>
          <a:xfrm>
            <a:off x="6639676" y="2081842"/>
            <a:ext cx="624021" cy="215444"/>
          </a:xfrm>
          <a:prstGeom prst="rect">
            <a:avLst/>
          </a:prstGeom>
          <a:noFill/>
          <a:ln w="31750">
            <a:solidFill>
              <a:srgbClr val="FF0000"/>
            </a:solidFill>
          </a:ln>
        </p:spPr>
        <p:txBody>
          <a:bodyPr wrap="square" rtlCol="0">
            <a:spAutoFit/>
          </a:bodyPr>
          <a:lstStyle/>
          <a:p>
            <a:r>
              <a:rPr lang="en-US" sz="800" dirty="0"/>
              <a:t>Atm vent</a:t>
            </a:r>
          </a:p>
        </p:txBody>
      </p:sp>
      <p:cxnSp>
        <p:nvCxnSpPr>
          <p:cNvPr id="41" name="Straight Connector 40">
            <a:extLst>
              <a:ext uri="{FF2B5EF4-FFF2-40B4-BE49-F238E27FC236}">
                <a16:creationId xmlns:a16="http://schemas.microsoft.com/office/drawing/2014/main" id="{78E3FC50-88A0-E814-B821-275D0A4BACEF}"/>
              </a:ext>
            </a:extLst>
          </p:cNvPr>
          <p:cNvCxnSpPr>
            <a:cxnSpLocks/>
            <a:endCxn id="40" idx="1"/>
          </p:cNvCxnSpPr>
          <p:nvPr/>
        </p:nvCxnSpPr>
        <p:spPr>
          <a:xfrm flipV="1">
            <a:off x="6304878" y="2189564"/>
            <a:ext cx="334798" cy="4808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4556E63-B274-9412-C644-ECB5D9D9415C}"/>
              </a:ext>
            </a:extLst>
          </p:cNvPr>
          <p:cNvSpPr txBox="1"/>
          <p:nvPr/>
        </p:nvSpPr>
        <p:spPr>
          <a:xfrm>
            <a:off x="6709756" y="3903108"/>
            <a:ext cx="397880" cy="215444"/>
          </a:xfrm>
          <a:prstGeom prst="rect">
            <a:avLst/>
          </a:prstGeom>
          <a:noFill/>
          <a:ln w="31750">
            <a:solidFill>
              <a:srgbClr val="FFC000"/>
            </a:solidFill>
          </a:ln>
        </p:spPr>
        <p:txBody>
          <a:bodyPr wrap="square" rtlCol="0">
            <a:spAutoFit/>
          </a:bodyPr>
          <a:lstStyle/>
          <a:p>
            <a:r>
              <a:rPr lang="en-US" sz="800" dirty="0"/>
              <a:t>KLOE</a:t>
            </a:r>
          </a:p>
        </p:txBody>
      </p:sp>
      <p:cxnSp>
        <p:nvCxnSpPr>
          <p:cNvPr id="38" name="Straight Connector 37">
            <a:extLst>
              <a:ext uri="{FF2B5EF4-FFF2-40B4-BE49-F238E27FC236}">
                <a16:creationId xmlns:a16="http://schemas.microsoft.com/office/drawing/2014/main" id="{C55E2823-6F0F-AEE1-9541-7C87C1FE6F6D}"/>
              </a:ext>
            </a:extLst>
          </p:cNvPr>
          <p:cNvCxnSpPr>
            <a:cxnSpLocks/>
            <a:endCxn id="36" idx="1"/>
          </p:cNvCxnSpPr>
          <p:nvPr/>
        </p:nvCxnSpPr>
        <p:spPr>
          <a:xfrm>
            <a:off x="6236975" y="3613908"/>
            <a:ext cx="472781" cy="39692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7C63126-945B-AAAA-4E2A-0EF9DFAD0B3F}"/>
              </a:ext>
            </a:extLst>
          </p:cNvPr>
          <p:cNvSpPr>
            <a:spLocks noGrp="1"/>
          </p:cNvSpPr>
          <p:nvPr>
            <p:ph type="title"/>
          </p:nvPr>
        </p:nvSpPr>
        <p:spPr>
          <a:xfrm>
            <a:off x="62189" y="79377"/>
            <a:ext cx="10515600" cy="707247"/>
          </a:xfrm>
        </p:spPr>
        <p:txBody>
          <a:bodyPr>
            <a:normAutofit/>
          </a:bodyPr>
          <a:lstStyle/>
          <a:p>
            <a:r>
              <a:rPr lang="en-US" sz="4000" b="1" dirty="0">
                <a:solidFill>
                  <a:srgbClr val="F2682A"/>
                </a:solidFill>
              </a:rPr>
              <a:t>KLOE Magnet cold test @ LNF</a:t>
            </a:r>
          </a:p>
        </p:txBody>
      </p:sp>
      <p:sp>
        <p:nvSpPr>
          <p:cNvPr id="2" name="Rectangle 3">
            <a:extLst>
              <a:ext uri="{FF2B5EF4-FFF2-40B4-BE49-F238E27FC236}">
                <a16:creationId xmlns:a16="http://schemas.microsoft.com/office/drawing/2014/main" id="{DF64122A-ADDC-C28B-94D2-FF8855E2A6FD}"/>
              </a:ext>
            </a:extLst>
          </p:cNvPr>
          <p:cNvSpPr/>
          <p:nvPr/>
        </p:nvSpPr>
        <p:spPr>
          <a:xfrm rot="21125154">
            <a:off x="5078648" y="3333636"/>
            <a:ext cx="372785" cy="406555"/>
          </a:xfrm>
          <a:custGeom>
            <a:avLst/>
            <a:gdLst>
              <a:gd name="connsiteX0" fmla="*/ 0 w 372785"/>
              <a:gd name="connsiteY0" fmla="*/ 0 h 406555"/>
              <a:gd name="connsiteX1" fmla="*/ 372785 w 372785"/>
              <a:gd name="connsiteY1" fmla="*/ 0 h 406555"/>
              <a:gd name="connsiteX2" fmla="*/ 372785 w 372785"/>
              <a:gd name="connsiteY2" fmla="*/ 406555 h 406555"/>
              <a:gd name="connsiteX3" fmla="*/ 0 w 372785"/>
              <a:gd name="connsiteY3" fmla="*/ 406555 h 406555"/>
              <a:gd name="connsiteX4" fmla="*/ 0 w 372785"/>
              <a:gd name="connsiteY4" fmla="*/ 0 h 40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85" h="406555" extrusionOk="0">
                <a:moveTo>
                  <a:pt x="0" y="0"/>
                </a:moveTo>
                <a:cubicBezTo>
                  <a:pt x="153910" y="-29189"/>
                  <a:pt x="276356" y="44385"/>
                  <a:pt x="372785" y="0"/>
                </a:cubicBezTo>
                <a:cubicBezTo>
                  <a:pt x="381797" y="108259"/>
                  <a:pt x="366318" y="221279"/>
                  <a:pt x="372785" y="406555"/>
                </a:cubicBezTo>
                <a:cubicBezTo>
                  <a:pt x="282275" y="434368"/>
                  <a:pt x="77292" y="401216"/>
                  <a:pt x="0" y="406555"/>
                </a:cubicBezTo>
                <a:cubicBezTo>
                  <a:pt x="-30441" y="259752"/>
                  <a:pt x="25317" y="119728"/>
                  <a:pt x="0" y="0"/>
                </a:cubicBezTo>
                <a:close/>
              </a:path>
            </a:pathLst>
          </a:custGeom>
          <a:noFill/>
          <a:ln w="12700">
            <a:solidFill>
              <a:schemeClr val="accent4"/>
            </a:solidFill>
            <a:extLst>
              <a:ext uri="{C807C97D-BFC1-408E-A445-0C87EB9F89A2}">
                <ask:lineSketchStyleProps xmlns:ask="http://schemas.microsoft.com/office/drawing/2018/sketchyshapes" sd="99525980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1D1655BA-2741-8B0E-1C35-A154D1D430B8}"/>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05849-4967-58BB-E6EF-06BDF442D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A8C06-B347-B071-6A9C-0B117F3B36A6}"/>
              </a:ext>
            </a:extLst>
          </p:cNvPr>
          <p:cNvSpPr>
            <a:spLocks noGrp="1"/>
          </p:cNvSpPr>
          <p:nvPr>
            <p:ph type="title"/>
          </p:nvPr>
        </p:nvSpPr>
        <p:spPr/>
        <p:txBody>
          <a:bodyPr>
            <a:normAutofit/>
          </a:bodyPr>
          <a:lstStyle/>
          <a:p>
            <a:r>
              <a:rPr lang="en-US" sz="4000" b="1" dirty="0">
                <a:solidFill>
                  <a:srgbClr val="F2682A"/>
                </a:solidFill>
              </a:rPr>
              <a:t>KLOE Magnet Status</a:t>
            </a:r>
          </a:p>
        </p:txBody>
      </p:sp>
      <p:sp>
        <p:nvSpPr>
          <p:cNvPr id="3" name="Content Placeholder 2">
            <a:extLst>
              <a:ext uri="{FF2B5EF4-FFF2-40B4-BE49-F238E27FC236}">
                <a16:creationId xmlns:a16="http://schemas.microsoft.com/office/drawing/2014/main" id="{074C009B-B110-C333-8B7C-23584864DB1A}"/>
              </a:ext>
            </a:extLst>
          </p:cNvPr>
          <p:cNvSpPr>
            <a:spLocks noGrp="1"/>
          </p:cNvSpPr>
          <p:nvPr>
            <p:ph idx="1"/>
          </p:nvPr>
        </p:nvSpPr>
        <p:spPr>
          <a:xfrm>
            <a:off x="739189" y="1441228"/>
            <a:ext cx="6587231" cy="4351338"/>
          </a:xfrm>
        </p:spPr>
        <p:txBody>
          <a:bodyPr>
            <a:noAutofit/>
          </a:bodyPr>
          <a:lstStyle/>
          <a:p>
            <a:pPr marL="0" indent="0">
              <a:lnSpc>
                <a:spcPts val="3760"/>
              </a:lnSpc>
              <a:buNone/>
            </a:pPr>
            <a:r>
              <a:rPr lang="en-US" b="1" dirty="0">
                <a:solidFill>
                  <a:srgbClr val="F2682A"/>
                </a:solidFill>
              </a:rPr>
              <a:t>Vacuum </a:t>
            </a:r>
          </a:p>
          <a:p>
            <a:pPr>
              <a:lnSpc>
                <a:spcPts val="3760"/>
              </a:lnSpc>
            </a:pPr>
            <a:r>
              <a:rPr lang="en-US" sz="2400" dirty="0"/>
              <a:t>the vacuum pumping system has been reconnected to the cryostat, to the CS and to the power line. It is fully operational.</a:t>
            </a:r>
          </a:p>
          <a:p>
            <a:pPr>
              <a:lnSpc>
                <a:spcPts val="3760"/>
              </a:lnSpc>
            </a:pPr>
            <a:r>
              <a:rPr lang="en-US" sz="2400" dirty="0"/>
              <a:t>Complete revamping of the pumps will occur after the test at LNF (order already placed)</a:t>
            </a:r>
          </a:p>
          <a:p>
            <a:pPr marL="0" indent="0">
              <a:lnSpc>
                <a:spcPts val="3760"/>
              </a:lnSpc>
              <a:buNone/>
            </a:pPr>
            <a:endParaRPr lang="en-US" sz="2400" dirty="0"/>
          </a:p>
        </p:txBody>
      </p:sp>
      <p:sp>
        <p:nvSpPr>
          <p:cNvPr id="6" name="Footer Placeholder 4">
            <a:extLst>
              <a:ext uri="{FF2B5EF4-FFF2-40B4-BE49-F238E27FC236}">
                <a16:creationId xmlns:a16="http://schemas.microsoft.com/office/drawing/2014/main" id="{FA5C48BB-2232-95EC-2ED3-C36AEF9D9600}"/>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pic>
        <p:nvPicPr>
          <p:cNvPr id="4" name="Picture 3" descr="A close up of a machine&#10;&#10;Description automatically generated">
            <a:extLst>
              <a:ext uri="{FF2B5EF4-FFF2-40B4-BE49-F238E27FC236}">
                <a16:creationId xmlns:a16="http://schemas.microsoft.com/office/drawing/2014/main" id="{177BD254-02FF-93BF-A82B-CC7F8C5AFBAB}"/>
              </a:ext>
            </a:extLst>
          </p:cNvPr>
          <p:cNvPicPr>
            <a:picLocks noChangeAspect="1"/>
          </p:cNvPicPr>
          <p:nvPr/>
        </p:nvPicPr>
        <p:blipFill>
          <a:blip r:embed="rId2"/>
          <a:stretch>
            <a:fillRect/>
          </a:stretch>
        </p:blipFill>
        <p:spPr>
          <a:xfrm>
            <a:off x="8153400" y="1421203"/>
            <a:ext cx="3299411" cy="4399215"/>
          </a:xfrm>
          <a:prstGeom prst="rect">
            <a:avLst/>
          </a:prstGeom>
        </p:spPr>
      </p:pic>
    </p:spTree>
    <p:extLst>
      <p:ext uri="{BB962C8B-B14F-4D97-AF65-F5344CB8AC3E}">
        <p14:creationId xmlns:p14="http://schemas.microsoft.com/office/powerpoint/2010/main" val="304722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09F84-0846-B302-9CEC-DC01A92E29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E5AECA-95CB-3D6E-7BFC-2728FD65169E}"/>
              </a:ext>
            </a:extLst>
          </p:cNvPr>
          <p:cNvSpPr>
            <a:spLocks noGrp="1"/>
          </p:cNvSpPr>
          <p:nvPr>
            <p:ph type="title"/>
          </p:nvPr>
        </p:nvSpPr>
        <p:spPr/>
        <p:txBody>
          <a:bodyPr>
            <a:normAutofit/>
          </a:bodyPr>
          <a:lstStyle/>
          <a:p>
            <a:r>
              <a:rPr lang="en-US" sz="4000" b="1" dirty="0">
                <a:solidFill>
                  <a:srgbClr val="F2682A"/>
                </a:solidFill>
              </a:rPr>
              <a:t>KLOE Magnet Status</a:t>
            </a:r>
          </a:p>
        </p:txBody>
      </p:sp>
      <p:sp>
        <p:nvSpPr>
          <p:cNvPr id="3" name="Content Placeholder 2">
            <a:extLst>
              <a:ext uri="{FF2B5EF4-FFF2-40B4-BE49-F238E27FC236}">
                <a16:creationId xmlns:a16="http://schemas.microsoft.com/office/drawing/2014/main" id="{C42525FC-983A-BFEB-1EC4-C5DD6A23030C}"/>
              </a:ext>
            </a:extLst>
          </p:cNvPr>
          <p:cNvSpPr>
            <a:spLocks noGrp="1"/>
          </p:cNvSpPr>
          <p:nvPr>
            <p:ph idx="1"/>
          </p:nvPr>
        </p:nvSpPr>
        <p:spPr>
          <a:xfrm>
            <a:off x="739189" y="1441228"/>
            <a:ext cx="6587231" cy="4351338"/>
          </a:xfrm>
        </p:spPr>
        <p:txBody>
          <a:bodyPr>
            <a:noAutofit/>
          </a:bodyPr>
          <a:lstStyle/>
          <a:p>
            <a:pPr marL="0" indent="0">
              <a:lnSpc>
                <a:spcPts val="3760"/>
              </a:lnSpc>
              <a:buNone/>
            </a:pPr>
            <a:r>
              <a:rPr lang="en-US" sz="2400" b="1" dirty="0">
                <a:solidFill>
                  <a:srgbClr val="F2682A"/>
                </a:solidFill>
              </a:rPr>
              <a:t>Control System</a:t>
            </a:r>
          </a:p>
          <a:p>
            <a:pPr>
              <a:lnSpc>
                <a:spcPts val="3760"/>
              </a:lnSpc>
            </a:pPr>
            <a:r>
              <a:rPr lang="en-US" sz="2400" dirty="0"/>
              <a:t>The actuators of Valves EV 200 and EV 201 have been re-assembled</a:t>
            </a:r>
          </a:p>
          <a:p>
            <a:pPr>
              <a:lnSpc>
                <a:spcPts val="3760"/>
              </a:lnSpc>
            </a:pPr>
            <a:r>
              <a:rPr lang="en-US" sz="2400" dirty="0"/>
              <a:t>The power and signal interfaces have been  reconnected</a:t>
            </a:r>
          </a:p>
          <a:p>
            <a:pPr marL="457200" indent="-457200">
              <a:lnSpc>
                <a:spcPts val="3760"/>
              </a:lnSpc>
              <a:buFont typeface="+mj-lt"/>
              <a:buAutoNum type="alphaLcParenR"/>
            </a:pPr>
            <a:endParaRPr lang="en-US" sz="2400" dirty="0"/>
          </a:p>
        </p:txBody>
      </p:sp>
      <p:sp>
        <p:nvSpPr>
          <p:cNvPr id="6" name="Footer Placeholder 4">
            <a:extLst>
              <a:ext uri="{FF2B5EF4-FFF2-40B4-BE49-F238E27FC236}">
                <a16:creationId xmlns:a16="http://schemas.microsoft.com/office/drawing/2014/main" id="{875DC417-8119-831C-C852-F7DA5547BA19}"/>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pic>
        <p:nvPicPr>
          <p:cNvPr id="5" name="Picture 4" descr="A machine with blue cylinders&#10;&#10;Description automatically generated">
            <a:extLst>
              <a:ext uri="{FF2B5EF4-FFF2-40B4-BE49-F238E27FC236}">
                <a16:creationId xmlns:a16="http://schemas.microsoft.com/office/drawing/2014/main" id="{15DE5C5D-8311-49A0-F7B4-F08BB5D672B3}"/>
              </a:ext>
            </a:extLst>
          </p:cNvPr>
          <p:cNvPicPr>
            <a:picLocks noChangeAspect="1"/>
          </p:cNvPicPr>
          <p:nvPr/>
        </p:nvPicPr>
        <p:blipFill>
          <a:blip r:embed="rId2"/>
          <a:stretch>
            <a:fillRect/>
          </a:stretch>
        </p:blipFill>
        <p:spPr>
          <a:xfrm>
            <a:off x="8996712" y="1363184"/>
            <a:ext cx="2456099" cy="3274799"/>
          </a:xfrm>
          <a:prstGeom prst="rect">
            <a:avLst/>
          </a:prstGeom>
        </p:spPr>
      </p:pic>
      <p:pic>
        <p:nvPicPr>
          <p:cNvPr id="8" name="Picture 7" descr="A close-up of a machine&#10;&#10;Description automatically generated">
            <a:extLst>
              <a:ext uri="{FF2B5EF4-FFF2-40B4-BE49-F238E27FC236}">
                <a16:creationId xmlns:a16="http://schemas.microsoft.com/office/drawing/2014/main" id="{F3ECBE51-85D0-5584-5B0E-62FF56C28A31}"/>
              </a:ext>
            </a:extLst>
          </p:cNvPr>
          <p:cNvPicPr>
            <a:picLocks noChangeAspect="1"/>
          </p:cNvPicPr>
          <p:nvPr/>
        </p:nvPicPr>
        <p:blipFill>
          <a:blip r:embed="rId3"/>
          <a:stretch>
            <a:fillRect/>
          </a:stretch>
        </p:blipFill>
        <p:spPr>
          <a:xfrm>
            <a:off x="6451109" y="3575585"/>
            <a:ext cx="2065954" cy="2754605"/>
          </a:xfrm>
          <a:prstGeom prst="rect">
            <a:avLst/>
          </a:prstGeom>
        </p:spPr>
      </p:pic>
    </p:spTree>
    <p:extLst>
      <p:ext uri="{BB962C8B-B14F-4D97-AF65-F5344CB8AC3E}">
        <p14:creationId xmlns:p14="http://schemas.microsoft.com/office/powerpoint/2010/main" val="666104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474F-00A2-BB9F-33DC-4B7290C91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BD989-C403-09F4-F25B-373F364E586B}"/>
              </a:ext>
            </a:extLst>
          </p:cNvPr>
          <p:cNvSpPr>
            <a:spLocks noGrp="1"/>
          </p:cNvSpPr>
          <p:nvPr>
            <p:ph type="title"/>
          </p:nvPr>
        </p:nvSpPr>
        <p:spPr/>
        <p:txBody>
          <a:bodyPr>
            <a:normAutofit/>
          </a:bodyPr>
          <a:lstStyle/>
          <a:p>
            <a:r>
              <a:rPr lang="en-US" sz="4000" b="1" dirty="0">
                <a:solidFill>
                  <a:srgbClr val="F2682A"/>
                </a:solidFill>
              </a:rPr>
              <a:t>KLOE Magnet Status</a:t>
            </a:r>
          </a:p>
        </p:txBody>
      </p:sp>
      <p:sp>
        <p:nvSpPr>
          <p:cNvPr id="3" name="Content Placeholder 2">
            <a:extLst>
              <a:ext uri="{FF2B5EF4-FFF2-40B4-BE49-F238E27FC236}">
                <a16:creationId xmlns:a16="http://schemas.microsoft.com/office/drawing/2014/main" id="{934A6982-EEAE-AF74-4643-A0C2796D7791}"/>
              </a:ext>
            </a:extLst>
          </p:cNvPr>
          <p:cNvSpPr>
            <a:spLocks noGrp="1"/>
          </p:cNvSpPr>
          <p:nvPr>
            <p:ph idx="1"/>
          </p:nvPr>
        </p:nvSpPr>
        <p:spPr>
          <a:xfrm>
            <a:off x="721491" y="1287845"/>
            <a:ext cx="11230601" cy="1289715"/>
          </a:xfrm>
        </p:spPr>
        <p:txBody>
          <a:bodyPr>
            <a:noAutofit/>
          </a:bodyPr>
          <a:lstStyle/>
          <a:p>
            <a:pPr marL="0" indent="0">
              <a:lnSpc>
                <a:spcPts val="3760"/>
              </a:lnSpc>
              <a:buNone/>
            </a:pPr>
            <a:r>
              <a:rPr lang="en-US" sz="2400" b="1" dirty="0">
                <a:solidFill>
                  <a:srgbClr val="F2682A"/>
                </a:solidFill>
              </a:rPr>
              <a:t>Control System</a:t>
            </a:r>
          </a:p>
        </p:txBody>
      </p:sp>
      <p:sp>
        <p:nvSpPr>
          <p:cNvPr id="6" name="Footer Placeholder 4">
            <a:extLst>
              <a:ext uri="{FF2B5EF4-FFF2-40B4-BE49-F238E27FC236}">
                <a16:creationId xmlns:a16="http://schemas.microsoft.com/office/drawing/2014/main" id="{48381E3C-BA19-AE35-D299-BEEEAF72A699}"/>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pic>
        <p:nvPicPr>
          <p:cNvPr id="4" name="Picture 3" descr="A screenshot of a computer&#10;&#10;Description automatically generated">
            <a:extLst>
              <a:ext uri="{FF2B5EF4-FFF2-40B4-BE49-F238E27FC236}">
                <a16:creationId xmlns:a16="http://schemas.microsoft.com/office/drawing/2014/main" id="{FD8C0A9D-6456-41D9-3EBB-4787DB19FDC3}"/>
              </a:ext>
            </a:extLst>
          </p:cNvPr>
          <p:cNvPicPr>
            <a:picLocks noChangeAspect="1"/>
          </p:cNvPicPr>
          <p:nvPr/>
        </p:nvPicPr>
        <p:blipFill>
          <a:blip r:embed="rId2"/>
          <a:stretch>
            <a:fillRect/>
          </a:stretch>
        </p:blipFill>
        <p:spPr>
          <a:xfrm>
            <a:off x="3823519" y="1257382"/>
            <a:ext cx="6630372" cy="5304297"/>
          </a:xfrm>
          <a:prstGeom prst="rect">
            <a:avLst/>
          </a:prstGeom>
        </p:spPr>
      </p:pic>
    </p:spTree>
    <p:extLst>
      <p:ext uri="{BB962C8B-B14F-4D97-AF65-F5344CB8AC3E}">
        <p14:creationId xmlns:p14="http://schemas.microsoft.com/office/powerpoint/2010/main" val="93247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EFC41-3B71-6713-2093-B5E863BCA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01F744-E89B-3093-27A5-E123E6D64BFF}"/>
              </a:ext>
            </a:extLst>
          </p:cNvPr>
          <p:cNvSpPr>
            <a:spLocks noGrp="1"/>
          </p:cNvSpPr>
          <p:nvPr>
            <p:ph type="title"/>
          </p:nvPr>
        </p:nvSpPr>
        <p:spPr/>
        <p:txBody>
          <a:bodyPr>
            <a:normAutofit/>
          </a:bodyPr>
          <a:lstStyle/>
          <a:p>
            <a:r>
              <a:rPr lang="en-US" sz="4000" b="1" dirty="0">
                <a:solidFill>
                  <a:srgbClr val="F2682A"/>
                </a:solidFill>
              </a:rPr>
              <a:t>KLOE Magnet Status</a:t>
            </a:r>
          </a:p>
        </p:txBody>
      </p:sp>
      <p:sp>
        <p:nvSpPr>
          <p:cNvPr id="3" name="Content Placeholder 2">
            <a:extLst>
              <a:ext uri="{FF2B5EF4-FFF2-40B4-BE49-F238E27FC236}">
                <a16:creationId xmlns:a16="http://schemas.microsoft.com/office/drawing/2014/main" id="{9F1D7E26-59CB-D83B-476B-310D17466BF3}"/>
              </a:ext>
            </a:extLst>
          </p:cNvPr>
          <p:cNvSpPr>
            <a:spLocks noGrp="1"/>
          </p:cNvSpPr>
          <p:nvPr>
            <p:ph idx="1"/>
          </p:nvPr>
        </p:nvSpPr>
        <p:spPr>
          <a:xfrm>
            <a:off x="739190" y="1441228"/>
            <a:ext cx="3187682" cy="4351338"/>
          </a:xfrm>
        </p:spPr>
        <p:txBody>
          <a:bodyPr>
            <a:noAutofit/>
          </a:bodyPr>
          <a:lstStyle/>
          <a:p>
            <a:pPr marL="0" indent="0">
              <a:lnSpc>
                <a:spcPts val="3760"/>
              </a:lnSpc>
              <a:buNone/>
            </a:pPr>
            <a:r>
              <a:rPr lang="en-US" sz="2400" b="1" dirty="0">
                <a:solidFill>
                  <a:srgbClr val="F2682A"/>
                </a:solidFill>
              </a:rPr>
              <a:t>Cryogenic interface</a:t>
            </a:r>
          </a:p>
          <a:p>
            <a:pPr>
              <a:lnSpc>
                <a:spcPts val="3760"/>
              </a:lnSpc>
            </a:pPr>
            <a:r>
              <a:rPr lang="en-US" sz="2400" dirty="0"/>
              <a:t>Under construction. Delivering date</a:t>
            </a:r>
            <a:br>
              <a:rPr lang="en-US" sz="2400" dirty="0"/>
            </a:br>
            <a:r>
              <a:rPr lang="en-US" sz="2400" dirty="0"/>
              <a:t>Nov. 30</a:t>
            </a:r>
            <a:r>
              <a:rPr lang="en-US" sz="2400" baseline="30000" dirty="0"/>
              <a:t>th</a:t>
            </a:r>
            <a:endParaRPr lang="en-US" sz="2400" b="1" baseline="30000" dirty="0">
              <a:solidFill>
                <a:srgbClr val="F2682A"/>
              </a:solidFill>
            </a:endParaRPr>
          </a:p>
          <a:p>
            <a:pPr marL="457200" indent="-457200">
              <a:lnSpc>
                <a:spcPts val="3760"/>
              </a:lnSpc>
              <a:buFont typeface="+mj-lt"/>
              <a:buAutoNum type="alphaLcParenR"/>
            </a:pPr>
            <a:endParaRPr lang="en-US" sz="2400" dirty="0"/>
          </a:p>
        </p:txBody>
      </p:sp>
      <p:sp>
        <p:nvSpPr>
          <p:cNvPr id="6" name="Footer Placeholder 4">
            <a:extLst>
              <a:ext uri="{FF2B5EF4-FFF2-40B4-BE49-F238E27FC236}">
                <a16:creationId xmlns:a16="http://schemas.microsoft.com/office/drawing/2014/main" id="{DF612584-1BC9-66F2-B4C3-B268ED5CCEE7}"/>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pic>
        <p:nvPicPr>
          <p:cNvPr id="7" name="Picture 6" descr="A blueprint of a machine&#10;&#10;Description automatically generated">
            <a:extLst>
              <a:ext uri="{FF2B5EF4-FFF2-40B4-BE49-F238E27FC236}">
                <a16:creationId xmlns:a16="http://schemas.microsoft.com/office/drawing/2014/main" id="{E72DB8C3-490B-B618-AC36-105F4D9D72FB}"/>
              </a:ext>
            </a:extLst>
          </p:cNvPr>
          <p:cNvPicPr>
            <a:picLocks noChangeAspect="1"/>
          </p:cNvPicPr>
          <p:nvPr/>
        </p:nvPicPr>
        <p:blipFill>
          <a:blip r:embed="rId2"/>
          <a:srcRect r="690" b="1305"/>
          <a:stretch/>
        </p:blipFill>
        <p:spPr>
          <a:xfrm>
            <a:off x="3627886" y="1380449"/>
            <a:ext cx="6790376" cy="4695886"/>
          </a:xfrm>
          <a:prstGeom prst="rect">
            <a:avLst/>
          </a:prstGeom>
        </p:spPr>
      </p:pic>
    </p:spTree>
    <p:extLst>
      <p:ext uri="{BB962C8B-B14F-4D97-AF65-F5344CB8AC3E}">
        <p14:creationId xmlns:p14="http://schemas.microsoft.com/office/powerpoint/2010/main" val="3551923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53551-6F56-D7E9-C194-3F0A31D8D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9CF87-8192-10E2-1985-44C3182C8F16}"/>
              </a:ext>
            </a:extLst>
          </p:cNvPr>
          <p:cNvSpPr>
            <a:spLocks noGrp="1"/>
          </p:cNvSpPr>
          <p:nvPr>
            <p:ph type="title"/>
          </p:nvPr>
        </p:nvSpPr>
        <p:spPr/>
        <p:txBody>
          <a:bodyPr>
            <a:normAutofit/>
          </a:bodyPr>
          <a:lstStyle/>
          <a:p>
            <a:r>
              <a:rPr lang="en-US" sz="4000" b="1" dirty="0" err="1">
                <a:solidFill>
                  <a:srgbClr val="F2682A"/>
                </a:solidFill>
              </a:rPr>
              <a:t>Crio</a:t>
            </a:r>
            <a:r>
              <a:rPr lang="en-US" sz="4000" b="1" dirty="0">
                <a:solidFill>
                  <a:srgbClr val="F2682A"/>
                </a:solidFill>
              </a:rPr>
              <a:t> valves maintenance</a:t>
            </a:r>
          </a:p>
        </p:txBody>
      </p:sp>
      <p:sp>
        <p:nvSpPr>
          <p:cNvPr id="3" name="Content Placeholder 2">
            <a:extLst>
              <a:ext uri="{FF2B5EF4-FFF2-40B4-BE49-F238E27FC236}">
                <a16:creationId xmlns:a16="http://schemas.microsoft.com/office/drawing/2014/main" id="{1ECB37E5-78D5-C3F2-07FC-8ED65C13BCC0}"/>
              </a:ext>
            </a:extLst>
          </p:cNvPr>
          <p:cNvSpPr>
            <a:spLocks noGrp="1"/>
          </p:cNvSpPr>
          <p:nvPr>
            <p:ph idx="1"/>
          </p:nvPr>
        </p:nvSpPr>
        <p:spPr>
          <a:xfrm>
            <a:off x="739190" y="1441228"/>
            <a:ext cx="4494962" cy="4351338"/>
          </a:xfrm>
        </p:spPr>
        <p:txBody>
          <a:bodyPr>
            <a:noAutofit/>
          </a:bodyPr>
          <a:lstStyle/>
          <a:p>
            <a:pPr marL="0" indent="0">
              <a:lnSpc>
                <a:spcPts val="3760"/>
              </a:lnSpc>
              <a:buNone/>
            </a:pPr>
            <a:r>
              <a:rPr lang="en-US" sz="2400" b="1" dirty="0">
                <a:solidFill>
                  <a:srgbClr val="F2682A"/>
                </a:solidFill>
              </a:rPr>
              <a:t>Spare parts (under procurement)</a:t>
            </a:r>
          </a:p>
          <a:p>
            <a:pPr>
              <a:lnSpc>
                <a:spcPts val="3760"/>
              </a:lnSpc>
            </a:pPr>
            <a:r>
              <a:rPr lang="en-US" sz="2400" dirty="0"/>
              <a:t>Seal </a:t>
            </a:r>
          </a:p>
          <a:p>
            <a:pPr>
              <a:lnSpc>
                <a:spcPts val="3760"/>
              </a:lnSpc>
            </a:pPr>
            <a:r>
              <a:rPr lang="en-US" sz="2400" dirty="0"/>
              <a:t>Insert (?)</a:t>
            </a:r>
            <a:endParaRPr lang="en-US" sz="2400" b="1" dirty="0">
              <a:solidFill>
                <a:srgbClr val="F2682A"/>
              </a:solidFill>
            </a:endParaRPr>
          </a:p>
          <a:p>
            <a:pPr>
              <a:lnSpc>
                <a:spcPts val="3760"/>
              </a:lnSpc>
            </a:pPr>
            <a:r>
              <a:rPr lang="en-US" sz="2400" dirty="0"/>
              <a:t>Flow Plug (?)</a:t>
            </a:r>
            <a:endParaRPr lang="en-US" sz="2400" b="1" dirty="0">
              <a:solidFill>
                <a:srgbClr val="F2682A"/>
              </a:solidFill>
            </a:endParaRPr>
          </a:p>
          <a:p>
            <a:pPr>
              <a:lnSpc>
                <a:spcPts val="3760"/>
              </a:lnSpc>
            </a:pPr>
            <a:endParaRPr lang="en-US" sz="2400" b="1" dirty="0">
              <a:solidFill>
                <a:srgbClr val="F2682A"/>
              </a:solidFill>
            </a:endParaRPr>
          </a:p>
          <a:p>
            <a:pPr marL="0" indent="0">
              <a:lnSpc>
                <a:spcPts val="3760"/>
              </a:lnSpc>
              <a:buNone/>
            </a:pPr>
            <a:endParaRPr lang="en-US" sz="2400" b="1" baseline="30000" dirty="0">
              <a:solidFill>
                <a:srgbClr val="F2682A"/>
              </a:solidFill>
            </a:endParaRPr>
          </a:p>
          <a:p>
            <a:pPr marL="457200" indent="-457200">
              <a:lnSpc>
                <a:spcPts val="3760"/>
              </a:lnSpc>
              <a:buFont typeface="+mj-lt"/>
              <a:buAutoNum type="alphaLcParenR"/>
            </a:pPr>
            <a:endParaRPr lang="en-US" sz="2400" dirty="0"/>
          </a:p>
        </p:txBody>
      </p:sp>
      <p:sp>
        <p:nvSpPr>
          <p:cNvPr id="6" name="Footer Placeholder 4">
            <a:extLst>
              <a:ext uri="{FF2B5EF4-FFF2-40B4-BE49-F238E27FC236}">
                <a16:creationId xmlns:a16="http://schemas.microsoft.com/office/drawing/2014/main" id="{868AC9AF-DAF3-8AF8-44FF-882A72414DFC}"/>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pic>
        <p:nvPicPr>
          <p:cNvPr id="5" name="Picture 4" descr="A blueprint of a machine&#10;&#10;Description automatically generated">
            <a:extLst>
              <a:ext uri="{FF2B5EF4-FFF2-40B4-BE49-F238E27FC236}">
                <a16:creationId xmlns:a16="http://schemas.microsoft.com/office/drawing/2014/main" id="{6B954F6E-248B-21A0-8018-211ABEC8DA74}"/>
              </a:ext>
            </a:extLst>
          </p:cNvPr>
          <p:cNvPicPr>
            <a:picLocks noChangeAspect="1"/>
          </p:cNvPicPr>
          <p:nvPr/>
        </p:nvPicPr>
        <p:blipFill>
          <a:blip r:embed="rId2"/>
          <a:stretch>
            <a:fillRect/>
          </a:stretch>
        </p:blipFill>
        <p:spPr>
          <a:xfrm>
            <a:off x="5129247" y="1305086"/>
            <a:ext cx="6271765" cy="459258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B1AAFA83-223B-1B81-5EA7-29D6078B0003}"/>
              </a:ext>
            </a:extLst>
          </p:cNvPr>
          <p:cNvPicPr>
            <a:picLocks noChangeAspect="1"/>
          </p:cNvPicPr>
          <p:nvPr/>
        </p:nvPicPr>
        <p:blipFill>
          <a:blip r:embed="rId3"/>
          <a:stretch>
            <a:fillRect/>
          </a:stretch>
        </p:blipFill>
        <p:spPr>
          <a:xfrm>
            <a:off x="162911" y="4164670"/>
            <a:ext cx="4793479" cy="1733000"/>
          </a:xfrm>
          <a:prstGeom prst="rect">
            <a:avLst/>
          </a:prstGeom>
        </p:spPr>
      </p:pic>
    </p:spTree>
    <p:extLst>
      <p:ext uri="{BB962C8B-B14F-4D97-AF65-F5344CB8AC3E}">
        <p14:creationId xmlns:p14="http://schemas.microsoft.com/office/powerpoint/2010/main" val="2066056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27BD75-9236-1E1F-6AFC-EFA2076DAF09}"/>
              </a:ext>
            </a:extLst>
          </p:cNvPr>
          <p:cNvSpPr>
            <a:spLocks noGrp="1"/>
          </p:cNvSpPr>
          <p:nvPr>
            <p:ph idx="1"/>
          </p:nvPr>
        </p:nvSpPr>
        <p:spPr>
          <a:xfrm>
            <a:off x="597410" y="1533317"/>
            <a:ext cx="11135878" cy="4351338"/>
          </a:xfrm>
        </p:spPr>
        <p:txBody>
          <a:bodyPr>
            <a:noAutofit/>
          </a:bodyPr>
          <a:lstStyle/>
          <a:p>
            <a:pPr marL="4763" lvl="8" indent="0">
              <a:spcBef>
                <a:spcPts val="1200"/>
              </a:spcBef>
              <a:spcAft>
                <a:spcPts val="1200"/>
              </a:spcAft>
              <a:buNone/>
            </a:pPr>
            <a:r>
              <a:rPr lang="en-US" sz="2400" dirty="0"/>
              <a:t>PO for most part of the HW and services for the cold test has been emitted to the suppliers, in details:</a:t>
            </a:r>
          </a:p>
          <a:p>
            <a:pPr marL="347663" lvl="8" indent="-342900">
              <a:spcBef>
                <a:spcPts val="1200"/>
              </a:spcBef>
              <a:spcAft>
                <a:spcPts val="1200"/>
              </a:spcAft>
            </a:pPr>
            <a:r>
              <a:rPr lang="en-US" sz="2400" dirty="0"/>
              <a:t>All the </a:t>
            </a:r>
            <a:r>
              <a:rPr lang="en-US" sz="2400" dirty="0" err="1"/>
              <a:t>cryo</a:t>
            </a:r>
            <a:r>
              <a:rPr lang="en-US" sz="2400" dirty="0"/>
              <a:t> components connecting the LN2 and </a:t>
            </a:r>
            <a:r>
              <a:rPr lang="en-US" sz="2400" dirty="0" err="1"/>
              <a:t>LHe</a:t>
            </a:r>
            <a:r>
              <a:rPr lang="en-US" sz="2400" dirty="0"/>
              <a:t> lines to the magnet turret + exhaust He and N2 lines</a:t>
            </a:r>
          </a:p>
          <a:p>
            <a:pPr marL="347663" lvl="8" indent="-342900">
              <a:spcBef>
                <a:spcPts val="1200"/>
              </a:spcBef>
              <a:spcAft>
                <a:spcPts val="1200"/>
              </a:spcAft>
            </a:pPr>
            <a:r>
              <a:rPr lang="en-US" sz="2400" dirty="0"/>
              <a:t>36.000 liters of LN2 + 4/6 weeks of renting LN2 mobile thank + manufacturing of evaporator to control the LN2 T inlet to the magnet</a:t>
            </a:r>
          </a:p>
          <a:p>
            <a:pPr marL="347663" lvl="8" indent="-342900">
              <a:spcBef>
                <a:spcPts val="1200"/>
              </a:spcBef>
              <a:spcAft>
                <a:spcPts val="1200"/>
              </a:spcAft>
            </a:pPr>
            <a:r>
              <a:rPr lang="en-US" sz="2400" dirty="0"/>
              <a:t>Interface for the connection of the DAFNE compensator TL to the mobile thank + its redeployment </a:t>
            </a:r>
          </a:p>
          <a:p>
            <a:pPr marL="347663" lvl="8" indent="-342900">
              <a:spcBef>
                <a:spcPts val="1200"/>
              </a:spcBef>
              <a:spcAft>
                <a:spcPts val="1200"/>
              </a:spcAft>
            </a:pPr>
            <a:r>
              <a:rPr lang="en-US" sz="2400" dirty="0" err="1"/>
              <a:t>LHe</a:t>
            </a:r>
            <a:r>
              <a:rPr lang="en-US" sz="2400" dirty="0"/>
              <a:t> awarding contract within 2025.</a:t>
            </a:r>
            <a:endParaRPr lang="en-US" sz="2400" dirty="0">
              <a:solidFill>
                <a:srgbClr val="FF0000"/>
              </a:solidFill>
            </a:endParaRPr>
          </a:p>
        </p:txBody>
      </p:sp>
      <p:sp>
        <p:nvSpPr>
          <p:cNvPr id="6" name="Title 1">
            <a:extLst>
              <a:ext uri="{FF2B5EF4-FFF2-40B4-BE49-F238E27FC236}">
                <a16:creationId xmlns:a16="http://schemas.microsoft.com/office/drawing/2014/main" id="{11F15F96-4D66-C0C9-35B6-181E0B1DF89E}"/>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2682A"/>
                </a:solidFill>
              </a:rPr>
              <a:t>Procurement</a:t>
            </a:r>
          </a:p>
        </p:txBody>
      </p:sp>
      <p:sp>
        <p:nvSpPr>
          <p:cNvPr id="5" name="Footer Placeholder 4">
            <a:extLst>
              <a:ext uri="{FF2B5EF4-FFF2-40B4-BE49-F238E27FC236}">
                <a16:creationId xmlns:a16="http://schemas.microsoft.com/office/drawing/2014/main" id="{5BFFAE5F-378D-3041-CB05-60344F12AEAE}"/>
              </a:ext>
            </a:extLst>
          </p:cNvPr>
          <p:cNvSpPr>
            <a:spLocks noGrp="1"/>
          </p:cNvSpPr>
          <p:nvPr>
            <p:ph type="ftr" sz="quarter" idx="11"/>
          </p:nvPr>
        </p:nvSpPr>
        <p:spPr>
          <a:xfrm>
            <a:off x="4038600" y="6445322"/>
            <a:ext cx="4114800" cy="365125"/>
          </a:xfrm>
        </p:spPr>
        <p:txBody>
          <a:bodyPr/>
          <a:lstStyle/>
          <a:p>
            <a:r>
              <a:rPr lang="en-US" dirty="0"/>
              <a:t>G. Delle Monache  </a:t>
            </a:r>
            <a:r>
              <a:rPr lang="en-US" dirty="0" err="1"/>
              <a:t>Meeeting</a:t>
            </a:r>
            <a:r>
              <a:rPr lang="en-US" dirty="0"/>
              <a:t> 2025 DUNE Italia</a:t>
            </a:r>
          </a:p>
        </p:txBody>
      </p:sp>
    </p:spTree>
    <p:extLst>
      <p:ext uri="{BB962C8B-B14F-4D97-AF65-F5344CB8AC3E}">
        <p14:creationId xmlns:p14="http://schemas.microsoft.com/office/powerpoint/2010/main" val="2835323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8989</TotalTime>
  <Words>2226</Words>
  <Application>Microsoft Macintosh PowerPoint</Application>
  <PresentationFormat>Widescreen</PresentationFormat>
  <Paragraphs>188</Paragraphs>
  <Slides>28</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Aptos</vt:lpstr>
      <vt:lpstr>Aptos Display</vt:lpstr>
      <vt:lpstr>Arial</vt:lpstr>
      <vt:lpstr>Calibri</vt:lpstr>
      <vt:lpstr>Calibri Light</vt:lpstr>
      <vt:lpstr>Symbol</vt:lpstr>
      <vt:lpstr>Times New Roman</vt:lpstr>
      <vt:lpstr>Office Theme</vt:lpstr>
      <vt:lpstr>Custom Design</vt:lpstr>
      <vt:lpstr>Magnet Test: preparation and compliance</vt:lpstr>
      <vt:lpstr>KLOE Magnet test @ LNF and FNAL</vt:lpstr>
      <vt:lpstr>KLOE Magnet cold test @ LNF</vt:lpstr>
      <vt:lpstr>KLOE Magnet Status</vt:lpstr>
      <vt:lpstr>KLOE Magnet Status</vt:lpstr>
      <vt:lpstr>KLOE Magnet Status</vt:lpstr>
      <vt:lpstr>KLOE Magnet Status</vt:lpstr>
      <vt:lpstr>Crio valves maintenance</vt:lpstr>
      <vt:lpstr>PowerPoint Presentation</vt:lpstr>
      <vt:lpstr>KLOE Magnet Compliance</vt:lpstr>
      <vt:lpstr>FFS ASSESMENT(FNAL Project No. 721261)</vt:lpstr>
      <vt:lpstr>KLOE Magnet FFS</vt:lpstr>
      <vt:lpstr>KLOE Magnet FFS</vt:lpstr>
      <vt:lpstr>KLOE Magnet FFS</vt:lpstr>
      <vt:lpstr>PowerPoint Presentation</vt:lpstr>
      <vt:lpstr>SPARES</vt:lpstr>
      <vt:lpstr>PowerPoint Presentation</vt:lpstr>
      <vt:lpstr>PowerPoint Presentation</vt:lpstr>
      <vt:lpstr>PowerPoint Presentation</vt:lpstr>
      <vt:lpstr>KLOE Magnet handling: Service Turret Removal</vt:lpstr>
      <vt:lpstr>KLOE Magnet handling: Service Turret Removal</vt:lpstr>
      <vt:lpstr>KLOE Magnet handling: Service Turret Removal</vt:lpstr>
      <vt:lpstr>KLOE Magnet handling: Service Turret Removal</vt:lpstr>
      <vt:lpstr>KLOE Magnet handling: Service Turret Removal</vt:lpstr>
      <vt:lpstr>KLOE Magnet handling: Service Turret Removal</vt:lpstr>
      <vt:lpstr>PowerPoint Presentation</vt:lpstr>
      <vt:lpstr>Cryo plant Linde LR 140 vs TCF 50</vt:lpstr>
      <vt:lpstr>Cryo plant Linde LR 140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Giovanni Ottavio Delle Monache</dc:creator>
  <cp:lastModifiedBy>Giovanni Ottavio Delle Monache</cp:lastModifiedBy>
  <cp:revision>80</cp:revision>
  <dcterms:created xsi:type="dcterms:W3CDTF">2022-06-03T07:25:53Z</dcterms:created>
  <dcterms:modified xsi:type="dcterms:W3CDTF">2025-11-10T13:38:21Z</dcterms:modified>
</cp:coreProperties>
</file>