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Lst>
  <p:notesMasterIdLst>
    <p:notesMasterId r:id="rId18"/>
  </p:notesMasterIdLst>
  <p:sldIdLst>
    <p:sldId id="256" r:id="rId2"/>
    <p:sldId id="313" r:id="rId3"/>
    <p:sldId id="331" r:id="rId4"/>
    <p:sldId id="334" r:id="rId5"/>
    <p:sldId id="299" r:id="rId6"/>
    <p:sldId id="327" r:id="rId7"/>
    <p:sldId id="318" r:id="rId8"/>
    <p:sldId id="295" r:id="rId9"/>
    <p:sldId id="333" r:id="rId10"/>
    <p:sldId id="322" r:id="rId11"/>
    <p:sldId id="297" r:id="rId12"/>
    <p:sldId id="323" r:id="rId13"/>
    <p:sldId id="332" r:id="rId14"/>
    <p:sldId id="328" r:id="rId15"/>
    <p:sldId id="290" r:id="rId16"/>
    <p:sldId id="291" r:id="rId17"/>
  </p:sldIdLst>
  <p:sldSz cx="18288000" cy="10287000"/>
  <p:notesSz cx="6858000" cy="9144000"/>
  <p:embeddedFontLst>
    <p:embeddedFont>
      <p:font typeface="Cambria Math" panose="02040503050406030204" pitchFamily="18" charset="0"/>
      <p:regular r:id="rId19"/>
    </p:embeddedFont>
    <p:embeddedFont>
      <p:font typeface="DM Sans Bold" panose="020B0604020202020204" charset="0"/>
      <p:regular r:id="rId2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A1BD8A-D31B-4097-BDD5-224B7E859BFD}">
          <p14:sldIdLst>
            <p14:sldId id="256"/>
            <p14:sldId id="313"/>
            <p14:sldId id="331"/>
            <p14:sldId id="334"/>
            <p14:sldId id="299"/>
            <p14:sldId id="327"/>
            <p14:sldId id="318"/>
            <p14:sldId id="295"/>
            <p14:sldId id="333"/>
            <p14:sldId id="322"/>
            <p14:sldId id="297"/>
            <p14:sldId id="323"/>
            <p14:sldId id="332"/>
            <p14:sldId id="328"/>
            <p14:sldId id="290"/>
            <p14:sldId id="291"/>
          </p14:sldIdLst>
        </p14:section>
        <p14:section name="Untitled Section" id="{9F0C545F-D2F4-4F33-BD94-4F56777D860F}">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50F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033" autoAdjust="0"/>
  </p:normalViewPr>
  <p:slideViewPr>
    <p:cSldViewPr>
      <p:cViewPr varScale="1">
        <p:scale>
          <a:sx n="52" d="100"/>
          <a:sy n="52" d="100"/>
        </p:scale>
        <p:origin x="835"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01894-B16E-4730-AEC2-D2A639F6ED28}" type="datetimeFigureOut">
              <a:rPr lang="en-GB" smtClean="0"/>
              <a:t>06/02/2026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907A17-D688-4FEE-A25E-C108A20C75D4}" type="slidenum">
              <a:rPr lang="en-GB" smtClean="0"/>
              <a:t>‹#›</a:t>
            </a:fld>
            <a:endParaRPr lang="en-GB"/>
          </a:p>
        </p:txBody>
      </p:sp>
    </p:spTree>
    <p:extLst>
      <p:ext uri="{BB962C8B-B14F-4D97-AF65-F5344CB8AC3E}">
        <p14:creationId xmlns:p14="http://schemas.microsoft.com/office/powerpoint/2010/main" val="3184163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907A17-D688-4FEE-A25E-C108A20C75D4}" type="slidenum">
              <a:rPr lang="en-GB" smtClean="0"/>
              <a:t>1</a:t>
            </a:fld>
            <a:endParaRPr lang="en-GB"/>
          </a:p>
        </p:txBody>
      </p:sp>
    </p:spTree>
    <p:extLst>
      <p:ext uri="{BB962C8B-B14F-4D97-AF65-F5344CB8AC3E}">
        <p14:creationId xmlns:p14="http://schemas.microsoft.com/office/powerpoint/2010/main" val="3734128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9BA2A-24A4-7E1C-915D-938B0073B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929D9-A690-F803-22F9-D16B36332F1F}"/>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825ADEB-2E86-A992-DD41-BAA2E0B381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B91283-CFE4-9CC9-8BD6-92E4979FF108}"/>
              </a:ext>
            </a:extLst>
          </p:cNvPr>
          <p:cNvSpPr>
            <a:spLocks noGrp="1"/>
          </p:cNvSpPr>
          <p:nvPr>
            <p:ph type="sldNum" sz="quarter" idx="5"/>
          </p:nvPr>
        </p:nvSpPr>
        <p:spPr/>
        <p:txBody>
          <a:bodyPr/>
          <a:lstStyle/>
          <a:p>
            <a:fld id="{BC907A17-D688-4FEE-A25E-C108A20C75D4}" type="slidenum">
              <a:rPr lang="en-GB" smtClean="0"/>
              <a:t>10</a:t>
            </a:fld>
            <a:endParaRPr lang="en-GB"/>
          </a:p>
        </p:txBody>
      </p:sp>
    </p:spTree>
    <p:extLst>
      <p:ext uri="{BB962C8B-B14F-4D97-AF65-F5344CB8AC3E}">
        <p14:creationId xmlns:p14="http://schemas.microsoft.com/office/powerpoint/2010/main" val="3639206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E758F-A67C-DE7C-2267-63B7D1B2BD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5A384-00B0-9859-CF1B-D482EC31A1F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57E7C41-7969-ECF2-A57B-C8DBAAB813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D6684F3E-C28E-4853-927E-74F623990562}"/>
              </a:ext>
            </a:extLst>
          </p:cNvPr>
          <p:cNvSpPr>
            <a:spLocks noGrp="1"/>
          </p:cNvSpPr>
          <p:nvPr>
            <p:ph type="sldNum" sz="quarter" idx="5"/>
          </p:nvPr>
        </p:nvSpPr>
        <p:spPr/>
        <p:txBody>
          <a:bodyPr/>
          <a:lstStyle/>
          <a:p>
            <a:fld id="{BC907A17-D688-4FEE-A25E-C108A20C75D4}" type="slidenum">
              <a:rPr lang="en-GB" smtClean="0"/>
              <a:t>11</a:t>
            </a:fld>
            <a:endParaRPr lang="en-GB"/>
          </a:p>
        </p:txBody>
      </p:sp>
    </p:spTree>
    <p:extLst>
      <p:ext uri="{BB962C8B-B14F-4D97-AF65-F5344CB8AC3E}">
        <p14:creationId xmlns:p14="http://schemas.microsoft.com/office/powerpoint/2010/main" val="3099884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2D95E-2F02-2CD0-FD59-B20DB17E2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41A37-4782-A55D-51E6-211C7FE6845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68FA40A-D1E4-37EF-DAF7-5467A38321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39A8C964-A71E-F547-8F8F-59E7D780F408}"/>
              </a:ext>
            </a:extLst>
          </p:cNvPr>
          <p:cNvSpPr>
            <a:spLocks noGrp="1"/>
          </p:cNvSpPr>
          <p:nvPr>
            <p:ph type="sldNum" sz="quarter" idx="5"/>
          </p:nvPr>
        </p:nvSpPr>
        <p:spPr/>
        <p:txBody>
          <a:bodyPr/>
          <a:lstStyle/>
          <a:p>
            <a:fld id="{BC907A17-D688-4FEE-A25E-C108A20C75D4}" type="slidenum">
              <a:rPr lang="en-GB" smtClean="0"/>
              <a:t>12</a:t>
            </a:fld>
            <a:endParaRPr lang="en-GB"/>
          </a:p>
        </p:txBody>
      </p:sp>
    </p:spTree>
    <p:extLst>
      <p:ext uri="{BB962C8B-B14F-4D97-AF65-F5344CB8AC3E}">
        <p14:creationId xmlns:p14="http://schemas.microsoft.com/office/powerpoint/2010/main" val="842304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2F45C-DCB9-8E95-C464-571EF065D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9E1A0-AB1E-7984-82B7-0F3E206B4B9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06C8E9E-21B0-0D77-B068-FD3E0778A0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CEAE113F-2C11-C23C-2C63-65E2F668A6EB}"/>
              </a:ext>
            </a:extLst>
          </p:cNvPr>
          <p:cNvSpPr>
            <a:spLocks noGrp="1"/>
          </p:cNvSpPr>
          <p:nvPr>
            <p:ph type="sldNum" sz="quarter" idx="5"/>
          </p:nvPr>
        </p:nvSpPr>
        <p:spPr/>
        <p:txBody>
          <a:bodyPr/>
          <a:lstStyle/>
          <a:p>
            <a:fld id="{BC907A17-D688-4FEE-A25E-C108A20C75D4}" type="slidenum">
              <a:rPr lang="en-GB" smtClean="0"/>
              <a:t>13</a:t>
            </a:fld>
            <a:endParaRPr lang="en-GB"/>
          </a:p>
        </p:txBody>
      </p:sp>
    </p:spTree>
    <p:extLst>
      <p:ext uri="{BB962C8B-B14F-4D97-AF65-F5344CB8AC3E}">
        <p14:creationId xmlns:p14="http://schemas.microsoft.com/office/powerpoint/2010/main" val="883946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869CB-0B9E-0CE1-6DAF-A81EAAE365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B57EA-F2BD-920B-2B09-F5C0DE6FF36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2DE9FB6-B27C-7B8E-0179-C54942CAA3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0BD1BE50-6A71-530E-9BA8-4BC76D221057}"/>
              </a:ext>
            </a:extLst>
          </p:cNvPr>
          <p:cNvSpPr>
            <a:spLocks noGrp="1"/>
          </p:cNvSpPr>
          <p:nvPr>
            <p:ph type="sldNum" sz="quarter" idx="5"/>
          </p:nvPr>
        </p:nvSpPr>
        <p:spPr/>
        <p:txBody>
          <a:bodyPr/>
          <a:lstStyle/>
          <a:p>
            <a:fld id="{BC907A17-D688-4FEE-A25E-C108A20C75D4}" type="slidenum">
              <a:rPr lang="en-GB" smtClean="0"/>
              <a:t>14</a:t>
            </a:fld>
            <a:endParaRPr lang="en-GB"/>
          </a:p>
        </p:txBody>
      </p:sp>
    </p:spTree>
    <p:extLst>
      <p:ext uri="{BB962C8B-B14F-4D97-AF65-F5344CB8AC3E}">
        <p14:creationId xmlns:p14="http://schemas.microsoft.com/office/powerpoint/2010/main" val="2694310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907A17-D688-4FEE-A25E-C108A20C75D4}" type="slidenum">
              <a:rPr lang="en-GB" smtClean="0"/>
              <a:t>15</a:t>
            </a:fld>
            <a:endParaRPr lang="en-GB"/>
          </a:p>
        </p:txBody>
      </p:sp>
    </p:spTree>
    <p:extLst>
      <p:ext uri="{BB962C8B-B14F-4D97-AF65-F5344CB8AC3E}">
        <p14:creationId xmlns:p14="http://schemas.microsoft.com/office/powerpoint/2010/main" val="1694413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C907A17-D688-4FEE-A25E-C108A20C75D4}" type="slidenum">
              <a:rPr lang="en-GB" smtClean="0"/>
              <a:t>16</a:t>
            </a:fld>
            <a:endParaRPr lang="en-GB"/>
          </a:p>
        </p:txBody>
      </p:sp>
    </p:spTree>
    <p:extLst>
      <p:ext uri="{BB962C8B-B14F-4D97-AF65-F5344CB8AC3E}">
        <p14:creationId xmlns:p14="http://schemas.microsoft.com/office/powerpoint/2010/main" val="15074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dirty="0"/>
              </a:p>
            </p:txBody>
          </p:sp>
        </mc:Choice>
        <mc:Fallback xmlns="">
          <p:sp>
            <p:nvSpPr>
              <p:cNvPr id="3" name="Notes Placeholder 2"/>
              <p:cNvSpPr>
                <a:spLocks noGrp="1"/>
              </p:cNvSpPr>
              <p:nvPr>
                <p:ph type="body" idx="1"/>
              </p:nvPr>
            </p:nvSpPr>
            <p:spPr/>
            <p:txBody>
              <a:bodyPr/>
              <a:lstStyle/>
              <a:p>
                <a:r>
                  <a:rPr lang="en-GB" dirty="0"/>
                  <a:t>The squeezed vacuum state is created inside a non linear medium PPLN. When a strong laser beam at frequency </a:t>
                </a:r>
                <a:r>
                  <a:rPr lang="en-GB" i="0">
                    <a:latin typeface="Cambria Math" panose="02040503050406030204" pitchFamily="18" charset="0"/>
                    <a:ea typeface="Cambria Math" panose="02040503050406030204" pitchFamily="18" charset="0"/>
                  </a:rPr>
                  <a:t>𝜔_</a:t>
                </a:r>
                <a:r>
                  <a:rPr lang="en-GB" b="0" i="0">
                    <a:latin typeface="Cambria Math" panose="02040503050406030204" pitchFamily="18" charset="0"/>
                  </a:rPr>
                  <a:t>𝑝</a:t>
                </a:r>
                <a:r>
                  <a:rPr lang="en-GB" dirty="0"/>
                  <a:t> passes through it, due the light matter interaction the pump photon is </a:t>
                </a:r>
                <a:r>
                  <a:rPr lang="en-GB" dirty="0" err="1"/>
                  <a:t>splited</a:t>
                </a:r>
                <a:r>
                  <a:rPr lang="en-GB" dirty="0"/>
                  <a:t> in</a:t>
                </a:r>
                <a:r>
                  <a:rPr lang="en-GB" baseline="0" dirty="0"/>
                  <a:t>to </a:t>
                </a:r>
                <a:r>
                  <a:rPr lang="en-GB" dirty="0"/>
                  <a:t>pairs of weaker photons that share quantum correlations — this process reduces the noise in one property of light, which is what we call squeezing.”</a:t>
                </a:r>
              </a:p>
            </p:txBody>
          </p:sp>
        </mc:Fallback>
      </mc:AlternateContent>
      <p:sp>
        <p:nvSpPr>
          <p:cNvPr id="4" name="Slide Number Placeholder 3"/>
          <p:cNvSpPr>
            <a:spLocks noGrp="1"/>
          </p:cNvSpPr>
          <p:nvPr>
            <p:ph type="sldNum" sz="quarter" idx="5"/>
          </p:nvPr>
        </p:nvSpPr>
        <p:spPr/>
        <p:txBody>
          <a:bodyPr/>
          <a:lstStyle/>
          <a:p>
            <a:fld id="{BC907A17-D688-4FEE-A25E-C108A20C75D4}" type="slidenum">
              <a:rPr lang="en-GB" smtClean="0"/>
              <a:t>2</a:t>
            </a:fld>
            <a:endParaRPr lang="en-GB"/>
          </a:p>
        </p:txBody>
      </p:sp>
    </p:spTree>
    <p:extLst>
      <p:ext uri="{BB962C8B-B14F-4D97-AF65-F5344CB8AC3E}">
        <p14:creationId xmlns:p14="http://schemas.microsoft.com/office/powerpoint/2010/main" val="3632031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00176-9BF2-7981-EB67-E6D435290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F944F-D723-B458-40DE-5BDC7A83056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FF7C7D1-A9A4-B062-D382-ACC85FC8F05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0BFD6B7-4DDA-47D5-C075-5F4E959C4015}"/>
              </a:ext>
            </a:extLst>
          </p:cNvPr>
          <p:cNvSpPr>
            <a:spLocks noGrp="1"/>
          </p:cNvSpPr>
          <p:nvPr>
            <p:ph type="sldNum" sz="quarter" idx="5"/>
          </p:nvPr>
        </p:nvSpPr>
        <p:spPr/>
        <p:txBody>
          <a:bodyPr/>
          <a:lstStyle/>
          <a:p>
            <a:fld id="{BC907A17-D688-4FEE-A25E-C108A20C75D4}" type="slidenum">
              <a:rPr lang="en-GB" smtClean="0"/>
              <a:t>3</a:t>
            </a:fld>
            <a:endParaRPr lang="en-GB"/>
          </a:p>
        </p:txBody>
      </p:sp>
    </p:spTree>
    <p:extLst>
      <p:ext uri="{BB962C8B-B14F-4D97-AF65-F5344CB8AC3E}">
        <p14:creationId xmlns:p14="http://schemas.microsoft.com/office/powerpoint/2010/main" val="163614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4AF98-EF85-747F-4834-4F687DFAD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D9B64-4097-F261-9755-1B00243131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CD0736E-1094-4CC5-F0C3-3EF17C2EC2F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0F76CEF-6F7B-B56C-3DCB-A524EE061B39}"/>
              </a:ext>
            </a:extLst>
          </p:cNvPr>
          <p:cNvSpPr>
            <a:spLocks noGrp="1"/>
          </p:cNvSpPr>
          <p:nvPr>
            <p:ph type="sldNum" sz="quarter" idx="5"/>
          </p:nvPr>
        </p:nvSpPr>
        <p:spPr/>
        <p:txBody>
          <a:bodyPr/>
          <a:lstStyle/>
          <a:p>
            <a:fld id="{BC907A17-D688-4FEE-A25E-C108A20C75D4}" type="slidenum">
              <a:rPr lang="en-GB" smtClean="0"/>
              <a:t>4</a:t>
            </a:fld>
            <a:endParaRPr lang="en-GB"/>
          </a:p>
        </p:txBody>
      </p:sp>
    </p:spTree>
    <p:extLst>
      <p:ext uri="{BB962C8B-B14F-4D97-AF65-F5344CB8AC3E}">
        <p14:creationId xmlns:p14="http://schemas.microsoft.com/office/powerpoint/2010/main" val="24571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1E283-6453-8F24-F9FF-BEBBA2E5D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5E949F-1AFD-AB35-070F-D897BDD43626}"/>
              </a:ext>
            </a:extLst>
          </p:cNvPr>
          <p:cNvSpPr>
            <a:spLocks noGrp="1" noRot="1" noChangeAspect="1"/>
          </p:cNvSpPr>
          <p:nvPr>
            <p:ph type="sldImg"/>
          </p:nvPr>
        </p:nvSpPr>
        <p:spPr/>
        <p:txBody>
          <a:bodyPr/>
          <a:lstStyle/>
          <a:p>
            <a:endParaRPr lang="en-GB"/>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A54216B8-B80F-132E-990A-02CF46F88994}"/>
                  </a:ext>
                </a:extLst>
              </p:cNvPr>
              <p:cNvSpPr>
                <a:spLocks noGrp="1"/>
              </p:cNvSpPr>
              <p:nvPr>
                <p:ph type="body" idx="1"/>
              </p:nvPr>
            </p:nvSpPr>
            <p:spPr/>
            <p:txBody>
              <a:bodyPr/>
              <a:lstStyle/>
              <a:p>
                <a:endParaRPr lang="en-GB" dirty="0"/>
              </a:p>
            </p:txBody>
          </p:sp>
        </mc:Choice>
        <mc:Fallback xmlns="">
          <p:sp>
            <p:nvSpPr>
              <p:cNvPr id="3" name="Notes Placeholder 2">
                <a:extLst>
                  <a:ext uri="{FF2B5EF4-FFF2-40B4-BE49-F238E27FC236}">
                    <a16:creationId xmlns:a16="http://schemas.microsoft.com/office/drawing/2014/main" id="{A54216B8-B80F-132E-990A-02CF46F889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most successful applications of squeezed light is in </a:t>
                </a:r>
                <a:r>
                  <a:rPr lang="en-GB" b="1" dirty="0"/>
                  <a:t>optical interferometry</a:t>
                </a:r>
                <a:r>
                  <a:rPr lang="en-GB" dirty="0"/>
                  <a:t>, where the goal is to detect tiny changes in phase or length.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prime example of this is the </a:t>
                </a:r>
                <a:r>
                  <a:rPr lang="en-GB" b="1" dirty="0"/>
                  <a:t>LIGO gravitational wave observatory</a:t>
                </a:r>
                <a:r>
                  <a:rPr lang="en-GB" dirty="0"/>
                  <a:t>, which uses a large-scale Michelson interferometer to measure distortions in spacetime as small as </a:t>
                </a:r>
                <a:r>
                  <a:rPr lang="ar-DZ" sz="1200" i="0" kern="1200">
                    <a:solidFill>
                      <a:schemeClr val="tx1"/>
                    </a:solidFill>
                    <a:latin typeface="+mn-lt"/>
                    <a:ea typeface="+mn-ea"/>
                    <a:cs typeface="+mn-cs"/>
                  </a:rPr>
                  <a:t>10^(−19)</a:t>
                </a:r>
                <a:r>
                  <a:rPr lang="en-GB" dirty="0"/>
                  <a:t>meters.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sensitivity of an interferometer is limited by </a:t>
                </a:r>
                <a:r>
                  <a:rPr lang="en-GB" b="1" dirty="0"/>
                  <a:t>quantum noise</a:t>
                </a:r>
                <a:r>
                  <a:rPr lang="en-GB" dirty="0"/>
                  <a:t>, particularly the </a:t>
                </a:r>
                <a:r>
                  <a:rPr lang="en-GB" b="1" dirty="0"/>
                  <a:t>shot noise</a:t>
                </a:r>
                <a:r>
                  <a:rPr lang="en-GB" dirty="0"/>
                  <a:t> that arises from vacuum fluctuations entering the unused port of the interferometer.</a:t>
                </a:r>
                <a:br>
                  <a:rPr lang="en-GB" dirty="0"/>
                </a:br>
                <a:r>
                  <a:rPr lang="en-GB" dirty="0"/>
                  <a:t>By injecting a </a:t>
                </a:r>
                <a:r>
                  <a:rPr lang="en-GB" b="1" dirty="0"/>
                  <a:t>squeezed vacuum state</a:t>
                </a:r>
                <a:r>
                  <a:rPr lang="en-GB" dirty="0"/>
                  <a:t> into this port, we can reduce the noise in the relevant quadrature — effectively improving the signal-to-noise ratio and pushing the sensitivity </a:t>
                </a:r>
                <a:r>
                  <a:rPr lang="en-GB" b="1" dirty="0"/>
                  <a:t>beyond the standard quantum limit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But to </a:t>
                </a:r>
                <a:r>
                  <a:rPr lang="en-GB" dirty="0" err="1"/>
                  <a:t>To</a:t>
                </a:r>
                <a:r>
                  <a:rPr lang="en-GB" dirty="0"/>
                  <a:t> fully exploit  squeezing, we need to </a:t>
                </a:r>
                <a:r>
                  <a:rPr lang="en-GB" b="1" dirty="0"/>
                  <a:t>control them </a:t>
                </a:r>
                <a:r>
                  <a:rPr lang="en-GB" b="1" dirty="0" err="1"/>
                  <a:t>wich</a:t>
                </a:r>
                <a:r>
                  <a:rPr lang="en-GB" b="1" dirty="0"/>
                  <a:t> means </a:t>
                </a:r>
                <a:r>
                  <a:rPr lang="en-GB" dirty="0"/>
                  <a:t>we precisely manipulate their </a:t>
                </a:r>
                <a:r>
                  <a:rPr lang="en-GB" b="1" dirty="0"/>
                  <a:t>phase</a:t>
                </a:r>
                <a:r>
                  <a:rPr lang="en-GB" dirty="0"/>
                  <a:t> and </a:t>
                </a:r>
                <a:r>
                  <a:rPr lang="en-GB" b="1" dirty="0"/>
                  <a:t>amplitude</a:t>
                </a:r>
                <a:r>
                  <a:rPr lang="en-GB" dirty="0"/>
                  <a:t>. I another word set the squeezed light at the squeezing level over time and across the detector’s full frequency bandwidth.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ensure that we use Coherent control technique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Click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mc:Fallback>
      </mc:AlternateContent>
      <p:sp>
        <p:nvSpPr>
          <p:cNvPr id="4" name="Slide Number Placeholder 3">
            <a:extLst>
              <a:ext uri="{FF2B5EF4-FFF2-40B4-BE49-F238E27FC236}">
                <a16:creationId xmlns:a16="http://schemas.microsoft.com/office/drawing/2014/main" id="{7CFBA0E0-17EE-4DEF-53EB-7EA5C3F64E93}"/>
              </a:ext>
            </a:extLst>
          </p:cNvPr>
          <p:cNvSpPr>
            <a:spLocks noGrp="1"/>
          </p:cNvSpPr>
          <p:nvPr>
            <p:ph type="sldNum" sz="quarter" idx="5"/>
          </p:nvPr>
        </p:nvSpPr>
        <p:spPr/>
        <p:txBody>
          <a:bodyPr/>
          <a:lstStyle/>
          <a:p>
            <a:fld id="{BC907A17-D688-4FEE-A25E-C108A20C75D4}" type="slidenum">
              <a:rPr lang="en-GB" smtClean="0"/>
              <a:t>5</a:t>
            </a:fld>
            <a:endParaRPr lang="en-GB"/>
          </a:p>
        </p:txBody>
      </p:sp>
    </p:spTree>
    <p:extLst>
      <p:ext uri="{BB962C8B-B14F-4D97-AF65-F5344CB8AC3E}">
        <p14:creationId xmlns:p14="http://schemas.microsoft.com/office/powerpoint/2010/main" val="2471333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A21C2-4377-8E9E-E000-62B091F102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C4845-B411-169A-49AD-89EAE6A1FB91}"/>
              </a:ext>
            </a:extLst>
          </p:cNvPr>
          <p:cNvSpPr>
            <a:spLocks noGrp="1" noRot="1" noChangeAspect="1"/>
          </p:cNvSpPr>
          <p:nvPr>
            <p:ph type="sldImg"/>
          </p:nvPr>
        </p:nvSpPr>
        <p:spPr/>
        <p:txBody>
          <a:bodyPr/>
          <a:lstStyle/>
          <a:p>
            <a:endParaRPr lang="en-GB"/>
          </a:p>
        </p:txBody>
      </p:sp>
      <mc:AlternateContent xmlns:mc="http://schemas.openxmlformats.org/markup-compatibility/2006" xmlns:a14="http://schemas.microsoft.com/office/drawing/2010/main">
        <mc:Choice Requires="a14">
          <p:sp>
            <p:nvSpPr>
              <p:cNvPr id="3" name="Notes Placeholder 2">
                <a:extLst>
                  <a:ext uri="{FF2B5EF4-FFF2-40B4-BE49-F238E27FC236}">
                    <a16:creationId xmlns:a16="http://schemas.microsoft.com/office/drawing/2014/main" id="{B94246DF-95F5-E24A-4902-594F2F6C45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mc:Choice>
        <mc:Fallback xmlns="">
          <p:sp>
            <p:nvSpPr>
              <p:cNvPr id="3" name="Notes Placeholder 2">
                <a:extLst>
                  <a:ext uri="{FF2B5EF4-FFF2-40B4-BE49-F238E27FC236}">
                    <a16:creationId xmlns:a16="http://schemas.microsoft.com/office/drawing/2014/main" id="{B94246DF-95F5-E24A-4902-594F2F6C45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common approach to generate squeezed light relies on </a:t>
                </a:r>
                <a:r>
                  <a:rPr lang="en-GB" dirty="0" err="1"/>
                  <a:t>on</a:t>
                </a:r>
                <a:r>
                  <a:rPr lang="en-GB" dirty="0"/>
                  <a:t> </a:t>
                </a:r>
                <a:r>
                  <a:rPr lang="en-GB" b="1" dirty="0"/>
                  <a:t>second-order, nonlinearities</a:t>
                </a:r>
                <a:r>
                  <a:rPr lang="en-GB" dirty="0"/>
                  <a:t>, typically through spontaneous parametric down-conversion. When a strong laser beam at frequency </a:t>
                </a:r>
                <a:r>
                  <a:rPr lang="en-GB" i="0">
                    <a:latin typeface="Cambria Math" panose="02040503050406030204" pitchFamily="18" charset="0"/>
                    <a:ea typeface="Cambria Math" panose="02040503050406030204" pitchFamily="18" charset="0"/>
                  </a:rPr>
                  <a:t>𝜔_</a:t>
                </a:r>
                <a:r>
                  <a:rPr lang="en-GB" b="0" i="0">
                    <a:latin typeface="Cambria Math" panose="02040503050406030204" pitchFamily="18" charset="0"/>
                  </a:rPr>
                  <a:t>𝑝</a:t>
                </a:r>
                <a:r>
                  <a:rPr lang="en-GB" dirty="0"/>
                  <a:t> passes through non linear medium,</a:t>
                </a:r>
                <a:r>
                  <a:rPr lang="en-GB" baseline="0" dirty="0"/>
                  <a:t> </a:t>
                </a:r>
                <a:r>
                  <a:rPr lang="en-GB" dirty="0"/>
                  <a:t>the pump photon is </a:t>
                </a:r>
                <a:r>
                  <a:rPr lang="en-GB" dirty="0" err="1"/>
                  <a:t>splited</a:t>
                </a:r>
                <a:r>
                  <a:rPr lang="en-GB" dirty="0"/>
                  <a:t> in</a:t>
                </a:r>
                <a:r>
                  <a:rPr lang="en-GB" baseline="0" dirty="0"/>
                  <a:t>to </a:t>
                </a:r>
                <a:r>
                  <a:rPr lang="en-GB" dirty="0"/>
                  <a:t>pairs of weaker photons that share quantum correlations.</a:t>
                </a:r>
                <a:r>
                  <a:rPr lang="en-GB" baseline="0" dirty="0"/>
                  <a:t> </a:t>
                </a:r>
                <a:r>
                  <a:rPr lang="en-GB" dirty="0"/>
                  <a:t>In </a:t>
                </a:r>
                <a:r>
                  <a:rPr lang="en-GB" b="0" dirty="0"/>
                  <a:t>the general case</a:t>
                </a:r>
                <a:r>
                  <a:rPr lang="en-GB" dirty="0"/>
                  <a:t>, the signal and idler are distinguishable, typically at different frequencies or polarizations. Each</a:t>
                </a:r>
                <a:r>
                  <a:rPr lang="en-GB" baseline="0" dirty="0"/>
                  <a:t> </a:t>
                </a:r>
                <a:r>
                  <a:rPr lang="en-GB" dirty="0"/>
                  <a:t>mode individually may look thermal state, but the two modes in reality are </a:t>
                </a:r>
                <a:r>
                  <a:rPr lang="en-GB" b="0" dirty="0"/>
                  <a:t>correlated</a:t>
                </a:r>
                <a:r>
                  <a:rPr lang="en-GB" dirty="0"/>
                  <a:t>. And Squeezing emerges in </a:t>
                </a:r>
                <a:r>
                  <a:rPr lang="en-GB" b="0" dirty="0"/>
                  <a:t>joint</a:t>
                </a:r>
                <a:r>
                  <a:rPr lang="en-GB" b="1" dirty="0"/>
                  <a:t> </a:t>
                </a:r>
                <a:r>
                  <a:rPr lang="en-GB" b="0" dirty="0" err="1"/>
                  <a:t>quadratures</a:t>
                </a:r>
                <a:r>
                  <a:rPr lang="en-GB" dirty="0"/>
                  <a:t> of the signal and idler fields, leading to two-mode squeezing and entanglement. In the</a:t>
                </a:r>
                <a:r>
                  <a:rPr lang="en-GB" baseline="0" dirty="0"/>
                  <a:t> other hand when </a:t>
                </a:r>
                <a:r>
                  <a:rPr lang="en-GB" dirty="0"/>
                  <a:t>the signal and idler occupy the same optical mode, the nonlinear interaction directly produces a </a:t>
                </a:r>
                <a:r>
                  <a:rPr lang="en-GB" b="1" dirty="0"/>
                  <a:t>single-mode squeezed vacuum</a:t>
                </a:r>
                <a:r>
                  <a:rPr lang="en-GB" dirty="0"/>
                  <a:t>, where the noise of the</a:t>
                </a:r>
                <a:r>
                  <a:rPr lang="en-GB" baseline="0" dirty="0"/>
                  <a:t> </a:t>
                </a:r>
                <a:r>
                  <a:rPr lang="en-GB" dirty="0"/>
                  <a:t>field quadrature is reduced below the shot-noise limit, while the orthogonal quadrature is amplified.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general formula of the squeezing operator is given by the time evolution of the interaction Hamiltonian, where the strength of squeezing depends on the pump power, phase matching condition and optical losses.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Squeezing can also be generated using </a:t>
                </a:r>
                <a:r>
                  <a:rPr lang="en-GB" b="1" dirty="0"/>
                  <a:t>third-order, χ³ nonlinearities</a:t>
                </a:r>
                <a:r>
                  <a:rPr lang="en-GB" dirty="0"/>
                  <a:t>, such as the Kerr effect or four-wave mixing. However, these processes are generally weaker per pass compared to χ² interactions. </a:t>
                </a:r>
              </a:p>
            </p:txBody>
          </p:sp>
        </mc:Fallback>
      </mc:AlternateContent>
      <p:sp>
        <p:nvSpPr>
          <p:cNvPr id="4" name="Slide Number Placeholder 3">
            <a:extLst>
              <a:ext uri="{FF2B5EF4-FFF2-40B4-BE49-F238E27FC236}">
                <a16:creationId xmlns:a16="http://schemas.microsoft.com/office/drawing/2014/main" id="{A17BD5CF-9885-D2E8-DE3E-212692D7F358}"/>
              </a:ext>
            </a:extLst>
          </p:cNvPr>
          <p:cNvSpPr>
            <a:spLocks noGrp="1"/>
          </p:cNvSpPr>
          <p:nvPr>
            <p:ph type="sldNum" sz="quarter" idx="5"/>
          </p:nvPr>
        </p:nvSpPr>
        <p:spPr/>
        <p:txBody>
          <a:bodyPr/>
          <a:lstStyle/>
          <a:p>
            <a:fld id="{BC907A17-D688-4FEE-A25E-C108A20C75D4}" type="slidenum">
              <a:rPr lang="en-GB" smtClean="0"/>
              <a:t>6</a:t>
            </a:fld>
            <a:endParaRPr lang="en-GB"/>
          </a:p>
        </p:txBody>
      </p:sp>
    </p:spTree>
    <p:extLst>
      <p:ext uri="{BB962C8B-B14F-4D97-AF65-F5344CB8AC3E}">
        <p14:creationId xmlns:p14="http://schemas.microsoft.com/office/powerpoint/2010/main" val="2013902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DADA4-1400-731F-D12F-A1182D30D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2C13C-BA13-1470-08F5-5F56AB9F7DA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9FDB1B1-278F-A545-44A3-9612242D51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C6BB8693-CAD4-4FFC-9690-23470DC916D8}"/>
              </a:ext>
            </a:extLst>
          </p:cNvPr>
          <p:cNvSpPr>
            <a:spLocks noGrp="1"/>
          </p:cNvSpPr>
          <p:nvPr>
            <p:ph type="sldNum" sz="quarter" idx="5"/>
          </p:nvPr>
        </p:nvSpPr>
        <p:spPr/>
        <p:txBody>
          <a:bodyPr/>
          <a:lstStyle/>
          <a:p>
            <a:fld id="{BC907A17-D688-4FEE-A25E-C108A20C75D4}" type="slidenum">
              <a:rPr lang="en-GB" smtClean="0"/>
              <a:t>7</a:t>
            </a:fld>
            <a:endParaRPr lang="en-GB"/>
          </a:p>
        </p:txBody>
      </p:sp>
    </p:spTree>
    <p:extLst>
      <p:ext uri="{BB962C8B-B14F-4D97-AF65-F5344CB8AC3E}">
        <p14:creationId xmlns:p14="http://schemas.microsoft.com/office/powerpoint/2010/main" val="141545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D88AF-6EED-ABFA-7B10-240D7A1C7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1CE26-3539-D9BE-5908-515F9228433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CC8DA08-2660-C547-510C-3771E87A2A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A0D4AFE2-C9CF-2B3F-C7F3-BBD1A832CE74}"/>
              </a:ext>
            </a:extLst>
          </p:cNvPr>
          <p:cNvSpPr>
            <a:spLocks noGrp="1"/>
          </p:cNvSpPr>
          <p:nvPr>
            <p:ph type="sldNum" sz="quarter" idx="5"/>
          </p:nvPr>
        </p:nvSpPr>
        <p:spPr/>
        <p:txBody>
          <a:bodyPr/>
          <a:lstStyle/>
          <a:p>
            <a:fld id="{BC907A17-D688-4FEE-A25E-C108A20C75D4}" type="slidenum">
              <a:rPr lang="en-GB" smtClean="0"/>
              <a:t>8</a:t>
            </a:fld>
            <a:endParaRPr lang="en-GB"/>
          </a:p>
        </p:txBody>
      </p:sp>
    </p:spTree>
    <p:extLst>
      <p:ext uri="{BB962C8B-B14F-4D97-AF65-F5344CB8AC3E}">
        <p14:creationId xmlns:p14="http://schemas.microsoft.com/office/powerpoint/2010/main" val="221980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2AD95-0A09-6F20-572A-438CB161ED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C1511-523A-836E-66F9-66CEFE9AB013}"/>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D2E09D8-008E-A931-BDBC-8B2C2F271F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13EF546D-E02C-E250-6BED-839C0B0AFD29}"/>
              </a:ext>
            </a:extLst>
          </p:cNvPr>
          <p:cNvSpPr>
            <a:spLocks noGrp="1"/>
          </p:cNvSpPr>
          <p:nvPr>
            <p:ph type="sldNum" sz="quarter" idx="5"/>
          </p:nvPr>
        </p:nvSpPr>
        <p:spPr/>
        <p:txBody>
          <a:bodyPr/>
          <a:lstStyle/>
          <a:p>
            <a:fld id="{BC907A17-D688-4FEE-A25E-C108A20C75D4}" type="slidenum">
              <a:rPr lang="en-GB" smtClean="0"/>
              <a:t>9</a:t>
            </a:fld>
            <a:endParaRPr lang="en-GB"/>
          </a:p>
        </p:txBody>
      </p:sp>
    </p:spTree>
    <p:extLst>
      <p:ext uri="{BB962C8B-B14F-4D97-AF65-F5344CB8AC3E}">
        <p14:creationId xmlns:p14="http://schemas.microsoft.com/office/powerpoint/2010/main" val="690064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4452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198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8194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2246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0109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7925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3807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122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42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605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4034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2/6/2026</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175108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12"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4.png"/><Relationship Id="rId5" Type="http://schemas.openxmlformats.org/officeDocument/2006/relationships/image" Target="../media/image480.png"/><Relationship Id="rId10" Type="http://schemas.openxmlformats.org/officeDocument/2006/relationships/image" Target="../media/image63.png"/><Relationship Id="rId4" Type="http://schemas.openxmlformats.org/officeDocument/2006/relationships/image" Target="../media/image54.jpeg"/><Relationship Id="rId9" Type="http://schemas.openxmlformats.org/officeDocument/2006/relationships/image" Target="../media/image62.png"/><Relationship Id="rId14" Type="http://schemas.openxmlformats.org/officeDocument/2006/relationships/image" Target="../media/image540.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9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20.png"/><Relationship Id="rId4" Type="http://schemas.openxmlformats.org/officeDocument/2006/relationships/image" Target="../media/image67.pn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69.png"/><Relationship Id="rId9" Type="http://schemas.openxmlformats.org/officeDocument/2006/relationships/image" Target="../media/image78.png"/></Relationships>
</file>

<file path=ppt/slides/_rels/slide13.xml.rels><?xml version="1.0" encoding="UTF-8" standalone="yes"?>
<Relationships xmlns="http://schemas.openxmlformats.org/package/2006/relationships"><Relationship Id="rId8" Type="http://schemas.openxmlformats.org/officeDocument/2006/relationships/image" Target="../media/image770.png"/><Relationship Id="rId3" Type="http://schemas.openxmlformats.org/officeDocument/2006/relationships/image" Target="../media/image68.png"/><Relationship Id="rId7" Type="http://schemas.openxmlformats.org/officeDocument/2006/relationships/image" Target="../media/image76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50.png"/><Relationship Id="rId5" Type="http://schemas.openxmlformats.org/officeDocument/2006/relationships/image" Target="../media/image740.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40.png"/><Relationship Id="rId18" Type="http://schemas.openxmlformats.org/officeDocument/2006/relationships/image" Target="../media/image19.png"/><Relationship Id="rId3" Type="http://schemas.openxmlformats.org/officeDocument/2006/relationships/image" Target="../media/image8.png"/><Relationship Id="rId21" Type="http://schemas.openxmlformats.org/officeDocument/2006/relationships/image" Target="../media/image22.png"/><Relationship Id="rId7" Type="http://schemas.openxmlformats.org/officeDocument/2006/relationships/image" Target="../media/image12.png"/><Relationship Id="rId12" Type="http://schemas.openxmlformats.org/officeDocument/2006/relationships/image" Target="../media/image130.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20.png"/><Relationship Id="rId24" Type="http://schemas.openxmlformats.org/officeDocument/2006/relationships/image" Target="../media/image25.png"/><Relationship Id="rId5" Type="http://schemas.openxmlformats.org/officeDocument/2006/relationships/image" Target="../media/image10.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0.png"/><Relationship Id="rId19"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5.png"/><Relationship Id="rId22"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hyperlink" Target="https://doi.org/10.1126/science.aay4354" TargetMode="External"/><Relationship Id="rId4" Type="http://schemas.openxmlformats.org/officeDocument/2006/relationships/hyperlink" Target="https://arxiv.org/abs/2309.05437" TargetMode="External"/><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038/s41586-025-09044-5"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60.png"/></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dx.doi.org/10.1103/PhysRevLett.117.110801" TargetMode="External"/><Relationship Id="rId5" Type="http://schemas.openxmlformats.org/officeDocument/2006/relationships/hyperlink" Target="https://arxiv.org/abs/2511.15082" TargetMode="External"/><Relationship Id="rId10" Type="http://schemas.openxmlformats.org/officeDocument/2006/relationships/image" Target="../media/image45.png"/><Relationship Id="rId4" Type="http://schemas.openxmlformats.org/officeDocument/2006/relationships/image" Target="../media/image320.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emf"/><Relationship Id="rId4" Type="http://schemas.openxmlformats.org/officeDocument/2006/relationships/image" Target="../media/image4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rd Workshop on Quantum Computing @ INFN">
            <a:extLst>
              <a:ext uri="{FF2B5EF4-FFF2-40B4-BE49-F238E27FC236}">
                <a16:creationId xmlns:a16="http://schemas.microsoft.com/office/drawing/2014/main" id="{1EEBD6C3-50C1-FCB7-DA17-33D2DFA36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613" y="6515100"/>
            <a:ext cx="8600587" cy="34410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qr code on a white background&#10;&#10;AI-generated content may be incorrect.">
            <a:extLst>
              <a:ext uri="{FF2B5EF4-FFF2-40B4-BE49-F238E27FC236}">
                <a16:creationId xmlns:a16="http://schemas.microsoft.com/office/drawing/2014/main" id="{EBCF317D-1E08-1545-AF8F-AA93428C3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875" y="7503800"/>
            <a:ext cx="2085418" cy="2145265"/>
          </a:xfrm>
          <a:prstGeom prst="rect">
            <a:avLst/>
          </a:prstGeom>
        </p:spPr>
      </p:pic>
      <p:sp>
        <p:nvSpPr>
          <p:cNvPr id="3" name="AutoShape 3"/>
          <p:cNvSpPr/>
          <p:nvPr/>
        </p:nvSpPr>
        <p:spPr>
          <a:xfrm rot="1008">
            <a:off x="1028694" y="6336234"/>
            <a:ext cx="16230601" cy="0"/>
          </a:xfrm>
          <a:prstGeom prst="line">
            <a:avLst/>
          </a:prstGeom>
          <a:ln w="9525" cap="flat">
            <a:solidFill>
              <a:srgbClr val="000000"/>
            </a:solidFill>
            <a:prstDash val="solid"/>
            <a:headEnd type="none" w="sm" len="sm"/>
            <a:tailEnd type="none" w="sm" len="sm"/>
          </a:ln>
        </p:spPr>
        <p:txBody>
          <a:bodyPr/>
          <a:lstStyle/>
          <a:p>
            <a:endParaRPr lang="en-GB"/>
          </a:p>
        </p:txBody>
      </p:sp>
      <p:sp>
        <p:nvSpPr>
          <p:cNvPr id="5" name="TextBox 5"/>
          <p:cNvSpPr txBox="1"/>
          <p:nvPr/>
        </p:nvSpPr>
        <p:spPr>
          <a:xfrm>
            <a:off x="1390645" y="3684181"/>
            <a:ext cx="15506701" cy="2031325"/>
          </a:xfrm>
          <a:prstGeom prst="rect">
            <a:avLst/>
          </a:prstGeom>
        </p:spPr>
        <p:txBody>
          <a:bodyPr wrap="square" lIns="0" tIns="0" rIns="0" bIns="0" rtlCol="0" anchor="t">
            <a:spAutoFit/>
          </a:bodyPr>
          <a:lstStyle/>
          <a:p>
            <a:pPr algn="ctr"/>
            <a:r>
              <a:rPr lang="en-GB" sz="4400" b="1" dirty="0">
                <a:solidFill>
                  <a:srgbClr val="000000"/>
                </a:solidFill>
                <a:latin typeface="DM Sans Bold"/>
                <a:ea typeface="DM Sans Bold"/>
                <a:cs typeface="DM Sans Bold"/>
                <a:sym typeface="DM Sans Bold"/>
              </a:rPr>
              <a:t>Integrated Waveguide Source of Squeezed Vacuum for Quantum computation and Gravitational-Wave Detection</a:t>
            </a:r>
            <a:endParaRPr lang="en-US" sz="4400" b="1" dirty="0">
              <a:solidFill>
                <a:srgbClr val="000000"/>
              </a:solidFill>
              <a:latin typeface="DM Sans Bold"/>
              <a:ea typeface="DM Sans Bold"/>
              <a:cs typeface="DM Sans Bold"/>
              <a:sym typeface="DM Sans Bold"/>
            </a:endParaRPr>
          </a:p>
        </p:txBody>
      </p:sp>
      <p:sp>
        <p:nvSpPr>
          <p:cNvPr id="9" name="TextBox 9"/>
          <p:cNvSpPr txBox="1"/>
          <p:nvPr/>
        </p:nvSpPr>
        <p:spPr>
          <a:xfrm>
            <a:off x="637388" y="6719913"/>
            <a:ext cx="5306212" cy="552908"/>
          </a:xfrm>
          <a:prstGeom prst="rect">
            <a:avLst/>
          </a:prstGeom>
        </p:spPr>
        <p:txBody>
          <a:bodyPr lIns="0" tIns="0" rIns="0" bIns="0" rtlCol="0" anchor="t">
            <a:spAutoFit/>
          </a:bodyPr>
          <a:lstStyle/>
          <a:p>
            <a:pPr marL="457200" indent="-457200" algn="l">
              <a:lnSpc>
                <a:spcPts val="4200"/>
              </a:lnSpc>
              <a:buFont typeface="Arial" panose="020B0604020202020204" pitchFamily="34" charset="0"/>
              <a:buChar char="•"/>
            </a:pPr>
            <a:r>
              <a:rPr lang="en-US" sz="4400" dirty="0">
                <a:solidFill>
                  <a:srgbClr val="000000"/>
                </a:solidFill>
                <a:latin typeface="Calibri" panose="020F0502020204030204" pitchFamily="34" charset="0"/>
                <a:ea typeface="Calibri" panose="020F0502020204030204" pitchFamily="34" charset="0"/>
                <a:cs typeface="Calibri" panose="020F0502020204030204" pitchFamily="34" charset="0"/>
                <a:sym typeface="DM Sans Bold"/>
              </a:rPr>
              <a:t>Hamza Hasnaoui</a:t>
            </a:r>
          </a:p>
        </p:txBody>
      </p:sp>
      <p:pic>
        <p:nvPicPr>
          <p:cNvPr id="15" name="Picture 14">
            <a:extLst>
              <a:ext uri="{FF2B5EF4-FFF2-40B4-BE49-F238E27FC236}">
                <a16:creationId xmlns:a16="http://schemas.microsoft.com/office/drawing/2014/main" id="{56204CBF-058E-C48E-F7B0-597B25291367}"/>
              </a:ext>
            </a:extLst>
          </p:cNvPr>
          <p:cNvPicPr>
            <a:picLocks noChangeAspect="1"/>
          </p:cNvPicPr>
          <p:nvPr/>
        </p:nvPicPr>
        <p:blipFill>
          <a:blip r:embed="rId5"/>
          <a:stretch>
            <a:fillRect/>
          </a:stretch>
        </p:blipFill>
        <p:spPr>
          <a:xfrm>
            <a:off x="609600" y="616393"/>
            <a:ext cx="5395112" cy="1624742"/>
          </a:xfrm>
          <a:prstGeom prst="rect">
            <a:avLst/>
          </a:prstGeom>
        </p:spPr>
      </p:pic>
      <p:sp>
        <p:nvSpPr>
          <p:cNvPr id="17" name="TextBox 9">
            <a:extLst>
              <a:ext uri="{FF2B5EF4-FFF2-40B4-BE49-F238E27FC236}">
                <a16:creationId xmlns:a16="http://schemas.microsoft.com/office/drawing/2014/main" id="{F4F81B76-609D-6D76-4CDE-CF48027F8A19}"/>
              </a:ext>
            </a:extLst>
          </p:cNvPr>
          <p:cNvSpPr txBox="1"/>
          <p:nvPr/>
        </p:nvSpPr>
        <p:spPr>
          <a:xfrm>
            <a:off x="3962400" y="9583315"/>
            <a:ext cx="4443504" cy="307777"/>
          </a:xfrm>
          <a:prstGeom prst="rect">
            <a:avLst/>
          </a:prstGeom>
        </p:spPr>
        <p:txBody>
          <a:bodyPr wrap="square" lIns="0" tIns="0" rIns="0" bIns="0" rtlCol="0" anchor="t">
            <a:spAutoFit/>
          </a:bodyPr>
          <a:lstStyle/>
          <a:p>
            <a:pPr algn="ctr"/>
            <a:r>
              <a:rPr lang="en-US" sz="2000" dirty="0">
                <a:sym typeface="DM Sans Bold"/>
              </a:rPr>
              <a:t>Integrated Quantum Photonic Laboratory</a:t>
            </a:r>
          </a:p>
        </p:txBody>
      </p:sp>
      <p:pic>
        <p:nvPicPr>
          <p:cNvPr id="18" name="Picture 17">
            <a:extLst>
              <a:ext uri="{FF2B5EF4-FFF2-40B4-BE49-F238E27FC236}">
                <a16:creationId xmlns:a16="http://schemas.microsoft.com/office/drawing/2014/main" id="{2E4F2219-79BC-75A8-CCA5-0550F7539D38}"/>
              </a:ext>
            </a:extLst>
          </p:cNvPr>
          <p:cNvPicPr>
            <a:picLocks noChangeAspect="1"/>
          </p:cNvPicPr>
          <p:nvPr/>
        </p:nvPicPr>
        <p:blipFill>
          <a:blip r:embed="rId6"/>
          <a:stretch>
            <a:fillRect/>
          </a:stretch>
        </p:blipFill>
        <p:spPr>
          <a:xfrm>
            <a:off x="3089013" y="7642692"/>
            <a:ext cx="3590421" cy="1772834"/>
          </a:xfrm>
          <a:prstGeom prst="rect">
            <a:avLst/>
          </a:prstGeom>
        </p:spPr>
      </p:pic>
      <p:pic>
        <p:nvPicPr>
          <p:cNvPr id="1026" name="Picture 2">
            <a:extLst>
              <a:ext uri="{FF2B5EF4-FFF2-40B4-BE49-F238E27FC236}">
                <a16:creationId xmlns:a16="http://schemas.microsoft.com/office/drawing/2014/main" id="{2404E23A-E26F-6449-BD28-6F5F38874D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134347"/>
            <a:ext cx="44196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IFPA - Trento Institute for Fundamental Physics and Applications">
            <a:extLst>
              <a:ext uri="{FF2B5EF4-FFF2-40B4-BE49-F238E27FC236}">
                <a16:creationId xmlns:a16="http://schemas.microsoft.com/office/drawing/2014/main" id="{7F12A025-C21D-0223-D2D4-64371AE549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11000" y="-228131"/>
            <a:ext cx="5792187" cy="3542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qr code on a white background&#10;&#10;AI-generated content may be incorrect.">
            <a:extLst>
              <a:ext uri="{FF2B5EF4-FFF2-40B4-BE49-F238E27FC236}">
                <a16:creationId xmlns:a16="http://schemas.microsoft.com/office/drawing/2014/main" id="{EF029347-4220-CB76-1239-78205E240B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343" y="7503800"/>
            <a:ext cx="2085418" cy="2085418"/>
          </a:xfrm>
          <a:prstGeom prst="rect">
            <a:avLst/>
          </a:prstGeom>
        </p:spPr>
      </p:pic>
      <p:sp>
        <p:nvSpPr>
          <p:cNvPr id="10" name="TextBox 9">
            <a:extLst>
              <a:ext uri="{FF2B5EF4-FFF2-40B4-BE49-F238E27FC236}">
                <a16:creationId xmlns:a16="http://schemas.microsoft.com/office/drawing/2014/main" id="{0407BC5D-C2E1-F490-FEA5-64659546BEFD}"/>
              </a:ext>
            </a:extLst>
          </p:cNvPr>
          <p:cNvSpPr txBox="1"/>
          <p:nvPr/>
        </p:nvSpPr>
        <p:spPr>
          <a:xfrm>
            <a:off x="304800" y="9543990"/>
            <a:ext cx="2947896" cy="400110"/>
          </a:xfrm>
          <a:prstGeom prst="rect">
            <a:avLst/>
          </a:prstGeom>
          <a:noFill/>
        </p:spPr>
        <p:txBody>
          <a:bodyPr wrap="square">
            <a:spAutoFit/>
          </a:bodyPr>
          <a:lstStyle/>
          <a:p>
            <a:pPr algn="ctr"/>
            <a:r>
              <a:rPr lang="en-GB" sz="2000" dirty="0"/>
              <a:t>Hamza.hasnaoui@unitn.it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FD115-CE4C-668A-ED13-C8AC41C57552}"/>
            </a:ext>
          </a:extLst>
        </p:cNvPr>
        <p:cNvGrpSpPr/>
        <p:nvPr/>
      </p:nvGrpSpPr>
      <p:grpSpPr>
        <a:xfrm>
          <a:off x="0" y="0"/>
          <a:ext cx="0" cy="0"/>
          <a:chOff x="0" y="0"/>
          <a:chExt cx="0" cy="0"/>
        </a:xfrm>
      </p:grpSpPr>
      <p:pic>
        <p:nvPicPr>
          <p:cNvPr id="177" name="Picture 176" descr="A graph of different colored lines&#10;&#10;AI-generated content may be incorrect.">
            <a:extLst>
              <a:ext uri="{FF2B5EF4-FFF2-40B4-BE49-F238E27FC236}">
                <a16:creationId xmlns:a16="http://schemas.microsoft.com/office/drawing/2014/main" id="{302F3FFF-F8D0-3A9C-C241-5E74D2BBBE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687776"/>
            <a:ext cx="8174374" cy="5404015"/>
          </a:xfrm>
          <a:prstGeom prst="rect">
            <a:avLst/>
          </a:prstGeom>
        </p:spPr>
      </p:pic>
      <p:sp>
        <p:nvSpPr>
          <p:cNvPr id="102" name="TextBox 101">
            <a:extLst>
              <a:ext uri="{FF2B5EF4-FFF2-40B4-BE49-F238E27FC236}">
                <a16:creationId xmlns:a16="http://schemas.microsoft.com/office/drawing/2014/main" id="{C9EDBA79-B284-C4CD-5B6D-88F8D6B94B8E}"/>
              </a:ext>
            </a:extLst>
          </p:cNvPr>
          <p:cNvSpPr txBox="1"/>
          <p:nvPr/>
        </p:nvSpPr>
        <p:spPr>
          <a:xfrm>
            <a:off x="17421609" y="9485787"/>
            <a:ext cx="679357" cy="584775"/>
          </a:xfrm>
          <a:prstGeom prst="rect">
            <a:avLst/>
          </a:prstGeom>
          <a:noFill/>
        </p:spPr>
        <p:txBody>
          <a:bodyPr wrap="square" rtlCol="0">
            <a:spAutoFit/>
          </a:bodyPr>
          <a:lstStyle/>
          <a:p>
            <a:r>
              <a:rPr lang="en-GB" sz="3200" dirty="0"/>
              <a:t>9</a:t>
            </a:r>
          </a:p>
        </p:txBody>
      </p:sp>
      <p:pic>
        <p:nvPicPr>
          <p:cNvPr id="176" name="Picture 175" descr="A green circuit board with wires and wires&#10;&#10;AI-generated content may be incorrect.">
            <a:extLst>
              <a:ext uri="{FF2B5EF4-FFF2-40B4-BE49-F238E27FC236}">
                <a16:creationId xmlns:a16="http://schemas.microsoft.com/office/drawing/2014/main" id="{AD1A45C0-BBFE-DA7C-E75C-58D2943487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0" y="1513279"/>
            <a:ext cx="4648200" cy="3185703"/>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90E796C-896B-009F-89D7-644B530B7DA8}"/>
                  </a:ext>
                </a:extLst>
              </p:cNvPr>
              <p:cNvSpPr txBox="1"/>
              <p:nvPr/>
            </p:nvSpPr>
            <p:spPr>
              <a:xfrm>
                <a:off x="12818367" y="3059334"/>
                <a:ext cx="4979773" cy="523220"/>
              </a:xfrm>
              <a:prstGeom prst="rect">
                <a:avLst/>
              </a:prstGeom>
              <a:noFill/>
            </p:spPr>
            <p:txBody>
              <a:bodyPr wrap="square" rtlCol="0">
                <a:spAutoFit/>
              </a:bodyPr>
              <a:lstStyle/>
              <a:p>
                <a:pPr marL="342900" indent="-342900">
                  <a:buFont typeface="Wingdings" panose="05000000000000000000" pitchFamily="2" charset="2"/>
                  <a:buChar char="Ø"/>
                </a:pPr>
                <a:r>
                  <a:rPr lang="en-GB" sz="2800" dirty="0"/>
                  <a:t>Quantum efficiency : </a:t>
                </a:r>
                <a14:m>
                  <m:oMath xmlns:m="http://schemas.openxmlformats.org/officeDocument/2006/math">
                    <m:r>
                      <m:rPr>
                        <m:sty m:val="p"/>
                      </m:rPr>
                      <a:rPr lang="el-GR" sz="2800">
                        <a:latin typeface="Cambria Math" panose="02040503050406030204" pitchFamily="18" charset="0"/>
                      </a:rPr>
                      <m:t>η</m:t>
                    </m:r>
                    <m:r>
                      <a:rPr lang="en-GB" sz="2800" smtClean="0">
                        <a:latin typeface="Cambria Math" panose="02040503050406030204" pitchFamily="18" charset="0"/>
                      </a:rPr>
                      <m:t>=</m:t>
                    </m:r>
                  </m:oMath>
                </a14:m>
                <a:r>
                  <a:rPr lang="en-GB" sz="2800" dirty="0"/>
                  <a:t>99%</a:t>
                </a:r>
              </a:p>
            </p:txBody>
          </p:sp>
        </mc:Choice>
        <mc:Fallback xmlns="">
          <p:sp>
            <p:nvSpPr>
              <p:cNvPr id="2" name="TextBox 1">
                <a:extLst>
                  <a:ext uri="{FF2B5EF4-FFF2-40B4-BE49-F238E27FC236}">
                    <a16:creationId xmlns:a16="http://schemas.microsoft.com/office/drawing/2014/main" id="{B90E796C-896B-009F-89D7-644B530B7DA8}"/>
                  </a:ext>
                </a:extLst>
              </p:cNvPr>
              <p:cNvSpPr txBox="1">
                <a:spLocks noRot="1" noChangeAspect="1" noMove="1" noResize="1" noEditPoints="1" noAdjustHandles="1" noChangeArrowheads="1" noChangeShapeType="1" noTextEdit="1"/>
              </p:cNvSpPr>
              <p:nvPr/>
            </p:nvSpPr>
            <p:spPr>
              <a:xfrm>
                <a:off x="12818367" y="3059334"/>
                <a:ext cx="4979773" cy="523220"/>
              </a:xfrm>
              <a:prstGeom prst="rect">
                <a:avLst/>
              </a:prstGeom>
              <a:blipFill>
                <a:blip r:embed="rId5"/>
                <a:stretch>
                  <a:fillRect l="-2203" t="-11628" b="-32558"/>
                </a:stretch>
              </a:blipFill>
            </p:spPr>
            <p:txBody>
              <a:bodyPr/>
              <a:lstStyle/>
              <a:p>
                <a:r>
                  <a:rPr lang="en-GB">
                    <a:noFill/>
                  </a:rPr>
                  <a:t> </a:t>
                </a:r>
              </a:p>
            </p:txBody>
          </p:sp>
        </mc:Fallback>
      </mc:AlternateContent>
      <p:pic>
        <p:nvPicPr>
          <p:cNvPr id="10" name="Picture 9">
            <a:extLst>
              <a:ext uri="{FF2B5EF4-FFF2-40B4-BE49-F238E27FC236}">
                <a16:creationId xmlns:a16="http://schemas.microsoft.com/office/drawing/2014/main" id="{7A16C6DC-D263-B466-B14F-323968320E3C}"/>
              </a:ext>
            </a:extLst>
          </p:cNvPr>
          <p:cNvPicPr>
            <a:picLocks noChangeAspect="1"/>
          </p:cNvPicPr>
          <p:nvPr/>
        </p:nvPicPr>
        <p:blipFill>
          <a:blip r:embed="rId6"/>
          <a:stretch>
            <a:fillRect/>
          </a:stretch>
        </p:blipFill>
        <p:spPr>
          <a:xfrm>
            <a:off x="9351627" y="4951259"/>
            <a:ext cx="7373414" cy="5119303"/>
          </a:xfrm>
          <a:prstGeom prst="rect">
            <a:avLst/>
          </a:prstGeom>
        </p:spPr>
      </p:pic>
      <p:sp>
        <p:nvSpPr>
          <p:cNvPr id="11" name="TextBox 10">
            <a:extLst>
              <a:ext uri="{FF2B5EF4-FFF2-40B4-BE49-F238E27FC236}">
                <a16:creationId xmlns:a16="http://schemas.microsoft.com/office/drawing/2014/main" id="{AF01B927-33E5-F131-2952-84F0545B1E6C}"/>
              </a:ext>
            </a:extLst>
          </p:cNvPr>
          <p:cNvSpPr txBox="1"/>
          <p:nvPr/>
        </p:nvSpPr>
        <p:spPr>
          <a:xfrm>
            <a:off x="12818367" y="2454167"/>
            <a:ext cx="3899738" cy="584775"/>
          </a:xfrm>
          <a:prstGeom prst="rect">
            <a:avLst/>
          </a:prstGeom>
          <a:noFill/>
        </p:spPr>
        <p:txBody>
          <a:bodyPr wrap="square">
            <a:spAutoFit/>
          </a:bodyPr>
          <a:lstStyle/>
          <a:p>
            <a:r>
              <a:rPr lang="en-GB" sz="3200" dirty="0"/>
              <a:t>Homodyne detector: </a:t>
            </a:r>
          </a:p>
        </p:txBody>
      </p:sp>
      <p:sp>
        <p:nvSpPr>
          <p:cNvPr id="12" name="TextBox 11">
            <a:extLst>
              <a:ext uri="{FF2B5EF4-FFF2-40B4-BE49-F238E27FC236}">
                <a16:creationId xmlns:a16="http://schemas.microsoft.com/office/drawing/2014/main" id="{D26191D6-53BD-8EAD-64C8-4F41E65877EC}"/>
              </a:ext>
            </a:extLst>
          </p:cNvPr>
          <p:cNvSpPr txBox="1"/>
          <p:nvPr/>
        </p:nvSpPr>
        <p:spPr>
          <a:xfrm>
            <a:off x="3200400" y="549979"/>
            <a:ext cx="11125200" cy="769441"/>
          </a:xfrm>
          <a:prstGeom prst="rect">
            <a:avLst/>
          </a:prstGeom>
          <a:noFill/>
        </p:spPr>
        <p:txBody>
          <a:bodyPr wrap="square">
            <a:spAutoFit/>
          </a:bodyPr>
          <a:lstStyle/>
          <a:p>
            <a:pPr lvl="0" algn="ctr">
              <a:spcBef>
                <a:spcPct val="0"/>
              </a:spcBef>
            </a:pPr>
            <a:r>
              <a:rPr lang="en-GB" sz="4400" dirty="0">
                <a:solidFill>
                  <a:srgbClr val="000000"/>
                </a:solidFill>
                <a:latin typeface="DM Sans Bold"/>
              </a:rPr>
              <a:t>HD, key to observing squeezed states !!</a:t>
            </a:r>
          </a:p>
        </p:txBody>
      </p:sp>
      <p:pic>
        <p:nvPicPr>
          <p:cNvPr id="3" name="Picture 2">
            <a:extLst>
              <a:ext uri="{FF2B5EF4-FFF2-40B4-BE49-F238E27FC236}">
                <a16:creationId xmlns:a16="http://schemas.microsoft.com/office/drawing/2014/main" id="{FB6B478E-7919-6CFD-57A2-DA01440446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585464" y="1332775"/>
            <a:ext cx="3926449" cy="3899739"/>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9DADA6A-E498-D378-5BB4-5E076D0B9ABC}"/>
                  </a:ext>
                </a:extLst>
              </p:cNvPr>
              <p:cNvSpPr txBox="1"/>
              <p:nvPr/>
            </p:nvSpPr>
            <p:spPr>
              <a:xfrm>
                <a:off x="2498424" y="1208992"/>
                <a:ext cx="81394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AU" sz="3200" i="1">
                              <a:latin typeface="Cambria Math" panose="02040503050406030204" pitchFamily="18" charset="0"/>
                              <a:cs typeface="Arial"/>
                            </a:rPr>
                          </m:ctrlPr>
                        </m:dPr>
                        <m:e>
                          <m:d>
                            <m:dPr>
                              <m:begChr m:val=""/>
                              <m:endChr m:val="⟩"/>
                              <m:ctrlPr>
                                <a:rPr lang="en-AU" sz="3200" i="1">
                                  <a:latin typeface="Cambria Math" panose="02040503050406030204" pitchFamily="18" charset="0"/>
                                  <a:cs typeface="Arial"/>
                                </a:rPr>
                              </m:ctrlPr>
                            </m:dPr>
                            <m:e>
                              <m:r>
                                <a:rPr lang="en-AU" sz="3200" i="1">
                                  <a:latin typeface="Cambria Math" panose="02040503050406030204" pitchFamily="18" charset="0"/>
                                  <a:cs typeface="Arial"/>
                                </a:rPr>
                                <m:t>𝑠𝑞</m:t>
                              </m:r>
                            </m:e>
                          </m:d>
                        </m:e>
                      </m:d>
                    </m:oMath>
                  </m:oMathPara>
                </a14:m>
                <a:endParaRPr lang="en-AU" sz="3200" dirty="0">
                  <a:latin typeface="Arial"/>
                  <a:cs typeface="Arial"/>
                </a:endParaRPr>
              </a:p>
            </p:txBody>
          </p:sp>
        </mc:Choice>
        <mc:Fallback xmlns="">
          <p:sp>
            <p:nvSpPr>
              <p:cNvPr id="4" name="TextBox 3">
                <a:extLst>
                  <a:ext uri="{FF2B5EF4-FFF2-40B4-BE49-F238E27FC236}">
                    <a16:creationId xmlns:a16="http://schemas.microsoft.com/office/drawing/2014/main" id="{49DADA6A-E498-D378-5BB4-5E076D0B9ABC}"/>
                  </a:ext>
                </a:extLst>
              </p:cNvPr>
              <p:cNvSpPr txBox="1">
                <a:spLocks noRot="1" noChangeAspect="1" noMove="1" noResize="1" noEditPoints="1" noAdjustHandles="1" noChangeArrowheads="1" noChangeShapeType="1" noTextEdit="1"/>
              </p:cNvSpPr>
              <p:nvPr/>
            </p:nvSpPr>
            <p:spPr>
              <a:xfrm>
                <a:off x="2498424" y="1208992"/>
                <a:ext cx="813941" cy="492443"/>
              </a:xfrm>
              <a:prstGeom prst="rect">
                <a:avLst/>
              </a:prstGeom>
              <a:blipFill>
                <a:blip r:embed="rId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6B39DB-1B16-927D-B5BE-115E20B5B1FD}"/>
                  </a:ext>
                </a:extLst>
              </p:cNvPr>
              <p:cNvSpPr txBox="1"/>
              <p:nvPr/>
            </p:nvSpPr>
            <p:spPr>
              <a:xfrm>
                <a:off x="2209800" y="2365057"/>
                <a:ext cx="35670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AU" sz="3200" i="1">
                          <a:latin typeface="Cambria Math" panose="02040503050406030204" pitchFamily="18" charset="0"/>
                          <a:ea typeface="Cambria Math" panose="02040503050406030204" pitchFamily="18" charset="0"/>
                          <a:cs typeface="Arial"/>
                        </a:rPr>
                        <m:t>𝜃</m:t>
                      </m:r>
                    </m:oMath>
                  </m:oMathPara>
                </a14:m>
                <a:endParaRPr lang="en-AU" sz="3200" dirty="0">
                  <a:latin typeface="Arial"/>
                  <a:cs typeface="Arial"/>
                </a:endParaRPr>
              </a:p>
            </p:txBody>
          </p:sp>
        </mc:Choice>
        <mc:Fallback xmlns="">
          <p:sp>
            <p:nvSpPr>
              <p:cNvPr id="5" name="TextBox 4">
                <a:extLst>
                  <a:ext uri="{FF2B5EF4-FFF2-40B4-BE49-F238E27FC236}">
                    <a16:creationId xmlns:a16="http://schemas.microsoft.com/office/drawing/2014/main" id="{DC6B39DB-1B16-927D-B5BE-115E20B5B1FD}"/>
                  </a:ext>
                </a:extLst>
              </p:cNvPr>
              <p:cNvSpPr txBox="1">
                <a:spLocks noRot="1" noChangeAspect="1" noMove="1" noResize="1" noEditPoints="1" noAdjustHandles="1" noChangeArrowheads="1" noChangeShapeType="1" noTextEdit="1"/>
              </p:cNvSpPr>
              <p:nvPr/>
            </p:nvSpPr>
            <p:spPr>
              <a:xfrm>
                <a:off x="2209800" y="2365057"/>
                <a:ext cx="356701" cy="492443"/>
              </a:xfrm>
              <a:prstGeom prst="rect">
                <a:avLst/>
              </a:prstGeom>
              <a:blipFill>
                <a:blip r:embed="rId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5D060B8-A6D6-3AAB-EDD1-8796BD27CC95}"/>
                  </a:ext>
                </a:extLst>
              </p:cNvPr>
              <p:cNvSpPr txBox="1"/>
              <p:nvPr/>
            </p:nvSpPr>
            <p:spPr>
              <a:xfrm>
                <a:off x="683398" y="2740313"/>
                <a:ext cx="896464"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AU" sz="3200" i="1" smtClean="0">
                              <a:latin typeface="Cambria Math" panose="02040503050406030204" pitchFamily="18" charset="0"/>
                              <a:cs typeface="Arial"/>
                            </a:rPr>
                          </m:ctrlPr>
                        </m:dPr>
                        <m:e>
                          <m:d>
                            <m:dPr>
                              <m:begChr m:val=""/>
                              <m:endChr m:val="⟩"/>
                              <m:ctrlPr>
                                <a:rPr lang="en-AU" sz="3200" i="1" smtClean="0">
                                  <a:latin typeface="Cambria Math" panose="02040503050406030204" pitchFamily="18" charset="0"/>
                                  <a:cs typeface="Arial"/>
                                </a:rPr>
                              </m:ctrlPr>
                            </m:dPr>
                            <m:e>
                              <m:r>
                                <a:rPr lang="en-GB" sz="3200" b="0" i="1" smtClean="0">
                                  <a:latin typeface="Cambria Math" panose="02040503050406030204" pitchFamily="18" charset="0"/>
                                  <a:cs typeface="Arial"/>
                                </a:rPr>
                                <m:t>𝐿𝑂</m:t>
                              </m:r>
                            </m:e>
                          </m:d>
                        </m:e>
                      </m:d>
                    </m:oMath>
                  </m:oMathPara>
                </a14:m>
                <a:endParaRPr lang="en-AU" sz="3200" dirty="0">
                  <a:latin typeface="Arial"/>
                  <a:cs typeface="Arial"/>
                </a:endParaRPr>
              </a:p>
            </p:txBody>
          </p:sp>
        </mc:Choice>
        <mc:Fallback xmlns="">
          <p:sp>
            <p:nvSpPr>
              <p:cNvPr id="7" name="TextBox 6">
                <a:extLst>
                  <a:ext uri="{FF2B5EF4-FFF2-40B4-BE49-F238E27FC236}">
                    <a16:creationId xmlns:a16="http://schemas.microsoft.com/office/drawing/2014/main" id="{15D060B8-A6D6-3AAB-EDD1-8796BD27CC95}"/>
                  </a:ext>
                </a:extLst>
              </p:cNvPr>
              <p:cNvSpPr txBox="1">
                <a:spLocks noRot="1" noChangeAspect="1" noMove="1" noResize="1" noEditPoints="1" noAdjustHandles="1" noChangeArrowheads="1" noChangeShapeType="1" noTextEdit="1"/>
              </p:cNvSpPr>
              <p:nvPr/>
            </p:nvSpPr>
            <p:spPr>
              <a:xfrm>
                <a:off x="683398" y="2740313"/>
                <a:ext cx="896464" cy="492443"/>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2B81C65-8C4E-0658-2999-B4D720E84B75}"/>
                  </a:ext>
                </a:extLst>
              </p:cNvPr>
              <p:cNvSpPr txBox="1"/>
              <p:nvPr/>
            </p:nvSpPr>
            <p:spPr>
              <a:xfrm>
                <a:off x="13612318" y="6641813"/>
                <a:ext cx="1524000" cy="830997"/>
              </a:xfrm>
              <a:prstGeom prst="rect">
                <a:avLst/>
              </a:prstGeom>
              <a:noFill/>
            </p:spPr>
            <p:txBody>
              <a:bodyPr wrap="square">
                <a:spAutoFit/>
              </a:bodyPr>
              <a:lstStyle/>
              <a:p>
                <a:r>
                  <a:rPr lang="en-GB" sz="2400" b="1" dirty="0"/>
                  <a:t>CMRR </a:t>
                </a:r>
                <a14:m>
                  <m:oMath xmlns:m="http://schemas.openxmlformats.org/officeDocument/2006/math">
                    <m:r>
                      <a:rPr lang="en-GB" sz="2400" b="1">
                        <a:latin typeface="Cambria Math" panose="02040503050406030204" pitchFamily="18" charset="0"/>
                      </a:rPr>
                      <m:t>≈</m:t>
                    </m:r>
                    <m:r>
                      <a:rPr lang="en-GB" sz="2400" b="1" i="1" smtClean="0">
                        <a:latin typeface="Cambria Math" panose="02040503050406030204" pitchFamily="18" charset="0"/>
                      </a:rPr>
                      <m:t>𝟔𝟓</m:t>
                    </m:r>
                    <m:r>
                      <a:rPr lang="en-GB" sz="2400" b="1">
                        <a:latin typeface="Cambria Math" panose="02040503050406030204" pitchFamily="18" charset="0"/>
                      </a:rPr>
                      <m:t> </m:t>
                    </m:r>
                    <m:r>
                      <a:rPr lang="en-GB" sz="2400" b="1" i="1">
                        <a:latin typeface="Cambria Math" panose="02040503050406030204" pitchFamily="18" charset="0"/>
                      </a:rPr>
                      <m:t>𝐝𝐁</m:t>
                    </m:r>
                  </m:oMath>
                </a14:m>
                <a:endParaRPr lang="en-GB" sz="2400" b="1" dirty="0"/>
              </a:p>
            </p:txBody>
          </p:sp>
        </mc:Choice>
        <mc:Fallback xmlns="">
          <p:sp>
            <p:nvSpPr>
              <p:cNvPr id="9" name="TextBox 8">
                <a:extLst>
                  <a:ext uri="{FF2B5EF4-FFF2-40B4-BE49-F238E27FC236}">
                    <a16:creationId xmlns:a16="http://schemas.microsoft.com/office/drawing/2014/main" id="{D2B81C65-8C4E-0658-2999-B4D720E84B75}"/>
                  </a:ext>
                </a:extLst>
              </p:cNvPr>
              <p:cNvSpPr txBox="1">
                <a:spLocks noRot="1" noChangeAspect="1" noMove="1" noResize="1" noEditPoints="1" noAdjustHandles="1" noChangeArrowheads="1" noChangeShapeType="1" noTextEdit="1"/>
              </p:cNvSpPr>
              <p:nvPr/>
            </p:nvSpPr>
            <p:spPr>
              <a:xfrm>
                <a:off x="13612318" y="6641813"/>
                <a:ext cx="1524000" cy="830997"/>
              </a:xfrm>
              <a:prstGeom prst="rect">
                <a:avLst/>
              </a:prstGeom>
              <a:blipFill>
                <a:blip r:embed="rId11"/>
                <a:stretch>
                  <a:fillRect l="-6400" t="-5882"/>
                </a:stretch>
              </a:blipFill>
            </p:spPr>
            <p:txBody>
              <a:bodyPr/>
              <a:lstStyle/>
              <a:p>
                <a:r>
                  <a:rPr lang="en-GB">
                    <a:noFill/>
                  </a:rPr>
                  <a:t> </a:t>
                </a:r>
              </a:p>
            </p:txBody>
          </p:sp>
        </mc:Fallback>
      </mc:AlternateContent>
      <p:cxnSp>
        <p:nvCxnSpPr>
          <p:cNvPr id="14" name="Straight Arrow Connector 13">
            <a:extLst>
              <a:ext uri="{FF2B5EF4-FFF2-40B4-BE49-F238E27FC236}">
                <a16:creationId xmlns:a16="http://schemas.microsoft.com/office/drawing/2014/main" id="{676C0ACA-7440-4249-8619-DAA444CB95D9}"/>
              </a:ext>
            </a:extLst>
          </p:cNvPr>
          <p:cNvCxnSpPr>
            <a:cxnSpLocks/>
          </p:cNvCxnSpPr>
          <p:nvPr/>
        </p:nvCxnSpPr>
        <p:spPr>
          <a:xfrm>
            <a:off x="13487400" y="5245869"/>
            <a:ext cx="0" cy="3326631"/>
          </a:xfrm>
          <a:prstGeom prst="straightConnector1">
            <a:avLst/>
          </a:prstGeom>
          <a:ln w="38100">
            <a:solidFill>
              <a:srgbClr val="C0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9D001CD-78C9-69BA-71F2-3169EDFCAEB4}"/>
              </a:ext>
            </a:extLst>
          </p:cNvPr>
          <p:cNvCxnSpPr>
            <a:cxnSpLocks/>
          </p:cNvCxnSpPr>
          <p:nvPr/>
        </p:nvCxnSpPr>
        <p:spPr>
          <a:xfrm>
            <a:off x="13182600" y="8572500"/>
            <a:ext cx="429718"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0AA76C9-A328-1EBD-913A-C5D9B09BF185}"/>
              </a:ext>
            </a:extLst>
          </p:cNvPr>
          <p:cNvCxnSpPr>
            <a:cxnSpLocks/>
          </p:cNvCxnSpPr>
          <p:nvPr/>
        </p:nvCxnSpPr>
        <p:spPr>
          <a:xfrm>
            <a:off x="13146954" y="5245869"/>
            <a:ext cx="429718"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FEF4256-27DA-81C9-611C-B197EF444E44}"/>
                  </a:ext>
                </a:extLst>
              </p:cNvPr>
              <p:cNvSpPr txBox="1"/>
              <p:nvPr/>
            </p:nvSpPr>
            <p:spPr>
              <a:xfrm>
                <a:off x="3752599" y="5553645"/>
                <a:ext cx="3531142" cy="461665"/>
              </a:xfrm>
              <a:prstGeom prst="rect">
                <a:avLst/>
              </a:prstGeom>
              <a:noFill/>
            </p:spPr>
            <p:txBody>
              <a:bodyPr wrap="square">
                <a:spAutoFit/>
              </a:bodyPr>
              <a:lstStyle/>
              <a:p>
                <a:r>
                  <a:rPr lang="en-GB" sz="2400" b="1" dirty="0"/>
                  <a:t>Bandwidth </a:t>
                </a:r>
                <a14:m>
                  <m:oMath xmlns:m="http://schemas.openxmlformats.org/officeDocument/2006/math">
                    <m:r>
                      <a:rPr lang="en-GB" sz="2400" b="1">
                        <a:latin typeface="Cambria Math" panose="02040503050406030204" pitchFamily="18" charset="0"/>
                      </a:rPr>
                      <m:t>≈</m:t>
                    </m:r>
                    <m:r>
                      <a:rPr lang="en-GB" sz="2400" b="1" i="1">
                        <a:latin typeface="Cambria Math" panose="02040503050406030204" pitchFamily="18" charset="0"/>
                      </a:rPr>
                      <m:t>𝟏𝟎𝟎</m:t>
                    </m:r>
                    <m:r>
                      <a:rPr lang="en-GB" sz="2400" b="1">
                        <a:latin typeface="Cambria Math" panose="02040503050406030204" pitchFamily="18" charset="0"/>
                      </a:rPr>
                      <m:t> </m:t>
                    </m:r>
                    <m:r>
                      <a:rPr lang="en-GB" sz="2400" b="1" i="1">
                        <a:latin typeface="Cambria Math" panose="02040503050406030204" pitchFamily="18" charset="0"/>
                      </a:rPr>
                      <m:t>𝑴𝑯𝒛</m:t>
                    </m:r>
                  </m:oMath>
                </a14:m>
                <a:endParaRPr lang="en-GB" sz="2400" b="1" dirty="0"/>
              </a:p>
            </p:txBody>
          </p:sp>
        </mc:Choice>
        <mc:Fallback xmlns="">
          <p:sp>
            <p:nvSpPr>
              <p:cNvPr id="26" name="TextBox 25">
                <a:extLst>
                  <a:ext uri="{FF2B5EF4-FFF2-40B4-BE49-F238E27FC236}">
                    <a16:creationId xmlns:a16="http://schemas.microsoft.com/office/drawing/2014/main" id="{7FEF4256-27DA-81C9-611C-B197EF444E44}"/>
                  </a:ext>
                </a:extLst>
              </p:cNvPr>
              <p:cNvSpPr txBox="1">
                <a:spLocks noRot="1" noChangeAspect="1" noMove="1" noResize="1" noEditPoints="1" noAdjustHandles="1" noChangeArrowheads="1" noChangeShapeType="1" noTextEdit="1"/>
              </p:cNvSpPr>
              <p:nvPr/>
            </p:nvSpPr>
            <p:spPr>
              <a:xfrm>
                <a:off x="3752599" y="5553645"/>
                <a:ext cx="3531142" cy="461665"/>
              </a:xfrm>
              <a:prstGeom prst="rect">
                <a:avLst/>
              </a:prstGeom>
              <a:blipFill>
                <a:blip r:embed="rId12"/>
                <a:stretch>
                  <a:fillRect l="-2763" t="-10526" b="-28947"/>
                </a:stretch>
              </a:blipFill>
            </p:spPr>
            <p:txBody>
              <a:bodyPr/>
              <a:lstStyle/>
              <a:p>
                <a:r>
                  <a:rPr lang="en-GB">
                    <a:noFill/>
                  </a:rPr>
                  <a:t> </a:t>
                </a:r>
              </a:p>
            </p:txBody>
          </p:sp>
        </mc:Fallback>
      </mc:AlternateContent>
      <p:pic>
        <p:nvPicPr>
          <p:cNvPr id="6" name="Picture 5" descr="A white circle with a black line in it&#10;&#10;Description automatically generated">
            <a:extLst>
              <a:ext uri="{FF2B5EF4-FFF2-40B4-BE49-F238E27FC236}">
                <a16:creationId xmlns:a16="http://schemas.microsoft.com/office/drawing/2014/main" id="{D2863BFA-F3A7-66C1-F219-3BF6C41C6CE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49187" y="4649817"/>
            <a:ext cx="668328" cy="596052"/>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5CEF2EA-209D-77BD-81BD-D657D9CAE7D4}"/>
                  </a:ext>
                </a:extLst>
              </p:cNvPr>
              <p:cNvSpPr txBox="1"/>
              <p:nvPr/>
            </p:nvSpPr>
            <p:spPr>
              <a:xfrm>
                <a:off x="5517515" y="4772674"/>
                <a:ext cx="2163862" cy="412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ea typeface="Cambria Math" panose="02040503050406030204" pitchFamily="18" charset="0"/>
                        </a:rPr>
                        <m:t>𝐼</m:t>
                      </m:r>
                      <m:r>
                        <a:rPr lang="en-GB" sz="2400" b="0" i="1" smtClean="0">
                          <a:latin typeface="Cambria Math" panose="02040503050406030204" pitchFamily="18" charset="0"/>
                          <a:ea typeface="Cambria Math" panose="02040503050406030204" pitchFamily="18" charset="0"/>
                        </a:rPr>
                        <m:t>=∝</m:t>
                      </m:r>
                      <m:rad>
                        <m:radPr>
                          <m:degHide m:val="on"/>
                          <m:ctrlPr>
                            <a:rPr lang="en-GB" sz="2400" i="1">
                              <a:latin typeface="Cambria Math" panose="02040503050406030204" pitchFamily="18" charset="0"/>
                            </a:rPr>
                          </m:ctrlPr>
                        </m:radPr>
                        <m:deg/>
                        <m:e>
                          <m:r>
                            <a:rPr lang="en-GB" sz="2400" i="1">
                              <a:latin typeface="Cambria Math" panose="02040503050406030204" pitchFamily="18" charset="0"/>
                            </a:rPr>
                            <m:t>2</m:t>
                          </m:r>
                        </m:e>
                      </m:rad>
                      <m:d>
                        <m:dPr>
                          <m:begChr m:val="|"/>
                          <m:endChr m:val="|"/>
                          <m:ctrlPr>
                            <a:rPr lang="en-GB" sz="2400" i="1">
                              <a:latin typeface="Cambria Math" panose="02040503050406030204" pitchFamily="18" charset="0"/>
                              <a:ea typeface="Cambria Math" panose="02040503050406030204" pitchFamily="18" charset="0"/>
                            </a:rPr>
                          </m:ctrlPr>
                        </m:dPr>
                        <m:e>
                          <m:sSub>
                            <m:sSubPr>
                              <m:ctrlPr>
                                <a:rPr lang="en-GB" sz="2400" i="1">
                                  <a:latin typeface="Cambria Math" panose="02040503050406030204" pitchFamily="18" charset="0"/>
                                </a:rPr>
                              </m:ctrlPr>
                            </m:sSubPr>
                            <m:e>
                              <m:r>
                                <m:rPr>
                                  <m:sty m:val="p"/>
                                </m:rPr>
                                <a:rPr lang="el-GR" sz="2400" i="1">
                                  <a:latin typeface="Cambria Math" panose="02040503050406030204" pitchFamily="18" charset="0"/>
                                </a:rPr>
                                <m:t>α</m:t>
                              </m:r>
                            </m:e>
                            <m:sub>
                              <m:r>
                                <a:rPr lang="en-GB" sz="2400" i="1">
                                  <a:latin typeface="Cambria Math" panose="02040503050406030204" pitchFamily="18" charset="0"/>
                                </a:rPr>
                                <m:t>𝐿𝑂</m:t>
                              </m:r>
                            </m:sub>
                          </m:sSub>
                        </m:e>
                      </m:d>
                      <m:sSub>
                        <m:sSubPr>
                          <m:ctrlPr>
                            <a:rPr lang="en-GB" sz="2400" i="1">
                              <a:latin typeface="Cambria Math" panose="02040503050406030204" pitchFamily="18" charset="0"/>
                            </a:rPr>
                          </m:ctrlPr>
                        </m:sSubPr>
                        <m:e>
                          <m:acc>
                            <m:accPr>
                              <m:chr m:val="̂"/>
                              <m:ctrlPr>
                                <a:rPr lang="en-GB" sz="2400" i="1">
                                  <a:latin typeface="Cambria Math" panose="02040503050406030204" pitchFamily="18" charset="0"/>
                                </a:rPr>
                              </m:ctrlPr>
                            </m:accPr>
                            <m:e>
                              <m:r>
                                <a:rPr lang="en-GB" sz="2400" b="0" i="1" smtClean="0">
                                  <a:latin typeface="Cambria Math" panose="02040503050406030204" pitchFamily="18" charset="0"/>
                                </a:rPr>
                                <m:t>𝑞</m:t>
                              </m:r>
                            </m:e>
                          </m:acc>
                        </m:e>
                        <m:sub>
                          <m:r>
                            <m:rPr>
                              <m:sty m:val="p"/>
                            </m:rPr>
                            <a:rPr lang="el-GR" sz="2400" i="1">
                              <a:latin typeface="Cambria Math" panose="02040503050406030204" pitchFamily="18" charset="0"/>
                            </a:rPr>
                            <m:t>θ</m:t>
                          </m:r>
                        </m:sub>
                      </m:sSub>
                    </m:oMath>
                  </m:oMathPara>
                </a14:m>
                <a:endParaRPr lang="en-GB" sz="2000" dirty="0"/>
              </a:p>
            </p:txBody>
          </p:sp>
        </mc:Choice>
        <mc:Fallback xmlns="">
          <p:sp>
            <p:nvSpPr>
              <p:cNvPr id="8" name="TextBox 7">
                <a:extLst>
                  <a:ext uri="{FF2B5EF4-FFF2-40B4-BE49-F238E27FC236}">
                    <a16:creationId xmlns:a16="http://schemas.microsoft.com/office/drawing/2014/main" id="{45CEF2EA-209D-77BD-81BD-D657D9CAE7D4}"/>
                  </a:ext>
                </a:extLst>
              </p:cNvPr>
              <p:cNvSpPr txBox="1">
                <a:spLocks noRot="1" noChangeAspect="1" noMove="1" noResize="1" noEditPoints="1" noAdjustHandles="1" noChangeArrowheads="1" noChangeShapeType="1" noTextEdit="1"/>
              </p:cNvSpPr>
              <p:nvPr/>
            </p:nvSpPr>
            <p:spPr>
              <a:xfrm>
                <a:off x="5517515" y="4772674"/>
                <a:ext cx="2163862" cy="412870"/>
              </a:xfrm>
              <a:prstGeom prst="rect">
                <a:avLst/>
              </a:prstGeom>
              <a:blipFill>
                <a:blip r:embed="rId1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556401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BA8A0-2126-E57F-1A87-857848FA9A3A}"/>
            </a:ext>
          </a:extLst>
        </p:cNvPr>
        <p:cNvGrpSpPr/>
        <p:nvPr/>
      </p:nvGrpSpPr>
      <p:grpSpPr>
        <a:xfrm>
          <a:off x="0" y="0"/>
          <a:ext cx="0" cy="0"/>
          <a:chOff x="0" y="0"/>
          <a:chExt cx="0" cy="0"/>
        </a:xfrm>
      </p:grpSpPr>
      <p:pic>
        <p:nvPicPr>
          <p:cNvPr id="2" name="Picture 1" descr="A diagram of a curve&#10;&#10;AI-generated content may be incorrect.">
            <a:extLst>
              <a:ext uri="{FF2B5EF4-FFF2-40B4-BE49-F238E27FC236}">
                <a16:creationId xmlns:a16="http://schemas.microsoft.com/office/drawing/2014/main" id="{319D39C3-5067-4570-0DEA-50D6BAA440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2" y="4785210"/>
            <a:ext cx="8458198" cy="5311290"/>
          </a:xfrm>
          <a:prstGeom prst="rect">
            <a:avLst/>
          </a:prstGeom>
        </p:spPr>
      </p:pic>
      <p:sp>
        <p:nvSpPr>
          <p:cNvPr id="102" name="TextBox 101">
            <a:extLst>
              <a:ext uri="{FF2B5EF4-FFF2-40B4-BE49-F238E27FC236}">
                <a16:creationId xmlns:a16="http://schemas.microsoft.com/office/drawing/2014/main" id="{970D1EA4-73E7-9684-F44D-9BB8BE8D2092}"/>
              </a:ext>
            </a:extLst>
          </p:cNvPr>
          <p:cNvSpPr txBox="1"/>
          <p:nvPr/>
        </p:nvSpPr>
        <p:spPr>
          <a:xfrm>
            <a:off x="17421609" y="9485787"/>
            <a:ext cx="679357" cy="584775"/>
          </a:xfrm>
          <a:prstGeom prst="rect">
            <a:avLst/>
          </a:prstGeom>
          <a:noFill/>
        </p:spPr>
        <p:txBody>
          <a:bodyPr wrap="square" rtlCol="0">
            <a:spAutoFit/>
          </a:bodyPr>
          <a:lstStyle/>
          <a:p>
            <a:r>
              <a:rPr lang="en-GB" sz="3200" dirty="0"/>
              <a:t>10</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38BB01D-B29D-D6C1-89A2-00C4C2B7B679}"/>
                  </a:ext>
                </a:extLst>
              </p:cNvPr>
              <p:cNvSpPr txBox="1"/>
              <p:nvPr/>
            </p:nvSpPr>
            <p:spPr>
              <a:xfrm>
                <a:off x="9602038" y="1530118"/>
                <a:ext cx="7751668" cy="2228880"/>
              </a:xfrm>
              <a:prstGeom prst="rect">
                <a:avLst/>
              </a:prstGeom>
              <a:noFill/>
            </p:spPr>
            <p:txBody>
              <a:bodyPr wrap="square">
                <a:spAutoFit/>
              </a:bodyPr>
              <a:lstStyle/>
              <a:p>
                <a:pPr>
                  <a:lnSpc>
                    <a:spcPct val="150000"/>
                  </a:lnSpc>
                </a:pPr>
                <a:r>
                  <a:rPr lang="en-GB" sz="3200" dirty="0"/>
                  <a:t>- Squeezing level of </a:t>
                </a:r>
                <a14:m>
                  <m:oMath xmlns:m="http://schemas.openxmlformats.org/officeDocument/2006/math">
                    <m:r>
                      <m:rPr>
                        <m:nor/>
                      </m:rPr>
                      <a:rPr lang="en-GB" sz="3200" b="1" dirty="0">
                        <a:solidFill>
                          <a:srgbClr val="C00000"/>
                        </a:solidFill>
                      </a:rPr>
                      <m:t>−</m:t>
                    </m:r>
                    <m:r>
                      <m:rPr>
                        <m:nor/>
                      </m:rPr>
                      <a:rPr lang="en-GB" sz="3200" b="1" dirty="0">
                        <a:solidFill>
                          <a:srgbClr val="C00000"/>
                        </a:solidFill>
                      </a:rPr>
                      <m:t>1.57 </m:t>
                    </m:r>
                    <m:r>
                      <m:rPr>
                        <m:nor/>
                      </m:rPr>
                      <a:rPr lang="en-GB" sz="3200" b="1" dirty="0">
                        <a:solidFill>
                          <a:srgbClr val="C00000"/>
                        </a:solidFill>
                      </a:rPr>
                      <m:t>dB</m:t>
                    </m:r>
                    <m:r>
                      <m:rPr>
                        <m:nor/>
                      </m:rPr>
                      <a:rPr lang="en-GB" sz="3200" b="1" i="0" dirty="0" smtClean="0">
                        <a:solidFill>
                          <a:srgbClr val="C00000"/>
                        </a:solidFill>
                      </a:rPr>
                      <m:t> </m:t>
                    </m:r>
                    <m:r>
                      <a:rPr lang="en-GB" sz="3200" b="1" i="1" dirty="0" smtClean="0">
                        <a:solidFill>
                          <a:srgbClr val="C00000"/>
                        </a:solidFill>
                        <a:latin typeface="Cambria Math" panose="02040503050406030204" pitchFamily="18" charset="0"/>
                        <a:ea typeface="Cambria Math" panose="02040503050406030204" pitchFamily="18" charset="0"/>
                      </a:rPr>
                      <m:t>±</m:t>
                    </m:r>
                    <m:r>
                      <a:rPr lang="en-GB" sz="3200" b="1" i="1" dirty="0" smtClean="0">
                        <a:solidFill>
                          <a:srgbClr val="C00000"/>
                        </a:solidFill>
                        <a:latin typeface="Cambria Math" panose="02040503050406030204" pitchFamily="18" charset="0"/>
                        <a:ea typeface="Cambria Math" panose="02040503050406030204" pitchFamily="18" charset="0"/>
                      </a:rPr>
                      <m:t>𝟎</m:t>
                    </m:r>
                    <m:r>
                      <a:rPr lang="en-GB" sz="3200" b="1" i="1" dirty="0" smtClean="0">
                        <a:solidFill>
                          <a:srgbClr val="C00000"/>
                        </a:solidFill>
                        <a:latin typeface="Cambria Math" panose="02040503050406030204" pitchFamily="18" charset="0"/>
                        <a:ea typeface="Cambria Math" panose="02040503050406030204" pitchFamily="18" charset="0"/>
                      </a:rPr>
                      <m:t>.</m:t>
                    </m:r>
                    <m:r>
                      <a:rPr lang="en-GB" sz="3200" b="1" i="1" dirty="0" smtClean="0">
                        <a:solidFill>
                          <a:srgbClr val="C00000"/>
                        </a:solidFill>
                        <a:latin typeface="Cambria Math" panose="02040503050406030204" pitchFamily="18" charset="0"/>
                        <a:ea typeface="Cambria Math" panose="02040503050406030204" pitchFamily="18" charset="0"/>
                      </a:rPr>
                      <m:t>𝟎𝟓</m:t>
                    </m:r>
                  </m:oMath>
                </a14:m>
                <a:endParaRPr lang="en-GB" sz="3200" b="1" dirty="0">
                  <a:solidFill>
                    <a:srgbClr val="C00000"/>
                  </a:solidFill>
                </a:endParaRPr>
              </a:p>
              <a:p>
                <a:pPr>
                  <a:lnSpc>
                    <a:spcPct val="150000"/>
                  </a:lnSpc>
                </a:pPr>
                <a:r>
                  <a:rPr lang="en-GB" sz="3200" dirty="0"/>
                  <a:t>- Anti-squeezing level of </a:t>
                </a:r>
                <a14:m>
                  <m:oMath xmlns:m="http://schemas.openxmlformats.org/officeDocument/2006/math">
                    <m:r>
                      <m:rPr>
                        <m:nor/>
                      </m:rPr>
                      <a:rPr lang="en-GB" sz="3200" b="1" i="0" dirty="0" smtClean="0">
                        <a:solidFill>
                          <a:srgbClr val="C00000"/>
                        </a:solidFill>
                      </a:rPr>
                      <m:t>2.16 </m:t>
                    </m:r>
                    <m:r>
                      <m:rPr>
                        <m:nor/>
                      </m:rPr>
                      <a:rPr lang="en-GB" sz="3200" b="1" dirty="0">
                        <a:solidFill>
                          <a:srgbClr val="C00000"/>
                        </a:solidFill>
                      </a:rPr>
                      <m:t>dB</m:t>
                    </m:r>
                    <m:r>
                      <m:rPr>
                        <m:nor/>
                      </m:rPr>
                      <a:rPr lang="en-GB" sz="3200" b="1" dirty="0">
                        <a:solidFill>
                          <a:srgbClr val="C00000"/>
                        </a:solidFill>
                      </a:rPr>
                      <m:t> </m:t>
                    </m:r>
                    <m:r>
                      <a:rPr lang="en-GB" sz="3200" b="1" i="1" dirty="0">
                        <a:solidFill>
                          <a:srgbClr val="C00000"/>
                        </a:solidFill>
                        <a:latin typeface="Cambria Math" panose="02040503050406030204" pitchFamily="18" charset="0"/>
                        <a:ea typeface="Cambria Math" panose="02040503050406030204" pitchFamily="18" charset="0"/>
                      </a:rPr>
                      <m:t>±</m:t>
                    </m:r>
                    <m:r>
                      <a:rPr lang="en-GB" sz="3200" b="1" i="1" dirty="0">
                        <a:solidFill>
                          <a:srgbClr val="C00000"/>
                        </a:solidFill>
                        <a:latin typeface="Cambria Math" panose="02040503050406030204" pitchFamily="18" charset="0"/>
                        <a:ea typeface="Cambria Math" panose="02040503050406030204" pitchFamily="18" charset="0"/>
                      </a:rPr>
                      <m:t>𝟎</m:t>
                    </m:r>
                    <m:r>
                      <a:rPr lang="en-GB" sz="3200" b="1" i="1" dirty="0">
                        <a:solidFill>
                          <a:srgbClr val="C00000"/>
                        </a:solidFill>
                        <a:latin typeface="Cambria Math" panose="02040503050406030204" pitchFamily="18" charset="0"/>
                        <a:ea typeface="Cambria Math" panose="02040503050406030204" pitchFamily="18" charset="0"/>
                      </a:rPr>
                      <m:t>.</m:t>
                    </m:r>
                    <m:r>
                      <a:rPr lang="en-GB" sz="3200" b="1" i="1" dirty="0">
                        <a:solidFill>
                          <a:srgbClr val="C00000"/>
                        </a:solidFill>
                        <a:latin typeface="Cambria Math" panose="02040503050406030204" pitchFamily="18" charset="0"/>
                        <a:ea typeface="Cambria Math" panose="02040503050406030204" pitchFamily="18" charset="0"/>
                      </a:rPr>
                      <m:t>𝟎𝟕</m:t>
                    </m:r>
                  </m:oMath>
                </a14:m>
                <a:endParaRPr lang="en-GB" sz="3200" b="1" dirty="0">
                  <a:solidFill>
                    <a:srgbClr val="C00000"/>
                  </a:solidFill>
                  <a:ea typeface="Cambria Math" panose="02040503050406030204" pitchFamily="18" charset="0"/>
                </a:endParaRPr>
              </a:p>
              <a:p>
                <a:pPr marL="457200" indent="-457200">
                  <a:lnSpc>
                    <a:spcPct val="150000"/>
                  </a:lnSpc>
                  <a:buFontTx/>
                  <a:buChar char="-"/>
                </a:pPr>
                <a14:m>
                  <m:oMath xmlns:m="http://schemas.openxmlformats.org/officeDocument/2006/math">
                    <m:r>
                      <a:rPr lang="en-GB" sz="3200" b="0" i="1" dirty="0" smtClean="0">
                        <a:latin typeface="Cambria Math" panose="02040503050406030204" pitchFamily="18" charset="0"/>
                        <a:ea typeface="Cambria Math" panose="02040503050406030204" pitchFamily="18" charset="0"/>
                      </a:rPr>
                      <m:t>𝛼</m:t>
                    </m:r>
                    <m:r>
                      <a:rPr lang="en-GB" sz="3200" b="0" i="1" dirty="0" smtClean="0">
                        <a:latin typeface="Cambria Math" panose="02040503050406030204" pitchFamily="18" charset="0"/>
                      </a:rPr>
                      <m:t>=</m:t>
                    </m:r>
                    <m:r>
                      <a:rPr lang="en-GB" sz="3200" b="0" i="1" dirty="0" smtClean="0">
                        <a:latin typeface="Cambria Math" panose="02040503050406030204" pitchFamily="18" charset="0"/>
                      </a:rPr>
                      <m:t>42</m:t>
                    </m:r>
                    <m:r>
                      <a:rPr lang="en-GB" sz="3200" i="1" dirty="0">
                        <a:latin typeface="Cambria Math" panose="02040503050406030204" pitchFamily="18" charset="0"/>
                      </a:rPr>
                      <m:t>%</m:t>
                    </m:r>
                    <m:sSup>
                      <m:sSupPr>
                        <m:ctrlPr>
                          <a:rPr lang="en-GB" sz="3200" i="1" dirty="0" smtClean="0">
                            <a:latin typeface="Cambria Math" panose="02040503050406030204" pitchFamily="18" charset="0"/>
                          </a:rPr>
                        </m:ctrlPr>
                      </m:sSupPr>
                      <m:e>
                        <m:r>
                          <a:rPr lang="en-GB" sz="3200" b="0" i="1" dirty="0" smtClean="0">
                            <a:latin typeface="Cambria Math" panose="02040503050406030204" pitchFamily="18" charset="0"/>
                          </a:rPr>
                          <m:t>𝑊</m:t>
                        </m:r>
                      </m:e>
                      <m:sup>
                        <m:r>
                          <a:rPr lang="en-GB" sz="3200" b="0" i="1" dirty="0" smtClean="0">
                            <a:latin typeface="Cambria Math" panose="02040503050406030204" pitchFamily="18" charset="0"/>
                          </a:rPr>
                          <m:t>−</m:t>
                        </m:r>
                        <m:r>
                          <a:rPr lang="en-GB" sz="3200" b="0" i="1" dirty="0" smtClean="0">
                            <a:latin typeface="Cambria Math" panose="02040503050406030204" pitchFamily="18" charset="0"/>
                          </a:rPr>
                          <m:t>1</m:t>
                        </m:r>
                      </m:sup>
                    </m:sSup>
                    <m:r>
                      <a:rPr lang="en-GB" sz="3200" b="0" i="1" dirty="0" smtClean="0">
                        <a:latin typeface="Cambria Math" panose="02040503050406030204" pitchFamily="18" charset="0"/>
                      </a:rPr>
                      <m:t> , </m:t>
                    </m:r>
                    <m:r>
                      <a:rPr lang="en-GB" sz="3200" b="0" i="1" dirty="0" smtClean="0">
                        <a:latin typeface="Cambria Math" panose="02040503050406030204" pitchFamily="18" charset="0"/>
                      </a:rPr>
                      <m:t>𝑙𝑜𝑠𝑠𝑒𝑠</m:t>
                    </m:r>
                    <m:r>
                      <a:rPr lang="en-GB" sz="3200" b="0" i="1" dirty="0" smtClean="0">
                        <a:latin typeface="Cambria Math" panose="02040503050406030204" pitchFamily="18" charset="0"/>
                      </a:rPr>
                      <m:t> </m:t>
                    </m:r>
                    <m:r>
                      <a:rPr lang="el-GR" sz="3200" i="1" dirty="0">
                        <a:latin typeface="Cambria Math" panose="02040503050406030204" pitchFamily="18" charset="0"/>
                      </a:rPr>
                      <m:t>𝜂</m:t>
                    </m:r>
                    <m:r>
                      <a:rPr lang="en-GB" sz="3200" b="0" i="1" dirty="0" smtClean="0">
                        <a:latin typeface="Cambria Math" panose="02040503050406030204" pitchFamily="18" charset="0"/>
                      </a:rPr>
                      <m:t>=</m:t>
                    </m:r>
                    <m:r>
                      <a:rPr lang="en-GB" sz="3200" b="0" i="1" dirty="0" smtClean="0">
                        <a:latin typeface="Cambria Math" panose="02040503050406030204" pitchFamily="18" charset="0"/>
                      </a:rPr>
                      <m:t>35</m:t>
                    </m:r>
                    <m:r>
                      <a:rPr lang="en-GB" sz="3200" b="0" i="1" dirty="0" smtClean="0">
                        <a:latin typeface="Cambria Math" panose="02040503050406030204" pitchFamily="18" charset="0"/>
                      </a:rPr>
                      <m:t>%</m:t>
                    </m:r>
                  </m:oMath>
                </a14:m>
                <a:endParaRPr lang="en-GB" sz="3200" dirty="0"/>
              </a:p>
            </p:txBody>
          </p:sp>
        </mc:Choice>
        <mc:Fallback xmlns="">
          <p:sp>
            <p:nvSpPr>
              <p:cNvPr id="7" name="TextBox 6">
                <a:extLst>
                  <a:ext uri="{FF2B5EF4-FFF2-40B4-BE49-F238E27FC236}">
                    <a16:creationId xmlns:a16="http://schemas.microsoft.com/office/drawing/2014/main" id="{838BB01D-B29D-D6C1-89A2-00C4C2B7B679}"/>
                  </a:ext>
                </a:extLst>
              </p:cNvPr>
              <p:cNvSpPr txBox="1">
                <a:spLocks noRot="1" noChangeAspect="1" noMove="1" noResize="1" noEditPoints="1" noAdjustHandles="1" noChangeArrowheads="1" noChangeShapeType="1" noTextEdit="1"/>
              </p:cNvSpPr>
              <p:nvPr/>
            </p:nvSpPr>
            <p:spPr>
              <a:xfrm>
                <a:off x="9602038" y="1530118"/>
                <a:ext cx="7751668" cy="2228880"/>
              </a:xfrm>
              <a:prstGeom prst="rect">
                <a:avLst/>
              </a:prstGeom>
              <a:blipFill>
                <a:blip r:embed="rId4"/>
                <a:stretch>
                  <a:fillRect l="-196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8E78EC4-B086-BFD9-2C33-AA47DC14C750}"/>
                  </a:ext>
                </a:extLst>
              </p:cNvPr>
              <p:cNvSpPr txBox="1"/>
              <p:nvPr/>
            </p:nvSpPr>
            <p:spPr>
              <a:xfrm>
                <a:off x="2133600" y="7277100"/>
                <a:ext cx="6076945" cy="682944"/>
              </a:xfrm>
              <a:prstGeom prst="rect">
                <a:avLst/>
              </a:prstGeom>
              <a:noFill/>
              <a:ln w="28575">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GB" sz="3200" i="1" smtClean="0">
                          <a:solidFill>
                            <a:schemeClr val="tx1"/>
                          </a:solidFill>
                          <a:latin typeface="Cambria Math" panose="02040503050406030204" pitchFamily="18" charset="0"/>
                        </a:rPr>
                        <m:t>𝛥</m:t>
                      </m:r>
                      <m:sSup>
                        <m:sSupPr>
                          <m:ctrlPr>
                            <a:rPr lang="en-GB" sz="3200" i="1">
                              <a:solidFill>
                                <a:schemeClr val="tx1"/>
                              </a:solidFill>
                              <a:latin typeface="Cambria Math" panose="02040503050406030204" pitchFamily="18" charset="0"/>
                            </a:rPr>
                          </m:ctrlPr>
                        </m:sSupPr>
                        <m:e>
                          <m:acc>
                            <m:accPr>
                              <m:chr m:val="̂"/>
                              <m:ctrlPr>
                                <a:rPr lang="en-GB" sz="3200" i="1">
                                  <a:solidFill>
                                    <a:schemeClr val="tx1"/>
                                  </a:solidFill>
                                  <a:latin typeface="Cambria Math" panose="02040503050406030204" pitchFamily="18" charset="0"/>
                                </a:rPr>
                              </m:ctrlPr>
                            </m:accPr>
                            <m:e>
                              <m:r>
                                <a:rPr lang="en-GB" sz="3200" i="1">
                                  <a:solidFill>
                                    <a:schemeClr val="tx1"/>
                                  </a:solidFill>
                                  <a:latin typeface="Cambria Math" panose="02040503050406030204" pitchFamily="18" charset="0"/>
                                </a:rPr>
                                <m:t>𝑞</m:t>
                              </m:r>
                            </m:e>
                          </m:acc>
                        </m:e>
                        <m:sup>
                          <m:r>
                            <a:rPr lang="en-GB" sz="3200" i="1">
                              <a:solidFill>
                                <a:schemeClr val="tx1"/>
                              </a:solidFill>
                              <a:latin typeface="Cambria Math" panose="02040503050406030204" pitchFamily="18" charset="0"/>
                            </a:rPr>
                            <m:t>2</m:t>
                          </m:r>
                        </m:sup>
                      </m:sSup>
                      <m:r>
                        <a:rPr lang="en-GB" sz="3200" i="1">
                          <a:solidFill>
                            <a:schemeClr val="tx1"/>
                          </a:solidFill>
                          <a:latin typeface="Cambria Math" panose="02040503050406030204" pitchFamily="18" charset="0"/>
                        </a:rPr>
                        <m:t>= </m:t>
                      </m:r>
                      <m:r>
                        <a:rPr lang="en-GB" sz="3200" i="1">
                          <a:solidFill>
                            <a:schemeClr val="tx1"/>
                          </a:solidFill>
                          <a:latin typeface="Cambria Math" panose="02040503050406030204" pitchFamily="18" charset="0"/>
                        </a:rPr>
                        <m:t>𝜂</m:t>
                      </m:r>
                      <m:r>
                        <a:rPr lang="en-GB" sz="3200" i="1">
                          <a:solidFill>
                            <a:schemeClr val="tx1"/>
                          </a:solidFill>
                          <a:latin typeface="Cambria Math" panose="02040503050406030204" pitchFamily="18" charset="0"/>
                        </a:rPr>
                        <m:t>+</m:t>
                      </m:r>
                      <m:d>
                        <m:dPr>
                          <m:ctrlPr>
                            <a:rPr lang="en-GB" sz="3200" i="1">
                              <a:solidFill>
                                <a:schemeClr val="tx1"/>
                              </a:solidFill>
                              <a:latin typeface="Cambria Math" panose="02040503050406030204" pitchFamily="18" charset="0"/>
                            </a:rPr>
                          </m:ctrlPr>
                        </m:dPr>
                        <m:e>
                          <m:r>
                            <a:rPr lang="en-GB" sz="3200" i="1">
                              <a:solidFill>
                                <a:schemeClr val="tx1"/>
                              </a:solidFill>
                              <a:latin typeface="Cambria Math" panose="02040503050406030204" pitchFamily="18" charset="0"/>
                            </a:rPr>
                            <m:t>1</m:t>
                          </m:r>
                          <m:r>
                            <a:rPr lang="en-GB" sz="3200" i="1">
                              <a:solidFill>
                                <a:schemeClr val="tx1"/>
                              </a:solidFill>
                              <a:latin typeface="Cambria Math" panose="02040503050406030204" pitchFamily="18" charset="0"/>
                            </a:rPr>
                            <m:t>− </m:t>
                          </m:r>
                          <m:r>
                            <a:rPr lang="en-GB" sz="3200" i="1">
                              <a:solidFill>
                                <a:schemeClr val="tx1"/>
                              </a:solidFill>
                              <a:latin typeface="Cambria Math" panose="02040503050406030204" pitchFamily="18" charset="0"/>
                            </a:rPr>
                            <m:t>𝜂</m:t>
                          </m:r>
                        </m:e>
                      </m:d>
                      <m:sSup>
                        <m:sSupPr>
                          <m:ctrlPr>
                            <a:rPr lang="en-GB" sz="3200" i="1">
                              <a:solidFill>
                                <a:schemeClr val="tx1"/>
                              </a:solidFill>
                              <a:latin typeface="Cambria Math" panose="02040503050406030204" pitchFamily="18" charset="0"/>
                            </a:rPr>
                          </m:ctrlPr>
                        </m:sSupPr>
                        <m:e>
                          <m:r>
                            <a:rPr lang="en-GB" sz="3200" i="1">
                              <a:solidFill>
                                <a:schemeClr val="tx1"/>
                              </a:solidFill>
                              <a:latin typeface="Cambria Math" panose="02040503050406030204" pitchFamily="18" charset="0"/>
                            </a:rPr>
                            <m:t>𝑒</m:t>
                          </m:r>
                        </m:e>
                        <m:sup>
                          <m:r>
                            <a:rPr lang="en-GB" sz="3200" i="1">
                              <a:solidFill>
                                <a:schemeClr val="tx1"/>
                              </a:solidFill>
                              <a:latin typeface="Cambria Math" panose="02040503050406030204" pitchFamily="18" charset="0"/>
                            </a:rPr>
                            <m:t>±</m:t>
                          </m:r>
                          <m:r>
                            <a:rPr lang="en-GB" sz="3200" i="1">
                              <a:solidFill>
                                <a:schemeClr val="tx1"/>
                              </a:solidFill>
                              <a:latin typeface="Cambria Math" panose="02040503050406030204" pitchFamily="18" charset="0"/>
                            </a:rPr>
                            <m:t>2</m:t>
                          </m:r>
                          <m:rad>
                            <m:radPr>
                              <m:degHide m:val="on"/>
                              <m:ctrlPr>
                                <a:rPr lang="en-GB" sz="3200" i="1">
                                  <a:solidFill>
                                    <a:schemeClr val="tx1"/>
                                  </a:solidFill>
                                  <a:latin typeface="Cambria Math" panose="02040503050406030204" pitchFamily="18" charset="0"/>
                                </a:rPr>
                              </m:ctrlPr>
                            </m:radPr>
                            <m:deg/>
                            <m:e>
                              <m:r>
                                <a:rPr lang="en-GB" sz="3200" i="1">
                                  <a:solidFill>
                                    <a:schemeClr val="tx1"/>
                                  </a:solidFill>
                                  <a:latin typeface="Cambria Math" panose="02040503050406030204" pitchFamily="18" charset="0"/>
                                </a:rPr>
                                <m:t>𝛼</m:t>
                              </m:r>
                              <m:sSub>
                                <m:sSubPr>
                                  <m:ctrlPr>
                                    <a:rPr lang="en-GB" sz="3200" i="1">
                                      <a:solidFill>
                                        <a:schemeClr val="tx1"/>
                                      </a:solidFill>
                                      <a:latin typeface="Cambria Math" panose="02040503050406030204" pitchFamily="18" charset="0"/>
                                    </a:rPr>
                                  </m:ctrlPr>
                                </m:sSubPr>
                                <m:e>
                                  <m:r>
                                    <a:rPr lang="en-GB" sz="3200" i="1">
                                      <a:solidFill>
                                        <a:schemeClr val="tx1"/>
                                      </a:solidFill>
                                      <a:latin typeface="Cambria Math" panose="02040503050406030204" pitchFamily="18" charset="0"/>
                                    </a:rPr>
                                    <m:t>𝐼</m:t>
                                  </m:r>
                                </m:e>
                                <m:sub>
                                  <m:r>
                                    <a:rPr lang="en-GB" sz="3200" i="1">
                                      <a:solidFill>
                                        <a:schemeClr val="tx1"/>
                                      </a:solidFill>
                                      <a:latin typeface="Cambria Math" panose="02040503050406030204" pitchFamily="18" charset="0"/>
                                    </a:rPr>
                                    <m:t>𝑝</m:t>
                                  </m:r>
                                </m:sub>
                              </m:sSub>
                            </m:e>
                          </m:rad>
                        </m:sup>
                      </m:sSup>
                    </m:oMath>
                  </m:oMathPara>
                </a14:m>
                <a:endParaRPr lang="en-GB" sz="3200" i="1" dirty="0">
                  <a:solidFill>
                    <a:srgbClr val="836967"/>
                  </a:solidFill>
                  <a:latin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38E78EC4-B086-BFD9-2C33-AA47DC14C750}"/>
                  </a:ext>
                </a:extLst>
              </p:cNvPr>
              <p:cNvSpPr txBox="1">
                <a:spLocks noRot="1" noChangeAspect="1" noMove="1" noResize="1" noEditPoints="1" noAdjustHandles="1" noChangeArrowheads="1" noChangeShapeType="1" noTextEdit="1"/>
              </p:cNvSpPr>
              <p:nvPr/>
            </p:nvSpPr>
            <p:spPr>
              <a:xfrm>
                <a:off x="2133600" y="7277100"/>
                <a:ext cx="6076945" cy="682944"/>
              </a:xfrm>
              <a:prstGeom prst="rect">
                <a:avLst/>
              </a:prstGeom>
              <a:blipFill>
                <a:blip r:embed="rId5"/>
                <a:stretch>
                  <a:fillRect/>
                </a:stretch>
              </a:blipFill>
              <a:ln w="28575">
                <a:noFill/>
              </a:ln>
            </p:spPr>
            <p:txBody>
              <a:bodyPr/>
              <a:lstStyle/>
              <a:p>
                <a:r>
                  <a:rPr lang="en-GB">
                    <a:noFill/>
                  </a:rPr>
                  <a:t> </a:t>
                </a:r>
              </a:p>
            </p:txBody>
          </p:sp>
        </mc:Fallback>
      </mc:AlternateContent>
      <p:sp>
        <p:nvSpPr>
          <p:cNvPr id="3" name="TextBox 2">
            <a:extLst>
              <a:ext uri="{FF2B5EF4-FFF2-40B4-BE49-F238E27FC236}">
                <a16:creationId xmlns:a16="http://schemas.microsoft.com/office/drawing/2014/main" id="{67003F18-A10F-A43E-6500-B66E675BFF28}"/>
              </a:ext>
            </a:extLst>
          </p:cNvPr>
          <p:cNvSpPr txBox="1"/>
          <p:nvPr/>
        </p:nvSpPr>
        <p:spPr>
          <a:xfrm>
            <a:off x="8210545" y="617490"/>
            <a:ext cx="9601202" cy="769441"/>
          </a:xfrm>
          <a:prstGeom prst="rect">
            <a:avLst/>
          </a:prstGeom>
          <a:noFill/>
        </p:spPr>
        <p:txBody>
          <a:bodyPr wrap="square">
            <a:spAutoFit/>
          </a:bodyPr>
          <a:lstStyle/>
          <a:p>
            <a:pPr lvl="0" algn="ctr">
              <a:spcBef>
                <a:spcPct val="0"/>
              </a:spcBef>
            </a:pPr>
            <a:r>
              <a:rPr lang="en-GB" sz="4400" dirty="0">
                <a:solidFill>
                  <a:srgbClr val="000000"/>
                </a:solidFill>
                <a:latin typeface="DM Sans Bold"/>
              </a:rPr>
              <a:t>Squeezing measurement</a:t>
            </a:r>
          </a:p>
        </p:txBody>
      </p:sp>
      <p:pic>
        <p:nvPicPr>
          <p:cNvPr id="10" name="Picture 9">
            <a:extLst>
              <a:ext uri="{FF2B5EF4-FFF2-40B4-BE49-F238E27FC236}">
                <a16:creationId xmlns:a16="http://schemas.microsoft.com/office/drawing/2014/main" id="{1999F5D0-F365-BADA-9586-CC91F52559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1" y="38100"/>
            <a:ext cx="8458197" cy="5311289"/>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11A9FFE-225A-A9AB-6E97-D11916BF336A}"/>
                  </a:ext>
                </a:extLst>
              </p:cNvPr>
              <p:cNvSpPr txBox="1"/>
              <p:nvPr/>
            </p:nvSpPr>
            <p:spPr>
              <a:xfrm>
                <a:off x="9447338" y="6960141"/>
                <a:ext cx="8077200" cy="3323987"/>
              </a:xfrm>
              <a:prstGeom prst="rect">
                <a:avLst/>
              </a:prstGeom>
              <a:noFill/>
            </p:spPr>
            <p:txBody>
              <a:bodyPr wrap="square" rtlCol="0">
                <a:spAutoFit/>
              </a:bodyPr>
              <a:lstStyle/>
              <a:p>
                <a:pPr marL="457200" indent="-457200">
                  <a:lnSpc>
                    <a:spcPct val="150000"/>
                  </a:lnSpc>
                  <a:buFontTx/>
                  <a:buChar char="-"/>
                </a:pPr>
                <a:r>
                  <a:rPr lang="en-GB" sz="3200" dirty="0"/>
                  <a:t>Non perfect spatial overlap </a:t>
                </a:r>
                <a:r>
                  <a:rPr lang="en-GB" sz="3200" dirty="0">
                    <a:sym typeface="Wingdings" panose="05000000000000000000" pitchFamily="2" charset="2"/>
                  </a:rPr>
                  <a:t></a:t>
                </a:r>
                <a:r>
                  <a:rPr lang="en-GB" sz="3200" dirty="0"/>
                  <a:t> Visibility 90 % </a:t>
                </a:r>
                <a:r>
                  <a:rPr lang="en-GB" sz="3200" dirty="0">
                    <a:sym typeface="Wingdings" panose="05000000000000000000" pitchFamily="2" charset="2"/>
                  </a:rPr>
                  <a:t></a:t>
                </a:r>
                <a:r>
                  <a:rPr lang="en-GB" sz="3200" dirty="0"/>
                  <a:t> </a:t>
                </a:r>
                <a14:m>
                  <m:oMath xmlns:m="http://schemas.openxmlformats.org/officeDocument/2006/math">
                    <m:r>
                      <a:rPr lang="en-GB" sz="3200" i="1" dirty="0">
                        <a:latin typeface="Cambria Math" panose="02040503050406030204" pitchFamily="18" charset="0"/>
                      </a:rPr>
                      <m:t> </m:t>
                    </m:r>
                    <m:r>
                      <a:rPr lang="el-GR" sz="3200" i="1" dirty="0">
                        <a:latin typeface="Cambria Math" panose="02040503050406030204" pitchFamily="18" charset="0"/>
                      </a:rPr>
                      <m:t>𝜂</m:t>
                    </m:r>
                    <m:r>
                      <a:rPr lang="en-GB" sz="3200" i="1" dirty="0">
                        <a:latin typeface="Cambria Math" panose="02040503050406030204" pitchFamily="18" charset="0"/>
                      </a:rPr>
                      <m:t>=</m:t>
                    </m:r>
                    <m:r>
                      <a:rPr lang="en-GB" sz="3200" b="0" i="1" dirty="0" smtClean="0">
                        <a:latin typeface="Cambria Math" panose="02040503050406030204" pitchFamily="18" charset="0"/>
                      </a:rPr>
                      <m:t>20</m:t>
                    </m:r>
                    <m:r>
                      <a:rPr lang="en-GB" sz="3200" i="1" dirty="0">
                        <a:latin typeface="Cambria Math" panose="02040503050406030204" pitchFamily="18" charset="0"/>
                      </a:rPr>
                      <m:t>%</m:t>
                    </m:r>
                  </m:oMath>
                </a14:m>
                <a:endParaRPr lang="en-AU" sz="3200" dirty="0"/>
              </a:p>
              <a:p>
                <a:pPr marL="457200" indent="-457200">
                  <a:lnSpc>
                    <a:spcPct val="150000"/>
                  </a:lnSpc>
                  <a:buFontTx/>
                  <a:buChar char="-"/>
                </a:pPr>
                <a:r>
                  <a:rPr lang="en-AU" sz="3200" dirty="0"/>
                  <a:t>Improving visibility and external losses, estimate    </a:t>
                </a:r>
                <a14:m>
                  <m:oMath xmlns:m="http://schemas.openxmlformats.org/officeDocument/2006/math">
                    <m:r>
                      <m:rPr>
                        <m:nor/>
                      </m:rPr>
                      <a:rPr lang="en-GB" sz="3200" b="1" dirty="0">
                        <a:solidFill>
                          <a:srgbClr val="C00000"/>
                        </a:solidFill>
                      </a:rPr>
                      <m:t>−</m:t>
                    </m:r>
                    <m:r>
                      <m:rPr>
                        <m:nor/>
                      </m:rPr>
                      <a:rPr lang="en-GB" sz="3200" b="1" i="0" dirty="0" smtClean="0">
                        <a:solidFill>
                          <a:srgbClr val="C00000"/>
                        </a:solidFill>
                      </a:rPr>
                      <m:t>2</m:t>
                    </m:r>
                    <m:r>
                      <m:rPr>
                        <m:nor/>
                      </m:rPr>
                      <a:rPr lang="en-GB" sz="3200" b="1" dirty="0">
                        <a:solidFill>
                          <a:srgbClr val="C00000"/>
                        </a:solidFill>
                      </a:rPr>
                      <m:t>.</m:t>
                    </m:r>
                    <m:r>
                      <m:rPr>
                        <m:nor/>
                      </m:rPr>
                      <a:rPr lang="en-GB" sz="3200" b="1" i="0" dirty="0" smtClean="0">
                        <a:solidFill>
                          <a:srgbClr val="C00000"/>
                        </a:solidFill>
                      </a:rPr>
                      <m:t>9</m:t>
                    </m:r>
                    <m:r>
                      <m:rPr>
                        <m:nor/>
                      </m:rPr>
                      <a:rPr lang="en-GB" sz="3200" b="1" dirty="0">
                        <a:solidFill>
                          <a:srgbClr val="C00000"/>
                        </a:solidFill>
                      </a:rPr>
                      <m:t> </m:t>
                    </m:r>
                    <m:r>
                      <m:rPr>
                        <m:nor/>
                      </m:rPr>
                      <a:rPr lang="en-GB" sz="3200" b="1" dirty="0">
                        <a:solidFill>
                          <a:srgbClr val="C00000"/>
                        </a:solidFill>
                      </a:rPr>
                      <m:t>dB</m:t>
                    </m:r>
                    <m:r>
                      <m:rPr>
                        <m:nor/>
                      </m:rPr>
                      <a:rPr lang="en-GB" sz="3200" b="1" dirty="0">
                        <a:solidFill>
                          <a:srgbClr val="C00000"/>
                        </a:solidFill>
                      </a:rPr>
                      <m:t> </m:t>
                    </m:r>
                    <m:r>
                      <a:rPr lang="en-GB" sz="3200" b="1" dirty="0">
                        <a:solidFill>
                          <a:srgbClr val="C00000"/>
                        </a:solidFill>
                        <a:latin typeface="Cambria Math" panose="02040503050406030204" pitchFamily="18" charset="0"/>
                      </a:rPr>
                      <m:t>±</m:t>
                    </m:r>
                    <m:r>
                      <a:rPr lang="en-GB" sz="3200" b="1" dirty="0">
                        <a:solidFill>
                          <a:srgbClr val="C00000"/>
                        </a:solidFill>
                        <a:latin typeface="Cambria Math" panose="02040503050406030204" pitchFamily="18" charset="0"/>
                      </a:rPr>
                      <m:t>𝟎</m:t>
                    </m:r>
                    <m:r>
                      <a:rPr lang="en-GB" sz="3200" b="1" dirty="0">
                        <a:solidFill>
                          <a:srgbClr val="C00000"/>
                        </a:solidFill>
                        <a:latin typeface="Cambria Math" panose="02040503050406030204" pitchFamily="18" charset="0"/>
                      </a:rPr>
                      <m:t>.</m:t>
                    </m:r>
                    <m:r>
                      <a:rPr lang="en-GB" sz="3200" b="1" dirty="0">
                        <a:solidFill>
                          <a:srgbClr val="C00000"/>
                        </a:solidFill>
                        <a:latin typeface="Cambria Math" panose="02040503050406030204" pitchFamily="18" charset="0"/>
                      </a:rPr>
                      <m:t>𝟎𝟒</m:t>
                    </m:r>
                  </m:oMath>
                </a14:m>
                <a:endParaRPr lang="en-GB" sz="3200" dirty="0"/>
              </a:p>
              <a:p>
                <a:endParaRPr lang="en-GB" dirty="0"/>
              </a:p>
            </p:txBody>
          </p:sp>
        </mc:Choice>
        <mc:Fallback xmlns="">
          <p:sp>
            <p:nvSpPr>
              <p:cNvPr id="4" name="TextBox 3">
                <a:extLst>
                  <a:ext uri="{FF2B5EF4-FFF2-40B4-BE49-F238E27FC236}">
                    <a16:creationId xmlns:a16="http://schemas.microsoft.com/office/drawing/2014/main" id="{F11A9FFE-225A-A9AB-6E97-D11916BF336A}"/>
                  </a:ext>
                </a:extLst>
              </p:cNvPr>
              <p:cNvSpPr txBox="1">
                <a:spLocks noRot="1" noChangeAspect="1" noMove="1" noResize="1" noEditPoints="1" noAdjustHandles="1" noChangeArrowheads="1" noChangeShapeType="1" noTextEdit="1"/>
              </p:cNvSpPr>
              <p:nvPr/>
            </p:nvSpPr>
            <p:spPr>
              <a:xfrm>
                <a:off x="9447338" y="6960141"/>
                <a:ext cx="8077200" cy="3323987"/>
              </a:xfrm>
              <a:prstGeom prst="rect">
                <a:avLst/>
              </a:prstGeom>
              <a:blipFill>
                <a:blip r:embed="rId7"/>
                <a:stretch>
                  <a:fillRect l="-2038" r="-1736"/>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D466544B-028A-08CC-0277-183F2065B011}"/>
              </a:ext>
            </a:extLst>
          </p:cNvPr>
          <p:cNvPicPr>
            <a:picLocks noChangeAspect="1"/>
          </p:cNvPicPr>
          <p:nvPr/>
        </p:nvPicPr>
        <p:blipFill>
          <a:blip r:embed="rId8"/>
          <a:stretch>
            <a:fillRect/>
          </a:stretch>
        </p:blipFill>
        <p:spPr>
          <a:xfrm>
            <a:off x="13939047" y="3947670"/>
            <a:ext cx="3809012" cy="2830947"/>
          </a:xfrm>
          <a:prstGeom prst="rect">
            <a:avLst/>
          </a:prstGeom>
        </p:spPr>
      </p:pic>
      <p:pic>
        <p:nvPicPr>
          <p:cNvPr id="6" name="Picture 5">
            <a:extLst>
              <a:ext uri="{FF2B5EF4-FFF2-40B4-BE49-F238E27FC236}">
                <a16:creationId xmlns:a16="http://schemas.microsoft.com/office/drawing/2014/main" id="{D4A4C301-D454-5D93-A964-516C632DBADE}"/>
              </a:ext>
            </a:extLst>
          </p:cNvPr>
          <p:cNvPicPr>
            <a:picLocks noChangeAspect="1"/>
          </p:cNvPicPr>
          <p:nvPr/>
        </p:nvPicPr>
        <p:blipFill>
          <a:blip r:embed="rId9"/>
          <a:stretch>
            <a:fillRect/>
          </a:stretch>
        </p:blipFill>
        <p:spPr>
          <a:xfrm>
            <a:off x="9447338" y="3978622"/>
            <a:ext cx="3809012" cy="2830947"/>
          </a:xfrm>
          <a:prstGeom prst="rect">
            <a:avLst/>
          </a:prstGeom>
        </p:spPr>
      </p:pic>
      <p:sp>
        <p:nvSpPr>
          <p:cNvPr id="8" name="TextBox 7">
            <a:extLst>
              <a:ext uri="{FF2B5EF4-FFF2-40B4-BE49-F238E27FC236}">
                <a16:creationId xmlns:a16="http://schemas.microsoft.com/office/drawing/2014/main" id="{D8440F34-C111-301A-EE9E-2F81AA3788A6}"/>
              </a:ext>
            </a:extLst>
          </p:cNvPr>
          <p:cNvSpPr txBox="1"/>
          <p:nvPr/>
        </p:nvSpPr>
        <p:spPr>
          <a:xfrm>
            <a:off x="9544909" y="3895282"/>
            <a:ext cx="3647224" cy="523220"/>
          </a:xfrm>
          <a:prstGeom prst="rect">
            <a:avLst/>
          </a:prstGeom>
          <a:noFill/>
        </p:spPr>
        <p:txBody>
          <a:bodyPr wrap="square">
            <a:spAutoFit/>
          </a:bodyPr>
          <a:lstStyle/>
          <a:p>
            <a:r>
              <a:rPr lang="en-GB" sz="2800" dirty="0">
                <a:solidFill>
                  <a:schemeClr val="bg1"/>
                </a:solidFill>
              </a:rPr>
              <a:t>Signal</a:t>
            </a:r>
          </a:p>
        </p:txBody>
      </p:sp>
      <p:sp>
        <p:nvSpPr>
          <p:cNvPr id="9" name="TextBox 8">
            <a:extLst>
              <a:ext uri="{FF2B5EF4-FFF2-40B4-BE49-F238E27FC236}">
                <a16:creationId xmlns:a16="http://schemas.microsoft.com/office/drawing/2014/main" id="{98DB6E6D-9AFA-1B5E-3CD5-DCEFB6BFB3EB}"/>
              </a:ext>
            </a:extLst>
          </p:cNvPr>
          <p:cNvSpPr txBox="1"/>
          <p:nvPr/>
        </p:nvSpPr>
        <p:spPr>
          <a:xfrm>
            <a:off x="13939047" y="3848100"/>
            <a:ext cx="3899739" cy="523220"/>
          </a:xfrm>
          <a:prstGeom prst="rect">
            <a:avLst/>
          </a:prstGeom>
          <a:noFill/>
        </p:spPr>
        <p:txBody>
          <a:bodyPr wrap="square">
            <a:spAutoFit/>
          </a:bodyPr>
          <a:lstStyle/>
          <a:p>
            <a:r>
              <a:rPr lang="en-GB" sz="2800" dirty="0">
                <a:solidFill>
                  <a:schemeClr val="bg1"/>
                </a:solidFill>
              </a:rPr>
              <a:t>Local oscillator</a:t>
            </a:r>
          </a:p>
        </p:txBody>
      </p:sp>
    </p:spTree>
    <p:extLst>
      <p:ext uri="{BB962C8B-B14F-4D97-AF65-F5344CB8AC3E}">
        <p14:creationId xmlns:p14="http://schemas.microsoft.com/office/powerpoint/2010/main" val="3760210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7B1BE-D4B9-7923-F318-0F24BD5516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7F73F8-A195-8824-DAA9-9079C96EC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56639" y="5022564"/>
            <a:ext cx="7943617" cy="4845336"/>
          </a:xfrm>
          <a:prstGeom prst="rect">
            <a:avLst/>
          </a:prstGeom>
        </p:spPr>
      </p:pic>
      <p:pic>
        <p:nvPicPr>
          <p:cNvPr id="5" name="Picture 4" descr="A diagram of a machine&#10;&#10;AI-generated content may be incorrect.">
            <a:extLst>
              <a:ext uri="{FF2B5EF4-FFF2-40B4-BE49-F238E27FC236}">
                <a16:creationId xmlns:a16="http://schemas.microsoft.com/office/drawing/2014/main" id="{47A775B2-BB4B-3516-4ADD-F92F1A2A9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762500"/>
            <a:ext cx="8347409" cy="4037487"/>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CE720CD-7E62-80EF-FC74-C259960050F0}"/>
                  </a:ext>
                </a:extLst>
              </p:cNvPr>
              <p:cNvSpPr txBox="1"/>
              <p:nvPr/>
            </p:nvSpPr>
            <p:spPr>
              <a:xfrm>
                <a:off x="13326091" y="3736209"/>
                <a:ext cx="4384966" cy="850746"/>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sSubSup>
                        <m:sSubSupPr>
                          <m:ctrlPr>
                            <a:rPr lang="en-GB" sz="2800" b="0" i="1" smtClean="0">
                              <a:solidFill>
                                <a:schemeClr val="tx1"/>
                              </a:solidFill>
                              <a:latin typeface="Cambria Math" panose="02040503050406030204" pitchFamily="18" charset="0"/>
                            </a:rPr>
                          </m:ctrlPr>
                        </m:sSubSupPr>
                        <m:e>
                          <m:r>
                            <a:rPr lang="en-GB" sz="2800" b="0" i="1" smtClean="0">
                              <a:solidFill>
                                <a:schemeClr val="tx1"/>
                              </a:solidFill>
                              <a:latin typeface="Cambria Math" panose="02040503050406030204" pitchFamily="18" charset="0"/>
                            </a:rPr>
                            <m:t>𝐼</m:t>
                          </m:r>
                        </m:e>
                        <m:sub>
                          <m:r>
                            <a:rPr lang="en-GB" sz="2800" b="0" i="1" smtClean="0">
                              <a:solidFill>
                                <a:schemeClr val="tx1"/>
                              </a:solidFill>
                              <a:latin typeface="Cambria Math" panose="02040503050406030204" pitchFamily="18" charset="0"/>
                            </a:rPr>
                            <m:t>𝑃</m:t>
                          </m:r>
                        </m:sub>
                        <m:sup>
                          <m:r>
                            <a:rPr lang="en-GB" sz="2800" b="0" i="1" smtClean="0">
                              <a:solidFill>
                                <a:schemeClr val="tx1"/>
                              </a:solidFill>
                              <a:latin typeface="Cambria Math" panose="02040503050406030204" pitchFamily="18" charset="0"/>
                            </a:rPr>
                            <m:t>𝑄𝐶𝐹</m:t>
                          </m:r>
                        </m:sup>
                      </m:sSubSup>
                      <m:d>
                        <m:dPr>
                          <m:ctrlPr>
                            <a:rPr lang="en-GB" sz="2800" b="0" i="1" smtClean="0">
                              <a:solidFill>
                                <a:schemeClr val="tx1"/>
                              </a:solidFill>
                              <a:latin typeface="Cambria Math" panose="02040503050406030204" pitchFamily="18" charset="0"/>
                            </a:rPr>
                          </m:ctrlPr>
                        </m:dPr>
                        <m:e>
                          <m:r>
                            <a:rPr lang="en-GB" sz="2800" b="0" i="1" smtClean="0">
                              <a:solidFill>
                                <a:schemeClr val="tx1"/>
                              </a:solidFill>
                              <a:latin typeface="Cambria Math" panose="02040503050406030204" pitchFamily="18" charset="0"/>
                            </a:rPr>
                            <m:t>𝑡</m:t>
                          </m:r>
                        </m:e>
                      </m:d>
                      <m:r>
                        <a:rPr lang="en-GB" sz="2800" b="0" i="1" smtClean="0">
                          <a:solidFill>
                            <a:schemeClr val="tx1"/>
                          </a:solidFill>
                          <a:latin typeface="Cambria Math" panose="02040503050406030204" pitchFamily="18" charset="0"/>
                          <a:ea typeface="Cambria Math" panose="02040503050406030204" pitchFamily="18" charset="0"/>
                        </a:rPr>
                        <m:t>∝</m:t>
                      </m:r>
                      <m:r>
                        <a:rPr lang="en-GB" sz="2800" b="0" i="1" smtClean="0">
                          <a:solidFill>
                            <a:schemeClr val="tx1"/>
                          </a:solidFill>
                          <a:latin typeface="Cambria Math" panose="02040503050406030204" pitchFamily="18" charset="0"/>
                          <a:ea typeface="Cambria Math" panose="02040503050406030204" pitchFamily="18" charset="0"/>
                        </a:rPr>
                        <m:t>𝐴</m:t>
                      </m:r>
                      <m:func>
                        <m:funcPr>
                          <m:ctrlPr>
                            <a:rPr lang="en-GB" sz="2800" i="1" smtClean="0">
                              <a:solidFill>
                                <a:schemeClr val="tx1"/>
                              </a:solidFill>
                              <a:latin typeface="Cambria Math" panose="02040503050406030204" pitchFamily="18" charset="0"/>
                              <a:ea typeface="Cambria Math" panose="02040503050406030204" pitchFamily="18" charset="0"/>
                            </a:rPr>
                          </m:ctrlPr>
                        </m:funcPr>
                        <m:fName>
                          <m:r>
                            <a:rPr lang="en-GB" sz="2800" b="0" i="1" smtClean="0">
                              <a:solidFill>
                                <a:schemeClr val="tx1"/>
                              </a:solidFill>
                              <a:latin typeface="Cambria Math" panose="02040503050406030204" pitchFamily="18" charset="0"/>
                              <a:ea typeface="Cambria Math" panose="02040503050406030204" pitchFamily="18" charset="0"/>
                            </a:rPr>
                            <m:t>𝑠𝑖𝑛</m:t>
                          </m:r>
                        </m:fName>
                        <m:e>
                          <m:d>
                            <m:dPr>
                              <m:ctrlPr>
                                <a:rPr lang="en-GB" sz="2800" i="1" smtClean="0">
                                  <a:solidFill>
                                    <a:schemeClr val="tx1"/>
                                  </a:solidFill>
                                  <a:latin typeface="Cambria Math" panose="02040503050406030204" pitchFamily="18" charset="0"/>
                                  <a:ea typeface="Cambria Math" panose="02040503050406030204" pitchFamily="18" charset="0"/>
                                </a:rPr>
                              </m:ctrlPr>
                            </m:dPr>
                            <m:e>
                              <m:r>
                                <a:rPr lang="en-GB" sz="2800" b="0" i="1" smtClean="0">
                                  <a:solidFill>
                                    <a:schemeClr val="tx1"/>
                                  </a:solidFill>
                                  <a:latin typeface="Cambria Math" panose="02040503050406030204" pitchFamily="18" charset="0"/>
                                  <a:ea typeface="Cambria Math" panose="02040503050406030204" pitchFamily="18" charset="0"/>
                                </a:rPr>
                                <m:t>2</m:t>
                              </m:r>
                              <m:r>
                                <a:rPr lang="en-GB" sz="2800" b="0" i="1" smtClean="0">
                                  <a:solidFill>
                                    <a:schemeClr val="tx1"/>
                                  </a:solidFill>
                                  <a:latin typeface="Cambria Math" panose="02040503050406030204" pitchFamily="18" charset="0"/>
                                  <a:ea typeface="Cambria Math" panose="02040503050406030204" pitchFamily="18" charset="0"/>
                                </a:rPr>
                                <m:t>𝜑</m:t>
                              </m:r>
                            </m:e>
                          </m:d>
                        </m:e>
                      </m:func>
                    </m:oMath>
                  </m:oMathPara>
                </a14:m>
                <a:endParaRPr lang="en-GB" sz="2800" dirty="0">
                  <a:solidFill>
                    <a:srgbClr val="0070C0"/>
                  </a:solidFill>
                </a:endParaRPr>
              </a:p>
            </p:txBody>
          </p:sp>
        </mc:Choice>
        <mc:Fallback xmlns="">
          <p:sp>
            <p:nvSpPr>
              <p:cNvPr id="2" name="TextBox 1">
                <a:extLst>
                  <a:ext uri="{FF2B5EF4-FFF2-40B4-BE49-F238E27FC236}">
                    <a16:creationId xmlns:a16="http://schemas.microsoft.com/office/drawing/2014/main" id="{4CE720CD-7E62-80EF-FC74-C259960050F0}"/>
                  </a:ext>
                </a:extLst>
              </p:cNvPr>
              <p:cNvSpPr txBox="1">
                <a:spLocks noRot="1" noChangeAspect="1" noMove="1" noResize="1" noEditPoints="1" noAdjustHandles="1" noChangeArrowheads="1" noChangeShapeType="1" noTextEdit="1"/>
              </p:cNvSpPr>
              <p:nvPr/>
            </p:nvSpPr>
            <p:spPr>
              <a:xfrm>
                <a:off x="13326091" y="3736209"/>
                <a:ext cx="4384966" cy="850746"/>
              </a:xfrm>
              <a:prstGeom prst="rect">
                <a:avLst/>
              </a:prstGeom>
              <a:blipFill>
                <a:blip r:embed="rId5"/>
                <a:stretch>
                  <a:fillRect/>
                </a:stretch>
              </a:blipFill>
            </p:spPr>
            <p:txBody>
              <a:bodyPr/>
              <a:lstStyle/>
              <a:p>
                <a:r>
                  <a:rPr lang="en-GB">
                    <a:noFill/>
                  </a:rPr>
                  <a:t> </a:t>
                </a:r>
              </a:p>
            </p:txBody>
          </p:sp>
        </mc:Fallback>
      </mc:AlternateContent>
      <p:cxnSp>
        <p:nvCxnSpPr>
          <p:cNvPr id="57" name="Straight Connector 56">
            <a:extLst>
              <a:ext uri="{FF2B5EF4-FFF2-40B4-BE49-F238E27FC236}">
                <a16:creationId xmlns:a16="http://schemas.microsoft.com/office/drawing/2014/main" id="{AF6913D8-BF31-8E9E-9ED9-24A6733D1550}"/>
              </a:ext>
            </a:extLst>
          </p:cNvPr>
          <p:cNvCxnSpPr>
            <a:cxnSpLocks/>
          </p:cNvCxnSpPr>
          <p:nvPr/>
        </p:nvCxnSpPr>
        <p:spPr>
          <a:xfrm>
            <a:off x="7913292" y="4252924"/>
            <a:ext cx="2667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F7C60ABD-2D46-3BB3-783C-5A4995D562CC}"/>
              </a:ext>
            </a:extLst>
          </p:cNvPr>
          <p:cNvCxnSpPr>
            <a:cxnSpLocks/>
          </p:cNvCxnSpPr>
          <p:nvPr/>
        </p:nvCxnSpPr>
        <p:spPr>
          <a:xfrm flipH="1" flipV="1">
            <a:off x="10171479" y="3390900"/>
            <a:ext cx="6145" cy="844509"/>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444802C2-D255-5BD6-E132-4590CDB83717}"/>
                  </a:ext>
                </a:extLst>
              </p:cNvPr>
              <p:cNvSpPr txBox="1"/>
              <p:nvPr/>
            </p:nvSpPr>
            <p:spPr>
              <a:xfrm>
                <a:off x="9520061" y="4047054"/>
                <a:ext cx="1302835" cy="738664"/>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ea typeface="Cambria Math" panose="02040503050406030204" pitchFamily="18" charset="0"/>
                        </a:rPr>
                        <m:t>𝜔</m:t>
                      </m:r>
                      <m:r>
                        <a:rPr lang="en-GB" sz="2800" b="0" i="1" smtClean="0">
                          <a:solidFill>
                            <a:schemeClr val="tx1"/>
                          </a:solidFill>
                          <a:latin typeface="Cambria Math" panose="02040503050406030204" pitchFamily="18" charset="0"/>
                          <a:ea typeface="Cambria Math" panose="02040503050406030204" pitchFamily="18" charset="0"/>
                        </a:rPr>
                        <m:t>+</m:t>
                      </m:r>
                      <m:r>
                        <m:rPr>
                          <m:nor/>
                        </m:rPr>
                        <a:rPr lang="el-GR"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m:t>Ω</m:t>
                      </m:r>
                    </m:oMath>
                  </m:oMathPara>
                </a14:m>
                <a:endParaRPr lang="en-GB" sz="1600" dirty="0">
                  <a:solidFill>
                    <a:srgbClr val="0070C0"/>
                  </a:solidFill>
                </a:endParaRPr>
              </a:p>
            </p:txBody>
          </p:sp>
        </mc:Choice>
        <mc:Fallback xmlns="">
          <p:sp>
            <p:nvSpPr>
              <p:cNvPr id="60" name="TextBox 59">
                <a:extLst>
                  <a:ext uri="{FF2B5EF4-FFF2-40B4-BE49-F238E27FC236}">
                    <a16:creationId xmlns:a16="http://schemas.microsoft.com/office/drawing/2014/main" id="{444802C2-D255-5BD6-E132-4590CDB83717}"/>
                  </a:ext>
                </a:extLst>
              </p:cNvPr>
              <p:cNvSpPr txBox="1">
                <a:spLocks noRot="1" noChangeAspect="1" noMove="1" noResize="1" noEditPoints="1" noAdjustHandles="1" noChangeArrowheads="1" noChangeShapeType="1" noTextEdit="1"/>
              </p:cNvSpPr>
              <p:nvPr/>
            </p:nvSpPr>
            <p:spPr>
              <a:xfrm>
                <a:off x="9520061" y="4047054"/>
                <a:ext cx="1302835" cy="738664"/>
              </a:xfrm>
              <a:prstGeom prst="rect">
                <a:avLst/>
              </a:prstGeom>
              <a:blipFill>
                <a:blip r:embed="rId6"/>
                <a:stretch>
                  <a:fillRect/>
                </a:stretch>
              </a:blipFill>
            </p:spPr>
            <p:txBody>
              <a:bodyPr/>
              <a:lstStyle/>
              <a:p>
                <a:r>
                  <a:rPr lang="en-GB">
                    <a:noFill/>
                  </a:rPr>
                  <a:t> </a:t>
                </a:r>
              </a:p>
            </p:txBody>
          </p:sp>
        </mc:Fallback>
      </mc:AlternateContent>
      <p:cxnSp>
        <p:nvCxnSpPr>
          <p:cNvPr id="61" name="Straight Arrow Connector 60">
            <a:extLst>
              <a:ext uri="{FF2B5EF4-FFF2-40B4-BE49-F238E27FC236}">
                <a16:creationId xmlns:a16="http://schemas.microsoft.com/office/drawing/2014/main" id="{BAC56AC1-ED15-22EB-79BA-412160B9399F}"/>
              </a:ext>
            </a:extLst>
          </p:cNvPr>
          <p:cNvCxnSpPr>
            <a:cxnSpLocks/>
          </p:cNvCxnSpPr>
          <p:nvPr/>
        </p:nvCxnSpPr>
        <p:spPr>
          <a:xfrm flipH="1" flipV="1">
            <a:off x="8382143" y="3619500"/>
            <a:ext cx="3242" cy="633424"/>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213E5482-1267-A7C8-80A1-C4D43809C103}"/>
                  </a:ext>
                </a:extLst>
              </p:cNvPr>
              <p:cNvSpPr txBox="1"/>
              <p:nvPr/>
            </p:nvSpPr>
            <p:spPr>
              <a:xfrm>
                <a:off x="7730726" y="4086696"/>
                <a:ext cx="1302835" cy="738664"/>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ea typeface="Cambria Math" panose="02040503050406030204" pitchFamily="18" charset="0"/>
                        </a:rPr>
                        <m:t>𝜔</m:t>
                      </m:r>
                      <m:r>
                        <a:rPr lang="en-GB" sz="2800" b="0" i="1" smtClean="0">
                          <a:solidFill>
                            <a:schemeClr val="tx1"/>
                          </a:solidFill>
                          <a:latin typeface="Cambria Math" panose="02040503050406030204" pitchFamily="18" charset="0"/>
                          <a:ea typeface="Cambria Math" panose="02040503050406030204" pitchFamily="18" charset="0"/>
                        </a:rPr>
                        <m:t>−</m:t>
                      </m:r>
                      <m:r>
                        <m:rPr>
                          <m:nor/>
                        </m:rPr>
                        <a:rPr lang="el-GR"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m:t>Ω</m:t>
                      </m:r>
                    </m:oMath>
                  </m:oMathPara>
                </a14:m>
                <a:endParaRPr lang="en-GB" sz="1600" dirty="0">
                  <a:solidFill>
                    <a:srgbClr val="0070C0"/>
                  </a:solidFill>
                </a:endParaRPr>
              </a:p>
            </p:txBody>
          </p:sp>
        </mc:Choice>
        <mc:Fallback xmlns="">
          <p:sp>
            <p:nvSpPr>
              <p:cNvPr id="62" name="TextBox 61">
                <a:extLst>
                  <a:ext uri="{FF2B5EF4-FFF2-40B4-BE49-F238E27FC236}">
                    <a16:creationId xmlns:a16="http://schemas.microsoft.com/office/drawing/2014/main" id="{213E5482-1267-A7C8-80A1-C4D43809C103}"/>
                  </a:ext>
                </a:extLst>
              </p:cNvPr>
              <p:cNvSpPr txBox="1">
                <a:spLocks noRot="1" noChangeAspect="1" noMove="1" noResize="1" noEditPoints="1" noAdjustHandles="1" noChangeArrowheads="1" noChangeShapeType="1" noTextEdit="1"/>
              </p:cNvSpPr>
              <p:nvPr/>
            </p:nvSpPr>
            <p:spPr>
              <a:xfrm>
                <a:off x="7730726" y="4086696"/>
                <a:ext cx="1302835" cy="738664"/>
              </a:xfrm>
              <a:prstGeom prst="rect">
                <a:avLst/>
              </a:prstGeom>
              <a:blipFill>
                <a:blip r:embed="rId7"/>
                <a:stretch>
                  <a:fillRect/>
                </a:stretch>
              </a:blipFill>
            </p:spPr>
            <p:txBody>
              <a:bodyPr/>
              <a:lstStyle/>
              <a:p>
                <a:r>
                  <a:rPr lang="en-GB">
                    <a:noFill/>
                  </a:rPr>
                  <a:t> </a:t>
                </a:r>
              </a:p>
            </p:txBody>
          </p:sp>
        </mc:Fallback>
      </mc:AlternateContent>
      <p:sp>
        <p:nvSpPr>
          <p:cNvPr id="65" name="Arrow: Right 64">
            <a:extLst>
              <a:ext uri="{FF2B5EF4-FFF2-40B4-BE49-F238E27FC236}">
                <a16:creationId xmlns:a16="http://schemas.microsoft.com/office/drawing/2014/main" id="{EA0EB649-08EA-4022-F3CE-0869E256FB1E}"/>
              </a:ext>
            </a:extLst>
          </p:cNvPr>
          <p:cNvSpPr/>
          <p:nvPr/>
        </p:nvSpPr>
        <p:spPr>
          <a:xfrm>
            <a:off x="11641450" y="4032267"/>
            <a:ext cx="1950812" cy="3645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Arc 70">
            <a:extLst>
              <a:ext uri="{FF2B5EF4-FFF2-40B4-BE49-F238E27FC236}">
                <a16:creationId xmlns:a16="http://schemas.microsoft.com/office/drawing/2014/main" id="{9FFD48BA-462D-D4EA-6894-20EF59230D2E}"/>
              </a:ext>
            </a:extLst>
          </p:cNvPr>
          <p:cNvSpPr/>
          <p:nvPr/>
        </p:nvSpPr>
        <p:spPr>
          <a:xfrm rot="204563">
            <a:off x="8380237" y="3184729"/>
            <a:ext cx="3356939" cy="1344359"/>
          </a:xfrm>
          <a:prstGeom prst="arc">
            <a:avLst>
              <a:gd name="adj1" fmla="val 11230659"/>
              <a:gd name="adj2" fmla="val 21292996"/>
            </a:avLst>
          </a:prstGeom>
          <a:ln w="38100">
            <a:solidFill>
              <a:schemeClr val="tx1"/>
            </a:solidFill>
            <a:prstDash val="sysDash"/>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2" name="TextBox 71">
            <a:extLst>
              <a:ext uri="{FF2B5EF4-FFF2-40B4-BE49-F238E27FC236}">
                <a16:creationId xmlns:a16="http://schemas.microsoft.com/office/drawing/2014/main" id="{CAA4E114-12F3-3124-9BD6-5F36D85E2B24}"/>
              </a:ext>
            </a:extLst>
          </p:cNvPr>
          <p:cNvSpPr txBox="1"/>
          <p:nvPr/>
        </p:nvSpPr>
        <p:spPr>
          <a:xfrm>
            <a:off x="11639686" y="4316297"/>
            <a:ext cx="2351334" cy="671851"/>
          </a:xfrm>
          <a:prstGeom prst="rect">
            <a:avLst/>
          </a:prstGeom>
          <a:noFill/>
        </p:spPr>
        <p:txBody>
          <a:bodyPr wrap="square">
            <a:spAutoFit/>
          </a:bodyPr>
          <a:lstStyle/>
          <a:p>
            <a:pPr>
              <a:lnSpc>
                <a:spcPct val="150000"/>
              </a:lnSpc>
            </a:pPr>
            <a:r>
              <a:rPr lang="en-GB" sz="2800" dirty="0"/>
              <a:t>Demodulation</a:t>
            </a:r>
          </a:p>
        </p:txBody>
      </p:sp>
      <p:sp>
        <p:nvSpPr>
          <p:cNvPr id="6" name="TextBox 5">
            <a:extLst>
              <a:ext uri="{FF2B5EF4-FFF2-40B4-BE49-F238E27FC236}">
                <a16:creationId xmlns:a16="http://schemas.microsoft.com/office/drawing/2014/main" id="{307F567A-B4BC-FB10-9264-D84390233348}"/>
              </a:ext>
            </a:extLst>
          </p:cNvPr>
          <p:cNvSpPr txBox="1"/>
          <p:nvPr/>
        </p:nvSpPr>
        <p:spPr>
          <a:xfrm>
            <a:off x="1159600" y="2991040"/>
            <a:ext cx="6381679" cy="1169551"/>
          </a:xfrm>
          <a:prstGeom prst="rect">
            <a:avLst/>
          </a:prstGeom>
          <a:noFill/>
        </p:spPr>
        <p:txBody>
          <a:bodyPr wrap="square">
            <a:spAutoFit/>
          </a:bodyPr>
          <a:lstStyle/>
          <a:p>
            <a:pPr marL="514350" indent="-514350">
              <a:lnSpc>
                <a:spcPct val="150000"/>
              </a:lnSpc>
              <a:buFont typeface="+mj-lt"/>
              <a:buAutoNum type="arabicParenR"/>
            </a:pPr>
            <a:r>
              <a:rPr lang="en-GB" sz="2800" b="1" dirty="0">
                <a:solidFill>
                  <a:srgbClr val="C00000"/>
                </a:solidFill>
              </a:rPr>
              <a:t>Error signal QCF-Pump : </a:t>
            </a:r>
          </a:p>
          <a:p>
            <a:r>
              <a:rPr lang="en-GB" sz="2800" dirty="0"/>
              <a:t>lock-in the phase of the pump (squeezing)</a:t>
            </a:r>
          </a:p>
        </p:txBody>
      </p:sp>
      <p:sp>
        <p:nvSpPr>
          <p:cNvPr id="9" name="TextBox 8">
            <a:extLst>
              <a:ext uri="{FF2B5EF4-FFF2-40B4-BE49-F238E27FC236}">
                <a16:creationId xmlns:a16="http://schemas.microsoft.com/office/drawing/2014/main" id="{36B372FC-71AA-29F6-96A8-70C61772A70F}"/>
              </a:ext>
            </a:extLst>
          </p:cNvPr>
          <p:cNvSpPr txBox="1"/>
          <p:nvPr/>
        </p:nvSpPr>
        <p:spPr>
          <a:xfrm>
            <a:off x="17332448" y="9485787"/>
            <a:ext cx="635304" cy="584775"/>
          </a:xfrm>
          <a:prstGeom prst="rect">
            <a:avLst/>
          </a:prstGeom>
          <a:noFill/>
        </p:spPr>
        <p:txBody>
          <a:bodyPr wrap="square" rtlCol="0">
            <a:spAutoFit/>
          </a:bodyPr>
          <a:lstStyle/>
          <a:p>
            <a:r>
              <a:rPr lang="en-GB" sz="3200" dirty="0"/>
              <a:t>11</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272FE9B-907A-B6B5-5DF3-E0E36B8B8B22}"/>
                  </a:ext>
                </a:extLst>
              </p:cNvPr>
              <p:cNvSpPr txBox="1"/>
              <p:nvPr/>
            </p:nvSpPr>
            <p:spPr>
              <a:xfrm>
                <a:off x="6714617" y="6331236"/>
                <a:ext cx="777154" cy="646331"/>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GB" sz="2400" b="0" i="1" smtClean="0">
                          <a:solidFill>
                            <a:schemeClr val="tx1"/>
                          </a:solidFill>
                          <a:latin typeface="Cambria Math" panose="02040503050406030204" pitchFamily="18" charset="0"/>
                          <a:ea typeface="Cambria Math" panose="02040503050406030204" pitchFamily="18" charset="0"/>
                        </a:rPr>
                        <m:t>1%</m:t>
                      </m:r>
                    </m:oMath>
                  </m:oMathPara>
                </a14:m>
                <a:endParaRPr lang="en-GB" sz="1400" dirty="0">
                  <a:solidFill>
                    <a:srgbClr val="0070C0"/>
                  </a:solidFill>
                </a:endParaRPr>
              </a:p>
            </p:txBody>
          </p:sp>
        </mc:Choice>
        <mc:Fallback xmlns="">
          <p:sp>
            <p:nvSpPr>
              <p:cNvPr id="10" name="TextBox 9">
                <a:extLst>
                  <a:ext uri="{FF2B5EF4-FFF2-40B4-BE49-F238E27FC236}">
                    <a16:creationId xmlns:a16="http://schemas.microsoft.com/office/drawing/2014/main" id="{D272FE9B-907A-B6B5-5DF3-E0E36B8B8B22}"/>
                  </a:ext>
                </a:extLst>
              </p:cNvPr>
              <p:cNvSpPr txBox="1">
                <a:spLocks noRot="1" noChangeAspect="1" noMove="1" noResize="1" noEditPoints="1" noAdjustHandles="1" noChangeArrowheads="1" noChangeShapeType="1" noTextEdit="1"/>
              </p:cNvSpPr>
              <p:nvPr/>
            </p:nvSpPr>
            <p:spPr>
              <a:xfrm>
                <a:off x="6714617" y="6331236"/>
                <a:ext cx="777154" cy="646331"/>
              </a:xfrm>
              <a:prstGeom prst="rect">
                <a:avLst/>
              </a:prstGeom>
              <a:blipFill>
                <a:blip r:embed="rId8"/>
                <a:stretch>
                  <a:fillRect/>
                </a:stretch>
              </a:blipFill>
            </p:spPr>
            <p:txBody>
              <a:bodyPr/>
              <a:lstStyle/>
              <a:p>
                <a:r>
                  <a:rPr lang="en-GB">
                    <a:noFill/>
                  </a:rPr>
                  <a:t> </a:t>
                </a:r>
              </a:p>
            </p:txBody>
          </p:sp>
        </mc:Fallback>
      </mc:AlternateContent>
      <p:cxnSp>
        <p:nvCxnSpPr>
          <p:cNvPr id="18" name="Straight Arrow Connector 17">
            <a:extLst>
              <a:ext uri="{FF2B5EF4-FFF2-40B4-BE49-F238E27FC236}">
                <a16:creationId xmlns:a16="http://schemas.microsoft.com/office/drawing/2014/main" id="{8D1976C1-9C6E-E7F2-BCE1-AE33F9F72D87}"/>
              </a:ext>
            </a:extLst>
          </p:cNvPr>
          <p:cNvCxnSpPr>
            <a:cxnSpLocks/>
          </p:cNvCxnSpPr>
          <p:nvPr/>
        </p:nvCxnSpPr>
        <p:spPr>
          <a:xfrm flipH="1">
            <a:off x="11236756" y="5981700"/>
            <a:ext cx="1260044" cy="0"/>
          </a:xfrm>
          <a:prstGeom prst="straightConnector1">
            <a:avLst/>
          </a:prstGeom>
          <a:ln w="38100">
            <a:solidFill>
              <a:schemeClr val="tx1"/>
            </a:solidFill>
            <a:headEnd type="triangle" w="med" len="med"/>
            <a:tailEnd type="triangle" w="med" len="med"/>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2E51749F-A5E8-8917-4000-7C423777AE38}"/>
              </a:ext>
            </a:extLst>
          </p:cNvPr>
          <p:cNvSpPr/>
          <p:nvPr/>
        </p:nvSpPr>
        <p:spPr>
          <a:xfrm>
            <a:off x="10573843" y="5794541"/>
            <a:ext cx="449583" cy="457197"/>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n w="0"/>
                <a:solidFill>
                  <a:schemeClr val="tx1"/>
                </a:solidFill>
                <a:effectLst>
                  <a:outerShdw blurRad="38100" dist="19050" dir="2700000" algn="tl" rotWithShape="0">
                    <a:schemeClr val="dk1">
                      <a:alpha val="40000"/>
                    </a:schemeClr>
                  </a:outerShdw>
                </a:effectLst>
              </a:rPr>
              <a:t>1</a:t>
            </a:r>
          </a:p>
        </p:txBody>
      </p:sp>
      <p:sp>
        <p:nvSpPr>
          <p:cNvPr id="27" name="Oval 26">
            <a:extLst>
              <a:ext uri="{FF2B5EF4-FFF2-40B4-BE49-F238E27FC236}">
                <a16:creationId xmlns:a16="http://schemas.microsoft.com/office/drawing/2014/main" id="{14C42F4F-F33A-5287-AA44-54AF7B8B51C7}"/>
              </a:ext>
            </a:extLst>
          </p:cNvPr>
          <p:cNvSpPr/>
          <p:nvPr/>
        </p:nvSpPr>
        <p:spPr>
          <a:xfrm>
            <a:off x="12444056" y="3543300"/>
            <a:ext cx="449583" cy="457197"/>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n w="0"/>
                <a:solidFill>
                  <a:schemeClr val="tx1"/>
                </a:solidFill>
                <a:effectLst>
                  <a:outerShdw blurRad="38100" dist="19050" dir="2700000" algn="tl" rotWithShape="0">
                    <a:schemeClr val="dk1">
                      <a:alpha val="40000"/>
                    </a:schemeClr>
                  </a:outerShdw>
                </a:effectLst>
              </a:rPr>
              <a:t>1</a:t>
            </a:r>
          </a:p>
        </p:txBody>
      </p:sp>
      <p:sp>
        <p:nvSpPr>
          <p:cNvPr id="4" name="TextBox 3">
            <a:extLst>
              <a:ext uri="{FF2B5EF4-FFF2-40B4-BE49-F238E27FC236}">
                <a16:creationId xmlns:a16="http://schemas.microsoft.com/office/drawing/2014/main" id="{72DCF7BB-E241-DE01-585C-001B14933F94}"/>
              </a:ext>
            </a:extLst>
          </p:cNvPr>
          <p:cNvSpPr txBox="1"/>
          <p:nvPr/>
        </p:nvSpPr>
        <p:spPr>
          <a:xfrm>
            <a:off x="3200400" y="549979"/>
            <a:ext cx="9067801" cy="769441"/>
          </a:xfrm>
          <a:prstGeom prst="rect">
            <a:avLst/>
          </a:prstGeom>
          <a:noFill/>
        </p:spPr>
        <p:txBody>
          <a:bodyPr wrap="square">
            <a:spAutoFit/>
          </a:bodyPr>
          <a:lstStyle/>
          <a:p>
            <a:pPr lvl="0" algn="ctr">
              <a:spcBef>
                <a:spcPct val="0"/>
              </a:spcBef>
            </a:pPr>
            <a:r>
              <a:rPr lang="en-GB" sz="4400" dirty="0">
                <a:solidFill>
                  <a:srgbClr val="000000"/>
                </a:solidFill>
                <a:latin typeface="DM Sans Bold"/>
              </a:rPr>
              <a:t>Coherent control</a:t>
            </a:r>
          </a:p>
        </p:txBody>
      </p:sp>
      <p:sp>
        <p:nvSpPr>
          <p:cNvPr id="7" name="TextBox 6">
            <a:extLst>
              <a:ext uri="{FF2B5EF4-FFF2-40B4-BE49-F238E27FC236}">
                <a16:creationId xmlns:a16="http://schemas.microsoft.com/office/drawing/2014/main" id="{765C4047-189F-59D6-3A36-D0BCF25D07FC}"/>
              </a:ext>
            </a:extLst>
          </p:cNvPr>
          <p:cNvSpPr txBox="1"/>
          <p:nvPr/>
        </p:nvSpPr>
        <p:spPr>
          <a:xfrm>
            <a:off x="685390" y="7401708"/>
            <a:ext cx="1143000" cy="671851"/>
          </a:xfrm>
          <a:prstGeom prst="rect">
            <a:avLst/>
          </a:prstGeom>
          <a:noFill/>
        </p:spPr>
        <p:txBody>
          <a:bodyPr wrap="square">
            <a:spAutoFit/>
          </a:bodyPr>
          <a:lstStyle/>
          <a:p>
            <a:pPr>
              <a:lnSpc>
                <a:spcPct val="150000"/>
              </a:lnSpc>
            </a:pPr>
            <a:r>
              <a:rPr lang="en-GB" sz="2800" dirty="0"/>
              <a:t>Seed</a:t>
            </a:r>
          </a:p>
        </p:txBody>
      </p:sp>
      <p:sp>
        <p:nvSpPr>
          <p:cNvPr id="8" name="TextBox 7">
            <a:extLst>
              <a:ext uri="{FF2B5EF4-FFF2-40B4-BE49-F238E27FC236}">
                <a16:creationId xmlns:a16="http://schemas.microsoft.com/office/drawing/2014/main" id="{DFC343A8-7C1F-F125-C450-6A4E7FA3DFB9}"/>
              </a:ext>
            </a:extLst>
          </p:cNvPr>
          <p:cNvSpPr txBox="1"/>
          <p:nvPr/>
        </p:nvSpPr>
        <p:spPr>
          <a:xfrm>
            <a:off x="2676017" y="5659385"/>
            <a:ext cx="1155048" cy="671851"/>
          </a:xfrm>
          <a:prstGeom prst="rect">
            <a:avLst/>
          </a:prstGeom>
          <a:noFill/>
        </p:spPr>
        <p:txBody>
          <a:bodyPr wrap="square">
            <a:spAutoFit/>
          </a:bodyPr>
          <a:lstStyle/>
          <a:p>
            <a:pPr>
              <a:lnSpc>
                <a:spcPct val="150000"/>
              </a:lnSpc>
            </a:pPr>
            <a:r>
              <a:rPr lang="en-GB" sz="2800" dirty="0"/>
              <a:t>Pump</a:t>
            </a:r>
          </a:p>
        </p:txBody>
      </p:sp>
      <p:sp>
        <p:nvSpPr>
          <p:cNvPr id="12" name="TextBox 11">
            <a:extLst>
              <a:ext uri="{FF2B5EF4-FFF2-40B4-BE49-F238E27FC236}">
                <a16:creationId xmlns:a16="http://schemas.microsoft.com/office/drawing/2014/main" id="{2BCF386D-9317-9CA5-7C10-1E8A1B0AA37C}"/>
              </a:ext>
            </a:extLst>
          </p:cNvPr>
          <p:cNvSpPr txBox="1"/>
          <p:nvPr/>
        </p:nvSpPr>
        <p:spPr>
          <a:xfrm>
            <a:off x="869233" y="1527641"/>
            <a:ext cx="16809167" cy="1077218"/>
          </a:xfrm>
          <a:prstGeom prst="rect">
            <a:avLst/>
          </a:prstGeom>
          <a:noFill/>
        </p:spPr>
        <p:txBody>
          <a:bodyPr wrap="square">
            <a:spAutoFit/>
          </a:bodyPr>
          <a:lstStyle/>
          <a:p>
            <a:r>
              <a:rPr lang="en-GB" sz="3200" dirty="0"/>
              <a:t>Coherent control is an active techniques to stabilize the phase of the squeezed light and ensure that the measurement is always performed on the quadrature with reduced quantum noise.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578CE2A-DA2D-1085-0E40-A0D2D71FA589}"/>
                  </a:ext>
                </a:extLst>
              </p:cNvPr>
              <p:cNvSpPr txBox="1"/>
              <p:nvPr/>
            </p:nvSpPr>
            <p:spPr>
              <a:xfrm>
                <a:off x="6714617" y="7258512"/>
                <a:ext cx="1143000" cy="5557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2800" b="1" i="1" dirty="0" smtClean="0">
                              <a:solidFill>
                                <a:srgbClr val="212121"/>
                              </a:solidFill>
                              <a:latin typeface="Cambria Math" panose="02040503050406030204" pitchFamily="18" charset="0"/>
                            </a:rPr>
                          </m:ctrlPr>
                        </m:sSubPr>
                        <m:e>
                          <m:r>
                            <a:rPr lang="en-GB" sz="2800" b="1" i="1" dirty="0" smtClean="0">
                              <a:solidFill>
                                <a:srgbClr val="212121"/>
                              </a:solidFill>
                              <a:latin typeface="Cambria Math" panose="02040503050406030204" pitchFamily="18" charset="0"/>
                            </a:rPr>
                            <m:t>𝑬</m:t>
                          </m:r>
                        </m:e>
                        <m:sub>
                          <m:r>
                            <a:rPr lang="en-GB" sz="2800" b="1" i="1" dirty="0" smtClean="0">
                              <a:solidFill>
                                <a:srgbClr val="212121"/>
                              </a:solidFill>
                              <a:latin typeface="Cambria Math" panose="02040503050406030204" pitchFamily="18" charset="0"/>
                            </a:rPr>
                            <m:t>𝑸𝑪𝑭</m:t>
                          </m:r>
                        </m:sub>
                      </m:sSub>
                      <m:r>
                        <a:rPr lang="en-GB" sz="2800" b="1" i="1" dirty="0" smtClean="0">
                          <a:solidFill>
                            <a:srgbClr val="212121"/>
                          </a:solidFill>
                          <a:latin typeface="Cambria Math" panose="02040503050406030204" pitchFamily="18" charset="0"/>
                        </a:rPr>
                        <m:t>(</m:t>
                      </m:r>
                      <m:r>
                        <a:rPr lang="en-GB" sz="2800" b="1" i="1" dirty="0" smtClean="0">
                          <a:solidFill>
                            <a:srgbClr val="212121"/>
                          </a:solidFill>
                          <a:latin typeface="Cambria Math" panose="02040503050406030204" pitchFamily="18" charset="0"/>
                        </a:rPr>
                        <m:t>𝒕</m:t>
                      </m:r>
                      <m:r>
                        <a:rPr lang="en-GB" sz="2800" b="1" i="1" dirty="0" smtClean="0">
                          <a:solidFill>
                            <a:srgbClr val="212121"/>
                          </a:solidFill>
                          <a:latin typeface="Cambria Math" panose="02040503050406030204" pitchFamily="18" charset="0"/>
                        </a:rPr>
                        <m:t>)</m:t>
                      </m:r>
                    </m:oMath>
                  </m:oMathPara>
                </a14:m>
                <a:endParaRPr lang="en-GB" sz="2800" dirty="0">
                  <a:solidFill>
                    <a:srgbClr val="212121"/>
                  </a:solidFill>
                </a:endParaRPr>
              </a:p>
            </p:txBody>
          </p:sp>
        </mc:Choice>
        <mc:Fallback xmlns="">
          <p:sp>
            <p:nvSpPr>
              <p:cNvPr id="13" name="TextBox 12">
                <a:extLst>
                  <a:ext uri="{FF2B5EF4-FFF2-40B4-BE49-F238E27FC236}">
                    <a16:creationId xmlns:a16="http://schemas.microsoft.com/office/drawing/2014/main" id="{5578CE2A-DA2D-1085-0E40-A0D2D71FA589}"/>
                  </a:ext>
                </a:extLst>
              </p:cNvPr>
              <p:cNvSpPr txBox="1">
                <a:spLocks noRot="1" noChangeAspect="1" noMove="1" noResize="1" noEditPoints="1" noAdjustHandles="1" noChangeArrowheads="1" noChangeShapeType="1" noTextEdit="1"/>
              </p:cNvSpPr>
              <p:nvPr/>
            </p:nvSpPr>
            <p:spPr>
              <a:xfrm>
                <a:off x="6714617" y="7258512"/>
                <a:ext cx="1143000" cy="555793"/>
              </a:xfrm>
              <a:prstGeom prst="rect">
                <a:avLst/>
              </a:prstGeom>
              <a:blipFill>
                <a:blip r:embed="rId9"/>
                <a:stretch>
                  <a:fillRect r="-1170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323C548-B79D-DC62-4962-F76F81DA75DB}"/>
                  </a:ext>
                </a:extLst>
              </p:cNvPr>
              <p:cNvSpPr txBox="1"/>
              <p:nvPr/>
            </p:nvSpPr>
            <p:spPr>
              <a:xfrm>
                <a:off x="1256890" y="9132822"/>
                <a:ext cx="5860512" cy="555793"/>
              </a:xfrm>
              <a:prstGeom prst="rect">
                <a:avLst/>
              </a:prstGeom>
              <a:noFill/>
            </p:spPr>
            <p:txBody>
              <a:bodyPr wrap="square">
                <a:spAutoFit/>
              </a:bodyPr>
              <a:lstStyle/>
              <a:p>
                <a14:m>
                  <m:oMath xmlns:m="http://schemas.openxmlformats.org/officeDocument/2006/math">
                    <m:sSub>
                      <m:sSubPr>
                        <m:ctrlPr>
                          <a:rPr lang="en-GB" sz="2800" b="1" i="1" dirty="0" smtClean="0">
                            <a:solidFill>
                              <a:srgbClr val="212121"/>
                            </a:solidFill>
                            <a:latin typeface="Cambria Math" panose="02040503050406030204" pitchFamily="18" charset="0"/>
                          </a:rPr>
                        </m:ctrlPr>
                      </m:sSubPr>
                      <m:e>
                        <m:r>
                          <a:rPr lang="en-GB" sz="2800" b="1" i="1" dirty="0" smtClean="0">
                            <a:solidFill>
                              <a:srgbClr val="212121"/>
                            </a:solidFill>
                            <a:latin typeface="Cambria Math" panose="02040503050406030204" pitchFamily="18" charset="0"/>
                          </a:rPr>
                          <m:t>𝑬</m:t>
                        </m:r>
                      </m:e>
                      <m:sub>
                        <m:r>
                          <a:rPr lang="en-GB" sz="2800" b="1" i="1" dirty="0" smtClean="0">
                            <a:solidFill>
                              <a:srgbClr val="212121"/>
                            </a:solidFill>
                            <a:latin typeface="Cambria Math" panose="02040503050406030204" pitchFamily="18" charset="0"/>
                          </a:rPr>
                          <m:t>𝑸𝑪𝑭</m:t>
                        </m:r>
                      </m:sub>
                    </m:sSub>
                    <m:r>
                      <a:rPr lang="en-GB" sz="2800" b="1" i="1" dirty="0" smtClean="0">
                        <a:solidFill>
                          <a:srgbClr val="212121"/>
                        </a:solidFill>
                        <a:latin typeface="Cambria Math" panose="02040503050406030204" pitchFamily="18" charset="0"/>
                      </a:rPr>
                      <m:t>(</m:t>
                    </m:r>
                    <m:r>
                      <a:rPr lang="en-GB" sz="2800" b="1" i="1" dirty="0" smtClean="0">
                        <a:solidFill>
                          <a:srgbClr val="212121"/>
                        </a:solidFill>
                        <a:latin typeface="Cambria Math" panose="02040503050406030204" pitchFamily="18" charset="0"/>
                      </a:rPr>
                      <m:t>𝒕</m:t>
                    </m:r>
                    <m:r>
                      <a:rPr lang="en-GB" sz="2800" b="1" i="1" dirty="0" smtClean="0">
                        <a:solidFill>
                          <a:srgbClr val="212121"/>
                        </a:solidFill>
                        <a:latin typeface="Cambria Math" panose="02040503050406030204" pitchFamily="18" charset="0"/>
                      </a:rPr>
                      <m:t>)</m:t>
                    </m:r>
                  </m:oMath>
                </a14:m>
                <a:r>
                  <a:rPr lang="en-GB" sz="2800" dirty="0">
                    <a:solidFill>
                      <a:srgbClr val="212121"/>
                    </a:solidFill>
                  </a:rPr>
                  <a:t> : Quadrature Control Field</a:t>
                </a:r>
              </a:p>
            </p:txBody>
          </p:sp>
        </mc:Choice>
        <mc:Fallback xmlns="">
          <p:sp>
            <p:nvSpPr>
              <p:cNvPr id="14" name="TextBox 13">
                <a:extLst>
                  <a:ext uri="{FF2B5EF4-FFF2-40B4-BE49-F238E27FC236}">
                    <a16:creationId xmlns:a16="http://schemas.microsoft.com/office/drawing/2014/main" id="{3323C548-B79D-DC62-4962-F76F81DA75DB}"/>
                  </a:ext>
                </a:extLst>
              </p:cNvPr>
              <p:cNvSpPr txBox="1">
                <a:spLocks noRot="1" noChangeAspect="1" noMove="1" noResize="1" noEditPoints="1" noAdjustHandles="1" noChangeArrowheads="1" noChangeShapeType="1" noTextEdit="1"/>
              </p:cNvSpPr>
              <p:nvPr/>
            </p:nvSpPr>
            <p:spPr>
              <a:xfrm>
                <a:off x="1256890" y="9132822"/>
                <a:ext cx="5860512" cy="555793"/>
              </a:xfrm>
              <a:prstGeom prst="rect">
                <a:avLst/>
              </a:prstGeom>
              <a:blipFill>
                <a:blip r:embed="rId10"/>
                <a:stretch>
                  <a:fillRect t="-9890" b="-25275"/>
                </a:stretch>
              </a:blipFill>
            </p:spPr>
            <p:txBody>
              <a:bodyPr/>
              <a:lstStyle/>
              <a:p>
                <a:r>
                  <a:rPr lang="en-GB">
                    <a:noFill/>
                  </a:rPr>
                  <a:t> </a:t>
                </a:r>
              </a:p>
            </p:txBody>
          </p:sp>
        </mc:Fallback>
      </mc:AlternateContent>
    </p:spTree>
    <p:extLst>
      <p:ext uri="{BB962C8B-B14F-4D97-AF65-F5344CB8AC3E}">
        <p14:creationId xmlns:p14="http://schemas.microsoft.com/office/powerpoint/2010/main" val="1257112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1B00C-B1A1-93C9-7F59-346916BCA4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2917365-49E3-7F4B-B98F-20A7F88EB3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724" y="3962268"/>
            <a:ext cx="9289476" cy="5666264"/>
          </a:xfrm>
          <a:prstGeom prst="rect">
            <a:avLst/>
          </a:prstGeom>
        </p:spPr>
      </p:pic>
      <p:sp>
        <p:nvSpPr>
          <p:cNvPr id="9" name="TextBox 8">
            <a:extLst>
              <a:ext uri="{FF2B5EF4-FFF2-40B4-BE49-F238E27FC236}">
                <a16:creationId xmlns:a16="http://schemas.microsoft.com/office/drawing/2014/main" id="{844B40C7-A0B9-CA4C-E984-D9629FE56DDA}"/>
              </a:ext>
            </a:extLst>
          </p:cNvPr>
          <p:cNvSpPr txBox="1"/>
          <p:nvPr/>
        </p:nvSpPr>
        <p:spPr>
          <a:xfrm>
            <a:off x="17332448" y="9485787"/>
            <a:ext cx="635304" cy="584775"/>
          </a:xfrm>
          <a:prstGeom prst="rect">
            <a:avLst/>
          </a:prstGeom>
          <a:noFill/>
        </p:spPr>
        <p:txBody>
          <a:bodyPr wrap="square" rtlCol="0">
            <a:spAutoFit/>
          </a:bodyPr>
          <a:lstStyle/>
          <a:p>
            <a:r>
              <a:rPr lang="en-GB" sz="3200" dirty="0"/>
              <a:t>12</a:t>
            </a:r>
          </a:p>
        </p:txBody>
      </p:sp>
      <p:cxnSp>
        <p:nvCxnSpPr>
          <p:cNvPr id="18" name="Straight Arrow Connector 17">
            <a:extLst>
              <a:ext uri="{FF2B5EF4-FFF2-40B4-BE49-F238E27FC236}">
                <a16:creationId xmlns:a16="http://schemas.microsoft.com/office/drawing/2014/main" id="{41A20347-CF1A-8974-BEAC-B19895290494}"/>
              </a:ext>
            </a:extLst>
          </p:cNvPr>
          <p:cNvCxnSpPr>
            <a:cxnSpLocks/>
          </p:cNvCxnSpPr>
          <p:nvPr/>
        </p:nvCxnSpPr>
        <p:spPr>
          <a:xfrm flipH="1">
            <a:off x="9994247" y="5233064"/>
            <a:ext cx="1260044" cy="0"/>
          </a:xfrm>
          <a:prstGeom prst="straightConnector1">
            <a:avLst/>
          </a:prstGeom>
          <a:ln w="38100">
            <a:solidFill>
              <a:schemeClr val="tx1"/>
            </a:solidFill>
            <a:headEnd type="triangle" w="med" len="med"/>
            <a:tailEnd type="triangle" w="med" len="med"/>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86A69AB6-7AAE-E6E0-73F6-0A7191077B08}"/>
              </a:ext>
            </a:extLst>
          </p:cNvPr>
          <p:cNvSpPr/>
          <p:nvPr/>
        </p:nvSpPr>
        <p:spPr>
          <a:xfrm>
            <a:off x="9307903" y="5004465"/>
            <a:ext cx="449583" cy="457197"/>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n w="0"/>
                <a:solidFill>
                  <a:schemeClr val="tx1"/>
                </a:solidFill>
                <a:effectLst>
                  <a:outerShdw blurRad="38100" dist="19050" dir="2700000" algn="tl" rotWithShape="0">
                    <a:schemeClr val="dk1">
                      <a:alpha val="40000"/>
                    </a:schemeClr>
                  </a:outerShdw>
                </a:effectLst>
              </a:rPr>
              <a:t>1</a:t>
            </a:r>
          </a:p>
        </p:txBody>
      </p:sp>
      <p:sp>
        <p:nvSpPr>
          <p:cNvPr id="4" name="TextBox 3">
            <a:extLst>
              <a:ext uri="{FF2B5EF4-FFF2-40B4-BE49-F238E27FC236}">
                <a16:creationId xmlns:a16="http://schemas.microsoft.com/office/drawing/2014/main" id="{92F427C4-0541-45D0-9F40-085EA428EA87}"/>
              </a:ext>
            </a:extLst>
          </p:cNvPr>
          <p:cNvSpPr txBox="1"/>
          <p:nvPr/>
        </p:nvSpPr>
        <p:spPr>
          <a:xfrm>
            <a:off x="3200400" y="549979"/>
            <a:ext cx="9067801" cy="769441"/>
          </a:xfrm>
          <a:prstGeom prst="rect">
            <a:avLst/>
          </a:prstGeom>
          <a:noFill/>
        </p:spPr>
        <p:txBody>
          <a:bodyPr wrap="square">
            <a:spAutoFit/>
          </a:bodyPr>
          <a:lstStyle/>
          <a:p>
            <a:pPr lvl="0" algn="ctr">
              <a:spcBef>
                <a:spcPct val="0"/>
              </a:spcBef>
            </a:pPr>
            <a:r>
              <a:rPr lang="en-GB" sz="4400" dirty="0">
                <a:solidFill>
                  <a:srgbClr val="000000"/>
                </a:solidFill>
                <a:latin typeface="DM Sans Bold"/>
              </a:rPr>
              <a:t>Coherent control</a:t>
            </a:r>
          </a:p>
        </p:txBody>
      </p:sp>
      <p:pic>
        <p:nvPicPr>
          <p:cNvPr id="32" name="Picture 31" descr="A diagram of a circuit&#10;&#10;AI-generated content may be incorrect.">
            <a:extLst>
              <a:ext uri="{FF2B5EF4-FFF2-40B4-BE49-F238E27FC236}">
                <a16:creationId xmlns:a16="http://schemas.microsoft.com/office/drawing/2014/main" id="{94111DDF-598F-37A6-4BC5-67842E2F1A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7994" y="4208034"/>
            <a:ext cx="5601205" cy="4022430"/>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2443099-C975-013C-1315-E1B6A6003D57}"/>
                  </a:ext>
                </a:extLst>
              </p:cNvPr>
              <p:cNvSpPr txBox="1"/>
              <p:nvPr/>
            </p:nvSpPr>
            <p:spPr>
              <a:xfrm>
                <a:off x="12988115" y="3008713"/>
                <a:ext cx="5429741" cy="856773"/>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sSubSup>
                        <m:sSubSupPr>
                          <m:ctrlPr>
                            <a:rPr lang="en-GB" sz="2800" b="0" i="1" smtClean="0">
                              <a:solidFill>
                                <a:schemeClr val="tx1"/>
                              </a:solidFill>
                              <a:latin typeface="Cambria Math" panose="02040503050406030204" pitchFamily="18" charset="0"/>
                            </a:rPr>
                          </m:ctrlPr>
                        </m:sSubSupPr>
                        <m:e>
                          <m:r>
                            <a:rPr lang="en-GB" sz="2800" b="0" i="1" smtClean="0">
                              <a:solidFill>
                                <a:schemeClr val="tx1"/>
                              </a:solidFill>
                              <a:latin typeface="Cambria Math" panose="02040503050406030204" pitchFamily="18" charset="0"/>
                            </a:rPr>
                            <m:t>𝐼</m:t>
                          </m:r>
                        </m:e>
                        <m:sub>
                          <m:r>
                            <a:rPr lang="en-GB" sz="2800" b="0" i="1" smtClean="0">
                              <a:solidFill>
                                <a:schemeClr val="tx1"/>
                              </a:solidFill>
                              <a:latin typeface="Cambria Math" panose="02040503050406030204" pitchFamily="18" charset="0"/>
                            </a:rPr>
                            <m:t>𝐿𝑂</m:t>
                          </m:r>
                        </m:sub>
                        <m:sup>
                          <m:r>
                            <a:rPr lang="en-GB" sz="2800" b="0" i="1" smtClean="0">
                              <a:solidFill>
                                <a:schemeClr val="tx1"/>
                              </a:solidFill>
                              <a:latin typeface="Cambria Math" panose="02040503050406030204" pitchFamily="18" charset="0"/>
                            </a:rPr>
                            <m:t>𝑄𝐶𝐹</m:t>
                          </m:r>
                        </m:sup>
                      </m:sSubSup>
                      <m:d>
                        <m:dPr>
                          <m:ctrlPr>
                            <a:rPr lang="en-GB" sz="2800" b="0" i="1" smtClean="0">
                              <a:solidFill>
                                <a:schemeClr val="tx1"/>
                              </a:solidFill>
                              <a:latin typeface="Cambria Math" panose="02040503050406030204" pitchFamily="18" charset="0"/>
                            </a:rPr>
                          </m:ctrlPr>
                        </m:dPr>
                        <m:e>
                          <m:r>
                            <a:rPr lang="en-GB" sz="2800" b="0" i="1" smtClean="0">
                              <a:solidFill>
                                <a:schemeClr val="tx1"/>
                              </a:solidFill>
                              <a:latin typeface="Cambria Math" panose="02040503050406030204" pitchFamily="18" charset="0"/>
                            </a:rPr>
                            <m:t>𝑡</m:t>
                          </m:r>
                        </m:e>
                      </m:d>
                      <m:r>
                        <a:rPr lang="en-GB" sz="2800" b="0" i="1" smtClean="0">
                          <a:solidFill>
                            <a:schemeClr val="tx1"/>
                          </a:solidFill>
                          <a:latin typeface="Cambria Math" panose="02040503050406030204" pitchFamily="18" charset="0"/>
                          <a:ea typeface="Cambria Math" panose="02040503050406030204" pitchFamily="18" charset="0"/>
                        </a:rPr>
                        <m:t>∝</m:t>
                      </m:r>
                      <m:r>
                        <a:rPr lang="en-GB" sz="2800" b="0" i="1" smtClean="0">
                          <a:solidFill>
                            <a:schemeClr val="tx1"/>
                          </a:solidFill>
                          <a:latin typeface="Cambria Math" panose="02040503050406030204" pitchFamily="18" charset="0"/>
                          <a:ea typeface="Cambria Math" panose="02040503050406030204" pitchFamily="18" charset="0"/>
                        </a:rPr>
                        <m:t>𝐵</m:t>
                      </m:r>
                      <m:func>
                        <m:funcPr>
                          <m:ctrlPr>
                            <a:rPr lang="en-GB" sz="2800" i="1" smtClean="0">
                              <a:solidFill>
                                <a:schemeClr val="tx1"/>
                              </a:solidFill>
                              <a:latin typeface="Cambria Math" panose="02040503050406030204" pitchFamily="18" charset="0"/>
                              <a:ea typeface="Cambria Math" panose="02040503050406030204" pitchFamily="18" charset="0"/>
                            </a:rPr>
                          </m:ctrlPr>
                        </m:funcPr>
                        <m:fName>
                          <m:r>
                            <a:rPr lang="en-GB" sz="2800" b="0" i="1" smtClean="0">
                              <a:solidFill>
                                <a:schemeClr val="tx1"/>
                              </a:solidFill>
                              <a:latin typeface="Cambria Math" panose="02040503050406030204" pitchFamily="18" charset="0"/>
                              <a:ea typeface="Cambria Math" panose="02040503050406030204" pitchFamily="18" charset="0"/>
                            </a:rPr>
                            <m:t>𝑠𝑖𝑛</m:t>
                          </m:r>
                        </m:fName>
                        <m:e>
                          <m:d>
                            <m:dPr>
                              <m:ctrlPr>
                                <a:rPr lang="en-GB" sz="2800" i="1">
                                  <a:solidFill>
                                    <a:schemeClr val="tx1"/>
                                  </a:solidFill>
                                  <a:latin typeface="Cambria Math" panose="02040503050406030204" pitchFamily="18" charset="0"/>
                                  <a:ea typeface="Cambria Math" panose="02040503050406030204" pitchFamily="18" charset="0"/>
                                </a:rPr>
                              </m:ctrlPr>
                            </m:dPr>
                            <m:e>
                              <m:r>
                                <a:rPr lang="en-GB" sz="2800" b="0" i="1" smtClean="0">
                                  <a:solidFill>
                                    <a:schemeClr val="tx1"/>
                                  </a:solidFill>
                                  <a:latin typeface="Cambria Math" panose="02040503050406030204" pitchFamily="18" charset="0"/>
                                  <a:ea typeface="Cambria Math" panose="02040503050406030204" pitchFamily="18" charset="0"/>
                                </a:rPr>
                                <m:t>2</m:t>
                              </m:r>
                              <m:r>
                                <a:rPr lang="en-GB" sz="2800" b="0" i="1" smtClean="0">
                                  <a:solidFill>
                                    <a:schemeClr val="tx1"/>
                                  </a:solidFill>
                                  <a:latin typeface="Cambria Math" panose="02040503050406030204" pitchFamily="18" charset="0"/>
                                  <a:ea typeface="Cambria Math" panose="02040503050406030204" pitchFamily="18" charset="0"/>
                                </a:rPr>
                                <m:t>𝜑</m:t>
                              </m:r>
                              <m:r>
                                <a:rPr lang="en-GB" sz="2800" b="0" i="1" smtClean="0">
                                  <a:solidFill>
                                    <a:schemeClr val="tx1"/>
                                  </a:solidFill>
                                  <a:latin typeface="Cambria Math" panose="02040503050406030204" pitchFamily="18" charset="0"/>
                                  <a:ea typeface="Cambria Math" panose="02040503050406030204" pitchFamily="18" charset="0"/>
                                </a:rPr>
                                <m:t>+</m:t>
                              </m:r>
                              <m:sSub>
                                <m:sSubPr>
                                  <m:ctrlPr>
                                    <a:rPr lang="en-GB" sz="2800" b="0" i="1" smtClean="0">
                                      <a:solidFill>
                                        <a:schemeClr val="tx1"/>
                                      </a:solidFill>
                                      <a:latin typeface="Cambria Math" panose="02040503050406030204" pitchFamily="18" charset="0"/>
                                      <a:ea typeface="Cambria Math" panose="02040503050406030204" pitchFamily="18" charset="0"/>
                                    </a:rPr>
                                  </m:ctrlPr>
                                </m:sSubPr>
                                <m:e>
                                  <m:r>
                                    <a:rPr lang="en-GB" sz="2800" b="0" i="1" smtClean="0">
                                      <a:solidFill>
                                        <a:schemeClr val="tx1"/>
                                      </a:solidFill>
                                      <a:latin typeface="Cambria Math" panose="02040503050406030204" pitchFamily="18" charset="0"/>
                                      <a:ea typeface="Cambria Math" panose="02040503050406030204" pitchFamily="18" charset="0"/>
                                    </a:rPr>
                                    <m:t>𝜃</m:t>
                                  </m:r>
                                </m:e>
                                <m:sub>
                                  <m:r>
                                    <a:rPr lang="en-GB" sz="2800" b="0" i="1" smtClean="0">
                                      <a:solidFill>
                                        <a:schemeClr val="tx1"/>
                                      </a:solidFill>
                                      <a:latin typeface="Cambria Math" panose="02040503050406030204" pitchFamily="18" charset="0"/>
                                      <a:ea typeface="Cambria Math" panose="02040503050406030204" pitchFamily="18" charset="0"/>
                                    </a:rPr>
                                    <m:t>𝐿𝑂</m:t>
                                  </m:r>
                                </m:sub>
                              </m:sSub>
                            </m:e>
                          </m:d>
                        </m:e>
                      </m:func>
                    </m:oMath>
                  </m:oMathPara>
                </a14:m>
                <a:endParaRPr lang="en-GB" sz="2800" dirty="0">
                  <a:solidFill>
                    <a:srgbClr val="0070C0"/>
                  </a:solidFill>
                </a:endParaRPr>
              </a:p>
            </p:txBody>
          </p:sp>
        </mc:Choice>
        <mc:Fallback xmlns="">
          <p:sp>
            <p:nvSpPr>
              <p:cNvPr id="33" name="TextBox 32">
                <a:extLst>
                  <a:ext uri="{FF2B5EF4-FFF2-40B4-BE49-F238E27FC236}">
                    <a16:creationId xmlns:a16="http://schemas.microsoft.com/office/drawing/2014/main" id="{A2443099-C975-013C-1315-E1B6A6003D57}"/>
                  </a:ext>
                </a:extLst>
              </p:cNvPr>
              <p:cNvSpPr txBox="1">
                <a:spLocks noRot="1" noChangeAspect="1" noMove="1" noResize="1" noEditPoints="1" noAdjustHandles="1" noChangeArrowheads="1" noChangeShapeType="1" noTextEdit="1"/>
              </p:cNvSpPr>
              <p:nvPr/>
            </p:nvSpPr>
            <p:spPr>
              <a:xfrm>
                <a:off x="12988115" y="3008713"/>
                <a:ext cx="5429741" cy="85677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7D361E5-E1BF-E26D-F1D1-302D07EAA1A9}"/>
                  </a:ext>
                </a:extLst>
              </p:cNvPr>
              <p:cNvSpPr txBox="1"/>
              <p:nvPr/>
            </p:nvSpPr>
            <p:spPr>
              <a:xfrm>
                <a:off x="8800421" y="3352920"/>
                <a:ext cx="341697" cy="738664"/>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ea typeface="Cambria Math" panose="02040503050406030204" pitchFamily="18" charset="0"/>
                        </a:rPr>
                        <m:t>𝜔</m:t>
                      </m:r>
                    </m:oMath>
                  </m:oMathPara>
                </a14:m>
                <a:endParaRPr lang="en-GB" sz="4400" dirty="0">
                  <a:solidFill>
                    <a:srgbClr val="0070C0"/>
                  </a:solidFill>
                </a:endParaRPr>
              </a:p>
            </p:txBody>
          </p:sp>
        </mc:Choice>
        <mc:Fallback xmlns="">
          <p:sp>
            <p:nvSpPr>
              <p:cNvPr id="34" name="TextBox 33">
                <a:extLst>
                  <a:ext uri="{FF2B5EF4-FFF2-40B4-BE49-F238E27FC236}">
                    <a16:creationId xmlns:a16="http://schemas.microsoft.com/office/drawing/2014/main" id="{B7D361E5-E1BF-E26D-F1D1-302D07EAA1A9}"/>
                  </a:ext>
                </a:extLst>
              </p:cNvPr>
              <p:cNvSpPr txBox="1">
                <a:spLocks noRot="1" noChangeAspect="1" noMove="1" noResize="1" noEditPoints="1" noAdjustHandles="1" noChangeArrowheads="1" noChangeShapeType="1" noTextEdit="1"/>
              </p:cNvSpPr>
              <p:nvPr/>
            </p:nvSpPr>
            <p:spPr>
              <a:xfrm>
                <a:off x="8800421" y="3352920"/>
                <a:ext cx="341697" cy="738664"/>
              </a:xfrm>
              <a:prstGeom prst="rect">
                <a:avLst/>
              </a:prstGeom>
              <a:blipFill>
                <a:blip r:embed="rId6"/>
                <a:stretch>
                  <a:fillRect/>
                </a:stretch>
              </a:blipFill>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3A978062-0932-6F92-0408-2560D1526E81}"/>
              </a:ext>
            </a:extLst>
          </p:cNvPr>
          <p:cNvCxnSpPr>
            <a:cxnSpLocks/>
          </p:cNvCxnSpPr>
          <p:nvPr/>
        </p:nvCxnSpPr>
        <p:spPr>
          <a:xfrm>
            <a:off x="7637770" y="3540403"/>
            <a:ext cx="2667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95E589C-5311-2885-D8B9-306A9E557DFB}"/>
              </a:ext>
            </a:extLst>
          </p:cNvPr>
          <p:cNvCxnSpPr>
            <a:cxnSpLocks/>
          </p:cNvCxnSpPr>
          <p:nvPr/>
        </p:nvCxnSpPr>
        <p:spPr>
          <a:xfrm flipV="1">
            <a:off x="8978715" y="1866900"/>
            <a:ext cx="0" cy="1657989"/>
          </a:xfrm>
          <a:prstGeom prst="straightConnector1">
            <a:avLst/>
          </a:prstGeom>
          <a:ln w="1016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F6699C4-FA82-7B66-CF1C-2A394AD71EB6}"/>
              </a:ext>
            </a:extLst>
          </p:cNvPr>
          <p:cNvCxnSpPr>
            <a:cxnSpLocks/>
          </p:cNvCxnSpPr>
          <p:nvPr/>
        </p:nvCxnSpPr>
        <p:spPr>
          <a:xfrm flipH="1" flipV="1">
            <a:off x="9895957" y="2695894"/>
            <a:ext cx="6145" cy="844509"/>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A612088-C4E5-9F0D-EB92-8518EA8BF412}"/>
                  </a:ext>
                </a:extLst>
              </p:cNvPr>
              <p:cNvSpPr txBox="1"/>
              <p:nvPr/>
            </p:nvSpPr>
            <p:spPr>
              <a:xfrm>
                <a:off x="9244539" y="3334533"/>
                <a:ext cx="1302835" cy="738664"/>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ea typeface="Cambria Math" panose="02040503050406030204" pitchFamily="18" charset="0"/>
                        </a:rPr>
                        <m:t>𝜔</m:t>
                      </m:r>
                      <m:r>
                        <a:rPr lang="en-GB" sz="2800" b="0" i="1" smtClean="0">
                          <a:solidFill>
                            <a:schemeClr val="tx1"/>
                          </a:solidFill>
                          <a:latin typeface="Cambria Math" panose="02040503050406030204" pitchFamily="18" charset="0"/>
                          <a:ea typeface="Cambria Math" panose="02040503050406030204" pitchFamily="18" charset="0"/>
                        </a:rPr>
                        <m:t>+</m:t>
                      </m:r>
                      <m:r>
                        <m:rPr>
                          <m:nor/>
                        </m:rPr>
                        <a:rPr lang="el-GR"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m:t>Ω</m:t>
                      </m:r>
                    </m:oMath>
                  </m:oMathPara>
                </a14:m>
                <a:endParaRPr lang="en-GB" sz="1600" dirty="0">
                  <a:solidFill>
                    <a:srgbClr val="0070C0"/>
                  </a:solidFill>
                </a:endParaRPr>
              </a:p>
            </p:txBody>
          </p:sp>
        </mc:Choice>
        <mc:Fallback xmlns="">
          <p:sp>
            <p:nvSpPr>
              <p:cNvPr id="38" name="TextBox 37">
                <a:extLst>
                  <a:ext uri="{FF2B5EF4-FFF2-40B4-BE49-F238E27FC236}">
                    <a16:creationId xmlns:a16="http://schemas.microsoft.com/office/drawing/2014/main" id="{BA612088-C4E5-9F0D-EB92-8518EA8BF412}"/>
                  </a:ext>
                </a:extLst>
              </p:cNvPr>
              <p:cNvSpPr txBox="1">
                <a:spLocks noRot="1" noChangeAspect="1" noMove="1" noResize="1" noEditPoints="1" noAdjustHandles="1" noChangeArrowheads="1" noChangeShapeType="1" noTextEdit="1"/>
              </p:cNvSpPr>
              <p:nvPr/>
            </p:nvSpPr>
            <p:spPr>
              <a:xfrm>
                <a:off x="9244539" y="3334533"/>
                <a:ext cx="1302835" cy="738664"/>
              </a:xfrm>
              <a:prstGeom prst="rect">
                <a:avLst/>
              </a:prstGeom>
              <a:blipFill>
                <a:blip r:embed="rId7"/>
                <a:stretch>
                  <a:fillRect/>
                </a:stretch>
              </a:blipFill>
            </p:spPr>
            <p:txBody>
              <a:bodyPr/>
              <a:lstStyle/>
              <a:p>
                <a:r>
                  <a:rPr lang="en-GB">
                    <a:noFill/>
                  </a:rPr>
                  <a:t> </a:t>
                </a:r>
              </a:p>
            </p:txBody>
          </p:sp>
        </mc:Fallback>
      </mc:AlternateContent>
      <p:cxnSp>
        <p:nvCxnSpPr>
          <p:cNvPr id="39" name="Straight Arrow Connector 38">
            <a:extLst>
              <a:ext uri="{FF2B5EF4-FFF2-40B4-BE49-F238E27FC236}">
                <a16:creationId xmlns:a16="http://schemas.microsoft.com/office/drawing/2014/main" id="{85BF0CE3-CA37-27A3-DCEC-C564FC6489D4}"/>
              </a:ext>
            </a:extLst>
          </p:cNvPr>
          <p:cNvCxnSpPr>
            <a:cxnSpLocks/>
          </p:cNvCxnSpPr>
          <p:nvPr/>
        </p:nvCxnSpPr>
        <p:spPr>
          <a:xfrm flipV="1">
            <a:off x="8103718" y="2936796"/>
            <a:ext cx="2903" cy="588093"/>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1C5B183-B526-833E-9B4E-4A5C4C404642}"/>
                  </a:ext>
                </a:extLst>
              </p:cNvPr>
              <p:cNvSpPr txBox="1"/>
              <p:nvPr/>
            </p:nvSpPr>
            <p:spPr>
              <a:xfrm>
                <a:off x="7455204" y="3374175"/>
                <a:ext cx="1302835" cy="738664"/>
              </a:xfrm>
              <a:prstGeom prst="rect">
                <a:avLst/>
              </a:prstGeom>
              <a:noFill/>
            </p:spPr>
            <p:txBody>
              <a:bodyPr wrap="square" rtlCol="0">
                <a:spAutoFit/>
              </a:bodyPr>
              <a:lstStyle/>
              <a:p>
                <a:pPr>
                  <a:lnSpc>
                    <a:spcPct val="150000"/>
                  </a:lnSpc>
                </a:pPr>
                <a14:m>
                  <m:oMathPara xmlns:m="http://schemas.openxmlformats.org/officeDocument/2006/math">
                    <m:oMathParaPr>
                      <m:jc m:val="centerGroup"/>
                    </m:oMathParaPr>
                    <m:oMath xmlns:m="http://schemas.openxmlformats.org/officeDocument/2006/math">
                      <m:r>
                        <a:rPr lang="en-GB" sz="2800" b="0" i="1" smtClean="0">
                          <a:solidFill>
                            <a:schemeClr val="tx1"/>
                          </a:solidFill>
                          <a:latin typeface="Cambria Math" panose="02040503050406030204" pitchFamily="18" charset="0"/>
                          <a:ea typeface="Cambria Math" panose="02040503050406030204" pitchFamily="18" charset="0"/>
                        </a:rPr>
                        <m:t>𝜔</m:t>
                      </m:r>
                      <m:r>
                        <a:rPr lang="en-GB" sz="2800" b="0" i="1" smtClean="0">
                          <a:solidFill>
                            <a:schemeClr val="tx1"/>
                          </a:solidFill>
                          <a:latin typeface="Cambria Math" panose="02040503050406030204" pitchFamily="18" charset="0"/>
                          <a:ea typeface="Cambria Math" panose="02040503050406030204" pitchFamily="18" charset="0"/>
                        </a:rPr>
                        <m:t>−</m:t>
                      </m:r>
                      <m:r>
                        <m:rPr>
                          <m:nor/>
                        </m:rPr>
                        <a:rPr lang="el-GR" sz="2800" dirty="0" smtClean="0">
                          <a:solidFill>
                            <a:schemeClr val="tx1"/>
                          </a:solidFill>
                          <a:latin typeface="Calibri" panose="020F0502020204030204" pitchFamily="34" charset="0"/>
                          <a:ea typeface="Calibri" panose="020F0502020204030204" pitchFamily="34" charset="0"/>
                          <a:cs typeface="Calibri" panose="020F0502020204030204" pitchFamily="34" charset="0"/>
                        </a:rPr>
                        <m:t>Ω</m:t>
                      </m:r>
                    </m:oMath>
                  </m:oMathPara>
                </a14:m>
                <a:endParaRPr lang="en-GB" sz="1600" dirty="0">
                  <a:solidFill>
                    <a:srgbClr val="0070C0"/>
                  </a:solidFill>
                </a:endParaRPr>
              </a:p>
            </p:txBody>
          </p:sp>
        </mc:Choice>
        <mc:Fallback xmlns="">
          <p:sp>
            <p:nvSpPr>
              <p:cNvPr id="40" name="TextBox 39">
                <a:extLst>
                  <a:ext uri="{FF2B5EF4-FFF2-40B4-BE49-F238E27FC236}">
                    <a16:creationId xmlns:a16="http://schemas.microsoft.com/office/drawing/2014/main" id="{C1C5B183-B526-833E-9B4E-4A5C4C404642}"/>
                  </a:ext>
                </a:extLst>
              </p:cNvPr>
              <p:cNvSpPr txBox="1">
                <a:spLocks noRot="1" noChangeAspect="1" noMove="1" noResize="1" noEditPoints="1" noAdjustHandles="1" noChangeArrowheads="1" noChangeShapeType="1" noTextEdit="1"/>
              </p:cNvSpPr>
              <p:nvPr/>
            </p:nvSpPr>
            <p:spPr>
              <a:xfrm>
                <a:off x="7455204" y="3374175"/>
                <a:ext cx="1302835" cy="738664"/>
              </a:xfrm>
              <a:prstGeom prst="rect">
                <a:avLst/>
              </a:prstGeom>
              <a:blipFill>
                <a:blip r:embed="rId8"/>
                <a:stretch>
                  <a:fillRect/>
                </a:stretch>
              </a:blipFill>
            </p:spPr>
            <p:txBody>
              <a:bodyPr/>
              <a:lstStyle/>
              <a:p>
                <a:r>
                  <a:rPr lang="en-GB">
                    <a:noFill/>
                  </a:rPr>
                  <a:t> </a:t>
                </a:r>
              </a:p>
            </p:txBody>
          </p:sp>
        </mc:Fallback>
      </mc:AlternateContent>
      <p:sp>
        <p:nvSpPr>
          <p:cNvPr id="41" name="Arrow: Right 40">
            <a:extLst>
              <a:ext uri="{FF2B5EF4-FFF2-40B4-BE49-F238E27FC236}">
                <a16:creationId xmlns:a16="http://schemas.microsoft.com/office/drawing/2014/main" id="{7767E54B-5E45-84F0-2989-2C9C59A23E0D}"/>
              </a:ext>
            </a:extLst>
          </p:cNvPr>
          <p:cNvSpPr/>
          <p:nvPr/>
        </p:nvSpPr>
        <p:spPr>
          <a:xfrm>
            <a:off x="11254291" y="3342619"/>
            <a:ext cx="1950812" cy="3645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Arc 41">
            <a:extLst>
              <a:ext uri="{FF2B5EF4-FFF2-40B4-BE49-F238E27FC236}">
                <a16:creationId xmlns:a16="http://schemas.microsoft.com/office/drawing/2014/main" id="{2ADE9432-0EB8-CE48-DFE8-816D3EE48567}"/>
              </a:ext>
            </a:extLst>
          </p:cNvPr>
          <p:cNvSpPr/>
          <p:nvPr/>
        </p:nvSpPr>
        <p:spPr>
          <a:xfrm rot="204563">
            <a:off x="9886854" y="2505370"/>
            <a:ext cx="2030565" cy="1344359"/>
          </a:xfrm>
          <a:prstGeom prst="arc">
            <a:avLst>
              <a:gd name="adj1" fmla="val 11952556"/>
              <a:gd name="adj2" fmla="val 21292996"/>
            </a:avLst>
          </a:prstGeom>
          <a:ln w="38100">
            <a:solidFill>
              <a:schemeClr val="tx1"/>
            </a:solidFill>
            <a:prstDash val="sysDash"/>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TextBox 42">
            <a:extLst>
              <a:ext uri="{FF2B5EF4-FFF2-40B4-BE49-F238E27FC236}">
                <a16:creationId xmlns:a16="http://schemas.microsoft.com/office/drawing/2014/main" id="{1F6E5BB7-FBF8-EC37-3F93-46F8986444D9}"/>
              </a:ext>
            </a:extLst>
          </p:cNvPr>
          <p:cNvSpPr txBox="1"/>
          <p:nvPr/>
        </p:nvSpPr>
        <p:spPr>
          <a:xfrm>
            <a:off x="11151511" y="3536183"/>
            <a:ext cx="2351334" cy="671851"/>
          </a:xfrm>
          <a:prstGeom prst="rect">
            <a:avLst/>
          </a:prstGeom>
          <a:noFill/>
        </p:spPr>
        <p:txBody>
          <a:bodyPr wrap="square">
            <a:spAutoFit/>
          </a:bodyPr>
          <a:lstStyle/>
          <a:p>
            <a:pPr>
              <a:lnSpc>
                <a:spcPct val="150000"/>
              </a:lnSpc>
            </a:pPr>
            <a:r>
              <a:rPr lang="en-GB" sz="2800" dirty="0"/>
              <a:t>Demodulation</a:t>
            </a:r>
          </a:p>
        </p:txBody>
      </p:sp>
      <p:sp>
        <p:nvSpPr>
          <p:cNvPr id="44" name="TextBox 43">
            <a:extLst>
              <a:ext uri="{FF2B5EF4-FFF2-40B4-BE49-F238E27FC236}">
                <a16:creationId xmlns:a16="http://schemas.microsoft.com/office/drawing/2014/main" id="{E3913EBC-2FDF-8536-291F-0E629E0E35F5}"/>
              </a:ext>
            </a:extLst>
          </p:cNvPr>
          <p:cNvSpPr txBox="1"/>
          <p:nvPr/>
        </p:nvSpPr>
        <p:spPr>
          <a:xfrm>
            <a:off x="1104536" y="2040700"/>
            <a:ext cx="6204071" cy="2179956"/>
          </a:xfrm>
          <a:prstGeom prst="rect">
            <a:avLst/>
          </a:prstGeom>
          <a:noFill/>
        </p:spPr>
        <p:txBody>
          <a:bodyPr wrap="square">
            <a:spAutoFit/>
          </a:bodyPr>
          <a:lstStyle/>
          <a:p>
            <a:pPr marL="514350" indent="-514350">
              <a:lnSpc>
                <a:spcPct val="150000"/>
              </a:lnSpc>
              <a:buFont typeface="+mj-lt"/>
              <a:buAutoNum type="arabicParenR" startAt="2"/>
            </a:pPr>
            <a:r>
              <a:rPr lang="en-GB" sz="2800" b="1" dirty="0">
                <a:solidFill>
                  <a:srgbClr val="C00000"/>
                </a:solidFill>
              </a:rPr>
              <a:t>Error signal QCF-LO :</a:t>
            </a:r>
          </a:p>
          <a:p>
            <a:r>
              <a:rPr lang="en-GB" sz="2800" dirty="0"/>
              <a:t>Lock in the relative phase between the squeezed states and local oscillator</a:t>
            </a:r>
          </a:p>
          <a:p>
            <a:pPr>
              <a:lnSpc>
                <a:spcPct val="150000"/>
              </a:lnSpc>
            </a:pPr>
            <a:endParaRPr lang="en-GB" sz="2800" b="1" dirty="0">
              <a:solidFill>
                <a:srgbClr val="C00000"/>
              </a:solidFill>
            </a:endParaRPr>
          </a:p>
        </p:txBody>
      </p:sp>
      <p:cxnSp>
        <p:nvCxnSpPr>
          <p:cNvPr id="45" name="Straight Arrow Connector 44">
            <a:extLst>
              <a:ext uri="{FF2B5EF4-FFF2-40B4-BE49-F238E27FC236}">
                <a16:creationId xmlns:a16="http://schemas.microsoft.com/office/drawing/2014/main" id="{1891CDDC-B122-222E-7ED2-60B07F8B4253}"/>
              </a:ext>
            </a:extLst>
          </p:cNvPr>
          <p:cNvCxnSpPr>
            <a:cxnSpLocks/>
          </p:cNvCxnSpPr>
          <p:nvPr/>
        </p:nvCxnSpPr>
        <p:spPr>
          <a:xfrm flipV="1">
            <a:off x="13868400" y="7886472"/>
            <a:ext cx="0" cy="1194509"/>
          </a:xfrm>
          <a:prstGeom prst="straightConnector1">
            <a:avLst/>
          </a:prstGeom>
          <a:ln w="38100">
            <a:solidFill>
              <a:schemeClr val="tx1"/>
            </a:solidFill>
            <a:headEnd type="triangle" w="med" len="med"/>
            <a:tailEnd type="triangle" w="med" len="med"/>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6460B958-18B9-B1B6-C7B0-28A2CB071357}"/>
              </a:ext>
            </a:extLst>
          </p:cNvPr>
          <p:cNvSpPr/>
          <p:nvPr/>
        </p:nvSpPr>
        <p:spPr>
          <a:xfrm>
            <a:off x="13053262" y="8230464"/>
            <a:ext cx="449583" cy="457197"/>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n w="0"/>
                <a:solidFill>
                  <a:schemeClr val="tx1"/>
                </a:solidFill>
                <a:effectLst>
                  <a:outerShdw blurRad="38100" dist="19050" dir="2700000" algn="tl" rotWithShape="0">
                    <a:schemeClr val="dk1">
                      <a:alpha val="40000"/>
                    </a:schemeClr>
                  </a:outerShdw>
                </a:effectLst>
              </a:rPr>
              <a:t>2</a:t>
            </a:r>
          </a:p>
        </p:txBody>
      </p:sp>
      <p:sp>
        <p:nvSpPr>
          <p:cNvPr id="47" name="Oval 46">
            <a:extLst>
              <a:ext uri="{FF2B5EF4-FFF2-40B4-BE49-F238E27FC236}">
                <a16:creationId xmlns:a16="http://schemas.microsoft.com/office/drawing/2014/main" id="{B5182E42-ECEB-F31A-72A7-6B04725167C9}"/>
              </a:ext>
            </a:extLst>
          </p:cNvPr>
          <p:cNvSpPr/>
          <p:nvPr/>
        </p:nvSpPr>
        <p:spPr>
          <a:xfrm>
            <a:off x="12029121" y="2902080"/>
            <a:ext cx="449583" cy="457197"/>
          </a:xfrm>
          <a:prstGeom prst="ellipse">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ln w="0"/>
                <a:solidFill>
                  <a:schemeClr val="tx1"/>
                </a:solidFill>
                <a:effectLst>
                  <a:outerShdw blurRad="38100" dist="19050" dir="2700000" algn="tl" rotWithShape="0">
                    <a:schemeClr val="dk1">
                      <a:alpha val="40000"/>
                    </a:schemeClr>
                  </a:outerShdw>
                </a:effectLst>
              </a:rPr>
              <a:t>2</a:t>
            </a:r>
          </a:p>
        </p:txBody>
      </p:sp>
    </p:spTree>
    <p:extLst>
      <p:ext uri="{BB962C8B-B14F-4D97-AF65-F5344CB8AC3E}">
        <p14:creationId xmlns:p14="http://schemas.microsoft.com/office/powerpoint/2010/main" val="3036803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A2C98-D01D-7FE5-4FA0-FE7C32600173}"/>
            </a:ext>
          </a:extLst>
        </p:cNvPr>
        <p:cNvGrpSpPr/>
        <p:nvPr/>
      </p:nvGrpSpPr>
      <p:grpSpPr>
        <a:xfrm>
          <a:off x="0" y="0"/>
          <a:ext cx="0" cy="0"/>
          <a:chOff x="0" y="0"/>
          <a:chExt cx="0" cy="0"/>
        </a:xfrm>
      </p:grpSpPr>
      <p:sp>
        <p:nvSpPr>
          <p:cNvPr id="102" name="TextBox 101">
            <a:extLst>
              <a:ext uri="{FF2B5EF4-FFF2-40B4-BE49-F238E27FC236}">
                <a16:creationId xmlns:a16="http://schemas.microsoft.com/office/drawing/2014/main" id="{AB59F1CC-1512-AFC4-C182-E152D25B2130}"/>
              </a:ext>
            </a:extLst>
          </p:cNvPr>
          <p:cNvSpPr txBox="1"/>
          <p:nvPr/>
        </p:nvSpPr>
        <p:spPr>
          <a:xfrm>
            <a:off x="17421609" y="9485787"/>
            <a:ext cx="713991" cy="584775"/>
          </a:xfrm>
          <a:prstGeom prst="rect">
            <a:avLst/>
          </a:prstGeom>
          <a:noFill/>
        </p:spPr>
        <p:txBody>
          <a:bodyPr wrap="square" rtlCol="0">
            <a:spAutoFit/>
          </a:bodyPr>
          <a:lstStyle/>
          <a:p>
            <a:r>
              <a:rPr lang="en-GB" sz="3200" dirty="0"/>
              <a:t>12</a:t>
            </a:r>
          </a:p>
        </p:txBody>
      </p:sp>
      <p:pic>
        <p:nvPicPr>
          <p:cNvPr id="3" name="Picture 2">
            <a:extLst>
              <a:ext uri="{FF2B5EF4-FFF2-40B4-BE49-F238E27FC236}">
                <a16:creationId xmlns:a16="http://schemas.microsoft.com/office/drawing/2014/main" id="{B4D75AF8-240E-6EA2-087A-0525009B5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9689"/>
            <a:ext cx="9601200" cy="7115011"/>
          </a:xfrm>
          <a:prstGeom prst="rect">
            <a:avLst/>
          </a:prstGeom>
        </p:spPr>
      </p:pic>
      <p:sp>
        <p:nvSpPr>
          <p:cNvPr id="9" name="TextBox 8">
            <a:extLst>
              <a:ext uri="{FF2B5EF4-FFF2-40B4-BE49-F238E27FC236}">
                <a16:creationId xmlns:a16="http://schemas.microsoft.com/office/drawing/2014/main" id="{185A7286-9220-9409-8CEF-66D1F8405542}"/>
              </a:ext>
            </a:extLst>
          </p:cNvPr>
          <p:cNvSpPr txBox="1"/>
          <p:nvPr/>
        </p:nvSpPr>
        <p:spPr>
          <a:xfrm>
            <a:off x="781664" y="7429500"/>
            <a:ext cx="8330380" cy="1815882"/>
          </a:xfrm>
          <a:prstGeom prst="rect">
            <a:avLst/>
          </a:prstGeom>
          <a:noFill/>
        </p:spPr>
        <p:txBody>
          <a:bodyPr wrap="square">
            <a:spAutoFit/>
          </a:bodyPr>
          <a:lstStyle/>
          <a:p>
            <a:pPr marL="457200" indent="-457200">
              <a:lnSpc>
                <a:spcPct val="150000"/>
              </a:lnSpc>
              <a:buFont typeface="Wingdings" panose="05000000000000000000" pitchFamily="2" charset="2"/>
              <a:buChar char="q"/>
            </a:pPr>
            <a:r>
              <a:rPr lang="en-GB" sz="2800" dirty="0"/>
              <a:t>Challenging work for low frequencies, due to electronic noise, scattering, environment vibrations  </a:t>
            </a:r>
          </a:p>
          <a:p>
            <a:pPr marL="457200" indent="-457200">
              <a:buFontTx/>
              <a:buChar char="-"/>
            </a:pPr>
            <a:endParaRPr lang="en-GB" sz="2800" dirty="0"/>
          </a:p>
        </p:txBody>
      </p:sp>
      <p:pic>
        <p:nvPicPr>
          <p:cNvPr id="5" name="Picture 4">
            <a:extLst>
              <a:ext uri="{FF2B5EF4-FFF2-40B4-BE49-F238E27FC236}">
                <a16:creationId xmlns:a16="http://schemas.microsoft.com/office/drawing/2014/main" id="{C57F42AB-5299-D54D-DFA0-129B9096DE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00897" y="3162300"/>
            <a:ext cx="9166123" cy="7115011"/>
          </a:xfrm>
          <a:prstGeom prst="rect">
            <a:avLst/>
          </a:prstGeom>
        </p:spPr>
      </p:pic>
      <p:pic>
        <p:nvPicPr>
          <p:cNvPr id="7" name="Picture 6">
            <a:extLst>
              <a:ext uri="{FF2B5EF4-FFF2-40B4-BE49-F238E27FC236}">
                <a16:creationId xmlns:a16="http://schemas.microsoft.com/office/drawing/2014/main" id="{341FE2F1-55E4-4F1F-3B6D-E66911D3CC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2612" y="-5618"/>
            <a:ext cx="9154408" cy="4011561"/>
          </a:xfrm>
          <a:prstGeom prst="rect">
            <a:avLst/>
          </a:prstGeom>
        </p:spPr>
      </p:pic>
      <p:sp>
        <p:nvSpPr>
          <p:cNvPr id="4" name="TextBox 3">
            <a:extLst>
              <a:ext uri="{FF2B5EF4-FFF2-40B4-BE49-F238E27FC236}">
                <a16:creationId xmlns:a16="http://schemas.microsoft.com/office/drawing/2014/main" id="{2F360159-1A26-6E14-9678-739B9CE3DEF6}"/>
              </a:ext>
            </a:extLst>
          </p:cNvPr>
          <p:cNvSpPr txBox="1"/>
          <p:nvPr/>
        </p:nvSpPr>
        <p:spPr>
          <a:xfrm>
            <a:off x="1828800" y="1028099"/>
            <a:ext cx="4419600" cy="646331"/>
          </a:xfrm>
          <a:prstGeom prst="rect">
            <a:avLst/>
          </a:prstGeom>
          <a:noFill/>
        </p:spPr>
        <p:txBody>
          <a:bodyPr wrap="square">
            <a:spAutoFit/>
          </a:bodyPr>
          <a:lstStyle/>
          <a:p>
            <a:pPr lvl="0" algn="ctr">
              <a:spcBef>
                <a:spcPct val="0"/>
              </a:spcBef>
            </a:pPr>
            <a:r>
              <a:rPr lang="en-GB" sz="3600" dirty="0">
                <a:solidFill>
                  <a:srgbClr val="000000"/>
                </a:solidFill>
                <a:latin typeface="DM Sans Bold"/>
              </a:rPr>
              <a:t>squeeze lock-in</a:t>
            </a:r>
          </a:p>
        </p:txBody>
      </p:sp>
      <p:sp>
        <p:nvSpPr>
          <p:cNvPr id="6" name="TextBox 5">
            <a:extLst>
              <a:ext uri="{FF2B5EF4-FFF2-40B4-BE49-F238E27FC236}">
                <a16:creationId xmlns:a16="http://schemas.microsoft.com/office/drawing/2014/main" id="{B16AC910-08A7-EF46-6517-2621D26DA838}"/>
              </a:ext>
            </a:extLst>
          </p:cNvPr>
          <p:cNvSpPr txBox="1"/>
          <p:nvPr/>
        </p:nvSpPr>
        <p:spPr>
          <a:xfrm>
            <a:off x="12700245" y="2624189"/>
            <a:ext cx="2287229" cy="523220"/>
          </a:xfrm>
          <a:prstGeom prst="rect">
            <a:avLst/>
          </a:prstGeom>
          <a:noFill/>
        </p:spPr>
        <p:txBody>
          <a:bodyPr wrap="square">
            <a:spAutoFit/>
          </a:bodyPr>
          <a:lstStyle/>
          <a:p>
            <a:pPr lvl="0" algn="ctr">
              <a:spcBef>
                <a:spcPct val="0"/>
              </a:spcBef>
            </a:pPr>
            <a:r>
              <a:rPr lang="en-GB" sz="2800" dirty="0">
                <a:solidFill>
                  <a:srgbClr val="000000"/>
                </a:solidFill>
                <a:latin typeface="DM Sans Bold"/>
              </a:rPr>
              <a:t>Zoom-in</a:t>
            </a:r>
          </a:p>
        </p:txBody>
      </p:sp>
      <p:sp>
        <p:nvSpPr>
          <p:cNvPr id="8" name="TextBox 7">
            <a:extLst>
              <a:ext uri="{FF2B5EF4-FFF2-40B4-BE49-F238E27FC236}">
                <a16:creationId xmlns:a16="http://schemas.microsoft.com/office/drawing/2014/main" id="{0D5C0B2F-3D5F-975D-2FF0-C85D84324B14}"/>
              </a:ext>
            </a:extLst>
          </p:cNvPr>
          <p:cNvSpPr txBox="1"/>
          <p:nvPr/>
        </p:nvSpPr>
        <p:spPr>
          <a:xfrm>
            <a:off x="17421609" y="9485787"/>
            <a:ext cx="679357" cy="584775"/>
          </a:xfrm>
          <a:prstGeom prst="rect">
            <a:avLst/>
          </a:prstGeom>
          <a:noFill/>
        </p:spPr>
        <p:txBody>
          <a:bodyPr wrap="square" rtlCol="0">
            <a:spAutoFit/>
          </a:bodyPr>
          <a:lstStyle/>
          <a:p>
            <a:r>
              <a:rPr lang="en-GB" sz="3200" dirty="0"/>
              <a:t>13</a:t>
            </a:r>
          </a:p>
        </p:txBody>
      </p:sp>
    </p:spTree>
    <p:extLst>
      <p:ext uri="{BB962C8B-B14F-4D97-AF65-F5344CB8AC3E}">
        <p14:creationId xmlns:p14="http://schemas.microsoft.com/office/powerpoint/2010/main" val="3352266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1A2B14-5F55-415E-865B-51F3B0CEFAFC}"/>
              </a:ext>
            </a:extLst>
          </p:cNvPr>
          <p:cNvSpPr txBox="1"/>
          <p:nvPr/>
        </p:nvSpPr>
        <p:spPr>
          <a:xfrm>
            <a:off x="17421609" y="9485787"/>
            <a:ext cx="782753" cy="584775"/>
          </a:xfrm>
          <a:prstGeom prst="rect">
            <a:avLst/>
          </a:prstGeom>
          <a:noFill/>
        </p:spPr>
        <p:txBody>
          <a:bodyPr wrap="square" rtlCol="0">
            <a:spAutoFit/>
          </a:bodyPr>
          <a:lstStyle/>
          <a:p>
            <a:r>
              <a:rPr lang="en-GB" sz="3200"/>
              <a:t>14</a:t>
            </a:r>
            <a:endParaRPr lang="en-GB" sz="3200" dirty="0"/>
          </a:p>
        </p:txBody>
      </p:sp>
      <p:sp>
        <p:nvSpPr>
          <p:cNvPr id="4" name="TextBox 3">
            <a:extLst>
              <a:ext uri="{FF2B5EF4-FFF2-40B4-BE49-F238E27FC236}">
                <a16:creationId xmlns:a16="http://schemas.microsoft.com/office/drawing/2014/main" id="{5F91FC35-541D-AE9D-C359-3049D3123114}"/>
              </a:ext>
            </a:extLst>
          </p:cNvPr>
          <p:cNvSpPr txBox="1"/>
          <p:nvPr/>
        </p:nvSpPr>
        <p:spPr>
          <a:xfrm>
            <a:off x="621569" y="2171700"/>
            <a:ext cx="16800040" cy="6654450"/>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GB" sz="3600" dirty="0"/>
              <a:t> Developing integrated sources of squeezed vacuum for gravitational wave detection </a:t>
            </a:r>
          </a:p>
          <a:p>
            <a:pPr algn="just">
              <a:lnSpc>
                <a:spcPct val="150000"/>
              </a:lnSpc>
            </a:pPr>
            <a:r>
              <a:rPr lang="en-GB" sz="3600" dirty="0"/>
              <a:t>will significantly reduce costs, improve ease of implementation, and open the door to next generation of GW detectors</a:t>
            </a:r>
          </a:p>
          <a:p>
            <a:pPr algn="just">
              <a:lnSpc>
                <a:spcPct val="150000"/>
              </a:lnSpc>
            </a:pPr>
            <a:endParaRPr lang="en-GB" sz="3600" dirty="0"/>
          </a:p>
          <a:p>
            <a:pPr marL="571500" indent="-571500" algn="just">
              <a:lnSpc>
                <a:spcPct val="150000"/>
              </a:lnSpc>
              <a:buFont typeface="Wingdings" panose="05000000000000000000" pitchFamily="2" charset="2"/>
              <a:buChar char="Ø"/>
            </a:pPr>
            <a:r>
              <a:rPr lang="en-GB" sz="3600" dirty="0"/>
              <a:t>Future efforts will emphasize scalable generation of high squeezing, reconfigurable on-chip control, and hybrid integration with non-Gaussian resources, enabling fault-tolerant continuous-variable quantum computing and deployable quantum technologies.</a:t>
            </a:r>
          </a:p>
        </p:txBody>
      </p:sp>
      <p:sp>
        <p:nvSpPr>
          <p:cNvPr id="5" name="TextBox 4">
            <a:extLst>
              <a:ext uri="{FF2B5EF4-FFF2-40B4-BE49-F238E27FC236}">
                <a16:creationId xmlns:a16="http://schemas.microsoft.com/office/drawing/2014/main" id="{60B00EDE-7C9C-BA73-DF67-56441305E908}"/>
              </a:ext>
            </a:extLst>
          </p:cNvPr>
          <p:cNvSpPr txBox="1"/>
          <p:nvPr/>
        </p:nvSpPr>
        <p:spPr>
          <a:xfrm>
            <a:off x="3200400" y="549979"/>
            <a:ext cx="5562600" cy="769441"/>
          </a:xfrm>
          <a:prstGeom prst="rect">
            <a:avLst/>
          </a:prstGeom>
          <a:noFill/>
        </p:spPr>
        <p:txBody>
          <a:bodyPr wrap="square">
            <a:spAutoFit/>
          </a:bodyPr>
          <a:lstStyle/>
          <a:p>
            <a:pPr lvl="0" algn="ctr">
              <a:spcBef>
                <a:spcPct val="0"/>
              </a:spcBef>
            </a:pPr>
            <a:r>
              <a:rPr lang="en-GB" sz="4400" dirty="0">
                <a:solidFill>
                  <a:srgbClr val="000000"/>
                </a:solidFill>
                <a:latin typeface="DM Sans Bold"/>
              </a:rPr>
              <a:t>Future perspective</a:t>
            </a:r>
          </a:p>
        </p:txBody>
      </p:sp>
    </p:spTree>
    <p:extLst>
      <p:ext uri="{BB962C8B-B14F-4D97-AF65-F5344CB8AC3E}">
        <p14:creationId xmlns:p14="http://schemas.microsoft.com/office/powerpoint/2010/main" val="3578527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2DA6CEE-6F31-AACF-BB23-67E758B9F18F}"/>
              </a:ext>
            </a:extLst>
          </p:cNvPr>
          <p:cNvSpPr txBox="1"/>
          <p:nvPr/>
        </p:nvSpPr>
        <p:spPr>
          <a:xfrm>
            <a:off x="3446709" y="966073"/>
            <a:ext cx="10215819" cy="1384995"/>
          </a:xfrm>
          <a:prstGeom prst="rect">
            <a:avLst/>
          </a:prstGeom>
        </p:spPr>
        <p:txBody>
          <a:bodyPr wrap="square" lIns="0" tIns="0" rIns="0" bIns="0" rtlCol="0" anchor="t">
            <a:spAutoFit/>
          </a:bodyPr>
          <a:lstStyle/>
          <a:p>
            <a:pPr marL="0" lvl="0" indent="0" algn="ctr">
              <a:lnSpc>
                <a:spcPts val="10800"/>
              </a:lnSpc>
              <a:spcBef>
                <a:spcPct val="0"/>
              </a:spcBef>
            </a:pPr>
            <a:r>
              <a:rPr lang="en-US" sz="9000" b="1" dirty="0">
                <a:solidFill>
                  <a:srgbClr val="000000"/>
                </a:solidFill>
                <a:latin typeface="DM Sans Bold"/>
                <a:ea typeface="DM Sans Bold"/>
                <a:cs typeface="DM Sans Bold"/>
                <a:sym typeface="DM Sans Bold"/>
              </a:rPr>
              <a:t>Thank you</a:t>
            </a:r>
          </a:p>
        </p:txBody>
      </p:sp>
      <p:sp>
        <p:nvSpPr>
          <p:cNvPr id="5" name="AutoShape 23">
            <a:extLst>
              <a:ext uri="{FF2B5EF4-FFF2-40B4-BE49-F238E27FC236}">
                <a16:creationId xmlns:a16="http://schemas.microsoft.com/office/drawing/2014/main" id="{242B7E45-42A4-7F7F-DBF4-A65C7D90A014}"/>
              </a:ext>
            </a:extLst>
          </p:cNvPr>
          <p:cNvSpPr/>
          <p:nvPr/>
        </p:nvSpPr>
        <p:spPr>
          <a:xfrm>
            <a:off x="1752600" y="2552700"/>
            <a:ext cx="15115652" cy="0"/>
          </a:xfrm>
          <a:prstGeom prst="line">
            <a:avLst/>
          </a:prstGeom>
          <a:ln w="9525" cap="flat">
            <a:solidFill>
              <a:srgbClr val="000000"/>
            </a:solidFill>
            <a:prstDash val="solid"/>
            <a:headEnd type="none" w="sm" len="sm"/>
            <a:tailEnd type="none" w="sm" len="sm"/>
          </a:ln>
        </p:spPr>
        <p:txBody>
          <a:bodyPr/>
          <a:lstStyle/>
          <a:p>
            <a:endParaRPr lang="en-GB"/>
          </a:p>
        </p:txBody>
      </p:sp>
      <p:pic>
        <p:nvPicPr>
          <p:cNvPr id="2" name="Picture 1" descr="Alberto Quaranta - Full Professor, Experimental Physics ...">
            <a:extLst>
              <a:ext uri="{FF2B5EF4-FFF2-40B4-BE49-F238E27FC236}">
                <a16:creationId xmlns:a16="http://schemas.microsoft.com/office/drawing/2014/main" id="{A6F27FF5-79B7-5066-9DA7-2A580ED0AE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4732" y="5014413"/>
            <a:ext cx="3370509" cy="3637692"/>
          </a:xfrm>
          <a:prstGeom prst="rect">
            <a:avLst/>
          </a:prstGeom>
          <a:noFill/>
          <a:ln>
            <a:noFill/>
          </a:ln>
        </p:spPr>
      </p:pic>
      <p:pic>
        <p:nvPicPr>
          <p:cNvPr id="3" name="Picture 2" descr="A/Prof. Mirko Lobino – Integrated Quantum Technologies group">
            <a:extLst>
              <a:ext uri="{FF2B5EF4-FFF2-40B4-BE49-F238E27FC236}">
                <a16:creationId xmlns:a16="http://schemas.microsoft.com/office/drawing/2014/main" id="{C56D5EC8-17D0-0390-A924-747CC78A1D28}"/>
              </a:ext>
            </a:extLst>
          </p:cNvPr>
          <p:cNvPicPr>
            <a:picLocks noChangeAspect="1"/>
          </p:cNvPicPr>
          <p:nvPr/>
        </p:nvPicPr>
        <p:blipFill rotWithShape="1">
          <a:blip r:embed="rId4">
            <a:extLst>
              <a:ext uri="{28A0092B-C50C-407E-A947-70E740481C1C}">
                <a14:useLocalDpi xmlns:a14="http://schemas.microsoft.com/office/drawing/2010/main" val="0"/>
              </a:ext>
            </a:extLst>
          </a:blip>
          <a:srcRect l="5326" r="31045"/>
          <a:stretch/>
        </p:blipFill>
        <p:spPr bwMode="auto">
          <a:xfrm>
            <a:off x="76200" y="5006319"/>
            <a:ext cx="3370509" cy="3637692"/>
          </a:xfrm>
          <a:prstGeom prst="rect">
            <a:avLst/>
          </a:prstGeom>
          <a:noFill/>
          <a:ln>
            <a:noFill/>
          </a:ln>
          <a:extLst>
            <a:ext uri="{53640926-AAD7-44D8-BBD7-CCE9431645EC}">
              <a14:shadowObscured xmlns:a14="http://schemas.microsoft.com/office/drawing/2010/main"/>
            </a:ext>
          </a:extLst>
        </p:spPr>
      </p:pic>
      <p:pic>
        <p:nvPicPr>
          <p:cNvPr id="6" name="Immagine 1" descr="Immagine che contiene Viso umano, persona, vestiti, interno&#10;&#10;Descrizione generata automaticamente">
            <a:extLst>
              <a:ext uri="{FF2B5EF4-FFF2-40B4-BE49-F238E27FC236}">
                <a16:creationId xmlns:a16="http://schemas.microsoft.com/office/drawing/2014/main" id="{40E75A79-D221-D6DF-F9B6-763820794A5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41796" y="5027932"/>
            <a:ext cx="3370509" cy="3637692"/>
          </a:xfrm>
          <a:prstGeom prst="rect">
            <a:avLst/>
          </a:prstGeom>
          <a:noFill/>
          <a:ln>
            <a:noFill/>
          </a:ln>
        </p:spPr>
      </p:pic>
      <p:pic>
        <p:nvPicPr>
          <p:cNvPr id="7" name="Picture 6">
            <a:extLst>
              <a:ext uri="{FF2B5EF4-FFF2-40B4-BE49-F238E27FC236}">
                <a16:creationId xmlns:a16="http://schemas.microsoft.com/office/drawing/2014/main" id="{C64CF6AE-5CB3-30A4-65CE-36531E215D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30328" y="5014413"/>
            <a:ext cx="3370509" cy="3631767"/>
          </a:xfrm>
          <a:prstGeom prst="rect">
            <a:avLst/>
          </a:prstGeom>
        </p:spPr>
      </p:pic>
      <p:pic>
        <p:nvPicPr>
          <p:cNvPr id="2050" name="Picture 2" descr="Matteo Leonardi | Didattica | Università di Trento">
            <a:extLst>
              <a:ext uri="{FF2B5EF4-FFF2-40B4-BE49-F238E27FC236}">
                <a16:creationId xmlns:a16="http://schemas.microsoft.com/office/drawing/2014/main" id="{9DBCDEE1-3FAE-DD94-8D2B-B502669559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53264" y="5006318"/>
            <a:ext cx="3370509" cy="36376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882B05-1CD6-1B4E-5D22-9E4C4AA0CB18}"/>
              </a:ext>
            </a:extLst>
          </p:cNvPr>
          <p:cNvSpPr txBox="1"/>
          <p:nvPr/>
        </p:nvSpPr>
        <p:spPr>
          <a:xfrm>
            <a:off x="304799" y="8619765"/>
            <a:ext cx="17896037" cy="754694"/>
          </a:xfrm>
          <a:prstGeom prst="rect">
            <a:avLst/>
          </a:prstGeom>
          <a:noFill/>
        </p:spPr>
        <p:txBody>
          <a:bodyPr wrap="square" rtlCol="0">
            <a:spAutoFit/>
          </a:bodyPr>
          <a:lstStyle/>
          <a:p>
            <a:pPr algn="just">
              <a:lnSpc>
                <a:spcPct val="150000"/>
              </a:lnSpc>
            </a:pPr>
            <a:r>
              <a:rPr lang="en-GB" sz="3200" dirty="0"/>
              <a:t>Mirko </a:t>
            </a:r>
            <a:r>
              <a:rPr lang="en-GB" sz="3200" dirty="0" err="1"/>
              <a:t>Lobino</a:t>
            </a:r>
            <a:r>
              <a:rPr lang="en-GB" sz="3200" dirty="0"/>
              <a:t>             Alberto Quaranta          Matteo Leonardi          Massimo </a:t>
            </a:r>
            <a:r>
              <a:rPr lang="en-GB" sz="3200" dirty="0" err="1"/>
              <a:t>Cazzanelli</a:t>
            </a:r>
            <a:r>
              <a:rPr lang="en-GB" sz="3200" dirty="0"/>
              <a:t>      Hamza Hasnaoui</a:t>
            </a:r>
          </a:p>
        </p:txBody>
      </p:sp>
      <p:sp>
        <p:nvSpPr>
          <p:cNvPr id="9" name="TextBox 6">
            <a:extLst>
              <a:ext uri="{FF2B5EF4-FFF2-40B4-BE49-F238E27FC236}">
                <a16:creationId xmlns:a16="http://schemas.microsoft.com/office/drawing/2014/main" id="{F6465FD6-B960-11EB-D9E0-2F493F71BDF6}"/>
              </a:ext>
            </a:extLst>
          </p:cNvPr>
          <p:cNvSpPr txBox="1"/>
          <p:nvPr/>
        </p:nvSpPr>
        <p:spPr>
          <a:xfrm>
            <a:off x="228600" y="3695700"/>
            <a:ext cx="4343401" cy="1214628"/>
          </a:xfrm>
          <a:prstGeom prst="rect">
            <a:avLst/>
          </a:prstGeom>
        </p:spPr>
        <p:txBody>
          <a:bodyPr wrap="square" lIns="0" tIns="0" rIns="0" bIns="0" rtlCol="0" anchor="t">
            <a:spAutoFit/>
          </a:bodyPr>
          <a:lstStyle/>
          <a:p>
            <a:pPr marL="0" lvl="0" indent="0" algn="ctr">
              <a:lnSpc>
                <a:spcPts val="10800"/>
              </a:lnSpc>
              <a:spcBef>
                <a:spcPct val="0"/>
              </a:spcBef>
            </a:pPr>
            <a:r>
              <a:rPr lang="en-US" sz="4000" b="1" dirty="0">
                <a:solidFill>
                  <a:srgbClr val="000000"/>
                </a:solidFill>
                <a:latin typeface="DM Sans Bold"/>
                <a:ea typeface="DM Sans Bold"/>
                <a:cs typeface="DM Sans Bold"/>
                <a:sym typeface="DM Sans Bold"/>
              </a:rPr>
              <a:t>Acknowledgment</a:t>
            </a:r>
          </a:p>
        </p:txBody>
      </p:sp>
    </p:spTree>
    <p:extLst>
      <p:ext uri="{BB962C8B-B14F-4D97-AF65-F5344CB8AC3E}">
        <p14:creationId xmlns:p14="http://schemas.microsoft.com/office/powerpoint/2010/main" val="3057561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01">
            <a:extLst>
              <a:ext uri="{FF2B5EF4-FFF2-40B4-BE49-F238E27FC236}">
                <a16:creationId xmlns:a16="http://schemas.microsoft.com/office/drawing/2014/main" id="{D6D5A886-4B32-5DC5-82BC-842F95ADE9FF}"/>
              </a:ext>
            </a:extLst>
          </p:cNvPr>
          <p:cNvSpPr txBox="1"/>
          <p:nvPr/>
        </p:nvSpPr>
        <p:spPr>
          <a:xfrm>
            <a:off x="17421610" y="9485787"/>
            <a:ext cx="546142" cy="584775"/>
          </a:xfrm>
          <a:prstGeom prst="rect">
            <a:avLst/>
          </a:prstGeom>
          <a:noFill/>
        </p:spPr>
        <p:txBody>
          <a:bodyPr wrap="square" rtlCol="0">
            <a:spAutoFit/>
          </a:bodyPr>
          <a:lstStyle/>
          <a:p>
            <a:r>
              <a:rPr lang="en-GB" sz="3200" dirty="0"/>
              <a:t>1</a:t>
            </a:r>
          </a:p>
        </p:txBody>
      </p:sp>
      <p:pic>
        <p:nvPicPr>
          <p:cNvPr id="20" name="Picture 19">
            <a:extLst>
              <a:ext uri="{FF2B5EF4-FFF2-40B4-BE49-F238E27FC236}">
                <a16:creationId xmlns:a16="http://schemas.microsoft.com/office/drawing/2014/main" id="{B3F63921-E3C3-6576-2E45-014FF75F7DFC}"/>
              </a:ext>
            </a:extLst>
          </p:cNvPr>
          <p:cNvPicPr>
            <a:picLocks noChangeAspect="1"/>
          </p:cNvPicPr>
          <p:nvPr/>
        </p:nvPicPr>
        <p:blipFill>
          <a:blip r:embed="rId3"/>
          <a:stretch>
            <a:fillRect/>
          </a:stretch>
        </p:blipFill>
        <p:spPr>
          <a:xfrm>
            <a:off x="190593" y="3437637"/>
            <a:ext cx="4368383" cy="31378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5" name="Picture 24">
            <a:extLst>
              <a:ext uri="{FF2B5EF4-FFF2-40B4-BE49-F238E27FC236}">
                <a16:creationId xmlns:a16="http://schemas.microsoft.com/office/drawing/2014/main" id="{B9C19199-1FCD-9D3E-4D1A-A1E419E2FF58}"/>
              </a:ext>
            </a:extLst>
          </p:cNvPr>
          <p:cNvPicPr>
            <a:picLocks noChangeAspect="1"/>
          </p:cNvPicPr>
          <p:nvPr/>
        </p:nvPicPr>
        <p:blipFill>
          <a:blip r:embed="rId4"/>
          <a:stretch>
            <a:fillRect/>
          </a:stretch>
        </p:blipFill>
        <p:spPr>
          <a:xfrm>
            <a:off x="164923" y="221224"/>
            <a:ext cx="4366170" cy="31360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6" name="Picture 25">
            <a:extLst>
              <a:ext uri="{FF2B5EF4-FFF2-40B4-BE49-F238E27FC236}">
                <a16:creationId xmlns:a16="http://schemas.microsoft.com/office/drawing/2014/main" id="{1B2FA4EA-7913-90B8-F192-694A73542A63}"/>
              </a:ext>
            </a:extLst>
          </p:cNvPr>
          <p:cNvPicPr>
            <a:picLocks noChangeAspect="1"/>
          </p:cNvPicPr>
          <p:nvPr/>
        </p:nvPicPr>
        <p:blipFill>
          <a:blip r:embed="rId5"/>
          <a:stretch>
            <a:fillRect/>
          </a:stretch>
        </p:blipFill>
        <p:spPr>
          <a:xfrm>
            <a:off x="164923" y="6655864"/>
            <a:ext cx="4345216" cy="31360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 name="Picture 1">
            <a:extLst>
              <a:ext uri="{FF2B5EF4-FFF2-40B4-BE49-F238E27FC236}">
                <a16:creationId xmlns:a16="http://schemas.microsoft.com/office/drawing/2014/main" id="{36FF9386-5786-6635-8E99-71A108418636}"/>
              </a:ext>
            </a:extLst>
          </p:cNvPr>
          <p:cNvPicPr>
            <a:picLocks noChangeAspect="1"/>
          </p:cNvPicPr>
          <p:nvPr/>
        </p:nvPicPr>
        <p:blipFill>
          <a:blip r:embed="rId6"/>
          <a:stretch>
            <a:fillRect/>
          </a:stretch>
        </p:blipFill>
        <p:spPr>
          <a:xfrm>
            <a:off x="11525313" y="3314700"/>
            <a:ext cx="4914900" cy="2084165"/>
          </a:xfrm>
          <a:prstGeom prst="rect">
            <a:avLst/>
          </a:prstGeom>
        </p:spPr>
      </p:pic>
      <p:pic>
        <p:nvPicPr>
          <p:cNvPr id="3" name="Picture 2">
            <a:extLst>
              <a:ext uri="{FF2B5EF4-FFF2-40B4-BE49-F238E27FC236}">
                <a16:creationId xmlns:a16="http://schemas.microsoft.com/office/drawing/2014/main" id="{0240624D-8B95-1330-8929-6A96678BB4AF}"/>
              </a:ext>
            </a:extLst>
          </p:cNvPr>
          <p:cNvPicPr>
            <a:picLocks noChangeAspect="1"/>
          </p:cNvPicPr>
          <p:nvPr/>
        </p:nvPicPr>
        <p:blipFill>
          <a:blip r:embed="rId7"/>
          <a:stretch>
            <a:fillRect/>
          </a:stretch>
        </p:blipFill>
        <p:spPr>
          <a:xfrm>
            <a:off x="11657720" y="7005591"/>
            <a:ext cx="4914900" cy="2743196"/>
          </a:xfrm>
          <a:prstGeom prst="rect">
            <a:avLst/>
          </a:prstGeom>
        </p:spPr>
      </p:pic>
      <p:pic>
        <p:nvPicPr>
          <p:cNvPr id="4" name="Picture 3">
            <a:extLst>
              <a:ext uri="{FF2B5EF4-FFF2-40B4-BE49-F238E27FC236}">
                <a16:creationId xmlns:a16="http://schemas.microsoft.com/office/drawing/2014/main" id="{10A89BF0-42FA-1BD3-4AF7-2A9AA31A1CF6}"/>
              </a:ext>
            </a:extLst>
          </p:cNvPr>
          <p:cNvPicPr>
            <a:picLocks noChangeAspect="1"/>
          </p:cNvPicPr>
          <p:nvPr/>
        </p:nvPicPr>
        <p:blipFill>
          <a:blip r:embed="rId8"/>
          <a:stretch>
            <a:fillRect/>
          </a:stretch>
        </p:blipFill>
        <p:spPr>
          <a:xfrm>
            <a:off x="6792282" y="7505258"/>
            <a:ext cx="2646450" cy="1733605"/>
          </a:xfrm>
          <a:prstGeom prst="rect">
            <a:avLst/>
          </a:prstGeom>
        </p:spPr>
      </p:pic>
      <p:pic>
        <p:nvPicPr>
          <p:cNvPr id="5" name="Picture 4">
            <a:extLst>
              <a:ext uri="{FF2B5EF4-FFF2-40B4-BE49-F238E27FC236}">
                <a16:creationId xmlns:a16="http://schemas.microsoft.com/office/drawing/2014/main" id="{EC024EF3-0076-30E2-2608-F4E17D17C6A6}"/>
              </a:ext>
            </a:extLst>
          </p:cNvPr>
          <p:cNvPicPr>
            <a:picLocks noChangeAspect="1"/>
          </p:cNvPicPr>
          <p:nvPr/>
        </p:nvPicPr>
        <p:blipFill>
          <a:blip r:embed="rId9"/>
          <a:stretch>
            <a:fillRect/>
          </a:stretch>
        </p:blipFill>
        <p:spPr>
          <a:xfrm>
            <a:off x="6966625" y="3378936"/>
            <a:ext cx="2175831" cy="1877490"/>
          </a:xfrm>
          <a:prstGeom prst="rect">
            <a:avLst/>
          </a:prstGeom>
        </p:spPr>
      </p:pic>
      <p:cxnSp>
        <p:nvCxnSpPr>
          <p:cNvPr id="7" name="Straight Arrow Connector 6">
            <a:extLst>
              <a:ext uri="{FF2B5EF4-FFF2-40B4-BE49-F238E27FC236}">
                <a16:creationId xmlns:a16="http://schemas.microsoft.com/office/drawing/2014/main" id="{BB79DBB8-F51F-B71B-A065-2EB74C22D17C}"/>
              </a:ext>
            </a:extLst>
          </p:cNvPr>
          <p:cNvCxnSpPr>
            <a:cxnSpLocks/>
            <a:stCxn id="5" idx="2"/>
          </p:cNvCxnSpPr>
          <p:nvPr/>
        </p:nvCxnSpPr>
        <p:spPr>
          <a:xfrm flipV="1">
            <a:off x="8054541" y="2640116"/>
            <a:ext cx="0" cy="2616310"/>
          </a:xfrm>
          <a:prstGeom prst="straightConnector1">
            <a:avLst/>
          </a:prstGeom>
          <a:ln w="28575">
            <a:gradFill>
              <a:gsLst>
                <a:gs pos="0">
                  <a:srgbClr val="0070C0"/>
                </a:gs>
                <a:gs pos="20000">
                  <a:srgbClr val="C00000"/>
                </a:gs>
                <a:gs pos="52000">
                  <a:srgbClr val="FF0000"/>
                </a:gs>
                <a:gs pos="69000">
                  <a:schemeClr val="accent1"/>
                </a:gs>
              </a:gsLst>
              <a:lin ang="5400000" scaled="0"/>
            </a:gradFill>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540C83C-C0E1-7BC9-ACDB-91FD35CBDD5D}"/>
              </a:ext>
            </a:extLst>
          </p:cNvPr>
          <p:cNvCxnSpPr>
            <a:cxnSpLocks/>
          </p:cNvCxnSpPr>
          <p:nvPr/>
        </p:nvCxnSpPr>
        <p:spPr>
          <a:xfrm>
            <a:off x="7262052" y="4317681"/>
            <a:ext cx="2590800" cy="0"/>
          </a:xfrm>
          <a:prstGeom prst="straightConnector1">
            <a:avLst/>
          </a:prstGeom>
          <a:ln w="28575">
            <a:gradFill>
              <a:gsLst>
                <a:gs pos="0">
                  <a:srgbClr val="0070C0"/>
                </a:gs>
                <a:gs pos="18000">
                  <a:srgbClr val="C00000"/>
                </a:gs>
                <a:gs pos="52000">
                  <a:srgbClr val="FF0000"/>
                </a:gs>
                <a:gs pos="69000">
                  <a:schemeClr val="accent1"/>
                </a:gs>
              </a:gsLst>
              <a:lin ang="0" scaled="0"/>
            </a:gra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E67527E-AC6F-BAD9-8367-0B798BE1D5A9}"/>
              </a:ext>
            </a:extLst>
          </p:cNvPr>
          <p:cNvCxnSpPr>
            <a:cxnSpLocks/>
          </p:cNvCxnSpPr>
          <p:nvPr/>
        </p:nvCxnSpPr>
        <p:spPr>
          <a:xfrm flipV="1">
            <a:off x="8115507" y="6695875"/>
            <a:ext cx="0" cy="2559729"/>
          </a:xfrm>
          <a:prstGeom prst="straightConnector1">
            <a:avLst/>
          </a:prstGeom>
          <a:ln w="28575">
            <a:gradFill>
              <a:gsLst>
                <a:gs pos="0">
                  <a:srgbClr val="0070C0"/>
                </a:gs>
                <a:gs pos="20000">
                  <a:srgbClr val="C00000"/>
                </a:gs>
                <a:gs pos="52000">
                  <a:srgbClr val="FF0000"/>
                </a:gs>
                <a:gs pos="69000">
                  <a:schemeClr val="accent1"/>
                </a:gs>
              </a:gsLst>
              <a:lin ang="5400000" scaled="0"/>
            </a:gra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3E39222-84BA-8997-A5EF-4C7995238F09}"/>
              </a:ext>
            </a:extLst>
          </p:cNvPr>
          <p:cNvCxnSpPr>
            <a:cxnSpLocks/>
            <a:stCxn id="4" idx="1"/>
          </p:cNvCxnSpPr>
          <p:nvPr/>
        </p:nvCxnSpPr>
        <p:spPr>
          <a:xfrm flipV="1">
            <a:off x="6792282" y="8372060"/>
            <a:ext cx="3385548" cy="1"/>
          </a:xfrm>
          <a:prstGeom prst="straightConnector1">
            <a:avLst/>
          </a:prstGeom>
          <a:ln w="28575">
            <a:gradFill>
              <a:gsLst>
                <a:gs pos="0">
                  <a:srgbClr val="0070C0"/>
                </a:gs>
                <a:gs pos="18000">
                  <a:srgbClr val="C00000"/>
                </a:gs>
                <a:gs pos="52000">
                  <a:srgbClr val="FF0000"/>
                </a:gs>
                <a:gs pos="69000">
                  <a:schemeClr val="accent1"/>
                </a:gs>
              </a:gsLst>
              <a:lin ang="0" scaled="0"/>
            </a:gra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FC92E4D-5AA1-4A0A-105C-3D7D6F3683FF}"/>
              </a:ext>
            </a:extLst>
          </p:cNvPr>
          <p:cNvCxnSpPr>
            <a:cxnSpLocks/>
          </p:cNvCxnSpPr>
          <p:nvPr/>
        </p:nvCxnSpPr>
        <p:spPr>
          <a:xfrm>
            <a:off x="10829131" y="4330848"/>
            <a:ext cx="5984745" cy="8389"/>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AB52A93-2D22-6B9D-6532-21F224369F21}"/>
              </a:ext>
            </a:extLst>
          </p:cNvPr>
          <p:cNvCxnSpPr>
            <a:cxnSpLocks/>
          </p:cNvCxnSpPr>
          <p:nvPr/>
        </p:nvCxnSpPr>
        <p:spPr>
          <a:xfrm flipH="1" flipV="1">
            <a:off x="11525313" y="2558245"/>
            <a:ext cx="14214" cy="2740290"/>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51D2CD1-2D61-014F-DD00-2512B4F22AC6}"/>
              </a:ext>
            </a:extLst>
          </p:cNvPr>
          <p:cNvCxnSpPr>
            <a:cxnSpLocks/>
          </p:cNvCxnSpPr>
          <p:nvPr/>
        </p:nvCxnSpPr>
        <p:spPr>
          <a:xfrm>
            <a:off x="10918308" y="8423865"/>
            <a:ext cx="5984745" cy="8389"/>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BF42B32-1AB9-DD58-37BD-82CE7B86C481}"/>
              </a:ext>
            </a:extLst>
          </p:cNvPr>
          <p:cNvCxnSpPr>
            <a:cxnSpLocks/>
          </p:cNvCxnSpPr>
          <p:nvPr/>
        </p:nvCxnSpPr>
        <p:spPr>
          <a:xfrm flipH="1" flipV="1">
            <a:off x="11632603" y="6524399"/>
            <a:ext cx="44120" cy="3178879"/>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28AD3D8-58D4-881E-8864-1EA1CA15F0D8}"/>
                  </a:ext>
                </a:extLst>
              </p:cNvPr>
              <p:cNvSpPr txBox="1"/>
              <p:nvPr/>
            </p:nvSpPr>
            <p:spPr>
              <a:xfrm>
                <a:off x="8034635" y="3017964"/>
                <a:ext cx="707886"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GB" sz="2800" i="1">
                              <a:latin typeface="Cambria Math" panose="02040503050406030204" pitchFamily="18" charset="0"/>
                            </a:rPr>
                          </m:ctrlPr>
                        </m:dPr>
                        <m:e>
                          <m:d>
                            <m:dPr>
                              <m:begChr m:val=""/>
                              <m:endChr m:val="⟩"/>
                              <m:ctrlPr>
                                <a:rPr lang="en-GB" sz="2800" i="1">
                                  <a:latin typeface="Cambria Math" panose="02040503050406030204" pitchFamily="18" charset="0"/>
                                </a:rPr>
                              </m:ctrlPr>
                            </m:dPr>
                            <m:e>
                              <m:r>
                                <a:rPr lang="en-GB" sz="2800" i="1">
                                  <a:latin typeface="Cambria Math" panose="02040503050406030204" pitchFamily="18" charset="0"/>
                                </a:rPr>
                                <m:t>0</m:t>
                              </m:r>
                            </m:e>
                          </m:d>
                        </m:e>
                      </m:d>
                    </m:oMath>
                  </m:oMathPara>
                </a14:m>
                <a:endParaRPr lang="en-GB" sz="2800" dirty="0"/>
              </a:p>
            </p:txBody>
          </p:sp>
        </mc:Choice>
        <mc:Fallback xmlns="">
          <p:sp>
            <p:nvSpPr>
              <p:cNvPr id="27" name="TextBox 26">
                <a:extLst>
                  <a:ext uri="{FF2B5EF4-FFF2-40B4-BE49-F238E27FC236}">
                    <a16:creationId xmlns:a16="http://schemas.microsoft.com/office/drawing/2014/main" id="{328AD3D8-58D4-881E-8864-1EA1CA15F0D8}"/>
                  </a:ext>
                </a:extLst>
              </p:cNvPr>
              <p:cNvSpPr txBox="1">
                <a:spLocks noRot="1" noChangeAspect="1" noMove="1" noResize="1" noEditPoints="1" noAdjustHandles="1" noChangeArrowheads="1" noChangeShapeType="1" noTextEdit="1"/>
              </p:cNvSpPr>
              <p:nvPr/>
            </p:nvSpPr>
            <p:spPr>
              <a:xfrm>
                <a:off x="8034635" y="3017964"/>
                <a:ext cx="707886" cy="523220"/>
              </a:xfrm>
              <a:prstGeom prst="rect">
                <a:avLst/>
              </a:prstGeom>
              <a:blipFill>
                <a:blip r:embed="rId1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3C75533-49BC-1A7F-16E8-B81DF4DE61A9}"/>
                  </a:ext>
                </a:extLst>
              </p:cNvPr>
              <p:cNvSpPr txBox="1"/>
              <p:nvPr/>
            </p:nvSpPr>
            <p:spPr>
              <a:xfrm>
                <a:off x="8153001" y="6470439"/>
                <a:ext cx="47115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𝑝</m:t>
                      </m:r>
                    </m:oMath>
                  </m:oMathPara>
                </a14:m>
                <a:endParaRPr lang="en-GB" sz="2800" dirty="0"/>
              </a:p>
            </p:txBody>
          </p:sp>
        </mc:Choice>
        <mc:Fallback xmlns="">
          <p:sp>
            <p:nvSpPr>
              <p:cNvPr id="28" name="TextBox 27">
                <a:extLst>
                  <a:ext uri="{FF2B5EF4-FFF2-40B4-BE49-F238E27FC236}">
                    <a16:creationId xmlns:a16="http://schemas.microsoft.com/office/drawing/2014/main" id="{83C75533-49BC-1A7F-16E8-B81DF4DE61A9}"/>
                  </a:ext>
                </a:extLst>
              </p:cNvPr>
              <p:cNvSpPr txBox="1">
                <a:spLocks noRot="1" noChangeAspect="1" noMove="1" noResize="1" noEditPoints="1" noAdjustHandles="1" noChangeArrowheads="1" noChangeShapeType="1" noTextEdit="1"/>
              </p:cNvSpPr>
              <p:nvPr/>
            </p:nvSpPr>
            <p:spPr>
              <a:xfrm>
                <a:off x="8153001" y="6470439"/>
                <a:ext cx="471155" cy="523220"/>
              </a:xfrm>
              <a:prstGeom prst="rect">
                <a:avLst/>
              </a:prstGeom>
              <a:blipFill>
                <a:blip r:embed="rId1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C685BB32-11D8-127E-318D-0540D13A7669}"/>
                  </a:ext>
                </a:extLst>
              </p:cNvPr>
              <p:cNvSpPr txBox="1"/>
              <p:nvPr/>
            </p:nvSpPr>
            <p:spPr>
              <a:xfrm>
                <a:off x="9569982" y="4317681"/>
                <a:ext cx="47115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𝑞</m:t>
                      </m:r>
                    </m:oMath>
                  </m:oMathPara>
                </a14:m>
                <a:endParaRPr lang="en-GB" sz="2800" dirty="0"/>
              </a:p>
            </p:txBody>
          </p:sp>
        </mc:Choice>
        <mc:Fallback xmlns="">
          <p:sp>
            <p:nvSpPr>
              <p:cNvPr id="29" name="TextBox 28">
                <a:extLst>
                  <a:ext uri="{FF2B5EF4-FFF2-40B4-BE49-F238E27FC236}">
                    <a16:creationId xmlns:a16="http://schemas.microsoft.com/office/drawing/2014/main" id="{C685BB32-11D8-127E-318D-0540D13A7669}"/>
                  </a:ext>
                </a:extLst>
              </p:cNvPr>
              <p:cNvSpPr txBox="1">
                <a:spLocks noRot="1" noChangeAspect="1" noMove="1" noResize="1" noEditPoints="1" noAdjustHandles="1" noChangeArrowheads="1" noChangeShapeType="1" noTextEdit="1"/>
              </p:cNvSpPr>
              <p:nvPr/>
            </p:nvSpPr>
            <p:spPr>
              <a:xfrm>
                <a:off x="9569982" y="4317681"/>
                <a:ext cx="471155" cy="523220"/>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F146AFD-27AE-C391-9B0F-85106D178921}"/>
                  </a:ext>
                </a:extLst>
              </p:cNvPr>
              <p:cNvSpPr txBox="1"/>
              <p:nvPr/>
            </p:nvSpPr>
            <p:spPr>
              <a:xfrm>
                <a:off x="9844165" y="8332932"/>
                <a:ext cx="47115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𝑞</m:t>
                      </m:r>
                    </m:oMath>
                  </m:oMathPara>
                </a14:m>
                <a:endParaRPr lang="en-GB" sz="2800" dirty="0"/>
              </a:p>
            </p:txBody>
          </p:sp>
        </mc:Choice>
        <mc:Fallback xmlns="">
          <p:sp>
            <p:nvSpPr>
              <p:cNvPr id="30" name="TextBox 29">
                <a:extLst>
                  <a:ext uri="{FF2B5EF4-FFF2-40B4-BE49-F238E27FC236}">
                    <a16:creationId xmlns:a16="http://schemas.microsoft.com/office/drawing/2014/main" id="{7F146AFD-27AE-C391-9B0F-85106D178921}"/>
                  </a:ext>
                </a:extLst>
              </p:cNvPr>
              <p:cNvSpPr txBox="1">
                <a:spLocks noRot="1" noChangeAspect="1" noMove="1" noResize="1" noEditPoints="1" noAdjustHandles="1" noChangeArrowheads="1" noChangeShapeType="1" noTextEdit="1"/>
              </p:cNvSpPr>
              <p:nvPr/>
            </p:nvSpPr>
            <p:spPr>
              <a:xfrm>
                <a:off x="9844165" y="8332932"/>
                <a:ext cx="471155" cy="523220"/>
              </a:xfrm>
              <a:prstGeom prst="rect">
                <a:avLst/>
              </a:prstGeom>
              <a:blipFill>
                <a:blip r:embed="rId13"/>
                <a:stretch>
                  <a:fillRect/>
                </a:stretch>
              </a:blipFill>
            </p:spPr>
            <p:txBody>
              <a:bodyPr/>
              <a:lstStyle/>
              <a:p>
                <a:r>
                  <a:rPr lang="en-GB">
                    <a:noFill/>
                  </a:rPr>
                  <a:t> </a:t>
                </a:r>
              </a:p>
            </p:txBody>
          </p:sp>
        </mc:Fallback>
      </mc:AlternateContent>
      <p:cxnSp>
        <p:nvCxnSpPr>
          <p:cNvPr id="31" name="Straight Arrow Connector 30">
            <a:extLst>
              <a:ext uri="{FF2B5EF4-FFF2-40B4-BE49-F238E27FC236}">
                <a16:creationId xmlns:a16="http://schemas.microsoft.com/office/drawing/2014/main" id="{64A06308-00C0-72AA-4B77-AE275C59A6CE}"/>
              </a:ext>
            </a:extLst>
          </p:cNvPr>
          <p:cNvCxnSpPr>
            <a:cxnSpLocks/>
          </p:cNvCxnSpPr>
          <p:nvPr/>
        </p:nvCxnSpPr>
        <p:spPr>
          <a:xfrm flipV="1">
            <a:off x="7185852" y="3863631"/>
            <a:ext cx="0" cy="879427"/>
          </a:xfrm>
          <a:prstGeom prst="straightConnector1">
            <a:avLst/>
          </a:prstGeom>
          <a:ln w="28575">
            <a:solidFill>
              <a:schemeClr val="tx1">
                <a:lumMod val="95000"/>
                <a:lumOff val="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55B02F6-9EFE-E23C-75E7-EE291DE99C51}"/>
              </a:ext>
            </a:extLst>
          </p:cNvPr>
          <p:cNvCxnSpPr>
            <a:cxnSpLocks/>
          </p:cNvCxnSpPr>
          <p:nvPr/>
        </p:nvCxnSpPr>
        <p:spPr>
          <a:xfrm flipV="1">
            <a:off x="6698622" y="7999756"/>
            <a:ext cx="0" cy="673538"/>
          </a:xfrm>
          <a:prstGeom prst="straightConnector1">
            <a:avLst/>
          </a:prstGeom>
          <a:ln w="28575">
            <a:solidFill>
              <a:schemeClr val="tx1">
                <a:lumMod val="95000"/>
                <a:lumOff val="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C20567C-FEAC-0C5D-F28C-D2195492AFAF}"/>
              </a:ext>
            </a:extLst>
          </p:cNvPr>
          <p:cNvCxnSpPr>
            <a:cxnSpLocks/>
          </p:cNvCxnSpPr>
          <p:nvPr/>
        </p:nvCxnSpPr>
        <p:spPr>
          <a:xfrm>
            <a:off x="7307748" y="9300770"/>
            <a:ext cx="1676400" cy="0"/>
          </a:xfrm>
          <a:prstGeom prst="straightConnector1">
            <a:avLst/>
          </a:prstGeom>
          <a:ln w="28575">
            <a:solidFill>
              <a:schemeClr val="tx1">
                <a:lumMod val="95000"/>
                <a:lumOff val="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3DC9544-C648-599A-EF2E-FDD4FE848BCD}"/>
              </a:ext>
            </a:extLst>
          </p:cNvPr>
          <p:cNvCxnSpPr>
            <a:cxnSpLocks/>
          </p:cNvCxnSpPr>
          <p:nvPr/>
        </p:nvCxnSpPr>
        <p:spPr>
          <a:xfrm flipV="1">
            <a:off x="7579398" y="5322321"/>
            <a:ext cx="950285" cy="3296"/>
          </a:xfrm>
          <a:prstGeom prst="straightConnector1">
            <a:avLst/>
          </a:prstGeom>
          <a:ln w="28575">
            <a:solidFill>
              <a:schemeClr val="tx1">
                <a:lumMod val="95000"/>
                <a:lumOff val="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C6E6F45-C390-B84B-5BC1-6FCD14F09DCF}"/>
                  </a:ext>
                </a:extLst>
              </p:cNvPr>
              <p:cNvSpPr txBox="1"/>
              <p:nvPr/>
            </p:nvSpPr>
            <p:spPr>
              <a:xfrm>
                <a:off x="7787922" y="9366822"/>
                <a:ext cx="1037143" cy="8989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latin typeface="Cambria Math" panose="02040503050406030204" pitchFamily="18" charset="0"/>
                            </a:rPr>
                          </m:ctrlPr>
                        </m:fPr>
                        <m:num>
                          <m:r>
                            <a:rPr lang="en-GB" sz="2800" b="0" i="1" smtClean="0">
                              <a:latin typeface="Cambria Math" panose="02040503050406030204" pitchFamily="18" charset="0"/>
                            </a:rPr>
                            <m:t>1</m:t>
                          </m:r>
                        </m:num>
                        <m:den>
                          <m:r>
                            <a:rPr lang="en-GB" sz="2800" b="0" i="1" smtClean="0">
                              <a:latin typeface="Cambria Math" panose="02040503050406030204" pitchFamily="18" charset="0"/>
                            </a:rPr>
                            <m:t>2</m:t>
                          </m:r>
                        </m:den>
                      </m:f>
                      <m:sSup>
                        <m:sSupPr>
                          <m:ctrlPr>
                            <a:rPr lang="en-GB" sz="2800" i="1" smtClean="0">
                              <a:latin typeface="Cambria Math" panose="02040503050406030204" pitchFamily="18" charset="0"/>
                            </a:rPr>
                          </m:ctrlPr>
                        </m:sSupPr>
                        <m:e>
                          <m:r>
                            <a:rPr lang="en-GB" sz="2800" b="0" i="1" smtClean="0">
                              <a:latin typeface="Cambria Math" panose="02040503050406030204" pitchFamily="18" charset="0"/>
                            </a:rPr>
                            <m:t>𝑒</m:t>
                          </m:r>
                        </m:e>
                        <m:sup>
                          <m:r>
                            <a:rPr lang="en-GB" sz="2800" b="0" i="1" smtClean="0">
                              <a:latin typeface="Cambria Math" panose="02040503050406030204" pitchFamily="18" charset="0"/>
                            </a:rPr>
                            <m:t>2</m:t>
                          </m:r>
                          <m:r>
                            <a:rPr lang="en-GB" sz="2800" b="0" i="1" smtClean="0">
                              <a:latin typeface="Cambria Math" panose="02040503050406030204" pitchFamily="18" charset="0"/>
                            </a:rPr>
                            <m:t>𝑟</m:t>
                          </m:r>
                        </m:sup>
                      </m:sSup>
                    </m:oMath>
                  </m:oMathPara>
                </a14:m>
                <a:endParaRPr lang="en-GB" sz="2800" dirty="0"/>
              </a:p>
            </p:txBody>
          </p:sp>
        </mc:Choice>
        <mc:Fallback xmlns="">
          <p:sp>
            <p:nvSpPr>
              <p:cNvPr id="37" name="TextBox 36">
                <a:extLst>
                  <a:ext uri="{FF2B5EF4-FFF2-40B4-BE49-F238E27FC236}">
                    <a16:creationId xmlns:a16="http://schemas.microsoft.com/office/drawing/2014/main" id="{CC6E6F45-C390-B84B-5BC1-6FCD14F09DCF}"/>
                  </a:ext>
                </a:extLst>
              </p:cNvPr>
              <p:cNvSpPr txBox="1">
                <a:spLocks noRot="1" noChangeAspect="1" noMove="1" noResize="1" noEditPoints="1" noAdjustHandles="1" noChangeArrowheads="1" noChangeShapeType="1" noTextEdit="1"/>
              </p:cNvSpPr>
              <p:nvPr/>
            </p:nvSpPr>
            <p:spPr>
              <a:xfrm>
                <a:off x="7787922" y="9366822"/>
                <a:ext cx="1037143" cy="898964"/>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1B81520-AC7E-1A7E-B9FB-31CEBB8181DE}"/>
                  </a:ext>
                </a:extLst>
              </p:cNvPr>
              <p:cNvSpPr txBox="1"/>
              <p:nvPr/>
            </p:nvSpPr>
            <p:spPr>
              <a:xfrm>
                <a:off x="5519815" y="7774418"/>
                <a:ext cx="1227900" cy="8989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GB" sz="2800" i="1" smtClean="0">
                              <a:latin typeface="Cambria Math" panose="02040503050406030204" pitchFamily="18" charset="0"/>
                            </a:rPr>
                          </m:ctrlPr>
                        </m:fPr>
                        <m:num>
                          <m:r>
                            <a:rPr lang="en-GB" sz="2800" b="0" i="1" smtClean="0">
                              <a:latin typeface="Cambria Math" panose="02040503050406030204" pitchFamily="18" charset="0"/>
                            </a:rPr>
                            <m:t>1</m:t>
                          </m:r>
                        </m:num>
                        <m:den>
                          <m:r>
                            <a:rPr lang="en-GB" sz="2800" b="0" i="1" smtClean="0">
                              <a:latin typeface="Cambria Math" panose="02040503050406030204" pitchFamily="18" charset="0"/>
                            </a:rPr>
                            <m:t>2</m:t>
                          </m:r>
                        </m:den>
                      </m:f>
                      <m:sSup>
                        <m:sSupPr>
                          <m:ctrlPr>
                            <a:rPr lang="en-GB" sz="2800" i="1" smtClean="0">
                              <a:latin typeface="Cambria Math" panose="02040503050406030204" pitchFamily="18" charset="0"/>
                            </a:rPr>
                          </m:ctrlPr>
                        </m:sSupPr>
                        <m:e>
                          <m:r>
                            <a:rPr lang="en-GB" sz="2800" b="0" i="1" smtClean="0">
                              <a:latin typeface="Cambria Math" panose="02040503050406030204" pitchFamily="18" charset="0"/>
                            </a:rPr>
                            <m:t>𝑒</m:t>
                          </m:r>
                        </m:e>
                        <m:sup>
                          <m:r>
                            <a:rPr lang="en-GB" sz="2800" b="0" i="1" smtClean="0">
                              <a:latin typeface="Cambria Math" panose="02040503050406030204" pitchFamily="18" charset="0"/>
                            </a:rPr>
                            <m:t>−2</m:t>
                          </m:r>
                          <m:r>
                            <a:rPr lang="en-GB" sz="2800" b="0" i="1" smtClean="0">
                              <a:latin typeface="Cambria Math" panose="02040503050406030204" pitchFamily="18" charset="0"/>
                            </a:rPr>
                            <m:t>𝑟</m:t>
                          </m:r>
                        </m:sup>
                      </m:sSup>
                    </m:oMath>
                  </m:oMathPara>
                </a14:m>
                <a:endParaRPr lang="en-GB" sz="2800" dirty="0"/>
              </a:p>
            </p:txBody>
          </p:sp>
        </mc:Choice>
        <mc:Fallback xmlns="">
          <p:sp>
            <p:nvSpPr>
              <p:cNvPr id="39" name="TextBox 38">
                <a:extLst>
                  <a:ext uri="{FF2B5EF4-FFF2-40B4-BE49-F238E27FC236}">
                    <a16:creationId xmlns:a16="http://schemas.microsoft.com/office/drawing/2014/main" id="{E1B81520-AC7E-1A7E-B9FB-31CEBB8181DE}"/>
                  </a:ext>
                </a:extLst>
              </p:cNvPr>
              <p:cNvSpPr txBox="1">
                <a:spLocks noRot="1" noChangeAspect="1" noMove="1" noResize="1" noEditPoints="1" noAdjustHandles="1" noChangeArrowheads="1" noChangeShapeType="1" noTextEdit="1"/>
              </p:cNvSpPr>
              <p:nvPr/>
            </p:nvSpPr>
            <p:spPr>
              <a:xfrm>
                <a:off x="5519815" y="7774418"/>
                <a:ext cx="1227900" cy="898964"/>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6DE0B85-3B50-8FA9-AEA7-032314013B00}"/>
                  </a:ext>
                </a:extLst>
              </p:cNvPr>
              <p:cNvSpPr txBox="1"/>
              <p:nvPr/>
            </p:nvSpPr>
            <p:spPr>
              <a:xfrm>
                <a:off x="7819348" y="5288249"/>
                <a:ext cx="74251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i="1" dirty="0" smtClean="0">
                          <a:latin typeface="Cambria Math" panose="02040503050406030204" pitchFamily="18" charset="0"/>
                        </a:rPr>
                        <m:t>1/2</m:t>
                      </m:r>
                    </m:oMath>
                  </m:oMathPara>
                </a14:m>
                <a:endParaRPr/>
              </a:p>
            </p:txBody>
          </p:sp>
        </mc:Choice>
        <mc:Fallback xmlns="">
          <p:sp>
            <p:nvSpPr>
              <p:cNvPr id="41" name="TextBox 40">
                <a:extLst>
                  <a:ext uri="{FF2B5EF4-FFF2-40B4-BE49-F238E27FC236}">
                    <a16:creationId xmlns:a16="http://schemas.microsoft.com/office/drawing/2014/main" id="{36DE0B85-3B50-8FA9-AEA7-032314013B00}"/>
                  </a:ext>
                </a:extLst>
              </p:cNvPr>
              <p:cNvSpPr txBox="1">
                <a:spLocks noRot="1" noChangeAspect="1" noMove="1" noResize="1" noEditPoints="1" noAdjustHandles="1" noChangeArrowheads="1" noChangeShapeType="1" noTextEdit="1"/>
              </p:cNvSpPr>
              <p:nvPr/>
            </p:nvSpPr>
            <p:spPr>
              <a:xfrm>
                <a:off x="7819348" y="5288249"/>
                <a:ext cx="742511" cy="461665"/>
              </a:xfrm>
              <a:prstGeom prst="rect">
                <a:avLst/>
              </a:prstGeom>
              <a:blipFill>
                <a:blip r:embed="rId16"/>
                <a:stretch>
                  <a:fillRect b="-171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EA93B28-6E26-8C16-CCD5-FBB04461B5F9}"/>
                  </a:ext>
                </a:extLst>
              </p:cNvPr>
              <p:cNvSpPr txBox="1"/>
              <p:nvPr/>
            </p:nvSpPr>
            <p:spPr>
              <a:xfrm>
                <a:off x="6331256" y="4086848"/>
                <a:ext cx="74251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400" i="1" dirty="0" smtClean="0">
                          <a:latin typeface="Cambria Math" panose="02040503050406030204" pitchFamily="18" charset="0"/>
                        </a:rPr>
                        <m:t>1/2</m:t>
                      </m:r>
                    </m:oMath>
                  </m:oMathPara>
                </a14:m>
                <a:endParaRPr/>
              </a:p>
            </p:txBody>
          </p:sp>
        </mc:Choice>
        <mc:Fallback xmlns="">
          <p:sp>
            <p:nvSpPr>
              <p:cNvPr id="44" name="TextBox 43">
                <a:extLst>
                  <a:ext uri="{FF2B5EF4-FFF2-40B4-BE49-F238E27FC236}">
                    <a16:creationId xmlns:a16="http://schemas.microsoft.com/office/drawing/2014/main" id="{EEA93B28-6E26-8C16-CCD5-FBB04461B5F9}"/>
                  </a:ext>
                </a:extLst>
              </p:cNvPr>
              <p:cNvSpPr txBox="1">
                <a:spLocks noRot="1" noChangeAspect="1" noMove="1" noResize="1" noEditPoints="1" noAdjustHandles="1" noChangeArrowheads="1" noChangeShapeType="1" noTextEdit="1"/>
              </p:cNvSpPr>
              <p:nvPr/>
            </p:nvSpPr>
            <p:spPr>
              <a:xfrm>
                <a:off x="6331256" y="4086848"/>
                <a:ext cx="742511" cy="461665"/>
              </a:xfrm>
              <a:prstGeom prst="rect">
                <a:avLst/>
              </a:prstGeom>
              <a:blipFill>
                <a:blip r:embed="rId17"/>
                <a:stretch>
                  <a:fillRect b="-171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A946627-5A8A-E295-3A24-52C8CF3550E6}"/>
                  </a:ext>
                </a:extLst>
              </p:cNvPr>
              <p:cNvSpPr txBox="1"/>
              <p:nvPr/>
            </p:nvSpPr>
            <p:spPr>
              <a:xfrm>
                <a:off x="5957674" y="5864428"/>
                <a:ext cx="5248360" cy="537968"/>
              </a:xfrm>
              <a:prstGeom prst="rect">
                <a:avLst/>
              </a:prstGeom>
              <a:solidFill>
                <a:schemeClr val="accent6">
                  <a:lumMod val="20000"/>
                  <a:lumOff val="80000"/>
                </a:schemeClr>
              </a:solidFill>
              <a:ln>
                <a:solidFill>
                  <a:srgbClr val="C0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GB" sz="2800">
                          <a:latin typeface="Cambria Math" panose="02040503050406030204" pitchFamily="18" charset="0"/>
                        </a:rPr>
                        <m:t>S</m:t>
                      </m:r>
                      <m:d>
                        <m:dPr>
                          <m:ctrlPr>
                            <a:rPr lang="en-GB" sz="2800" i="1">
                              <a:latin typeface="Cambria Math" panose="02040503050406030204" pitchFamily="18" charset="0"/>
                            </a:rPr>
                          </m:ctrlPr>
                        </m:dPr>
                        <m:e>
                          <m:r>
                            <a:rPr lang="en-GB" sz="2800" i="1">
                              <a:latin typeface="Cambria Math" panose="02040503050406030204" pitchFamily="18" charset="0"/>
                            </a:rPr>
                            <m:t>𝜉</m:t>
                          </m:r>
                        </m:e>
                      </m:d>
                      <m:r>
                        <a:rPr lang="en-GB" sz="2800" i="1">
                          <a:latin typeface="Cambria Math" panose="02040503050406030204" pitchFamily="18" charset="0"/>
                        </a:rPr>
                        <m:t>=</m:t>
                      </m:r>
                      <m:r>
                        <m:rPr>
                          <m:sty m:val="p"/>
                        </m:rPr>
                        <a:rPr lang="en-GB" sz="2800">
                          <a:latin typeface="Cambria Math" panose="02040503050406030204" pitchFamily="18" charset="0"/>
                        </a:rPr>
                        <m:t>exp</m:t>
                      </m:r>
                      <m:r>
                        <a:rPr lang="en-GB" sz="2800" i="1">
                          <a:latin typeface="Cambria Math" panose="02040503050406030204" pitchFamily="18" charset="0"/>
                        </a:rPr>
                        <m:t>⁡(</m:t>
                      </m:r>
                      <m:r>
                        <a:rPr lang="en-GB" sz="2800" i="1">
                          <a:latin typeface="Cambria Math" panose="02040503050406030204" pitchFamily="18" charset="0"/>
                        </a:rPr>
                        <m:t>𝜉</m:t>
                      </m:r>
                      <m:sSubSup>
                        <m:sSubSupPr>
                          <m:ctrlPr>
                            <a:rPr lang="en-GB" sz="2800" i="1">
                              <a:latin typeface="Cambria Math" panose="02040503050406030204" pitchFamily="18" charset="0"/>
                            </a:rPr>
                          </m:ctrlPr>
                        </m:sSubSupPr>
                        <m:e>
                          <m:acc>
                            <m:accPr>
                              <m:chr m:val="̂"/>
                              <m:ctrlPr>
                                <a:rPr lang="en-GB" sz="2800" i="1">
                                  <a:latin typeface="Cambria Math" panose="02040503050406030204" pitchFamily="18" charset="0"/>
                                </a:rPr>
                              </m:ctrlPr>
                            </m:accPr>
                            <m:e>
                              <m:r>
                                <a:rPr lang="en-GB" sz="2800" i="1">
                                  <a:latin typeface="Cambria Math" panose="02040503050406030204" pitchFamily="18" charset="0"/>
                                </a:rPr>
                                <m:t>𝑎</m:t>
                              </m:r>
                            </m:e>
                          </m:acc>
                        </m:e>
                        <m:sub>
                          <m:r>
                            <a:rPr lang="en-GB" sz="2800" i="1">
                              <a:latin typeface="Cambria Math" panose="02040503050406030204" pitchFamily="18" charset="0"/>
                            </a:rPr>
                            <m:t>1</m:t>
                          </m:r>
                        </m:sub>
                        <m:sup>
                          <m:r>
                            <a:rPr lang="en-GB" sz="2800" i="1">
                              <a:latin typeface="Cambria Math" panose="02040503050406030204" pitchFamily="18" charset="0"/>
                            </a:rPr>
                            <m:t>⟊</m:t>
                          </m:r>
                        </m:sup>
                      </m:sSubSup>
                      <m:r>
                        <m:rPr>
                          <m:nor/>
                        </m:rPr>
                        <a:rPr lang="en-GB" sz="2800" dirty="0"/>
                        <m:t> </m:t>
                      </m:r>
                      <m:sSubSup>
                        <m:sSubSupPr>
                          <m:ctrlPr>
                            <a:rPr lang="en-GB" sz="2800" i="1">
                              <a:latin typeface="Cambria Math" panose="02040503050406030204" pitchFamily="18" charset="0"/>
                            </a:rPr>
                          </m:ctrlPr>
                        </m:sSubSupPr>
                        <m:e>
                          <m:acc>
                            <m:accPr>
                              <m:chr m:val="̂"/>
                              <m:ctrlPr>
                                <a:rPr lang="en-GB" sz="2800" i="1">
                                  <a:latin typeface="Cambria Math" panose="02040503050406030204" pitchFamily="18" charset="0"/>
                                </a:rPr>
                              </m:ctrlPr>
                            </m:accPr>
                            <m:e>
                              <m:r>
                                <a:rPr lang="en-GB" sz="2800" i="1">
                                  <a:latin typeface="Cambria Math" panose="02040503050406030204" pitchFamily="18" charset="0"/>
                                </a:rPr>
                                <m:t>𝑎</m:t>
                              </m:r>
                            </m:e>
                          </m:acc>
                        </m:e>
                        <m:sub>
                          <m:r>
                            <a:rPr lang="en-GB" sz="2800" i="1">
                              <a:latin typeface="Cambria Math" panose="02040503050406030204" pitchFamily="18" charset="0"/>
                            </a:rPr>
                            <m:t>2</m:t>
                          </m:r>
                        </m:sub>
                        <m:sup>
                          <m:r>
                            <a:rPr lang="en-GB" sz="2800" i="1">
                              <a:latin typeface="Cambria Math" panose="02040503050406030204" pitchFamily="18" charset="0"/>
                            </a:rPr>
                            <m:t>⟊</m:t>
                          </m:r>
                        </m:sup>
                      </m:sSubSup>
                      <m:r>
                        <a:rPr lang="en-GB" sz="2800" i="1">
                          <a:latin typeface="Cambria Math" panose="02040503050406030204" pitchFamily="18" charset="0"/>
                          <a:ea typeface="Cambria Math" panose="02040503050406030204" pitchFamily="18" charset="0"/>
                        </a:rPr>
                        <m:t>−</m:t>
                      </m:r>
                      <m:sSup>
                        <m:sSupPr>
                          <m:ctrlPr>
                            <a:rPr lang="en-GB" sz="2800" i="1">
                              <a:latin typeface="Cambria Math" panose="02040503050406030204" pitchFamily="18" charset="0"/>
                              <a:ea typeface="Cambria Math" panose="02040503050406030204" pitchFamily="18" charset="0"/>
                            </a:rPr>
                          </m:ctrlPr>
                        </m:sSupPr>
                        <m:e>
                          <m:r>
                            <a:rPr lang="en-GB" sz="2800" i="1">
                              <a:latin typeface="Cambria Math" panose="02040503050406030204" pitchFamily="18" charset="0"/>
                            </a:rPr>
                            <m:t>𝜉</m:t>
                          </m:r>
                        </m:e>
                        <m:sup>
                          <m:r>
                            <a:rPr lang="en-GB" sz="2800" i="1">
                              <a:latin typeface="Cambria Math" panose="02040503050406030204" pitchFamily="18" charset="0"/>
                              <a:ea typeface="Cambria Math" panose="02040503050406030204" pitchFamily="18" charset="0"/>
                            </a:rPr>
                            <m:t>∗</m:t>
                          </m:r>
                        </m:sup>
                      </m:sSup>
                      <m:sSub>
                        <m:sSubPr>
                          <m:ctrlPr>
                            <a:rPr lang="en-GB" sz="2800" i="1">
                              <a:latin typeface="Cambria Math" panose="02040503050406030204" pitchFamily="18" charset="0"/>
                            </a:rPr>
                          </m:ctrlPr>
                        </m:sSubPr>
                        <m:e>
                          <m:acc>
                            <m:accPr>
                              <m:chr m:val="̂"/>
                              <m:ctrlPr>
                                <a:rPr lang="en-GB" sz="2800" i="1">
                                  <a:latin typeface="Cambria Math" panose="02040503050406030204" pitchFamily="18" charset="0"/>
                                </a:rPr>
                              </m:ctrlPr>
                            </m:accPr>
                            <m:e>
                              <m:r>
                                <a:rPr lang="en-GB" sz="2800" i="1">
                                  <a:latin typeface="Cambria Math" panose="02040503050406030204" pitchFamily="18" charset="0"/>
                                </a:rPr>
                                <m:t>𝑎</m:t>
                              </m:r>
                            </m:e>
                          </m:acc>
                        </m:e>
                        <m:sub>
                          <m:r>
                            <a:rPr lang="en-GB" sz="2800" i="1">
                              <a:latin typeface="Cambria Math" panose="02040503050406030204" pitchFamily="18" charset="0"/>
                            </a:rPr>
                            <m:t>1</m:t>
                          </m:r>
                        </m:sub>
                      </m:sSub>
                      <m:r>
                        <m:rPr>
                          <m:nor/>
                        </m:rPr>
                        <a:rPr lang="en-GB" sz="2800" dirty="0"/>
                        <m:t> </m:t>
                      </m:r>
                      <m:sSub>
                        <m:sSubPr>
                          <m:ctrlPr>
                            <a:rPr lang="en-GB" sz="2800" i="1">
                              <a:latin typeface="Cambria Math" panose="02040503050406030204" pitchFamily="18" charset="0"/>
                            </a:rPr>
                          </m:ctrlPr>
                        </m:sSubPr>
                        <m:e>
                          <m:acc>
                            <m:accPr>
                              <m:chr m:val="̂"/>
                              <m:ctrlPr>
                                <a:rPr lang="en-GB" sz="2800" i="1">
                                  <a:latin typeface="Cambria Math" panose="02040503050406030204" pitchFamily="18" charset="0"/>
                                </a:rPr>
                              </m:ctrlPr>
                            </m:accPr>
                            <m:e>
                              <m:r>
                                <a:rPr lang="en-GB" sz="2800" i="1">
                                  <a:latin typeface="Cambria Math" panose="02040503050406030204" pitchFamily="18" charset="0"/>
                                </a:rPr>
                                <m:t>𝑎</m:t>
                              </m:r>
                            </m:e>
                          </m:acc>
                        </m:e>
                        <m:sub>
                          <m:r>
                            <a:rPr lang="en-GB" sz="2800" i="1">
                              <a:latin typeface="Cambria Math" panose="02040503050406030204" pitchFamily="18" charset="0"/>
                            </a:rPr>
                            <m:t>2</m:t>
                          </m:r>
                        </m:sub>
                      </m:sSub>
                      <m:r>
                        <a:rPr lang="en-GB" sz="2800" i="1">
                          <a:latin typeface="Cambria Math" panose="02040503050406030204" pitchFamily="18" charset="0"/>
                        </a:rPr>
                        <m:t>)</m:t>
                      </m:r>
                      <m:d>
                        <m:dPr>
                          <m:begChr m:val="|"/>
                          <m:endChr m:val=""/>
                          <m:ctrlPr>
                            <a:rPr lang="en-GB" sz="2800" i="1">
                              <a:latin typeface="Cambria Math" panose="02040503050406030204" pitchFamily="18" charset="0"/>
                            </a:rPr>
                          </m:ctrlPr>
                        </m:dPr>
                        <m:e>
                          <m:d>
                            <m:dPr>
                              <m:begChr m:val=""/>
                              <m:endChr m:val="⟩"/>
                              <m:ctrlPr>
                                <a:rPr lang="en-GB" sz="2800" i="1">
                                  <a:latin typeface="Cambria Math" panose="02040503050406030204" pitchFamily="18" charset="0"/>
                                </a:rPr>
                              </m:ctrlPr>
                            </m:dPr>
                            <m:e>
                              <m:r>
                                <a:rPr lang="en-GB" sz="2800" i="1">
                                  <a:latin typeface="Cambria Math" panose="02040503050406030204" pitchFamily="18" charset="0"/>
                                </a:rPr>
                                <m:t>0</m:t>
                              </m:r>
                            </m:e>
                          </m:d>
                        </m:e>
                      </m:d>
                    </m:oMath>
                  </m:oMathPara>
                </a14:m>
                <a:endParaRPr lang="en-GB" sz="2800" dirty="0"/>
              </a:p>
            </p:txBody>
          </p:sp>
        </mc:Choice>
        <mc:Fallback xmlns="">
          <p:sp>
            <p:nvSpPr>
              <p:cNvPr id="45" name="TextBox 44">
                <a:extLst>
                  <a:ext uri="{FF2B5EF4-FFF2-40B4-BE49-F238E27FC236}">
                    <a16:creationId xmlns:a16="http://schemas.microsoft.com/office/drawing/2014/main" id="{4A946627-5A8A-E295-3A24-52C8CF3550E6}"/>
                  </a:ext>
                </a:extLst>
              </p:cNvPr>
              <p:cNvSpPr txBox="1">
                <a:spLocks noRot="1" noChangeAspect="1" noMove="1" noResize="1" noEditPoints="1" noAdjustHandles="1" noChangeArrowheads="1" noChangeShapeType="1" noTextEdit="1"/>
              </p:cNvSpPr>
              <p:nvPr/>
            </p:nvSpPr>
            <p:spPr>
              <a:xfrm>
                <a:off x="5957674" y="5864428"/>
                <a:ext cx="5248360" cy="537968"/>
              </a:xfrm>
              <a:prstGeom prst="rect">
                <a:avLst/>
              </a:prstGeom>
              <a:blipFill>
                <a:blip r:embed="rId18"/>
                <a:stretch>
                  <a:fillRect/>
                </a:stretch>
              </a:blipFill>
              <a:ln>
                <a:solidFill>
                  <a:srgbClr val="C00000"/>
                </a:solidFill>
              </a:ln>
            </p:spPr>
            <p:txBody>
              <a:bodyPr/>
              <a:lstStyle/>
              <a:p>
                <a:r>
                  <a:rPr lang="en-GB">
                    <a:noFill/>
                  </a:rPr>
                  <a:t> </a:t>
                </a:r>
              </a:p>
            </p:txBody>
          </p:sp>
        </mc:Fallback>
      </mc:AlternateContent>
      <p:cxnSp>
        <p:nvCxnSpPr>
          <p:cNvPr id="46" name="Straight Arrow Connector 45">
            <a:extLst>
              <a:ext uri="{FF2B5EF4-FFF2-40B4-BE49-F238E27FC236}">
                <a16:creationId xmlns:a16="http://schemas.microsoft.com/office/drawing/2014/main" id="{DA02F86B-1E11-450B-59A1-EF092F9DE501}"/>
              </a:ext>
            </a:extLst>
          </p:cNvPr>
          <p:cNvCxnSpPr>
            <a:cxnSpLocks/>
          </p:cNvCxnSpPr>
          <p:nvPr/>
        </p:nvCxnSpPr>
        <p:spPr>
          <a:xfrm>
            <a:off x="7723129" y="4993616"/>
            <a:ext cx="8796179" cy="0"/>
          </a:xfrm>
          <a:prstGeom prst="straightConnector1">
            <a:avLst/>
          </a:prstGeom>
          <a:ln w="952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EB139C6-7FF5-F511-8FF9-B539356A7788}"/>
              </a:ext>
            </a:extLst>
          </p:cNvPr>
          <p:cNvCxnSpPr>
            <a:cxnSpLocks/>
          </p:cNvCxnSpPr>
          <p:nvPr/>
        </p:nvCxnSpPr>
        <p:spPr>
          <a:xfrm>
            <a:off x="7701046" y="3607235"/>
            <a:ext cx="8796179" cy="0"/>
          </a:xfrm>
          <a:prstGeom prst="straightConnector1">
            <a:avLst/>
          </a:prstGeom>
          <a:ln w="952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16580B8-5B17-E232-8D21-42EC8BDC619E}"/>
              </a:ext>
            </a:extLst>
          </p:cNvPr>
          <p:cNvCxnSpPr>
            <a:cxnSpLocks/>
          </p:cNvCxnSpPr>
          <p:nvPr/>
        </p:nvCxnSpPr>
        <p:spPr>
          <a:xfrm>
            <a:off x="7576037" y="7999756"/>
            <a:ext cx="8796179" cy="0"/>
          </a:xfrm>
          <a:prstGeom prst="straightConnector1">
            <a:avLst/>
          </a:prstGeom>
          <a:ln w="952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65F74DE-C14B-7967-9CBA-6D3D152C9FF5}"/>
              </a:ext>
            </a:extLst>
          </p:cNvPr>
          <p:cNvCxnSpPr>
            <a:cxnSpLocks/>
          </p:cNvCxnSpPr>
          <p:nvPr/>
        </p:nvCxnSpPr>
        <p:spPr>
          <a:xfrm>
            <a:off x="7576037" y="8766753"/>
            <a:ext cx="8796179" cy="0"/>
          </a:xfrm>
          <a:prstGeom prst="straightConnector1">
            <a:avLst/>
          </a:prstGeom>
          <a:ln w="9525">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9F95833-2F28-BC41-5DFF-7B88529DB08D}"/>
              </a:ext>
            </a:extLst>
          </p:cNvPr>
          <p:cNvSpPr txBox="1"/>
          <p:nvPr/>
        </p:nvSpPr>
        <p:spPr>
          <a:xfrm>
            <a:off x="5469137" y="342900"/>
            <a:ext cx="9144000" cy="769441"/>
          </a:xfrm>
          <a:prstGeom prst="rect">
            <a:avLst/>
          </a:prstGeom>
          <a:noFill/>
        </p:spPr>
        <p:txBody>
          <a:bodyPr wrap="square">
            <a:spAutoFit/>
          </a:bodyPr>
          <a:lstStyle/>
          <a:p>
            <a:pPr algn="ctr"/>
            <a:r>
              <a:rPr lang="en-GB" sz="4400" dirty="0">
                <a:solidFill>
                  <a:srgbClr val="000000"/>
                </a:solidFill>
                <a:latin typeface="DM Sans Bold"/>
              </a:rPr>
              <a:t>Squeezed state of light</a:t>
            </a:r>
          </a:p>
        </p:txBody>
      </p:sp>
      <p:sp>
        <p:nvSpPr>
          <p:cNvPr id="58" name="TextBox 57">
            <a:extLst>
              <a:ext uri="{FF2B5EF4-FFF2-40B4-BE49-F238E27FC236}">
                <a16:creationId xmlns:a16="http://schemas.microsoft.com/office/drawing/2014/main" id="{11366321-B9DD-DF1B-4068-E304B4C6FC57}"/>
              </a:ext>
            </a:extLst>
          </p:cNvPr>
          <p:cNvSpPr txBox="1"/>
          <p:nvPr/>
        </p:nvSpPr>
        <p:spPr>
          <a:xfrm>
            <a:off x="4932253" y="1028700"/>
            <a:ext cx="12669947" cy="1569660"/>
          </a:xfrm>
          <a:prstGeom prst="rect">
            <a:avLst/>
          </a:prstGeom>
          <a:noFill/>
        </p:spPr>
        <p:txBody>
          <a:bodyPr wrap="square">
            <a:spAutoFit/>
          </a:bodyPr>
          <a:lstStyle/>
          <a:p>
            <a:r>
              <a:rPr lang="en-GB" sz="3200" dirty="0"/>
              <a:t>Squeezed states are non-classical states of light that enable measurements below the shot-noise limit, providing a fundamental resource for quantum computing, quantum communication and quantum metrology.</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65D7ACAE-6EA3-D53D-E5B3-EA70C88FBFD8}"/>
                  </a:ext>
                </a:extLst>
              </p:cNvPr>
              <p:cNvSpPr txBox="1"/>
              <p:nvPr/>
            </p:nvSpPr>
            <p:spPr>
              <a:xfrm>
                <a:off x="16507827" y="4394039"/>
                <a:ext cx="41626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𝑡</m:t>
                      </m:r>
                    </m:oMath>
                  </m:oMathPara>
                </a14:m>
                <a:endParaRPr lang="en-GB" sz="2800" dirty="0"/>
              </a:p>
            </p:txBody>
          </p:sp>
        </mc:Choice>
        <mc:Fallback xmlns="">
          <p:sp>
            <p:nvSpPr>
              <p:cNvPr id="59" name="TextBox 58">
                <a:extLst>
                  <a:ext uri="{FF2B5EF4-FFF2-40B4-BE49-F238E27FC236}">
                    <a16:creationId xmlns:a16="http://schemas.microsoft.com/office/drawing/2014/main" id="{65D7ACAE-6EA3-D53D-E5B3-EA70C88FBFD8}"/>
                  </a:ext>
                </a:extLst>
              </p:cNvPr>
              <p:cNvSpPr txBox="1">
                <a:spLocks noRot="1" noChangeAspect="1" noMove="1" noResize="1" noEditPoints="1" noAdjustHandles="1" noChangeArrowheads="1" noChangeShapeType="1" noTextEdit="1"/>
              </p:cNvSpPr>
              <p:nvPr/>
            </p:nvSpPr>
            <p:spPr>
              <a:xfrm>
                <a:off x="16507827" y="4394039"/>
                <a:ext cx="416268" cy="523220"/>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8B11B20D-1626-09EE-1FCB-9E5812E3F4BC}"/>
                  </a:ext>
                </a:extLst>
              </p:cNvPr>
              <p:cNvSpPr txBox="1"/>
              <p:nvPr/>
            </p:nvSpPr>
            <p:spPr>
              <a:xfrm>
                <a:off x="16694919" y="8411684"/>
                <a:ext cx="41626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𝑡</m:t>
                      </m:r>
                    </m:oMath>
                  </m:oMathPara>
                </a14:m>
                <a:endParaRPr lang="en-GB" sz="2800" dirty="0"/>
              </a:p>
            </p:txBody>
          </p:sp>
        </mc:Choice>
        <mc:Fallback xmlns="">
          <p:sp>
            <p:nvSpPr>
              <p:cNvPr id="60" name="TextBox 59">
                <a:extLst>
                  <a:ext uri="{FF2B5EF4-FFF2-40B4-BE49-F238E27FC236}">
                    <a16:creationId xmlns:a16="http://schemas.microsoft.com/office/drawing/2014/main" id="{8B11B20D-1626-09EE-1FCB-9E5812E3F4BC}"/>
                  </a:ext>
                </a:extLst>
              </p:cNvPr>
              <p:cNvSpPr txBox="1">
                <a:spLocks noRot="1" noChangeAspect="1" noMove="1" noResize="1" noEditPoints="1" noAdjustHandles="1" noChangeArrowheads="1" noChangeShapeType="1" noTextEdit="1"/>
              </p:cNvSpPr>
              <p:nvPr/>
            </p:nvSpPr>
            <p:spPr>
              <a:xfrm>
                <a:off x="16694919" y="8411684"/>
                <a:ext cx="416268" cy="523220"/>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C372F12-5162-B4A9-61FF-287781713826}"/>
                  </a:ext>
                </a:extLst>
              </p:cNvPr>
              <p:cNvSpPr txBox="1"/>
              <p:nvPr/>
            </p:nvSpPr>
            <p:spPr>
              <a:xfrm>
                <a:off x="11495093" y="2548865"/>
                <a:ext cx="952890"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𝐸</m:t>
                      </m:r>
                      <m:r>
                        <a:rPr lang="en-GB" sz="2800" b="0" i="1" smtClean="0">
                          <a:latin typeface="Cambria Math" panose="02040503050406030204" pitchFamily="18" charset="0"/>
                        </a:rPr>
                        <m:t>(</m:t>
                      </m:r>
                      <m:r>
                        <a:rPr lang="en-GB" sz="2800" b="0" i="1" smtClean="0">
                          <a:latin typeface="Cambria Math" panose="02040503050406030204" pitchFamily="18" charset="0"/>
                        </a:rPr>
                        <m:t>𝑡</m:t>
                      </m:r>
                      <m:r>
                        <a:rPr lang="en-GB" sz="2800" b="0" i="1" smtClean="0">
                          <a:latin typeface="Cambria Math" panose="02040503050406030204" pitchFamily="18" charset="0"/>
                        </a:rPr>
                        <m:t>)</m:t>
                      </m:r>
                    </m:oMath>
                  </m:oMathPara>
                </a14:m>
                <a:endParaRPr lang="en-GB" sz="2800" dirty="0"/>
              </a:p>
            </p:txBody>
          </p:sp>
        </mc:Choice>
        <mc:Fallback xmlns="">
          <p:sp>
            <p:nvSpPr>
              <p:cNvPr id="61" name="TextBox 60">
                <a:extLst>
                  <a:ext uri="{FF2B5EF4-FFF2-40B4-BE49-F238E27FC236}">
                    <a16:creationId xmlns:a16="http://schemas.microsoft.com/office/drawing/2014/main" id="{AC372F12-5162-B4A9-61FF-287781713826}"/>
                  </a:ext>
                </a:extLst>
              </p:cNvPr>
              <p:cNvSpPr txBox="1">
                <a:spLocks noRot="1" noChangeAspect="1" noMove="1" noResize="1" noEditPoints="1" noAdjustHandles="1" noChangeArrowheads="1" noChangeShapeType="1" noTextEdit="1"/>
              </p:cNvSpPr>
              <p:nvPr/>
            </p:nvSpPr>
            <p:spPr>
              <a:xfrm>
                <a:off x="11495093" y="2548865"/>
                <a:ext cx="952890" cy="523220"/>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594C2EBA-4E2F-29FE-82B9-DF29C8335993}"/>
                  </a:ext>
                </a:extLst>
              </p:cNvPr>
              <p:cNvSpPr txBox="1"/>
              <p:nvPr/>
            </p:nvSpPr>
            <p:spPr>
              <a:xfrm>
                <a:off x="11604320" y="6502333"/>
                <a:ext cx="952890"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𝐸</m:t>
                      </m:r>
                      <m:r>
                        <a:rPr lang="en-GB" sz="2800" b="0" i="1" smtClean="0">
                          <a:latin typeface="Cambria Math" panose="02040503050406030204" pitchFamily="18" charset="0"/>
                        </a:rPr>
                        <m:t>(</m:t>
                      </m:r>
                      <m:r>
                        <a:rPr lang="en-GB" sz="2800" b="0" i="1" smtClean="0">
                          <a:latin typeface="Cambria Math" panose="02040503050406030204" pitchFamily="18" charset="0"/>
                        </a:rPr>
                        <m:t>𝑡</m:t>
                      </m:r>
                      <m:r>
                        <a:rPr lang="en-GB" sz="2800" b="0" i="1" smtClean="0">
                          <a:latin typeface="Cambria Math" panose="02040503050406030204" pitchFamily="18" charset="0"/>
                        </a:rPr>
                        <m:t>)</m:t>
                      </m:r>
                    </m:oMath>
                  </m:oMathPara>
                </a14:m>
                <a:endParaRPr lang="en-GB" sz="2800" dirty="0"/>
              </a:p>
            </p:txBody>
          </p:sp>
        </mc:Choice>
        <mc:Fallback xmlns="">
          <p:sp>
            <p:nvSpPr>
              <p:cNvPr id="62" name="TextBox 61">
                <a:extLst>
                  <a:ext uri="{FF2B5EF4-FFF2-40B4-BE49-F238E27FC236}">
                    <a16:creationId xmlns:a16="http://schemas.microsoft.com/office/drawing/2014/main" id="{594C2EBA-4E2F-29FE-82B9-DF29C8335993}"/>
                  </a:ext>
                </a:extLst>
              </p:cNvPr>
              <p:cNvSpPr txBox="1">
                <a:spLocks noRot="1" noChangeAspect="1" noMove="1" noResize="1" noEditPoints="1" noAdjustHandles="1" noChangeArrowheads="1" noChangeShapeType="1" noTextEdit="1"/>
              </p:cNvSpPr>
              <p:nvPr/>
            </p:nvSpPr>
            <p:spPr>
              <a:xfrm>
                <a:off x="11604320" y="6502333"/>
                <a:ext cx="952890" cy="523220"/>
              </a:xfrm>
              <a:prstGeom prst="rect">
                <a:avLst/>
              </a:prstGeom>
              <a:blipFill>
                <a:blip r:embed="rId22"/>
                <a:stretch>
                  <a:fillRect/>
                </a:stretch>
              </a:blipFill>
            </p:spPr>
            <p:txBody>
              <a:bodyPr/>
              <a:lstStyle/>
              <a:p>
                <a:r>
                  <a:rPr lang="en-GB">
                    <a:noFill/>
                  </a:rPr>
                  <a:t> </a:t>
                </a:r>
              </a:p>
            </p:txBody>
          </p:sp>
        </mc:Fallback>
      </mc:AlternateContent>
      <p:sp>
        <p:nvSpPr>
          <p:cNvPr id="64" name="Arrow: Curved Right 63">
            <a:extLst>
              <a:ext uri="{FF2B5EF4-FFF2-40B4-BE49-F238E27FC236}">
                <a16:creationId xmlns:a16="http://schemas.microsoft.com/office/drawing/2014/main" id="{3323F3C5-E71E-DAEA-D694-5FAF263347E6}"/>
              </a:ext>
            </a:extLst>
          </p:cNvPr>
          <p:cNvSpPr/>
          <p:nvPr/>
        </p:nvSpPr>
        <p:spPr>
          <a:xfrm>
            <a:off x="5561040" y="4286446"/>
            <a:ext cx="793268" cy="349575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FC8ADA8-8482-5B0D-908F-69DCB0E64F37}"/>
                  </a:ext>
                </a:extLst>
              </p:cNvPr>
              <p:cNvSpPr txBox="1"/>
              <p:nvPr/>
            </p:nvSpPr>
            <p:spPr>
              <a:xfrm>
                <a:off x="8250289" y="7298935"/>
                <a:ext cx="2365003" cy="5091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GB" sz="2400" i="1" smtClean="0">
                              <a:latin typeface="Cambria Math" panose="02040503050406030204" pitchFamily="18" charset="0"/>
                            </a:rPr>
                          </m:ctrlPr>
                        </m:dPr>
                        <m:e>
                          <m:d>
                            <m:dPr>
                              <m:begChr m:val=""/>
                              <m:endChr m:val="⟩"/>
                              <m:ctrlPr>
                                <a:rPr lang="en-GB" sz="2400" i="1">
                                  <a:latin typeface="Cambria Math" panose="02040503050406030204" pitchFamily="18" charset="0"/>
                                </a:rPr>
                              </m:ctrlPr>
                            </m:dPr>
                            <m:e>
                              <m:r>
                                <a:rPr lang="en-GB" sz="2400" b="0" i="1" smtClean="0">
                                  <a:latin typeface="Cambria Math" panose="02040503050406030204" pitchFamily="18" charset="0"/>
                                </a:rPr>
                                <m:t>𝑆𝑞</m:t>
                              </m:r>
                            </m:e>
                          </m:d>
                          <m:r>
                            <a:rPr lang="en-GB" sz="2400" b="0" i="1" smtClean="0">
                              <a:latin typeface="Cambria Math" panose="02040503050406030204" pitchFamily="18" charset="0"/>
                            </a:rPr>
                            <m:t>=</m:t>
                          </m:r>
                          <m:r>
                            <m:rPr>
                              <m:sty m:val="p"/>
                            </m:rPr>
                            <a:rPr lang="en-GB" sz="2400">
                              <a:latin typeface="Cambria Math" panose="02040503050406030204" pitchFamily="18" charset="0"/>
                            </a:rPr>
                            <m:t>S</m:t>
                          </m:r>
                          <m:d>
                            <m:dPr>
                              <m:ctrlPr>
                                <a:rPr lang="en-GB" sz="2400" i="1">
                                  <a:latin typeface="Cambria Math" panose="02040503050406030204" pitchFamily="18" charset="0"/>
                                </a:rPr>
                              </m:ctrlPr>
                            </m:dPr>
                            <m:e>
                              <m:r>
                                <a:rPr lang="en-GB" sz="2400" b="0" i="1" smtClean="0">
                                  <a:latin typeface="Cambria Math" panose="02040503050406030204" pitchFamily="18" charset="0"/>
                                </a:rPr>
                                <m:t>𝑧</m:t>
                              </m:r>
                            </m:e>
                          </m:d>
                          <m:d>
                            <m:dPr>
                              <m:begChr m:val="|"/>
                              <m:endChr m:val=""/>
                              <m:ctrlPr>
                                <a:rPr lang="en-GB" sz="2400" i="1">
                                  <a:latin typeface="Cambria Math" panose="02040503050406030204" pitchFamily="18" charset="0"/>
                                </a:rPr>
                              </m:ctrlPr>
                            </m:dPr>
                            <m:e>
                              <m:d>
                                <m:dPr>
                                  <m:begChr m:val=""/>
                                  <m:endChr m:val="⟩"/>
                                  <m:ctrlPr>
                                    <a:rPr lang="en-GB" sz="2400" i="1">
                                      <a:latin typeface="Cambria Math" panose="02040503050406030204" pitchFamily="18" charset="0"/>
                                    </a:rPr>
                                  </m:ctrlPr>
                                </m:dPr>
                                <m:e>
                                  <m:r>
                                    <a:rPr lang="en-GB" sz="2400" i="1">
                                      <a:latin typeface="Cambria Math" panose="02040503050406030204" pitchFamily="18" charset="0"/>
                                    </a:rPr>
                                    <m:t>0</m:t>
                                  </m:r>
                                </m:e>
                              </m:d>
                            </m:e>
                          </m:d>
                        </m:e>
                      </m:d>
                    </m:oMath>
                  </m:oMathPara>
                </a14:m>
                <a:endParaRPr lang="en-GB" sz="2400" dirty="0"/>
              </a:p>
            </p:txBody>
          </p:sp>
        </mc:Choice>
        <mc:Fallback xmlns="">
          <p:sp>
            <p:nvSpPr>
              <p:cNvPr id="67" name="TextBox 66">
                <a:extLst>
                  <a:ext uri="{FF2B5EF4-FFF2-40B4-BE49-F238E27FC236}">
                    <a16:creationId xmlns:a16="http://schemas.microsoft.com/office/drawing/2014/main" id="{4FC8ADA8-8482-5B0D-908F-69DCB0E64F37}"/>
                  </a:ext>
                </a:extLst>
              </p:cNvPr>
              <p:cNvSpPr txBox="1">
                <a:spLocks noRot="1" noChangeAspect="1" noMove="1" noResize="1" noEditPoints="1" noAdjustHandles="1" noChangeArrowheads="1" noChangeShapeType="1" noTextEdit="1"/>
              </p:cNvSpPr>
              <p:nvPr/>
            </p:nvSpPr>
            <p:spPr>
              <a:xfrm>
                <a:off x="8250289" y="7298935"/>
                <a:ext cx="2365003" cy="509178"/>
              </a:xfrm>
              <a:prstGeom prst="rect">
                <a:avLst/>
              </a:prstGeom>
              <a:blipFill>
                <a:blip r:embed="rId23"/>
                <a:stretch>
                  <a:fillRect/>
                </a:stretch>
              </a:blipFill>
            </p:spPr>
            <p:txBody>
              <a:bodyPr/>
              <a:lstStyle/>
              <a:p>
                <a:r>
                  <a:rPr lang="en-GB">
                    <a:noFill/>
                  </a:rPr>
                  <a:t> </a:t>
                </a:r>
              </a:p>
            </p:txBody>
          </p:sp>
        </mc:Fallback>
      </mc:AlternateContent>
      <p:sp>
        <p:nvSpPr>
          <p:cNvPr id="6" name="Oval 5">
            <a:extLst>
              <a:ext uri="{FF2B5EF4-FFF2-40B4-BE49-F238E27FC236}">
                <a16:creationId xmlns:a16="http://schemas.microsoft.com/office/drawing/2014/main" id="{48615780-CED6-A0F9-303F-80ABF3D99A6F}"/>
              </a:ext>
            </a:extLst>
          </p:cNvPr>
          <p:cNvSpPr/>
          <p:nvPr/>
        </p:nvSpPr>
        <p:spPr>
          <a:xfrm rot="5400000">
            <a:off x="6870014" y="8014436"/>
            <a:ext cx="2426386" cy="797479"/>
          </a:xfrm>
          <a:prstGeom prst="ellipse">
            <a:avLst/>
          </a:prstGeom>
          <a:noFill/>
          <a:ln w="635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D9EE99E-80C0-2197-3612-AD91B89D676C}"/>
                  </a:ext>
                </a:extLst>
              </p:cNvPr>
              <p:cNvSpPr txBox="1"/>
              <p:nvPr/>
            </p:nvSpPr>
            <p:spPr>
              <a:xfrm>
                <a:off x="8110699" y="2410480"/>
                <a:ext cx="47115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𝑝</m:t>
                      </m:r>
                    </m:oMath>
                  </m:oMathPara>
                </a14:m>
                <a:endParaRPr lang="en-GB" sz="2800" dirty="0"/>
              </a:p>
            </p:txBody>
          </p:sp>
        </mc:Choice>
        <mc:Fallback xmlns="">
          <p:sp>
            <p:nvSpPr>
              <p:cNvPr id="9" name="TextBox 8">
                <a:extLst>
                  <a:ext uri="{FF2B5EF4-FFF2-40B4-BE49-F238E27FC236}">
                    <a16:creationId xmlns:a16="http://schemas.microsoft.com/office/drawing/2014/main" id="{ED9EE99E-80C0-2197-3612-AD91B89D676C}"/>
                  </a:ext>
                </a:extLst>
              </p:cNvPr>
              <p:cNvSpPr txBox="1">
                <a:spLocks noRot="1" noChangeAspect="1" noMove="1" noResize="1" noEditPoints="1" noAdjustHandles="1" noChangeArrowheads="1" noChangeShapeType="1" noTextEdit="1"/>
              </p:cNvSpPr>
              <p:nvPr/>
            </p:nvSpPr>
            <p:spPr>
              <a:xfrm>
                <a:off x="8110699" y="2410480"/>
                <a:ext cx="471155" cy="523220"/>
              </a:xfrm>
              <a:prstGeom prst="rect">
                <a:avLst/>
              </a:prstGeom>
              <a:blipFill>
                <a:blip r:embed="rId24"/>
                <a:stretch>
                  <a:fillRect/>
                </a:stretch>
              </a:blipFill>
            </p:spPr>
            <p:txBody>
              <a:bodyPr/>
              <a:lstStyle/>
              <a:p>
                <a:r>
                  <a:rPr lang="en-GB">
                    <a:noFill/>
                  </a:rPr>
                  <a:t> </a:t>
                </a:r>
              </a:p>
            </p:txBody>
          </p:sp>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E0BF1-ABE7-5DC4-44DD-8B3FB88D1205}"/>
            </a:ext>
          </a:extLst>
        </p:cNvPr>
        <p:cNvGrpSpPr/>
        <p:nvPr/>
      </p:nvGrpSpPr>
      <p:grpSpPr>
        <a:xfrm>
          <a:off x="0" y="0"/>
          <a:ext cx="0" cy="0"/>
          <a:chOff x="0" y="0"/>
          <a:chExt cx="0" cy="0"/>
        </a:xfrm>
      </p:grpSpPr>
      <p:sp>
        <p:nvSpPr>
          <p:cNvPr id="102" name="TextBox 101">
            <a:extLst>
              <a:ext uri="{FF2B5EF4-FFF2-40B4-BE49-F238E27FC236}">
                <a16:creationId xmlns:a16="http://schemas.microsoft.com/office/drawing/2014/main" id="{20EB605E-D04D-1F47-9E44-C5A027911FA4}"/>
              </a:ext>
            </a:extLst>
          </p:cNvPr>
          <p:cNvSpPr txBox="1"/>
          <p:nvPr/>
        </p:nvSpPr>
        <p:spPr>
          <a:xfrm>
            <a:off x="17421609" y="9485787"/>
            <a:ext cx="409191" cy="584775"/>
          </a:xfrm>
          <a:prstGeom prst="rect">
            <a:avLst/>
          </a:prstGeom>
          <a:noFill/>
        </p:spPr>
        <p:txBody>
          <a:bodyPr wrap="square" rtlCol="0">
            <a:spAutoFit/>
          </a:bodyPr>
          <a:lstStyle/>
          <a:p>
            <a:r>
              <a:rPr lang="en-GB" sz="3200" dirty="0"/>
              <a:t>2</a:t>
            </a:r>
          </a:p>
        </p:txBody>
      </p:sp>
      <p:sp>
        <p:nvSpPr>
          <p:cNvPr id="5" name="TextBox 4">
            <a:extLst>
              <a:ext uri="{FF2B5EF4-FFF2-40B4-BE49-F238E27FC236}">
                <a16:creationId xmlns:a16="http://schemas.microsoft.com/office/drawing/2014/main" id="{42D5B3B6-2D10-DD33-34C3-38E0AC6486DB}"/>
              </a:ext>
            </a:extLst>
          </p:cNvPr>
          <p:cNvSpPr txBox="1"/>
          <p:nvPr/>
        </p:nvSpPr>
        <p:spPr>
          <a:xfrm>
            <a:off x="731569" y="452626"/>
            <a:ext cx="11430000" cy="769441"/>
          </a:xfrm>
          <a:prstGeom prst="rect">
            <a:avLst/>
          </a:prstGeom>
          <a:noFill/>
        </p:spPr>
        <p:txBody>
          <a:bodyPr wrap="square">
            <a:spAutoFit/>
          </a:bodyPr>
          <a:lstStyle/>
          <a:p>
            <a:r>
              <a:rPr lang="en-GB" sz="4400" dirty="0">
                <a:solidFill>
                  <a:srgbClr val="000000"/>
                </a:solidFill>
                <a:latin typeface="DM Sans Bold"/>
              </a:rPr>
              <a:t>CV-cluster model quantum computation</a:t>
            </a:r>
          </a:p>
        </p:txBody>
      </p:sp>
      <p:pic>
        <p:nvPicPr>
          <p:cNvPr id="19" name="Picture 18">
            <a:extLst>
              <a:ext uri="{FF2B5EF4-FFF2-40B4-BE49-F238E27FC236}">
                <a16:creationId xmlns:a16="http://schemas.microsoft.com/office/drawing/2014/main" id="{18C40F7C-8B64-5750-2EB6-D2E05B0AD380}"/>
              </a:ext>
            </a:extLst>
          </p:cNvPr>
          <p:cNvPicPr>
            <a:picLocks noChangeAspect="1"/>
          </p:cNvPicPr>
          <p:nvPr/>
        </p:nvPicPr>
        <p:blipFill>
          <a:blip r:embed="rId3"/>
          <a:stretch>
            <a:fillRect/>
          </a:stretch>
        </p:blipFill>
        <p:spPr>
          <a:xfrm>
            <a:off x="11428611" y="6437615"/>
            <a:ext cx="6124667" cy="2367684"/>
          </a:xfrm>
          <a:prstGeom prst="rect">
            <a:avLst/>
          </a:prstGeom>
        </p:spPr>
      </p:pic>
      <p:sp>
        <p:nvSpPr>
          <p:cNvPr id="24" name="TextBox 23">
            <a:extLst>
              <a:ext uri="{FF2B5EF4-FFF2-40B4-BE49-F238E27FC236}">
                <a16:creationId xmlns:a16="http://schemas.microsoft.com/office/drawing/2014/main" id="{EC14EB1F-152C-FC80-EE5A-C5561F3F42A8}"/>
              </a:ext>
            </a:extLst>
          </p:cNvPr>
          <p:cNvSpPr txBox="1"/>
          <p:nvPr/>
        </p:nvSpPr>
        <p:spPr>
          <a:xfrm>
            <a:off x="10243473" y="9041477"/>
            <a:ext cx="8049009" cy="830997"/>
          </a:xfrm>
          <a:prstGeom prst="rect">
            <a:avLst/>
          </a:prstGeom>
          <a:noFill/>
        </p:spPr>
        <p:txBody>
          <a:bodyPr wrap="square" rtlCol="0">
            <a:spAutoFit/>
          </a:bodyPr>
          <a:lstStyle/>
          <a:p>
            <a:r>
              <a:rPr lang="en-GB" sz="2800" dirty="0"/>
              <a:t>(2025) 3D cluster state (time-frequency multiplexing)</a:t>
            </a:r>
          </a:p>
          <a:p>
            <a:pPr algn="ctr"/>
            <a:r>
              <a:rPr lang="en-GB" sz="2000" dirty="0">
                <a:hlinkClick r:id="rId4"/>
              </a:rPr>
              <a:t>https://arxiv.org/abs/2309.05437</a:t>
            </a:r>
            <a:endParaRPr lang="en-GB" sz="2000" dirty="0"/>
          </a:p>
        </p:txBody>
      </p:sp>
      <p:pic>
        <p:nvPicPr>
          <p:cNvPr id="2" name="Picture 1">
            <a:extLst>
              <a:ext uri="{FF2B5EF4-FFF2-40B4-BE49-F238E27FC236}">
                <a16:creationId xmlns:a16="http://schemas.microsoft.com/office/drawing/2014/main" id="{98FAD5E0-740E-00E3-402D-1E629BE8DA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416" y="6687401"/>
            <a:ext cx="8947415" cy="312420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09AB7E3-B266-161C-F965-D6055F18149F}"/>
                  </a:ext>
                </a:extLst>
              </p:cNvPr>
              <p:cNvSpPr txBox="1"/>
              <p:nvPr/>
            </p:nvSpPr>
            <p:spPr>
              <a:xfrm>
                <a:off x="551737" y="8660278"/>
                <a:ext cx="520717" cy="3978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d>
                            <m:dPr>
                              <m:begChr m:val=""/>
                              <m:endChr m:val="⟩"/>
                              <m:ctrlPr>
                                <a:rPr lang="en-GB" sz="2400" i="1">
                                  <a:latin typeface="Cambria Math" panose="02040503050406030204" pitchFamily="18" charset="0"/>
                                </a:rPr>
                              </m:ctrlPr>
                            </m:dPr>
                            <m:e>
                              <m:d>
                                <m:dPr>
                                  <m:begChr m:val="|"/>
                                  <m:endChr m:val=""/>
                                  <m:ctrlPr>
                                    <a:rPr lang="en-GB" sz="2400" i="1">
                                      <a:latin typeface="Cambria Math" panose="02040503050406030204" pitchFamily="18" charset="0"/>
                                    </a:rPr>
                                  </m:ctrlPr>
                                </m:dPr>
                                <m:e>
                                  <m:r>
                                    <a:rPr lang="en-GB" sz="2400" i="1">
                                      <a:latin typeface="Cambria Math" panose="02040503050406030204" pitchFamily="18" charset="0"/>
                                    </a:rPr>
                                    <m:t>0</m:t>
                                  </m:r>
                                </m:e>
                              </m:d>
                            </m:e>
                          </m:d>
                        </m:e>
                        <m:sub>
                          <m:r>
                            <a:rPr lang="en-GB" sz="2400" b="0" i="1" smtClean="0">
                              <a:latin typeface="Cambria Math" panose="02040503050406030204" pitchFamily="18" charset="0"/>
                            </a:rPr>
                            <m:t>𝑝</m:t>
                          </m:r>
                        </m:sub>
                      </m:sSub>
                    </m:oMath>
                  </m:oMathPara>
                </a14:m>
                <a:endParaRPr lang="en-GB" sz="2400" dirty="0"/>
              </a:p>
            </p:txBody>
          </p:sp>
        </mc:Choice>
        <mc:Fallback xmlns="">
          <p:sp>
            <p:nvSpPr>
              <p:cNvPr id="3" name="TextBox 2">
                <a:extLst>
                  <a:ext uri="{FF2B5EF4-FFF2-40B4-BE49-F238E27FC236}">
                    <a16:creationId xmlns:a16="http://schemas.microsoft.com/office/drawing/2014/main" id="{D09AB7E3-B266-161C-F965-D6055F18149F}"/>
                  </a:ext>
                </a:extLst>
              </p:cNvPr>
              <p:cNvSpPr txBox="1">
                <a:spLocks noRot="1" noChangeAspect="1" noMove="1" noResize="1" noEditPoints="1" noAdjustHandles="1" noChangeArrowheads="1" noChangeShapeType="1" noTextEdit="1"/>
              </p:cNvSpPr>
              <p:nvPr/>
            </p:nvSpPr>
            <p:spPr>
              <a:xfrm>
                <a:off x="551737" y="8660278"/>
                <a:ext cx="520717" cy="397866"/>
              </a:xfrm>
              <a:prstGeom prst="rect">
                <a:avLst/>
              </a:prstGeom>
              <a:blipFill>
                <a:blip r:embed="rId6"/>
                <a:stretch>
                  <a:fillRect l="-109412" t="-163077" r="-116471" b="-2338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30D5E88-98FF-C47D-1967-4E97D072660B}"/>
                  </a:ext>
                </a:extLst>
              </p:cNvPr>
              <p:cNvSpPr txBox="1"/>
              <p:nvPr/>
            </p:nvSpPr>
            <p:spPr>
              <a:xfrm>
                <a:off x="551737" y="7068401"/>
                <a:ext cx="518306" cy="3978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d>
                            <m:dPr>
                              <m:begChr m:val=""/>
                              <m:endChr m:val="⟩"/>
                              <m:ctrlPr>
                                <a:rPr lang="en-GB" sz="2400" i="1">
                                  <a:latin typeface="Cambria Math" panose="02040503050406030204" pitchFamily="18" charset="0"/>
                                </a:rPr>
                              </m:ctrlPr>
                            </m:dPr>
                            <m:e>
                              <m:d>
                                <m:dPr>
                                  <m:begChr m:val="|"/>
                                  <m:endChr m:val=""/>
                                  <m:ctrlPr>
                                    <a:rPr lang="en-GB" sz="2400" i="1">
                                      <a:latin typeface="Cambria Math" panose="02040503050406030204" pitchFamily="18" charset="0"/>
                                    </a:rPr>
                                  </m:ctrlPr>
                                </m:dPr>
                                <m:e>
                                  <m:r>
                                    <a:rPr lang="en-GB" sz="2400" i="1">
                                      <a:latin typeface="Cambria Math" panose="02040503050406030204" pitchFamily="18" charset="0"/>
                                    </a:rPr>
                                    <m:t>0</m:t>
                                  </m:r>
                                </m:e>
                              </m:d>
                            </m:e>
                          </m:d>
                        </m:e>
                        <m:sub>
                          <m:r>
                            <a:rPr lang="en-GB" sz="2400" b="0" i="1" smtClean="0">
                              <a:latin typeface="Cambria Math" panose="02040503050406030204" pitchFamily="18" charset="0"/>
                            </a:rPr>
                            <m:t>𝑞</m:t>
                          </m:r>
                        </m:sub>
                      </m:sSub>
                    </m:oMath>
                  </m:oMathPara>
                </a14:m>
                <a:endParaRPr lang="en-GB" sz="2000" dirty="0"/>
              </a:p>
            </p:txBody>
          </p:sp>
        </mc:Choice>
        <mc:Fallback xmlns="">
          <p:sp>
            <p:nvSpPr>
              <p:cNvPr id="6" name="TextBox 5">
                <a:extLst>
                  <a:ext uri="{FF2B5EF4-FFF2-40B4-BE49-F238E27FC236}">
                    <a16:creationId xmlns:a16="http://schemas.microsoft.com/office/drawing/2014/main" id="{930D5E88-98FF-C47D-1967-4E97D072660B}"/>
                  </a:ext>
                </a:extLst>
              </p:cNvPr>
              <p:cNvSpPr txBox="1">
                <a:spLocks noRot="1" noChangeAspect="1" noMove="1" noResize="1" noEditPoints="1" noAdjustHandles="1" noChangeArrowheads="1" noChangeShapeType="1" noTextEdit="1"/>
              </p:cNvSpPr>
              <p:nvPr/>
            </p:nvSpPr>
            <p:spPr>
              <a:xfrm>
                <a:off x="551737" y="7068401"/>
                <a:ext cx="518306" cy="397866"/>
              </a:xfrm>
              <a:prstGeom prst="rect">
                <a:avLst/>
              </a:prstGeom>
              <a:blipFill>
                <a:blip r:embed="rId7"/>
                <a:stretch>
                  <a:fillRect l="-109412" t="-163077" r="-116471" b="-233846"/>
                </a:stretch>
              </a:blipFill>
            </p:spPr>
            <p:txBody>
              <a:bodyPr/>
              <a:lstStyle/>
              <a:p>
                <a:r>
                  <a:rPr lang="en-GB">
                    <a:noFill/>
                  </a:rPr>
                  <a:t> </a:t>
                </a:r>
              </a:p>
            </p:txBody>
          </p:sp>
        </mc:Fallback>
      </mc:AlternateContent>
      <p:sp>
        <p:nvSpPr>
          <p:cNvPr id="7" name="TextBox 6">
            <a:extLst>
              <a:ext uri="{FF2B5EF4-FFF2-40B4-BE49-F238E27FC236}">
                <a16:creationId xmlns:a16="http://schemas.microsoft.com/office/drawing/2014/main" id="{ED474BBB-2F86-6F8B-4929-7D501D5FA2EB}"/>
              </a:ext>
            </a:extLst>
          </p:cNvPr>
          <p:cNvSpPr txBox="1"/>
          <p:nvPr/>
        </p:nvSpPr>
        <p:spPr>
          <a:xfrm>
            <a:off x="3581400" y="8874899"/>
            <a:ext cx="2613297" cy="461665"/>
          </a:xfrm>
          <a:prstGeom prst="rect">
            <a:avLst/>
          </a:prstGeom>
          <a:noFill/>
        </p:spPr>
        <p:txBody>
          <a:bodyPr wrap="square" rtlCol="0">
            <a:spAutoFit/>
          </a:bodyPr>
          <a:lstStyle/>
          <a:p>
            <a:r>
              <a:rPr lang="en-GB" sz="2400" dirty="0"/>
              <a:t>TMSV (EPR) states</a:t>
            </a:r>
          </a:p>
        </p:txBody>
      </p:sp>
      <p:sp>
        <p:nvSpPr>
          <p:cNvPr id="14" name="TextBox 13">
            <a:extLst>
              <a:ext uri="{FF2B5EF4-FFF2-40B4-BE49-F238E27FC236}">
                <a16:creationId xmlns:a16="http://schemas.microsoft.com/office/drawing/2014/main" id="{F04ADBDE-45FF-1814-0736-64E0925397DE}"/>
              </a:ext>
            </a:extLst>
          </p:cNvPr>
          <p:cNvSpPr txBox="1"/>
          <p:nvPr/>
        </p:nvSpPr>
        <p:spPr>
          <a:xfrm>
            <a:off x="457200" y="1798206"/>
            <a:ext cx="5379934" cy="954107"/>
          </a:xfrm>
          <a:prstGeom prst="rect">
            <a:avLst/>
          </a:prstGeom>
          <a:noFill/>
        </p:spPr>
        <p:txBody>
          <a:bodyPr wrap="square">
            <a:spAutoFit/>
          </a:bodyPr>
          <a:lstStyle/>
          <a:p>
            <a:pPr algn="ctr"/>
            <a:r>
              <a:rPr lang="en-GB" sz="2800" b="1" dirty="0"/>
              <a:t>CV- Measurement based quantum computation (CV-MBQC)</a:t>
            </a:r>
          </a:p>
        </p:txBody>
      </p:sp>
      <p:pic>
        <p:nvPicPr>
          <p:cNvPr id="15" name="Picture 14">
            <a:extLst>
              <a:ext uri="{FF2B5EF4-FFF2-40B4-BE49-F238E27FC236}">
                <a16:creationId xmlns:a16="http://schemas.microsoft.com/office/drawing/2014/main" id="{BC0EDD30-3310-2AF6-CC9B-821F7CBD22E1}"/>
              </a:ext>
            </a:extLst>
          </p:cNvPr>
          <p:cNvPicPr>
            <a:picLocks noChangeAspect="1"/>
          </p:cNvPicPr>
          <p:nvPr/>
        </p:nvPicPr>
        <p:blipFill>
          <a:blip r:embed="rId8"/>
          <a:stretch>
            <a:fillRect/>
          </a:stretch>
        </p:blipFill>
        <p:spPr>
          <a:xfrm>
            <a:off x="1113933" y="2795495"/>
            <a:ext cx="4319234" cy="3207192"/>
          </a:xfrm>
          <a:prstGeom prst="rect">
            <a:avLst/>
          </a:prstGeom>
        </p:spPr>
      </p:pic>
      <p:pic>
        <p:nvPicPr>
          <p:cNvPr id="17" name="Picture 16">
            <a:extLst>
              <a:ext uri="{FF2B5EF4-FFF2-40B4-BE49-F238E27FC236}">
                <a16:creationId xmlns:a16="http://schemas.microsoft.com/office/drawing/2014/main" id="{095ECA65-67B1-9D79-4BC2-8A8FF3D8F8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4600" y="1301603"/>
            <a:ext cx="11822479" cy="4016397"/>
          </a:xfrm>
          <a:prstGeom prst="rect">
            <a:avLst/>
          </a:prstGeom>
        </p:spPr>
      </p:pic>
      <p:sp>
        <p:nvSpPr>
          <p:cNvPr id="18" name="TextBox 17">
            <a:extLst>
              <a:ext uri="{FF2B5EF4-FFF2-40B4-BE49-F238E27FC236}">
                <a16:creationId xmlns:a16="http://schemas.microsoft.com/office/drawing/2014/main" id="{3572AD74-0725-7740-8C80-A6EDE29A9423}"/>
              </a:ext>
            </a:extLst>
          </p:cNvPr>
          <p:cNvSpPr txBox="1"/>
          <p:nvPr/>
        </p:nvSpPr>
        <p:spPr>
          <a:xfrm>
            <a:off x="7717702" y="5479430"/>
            <a:ext cx="7601676" cy="830997"/>
          </a:xfrm>
          <a:prstGeom prst="rect">
            <a:avLst/>
          </a:prstGeom>
          <a:noFill/>
        </p:spPr>
        <p:txBody>
          <a:bodyPr wrap="square" rtlCol="0">
            <a:spAutoFit/>
          </a:bodyPr>
          <a:lstStyle/>
          <a:p>
            <a:r>
              <a:rPr lang="en-GB" sz="2800" dirty="0"/>
              <a:t>(2019) 2D cluster state (time domain multiplexing)</a:t>
            </a:r>
          </a:p>
          <a:p>
            <a:pPr algn="ctr"/>
            <a:r>
              <a:rPr lang="en-GB" sz="2000" dirty="0">
                <a:hlinkClick r:id="rId10"/>
              </a:rPr>
              <a:t>https://doi.org/10.1126/science.aay4354</a:t>
            </a:r>
            <a:endParaRPr lang="en-GB" sz="2000" dirty="0"/>
          </a:p>
        </p:txBody>
      </p:sp>
    </p:spTree>
    <p:extLst>
      <p:ext uri="{BB962C8B-B14F-4D97-AF65-F5344CB8AC3E}">
        <p14:creationId xmlns:p14="http://schemas.microsoft.com/office/powerpoint/2010/main" val="32390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E82E0-C07E-A711-9593-29AC19CE4C43}"/>
            </a:ext>
          </a:extLst>
        </p:cNvPr>
        <p:cNvGrpSpPr/>
        <p:nvPr/>
      </p:nvGrpSpPr>
      <p:grpSpPr>
        <a:xfrm>
          <a:off x="0" y="0"/>
          <a:ext cx="0" cy="0"/>
          <a:chOff x="0" y="0"/>
          <a:chExt cx="0" cy="0"/>
        </a:xfrm>
      </p:grpSpPr>
      <p:pic>
        <p:nvPicPr>
          <p:cNvPr id="19" name="Picture 18">
            <a:hlinkClick r:id="rId3"/>
            <a:extLst>
              <a:ext uri="{FF2B5EF4-FFF2-40B4-BE49-F238E27FC236}">
                <a16:creationId xmlns:a16="http://schemas.microsoft.com/office/drawing/2014/main" id="{9121C67A-9F2E-1B45-A388-BF104374E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381500"/>
            <a:ext cx="11735621" cy="5287425"/>
          </a:xfrm>
          <a:prstGeom prst="rect">
            <a:avLst/>
          </a:prstGeom>
        </p:spPr>
      </p:pic>
      <p:sp>
        <p:nvSpPr>
          <p:cNvPr id="102" name="TextBox 101">
            <a:extLst>
              <a:ext uri="{FF2B5EF4-FFF2-40B4-BE49-F238E27FC236}">
                <a16:creationId xmlns:a16="http://schemas.microsoft.com/office/drawing/2014/main" id="{1C1BB367-01D9-6E0E-0A6E-61A6BE24F413}"/>
              </a:ext>
            </a:extLst>
          </p:cNvPr>
          <p:cNvSpPr txBox="1"/>
          <p:nvPr/>
        </p:nvSpPr>
        <p:spPr>
          <a:xfrm>
            <a:off x="17421609" y="9485787"/>
            <a:ext cx="409191" cy="584775"/>
          </a:xfrm>
          <a:prstGeom prst="rect">
            <a:avLst/>
          </a:prstGeom>
          <a:noFill/>
        </p:spPr>
        <p:txBody>
          <a:bodyPr wrap="square" rtlCol="0">
            <a:spAutoFit/>
          </a:bodyPr>
          <a:lstStyle/>
          <a:p>
            <a:r>
              <a:rPr lang="en-GB" sz="3200" dirty="0"/>
              <a:t>3</a:t>
            </a:r>
          </a:p>
        </p:txBody>
      </p:sp>
      <p:sp>
        <p:nvSpPr>
          <p:cNvPr id="9" name="TextBox 8">
            <a:extLst>
              <a:ext uri="{FF2B5EF4-FFF2-40B4-BE49-F238E27FC236}">
                <a16:creationId xmlns:a16="http://schemas.microsoft.com/office/drawing/2014/main" id="{21D9766D-A9EE-53AF-90E0-DB6F8292646E}"/>
              </a:ext>
            </a:extLst>
          </p:cNvPr>
          <p:cNvSpPr txBox="1"/>
          <p:nvPr/>
        </p:nvSpPr>
        <p:spPr>
          <a:xfrm>
            <a:off x="3200400" y="549979"/>
            <a:ext cx="10363200" cy="769441"/>
          </a:xfrm>
          <a:prstGeom prst="rect">
            <a:avLst/>
          </a:prstGeom>
          <a:noFill/>
        </p:spPr>
        <p:txBody>
          <a:bodyPr wrap="square">
            <a:spAutoFit/>
          </a:bodyPr>
          <a:lstStyle/>
          <a:p>
            <a:pPr lvl="0" algn="ctr">
              <a:spcBef>
                <a:spcPct val="0"/>
              </a:spcBef>
            </a:pPr>
            <a:r>
              <a:rPr lang="en-GB" sz="4400" dirty="0">
                <a:solidFill>
                  <a:srgbClr val="000000"/>
                </a:solidFill>
                <a:latin typeface="DM Sans Bold"/>
              </a:rPr>
              <a:t>Fault-tolerant quantum computation</a:t>
            </a:r>
          </a:p>
        </p:txBody>
      </p:sp>
      <p:sp>
        <p:nvSpPr>
          <p:cNvPr id="7" name="TextBox 6">
            <a:extLst>
              <a:ext uri="{FF2B5EF4-FFF2-40B4-BE49-F238E27FC236}">
                <a16:creationId xmlns:a16="http://schemas.microsoft.com/office/drawing/2014/main" id="{D0CBAB25-DC80-BFBB-9F4C-06923B73F46D}"/>
              </a:ext>
            </a:extLst>
          </p:cNvPr>
          <p:cNvSpPr txBox="1"/>
          <p:nvPr/>
        </p:nvSpPr>
        <p:spPr>
          <a:xfrm>
            <a:off x="547041" y="1416135"/>
            <a:ext cx="6324600" cy="523220"/>
          </a:xfrm>
          <a:prstGeom prst="rect">
            <a:avLst/>
          </a:prstGeom>
          <a:noFill/>
        </p:spPr>
        <p:txBody>
          <a:bodyPr wrap="square">
            <a:spAutoFit/>
          </a:bodyPr>
          <a:lstStyle/>
          <a:p>
            <a:r>
              <a:rPr lang="en-GB" sz="2800" b="1" dirty="0">
                <a:solidFill>
                  <a:schemeClr val="accent1"/>
                </a:solidFill>
              </a:rPr>
              <a:t>Gottesman–Kitaev–</a:t>
            </a:r>
            <a:r>
              <a:rPr lang="en-GB" sz="2800" b="1" dirty="0" err="1">
                <a:solidFill>
                  <a:schemeClr val="accent1"/>
                </a:solidFill>
              </a:rPr>
              <a:t>Preskill</a:t>
            </a:r>
            <a:r>
              <a:rPr lang="en-GB" sz="2800" b="1" dirty="0">
                <a:solidFill>
                  <a:schemeClr val="accent1"/>
                </a:solidFill>
              </a:rPr>
              <a:t> (GKP states)</a:t>
            </a:r>
            <a:endParaRPr lang="en-GB" sz="3600" b="1" dirty="0">
              <a:solidFill>
                <a:schemeClr val="accent1"/>
              </a:solidFill>
            </a:endParaRPr>
          </a:p>
        </p:txBody>
      </p:sp>
      <p:sp>
        <p:nvSpPr>
          <p:cNvPr id="12" name="TextBox 11">
            <a:extLst>
              <a:ext uri="{FF2B5EF4-FFF2-40B4-BE49-F238E27FC236}">
                <a16:creationId xmlns:a16="http://schemas.microsoft.com/office/drawing/2014/main" id="{BF3D9067-6809-0BED-0BF5-59468C3CB30E}"/>
              </a:ext>
            </a:extLst>
          </p:cNvPr>
          <p:cNvSpPr txBox="1"/>
          <p:nvPr/>
        </p:nvSpPr>
        <p:spPr>
          <a:xfrm>
            <a:off x="8386665" y="9641711"/>
            <a:ext cx="5915274" cy="461665"/>
          </a:xfrm>
          <a:prstGeom prst="rect">
            <a:avLst/>
          </a:prstGeom>
          <a:noFill/>
        </p:spPr>
        <p:txBody>
          <a:bodyPr wrap="none" rtlCol="0">
            <a:spAutoFit/>
          </a:bodyPr>
          <a:lstStyle/>
          <a:p>
            <a:r>
              <a:rPr lang="en-GB" sz="2400" dirty="0"/>
              <a:t>(2025</a:t>
            </a:r>
            <a:r>
              <a:rPr lang="en-GB" sz="2400" dirty="0">
                <a:solidFill>
                  <a:srgbClr val="212121"/>
                </a:solidFill>
              </a:rPr>
              <a:t>)</a:t>
            </a:r>
            <a:r>
              <a:rPr lang="en-GB" sz="2400" dirty="0">
                <a:solidFill>
                  <a:schemeClr val="accent1"/>
                </a:solidFill>
              </a:rPr>
              <a:t> </a:t>
            </a:r>
            <a:r>
              <a:rPr lang="en-GB" sz="2000" dirty="0">
                <a:solidFill>
                  <a:schemeClr val="accent1"/>
                </a:solidFill>
                <a:hlinkClick r:id="rId3">
                  <a:extLst>
                    <a:ext uri="{A12FA001-AC4F-418D-AE19-62706E023703}">
                      <ahyp:hlinkClr xmlns:ahyp="http://schemas.microsoft.com/office/drawing/2018/hyperlinkcolor" val="tx"/>
                    </a:ext>
                  </a:extLst>
                </a:hlinkClick>
              </a:rPr>
              <a:t>https://doi.org/10.1038/s41586-025-09044-5</a:t>
            </a:r>
            <a:r>
              <a:rPr lang="en-GB" sz="2000" dirty="0">
                <a:solidFill>
                  <a:schemeClr val="accent1"/>
                </a:solidFill>
              </a:rPr>
              <a:t>  </a:t>
            </a:r>
          </a:p>
        </p:txBody>
      </p:sp>
      <p:pic>
        <p:nvPicPr>
          <p:cNvPr id="16" name="Picture 15">
            <a:extLst>
              <a:ext uri="{FF2B5EF4-FFF2-40B4-BE49-F238E27FC236}">
                <a16:creationId xmlns:a16="http://schemas.microsoft.com/office/drawing/2014/main" id="{641A1838-13F8-B624-690F-23F671DAE1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794" y="2056241"/>
            <a:ext cx="5233620" cy="7756729"/>
          </a:xfrm>
          <a:prstGeom prst="rect">
            <a:avLst/>
          </a:prstGeom>
        </p:spPr>
      </p:pic>
      <p:pic>
        <p:nvPicPr>
          <p:cNvPr id="5" name="Picture 4">
            <a:extLst>
              <a:ext uri="{FF2B5EF4-FFF2-40B4-BE49-F238E27FC236}">
                <a16:creationId xmlns:a16="http://schemas.microsoft.com/office/drawing/2014/main" id="{C44791AC-8B85-37A7-3D69-AEC7044E817A}"/>
              </a:ext>
            </a:extLst>
          </p:cNvPr>
          <p:cNvPicPr>
            <a:picLocks noChangeAspect="1"/>
          </p:cNvPicPr>
          <p:nvPr/>
        </p:nvPicPr>
        <p:blipFill>
          <a:blip r:embed="rId6"/>
          <a:stretch>
            <a:fillRect/>
          </a:stretch>
        </p:blipFill>
        <p:spPr>
          <a:xfrm>
            <a:off x="6871641" y="1667354"/>
            <a:ext cx="5772606" cy="3370344"/>
          </a:xfrm>
          <a:prstGeom prst="rect">
            <a:avLst/>
          </a:prstGeom>
        </p:spPr>
      </p:pic>
      <p:cxnSp>
        <p:nvCxnSpPr>
          <p:cNvPr id="2" name="Straight Arrow Connector 1">
            <a:extLst>
              <a:ext uri="{FF2B5EF4-FFF2-40B4-BE49-F238E27FC236}">
                <a16:creationId xmlns:a16="http://schemas.microsoft.com/office/drawing/2014/main" id="{54A13903-6C0A-60D7-337D-ECE5EDDA1155}"/>
              </a:ext>
            </a:extLst>
          </p:cNvPr>
          <p:cNvCxnSpPr>
            <a:cxnSpLocks/>
          </p:cNvCxnSpPr>
          <p:nvPr/>
        </p:nvCxnSpPr>
        <p:spPr>
          <a:xfrm>
            <a:off x="7043706" y="5013690"/>
            <a:ext cx="5605494" cy="0"/>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Arrow: Left-Right 7">
            <a:extLst>
              <a:ext uri="{FF2B5EF4-FFF2-40B4-BE49-F238E27FC236}">
                <a16:creationId xmlns:a16="http://schemas.microsoft.com/office/drawing/2014/main" id="{F725D423-CDAF-99A0-34FF-03A81FA84D1B}"/>
              </a:ext>
            </a:extLst>
          </p:cNvPr>
          <p:cNvSpPr/>
          <p:nvPr/>
        </p:nvSpPr>
        <p:spPr>
          <a:xfrm>
            <a:off x="9296400" y="1866900"/>
            <a:ext cx="838200" cy="381000"/>
          </a:xfrm>
          <a:prstGeom prst="leftRightArrow">
            <a:avLst/>
          </a:prstGeom>
          <a:solidFill>
            <a:schemeClr val="bg2">
              <a:lumMod val="75000"/>
            </a:schemeClr>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3286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6536F-EF27-D74E-BB04-E38B87F71117}"/>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8548F712-B5AC-12C9-3073-6EF1E62EF098}"/>
              </a:ext>
            </a:extLst>
          </p:cNvPr>
          <p:cNvPicPr>
            <a:picLocks noChangeAspect="1"/>
          </p:cNvPicPr>
          <p:nvPr/>
        </p:nvPicPr>
        <p:blipFill>
          <a:blip r:embed="rId3"/>
          <a:stretch>
            <a:fillRect/>
          </a:stretch>
        </p:blipFill>
        <p:spPr>
          <a:xfrm>
            <a:off x="8915400" y="1409700"/>
            <a:ext cx="9320426" cy="7058252"/>
          </a:xfrm>
          <a:prstGeom prst="rect">
            <a:avLst/>
          </a:prstGeom>
        </p:spPr>
      </p:pic>
      <p:sp>
        <p:nvSpPr>
          <p:cNvPr id="102" name="TextBox 101">
            <a:extLst>
              <a:ext uri="{FF2B5EF4-FFF2-40B4-BE49-F238E27FC236}">
                <a16:creationId xmlns:a16="http://schemas.microsoft.com/office/drawing/2014/main" id="{7BD71A08-C0AF-627C-E59A-EA95189311B1}"/>
              </a:ext>
            </a:extLst>
          </p:cNvPr>
          <p:cNvSpPr txBox="1"/>
          <p:nvPr/>
        </p:nvSpPr>
        <p:spPr>
          <a:xfrm>
            <a:off x="17421609" y="9485787"/>
            <a:ext cx="679357" cy="584775"/>
          </a:xfrm>
          <a:prstGeom prst="rect">
            <a:avLst/>
          </a:prstGeom>
          <a:noFill/>
        </p:spPr>
        <p:txBody>
          <a:bodyPr wrap="square" rtlCol="0">
            <a:spAutoFit/>
          </a:bodyPr>
          <a:lstStyle/>
          <a:p>
            <a:r>
              <a:rPr lang="en-GB" sz="3200" dirty="0"/>
              <a:t>4</a:t>
            </a:r>
          </a:p>
        </p:txBody>
      </p:sp>
      <p:pic>
        <p:nvPicPr>
          <p:cNvPr id="16" name="Picture 15">
            <a:extLst>
              <a:ext uri="{FF2B5EF4-FFF2-40B4-BE49-F238E27FC236}">
                <a16:creationId xmlns:a16="http://schemas.microsoft.com/office/drawing/2014/main" id="{41C9B1A9-3C40-353F-83A7-675D0D39C032}"/>
              </a:ext>
            </a:extLst>
          </p:cNvPr>
          <p:cNvPicPr>
            <a:picLocks noChangeAspect="1"/>
          </p:cNvPicPr>
          <p:nvPr/>
        </p:nvPicPr>
        <p:blipFill>
          <a:blip r:embed="rId4"/>
          <a:stretch>
            <a:fillRect/>
          </a:stretch>
        </p:blipFill>
        <p:spPr>
          <a:xfrm>
            <a:off x="142078" y="3467100"/>
            <a:ext cx="8664914" cy="5514026"/>
          </a:xfrm>
          <a:prstGeom prst="rect">
            <a:avLst/>
          </a:prstGeom>
        </p:spPr>
      </p:pic>
      <p:sp>
        <p:nvSpPr>
          <p:cNvPr id="20" name="TextBox 19">
            <a:extLst>
              <a:ext uri="{FF2B5EF4-FFF2-40B4-BE49-F238E27FC236}">
                <a16:creationId xmlns:a16="http://schemas.microsoft.com/office/drawing/2014/main" id="{F059CF1C-D067-8F8B-38B0-10EC5C75DA8A}"/>
              </a:ext>
            </a:extLst>
          </p:cNvPr>
          <p:cNvSpPr txBox="1"/>
          <p:nvPr/>
        </p:nvSpPr>
        <p:spPr>
          <a:xfrm>
            <a:off x="9677400" y="8660264"/>
            <a:ext cx="7010400" cy="923330"/>
          </a:xfrm>
          <a:prstGeom prst="rect">
            <a:avLst/>
          </a:prstGeom>
          <a:noFill/>
        </p:spPr>
        <p:txBody>
          <a:bodyPr wrap="square">
            <a:spAutoFit/>
          </a:bodyPr>
          <a:lstStyle/>
          <a:p>
            <a:r>
              <a:rPr lang="en-GB" dirty="0">
                <a:solidFill>
                  <a:srgbClr val="0070C0"/>
                </a:solidFill>
              </a:rPr>
              <a:t>Aasi, J., Abadie, J., Abbott, B. </a:t>
            </a:r>
            <a:r>
              <a:rPr lang="en-GB" i="1" dirty="0">
                <a:solidFill>
                  <a:srgbClr val="0070C0"/>
                </a:solidFill>
              </a:rPr>
              <a:t>et al.</a:t>
            </a:r>
            <a:r>
              <a:rPr lang="en-GB" dirty="0">
                <a:solidFill>
                  <a:srgbClr val="0070C0"/>
                </a:solidFill>
              </a:rPr>
              <a:t> Enhanced sensitivity of the LIGO gravitational wave detector by using squeezed states of light. </a:t>
            </a:r>
            <a:r>
              <a:rPr lang="en-GB" i="1" dirty="0">
                <a:solidFill>
                  <a:srgbClr val="0070C0"/>
                </a:solidFill>
              </a:rPr>
              <a:t>Nature Photon</a:t>
            </a:r>
            <a:r>
              <a:rPr lang="en-GB" dirty="0">
                <a:solidFill>
                  <a:srgbClr val="0070C0"/>
                </a:solidFill>
              </a:rPr>
              <a:t> </a:t>
            </a:r>
            <a:r>
              <a:rPr lang="en-GB" b="1" dirty="0">
                <a:solidFill>
                  <a:srgbClr val="0070C0"/>
                </a:solidFill>
              </a:rPr>
              <a:t>7</a:t>
            </a:r>
            <a:r>
              <a:rPr lang="en-GB" dirty="0">
                <a:solidFill>
                  <a:srgbClr val="0070C0"/>
                </a:solidFill>
              </a:rPr>
              <a:t>, 613–619 (2013). https://doi.org/10.1038/nphoton.2013.177</a:t>
            </a:r>
            <a:endParaRPr lang="en-GB" sz="2400" u="sng" dirty="0">
              <a:solidFill>
                <a:srgbClr val="0070C0"/>
              </a:solidFill>
            </a:endParaRPr>
          </a:p>
        </p:txBody>
      </p:sp>
      <p:sp>
        <p:nvSpPr>
          <p:cNvPr id="5" name="TextBox 4">
            <a:extLst>
              <a:ext uri="{FF2B5EF4-FFF2-40B4-BE49-F238E27FC236}">
                <a16:creationId xmlns:a16="http://schemas.microsoft.com/office/drawing/2014/main" id="{74725EA3-4E40-E99F-6388-AE01D5C19657}"/>
              </a:ext>
            </a:extLst>
          </p:cNvPr>
          <p:cNvSpPr txBox="1"/>
          <p:nvPr/>
        </p:nvSpPr>
        <p:spPr>
          <a:xfrm>
            <a:off x="3200400" y="549979"/>
            <a:ext cx="9067801" cy="769441"/>
          </a:xfrm>
          <a:prstGeom prst="rect">
            <a:avLst/>
          </a:prstGeom>
          <a:noFill/>
        </p:spPr>
        <p:txBody>
          <a:bodyPr wrap="square">
            <a:spAutoFit/>
          </a:bodyPr>
          <a:lstStyle/>
          <a:p>
            <a:pPr lvl="0" algn="ctr">
              <a:spcBef>
                <a:spcPct val="0"/>
              </a:spcBef>
            </a:pPr>
            <a:r>
              <a:rPr lang="en-GB" sz="4400" dirty="0">
                <a:solidFill>
                  <a:srgbClr val="000000"/>
                </a:solidFill>
                <a:latin typeface="DM Sans Bold"/>
              </a:rPr>
              <a:t>Gravitational wave detection</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B930B4C-B558-F913-34D8-22D780A7E87D}"/>
                  </a:ext>
                </a:extLst>
              </p:cNvPr>
              <p:cNvSpPr txBox="1"/>
              <p:nvPr/>
            </p:nvSpPr>
            <p:spPr>
              <a:xfrm>
                <a:off x="914400" y="9291206"/>
                <a:ext cx="7583671" cy="584775"/>
              </a:xfrm>
              <a:prstGeom prst="rect">
                <a:avLst/>
              </a:prstGeom>
              <a:noFill/>
            </p:spPr>
            <p:txBody>
              <a:bodyPr wrap="square">
                <a:spAutoFit/>
              </a:bodyPr>
              <a:lstStyle/>
              <a:p>
                <a:r>
                  <a:rPr lang="en-GB" sz="3200" dirty="0">
                    <a:ea typeface="Cambria Math" panose="02040503050406030204" pitchFamily="18" charset="0"/>
                  </a:rPr>
                  <a:t>Frequency range of GW </a:t>
                </a:r>
                <a:r>
                  <a:rPr lang="en-GB" sz="2800" dirty="0">
                    <a:ea typeface="Cambria Math" panose="02040503050406030204" pitchFamily="18" charset="0"/>
                    <a:sym typeface="Wingdings" panose="05000000000000000000" pitchFamily="2" charset="2"/>
                  </a:rPr>
                  <a:t></a:t>
                </a:r>
                <a:r>
                  <a:rPr lang="en-GB" sz="2800" dirty="0">
                    <a:ea typeface="Cambria Math" panose="02040503050406030204" pitchFamily="18" charset="0"/>
                  </a:rPr>
                  <a:t> </a:t>
                </a:r>
                <a14:m>
                  <m:oMath xmlns:m="http://schemas.openxmlformats.org/officeDocument/2006/math">
                    <m:r>
                      <a:rPr lang="en-GB" sz="2800" b="1" i="1" smtClean="0">
                        <a:latin typeface="Cambria Math" panose="02040503050406030204" pitchFamily="18" charset="0"/>
                        <a:ea typeface="Cambria Math" panose="02040503050406030204" pitchFamily="18" charset="0"/>
                      </a:rPr>
                      <m:t>𝟏𝟎</m:t>
                    </m:r>
                    <m:r>
                      <a:rPr lang="en-GB" sz="2800" b="1" i="1" smtClean="0">
                        <a:latin typeface="Cambria Math" panose="02040503050406030204" pitchFamily="18" charset="0"/>
                        <a:ea typeface="Cambria Math" panose="02040503050406030204" pitchFamily="18" charset="0"/>
                      </a:rPr>
                      <m:t>𝑯𝒛</m:t>
                    </m:r>
                    <m:r>
                      <a:rPr lang="en-GB" sz="2800" b="1" i="1" smtClean="0">
                        <a:latin typeface="Cambria Math" panose="02040503050406030204" pitchFamily="18" charset="0"/>
                        <a:ea typeface="Cambria Math" panose="02040503050406030204" pitchFamily="18" charset="0"/>
                      </a:rPr>
                      <m:t>−</m:t>
                    </m:r>
                    <m:r>
                      <a:rPr lang="en-GB" sz="2800" b="1" i="1" smtClean="0">
                        <a:latin typeface="Cambria Math" panose="02040503050406030204" pitchFamily="18" charset="0"/>
                        <a:ea typeface="Cambria Math" panose="02040503050406030204" pitchFamily="18" charset="0"/>
                      </a:rPr>
                      <m:t>𝟏𝟎</m:t>
                    </m:r>
                    <m:r>
                      <a:rPr lang="en-GB" sz="2800" b="1" i="1" smtClean="0">
                        <a:latin typeface="Cambria Math" panose="02040503050406030204" pitchFamily="18" charset="0"/>
                        <a:ea typeface="Cambria Math" panose="02040503050406030204" pitchFamily="18" charset="0"/>
                      </a:rPr>
                      <m:t> </m:t>
                    </m:r>
                    <m:r>
                      <a:rPr lang="en-GB" sz="2800" b="1" i="1" smtClean="0">
                        <a:latin typeface="Cambria Math" panose="02040503050406030204" pitchFamily="18" charset="0"/>
                        <a:ea typeface="Cambria Math" panose="02040503050406030204" pitchFamily="18" charset="0"/>
                      </a:rPr>
                      <m:t>𝑲𝑯𝒛</m:t>
                    </m:r>
                  </m:oMath>
                </a14:m>
                <a:endParaRPr lang="en-GB" sz="2800" b="1" dirty="0"/>
              </a:p>
            </p:txBody>
          </p:sp>
        </mc:Choice>
        <mc:Fallback xmlns="">
          <p:sp>
            <p:nvSpPr>
              <p:cNvPr id="4" name="TextBox 3">
                <a:extLst>
                  <a:ext uri="{FF2B5EF4-FFF2-40B4-BE49-F238E27FC236}">
                    <a16:creationId xmlns:a16="http://schemas.microsoft.com/office/drawing/2014/main" id="{DB930B4C-B558-F913-34D8-22D780A7E87D}"/>
                  </a:ext>
                </a:extLst>
              </p:cNvPr>
              <p:cNvSpPr txBox="1">
                <a:spLocks noRot="1" noChangeAspect="1" noMove="1" noResize="1" noEditPoints="1" noAdjustHandles="1" noChangeArrowheads="1" noChangeShapeType="1" noTextEdit="1"/>
              </p:cNvSpPr>
              <p:nvPr/>
            </p:nvSpPr>
            <p:spPr>
              <a:xfrm>
                <a:off x="914400" y="9291206"/>
                <a:ext cx="7583671" cy="584775"/>
              </a:xfrm>
              <a:prstGeom prst="rect">
                <a:avLst/>
              </a:prstGeom>
              <a:blipFill>
                <a:blip r:embed="rId5"/>
                <a:stretch>
                  <a:fillRect l="-2010" t="-13542" b="-33333"/>
                </a:stretch>
              </a:blipFill>
            </p:spPr>
            <p:txBody>
              <a:bodyPr/>
              <a:lstStyle/>
              <a:p>
                <a:r>
                  <a:rPr lang="en-GB">
                    <a:noFill/>
                  </a:rPr>
                  <a:t> </a:t>
                </a:r>
              </a:p>
            </p:txBody>
          </p:sp>
        </mc:Fallback>
      </mc:AlternateContent>
      <p:sp>
        <p:nvSpPr>
          <p:cNvPr id="3" name="TextBox 2">
            <a:extLst>
              <a:ext uri="{FF2B5EF4-FFF2-40B4-BE49-F238E27FC236}">
                <a16:creationId xmlns:a16="http://schemas.microsoft.com/office/drawing/2014/main" id="{ECBAED4B-C03C-72C4-E103-022AD498C0D5}"/>
              </a:ext>
            </a:extLst>
          </p:cNvPr>
          <p:cNvSpPr txBox="1"/>
          <p:nvPr/>
        </p:nvSpPr>
        <p:spPr>
          <a:xfrm>
            <a:off x="569729" y="1547059"/>
            <a:ext cx="9521890" cy="1569660"/>
          </a:xfrm>
          <a:prstGeom prst="rect">
            <a:avLst/>
          </a:prstGeom>
          <a:noFill/>
        </p:spPr>
        <p:txBody>
          <a:bodyPr wrap="square">
            <a:spAutoFit/>
          </a:bodyPr>
          <a:lstStyle/>
          <a:p>
            <a:pPr algn="l"/>
            <a:r>
              <a:rPr lang="en-GB" sz="3200" dirty="0"/>
              <a:t>Quantum noise in interferometric GWD:</a:t>
            </a:r>
          </a:p>
          <a:p>
            <a:pPr marL="914400" lvl="1" indent="-457200">
              <a:buFont typeface="Wingdings" panose="05000000000000000000" pitchFamily="2" charset="2"/>
              <a:buChar char="Ø"/>
            </a:pPr>
            <a:r>
              <a:rPr lang="en-GB" sz="3200" dirty="0">
                <a:latin typeface="AdvOT1ef757c0"/>
              </a:rPr>
              <a:t>shot noise   </a:t>
            </a:r>
          </a:p>
          <a:p>
            <a:pPr marL="914400" lvl="1" indent="-457200">
              <a:buFont typeface="Wingdings" panose="05000000000000000000" pitchFamily="2" charset="2"/>
              <a:buChar char="Ø"/>
            </a:pPr>
            <a:r>
              <a:rPr lang="en-GB" sz="3200" dirty="0">
                <a:latin typeface="AdvOT1ef757c0"/>
              </a:rPr>
              <a:t>radiation pressure noise (due to the high power) </a:t>
            </a:r>
            <a:endParaRPr lang="en-GB" sz="3200"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BAC4704-76AD-768A-361D-C6CAA2ED0004}"/>
                  </a:ext>
                </a:extLst>
              </p:cNvPr>
              <p:cNvSpPr txBox="1"/>
              <p:nvPr/>
            </p:nvSpPr>
            <p:spPr>
              <a:xfrm>
                <a:off x="8688338" y="5494369"/>
                <a:ext cx="2513062" cy="595932"/>
              </a:xfrm>
              <a:prstGeom prst="rect">
                <a:avLst/>
              </a:prstGeom>
              <a:solidFill>
                <a:schemeClr val="bg1"/>
              </a:solidFill>
            </p:spPr>
            <p:txBody>
              <a:bodyPr wrap="square">
                <a:spAutoFit/>
              </a:bodyPr>
              <a:lstStyle/>
              <a:p>
                <a14:m>
                  <m:oMath xmlns:m="http://schemas.openxmlformats.org/officeDocument/2006/math">
                    <m:r>
                      <a:rPr lang="ar-DZ" sz="3200" b="1" i="1" smtClean="0">
                        <a:latin typeface="Cambria Math" panose="02040503050406030204" pitchFamily="18" charset="0"/>
                        <a:ea typeface="Cambria Math" panose="02040503050406030204" pitchFamily="18" charset="0"/>
                      </a:rPr>
                      <m:t>∆</m:t>
                    </m:r>
                    <m:r>
                      <a:rPr lang="en-GB" sz="3200" b="1" i="1" smtClean="0">
                        <a:latin typeface="Cambria Math" panose="02040503050406030204" pitchFamily="18" charset="0"/>
                        <a:ea typeface="Cambria Math" panose="02040503050406030204" pitchFamily="18" charset="0"/>
                      </a:rPr>
                      <m:t>𝑳</m:t>
                    </m:r>
                    <m:r>
                      <a:rPr lang="en-GB" sz="3200" b="1" i="1" smtClean="0">
                        <a:latin typeface="Cambria Math" panose="02040503050406030204" pitchFamily="18" charset="0"/>
                        <a:ea typeface="Cambria Math" panose="02040503050406030204" pitchFamily="18" charset="0"/>
                      </a:rPr>
                      <m:t>~</m:t>
                    </m:r>
                    <m:sSup>
                      <m:sSupPr>
                        <m:ctrlPr>
                          <a:rPr lang="ar-DZ" sz="3200" b="1" i="1">
                            <a:latin typeface="Cambria Math" panose="02040503050406030204" pitchFamily="18" charset="0"/>
                          </a:rPr>
                        </m:ctrlPr>
                      </m:sSupPr>
                      <m:e>
                        <m:r>
                          <a:rPr lang="ar-DZ" sz="3200" b="1" i="1">
                            <a:latin typeface="Cambria Math" panose="02040503050406030204" pitchFamily="18" charset="0"/>
                          </a:rPr>
                          <m:t>𝟏𝟎</m:t>
                        </m:r>
                      </m:e>
                      <m:sup>
                        <m:r>
                          <a:rPr lang="ar-DZ" sz="3200" b="1" i="0">
                            <a:latin typeface="Cambria Math" panose="02040503050406030204" pitchFamily="18" charset="0"/>
                          </a:rPr>
                          <m:t>−</m:t>
                        </m:r>
                        <m:r>
                          <a:rPr lang="ar-DZ" sz="3200" b="1" i="0">
                            <a:latin typeface="Cambria Math" panose="02040503050406030204" pitchFamily="18" charset="0"/>
                          </a:rPr>
                          <m:t>𝟏𝟗</m:t>
                        </m:r>
                      </m:sup>
                    </m:sSup>
                  </m:oMath>
                </a14:m>
                <a:r>
                  <a:rPr lang="ar-DZ" sz="3200" b="1" dirty="0"/>
                  <a:t> </a:t>
                </a:r>
                <a:r>
                  <a:rPr lang="en-GB" sz="3200" b="1" dirty="0"/>
                  <a:t>m</a:t>
                </a:r>
              </a:p>
            </p:txBody>
          </p:sp>
        </mc:Choice>
        <mc:Fallback xmlns="">
          <p:sp>
            <p:nvSpPr>
              <p:cNvPr id="6" name="TextBox 5">
                <a:extLst>
                  <a:ext uri="{FF2B5EF4-FFF2-40B4-BE49-F238E27FC236}">
                    <a16:creationId xmlns:a16="http://schemas.microsoft.com/office/drawing/2014/main" id="{BBAC4704-76AD-768A-361D-C6CAA2ED0004}"/>
                  </a:ext>
                </a:extLst>
              </p:cNvPr>
              <p:cNvSpPr txBox="1">
                <a:spLocks noRot="1" noChangeAspect="1" noMove="1" noResize="1" noEditPoints="1" noAdjustHandles="1" noChangeArrowheads="1" noChangeShapeType="1" noTextEdit="1"/>
              </p:cNvSpPr>
              <p:nvPr/>
            </p:nvSpPr>
            <p:spPr>
              <a:xfrm>
                <a:off x="8688338" y="5494369"/>
                <a:ext cx="2513062" cy="595932"/>
              </a:xfrm>
              <a:prstGeom prst="rect">
                <a:avLst/>
              </a:prstGeom>
              <a:blipFill>
                <a:blip r:embed="rId7"/>
                <a:stretch>
                  <a:fillRect t="-13265" r="-4116" b="-33673"/>
                </a:stretch>
              </a:blipFill>
            </p:spPr>
            <p:txBody>
              <a:bodyPr/>
              <a:lstStyle/>
              <a:p>
                <a:r>
                  <a:rPr lang="en-GB">
                    <a:noFill/>
                  </a:rPr>
                  <a:t> </a:t>
                </a:r>
              </a:p>
            </p:txBody>
          </p:sp>
        </mc:Fallback>
      </mc:AlternateContent>
    </p:spTree>
    <p:extLst>
      <p:ext uri="{BB962C8B-B14F-4D97-AF65-F5344CB8AC3E}">
        <p14:creationId xmlns:p14="http://schemas.microsoft.com/office/powerpoint/2010/main" val="1119919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4B1D6-5225-012E-DEE6-8CA7EA2BF20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842ADC3E-870C-1787-2034-9A32B42B2743}"/>
                  </a:ext>
                </a:extLst>
              </p:cNvPr>
              <p:cNvSpPr txBox="1"/>
              <p:nvPr/>
            </p:nvSpPr>
            <p:spPr>
              <a:xfrm>
                <a:off x="1318018" y="6246183"/>
                <a:ext cx="7800590" cy="2547942"/>
              </a:xfrm>
              <a:prstGeom prst="rect">
                <a:avLst/>
              </a:prstGeom>
              <a:noFill/>
            </p:spPr>
            <p:txBody>
              <a:bodyPr wrap="square" rtlCol="0">
                <a:spAutoFit/>
              </a:bodyPr>
              <a:lstStyle/>
              <a:p>
                <a:pPr>
                  <a:lnSpc>
                    <a:spcPct val="150000"/>
                  </a:lnSpc>
                </a:pPr>
                <a:r>
                  <a:rPr lang="en-GB" sz="3200" dirty="0">
                    <a:solidFill>
                      <a:srgbClr val="0070C0"/>
                    </a:solidFill>
                  </a:rPr>
                  <a:t>                 Interaction Hamiltonian </a:t>
                </a:r>
              </a:p>
              <a:p>
                <a:pPr algn="ctr">
                  <a:lnSpc>
                    <a:spcPct val="150000"/>
                  </a:lnSpc>
                </a:pPr>
                <a14:m>
                  <m:oMath xmlns:m="http://schemas.openxmlformats.org/officeDocument/2006/math">
                    <m:sSub>
                      <m:sSubPr>
                        <m:ctrlPr>
                          <a:rPr lang="en-GB" sz="2800" i="1">
                            <a:latin typeface="Cambria Math" panose="02040503050406030204" pitchFamily="18" charset="0"/>
                          </a:rPr>
                        </m:ctrlPr>
                      </m:sSubPr>
                      <m:e>
                        <m:acc>
                          <m:accPr>
                            <m:chr m:val="̂"/>
                            <m:ctrlPr>
                              <a:rPr lang="en-GB" sz="2800" i="1" smtClean="0">
                                <a:latin typeface="Cambria Math" panose="02040503050406030204" pitchFamily="18" charset="0"/>
                              </a:rPr>
                            </m:ctrlPr>
                          </m:accPr>
                          <m:e>
                            <m:r>
                              <a:rPr lang="en-GB" sz="2800" b="0" i="1" smtClean="0">
                                <a:latin typeface="Cambria Math" panose="02040503050406030204" pitchFamily="18" charset="0"/>
                              </a:rPr>
                              <m:t>𝐻</m:t>
                            </m:r>
                          </m:e>
                        </m:acc>
                      </m:e>
                      <m:sub>
                        <m:r>
                          <a:rPr lang="en-GB" sz="2800" b="0" i="1" smtClean="0">
                            <a:latin typeface="Cambria Math" panose="02040503050406030204" pitchFamily="18" charset="0"/>
                          </a:rPr>
                          <m:t>𝑖𝑛𝑡</m:t>
                        </m:r>
                      </m:sub>
                    </m:sSub>
                    <m:r>
                      <a:rPr lang="en-GB" sz="2800" b="0" i="1" smtClean="0">
                        <a:latin typeface="Cambria Math" panose="02040503050406030204" pitchFamily="18" charset="0"/>
                      </a:rPr>
                      <m:t>=</m:t>
                    </m:r>
                    <m:r>
                      <a:rPr lang="en-GB" sz="2800" b="0" i="1" smtClean="0">
                        <a:latin typeface="Cambria Math" panose="02040503050406030204" pitchFamily="18" charset="0"/>
                      </a:rPr>
                      <m:t>𝑖</m:t>
                    </m:r>
                    <m:r>
                      <a:rPr lang="en-GB" sz="2800" i="1">
                        <a:latin typeface="Cambria Math" panose="02040503050406030204" pitchFamily="18" charset="0"/>
                      </a:rPr>
                      <m:t>ħ</m:t>
                    </m:r>
                    <m:sSup>
                      <m:sSupPr>
                        <m:ctrlPr>
                          <a:rPr lang="en-GB" sz="2800" i="1">
                            <a:latin typeface="Cambria Math" panose="02040503050406030204" pitchFamily="18" charset="0"/>
                          </a:rPr>
                        </m:ctrlPr>
                      </m:sSupPr>
                      <m:e>
                        <m:r>
                          <m:rPr>
                            <m:sty m:val="p"/>
                          </m:rPr>
                          <a:rPr lang="el-GR" sz="2800" i="1">
                            <a:latin typeface="Cambria Math" panose="02040503050406030204" pitchFamily="18" charset="0"/>
                          </a:rPr>
                          <m:t>χ</m:t>
                        </m:r>
                      </m:e>
                      <m:sup>
                        <m:r>
                          <a:rPr lang="en-GB" sz="2800" i="1">
                            <a:latin typeface="Cambria Math" panose="02040503050406030204" pitchFamily="18" charset="0"/>
                          </a:rPr>
                          <m:t>(2)</m:t>
                        </m:r>
                      </m:sup>
                    </m:sSup>
                    <m:r>
                      <a:rPr lang="en-GB" sz="2800" b="0" i="1" smtClean="0">
                        <a:latin typeface="Cambria Math" panose="02040503050406030204" pitchFamily="18" charset="0"/>
                      </a:rPr>
                      <m:t>|</m:t>
                    </m:r>
                    <m:sSub>
                      <m:sSubPr>
                        <m:ctrlPr>
                          <a:rPr lang="en-GB" sz="2800" i="1">
                            <a:latin typeface="Cambria Math" panose="02040503050406030204" pitchFamily="18" charset="0"/>
                          </a:rPr>
                        </m:ctrlPr>
                      </m:sSubPr>
                      <m:e>
                        <m:r>
                          <m:rPr>
                            <m:sty m:val="p"/>
                          </m:rPr>
                          <a:rPr lang="el-GR" sz="2800" i="1">
                            <a:latin typeface="Cambria Math" panose="02040503050406030204" pitchFamily="18" charset="0"/>
                          </a:rPr>
                          <m:t>α</m:t>
                        </m:r>
                      </m:e>
                      <m:sub>
                        <m:r>
                          <a:rPr lang="en-GB" sz="2800" b="0" i="1" smtClean="0">
                            <a:latin typeface="Cambria Math" panose="02040503050406030204" pitchFamily="18" charset="0"/>
                          </a:rPr>
                          <m:t>𝑝</m:t>
                        </m:r>
                      </m:sub>
                    </m:sSub>
                    <m:r>
                      <a:rPr lang="en-GB" sz="2800" b="0" i="1" smtClean="0">
                        <a:latin typeface="Cambria Math" panose="02040503050406030204" pitchFamily="18" charset="0"/>
                      </a:rPr>
                      <m:t>|</m:t>
                    </m:r>
                    <m:sSup>
                      <m:sSupPr>
                        <m:ctrlPr>
                          <a:rPr lang="en-GB" sz="2800" b="0" i="1" smtClean="0">
                            <a:latin typeface="Cambria Math" panose="02040503050406030204" pitchFamily="18" charset="0"/>
                          </a:rPr>
                        </m:ctrlPr>
                      </m:sSupPr>
                      <m:e>
                        <m:r>
                          <a:rPr lang="en-GB" sz="2800" b="0" i="1" smtClean="0">
                            <a:latin typeface="Cambria Math" panose="02040503050406030204" pitchFamily="18" charset="0"/>
                          </a:rPr>
                          <m:t>(</m:t>
                        </m:r>
                        <m:r>
                          <a:rPr lang="en-GB" sz="2800" b="0" i="1" smtClean="0">
                            <a:latin typeface="Cambria Math" panose="02040503050406030204" pitchFamily="18" charset="0"/>
                          </a:rPr>
                          <m:t>𝑒</m:t>
                        </m:r>
                      </m:e>
                      <m:sup>
                        <m:r>
                          <a:rPr lang="en-GB" sz="2800" b="0" i="1" smtClean="0">
                            <a:latin typeface="Cambria Math" panose="02040503050406030204" pitchFamily="18" charset="0"/>
                          </a:rPr>
                          <m:t>𝑖</m:t>
                        </m:r>
                        <m:r>
                          <m:rPr>
                            <m:sty m:val="p"/>
                          </m:rPr>
                          <a:rPr lang="el-GR" sz="2800" b="0" i="1" smtClean="0">
                            <a:latin typeface="Cambria Math" panose="02040503050406030204" pitchFamily="18" charset="0"/>
                          </a:rPr>
                          <m:t>φ</m:t>
                        </m:r>
                      </m:sup>
                    </m:sSup>
                  </m:oMath>
                </a14:m>
                <a:r>
                  <a:rPr lang="en-GB" sz="2800" dirty="0"/>
                  <a:t> </a:t>
                </a:r>
                <a14:m>
                  <m:oMath xmlns:m="http://schemas.openxmlformats.org/officeDocument/2006/math">
                    <m:sSubSup>
                      <m:sSubSupPr>
                        <m:ctrlPr>
                          <a:rPr lang="en-GB" sz="2800" i="1">
                            <a:latin typeface="Cambria Math" panose="02040503050406030204" pitchFamily="18" charset="0"/>
                          </a:rPr>
                        </m:ctrlPr>
                      </m:sSubSupPr>
                      <m:e>
                        <m:acc>
                          <m:accPr>
                            <m:chr m:val="̂"/>
                            <m:ctrlPr>
                              <a:rPr lang="en-GB" sz="2800" i="1">
                                <a:latin typeface="Cambria Math" panose="02040503050406030204" pitchFamily="18" charset="0"/>
                              </a:rPr>
                            </m:ctrlPr>
                          </m:accPr>
                          <m:e>
                            <m:r>
                              <a:rPr lang="en-GB" sz="2800" i="1">
                                <a:latin typeface="Cambria Math" panose="02040503050406030204" pitchFamily="18" charset="0"/>
                              </a:rPr>
                              <m:t>𝑎</m:t>
                            </m:r>
                          </m:e>
                        </m:acc>
                      </m:e>
                      <m:sub>
                        <m:r>
                          <a:rPr lang="en-GB" sz="2800" b="0" i="1" smtClean="0">
                            <a:latin typeface="Cambria Math" panose="02040503050406030204" pitchFamily="18" charset="0"/>
                          </a:rPr>
                          <m:t>𝑠</m:t>
                        </m:r>
                      </m:sub>
                      <m:sup>
                        <m:r>
                          <a:rPr lang="en-GB" sz="2800" i="1">
                            <a:latin typeface="Cambria Math" panose="02040503050406030204" pitchFamily="18" charset="0"/>
                          </a:rPr>
                          <m:t>⟊</m:t>
                        </m:r>
                      </m:sup>
                    </m:sSubSup>
                  </m:oMath>
                </a14:m>
                <a:r>
                  <a:rPr lang="en-GB" sz="2800" dirty="0"/>
                  <a:t> </a:t>
                </a:r>
                <a14:m>
                  <m:oMath xmlns:m="http://schemas.openxmlformats.org/officeDocument/2006/math">
                    <m:sSubSup>
                      <m:sSubSupPr>
                        <m:ctrlPr>
                          <a:rPr lang="en-GB" sz="2800" i="1">
                            <a:latin typeface="Cambria Math" panose="02040503050406030204" pitchFamily="18" charset="0"/>
                          </a:rPr>
                        </m:ctrlPr>
                      </m:sSubSupPr>
                      <m:e>
                        <m:acc>
                          <m:accPr>
                            <m:chr m:val="̂"/>
                            <m:ctrlPr>
                              <a:rPr lang="en-GB" sz="2800" i="1">
                                <a:latin typeface="Cambria Math" panose="02040503050406030204" pitchFamily="18" charset="0"/>
                              </a:rPr>
                            </m:ctrlPr>
                          </m:accPr>
                          <m:e>
                            <m:r>
                              <a:rPr lang="en-GB" sz="2800" i="1">
                                <a:latin typeface="Cambria Math" panose="02040503050406030204" pitchFamily="18" charset="0"/>
                              </a:rPr>
                              <m:t>𝑎</m:t>
                            </m:r>
                          </m:e>
                        </m:acc>
                      </m:e>
                      <m:sub>
                        <m:r>
                          <a:rPr lang="en-GB" sz="2800" b="0" i="1" smtClean="0">
                            <a:latin typeface="Cambria Math" panose="02040503050406030204" pitchFamily="18" charset="0"/>
                          </a:rPr>
                          <m:t>𝑖</m:t>
                        </m:r>
                      </m:sub>
                      <m:sup>
                        <m:r>
                          <a:rPr lang="en-GB" sz="2800" i="1">
                            <a:latin typeface="Cambria Math" panose="02040503050406030204" pitchFamily="18" charset="0"/>
                          </a:rPr>
                          <m:t>⟊</m:t>
                        </m:r>
                      </m:sup>
                    </m:sSubSup>
                    <m:r>
                      <a:rPr lang="en-GB" sz="2800" b="0" i="1" smtClean="0">
                        <a:latin typeface="Cambria Math" panose="02040503050406030204" pitchFamily="18" charset="0"/>
                      </a:rPr>
                      <m:t>−</m:t>
                    </m:r>
                    <m:sSup>
                      <m:sSupPr>
                        <m:ctrlPr>
                          <a:rPr lang="en-GB" sz="2800" i="1">
                            <a:latin typeface="Cambria Math" panose="02040503050406030204" pitchFamily="18" charset="0"/>
                          </a:rPr>
                        </m:ctrlPr>
                      </m:sSupPr>
                      <m:e>
                        <m:r>
                          <a:rPr lang="en-GB" sz="2800" i="1">
                            <a:latin typeface="Cambria Math" panose="02040503050406030204" pitchFamily="18" charset="0"/>
                          </a:rPr>
                          <m:t>𝑒</m:t>
                        </m:r>
                      </m:e>
                      <m:sup>
                        <m:r>
                          <a:rPr lang="en-GB" sz="2800" b="0" i="1" smtClean="0">
                            <a:latin typeface="Cambria Math" panose="02040503050406030204" pitchFamily="18" charset="0"/>
                          </a:rPr>
                          <m:t>−</m:t>
                        </m:r>
                        <m:r>
                          <a:rPr lang="en-GB" sz="2800" i="1">
                            <a:latin typeface="Cambria Math" panose="02040503050406030204" pitchFamily="18" charset="0"/>
                          </a:rPr>
                          <m:t>𝑖</m:t>
                        </m:r>
                        <m:r>
                          <m:rPr>
                            <m:sty m:val="p"/>
                          </m:rPr>
                          <a:rPr lang="el-GR" sz="2800" i="1">
                            <a:latin typeface="Cambria Math" panose="02040503050406030204" pitchFamily="18" charset="0"/>
                          </a:rPr>
                          <m:t>φ</m:t>
                        </m:r>
                      </m:sup>
                    </m:sSup>
                  </m:oMath>
                </a14:m>
                <a:r>
                  <a:rPr lang="en-GB" sz="2800" dirty="0"/>
                  <a:t> </a:t>
                </a:r>
                <a14:m>
                  <m:oMath xmlns:m="http://schemas.openxmlformats.org/officeDocument/2006/math">
                    <m:sSub>
                      <m:sSubPr>
                        <m:ctrlPr>
                          <a:rPr lang="en-GB" sz="2800" i="1" smtClean="0">
                            <a:latin typeface="Cambria Math" panose="02040503050406030204" pitchFamily="18" charset="0"/>
                          </a:rPr>
                        </m:ctrlPr>
                      </m:sSubPr>
                      <m:e>
                        <m:acc>
                          <m:accPr>
                            <m:chr m:val="̂"/>
                            <m:ctrlPr>
                              <a:rPr lang="en-GB" sz="2800" i="1">
                                <a:latin typeface="Cambria Math" panose="02040503050406030204" pitchFamily="18" charset="0"/>
                              </a:rPr>
                            </m:ctrlPr>
                          </m:accPr>
                          <m:e>
                            <m:r>
                              <a:rPr lang="en-GB" sz="2800" i="1">
                                <a:latin typeface="Cambria Math" panose="02040503050406030204" pitchFamily="18" charset="0"/>
                              </a:rPr>
                              <m:t>𝑎</m:t>
                            </m:r>
                          </m:e>
                        </m:acc>
                      </m:e>
                      <m:sub>
                        <m:r>
                          <a:rPr lang="en-GB" sz="2800" b="0" i="1" smtClean="0">
                            <a:latin typeface="Cambria Math" panose="02040503050406030204" pitchFamily="18" charset="0"/>
                          </a:rPr>
                          <m:t>𝑠</m:t>
                        </m:r>
                      </m:sub>
                    </m:sSub>
                  </m:oMath>
                </a14:m>
                <a:r>
                  <a:rPr lang="en-GB" sz="2800" dirty="0"/>
                  <a:t> </a:t>
                </a:r>
                <a14:m>
                  <m:oMath xmlns:m="http://schemas.openxmlformats.org/officeDocument/2006/math">
                    <m:sSub>
                      <m:sSubPr>
                        <m:ctrlPr>
                          <a:rPr lang="en-GB" sz="2800" i="1">
                            <a:latin typeface="Cambria Math" panose="02040503050406030204" pitchFamily="18" charset="0"/>
                          </a:rPr>
                        </m:ctrlPr>
                      </m:sSubPr>
                      <m:e>
                        <m:acc>
                          <m:accPr>
                            <m:chr m:val="̂"/>
                            <m:ctrlPr>
                              <a:rPr lang="en-GB" sz="2800" i="1">
                                <a:latin typeface="Cambria Math" panose="02040503050406030204" pitchFamily="18" charset="0"/>
                              </a:rPr>
                            </m:ctrlPr>
                          </m:accPr>
                          <m:e>
                            <m:r>
                              <a:rPr lang="en-GB" sz="2800" i="1">
                                <a:latin typeface="Cambria Math" panose="02040503050406030204" pitchFamily="18" charset="0"/>
                              </a:rPr>
                              <m:t>𝑎</m:t>
                            </m:r>
                          </m:e>
                        </m:acc>
                      </m:e>
                      <m:sub>
                        <m:r>
                          <a:rPr lang="en-GB" sz="2800" b="0" i="1" smtClean="0">
                            <a:latin typeface="Cambria Math" panose="02040503050406030204" pitchFamily="18" charset="0"/>
                          </a:rPr>
                          <m:t>𝑖</m:t>
                        </m:r>
                      </m:sub>
                    </m:sSub>
                    <m:r>
                      <a:rPr lang="en-GB" sz="2800" b="0" i="1" smtClean="0">
                        <a:latin typeface="Cambria Math" panose="02040503050406030204" pitchFamily="18" charset="0"/>
                      </a:rPr>
                      <m:t>)</m:t>
                    </m:r>
                  </m:oMath>
                </a14:m>
                <a:endParaRPr lang="en-GB" sz="2800" b="0" dirty="0"/>
              </a:p>
              <a:p>
                <a:pPr algn="ctr">
                  <a:lnSpc>
                    <a:spcPct val="150000"/>
                  </a:lnSpc>
                </a:pPr>
                <a14:m>
                  <m:oMathPara xmlns:m="http://schemas.openxmlformats.org/officeDocument/2006/math">
                    <m:oMathParaPr>
                      <m:jc m:val="centerGroup"/>
                    </m:oMathParaPr>
                    <m:oMath xmlns:m="http://schemas.openxmlformats.org/officeDocument/2006/math">
                      <m:acc>
                        <m:accPr>
                          <m:chr m:val="̂"/>
                          <m:ctrlPr>
                            <a:rPr lang="en-GB" sz="2800" b="0" i="1" smtClean="0">
                              <a:latin typeface="Cambria Math" panose="02040503050406030204" pitchFamily="18" charset="0"/>
                            </a:rPr>
                          </m:ctrlPr>
                        </m:accPr>
                        <m:e>
                          <m:r>
                            <a:rPr lang="en-GB" sz="2800" b="0" i="1" smtClean="0">
                              <a:latin typeface="Cambria Math" panose="02040503050406030204" pitchFamily="18" charset="0"/>
                            </a:rPr>
                            <m:t>𝑈</m:t>
                          </m:r>
                        </m:e>
                      </m:acc>
                      <m:r>
                        <a:rPr lang="en-GB" sz="2800" b="0" i="1" smtClean="0">
                          <a:latin typeface="Cambria Math" panose="02040503050406030204" pitchFamily="18" charset="0"/>
                        </a:rPr>
                        <m:t>(</m:t>
                      </m:r>
                      <m:r>
                        <a:rPr lang="en-GB" sz="2800" b="0" i="1" smtClean="0">
                          <a:latin typeface="Cambria Math" panose="02040503050406030204" pitchFamily="18" charset="0"/>
                        </a:rPr>
                        <m:t>𝑡</m:t>
                      </m:r>
                      <m:r>
                        <a:rPr lang="en-GB" sz="2800" b="0" i="1" smtClean="0">
                          <a:latin typeface="Cambria Math" panose="02040503050406030204" pitchFamily="18" charset="0"/>
                        </a:rPr>
                        <m:t>)=</m:t>
                      </m:r>
                      <m:sSup>
                        <m:sSupPr>
                          <m:ctrlPr>
                            <a:rPr lang="en-GB" sz="2800" b="0" i="1" smtClean="0">
                              <a:latin typeface="Cambria Math" panose="02040503050406030204" pitchFamily="18" charset="0"/>
                            </a:rPr>
                          </m:ctrlPr>
                        </m:sSupPr>
                        <m:e>
                          <m:r>
                            <a:rPr lang="en-GB" sz="2800" b="0" i="1" smtClean="0">
                              <a:latin typeface="Cambria Math" panose="02040503050406030204" pitchFamily="18" charset="0"/>
                            </a:rPr>
                            <m:t>𝑒</m:t>
                          </m:r>
                        </m:e>
                        <m:sup>
                          <m:f>
                            <m:fPr>
                              <m:ctrlPr>
                                <a:rPr lang="en-GB" sz="2800" b="0" i="1" smtClean="0">
                                  <a:latin typeface="Cambria Math" panose="02040503050406030204" pitchFamily="18" charset="0"/>
                                </a:rPr>
                              </m:ctrlPr>
                            </m:fPr>
                            <m:num>
                              <m:r>
                                <a:rPr lang="en-GB" sz="2800" b="0" i="1" smtClean="0">
                                  <a:latin typeface="Cambria Math" panose="02040503050406030204" pitchFamily="18" charset="0"/>
                                </a:rPr>
                                <m:t>−</m:t>
                              </m:r>
                              <m:r>
                                <a:rPr lang="en-GB" sz="2800" b="0" i="1" smtClean="0">
                                  <a:latin typeface="Cambria Math" panose="02040503050406030204" pitchFamily="18" charset="0"/>
                                </a:rPr>
                                <m:t>𝑖</m:t>
                              </m:r>
                            </m:num>
                            <m:den>
                              <m:r>
                                <a:rPr lang="en-GB" sz="2800" i="1">
                                  <a:latin typeface="Cambria Math" panose="02040503050406030204" pitchFamily="18" charset="0"/>
                                </a:rPr>
                                <m:t>ħ</m:t>
                              </m:r>
                            </m:den>
                          </m:f>
                          <m:sSub>
                            <m:sSubPr>
                              <m:ctrlPr>
                                <a:rPr lang="en-GB" sz="2800" i="1">
                                  <a:latin typeface="Cambria Math" panose="02040503050406030204" pitchFamily="18" charset="0"/>
                                </a:rPr>
                              </m:ctrlPr>
                            </m:sSubPr>
                            <m:e>
                              <m:acc>
                                <m:accPr>
                                  <m:chr m:val="̂"/>
                                  <m:ctrlPr>
                                    <a:rPr lang="en-GB" sz="2800" i="1">
                                      <a:latin typeface="Cambria Math" panose="02040503050406030204" pitchFamily="18" charset="0"/>
                                    </a:rPr>
                                  </m:ctrlPr>
                                </m:accPr>
                                <m:e>
                                  <m:r>
                                    <a:rPr lang="en-GB" sz="2800" i="1">
                                      <a:latin typeface="Cambria Math" panose="02040503050406030204" pitchFamily="18" charset="0"/>
                                    </a:rPr>
                                    <m:t>𝐻</m:t>
                                  </m:r>
                                </m:e>
                              </m:acc>
                            </m:e>
                            <m:sub>
                              <m:r>
                                <a:rPr lang="en-GB" sz="2800" i="1">
                                  <a:latin typeface="Cambria Math" panose="02040503050406030204" pitchFamily="18" charset="0"/>
                                </a:rPr>
                                <m:t>𝑆𝑃𝐷𝐶</m:t>
                              </m:r>
                            </m:sub>
                          </m:sSub>
                          <m:r>
                            <a:rPr lang="en-GB" sz="2800" b="0" i="1" smtClean="0">
                              <a:latin typeface="Cambria Math" panose="02040503050406030204" pitchFamily="18" charset="0"/>
                            </a:rPr>
                            <m:t>.</m:t>
                          </m:r>
                          <m:r>
                            <a:rPr lang="en-GB" sz="2800" b="0" i="1" smtClean="0">
                              <a:latin typeface="Cambria Math" panose="02040503050406030204" pitchFamily="18" charset="0"/>
                            </a:rPr>
                            <m:t>𝑡</m:t>
                          </m:r>
                        </m:sup>
                      </m:sSup>
                      <m:r>
                        <a:rPr lang="en-GB" sz="2800" b="0" i="1" smtClean="0">
                          <a:latin typeface="Cambria Math" panose="02040503050406030204" pitchFamily="18" charset="0"/>
                        </a:rPr>
                        <m:t>=</m:t>
                      </m:r>
                      <m:r>
                        <m:rPr>
                          <m:sty m:val="p"/>
                        </m:rPr>
                        <a:rPr lang="en-GB" sz="2800" b="0" i="0" smtClean="0">
                          <a:latin typeface="Cambria Math" panose="02040503050406030204" pitchFamily="18" charset="0"/>
                        </a:rPr>
                        <m:t>exp</m:t>
                      </m:r>
                      <m:r>
                        <a:rPr lang="en-GB" sz="2800" b="0" i="0" smtClean="0">
                          <a:latin typeface="Cambria Math" panose="02040503050406030204" pitchFamily="18" charset="0"/>
                        </a:rPr>
                        <m:t>[</m:t>
                      </m:r>
                      <m:r>
                        <a:rPr lang="en-GB" sz="2800" b="0" i="1" smtClean="0">
                          <a:latin typeface="Cambria Math" panose="02040503050406030204" pitchFamily="18" charset="0"/>
                        </a:rPr>
                        <m:t>𝑟</m:t>
                      </m:r>
                      <m:sSup>
                        <m:sSupPr>
                          <m:ctrlPr>
                            <a:rPr lang="en-GB" sz="2800" i="1">
                              <a:latin typeface="Cambria Math" panose="02040503050406030204" pitchFamily="18" charset="0"/>
                            </a:rPr>
                          </m:ctrlPr>
                        </m:sSupPr>
                        <m:e>
                          <m:r>
                            <a:rPr lang="en-GB" sz="2800" i="1">
                              <a:latin typeface="Cambria Math" panose="02040503050406030204" pitchFamily="18" charset="0"/>
                            </a:rPr>
                            <m:t>(</m:t>
                          </m:r>
                          <m:r>
                            <a:rPr lang="en-GB" sz="2800" i="1">
                              <a:latin typeface="Cambria Math" panose="02040503050406030204" pitchFamily="18" charset="0"/>
                            </a:rPr>
                            <m:t>𝑒</m:t>
                          </m:r>
                        </m:e>
                        <m:sup>
                          <m:r>
                            <a:rPr lang="en-GB" sz="2800" i="1">
                              <a:latin typeface="Cambria Math" panose="02040503050406030204" pitchFamily="18" charset="0"/>
                            </a:rPr>
                            <m:t>𝑖</m:t>
                          </m:r>
                          <m:r>
                            <m:rPr>
                              <m:sty m:val="p"/>
                            </m:rPr>
                            <a:rPr lang="el-GR" sz="2800" i="1">
                              <a:latin typeface="Cambria Math" panose="02040503050406030204" pitchFamily="18" charset="0"/>
                            </a:rPr>
                            <m:t>φ</m:t>
                          </m:r>
                        </m:sup>
                      </m:sSup>
                      <m:sSubSup>
                        <m:sSubSupPr>
                          <m:ctrlPr>
                            <a:rPr lang="en-GB" sz="2800" i="1">
                              <a:latin typeface="Cambria Math" panose="02040503050406030204" pitchFamily="18" charset="0"/>
                            </a:rPr>
                          </m:ctrlPr>
                        </m:sSubSupPr>
                        <m:e>
                          <m:acc>
                            <m:accPr>
                              <m:chr m:val="̂"/>
                              <m:ctrlPr>
                                <a:rPr lang="en-GB" sz="2800" i="1">
                                  <a:latin typeface="Cambria Math" panose="02040503050406030204" pitchFamily="18" charset="0"/>
                                </a:rPr>
                              </m:ctrlPr>
                            </m:accPr>
                            <m:e>
                              <m:r>
                                <a:rPr lang="en-GB" sz="2800" i="1">
                                  <a:latin typeface="Cambria Math" panose="02040503050406030204" pitchFamily="18" charset="0"/>
                                </a:rPr>
                                <m:t>𝑎</m:t>
                              </m:r>
                            </m:e>
                          </m:acc>
                        </m:e>
                        <m:sub>
                          <m:r>
                            <a:rPr lang="en-GB" sz="2800" i="1">
                              <a:latin typeface="Cambria Math" panose="02040503050406030204" pitchFamily="18" charset="0"/>
                            </a:rPr>
                            <m:t>𝑠</m:t>
                          </m:r>
                        </m:sub>
                        <m:sup>
                          <m:r>
                            <a:rPr lang="en-GB" sz="2800" i="1">
                              <a:latin typeface="Cambria Math" panose="02040503050406030204" pitchFamily="18" charset="0"/>
                            </a:rPr>
                            <m:t>⟊</m:t>
                          </m:r>
                        </m:sup>
                      </m:sSubSup>
                      <m:r>
                        <m:rPr>
                          <m:nor/>
                        </m:rPr>
                        <a:rPr lang="en-GB" sz="2800" dirty="0"/>
                        <m:t> </m:t>
                      </m:r>
                      <m:sSubSup>
                        <m:sSubSupPr>
                          <m:ctrlPr>
                            <a:rPr lang="en-GB" sz="2800" i="1">
                              <a:latin typeface="Cambria Math" panose="02040503050406030204" pitchFamily="18" charset="0"/>
                            </a:rPr>
                          </m:ctrlPr>
                        </m:sSubSupPr>
                        <m:e>
                          <m:acc>
                            <m:accPr>
                              <m:chr m:val="̂"/>
                              <m:ctrlPr>
                                <a:rPr lang="en-GB" sz="2800" i="1">
                                  <a:latin typeface="Cambria Math" panose="02040503050406030204" pitchFamily="18" charset="0"/>
                                </a:rPr>
                              </m:ctrlPr>
                            </m:accPr>
                            <m:e>
                              <m:r>
                                <a:rPr lang="en-GB" sz="2800" i="1">
                                  <a:latin typeface="Cambria Math" panose="02040503050406030204" pitchFamily="18" charset="0"/>
                                </a:rPr>
                                <m:t>𝑎</m:t>
                              </m:r>
                            </m:e>
                          </m:acc>
                        </m:e>
                        <m:sub>
                          <m:r>
                            <a:rPr lang="en-GB" sz="2800" i="1">
                              <a:latin typeface="Cambria Math" panose="02040503050406030204" pitchFamily="18" charset="0"/>
                            </a:rPr>
                            <m:t>𝑖</m:t>
                          </m:r>
                        </m:sub>
                        <m:sup>
                          <m:r>
                            <a:rPr lang="en-GB" sz="2800" i="1">
                              <a:latin typeface="Cambria Math" panose="02040503050406030204" pitchFamily="18" charset="0"/>
                            </a:rPr>
                            <m:t>⟊</m:t>
                          </m:r>
                        </m:sup>
                      </m:sSubSup>
                      <m:r>
                        <a:rPr lang="en-GB" sz="2800" i="1">
                          <a:latin typeface="Cambria Math" panose="02040503050406030204" pitchFamily="18" charset="0"/>
                          <a:ea typeface="Cambria Math" panose="02040503050406030204" pitchFamily="18" charset="0"/>
                        </a:rPr>
                        <m:t>−</m:t>
                      </m:r>
                      <m:sSup>
                        <m:sSupPr>
                          <m:ctrlPr>
                            <a:rPr lang="en-GB" sz="2800" i="1">
                              <a:latin typeface="Cambria Math" panose="02040503050406030204" pitchFamily="18" charset="0"/>
                            </a:rPr>
                          </m:ctrlPr>
                        </m:sSupPr>
                        <m:e>
                          <m:r>
                            <a:rPr lang="en-GB" sz="2800" i="1">
                              <a:latin typeface="Cambria Math" panose="02040503050406030204" pitchFamily="18" charset="0"/>
                            </a:rPr>
                            <m:t>𝑒</m:t>
                          </m:r>
                        </m:e>
                        <m:sup>
                          <m:r>
                            <a:rPr lang="en-GB" sz="2800" b="0" i="1" smtClean="0">
                              <a:latin typeface="Cambria Math" panose="02040503050406030204" pitchFamily="18" charset="0"/>
                            </a:rPr>
                            <m:t>−</m:t>
                          </m:r>
                          <m:r>
                            <a:rPr lang="en-GB" sz="2800" i="1">
                              <a:latin typeface="Cambria Math" panose="02040503050406030204" pitchFamily="18" charset="0"/>
                            </a:rPr>
                            <m:t>𝑖</m:t>
                          </m:r>
                          <m:r>
                            <m:rPr>
                              <m:sty m:val="p"/>
                            </m:rPr>
                            <a:rPr lang="el-GR" sz="2800" i="1">
                              <a:latin typeface="Cambria Math" panose="02040503050406030204" pitchFamily="18" charset="0"/>
                            </a:rPr>
                            <m:t>φ</m:t>
                          </m:r>
                        </m:sup>
                      </m:sSup>
                      <m:sSub>
                        <m:sSubPr>
                          <m:ctrlPr>
                            <a:rPr lang="en-GB" sz="2800" i="1">
                              <a:latin typeface="Cambria Math" panose="02040503050406030204" pitchFamily="18" charset="0"/>
                            </a:rPr>
                          </m:ctrlPr>
                        </m:sSubPr>
                        <m:e>
                          <m:acc>
                            <m:accPr>
                              <m:chr m:val="̂"/>
                              <m:ctrlPr>
                                <a:rPr lang="en-GB" sz="2800" i="1">
                                  <a:latin typeface="Cambria Math" panose="02040503050406030204" pitchFamily="18" charset="0"/>
                                </a:rPr>
                              </m:ctrlPr>
                            </m:accPr>
                            <m:e>
                              <m:r>
                                <a:rPr lang="en-GB" sz="2800" i="1">
                                  <a:latin typeface="Cambria Math" panose="02040503050406030204" pitchFamily="18" charset="0"/>
                                </a:rPr>
                                <m:t>𝑎</m:t>
                              </m:r>
                            </m:e>
                          </m:acc>
                        </m:e>
                        <m:sub>
                          <m:r>
                            <a:rPr lang="en-GB" sz="2800" i="1">
                              <a:latin typeface="Cambria Math" panose="02040503050406030204" pitchFamily="18" charset="0"/>
                            </a:rPr>
                            <m:t>𝑠</m:t>
                          </m:r>
                        </m:sub>
                      </m:sSub>
                      <m:r>
                        <m:rPr>
                          <m:nor/>
                        </m:rPr>
                        <a:rPr lang="en-GB" sz="2800" dirty="0"/>
                        <m:t> </m:t>
                      </m:r>
                      <m:sSub>
                        <m:sSubPr>
                          <m:ctrlPr>
                            <a:rPr lang="en-GB" sz="2800" i="1">
                              <a:latin typeface="Cambria Math" panose="02040503050406030204" pitchFamily="18" charset="0"/>
                            </a:rPr>
                          </m:ctrlPr>
                        </m:sSubPr>
                        <m:e>
                          <m:acc>
                            <m:accPr>
                              <m:chr m:val="̂"/>
                              <m:ctrlPr>
                                <a:rPr lang="en-GB" sz="2800" i="1">
                                  <a:latin typeface="Cambria Math" panose="02040503050406030204" pitchFamily="18" charset="0"/>
                                </a:rPr>
                              </m:ctrlPr>
                            </m:accPr>
                            <m:e>
                              <m:r>
                                <a:rPr lang="en-GB" sz="2800" i="1">
                                  <a:latin typeface="Cambria Math" panose="02040503050406030204" pitchFamily="18" charset="0"/>
                                </a:rPr>
                                <m:t>𝑎</m:t>
                              </m:r>
                            </m:e>
                          </m:acc>
                        </m:e>
                        <m:sub>
                          <m:r>
                            <a:rPr lang="en-GB" sz="2800" i="1">
                              <a:latin typeface="Cambria Math" panose="02040503050406030204" pitchFamily="18" charset="0"/>
                            </a:rPr>
                            <m:t>𝑖</m:t>
                          </m:r>
                        </m:sub>
                      </m:sSub>
                      <m:r>
                        <a:rPr lang="en-GB" sz="2800" b="0" i="1" smtClean="0">
                          <a:latin typeface="Cambria Math" panose="02040503050406030204" pitchFamily="18" charset="0"/>
                        </a:rPr>
                        <m:t>)]</m:t>
                      </m:r>
                    </m:oMath>
                  </m:oMathPara>
                </a14:m>
                <a:endParaRPr lang="en-GB" sz="2800" b="0" dirty="0"/>
              </a:p>
            </p:txBody>
          </p:sp>
        </mc:Choice>
        <mc:Fallback xmlns="">
          <p:sp>
            <p:nvSpPr>
              <p:cNvPr id="92" name="TextBox 91">
                <a:extLst>
                  <a:ext uri="{FF2B5EF4-FFF2-40B4-BE49-F238E27FC236}">
                    <a16:creationId xmlns:a16="http://schemas.microsoft.com/office/drawing/2014/main" id="{842ADC3E-870C-1787-2034-9A32B42B2743}"/>
                  </a:ext>
                </a:extLst>
              </p:cNvPr>
              <p:cNvSpPr txBox="1">
                <a:spLocks noRot="1" noChangeAspect="1" noMove="1" noResize="1" noEditPoints="1" noAdjustHandles="1" noChangeArrowheads="1" noChangeShapeType="1" noTextEdit="1"/>
              </p:cNvSpPr>
              <p:nvPr/>
            </p:nvSpPr>
            <p:spPr>
              <a:xfrm>
                <a:off x="1318018" y="6246183"/>
                <a:ext cx="7800590" cy="2547942"/>
              </a:xfrm>
              <a:prstGeom prst="rect">
                <a:avLst/>
              </a:prstGeom>
              <a:blipFill>
                <a:blip r:embed="rId3"/>
                <a:stretch>
                  <a:fillRect/>
                </a:stretch>
              </a:blipFill>
            </p:spPr>
            <p:txBody>
              <a:bodyPr/>
              <a:lstStyle/>
              <a:p>
                <a:r>
                  <a:rPr lang="en-GB">
                    <a:noFill/>
                  </a:rPr>
                  <a:t> </a:t>
                </a:r>
              </a:p>
            </p:txBody>
          </p:sp>
        </mc:Fallback>
      </mc:AlternateContent>
      <p:sp>
        <p:nvSpPr>
          <p:cNvPr id="102" name="TextBox 101">
            <a:extLst>
              <a:ext uri="{FF2B5EF4-FFF2-40B4-BE49-F238E27FC236}">
                <a16:creationId xmlns:a16="http://schemas.microsoft.com/office/drawing/2014/main" id="{C93A2F9A-4D19-941B-519A-8944DE66014F}"/>
              </a:ext>
            </a:extLst>
          </p:cNvPr>
          <p:cNvSpPr txBox="1"/>
          <p:nvPr/>
        </p:nvSpPr>
        <p:spPr>
          <a:xfrm>
            <a:off x="17421610" y="9485787"/>
            <a:ext cx="546142" cy="584775"/>
          </a:xfrm>
          <a:prstGeom prst="rect">
            <a:avLst/>
          </a:prstGeom>
          <a:noFill/>
        </p:spPr>
        <p:txBody>
          <a:bodyPr wrap="square" rtlCol="0">
            <a:spAutoFit/>
          </a:bodyPr>
          <a:lstStyle/>
          <a:p>
            <a:r>
              <a:rPr lang="en-GB" sz="3200" dirty="0"/>
              <a:t>5</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8C8C014-F42D-19D9-D8B8-ABC9C5C30F54}"/>
                  </a:ext>
                </a:extLst>
              </p:cNvPr>
              <p:cNvSpPr txBox="1"/>
              <p:nvPr/>
            </p:nvSpPr>
            <p:spPr>
              <a:xfrm>
                <a:off x="685800" y="1492875"/>
                <a:ext cx="15316200" cy="541110"/>
              </a:xfrm>
              <a:prstGeom prst="rect">
                <a:avLst/>
              </a:prstGeom>
              <a:noFill/>
            </p:spPr>
            <p:txBody>
              <a:bodyPr wrap="square">
                <a:spAutoFit/>
              </a:bodyPr>
              <a:lstStyle/>
              <a:p>
                <a:pPr marL="457200" indent="-457200">
                  <a:buFont typeface="Wingdings" panose="05000000000000000000" pitchFamily="2" charset="2"/>
                  <a:buChar char="q"/>
                </a:pPr>
                <a14:m>
                  <m:oMath xmlns:m="http://schemas.openxmlformats.org/officeDocument/2006/math">
                    <m:sSup>
                      <m:sSupPr>
                        <m:ctrlPr>
                          <a:rPr lang="en-GB" sz="2800" i="1" smtClean="0">
                            <a:latin typeface="Cambria Math" panose="02040503050406030204" pitchFamily="18" charset="0"/>
                          </a:rPr>
                        </m:ctrlPr>
                      </m:sSupPr>
                      <m:e>
                        <m:r>
                          <m:rPr>
                            <m:sty m:val="p"/>
                          </m:rPr>
                          <a:rPr lang="el-GR" sz="2800" i="1" smtClean="0">
                            <a:latin typeface="Cambria Math" panose="02040503050406030204" pitchFamily="18" charset="0"/>
                          </a:rPr>
                          <m:t>χ</m:t>
                        </m:r>
                      </m:e>
                      <m:sup>
                        <m:r>
                          <a:rPr lang="en-GB" sz="2800" b="0" i="1" smtClean="0">
                            <a:latin typeface="Cambria Math" panose="02040503050406030204" pitchFamily="18" charset="0"/>
                          </a:rPr>
                          <m:t>(2)</m:t>
                        </m:r>
                      </m:sup>
                    </m:sSup>
                  </m:oMath>
                </a14:m>
                <a:r>
                  <a:rPr lang="en-GB" sz="2800" dirty="0"/>
                  <a:t> nonlinearities based on SPDC interaction</a:t>
                </a:r>
              </a:p>
            </p:txBody>
          </p:sp>
        </mc:Choice>
        <mc:Fallback xmlns="">
          <p:sp>
            <p:nvSpPr>
              <p:cNvPr id="4" name="TextBox 3">
                <a:extLst>
                  <a:ext uri="{FF2B5EF4-FFF2-40B4-BE49-F238E27FC236}">
                    <a16:creationId xmlns:a16="http://schemas.microsoft.com/office/drawing/2014/main" id="{A8C8C014-F42D-19D9-D8B8-ABC9C5C30F54}"/>
                  </a:ext>
                </a:extLst>
              </p:cNvPr>
              <p:cNvSpPr txBox="1">
                <a:spLocks noRot="1" noChangeAspect="1" noMove="1" noResize="1" noEditPoints="1" noAdjustHandles="1" noChangeArrowheads="1" noChangeShapeType="1" noTextEdit="1"/>
              </p:cNvSpPr>
              <p:nvPr/>
            </p:nvSpPr>
            <p:spPr>
              <a:xfrm>
                <a:off x="685800" y="1492875"/>
                <a:ext cx="15316200" cy="541110"/>
              </a:xfrm>
              <a:prstGeom prst="rect">
                <a:avLst/>
              </a:prstGeom>
              <a:blipFill>
                <a:blip r:embed="rId5"/>
                <a:stretch>
                  <a:fillRect t="-7865" b="-3146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C4EEECC-3A96-6146-CB0F-88BCA10D869B}"/>
                  </a:ext>
                </a:extLst>
              </p:cNvPr>
              <p:cNvSpPr txBox="1"/>
              <p:nvPr/>
            </p:nvSpPr>
            <p:spPr>
              <a:xfrm>
                <a:off x="9889573" y="5766703"/>
                <a:ext cx="7058286" cy="3970318"/>
              </a:xfrm>
              <a:prstGeom prst="rect">
                <a:avLst/>
              </a:prstGeom>
              <a:noFill/>
            </p:spPr>
            <p:txBody>
              <a:bodyPr wrap="square" rtlCol="0">
                <a:spAutoFit/>
              </a:bodyPr>
              <a:lstStyle/>
              <a:p>
                <a:pPr marL="457200" indent="-457200">
                  <a:buFont typeface="Wingdings" panose="05000000000000000000" pitchFamily="2" charset="2"/>
                  <a:buChar char="§"/>
                </a:pPr>
                <a:r>
                  <a:rPr lang="en-GB" sz="2800" dirty="0"/>
                  <a:t>Squeezing strength </a:t>
                </a:r>
                <a14:m>
                  <m:oMath xmlns:m="http://schemas.openxmlformats.org/officeDocument/2006/math">
                    <m:r>
                      <a:rPr lang="en-GB" sz="2800" b="1" i="1" smtClean="0">
                        <a:solidFill>
                          <a:srgbClr val="C00000"/>
                        </a:solidFill>
                        <a:latin typeface="Cambria Math" panose="02040503050406030204" pitchFamily="18" charset="0"/>
                      </a:rPr>
                      <m:t>𝒓</m:t>
                    </m:r>
                    <m:r>
                      <a:rPr lang="en-GB" sz="2800" i="1">
                        <a:solidFill>
                          <a:srgbClr val="FF0000"/>
                        </a:solidFill>
                        <a:latin typeface="Cambria Math" panose="02040503050406030204" pitchFamily="18" charset="0"/>
                      </a:rPr>
                      <m:t> </m:t>
                    </m:r>
                  </m:oMath>
                </a14:m>
                <a:r>
                  <a:rPr lang="en-GB" sz="2800" dirty="0"/>
                  <a:t>depends strongly on:</a:t>
                </a:r>
              </a:p>
              <a:p>
                <a:pPr marL="1371600" lvl="2" indent="-457200">
                  <a:buFont typeface="Wingdings" panose="05000000000000000000" pitchFamily="2" charset="2"/>
                  <a:buChar char="q"/>
                </a:pPr>
                <a:r>
                  <a:rPr lang="en-GB" sz="2800" dirty="0"/>
                  <a:t>Pump intensity</a:t>
                </a:r>
              </a:p>
              <a:p>
                <a:pPr marL="1371600" lvl="2" indent="-457200">
                  <a:buFont typeface="Wingdings" panose="05000000000000000000" pitchFamily="2" charset="2"/>
                  <a:buChar char="q"/>
                </a:pPr>
                <a:r>
                  <a:rPr lang="en-GB" sz="2800" dirty="0"/>
                  <a:t>Phase matching condition </a:t>
                </a:r>
              </a:p>
              <a:p>
                <a:pPr marL="1371600" lvl="2" indent="-457200">
                  <a:buFont typeface="Wingdings" panose="05000000000000000000" pitchFamily="2" charset="2"/>
                  <a:buChar char="q"/>
                </a:pPr>
                <a:r>
                  <a:rPr lang="en-GB" sz="2800" dirty="0"/>
                  <a:t>Nonlinear susceptibility</a:t>
                </a:r>
              </a:p>
              <a:p>
                <a:pPr marL="1371600" lvl="2" indent="-457200">
                  <a:buFont typeface="Wingdings" panose="05000000000000000000" pitchFamily="2" charset="2"/>
                  <a:buChar char="q"/>
                </a:pPr>
                <a:r>
                  <a:rPr lang="en-GB" sz="2800" dirty="0"/>
                  <a:t>Spatial mode overlapping</a:t>
                </a:r>
              </a:p>
              <a:p>
                <a:pPr marL="1371600" lvl="2" indent="-457200">
                  <a:buFont typeface="Wingdings" panose="05000000000000000000" pitchFamily="2" charset="2"/>
                  <a:buChar char="q"/>
                </a:pPr>
                <a:r>
                  <a:rPr lang="en-GB" sz="2800" dirty="0"/>
                  <a:t>Material losses</a:t>
                </a:r>
              </a:p>
              <a:p>
                <a:pPr lvl="2"/>
                <a:endParaRPr lang="en-GB" sz="2800" dirty="0"/>
              </a:p>
              <a:p>
                <a:pPr marL="457200" indent="-457200">
                  <a:buFont typeface="Wingdings" panose="05000000000000000000" pitchFamily="2" charset="2"/>
                  <a:buChar char="§"/>
                </a:pPr>
                <a:r>
                  <a:rPr lang="en-GB" sz="2800" dirty="0"/>
                  <a:t>Direction of squeezing is determined by the phase of pump </a:t>
                </a:r>
                <a14:m>
                  <m:oMath xmlns:m="http://schemas.openxmlformats.org/officeDocument/2006/math">
                    <m:r>
                      <m:rPr>
                        <m:sty m:val="p"/>
                      </m:rPr>
                      <a:rPr lang="el-GR" sz="2800" i="1" smtClean="0">
                        <a:solidFill>
                          <a:srgbClr val="C00000"/>
                        </a:solidFill>
                        <a:latin typeface="Cambria Math" panose="02040503050406030204" pitchFamily="18" charset="0"/>
                      </a:rPr>
                      <m:t>φ</m:t>
                    </m:r>
                  </m:oMath>
                </a14:m>
                <a:r>
                  <a:rPr lang="en-GB" sz="2800" dirty="0"/>
                  <a:t>  </a:t>
                </a:r>
              </a:p>
            </p:txBody>
          </p:sp>
        </mc:Choice>
        <mc:Fallback xmlns="">
          <p:sp>
            <p:nvSpPr>
              <p:cNvPr id="7" name="TextBox 6">
                <a:extLst>
                  <a:ext uri="{FF2B5EF4-FFF2-40B4-BE49-F238E27FC236}">
                    <a16:creationId xmlns:a16="http://schemas.microsoft.com/office/drawing/2014/main" id="{EC4EEECC-3A96-6146-CB0F-88BCA10D869B}"/>
                  </a:ext>
                </a:extLst>
              </p:cNvPr>
              <p:cNvSpPr txBox="1">
                <a:spLocks noRot="1" noChangeAspect="1" noMove="1" noResize="1" noEditPoints="1" noAdjustHandles="1" noChangeArrowheads="1" noChangeShapeType="1" noTextEdit="1"/>
              </p:cNvSpPr>
              <p:nvPr/>
            </p:nvSpPr>
            <p:spPr>
              <a:xfrm>
                <a:off x="9889573" y="5766703"/>
                <a:ext cx="7058286" cy="3970318"/>
              </a:xfrm>
              <a:prstGeom prst="rect">
                <a:avLst/>
              </a:prstGeom>
              <a:blipFill>
                <a:blip r:embed="rId6"/>
                <a:stretch>
                  <a:fillRect l="-1468" t="-1536" r="-1036" b="-35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ADEF028-5A70-AE36-9B1B-9270EAB05102}"/>
                  </a:ext>
                </a:extLst>
              </p:cNvPr>
              <p:cNvSpPr txBox="1"/>
              <p:nvPr/>
            </p:nvSpPr>
            <p:spPr>
              <a:xfrm>
                <a:off x="12251724" y="2594850"/>
                <a:ext cx="5716028" cy="2123658"/>
              </a:xfrm>
              <a:prstGeom prst="rect">
                <a:avLst/>
              </a:prstGeom>
              <a:noFill/>
            </p:spPr>
            <p:txBody>
              <a:bodyPr wrap="square">
                <a:spAutoFit/>
              </a:bodyPr>
              <a:lstStyle/>
              <a:p>
                <a:pPr marL="342900" indent="-342900">
                  <a:buFont typeface="Wingdings" panose="05000000000000000000" pitchFamily="2" charset="2"/>
                  <a:buChar char="§"/>
                </a:pPr>
                <a:r>
                  <a:rPr lang="en-GB" sz="2800" dirty="0"/>
                  <a:t>Signal </a:t>
                </a:r>
                <a14:m>
                  <m:oMath xmlns:m="http://schemas.openxmlformats.org/officeDocument/2006/math">
                    <m:r>
                      <a:rPr lang="en-GB" sz="2800" i="1" smtClean="0">
                        <a:latin typeface="Cambria Math" panose="02040503050406030204" pitchFamily="18" charset="0"/>
                        <a:ea typeface="Cambria Math" panose="02040503050406030204" pitchFamily="18" charset="0"/>
                      </a:rPr>
                      <m:t>≠</m:t>
                    </m:r>
                  </m:oMath>
                </a14:m>
                <a:r>
                  <a:rPr lang="en-GB" sz="2800" dirty="0"/>
                  <a:t> idler </a:t>
                </a:r>
                <a:r>
                  <a:rPr lang="en-GB" sz="2800" dirty="0">
                    <a:sym typeface="Wingdings" panose="05000000000000000000" pitchFamily="2" charset="2"/>
                  </a:rPr>
                  <a:t></a:t>
                </a:r>
              </a:p>
              <a:p>
                <a:r>
                  <a:rPr lang="en-GB" sz="2800" dirty="0">
                    <a:sym typeface="Wingdings" panose="05000000000000000000" pitchFamily="2" charset="2"/>
                  </a:rPr>
                  <a:t>          </a:t>
                </a:r>
                <a:r>
                  <a:rPr lang="en-GB" sz="2800" b="1" dirty="0">
                    <a:solidFill>
                      <a:srgbClr val="C00000"/>
                    </a:solidFill>
                    <a:sym typeface="Wingdings" panose="05000000000000000000" pitchFamily="2" charset="2"/>
                  </a:rPr>
                  <a:t>Two Mode Squeezed Vacuum</a:t>
                </a:r>
              </a:p>
              <a:p>
                <a:pPr marL="342900" indent="-342900">
                  <a:buFont typeface="Wingdings" panose="05000000000000000000" pitchFamily="2" charset="2"/>
                  <a:buChar char="§"/>
                </a:pPr>
                <a:r>
                  <a:rPr lang="en-GB" sz="2800" dirty="0"/>
                  <a:t>Signal </a:t>
                </a:r>
                <a14:m>
                  <m:oMath xmlns:m="http://schemas.openxmlformats.org/officeDocument/2006/math">
                    <m:r>
                      <a:rPr lang="en-GB" sz="2800" b="0" i="1" smtClean="0">
                        <a:latin typeface="Cambria Math" panose="02040503050406030204" pitchFamily="18" charset="0"/>
                        <a:ea typeface="Cambria Math" panose="02040503050406030204" pitchFamily="18" charset="0"/>
                      </a:rPr>
                      <m:t>=</m:t>
                    </m:r>
                  </m:oMath>
                </a14:m>
                <a:r>
                  <a:rPr lang="en-GB" sz="2800" dirty="0"/>
                  <a:t> idler </a:t>
                </a:r>
                <a:r>
                  <a:rPr lang="en-GB" sz="2800" dirty="0">
                    <a:sym typeface="Wingdings" panose="05000000000000000000" pitchFamily="2" charset="2"/>
                  </a:rPr>
                  <a:t> </a:t>
                </a:r>
              </a:p>
              <a:p>
                <a:r>
                  <a:rPr lang="en-GB" sz="2800" dirty="0">
                    <a:sym typeface="Wingdings" panose="05000000000000000000" pitchFamily="2" charset="2"/>
                  </a:rPr>
                  <a:t>          </a:t>
                </a:r>
                <a:r>
                  <a:rPr lang="en-GB" sz="2800" b="1" dirty="0">
                    <a:solidFill>
                      <a:srgbClr val="C00000"/>
                    </a:solidFill>
                    <a:sym typeface="Wingdings" panose="05000000000000000000" pitchFamily="2" charset="2"/>
                  </a:rPr>
                  <a:t>Single Mode Squeezed Vacuum</a:t>
                </a:r>
                <a:endParaRPr lang="en-GB" sz="2800" b="1" dirty="0">
                  <a:solidFill>
                    <a:srgbClr val="C00000"/>
                  </a:solidFill>
                </a:endParaRPr>
              </a:p>
              <a:p>
                <a:endParaRPr lang="en-GB" sz="2000" dirty="0"/>
              </a:p>
            </p:txBody>
          </p:sp>
        </mc:Choice>
        <mc:Fallback xmlns="">
          <p:sp>
            <p:nvSpPr>
              <p:cNvPr id="8" name="TextBox 7">
                <a:extLst>
                  <a:ext uri="{FF2B5EF4-FFF2-40B4-BE49-F238E27FC236}">
                    <a16:creationId xmlns:a16="http://schemas.microsoft.com/office/drawing/2014/main" id="{4ADEF028-5A70-AE36-9B1B-9270EAB05102}"/>
                  </a:ext>
                </a:extLst>
              </p:cNvPr>
              <p:cNvSpPr txBox="1">
                <a:spLocks noRot="1" noChangeAspect="1" noMove="1" noResize="1" noEditPoints="1" noAdjustHandles="1" noChangeArrowheads="1" noChangeShapeType="1" noTextEdit="1"/>
              </p:cNvSpPr>
              <p:nvPr/>
            </p:nvSpPr>
            <p:spPr>
              <a:xfrm>
                <a:off x="12251724" y="2594850"/>
                <a:ext cx="5716028" cy="2123658"/>
              </a:xfrm>
              <a:prstGeom prst="rect">
                <a:avLst/>
              </a:prstGeom>
              <a:blipFill>
                <a:blip r:embed="rId7"/>
                <a:stretch>
                  <a:fillRect l="-1921" t="-3736"/>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D4A95ADC-DD59-CCBA-08C8-6C6C44482711}"/>
              </a:ext>
            </a:extLst>
          </p:cNvPr>
          <p:cNvPicPr>
            <a:picLocks noChangeAspect="1"/>
          </p:cNvPicPr>
          <p:nvPr/>
        </p:nvPicPr>
        <p:blipFill>
          <a:blip r:embed="rId8"/>
          <a:stretch>
            <a:fillRect/>
          </a:stretch>
        </p:blipFill>
        <p:spPr>
          <a:xfrm>
            <a:off x="838200" y="1941260"/>
            <a:ext cx="11032524" cy="3430839"/>
          </a:xfrm>
          <a:prstGeom prst="rect">
            <a:avLst/>
          </a:prstGeom>
        </p:spPr>
      </p:pic>
      <p:sp>
        <p:nvSpPr>
          <p:cNvPr id="3" name="TextBox 2">
            <a:extLst>
              <a:ext uri="{FF2B5EF4-FFF2-40B4-BE49-F238E27FC236}">
                <a16:creationId xmlns:a16="http://schemas.microsoft.com/office/drawing/2014/main" id="{79797B65-505B-7D99-894C-DFBD94D068BB}"/>
              </a:ext>
            </a:extLst>
          </p:cNvPr>
          <p:cNvSpPr txBox="1"/>
          <p:nvPr/>
        </p:nvSpPr>
        <p:spPr>
          <a:xfrm>
            <a:off x="3200400" y="549979"/>
            <a:ext cx="9296400" cy="769441"/>
          </a:xfrm>
          <a:prstGeom prst="rect">
            <a:avLst/>
          </a:prstGeom>
          <a:noFill/>
        </p:spPr>
        <p:txBody>
          <a:bodyPr wrap="square">
            <a:spAutoFit/>
          </a:bodyPr>
          <a:lstStyle/>
          <a:p>
            <a:r>
              <a:rPr lang="en-GB" sz="4400" dirty="0">
                <a:solidFill>
                  <a:srgbClr val="000000"/>
                </a:solidFill>
                <a:latin typeface="DM Sans Bold"/>
              </a:rPr>
              <a:t>How to generate Squeezed light ?</a:t>
            </a:r>
          </a:p>
        </p:txBody>
      </p:sp>
    </p:spTree>
    <p:extLst>
      <p:ext uri="{BB962C8B-B14F-4D97-AF65-F5344CB8AC3E}">
        <p14:creationId xmlns:p14="http://schemas.microsoft.com/office/powerpoint/2010/main" val="4278124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21E47-66D1-007A-1CAC-D1F156A2E55F}"/>
            </a:ext>
          </a:extLst>
        </p:cNvPr>
        <p:cNvGrpSpPr/>
        <p:nvPr/>
      </p:nvGrpSpPr>
      <p:grpSpPr>
        <a:xfrm>
          <a:off x="0" y="0"/>
          <a:ext cx="0" cy="0"/>
          <a:chOff x="0" y="0"/>
          <a:chExt cx="0" cy="0"/>
        </a:xfrm>
      </p:grpSpPr>
      <p:sp>
        <p:nvSpPr>
          <p:cNvPr id="102" name="TextBox 101">
            <a:extLst>
              <a:ext uri="{FF2B5EF4-FFF2-40B4-BE49-F238E27FC236}">
                <a16:creationId xmlns:a16="http://schemas.microsoft.com/office/drawing/2014/main" id="{242E5C6B-17A6-27FD-A73B-8143F945D2E0}"/>
              </a:ext>
            </a:extLst>
          </p:cNvPr>
          <p:cNvSpPr txBox="1"/>
          <p:nvPr/>
        </p:nvSpPr>
        <p:spPr>
          <a:xfrm>
            <a:off x="17421609" y="9485787"/>
            <a:ext cx="561591" cy="584775"/>
          </a:xfrm>
          <a:prstGeom prst="rect">
            <a:avLst/>
          </a:prstGeom>
          <a:noFill/>
        </p:spPr>
        <p:txBody>
          <a:bodyPr wrap="square" rtlCol="0">
            <a:spAutoFit/>
          </a:bodyPr>
          <a:lstStyle/>
          <a:p>
            <a:r>
              <a:rPr lang="en-GB" sz="3200" dirty="0"/>
              <a:t>6</a:t>
            </a:r>
          </a:p>
        </p:txBody>
      </p:sp>
      <p:sp>
        <p:nvSpPr>
          <p:cNvPr id="2" name="TextBox 1">
            <a:extLst>
              <a:ext uri="{FF2B5EF4-FFF2-40B4-BE49-F238E27FC236}">
                <a16:creationId xmlns:a16="http://schemas.microsoft.com/office/drawing/2014/main" id="{C8D158FC-564F-1550-A5FD-F9CC9E492D20}"/>
              </a:ext>
            </a:extLst>
          </p:cNvPr>
          <p:cNvSpPr txBox="1"/>
          <p:nvPr/>
        </p:nvSpPr>
        <p:spPr>
          <a:xfrm>
            <a:off x="2133600" y="419100"/>
            <a:ext cx="12954000" cy="769441"/>
          </a:xfrm>
          <a:prstGeom prst="rect">
            <a:avLst/>
          </a:prstGeom>
          <a:noFill/>
        </p:spPr>
        <p:txBody>
          <a:bodyPr wrap="square">
            <a:spAutoFit/>
          </a:bodyPr>
          <a:lstStyle/>
          <a:p>
            <a:r>
              <a:rPr lang="en-GB" sz="4400" dirty="0">
                <a:solidFill>
                  <a:srgbClr val="000000"/>
                </a:solidFill>
                <a:latin typeface="DM Sans Bold"/>
              </a:rPr>
              <a:t>Integrated optical squeezed vacuum sources</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C78BF6D-AD99-2116-BDD3-693CF49EF13E}"/>
                  </a:ext>
                </a:extLst>
              </p:cNvPr>
              <p:cNvSpPr txBox="1"/>
              <p:nvPr/>
            </p:nvSpPr>
            <p:spPr>
              <a:xfrm>
                <a:off x="7811905" y="2503644"/>
                <a:ext cx="1332095"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7200" b="0" i="1" smtClean="0">
                          <a:latin typeface="Cambria Math" panose="02040503050406030204" pitchFamily="18" charset="0"/>
                        </a:rPr>
                        <m:t>𝑉𝑆</m:t>
                      </m:r>
                    </m:oMath>
                  </m:oMathPara>
                </a14:m>
                <a:endParaRPr lang="en-GB" sz="7200" dirty="0"/>
              </a:p>
            </p:txBody>
          </p:sp>
        </mc:Choice>
        <mc:Fallback xmlns="">
          <p:sp>
            <p:nvSpPr>
              <p:cNvPr id="41" name="TextBox 40">
                <a:extLst>
                  <a:ext uri="{FF2B5EF4-FFF2-40B4-BE49-F238E27FC236}">
                    <a16:creationId xmlns:a16="http://schemas.microsoft.com/office/drawing/2014/main" id="{3C78BF6D-AD99-2116-BDD3-693CF49EF13E}"/>
                  </a:ext>
                </a:extLst>
              </p:cNvPr>
              <p:cNvSpPr txBox="1">
                <a:spLocks noRot="1" noChangeAspect="1" noMove="1" noResize="1" noEditPoints="1" noAdjustHandles="1" noChangeArrowheads="1" noChangeShapeType="1" noTextEdit="1"/>
              </p:cNvSpPr>
              <p:nvPr/>
            </p:nvSpPr>
            <p:spPr>
              <a:xfrm>
                <a:off x="7811905" y="2503644"/>
                <a:ext cx="1332095" cy="1107996"/>
              </a:xfrm>
              <a:prstGeom prst="rect">
                <a:avLst/>
              </a:prstGeom>
              <a:blipFill>
                <a:blip r:embed="rId4"/>
                <a:stretch>
                  <a:fillRect/>
                </a:stretch>
              </a:blipFill>
            </p:spPr>
            <p:txBody>
              <a:bodyPr/>
              <a:lstStyle/>
              <a:p>
                <a:r>
                  <a:rPr lang="en-GB">
                    <a:noFill/>
                  </a:rPr>
                  <a:t> </a:t>
                </a:r>
              </a:p>
            </p:txBody>
          </p:sp>
        </mc:Fallback>
      </mc:AlternateContent>
      <p:graphicFrame>
        <p:nvGraphicFramePr>
          <p:cNvPr id="50" name="Table 49">
            <a:extLst>
              <a:ext uri="{FF2B5EF4-FFF2-40B4-BE49-F238E27FC236}">
                <a16:creationId xmlns:a16="http://schemas.microsoft.com/office/drawing/2014/main" id="{8C583A40-4101-6409-F946-D3BFE268183A}"/>
              </a:ext>
            </a:extLst>
          </p:cNvPr>
          <p:cNvGraphicFramePr>
            <a:graphicFrameLocks noGrp="1"/>
          </p:cNvGraphicFramePr>
          <p:nvPr>
            <p:extLst>
              <p:ext uri="{D42A27DB-BD31-4B8C-83A1-F6EECF244321}">
                <p14:modId xmlns:p14="http://schemas.microsoft.com/office/powerpoint/2010/main" val="110808284"/>
              </p:ext>
            </p:extLst>
          </p:nvPr>
        </p:nvGraphicFramePr>
        <p:xfrm>
          <a:off x="643612" y="5600700"/>
          <a:ext cx="16577588" cy="4163674"/>
        </p:xfrm>
        <a:graphic>
          <a:graphicData uri="http://schemas.openxmlformats.org/drawingml/2006/table">
            <a:tbl>
              <a:tblPr firstRow="1" bandRow="1">
                <a:tableStyleId>{073A0DAA-6AF3-43AB-8588-CEC1D06C72B9}</a:tableStyleId>
              </a:tblPr>
              <a:tblGrid>
                <a:gridCol w="3471188">
                  <a:extLst>
                    <a:ext uri="{9D8B030D-6E8A-4147-A177-3AD203B41FA5}">
                      <a16:colId xmlns:a16="http://schemas.microsoft.com/office/drawing/2014/main" val="720743809"/>
                    </a:ext>
                  </a:extLst>
                </a:gridCol>
                <a:gridCol w="6477000">
                  <a:extLst>
                    <a:ext uri="{9D8B030D-6E8A-4147-A177-3AD203B41FA5}">
                      <a16:colId xmlns:a16="http://schemas.microsoft.com/office/drawing/2014/main" val="1381652625"/>
                    </a:ext>
                  </a:extLst>
                </a:gridCol>
                <a:gridCol w="6629400">
                  <a:extLst>
                    <a:ext uri="{9D8B030D-6E8A-4147-A177-3AD203B41FA5}">
                      <a16:colId xmlns:a16="http://schemas.microsoft.com/office/drawing/2014/main" val="2213853340"/>
                    </a:ext>
                  </a:extLst>
                </a:gridCol>
              </a:tblGrid>
              <a:tr h="559831">
                <a:tc>
                  <a:txBody>
                    <a:bodyPr/>
                    <a:lstStyle/>
                    <a:p>
                      <a:pPr algn="l"/>
                      <a:endParaRPr lang="en-GB" sz="2000" dirty="0"/>
                    </a:p>
                  </a:txBody>
                  <a:tcPr anchor="ct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GB" sz="2800" dirty="0"/>
                        <a:t>Integrated source</a:t>
                      </a:r>
                    </a:p>
                  </a:txBody>
                  <a:tcPr anchor="ct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GB" sz="2800" dirty="0"/>
                        <a:t>Bulk source</a:t>
                      </a:r>
                    </a:p>
                  </a:txBody>
                  <a:tcPr anchor="ctr"/>
                </a:tc>
                <a:extLst>
                  <a:ext uri="{0D108BD9-81ED-4DB2-BD59-A6C34878D82A}">
                    <a16:rowId xmlns:a16="http://schemas.microsoft.com/office/drawing/2014/main" val="1181970589"/>
                  </a:ext>
                </a:extLst>
              </a:tr>
              <a:tr h="521177">
                <a:tc>
                  <a:txBody>
                    <a:bodyPr/>
                    <a:lstStyle/>
                    <a:p>
                      <a:pPr algn="l"/>
                      <a:r>
                        <a:rPr lang="en-GB" sz="2000" dirty="0"/>
                        <a:t>Nonlinear medium</a:t>
                      </a:r>
                    </a:p>
                  </a:txBody>
                  <a:tcPr anchor="ctr"/>
                </a:tc>
                <a:tc>
                  <a:txBody>
                    <a:bodyPr/>
                    <a:lstStyle/>
                    <a:p>
                      <a:pPr algn="l"/>
                      <a:r>
                        <a:rPr lang="en-GB" sz="2000" dirty="0"/>
                        <a:t>Thin-film LN ,PPLN waveguides</a:t>
                      </a:r>
                    </a:p>
                  </a:txBody>
                  <a:tcPr anchor="ctr"/>
                </a:tc>
                <a:tc>
                  <a:txBody>
                    <a:bodyPr/>
                    <a:lstStyle/>
                    <a:p>
                      <a:pPr algn="l"/>
                      <a:r>
                        <a:rPr lang="en-GB" sz="2000" dirty="0"/>
                        <a:t>Bulk nonlinear crystals (e.g., PPKTP, PPLN,…)</a:t>
                      </a:r>
                    </a:p>
                  </a:txBody>
                  <a:tcPr anchor="ctr"/>
                </a:tc>
                <a:extLst>
                  <a:ext uri="{0D108BD9-81ED-4DB2-BD59-A6C34878D82A}">
                    <a16:rowId xmlns:a16="http://schemas.microsoft.com/office/drawing/2014/main" val="3939484090"/>
                  </a:ext>
                </a:extLst>
              </a:tr>
              <a:tr h="559831">
                <a:tc>
                  <a:txBody>
                    <a:bodyPr/>
                    <a:lstStyle/>
                    <a:p>
                      <a:pPr algn="l"/>
                      <a:r>
                        <a:rPr lang="en-GB" sz="2000" dirty="0"/>
                        <a:t>Nonlinear interaction strength</a:t>
                      </a:r>
                    </a:p>
                  </a:txBody>
                  <a:tcPr anchor="ctr"/>
                </a:tc>
                <a:tc>
                  <a:txBody>
                    <a:bodyPr/>
                    <a:lstStyle/>
                    <a:p>
                      <a:pPr algn="l"/>
                      <a:r>
                        <a:rPr lang="en-GB" sz="2000" dirty="0"/>
                        <a:t>High (tight optical confinement)</a:t>
                      </a:r>
                    </a:p>
                  </a:txBody>
                  <a:tcPr anchor="ctr"/>
                </a:tc>
                <a:tc>
                  <a:txBody>
                    <a:bodyPr/>
                    <a:lstStyle/>
                    <a:p>
                      <a:pPr algn="l"/>
                      <a:r>
                        <a:rPr lang="en-GB" sz="2000" dirty="0"/>
                        <a:t>Moderate (limited by beam focusing and crystal length) </a:t>
                      </a:r>
                    </a:p>
                  </a:txBody>
                  <a:tcPr anchor="ctr"/>
                </a:tc>
                <a:extLst>
                  <a:ext uri="{0D108BD9-81ED-4DB2-BD59-A6C34878D82A}">
                    <a16:rowId xmlns:a16="http://schemas.microsoft.com/office/drawing/2014/main" val="3294046486"/>
                  </a:ext>
                </a:extLst>
              </a:tr>
              <a:tr h="559831">
                <a:tc>
                  <a:txBody>
                    <a:bodyPr/>
                    <a:lstStyle/>
                    <a:p>
                      <a:pPr marL="0" algn="l" defTabSz="1371600" rtl="0" eaLnBrk="1" latinLnBrk="0" hangingPunct="1"/>
                      <a:r>
                        <a:rPr lang="en-GB" sz="2000" dirty="0"/>
                        <a:t>Optical losses</a:t>
                      </a:r>
                    </a:p>
                  </a:txBody>
                  <a:tcPr anchor="ctr"/>
                </a:tc>
                <a:tc>
                  <a:txBody>
                    <a:bodyPr/>
                    <a:lstStyle/>
                    <a:p>
                      <a:pPr algn="l"/>
                      <a:r>
                        <a:rPr lang="en-GB" sz="2000" dirty="0"/>
                        <a:t>Higher propagation and coupling losses</a:t>
                      </a:r>
                    </a:p>
                  </a:txBody>
                  <a:tcPr anchor="ctr"/>
                </a:tc>
                <a:tc>
                  <a:txBody>
                    <a:bodyPr/>
                    <a:lstStyle/>
                    <a:p>
                      <a:pPr algn="l"/>
                      <a:r>
                        <a:rPr lang="en-GB" sz="2000" dirty="0"/>
                        <a:t>low propagation loss</a:t>
                      </a:r>
                    </a:p>
                  </a:txBody>
                  <a:tcPr anchor="ctr"/>
                </a:tc>
                <a:extLst>
                  <a:ext uri="{0D108BD9-81ED-4DB2-BD59-A6C34878D82A}">
                    <a16:rowId xmlns:a16="http://schemas.microsoft.com/office/drawing/2014/main" val="1157805950"/>
                  </a:ext>
                </a:extLst>
              </a:tr>
              <a:tr h="559831">
                <a:tc>
                  <a:txBody>
                    <a:bodyPr/>
                    <a:lstStyle/>
                    <a:p>
                      <a:pPr marL="0" algn="l" defTabSz="1371600" rtl="0" eaLnBrk="1" latinLnBrk="0" hangingPunct="1"/>
                      <a:r>
                        <a:rPr lang="en-GB" sz="2000" dirty="0"/>
                        <a:t>Squeezing levels</a:t>
                      </a:r>
                    </a:p>
                  </a:txBody>
                  <a:tcPr anchor="ctr"/>
                </a:tc>
                <a:tc>
                  <a:txBody>
                    <a:bodyPr/>
                    <a:lstStyle/>
                    <a:p>
                      <a:pPr algn="l"/>
                      <a:r>
                        <a:rPr lang="en-GB" sz="2000" dirty="0"/>
                        <a:t>Up to~10 dB </a:t>
                      </a:r>
                      <a:r>
                        <a:rPr lang="en-GB" sz="2000" dirty="0">
                          <a:hlinkClick r:id="rId5"/>
                        </a:rPr>
                        <a:t>https://arxiv.org/abs/2511.15082</a:t>
                      </a:r>
                      <a:r>
                        <a:rPr lang="en-GB" sz="2000" dirty="0"/>
                        <a:t> 2016</a:t>
                      </a:r>
                    </a:p>
                  </a:txBody>
                  <a:tcPr anchor="ctr"/>
                </a:tc>
                <a:tc>
                  <a:txBody>
                    <a:bodyPr/>
                    <a:lstStyle/>
                    <a:p>
                      <a:pPr algn="l"/>
                      <a:r>
                        <a:rPr lang="en-GB" sz="2000" dirty="0"/>
                        <a:t>Up to ~15 dB </a:t>
                      </a:r>
                      <a:r>
                        <a:rPr lang="en-GB" sz="2000" dirty="0">
                          <a:hlinkClick r:id="rId6"/>
                        </a:rPr>
                        <a:t>http://dx.doi.org/10.1103/PhysRevLett.117.110801</a:t>
                      </a:r>
                      <a:r>
                        <a:rPr lang="en-GB" sz="2000" dirty="0"/>
                        <a:t> 2025</a:t>
                      </a:r>
                    </a:p>
                  </a:txBody>
                  <a:tcPr anchor="ctr"/>
                </a:tc>
                <a:extLst>
                  <a:ext uri="{0D108BD9-81ED-4DB2-BD59-A6C34878D82A}">
                    <a16:rowId xmlns:a16="http://schemas.microsoft.com/office/drawing/2014/main" val="2451661489"/>
                  </a:ext>
                </a:extLst>
              </a:tr>
              <a:tr h="559831">
                <a:tc>
                  <a:txBody>
                    <a:bodyPr/>
                    <a:lstStyle/>
                    <a:p>
                      <a:pPr marL="0" algn="l" defTabSz="1371600" rtl="0" eaLnBrk="1" latinLnBrk="0" hangingPunct="1"/>
                      <a:r>
                        <a:rPr lang="en-GB" sz="2000" dirty="0"/>
                        <a:t>Bandwidth of squeezing</a:t>
                      </a:r>
                    </a:p>
                  </a:txBody>
                  <a:tcPr anchor="ctr"/>
                </a:tc>
                <a:tc>
                  <a:txBody>
                    <a:bodyPr/>
                    <a:lstStyle/>
                    <a:p>
                      <a:pPr algn="l"/>
                      <a:r>
                        <a:rPr lang="en-GB" sz="2000" dirty="0"/>
                        <a:t>Broad (typically GHz to THz)</a:t>
                      </a:r>
                    </a:p>
                  </a:txBody>
                  <a:tcPr anchor="ctr"/>
                </a:tc>
                <a:tc>
                  <a:txBody>
                    <a:bodyPr/>
                    <a:lstStyle/>
                    <a:p>
                      <a:pPr algn="l"/>
                      <a:r>
                        <a:rPr lang="en-GB" sz="2000" dirty="0"/>
                        <a:t>Tens of MHz; (limited by the cavity bandwidth)</a:t>
                      </a:r>
                    </a:p>
                  </a:txBody>
                  <a:tcPr anchor="ctr"/>
                </a:tc>
                <a:extLst>
                  <a:ext uri="{0D108BD9-81ED-4DB2-BD59-A6C34878D82A}">
                    <a16:rowId xmlns:a16="http://schemas.microsoft.com/office/drawing/2014/main" val="2752454549"/>
                  </a:ext>
                </a:extLst>
              </a:tr>
              <a:tr h="702133">
                <a:tc>
                  <a:txBody>
                    <a:bodyPr/>
                    <a:lstStyle/>
                    <a:p>
                      <a:pPr marL="0" algn="l" defTabSz="1371600" rtl="0" eaLnBrk="1" latinLnBrk="0" hangingPunct="1"/>
                      <a:r>
                        <a:rPr lang="en-GB" sz="2000" dirty="0"/>
                        <a:t>Other properties</a:t>
                      </a:r>
                    </a:p>
                  </a:txBody>
                  <a:tcPr anchor="ctr"/>
                </a:tc>
                <a:tc>
                  <a:txBody>
                    <a:bodyPr/>
                    <a:lstStyle/>
                    <a:p>
                      <a:pPr algn="l"/>
                      <a:r>
                        <a:rPr lang="en-GB" sz="2000" dirty="0"/>
                        <a:t>Compact, High passive stability, hight scalability, </a:t>
                      </a:r>
                    </a:p>
                  </a:txBody>
                  <a:tcPr anchor="ctr"/>
                </a:tc>
                <a:tc>
                  <a:txBody>
                    <a:bodyPr/>
                    <a:lstStyle/>
                    <a:p>
                      <a:pPr algn="l"/>
                      <a:r>
                        <a:rPr lang="en-GB" sz="2000" dirty="0"/>
                        <a:t>Large setup, sensitive to mechanical vibrations, poor scalability</a:t>
                      </a:r>
                    </a:p>
                  </a:txBody>
                  <a:tcPr anchor="ctr"/>
                </a:tc>
                <a:extLst>
                  <a:ext uri="{0D108BD9-81ED-4DB2-BD59-A6C34878D82A}">
                    <a16:rowId xmlns:a16="http://schemas.microsoft.com/office/drawing/2014/main" val="4096660889"/>
                  </a:ext>
                </a:extLst>
              </a:tr>
            </a:tbl>
          </a:graphicData>
        </a:graphic>
      </p:graphicFrame>
      <p:pic>
        <p:nvPicPr>
          <p:cNvPr id="4" name="Graphic 3" descr="A smiling face">
            <a:extLst>
              <a:ext uri="{FF2B5EF4-FFF2-40B4-BE49-F238E27FC236}">
                <a16:creationId xmlns:a16="http://schemas.microsoft.com/office/drawing/2014/main" id="{06DEAA1E-4D7F-A7CB-221F-42876F8395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72600" y="9182100"/>
            <a:ext cx="564629" cy="582274"/>
          </a:xfrm>
          <a:prstGeom prst="rect">
            <a:avLst/>
          </a:prstGeom>
        </p:spPr>
      </p:pic>
      <p:pic>
        <p:nvPicPr>
          <p:cNvPr id="7" name="Graphic 6" descr="A smiling face">
            <a:extLst>
              <a:ext uri="{FF2B5EF4-FFF2-40B4-BE49-F238E27FC236}">
                <a16:creationId xmlns:a16="http://schemas.microsoft.com/office/drawing/2014/main" id="{D5D5DC74-81CD-A2FB-D14A-6613CF197A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72600" y="8510136"/>
            <a:ext cx="564629" cy="582274"/>
          </a:xfrm>
          <a:prstGeom prst="rect">
            <a:avLst/>
          </a:prstGeom>
        </p:spPr>
      </p:pic>
      <p:pic>
        <p:nvPicPr>
          <p:cNvPr id="8" name="Graphic 7" descr="A smiling face">
            <a:extLst>
              <a:ext uri="{FF2B5EF4-FFF2-40B4-BE49-F238E27FC236}">
                <a16:creationId xmlns:a16="http://schemas.microsoft.com/office/drawing/2014/main" id="{2DE7108B-8AFE-69EC-B950-8AB8113CD8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72600" y="6642195"/>
            <a:ext cx="564629" cy="582274"/>
          </a:xfrm>
          <a:prstGeom prst="rect">
            <a:avLst/>
          </a:prstGeom>
        </p:spPr>
      </p:pic>
      <p:pic>
        <p:nvPicPr>
          <p:cNvPr id="9" name="Graphic 8" descr="A smiling face">
            <a:extLst>
              <a:ext uri="{FF2B5EF4-FFF2-40B4-BE49-F238E27FC236}">
                <a16:creationId xmlns:a16="http://schemas.microsoft.com/office/drawing/2014/main" id="{EFDD77FE-129D-6E23-7AA3-12A6BB51AD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04171" y="7881868"/>
            <a:ext cx="564629" cy="582274"/>
          </a:xfrm>
          <a:prstGeom prst="rect">
            <a:avLst/>
          </a:prstGeom>
        </p:spPr>
      </p:pic>
      <p:pic>
        <p:nvPicPr>
          <p:cNvPr id="10" name="Graphic 9" descr="A smiling face">
            <a:extLst>
              <a:ext uri="{FF2B5EF4-FFF2-40B4-BE49-F238E27FC236}">
                <a16:creationId xmlns:a16="http://schemas.microsoft.com/office/drawing/2014/main" id="{B9153CA6-0F09-A5E9-5ABF-74F6C19D04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504170" y="7233072"/>
            <a:ext cx="564629" cy="582274"/>
          </a:xfrm>
          <a:prstGeom prst="rect">
            <a:avLst/>
          </a:prstGeom>
        </p:spPr>
      </p:pic>
      <p:pic>
        <p:nvPicPr>
          <p:cNvPr id="3" name="Picture 2">
            <a:extLst>
              <a:ext uri="{FF2B5EF4-FFF2-40B4-BE49-F238E27FC236}">
                <a16:creationId xmlns:a16="http://schemas.microsoft.com/office/drawing/2014/main" id="{C3594B02-EC80-E832-5F89-44DB3F1FDBDD}"/>
              </a:ext>
            </a:extLst>
          </p:cNvPr>
          <p:cNvPicPr>
            <a:picLocks noChangeAspect="1"/>
          </p:cNvPicPr>
          <p:nvPr/>
        </p:nvPicPr>
        <p:blipFill>
          <a:blip r:embed="rId9"/>
          <a:stretch>
            <a:fillRect/>
          </a:stretch>
        </p:blipFill>
        <p:spPr>
          <a:xfrm>
            <a:off x="10240210" y="1877161"/>
            <a:ext cx="6063688" cy="3141740"/>
          </a:xfrm>
          <a:prstGeom prst="rect">
            <a:avLst/>
          </a:prstGeom>
        </p:spPr>
      </p:pic>
      <p:sp>
        <p:nvSpPr>
          <p:cNvPr id="5" name="TextBox 4">
            <a:extLst>
              <a:ext uri="{FF2B5EF4-FFF2-40B4-BE49-F238E27FC236}">
                <a16:creationId xmlns:a16="http://schemas.microsoft.com/office/drawing/2014/main" id="{3CE7919B-C190-43A8-6B7D-92CA593DEB30}"/>
              </a:ext>
            </a:extLst>
          </p:cNvPr>
          <p:cNvSpPr txBox="1"/>
          <p:nvPr/>
        </p:nvSpPr>
        <p:spPr>
          <a:xfrm>
            <a:off x="9937229" y="1301583"/>
            <a:ext cx="6268045" cy="584775"/>
          </a:xfrm>
          <a:prstGeom prst="rect">
            <a:avLst/>
          </a:prstGeom>
          <a:noFill/>
        </p:spPr>
        <p:txBody>
          <a:bodyPr wrap="square">
            <a:spAutoFit/>
          </a:bodyPr>
          <a:lstStyle/>
          <a:p>
            <a:r>
              <a:rPr lang="en-GB" sz="3200" dirty="0"/>
              <a:t>Optical parametric oscillator (OPO)</a:t>
            </a:r>
          </a:p>
        </p:txBody>
      </p:sp>
      <p:sp>
        <p:nvSpPr>
          <p:cNvPr id="6" name="TextBox 5">
            <a:extLst>
              <a:ext uri="{FF2B5EF4-FFF2-40B4-BE49-F238E27FC236}">
                <a16:creationId xmlns:a16="http://schemas.microsoft.com/office/drawing/2014/main" id="{052830A3-3231-F0C9-B9E3-A94B43115153}"/>
              </a:ext>
            </a:extLst>
          </p:cNvPr>
          <p:cNvSpPr txBox="1"/>
          <p:nvPr/>
        </p:nvSpPr>
        <p:spPr>
          <a:xfrm>
            <a:off x="975682" y="1503895"/>
            <a:ext cx="6268045" cy="584775"/>
          </a:xfrm>
          <a:prstGeom prst="rect">
            <a:avLst/>
          </a:prstGeom>
          <a:noFill/>
        </p:spPr>
        <p:txBody>
          <a:bodyPr wrap="square">
            <a:spAutoFit/>
          </a:bodyPr>
          <a:lstStyle/>
          <a:p>
            <a:r>
              <a:rPr lang="en-GB" sz="3200" dirty="0"/>
              <a:t>Integrated source (Single pass PDC )</a:t>
            </a:r>
          </a:p>
        </p:txBody>
      </p:sp>
      <p:pic>
        <p:nvPicPr>
          <p:cNvPr id="11" name="Picture 10">
            <a:extLst>
              <a:ext uri="{FF2B5EF4-FFF2-40B4-BE49-F238E27FC236}">
                <a16:creationId xmlns:a16="http://schemas.microsoft.com/office/drawing/2014/main" id="{768432E4-DCD4-E4DE-63EC-1176449A2245}"/>
              </a:ext>
            </a:extLst>
          </p:cNvPr>
          <p:cNvPicPr>
            <a:picLocks noChangeAspect="1"/>
          </p:cNvPicPr>
          <p:nvPr/>
        </p:nvPicPr>
        <p:blipFill>
          <a:blip r:embed="rId10"/>
          <a:stretch>
            <a:fillRect/>
          </a:stretch>
        </p:blipFill>
        <p:spPr>
          <a:xfrm>
            <a:off x="1447800" y="2399618"/>
            <a:ext cx="6063688" cy="1555965"/>
          </a:xfrm>
          <a:prstGeom prst="rect">
            <a:avLst/>
          </a:prstGeom>
        </p:spPr>
      </p:pic>
    </p:spTree>
    <p:extLst>
      <p:ext uri="{BB962C8B-B14F-4D97-AF65-F5344CB8AC3E}">
        <p14:creationId xmlns:p14="http://schemas.microsoft.com/office/powerpoint/2010/main" val="1396696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7EE14-3DE2-A617-2840-2C5AF90343C5}"/>
            </a:ext>
          </a:extLst>
        </p:cNvPr>
        <p:cNvGrpSpPr/>
        <p:nvPr/>
      </p:nvGrpSpPr>
      <p:grpSpPr>
        <a:xfrm>
          <a:off x="0" y="0"/>
          <a:ext cx="0" cy="0"/>
          <a:chOff x="0" y="0"/>
          <a:chExt cx="0" cy="0"/>
        </a:xfrm>
      </p:grpSpPr>
      <p:sp>
        <p:nvSpPr>
          <p:cNvPr id="102" name="TextBox 101">
            <a:extLst>
              <a:ext uri="{FF2B5EF4-FFF2-40B4-BE49-F238E27FC236}">
                <a16:creationId xmlns:a16="http://schemas.microsoft.com/office/drawing/2014/main" id="{42D9F2C1-BA3C-D154-73B6-E20A81ED06EE}"/>
              </a:ext>
            </a:extLst>
          </p:cNvPr>
          <p:cNvSpPr txBox="1"/>
          <p:nvPr/>
        </p:nvSpPr>
        <p:spPr>
          <a:xfrm>
            <a:off x="17421609" y="9485787"/>
            <a:ext cx="679357" cy="584775"/>
          </a:xfrm>
          <a:prstGeom prst="rect">
            <a:avLst/>
          </a:prstGeom>
          <a:noFill/>
        </p:spPr>
        <p:txBody>
          <a:bodyPr wrap="square" rtlCol="0">
            <a:spAutoFit/>
          </a:bodyPr>
          <a:lstStyle/>
          <a:p>
            <a:r>
              <a:rPr lang="en-GB" sz="3200" dirty="0"/>
              <a:t>7</a:t>
            </a:r>
          </a:p>
        </p:txBody>
      </p:sp>
      <p:sp>
        <p:nvSpPr>
          <p:cNvPr id="2" name="TextBox 1">
            <a:extLst>
              <a:ext uri="{FF2B5EF4-FFF2-40B4-BE49-F238E27FC236}">
                <a16:creationId xmlns:a16="http://schemas.microsoft.com/office/drawing/2014/main" id="{FE0DBC73-3D3F-5475-3E19-3CC6102B9377}"/>
              </a:ext>
            </a:extLst>
          </p:cNvPr>
          <p:cNvSpPr txBox="1"/>
          <p:nvPr/>
        </p:nvSpPr>
        <p:spPr>
          <a:xfrm>
            <a:off x="3200400" y="549979"/>
            <a:ext cx="9067801" cy="769441"/>
          </a:xfrm>
          <a:prstGeom prst="rect">
            <a:avLst/>
          </a:prstGeom>
          <a:noFill/>
        </p:spPr>
        <p:txBody>
          <a:bodyPr wrap="square">
            <a:spAutoFit/>
          </a:bodyPr>
          <a:lstStyle/>
          <a:p>
            <a:pPr lvl="0" algn="ctr">
              <a:spcBef>
                <a:spcPct val="0"/>
              </a:spcBef>
            </a:pPr>
            <a:r>
              <a:rPr lang="en-GB" sz="4400" dirty="0">
                <a:solidFill>
                  <a:srgbClr val="000000"/>
                </a:solidFill>
                <a:latin typeface="DM Sans Bold"/>
              </a:rPr>
              <a:t>Squeezing experiment @ UNITN</a:t>
            </a:r>
          </a:p>
        </p:txBody>
      </p:sp>
      <p:sp>
        <p:nvSpPr>
          <p:cNvPr id="24" name="Oval 23">
            <a:extLst>
              <a:ext uri="{FF2B5EF4-FFF2-40B4-BE49-F238E27FC236}">
                <a16:creationId xmlns:a16="http://schemas.microsoft.com/office/drawing/2014/main" id="{BF6193E9-BB84-7867-85C5-1774BC83F722}"/>
              </a:ext>
            </a:extLst>
          </p:cNvPr>
          <p:cNvSpPr/>
          <p:nvPr/>
        </p:nvSpPr>
        <p:spPr>
          <a:xfrm>
            <a:off x="5820455" y="8677304"/>
            <a:ext cx="152400" cy="303614"/>
          </a:xfrm>
          <a:prstGeom prst="ellipse">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596F73DA-A8D7-04E8-CB70-8646B7626A2C}"/>
              </a:ext>
            </a:extLst>
          </p:cNvPr>
          <p:cNvSpPr txBox="1"/>
          <p:nvPr/>
        </p:nvSpPr>
        <p:spPr>
          <a:xfrm>
            <a:off x="5038962" y="7800437"/>
            <a:ext cx="1867786" cy="461665"/>
          </a:xfrm>
          <a:prstGeom prst="rect">
            <a:avLst/>
          </a:prstGeom>
          <a:noFill/>
        </p:spPr>
        <p:txBody>
          <a:bodyPr wrap="square">
            <a:spAutoFit/>
          </a:bodyPr>
          <a:lstStyle/>
          <a:p>
            <a:r>
              <a:rPr lang="en-GB" sz="2400" dirty="0">
                <a:solidFill>
                  <a:schemeClr val="bg1"/>
                </a:solidFill>
              </a:rPr>
              <a:t>Waveguides</a:t>
            </a:r>
          </a:p>
        </p:txBody>
      </p:sp>
      <p:cxnSp>
        <p:nvCxnSpPr>
          <p:cNvPr id="31" name="Straight Arrow Connector 30">
            <a:extLst>
              <a:ext uri="{FF2B5EF4-FFF2-40B4-BE49-F238E27FC236}">
                <a16:creationId xmlns:a16="http://schemas.microsoft.com/office/drawing/2014/main" id="{59E82005-F014-7365-1141-8AB0831CEDE5}"/>
              </a:ext>
            </a:extLst>
          </p:cNvPr>
          <p:cNvCxnSpPr>
            <a:cxnSpLocks/>
            <a:stCxn id="29" idx="2"/>
          </p:cNvCxnSpPr>
          <p:nvPr/>
        </p:nvCxnSpPr>
        <p:spPr>
          <a:xfrm flipH="1">
            <a:off x="5887282" y="8262102"/>
            <a:ext cx="85573" cy="542524"/>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2451C0B-B47C-6CC0-C092-0630D62795D7}"/>
              </a:ext>
            </a:extLst>
          </p:cNvPr>
          <p:cNvCxnSpPr>
            <a:cxnSpLocks/>
          </p:cNvCxnSpPr>
          <p:nvPr/>
        </p:nvCxnSpPr>
        <p:spPr>
          <a:xfrm>
            <a:off x="5982228" y="8274641"/>
            <a:ext cx="1561572" cy="67885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30" name="Picture 129">
            <a:extLst>
              <a:ext uri="{FF2B5EF4-FFF2-40B4-BE49-F238E27FC236}">
                <a16:creationId xmlns:a16="http://schemas.microsoft.com/office/drawing/2014/main" id="{8B169C12-7FF1-145D-118C-65B8C2289C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307" y="1407459"/>
            <a:ext cx="12356196" cy="7773918"/>
          </a:xfrm>
          <a:prstGeom prst="rect">
            <a:avLst/>
          </a:prstGeom>
        </p:spPr>
      </p:pic>
      <p:sp>
        <p:nvSpPr>
          <p:cNvPr id="4" name="TextBox 3">
            <a:extLst>
              <a:ext uri="{FF2B5EF4-FFF2-40B4-BE49-F238E27FC236}">
                <a16:creationId xmlns:a16="http://schemas.microsoft.com/office/drawing/2014/main" id="{BC483D85-A8B4-B6C9-4CF4-FEB904837D75}"/>
              </a:ext>
            </a:extLst>
          </p:cNvPr>
          <p:cNvSpPr txBox="1"/>
          <p:nvPr/>
        </p:nvSpPr>
        <p:spPr>
          <a:xfrm>
            <a:off x="8847518" y="8854845"/>
            <a:ext cx="3995904" cy="1261884"/>
          </a:xfrm>
          <a:prstGeom prst="rect">
            <a:avLst/>
          </a:prstGeom>
          <a:noFill/>
        </p:spPr>
        <p:txBody>
          <a:bodyPr wrap="square">
            <a:spAutoFit/>
          </a:bodyPr>
          <a:lstStyle/>
          <a:p>
            <a:r>
              <a:rPr lang="en-GB" sz="2400" dirty="0"/>
              <a:t>Pump (775 nm)</a:t>
            </a:r>
          </a:p>
          <a:p>
            <a:r>
              <a:rPr lang="en-GB" sz="2400" dirty="0"/>
              <a:t>Local oscillator (1550 nm)</a:t>
            </a:r>
          </a:p>
          <a:p>
            <a:r>
              <a:rPr lang="en-GB" sz="2400" dirty="0"/>
              <a:t>Squeezed vacuum (1550 nm</a:t>
            </a:r>
            <a:r>
              <a:rPr lang="en-GB" sz="2800" dirty="0"/>
              <a:t>)</a:t>
            </a:r>
          </a:p>
        </p:txBody>
      </p:sp>
      <p:cxnSp>
        <p:nvCxnSpPr>
          <p:cNvPr id="6" name="Straight Arrow Connector 5">
            <a:extLst>
              <a:ext uri="{FF2B5EF4-FFF2-40B4-BE49-F238E27FC236}">
                <a16:creationId xmlns:a16="http://schemas.microsoft.com/office/drawing/2014/main" id="{D932322A-DE8F-1464-786A-A6593EF988B6}"/>
              </a:ext>
            </a:extLst>
          </p:cNvPr>
          <p:cNvCxnSpPr/>
          <p:nvPr/>
        </p:nvCxnSpPr>
        <p:spPr>
          <a:xfrm>
            <a:off x="7239000" y="9486900"/>
            <a:ext cx="1447800" cy="0"/>
          </a:xfrm>
          <a:prstGeom prst="straightConnector1">
            <a:avLst/>
          </a:prstGeom>
          <a:ln w="571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C373CF4-677F-EA13-A20D-235DF32E1CD8}"/>
              </a:ext>
            </a:extLst>
          </p:cNvPr>
          <p:cNvCxnSpPr/>
          <p:nvPr/>
        </p:nvCxnSpPr>
        <p:spPr>
          <a:xfrm>
            <a:off x="7239000" y="9105900"/>
            <a:ext cx="1447800" cy="0"/>
          </a:xfrm>
          <a:prstGeom prst="straightConnector1">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5DD70DE-3919-9F54-76A7-6B31B23E4C63}"/>
              </a:ext>
            </a:extLst>
          </p:cNvPr>
          <p:cNvPicPr>
            <a:picLocks noChangeAspect="1"/>
          </p:cNvPicPr>
          <p:nvPr/>
        </p:nvPicPr>
        <p:blipFill>
          <a:blip r:embed="rId4"/>
          <a:stretch>
            <a:fillRect/>
          </a:stretch>
        </p:blipFill>
        <p:spPr>
          <a:xfrm>
            <a:off x="228600" y="2078848"/>
            <a:ext cx="4419600" cy="1330966"/>
          </a:xfrm>
          <a:prstGeom prst="rect">
            <a:avLst/>
          </a:prstGeom>
        </p:spPr>
      </p:pic>
      <p:pic>
        <p:nvPicPr>
          <p:cNvPr id="5" name="Picture 4">
            <a:extLst>
              <a:ext uri="{FF2B5EF4-FFF2-40B4-BE49-F238E27FC236}">
                <a16:creationId xmlns:a16="http://schemas.microsoft.com/office/drawing/2014/main" id="{C1774AB0-C160-EBFA-F0E7-2AB658DD3309}"/>
              </a:ext>
            </a:extLst>
          </p:cNvPr>
          <p:cNvPicPr>
            <a:picLocks noChangeAspect="1"/>
          </p:cNvPicPr>
          <p:nvPr/>
        </p:nvPicPr>
        <p:blipFill>
          <a:blip r:embed="rId5"/>
          <a:stretch>
            <a:fillRect/>
          </a:stretch>
        </p:blipFill>
        <p:spPr>
          <a:xfrm>
            <a:off x="887689" y="7064342"/>
            <a:ext cx="3590421" cy="1772834"/>
          </a:xfrm>
          <a:prstGeom prst="rect">
            <a:avLst/>
          </a:prstGeom>
        </p:spPr>
      </p:pic>
      <p:pic>
        <p:nvPicPr>
          <p:cNvPr id="8" name="Picture 2">
            <a:extLst>
              <a:ext uri="{FF2B5EF4-FFF2-40B4-BE49-F238E27FC236}">
                <a16:creationId xmlns:a16="http://schemas.microsoft.com/office/drawing/2014/main" id="{D8003230-C007-C610-77CC-99D022192D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950974"/>
            <a:ext cx="3962400" cy="23996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9">
            <a:extLst>
              <a:ext uri="{FF2B5EF4-FFF2-40B4-BE49-F238E27FC236}">
                <a16:creationId xmlns:a16="http://schemas.microsoft.com/office/drawing/2014/main" id="{1926F984-38C8-4EB9-638D-1F8AE7780439}"/>
              </a:ext>
            </a:extLst>
          </p:cNvPr>
          <p:cNvSpPr txBox="1"/>
          <p:nvPr/>
        </p:nvSpPr>
        <p:spPr>
          <a:xfrm>
            <a:off x="492364" y="9027488"/>
            <a:ext cx="4443504" cy="307777"/>
          </a:xfrm>
          <a:prstGeom prst="rect">
            <a:avLst/>
          </a:prstGeom>
        </p:spPr>
        <p:txBody>
          <a:bodyPr wrap="square" lIns="0" tIns="0" rIns="0" bIns="0" rtlCol="0" anchor="t">
            <a:spAutoFit/>
          </a:bodyPr>
          <a:lstStyle/>
          <a:p>
            <a:pPr algn="ctr"/>
            <a:r>
              <a:rPr lang="en-US" sz="2000" dirty="0">
                <a:sym typeface="DM Sans Bold"/>
              </a:rPr>
              <a:t>Integrated Quantum Photonic Laboratory</a:t>
            </a:r>
          </a:p>
        </p:txBody>
      </p:sp>
      <p:cxnSp>
        <p:nvCxnSpPr>
          <p:cNvPr id="10" name="Straight Arrow Connector 9">
            <a:extLst>
              <a:ext uri="{FF2B5EF4-FFF2-40B4-BE49-F238E27FC236}">
                <a16:creationId xmlns:a16="http://schemas.microsoft.com/office/drawing/2014/main" id="{24320F03-81FA-8B53-728C-C46C10F5520F}"/>
              </a:ext>
            </a:extLst>
          </p:cNvPr>
          <p:cNvCxnSpPr/>
          <p:nvPr/>
        </p:nvCxnSpPr>
        <p:spPr>
          <a:xfrm>
            <a:off x="7239000" y="9867900"/>
            <a:ext cx="1447800" cy="0"/>
          </a:xfrm>
          <a:prstGeom prst="straightConnector1">
            <a:avLst/>
          </a:prstGeom>
          <a:ln w="57150">
            <a:solidFill>
              <a:srgbClr val="C0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677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7C6F0-EE84-C19D-0AED-06AA57D1E5DB}"/>
            </a:ext>
          </a:extLst>
        </p:cNvPr>
        <p:cNvGrpSpPr/>
        <p:nvPr/>
      </p:nvGrpSpPr>
      <p:grpSpPr>
        <a:xfrm>
          <a:off x="0" y="0"/>
          <a:ext cx="0" cy="0"/>
          <a:chOff x="0" y="0"/>
          <a:chExt cx="0" cy="0"/>
        </a:xfrm>
      </p:grpSpPr>
      <p:sp>
        <p:nvSpPr>
          <p:cNvPr id="102" name="TextBox 101">
            <a:extLst>
              <a:ext uri="{FF2B5EF4-FFF2-40B4-BE49-F238E27FC236}">
                <a16:creationId xmlns:a16="http://schemas.microsoft.com/office/drawing/2014/main" id="{FC17D8BD-6209-9FB6-E8FA-DC1CB53D21DC}"/>
              </a:ext>
            </a:extLst>
          </p:cNvPr>
          <p:cNvSpPr txBox="1"/>
          <p:nvPr/>
        </p:nvSpPr>
        <p:spPr>
          <a:xfrm>
            <a:off x="17421609" y="9485787"/>
            <a:ext cx="679357" cy="584775"/>
          </a:xfrm>
          <a:prstGeom prst="rect">
            <a:avLst/>
          </a:prstGeom>
          <a:noFill/>
        </p:spPr>
        <p:txBody>
          <a:bodyPr wrap="square" rtlCol="0">
            <a:spAutoFit/>
          </a:bodyPr>
          <a:lstStyle/>
          <a:p>
            <a:r>
              <a:rPr lang="en-GB" sz="3200" dirty="0"/>
              <a:t>8</a:t>
            </a:r>
          </a:p>
        </p:txBody>
      </p:sp>
      <p:pic>
        <p:nvPicPr>
          <p:cNvPr id="3" name="Picture 2">
            <a:extLst>
              <a:ext uri="{FF2B5EF4-FFF2-40B4-BE49-F238E27FC236}">
                <a16:creationId xmlns:a16="http://schemas.microsoft.com/office/drawing/2014/main" id="{F7A7099A-9522-C597-84B3-9B870A380BB3}"/>
              </a:ext>
            </a:extLst>
          </p:cNvPr>
          <p:cNvPicPr>
            <a:picLocks noChangeAspect="1"/>
          </p:cNvPicPr>
          <p:nvPr/>
        </p:nvPicPr>
        <p:blipFill>
          <a:blip r:embed="rId3"/>
          <a:stretch>
            <a:fillRect/>
          </a:stretch>
        </p:blipFill>
        <p:spPr>
          <a:xfrm>
            <a:off x="1474942" y="1079985"/>
            <a:ext cx="3949852" cy="1344408"/>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0A06FCD-395C-6509-AED6-15DE82F773D3}"/>
                  </a:ext>
                </a:extLst>
              </p:cNvPr>
              <p:cNvSpPr txBox="1"/>
              <p:nvPr/>
            </p:nvSpPr>
            <p:spPr>
              <a:xfrm>
                <a:off x="11811000" y="2396651"/>
                <a:ext cx="5486400" cy="2062103"/>
              </a:xfrm>
              <a:prstGeom prst="rect">
                <a:avLst/>
              </a:prstGeom>
              <a:noFill/>
            </p:spPr>
            <p:txBody>
              <a:bodyPr wrap="square">
                <a:spAutoFit/>
              </a:bodyPr>
              <a:lstStyle/>
              <a:p>
                <a:r>
                  <a:rPr lang="en-GB" sz="3200" dirty="0"/>
                  <a:t>Diced ridge waveguides in </a:t>
                </a:r>
                <a14:m>
                  <m:oMath xmlns:m="http://schemas.openxmlformats.org/officeDocument/2006/math">
                    <m:sSub>
                      <m:sSubPr>
                        <m:ctrlPr>
                          <a:rPr lang="en-GB" sz="3200" i="1" smtClean="0">
                            <a:latin typeface="Cambria Math" panose="02040503050406030204" pitchFamily="18" charset="0"/>
                          </a:rPr>
                        </m:ctrlPr>
                      </m:sSubPr>
                      <m:e>
                        <m:r>
                          <m:rPr>
                            <m:nor/>
                          </m:rPr>
                          <a:rPr lang="en-GB" sz="3200" dirty="0"/>
                          <m:t>MgO</m:t>
                        </m:r>
                        <m:r>
                          <m:rPr>
                            <m:nor/>
                          </m:rPr>
                          <a:rPr lang="en-GB" sz="3200" dirty="0"/>
                          <m:t>−</m:t>
                        </m:r>
                        <m:r>
                          <m:rPr>
                            <m:nor/>
                          </m:rPr>
                          <a:rPr lang="en-GB" sz="3200" dirty="0"/>
                          <m:t>LiNbO</m:t>
                        </m:r>
                      </m:e>
                      <m:sub>
                        <m:r>
                          <a:rPr lang="en-GB" sz="3200" b="0" i="1" smtClean="0">
                            <a:latin typeface="Cambria Math" panose="02040503050406030204" pitchFamily="18" charset="0"/>
                          </a:rPr>
                          <m:t>3</m:t>
                        </m:r>
                      </m:sub>
                    </m:sSub>
                  </m:oMath>
                </a14:m>
                <a:r>
                  <a:rPr lang="en-GB" sz="3200" dirty="0"/>
                  <a:t>: (PPLN)</a:t>
                </a:r>
              </a:p>
              <a:p>
                <a:pPr marL="457200" indent="-457200">
                  <a:buFont typeface="Wingdings" panose="05000000000000000000" pitchFamily="2" charset="2"/>
                  <a:buChar char="Ø"/>
                </a:pPr>
                <a:r>
                  <a:rPr lang="en-GB" sz="3200" dirty="0"/>
                  <a:t>High optical confinement</a:t>
                </a:r>
              </a:p>
              <a:p>
                <a:pPr marL="457200" indent="-457200">
                  <a:buFont typeface="Wingdings" panose="05000000000000000000" pitchFamily="2" charset="2"/>
                  <a:buChar char="Ø"/>
                </a:pPr>
                <a:r>
                  <a:rPr lang="en-GB" sz="3200" dirty="0"/>
                  <a:t>Low optical losses</a:t>
                </a:r>
              </a:p>
            </p:txBody>
          </p:sp>
        </mc:Choice>
        <mc:Fallback xmlns="">
          <p:sp>
            <p:nvSpPr>
              <p:cNvPr id="14" name="TextBox 13">
                <a:extLst>
                  <a:ext uri="{FF2B5EF4-FFF2-40B4-BE49-F238E27FC236}">
                    <a16:creationId xmlns:a16="http://schemas.microsoft.com/office/drawing/2014/main" id="{10A06FCD-395C-6509-AED6-15DE82F773D3}"/>
                  </a:ext>
                </a:extLst>
              </p:cNvPr>
              <p:cNvSpPr txBox="1">
                <a:spLocks noRot="1" noChangeAspect="1" noMove="1" noResize="1" noEditPoints="1" noAdjustHandles="1" noChangeArrowheads="1" noChangeShapeType="1" noTextEdit="1"/>
              </p:cNvSpPr>
              <p:nvPr/>
            </p:nvSpPr>
            <p:spPr>
              <a:xfrm>
                <a:off x="11811000" y="2396651"/>
                <a:ext cx="5486400" cy="2062103"/>
              </a:xfrm>
              <a:prstGeom prst="rect">
                <a:avLst/>
              </a:prstGeom>
              <a:blipFill>
                <a:blip r:embed="rId4"/>
                <a:stretch>
                  <a:fillRect l="-2889" t="-3846" b="-8876"/>
                </a:stretch>
              </a:blipFill>
            </p:spPr>
            <p:txBody>
              <a:bodyPr/>
              <a:lstStyle/>
              <a:p>
                <a:r>
                  <a:rPr lang="en-GB">
                    <a:noFill/>
                  </a:rPr>
                  <a:t> </a:t>
                </a:r>
              </a:p>
            </p:txBody>
          </p:sp>
        </mc:Fallback>
      </mc:AlternateContent>
      <p:sp>
        <p:nvSpPr>
          <p:cNvPr id="2" name="TextBox 1">
            <a:extLst>
              <a:ext uri="{FF2B5EF4-FFF2-40B4-BE49-F238E27FC236}">
                <a16:creationId xmlns:a16="http://schemas.microsoft.com/office/drawing/2014/main" id="{22241D28-EF4D-DB66-1ED3-69157EF94BA6}"/>
              </a:ext>
            </a:extLst>
          </p:cNvPr>
          <p:cNvSpPr txBox="1"/>
          <p:nvPr/>
        </p:nvSpPr>
        <p:spPr>
          <a:xfrm>
            <a:off x="3200400" y="549979"/>
            <a:ext cx="9067801" cy="769441"/>
          </a:xfrm>
          <a:prstGeom prst="rect">
            <a:avLst/>
          </a:prstGeom>
          <a:noFill/>
        </p:spPr>
        <p:txBody>
          <a:bodyPr wrap="square">
            <a:spAutoFit/>
          </a:bodyPr>
          <a:lstStyle/>
          <a:p>
            <a:pPr lvl="0" algn="ctr">
              <a:spcBef>
                <a:spcPct val="0"/>
              </a:spcBef>
            </a:pPr>
            <a:r>
              <a:rPr lang="en-GB" sz="4400" dirty="0">
                <a:solidFill>
                  <a:srgbClr val="000000"/>
                </a:solidFill>
                <a:latin typeface="DM Sans Bold"/>
              </a:rPr>
              <a:t>Squeezing source</a:t>
            </a:r>
          </a:p>
        </p:txBody>
      </p:sp>
      <p:pic>
        <p:nvPicPr>
          <p:cNvPr id="21" name="Picture 20">
            <a:extLst>
              <a:ext uri="{FF2B5EF4-FFF2-40B4-BE49-F238E27FC236}">
                <a16:creationId xmlns:a16="http://schemas.microsoft.com/office/drawing/2014/main" id="{517D8950-938A-3053-C100-F3A6B3811E0A}"/>
              </a:ext>
            </a:extLst>
          </p:cNvPr>
          <p:cNvPicPr>
            <a:picLocks noChangeAspect="1"/>
          </p:cNvPicPr>
          <p:nvPr/>
        </p:nvPicPr>
        <p:blipFill>
          <a:blip r:embed="rId5"/>
          <a:stretch>
            <a:fillRect/>
          </a:stretch>
        </p:blipFill>
        <p:spPr>
          <a:xfrm>
            <a:off x="1184737" y="2413969"/>
            <a:ext cx="4530263" cy="3042686"/>
          </a:xfrm>
          <a:prstGeom prst="rect">
            <a:avLst/>
          </a:prstGeom>
        </p:spPr>
      </p:pic>
      <p:pic>
        <p:nvPicPr>
          <p:cNvPr id="55" name="Picture 54">
            <a:extLst>
              <a:ext uri="{FF2B5EF4-FFF2-40B4-BE49-F238E27FC236}">
                <a16:creationId xmlns:a16="http://schemas.microsoft.com/office/drawing/2014/main" id="{14D2D7C5-5C7C-13C7-BF1F-CB26ACE6A14A}"/>
              </a:ext>
            </a:extLst>
          </p:cNvPr>
          <p:cNvPicPr>
            <a:picLocks noChangeAspect="1"/>
          </p:cNvPicPr>
          <p:nvPr/>
        </p:nvPicPr>
        <p:blipFill>
          <a:blip r:embed="rId6"/>
          <a:stretch>
            <a:fillRect/>
          </a:stretch>
        </p:blipFill>
        <p:spPr>
          <a:xfrm>
            <a:off x="1640071" y="5502979"/>
            <a:ext cx="6766869" cy="4060121"/>
          </a:xfrm>
          <a:prstGeom prst="rect">
            <a:avLst/>
          </a:prstGeom>
        </p:spPr>
      </p:pic>
      <p:pic>
        <p:nvPicPr>
          <p:cNvPr id="58" name="Picture 57">
            <a:extLst>
              <a:ext uri="{FF2B5EF4-FFF2-40B4-BE49-F238E27FC236}">
                <a16:creationId xmlns:a16="http://schemas.microsoft.com/office/drawing/2014/main" id="{18DB2CD7-C3DC-CD65-5670-F24D97A1E270}"/>
              </a:ext>
            </a:extLst>
          </p:cNvPr>
          <p:cNvPicPr>
            <a:picLocks noChangeAspect="1"/>
          </p:cNvPicPr>
          <p:nvPr/>
        </p:nvPicPr>
        <p:blipFill>
          <a:blip r:embed="rId7"/>
          <a:stretch>
            <a:fillRect/>
          </a:stretch>
        </p:blipFill>
        <p:spPr>
          <a:xfrm>
            <a:off x="8650073" y="5456655"/>
            <a:ext cx="7504327" cy="4792245"/>
          </a:xfrm>
          <a:prstGeom prst="rect">
            <a:avLst/>
          </a:prstGeom>
        </p:spPr>
      </p:pic>
      <p:sp>
        <p:nvSpPr>
          <p:cNvPr id="59" name="TextBox 58">
            <a:extLst>
              <a:ext uri="{FF2B5EF4-FFF2-40B4-BE49-F238E27FC236}">
                <a16:creationId xmlns:a16="http://schemas.microsoft.com/office/drawing/2014/main" id="{32BF4B43-84E4-E277-193B-AB064627A368}"/>
              </a:ext>
            </a:extLst>
          </p:cNvPr>
          <p:cNvSpPr txBox="1"/>
          <p:nvPr/>
        </p:nvSpPr>
        <p:spPr>
          <a:xfrm>
            <a:off x="10783673" y="7200900"/>
            <a:ext cx="5029200" cy="954107"/>
          </a:xfrm>
          <a:prstGeom prst="rect">
            <a:avLst/>
          </a:prstGeom>
          <a:noFill/>
        </p:spPr>
        <p:txBody>
          <a:bodyPr wrap="square">
            <a:spAutoFit/>
          </a:bodyPr>
          <a:lstStyle/>
          <a:p>
            <a:pPr algn="ctr"/>
            <a:r>
              <a:rPr lang="en-GB" sz="2800" dirty="0"/>
              <a:t>Optical parametric amplification</a:t>
            </a:r>
          </a:p>
          <a:p>
            <a:pPr algn="ctr"/>
            <a:r>
              <a:rPr lang="en-GB" sz="2800" dirty="0"/>
              <a:t>(OPA)</a:t>
            </a:r>
          </a:p>
        </p:txBody>
      </p:sp>
      <p:pic>
        <p:nvPicPr>
          <p:cNvPr id="8" name="Picture 7">
            <a:extLst>
              <a:ext uri="{FF2B5EF4-FFF2-40B4-BE49-F238E27FC236}">
                <a16:creationId xmlns:a16="http://schemas.microsoft.com/office/drawing/2014/main" id="{9AE097E2-FA55-A4F1-9AF2-A6F493B22E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55370" y="1911960"/>
            <a:ext cx="4777259" cy="3140700"/>
          </a:xfrm>
          <a:prstGeom prst="rect">
            <a:avLst/>
          </a:prstGeom>
        </p:spPr>
      </p:pic>
    </p:spTree>
    <p:extLst>
      <p:ext uri="{BB962C8B-B14F-4D97-AF65-F5344CB8AC3E}">
        <p14:creationId xmlns:p14="http://schemas.microsoft.com/office/powerpoint/2010/main" val="2651316570"/>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9094</TotalTime>
  <Words>898</Words>
  <Application>Microsoft Office PowerPoint</Application>
  <PresentationFormat>Custom</PresentationFormat>
  <Paragraphs>179</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Wingdings</vt:lpstr>
      <vt:lpstr>Cambria Math</vt:lpstr>
      <vt:lpstr>Calibri Light</vt:lpstr>
      <vt:lpstr>DM Sans Bold</vt:lpstr>
      <vt:lpstr>Aptos</vt:lpstr>
      <vt:lpstr>Arial</vt:lpstr>
      <vt:lpstr>Calibri</vt:lpstr>
      <vt:lpstr>AdvOT1ef757c0</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Pastel Orange Pastel Purple Professional Gradients College Thesis Education Presentation</dc:title>
  <dc:creator>hamza hasnaoui</dc:creator>
  <cp:lastModifiedBy>Hasnaoui, Hamza</cp:lastModifiedBy>
  <cp:revision>390</cp:revision>
  <dcterms:created xsi:type="dcterms:W3CDTF">2006-08-16T00:00:00Z</dcterms:created>
  <dcterms:modified xsi:type="dcterms:W3CDTF">2026-02-06T06:51:36Z</dcterms:modified>
  <dc:identifier>DAGQR2d3X0s</dc:identifier>
</cp:coreProperties>
</file>