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Roboto Slab"/>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60B588-1412-48DB-96BF-8219B72F1F38}">
  <a:tblStyle styleId="{CC60B588-1412-48DB-96BF-8219B72F1F3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font" Target="fonts/RobotoSlab-regular.fntdata"/><Relationship Id="rId23" Type="http://schemas.openxmlformats.org/officeDocument/2006/relationships/slide" Target="slides/slide17.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RobotoSlab-bold.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818c6645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818c6645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81bc2f650e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81bc2f650e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81bc2f650e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81bc2f650e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818c6645c1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818c6645c1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818c6645c1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818c6645c1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818c6645c1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818c6645c1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818c6645c1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818c6645c1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818c6645c1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818c6645c1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818c6645c1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818c6645c1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818c6645c1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818c6645c1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818c6645c1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818c6645c1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818c6645c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818c6645c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818c6645c1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818c6645c1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818c6645c1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818c6645c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818c6645c1_0_1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818c6645c1_0_1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818c6645c1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3818c6645c1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846c18dc3b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846c18dc3b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846c18dc3b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846c18dc3b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846c18dc3b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846c18dc3b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846c18dc3b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846c18dc3b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818c6645c1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818c6645c1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818c6645c1_0_1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818c6645c1_0_1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818c6645c1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818c6645c1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81bc2f650e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81bc2f650e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81bc2f650e_1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81bc2f650e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818c6645c1_0_1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818c6645c1_0_1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818c6645c1_0_1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3818c6645c1_0_1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828000b917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3828000b917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818c6645c1_0_1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3818c6645c1_0_1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828000b91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828000b91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828000b9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828000b9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3828000b91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3828000b91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828000b91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3828000b91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81bc2f650e_1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81bc2f650e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818c6645c1_0_1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818c6645c1_0_1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846c18dc3b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846c18dc3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846c18dc3b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846c18dc3b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818c6645c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818c6645c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818c6645c1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818c6645c1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34.png"/><Relationship Id="rId7"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22.png"/><Relationship Id="rId7"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36.png"/><Relationship Id="rId7"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9.png"/><Relationship Id="rId7"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24.jpg"/><Relationship Id="rId7"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30.jpg"/><Relationship Id="rId7" Type="http://schemas.openxmlformats.org/officeDocument/2006/relationships/image" Target="../media/image31.jpg"/><Relationship Id="rId8"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26.png"/><Relationship Id="rId7"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1562350" y="276275"/>
            <a:ext cx="57936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900"/>
          </a:p>
        </p:txBody>
      </p:sp>
      <p:sp>
        <p:nvSpPr>
          <p:cNvPr id="55" name="Google Shape;55;p13"/>
          <p:cNvSpPr txBox="1"/>
          <p:nvPr/>
        </p:nvSpPr>
        <p:spPr>
          <a:xfrm>
            <a:off x="2195250" y="385125"/>
            <a:ext cx="47535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600">
                <a:solidFill>
                  <a:schemeClr val="dk1"/>
                </a:solidFill>
              </a:rPr>
              <a:t>PhD Progress Report</a:t>
            </a:r>
            <a:endParaRPr b="1" sz="2600">
              <a:solidFill>
                <a:schemeClr val="dk1"/>
              </a:solidFill>
            </a:endParaRPr>
          </a:p>
          <a:p>
            <a:pPr indent="0" lvl="0" marL="0" rtl="0" algn="ctr">
              <a:spcBef>
                <a:spcPts val="0"/>
              </a:spcBef>
              <a:spcAft>
                <a:spcPts val="0"/>
              </a:spcAft>
              <a:buNone/>
            </a:pPr>
            <a:r>
              <a:t/>
            </a:r>
            <a:endParaRPr sz="1900">
              <a:solidFill>
                <a:schemeClr val="dk1"/>
              </a:solidFill>
            </a:endParaRPr>
          </a:p>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t/>
            </a:r>
            <a:endParaRPr sz="1800">
              <a:solidFill>
                <a:schemeClr val="dk2"/>
              </a:solidFill>
            </a:endParaRPr>
          </a:p>
        </p:txBody>
      </p:sp>
      <p:cxnSp>
        <p:nvCxnSpPr>
          <p:cNvPr id="56" name="Google Shape;56;p13"/>
          <p:cNvCxnSpPr/>
          <p:nvPr/>
        </p:nvCxnSpPr>
        <p:spPr>
          <a:xfrm>
            <a:off x="600" y="1138725"/>
            <a:ext cx="9142800" cy="10200"/>
          </a:xfrm>
          <a:prstGeom prst="straightConnector1">
            <a:avLst/>
          </a:prstGeom>
          <a:noFill/>
          <a:ln cap="flat" cmpd="sng" w="9525">
            <a:solidFill>
              <a:schemeClr val="accent1"/>
            </a:solidFill>
            <a:prstDash val="solid"/>
            <a:round/>
            <a:headEnd len="med" w="med" type="none"/>
            <a:tailEnd len="med" w="med" type="none"/>
          </a:ln>
        </p:spPr>
      </p:cxnSp>
      <p:sp>
        <p:nvSpPr>
          <p:cNvPr id="57" name="Google Shape;57;p13"/>
          <p:cNvSpPr txBox="1"/>
          <p:nvPr/>
        </p:nvSpPr>
        <p:spPr>
          <a:xfrm>
            <a:off x="1858725" y="1238350"/>
            <a:ext cx="5574000" cy="2307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1900">
                <a:solidFill>
                  <a:schemeClr val="dk1"/>
                </a:solidFill>
              </a:rPr>
              <a:t>“</a:t>
            </a:r>
            <a:r>
              <a:rPr lang="en-GB" sz="1700">
                <a:solidFill>
                  <a:schemeClr val="dk1"/>
                </a:solidFill>
              </a:rPr>
              <a:t>Year 2 Review and Year 3 Plans</a:t>
            </a:r>
            <a:r>
              <a:rPr lang="en-GB" sz="1900">
                <a:solidFill>
                  <a:schemeClr val="dk1"/>
                </a:solidFill>
              </a:rPr>
              <a:t>”</a:t>
            </a:r>
            <a:endParaRPr sz="1900">
              <a:solidFill>
                <a:schemeClr val="dk1"/>
              </a:solidFill>
            </a:endParaRPr>
          </a:p>
          <a:p>
            <a:pPr indent="0" lvl="0" marL="0" rtl="0" algn="ctr">
              <a:spcBef>
                <a:spcPts val="0"/>
              </a:spcBef>
              <a:spcAft>
                <a:spcPts val="0"/>
              </a:spcAft>
              <a:buNone/>
            </a:pPr>
            <a:r>
              <a:t/>
            </a:r>
            <a:endParaRPr sz="1000">
              <a:solidFill>
                <a:schemeClr val="dk1"/>
              </a:solidFill>
            </a:endParaRPr>
          </a:p>
          <a:p>
            <a:pPr indent="0" lvl="0" marL="0" rtl="0" algn="ctr">
              <a:spcBef>
                <a:spcPts val="0"/>
              </a:spcBef>
              <a:spcAft>
                <a:spcPts val="0"/>
              </a:spcAft>
              <a:buNone/>
            </a:pPr>
            <a:r>
              <a:rPr b="1" lang="en-GB">
                <a:solidFill>
                  <a:schemeClr val="dk1"/>
                </a:solidFill>
              </a:rPr>
              <a:t>AJAY SHARMA</a:t>
            </a:r>
            <a:endParaRPr b="1">
              <a:solidFill>
                <a:schemeClr val="dk1"/>
              </a:solidFill>
            </a:endParaRPr>
          </a:p>
          <a:p>
            <a:pPr indent="0" lvl="0" marL="0" rtl="0" algn="ctr">
              <a:spcBef>
                <a:spcPts val="0"/>
              </a:spcBef>
              <a:spcAft>
                <a:spcPts val="0"/>
              </a:spcAft>
              <a:buNone/>
            </a:pPr>
            <a:r>
              <a:t/>
            </a:r>
            <a:endParaRPr sz="1700">
              <a:solidFill>
                <a:schemeClr val="dk1"/>
              </a:solidFill>
              <a:highlight>
                <a:schemeClr val="lt1"/>
              </a:highlight>
            </a:endParaRPr>
          </a:p>
          <a:p>
            <a:pPr indent="0" lvl="0" marL="0" rtl="0" algn="ctr">
              <a:spcBef>
                <a:spcPts val="0"/>
              </a:spcBef>
              <a:spcAft>
                <a:spcPts val="0"/>
              </a:spcAft>
              <a:buNone/>
            </a:pPr>
            <a:r>
              <a:rPr b="1" lang="en-GB" sz="1000">
                <a:solidFill>
                  <a:schemeClr val="dk1"/>
                </a:solidFill>
                <a:highlight>
                  <a:schemeClr val="lt1"/>
                </a:highlight>
              </a:rPr>
              <a:t> Technologies for Fundamental Research in Physics and Astrophysics- Electronics curriculum</a:t>
            </a:r>
            <a:endParaRPr b="1" sz="1000">
              <a:solidFill>
                <a:schemeClr val="dk1"/>
              </a:solidFill>
              <a:highlight>
                <a:schemeClr val="lt1"/>
              </a:highlight>
            </a:endParaRPr>
          </a:p>
          <a:p>
            <a:pPr indent="0" lvl="0" marL="0" rtl="0" algn="ctr">
              <a:spcBef>
                <a:spcPts val="595"/>
              </a:spcBef>
              <a:spcAft>
                <a:spcPts val="0"/>
              </a:spcAft>
              <a:buNone/>
            </a:pPr>
            <a:r>
              <a:rPr b="1" lang="en-GB" sz="1000">
                <a:solidFill>
                  <a:schemeClr val="dk1"/>
                </a:solidFill>
                <a:highlight>
                  <a:schemeClr val="lt1"/>
                </a:highlight>
              </a:rPr>
              <a:t>XXXIX Cycle</a:t>
            </a:r>
            <a:endParaRPr b="1" sz="1000">
              <a:solidFill>
                <a:schemeClr val="dk1"/>
              </a:solidFill>
              <a:highlight>
                <a:schemeClr val="lt1"/>
              </a:highlight>
            </a:endParaRPr>
          </a:p>
          <a:p>
            <a:pPr indent="0" lvl="0" marL="0" rtl="0" algn="ctr">
              <a:spcBef>
                <a:spcPts val="595"/>
              </a:spcBef>
              <a:spcAft>
                <a:spcPts val="0"/>
              </a:spcAft>
              <a:buNone/>
            </a:pPr>
            <a:r>
              <a:t/>
            </a:r>
            <a:endParaRPr sz="1900">
              <a:solidFill>
                <a:schemeClr val="dk1"/>
              </a:solidFill>
            </a:endParaRPr>
          </a:p>
          <a:p>
            <a:pPr indent="0" lvl="0" marL="0" rtl="0" algn="ctr">
              <a:spcBef>
                <a:spcPts val="0"/>
              </a:spcBef>
              <a:spcAft>
                <a:spcPts val="0"/>
              </a:spcAft>
              <a:buNone/>
            </a:pPr>
            <a:r>
              <a:t/>
            </a:r>
            <a:endParaRPr sz="1900">
              <a:solidFill>
                <a:schemeClr val="dk1"/>
              </a:solidFill>
            </a:endParaRPr>
          </a:p>
        </p:txBody>
      </p:sp>
      <p:cxnSp>
        <p:nvCxnSpPr>
          <p:cNvPr id="58" name="Google Shape;58;p13"/>
          <p:cNvCxnSpPr/>
          <p:nvPr/>
        </p:nvCxnSpPr>
        <p:spPr>
          <a:xfrm>
            <a:off x="3739738" y="2091525"/>
            <a:ext cx="1812000" cy="0"/>
          </a:xfrm>
          <a:prstGeom prst="straightConnector1">
            <a:avLst/>
          </a:prstGeom>
          <a:noFill/>
          <a:ln cap="flat" cmpd="sng" w="9525">
            <a:solidFill>
              <a:schemeClr val="dk2"/>
            </a:solidFill>
            <a:prstDash val="solid"/>
            <a:round/>
            <a:headEnd len="med" w="med" type="none"/>
            <a:tailEnd len="med" w="med" type="none"/>
          </a:ln>
        </p:spPr>
      </p:cxnSp>
      <p:pic>
        <p:nvPicPr>
          <p:cNvPr id="59" name="Google Shape;59;p13"/>
          <p:cNvPicPr preferRelativeResize="0"/>
          <p:nvPr/>
        </p:nvPicPr>
        <p:blipFill>
          <a:blip r:embed="rId3">
            <a:alphaModFix/>
          </a:blip>
          <a:stretch>
            <a:fillRect/>
          </a:stretch>
        </p:blipFill>
        <p:spPr>
          <a:xfrm>
            <a:off x="6787125" y="192125"/>
            <a:ext cx="2263925" cy="645300"/>
          </a:xfrm>
          <a:prstGeom prst="rect">
            <a:avLst/>
          </a:prstGeom>
          <a:noFill/>
          <a:ln>
            <a:noFill/>
          </a:ln>
        </p:spPr>
      </p:pic>
      <p:sp>
        <p:nvSpPr>
          <p:cNvPr id="60" name="Google Shape;60;p13"/>
          <p:cNvSpPr txBox="1"/>
          <p:nvPr/>
        </p:nvSpPr>
        <p:spPr>
          <a:xfrm>
            <a:off x="2040775" y="3750875"/>
            <a:ext cx="4997400" cy="144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solidFill>
                  <a:schemeClr val="dk1"/>
                </a:solidFill>
              </a:rPr>
              <a:t>Department of Physics and Astronomy "Galileo Galilei"</a:t>
            </a:r>
            <a:endParaRPr sz="1600">
              <a:solidFill>
                <a:schemeClr val="dk1"/>
              </a:solidFill>
            </a:endParaRPr>
          </a:p>
          <a:p>
            <a:pPr indent="0" lvl="0" marL="0" rtl="0" algn="ctr">
              <a:spcBef>
                <a:spcPts val="0"/>
              </a:spcBef>
              <a:spcAft>
                <a:spcPts val="0"/>
              </a:spcAft>
              <a:buNone/>
            </a:pPr>
            <a:r>
              <a:rPr lang="en-GB" sz="1700">
                <a:solidFill>
                  <a:schemeClr val="dk1"/>
                </a:solidFill>
              </a:rPr>
              <a:t>  University Of Padua, Italy</a:t>
            </a:r>
            <a:endParaRPr sz="1700">
              <a:solidFill>
                <a:schemeClr val="dk1"/>
              </a:solidFill>
            </a:endParaRPr>
          </a:p>
          <a:p>
            <a:pPr indent="0" lvl="0" marL="0" rtl="0" algn="ctr">
              <a:spcBef>
                <a:spcPts val="0"/>
              </a:spcBef>
              <a:spcAft>
                <a:spcPts val="0"/>
              </a:spcAft>
              <a:buNone/>
            </a:pPr>
            <a:r>
              <a:rPr lang="en-GB" sz="1000">
                <a:solidFill>
                  <a:schemeClr val="dk1"/>
                </a:solidFill>
              </a:rPr>
              <a:t>Supervised by</a:t>
            </a:r>
            <a:endParaRPr sz="1000">
              <a:solidFill>
                <a:schemeClr val="dk1"/>
              </a:solidFill>
            </a:endParaRPr>
          </a:p>
          <a:p>
            <a:pPr indent="0" lvl="0" marL="0" rtl="0" algn="ctr">
              <a:spcBef>
                <a:spcPts val="0"/>
              </a:spcBef>
              <a:spcAft>
                <a:spcPts val="0"/>
              </a:spcAft>
              <a:buNone/>
            </a:pPr>
            <a:r>
              <a:rPr b="1" lang="en-GB" sz="1200">
                <a:solidFill>
                  <a:schemeClr val="dk1"/>
                </a:solidFill>
              </a:rPr>
              <a:t>Riccardo Campana</a:t>
            </a:r>
            <a:r>
              <a:rPr lang="en-GB" sz="1200">
                <a:solidFill>
                  <a:schemeClr val="dk1"/>
                </a:solidFill>
              </a:rPr>
              <a:t> </a:t>
            </a:r>
            <a:endParaRPr sz="1200">
              <a:solidFill>
                <a:schemeClr val="dk1"/>
              </a:solidFill>
            </a:endParaRPr>
          </a:p>
          <a:p>
            <a:pPr indent="0" lvl="0" marL="0" rtl="0" algn="ctr">
              <a:spcBef>
                <a:spcPts val="0"/>
              </a:spcBef>
              <a:spcAft>
                <a:spcPts val="0"/>
              </a:spcAft>
              <a:buNone/>
            </a:pPr>
            <a:r>
              <a:rPr lang="en-GB" sz="1000">
                <a:solidFill>
                  <a:schemeClr val="dk1"/>
                </a:solidFill>
              </a:rPr>
              <a:t>Co-Supervised by</a:t>
            </a:r>
            <a:endParaRPr sz="1000">
              <a:solidFill>
                <a:schemeClr val="dk1"/>
              </a:solidFill>
            </a:endParaRPr>
          </a:p>
          <a:p>
            <a:pPr indent="0" lvl="0" marL="0" rtl="0" algn="ctr">
              <a:spcBef>
                <a:spcPts val="0"/>
              </a:spcBef>
              <a:spcAft>
                <a:spcPts val="0"/>
              </a:spcAft>
              <a:buNone/>
            </a:pPr>
            <a:r>
              <a:rPr b="1" lang="en-GB" sz="1200">
                <a:solidFill>
                  <a:schemeClr val="dk1"/>
                </a:solidFill>
              </a:rPr>
              <a:t>Enrico Virgilli</a:t>
            </a:r>
            <a:endParaRPr b="1" sz="1200">
              <a:solidFill>
                <a:schemeClr val="dk1"/>
              </a:solidFill>
            </a:endParaRPr>
          </a:p>
          <a:p>
            <a:pPr indent="0" lvl="0" marL="0" rtl="0" algn="ctr">
              <a:spcBef>
                <a:spcPts val="0"/>
              </a:spcBef>
              <a:spcAft>
                <a:spcPts val="0"/>
              </a:spcAft>
              <a:buNone/>
            </a:pPr>
            <a:r>
              <a:rPr lang="en-GB" sz="1000">
                <a:solidFill>
                  <a:schemeClr val="dk1"/>
                </a:solidFill>
              </a:rPr>
              <a:t>September 29</a:t>
            </a:r>
            <a:r>
              <a:rPr lang="en-GB" sz="1000">
                <a:solidFill>
                  <a:schemeClr val="dk1"/>
                </a:solidFill>
              </a:rPr>
              <a:t>, 2025</a:t>
            </a:r>
            <a:endParaRPr sz="500"/>
          </a:p>
        </p:txBody>
      </p:sp>
      <p:pic>
        <p:nvPicPr>
          <p:cNvPr id="61" name="Google Shape;61;p13"/>
          <p:cNvPicPr preferRelativeResize="0"/>
          <p:nvPr/>
        </p:nvPicPr>
        <p:blipFill>
          <a:blip r:embed="rId4">
            <a:alphaModFix/>
          </a:blip>
          <a:stretch>
            <a:fillRect/>
          </a:stretch>
        </p:blipFill>
        <p:spPr>
          <a:xfrm>
            <a:off x="4133000" y="2779200"/>
            <a:ext cx="1025500" cy="1025500"/>
          </a:xfrm>
          <a:prstGeom prst="rect">
            <a:avLst/>
          </a:prstGeom>
          <a:noFill/>
          <a:ln>
            <a:noFill/>
          </a:ln>
        </p:spPr>
      </p:pic>
      <p:pic>
        <p:nvPicPr>
          <p:cNvPr id="62" name="Google Shape;62;p13"/>
          <p:cNvPicPr preferRelativeResize="0"/>
          <p:nvPr/>
        </p:nvPicPr>
        <p:blipFill>
          <a:blip r:embed="rId5">
            <a:alphaModFix/>
          </a:blip>
          <a:stretch>
            <a:fillRect/>
          </a:stretch>
        </p:blipFill>
        <p:spPr>
          <a:xfrm>
            <a:off x="72000" y="121375"/>
            <a:ext cx="2688776" cy="943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2"/>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10" name="Google Shape;210;p22"/>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211" name="Google Shape;211;p22"/>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212" name="Google Shape;212;p22"/>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213" name="Google Shape;213;p22"/>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214" name="Google Shape;214;p22"/>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215" name="Google Shape;215;p22"/>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216" name="Google Shape;216;p22"/>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pic>
        <p:nvPicPr>
          <p:cNvPr id="217" name="Google Shape;217;p22" title="Screenshot 2025-09-22 16.33.33.png"/>
          <p:cNvPicPr preferRelativeResize="0"/>
          <p:nvPr/>
        </p:nvPicPr>
        <p:blipFill>
          <a:blip r:embed="rId6">
            <a:alphaModFix/>
          </a:blip>
          <a:stretch>
            <a:fillRect/>
          </a:stretch>
        </p:blipFill>
        <p:spPr>
          <a:xfrm>
            <a:off x="1734050" y="1439475"/>
            <a:ext cx="5977699" cy="2888725"/>
          </a:xfrm>
          <a:prstGeom prst="rect">
            <a:avLst/>
          </a:prstGeom>
          <a:noFill/>
          <a:ln>
            <a:noFill/>
          </a:ln>
        </p:spPr>
      </p:pic>
      <p:sp>
        <p:nvSpPr>
          <p:cNvPr id="218" name="Google Shape;218;p22"/>
          <p:cNvSpPr txBox="1"/>
          <p:nvPr/>
        </p:nvSpPr>
        <p:spPr>
          <a:xfrm>
            <a:off x="68400" y="1292175"/>
            <a:ext cx="90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dk1"/>
                </a:solidFill>
              </a:rPr>
              <a:t>VEGA2 (NOVA) </a:t>
            </a:r>
            <a:r>
              <a:rPr b="1" lang="en-GB"/>
              <a:t>FUNCTIONAL DESCRIPTION</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3"/>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24" name="Google Shape;224;p23"/>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225" name="Google Shape;225;p23"/>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226" name="Google Shape;226;p23"/>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227" name="Google Shape;227;p23"/>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228" name="Google Shape;228;p23"/>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229" name="Google Shape;229;p23"/>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230" name="Google Shape;230;p23"/>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pic>
        <p:nvPicPr>
          <p:cNvPr id="231" name="Google Shape;231;p23" title="Screenshot 2025-09-22 16.33.33.png"/>
          <p:cNvPicPr preferRelativeResize="0"/>
          <p:nvPr/>
        </p:nvPicPr>
        <p:blipFill>
          <a:blip r:embed="rId6">
            <a:alphaModFix/>
          </a:blip>
          <a:stretch>
            <a:fillRect/>
          </a:stretch>
        </p:blipFill>
        <p:spPr>
          <a:xfrm>
            <a:off x="1734050" y="1439475"/>
            <a:ext cx="5977699" cy="2888725"/>
          </a:xfrm>
          <a:prstGeom prst="rect">
            <a:avLst/>
          </a:prstGeom>
          <a:noFill/>
          <a:ln>
            <a:noFill/>
          </a:ln>
        </p:spPr>
      </p:pic>
      <p:grpSp>
        <p:nvGrpSpPr>
          <p:cNvPr id="232" name="Google Shape;232;p23"/>
          <p:cNvGrpSpPr/>
          <p:nvPr/>
        </p:nvGrpSpPr>
        <p:grpSpPr>
          <a:xfrm>
            <a:off x="68400" y="2042800"/>
            <a:ext cx="3908700" cy="2559600"/>
            <a:chOff x="1861825" y="2436575"/>
            <a:chExt cx="3908700" cy="2559600"/>
          </a:xfrm>
        </p:grpSpPr>
        <p:cxnSp>
          <p:nvCxnSpPr>
            <p:cNvPr id="233" name="Google Shape;233;p23"/>
            <p:cNvCxnSpPr/>
            <p:nvPr/>
          </p:nvCxnSpPr>
          <p:spPr>
            <a:xfrm>
              <a:off x="4511475" y="3005950"/>
              <a:ext cx="287700" cy="0"/>
            </a:xfrm>
            <a:prstGeom prst="straightConnector1">
              <a:avLst/>
            </a:prstGeom>
            <a:noFill/>
            <a:ln cap="flat" cmpd="sng" w="9525">
              <a:solidFill>
                <a:schemeClr val="dk2"/>
              </a:solidFill>
              <a:prstDash val="solid"/>
              <a:round/>
              <a:headEnd len="med" w="med" type="none"/>
              <a:tailEnd len="med" w="med" type="triangle"/>
            </a:ln>
          </p:spPr>
        </p:cxnSp>
        <p:sp>
          <p:nvSpPr>
            <p:cNvPr id="234" name="Google Shape;234;p23"/>
            <p:cNvSpPr/>
            <p:nvPr/>
          </p:nvSpPr>
          <p:spPr>
            <a:xfrm>
              <a:off x="1861825" y="2436575"/>
              <a:ext cx="3908700" cy="2559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 name="Google Shape;235;p23"/>
            <p:cNvSpPr txBox="1"/>
            <p:nvPr/>
          </p:nvSpPr>
          <p:spPr>
            <a:xfrm>
              <a:off x="2041650" y="2572550"/>
              <a:ext cx="3597000" cy="23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2"/>
                  </a:solidFill>
                </a:rPr>
                <a:t>Signal Processing</a:t>
              </a:r>
              <a:endParaRPr b="1">
                <a:solidFill>
                  <a:schemeClr val="dk2"/>
                </a:solidFill>
              </a:endParaRPr>
            </a:p>
            <a:p>
              <a:pPr indent="-317500" lvl="0" marL="457200" rtl="0" algn="l">
                <a:spcBef>
                  <a:spcPts val="0"/>
                </a:spcBef>
                <a:spcAft>
                  <a:spcPts val="0"/>
                </a:spcAft>
                <a:buClr>
                  <a:schemeClr val="dk2"/>
                </a:buClr>
                <a:buSzPts val="1400"/>
                <a:buChar char="●"/>
              </a:pPr>
              <a:r>
                <a:rPr lang="en-GB">
                  <a:solidFill>
                    <a:schemeClr val="dk2"/>
                  </a:solidFill>
                </a:rPr>
                <a:t>CSA: Converts a charge impulse to a voltage step</a:t>
              </a:r>
              <a:endParaRPr>
                <a:solidFill>
                  <a:schemeClr val="dk2"/>
                </a:solidFill>
              </a:endParaRPr>
            </a:p>
            <a:p>
              <a:pPr indent="-317500" lvl="0" marL="457200" rtl="0" algn="l">
                <a:spcBef>
                  <a:spcPts val="0"/>
                </a:spcBef>
                <a:spcAft>
                  <a:spcPts val="0"/>
                </a:spcAft>
                <a:buClr>
                  <a:schemeClr val="dk2"/>
                </a:buClr>
                <a:buSzPts val="1400"/>
                <a:buChar char="●"/>
              </a:pPr>
              <a:r>
                <a:rPr lang="en-GB">
                  <a:solidFill>
                    <a:schemeClr val="dk2"/>
                  </a:solidFill>
                </a:rPr>
                <a:t>Shaper: Filters the noise and shapes the signal, optimize the timing.</a:t>
              </a:r>
              <a:endParaRPr>
                <a:solidFill>
                  <a:schemeClr val="dk2"/>
                </a:solidFill>
              </a:endParaRPr>
            </a:p>
            <a:p>
              <a:pPr indent="-317500" lvl="0" marL="457200" rtl="0" algn="l">
                <a:spcBef>
                  <a:spcPts val="0"/>
                </a:spcBef>
                <a:spcAft>
                  <a:spcPts val="0"/>
                </a:spcAft>
                <a:buClr>
                  <a:schemeClr val="dk2"/>
                </a:buClr>
                <a:buSzPts val="1400"/>
                <a:buChar char="●"/>
              </a:pPr>
              <a:r>
                <a:rPr lang="en-GB">
                  <a:solidFill>
                    <a:schemeClr val="dk2"/>
                  </a:solidFill>
                </a:rPr>
                <a:t>Pile-up Rejection: Handles the overlapping signals.</a:t>
              </a:r>
              <a:endParaRPr>
                <a:solidFill>
                  <a:schemeClr val="dk2"/>
                </a:solidFill>
              </a:endParaRPr>
            </a:p>
            <a:p>
              <a:pPr indent="-317500" lvl="0" marL="457200" rtl="0" algn="l">
                <a:spcBef>
                  <a:spcPts val="0"/>
                </a:spcBef>
                <a:spcAft>
                  <a:spcPts val="0"/>
                </a:spcAft>
                <a:buClr>
                  <a:schemeClr val="dk2"/>
                </a:buClr>
                <a:buSzPts val="1400"/>
                <a:buChar char="●"/>
              </a:pPr>
              <a:r>
                <a:rPr lang="en-GB">
                  <a:solidFill>
                    <a:schemeClr val="dk2"/>
                  </a:solidFill>
                </a:rPr>
                <a:t>Amplitude Discriminator: Rejects any signal below threshold. </a:t>
              </a:r>
              <a:endParaRPr>
                <a:solidFill>
                  <a:schemeClr val="dk2"/>
                </a:solidFill>
              </a:endParaRPr>
            </a:p>
            <a:p>
              <a:pPr indent="-317500" lvl="0" marL="457200" rtl="0" algn="l">
                <a:spcBef>
                  <a:spcPts val="0"/>
                </a:spcBef>
                <a:spcAft>
                  <a:spcPts val="0"/>
                </a:spcAft>
                <a:buClr>
                  <a:schemeClr val="dk2"/>
                </a:buClr>
                <a:buSzPts val="1400"/>
                <a:buChar char="●"/>
              </a:pPr>
              <a:r>
                <a:rPr lang="en-GB">
                  <a:solidFill>
                    <a:schemeClr val="dk2"/>
                  </a:solidFill>
                </a:rPr>
                <a:t>Peak detection and Hold: Stores the maximum signal amplitude.</a:t>
              </a:r>
              <a:endParaRPr>
                <a:solidFill>
                  <a:schemeClr val="dk2"/>
                </a:solidFill>
              </a:endParaRPr>
            </a:p>
            <a:p>
              <a:pPr indent="0" lvl="0" marL="0" rtl="0" algn="l">
                <a:spcBef>
                  <a:spcPts val="0"/>
                </a:spcBef>
                <a:spcAft>
                  <a:spcPts val="0"/>
                </a:spcAft>
                <a:buNone/>
              </a:pPr>
              <a:r>
                <a:t/>
              </a:r>
              <a:endParaRPr sz="1200">
                <a:solidFill>
                  <a:schemeClr val="dk2"/>
                </a:solidFill>
              </a:endParaRPr>
            </a:p>
          </p:txBody>
        </p:sp>
      </p:grpSp>
      <p:grpSp>
        <p:nvGrpSpPr>
          <p:cNvPr id="236" name="Google Shape;236;p23"/>
          <p:cNvGrpSpPr/>
          <p:nvPr/>
        </p:nvGrpSpPr>
        <p:grpSpPr>
          <a:xfrm>
            <a:off x="5414700" y="2664200"/>
            <a:ext cx="3728700" cy="1858500"/>
            <a:chOff x="6226000" y="2927975"/>
            <a:chExt cx="3728700" cy="1858500"/>
          </a:xfrm>
        </p:grpSpPr>
        <p:sp>
          <p:nvSpPr>
            <p:cNvPr id="237" name="Google Shape;237;p23"/>
            <p:cNvSpPr/>
            <p:nvPr/>
          </p:nvSpPr>
          <p:spPr>
            <a:xfrm>
              <a:off x="6226000" y="2927975"/>
              <a:ext cx="3728700" cy="185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23"/>
            <p:cNvSpPr txBox="1"/>
            <p:nvPr/>
          </p:nvSpPr>
          <p:spPr>
            <a:xfrm>
              <a:off x="6393850" y="3005950"/>
              <a:ext cx="3453000" cy="1716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500">
                  <a:solidFill>
                    <a:schemeClr val="dk2"/>
                  </a:solidFill>
                </a:rPr>
                <a:t>Top - Level Circuitry</a:t>
              </a:r>
              <a:endParaRPr b="1" sz="1500">
                <a:solidFill>
                  <a:schemeClr val="dk2"/>
                </a:solidFill>
              </a:endParaRPr>
            </a:p>
            <a:p>
              <a:pPr indent="-323850" lvl="0" marL="457200" rtl="0" algn="l">
                <a:spcBef>
                  <a:spcPts val="0"/>
                </a:spcBef>
                <a:spcAft>
                  <a:spcPts val="0"/>
                </a:spcAft>
                <a:buClr>
                  <a:schemeClr val="dk2"/>
                </a:buClr>
                <a:buSzPts val="1500"/>
                <a:buChar char="●"/>
              </a:pPr>
              <a:r>
                <a:rPr lang="en-GB" sz="1500">
                  <a:solidFill>
                    <a:schemeClr val="dk2"/>
                  </a:solidFill>
                </a:rPr>
                <a:t>Multiplexes the output from all the 32 channels</a:t>
              </a:r>
              <a:endParaRPr sz="1500">
                <a:solidFill>
                  <a:schemeClr val="dk2"/>
                </a:solidFill>
              </a:endParaRPr>
            </a:p>
            <a:p>
              <a:pPr indent="-323850" lvl="0" marL="457200" rtl="0" algn="l">
                <a:spcBef>
                  <a:spcPts val="0"/>
                </a:spcBef>
                <a:spcAft>
                  <a:spcPts val="0"/>
                </a:spcAft>
                <a:buClr>
                  <a:schemeClr val="dk2"/>
                </a:buClr>
                <a:buSzPts val="1500"/>
                <a:buChar char="●"/>
              </a:pPr>
              <a:r>
                <a:rPr lang="en-GB" sz="1500">
                  <a:solidFill>
                    <a:schemeClr val="dk2"/>
                  </a:solidFill>
                </a:rPr>
                <a:t>Supplies references and threshold.</a:t>
              </a:r>
              <a:endParaRPr sz="1500">
                <a:solidFill>
                  <a:schemeClr val="dk2"/>
                </a:solidFill>
              </a:endParaRPr>
            </a:p>
            <a:p>
              <a:pPr indent="-323850" lvl="0" marL="457200" rtl="0" algn="l">
                <a:spcBef>
                  <a:spcPts val="0"/>
                </a:spcBef>
                <a:spcAft>
                  <a:spcPts val="0"/>
                </a:spcAft>
                <a:buClr>
                  <a:schemeClr val="dk2"/>
                </a:buClr>
                <a:buSzPts val="1500"/>
                <a:buChar char="●"/>
              </a:pPr>
              <a:r>
                <a:rPr lang="en-GB" sz="1500">
                  <a:solidFill>
                    <a:schemeClr val="dk2"/>
                  </a:solidFill>
                </a:rPr>
                <a:t>Handles the communication via SPI/AXI.</a:t>
              </a:r>
              <a:endParaRPr sz="1500">
                <a:solidFill>
                  <a:schemeClr val="dk2"/>
                </a:solidFill>
              </a:endParaRPr>
            </a:p>
            <a:p>
              <a:pPr indent="0" lvl="0" marL="0" rtl="0" algn="l">
                <a:spcBef>
                  <a:spcPts val="0"/>
                </a:spcBef>
                <a:spcAft>
                  <a:spcPts val="0"/>
                </a:spcAft>
                <a:buNone/>
              </a:pPr>
              <a:r>
                <a:t/>
              </a:r>
              <a:endParaRPr sz="1200">
                <a:solidFill>
                  <a:schemeClr val="dk2"/>
                </a:solidFill>
              </a:endParaRPr>
            </a:p>
          </p:txBody>
        </p:sp>
      </p:grpSp>
      <p:sp>
        <p:nvSpPr>
          <p:cNvPr id="239" name="Google Shape;239;p23"/>
          <p:cNvSpPr txBox="1"/>
          <p:nvPr/>
        </p:nvSpPr>
        <p:spPr>
          <a:xfrm>
            <a:off x="68400" y="1292175"/>
            <a:ext cx="90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dk1"/>
                </a:solidFill>
              </a:rPr>
              <a:t>VEGA2 (NOVA) </a:t>
            </a:r>
            <a:r>
              <a:rPr b="1" lang="en-GB"/>
              <a:t>FUNCTIONAL DESCRIPTION</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4"/>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45" name="Google Shape;245;p24"/>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246" name="Google Shape;246;p24"/>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247" name="Google Shape;247;p24"/>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248" name="Google Shape;248;p24"/>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249" name="Google Shape;249;p24"/>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250" name="Google Shape;250;p24"/>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51" name="Google Shape;251;p24"/>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252" name="Google Shape;252;p24"/>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253" name="Google Shape;253;p24"/>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254" name="Google Shape;254;p24"/>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255" name="Google Shape;255;p24"/>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256" name="Google Shape;256;p24"/>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57" name="Google Shape;257;p24"/>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258" name="Google Shape;258;p24"/>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259" name="Google Shape;259;p24"/>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260" name="Google Shape;260;p24"/>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261" name="Google Shape;261;p24"/>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262" name="Google Shape;262;p24"/>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263" name="Google Shape;263;p24"/>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264" name="Google Shape;264;p24"/>
          <p:cNvSpPr txBox="1"/>
          <p:nvPr/>
        </p:nvSpPr>
        <p:spPr>
          <a:xfrm>
            <a:off x="-14825" y="1276875"/>
            <a:ext cx="9142800" cy="4546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a:solidFill>
                  <a:schemeClr val="dk1"/>
                </a:solidFill>
              </a:rPr>
              <a:t>VEGA2 (NOVA) Breadboard Characterization and test</a:t>
            </a:r>
            <a:endParaRPr sz="1600">
              <a:solidFill>
                <a:schemeClr val="dk1"/>
              </a:solidFill>
            </a:endParaRPr>
          </a:p>
          <a:p>
            <a:pPr indent="0" lvl="0" marL="0" rtl="0" algn="l">
              <a:lnSpc>
                <a:spcPct val="115000"/>
              </a:lnSpc>
              <a:spcBef>
                <a:spcPts val="300"/>
              </a:spcBef>
              <a:spcAft>
                <a:spcPts val="0"/>
              </a:spcAft>
              <a:buClr>
                <a:schemeClr val="dk1"/>
              </a:buClr>
              <a:buSzPts val="1100"/>
              <a:buFont typeface="Arial"/>
              <a:buNone/>
            </a:pPr>
            <a:r>
              <a:rPr lang="en-GB" sz="1600">
                <a:solidFill>
                  <a:schemeClr val="dk1"/>
                </a:solidFill>
              </a:rPr>
              <a:t>  </a:t>
            </a:r>
            <a:r>
              <a:rPr b="1" lang="en-GB" sz="1600">
                <a:solidFill>
                  <a:schemeClr val="dk1"/>
                </a:solidFill>
              </a:rPr>
              <a:t>Aim: </a:t>
            </a:r>
            <a:r>
              <a:rPr lang="en-GB">
                <a:solidFill>
                  <a:schemeClr val="dk1"/>
                </a:solidFill>
              </a:rPr>
              <a:t>To </a:t>
            </a:r>
            <a:r>
              <a:rPr b="1" lang="en-GB">
                <a:solidFill>
                  <a:schemeClr val="dk1"/>
                </a:solidFill>
              </a:rPr>
              <a:t>verify the VEGA2 breadboard setup</a:t>
            </a:r>
            <a:r>
              <a:rPr lang="en-GB">
                <a:solidFill>
                  <a:schemeClr val="dk1"/>
                </a:solidFill>
              </a:rPr>
              <a:t> against the </a:t>
            </a:r>
            <a:r>
              <a:rPr b="1" lang="en-GB">
                <a:solidFill>
                  <a:schemeClr val="dk1"/>
                </a:solidFill>
              </a:rPr>
              <a:t>proposed design requirements</a:t>
            </a:r>
            <a:r>
              <a:rPr lang="en-GB">
                <a:solidFill>
                  <a:schemeClr val="dk1"/>
                </a:solidFill>
              </a:rPr>
              <a:t> for functionality, performance, and integration with detectors.</a:t>
            </a:r>
            <a:endParaRPr>
              <a:solidFill>
                <a:schemeClr val="dk1"/>
              </a:solidFill>
            </a:endParaRPr>
          </a:p>
          <a:p>
            <a:pPr indent="0" lvl="0" marL="457200" rtl="0" algn="l">
              <a:lnSpc>
                <a:spcPct val="115000"/>
              </a:lnSpc>
              <a:spcBef>
                <a:spcPts val="300"/>
              </a:spcBef>
              <a:spcAft>
                <a:spcPts val="0"/>
              </a:spcAft>
              <a:buNone/>
            </a:pPr>
            <a:r>
              <a:t/>
            </a:r>
            <a:endParaRPr sz="700">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chemeClr val="dk1"/>
                </a:solidFill>
              </a:rPr>
              <a:t>Board preparation &amp; power setup.</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Analog and stretcher chain characterization.</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Noise vs shaping time measurements.</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Dynamic range evaluation.</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SDD bonding &amp; scintillator integration</a:t>
            </a:r>
            <a:endParaRPr>
              <a:solidFill>
                <a:schemeClr val="dk1"/>
              </a:solidFill>
            </a:endParaRPr>
          </a:p>
          <a:p>
            <a:pPr indent="0" lvl="0" marL="457200" rtl="0" algn="l">
              <a:lnSpc>
                <a:spcPct val="115000"/>
              </a:lnSpc>
              <a:spcBef>
                <a:spcPts val="300"/>
              </a:spcBef>
              <a:spcAft>
                <a:spcPts val="0"/>
              </a:spcAft>
              <a:buNone/>
            </a:pPr>
            <a:r>
              <a:t/>
            </a:r>
            <a:endParaRPr b="1">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grpSp>
        <p:nvGrpSpPr>
          <p:cNvPr id="265" name="Google Shape;265;p24"/>
          <p:cNvGrpSpPr/>
          <p:nvPr/>
        </p:nvGrpSpPr>
        <p:grpSpPr>
          <a:xfrm>
            <a:off x="4924875" y="1984325"/>
            <a:ext cx="3728700" cy="2591100"/>
            <a:chOff x="6226000" y="2485875"/>
            <a:chExt cx="3728700" cy="2591100"/>
          </a:xfrm>
        </p:grpSpPr>
        <p:sp>
          <p:nvSpPr>
            <p:cNvPr id="266" name="Google Shape;266;p24"/>
            <p:cNvSpPr/>
            <p:nvPr/>
          </p:nvSpPr>
          <p:spPr>
            <a:xfrm>
              <a:off x="6226000" y="2485875"/>
              <a:ext cx="3728700" cy="2591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 name="Google Shape;267;p24"/>
            <p:cNvSpPr txBox="1"/>
            <p:nvPr/>
          </p:nvSpPr>
          <p:spPr>
            <a:xfrm>
              <a:off x="6363850" y="2585975"/>
              <a:ext cx="3453000" cy="17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chemeClr val="dk2"/>
                  </a:solidFill>
                </a:rPr>
                <a:t>At every stage of experimental activities:</a:t>
              </a:r>
              <a:endParaRPr b="1" sz="1500">
                <a:solidFill>
                  <a:schemeClr val="dk2"/>
                </a:solidFill>
              </a:endParaRPr>
            </a:p>
            <a:p>
              <a:pPr indent="-323850" lvl="0" marL="457200" rtl="0" algn="l">
                <a:spcBef>
                  <a:spcPts val="0"/>
                </a:spcBef>
                <a:spcAft>
                  <a:spcPts val="0"/>
                </a:spcAft>
                <a:buClr>
                  <a:schemeClr val="dk2"/>
                </a:buClr>
                <a:buSzPts val="1500"/>
                <a:buChar char="●"/>
              </a:pPr>
              <a:r>
                <a:rPr b="1" lang="en-GB" sz="1500">
                  <a:solidFill>
                    <a:schemeClr val="dk2"/>
                  </a:solidFill>
                </a:rPr>
                <a:t>FPGA Firmware optimization and debugging</a:t>
              </a:r>
              <a:endParaRPr b="1" sz="1500">
                <a:solidFill>
                  <a:schemeClr val="dk2"/>
                </a:solidFill>
              </a:endParaRPr>
            </a:p>
            <a:p>
              <a:pPr indent="-323850" lvl="0" marL="457200" rtl="0" algn="l">
                <a:spcBef>
                  <a:spcPts val="0"/>
                </a:spcBef>
                <a:spcAft>
                  <a:spcPts val="0"/>
                </a:spcAft>
                <a:buClr>
                  <a:schemeClr val="dk2"/>
                </a:buClr>
                <a:buSzPts val="1500"/>
                <a:buChar char="●"/>
              </a:pPr>
              <a:r>
                <a:rPr b="1" lang="en-GB" sz="1500">
                  <a:solidFill>
                    <a:schemeClr val="dk2"/>
                  </a:solidFill>
                </a:rPr>
                <a:t>Verification of correct ASIC configuration and event acquisition</a:t>
              </a:r>
              <a:endParaRPr b="1" sz="1500">
                <a:solidFill>
                  <a:schemeClr val="dk2"/>
                </a:solidFill>
              </a:endParaRPr>
            </a:p>
            <a:p>
              <a:pPr indent="-323850" lvl="0" marL="457200" rtl="0" algn="l">
                <a:spcBef>
                  <a:spcPts val="0"/>
                </a:spcBef>
                <a:spcAft>
                  <a:spcPts val="0"/>
                </a:spcAft>
                <a:buClr>
                  <a:schemeClr val="dk2"/>
                </a:buClr>
                <a:buSzPts val="1500"/>
                <a:buChar char="●"/>
              </a:pPr>
              <a:r>
                <a:rPr b="1" lang="en-GB" sz="1500">
                  <a:solidFill>
                    <a:schemeClr val="dk2"/>
                  </a:solidFill>
                </a:rPr>
                <a:t>Test Equipment client software and analysis software development</a:t>
              </a:r>
              <a:endParaRPr b="1" sz="1500">
                <a:solidFill>
                  <a:schemeClr val="dk2"/>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5"/>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73" name="Google Shape;273;p25"/>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274" name="Google Shape;274;p25"/>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275" name="Google Shape;275;p25"/>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276" name="Google Shape;276;p25"/>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277" name="Google Shape;277;p25"/>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278" name="Google Shape;278;p25"/>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79" name="Google Shape;279;p25"/>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280" name="Google Shape;280;p25"/>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281" name="Google Shape;281;p25"/>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282" name="Google Shape;282;p25"/>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283" name="Google Shape;283;p25"/>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284" name="Google Shape;284;p25"/>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85" name="Google Shape;285;p25"/>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286" name="Google Shape;286;p25"/>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287" name="Google Shape;287;p25"/>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288" name="Google Shape;288;p25"/>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289" name="Google Shape;289;p25"/>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290" name="Google Shape;290;p25"/>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291" name="Google Shape;291;p25"/>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292" name="Google Shape;292;p25"/>
          <p:cNvSpPr txBox="1"/>
          <p:nvPr/>
        </p:nvSpPr>
        <p:spPr>
          <a:xfrm>
            <a:off x="600" y="1276875"/>
            <a:ext cx="8898000" cy="1831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a:solidFill>
                  <a:schemeClr val="dk1"/>
                </a:solidFill>
              </a:rPr>
              <a:t>VEGA2 (NOVA) Breadboard Characterization and test</a:t>
            </a:r>
            <a:endParaRPr b="1">
              <a:solidFill>
                <a:schemeClr val="dk1"/>
              </a:solidFill>
            </a:endParaRPr>
          </a:p>
          <a:p>
            <a:pPr indent="0" lvl="0" marL="0" rtl="0" algn="ctr">
              <a:lnSpc>
                <a:spcPct val="115000"/>
              </a:lnSpc>
              <a:spcBef>
                <a:spcPts val="300"/>
              </a:spcBef>
              <a:spcAft>
                <a:spcPts val="0"/>
              </a:spcAft>
              <a:buNone/>
            </a:pPr>
            <a:r>
              <a:t/>
            </a:r>
            <a:endParaRPr b="1">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chemeClr val="dk1"/>
                </a:solidFill>
              </a:rPr>
              <a:t>Board preparation &amp; power setup.</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293" name="Google Shape;293;p25"/>
          <p:cNvCxnSpPr/>
          <p:nvPr/>
        </p:nvCxnSpPr>
        <p:spPr>
          <a:xfrm flipH="1" rot="10800000">
            <a:off x="3276575" y="2092975"/>
            <a:ext cx="1246800" cy="12000"/>
          </a:xfrm>
          <a:prstGeom prst="straightConnector1">
            <a:avLst/>
          </a:prstGeom>
          <a:noFill/>
          <a:ln cap="flat" cmpd="sng" w="28575">
            <a:solidFill>
              <a:srgbClr val="980000"/>
            </a:solidFill>
            <a:prstDash val="solid"/>
            <a:round/>
            <a:headEnd len="med" w="med" type="none"/>
            <a:tailEnd len="med" w="med" type="triangle"/>
          </a:ln>
        </p:spPr>
      </p:cxnSp>
      <p:pic>
        <p:nvPicPr>
          <p:cNvPr id="294" name="Google Shape;294;p25"/>
          <p:cNvPicPr preferRelativeResize="0"/>
          <p:nvPr/>
        </p:nvPicPr>
        <p:blipFill rotWithShape="1">
          <a:blip r:embed="rId6">
            <a:alphaModFix/>
          </a:blip>
          <a:srcRect b="7126" l="10885" r="9887" t="30197"/>
          <a:stretch/>
        </p:blipFill>
        <p:spPr>
          <a:xfrm>
            <a:off x="4572000" y="1708100"/>
            <a:ext cx="1855575" cy="1939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6"/>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00" name="Google Shape;300;p26"/>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01" name="Google Shape;301;p26"/>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02" name="Google Shape;302;p26"/>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03" name="Google Shape;303;p26"/>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304" name="Google Shape;304;p26"/>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305" name="Google Shape;305;p26"/>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06" name="Google Shape;306;p26"/>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07" name="Google Shape;307;p26"/>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08" name="Google Shape;308;p26"/>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09" name="Google Shape;309;p26"/>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310" name="Google Shape;310;p26"/>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311" name="Google Shape;311;p26"/>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12" name="Google Shape;312;p26"/>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13" name="Google Shape;313;p26"/>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14" name="Google Shape;314;p26"/>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15" name="Google Shape;315;p26"/>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316" name="Google Shape;316;p26"/>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317" name="Google Shape;317;p26"/>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318" name="Google Shape;318;p26"/>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319" name="Google Shape;319;p26"/>
          <p:cNvSpPr txBox="1"/>
          <p:nvPr/>
        </p:nvSpPr>
        <p:spPr>
          <a:xfrm>
            <a:off x="600" y="1276875"/>
            <a:ext cx="8898000" cy="1831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a:solidFill>
                  <a:schemeClr val="dk1"/>
                </a:solidFill>
              </a:rPr>
              <a:t>VEGA2 (NOVA) Breadboard Characterization and test</a:t>
            </a:r>
            <a:endParaRPr b="1">
              <a:solidFill>
                <a:schemeClr val="dk1"/>
              </a:solidFill>
            </a:endParaRPr>
          </a:p>
          <a:p>
            <a:pPr indent="0" lvl="0" marL="0" rtl="0" algn="ctr">
              <a:lnSpc>
                <a:spcPct val="115000"/>
              </a:lnSpc>
              <a:spcBef>
                <a:spcPts val="300"/>
              </a:spcBef>
              <a:spcAft>
                <a:spcPts val="0"/>
              </a:spcAft>
              <a:buNone/>
            </a:pPr>
            <a:r>
              <a:t/>
            </a:r>
            <a:endParaRPr b="1">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chemeClr val="dk1"/>
                </a:solidFill>
              </a:rPr>
              <a:t>Board preparation &amp; power setup.</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320" name="Google Shape;320;p26"/>
          <p:cNvCxnSpPr/>
          <p:nvPr/>
        </p:nvCxnSpPr>
        <p:spPr>
          <a:xfrm flipH="1" rot="10800000">
            <a:off x="3276575" y="2092975"/>
            <a:ext cx="1246800" cy="12000"/>
          </a:xfrm>
          <a:prstGeom prst="straightConnector1">
            <a:avLst/>
          </a:prstGeom>
          <a:noFill/>
          <a:ln cap="flat" cmpd="sng" w="28575">
            <a:solidFill>
              <a:srgbClr val="980000"/>
            </a:solidFill>
            <a:prstDash val="solid"/>
            <a:round/>
            <a:headEnd len="med" w="med" type="none"/>
            <a:tailEnd len="med" w="med" type="triangle"/>
          </a:ln>
        </p:spPr>
      </p:cxnSp>
      <p:pic>
        <p:nvPicPr>
          <p:cNvPr id="321" name="Google Shape;321;p26"/>
          <p:cNvPicPr preferRelativeResize="0"/>
          <p:nvPr/>
        </p:nvPicPr>
        <p:blipFill rotWithShape="1">
          <a:blip r:embed="rId6">
            <a:alphaModFix/>
          </a:blip>
          <a:srcRect b="7126" l="10885" r="9887" t="30197"/>
          <a:stretch/>
        </p:blipFill>
        <p:spPr>
          <a:xfrm>
            <a:off x="4572000" y="1708100"/>
            <a:ext cx="1855575" cy="1939550"/>
          </a:xfrm>
          <a:prstGeom prst="rect">
            <a:avLst/>
          </a:prstGeom>
          <a:noFill/>
          <a:ln>
            <a:noFill/>
          </a:ln>
        </p:spPr>
      </p:pic>
      <p:pic>
        <p:nvPicPr>
          <p:cNvPr id="322" name="Google Shape;322;p26"/>
          <p:cNvPicPr preferRelativeResize="0"/>
          <p:nvPr/>
        </p:nvPicPr>
        <p:blipFill>
          <a:blip r:embed="rId7">
            <a:alphaModFix/>
          </a:blip>
          <a:stretch>
            <a:fillRect/>
          </a:stretch>
        </p:blipFill>
        <p:spPr>
          <a:xfrm>
            <a:off x="6260627" y="2936688"/>
            <a:ext cx="2814971" cy="1583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7"/>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28" name="Google Shape;328;p27"/>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29" name="Google Shape;329;p27"/>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30" name="Google Shape;330;p27"/>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31" name="Google Shape;331;p27"/>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332" name="Google Shape;332;p27"/>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333" name="Google Shape;333;p27"/>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34" name="Google Shape;334;p27"/>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35" name="Google Shape;335;p27"/>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36" name="Google Shape;336;p27"/>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37" name="Google Shape;337;p27"/>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338" name="Google Shape;338;p27"/>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339" name="Google Shape;339;p27"/>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340" name="Google Shape;340;p27"/>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341" name="Google Shape;341;p27"/>
          <p:cNvSpPr txBox="1"/>
          <p:nvPr/>
        </p:nvSpPr>
        <p:spPr>
          <a:xfrm>
            <a:off x="600" y="1276875"/>
            <a:ext cx="8898000" cy="2861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dk1"/>
                </a:solidFill>
              </a:rPr>
              <a:t>VEGA2 (NOVA) Breadboard Characterization and test</a:t>
            </a:r>
            <a:endParaRPr b="1">
              <a:solidFill>
                <a:schemeClr val="dk1"/>
              </a:solidFill>
            </a:endParaRPr>
          </a:p>
          <a:p>
            <a:pPr indent="0" lvl="0" marL="0" rtl="0" algn="ctr">
              <a:lnSpc>
                <a:spcPct val="115000"/>
              </a:lnSpc>
              <a:spcBef>
                <a:spcPts val="300"/>
              </a:spcBef>
              <a:spcAft>
                <a:spcPts val="0"/>
              </a:spcAft>
              <a:buNone/>
            </a:pPr>
            <a:r>
              <a:t/>
            </a:r>
            <a:endParaRPr b="1">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rgbClr val="999999"/>
                </a:solidFill>
              </a:rPr>
              <a:t>Board preparation &amp; power setup.</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Analog chain characterization.</a:t>
            </a:r>
            <a:br>
              <a:rPr lang="en-GB">
                <a:solidFill>
                  <a:schemeClr val="dk1"/>
                </a:solidFill>
              </a:rPr>
            </a:br>
            <a:endParaRPr>
              <a:solidFill>
                <a:schemeClr val="dk1"/>
              </a:solidFill>
            </a:endParaRPr>
          </a:p>
          <a:p>
            <a:pPr indent="0" lvl="0" marL="457200" rtl="0" algn="l">
              <a:lnSpc>
                <a:spcPct val="115000"/>
              </a:lnSpc>
              <a:spcBef>
                <a:spcPts val="300"/>
              </a:spcBef>
              <a:spcAft>
                <a:spcPts val="0"/>
              </a:spcAft>
              <a:buNone/>
            </a:pPr>
            <a:r>
              <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sp>
        <p:nvSpPr>
          <p:cNvPr id="342" name="Google Shape;342;p27"/>
          <p:cNvSpPr txBox="1"/>
          <p:nvPr/>
        </p:nvSpPr>
        <p:spPr>
          <a:xfrm>
            <a:off x="4572000" y="1814575"/>
            <a:ext cx="3000000" cy="1143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1200"/>
              </a:spcAft>
              <a:buNone/>
            </a:pPr>
            <a:r>
              <a:rPr lang="en-GB">
                <a:solidFill>
                  <a:schemeClr val="dk1"/>
                </a:solidFill>
              </a:rPr>
              <a:t>Measurement of </a:t>
            </a:r>
            <a:r>
              <a:rPr b="1" lang="en-GB">
                <a:solidFill>
                  <a:schemeClr val="dk1"/>
                </a:solidFill>
              </a:rPr>
              <a:t>Rise time</a:t>
            </a:r>
            <a:r>
              <a:rPr lang="en-GB">
                <a:solidFill>
                  <a:schemeClr val="dk1"/>
                </a:solidFill>
              </a:rPr>
              <a:t> &amp; </a:t>
            </a:r>
            <a:r>
              <a:rPr b="1" lang="en-GB">
                <a:solidFill>
                  <a:schemeClr val="dk1"/>
                </a:solidFill>
              </a:rPr>
              <a:t>amplitude</a:t>
            </a:r>
            <a:r>
              <a:rPr lang="en-GB">
                <a:solidFill>
                  <a:schemeClr val="dk1"/>
                </a:solidFill>
              </a:rPr>
              <a:t> across all 32 channels at different </a:t>
            </a:r>
            <a:r>
              <a:rPr b="1" lang="en-GB">
                <a:solidFill>
                  <a:schemeClr val="dk1"/>
                </a:solidFill>
              </a:rPr>
              <a:t>shaping times</a:t>
            </a:r>
            <a:r>
              <a:rPr lang="en-GB">
                <a:solidFill>
                  <a:schemeClr val="dk1"/>
                </a:solidFill>
              </a:rPr>
              <a:t>.</a:t>
            </a:r>
            <a:endParaRPr/>
          </a:p>
        </p:txBody>
      </p:sp>
      <p:cxnSp>
        <p:nvCxnSpPr>
          <p:cNvPr id="343" name="Google Shape;343;p27"/>
          <p:cNvCxnSpPr/>
          <p:nvPr/>
        </p:nvCxnSpPr>
        <p:spPr>
          <a:xfrm flipH="1" rot="10800000">
            <a:off x="3498775" y="2392725"/>
            <a:ext cx="1360500" cy="137700"/>
          </a:xfrm>
          <a:prstGeom prst="straightConnector1">
            <a:avLst/>
          </a:prstGeom>
          <a:noFill/>
          <a:ln cap="flat" cmpd="sng" w="28575">
            <a:solidFill>
              <a:srgbClr val="980000"/>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8"/>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49" name="Google Shape;349;p28"/>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50" name="Google Shape;350;p28"/>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51" name="Google Shape;351;p28"/>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52" name="Google Shape;352;p28"/>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353" name="Google Shape;353;p28"/>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354" name="Google Shape;354;p28"/>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55" name="Google Shape;355;p28"/>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56" name="Google Shape;356;p28"/>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57" name="Google Shape;357;p28"/>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58" name="Google Shape;358;p28"/>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359" name="Google Shape;359;p28"/>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360" name="Google Shape;360;p28"/>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61" name="Google Shape;361;p28"/>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62" name="Google Shape;362;p28"/>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63" name="Google Shape;363;p28"/>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64" name="Google Shape;364;p28"/>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365" name="Google Shape;365;p28"/>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366" name="Google Shape;366;p28"/>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67" name="Google Shape;367;p28"/>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68" name="Google Shape;368;p28"/>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69" name="Google Shape;369;p28"/>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70" name="Google Shape;370;p28"/>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371" name="Google Shape;371;p28"/>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372" name="Google Shape;372;p28"/>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73" name="Google Shape;373;p28"/>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74" name="Google Shape;374;p28"/>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75" name="Google Shape;375;p28"/>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76" name="Google Shape;376;p28"/>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377" name="Google Shape;377;p28"/>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378" name="Google Shape;378;p28"/>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379" name="Google Shape;379;p28"/>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380" name="Google Shape;380;p28"/>
          <p:cNvSpPr txBox="1"/>
          <p:nvPr/>
        </p:nvSpPr>
        <p:spPr>
          <a:xfrm>
            <a:off x="600" y="1276875"/>
            <a:ext cx="8898000" cy="2861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dk1"/>
                </a:solidFill>
              </a:rPr>
              <a:t>VEGA2 (NOVA) Breadboard Characterization and test</a:t>
            </a:r>
            <a:endParaRPr b="1">
              <a:solidFill>
                <a:schemeClr val="dk1"/>
              </a:solidFill>
            </a:endParaRPr>
          </a:p>
          <a:p>
            <a:pPr indent="0" lvl="0" marL="0" rtl="0" algn="ctr">
              <a:lnSpc>
                <a:spcPct val="115000"/>
              </a:lnSpc>
              <a:spcBef>
                <a:spcPts val="300"/>
              </a:spcBef>
              <a:spcAft>
                <a:spcPts val="0"/>
              </a:spcAft>
              <a:buNone/>
            </a:pPr>
            <a:r>
              <a:t/>
            </a:r>
            <a:endParaRPr b="1">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rgbClr val="999999"/>
                </a:solidFill>
              </a:rPr>
              <a:t>Board preparation &amp; power setup.</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Analog chain characterization.</a:t>
            </a:r>
            <a:br>
              <a:rPr lang="en-GB">
                <a:solidFill>
                  <a:schemeClr val="dk1"/>
                </a:solidFill>
              </a:rPr>
            </a:br>
            <a:endParaRPr>
              <a:solidFill>
                <a:schemeClr val="dk1"/>
              </a:solidFill>
            </a:endParaRPr>
          </a:p>
          <a:p>
            <a:pPr indent="0" lvl="0" marL="457200" rtl="0" algn="l">
              <a:lnSpc>
                <a:spcPct val="115000"/>
              </a:lnSpc>
              <a:spcBef>
                <a:spcPts val="300"/>
              </a:spcBef>
              <a:spcAft>
                <a:spcPts val="0"/>
              </a:spcAft>
              <a:buNone/>
            </a:pPr>
            <a:r>
              <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381" name="Google Shape;381;p28"/>
          <p:cNvCxnSpPr/>
          <p:nvPr/>
        </p:nvCxnSpPr>
        <p:spPr>
          <a:xfrm flipH="1" rot="10800000">
            <a:off x="3498775" y="2392725"/>
            <a:ext cx="1360500" cy="137700"/>
          </a:xfrm>
          <a:prstGeom prst="straightConnector1">
            <a:avLst/>
          </a:prstGeom>
          <a:noFill/>
          <a:ln cap="flat" cmpd="sng" w="28575">
            <a:solidFill>
              <a:srgbClr val="980000"/>
            </a:solidFill>
            <a:prstDash val="solid"/>
            <a:round/>
            <a:headEnd len="med" w="med" type="none"/>
            <a:tailEnd len="med" w="med" type="triangle"/>
          </a:ln>
        </p:spPr>
      </p:cxnSp>
      <p:sp>
        <p:nvSpPr>
          <p:cNvPr id="382" name="Google Shape;382;p28"/>
          <p:cNvSpPr txBox="1"/>
          <p:nvPr/>
        </p:nvSpPr>
        <p:spPr>
          <a:xfrm>
            <a:off x="4572000" y="1814575"/>
            <a:ext cx="3000000" cy="1143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1200"/>
              </a:spcAft>
              <a:buNone/>
            </a:pPr>
            <a:r>
              <a:rPr lang="en-GB">
                <a:solidFill>
                  <a:schemeClr val="dk1"/>
                </a:solidFill>
              </a:rPr>
              <a:t>Measurement of </a:t>
            </a:r>
            <a:r>
              <a:rPr b="1" lang="en-GB">
                <a:solidFill>
                  <a:schemeClr val="dk1"/>
                </a:solidFill>
              </a:rPr>
              <a:t>Rise time</a:t>
            </a:r>
            <a:r>
              <a:rPr lang="en-GB">
                <a:solidFill>
                  <a:schemeClr val="dk1"/>
                </a:solidFill>
              </a:rPr>
              <a:t> &amp; </a:t>
            </a:r>
            <a:r>
              <a:rPr b="1" lang="en-GB">
                <a:solidFill>
                  <a:schemeClr val="dk1"/>
                </a:solidFill>
              </a:rPr>
              <a:t>amplitude</a:t>
            </a:r>
            <a:r>
              <a:rPr lang="en-GB">
                <a:solidFill>
                  <a:schemeClr val="dk1"/>
                </a:solidFill>
              </a:rPr>
              <a:t> across all 32 channels at different </a:t>
            </a:r>
            <a:r>
              <a:rPr b="1" lang="en-GB">
                <a:solidFill>
                  <a:schemeClr val="dk1"/>
                </a:solidFill>
              </a:rPr>
              <a:t>shaping times</a:t>
            </a:r>
            <a:r>
              <a:rPr lang="en-GB">
                <a:solidFill>
                  <a:schemeClr val="dk1"/>
                </a:solidFill>
              </a:rPr>
              <a:t>.</a:t>
            </a:r>
            <a:endParaRPr/>
          </a:p>
        </p:txBody>
      </p:sp>
      <p:sp>
        <p:nvSpPr>
          <p:cNvPr id="383" name="Google Shape;383;p28"/>
          <p:cNvSpPr txBox="1"/>
          <p:nvPr/>
        </p:nvSpPr>
        <p:spPr>
          <a:xfrm>
            <a:off x="5287375" y="2992175"/>
            <a:ext cx="3788100" cy="16776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Char char="●"/>
            </a:pPr>
            <a:r>
              <a:rPr lang="en-GB">
                <a:solidFill>
                  <a:schemeClr val="dk1"/>
                </a:solidFill>
              </a:rPr>
              <a:t>Good uniformity across channels.</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Linearity with input pulse maintained.</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Dispersion &lt; 3%.</a:t>
            </a:r>
            <a:endParaRPr>
              <a:solidFill>
                <a:schemeClr val="dk1"/>
              </a:solidFill>
            </a:endParaRPr>
          </a:p>
          <a:p>
            <a:pPr indent="0" lvl="0" marL="457200" rtl="0" algn="l">
              <a:lnSpc>
                <a:spcPct val="115000"/>
              </a:lnSpc>
              <a:spcBef>
                <a:spcPts val="300"/>
              </a:spcBef>
              <a:spcAft>
                <a:spcPts val="300"/>
              </a:spcAft>
              <a:buNone/>
            </a:pPr>
            <a:r>
              <a:t/>
            </a:r>
            <a:endParaRPr>
              <a:solidFill>
                <a:schemeClr val="dk1"/>
              </a:solidFill>
            </a:endParaRPr>
          </a:p>
        </p:txBody>
      </p:sp>
      <p:cxnSp>
        <p:nvCxnSpPr>
          <p:cNvPr id="384" name="Google Shape;384;p28"/>
          <p:cNvCxnSpPr/>
          <p:nvPr/>
        </p:nvCxnSpPr>
        <p:spPr>
          <a:xfrm>
            <a:off x="3512875" y="2643150"/>
            <a:ext cx="1658100" cy="348900"/>
          </a:xfrm>
          <a:prstGeom prst="straightConnector1">
            <a:avLst/>
          </a:prstGeom>
          <a:noFill/>
          <a:ln cap="flat" cmpd="sng" w="28575">
            <a:solidFill>
              <a:srgbClr val="980000"/>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9"/>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90" name="Google Shape;390;p29"/>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91" name="Google Shape;391;p29"/>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92" name="Google Shape;392;p29"/>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93" name="Google Shape;393;p29"/>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394" name="Google Shape;394;p29"/>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395" name="Google Shape;395;p29"/>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96" name="Google Shape;396;p29"/>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397" name="Google Shape;397;p29"/>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398" name="Google Shape;398;p29"/>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399" name="Google Shape;399;p29"/>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00" name="Google Shape;400;p29"/>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401" name="Google Shape;401;p29"/>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402" name="Google Shape;402;p29"/>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403" name="Google Shape;403;p29"/>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404" name="Google Shape;404;p29"/>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405" name="Google Shape;405;p29"/>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06" name="Google Shape;406;p29"/>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407" name="Google Shape;407;p29"/>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408" name="Google Shape;408;p29"/>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409" name="Google Shape;409;p29"/>
          <p:cNvSpPr txBox="1"/>
          <p:nvPr/>
        </p:nvSpPr>
        <p:spPr>
          <a:xfrm>
            <a:off x="600" y="1276875"/>
            <a:ext cx="8898000" cy="225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a:solidFill>
                  <a:schemeClr val="dk1"/>
                </a:solidFill>
              </a:rPr>
              <a:t>VEGA2 (NOVA) Breadboard Characterization and test</a:t>
            </a:r>
            <a:endParaRPr b="1">
              <a:solidFill>
                <a:schemeClr val="dk1"/>
              </a:solidFill>
            </a:endParaRPr>
          </a:p>
          <a:p>
            <a:pPr indent="0" lvl="0" marL="0" rtl="0" algn="ctr">
              <a:lnSpc>
                <a:spcPct val="115000"/>
              </a:lnSpc>
              <a:spcBef>
                <a:spcPts val="300"/>
              </a:spcBef>
              <a:spcAft>
                <a:spcPts val="0"/>
              </a:spcAft>
              <a:buNone/>
            </a:pPr>
            <a:r>
              <a:t/>
            </a:r>
            <a:endParaRPr b="1">
              <a:solidFill>
                <a:srgbClr val="999999"/>
              </a:solidFill>
            </a:endParaRPr>
          </a:p>
          <a:p>
            <a:pPr indent="-317500" lvl="0" marL="457200" rtl="0" algn="l">
              <a:lnSpc>
                <a:spcPct val="115000"/>
              </a:lnSpc>
              <a:spcBef>
                <a:spcPts val="300"/>
              </a:spcBef>
              <a:spcAft>
                <a:spcPts val="0"/>
              </a:spcAft>
              <a:buClr>
                <a:srgbClr val="999999"/>
              </a:buClr>
              <a:buSzPts val="1400"/>
              <a:buChar char="●"/>
            </a:pPr>
            <a:r>
              <a:rPr lang="en-GB">
                <a:solidFill>
                  <a:srgbClr val="999999"/>
                </a:solidFill>
              </a:rPr>
              <a:t>Board preparation &amp; power setup.</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chemeClr val="dk1"/>
              </a:buClr>
              <a:buSzPts val="1400"/>
              <a:buChar char="●"/>
            </a:pPr>
            <a:r>
              <a:rPr lang="en-GB">
                <a:solidFill>
                  <a:srgbClr val="999999"/>
                </a:solidFill>
              </a:rPr>
              <a:t>Analog and stretcher chain characterization.</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Noise vs shaping time measurements.</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0"/>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415" name="Google Shape;415;p30"/>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416" name="Google Shape;416;p30"/>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417" name="Google Shape;417;p30"/>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418" name="Google Shape;418;p30"/>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19" name="Google Shape;419;p30"/>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420" name="Google Shape;420;p30"/>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421" name="Google Shape;421;p30"/>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422" name="Google Shape;422;p30"/>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423" name="Google Shape;423;p30"/>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424" name="Google Shape;424;p30"/>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25" name="Google Shape;425;p30"/>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426" name="Google Shape;426;p30"/>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427" name="Google Shape;427;p30"/>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428" name="Google Shape;428;p30"/>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429" name="Google Shape;429;p30"/>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430" name="Google Shape;430;p30"/>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31" name="Google Shape;431;p30"/>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432" name="Google Shape;432;p30"/>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433" name="Google Shape;433;p30"/>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434" name="Google Shape;434;p30"/>
          <p:cNvSpPr txBox="1"/>
          <p:nvPr/>
        </p:nvSpPr>
        <p:spPr>
          <a:xfrm>
            <a:off x="600" y="1276875"/>
            <a:ext cx="8898000" cy="225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a:solidFill>
                  <a:schemeClr val="dk1"/>
                </a:solidFill>
              </a:rPr>
              <a:t>VEGA2 (NOVA) Breadboard Characterization and test</a:t>
            </a:r>
            <a:endParaRPr b="1">
              <a:solidFill>
                <a:schemeClr val="dk1"/>
              </a:solidFill>
            </a:endParaRPr>
          </a:p>
          <a:p>
            <a:pPr indent="0" lvl="0" marL="0" rtl="0" algn="l">
              <a:lnSpc>
                <a:spcPct val="115000"/>
              </a:lnSpc>
              <a:spcBef>
                <a:spcPts val="300"/>
              </a:spcBef>
              <a:spcAft>
                <a:spcPts val="0"/>
              </a:spcAft>
              <a:buNone/>
            </a:pPr>
            <a:r>
              <a:t/>
            </a:r>
            <a:endParaRPr b="1">
              <a:solidFill>
                <a:srgbClr val="999999"/>
              </a:solidFill>
            </a:endParaRPr>
          </a:p>
          <a:p>
            <a:pPr indent="-317500" lvl="0" marL="457200" rtl="0" algn="l">
              <a:lnSpc>
                <a:spcPct val="115000"/>
              </a:lnSpc>
              <a:spcBef>
                <a:spcPts val="300"/>
              </a:spcBef>
              <a:spcAft>
                <a:spcPts val="0"/>
              </a:spcAft>
              <a:buClr>
                <a:srgbClr val="999999"/>
              </a:buClr>
              <a:buSzPts val="1400"/>
              <a:buChar char="●"/>
            </a:pPr>
            <a:r>
              <a:rPr lang="en-GB">
                <a:solidFill>
                  <a:srgbClr val="999999"/>
                </a:solidFill>
              </a:rPr>
              <a:t>Board preparation &amp; power setup.</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chemeClr val="dk1"/>
              </a:buClr>
              <a:buSzPts val="1400"/>
              <a:buChar char="●"/>
            </a:pPr>
            <a:r>
              <a:rPr lang="en-GB">
                <a:solidFill>
                  <a:srgbClr val="999999"/>
                </a:solidFill>
              </a:rPr>
              <a:t>Analog and stretcher chain characterization.</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Noise vs shaping time measurements.</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435" name="Google Shape;435;p30"/>
          <p:cNvCxnSpPr/>
          <p:nvPr/>
        </p:nvCxnSpPr>
        <p:spPr>
          <a:xfrm flipH="1" rot="10800000">
            <a:off x="3624275" y="2944150"/>
            <a:ext cx="683400" cy="108000"/>
          </a:xfrm>
          <a:prstGeom prst="straightConnector1">
            <a:avLst/>
          </a:prstGeom>
          <a:noFill/>
          <a:ln cap="flat" cmpd="sng" w="28575">
            <a:solidFill>
              <a:srgbClr val="980000"/>
            </a:solidFill>
            <a:prstDash val="solid"/>
            <a:round/>
            <a:headEnd len="med" w="med" type="none"/>
            <a:tailEnd len="med" w="med" type="triangle"/>
          </a:ln>
        </p:spPr>
      </p:cxnSp>
      <p:pic>
        <p:nvPicPr>
          <p:cNvPr id="436" name="Google Shape;436;p30"/>
          <p:cNvPicPr preferRelativeResize="0"/>
          <p:nvPr/>
        </p:nvPicPr>
        <p:blipFill rotWithShape="1">
          <a:blip r:embed="rId6">
            <a:alphaModFix/>
          </a:blip>
          <a:srcRect b="0" l="39" r="29" t="0"/>
          <a:stretch/>
        </p:blipFill>
        <p:spPr>
          <a:xfrm>
            <a:off x="4307675" y="1684438"/>
            <a:ext cx="3752569" cy="2250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1"/>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442" name="Google Shape;442;p31"/>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443" name="Google Shape;443;p31"/>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444" name="Google Shape;444;p31"/>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445" name="Google Shape;445;p31"/>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46" name="Google Shape;446;p31"/>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447" name="Google Shape;447;p31"/>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448" name="Google Shape;448;p31"/>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449" name="Google Shape;449;p31"/>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450" name="Google Shape;450;p31"/>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451" name="Google Shape;451;p31"/>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52" name="Google Shape;452;p31"/>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453" name="Google Shape;453;p31"/>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454" name="Google Shape;454;p31"/>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455" name="Google Shape;455;p31"/>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456" name="Google Shape;456;p31"/>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457" name="Google Shape;457;p31"/>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58" name="Google Shape;458;p31"/>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459" name="Google Shape;459;p31"/>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460" name="Google Shape;460;p31"/>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461" name="Google Shape;461;p31"/>
          <p:cNvSpPr txBox="1"/>
          <p:nvPr/>
        </p:nvSpPr>
        <p:spPr>
          <a:xfrm>
            <a:off x="600" y="1276875"/>
            <a:ext cx="8898000" cy="225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a:solidFill>
                  <a:schemeClr val="dk1"/>
                </a:solidFill>
              </a:rPr>
              <a:t>VEGA2 (NOVA) Breadboard Characterization and test</a:t>
            </a:r>
            <a:endParaRPr b="1">
              <a:solidFill>
                <a:schemeClr val="dk1"/>
              </a:solidFill>
            </a:endParaRPr>
          </a:p>
          <a:p>
            <a:pPr indent="0" lvl="0" marL="0" rtl="0" algn="ctr">
              <a:lnSpc>
                <a:spcPct val="115000"/>
              </a:lnSpc>
              <a:spcBef>
                <a:spcPts val="300"/>
              </a:spcBef>
              <a:spcAft>
                <a:spcPts val="0"/>
              </a:spcAft>
              <a:buNone/>
            </a:pPr>
            <a:r>
              <a:t/>
            </a:r>
            <a:endParaRPr b="1">
              <a:solidFill>
                <a:srgbClr val="999999"/>
              </a:solidFill>
            </a:endParaRPr>
          </a:p>
          <a:p>
            <a:pPr indent="-317500" lvl="0" marL="457200" rtl="0" algn="l">
              <a:lnSpc>
                <a:spcPct val="115000"/>
              </a:lnSpc>
              <a:spcBef>
                <a:spcPts val="300"/>
              </a:spcBef>
              <a:spcAft>
                <a:spcPts val="0"/>
              </a:spcAft>
              <a:buClr>
                <a:srgbClr val="999999"/>
              </a:buClr>
              <a:buSzPts val="1400"/>
              <a:buChar char="●"/>
            </a:pPr>
            <a:r>
              <a:rPr lang="en-GB">
                <a:solidFill>
                  <a:srgbClr val="999999"/>
                </a:solidFill>
              </a:rPr>
              <a:t>Board preparation &amp; power setup.</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chemeClr val="dk1"/>
              </a:buClr>
              <a:buSzPts val="1400"/>
              <a:buChar char="●"/>
            </a:pPr>
            <a:r>
              <a:rPr lang="en-GB">
                <a:solidFill>
                  <a:srgbClr val="999999"/>
                </a:solidFill>
              </a:rPr>
              <a:t>Analog and stretcher chain characterization.</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Noise vs shaping time measurements.</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462" name="Google Shape;462;p31"/>
          <p:cNvCxnSpPr/>
          <p:nvPr/>
        </p:nvCxnSpPr>
        <p:spPr>
          <a:xfrm flipH="1" rot="10800000">
            <a:off x="3624275" y="2944150"/>
            <a:ext cx="683400" cy="108000"/>
          </a:xfrm>
          <a:prstGeom prst="straightConnector1">
            <a:avLst/>
          </a:prstGeom>
          <a:noFill/>
          <a:ln cap="flat" cmpd="sng" w="28575">
            <a:solidFill>
              <a:srgbClr val="980000"/>
            </a:solidFill>
            <a:prstDash val="solid"/>
            <a:round/>
            <a:headEnd len="med" w="med" type="none"/>
            <a:tailEnd len="med" w="med" type="triangle"/>
          </a:ln>
        </p:spPr>
      </p:cxnSp>
      <p:pic>
        <p:nvPicPr>
          <p:cNvPr id="463" name="Google Shape;463;p31"/>
          <p:cNvPicPr preferRelativeResize="0"/>
          <p:nvPr/>
        </p:nvPicPr>
        <p:blipFill rotWithShape="1">
          <a:blip r:embed="rId6">
            <a:alphaModFix/>
          </a:blip>
          <a:srcRect b="0" l="39" r="29" t="0"/>
          <a:stretch/>
        </p:blipFill>
        <p:spPr>
          <a:xfrm>
            <a:off x="4307675" y="1684438"/>
            <a:ext cx="3752569" cy="2250300"/>
          </a:xfrm>
          <a:prstGeom prst="rect">
            <a:avLst/>
          </a:prstGeom>
          <a:noFill/>
          <a:ln>
            <a:noFill/>
          </a:ln>
        </p:spPr>
      </p:pic>
      <p:sp>
        <p:nvSpPr>
          <p:cNvPr id="464" name="Google Shape;464;p31"/>
          <p:cNvSpPr txBox="1"/>
          <p:nvPr/>
        </p:nvSpPr>
        <p:spPr>
          <a:xfrm>
            <a:off x="0" y="3907150"/>
            <a:ext cx="66696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solidFill>
                  <a:srgbClr val="0000FF"/>
                </a:solidFill>
              </a:rPr>
              <a:t>The expected U-shaped trend is observed, where noise initially decreases due to reduced thermal (series) noise but increases at longer shaping times due to the dominance of parallel noise from leakage currents and low-frequency noise sources within the ASIC itself.</a:t>
            </a:r>
            <a:endParaRPr>
              <a:solidFill>
                <a:srgbClr val="0000FF"/>
              </a:solidFill>
            </a:endParaRPr>
          </a:p>
        </p:txBody>
      </p:sp>
      <p:pic>
        <p:nvPicPr>
          <p:cNvPr id="465" name="Google Shape;465;p31"/>
          <p:cNvPicPr preferRelativeResize="0"/>
          <p:nvPr/>
        </p:nvPicPr>
        <p:blipFill rotWithShape="1">
          <a:blip r:embed="rId7">
            <a:alphaModFix/>
          </a:blip>
          <a:srcRect b="0" l="39" r="49" t="0"/>
          <a:stretch/>
        </p:blipFill>
        <p:spPr>
          <a:xfrm>
            <a:off x="7118325" y="3537863"/>
            <a:ext cx="1957275" cy="1173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68" name="Google Shape;68;p14"/>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69" name="Google Shape;69;p14"/>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70" name="Google Shape;70;p14"/>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71" name="Google Shape;71;p14"/>
          <p:cNvSpPr txBox="1"/>
          <p:nvPr/>
        </p:nvSpPr>
        <p:spPr>
          <a:xfrm>
            <a:off x="0" y="2876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pic>
        <p:nvPicPr>
          <p:cNvPr id="72" name="Google Shape;72;p14"/>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73" name="Google Shape;73;p14"/>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74" name="Google Shape;74;p14"/>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75" name="Google Shape;75;p14"/>
          <p:cNvSpPr txBox="1"/>
          <p:nvPr/>
        </p:nvSpPr>
        <p:spPr>
          <a:xfrm>
            <a:off x="338675" y="1410700"/>
            <a:ext cx="8531700" cy="2385900"/>
          </a:xfrm>
          <a:prstGeom prst="rect">
            <a:avLst/>
          </a:prstGeom>
          <a:noFill/>
          <a:ln>
            <a:noFill/>
          </a:ln>
        </p:spPr>
        <p:txBody>
          <a:bodyPr anchorCtr="0" anchor="t" bIns="91425" lIns="91425" spcFirstLastPara="1" rIns="91425" wrap="square" tIns="91425">
            <a:spAutoFit/>
          </a:bodyPr>
          <a:lstStyle/>
          <a:p>
            <a:pPr indent="-311150" lvl="0" marL="457200" rtl="0" algn="just">
              <a:spcBef>
                <a:spcPts val="0"/>
              </a:spcBef>
              <a:spcAft>
                <a:spcPts val="0"/>
              </a:spcAft>
              <a:buClr>
                <a:srgbClr val="222222"/>
              </a:buClr>
              <a:buSzPts val="1300"/>
              <a:buChar char="●"/>
            </a:pPr>
            <a:r>
              <a:rPr lang="en-GB" sz="1300">
                <a:solidFill>
                  <a:srgbClr val="222222"/>
                </a:solidFill>
                <a:highlight>
                  <a:srgbClr val="FFFFFF"/>
                </a:highlight>
              </a:rPr>
              <a:t>The research activity, carried at INAF/OAS Bologna Gamma-Ray Laboratory, is mainly focused on the development of </a:t>
            </a:r>
            <a:r>
              <a:rPr b="1" lang="en-GB" sz="1300">
                <a:solidFill>
                  <a:srgbClr val="222222"/>
                </a:solidFill>
                <a:highlight>
                  <a:srgbClr val="FFFFFF"/>
                </a:highlight>
              </a:rPr>
              <a:t>test equipments</a:t>
            </a:r>
            <a:r>
              <a:rPr lang="en-GB" sz="1300">
                <a:solidFill>
                  <a:srgbClr val="222222"/>
                </a:solidFill>
                <a:highlight>
                  <a:srgbClr val="FFFFFF"/>
                </a:highlight>
              </a:rPr>
              <a:t> for new prototypes of </a:t>
            </a:r>
            <a:r>
              <a:rPr b="1" lang="en-GB" sz="1300">
                <a:solidFill>
                  <a:srgbClr val="222222"/>
                </a:solidFill>
                <a:highlight>
                  <a:srgbClr val="FFFFFF"/>
                </a:highlight>
              </a:rPr>
              <a:t>front-end electronics (FEE) for</a:t>
            </a:r>
            <a:r>
              <a:rPr lang="en-GB" sz="1300">
                <a:solidFill>
                  <a:srgbClr val="222222"/>
                </a:solidFill>
                <a:highlight>
                  <a:srgbClr val="FFFFFF"/>
                </a:highlight>
              </a:rPr>
              <a:t> </a:t>
            </a:r>
            <a:r>
              <a:rPr b="1" lang="en-GB" sz="1300">
                <a:solidFill>
                  <a:srgbClr val="222222"/>
                </a:solidFill>
                <a:highlight>
                  <a:srgbClr val="FFFFFF"/>
                </a:highlight>
              </a:rPr>
              <a:t>Silicon Drift Detectors</a:t>
            </a:r>
            <a:r>
              <a:rPr lang="en-GB" sz="1300">
                <a:solidFill>
                  <a:srgbClr val="222222"/>
                </a:solidFill>
                <a:highlight>
                  <a:srgbClr val="FFFFFF"/>
                </a:highlight>
              </a:rPr>
              <a:t>, in the framework of </a:t>
            </a:r>
            <a:r>
              <a:rPr b="1" lang="en-GB" sz="1300">
                <a:solidFill>
                  <a:srgbClr val="222222"/>
                </a:solidFill>
                <a:highlight>
                  <a:srgbClr val="FFFFFF"/>
                </a:highlight>
              </a:rPr>
              <a:t>high-energy astrophysics</a:t>
            </a:r>
            <a:r>
              <a:rPr lang="en-GB" sz="1300">
                <a:solidFill>
                  <a:srgbClr val="222222"/>
                </a:solidFill>
                <a:highlight>
                  <a:srgbClr val="FFFFFF"/>
                </a:highlight>
              </a:rPr>
              <a:t> experiments, and on their experimental characterization.</a:t>
            </a:r>
            <a:endParaRPr sz="1300">
              <a:solidFill>
                <a:srgbClr val="222222"/>
              </a:solidFill>
              <a:highlight>
                <a:srgbClr val="FFFFFF"/>
              </a:highlight>
            </a:endParaRPr>
          </a:p>
          <a:p>
            <a:pPr indent="0" lvl="0" marL="457200" rtl="0" algn="just">
              <a:spcBef>
                <a:spcPts val="0"/>
              </a:spcBef>
              <a:spcAft>
                <a:spcPts val="0"/>
              </a:spcAft>
              <a:buNone/>
            </a:pPr>
            <a:r>
              <a:t/>
            </a:r>
            <a:endParaRPr sz="1300">
              <a:solidFill>
                <a:srgbClr val="222222"/>
              </a:solidFill>
              <a:highlight>
                <a:srgbClr val="FFFFFF"/>
              </a:highlight>
            </a:endParaRPr>
          </a:p>
          <a:p>
            <a:pPr indent="-311150" lvl="0" marL="457200" rtl="0" algn="just">
              <a:spcBef>
                <a:spcPts val="0"/>
              </a:spcBef>
              <a:spcAft>
                <a:spcPts val="0"/>
              </a:spcAft>
              <a:buClr>
                <a:srgbClr val="222222"/>
              </a:buClr>
              <a:buSzPts val="1300"/>
              <a:buChar char="●"/>
            </a:pPr>
            <a:r>
              <a:rPr lang="en-GB" sz="1300">
                <a:solidFill>
                  <a:srgbClr val="222222"/>
                </a:solidFill>
                <a:highlight>
                  <a:srgbClr val="FFFFFF"/>
                </a:highlight>
              </a:rPr>
              <a:t>The test equipment is based on a commercial FPGA board (Xilinx Zynq 7200 platform), that handles the configuration of the FEE ASICs and the event ac</a:t>
            </a:r>
            <a:r>
              <a:rPr lang="en-GB" sz="1300">
                <a:solidFill>
                  <a:srgbClr val="222222"/>
                </a:solidFill>
                <a:highlight>
                  <a:srgbClr val="FFFFFF"/>
                </a:highlight>
              </a:rPr>
              <a:t>qu</a:t>
            </a:r>
            <a:r>
              <a:rPr lang="en-GB" sz="1300">
                <a:solidFill>
                  <a:srgbClr val="222222"/>
                </a:solidFill>
                <a:highlight>
                  <a:srgbClr val="FFFFFF"/>
                </a:highlight>
              </a:rPr>
              <a:t>isition. Further activity involves laboratory testing of the setup, with and without Silicon detectors, in order to characterise the FEE and the detector performance.</a:t>
            </a:r>
            <a:endParaRPr sz="1300">
              <a:solidFill>
                <a:srgbClr val="222222"/>
              </a:solidFill>
              <a:highlight>
                <a:srgbClr val="FFFFFF"/>
              </a:highlight>
            </a:endParaRPr>
          </a:p>
          <a:p>
            <a:pPr indent="0" lvl="0" marL="457200" rtl="0" algn="just">
              <a:spcBef>
                <a:spcPts val="0"/>
              </a:spcBef>
              <a:spcAft>
                <a:spcPts val="0"/>
              </a:spcAft>
              <a:buNone/>
            </a:pPr>
            <a:r>
              <a:t/>
            </a:r>
            <a:endParaRPr sz="1300">
              <a:solidFill>
                <a:srgbClr val="222222"/>
              </a:solidFill>
              <a:highlight>
                <a:srgbClr val="FFFFFF"/>
              </a:highlight>
            </a:endParaRPr>
          </a:p>
          <a:p>
            <a:pPr indent="-311150" lvl="0" marL="457200" rtl="0" algn="just">
              <a:spcBef>
                <a:spcPts val="0"/>
              </a:spcBef>
              <a:spcAft>
                <a:spcPts val="0"/>
              </a:spcAft>
              <a:buClr>
                <a:srgbClr val="222222"/>
              </a:buClr>
              <a:buSzPts val="1300"/>
              <a:buChar char="●"/>
            </a:pPr>
            <a:r>
              <a:rPr lang="en-GB" sz="1300">
                <a:solidFill>
                  <a:srgbClr val="222222"/>
                </a:solidFill>
                <a:highlight>
                  <a:srgbClr val="FFFFFF"/>
                </a:highlight>
              </a:rPr>
              <a:t>The main topic of the PhD revolve around the </a:t>
            </a:r>
            <a:r>
              <a:rPr b="1" lang="en-GB" sz="1300">
                <a:solidFill>
                  <a:srgbClr val="222222"/>
                </a:solidFill>
                <a:highlight>
                  <a:srgbClr val="FFFFFF"/>
                </a:highlight>
              </a:rPr>
              <a:t>LEM-X</a:t>
            </a:r>
            <a:r>
              <a:rPr lang="en-GB" sz="1300">
                <a:solidFill>
                  <a:srgbClr val="222222"/>
                </a:solidFill>
                <a:highlight>
                  <a:srgbClr val="FFFFFF"/>
                </a:highlight>
              </a:rPr>
              <a:t> (PNRR/NRRP EMM project) VEGA-2(NOVA) ASIC, and on the </a:t>
            </a:r>
            <a:r>
              <a:rPr b="1" lang="en-GB" sz="1300">
                <a:solidFill>
                  <a:srgbClr val="222222"/>
                </a:solidFill>
                <a:highlight>
                  <a:srgbClr val="FFFFFF"/>
                </a:highlight>
              </a:rPr>
              <a:t>TASTE </a:t>
            </a:r>
            <a:r>
              <a:rPr lang="en-GB" sz="1300">
                <a:solidFill>
                  <a:srgbClr val="222222"/>
                </a:solidFill>
                <a:highlight>
                  <a:srgbClr val="FFFFFF"/>
                </a:highlight>
              </a:rPr>
              <a:t>(ASI ALCOR project, currently in Phase B) front-end ASIC, </a:t>
            </a:r>
            <a:r>
              <a:rPr lang="en-GB" sz="1300">
                <a:solidFill>
                  <a:srgbClr val="222222"/>
                </a:solidFill>
                <a:highlight>
                  <a:schemeClr val="lt1"/>
                </a:highlight>
              </a:rPr>
              <a:t>and their TE testing activities</a:t>
            </a:r>
            <a:endParaRPr sz="1300">
              <a:solidFill>
                <a:srgbClr val="222222"/>
              </a:solidFill>
              <a:highlight>
                <a:srgbClr val="FFFFFF"/>
              </a:highlight>
            </a:endParaRPr>
          </a:p>
        </p:txBody>
      </p:sp>
      <p:sp>
        <p:nvSpPr>
          <p:cNvPr id="76" name="Google Shape;76;p14"/>
          <p:cNvSpPr txBox="1"/>
          <p:nvPr/>
        </p:nvSpPr>
        <p:spPr>
          <a:xfrm>
            <a:off x="107250" y="896900"/>
            <a:ext cx="8613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Research Topic and Objectives</a:t>
            </a:r>
            <a:endParaRPr sz="1500"/>
          </a:p>
          <a:p>
            <a:pPr indent="0" lvl="0" marL="0" rtl="0" algn="ctr">
              <a:spcBef>
                <a:spcPts val="0"/>
              </a:spcBef>
              <a:spcAft>
                <a:spcPts val="0"/>
              </a:spcAft>
              <a:buNone/>
            </a:pPr>
            <a:r>
              <a:t/>
            </a:r>
            <a:endParaRPr sz="1500"/>
          </a:p>
        </p:txBody>
      </p:sp>
      <p:cxnSp>
        <p:nvCxnSpPr>
          <p:cNvPr id="77" name="Google Shape;77;p14"/>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78" name="Google Shape;78;p14"/>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79" name="Google Shape;79;p14"/>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2"/>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471" name="Google Shape;471;p32"/>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472" name="Google Shape;472;p32"/>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473" name="Google Shape;473;p32"/>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474" name="Google Shape;474;p32"/>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75" name="Google Shape;475;p32"/>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476" name="Google Shape;476;p32"/>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477" name="Google Shape;477;p32"/>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478" name="Google Shape;478;p32"/>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479" name="Google Shape;479;p32"/>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480" name="Google Shape;480;p32"/>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81" name="Google Shape;481;p32"/>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482" name="Google Shape;482;p32"/>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483" name="Google Shape;483;p32"/>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484" name="Google Shape;484;p32"/>
          <p:cNvSpPr txBox="1"/>
          <p:nvPr/>
        </p:nvSpPr>
        <p:spPr>
          <a:xfrm>
            <a:off x="600" y="1276875"/>
            <a:ext cx="8898000" cy="328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a:solidFill>
                  <a:schemeClr val="dk1"/>
                </a:solidFill>
              </a:rPr>
              <a:t>VEGA2 (NOVA) Breadboard Characterization and test</a:t>
            </a:r>
            <a:endParaRPr b="1">
              <a:solidFill>
                <a:schemeClr val="dk1"/>
              </a:solidFill>
            </a:endParaRPr>
          </a:p>
          <a:p>
            <a:pPr indent="0" lvl="0" marL="0" rtl="0" algn="ctr">
              <a:lnSpc>
                <a:spcPct val="115000"/>
              </a:lnSpc>
              <a:spcBef>
                <a:spcPts val="300"/>
              </a:spcBef>
              <a:spcAft>
                <a:spcPts val="0"/>
              </a:spcAft>
              <a:buNone/>
            </a:pPr>
            <a:r>
              <a:t/>
            </a:r>
            <a:endParaRPr b="1">
              <a:solidFill>
                <a:schemeClr val="dk1"/>
              </a:solidFill>
            </a:endParaRPr>
          </a:p>
          <a:p>
            <a:pPr indent="-317500" lvl="0" marL="457200" rtl="0" algn="l">
              <a:lnSpc>
                <a:spcPct val="115000"/>
              </a:lnSpc>
              <a:spcBef>
                <a:spcPts val="300"/>
              </a:spcBef>
              <a:spcAft>
                <a:spcPts val="0"/>
              </a:spcAft>
              <a:buClr>
                <a:srgbClr val="999999"/>
              </a:buClr>
              <a:buSzPts val="1400"/>
              <a:buChar char="●"/>
            </a:pPr>
            <a:r>
              <a:rPr lang="en-GB">
                <a:solidFill>
                  <a:srgbClr val="999999"/>
                </a:solidFill>
              </a:rPr>
              <a:t>Board preparation &amp; power setup.</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Analog and stretcher chain characterization.</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chemeClr val="dk1"/>
              </a:buClr>
              <a:buSzPts val="1400"/>
              <a:buChar char="●"/>
            </a:pPr>
            <a:r>
              <a:rPr lang="en-GB">
                <a:solidFill>
                  <a:srgbClr val="999999"/>
                </a:solidFill>
              </a:rPr>
              <a:t>Noise vs shaping time measurements.</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Dynamic range evaluation.</a:t>
            </a:r>
            <a:br>
              <a:rPr lang="en-GB">
                <a:solidFill>
                  <a:schemeClr val="dk1"/>
                </a:solidFill>
              </a:rPr>
            </a:br>
            <a:endParaRPr>
              <a:solidFill>
                <a:srgbClr val="0000FF"/>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485" name="Google Shape;485;p32"/>
          <p:cNvCxnSpPr/>
          <p:nvPr/>
        </p:nvCxnSpPr>
        <p:spPr>
          <a:xfrm flipH="1" rot="10800000">
            <a:off x="2665125" y="3208025"/>
            <a:ext cx="1067100" cy="311700"/>
          </a:xfrm>
          <a:prstGeom prst="straightConnector1">
            <a:avLst/>
          </a:prstGeom>
          <a:noFill/>
          <a:ln cap="flat" cmpd="sng" w="28575">
            <a:solidFill>
              <a:srgbClr val="980000"/>
            </a:solidFill>
            <a:prstDash val="solid"/>
            <a:round/>
            <a:headEnd len="med" w="med" type="none"/>
            <a:tailEnd len="med" w="med" type="triangle"/>
          </a:ln>
        </p:spPr>
      </p:cxnSp>
      <p:pic>
        <p:nvPicPr>
          <p:cNvPr id="486" name="Google Shape;486;p32"/>
          <p:cNvPicPr preferRelativeResize="0"/>
          <p:nvPr/>
        </p:nvPicPr>
        <p:blipFill>
          <a:blip r:embed="rId6">
            <a:alphaModFix/>
          </a:blip>
          <a:stretch>
            <a:fillRect/>
          </a:stretch>
        </p:blipFill>
        <p:spPr>
          <a:xfrm>
            <a:off x="3785800" y="1768638"/>
            <a:ext cx="4292200" cy="2146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3"/>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492" name="Google Shape;492;p33"/>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493" name="Google Shape;493;p33"/>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494" name="Google Shape;494;p33"/>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495" name="Google Shape;495;p33"/>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96" name="Google Shape;496;p33"/>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497" name="Google Shape;497;p33"/>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498" name="Google Shape;498;p33"/>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499" name="Google Shape;499;p33"/>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500" name="Google Shape;500;p33"/>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501" name="Google Shape;501;p33"/>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502" name="Google Shape;502;p33"/>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503" name="Google Shape;503;p33"/>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504" name="Google Shape;504;p33"/>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505" name="Google Shape;505;p33"/>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506" name="Google Shape;506;p33"/>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507" name="Google Shape;507;p33"/>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508" name="Google Shape;508;p33"/>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509" name="Google Shape;509;p33"/>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510" name="Google Shape;510;p33"/>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511" name="Google Shape;511;p33"/>
          <p:cNvSpPr txBox="1"/>
          <p:nvPr/>
        </p:nvSpPr>
        <p:spPr>
          <a:xfrm>
            <a:off x="600" y="1276875"/>
            <a:ext cx="8898000" cy="328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a:solidFill>
                  <a:schemeClr val="dk1"/>
                </a:solidFill>
              </a:rPr>
              <a:t>VEGA2 (NOVA) Breadboard Characterization and test</a:t>
            </a:r>
            <a:endParaRPr b="1">
              <a:solidFill>
                <a:schemeClr val="dk1"/>
              </a:solidFill>
            </a:endParaRPr>
          </a:p>
          <a:p>
            <a:pPr indent="0" lvl="0" marL="0" rtl="0" algn="ctr">
              <a:lnSpc>
                <a:spcPct val="115000"/>
              </a:lnSpc>
              <a:spcBef>
                <a:spcPts val="300"/>
              </a:spcBef>
              <a:spcAft>
                <a:spcPts val="0"/>
              </a:spcAft>
              <a:buNone/>
            </a:pPr>
            <a:r>
              <a:t/>
            </a:r>
            <a:endParaRPr b="1">
              <a:solidFill>
                <a:schemeClr val="dk1"/>
              </a:solidFill>
            </a:endParaRPr>
          </a:p>
          <a:p>
            <a:pPr indent="-317500" lvl="0" marL="457200" rtl="0" algn="l">
              <a:lnSpc>
                <a:spcPct val="115000"/>
              </a:lnSpc>
              <a:spcBef>
                <a:spcPts val="300"/>
              </a:spcBef>
              <a:spcAft>
                <a:spcPts val="0"/>
              </a:spcAft>
              <a:buClr>
                <a:srgbClr val="999999"/>
              </a:buClr>
              <a:buSzPts val="1400"/>
              <a:buChar char="●"/>
            </a:pPr>
            <a:r>
              <a:rPr lang="en-GB">
                <a:solidFill>
                  <a:srgbClr val="999999"/>
                </a:solidFill>
              </a:rPr>
              <a:t>Board preparation &amp; power setup.</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Analog and stretcher chain characterization.</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chemeClr val="dk1"/>
              </a:buClr>
              <a:buSzPts val="1400"/>
              <a:buChar char="●"/>
            </a:pPr>
            <a:r>
              <a:rPr lang="en-GB">
                <a:solidFill>
                  <a:srgbClr val="999999"/>
                </a:solidFill>
              </a:rPr>
              <a:t>Noise vs shaping time measurements.</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Dynamic range evaluation.</a:t>
            </a:r>
            <a:br>
              <a:rPr lang="en-GB">
                <a:solidFill>
                  <a:schemeClr val="dk1"/>
                </a:solidFill>
              </a:rPr>
            </a:br>
            <a:endParaRPr>
              <a:solidFill>
                <a:srgbClr val="0000FF"/>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512" name="Google Shape;512;p33"/>
          <p:cNvCxnSpPr/>
          <p:nvPr/>
        </p:nvCxnSpPr>
        <p:spPr>
          <a:xfrm flipH="1" rot="10800000">
            <a:off x="2665125" y="3208025"/>
            <a:ext cx="1067100" cy="311700"/>
          </a:xfrm>
          <a:prstGeom prst="straightConnector1">
            <a:avLst/>
          </a:prstGeom>
          <a:noFill/>
          <a:ln cap="flat" cmpd="sng" w="28575">
            <a:solidFill>
              <a:srgbClr val="980000"/>
            </a:solidFill>
            <a:prstDash val="solid"/>
            <a:round/>
            <a:headEnd len="med" w="med" type="none"/>
            <a:tailEnd len="med" w="med" type="triangle"/>
          </a:ln>
        </p:spPr>
      </p:cxnSp>
      <p:pic>
        <p:nvPicPr>
          <p:cNvPr id="513" name="Google Shape;513;p33"/>
          <p:cNvPicPr preferRelativeResize="0"/>
          <p:nvPr/>
        </p:nvPicPr>
        <p:blipFill>
          <a:blip r:embed="rId6">
            <a:alphaModFix/>
          </a:blip>
          <a:stretch>
            <a:fillRect/>
          </a:stretch>
        </p:blipFill>
        <p:spPr>
          <a:xfrm>
            <a:off x="3785800" y="1768638"/>
            <a:ext cx="4292200" cy="2146100"/>
          </a:xfrm>
          <a:prstGeom prst="rect">
            <a:avLst/>
          </a:prstGeom>
          <a:noFill/>
          <a:ln>
            <a:noFill/>
          </a:ln>
        </p:spPr>
      </p:pic>
      <p:sp>
        <p:nvSpPr>
          <p:cNvPr id="514" name="Google Shape;514;p33"/>
          <p:cNvSpPr txBox="1"/>
          <p:nvPr/>
        </p:nvSpPr>
        <p:spPr>
          <a:xfrm>
            <a:off x="2569200" y="3914725"/>
            <a:ext cx="61866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200">
                <a:solidFill>
                  <a:srgbClr val="0000FF"/>
                </a:solidFill>
              </a:rPr>
              <a:t> The ASIC response remained linear up to ~63 keV (140 mV input). Beyond this, </a:t>
            </a:r>
            <a:r>
              <a:rPr lang="en-GB" sz="1200">
                <a:solidFill>
                  <a:srgbClr val="0000FF"/>
                </a:solidFill>
              </a:rPr>
              <a:t>nonlinearities</a:t>
            </a:r>
            <a:r>
              <a:rPr lang="en-GB" sz="1200">
                <a:solidFill>
                  <a:srgbClr val="0000FF"/>
                </a:solidFill>
              </a:rPr>
              <a:t> were observed (almost satisfying the requirement of linearity up to 70 keV)</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34"/>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520" name="Google Shape;520;p34"/>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521" name="Google Shape;521;p34"/>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522" name="Google Shape;522;p34"/>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523" name="Google Shape;523;p34"/>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524" name="Google Shape;524;p34"/>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525" name="Google Shape;525;p34"/>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526" name="Google Shape;526;p34"/>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527" name="Google Shape;527;p34"/>
          <p:cNvSpPr txBox="1"/>
          <p:nvPr/>
        </p:nvSpPr>
        <p:spPr>
          <a:xfrm>
            <a:off x="600" y="1276875"/>
            <a:ext cx="8898000" cy="3814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dk1"/>
                </a:solidFill>
              </a:rPr>
              <a:t>VEGA2 (NOVA) Breadboard Characterization and test</a:t>
            </a:r>
            <a:endParaRPr b="1">
              <a:solidFill>
                <a:schemeClr val="dk1"/>
              </a:solidFill>
            </a:endParaRPr>
          </a:p>
          <a:p>
            <a:pPr indent="0" lvl="0" marL="0" rtl="0" algn="ctr">
              <a:lnSpc>
                <a:spcPct val="115000"/>
              </a:lnSpc>
              <a:spcBef>
                <a:spcPts val="300"/>
              </a:spcBef>
              <a:spcAft>
                <a:spcPts val="0"/>
              </a:spcAft>
              <a:buNone/>
            </a:pPr>
            <a:r>
              <a:t/>
            </a:r>
            <a:endParaRPr b="1">
              <a:solidFill>
                <a:schemeClr val="dk1"/>
              </a:solidFill>
            </a:endParaRPr>
          </a:p>
          <a:p>
            <a:pPr indent="-317500" lvl="0" marL="457200" rtl="0" algn="l">
              <a:lnSpc>
                <a:spcPct val="115000"/>
              </a:lnSpc>
              <a:spcBef>
                <a:spcPts val="300"/>
              </a:spcBef>
              <a:spcAft>
                <a:spcPts val="0"/>
              </a:spcAft>
              <a:buClr>
                <a:srgbClr val="999999"/>
              </a:buClr>
              <a:buSzPts val="1400"/>
              <a:buChar char="●"/>
            </a:pPr>
            <a:r>
              <a:rPr lang="en-GB">
                <a:solidFill>
                  <a:srgbClr val="999999"/>
                </a:solidFill>
              </a:rPr>
              <a:t>Board preparation &amp; power setup.</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Analog and stretcher chain characterization.</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rgbClr val="999999"/>
              </a:buClr>
              <a:buSzPts val="1400"/>
              <a:buChar char="●"/>
            </a:pPr>
            <a:r>
              <a:rPr lang="en-GB">
                <a:solidFill>
                  <a:srgbClr val="999999"/>
                </a:solidFill>
              </a:rPr>
              <a:t>Noise vs shaping time measurements.</a:t>
            </a:r>
            <a:br>
              <a:rPr lang="en-GB">
                <a:solidFill>
                  <a:srgbClr val="999999"/>
                </a:solidFill>
              </a:rPr>
            </a:br>
            <a:endParaRPr>
              <a:solidFill>
                <a:srgbClr val="999999"/>
              </a:solidFill>
            </a:endParaRPr>
          </a:p>
          <a:p>
            <a:pPr indent="-317500" lvl="0" marL="457200" rtl="0" algn="l">
              <a:lnSpc>
                <a:spcPct val="115000"/>
              </a:lnSpc>
              <a:spcBef>
                <a:spcPts val="0"/>
              </a:spcBef>
              <a:spcAft>
                <a:spcPts val="0"/>
              </a:spcAft>
              <a:buClr>
                <a:schemeClr val="dk1"/>
              </a:buClr>
              <a:buSzPts val="1400"/>
              <a:buChar char="●"/>
            </a:pPr>
            <a:r>
              <a:rPr lang="en-GB">
                <a:solidFill>
                  <a:srgbClr val="999999"/>
                </a:solidFill>
              </a:rPr>
              <a:t>Dynamic range evaluation.</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SDD bonding &amp; scintillator integration</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5"/>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533" name="Google Shape;533;p35"/>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534" name="Google Shape;534;p35"/>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535" name="Google Shape;535;p35"/>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536" name="Google Shape;536;p35"/>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537" name="Google Shape;537;p35"/>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538" name="Google Shape;538;p35"/>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sp>
        <p:nvSpPr>
          <p:cNvPr id="539" name="Google Shape;539;p35"/>
          <p:cNvSpPr txBox="1"/>
          <p:nvPr/>
        </p:nvSpPr>
        <p:spPr>
          <a:xfrm>
            <a:off x="600" y="1276875"/>
            <a:ext cx="8898000" cy="1831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dk1"/>
                </a:solidFill>
              </a:rPr>
              <a:t>VEGA2 (NOVA) Breadboard Characterization and test</a:t>
            </a:r>
            <a:endParaRPr b="1">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chemeClr val="dk1"/>
                </a:solidFill>
              </a:rPr>
              <a:t>SDD bonding &amp; scintillator integration</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540" name="Google Shape;540;p35"/>
          <p:cNvCxnSpPr/>
          <p:nvPr/>
        </p:nvCxnSpPr>
        <p:spPr>
          <a:xfrm>
            <a:off x="3588900" y="2098625"/>
            <a:ext cx="504000" cy="186300"/>
          </a:xfrm>
          <a:prstGeom prst="straightConnector1">
            <a:avLst/>
          </a:prstGeom>
          <a:noFill/>
          <a:ln cap="flat" cmpd="sng" w="28575">
            <a:solidFill>
              <a:srgbClr val="980000"/>
            </a:solidFill>
            <a:prstDash val="solid"/>
            <a:round/>
            <a:headEnd len="med" w="med" type="none"/>
            <a:tailEnd len="med" w="med" type="triangle"/>
          </a:ln>
        </p:spPr>
      </p:cxnSp>
      <p:sp>
        <p:nvSpPr>
          <p:cNvPr id="541" name="Google Shape;541;p35"/>
          <p:cNvSpPr txBox="1"/>
          <p:nvPr/>
        </p:nvSpPr>
        <p:spPr>
          <a:xfrm>
            <a:off x="3877775" y="2098625"/>
            <a:ext cx="43266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 Bonded with FBK-fabricated SDDs.</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pic>
        <p:nvPicPr>
          <p:cNvPr id="542" name="Google Shape;542;p35"/>
          <p:cNvPicPr preferRelativeResize="0"/>
          <p:nvPr/>
        </p:nvPicPr>
        <p:blipFill>
          <a:blip r:embed="rId6">
            <a:alphaModFix/>
          </a:blip>
          <a:stretch>
            <a:fillRect/>
          </a:stretch>
        </p:blipFill>
        <p:spPr>
          <a:xfrm rot="5400000">
            <a:off x="4824101" y="2245140"/>
            <a:ext cx="2080475" cy="2747000"/>
          </a:xfrm>
          <a:prstGeom prst="rect">
            <a:avLst/>
          </a:prstGeom>
          <a:noFill/>
          <a:ln>
            <a:noFill/>
          </a:ln>
        </p:spPr>
      </p:pic>
      <p:cxnSp>
        <p:nvCxnSpPr>
          <p:cNvPr id="543" name="Google Shape;543;p35"/>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pic>
        <p:nvPicPr>
          <p:cNvPr id="544" name="Google Shape;544;p35" title="fbk_logo.png"/>
          <p:cNvPicPr preferRelativeResize="0"/>
          <p:nvPr/>
        </p:nvPicPr>
        <p:blipFill>
          <a:blip r:embed="rId7">
            <a:alphaModFix/>
          </a:blip>
          <a:stretch>
            <a:fillRect/>
          </a:stretch>
        </p:blipFill>
        <p:spPr>
          <a:xfrm>
            <a:off x="7356050" y="1814572"/>
            <a:ext cx="1542556" cy="1542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36"/>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550" name="Google Shape;550;p36"/>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551" name="Google Shape;551;p36"/>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552" name="Google Shape;552;p36"/>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553" name="Google Shape;553;p36"/>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554" name="Google Shape;554;p36"/>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555" name="Google Shape;555;p36"/>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sp>
        <p:nvSpPr>
          <p:cNvPr id="556" name="Google Shape;556;p36"/>
          <p:cNvSpPr txBox="1"/>
          <p:nvPr/>
        </p:nvSpPr>
        <p:spPr>
          <a:xfrm>
            <a:off x="600" y="1276875"/>
            <a:ext cx="8898000" cy="1831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dk1"/>
                </a:solidFill>
              </a:rPr>
              <a:t>VEGA2 (NOVA) Breadboard Characterization and test</a:t>
            </a:r>
            <a:endParaRPr b="1">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chemeClr val="dk1"/>
                </a:solidFill>
              </a:rPr>
              <a:t>SDD bonding &amp; scintillator integration</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557" name="Google Shape;557;p36"/>
          <p:cNvCxnSpPr/>
          <p:nvPr/>
        </p:nvCxnSpPr>
        <p:spPr>
          <a:xfrm>
            <a:off x="3588900" y="2098625"/>
            <a:ext cx="504000" cy="186300"/>
          </a:xfrm>
          <a:prstGeom prst="straightConnector1">
            <a:avLst/>
          </a:prstGeom>
          <a:noFill/>
          <a:ln cap="flat" cmpd="sng" w="28575">
            <a:solidFill>
              <a:srgbClr val="980000"/>
            </a:solidFill>
            <a:prstDash val="solid"/>
            <a:round/>
            <a:headEnd len="med" w="med" type="none"/>
            <a:tailEnd len="med" w="med" type="triangle"/>
          </a:ln>
        </p:spPr>
      </p:cxnSp>
      <p:sp>
        <p:nvSpPr>
          <p:cNvPr id="558" name="Google Shape;558;p36"/>
          <p:cNvSpPr txBox="1"/>
          <p:nvPr/>
        </p:nvSpPr>
        <p:spPr>
          <a:xfrm>
            <a:off x="3877775" y="2098625"/>
            <a:ext cx="48537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GB">
                <a:solidFill>
                  <a:schemeClr val="dk1"/>
                </a:solidFill>
              </a:rPr>
              <a:t> Bonded with FBK-fabricated SDDs.</a:t>
            </a:r>
            <a:endParaRPr>
              <a:solidFill>
                <a:schemeClr val="dk1"/>
              </a:solidFill>
            </a:endParaRPr>
          </a:p>
          <a:p>
            <a:pPr indent="0" lvl="0" marL="457200" rtl="0" algn="l">
              <a:spcBef>
                <a:spcPts val="0"/>
              </a:spcBef>
              <a:spcAft>
                <a:spcPts val="0"/>
              </a:spcAft>
              <a:buClr>
                <a:schemeClr val="dk1"/>
              </a:buClr>
              <a:buSzPts val="1100"/>
              <a:buFont typeface="Arial"/>
              <a:buNone/>
            </a:pPr>
            <a:r>
              <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Calibration with X-ray sources (Am-241 and Fe-55).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cxnSp>
        <p:nvCxnSpPr>
          <p:cNvPr id="559" name="Google Shape;559;p36"/>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pic>
        <p:nvPicPr>
          <p:cNvPr id="560" name="Google Shape;560;p36"/>
          <p:cNvPicPr preferRelativeResize="0"/>
          <p:nvPr/>
        </p:nvPicPr>
        <p:blipFill>
          <a:blip r:embed="rId6">
            <a:alphaModFix/>
          </a:blip>
          <a:stretch>
            <a:fillRect/>
          </a:stretch>
        </p:blipFill>
        <p:spPr>
          <a:xfrm>
            <a:off x="419225" y="2369050"/>
            <a:ext cx="3458552" cy="2062750"/>
          </a:xfrm>
          <a:prstGeom prst="rect">
            <a:avLst/>
          </a:prstGeom>
          <a:noFill/>
          <a:ln>
            <a:noFill/>
          </a:ln>
        </p:spPr>
      </p:pic>
      <p:pic>
        <p:nvPicPr>
          <p:cNvPr id="561" name="Google Shape;561;p36"/>
          <p:cNvPicPr preferRelativeResize="0"/>
          <p:nvPr/>
        </p:nvPicPr>
        <p:blipFill>
          <a:blip r:embed="rId7">
            <a:alphaModFix/>
          </a:blip>
          <a:stretch>
            <a:fillRect/>
          </a:stretch>
        </p:blipFill>
        <p:spPr>
          <a:xfrm>
            <a:off x="3823651" y="2842300"/>
            <a:ext cx="3048442" cy="1831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37"/>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567" name="Google Shape;567;p37"/>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568" name="Google Shape;568;p37"/>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569" name="Google Shape;569;p37"/>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570" name="Google Shape;570;p37"/>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571" name="Google Shape;571;p37"/>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572" name="Google Shape;572;p37"/>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sp>
        <p:nvSpPr>
          <p:cNvPr id="573" name="Google Shape;573;p37"/>
          <p:cNvSpPr txBox="1"/>
          <p:nvPr/>
        </p:nvSpPr>
        <p:spPr>
          <a:xfrm>
            <a:off x="600" y="1276875"/>
            <a:ext cx="8898000" cy="1831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dk1"/>
                </a:solidFill>
              </a:rPr>
              <a:t>VEGA2 (NOVA) Breadboard Characterization and test</a:t>
            </a:r>
            <a:endParaRPr b="1">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chemeClr val="dk1"/>
                </a:solidFill>
              </a:rPr>
              <a:t>SDD bonding &amp; scintillator integration</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574" name="Google Shape;574;p37"/>
          <p:cNvCxnSpPr/>
          <p:nvPr/>
        </p:nvCxnSpPr>
        <p:spPr>
          <a:xfrm>
            <a:off x="3588900" y="2098625"/>
            <a:ext cx="504000" cy="186300"/>
          </a:xfrm>
          <a:prstGeom prst="straightConnector1">
            <a:avLst/>
          </a:prstGeom>
          <a:noFill/>
          <a:ln cap="flat" cmpd="sng" w="28575">
            <a:solidFill>
              <a:srgbClr val="980000"/>
            </a:solidFill>
            <a:prstDash val="solid"/>
            <a:round/>
            <a:headEnd len="med" w="med" type="none"/>
            <a:tailEnd len="med" w="med" type="triangle"/>
          </a:ln>
        </p:spPr>
      </p:cxnSp>
      <p:sp>
        <p:nvSpPr>
          <p:cNvPr id="575" name="Google Shape;575;p37"/>
          <p:cNvSpPr txBox="1"/>
          <p:nvPr/>
        </p:nvSpPr>
        <p:spPr>
          <a:xfrm>
            <a:off x="3877775" y="2098625"/>
            <a:ext cx="43266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 Bonded with FBK-fabricated SDDs.</a:t>
            </a:r>
            <a:endParaRPr/>
          </a:p>
          <a:p>
            <a:pPr indent="0" lvl="0" marL="457200" rtl="0" algn="l">
              <a:spcBef>
                <a:spcPts val="0"/>
              </a:spcBef>
              <a:spcAft>
                <a:spcPts val="0"/>
              </a:spcAft>
              <a:buNone/>
            </a:pPr>
            <a:r>
              <a:t/>
            </a:r>
            <a:endParaRPr/>
          </a:p>
          <a:p>
            <a:pPr indent="-317500" lvl="0" marL="457200" rtl="0" algn="l">
              <a:spcBef>
                <a:spcPts val="0"/>
              </a:spcBef>
              <a:spcAft>
                <a:spcPts val="0"/>
              </a:spcAft>
              <a:buClr>
                <a:schemeClr val="dk1"/>
              </a:buClr>
              <a:buSzPts val="1400"/>
              <a:buChar char="●"/>
            </a:pPr>
            <a:r>
              <a:rPr lang="en-GB">
                <a:solidFill>
                  <a:schemeClr val="dk1"/>
                </a:solidFill>
              </a:rPr>
              <a:t>Calibration with X-ray sources (Am-241 and Fe-55).</a:t>
            </a:r>
            <a:endParaRPr>
              <a:solidFill>
                <a:schemeClr val="dk1"/>
              </a:solidFill>
            </a:endParaRPr>
          </a:p>
          <a:p>
            <a:pPr indent="0" lvl="0" marL="45720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Covers &amp; Scintillator Holders designed with </a:t>
            </a:r>
            <a:endParaRPr>
              <a:solidFill>
                <a:schemeClr val="dk1"/>
              </a:solidFill>
            </a:endParaRPr>
          </a:p>
          <a:p>
            <a:pPr indent="0" lvl="0" marL="457200" rtl="0" algn="l">
              <a:spcBef>
                <a:spcPts val="0"/>
              </a:spcBef>
              <a:spcAft>
                <a:spcPts val="0"/>
              </a:spcAft>
              <a:buNone/>
            </a:pPr>
            <a:r>
              <a:rPr lang="en-GB">
                <a:solidFill>
                  <a:schemeClr val="dk1"/>
                </a:solidFill>
              </a:rPr>
              <a:t>OpenSCAD for ASIC protection</a:t>
            </a:r>
            <a:endParaRPr>
              <a:solidFill>
                <a:schemeClr val="dk1"/>
              </a:solidFill>
            </a:endParaRPr>
          </a:p>
          <a:p>
            <a:pPr indent="0" lvl="0" marL="457200" rtl="0" algn="l">
              <a:spcBef>
                <a:spcPts val="0"/>
              </a:spcBef>
              <a:spcAft>
                <a:spcPts val="0"/>
              </a:spcAft>
              <a:buNone/>
            </a:pPr>
            <a:r>
              <a:rPr lang="en-GB">
                <a:solidFill>
                  <a:schemeClr val="dk1"/>
                </a:solidFill>
              </a:rPr>
              <a:t>and 3-D printed </a:t>
            </a:r>
            <a:endParaRPr/>
          </a:p>
          <a:p>
            <a:pPr indent="0" lvl="0" marL="0" rtl="0" algn="l">
              <a:spcBef>
                <a:spcPts val="0"/>
              </a:spcBef>
              <a:spcAft>
                <a:spcPts val="0"/>
              </a:spcAft>
              <a:buNone/>
            </a:pPr>
            <a:r>
              <a:t/>
            </a:r>
            <a:endParaRPr/>
          </a:p>
        </p:txBody>
      </p:sp>
      <p:cxnSp>
        <p:nvCxnSpPr>
          <p:cNvPr id="576" name="Google Shape;576;p37"/>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pic>
        <p:nvPicPr>
          <p:cNvPr id="577" name="Google Shape;577;p37"/>
          <p:cNvPicPr preferRelativeResize="0"/>
          <p:nvPr/>
        </p:nvPicPr>
        <p:blipFill>
          <a:blip r:embed="rId6">
            <a:alphaModFix/>
          </a:blip>
          <a:stretch>
            <a:fillRect/>
          </a:stretch>
        </p:blipFill>
        <p:spPr>
          <a:xfrm>
            <a:off x="2113934" y="2363970"/>
            <a:ext cx="1714670" cy="2279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38"/>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583" name="Google Shape;583;p38"/>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584" name="Google Shape;584;p38"/>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585" name="Google Shape;585;p38"/>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586" name="Google Shape;586;p38"/>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587" name="Google Shape;587;p38"/>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588" name="Google Shape;588;p38"/>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sp>
        <p:nvSpPr>
          <p:cNvPr id="589" name="Google Shape;589;p38"/>
          <p:cNvSpPr txBox="1"/>
          <p:nvPr/>
        </p:nvSpPr>
        <p:spPr>
          <a:xfrm>
            <a:off x="600" y="1276875"/>
            <a:ext cx="8898000" cy="1831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dk1"/>
                </a:solidFill>
              </a:rPr>
              <a:t>VEGA2 (NOVA) Breadboard Characterization and test</a:t>
            </a:r>
            <a:endParaRPr b="1">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chemeClr val="dk1"/>
                </a:solidFill>
              </a:rPr>
              <a:t>SDD bonding &amp; scintillator integration</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590" name="Google Shape;590;p38"/>
          <p:cNvCxnSpPr/>
          <p:nvPr/>
        </p:nvCxnSpPr>
        <p:spPr>
          <a:xfrm>
            <a:off x="3588900" y="2098625"/>
            <a:ext cx="504000" cy="186300"/>
          </a:xfrm>
          <a:prstGeom prst="straightConnector1">
            <a:avLst/>
          </a:prstGeom>
          <a:noFill/>
          <a:ln cap="flat" cmpd="sng" w="28575">
            <a:solidFill>
              <a:srgbClr val="980000"/>
            </a:solidFill>
            <a:prstDash val="solid"/>
            <a:round/>
            <a:headEnd len="med" w="med" type="none"/>
            <a:tailEnd len="med" w="med" type="triangle"/>
          </a:ln>
        </p:spPr>
      </p:cxnSp>
      <p:sp>
        <p:nvSpPr>
          <p:cNvPr id="591" name="Google Shape;591;p38"/>
          <p:cNvSpPr txBox="1"/>
          <p:nvPr/>
        </p:nvSpPr>
        <p:spPr>
          <a:xfrm>
            <a:off x="3877775" y="1877750"/>
            <a:ext cx="5020800" cy="16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GB" sz="1300">
                <a:solidFill>
                  <a:schemeClr val="dk1"/>
                </a:solidFill>
              </a:rPr>
              <a:t>   </a:t>
            </a:r>
            <a:r>
              <a:rPr b="1" lang="en-GB" sz="1300">
                <a:solidFill>
                  <a:schemeClr val="dk1"/>
                </a:solidFill>
              </a:rPr>
              <a:t>Preliminary Scintillator Testing</a:t>
            </a:r>
            <a:endParaRPr b="1" sz="1300">
              <a:solidFill>
                <a:schemeClr val="dk1"/>
              </a:solidFill>
            </a:endParaRPr>
          </a:p>
          <a:p>
            <a:pPr indent="-317500" lvl="0" marL="457200" rtl="0" algn="l">
              <a:lnSpc>
                <a:spcPct val="115000"/>
              </a:lnSpc>
              <a:spcBef>
                <a:spcPts val="1200"/>
              </a:spcBef>
              <a:spcAft>
                <a:spcPts val="0"/>
              </a:spcAft>
              <a:buSzPts val="1400"/>
              <a:buChar char="●"/>
            </a:pPr>
            <a:r>
              <a:rPr b="1" lang="en-GB">
                <a:solidFill>
                  <a:schemeClr val="dk1"/>
                </a:solidFill>
              </a:rPr>
              <a:t>GAGG:Ce </a:t>
            </a:r>
            <a:r>
              <a:rPr lang="en-GB">
                <a:solidFill>
                  <a:schemeClr val="dk1"/>
                </a:solidFill>
              </a:rPr>
              <a:t>Crystal wrapped with VM2000 reflector + Teflon → improved light containment.</a:t>
            </a:r>
            <a:endParaRPr/>
          </a:p>
          <a:p>
            <a:pPr indent="0" lvl="0" marL="457200" rtl="0" algn="l">
              <a:spcBef>
                <a:spcPts val="1200"/>
              </a:spcBef>
              <a:spcAft>
                <a:spcPts val="0"/>
              </a:spcAft>
              <a:buNone/>
            </a:pPr>
            <a:r>
              <a:t/>
            </a:r>
            <a:endParaRPr/>
          </a:p>
          <a:p>
            <a:pPr indent="0" lvl="0" marL="0" rtl="0" algn="l">
              <a:spcBef>
                <a:spcPts val="0"/>
              </a:spcBef>
              <a:spcAft>
                <a:spcPts val="0"/>
              </a:spcAft>
              <a:buNone/>
            </a:pPr>
            <a:r>
              <a:t/>
            </a:r>
            <a:endParaRPr/>
          </a:p>
        </p:txBody>
      </p:sp>
      <p:cxnSp>
        <p:nvCxnSpPr>
          <p:cNvPr id="592" name="Google Shape;592;p38"/>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pic>
        <p:nvPicPr>
          <p:cNvPr id="593" name="Google Shape;593;p38"/>
          <p:cNvPicPr preferRelativeResize="0"/>
          <p:nvPr/>
        </p:nvPicPr>
        <p:blipFill rotWithShape="1">
          <a:blip r:embed="rId6">
            <a:alphaModFix/>
          </a:blip>
          <a:srcRect b="26212" l="18097" r="16069" t="25172"/>
          <a:stretch/>
        </p:blipFill>
        <p:spPr>
          <a:xfrm>
            <a:off x="1103825" y="2429717"/>
            <a:ext cx="2263925" cy="2224002"/>
          </a:xfrm>
          <a:prstGeom prst="rect">
            <a:avLst/>
          </a:prstGeom>
          <a:noFill/>
          <a:ln>
            <a:noFill/>
          </a:ln>
        </p:spPr>
      </p:pic>
      <p:pic>
        <p:nvPicPr>
          <p:cNvPr id="594" name="Google Shape;594;p38"/>
          <p:cNvPicPr preferRelativeResize="0"/>
          <p:nvPr/>
        </p:nvPicPr>
        <p:blipFill rotWithShape="1">
          <a:blip r:embed="rId7">
            <a:alphaModFix/>
          </a:blip>
          <a:srcRect b="17540" l="10624" r="19106" t="23161"/>
          <a:stretch/>
        </p:blipFill>
        <p:spPr>
          <a:xfrm rot="5400000">
            <a:off x="3684891" y="2728879"/>
            <a:ext cx="1811350" cy="2054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39"/>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600" name="Google Shape;600;p39"/>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601" name="Google Shape;601;p39"/>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602" name="Google Shape;602;p39"/>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603" name="Google Shape;603;p39"/>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604" name="Google Shape;604;p39"/>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605" name="Google Shape;605;p39"/>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sp>
        <p:nvSpPr>
          <p:cNvPr id="606" name="Google Shape;606;p39"/>
          <p:cNvSpPr txBox="1"/>
          <p:nvPr/>
        </p:nvSpPr>
        <p:spPr>
          <a:xfrm>
            <a:off x="600" y="1276875"/>
            <a:ext cx="8898000" cy="1831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dk1"/>
                </a:solidFill>
              </a:rPr>
              <a:t>VEGA2 (NOVA) Breadboard Characterization and test</a:t>
            </a:r>
            <a:endParaRPr b="1">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chemeClr val="dk1"/>
                </a:solidFill>
              </a:rPr>
              <a:t>SDD bonding &amp; scintillator integration</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cxnSp>
        <p:nvCxnSpPr>
          <p:cNvPr id="607" name="Google Shape;607;p39"/>
          <p:cNvCxnSpPr/>
          <p:nvPr/>
        </p:nvCxnSpPr>
        <p:spPr>
          <a:xfrm>
            <a:off x="3588900" y="2098625"/>
            <a:ext cx="504000" cy="186300"/>
          </a:xfrm>
          <a:prstGeom prst="straightConnector1">
            <a:avLst/>
          </a:prstGeom>
          <a:noFill/>
          <a:ln cap="flat" cmpd="sng" w="28575">
            <a:solidFill>
              <a:srgbClr val="980000"/>
            </a:solidFill>
            <a:prstDash val="solid"/>
            <a:round/>
            <a:headEnd len="med" w="med" type="none"/>
            <a:tailEnd len="med" w="med" type="triangle"/>
          </a:ln>
        </p:spPr>
      </p:cxnSp>
      <p:sp>
        <p:nvSpPr>
          <p:cNvPr id="608" name="Google Shape;608;p39"/>
          <p:cNvSpPr txBox="1"/>
          <p:nvPr/>
        </p:nvSpPr>
        <p:spPr>
          <a:xfrm>
            <a:off x="3877775" y="1877750"/>
            <a:ext cx="5020800" cy="245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GB" sz="1300">
                <a:solidFill>
                  <a:schemeClr val="dk1"/>
                </a:solidFill>
              </a:rPr>
              <a:t>   Preliminary Scintillator Testing</a:t>
            </a:r>
            <a:endParaRPr b="1" sz="1300">
              <a:solidFill>
                <a:schemeClr val="dk1"/>
              </a:solidFill>
            </a:endParaRPr>
          </a:p>
          <a:p>
            <a:pPr indent="-317500" lvl="0" marL="457200" rtl="0" algn="l">
              <a:lnSpc>
                <a:spcPct val="115000"/>
              </a:lnSpc>
              <a:spcBef>
                <a:spcPts val="1200"/>
              </a:spcBef>
              <a:spcAft>
                <a:spcPts val="0"/>
              </a:spcAft>
              <a:buSzPts val="1400"/>
              <a:buChar char="●"/>
            </a:pPr>
            <a:r>
              <a:rPr b="1" lang="en-GB">
                <a:solidFill>
                  <a:schemeClr val="dk1"/>
                </a:solidFill>
              </a:rPr>
              <a:t>GAGG:Ce </a:t>
            </a:r>
            <a:r>
              <a:rPr lang="en-GB">
                <a:solidFill>
                  <a:schemeClr val="dk1"/>
                </a:solidFill>
              </a:rPr>
              <a:t>Crystal wrapped with VM2000 reflector + Teflon → improved light containment.</a:t>
            </a:r>
            <a:endParaRPr>
              <a:solidFill>
                <a:schemeClr val="dk1"/>
              </a:solidFill>
            </a:endParaRPr>
          </a:p>
          <a:p>
            <a:pPr indent="0" lvl="0" marL="457200" rtl="0" algn="l">
              <a:lnSpc>
                <a:spcPct val="115000"/>
              </a:lnSpc>
              <a:spcBef>
                <a:spcPts val="1200"/>
              </a:spcBef>
              <a:spcAft>
                <a:spcPts val="0"/>
              </a:spcAft>
              <a:buNone/>
            </a:pPr>
            <a:r>
              <a:t/>
            </a:r>
            <a:endParaRPr>
              <a:solidFill>
                <a:schemeClr val="dk1"/>
              </a:solidFill>
            </a:endParaRPr>
          </a:p>
          <a:p>
            <a:pPr indent="-317500" lvl="0" marL="457200" rtl="0" algn="l">
              <a:lnSpc>
                <a:spcPct val="115000"/>
              </a:lnSpc>
              <a:spcBef>
                <a:spcPts val="1200"/>
              </a:spcBef>
              <a:spcAft>
                <a:spcPts val="0"/>
              </a:spcAft>
              <a:buClr>
                <a:schemeClr val="dk1"/>
              </a:buClr>
              <a:buSzPts val="1400"/>
              <a:buChar char="●"/>
            </a:pPr>
            <a:r>
              <a:rPr lang="en-GB">
                <a:solidFill>
                  <a:schemeClr val="dk1"/>
                </a:solidFill>
              </a:rPr>
              <a:t>Preliminary light yield</a:t>
            </a:r>
            <a:r>
              <a:rPr b="1" lang="en-GB" sz="1300">
                <a:solidFill>
                  <a:schemeClr val="dk1"/>
                </a:solidFill>
              </a:rPr>
              <a:t> ≈ 16 e⁻/keV.</a:t>
            </a:r>
            <a:endParaRPr>
              <a:solidFill>
                <a:schemeClr val="dk1"/>
              </a:solidFill>
            </a:endParaRPr>
          </a:p>
          <a:p>
            <a:pPr indent="0" lvl="0" marL="457200" rtl="0" algn="l">
              <a:spcBef>
                <a:spcPts val="1200"/>
              </a:spcBef>
              <a:spcAft>
                <a:spcPts val="0"/>
              </a:spcAft>
              <a:buNone/>
            </a:pPr>
            <a:r>
              <a:t/>
            </a:r>
            <a:endParaRPr/>
          </a:p>
          <a:p>
            <a:pPr indent="0" lvl="0" marL="0" rtl="0" algn="l">
              <a:spcBef>
                <a:spcPts val="0"/>
              </a:spcBef>
              <a:spcAft>
                <a:spcPts val="0"/>
              </a:spcAft>
              <a:buNone/>
            </a:pPr>
            <a:r>
              <a:t/>
            </a:r>
            <a:endParaRPr/>
          </a:p>
        </p:txBody>
      </p:sp>
      <p:cxnSp>
        <p:nvCxnSpPr>
          <p:cNvPr id="609" name="Google Shape;609;p39"/>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pic>
        <p:nvPicPr>
          <p:cNvPr id="610" name="Google Shape;610;p39"/>
          <p:cNvPicPr preferRelativeResize="0"/>
          <p:nvPr/>
        </p:nvPicPr>
        <p:blipFill>
          <a:blip r:embed="rId6">
            <a:alphaModFix/>
          </a:blip>
          <a:stretch>
            <a:fillRect/>
          </a:stretch>
        </p:blipFill>
        <p:spPr>
          <a:xfrm>
            <a:off x="333325" y="2439375"/>
            <a:ext cx="3585532" cy="2145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0"/>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616" name="Google Shape;616;p40"/>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617" name="Google Shape;617;p40"/>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618" name="Google Shape;618;p40"/>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619" name="Google Shape;619;p40"/>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620" name="Google Shape;620;p40"/>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621" name="Google Shape;621;p40"/>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622" name="Google Shape;622;p40"/>
          <p:cNvSpPr txBox="1"/>
          <p:nvPr/>
        </p:nvSpPr>
        <p:spPr>
          <a:xfrm>
            <a:off x="43100" y="947150"/>
            <a:ext cx="7309500" cy="2366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Clr>
                <a:schemeClr val="dk1"/>
              </a:buClr>
              <a:buSzPts val="1100"/>
              <a:buFont typeface="Arial"/>
              <a:buNone/>
            </a:pPr>
            <a:r>
              <a:rPr b="1" lang="en-GB" sz="1500">
                <a:solidFill>
                  <a:schemeClr val="dk1"/>
                </a:solidFill>
              </a:rPr>
              <a:t> Challenges &amp; Mitigations</a:t>
            </a:r>
            <a:endParaRPr b="1" sz="1500">
              <a:solidFill>
                <a:schemeClr val="dk1"/>
              </a:solidFill>
            </a:endParaRPr>
          </a:p>
          <a:p>
            <a:pPr indent="0" lvl="0" marL="0" rtl="0" algn="l">
              <a:lnSpc>
                <a:spcPct val="115000"/>
              </a:lnSpc>
              <a:spcBef>
                <a:spcPts val="1200"/>
              </a:spcBef>
              <a:spcAft>
                <a:spcPts val="0"/>
              </a:spcAft>
              <a:buNone/>
            </a:pPr>
            <a:r>
              <a:rPr b="1" lang="en-GB">
                <a:solidFill>
                  <a:schemeClr val="dk1"/>
                </a:solidFill>
              </a:rPr>
              <a:t>Board #2 failed with a short-circuit:</a:t>
            </a:r>
            <a:endParaRPr b="1">
              <a:solidFill>
                <a:schemeClr val="dk1"/>
              </a:solidFill>
            </a:endParaRPr>
          </a:p>
          <a:p>
            <a:pPr indent="0" lvl="0" marL="457200" rtl="0" algn="l">
              <a:lnSpc>
                <a:spcPct val="115000"/>
              </a:lnSpc>
              <a:spcBef>
                <a:spcPts val="1200"/>
              </a:spcBef>
              <a:spcAft>
                <a:spcPts val="0"/>
              </a:spcAft>
              <a:buNone/>
            </a:pPr>
            <a:r>
              <a:rPr lang="en-GB">
                <a:solidFill>
                  <a:srgbClr val="FF0000"/>
                </a:solidFill>
              </a:rPr>
              <a:t>Identified reason was the</a:t>
            </a:r>
            <a:r>
              <a:rPr b="1" lang="en-GB">
                <a:solidFill>
                  <a:srgbClr val="FF0000"/>
                </a:solidFill>
              </a:rPr>
              <a:t> Kapton</a:t>
            </a:r>
            <a:r>
              <a:rPr b="1" lang="en-GB">
                <a:solidFill>
                  <a:srgbClr val="FF0000"/>
                </a:solidFill>
              </a:rPr>
              <a:t> </a:t>
            </a:r>
            <a:r>
              <a:rPr b="1" lang="en-GB">
                <a:solidFill>
                  <a:srgbClr val="FF0000"/>
                </a:solidFill>
              </a:rPr>
              <a:t>ASIC protective cover too close</a:t>
            </a:r>
            <a:r>
              <a:rPr b="1" lang="en-GB">
                <a:solidFill>
                  <a:srgbClr val="FF0000"/>
                </a:solidFill>
              </a:rPr>
              <a:t> (&lt; 4mm)</a:t>
            </a:r>
            <a:r>
              <a:rPr b="1" lang="en-GB">
                <a:solidFill>
                  <a:srgbClr val="FF0000"/>
                </a:solidFill>
              </a:rPr>
              <a:t> causing the wire bonds to touch</a:t>
            </a:r>
            <a:r>
              <a:rPr lang="en-GB">
                <a:solidFill>
                  <a:schemeClr val="dk1"/>
                </a:solidFill>
              </a:rPr>
              <a:t>.</a:t>
            </a:r>
            <a:br>
              <a:rPr lang="en-GB">
                <a:solidFill>
                  <a:schemeClr val="dk1"/>
                </a:solidFill>
              </a:rPr>
            </a:br>
            <a:br>
              <a:rPr lang="en-GB">
                <a:solidFill>
                  <a:schemeClr val="dk1"/>
                </a:solidFill>
              </a:rPr>
            </a:br>
            <a:endParaRPr>
              <a:solidFill>
                <a:schemeClr val="dk1"/>
              </a:solidFill>
            </a:endParaRPr>
          </a:p>
          <a:p>
            <a:pPr indent="0" lvl="0" marL="457200" rtl="0" algn="l">
              <a:lnSpc>
                <a:spcPct val="115000"/>
              </a:lnSpc>
              <a:spcBef>
                <a:spcPts val="1200"/>
              </a:spcBef>
              <a:spcAft>
                <a:spcPts val="1200"/>
              </a:spcAft>
              <a:buNone/>
            </a:pPr>
            <a:r>
              <a:t/>
            </a:r>
            <a:endParaRPr>
              <a:solidFill>
                <a:schemeClr val="dk1"/>
              </a:solidFill>
            </a:endParaRPr>
          </a:p>
        </p:txBody>
      </p:sp>
      <p:pic>
        <p:nvPicPr>
          <p:cNvPr id="623" name="Google Shape;623;p40"/>
          <p:cNvPicPr preferRelativeResize="0"/>
          <p:nvPr/>
        </p:nvPicPr>
        <p:blipFill rotWithShape="1">
          <a:blip r:embed="rId6">
            <a:alphaModFix/>
          </a:blip>
          <a:srcRect b="0" l="0" r="9049" t="15923"/>
          <a:stretch/>
        </p:blipFill>
        <p:spPr>
          <a:xfrm rot="10800000">
            <a:off x="6725325" y="1590350"/>
            <a:ext cx="2312275" cy="1620950"/>
          </a:xfrm>
          <a:prstGeom prst="rect">
            <a:avLst/>
          </a:prstGeom>
          <a:noFill/>
          <a:ln>
            <a:noFill/>
          </a:ln>
        </p:spPr>
      </p:pic>
      <p:pic>
        <p:nvPicPr>
          <p:cNvPr id="624" name="Google Shape;624;p40"/>
          <p:cNvPicPr preferRelativeResize="0"/>
          <p:nvPr/>
        </p:nvPicPr>
        <p:blipFill rotWithShape="1">
          <a:blip r:embed="rId7">
            <a:alphaModFix/>
          </a:blip>
          <a:srcRect b="25931" l="0" r="0" t="0"/>
          <a:stretch/>
        </p:blipFill>
        <p:spPr>
          <a:xfrm>
            <a:off x="7748062" y="2976175"/>
            <a:ext cx="1289525" cy="1274875"/>
          </a:xfrm>
          <a:prstGeom prst="rect">
            <a:avLst/>
          </a:prstGeom>
          <a:noFill/>
          <a:ln>
            <a:noFill/>
          </a:ln>
        </p:spPr>
      </p:pic>
      <p:sp>
        <p:nvSpPr>
          <p:cNvPr id="625" name="Google Shape;625;p40"/>
          <p:cNvSpPr txBox="1"/>
          <p:nvPr/>
        </p:nvSpPr>
        <p:spPr>
          <a:xfrm>
            <a:off x="0" y="2571750"/>
            <a:ext cx="3802800" cy="129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GB">
                <a:solidFill>
                  <a:schemeClr val="dk1"/>
                </a:solidFill>
              </a:rPr>
              <a:t>SDD cracking:</a:t>
            </a:r>
            <a:endParaRPr b="1">
              <a:solidFill>
                <a:schemeClr val="dk1"/>
              </a:solidFill>
            </a:endParaRPr>
          </a:p>
          <a:p>
            <a:pPr indent="0" lvl="0" marL="457200" rtl="0" algn="l">
              <a:lnSpc>
                <a:spcPct val="115000"/>
              </a:lnSpc>
              <a:spcBef>
                <a:spcPts val="1200"/>
              </a:spcBef>
              <a:spcAft>
                <a:spcPts val="1200"/>
              </a:spcAft>
              <a:buNone/>
            </a:pPr>
            <a:r>
              <a:rPr lang="en-GB">
                <a:solidFill>
                  <a:srgbClr val="FF0000"/>
                </a:solidFill>
              </a:rPr>
              <a:t>Mechanical stress from the cover during scintillator assembly led to SDD cracking.</a:t>
            </a:r>
            <a:endParaRPr>
              <a:solidFill>
                <a:srgbClr val="FF0000"/>
              </a:solidFill>
            </a:endParaRPr>
          </a:p>
        </p:txBody>
      </p:sp>
      <p:pic>
        <p:nvPicPr>
          <p:cNvPr id="626" name="Google Shape;626;p40"/>
          <p:cNvPicPr preferRelativeResize="0"/>
          <p:nvPr/>
        </p:nvPicPr>
        <p:blipFill rotWithShape="1">
          <a:blip r:embed="rId8">
            <a:alphaModFix/>
          </a:blip>
          <a:srcRect b="10662" l="23911" r="24722" t="25756"/>
          <a:stretch/>
        </p:blipFill>
        <p:spPr>
          <a:xfrm>
            <a:off x="3802800" y="2338826"/>
            <a:ext cx="1815350" cy="1665650"/>
          </a:xfrm>
          <a:prstGeom prst="rect">
            <a:avLst/>
          </a:prstGeom>
          <a:noFill/>
          <a:ln>
            <a:noFill/>
          </a:ln>
        </p:spPr>
      </p:pic>
      <p:sp>
        <p:nvSpPr>
          <p:cNvPr id="627" name="Google Shape;627;p40"/>
          <p:cNvSpPr txBox="1"/>
          <p:nvPr/>
        </p:nvSpPr>
        <p:spPr>
          <a:xfrm>
            <a:off x="43100" y="4157277"/>
            <a:ext cx="9007200" cy="677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GB" sz="1600">
                <a:solidFill>
                  <a:srgbClr val="38761D"/>
                </a:solidFill>
              </a:rPr>
              <a:t>A redesigned cover and improved assembly procedure has been </a:t>
            </a:r>
            <a:r>
              <a:rPr b="1" lang="en-GB" sz="1600">
                <a:solidFill>
                  <a:srgbClr val="38761D"/>
                </a:solidFill>
              </a:rPr>
              <a:t>implemented</a:t>
            </a:r>
            <a:r>
              <a:rPr b="1" lang="en-GB" sz="1600">
                <a:solidFill>
                  <a:srgbClr val="38761D"/>
                </a:solidFill>
              </a:rPr>
              <a:t> to avoid future damage.</a:t>
            </a:r>
            <a:endParaRPr b="1" sz="1600">
              <a:solidFill>
                <a:srgbClr val="38761D"/>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41"/>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633" name="Google Shape;633;p41"/>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634" name="Google Shape;634;p41"/>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635" name="Google Shape;635;p41"/>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636" name="Google Shape;636;p41"/>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637" name="Google Shape;637;p41"/>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638" name="Google Shape;638;p41"/>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639" name="Google Shape;639;p41"/>
          <p:cNvSpPr txBox="1"/>
          <p:nvPr/>
        </p:nvSpPr>
        <p:spPr>
          <a:xfrm>
            <a:off x="-50" y="896900"/>
            <a:ext cx="9144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Publication Activities</a:t>
            </a:r>
            <a:endParaRPr sz="1500"/>
          </a:p>
        </p:txBody>
      </p:sp>
      <p:sp>
        <p:nvSpPr>
          <p:cNvPr id="640" name="Google Shape;640;p41"/>
          <p:cNvSpPr txBox="1"/>
          <p:nvPr/>
        </p:nvSpPr>
        <p:spPr>
          <a:xfrm>
            <a:off x="272350" y="1296175"/>
            <a:ext cx="85992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List of published papers/proceedings</a:t>
            </a:r>
            <a:endParaRPr b="1"/>
          </a:p>
          <a:p>
            <a:pPr indent="0" lvl="0" marL="0" rtl="0" algn="l">
              <a:spcBef>
                <a:spcPts val="0"/>
              </a:spcBef>
              <a:spcAft>
                <a:spcPts val="0"/>
              </a:spcAft>
              <a:buNone/>
            </a:pPr>
            <a:r>
              <a:t/>
            </a:r>
            <a:endParaRPr b="1"/>
          </a:p>
          <a:p>
            <a:pPr indent="-317500" lvl="0" marL="457200" rtl="0" algn="l">
              <a:spcBef>
                <a:spcPts val="0"/>
              </a:spcBef>
              <a:spcAft>
                <a:spcPts val="0"/>
              </a:spcAft>
              <a:buSzPts val="1400"/>
              <a:buChar char="●"/>
            </a:pPr>
            <a:r>
              <a:rPr lang="en-GB"/>
              <a:t>P. Calabretto, ..., A Sharma et al., “Advanced readout logic for the XGIS instrument: discriminating X-ray and gamma-ray photons from background and particles”, Particles, </a:t>
            </a:r>
            <a:r>
              <a:rPr b="1" lang="en-GB"/>
              <a:t>submitted </a:t>
            </a:r>
            <a:r>
              <a:rPr lang="en-GB"/>
              <a:t>(2025)</a:t>
            </a:r>
            <a:r>
              <a:rPr lang="en-GB"/>
              <a:t> [</a:t>
            </a:r>
            <a:r>
              <a:rPr lang="en-GB"/>
              <a:t>peer-reviewed proceeding of the ASAPP2025 conference</a:t>
            </a:r>
            <a:r>
              <a:rPr lang="en-GB"/>
              <a:t>]</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GB"/>
              <a:t>F. Ceraudo, ..., A. Sharma et al., “The LEM-X all-sky monitor: first results of the detector prototype” Particles, </a:t>
            </a:r>
            <a:r>
              <a:rPr b="1" lang="en-GB"/>
              <a:t>in preparation</a:t>
            </a:r>
            <a:r>
              <a:rPr lang="en-GB"/>
              <a:t> (2025) [</a:t>
            </a:r>
            <a:r>
              <a:rPr lang="en-GB"/>
              <a:t>peer-reviewed proceeding of the ASAPP2025 conference</a:t>
            </a:r>
            <a:r>
              <a:rPr lang="en-GB"/>
              <a:t>]</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GB"/>
              <a:t>G. Della Casa, ..., A. Sharma et al., “The Large Area Detector for future spectral-timing space missions” Particles, </a:t>
            </a:r>
            <a:r>
              <a:rPr b="1" lang="en-GB"/>
              <a:t>in preparation</a:t>
            </a:r>
            <a:r>
              <a:rPr lang="en-GB"/>
              <a:t> (2025) [</a:t>
            </a:r>
            <a:r>
              <a:rPr lang="en-GB"/>
              <a:t>peer-reviewed proceeding of the ASAPP2025 conference</a:t>
            </a:r>
            <a:r>
              <a:rPr lang="en-GB"/>
              <a:t>]</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GB"/>
              <a:t>A. Sharma et al. “Design and development of a test equipment for Silicon Drift Detectors” (</a:t>
            </a:r>
            <a:r>
              <a:rPr b="1" lang="en-GB"/>
              <a:t>in preparation</a:t>
            </a:r>
            <a:r>
              <a:rPr lang="en-GB"/>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nvSpPr>
        <p:spPr>
          <a:xfrm>
            <a:off x="-125"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pic>
        <p:nvPicPr>
          <p:cNvPr id="85" name="Google Shape;85;p15"/>
          <p:cNvPicPr preferRelativeResize="0"/>
          <p:nvPr/>
        </p:nvPicPr>
        <p:blipFill>
          <a:blip r:embed="rId3">
            <a:alphaModFix/>
          </a:blip>
          <a:stretch>
            <a:fillRect/>
          </a:stretch>
        </p:blipFill>
        <p:spPr>
          <a:xfrm>
            <a:off x="7711750" y="140150"/>
            <a:ext cx="1362150" cy="756750"/>
          </a:xfrm>
          <a:prstGeom prst="rect">
            <a:avLst/>
          </a:prstGeom>
          <a:noFill/>
          <a:ln>
            <a:noFill/>
          </a:ln>
        </p:spPr>
      </p:pic>
      <p:sp>
        <p:nvSpPr>
          <p:cNvPr id="86" name="Google Shape;86;p15"/>
          <p:cNvSpPr txBox="1"/>
          <p:nvPr/>
        </p:nvSpPr>
        <p:spPr>
          <a:xfrm>
            <a:off x="0" y="2876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pic>
        <p:nvPicPr>
          <p:cNvPr id="87" name="Google Shape;87;p15"/>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88" name="Google Shape;88;p15"/>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89" name="Google Shape;89;p15"/>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90" name="Google Shape;90;p15"/>
          <p:cNvSpPr txBox="1"/>
          <p:nvPr/>
        </p:nvSpPr>
        <p:spPr>
          <a:xfrm>
            <a:off x="82875" y="896900"/>
            <a:ext cx="8991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solidFill>
                  <a:schemeClr val="dk1"/>
                </a:solidFill>
                <a:highlight>
                  <a:schemeClr val="lt1"/>
                </a:highlight>
              </a:rPr>
              <a:t>The Lunar Electromagnetic Monitor in X-rays (LEM-X)</a:t>
            </a:r>
            <a:endParaRPr sz="1500">
              <a:solidFill>
                <a:schemeClr val="dk1"/>
              </a:solidFill>
              <a:highlight>
                <a:schemeClr val="lt1"/>
              </a:highlight>
            </a:endParaRPr>
          </a:p>
          <a:p>
            <a:pPr indent="0" lvl="0" marL="0" rtl="0" algn="ctr">
              <a:spcBef>
                <a:spcPts val="0"/>
              </a:spcBef>
              <a:spcAft>
                <a:spcPts val="0"/>
              </a:spcAft>
              <a:buNone/>
            </a:pPr>
            <a:r>
              <a:t/>
            </a:r>
            <a:endParaRPr sz="1500"/>
          </a:p>
        </p:txBody>
      </p:sp>
      <p:cxnSp>
        <p:nvCxnSpPr>
          <p:cNvPr id="91" name="Google Shape;91;p15"/>
          <p:cNvCxnSpPr/>
          <p:nvPr/>
        </p:nvCxnSpPr>
        <p:spPr>
          <a:xfrm>
            <a:off x="475" y="1263800"/>
            <a:ext cx="9142800" cy="10200"/>
          </a:xfrm>
          <a:prstGeom prst="straightConnector1">
            <a:avLst/>
          </a:prstGeom>
          <a:noFill/>
          <a:ln cap="flat" cmpd="sng" w="9525">
            <a:solidFill>
              <a:srgbClr val="CC0000"/>
            </a:solidFill>
            <a:prstDash val="solid"/>
            <a:round/>
            <a:headEnd len="med" w="med" type="none"/>
            <a:tailEnd len="med" w="med" type="none"/>
          </a:ln>
        </p:spPr>
      </p:cxnSp>
      <p:sp>
        <p:nvSpPr>
          <p:cNvPr id="92" name="Google Shape;92;p15"/>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93" name="Google Shape;93;p15"/>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94" name="Google Shape;94;p15"/>
          <p:cNvSpPr txBox="1"/>
          <p:nvPr/>
        </p:nvSpPr>
        <p:spPr>
          <a:xfrm>
            <a:off x="320475" y="1516123"/>
            <a:ext cx="8515800" cy="2124000"/>
          </a:xfrm>
          <a:prstGeom prst="rect">
            <a:avLst/>
          </a:prstGeom>
          <a:noFill/>
          <a:ln>
            <a:noFill/>
          </a:ln>
        </p:spPr>
        <p:txBody>
          <a:bodyPr anchorCtr="0" anchor="t" bIns="91425" lIns="91425" spcFirstLastPara="1" rIns="91425" wrap="square" tIns="91425">
            <a:spAutoFit/>
          </a:bodyPr>
          <a:lstStyle/>
          <a:p>
            <a:pPr indent="-317500" lvl="0" marL="457200" rtl="0" algn="just">
              <a:spcBef>
                <a:spcPts val="0"/>
              </a:spcBef>
              <a:spcAft>
                <a:spcPts val="0"/>
              </a:spcAft>
              <a:buClr>
                <a:schemeClr val="dk1"/>
              </a:buClr>
              <a:buSzPts val="1400"/>
              <a:buChar char="●"/>
            </a:pPr>
            <a:r>
              <a:rPr lang="en-GB">
                <a:solidFill>
                  <a:schemeClr val="dk1"/>
                </a:solidFill>
                <a:highlight>
                  <a:schemeClr val="lt1"/>
                </a:highlight>
              </a:rPr>
              <a:t>The Lunar Electromagnetic Monitor in X-rays (LEM-X) is an </a:t>
            </a:r>
            <a:r>
              <a:rPr b="1" lang="en-GB">
                <a:solidFill>
                  <a:schemeClr val="dk1"/>
                </a:solidFill>
                <a:highlight>
                  <a:schemeClr val="lt1"/>
                </a:highlight>
              </a:rPr>
              <a:t>All Sky Monitor for the X-ray band</a:t>
            </a:r>
            <a:r>
              <a:rPr lang="en-GB">
                <a:solidFill>
                  <a:schemeClr val="dk1"/>
                </a:solidFill>
                <a:highlight>
                  <a:schemeClr val="lt1"/>
                </a:highlight>
              </a:rPr>
              <a:t> (2-50 keV) based on the concept of coded aperture camera, </a:t>
            </a:r>
            <a:r>
              <a:rPr lang="en-GB">
                <a:solidFill>
                  <a:srgbClr val="222222"/>
                </a:solidFill>
                <a:highlight>
                  <a:schemeClr val="lt1"/>
                </a:highlight>
              </a:rPr>
              <a:t>aims at developing a large, permanent X-ray observatory on the </a:t>
            </a:r>
            <a:r>
              <a:rPr b="1" lang="en-GB">
                <a:solidFill>
                  <a:srgbClr val="222222"/>
                </a:solidFill>
                <a:highlight>
                  <a:schemeClr val="lt1"/>
                </a:highlight>
              </a:rPr>
              <a:t>Lunar surface</a:t>
            </a:r>
            <a:r>
              <a:rPr lang="en-GB">
                <a:solidFill>
                  <a:schemeClr val="dk1"/>
                </a:solidFill>
                <a:highlight>
                  <a:schemeClr val="lt1"/>
                </a:highlight>
              </a:rPr>
              <a:t>.</a:t>
            </a:r>
            <a:endParaRPr>
              <a:solidFill>
                <a:schemeClr val="dk1"/>
              </a:solidFill>
              <a:highlight>
                <a:schemeClr val="lt1"/>
              </a:highlight>
            </a:endParaRPr>
          </a:p>
          <a:p>
            <a:pPr indent="0" lvl="0" marL="914400" rtl="0" algn="just">
              <a:spcBef>
                <a:spcPts val="0"/>
              </a:spcBef>
              <a:spcAft>
                <a:spcPts val="0"/>
              </a:spcAft>
              <a:buNone/>
            </a:pPr>
            <a:r>
              <a:t/>
            </a:r>
            <a:endParaRPr>
              <a:solidFill>
                <a:srgbClr val="000000"/>
              </a:solidFill>
              <a:highlight>
                <a:srgbClr val="FFFFFF"/>
              </a:highlight>
            </a:endParaRPr>
          </a:p>
          <a:p>
            <a:pPr indent="-317500" lvl="0" marL="457200" rtl="0" algn="just">
              <a:spcBef>
                <a:spcPts val="0"/>
              </a:spcBef>
              <a:spcAft>
                <a:spcPts val="0"/>
              </a:spcAft>
              <a:buClr>
                <a:srgbClr val="000000"/>
              </a:buClr>
              <a:buSzPts val="1400"/>
              <a:buChar char="●"/>
            </a:pPr>
            <a:r>
              <a:rPr lang="en-GB">
                <a:solidFill>
                  <a:srgbClr val="000000"/>
                </a:solidFill>
                <a:highlight>
                  <a:srgbClr val="FFFFFF"/>
                </a:highlight>
              </a:rPr>
              <a:t>Each LEM-X camera is equipped with four large-area Silicon Drift Detectors (SDDs) and is capable of monitoring and imaging the high-energy sky in a field-of-view larger than 2 steradians.</a:t>
            </a:r>
            <a:endParaRPr>
              <a:solidFill>
                <a:srgbClr val="000000"/>
              </a:solidFill>
              <a:highlight>
                <a:srgbClr val="FFFFFF"/>
              </a:highlight>
            </a:endParaRPr>
          </a:p>
          <a:p>
            <a:pPr indent="0" lvl="0" marL="457200" rtl="0" algn="just">
              <a:spcBef>
                <a:spcPts val="0"/>
              </a:spcBef>
              <a:spcAft>
                <a:spcPts val="0"/>
              </a:spcAft>
              <a:buNone/>
            </a:pPr>
            <a:r>
              <a:t/>
            </a:r>
            <a:endParaRPr>
              <a:highlight>
                <a:srgbClr val="FFFFFF"/>
              </a:highlight>
            </a:endParaRPr>
          </a:p>
          <a:p>
            <a:pPr indent="-317500" lvl="0" marL="457200" rtl="0" algn="just">
              <a:spcBef>
                <a:spcPts val="0"/>
              </a:spcBef>
              <a:spcAft>
                <a:spcPts val="0"/>
              </a:spcAft>
              <a:buClr>
                <a:schemeClr val="dk1"/>
              </a:buClr>
              <a:buSzPts val="1400"/>
              <a:buChar char="●"/>
            </a:pPr>
            <a:r>
              <a:rPr lang="en-GB">
                <a:solidFill>
                  <a:schemeClr val="dk1"/>
                </a:solidFill>
                <a:highlight>
                  <a:schemeClr val="lt1"/>
                </a:highlight>
              </a:rPr>
              <a:t>The advantages of this design are: high sensitivity, high level of maturity, compact and modular design, and high level of redundancy.</a:t>
            </a:r>
            <a:endParaRPr>
              <a:solidFill>
                <a:schemeClr val="dk1"/>
              </a:solidFill>
              <a:highlight>
                <a:schemeClr val="lt1"/>
              </a:highlight>
            </a:endParaRPr>
          </a:p>
        </p:txBody>
      </p:sp>
      <p:pic>
        <p:nvPicPr>
          <p:cNvPr id="95" name="Google Shape;95;p15"/>
          <p:cNvPicPr preferRelativeResize="0"/>
          <p:nvPr/>
        </p:nvPicPr>
        <p:blipFill>
          <a:blip r:embed="rId6">
            <a:alphaModFix/>
          </a:blip>
          <a:stretch>
            <a:fillRect/>
          </a:stretch>
        </p:blipFill>
        <p:spPr>
          <a:xfrm>
            <a:off x="719400" y="3492900"/>
            <a:ext cx="1600200" cy="1047450"/>
          </a:xfrm>
          <a:prstGeom prst="rect">
            <a:avLst/>
          </a:prstGeom>
          <a:noFill/>
          <a:ln>
            <a:noFill/>
          </a:ln>
        </p:spPr>
      </p:pic>
      <p:cxnSp>
        <p:nvCxnSpPr>
          <p:cNvPr id="96" name="Google Shape;96;p15"/>
          <p:cNvCxnSpPr/>
          <p:nvPr/>
        </p:nvCxnSpPr>
        <p:spPr>
          <a:xfrm>
            <a:off x="2658925" y="3591825"/>
            <a:ext cx="10800" cy="986700"/>
          </a:xfrm>
          <a:prstGeom prst="straightConnector1">
            <a:avLst/>
          </a:prstGeom>
          <a:noFill/>
          <a:ln cap="flat" cmpd="sng" w="9525">
            <a:solidFill>
              <a:srgbClr val="595959"/>
            </a:solidFill>
            <a:prstDash val="solid"/>
            <a:round/>
            <a:headEnd len="med" w="med" type="none"/>
            <a:tailEnd len="med" w="med" type="none"/>
          </a:ln>
        </p:spPr>
      </p:cxnSp>
      <p:pic>
        <p:nvPicPr>
          <p:cNvPr id="97" name="Google Shape;97;p15"/>
          <p:cNvPicPr preferRelativeResize="0"/>
          <p:nvPr/>
        </p:nvPicPr>
        <p:blipFill>
          <a:blip r:embed="rId7">
            <a:alphaModFix amt="8000"/>
          </a:blip>
          <a:stretch>
            <a:fillRect/>
          </a:stretch>
        </p:blipFill>
        <p:spPr>
          <a:xfrm>
            <a:off x="-6259625" y="3994825"/>
            <a:ext cx="9144000" cy="3428700"/>
          </a:xfrm>
          <a:prstGeom prst="rect">
            <a:avLst/>
          </a:prstGeom>
          <a:noFill/>
          <a:ln>
            <a:noFill/>
          </a:ln>
        </p:spPr>
      </p:pic>
      <p:pic>
        <p:nvPicPr>
          <p:cNvPr id="98" name="Google Shape;98;p15"/>
          <p:cNvPicPr preferRelativeResize="0"/>
          <p:nvPr/>
        </p:nvPicPr>
        <p:blipFill>
          <a:blip r:embed="rId8">
            <a:alphaModFix/>
          </a:blip>
          <a:stretch>
            <a:fillRect/>
          </a:stretch>
        </p:blipFill>
        <p:spPr>
          <a:xfrm>
            <a:off x="3009050" y="3523246"/>
            <a:ext cx="1362149" cy="1123857"/>
          </a:xfrm>
          <a:prstGeom prst="rect">
            <a:avLst/>
          </a:prstGeom>
          <a:noFill/>
          <a:ln>
            <a:noFill/>
          </a:ln>
        </p:spPr>
      </p:pic>
      <p:sp>
        <p:nvSpPr>
          <p:cNvPr id="99" name="Google Shape;99;p15"/>
          <p:cNvSpPr txBox="1"/>
          <p:nvPr/>
        </p:nvSpPr>
        <p:spPr>
          <a:xfrm>
            <a:off x="4938050" y="3513375"/>
            <a:ext cx="4112400" cy="1143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GB">
                <a:solidFill>
                  <a:srgbClr val="4A86E8"/>
                </a:solidFill>
                <a:highlight>
                  <a:schemeClr val="lt1"/>
                </a:highlight>
              </a:rPr>
              <a:t>The design of the FEE </a:t>
            </a:r>
            <a:r>
              <a:rPr lang="en-GB">
                <a:solidFill>
                  <a:srgbClr val="4A86E8"/>
                </a:solidFill>
                <a:highlight>
                  <a:schemeClr val="lt1"/>
                </a:highlight>
              </a:rPr>
              <a:t>ASICs for the SDDs rely on the heritage of the VEGA, LYRA and ORION ASICs developed by PoliMI and UniPV in the framework of the ReDSoX collaboration</a:t>
            </a:r>
            <a:endParaRPr>
              <a:solidFill>
                <a:srgbClr val="4A86E8"/>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42"/>
          <p:cNvSpPr txBox="1"/>
          <p:nvPr/>
        </p:nvSpPr>
        <p:spPr>
          <a:xfrm>
            <a:off x="-125"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646" name="Google Shape;646;p42"/>
          <p:cNvPicPr preferRelativeResize="0"/>
          <p:nvPr/>
        </p:nvPicPr>
        <p:blipFill>
          <a:blip r:embed="rId3">
            <a:alphaModFix/>
          </a:blip>
          <a:stretch>
            <a:fillRect/>
          </a:stretch>
        </p:blipFill>
        <p:spPr>
          <a:xfrm>
            <a:off x="7711750" y="140150"/>
            <a:ext cx="1362150" cy="756750"/>
          </a:xfrm>
          <a:prstGeom prst="rect">
            <a:avLst/>
          </a:prstGeom>
          <a:noFill/>
          <a:ln>
            <a:noFill/>
          </a:ln>
        </p:spPr>
      </p:pic>
      <p:sp>
        <p:nvSpPr>
          <p:cNvPr id="647" name="Google Shape;647;p42"/>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648" name="Google Shape;648;p42"/>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649" name="Google Shape;649;p42"/>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650" name="Google Shape;650;p42"/>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651" name="Google Shape;651;p42"/>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pic>
        <p:nvPicPr>
          <p:cNvPr id="652" name="Google Shape;652;p42"/>
          <p:cNvPicPr preferRelativeResize="0"/>
          <p:nvPr/>
        </p:nvPicPr>
        <p:blipFill>
          <a:blip r:embed="rId3">
            <a:alphaModFix/>
          </a:blip>
          <a:stretch>
            <a:fillRect/>
          </a:stretch>
        </p:blipFill>
        <p:spPr>
          <a:xfrm>
            <a:off x="7711750" y="140150"/>
            <a:ext cx="1362150" cy="756750"/>
          </a:xfrm>
          <a:prstGeom prst="rect">
            <a:avLst/>
          </a:prstGeom>
          <a:noFill/>
          <a:ln>
            <a:noFill/>
          </a:ln>
        </p:spPr>
      </p:pic>
      <p:sp>
        <p:nvSpPr>
          <p:cNvPr id="653" name="Google Shape;653;p42"/>
          <p:cNvSpPr txBox="1"/>
          <p:nvPr/>
        </p:nvSpPr>
        <p:spPr>
          <a:xfrm>
            <a:off x="0" y="2876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pic>
        <p:nvPicPr>
          <p:cNvPr id="654" name="Google Shape;654;p42"/>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655" name="Google Shape;655;p42"/>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656" name="Google Shape;656;p42"/>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657" name="Google Shape;657;p42"/>
          <p:cNvSpPr txBox="1"/>
          <p:nvPr/>
        </p:nvSpPr>
        <p:spPr>
          <a:xfrm>
            <a:off x="74750" y="853675"/>
            <a:ext cx="90693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Courses and Training Activities</a:t>
            </a:r>
            <a:endParaRPr sz="1500"/>
          </a:p>
          <a:p>
            <a:pPr indent="0" lvl="0" marL="0" rtl="0" algn="ctr">
              <a:spcBef>
                <a:spcPts val="0"/>
              </a:spcBef>
              <a:spcAft>
                <a:spcPts val="0"/>
              </a:spcAft>
              <a:buNone/>
            </a:pPr>
            <a:r>
              <a:t/>
            </a:r>
            <a:endParaRPr sz="1500"/>
          </a:p>
          <a:p>
            <a:pPr indent="0" lvl="0" marL="0" rtl="0" algn="ctr">
              <a:spcBef>
                <a:spcPts val="0"/>
              </a:spcBef>
              <a:spcAft>
                <a:spcPts val="0"/>
              </a:spcAft>
              <a:buNone/>
            </a:pPr>
            <a:r>
              <a:t/>
            </a:r>
            <a:endParaRPr sz="1500"/>
          </a:p>
        </p:txBody>
      </p:sp>
      <p:sp>
        <p:nvSpPr>
          <p:cNvPr id="658" name="Google Shape;658;p42"/>
          <p:cNvSpPr txBox="1"/>
          <p:nvPr/>
        </p:nvSpPr>
        <p:spPr>
          <a:xfrm>
            <a:off x="1105100" y="367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cxnSp>
        <p:nvCxnSpPr>
          <p:cNvPr id="659" name="Google Shape;659;p42"/>
          <p:cNvCxnSpPr/>
          <p:nvPr/>
        </p:nvCxnSpPr>
        <p:spPr>
          <a:xfrm>
            <a:off x="-8800" y="1223413"/>
            <a:ext cx="9142800" cy="10200"/>
          </a:xfrm>
          <a:prstGeom prst="straightConnector1">
            <a:avLst/>
          </a:prstGeom>
          <a:noFill/>
          <a:ln cap="flat" cmpd="sng" w="9525">
            <a:solidFill>
              <a:srgbClr val="CC0000"/>
            </a:solidFill>
            <a:prstDash val="solid"/>
            <a:round/>
            <a:headEnd len="med" w="med" type="none"/>
            <a:tailEnd len="med" w="med" type="none"/>
          </a:ln>
        </p:spPr>
      </p:cxnSp>
      <p:sp>
        <p:nvSpPr>
          <p:cNvPr id="660" name="Google Shape;660;p42"/>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661" name="Google Shape;661;p42"/>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662" name="Google Shape;662;p42"/>
          <p:cNvSpPr txBox="1"/>
          <p:nvPr/>
        </p:nvSpPr>
        <p:spPr>
          <a:xfrm>
            <a:off x="204775" y="1283850"/>
            <a:ext cx="8491200" cy="2253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GB">
                <a:solidFill>
                  <a:schemeClr val="dk1"/>
                </a:solidFill>
                <a:highlight>
                  <a:schemeClr val="lt1"/>
                </a:highlight>
              </a:rPr>
              <a:t>High Energy Particle Detectors in Space                                                       </a:t>
            </a:r>
            <a:r>
              <a:rPr lang="en-GB">
                <a:solidFill>
                  <a:srgbClr val="595959"/>
                </a:solidFill>
                <a:highlight>
                  <a:schemeClr val="lt1"/>
                </a:highlight>
              </a:rPr>
              <a:t> (2,5 CFUs)</a:t>
            </a:r>
            <a:endParaRPr>
              <a:solidFill>
                <a:srgbClr val="595959"/>
              </a:solidFill>
              <a:highlight>
                <a:schemeClr val="lt1"/>
              </a:highlight>
            </a:endParaRPr>
          </a:p>
          <a:p>
            <a:pPr indent="0" lvl="0" marL="457200" rtl="0" algn="l">
              <a:spcBef>
                <a:spcPts val="0"/>
              </a:spcBef>
              <a:spcAft>
                <a:spcPts val="0"/>
              </a:spcAft>
              <a:buNone/>
            </a:pPr>
            <a:r>
              <a:t/>
            </a:r>
            <a:endParaRPr>
              <a:solidFill>
                <a:schemeClr val="dk1"/>
              </a:solidFill>
              <a:highlight>
                <a:schemeClr val="lt1"/>
              </a:highlight>
            </a:endParaRPr>
          </a:p>
          <a:p>
            <a:pPr indent="-317500" lvl="0" marL="457200" rtl="0" algn="l">
              <a:spcBef>
                <a:spcPts val="0"/>
              </a:spcBef>
              <a:spcAft>
                <a:spcPts val="0"/>
              </a:spcAft>
              <a:buSzPts val="1400"/>
              <a:buAutoNum type="arabicPeriod"/>
            </a:pPr>
            <a:r>
              <a:rPr lang="en-GB">
                <a:solidFill>
                  <a:schemeClr val="dk1"/>
                </a:solidFill>
                <a:highlight>
                  <a:schemeClr val="lt1"/>
                </a:highlight>
              </a:rPr>
              <a:t>Gaseous Detectors for Experimental Particle Physics                                    </a:t>
            </a:r>
            <a:r>
              <a:rPr lang="en-GB">
                <a:solidFill>
                  <a:srgbClr val="595959"/>
                </a:solidFill>
                <a:highlight>
                  <a:schemeClr val="lt1"/>
                </a:highlight>
              </a:rPr>
              <a:t>(2,5 CFUs)</a:t>
            </a:r>
            <a:endParaRPr>
              <a:solidFill>
                <a:srgbClr val="595959"/>
              </a:solidFill>
              <a:highlight>
                <a:schemeClr val="lt1"/>
              </a:highlight>
            </a:endParaRPr>
          </a:p>
          <a:p>
            <a:pPr indent="0" lvl="0" marL="457200" rtl="0" algn="l">
              <a:spcBef>
                <a:spcPts val="0"/>
              </a:spcBef>
              <a:spcAft>
                <a:spcPts val="0"/>
              </a:spcAft>
              <a:buNone/>
            </a:pPr>
            <a:r>
              <a:t/>
            </a:r>
            <a:endParaRPr>
              <a:solidFill>
                <a:schemeClr val="dk1"/>
              </a:solidFill>
              <a:highlight>
                <a:schemeClr val="lt1"/>
              </a:highlight>
            </a:endParaRPr>
          </a:p>
          <a:p>
            <a:pPr indent="-317500" lvl="0" marL="457200" rtl="0" algn="l">
              <a:spcBef>
                <a:spcPts val="0"/>
              </a:spcBef>
              <a:spcAft>
                <a:spcPts val="0"/>
              </a:spcAft>
              <a:buSzPts val="1400"/>
              <a:buAutoNum type="arabicPeriod"/>
            </a:pPr>
            <a:r>
              <a:rPr lang="en-GB">
                <a:solidFill>
                  <a:schemeClr val="dk1"/>
                </a:solidFill>
                <a:highlight>
                  <a:schemeClr val="lt1"/>
                </a:highlight>
              </a:rPr>
              <a:t>Design of Readout IC for Particle Detectors                                                   </a:t>
            </a:r>
            <a:r>
              <a:rPr lang="en-GB">
                <a:solidFill>
                  <a:srgbClr val="595959"/>
                </a:solidFill>
                <a:highlight>
                  <a:schemeClr val="lt1"/>
                </a:highlight>
              </a:rPr>
              <a:t>(2,5 CFUs)</a:t>
            </a:r>
            <a:endParaRPr>
              <a:solidFill>
                <a:srgbClr val="595959"/>
              </a:solidFill>
              <a:highlight>
                <a:schemeClr val="lt1"/>
              </a:highlight>
            </a:endParaRPr>
          </a:p>
          <a:p>
            <a:pPr indent="0" lvl="0" marL="457200" rtl="0" algn="l">
              <a:spcBef>
                <a:spcPts val="0"/>
              </a:spcBef>
              <a:spcAft>
                <a:spcPts val="0"/>
              </a:spcAft>
              <a:buNone/>
            </a:pPr>
            <a:r>
              <a:t/>
            </a:r>
            <a:endParaRPr>
              <a:solidFill>
                <a:schemeClr val="dk1"/>
              </a:solidFill>
              <a:highlight>
                <a:schemeClr val="lt1"/>
              </a:highlight>
            </a:endParaRPr>
          </a:p>
          <a:p>
            <a:pPr indent="-317500" lvl="0" marL="457200" rtl="0" algn="l">
              <a:spcBef>
                <a:spcPts val="0"/>
              </a:spcBef>
              <a:spcAft>
                <a:spcPts val="0"/>
              </a:spcAft>
              <a:buSzPts val="1400"/>
              <a:buAutoNum type="arabicPeriod"/>
            </a:pPr>
            <a:r>
              <a:rPr lang="en-GB">
                <a:solidFill>
                  <a:schemeClr val="dk1"/>
                </a:solidFill>
                <a:highlight>
                  <a:schemeClr val="lt1"/>
                </a:highlight>
              </a:rPr>
              <a:t>Programmable system on Chip(SoC) for data acquisition and processing     </a:t>
            </a:r>
            <a:r>
              <a:rPr lang="en-GB">
                <a:solidFill>
                  <a:srgbClr val="595959"/>
                </a:solidFill>
                <a:highlight>
                  <a:schemeClr val="lt1"/>
                </a:highlight>
              </a:rPr>
              <a:t>(4 CFUs)</a:t>
            </a:r>
            <a:endParaRPr>
              <a:solidFill>
                <a:srgbClr val="595959"/>
              </a:solidFill>
              <a:highlight>
                <a:schemeClr val="lt1"/>
              </a:highlight>
            </a:endParaRPr>
          </a:p>
          <a:p>
            <a:pPr indent="0" lvl="0" marL="457200" rtl="0" algn="l">
              <a:spcBef>
                <a:spcPts val="0"/>
              </a:spcBef>
              <a:spcAft>
                <a:spcPts val="0"/>
              </a:spcAft>
              <a:buNone/>
            </a:pPr>
            <a:r>
              <a:t/>
            </a:r>
            <a:endParaRPr>
              <a:solidFill>
                <a:schemeClr val="dk1"/>
              </a:solidFill>
              <a:highlight>
                <a:schemeClr val="lt1"/>
              </a:highlight>
            </a:endParaRPr>
          </a:p>
          <a:p>
            <a:pPr indent="-317500" lvl="0" marL="457200" rtl="0" algn="l">
              <a:spcBef>
                <a:spcPts val="0"/>
              </a:spcBef>
              <a:spcAft>
                <a:spcPts val="0"/>
              </a:spcAft>
              <a:buSzPts val="1400"/>
              <a:buAutoNum type="arabicPeriod"/>
            </a:pPr>
            <a:r>
              <a:rPr lang="en-GB">
                <a:solidFill>
                  <a:schemeClr val="dk1"/>
                </a:solidFill>
                <a:highlight>
                  <a:schemeClr val="lt1"/>
                </a:highlight>
              </a:rPr>
              <a:t>Fundamental of FPGA-based digital design                                                    </a:t>
            </a:r>
            <a:r>
              <a:rPr lang="en-GB">
                <a:solidFill>
                  <a:srgbClr val="595959"/>
                </a:solidFill>
                <a:highlight>
                  <a:schemeClr val="lt1"/>
                </a:highlight>
              </a:rPr>
              <a:t>(2.5 CFUs)</a:t>
            </a:r>
            <a:endParaRPr>
              <a:solidFill>
                <a:srgbClr val="595959"/>
              </a:solidFill>
            </a:endParaRPr>
          </a:p>
        </p:txBody>
      </p:sp>
      <p:sp>
        <p:nvSpPr>
          <p:cNvPr id="663" name="Google Shape;663;p42"/>
          <p:cNvSpPr txBox="1"/>
          <p:nvPr/>
        </p:nvSpPr>
        <p:spPr>
          <a:xfrm>
            <a:off x="308775" y="3731163"/>
            <a:ext cx="6957000" cy="8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50">
                <a:solidFill>
                  <a:schemeClr val="dk1"/>
                </a:solidFill>
                <a:highlight>
                  <a:schemeClr val="lt1"/>
                </a:highlight>
              </a:rPr>
              <a:t>ADDITIONAL TRANSVERSAL/SOFT SKILLS COURSES</a:t>
            </a:r>
            <a:endParaRPr b="1" sz="115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sz="1050">
              <a:solidFill>
                <a:schemeClr val="dk1"/>
              </a:solidFill>
              <a:highlight>
                <a:schemeClr val="lt1"/>
              </a:highlight>
            </a:endParaRPr>
          </a:p>
          <a:p>
            <a:pPr indent="-301625" lvl="0" marL="457200" rtl="0" algn="l">
              <a:spcBef>
                <a:spcPts val="0"/>
              </a:spcBef>
              <a:spcAft>
                <a:spcPts val="0"/>
              </a:spcAft>
              <a:buClr>
                <a:schemeClr val="dk1"/>
              </a:buClr>
              <a:buSzPts val="1150"/>
              <a:buAutoNum type="arabicPeriod"/>
            </a:pPr>
            <a:r>
              <a:rPr lang="en-GB" sz="1150">
                <a:solidFill>
                  <a:schemeClr val="dk1"/>
                </a:solidFill>
                <a:highlight>
                  <a:schemeClr val="lt1"/>
                </a:highlight>
              </a:rPr>
              <a:t>Educational and training course on “Radiation protection in workplaces”</a:t>
            </a:r>
            <a:endParaRPr sz="1500">
              <a:solidFill>
                <a:schemeClr val="dk1"/>
              </a:solidFill>
              <a:highlight>
                <a:schemeClr val="lt1"/>
              </a:highlight>
            </a:endParaRPr>
          </a:p>
          <a:p>
            <a:pPr indent="-301625" lvl="0" marL="457200" rtl="0" algn="l">
              <a:spcBef>
                <a:spcPts val="0"/>
              </a:spcBef>
              <a:spcAft>
                <a:spcPts val="0"/>
              </a:spcAft>
              <a:buClr>
                <a:schemeClr val="dk1"/>
              </a:buClr>
              <a:buSzPts val="1150"/>
              <a:buAutoNum type="arabicPeriod"/>
            </a:pPr>
            <a:r>
              <a:rPr lang="en-GB" sz="1200">
                <a:solidFill>
                  <a:schemeClr val="dk1"/>
                </a:solidFill>
              </a:rPr>
              <a:t>Italian Language Course PRE-A1 </a:t>
            </a:r>
            <a:endParaRPr sz="12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43"/>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669" name="Google Shape;669;p43"/>
          <p:cNvPicPr preferRelativeResize="0"/>
          <p:nvPr/>
        </p:nvPicPr>
        <p:blipFill>
          <a:blip r:embed="rId3">
            <a:alphaModFix/>
          </a:blip>
          <a:stretch>
            <a:fillRect/>
          </a:stretch>
        </p:blipFill>
        <p:spPr>
          <a:xfrm>
            <a:off x="7711750" y="140150"/>
            <a:ext cx="1362150" cy="756750"/>
          </a:xfrm>
          <a:prstGeom prst="rect">
            <a:avLst/>
          </a:prstGeom>
          <a:noFill/>
          <a:ln>
            <a:noFill/>
          </a:ln>
        </p:spPr>
      </p:pic>
      <p:sp>
        <p:nvSpPr>
          <p:cNvPr id="670" name="Google Shape;670;p43"/>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671" name="Google Shape;671;p43"/>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672" name="Google Shape;672;p43"/>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673" name="Google Shape;673;p43"/>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674" name="Google Shape;674;p43"/>
          <p:cNvSpPr txBox="1"/>
          <p:nvPr/>
        </p:nvSpPr>
        <p:spPr>
          <a:xfrm>
            <a:off x="75450" y="749375"/>
            <a:ext cx="8975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sp>
        <p:nvSpPr>
          <p:cNvPr id="675" name="Google Shape;675;p43"/>
          <p:cNvSpPr txBox="1"/>
          <p:nvPr/>
        </p:nvSpPr>
        <p:spPr>
          <a:xfrm>
            <a:off x="44550" y="947325"/>
            <a:ext cx="8613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GB" sz="1500">
                <a:solidFill>
                  <a:schemeClr val="dk1"/>
                </a:solidFill>
                <a:highlight>
                  <a:schemeClr val="lt1"/>
                </a:highlight>
              </a:rPr>
              <a:t>CONFERENCES, SEMINARS, SCHOOLS</a:t>
            </a:r>
            <a:endParaRPr sz="1500">
              <a:solidFill>
                <a:schemeClr val="dk1"/>
              </a:solidFill>
            </a:endParaRPr>
          </a:p>
        </p:txBody>
      </p:sp>
      <p:cxnSp>
        <p:nvCxnSpPr>
          <p:cNvPr id="676" name="Google Shape;676;p43"/>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677" name="Google Shape;677;p43"/>
          <p:cNvSpPr txBox="1"/>
          <p:nvPr/>
        </p:nvSpPr>
        <p:spPr>
          <a:xfrm>
            <a:off x="0" y="0"/>
            <a:ext cx="30000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50">
              <a:solidFill>
                <a:schemeClr val="dk1"/>
              </a:solidFill>
              <a:highlight>
                <a:schemeClr val="lt1"/>
              </a:highlight>
            </a:endParaRPr>
          </a:p>
        </p:txBody>
      </p:sp>
      <p:sp>
        <p:nvSpPr>
          <p:cNvPr id="678" name="Google Shape;678;p43"/>
          <p:cNvSpPr txBox="1"/>
          <p:nvPr/>
        </p:nvSpPr>
        <p:spPr>
          <a:xfrm>
            <a:off x="44550" y="1312400"/>
            <a:ext cx="90369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AutoNum type="arabicPeriod"/>
            </a:pPr>
            <a:r>
              <a:rPr lang="en-GB">
                <a:solidFill>
                  <a:schemeClr val="dk1"/>
                </a:solidFill>
                <a:highlight>
                  <a:schemeClr val="lt1"/>
                </a:highlight>
              </a:rPr>
              <a:t>Workshop on Electronics for physics experiments and applications INFN Turin </a:t>
            </a:r>
            <a:endParaRPr>
              <a:solidFill>
                <a:schemeClr val="dk1"/>
              </a:solidFill>
              <a:highlight>
                <a:schemeClr val="lt1"/>
              </a:highlight>
            </a:endParaRPr>
          </a:p>
          <a:p>
            <a:pPr indent="0" lvl="0" marL="457200" rtl="0" algn="l">
              <a:spcBef>
                <a:spcPts val="0"/>
              </a:spcBef>
              <a:spcAft>
                <a:spcPts val="0"/>
              </a:spcAft>
              <a:buNone/>
            </a:pPr>
            <a:r>
              <a:rPr lang="en-GB">
                <a:solidFill>
                  <a:schemeClr val="dk1"/>
                </a:solidFill>
                <a:highlight>
                  <a:schemeClr val="lt1"/>
                </a:highlight>
              </a:rPr>
              <a:t> from 5th - 7th March 2025</a:t>
            </a:r>
            <a:endParaRPr>
              <a:solidFill>
                <a:schemeClr val="dk1"/>
              </a:solidFill>
              <a:highlight>
                <a:schemeClr val="lt1"/>
              </a:highlight>
            </a:endParaRPr>
          </a:p>
          <a:p>
            <a:pPr indent="0" lvl="0" marL="457200" rtl="0" algn="l">
              <a:spcBef>
                <a:spcPts val="0"/>
              </a:spcBef>
              <a:spcAft>
                <a:spcPts val="0"/>
              </a:spcAft>
              <a:buNone/>
            </a:pPr>
            <a:r>
              <a:t/>
            </a:r>
            <a:endParaRPr>
              <a:solidFill>
                <a:schemeClr val="dk1"/>
              </a:solidFill>
              <a:highlight>
                <a:schemeClr val="lt1"/>
              </a:highlight>
            </a:endParaRPr>
          </a:p>
          <a:p>
            <a:pPr indent="-317500" lvl="0" marL="457200" rtl="0" algn="l">
              <a:spcBef>
                <a:spcPts val="0"/>
              </a:spcBef>
              <a:spcAft>
                <a:spcPts val="0"/>
              </a:spcAft>
              <a:buClr>
                <a:schemeClr val="dk1"/>
              </a:buClr>
              <a:buSzPts val="1400"/>
              <a:buAutoNum type="arabicPeriod"/>
            </a:pPr>
            <a:r>
              <a:rPr lang="en-GB">
                <a:solidFill>
                  <a:schemeClr val="dk1"/>
                </a:solidFill>
                <a:highlight>
                  <a:schemeClr val="lt1"/>
                </a:highlight>
              </a:rPr>
              <a:t>Gran Sasso Hands-on 2025 - PhD summer school on experimental astroparticle physics </a:t>
            </a:r>
            <a:endParaRPr>
              <a:solidFill>
                <a:schemeClr val="dk1"/>
              </a:solidFill>
              <a:highlight>
                <a:schemeClr val="lt1"/>
              </a:highlight>
            </a:endParaRPr>
          </a:p>
          <a:p>
            <a:pPr indent="0" lvl="0" marL="457200" rtl="0" algn="l">
              <a:spcBef>
                <a:spcPts val="0"/>
              </a:spcBef>
              <a:spcAft>
                <a:spcPts val="0"/>
              </a:spcAft>
              <a:buNone/>
            </a:pPr>
            <a:r>
              <a:rPr lang="en-GB">
                <a:solidFill>
                  <a:schemeClr val="dk1"/>
                </a:solidFill>
                <a:highlight>
                  <a:schemeClr val="lt1"/>
                </a:highlight>
              </a:rPr>
              <a:t>from 8th-18th September 2025</a:t>
            </a:r>
            <a:endParaRPr>
              <a:solidFill>
                <a:schemeClr val="dk1"/>
              </a:solidFill>
              <a:highlight>
                <a:schemeClr val="lt1"/>
              </a:highlight>
            </a:endParaRPr>
          </a:p>
        </p:txBody>
      </p:sp>
      <p:sp>
        <p:nvSpPr>
          <p:cNvPr id="679" name="Google Shape;679;p43"/>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680" name="Google Shape;680;p43"/>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44"/>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686" name="Google Shape;686;p44"/>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687" name="Google Shape;687;p44"/>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688" name="Google Shape;688;p44"/>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689" name="Google Shape;689;p44"/>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690" name="Google Shape;690;p44"/>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691" name="Google Shape;691;p44"/>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692" name="Google Shape;692;p44"/>
          <p:cNvSpPr txBox="1"/>
          <p:nvPr/>
        </p:nvSpPr>
        <p:spPr>
          <a:xfrm>
            <a:off x="2781550" y="853675"/>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solidFill>
                  <a:schemeClr val="dk1"/>
                </a:solidFill>
              </a:rPr>
              <a:t>Research Activities (3rd Year)</a:t>
            </a:r>
            <a:endParaRPr/>
          </a:p>
        </p:txBody>
      </p:sp>
      <p:sp>
        <p:nvSpPr>
          <p:cNvPr id="693" name="Google Shape;693;p44"/>
          <p:cNvSpPr txBox="1"/>
          <p:nvPr/>
        </p:nvSpPr>
        <p:spPr>
          <a:xfrm>
            <a:off x="68400" y="1402727"/>
            <a:ext cx="89820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1"/>
                </a:solidFill>
                <a:highlight>
                  <a:schemeClr val="lt1"/>
                </a:highlight>
              </a:rPr>
              <a:t>The main objectives of this year are to </a:t>
            </a:r>
            <a:r>
              <a:rPr b="1" lang="en-GB">
                <a:solidFill>
                  <a:schemeClr val="dk1"/>
                </a:solidFill>
                <a:highlight>
                  <a:schemeClr val="lt1"/>
                </a:highlight>
              </a:rPr>
              <a:t>continue the front-end electronics ASIC board ongoing testing</a:t>
            </a:r>
            <a:r>
              <a:rPr lang="en-GB">
                <a:solidFill>
                  <a:schemeClr val="dk1"/>
                </a:solidFill>
                <a:highlight>
                  <a:schemeClr val="lt1"/>
                </a:highlight>
              </a:rPr>
              <a:t>, calibration, and system integration in the framework of the Beyond HERMES, LEM-X and TASTE projects.</a:t>
            </a:r>
            <a:endParaRPr>
              <a:solidFill>
                <a:schemeClr val="dk1"/>
              </a:solidFill>
              <a:highlight>
                <a:schemeClr val="lt1"/>
              </a:highlight>
            </a:endParaRPr>
          </a:p>
          <a:p>
            <a:pPr indent="0" lvl="0" marL="0" rtl="0" algn="l">
              <a:spcBef>
                <a:spcPts val="0"/>
              </a:spcBef>
              <a:spcAft>
                <a:spcPts val="0"/>
              </a:spcAft>
              <a:buNone/>
            </a:pPr>
            <a:r>
              <a:t/>
            </a:r>
            <a:endParaRPr>
              <a:solidFill>
                <a:schemeClr val="dk1"/>
              </a:solidFill>
              <a:highlight>
                <a:schemeClr val="lt1"/>
              </a:highlight>
            </a:endParaRPr>
          </a:p>
          <a:p>
            <a:pPr indent="0" lvl="0" marL="0" rtl="0" algn="l">
              <a:spcBef>
                <a:spcPts val="0"/>
              </a:spcBef>
              <a:spcAft>
                <a:spcPts val="0"/>
              </a:spcAft>
              <a:buNone/>
            </a:pPr>
            <a:r>
              <a:rPr lang="en-GB">
                <a:solidFill>
                  <a:schemeClr val="dk1"/>
                </a:solidFill>
                <a:highlight>
                  <a:schemeClr val="lt1"/>
                </a:highlight>
              </a:rPr>
              <a:t>An initial standalone characterization of the ASIC with and without </a:t>
            </a:r>
            <a:r>
              <a:rPr lang="en-GB">
                <a:solidFill>
                  <a:schemeClr val="dk1"/>
                </a:solidFill>
                <a:highlight>
                  <a:schemeClr val="lt1"/>
                </a:highlight>
              </a:rPr>
              <a:t>Silicon Drift Detectors</a:t>
            </a:r>
            <a:r>
              <a:rPr lang="en-GB">
                <a:solidFill>
                  <a:schemeClr val="dk1"/>
                </a:solidFill>
                <a:highlight>
                  <a:schemeClr val="lt1"/>
                </a:highlight>
              </a:rPr>
              <a:t> has been completed, with a methodical evaluation of all electrical and logical functionalities, verifying the </a:t>
            </a:r>
            <a:r>
              <a:rPr lang="en-GB">
                <a:solidFill>
                  <a:schemeClr val="dk1"/>
                </a:solidFill>
                <a:highlight>
                  <a:schemeClr val="lt1"/>
                </a:highlight>
              </a:rPr>
              <a:t>compliance of the ASIC design with the scientific requirements.</a:t>
            </a:r>
            <a:endParaRPr>
              <a:solidFill>
                <a:schemeClr val="dk1"/>
              </a:solidFill>
              <a:highlight>
                <a:schemeClr val="lt1"/>
              </a:highlight>
            </a:endParaRPr>
          </a:p>
          <a:p>
            <a:pPr indent="0" lvl="0" marL="457200" rtl="0" algn="l">
              <a:spcBef>
                <a:spcPts val="0"/>
              </a:spcBef>
              <a:spcAft>
                <a:spcPts val="0"/>
              </a:spcAft>
              <a:buNone/>
            </a:pPr>
            <a:r>
              <a:t/>
            </a:r>
            <a:endParaRPr>
              <a:solidFill>
                <a:schemeClr val="dk1"/>
              </a:solidFill>
              <a:highlight>
                <a:schemeClr val="lt1"/>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45"/>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699" name="Google Shape;699;p45"/>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700" name="Google Shape;700;p45"/>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701" name="Google Shape;701;p45"/>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702" name="Google Shape;702;p45"/>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703" name="Google Shape;703;p45"/>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704" name="Google Shape;704;p45"/>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pic>
        <p:nvPicPr>
          <p:cNvPr id="705" name="Google Shape;705;p45" title="Screenshot 2025-09-22 at 12.50.43.png"/>
          <p:cNvPicPr preferRelativeResize="0"/>
          <p:nvPr/>
        </p:nvPicPr>
        <p:blipFill>
          <a:blip r:embed="rId6">
            <a:alphaModFix/>
          </a:blip>
          <a:stretch>
            <a:fillRect/>
          </a:stretch>
        </p:blipFill>
        <p:spPr>
          <a:xfrm>
            <a:off x="5736291" y="1301875"/>
            <a:ext cx="2134643" cy="1751999"/>
          </a:xfrm>
          <a:prstGeom prst="rect">
            <a:avLst/>
          </a:prstGeom>
          <a:noFill/>
          <a:ln>
            <a:noFill/>
          </a:ln>
        </p:spPr>
      </p:pic>
      <p:pic>
        <p:nvPicPr>
          <p:cNvPr id="706" name="Google Shape;706;p45" title="Screenshot 2025-09-22 at 12.13.10.png"/>
          <p:cNvPicPr preferRelativeResize="0"/>
          <p:nvPr/>
        </p:nvPicPr>
        <p:blipFill>
          <a:blip r:embed="rId7">
            <a:alphaModFix/>
          </a:blip>
          <a:stretch>
            <a:fillRect/>
          </a:stretch>
        </p:blipFill>
        <p:spPr>
          <a:xfrm>
            <a:off x="7057075" y="3029190"/>
            <a:ext cx="2018526" cy="1651321"/>
          </a:xfrm>
          <a:prstGeom prst="rect">
            <a:avLst/>
          </a:prstGeom>
          <a:noFill/>
          <a:ln>
            <a:noFill/>
          </a:ln>
        </p:spPr>
      </p:pic>
      <p:sp>
        <p:nvSpPr>
          <p:cNvPr id="707" name="Google Shape;707;p45"/>
          <p:cNvSpPr txBox="1"/>
          <p:nvPr/>
        </p:nvSpPr>
        <p:spPr>
          <a:xfrm>
            <a:off x="7952475" y="1610425"/>
            <a:ext cx="1123200" cy="7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rgbClr val="38761D"/>
                </a:solidFill>
              </a:rPr>
              <a:t>LEM-X interface board to be delivered in October, 2025</a:t>
            </a:r>
            <a:endParaRPr sz="1300">
              <a:solidFill>
                <a:srgbClr val="38761D"/>
              </a:solidFill>
            </a:endParaRPr>
          </a:p>
        </p:txBody>
      </p:sp>
      <p:sp>
        <p:nvSpPr>
          <p:cNvPr id="708" name="Google Shape;708;p45"/>
          <p:cNvSpPr txBox="1"/>
          <p:nvPr/>
        </p:nvSpPr>
        <p:spPr>
          <a:xfrm>
            <a:off x="5654750" y="3227475"/>
            <a:ext cx="1243500" cy="1385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300">
                <a:solidFill>
                  <a:srgbClr val="38761D"/>
                </a:solidFill>
              </a:rPr>
              <a:t>TASTE prototype board to be delivered in November</a:t>
            </a:r>
            <a:r>
              <a:rPr lang="en-GB" sz="1300">
                <a:solidFill>
                  <a:srgbClr val="38761D"/>
                </a:solidFill>
              </a:rPr>
              <a:t>, 2025</a:t>
            </a:r>
            <a:endParaRPr sz="1300">
              <a:solidFill>
                <a:srgbClr val="38761D"/>
              </a:solidFill>
            </a:endParaRPr>
          </a:p>
        </p:txBody>
      </p:sp>
      <p:sp>
        <p:nvSpPr>
          <p:cNvPr id="709" name="Google Shape;709;p45"/>
          <p:cNvSpPr txBox="1"/>
          <p:nvPr/>
        </p:nvSpPr>
        <p:spPr>
          <a:xfrm>
            <a:off x="64250" y="1509750"/>
            <a:ext cx="55905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1"/>
                </a:solidFill>
                <a:highlight>
                  <a:schemeClr val="lt1"/>
                </a:highlight>
              </a:rPr>
              <a:t>The third year activity will focus on:</a:t>
            </a:r>
            <a:endParaRPr>
              <a:solidFill>
                <a:schemeClr val="dk1"/>
              </a:solidFill>
              <a:highlight>
                <a:schemeClr val="lt1"/>
              </a:highlight>
            </a:endParaRPr>
          </a:p>
          <a:p>
            <a:pPr indent="0" lvl="0" marL="0" rtl="0" algn="l">
              <a:spcBef>
                <a:spcPts val="0"/>
              </a:spcBef>
              <a:spcAft>
                <a:spcPts val="0"/>
              </a:spcAft>
              <a:buNone/>
            </a:pPr>
            <a:r>
              <a:t/>
            </a:r>
            <a:endParaRPr>
              <a:solidFill>
                <a:schemeClr val="dk1"/>
              </a:solidFill>
              <a:highlight>
                <a:schemeClr val="lt1"/>
              </a:highlight>
            </a:endParaRPr>
          </a:p>
          <a:p>
            <a:pPr indent="-317500" lvl="0" marL="457200" rtl="0" algn="l">
              <a:spcBef>
                <a:spcPts val="0"/>
              </a:spcBef>
              <a:spcAft>
                <a:spcPts val="0"/>
              </a:spcAft>
              <a:buClr>
                <a:schemeClr val="dk1"/>
              </a:buClr>
              <a:buSzPts val="1400"/>
              <a:buAutoNum type="arabicPeriod"/>
            </a:pPr>
            <a:r>
              <a:rPr lang="en-GB">
                <a:solidFill>
                  <a:schemeClr val="dk1"/>
                </a:solidFill>
                <a:highlight>
                  <a:schemeClr val="lt1"/>
                </a:highlight>
              </a:rPr>
              <a:t>Final characterization of Beyond HERMES prototype breadboards.</a:t>
            </a:r>
            <a:endParaRPr>
              <a:solidFill>
                <a:schemeClr val="dk1"/>
              </a:solidFill>
              <a:highlight>
                <a:schemeClr val="lt1"/>
              </a:highlight>
            </a:endParaRPr>
          </a:p>
          <a:p>
            <a:pPr indent="0" lvl="0" marL="457200" rtl="0" algn="l">
              <a:spcBef>
                <a:spcPts val="0"/>
              </a:spcBef>
              <a:spcAft>
                <a:spcPts val="0"/>
              </a:spcAft>
              <a:buNone/>
            </a:pPr>
            <a:r>
              <a:t/>
            </a:r>
            <a:endParaRPr>
              <a:solidFill>
                <a:schemeClr val="dk1"/>
              </a:solidFill>
              <a:highlight>
                <a:schemeClr val="lt1"/>
              </a:highlight>
            </a:endParaRPr>
          </a:p>
          <a:p>
            <a:pPr indent="-317500" lvl="0" marL="457200" rtl="0" algn="l">
              <a:spcBef>
                <a:spcPts val="0"/>
              </a:spcBef>
              <a:spcAft>
                <a:spcPts val="0"/>
              </a:spcAft>
              <a:buClr>
                <a:schemeClr val="dk1"/>
              </a:buClr>
              <a:buSzPts val="1400"/>
              <a:buAutoNum type="arabicPeriod"/>
            </a:pPr>
            <a:r>
              <a:rPr lang="en-GB">
                <a:solidFill>
                  <a:schemeClr val="dk1"/>
                </a:solidFill>
                <a:highlight>
                  <a:schemeClr val="lt1"/>
                </a:highlight>
              </a:rPr>
              <a:t>Characterization of a fully-representative </a:t>
            </a:r>
            <a:r>
              <a:rPr b="1" lang="en-GB">
                <a:solidFill>
                  <a:schemeClr val="dk1"/>
                </a:solidFill>
                <a:highlight>
                  <a:schemeClr val="lt1"/>
                </a:highlight>
              </a:rPr>
              <a:t>TASTE prototype</a:t>
            </a:r>
            <a:r>
              <a:rPr lang="en-GB">
                <a:solidFill>
                  <a:schemeClr val="dk1"/>
                </a:solidFill>
                <a:highlight>
                  <a:schemeClr val="lt1"/>
                </a:highlight>
              </a:rPr>
              <a:t> board with an improved ASIC (LYRA2) version (test equipment development, experimental characterization of FEE and detector)</a:t>
            </a:r>
            <a:endParaRPr>
              <a:solidFill>
                <a:schemeClr val="dk1"/>
              </a:solidFill>
              <a:highlight>
                <a:schemeClr val="lt1"/>
              </a:highlight>
            </a:endParaRPr>
          </a:p>
          <a:p>
            <a:pPr indent="0" lvl="0" marL="457200" rtl="0" algn="l">
              <a:spcBef>
                <a:spcPts val="0"/>
              </a:spcBef>
              <a:spcAft>
                <a:spcPts val="0"/>
              </a:spcAft>
              <a:buNone/>
            </a:pPr>
            <a:r>
              <a:t/>
            </a:r>
            <a:endParaRPr>
              <a:solidFill>
                <a:schemeClr val="dk1"/>
              </a:solidFill>
              <a:highlight>
                <a:schemeClr val="lt1"/>
              </a:highlight>
            </a:endParaRPr>
          </a:p>
          <a:p>
            <a:pPr indent="-317500" lvl="0" marL="457200" rtl="0" algn="l">
              <a:spcBef>
                <a:spcPts val="0"/>
              </a:spcBef>
              <a:spcAft>
                <a:spcPts val="0"/>
              </a:spcAft>
              <a:buClr>
                <a:schemeClr val="dk1"/>
              </a:buClr>
              <a:buSzPts val="1400"/>
              <a:buAutoNum type="arabicPeriod"/>
            </a:pPr>
            <a:r>
              <a:rPr lang="en-GB">
                <a:solidFill>
                  <a:schemeClr val="dk1"/>
                </a:solidFill>
                <a:highlight>
                  <a:schemeClr val="lt1"/>
                </a:highlight>
              </a:rPr>
              <a:t>Development of the test equipment for the </a:t>
            </a:r>
            <a:r>
              <a:rPr b="1" lang="en-GB">
                <a:solidFill>
                  <a:schemeClr val="dk1"/>
                </a:solidFill>
                <a:highlight>
                  <a:schemeClr val="lt1"/>
                </a:highlight>
              </a:rPr>
              <a:t>final LEM-X focal</a:t>
            </a:r>
            <a:r>
              <a:rPr lang="en-GB">
                <a:solidFill>
                  <a:schemeClr val="dk1"/>
                </a:solidFill>
                <a:highlight>
                  <a:schemeClr val="lt1"/>
                </a:highlight>
              </a:rPr>
              <a:t> plane boards (22x NOVA version 2 ASICs!) and experimental testing at INAF/IAPS Rome</a:t>
            </a:r>
            <a:endParaRPr>
              <a:solidFill>
                <a:schemeClr val="dk1"/>
              </a:solidFill>
              <a:highlight>
                <a:schemeClr val="lt1"/>
              </a:highlight>
            </a:endParaRPr>
          </a:p>
          <a:p>
            <a:pPr indent="0" lvl="0" marL="457200" rtl="0" algn="l">
              <a:spcBef>
                <a:spcPts val="0"/>
              </a:spcBef>
              <a:spcAft>
                <a:spcPts val="0"/>
              </a:spcAft>
              <a:buNone/>
            </a:pPr>
            <a:r>
              <a:rPr lang="en-GB">
                <a:solidFill>
                  <a:schemeClr val="dk1"/>
                </a:solidFill>
                <a:highlight>
                  <a:schemeClr val="lt1"/>
                </a:highlight>
              </a:rPr>
              <a:t>      </a:t>
            </a:r>
            <a:endParaRPr>
              <a:solidFill>
                <a:schemeClr val="dk1"/>
              </a:solidFill>
              <a:highlight>
                <a:schemeClr val="lt1"/>
              </a:highlight>
            </a:endParaRPr>
          </a:p>
        </p:txBody>
      </p:sp>
      <p:sp>
        <p:nvSpPr>
          <p:cNvPr id="710" name="Google Shape;710;p45"/>
          <p:cNvSpPr txBox="1"/>
          <p:nvPr/>
        </p:nvSpPr>
        <p:spPr>
          <a:xfrm>
            <a:off x="2654750" y="853675"/>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solidFill>
                  <a:schemeClr val="dk1"/>
                </a:solidFill>
              </a:rPr>
              <a:t>Research Activities (3rd Year)</a:t>
            </a:r>
            <a:endParaRPr/>
          </a:p>
        </p:txBody>
      </p:sp>
      <p:sp>
        <p:nvSpPr>
          <p:cNvPr id="711" name="Google Shape;711;p45"/>
          <p:cNvSpPr/>
          <p:nvPr/>
        </p:nvSpPr>
        <p:spPr>
          <a:xfrm rot="4994086">
            <a:off x="603169" y="4385574"/>
            <a:ext cx="308146" cy="268852"/>
          </a:xfrm>
          <a:prstGeom prst="curvedUpArrow">
            <a:avLst>
              <a:gd fmla="val 25000" name="adj1"/>
              <a:gd fmla="val 50000" name="adj2"/>
              <a:gd fmla="val 25000" name="adj3"/>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2" name="Google Shape;712;p45"/>
          <p:cNvSpPr txBox="1"/>
          <p:nvPr/>
        </p:nvSpPr>
        <p:spPr>
          <a:xfrm>
            <a:off x="950100" y="4353349"/>
            <a:ext cx="4786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0000FF"/>
                </a:solidFill>
              </a:rPr>
              <a:t>Significant restructuring of the TE FPGA architecture is required</a:t>
            </a:r>
            <a:endParaRPr sz="1200">
              <a:solidFill>
                <a:srgbClr val="0000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46"/>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718" name="Google Shape;718;p46"/>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719" name="Google Shape;719;p46"/>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720" name="Google Shape;720;p46"/>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721" name="Google Shape;721;p46"/>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722" name="Google Shape;722;p46"/>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723" name="Google Shape;723;p46"/>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pic>
        <p:nvPicPr>
          <p:cNvPr id="724" name="Google Shape;724;p46" title="Screenshot 2025-09-26 15.20.51.png"/>
          <p:cNvPicPr preferRelativeResize="0"/>
          <p:nvPr/>
        </p:nvPicPr>
        <p:blipFill rotWithShape="1">
          <a:blip r:embed="rId6">
            <a:alphaModFix/>
          </a:blip>
          <a:srcRect b="15217" l="0" r="2276" t="17654"/>
          <a:stretch/>
        </p:blipFill>
        <p:spPr>
          <a:xfrm>
            <a:off x="182019" y="1441163"/>
            <a:ext cx="8772649" cy="2843147"/>
          </a:xfrm>
          <a:prstGeom prst="rect">
            <a:avLst/>
          </a:prstGeom>
          <a:noFill/>
          <a:ln>
            <a:noFill/>
          </a:ln>
        </p:spPr>
      </p:pic>
      <p:sp>
        <p:nvSpPr>
          <p:cNvPr id="725" name="Google Shape;725;p46"/>
          <p:cNvSpPr txBox="1"/>
          <p:nvPr/>
        </p:nvSpPr>
        <p:spPr>
          <a:xfrm>
            <a:off x="-47450" y="783788"/>
            <a:ext cx="8852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500">
                <a:solidFill>
                  <a:schemeClr val="dk1"/>
                </a:solidFill>
                <a:latin typeface="Roboto Slab"/>
                <a:ea typeface="Roboto Slab"/>
                <a:cs typeface="Roboto Slab"/>
                <a:sym typeface="Roboto Slab"/>
              </a:rPr>
              <a:t>Research activities - Timeline</a:t>
            </a:r>
            <a:endParaRPr b="1" sz="15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47"/>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731" name="Google Shape;731;p47"/>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732" name="Google Shape;732;p47"/>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733" name="Google Shape;733;p47"/>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734" name="Google Shape;734;p47"/>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735" name="Google Shape;735;p47"/>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736" name="Google Shape;736;p47"/>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737" name="Google Shape;737;p47"/>
          <p:cNvSpPr txBox="1"/>
          <p:nvPr/>
        </p:nvSpPr>
        <p:spPr>
          <a:xfrm>
            <a:off x="1316025" y="2180188"/>
            <a:ext cx="6714000" cy="12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chemeClr val="dk2"/>
                </a:solidFill>
              </a:rPr>
              <a:t>Thank you for your attention!!</a:t>
            </a:r>
            <a:endParaRPr b="1" sz="1800">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48"/>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743" name="Google Shape;743;p48"/>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744" name="Google Shape;744;p48"/>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745" name="Google Shape;745;p48"/>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746" name="Google Shape;746;p48"/>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747" name="Google Shape;747;p48"/>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748" name="Google Shape;748;p48"/>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749" name="Google Shape;749;p48"/>
          <p:cNvSpPr txBox="1"/>
          <p:nvPr/>
        </p:nvSpPr>
        <p:spPr>
          <a:xfrm>
            <a:off x="3482800" y="2031125"/>
            <a:ext cx="1977300" cy="6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dk2"/>
                </a:solidFill>
              </a:rPr>
              <a:t>Backup Slides</a:t>
            </a:r>
            <a:endParaRPr b="1" sz="18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49"/>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755" name="Google Shape;755;p49"/>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756" name="Google Shape;756;p49"/>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757" name="Google Shape;757;p49"/>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758" name="Google Shape;758;p49"/>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759" name="Google Shape;759;p49"/>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760" name="Google Shape;760;p49"/>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graphicFrame>
        <p:nvGraphicFramePr>
          <p:cNvPr id="761" name="Google Shape;761;p49"/>
          <p:cNvGraphicFramePr/>
          <p:nvPr/>
        </p:nvGraphicFramePr>
        <p:xfrm>
          <a:off x="71459" y="1276882"/>
          <a:ext cx="3000000" cy="3000000"/>
        </p:xfrm>
        <a:graphic>
          <a:graphicData uri="http://schemas.openxmlformats.org/drawingml/2006/table">
            <a:tbl>
              <a:tblPr>
                <a:noFill/>
                <a:tableStyleId>{CC60B588-1412-48DB-96BF-8219B72F1F38}</a:tableStyleId>
              </a:tblPr>
              <a:tblGrid>
                <a:gridCol w="3002400"/>
                <a:gridCol w="3002400"/>
                <a:gridCol w="3002400"/>
              </a:tblGrid>
              <a:tr h="298475">
                <a:tc>
                  <a:txBody>
                    <a:bodyPr/>
                    <a:lstStyle/>
                    <a:p>
                      <a:pPr indent="0" lvl="0" marL="0" rtl="0" algn="l">
                        <a:spcBef>
                          <a:spcPts val="0"/>
                        </a:spcBef>
                        <a:spcAft>
                          <a:spcPts val="0"/>
                        </a:spcAft>
                        <a:buNone/>
                      </a:pPr>
                      <a:r>
                        <a:rPr b="1" lang="en-GB"/>
                        <a:t>Parameter</a:t>
                      </a:r>
                      <a:endParaRPr b="1"/>
                    </a:p>
                  </a:txBody>
                  <a:tcPr marT="91425" marB="91425" marR="91425" marL="91425"/>
                </a:tc>
                <a:tc>
                  <a:txBody>
                    <a:bodyPr/>
                    <a:lstStyle/>
                    <a:p>
                      <a:pPr indent="0" lvl="0" marL="0" rtl="0" algn="l">
                        <a:spcBef>
                          <a:spcPts val="0"/>
                        </a:spcBef>
                        <a:spcAft>
                          <a:spcPts val="0"/>
                        </a:spcAft>
                        <a:buNone/>
                      </a:pPr>
                      <a:r>
                        <a:rPr b="1" lang="en-GB"/>
                        <a:t>Design Requirement</a:t>
                      </a:r>
                      <a:endParaRPr b="1"/>
                    </a:p>
                  </a:txBody>
                  <a:tcPr marT="91425" marB="91425" marR="91425" marL="91425"/>
                </a:tc>
                <a:tc>
                  <a:txBody>
                    <a:bodyPr/>
                    <a:lstStyle/>
                    <a:p>
                      <a:pPr indent="0" lvl="0" marL="0" rtl="0" algn="l">
                        <a:spcBef>
                          <a:spcPts val="0"/>
                        </a:spcBef>
                        <a:spcAft>
                          <a:spcPts val="0"/>
                        </a:spcAft>
                        <a:buNone/>
                      </a:pPr>
                      <a:r>
                        <a:rPr b="1" lang="en-GB"/>
                        <a:t>Result </a:t>
                      </a:r>
                      <a:r>
                        <a:rPr b="1" lang="en-GB"/>
                        <a:t>Achieved</a:t>
                      </a:r>
                      <a:endParaRPr b="1"/>
                    </a:p>
                  </a:txBody>
                  <a:tcPr marT="91425" marB="91425" marR="91425" marL="91425"/>
                </a:tc>
              </a:tr>
              <a:tr h="379325">
                <a:tc>
                  <a:txBody>
                    <a:bodyPr/>
                    <a:lstStyle/>
                    <a:p>
                      <a:pPr indent="0" lvl="0" marL="0" rtl="0" algn="l">
                        <a:spcBef>
                          <a:spcPts val="0"/>
                        </a:spcBef>
                        <a:spcAft>
                          <a:spcPts val="0"/>
                        </a:spcAft>
                        <a:buNone/>
                      </a:pPr>
                      <a:r>
                        <a:rPr b="1" lang="en-GB"/>
                        <a:t>ENC</a:t>
                      </a:r>
                      <a:endParaRPr b="1"/>
                    </a:p>
                  </a:txBody>
                  <a:tcPr marT="91425" marB="91425" marR="91425" marL="91425"/>
                </a:tc>
                <a:tc>
                  <a:txBody>
                    <a:bodyPr/>
                    <a:lstStyle/>
                    <a:p>
                      <a:pPr indent="0" lvl="0" marL="0" rtl="0" algn="l">
                        <a:spcBef>
                          <a:spcPts val="0"/>
                        </a:spcBef>
                        <a:spcAft>
                          <a:spcPts val="0"/>
                        </a:spcAft>
                        <a:buNone/>
                      </a:pPr>
                      <a:r>
                        <a:rPr lang="en-GB"/>
                        <a:t>~10–20 e⁻ rms </a:t>
                      </a:r>
                      <a:endParaRPr/>
                    </a:p>
                  </a:txBody>
                  <a:tcPr marT="91425" marB="91425" marR="91425" marL="91425"/>
                </a:tc>
                <a:tc>
                  <a:txBody>
                    <a:bodyPr/>
                    <a:lstStyle/>
                    <a:p>
                      <a:pPr indent="0" lvl="0" marL="0" rtl="0" algn="l">
                        <a:spcBef>
                          <a:spcPts val="0"/>
                        </a:spcBef>
                        <a:spcAft>
                          <a:spcPts val="0"/>
                        </a:spcAft>
                        <a:buNone/>
                      </a:pPr>
                      <a:r>
                        <a:rPr lang="en-GB"/>
                        <a:t>16.9 </a:t>
                      </a:r>
                      <a:r>
                        <a:rPr lang="en-GB">
                          <a:solidFill>
                            <a:schemeClr val="dk1"/>
                          </a:solidFill>
                        </a:rPr>
                        <a:t>e⁻ rms </a:t>
                      </a:r>
                      <a:endParaRPr/>
                    </a:p>
                  </a:txBody>
                  <a:tcPr marT="91425" marB="91425" marR="91425" marL="91425"/>
                </a:tc>
              </a:tr>
              <a:tr h="583575">
                <a:tc>
                  <a:txBody>
                    <a:bodyPr/>
                    <a:lstStyle/>
                    <a:p>
                      <a:pPr indent="0" lvl="0" marL="0" rtl="0" algn="l">
                        <a:spcBef>
                          <a:spcPts val="0"/>
                        </a:spcBef>
                        <a:spcAft>
                          <a:spcPts val="0"/>
                        </a:spcAft>
                        <a:buNone/>
                      </a:pPr>
                      <a:r>
                        <a:rPr b="1" lang="en-GB"/>
                        <a:t>Dynamic Range</a:t>
                      </a:r>
                      <a:endParaRPr b="1"/>
                    </a:p>
                  </a:txBody>
                  <a:tcPr marT="91425" marB="91425" marR="91425" marL="91425"/>
                </a:tc>
                <a:tc>
                  <a:txBody>
                    <a:bodyPr/>
                    <a:lstStyle/>
                    <a:p>
                      <a:pPr indent="0" lvl="0" marL="0" rtl="0" algn="l">
                        <a:spcBef>
                          <a:spcPts val="0"/>
                        </a:spcBef>
                        <a:spcAft>
                          <a:spcPts val="0"/>
                        </a:spcAft>
                        <a:buNone/>
                      </a:pPr>
                      <a:r>
                        <a:rPr lang="en-GB"/>
                        <a:t>Upto </a:t>
                      </a:r>
                      <a:r>
                        <a:rPr lang="en-GB">
                          <a:solidFill>
                            <a:schemeClr val="dk1"/>
                          </a:solidFill>
                        </a:rPr>
                        <a:t>~ </a:t>
                      </a:r>
                      <a:r>
                        <a:rPr lang="en-GB"/>
                        <a:t>70 keV </a:t>
                      </a:r>
                      <a:endParaRPr/>
                    </a:p>
                  </a:txBody>
                  <a:tcPr marT="91425" marB="91425" marR="91425" marL="91425"/>
                </a:tc>
                <a:tc>
                  <a:txBody>
                    <a:bodyPr/>
                    <a:lstStyle/>
                    <a:p>
                      <a:pPr indent="0" lvl="0" marL="0" rtl="0" algn="l">
                        <a:spcBef>
                          <a:spcPts val="0"/>
                        </a:spcBef>
                        <a:spcAft>
                          <a:spcPts val="0"/>
                        </a:spcAft>
                        <a:buNone/>
                      </a:pPr>
                      <a:r>
                        <a:rPr lang="en-GB"/>
                        <a:t>Linear upto</a:t>
                      </a:r>
                      <a:r>
                        <a:rPr lang="en-GB"/>
                        <a:t> ~ 63 keV ; nonlinearity beyond</a:t>
                      </a:r>
                      <a:endParaRPr/>
                    </a:p>
                  </a:txBody>
                  <a:tcPr marT="91425" marB="91425" marR="91425" marL="91425"/>
                </a:tc>
              </a:tr>
              <a:tr h="618775">
                <a:tc>
                  <a:txBody>
                    <a:bodyPr/>
                    <a:lstStyle/>
                    <a:p>
                      <a:pPr indent="0" lvl="0" marL="0" rtl="0" algn="l">
                        <a:spcBef>
                          <a:spcPts val="0"/>
                        </a:spcBef>
                        <a:spcAft>
                          <a:spcPts val="0"/>
                        </a:spcAft>
                        <a:buNone/>
                      </a:pPr>
                      <a:r>
                        <a:rPr b="1" lang="en-GB"/>
                        <a:t>Peaking times</a:t>
                      </a:r>
                      <a:endParaRPr b="1"/>
                    </a:p>
                  </a:txBody>
                  <a:tcPr marT="91425" marB="91425" marR="91425" marL="91425"/>
                </a:tc>
                <a:tc>
                  <a:txBody>
                    <a:bodyPr/>
                    <a:lstStyle/>
                    <a:p>
                      <a:pPr indent="0" lvl="0" marL="0" rtl="0" algn="l">
                        <a:spcBef>
                          <a:spcPts val="0"/>
                        </a:spcBef>
                        <a:spcAft>
                          <a:spcPts val="0"/>
                        </a:spcAft>
                        <a:buNone/>
                      </a:pPr>
                      <a:r>
                        <a:rPr lang="en-GB"/>
                        <a:t>Selectable: 0.4, 0.9, 1.4, 2.6, 3.8 µs</a:t>
                      </a:r>
                      <a:endParaRPr/>
                    </a:p>
                  </a:txBody>
                  <a:tcPr marT="91425" marB="91425" marR="91425" marL="91425"/>
                </a:tc>
                <a:tc>
                  <a:txBody>
                    <a:bodyPr/>
                    <a:lstStyle/>
                    <a:p>
                      <a:pPr indent="0" lvl="0" marL="0" rtl="0" algn="l">
                        <a:spcBef>
                          <a:spcPts val="0"/>
                        </a:spcBef>
                        <a:spcAft>
                          <a:spcPts val="0"/>
                        </a:spcAft>
                        <a:buNone/>
                      </a:pPr>
                      <a:r>
                        <a:rPr lang="en-GB"/>
                        <a:t>All 5 peaking time tested.</a:t>
                      </a:r>
                      <a:endParaRPr/>
                    </a:p>
                    <a:p>
                      <a:pPr indent="0" lvl="0" marL="0" rtl="0" algn="l">
                        <a:spcBef>
                          <a:spcPts val="0"/>
                        </a:spcBef>
                        <a:spcAft>
                          <a:spcPts val="0"/>
                        </a:spcAft>
                        <a:buClr>
                          <a:schemeClr val="dk1"/>
                        </a:buClr>
                        <a:buSzPts val="1100"/>
                        <a:buFont typeface="Arial"/>
                        <a:buNone/>
                      </a:pPr>
                      <a:r>
                        <a:rPr lang="en-GB">
                          <a:solidFill>
                            <a:schemeClr val="dk1"/>
                          </a:solidFill>
                        </a:rPr>
                        <a:t>Measured: 0.56 µs (τ0), 3.19 µs(τ7)</a:t>
                      </a:r>
                      <a:endParaRPr/>
                    </a:p>
                  </a:txBody>
                  <a:tcPr marT="91425" marB="91425" marR="91425" marL="91425"/>
                </a:tc>
              </a:tr>
              <a:tr h="565775">
                <a:tc>
                  <a:txBody>
                    <a:bodyPr/>
                    <a:lstStyle/>
                    <a:p>
                      <a:pPr indent="0" lvl="0" marL="0" rtl="0" algn="l">
                        <a:spcBef>
                          <a:spcPts val="0"/>
                        </a:spcBef>
                        <a:spcAft>
                          <a:spcPts val="0"/>
                        </a:spcAft>
                        <a:buNone/>
                      </a:pPr>
                      <a:r>
                        <a:rPr b="1" lang="en-GB"/>
                        <a:t>Amplitude discriminator</a:t>
                      </a:r>
                      <a:endParaRPr b="1"/>
                    </a:p>
                  </a:txBody>
                  <a:tcPr marT="91425" marB="91425" marR="91425" marL="91425"/>
                </a:tc>
                <a:tc>
                  <a:txBody>
                    <a:bodyPr/>
                    <a:lstStyle/>
                    <a:p>
                      <a:pPr indent="0" lvl="0" marL="0" rtl="0" algn="l">
                        <a:spcBef>
                          <a:spcPts val="0"/>
                        </a:spcBef>
                        <a:spcAft>
                          <a:spcPts val="0"/>
                        </a:spcAft>
                        <a:buNone/>
                      </a:pPr>
                      <a:r>
                        <a:rPr lang="en-GB"/>
                        <a:t>Configurable per channel</a:t>
                      </a:r>
                      <a:endParaRPr/>
                    </a:p>
                  </a:txBody>
                  <a:tcPr marT="91425" marB="91425" marR="91425" marL="91425"/>
                </a:tc>
                <a:tc>
                  <a:txBody>
                    <a:bodyPr/>
                    <a:lstStyle/>
                    <a:p>
                      <a:pPr indent="0" lvl="0" marL="0" rtl="0" algn="l">
                        <a:spcBef>
                          <a:spcPts val="0"/>
                        </a:spcBef>
                        <a:spcAft>
                          <a:spcPts val="0"/>
                        </a:spcAft>
                        <a:buNone/>
                      </a:pPr>
                      <a:r>
                        <a:rPr lang="en-GB"/>
                        <a:t>Verified in multi-channel runs</a:t>
                      </a:r>
                      <a:endParaRPr/>
                    </a:p>
                  </a:txBody>
                  <a:tcPr marT="91425" marB="91425" marR="91425" marL="91425"/>
                </a:tc>
              </a:tr>
              <a:tr h="654750">
                <a:tc>
                  <a:txBody>
                    <a:bodyPr/>
                    <a:lstStyle/>
                    <a:p>
                      <a:pPr indent="0" lvl="0" marL="0" rtl="0" algn="l">
                        <a:spcBef>
                          <a:spcPts val="0"/>
                        </a:spcBef>
                        <a:spcAft>
                          <a:spcPts val="0"/>
                        </a:spcAft>
                        <a:buNone/>
                      </a:pPr>
                      <a:r>
                        <a:rPr b="1" lang="en-GB"/>
                        <a:t>PSRR(-3.3 V analog)</a:t>
                      </a:r>
                      <a:endParaRPr b="1"/>
                    </a:p>
                  </a:txBody>
                  <a:tcPr marT="91425" marB="91425" marR="91425" marL="91425"/>
                </a:tc>
                <a:tc>
                  <a:txBody>
                    <a:bodyPr/>
                    <a:lstStyle/>
                    <a:p>
                      <a:pPr indent="0" lvl="0" marL="0" rtl="0" algn="l">
                        <a:spcBef>
                          <a:spcPts val="0"/>
                        </a:spcBef>
                        <a:spcAft>
                          <a:spcPts val="0"/>
                        </a:spcAft>
                        <a:buNone/>
                      </a:pPr>
                      <a:r>
                        <a:rPr lang="en-GB"/>
                        <a:t>~36db @ 10 kHz</a:t>
                      </a:r>
                      <a:endParaRPr/>
                    </a:p>
                  </a:txBody>
                  <a:tcPr marT="91425" marB="91425" marR="91425" marL="91425"/>
                </a:tc>
                <a:tc>
                  <a:txBody>
                    <a:bodyPr/>
                    <a:lstStyle/>
                    <a:p>
                      <a:pPr indent="0" lvl="0" marL="0" rtl="0" algn="l">
                        <a:spcBef>
                          <a:spcPts val="0"/>
                        </a:spcBef>
                        <a:spcAft>
                          <a:spcPts val="0"/>
                        </a:spcAft>
                        <a:buNone/>
                      </a:pPr>
                      <a:r>
                        <a:rPr lang="en-GB"/>
                        <a:t>Stable </a:t>
                      </a:r>
                      <a:r>
                        <a:rPr lang="en-GB"/>
                        <a:t>operation</a:t>
                      </a:r>
                      <a:r>
                        <a:rPr lang="en-GB"/>
                        <a:t> (No oscillation and no unexpected peak); Noise Vs </a:t>
                      </a:r>
                      <a:r>
                        <a:rPr lang="en-GB">
                          <a:solidFill>
                            <a:schemeClr val="dk1"/>
                          </a:solidFill>
                        </a:rPr>
                        <a:t>τ</a:t>
                      </a:r>
                      <a:r>
                        <a:rPr lang="en-GB"/>
                        <a:t> also matches expected value</a:t>
                      </a:r>
                      <a:endParaRPr/>
                    </a:p>
                  </a:txBody>
                  <a:tcPr marT="91425" marB="91425" marR="91425" marL="91425"/>
                </a:tc>
              </a:tr>
            </a:tbl>
          </a:graphicData>
        </a:graphic>
      </p:graphicFrame>
      <p:sp>
        <p:nvSpPr>
          <p:cNvPr id="762" name="Google Shape;762;p49"/>
          <p:cNvSpPr txBox="1"/>
          <p:nvPr/>
        </p:nvSpPr>
        <p:spPr>
          <a:xfrm>
            <a:off x="0" y="931275"/>
            <a:ext cx="8332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t>Design Requirements vs Logbook Results</a:t>
            </a:r>
            <a:endParaRPr b="1" sz="16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50"/>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768" name="Google Shape;768;p50"/>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769" name="Google Shape;769;p50"/>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770" name="Google Shape;770;p50"/>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771" name="Google Shape;771;p50"/>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772" name="Google Shape;772;p50"/>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773" name="Google Shape;773;p50"/>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774" name="Google Shape;774;p50"/>
          <p:cNvSpPr txBox="1"/>
          <p:nvPr/>
        </p:nvSpPr>
        <p:spPr>
          <a:xfrm>
            <a:off x="0" y="2099675"/>
            <a:ext cx="22638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chemeClr val="dk1"/>
                </a:solidFill>
              </a:rPr>
              <a:t>Define Requirements </a:t>
            </a:r>
            <a:endParaRPr b="1">
              <a:solidFill>
                <a:schemeClr val="dk1"/>
              </a:solidFill>
            </a:endParaRPr>
          </a:p>
          <a:p>
            <a:pPr indent="0" lvl="0" marL="0" rtl="0" algn="l">
              <a:lnSpc>
                <a:spcPct val="115000"/>
              </a:lnSpc>
              <a:spcBef>
                <a:spcPts val="0"/>
              </a:spcBef>
              <a:spcAft>
                <a:spcPts val="0"/>
              </a:spcAft>
              <a:buNone/>
            </a:pPr>
            <a:r>
              <a:rPr b="1" lang="en-GB">
                <a:solidFill>
                  <a:schemeClr val="dk1"/>
                </a:solidFill>
              </a:rPr>
              <a:t>(from Design Report)</a:t>
            </a:r>
            <a:endParaRPr b="1">
              <a:solidFill>
                <a:schemeClr val="dk1"/>
              </a:solidFill>
            </a:endParaRPr>
          </a:p>
          <a:p>
            <a:pPr indent="0" lvl="0" marL="457200" rtl="0" algn="l">
              <a:lnSpc>
                <a:spcPct val="115000"/>
              </a:lnSpc>
              <a:spcBef>
                <a:spcPts val="0"/>
              </a:spcBef>
              <a:spcAft>
                <a:spcPts val="0"/>
              </a:spcAft>
              <a:buNone/>
            </a:pPr>
            <a:r>
              <a:t/>
            </a:r>
            <a:endParaRPr/>
          </a:p>
        </p:txBody>
      </p:sp>
      <p:sp>
        <p:nvSpPr>
          <p:cNvPr id="775" name="Google Shape;775;p50"/>
          <p:cNvSpPr txBox="1"/>
          <p:nvPr/>
        </p:nvSpPr>
        <p:spPr>
          <a:xfrm>
            <a:off x="2130000" y="2115125"/>
            <a:ext cx="2442000" cy="111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chemeClr val="dk1"/>
                </a:solidFill>
              </a:rPr>
              <a:t>Prepare </a:t>
            </a:r>
            <a:endParaRPr b="1">
              <a:solidFill>
                <a:schemeClr val="dk1"/>
              </a:solidFill>
            </a:endParaRPr>
          </a:p>
          <a:p>
            <a:pPr indent="0" lvl="0" marL="0" rtl="0" algn="l">
              <a:lnSpc>
                <a:spcPct val="115000"/>
              </a:lnSpc>
              <a:spcBef>
                <a:spcPts val="0"/>
              </a:spcBef>
              <a:spcAft>
                <a:spcPts val="0"/>
              </a:spcAft>
              <a:buNone/>
            </a:pPr>
            <a:r>
              <a:rPr b="1" lang="en-GB">
                <a:solidFill>
                  <a:schemeClr val="dk1"/>
                </a:solidFill>
              </a:rPr>
              <a:t>Hardware </a:t>
            </a:r>
            <a:endParaRPr b="1">
              <a:solidFill>
                <a:schemeClr val="dk1"/>
              </a:solidFill>
            </a:endParaRPr>
          </a:p>
          <a:p>
            <a:pPr indent="0" lvl="0" marL="0" rtl="0" algn="l">
              <a:lnSpc>
                <a:spcPct val="115000"/>
              </a:lnSpc>
              <a:spcBef>
                <a:spcPts val="0"/>
              </a:spcBef>
              <a:spcAft>
                <a:spcPts val="0"/>
              </a:spcAft>
              <a:buNone/>
            </a:pPr>
            <a:r>
              <a:rPr b="1" lang="en-GB">
                <a:solidFill>
                  <a:schemeClr val="dk1"/>
                </a:solidFill>
              </a:rPr>
              <a:t>Setup</a:t>
            </a:r>
            <a:endParaRPr b="1">
              <a:solidFill>
                <a:schemeClr val="dk1"/>
              </a:solidFill>
            </a:endParaRPr>
          </a:p>
          <a:p>
            <a:pPr indent="0" lvl="0" marL="457200" rtl="0" algn="l">
              <a:lnSpc>
                <a:spcPct val="115000"/>
              </a:lnSpc>
              <a:spcBef>
                <a:spcPts val="0"/>
              </a:spcBef>
              <a:spcAft>
                <a:spcPts val="0"/>
              </a:spcAft>
              <a:buNone/>
            </a:pPr>
            <a:r>
              <a:t/>
            </a:r>
            <a:endParaRPr sz="1200">
              <a:solidFill>
                <a:schemeClr val="dk1"/>
              </a:solidFill>
            </a:endParaRPr>
          </a:p>
        </p:txBody>
      </p:sp>
      <p:sp>
        <p:nvSpPr>
          <p:cNvPr id="776" name="Google Shape;776;p50"/>
          <p:cNvSpPr txBox="1"/>
          <p:nvPr/>
        </p:nvSpPr>
        <p:spPr>
          <a:xfrm>
            <a:off x="3452475" y="2115125"/>
            <a:ext cx="2442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chemeClr val="dk1"/>
                </a:solidFill>
              </a:rPr>
              <a:t> Measurement Campaign</a:t>
            </a:r>
            <a:endParaRPr sz="1200">
              <a:solidFill>
                <a:schemeClr val="dk1"/>
              </a:solidFill>
            </a:endParaRPr>
          </a:p>
        </p:txBody>
      </p:sp>
      <p:sp>
        <p:nvSpPr>
          <p:cNvPr id="777" name="Google Shape;777;p50"/>
          <p:cNvSpPr txBox="1"/>
          <p:nvPr/>
        </p:nvSpPr>
        <p:spPr>
          <a:xfrm>
            <a:off x="5960825" y="2115125"/>
            <a:ext cx="1362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chemeClr val="dk1"/>
                </a:solidFill>
              </a:rPr>
              <a:t>Data Analysis</a:t>
            </a:r>
            <a:endParaRPr/>
          </a:p>
        </p:txBody>
      </p:sp>
      <p:sp>
        <p:nvSpPr>
          <p:cNvPr id="778" name="Google Shape;778;p50"/>
          <p:cNvSpPr txBox="1"/>
          <p:nvPr/>
        </p:nvSpPr>
        <p:spPr>
          <a:xfrm>
            <a:off x="7711750" y="2115125"/>
            <a:ext cx="863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chemeClr val="dk1"/>
                </a:solidFill>
              </a:rPr>
              <a:t>Results</a:t>
            </a:r>
            <a:endParaRPr/>
          </a:p>
        </p:txBody>
      </p:sp>
      <p:sp>
        <p:nvSpPr>
          <p:cNvPr id="779" name="Google Shape;779;p50"/>
          <p:cNvSpPr txBox="1"/>
          <p:nvPr/>
        </p:nvSpPr>
        <p:spPr>
          <a:xfrm>
            <a:off x="0" y="1521925"/>
            <a:ext cx="9144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dk1"/>
                </a:solidFill>
              </a:rPr>
              <a:t>Requirements    →    Setup    →    Measurements    →    Analysis    →    Results</a:t>
            </a:r>
            <a:endParaRPr b="1" sz="18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51"/>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785" name="Google Shape;785;p51"/>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786" name="Google Shape;786;p51"/>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787" name="Google Shape;787;p51"/>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788" name="Google Shape;788;p51"/>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789" name="Google Shape;789;p51"/>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790" name="Google Shape;790;p51"/>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105" name="Google Shape;105;p16"/>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106" name="Google Shape;106;p16"/>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107" name="Google Shape;107;p16"/>
          <p:cNvPicPr preferRelativeResize="0"/>
          <p:nvPr/>
        </p:nvPicPr>
        <p:blipFill>
          <a:blip r:embed="rId5">
            <a:alphaModFix/>
          </a:blip>
          <a:stretch>
            <a:fillRect/>
          </a:stretch>
        </p:blipFill>
        <p:spPr>
          <a:xfrm>
            <a:off x="6786525" y="208375"/>
            <a:ext cx="2263925" cy="645300"/>
          </a:xfrm>
          <a:prstGeom prst="rect">
            <a:avLst/>
          </a:prstGeom>
          <a:noFill/>
          <a:ln>
            <a:noFill/>
          </a:ln>
        </p:spPr>
      </p:pic>
      <p:pic>
        <p:nvPicPr>
          <p:cNvPr id="108" name="Google Shape;108;p16"/>
          <p:cNvPicPr preferRelativeResize="0"/>
          <p:nvPr/>
        </p:nvPicPr>
        <p:blipFill>
          <a:blip r:embed="rId6">
            <a:alphaModFix amt="8000"/>
          </a:blip>
          <a:stretch>
            <a:fillRect/>
          </a:stretch>
        </p:blipFill>
        <p:spPr>
          <a:xfrm>
            <a:off x="353425" y="4722275"/>
            <a:ext cx="9144000" cy="3208156"/>
          </a:xfrm>
          <a:prstGeom prst="rect">
            <a:avLst/>
          </a:prstGeom>
          <a:noFill/>
          <a:ln>
            <a:noFill/>
          </a:ln>
        </p:spPr>
      </p:pic>
      <p:sp>
        <p:nvSpPr>
          <p:cNvPr id="109" name="Google Shape;109;p16"/>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110" name="Google Shape;110;p16"/>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111" name="Google Shape;111;p16"/>
          <p:cNvSpPr txBox="1"/>
          <p:nvPr/>
        </p:nvSpPr>
        <p:spPr>
          <a:xfrm>
            <a:off x="82875" y="896900"/>
            <a:ext cx="8991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solidFill>
                  <a:schemeClr val="dk1"/>
                </a:solidFill>
              </a:rPr>
              <a:t>TASTE (Terrain Analyser and Sample Tester Explorer)</a:t>
            </a:r>
            <a:endParaRPr sz="1900"/>
          </a:p>
        </p:txBody>
      </p:sp>
      <p:cxnSp>
        <p:nvCxnSpPr>
          <p:cNvPr id="112" name="Google Shape;112;p16"/>
          <p:cNvCxnSpPr/>
          <p:nvPr/>
        </p:nvCxnSpPr>
        <p:spPr>
          <a:xfrm>
            <a:off x="475" y="1263800"/>
            <a:ext cx="9142800" cy="10200"/>
          </a:xfrm>
          <a:prstGeom prst="straightConnector1">
            <a:avLst/>
          </a:prstGeom>
          <a:noFill/>
          <a:ln cap="flat" cmpd="sng" w="9525">
            <a:solidFill>
              <a:srgbClr val="CC0000"/>
            </a:solidFill>
            <a:prstDash val="solid"/>
            <a:round/>
            <a:headEnd len="med" w="med" type="none"/>
            <a:tailEnd len="med" w="med" type="none"/>
          </a:ln>
        </p:spPr>
      </p:cxnSp>
      <p:sp>
        <p:nvSpPr>
          <p:cNvPr id="113" name="Google Shape;113;p16"/>
          <p:cNvSpPr txBox="1"/>
          <p:nvPr/>
        </p:nvSpPr>
        <p:spPr>
          <a:xfrm>
            <a:off x="68400" y="1312400"/>
            <a:ext cx="8991000" cy="35418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GB">
                <a:solidFill>
                  <a:schemeClr val="dk1"/>
                </a:solidFill>
              </a:rPr>
              <a:t>Mission to Deimos t</a:t>
            </a:r>
            <a:r>
              <a:rPr lang="en-GB">
                <a:solidFill>
                  <a:schemeClr val="dk1"/>
                </a:solidFill>
              </a:rPr>
              <a:t>o investigate the </a:t>
            </a:r>
            <a:r>
              <a:rPr b="1" lang="en-GB">
                <a:solidFill>
                  <a:schemeClr val="dk1"/>
                </a:solidFill>
              </a:rPr>
              <a:t>origin and evolution</a:t>
            </a:r>
            <a:r>
              <a:rPr lang="en-GB">
                <a:solidFill>
                  <a:schemeClr val="dk1"/>
                </a:solidFill>
              </a:rPr>
              <a:t> of Martian moons → link to Mars and terrestrial planet formation.</a:t>
            </a:r>
            <a:endParaRPr>
              <a:solidFill>
                <a:schemeClr val="dk1"/>
              </a:solidFill>
            </a:endParaRPr>
          </a:p>
          <a:p>
            <a:pPr indent="0" lvl="0" marL="0" rtl="0" algn="l">
              <a:lnSpc>
                <a:spcPct val="115000"/>
              </a:lnSpc>
              <a:spcBef>
                <a:spcPts val="1200"/>
              </a:spcBef>
              <a:spcAft>
                <a:spcPts val="0"/>
              </a:spcAft>
              <a:buNone/>
            </a:pPr>
            <a:r>
              <a:rPr b="1" lang="en-GB">
                <a:solidFill>
                  <a:schemeClr val="dk1"/>
                </a:solidFill>
              </a:rPr>
              <a:t>Mission Architecture: </a:t>
            </a:r>
            <a:r>
              <a:rPr lang="en-GB">
                <a:solidFill>
                  <a:schemeClr val="dk1"/>
                </a:solidFill>
              </a:rPr>
              <a:t>3U lander + Optical camera + X/Gamma-ray spectrometer </a:t>
            </a:r>
            <a:r>
              <a:rPr lang="en-GB">
                <a:solidFill>
                  <a:schemeClr val="dk1"/>
                </a:solidFill>
              </a:rPr>
              <a:t>(HERMES heritage)</a:t>
            </a:r>
            <a:r>
              <a:rPr b="1" lang="en-GB">
                <a:solidFill>
                  <a:schemeClr val="dk1"/>
                </a:solidFill>
              </a:rPr>
              <a:t> </a:t>
            </a:r>
            <a:endParaRPr>
              <a:solidFill>
                <a:schemeClr val="dk1"/>
              </a:solidFill>
            </a:endParaRPr>
          </a:p>
          <a:p>
            <a:pPr indent="0" lvl="0" marL="0" rtl="0" algn="l">
              <a:spcBef>
                <a:spcPts val="1200"/>
              </a:spcBef>
              <a:spcAft>
                <a:spcPts val="0"/>
              </a:spcAft>
              <a:buNone/>
            </a:pPr>
            <a:r>
              <a:rPr b="1" lang="en-GB">
                <a:solidFill>
                  <a:schemeClr val="dk1"/>
                </a:solidFill>
              </a:rPr>
              <a:t>   Scientific objectives</a:t>
            </a:r>
            <a:endParaRPr b="1">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Global morphology and shape model.</a:t>
            </a:r>
            <a:br>
              <a:rPr lang="en-GB">
                <a:solidFill>
                  <a:schemeClr val="dk1"/>
                </a:solidFill>
              </a:rPr>
            </a:b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Elemental abundance mapping.</a:t>
            </a:r>
            <a:br>
              <a:rPr lang="en-GB">
                <a:solidFill>
                  <a:schemeClr val="dk1"/>
                </a:solidFill>
              </a:rPr>
            </a:b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Landing site morphology &amp; texture.</a:t>
            </a:r>
            <a:br>
              <a:rPr lang="en-GB">
                <a:solidFill>
                  <a:schemeClr val="dk1"/>
                </a:solidFill>
              </a:rPr>
            </a:b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Organic content detection.</a:t>
            </a:r>
            <a:br>
              <a:rPr lang="en-GB">
                <a:solidFill>
                  <a:schemeClr val="dk1"/>
                </a:solidFill>
              </a:rPr>
            </a:b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Surface composition analysis.</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114" name="Google Shape;114;p16"/>
          <p:cNvPicPr preferRelativeResize="0"/>
          <p:nvPr/>
        </p:nvPicPr>
        <p:blipFill>
          <a:blip r:embed="rId7">
            <a:alphaModFix/>
          </a:blip>
          <a:stretch>
            <a:fillRect/>
          </a:stretch>
        </p:blipFill>
        <p:spPr>
          <a:xfrm>
            <a:off x="4406516" y="2733876"/>
            <a:ext cx="4069719" cy="18394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120" name="Google Shape;120;p17"/>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121" name="Google Shape;121;p17"/>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122" name="Google Shape;122;p17"/>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123" name="Google Shape;123;p17"/>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124" name="Google Shape;124;p17"/>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125" name="Google Shape;125;p17"/>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graphicFrame>
        <p:nvGraphicFramePr>
          <p:cNvPr id="126" name="Google Shape;126;p17"/>
          <p:cNvGraphicFramePr/>
          <p:nvPr/>
        </p:nvGraphicFramePr>
        <p:xfrm>
          <a:off x="209145" y="1319275"/>
          <a:ext cx="3000000" cy="3000000"/>
        </p:xfrm>
        <a:graphic>
          <a:graphicData uri="http://schemas.openxmlformats.org/drawingml/2006/table">
            <a:tbl>
              <a:tblPr>
                <a:noFill/>
                <a:tableStyleId>{CC60B588-1412-48DB-96BF-8219B72F1F38}</a:tableStyleId>
              </a:tblPr>
              <a:tblGrid>
                <a:gridCol w="2949600"/>
                <a:gridCol w="2949600"/>
              </a:tblGrid>
              <a:tr h="373225">
                <a:tc>
                  <a:txBody>
                    <a:bodyPr/>
                    <a:lstStyle/>
                    <a:p>
                      <a:pPr indent="0" lvl="0" marL="0" rtl="0" algn="ctr">
                        <a:spcBef>
                          <a:spcPts val="0"/>
                        </a:spcBef>
                        <a:spcAft>
                          <a:spcPts val="0"/>
                        </a:spcAft>
                        <a:buNone/>
                      </a:pPr>
                      <a:r>
                        <a:rPr b="1" lang="en-GB"/>
                        <a:t>LEM-X</a:t>
                      </a:r>
                      <a:endParaRPr b="1"/>
                    </a:p>
                  </a:txBody>
                  <a:tcPr marT="91425" marB="91425" marR="91425" marL="91425"/>
                </a:tc>
                <a:tc>
                  <a:txBody>
                    <a:bodyPr/>
                    <a:lstStyle/>
                    <a:p>
                      <a:pPr indent="0" lvl="0" marL="0" rtl="0" algn="ctr">
                        <a:spcBef>
                          <a:spcPts val="0"/>
                        </a:spcBef>
                        <a:spcAft>
                          <a:spcPts val="0"/>
                        </a:spcAft>
                        <a:buNone/>
                      </a:pPr>
                      <a:r>
                        <a:rPr b="1" lang="en-GB"/>
                        <a:t>TASTE</a:t>
                      </a:r>
                      <a:endParaRPr b="1"/>
                    </a:p>
                  </a:txBody>
                  <a:tcPr marT="91425" marB="91425" marR="91425" marL="91425"/>
                </a:tc>
              </a:tr>
              <a:tr h="2796725">
                <a:tc>
                  <a:txBody>
                    <a:bodyPr/>
                    <a:lstStyle/>
                    <a:p>
                      <a:pPr indent="-298450" lvl="0" marL="457200" rtl="0" algn="l">
                        <a:lnSpc>
                          <a:spcPct val="115000"/>
                        </a:lnSpc>
                        <a:spcBef>
                          <a:spcPts val="1200"/>
                        </a:spcBef>
                        <a:spcAft>
                          <a:spcPts val="0"/>
                        </a:spcAft>
                        <a:buClr>
                          <a:schemeClr val="dk1"/>
                        </a:buClr>
                        <a:buSzPts val="1100"/>
                        <a:buChar char="●"/>
                      </a:pPr>
                      <a:r>
                        <a:rPr lang="en-GB" sz="1100">
                          <a:solidFill>
                            <a:schemeClr val="dk1"/>
                          </a:solidFill>
                        </a:rPr>
                        <a:t>Wide-field X-ray observatory for </a:t>
                      </a:r>
                      <a:r>
                        <a:rPr b="1" lang="en-GB" sz="1100">
                          <a:solidFill>
                            <a:schemeClr val="dk1"/>
                          </a:solidFill>
                        </a:rPr>
                        <a:t>multi-messenger astronomy.</a:t>
                      </a:r>
                      <a:endParaRPr b="1"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All-sky X-ray monitoring</a:t>
                      </a:r>
                      <a:r>
                        <a:rPr lang="en-GB" sz="1100">
                          <a:solidFill>
                            <a:schemeClr val="dk1"/>
                          </a:solidFill>
                        </a:rPr>
                        <a:t> (2–50 keV) from the </a:t>
                      </a:r>
                      <a:r>
                        <a:rPr b="1" lang="en-GB" sz="1100">
                          <a:solidFill>
                            <a:schemeClr val="dk1"/>
                          </a:solidFill>
                        </a:rPr>
                        <a:t>lunar surface</a:t>
                      </a:r>
                      <a:endParaRPr b="1" sz="1100">
                        <a:solidFill>
                          <a:schemeClr val="dk1"/>
                        </a:solidFill>
                      </a:endParaRPr>
                    </a:p>
                  </a:txBody>
                  <a:tcPr marT="91425" marB="91425" marR="91425" marL="91425"/>
                </a:tc>
                <a:tc>
                  <a:txBody>
                    <a:bodyPr/>
                    <a:lstStyle/>
                    <a:p>
                      <a:pPr indent="-298450" lvl="0" marL="457200" rtl="0" algn="l">
                        <a:lnSpc>
                          <a:spcPct val="115000"/>
                        </a:lnSpc>
                        <a:spcBef>
                          <a:spcPts val="1200"/>
                        </a:spcBef>
                        <a:spcAft>
                          <a:spcPts val="0"/>
                        </a:spcAft>
                        <a:buClr>
                          <a:schemeClr val="dk1"/>
                        </a:buClr>
                        <a:buSzPts val="1100"/>
                        <a:buChar char="●"/>
                      </a:pPr>
                      <a:r>
                        <a:rPr lang="en-GB" sz="1100">
                          <a:solidFill>
                            <a:schemeClr val="dk1"/>
                          </a:solidFill>
                        </a:rPr>
                        <a:t>Focused planetary mission for </a:t>
                      </a:r>
                      <a:r>
                        <a:rPr b="1" lang="en-GB" sz="1100">
                          <a:solidFill>
                            <a:schemeClr val="dk1"/>
                          </a:solidFill>
                        </a:rPr>
                        <a:t>moon formation origin via surface composition</a:t>
                      </a:r>
                      <a:r>
                        <a:rPr lang="en-GB" sz="1100">
                          <a:solidFill>
                            <a:schemeClr val="dk1"/>
                          </a:solidFill>
                        </a:rPr>
                        <a:t>.</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Direct elemental abundance measurements</a:t>
                      </a:r>
                      <a:r>
                        <a:rPr lang="en-GB" sz="1100">
                          <a:solidFill>
                            <a:schemeClr val="dk1"/>
                          </a:solidFill>
                        </a:rPr>
                        <a:t> with </a:t>
                      </a:r>
                      <a:r>
                        <a:rPr b="1" lang="en-GB" sz="1100">
                          <a:solidFill>
                            <a:schemeClr val="dk1"/>
                          </a:solidFill>
                        </a:rPr>
                        <a:t>X-ray fluorescence &amp; gamma-ray spectroscopy</a:t>
                      </a:r>
                      <a:r>
                        <a:rPr lang="en-GB" sz="1100">
                          <a:solidFill>
                            <a:schemeClr val="dk1"/>
                          </a:solidFill>
                        </a:rPr>
                        <a:t> in a single, integrated instrument (</a:t>
                      </a:r>
                      <a:r>
                        <a:rPr b="1" i="1" lang="en-GB" sz="1100">
                          <a:solidFill>
                            <a:schemeClr val="dk1"/>
                          </a:solidFill>
                        </a:rPr>
                        <a:t>Siswich</a:t>
                      </a:r>
                      <a:r>
                        <a:rPr lang="en-GB" sz="1100">
                          <a:solidFill>
                            <a:schemeClr val="dk1"/>
                          </a:solidFill>
                        </a:rPr>
                        <a:t> architecture)</a:t>
                      </a:r>
                      <a:endParaRPr sz="1100">
                        <a:solidFill>
                          <a:schemeClr val="dk1"/>
                        </a:solidFill>
                      </a:endParaRPr>
                    </a:p>
                  </a:txBody>
                  <a:tcPr marT="91425" marB="91425" marR="91425" marL="91425"/>
                </a:tc>
              </a:tr>
            </a:tbl>
          </a:graphicData>
        </a:graphic>
      </p:graphicFrame>
      <p:grpSp>
        <p:nvGrpSpPr>
          <p:cNvPr id="127" name="Google Shape;127;p17"/>
          <p:cNvGrpSpPr/>
          <p:nvPr/>
        </p:nvGrpSpPr>
        <p:grpSpPr>
          <a:xfrm>
            <a:off x="6144954" y="3362245"/>
            <a:ext cx="2905475" cy="1149961"/>
            <a:chOff x="370100" y="1641200"/>
            <a:chExt cx="5895850" cy="2333525"/>
          </a:xfrm>
        </p:grpSpPr>
        <p:sp>
          <p:nvSpPr>
            <p:cNvPr id="128" name="Google Shape;128;p17"/>
            <p:cNvSpPr txBox="1"/>
            <p:nvPr/>
          </p:nvSpPr>
          <p:spPr>
            <a:xfrm>
              <a:off x="1045775" y="2192725"/>
              <a:ext cx="1197000" cy="792300"/>
            </a:xfrm>
            <a:prstGeom prst="rect">
              <a:avLst/>
            </a:prstGeom>
            <a:noFill/>
            <a:ln>
              <a:noFill/>
            </a:ln>
          </p:spPr>
          <p:txBody>
            <a:bodyPr anchorCtr="0" anchor="t" bIns="45050" lIns="45050" spcFirstLastPara="1" rIns="45050" wrap="square" tIns="45050">
              <a:noAutofit/>
            </a:bodyPr>
            <a:lstStyle/>
            <a:p>
              <a:pPr indent="0" lvl="0" marL="0" rtl="0" algn="l">
                <a:spcBef>
                  <a:spcPts val="0"/>
                </a:spcBef>
                <a:spcAft>
                  <a:spcPts val="0"/>
                </a:spcAft>
                <a:buNone/>
              </a:pPr>
              <a:r>
                <a:t/>
              </a:r>
              <a:endParaRPr sz="887">
                <a:solidFill>
                  <a:schemeClr val="dk2"/>
                </a:solidFill>
              </a:endParaRPr>
            </a:p>
          </p:txBody>
        </p:sp>
        <p:sp>
          <p:nvSpPr>
            <p:cNvPr id="129" name="Google Shape;129;p17"/>
            <p:cNvSpPr/>
            <p:nvPr/>
          </p:nvSpPr>
          <p:spPr>
            <a:xfrm>
              <a:off x="370100" y="1670125"/>
              <a:ext cx="1593000" cy="989700"/>
            </a:xfrm>
            <a:prstGeom prst="roundRect">
              <a:avLst>
                <a:gd fmla="val 16667" name="adj"/>
              </a:avLst>
            </a:prstGeom>
            <a:solidFill>
              <a:schemeClr val="lt2"/>
            </a:solidFill>
            <a:ln cap="flat" cmpd="sng" w="4700">
              <a:solidFill>
                <a:schemeClr val="dk2"/>
              </a:solidFill>
              <a:prstDash val="solid"/>
              <a:round/>
              <a:headEnd len="sm" w="sm" type="none"/>
              <a:tailEnd len="sm" w="sm" type="none"/>
            </a:ln>
          </p:spPr>
          <p:txBody>
            <a:bodyPr anchorCtr="0" anchor="ctr" bIns="45050" lIns="45050" spcFirstLastPara="1" rIns="45050" wrap="square" tIns="45050">
              <a:noAutofit/>
            </a:bodyPr>
            <a:lstStyle/>
            <a:p>
              <a:pPr indent="0" lvl="0" marL="0" rtl="0" algn="ctr">
                <a:spcBef>
                  <a:spcPts val="0"/>
                </a:spcBef>
                <a:spcAft>
                  <a:spcPts val="0"/>
                </a:spcAft>
                <a:buNone/>
              </a:pPr>
              <a:r>
                <a:rPr lang="en-GB" sz="689"/>
                <a:t>VEGA</a:t>
              </a:r>
              <a:endParaRPr sz="689"/>
            </a:p>
            <a:p>
              <a:pPr indent="0" lvl="0" marL="0" rtl="0" algn="ctr">
                <a:spcBef>
                  <a:spcPts val="0"/>
                </a:spcBef>
                <a:spcAft>
                  <a:spcPts val="0"/>
                </a:spcAft>
                <a:buNone/>
              </a:pPr>
              <a:r>
                <a:rPr lang="en-GB" sz="689"/>
                <a:t>(LOFT)</a:t>
              </a:r>
              <a:endParaRPr sz="689"/>
            </a:p>
          </p:txBody>
        </p:sp>
        <p:sp>
          <p:nvSpPr>
            <p:cNvPr id="130" name="Google Shape;130;p17"/>
            <p:cNvSpPr/>
            <p:nvPr/>
          </p:nvSpPr>
          <p:spPr>
            <a:xfrm>
              <a:off x="2242775" y="1641200"/>
              <a:ext cx="1593000" cy="989700"/>
            </a:xfrm>
            <a:prstGeom prst="roundRect">
              <a:avLst>
                <a:gd fmla="val 16667" name="adj"/>
              </a:avLst>
            </a:prstGeom>
            <a:solidFill>
              <a:schemeClr val="lt2"/>
            </a:solidFill>
            <a:ln cap="flat" cmpd="sng" w="4700">
              <a:solidFill>
                <a:schemeClr val="dk2"/>
              </a:solidFill>
              <a:prstDash val="solid"/>
              <a:round/>
              <a:headEnd len="sm" w="sm" type="none"/>
              <a:tailEnd len="sm" w="sm" type="none"/>
            </a:ln>
          </p:spPr>
          <p:txBody>
            <a:bodyPr anchorCtr="0" anchor="ctr" bIns="45050" lIns="45050" spcFirstLastPara="1" rIns="45050" wrap="square" tIns="45050">
              <a:noAutofit/>
            </a:bodyPr>
            <a:lstStyle/>
            <a:p>
              <a:pPr indent="0" lvl="0" marL="0" rtl="0" algn="ctr">
                <a:spcBef>
                  <a:spcPts val="0"/>
                </a:spcBef>
                <a:spcAft>
                  <a:spcPts val="0"/>
                </a:spcAft>
                <a:buNone/>
              </a:pPr>
              <a:r>
                <a:rPr lang="en-GB" sz="689"/>
                <a:t>LYRA</a:t>
              </a:r>
              <a:endParaRPr sz="689"/>
            </a:p>
            <a:p>
              <a:pPr indent="0" lvl="0" marL="0" rtl="0" algn="ctr">
                <a:spcBef>
                  <a:spcPts val="0"/>
                </a:spcBef>
                <a:spcAft>
                  <a:spcPts val="0"/>
                </a:spcAft>
                <a:buNone/>
              </a:pPr>
              <a:r>
                <a:rPr lang="en-GB" sz="689"/>
                <a:t>(HERMES)</a:t>
              </a:r>
              <a:endParaRPr sz="689"/>
            </a:p>
          </p:txBody>
        </p:sp>
        <p:sp>
          <p:nvSpPr>
            <p:cNvPr id="131" name="Google Shape;131;p17"/>
            <p:cNvSpPr/>
            <p:nvPr/>
          </p:nvSpPr>
          <p:spPr>
            <a:xfrm>
              <a:off x="1300575" y="2985025"/>
              <a:ext cx="1593000" cy="989700"/>
            </a:xfrm>
            <a:prstGeom prst="roundRect">
              <a:avLst>
                <a:gd fmla="val 16667" name="adj"/>
              </a:avLst>
            </a:prstGeom>
            <a:solidFill>
              <a:schemeClr val="lt2"/>
            </a:solidFill>
            <a:ln cap="flat" cmpd="sng" w="4700">
              <a:solidFill>
                <a:schemeClr val="dk2"/>
              </a:solidFill>
              <a:prstDash val="solid"/>
              <a:round/>
              <a:headEnd len="sm" w="sm" type="none"/>
              <a:tailEnd len="sm" w="sm" type="none"/>
            </a:ln>
          </p:spPr>
          <p:txBody>
            <a:bodyPr anchorCtr="0" anchor="ctr" bIns="45050" lIns="45050" spcFirstLastPara="1" rIns="45050" wrap="square" tIns="45050">
              <a:noAutofit/>
            </a:bodyPr>
            <a:lstStyle/>
            <a:p>
              <a:pPr indent="0" lvl="0" marL="0" rtl="0" algn="ctr">
                <a:spcBef>
                  <a:spcPts val="0"/>
                </a:spcBef>
                <a:spcAft>
                  <a:spcPts val="0"/>
                </a:spcAft>
                <a:buNone/>
              </a:pPr>
              <a:r>
                <a:rPr lang="en-GB" sz="689"/>
                <a:t>NOVA</a:t>
              </a:r>
              <a:endParaRPr sz="689"/>
            </a:p>
            <a:p>
              <a:pPr indent="0" lvl="0" marL="0" rtl="0" algn="ctr">
                <a:spcBef>
                  <a:spcPts val="0"/>
                </a:spcBef>
                <a:spcAft>
                  <a:spcPts val="0"/>
                </a:spcAft>
                <a:buNone/>
              </a:pPr>
              <a:r>
                <a:rPr i="1" lang="en-GB" sz="689"/>
                <a:t>aka VEGA2</a:t>
              </a:r>
              <a:endParaRPr i="1" sz="689"/>
            </a:p>
            <a:p>
              <a:pPr indent="0" lvl="0" marL="0" rtl="0" algn="ctr">
                <a:spcBef>
                  <a:spcPts val="0"/>
                </a:spcBef>
                <a:spcAft>
                  <a:spcPts val="0"/>
                </a:spcAft>
                <a:buNone/>
              </a:pPr>
              <a:r>
                <a:rPr lang="en-GB" sz="689"/>
                <a:t>(LEM-X)</a:t>
              </a:r>
              <a:endParaRPr sz="689"/>
            </a:p>
          </p:txBody>
        </p:sp>
        <p:sp>
          <p:nvSpPr>
            <p:cNvPr id="132" name="Google Shape;132;p17"/>
            <p:cNvSpPr/>
            <p:nvPr/>
          </p:nvSpPr>
          <p:spPr>
            <a:xfrm>
              <a:off x="4672950" y="2985025"/>
              <a:ext cx="1593000" cy="989700"/>
            </a:xfrm>
            <a:prstGeom prst="roundRect">
              <a:avLst>
                <a:gd fmla="val 16667" name="adj"/>
              </a:avLst>
            </a:prstGeom>
            <a:solidFill>
              <a:schemeClr val="lt2"/>
            </a:solidFill>
            <a:ln cap="flat" cmpd="sng" w="4700">
              <a:solidFill>
                <a:schemeClr val="dk2"/>
              </a:solidFill>
              <a:prstDash val="solid"/>
              <a:round/>
              <a:headEnd len="sm" w="sm" type="none"/>
              <a:tailEnd len="sm" w="sm" type="none"/>
            </a:ln>
          </p:spPr>
          <p:txBody>
            <a:bodyPr anchorCtr="0" anchor="ctr" bIns="45050" lIns="45050" spcFirstLastPara="1" rIns="45050" wrap="square" tIns="45050">
              <a:noAutofit/>
            </a:bodyPr>
            <a:lstStyle/>
            <a:p>
              <a:pPr indent="0" lvl="0" marL="0" rtl="0" algn="ctr">
                <a:spcBef>
                  <a:spcPts val="0"/>
                </a:spcBef>
                <a:spcAft>
                  <a:spcPts val="0"/>
                </a:spcAft>
                <a:buNone/>
              </a:pPr>
              <a:r>
                <a:rPr lang="en-GB" sz="689"/>
                <a:t>LYRA2</a:t>
              </a:r>
              <a:endParaRPr sz="689"/>
            </a:p>
            <a:p>
              <a:pPr indent="0" lvl="0" marL="0" rtl="0" algn="ctr">
                <a:spcBef>
                  <a:spcPts val="0"/>
                </a:spcBef>
                <a:spcAft>
                  <a:spcPts val="0"/>
                </a:spcAft>
                <a:buNone/>
              </a:pPr>
              <a:r>
                <a:rPr lang="en-GB" sz="689"/>
                <a:t>(TASTE)</a:t>
              </a:r>
              <a:endParaRPr sz="689"/>
            </a:p>
          </p:txBody>
        </p:sp>
        <p:cxnSp>
          <p:nvCxnSpPr>
            <p:cNvPr id="133" name="Google Shape;133;p17"/>
            <p:cNvCxnSpPr/>
            <p:nvPr/>
          </p:nvCxnSpPr>
          <p:spPr>
            <a:xfrm>
              <a:off x="1357675" y="2597325"/>
              <a:ext cx="261300" cy="354000"/>
            </a:xfrm>
            <a:prstGeom prst="straightConnector1">
              <a:avLst/>
            </a:prstGeom>
            <a:noFill/>
            <a:ln cap="flat" cmpd="sng" w="4700">
              <a:solidFill>
                <a:schemeClr val="dk2"/>
              </a:solidFill>
              <a:prstDash val="solid"/>
              <a:round/>
              <a:headEnd len="med" w="med" type="none"/>
              <a:tailEnd len="med" w="med" type="triangle"/>
            </a:ln>
          </p:spPr>
        </p:cxnSp>
        <p:cxnSp>
          <p:nvCxnSpPr>
            <p:cNvPr id="134" name="Google Shape;134;p17"/>
            <p:cNvCxnSpPr>
              <a:stCxn id="130" idx="2"/>
            </p:cNvCxnSpPr>
            <p:nvPr/>
          </p:nvCxnSpPr>
          <p:spPr>
            <a:xfrm flipH="1">
              <a:off x="2621975" y="2630900"/>
              <a:ext cx="417300" cy="354300"/>
            </a:xfrm>
            <a:prstGeom prst="straightConnector1">
              <a:avLst/>
            </a:prstGeom>
            <a:noFill/>
            <a:ln cap="flat" cmpd="sng" w="4700">
              <a:solidFill>
                <a:schemeClr val="dk2"/>
              </a:solidFill>
              <a:prstDash val="solid"/>
              <a:round/>
              <a:headEnd len="med" w="med" type="none"/>
              <a:tailEnd len="med" w="med" type="triangle"/>
            </a:ln>
          </p:spPr>
        </p:cxnSp>
        <p:cxnSp>
          <p:nvCxnSpPr>
            <p:cNvPr id="135" name="Google Shape;135;p17"/>
            <p:cNvCxnSpPr>
              <a:stCxn id="131" idx="3"/>
            </p:cNvCxnSpPr>
            <p:nvPr/>
          </p:nvCxnSpPr>
          <p:spPr>
            <a:xfrm flipH="1" rot="10800000">
              <a:off x="2893575" y="3448675"/>
              <a:ext cx="2265600" cy="31200"/>
            </a:xfrm>
            <a:prstGeom prst="straightConnector1">
              <a:avLst/>
            </a:prstGeom>
            <a:noFill/>
            <a:ln cap="flat" cmpd="sng" w="4700">
              <a:solidFill>
                <a:schemeClr val="dk2"/>
              </a:solidFill>
              <a:prstDash val="solid"/>
              <a:round/>
              <a:headEnd len="med" w="med" type="none"/>
              <a:tailEnd len="med" w="med" type="triangle"/>
            </a:ln>
          </p:spPr>
        </p:cxnSp>
        <p:cxnSp>
          <p:nvCxnSpPr>
            <p:cNvPr id="136" name="Google Shape;136;p17"/>
            <p:cNvCxnSpPr>
              <a:stCxn id="130" idx="3"/>
            </p:cNvCxnSpPr>
            <p:nvPr/>
          </p:nvCxnSpPr>
          <p:spPr>
            <a:xfrm>
              <a:off x="3835775" y="2136050"/>
              <a:ext cx="1197000" cy="1026000"/>
            </a:xfrm>
            <a:prstGeom prst="straightConnector1">
              <a:avLst/>
            </a:prstGeom>
            <a:noFill/>
            <a:ln cap="flat" cmpd="sng" w="4700">
              <a:solidFill>
                <a:schemeClr val="dk2"/>
              </a:solidFill>
              <a:prstDash val="solid"/>
              <a:round/>
              <a:headEnd len="med" w="med" type="none"/>
              <a:tailEnd len="med" w="med" type="triangle"/>
            </a:ln>
          </p:spPr>
        </p:cxnSp>
        <p:cxnSp>
          <p:nvCxnSpPr>
            <p:cNvPr id="137" name="Google Shape;137;p17"/>
            <p:cNvCxnSpPr>
              <a:stCxn id="129" idx="3"/>
              <a:endCxn id="130" idx="1"/>
            </p:cNvCxnSpPr>
            <p:nvPr/>
          </p:nvCxnSpPr>
          <p:spPr>
            <a:xfrm flipH="1" rot="10800000">
              <a:off x="1963100" y="2136175"/>
              <a:ext cx="279600" cy="28800"/>
            </a:xfrm>
            <a:prstGeom prst="straightConnector1">
              <a:avLst/>
            </a:prstGeom>
            <a:noFill/>
            <a:ln cap="flat" cmpd="sng" w="4700">
              <a:solidFill>
                <a:schemeClr val="dk2"/>
              </a:solidFill>
              <a:prstDash val="solid"/>
              <a:round/>
              <a:headEnd len="med" w="med" type="none"/>
              <a:tailEnd len="med" w="med" type="triangle"/>
            </a:ln>
          </p:spPr>
        </p:cxnSp>
      </p:grpSp>
      <p:sp>
        <p:nvSpPr>
          <p:cNvPr id="138" name="Google Shape;138;p17"/>
          <p:cNvSpPr txBox="1"/>
          <p:nvPr/>
        </p:nvSpPr>
        <p:spPr>
          <a:xfrm>
            <a:off x="68400" y="865163"/>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solidFill>
                  <a:schemeClr val="dk1"/>
                </a:solidFill>
              </a:rPr>
              <a:t>LEM-X vs TASTE: Scientific Goals &amp; Methods</a:t>
            </a:r>
            <a:endParaRPr sz="1500"/>
          </a:p>
        </p:txBody>
      </p:sp>
      <p:sp>
        <p:nvSpPr>
          <p:cNvPr id="139" name="Google Shape;139;p17"/>
          <p:cNvSpPr txBox="1"/>
          <p:nvPr/>
        </p:nvSpPr>
        <p:spPr>
          <a:xfrm>
            <a:off x="6144938" y="2783300"/>
            <a:ext cx="29055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chemeClr val="dk2"/>
                </a:solidFill>
              </a:rPr>
              <a:t>High performance, low noise FEE ASIC Heritage </a:t>
            </a:r>
            <a:endParaRPr b="1" sz="1600">
              <a:solidFill>
                <a:schemeClr val="dk2"/>
              </a:solidFill>
            </a:endParaRPr>
          </a:p>
        </p:txBody>
      </p:sp>
      <p:pic>
        <p:nvPicPr>
          <p:cNvPr id="140" name="Google Shape;140;p17" title="Screenshot 2025-09-23 11.47.46.png"/>
          <p:cNvPicPr preferRelativeResize="0"/>
          <p:nvPr/>
        </p:nvPicPr>
        <p:blipFill>
          <a:blip r:embed="rId6">
            <a:alphaModFix/>
          </a:blip>
          <a:stretch>
            <a:fillRect/>
          </a:stretch>
        </p:blipFill>
        <p:spPr>
          <a:xfrm>
            <a:off x="734425" y="2683027"/>
            <a:ext cx="2042247" cy="1752300"/>
          </a:xfrm>
          <a:prstGeom prst="rect">
            <a:avLst/>
          </a:prstGeom>
          <a:noFill/>
          <a:ln>
            <a:noFill/>
          </a:ln>
        </p:spPr>
      </p:pic>
      <p:pic>
        <p:nvPicPr>
          <p:cNvPr id="141" name="Google Shape;141;p17" title="Screenshot 2025-09-23 11.44.05.png"/>
          <p:cNvPicPr preferRelativeResize="0"/>
          <p:nvPr/>
        </p:nvPicPr>
        <p:blipFill rotWithShape="1">
          <a:blip r:embed="rId7">
            <a:alphaModFix/>
          </a:blip>
          <a:srcRect b="0" l="560" r="-559" t="2600"/>
          <a:stretch/>
        </p:blipFill>
        <p:spPr>
          <a:xfrm>
            <a:off x="4021750" y="3420225"/>
            <a:ext cx="1403700" cy="974000"/>
          </a:xfrm>
          <a:prstGeom prst="rect">
            <a:avLst/>
          </a:prstGeom>
          <a:noFill/>
          <a:ln>
            <a:noFill/>
          </a:ln>
        </p:spPr>
      </p:pic>
      <p:sp>
        <p:nvSpPr>
          <p:cNvPr id="142" name="Google Shape;142;p17"/>
          <p:cNvSpPr txBox="1"/>
          <p:nvPr/>
        </p:nvSpPr>
        <p:spPr>
          <a:xfrm>
            <a:off x="142879" y="4435330"/>
            <a:ext cx="3154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solidFill>
                  <a:schemeClr val="accent1"/>
                </a:solidFill>
              </a:rPr>
              <a:t>2014 JINST 9 C03036 (http://iopscience.iop.org/1748-0221/9/03/C03036)</a:t>
            </a:r>
            <a:endParaRPr sz="700">
              <a:solidFill>
                <a:schemeClr val="accent1"/>
              </a:solidFill>
            </a:endParaRPr>
          </a:p>
        </p:txBody>
      </p:sp>
      <p:sp>
        <p:nvSpPr>
          <p:cNvPr id="143" name="Google Shape;143;p17"/>
          <p:cNvSpPr txBox="1"/>
          <p:nvPr/>
        </p:nvSpPr>
        <p:spPr>
          <a:xfrm>
            <a:off x="6313150" y="1558275"/>
            <a:ext cx="2673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2"/>
                </a:solidFill>
              </a:rPr>
              <a:t>Different instruments, different scientific goals</a:t>
            </a:r>
            <a:endParaRPr sz="1800">
              <a:solidFill>
                <a:schemeClr val="dk2"/>
              </a:solidFill>
            </a:endParaRPr>
          </a:p>
          <a:p>
            <a:pPr indent="0" lvl="0" marL="0" rtl="0" algn="l">
              <a:spcBef>
                <a:spcPts val="0"/>
              </a:spcBef>
              <a:spcAft>
                <a:spcPts val="0"/>
              </a:spcAft>
              <a:buNone/>
            </a:pPr>
            <a:r>
              <a:rPr lang="en-GB" sz="1800">
                <a:solidFill>
                  <a:schemeClr val="dk2"/>
                </a:solidFill>
              </a:rPr>
              <a:t>→ one detector technology (SDD)</a:t>
            </a:r>
            <a:endParaRPr sz="18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8"/>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149" name="Google Shape;149;p18"/>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150" name="Google Shape;150;p18"/>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151" name="Google Shape;151;p18"/>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152" name="Google Shape;152;p18"/>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153" name="Google Shape;153;p18"/>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154" name="Google Shape;154;p18"/>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155" name="Google Shape;155;p18"/>
          <p:cNvSpPr txBox="1"/>
          <p:nvPr/>
        </p:nvSpPr>
        <p:spPr>
          <a:xfrm>
            <a:off x="136800" y="822338"/>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500">
                <a:solidFill>
                  <a:schemeClr val="dk1"/>
                </a:solidFill>
                <a:latin typeface="Calibri"/>
                <a:ea typeface="Calibri"/>
                <a:cs typeface="Calibri"/>
                <a:sym typeface="Calibri"/>
              </a:rPr>
              <a:t>Why SDDs? Common Detector Technology for LEM-X &amp; TASTE</a:t>
            </a:r>
            <a:endParaRPr b="1" sz="1500"/>
          </a:p>
        </p:txBody>
      </p:sp>
      <p:sp>
        <p:nvSpPr>
          <p:cNvPr id="156" name="Google Shape;156;p18"/>
          <p:cNvSpPr txBox="1"/>
          <p:nvPr/>
        </p:nvSpPr>
        <p:spPr>
          <a:xfrm>
            <a:off x="-8203" y="1326100"/>
            <a:ext cx="9142800" cy="312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chemeClr val="dk1"/>
                </a:solidFill>
                <a:latin typeface="Calibri"/>
                <a:ea typeface="Calibri"/>
                <a:cs typeface="Calibri"/>
                <a:sym typeface="Calibri"/>
              </a:rPr>
              <a:t>Why SDDs?</a:t>
            </a:r>
            <a:endParaRPr b="1">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Low noise: Tiny anode → very low capacitance (few fF).</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High sensitivity: Excellent energy resolution across 2–50 keV.</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Fast timing: Short drift paths allow fast charge collection.</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Versatility: Suitable for both photon spectroscopy (X-rays) and scintillator readout.</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GB">
                <a:solidFill>
                  <a:schemeClr val="dk1"/>
                </a:solidFill>
                <a:latin typeface="Calibri"/>
                <a:ea typeface="Calibri"/>
                <a:cs typeface="Calibri"/>
                <a:sym typeface="Calibri"/>
              </a:rPr>
              <a:t>Applications</a:t>
            </a:r>
            <a:endParaRPr b="1">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LEM-X: Fast timing for GRB/transient detection.</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TASTE: High resolution for surface elemental abundance measurements.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GB">
                <a:solidFill>
                  <a:schemeClr val="dk1"/>
                </a:solidFill>
                <a:latin typeface="Calibri"/>
                <a:ea typeface="Calibri"/>
                <a:cs typeface="Calibri"/>
                <a:sym typeface="Calibri"/>
              </a:rPr>
              <a:t>Alternative silicon detectors (why not)</a:t>
            </a:r>
            <a:endParaRPr b="1">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PIN diodes: Higher capacitance → noisier.</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CCDs: High resolution but slow readout.</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Microstrip detectors: Larger capacitance, not optimal for spectroscopy.</a:t>
            </a:r>
            <a:endParaRPr>
              <a:solidFill>
                <a:schemeClr val="dk1"/>
              </a:solidFill>
              <a:latin typeface="Calibri"/>
              <a:ea typeface="Calibri"/>
              <a:cs typeface="Calibri"/>
              <a:sym typeface="Calibri"/>
            </a:endParaRPr>
          </a:p>
        </p:txBody>
      </p:sp>
      <p:pic>
        <p:nvPicPr>
          <p:cNvPr id="157" name="Google Shape;157;p18" title="SDD_Working_principle_image.png"/>
          <p:cNvPicPr preferRelativeResize="0"/>
          <p:nvPr/>
        </p:nvPicPr>
        <p:blipFill>
          <a:blip r:embed="rId6">
            <a:alphaModFix/>
          </a:blip>
          <a:stretch>
            <a:fillRect/>
          </a:stretch>
        </p:blipFill>
        <p:spPr>
          <a:xfrm rot="-5400000">
            <a:off x="6218100" y="1703275"/>
            <a:ext cx="3048000" cy="266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9"/>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163" name="Google Shape;163;p19"/>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164" name="Google Shape;164;p19"/>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165" name="Google Shape;165;p19"/>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166" name="Google Shape;166;p19"/>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167" name="Google Shape;167;p19"/>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cxnSp>
        <p:nvCxnSpPr>
          <p:cNvPr id="168" name="Google Shape;168;p19"/>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169" name="Google Shape;169;p19"/>
          <p:cNvSpPr txBox="1"/>
          <p:nvPr/>
        </p:nvSpPr>
        <p:spPr>
          <a:xfrm>
            <a:off x="0" y="805375"/>
            <a:ext cx="9050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500">
                <a:solidFill>
                  <a:schemeClr val="dk1"/>
                </a:solidFill>
                <a:latin typeface="Calibri"/>
                <a:ea typeface="Calibri"/>
                <a:cs typeface="Calibri"/>
                <a:sym typeface="Calibri"/>
              </a:rPr>
              <a:t>Siswich Concept in TASTE: Dual-SDD + Scintillator</a:t>
            </a:r>
            <a:endParaRPr b="1" sz="1500"/>
          </a:p>
        </p:txBody>
      </p:sp>
      <p:sp>
        <p:nvSpPr>
          <p:cNvPr id="170" name="Google Shape;170;p19"/>
          <p:cNvSpPr txBox="1"/>
          <p:nvPr/>
        </p:nvSpPr>
        <p:spPr>
          <a:xfrm>
            <a:off x="21600" y="1132013"/>
            <a:ext cx="8720400" cy="372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600">
                <a:solidFill>
                  <a:schemeClr val="dk1"/>
                </a:solidFill>
                <a:latin typeface="Calibri"/>
                <a:ea typeface="Calibri"/>
                <a:cs typeface="Calibri"/>
                <a:sym typeface="Calibri"/>
              </a:rPr>
              <a:t>Architecture</a:t>
            </a:r>
            <a:endParaRPr b="1" sz="16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Each scintillator crystal (GAGG:Ce) is coupled to two SDDs.</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X-rays: absorbed directly in one SDD → single-sided event.</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Gamma-rays: absorbed in scintillator → scintillation light detected by both SDDs.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GB" sz="1600">
                <a:solidFill>
                  <a:schemeClr val="dk1"/>
                </a:solidFill>
                <a:latin typeface="Calibri"/>
                <a:ea typeface="Calibri"/>
                <a:cs typeface="Calibri"/>
                <a:sym typeface="Calibri"/>
              </a:rPr>
              <a:t>Working Principle</a:t>
            </a:r>
            <a:endParaRPr b="1" sz="16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X-ray identification: One-sided SDD signal.</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Gamma-ray identification: Coincidence in both SDDs.</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Energy measurement:</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 X-rays: electron-hole pairs in SDD → high resolution.</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 γ-rays: light yield of scintillator → reconstructed spectrum.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GB" sz="1600">
                <a:solidFill>
                  <a:schemeClr val="dk1"/>
                </a:solidFill>
                <a:latin typeface="Calibri"/>
                <a:ea typeface="Calibri"/>
                <a:cs typeface="Calibri"/>
                <a:sym typeface="Calibri"/>
              </a:rPr>
              <a:t>Advantages</a:t>
            </a:r>
            <a:endParaRPr b="1" sz="16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Single integrated instrument for both X-rays and γ-rays.</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Compact, efficient → ideal for CubeSat/lander constraints.</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a:solidFill>
                  <a:schemeClr val="dk1"/>
                </a:solidFill>
                <a:latin typeface="Calibri"/>
                <a:ea typeface="Calibri"/>
                <a:cs typeface="Calibri"/>
                <a:sym typeface="Calibri"/>
              </a:rPr>
              <a:t>• Builds on heritage from HERMES Pathfinder.</a:t>
            </a:r>
            <a:endParaRPr>
              <a:solidFill>
                <a:schemeClr val="dk1"/>
              </a:solidFill>
              <a:latin typeface="Calibri"/>
              <a:ea typeface="Calibri"/>
              <a:cs typeface="Calibri"/>
              <a:sym typeface="Calibri"/>
            </a:endParaRPr>
          </a:p>
        </p:txBody>
      </p:sp>
      <p:pic>
        <p:nvPicPr>
          <p:cNvPr id="171" name="Google Shape;171;p19" title="Screenshot 2025-09-27 16.34.14.png"/>
          <p:cNvPicPr preferRelativeResize="0"/>
          <p:nvPr/>
        </p:nvPicPr>
        <p:blipFill>
          <a:blip r:embed="rId6">
            <a:alphaModFix/>
          </a:blip>
          <a:stretch>
            <a:fillRect/>
          </a:stretch>
        </p:blipFill>
        <p:spPr>
          <a:xfrm>
            <a:off x="5724375" y="2360250"/>
            <a:ext cx="3164849" cy="2256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0"/>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177" name="Google Shape;177;p20"/>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178" name="Google Shape;178;p20"/>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179" name="Google Shape;179;p20"/>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180" name="Google Shape;180;p20"/>
          <p:cNvSpPr txBox="1"/>
          <p:nvPr/>
        </p:nvSpPr>
        <p:spPr>
          <a:xfrm>
            <a:off x="75450" y="749375"/>
            <a:ext cx="8975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sp>
        <p:nvSpPr>
          <p:cNvPr id="181" name="Google Shape;181;p20"/>
          <p:cNvSpPr txBox="1"/>
          <p:nvPr/>
        </p:nvSpPr>
        <p:spPr>
          <a:xfrm>
            <a:off x="44550" y="947325"/>
            <a:ext cx="8613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solidFill>
                  <a:schemeClr val="dk1"/>
                </a:solidFill>
                <a:highlight>
                  <a:schemeClr val="lt1"/>
                </a:highlight>
              </a:rPr>
              <a:t>Year 1 Activities &amp; Achievements</a:t>
            </a:r>
            <a:endParaRPr sz="1500">
              <a:solidFill>
                <a:schemeClr val="dk1"/>
              </a:solidFill>
            </a:endParaRPr>
          </a:p>
        </p:txBody>
      </p:sp>
      <p:cxnSp>
        <p:nvCxnSpPr>
          <p:cNvPr id="182" name="Google Shape;182;p20"/>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183" name="Google Shape;183;p20"/>
          <p:cNvSpPr txBox="1"/>
          <p:nvPr/>
        </p:nvSpPr>
        <p:spPr>
          <a:xfrm>
            <a:off x="35090" y="1326538"/>
            <a:ext cx="9073800" cy="2718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7-month visa delay, reached Italy only in June 2024 → limited lab time.</a:t>
            </a:r>
            <a:endParaRPr/>
          </a:p>
          <a:p>
            <a:pPr indent="0" lvl="0" marL="0" rtl="0" algn="l">
              <a:lnSpc>
                <a:spcPct val="115000"/>
              </a:lnSpc>
              <a:spcBef>
                <a:spcPts val="1200"/>
              </a:spcBef>
              <a:spcAft>
                <a:spcPts val="0"/>
              </a:spcAft>
              <a:buNone/>
            </a:pPr>
            <a:r>
              <a:rPr b="1" lang="en-GB">
                <a:solidFill>
                  <a:schemeClr val="dk1"/>
                </a:solidFill>
              </a:rPr>
              <a:t>Work Completed:</a:t>
            </a:r>
            <a:endParaRPr b="1">
              <a:solidFill>
                <a:schemeClr val="dk1"/>
              </a:solidFill>
            </a:endParaRPr>
          </a:p>
          <a:p>
            <a:pPr indent="-317500" lvl="0" marL="457200" rtl="0" algn="l">
              <a:lnSpc>
                <a:spcPct val="115000"/>
              </a:lnSpc>
              <a:spcBef>
                <a:spcPts val="1200"/>
              </a:spcBef>
              <a:spcAft>
                <a:spcPts val="0"/>
              </a:spcAft>
              <a:buClr>
                <a:schemeClr val="dk1"/>
              </a:buClr>
              <a:buSzPts val="1400"/>
              <a:buChar char="●"/>
            </a:pPr>
            <a:r>
              <a:rPr lang="en-GB">
                <a:solidFill>
                  <a:schemeClr val="dk1"/>
                </a:solidFill>
              </a:rPr>
              <a:t>Hands-on testing of an HERMES prototype (LYRA ASIC + scintillator + SDD) in the framework of the SISCO (</a:t>
            </a:r>
            <a:r>
              <a:rPr i="1" lang="en-GB">
                <a:solidFill>
                  <a:schemeClr val="dk1"/>
                </a:solidFill>
              </a:rPr>
              <a:t>Siswich Instrument Spectral Calibration Optimization</a:t>
            </a:r>
            <a:r>
              <a:rPr lang="en-GB">
                <a:solidFill>
                  <a:schemeClr val="dk1"/>
                </a:solidFill>
              </a:rPr>
              <a:t>) project (INAF mini-grant)</a:t>
            </a:r>
            <a:br>
              <a:rPr lang="en-GB">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Calibrated the LYRA ASIC board, started multi-temperature acquisition.</a:t>
            </a:r>
            <a:endParaRPr>
              <a:solidFill>
                <a:schemeClr val="dk1"/>
              </a:solidFill>
            </a:endParaRPr>
          </a:p>
          <a:p>
            <a:pPr indent="0" lvl="0" marL="457200" rtl="0" algn="l">
              <a:lnSpc>
                <a:spcPct val="115000"/>
              </a:lnSpc>
              <a:spcBef>
                <a:spcPts val="1200"/>
              </a:spcBef>
              <a:spcAft>
                <a:spcPts val="0"/>
              </a:spcAft>
              <a:buNone/>
            </a:pPr>
            <a:r>
              <a:t/>
            </a:r>
            <a:endParaRPr>
              <a:solidFill>
                <a:schemeClr val="dk1"/>
              </a:solidFill>
            </a:endParaRPr>
          </a:p>
          <a:p>
            <a:pPr indent="0" lvl="0" marL="457200" rtl="0" algn="l">
              <a:spcBef>
                <a:spcPts val="1200"/>
              </a:spcBef>
              <a:spcAft>
                <a:spcPts val="0"/>
              </a:spcAft>
              <a:buNone/>
            </a:pPr>
            <a:r>
              <a:t/>
            </a:r>
            <a:endParaRPr/>
          </a:p>
        </p:txBody>
      </p:sp>
      <p:pic>
        <p:nvPicPr>
          <p:cNvPr id="184" name="Google Shape;184;p20"/>
          <p:cNvPicPr preferRelativeResize="0"/>
          <p:nvPr/>
        </p:nvPicPr>
        <p:blipFill>
          <a:blip r:embed="rId6">
            <a:alphaModFix/>
          </a:blip>
          <a:stretch>
            <a:fillRect/>
          </a:stretch>
        </p:blipFill>
        <p:spPr>
          <a:xfrm>
            <a:off x="5922750" y="3132366"/>
            <a:ext cx="2993126" cy="1683651"/>
          </a:xfrm>
          <a:prstGeom prst="rect">
            <a:avLst/>
          </a:prstGeom>
          <a:noFill/>
          <a:ln>
            <a:noFill/>
          </a:ln>
        </p:spPr>
      </p:pic>
      <p:sp>
        <p:nvSpPr>
          <p:cNvPr id="185" name="Google Shape;185;p20"/>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186" name="Google Shape;186;p20"/>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187" name="Google Shape;187;p20"/>
          <p:cNvSpPr txBox="1"/>
          <p:nvPr/>
        </p:nvSpPr>
        <p:spPr>
          <a:xfrm>
            <a:off x="516600" y="3399825"/>
            <a:ext cx="5274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dk1"/>
                </a:solidFill>
              </a:rPr>
              <a:t>Status:</a:t>
            </a:r>
            <a:r>
              <a:rPr lang="en-GB">
                <a:solidFill>
                  <a:srgbClr val="38761D"/>
                </a:solidFill>
              </a:rPr>
              <a:t>Analysis of SISCO experimental data is </a:t>
            </a:r>
            <a:r>
              <a:rPr b="1" lang="en-GB">
                <a:solidFill>
                  <a:srgbClr val="38761D"/>
                </a:solidFill>
              </a:rPr>
              <a:t>ongoing</a:t>
            </a:r>
            <a:r>
              <a:rPr lang="en-GB">
                <a:solidFill>
                  <a:srgbClr val="38761D"/>
                </a:solidFill>
              </a:rPr>
              <a:t>. Results not finalized yet → </a:t>
            </a:r>
            <a:r>
              <a:rPr b="1" lang="en-GB">
                <a:solidFill>
                  <a:srgbClr val="38761D"/>
                </a:solidFill>
              </a:rPr>
              <a:t>work in progress</a:t>
            </a:r>
            <a:endParaRPr b="1">
              <a:solidFill>
                <a:srgbClr val="38761D"/>
              </a:solidFill>
            </a:endParaRPr>
          </a:p>
        </p:txBody>
      </p:sp>
      <p:sp>
        <p:nvSpPr>
          <p:cNvPr id="188" name="Google Shape;188;p20"/>
          <p:cNvSpPr txBox="1"/>
          <p:nvPr/>
        </p:nvSpPr>
        <p:spPr>
          <a:xfrm>
            <a:off x="459050" y="3948950"/>
            <a:ext cx="52749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GB">
                <a:solidFill>
                  <a:srgbClr val="0000FF"/>
                </a:solidFill>
              </a:rPr>
              <a:t>Scientific Dissemination: Poster presented at RSN5 – 2° Forum della Ricerca Sperimentale e Tecnologica in INAF</a:t>
            </a:r>
            <a:r>
              <a:rPr lang="en-GB">
                <a:solidFill>
                  <a:srgbClr val="0000FF"/>
                </a:solidFill>
              </a:rPr>
              <a:t> (Oct 1–3, 2024).</a:t>
            </a:r>
            <a:endParaRPr>
              <a:solidFill>
                <a:srgbClr val="0000FF"/>
              </a:solidFill>
            </a:endParaRPr>
          </a:p>
        </p:txBody>
      </p:sp>
      <p:sp>
        <p:nvSpPr>
          <p:cNvPr id="189" name="Google Shape;189;p20"/>
          <p:cNvSpPr/>
          <p:nvPr/>
        </p:nvSpPr>
        <p:spPr>
          <a:xfrm>
            <a:off x="37629" y="3540975"/>
            <a:ext cx="371700" cy="333300"/>
          </a:xfrm>
          <a:prstGeom prst="rightArrow">
            <a:avLst>
              <a:gd fmla="val 50000" name="adj1"/>
              <a:gd fmla="val 50000" name="adj2"/>
            </a:avLst>
          </a:prstGeom>
          <a:solidFill>
            <a:schemeClr val="lt1"/>
          </a:solid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20"/>
          <p:cNvSpPr/>
          <p:nvPr/>
        </p:nvSpPr>
        <p:spPr>
          <a:xfrm>
            <a:off x="39404" y="4000750"/>
            <a:ext cx="371700" cy="333300"/>
          </a:xfrm>
          <a:prstGeom prst="rightArrow">
            <a:avLst>
              <a:gd fmla="val 50000" name="adj1"/>
              <a:gd fmla="val 50000" name="adj2"/>
            </a:avLst>
          </a:prstGeom>
          <a:solidFill>
            <a:schemeClr val="lt1"/>
          </a:solid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1"/>
          <p:cNvSpPr txBox="1"/>
          <p:nvPr/>
        </p:nvSpPr>
        <p:spPr>
          <a:xfrm>
            <a:off x="0" y="287675"/>
            <a:ext cx="9144000" cy="461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196" name="Google Shape;196;p21"/>
          <p:cNvPicPr preferRelativeResize="0"/>
          <p:nvPr/>
        </p:nvPicPr>
        <p:blipFill>
          <a:blip r:embed="rId3">
            <a:alphaModFix/>
          </a:blip>
          <a:stretch>
            <a:fillRect/>
          </a:stretch>
        </p:blipFill>
        <p:spPr>
          <a:xfrm>
            <a:off x="7711750" y="140150"/>
            <a:ext cx="1362150" cy="756750"/>
          </a:xfrm>
          <a:prstGeom prst="rect">
            <a:avLst/>
          </a:prstGeom>
          <a:noFill/>
          <a:ln>
            <a:noFill/>
          </a:ln>
        </p:spPr>
      </p:pic>
      <p:pic>
        <p:nvPicPr>
          <p:cNvPr id="197" name="Google Shape;197;p21"/>
          <p:cNvPicPr preferRelativeResize="0"/>
          <p:nvPr/>
        </p:nvPicPr>
        <p:blipFill>
          <a:blip r:embed="rId4">
            <a:alphaModFix/>
          </a:blip>
          <a:stretch>
            <a:fillRect/>
          </a:stretch>
        </p:blipFill>
        <p:spPr>
          <a:xfrm>
            <a:off x="264475" y="216825"/>
            <a:ext cx="985525" cy="566475"/>
          </a:xfrm>
          <a:prstGeom prst="rect">
            <a:avLst/>
          </a:prstGeom>
          <a:noFill/>
          <a:ln>
            <a:noFill/>
          </a:ln>
        </p:spPr>
      </p:pic>
      <p:pic>
        <p:nvPicPr>
          <p:cNvPr id="198" name="Google Shape;198;p21"/>
          <p:cNvPicPr preferRelativeResize="0"/>
          <p:nvPr/>
        </p:nvPicPr>
        <p:blipFill>
          <a:blip r:embed="rId5">
            <a:alphaModFix/>
          </a:blip>
          <a:stretch>
            <a:fillRect/>
          </a:stretch>
        </p:blipFill>
        <p:spPr>
          <a:xfrm>
            <a:off x="6786525" y="208375"/>
            <a:ext cx="2263925" cy="645300"/>
          </a:xfrm>
          <a:prstGeom prst="rect">
            <a:avLst/>
          </a:prstGeom>
          <a:noFill/>
          <a:ln>
            <a:noFill/>
          </a:ln>
        </p:spPr>
      </p:pic>
      <p:sp>
        <p:nvSpPr>
          <p:cNvPr id="199" name="Google Shape;199;p21"/>
          <p:cNvSpPr txBox="1"/>
          <p:nvPr/>
        </p:nvSpPr>
        <p:spPr>
          <a:xfrm>
            <a:off x="0" y="4722275"/>
            <a:ext cx="9144000" cy="461700"/>
          </a:xfrm>
          <a:prstGeom prst="rect">
            <a:avLst/>
          </a:prstGeom>
          <a:solidFill>
            <a:srgbClr val="99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200" name="Google Shape;200;p21"/>
          <p:cNvSpPr txBox="1"/>
          <p:nvPr/>
        </p:nvSpPr>
        <p:spPr>
          <a:xfrm>
            <a:off x="68400" y="4786475"/>
            <a:ext cx="90072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DD7E6B"/>
                </a:solidFill>
              </a:rPr>
              <a:t>Ajay Sharma •Unipd                                                                          Annual Report                                                                   PhD TFPA-</a:t>
            </a:r>
            <a:r>
              <a:rPr lang="en-GB" sz="1000">
                <a:solidFill>
                  <a:srgbClr val="DD7E6B"/>
                </a:solidFill>
                <a:highlight>
                  <a:srgbClr val="990000"/>
                </a:highlight>
              </a:rPr>
              <a:t>Electronics curriculum</a:t>
            </a:r>
            <a:endParaRPr sz="1000">
              <a:solidFill>
                <a:srgbClr val="DD7E6B"/>
              </a:solidFill>
              <a:highlight>
                <a:srgbClr val="990000"/>
              </a:highlight>
            </a:endParaRPr>
          </a:p>
          <a:p>
            <a:pPr indent="0" lvl="0" marL="0" rtl="0" algn="l">
              <a:spcBef>
                <a:spcPts val="0"/>
              </a:spcBef>
              <a:spcAft>
                <a:spcPts val="0"/>
              </a:spcAft>
              <a:buNone/>
            </a:pPr>
            <a:r>
              <a:rPr lang="en-GB" sz="1000">
                <a:solidFill>
                  <a:srgbClr val="DD7E6B"/>
                </a:solidFill>
              </a:rPr>
              <a:t>                                           </a:t>
            </a:r>
            <a:endParaRPr sz="1000">
              <a:solidFill>
                <a:srgbClr val="DD7E6B"/>
              </a:solidFill>
            </a:endParaRPr>
          </a:p>
        </p:txBody>
      </p:sp>
      <p:sp>
        <p:nvSpPr>
          <p:cNvPr id="201" name="Google Shape;201;p21"/>
          <p:cNvSpPr txBox="1"/>
          <p:nvPr/>
        </p:nvSpPr>
        <p:spPr>
          <a:xfrm>
            <a:off x="43300" y="813025"/>
            <a:ext cx="900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Year 2 Work Overview</a:t>
            </a:r>
            <a:endParaRPr sz="1500"/>
          </a:p>
        </p:txBody>
      </p:sp>
      <p:cxnSp>
        <p:nvCxnSpPr>
          <p:cNvPr id="202" name="Google Shape;202;p21"/>
          <p:cNvCxnSpPr/>
          <p:nvPr/>
        </p:nvCxnSpPr>
        <p:spPr>
          <a:xfrm>
            <a:off x="600" y="1276875"/>
            <a:ext cx="9142800" cy="10200"/>
          </a:xfrm>
          <a:prstGeom prst="straightConnector1">
            <a:avLst/>
          </a:prstGeom>
          <a:noFill/>
          <a:ln cap="flat" cmpd="sng" w="9525">
            <a:solidFill>
              <a:srgbClr val="CC0000"/>
            </a:solidFill>
            <a:prstDash val="solid"/>
            <a:round/>
            <a:headEnd len="med" w="med" type="none"/>
            <a:tailEnd len="med" w="med" type="none"/>
          </a:ln>
        </p:spPr>
      </p:cxnSp>
      <p:sp>
        <p:nvSpPr>
          <p:cNvPr id="203" name="Google Shape;203;p21"/>
          <p:cNvSpPr txBox="1"/>
          <p:nvPr/>
        </p:nvSpPr>
        <p:spPr>
          <a:xfrm>
            <a:off x="600" y="1276875"/>
            <a:ext cx="6585000" cy="3643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dk1"/>
                </a:solidFill>
              </a:rPr>
              <a:t>VEGA2 (NOVA) </a:t>
            </a:r>
            <a:r>
              <a:rPr b="1" lang="en-GB">
                <a:solidFill>
                  <a:schemeClr val="dk1"/>
                </a:solidFill>
              </a:rPr>
              <a:t>Breadboard </a:t>
            </a:r>
            <a:endParaRPr b="1">
              <a:solidFill>
                <a:schemeClr val="dk1"/>
              </a:solidFill>
            </a:endParaRPr>
          </a:p>
          <a:p>
            <a:pPr indent="0" lvl="0" marL="0" rtl="0" algn="ctr">
              <a:lnSpc>
                <a:spcPct val="115000"/>
              </a:lnSpc>
              <a:spcBef>
                <a:spcPts val="300"/>
              </a:spcBef>
              <a:spcAft>
                <a:spcPts val="0"/>
              </a:spcAft>
              <a:buNone/>
            </a:pPr>
            <a:r>
              <a:t/>
            </a:r>
            <a:endParaRPr b="1">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chemeClr val="dk1"/>
                </a:solidFill>
              </a:rPr>
              <a:t>NOVA is a new front-end ASIC developed by PoliMI/UniPV for the read-out of the Silicon Drift Detectors of the LEM-X experiment, building on the heritage of the VEGA and LYRA ASICs.</a:t>
            </a:r>
            <a:endParaRPr>
              <a:solidFill>
                <a:schemeClr val="dk1"/>
              </a:solidFill>
            </a:endParaRPr>
          </a:p>
          <a:p>
            <a:pPr indent="0" lvl="0" marL="457200" rtl="0" algn="l">
              <a:lnSpc>
                <a:spcPct val="115000"/>
              </a:lnSpc>
              <a:spcBef>
                <a:spcPts val="300"/>
              </a:spcBef>
              <a:spcAft>
                <a:spcPts val="0"/>
              </a:spcAft>
              <a:buNone/>
            </a:pPr>
            <a:r>
              <a:t/>
            </a:r>
            <a:endParaRPr>
              <a:solidFill>
                <a:schemeClr val="dk1"/>
              </a:solidFill>
            </a:endParaRPr>
          </a:p>
          <a:p>
            <a:pPr indent="-317500" lvl="0" marL="457200" rtl="0" algn="l">
              <a:lnSpc>
                <a:spcPct val="115000"/>
              </a:lnSpc>
              <a:spcBef>
                <a:spcPts val="300"/>
              </a:spcBef>
              <a:spcAft>
                <a:spcPts val="0"/>
              </a:spcAft>
              <a:buClr>
                <a:schemeClr val="dk1"/>
              </a:buClr>
              <a:buSzPts val="1400"/>
              <a:buChar char="●"/>
            </a:pPr>
            <a:r>
              <a:rPr lang="en-GB">
                <a:solidFill>
                  <a:schemeClr val="dk1"/>
                </a:solidFill>
              </a:rPr>
              <a:t>A test board for characterization of this ASIC for a TASTE-like application (with a siswich architecture, SDD+scintillator) has been developed in the framework of the </a:t>
            </a:r>
            <a:r>
              <a:rPr b="1" lang="en-GB">
                <a:solidFill>
                  <a:schemeClr val="dk1"/>
                </a:solidFill>
              </a:rPr>
              <a:t>Beyond HERMES</a:t>
            </a:r>
            <a:r>
              <a:rPr lang="en-GB">
                <a:solidFill>
                  <a:schemeClr val="dk1"/>
                </a:solidFill>
              </a:rPr>
              <a:t> project (INAF Ricerca Fondamentale 2022 grant)</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0"/>
              </a:spcAft>
              <a:buNone/>
            </a:pPr>
            <a:r>
              <a:t/>
            </a:r>
            <a:endParaRPr>
              <a:solidFill>
                <a:schemeClr val="dk1"/>
              </a:solidFill>
            </a:endParaRPr>
          </a:p>
          <a:p>
            <a:pPr indent="0" lvl="0" marL="0" rtl="0" algn="ctr">
              <a:lnSpc>
                <a:spcPct val="115000"/>
              </a:lnSpc>
              <a:spcBef>
                <a:spcPts val="300"/>
              </a:spcBef>
              <a:spcAft>
                <a:spcPts val="300"/>
              </a:spcAft>
              <a:buNone/>
            </a:pPr>
            <a:r>
              <a:t/>
            </a:r>
            <a:endParaRPr>
              <a:solidFill>
                <a:schemeClr val="dk1"/>
              </a:solidFill>
            </a:endParaRPr>
          </a:p>
        </p:txBody>
      </p:sp>
      <p:pic>
        <p:nvPicPr>
          <p:cNvPr id="204" name="Google Shape;204;p21"/>
          <p:cNvPicPr preferRelativeResize="0"/>
          <p:nvPr/>
        </p:nvPicPr>
        <p:blipFill rotWithShape="1">
          <a:blip r:embed="rId6">
            <a:alphaModFix/>
          </a:blip>
          <a:srcRect b="2903" l="10986" r="8640" t="27801"/>
          <a:stretch/>
        </p:blipFill>
        <p:spPr>
          <a:xfrm>
            <a:off x="6647575" y="1685775"/>
            <a:ext cx="2263925" cy="2579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