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25" r:id="rId2"/>
    <p:sldId id="426" r:id="rId3"/>
    <p:sldId id="428" r:id="rId4"/>
    <p:sldId id="288" r:id="rId5"/>
    <p:sldId id="260" r:id="rId6"/>
    <p:sldId id="261" r:id="rId7"/>
    <p:sldId id="431" r:id="rId8"/>
    <p:sldId id="300" r:id="rId9"/>
    <p:sldId id="440" r:id="rId10"/>
    <p:sldId id="435" r:id="rId11"/>
    <p:sldId id="331" r:id="rId12"/>
    <p:sldId id="436" r:id="rId13"/>
    <p:sldId id="332" r:id="rId14"/>
    <p:sldId id="437" r:id="rId15"/>
    <p:sldId id="442" r:id="rId16"/>
    <p:sldId id="438" r:id="rId17"/>
    <p:sldId id="329" r:id="rId18"/>
    <p:sldId id="330" r:id="rId19"/>
    <p:sldId id="439" r:id="rId20"/>
    <p:sldId id="333" r:id="rId21"/>
    <p:sldId id="411" r:id="rId22"/>
    <p:sldId id="422" r:id="rId23"/>
    <p:sldId id="286" r:id="rId24"/>
    <p:sldId id="4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6C3FF"/>
    <a:srgbClr val="66FF33"/>
    <a:srgbClr val="FF33CC"/>
    <a:srgbClr val="29B95C"/>
    <a:srgbClr val="7E7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882" autoAdjust="0"/>
  </p:normalViewPr>
  <p:slideViewPr>
    <p:cSldViewPr snapToGrid="0">
      <p:cViewPr varScale="1">
        <p:scale>
          <a:sx n="82" d="100"/>
          <a:sy n="82" d="100"/>
        </p:scale>
        <p:origin x="67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92E61-4BF4-4B13-BF2D-C6EDA004D1C3}" type="doc">
      <dgm:prSet loTypeId="urn:microsoft.com/office/officeart/2005/8/layout/vProcess5" loCatId="process" qsTypeId="urn:microsoft.com/office/officeart/2005/8/quickstyle/simple5" qsCatId="simple" csTypeId="urn:microsoft.com/office/officeart/2005/8/colors/accent1_5" csCatId="accent1" phldr="1"/>
      <dgm:spPr/>
      <dgm:t>
        <a:bodyPr/>
        <a:lstStyle/>
        <a:p>
          <a:endParaRPr lang="en-US"/>
        </a:p>
      </dgm:t>
    </dgm:pt>
    <dgm:pt modelId="{2A9FC815-EE09-43AF-98D1-07275DD6ADF6}">
      <dgm:prSet/>
      <dgm:spPr/>
      <dgm:t>
        <a:bodyPr/>
        <a:lstStyle/>
        <a:p>
          <a:r>
            <a:rPr lang="en-US" b="1" dirty="0">
              <a:latin typeface="Times New Roman" panose="02020603050405020304" pitchFamily="18" charset="0"/>
              <a:cs typeface="Times New Roman" panose="02020603050405020304" pitchFamily="18" charset="0"/>
            </a:rPr>
            <a:t>Development of a MATLAB model for wideband intrinsic optical link (laser, MZM, wideband PD) </a:t>
          </a:r>
          <a:r>
            <a:rPr lang="en-US" b="1" dirty="0" err="1">
              <a:latin typeface="Times New Roman" panose="02020603050405020304" pitchFamily="18" charset="0"/>
              <a:cs typeface="Times New Roman" panose="02020603050405020304" pitchFamily="18" charset="0"/>
            </a:rPr>
            <a:t>RoF</a:t>
          </a:r>
          <a:r>
            <a:rPr lang="en-US" b="1" dirty="0">
              <a:latin typeface="Times New Roman" panose="02020603050405020304" pitchFamily="18" charset="0"/>
              <a:cs typeface="Times New Roman" panose="02020603050405020304" pitchFamily="18" charset="0"/>
            </a:rPr>
            <a:t> link</a:t>
          </a:r>
        </a:p>
      </dgm:t>
    </dgm:pt>
    <dgm:pt modelId="{50BDEDE5-4488-4623-AA9E-79F7BD93AFA7}" type="parTrans" cxnId="{14B5E540-C0BA-4B3A-9963-3F04298BAAB9}">
      <dgm:prSet/>
      <dgm:spPr/>
      <dgm:t>
        <a:bodyPr/>
        <a:lstStyle/>
        <a:p>
          <a:endParaRPr lang="en-US"/>
        </a:p>
      </dgm:t>
    </dgm:pt>
    <dgm:pt modelId="{601D9E1F-9143-48DB-938B-8669CEFF4DDD}" type="sibTrans" cxnId="{14B5E540-C0BA-4B3A-9963-3F04298BAAB9}">
      <dgm:prSet/>
      <dgm:spPr/>
      <dgm:t>
        <a:bodyPr/>
        <a:lstStyle/>
        <a:p>
          <a:endParaRPr lang="en-US">
            <a:latin typeface="Times New Roman" panose="02020603050405020304" pitchFamily="18" charset="0"/>
            <a:cs typeface="Times New Roman" panose="02020603050405020304" pitchFamily="18" charset="0"/>
          </a:endParaRPr>
        </a:p>
      </dgm:t>
    </dgm:pt>
    <dgm:pt modelId="{B9338B03-AD03-48C8-87DF-323B2B3FC1DC}">
      <dgm:prSet/>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Laboratory measurements at low frequencies (900 MHz) to validate the model.</a:t>
          </a:r>
        </a:p>
      </dgm:t>
    </dgm:pt>
    <dgm:pt modelId="{284F6F0C-753C-46E6-9E72-7CE849404CC0}" type="parTrans" cxnId="{86189CD1-8F7A-4868-BD78-F95141CCEC9C}">
      <dgm:prSet/>
      <dgm:spPr/>
      <dgm:t>
        <a:bodyPr/>
        <a:lstStyle/>
        <a:p>
          <a:endParaRPr lang="en-US"/>
        </a:p>
      </dgm:t>
    </dgm:pt>
    <dgm:pt modelId="{0F813F95-81D9-4321-8DEF-C1BC4E836A64}" type="sibTrans" cxnId="{86189CD1-8F7A-4868-BD78-F95141CCEC9C}">
      <dgm:prSet/>
      <dgm:spPr/>
      <dgm:t>
        <a:bodyPr/>
        <a:lstStyle/>
        <a:p>
          <a:endParaRPr lang="en-US">
            <a:latin typeface="Times New Roman" panose="02020603050405020304" pitchFamily="18" charset="0"/>
            <a:cs typeface="Times New Roman" panose="02020603050405020304" pitchFamily="18" charset="0"/>
          </a:endParaRPr>
        </a:p>
      </dgm:t>
    </dgm:pt>
    <dgm:pt modelId="{A1CA55BA-4437-41B2-BB66-08E888DAD39A}">
      <dgm:prSet/>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Simulation of intrinsic optical link based on several combination of  commercial components</a:t>
          </a:r>
        </a:p>
      </dgm:t>
    </dgm:pt>
    <dgm:pt modelId="{A8EBCEC8-1FF9-45F2-BDE2-914C14875B90}" type="parTrans" cxnId="{190FEC80-4376-4C91-B650-5372D488D067}">
      <dgm:prSet/>
      <dgm:spPr/>
      <dgm:t>
        <a:bodyPr/>
        <a:lstStyle/>
        <a:p>
          <a:endParaRPr lang="en-US"/>
        </a:p>
      </dgm:t>
    </dgm:pt>
    <dgm:pt modelId="{00A92EFB-5C7C-4DA7-956C-928919A9271E}" type="sibTrans" cxnId="{190FEC80-4376-4C91-B650-5372D488D067}">
      <dgm:prSet/>
      <dgm:spPr/>
      <dgm:t>
        <a:bodyPr/>
        <a:lstStyle/>
        <a:p>
          <a:endParaRPr lang="en-US">
            <a:latin typeface="Times New Roman" panose="02020603050405020304" pitchFamily="18" charset="0"/>
            <a:cs typeface="Times New Roman" panose="02020603050405020304" pitchFamily="18" charset="0"/>
          </a:endParaRPr>
        </a:p>
      </dgm:t>
    </dgm:pt>
    <dgm:pt modelId="{51681941-9BD5-4A81-8BE7-3801E8BBE464}">
      <dgm:prSet/>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Identified and implemented suitable pre-/post-amplifiers to satisfy full link requirements</a:t>
          </a:r>
        </a:p>
      </dgm:t>
    </dgm:pt>
    <dgm:pt modelId="{76A54176-8275-447F-ACE9-DE90EC6B9D69}" type="parTrans" cxnId="{A576D3AA-9CDF-4B42-9D90-66D08E469B87}">
      <dgm:prSet/>
      <dgm:spPr/>
      <dgm:t>
        <a:bodyPr/>
        <a:lstStyle/>
        <a:p>
          <a:endParaRPr lang="en-US"/>
        </a:p>
      </dgm:t>
    </dgm:pt>
    <dgm:pt modelId="{E734791D-E61E-47B7-AD0A-414B8C49F114}" type="sibTrans" cxnId="{A576D3AA-9CDF-4B42-9D90-66D08E469B87}">
      <dgm:prSet/>
      <dgm:spPr/>
      <dgm:t>
        <a:bodyPr/>
        <a:lstStyle/>
        <a:p>
          <a:endParaRPr lang="en-US"/>
        </a:p>
      </dgm:t>
    </dgm:pt>
    <dgm:pt modelId="{F79F3C87-BCF0-48FC-8533-C2938B8EF8D2}">
      <dgm:prSet/>
      <dgm:spPr/>
      <dgm:t>
        <a:bodyPr/>
        <a:lstStyle/>
        <a:p>
          <a:r>
            <a:rPr lang="en-US" dirty="0">
              <a:solidFill>
                <a:schemeClr val="accent4">
                  <a:lumMod val="50000"/>
                </a:schemeClr>
              </a:solidFill>
              <a:latin typeface="Times New Roman" panose="02020603050405020304" pitchFamily="18" charset="0"/>
              <a:cs typeface="Times New Roman" panose="02020603050405020304" pitchFamily="18" charset="0"/>
            </a:rPr>
            <a:t>Market research of commercial components (laser, MZM, wideband PD)</a:t>
          </a:r>
        </a:p>
      </dgm:t>
    </dgm:pt>
    <dgm:pt modelId="{A7091B24-47F4-4AED-99FB-75A7BAD96860}" type="parTrans" cxnId="{188B377A-2752-4445-AE40-2A09EAEB1C91}">
      <dgm:prSet/>
      <dgm:spPr/>
      <dgm:t>
        <a:bodyPr/>
        <a:lstStyle/>
        <a:p>
          <a:endParaRPr lang="en-US"/>
        </a:p>
      </dgm:t>
    </dgm:pt>
    <dgm:pt modelId="{5C64B54E-36AC-4600-BA8B-0B4A761E1383}" type="sibTrans" cxnId="{188B377A-2752-4445-AE40-2A09EAEB1C91}">
      <dgm:prSet/>
      <dgm:spPr/>
      <dgm:t>
        <a:bodyPr/>
        <a:lstStyle/>
        <a:p>
          <a:endParaRPr lang="en-US"/>
        </a:p>
      </dgm:t>
    </dgm:pt>
    <dgm:pt modelId="{ED8C0F80-FFC0-4906-9328-476208DB7A52}" type="pres">
      <dgm:prSet presAssocID="{8FB92E61-4BF4-4B13-BF2D-C6EDA004D1C3}" presName="outerComposite" presStyleCnt="0">
        <dgm:presLayoutVars>
          <dgm:chMax val="5"/>
          <dgm:dir/>
          <dgm:resizeHandles val="exact"/>
        </dgm:presLayoutVars>
      </dgm:prSet>
      <dgm:spPr/>
    </dgm:pt>
    <dgm:pt modelId="{81E53965-12E6-4C56-B55C-931C443773E1}" type="pres">
      <dgm:prSet presAssocID="{8FB92E61-4BF4-4B13-BF2D-C6EDA004D1C3}" presName="dummyMaxCanvas" presStyleCnt="0">
        <dgm:presLayoutVars/>
      </dgm:prSet>
      <dgm:spPr/>
    </dgm:pt>
    <dgm:pt modelId="{DA713144-D0E8-4BD2-AFC5-1AF6B4BDB17F}" type="pres">
      <dgm:prSet presAssocID="{8FB92E61-4BF4-4B13-BF2D-C6EDA004D1C3}" presName="FiveNodes_1" presStyleLbl="node1" presStyleIdx="0" presStyleCnt="5">
        <dgm:presLayoutVars>
          <dgm:bulletEnabled val="1"/>
        </dgm:presLayoutVars>
      </dgm:prSet>
      <dgm:spPr/>
    </dgm:pt>
    <dgm:pt modelId="{AAB68D3C-4EDD-4334-A336-48F7AC684B14}" type="pres">
      <dgm:prSet presAssocID="{8FB92E61-4BF4-4B13-BF2D-C6EDA004D1C3}" presName="FiveNodes_2" presStyleLbl="node1" presStyleIdx="1" presStyleCnt="5">
        <dgm:presLayoutVars>
          <dgm:bulletEnabled val="1"/>
        </dgm:presLayoutVars>
      </dgm:prSet>
      <dgm:spPr/>
    </dgm:pt>
    <dgm:pt modelId="{E317C3AB-1CAB-4139-B226-D7E49FCEB7FD}" type="pres">
      <dgm:prSet presAssocID="{8FB92E61-4BF4-4B13-BF2D-C6EDA004D1C3}" presName="FiveNodes_3" presStyleLbl="node1" presStyleIdx="2" presStyleCnt="5">
        <dgm:presLayoutVars>
          <dgm:bulletEnabled val="1"/>
        </dgm:presLayoutVars>
      </dgm:prSet>
      <dgm:spPr/>
    </dgm:pt>
    <dgm:pt modelId="{CC0A8AF0-4063-4D2D-B532-06DECCA8050C}" type="pres">
      <dgm:prSet presAssocID="{8FB92E61-4BF4-4B13-BF2D-C6EDA004D1C3}" presName="FiveNodes_4" presStyleLbl="node1" presStyleIdx="3" presStyleCnt="5">
        <dgm:presLayoutVars>
          <dgm:bulletEnabled val="1"/>
        </dgm:presLayoutVars>
      </dgm:prSet>
      <dgm:spPr/>
    </dgm:pt>
    <dgm:pt modelId="{86DC77BE-85C0-48D7-82CB-87C710D14F2E}" type="pres">
      <dgm:prSet presAssocID="{8FB92E61-4BF4-4B13-BF2D-C6EDA004D1C3}" presName="FiveNodes_5" presStyleLbl="node1" presStyleIdx="4" presStyleCnt="5">
        <dgm:presLayoutVars>
          <dgm:bulletEnabled val="1"/>
        </dgm:presLayoutVars>
      </dgm:prSet>
      <dgm:spPr/>
    </dgm:pt>
    <dgm:pt modelId="{B6855F83-6AEB-48F9-B10E-C502E472A0A3}" type="pres">
      <dgm:prSet presAssocID="{8FB92E61-4BF4-4B13-BF2D-C6EDA004D1C3}" presName="FiveConn_1-2" presStyleLbl="fgAccFollowNode1" presStyleIdx="0" presStyleCnt="4">
        <dgm:presLayoutVars>
          <dgm:bulletEnabled val="1"/>
        </dgm:presLayoutVars>
      </dgm:prSet>
      <dgm:spPr/>
    </dgm:pt>
    <dgm:pt modelId="{AAB2D7F2-9199-4D2B-8BB9-D69D24F27E21}" type="pres">
      <dgm:prSet presAssocID="{8FB92E61-4BF4-4B13-BF2D-C6EDA004D1C3}" presName="FiveConn_2-3" presStyleLbl="fgAccFollowNode1" presStyleIdx="1" presStyleCnt="4">
        <dgm:presLayoutVars>
          <dgm:bulletEnabled val="1"/>
        </dgm:presLayoutVars>
      </dgm:prSet>
      <dgm:spPr/>
    </dgm:pt>
    <dgm:pt modelId="{570379AF-3CF4-4A4D-89B9-226C796DCEE6}" type="pres">
      <dgm:prSet presAssocID="{8FB92E61-4BF4-4B13-BF2D-C6EDA004D1C3}" presName="FiveConn_3-4" presStyleLbl="fgAccFollowNode1" presStyleIdx="2" presStyleCnt="4">
        <dgm:presLayoutVars>
          <dgm:bulletEnabled val="1"/>
        </dgm:presLayoutVars>
      </dgm:prSet>
      <dgm:spPr/>
    </dgm:pt>
    <dgm:pt modelId="{DA1ABE14-C273-436E-B48E-E162A1C6EADD}" type="pres">
      <dgm:prSet presAssocID="{8FB92E61-4BF4-4B13-BF2D-C6EDA004D1C3}" presName="FiveConn_4-5" presStyleLbl="fgAccFollowNode1" presStyleIdx="3" presStyleCnt="4">
        <dgm:presLayoutVars>
          <dgm:bulletEnabled val="1"/>
        </dgm:presLayoutVars>
      </dgm:prSet>
      <dgm:spPr/>
    </dgm:pt>
    <dgm:pt modelId="{A63D8E00-4346-43E3-91FD-6D0DBFB2F67D}" type="pres">
      <dgm:prSet presAssocID="{8FB92E61-4BF4-4B13-BF2D-C6EDA004D1C3}" presName="FiveNodes_1_text" presStyleLbl="node1" presStyleIdx="4" presStyleCnt="5">
        <dgm:presLayoutVars>
          <dgm:bulletEnabled val="1"/>
        </dgm:presLayoutVars>
      </dgm:prSet>
      <dgm:spPr/>
    </dgm:pt>
    <dgm:pt modelId="{2131D179-6745-4B6D-B8F0-54BDA7DAEA37}" type="pres">
      <dgm:prSet presAssocID="{8FB92E61-4BF4-4B13-BF2D-C6EDA004D1C3}" presName="FiveNodes_2_text" presStyleLbl="node1" presStyleIdx="4" presStyleCnt="5">
        <dgm:presLayoutVars>
          <dgm:bulletEnabled val="1"/>
        </dgm:presLayoutVars>
      </dgm:prSet>
      <dgm:spPr/>
    </dgm:pt>
    <dgm:pt modelId="{937F3A79-54B5-48AC-B343-21546122CB91}" type="pres">
      <dgm:prSet presAssocID="{8FB92E61-4BF4-4B13-BF2D-C6EDA004D1C3}" presName="FiveNodes_3_text" presStyleLbl="node1" presStyleIdx="4" presStyleCnt="5">
        <dgm:presLayoutVars>
          <dgm:bulletEnabled val="1"/>
        </dgm:presLayoutVars>
      </dgm:prSet>
      <dgm:spPr/>
    </dgm:pt>
    <dgm:pt modelId="{40A9C0D9-970F-4DF1-B46F-FC8B370BA766}" type="pres">
      <dgm:prSet presAssocID="{8FB92E61-4BF4-4B13-BF2D-C6EDA004D1C3}" presName="FiveNodes_4_text" presStyleLbl="node1" presStyleIdx="4" presStyleCnt="5">
        <dgm:presLayoutVars>
          <dgm:bulletEnabled val="1"/>
        </dgm:presLayoutVars>
      </dgm:prSet>
      <dgm:spPr/>
    </dgm:pt>
    <dgm:pt modelId="{B2254199-803C-446D-A3D6-A9117256FDFC}" type="pres">
      <dgm:prSet presAssocID="{8FB92E61-4BF4-4B13-BF2D-C6EDA004D1C3}" presName="FiveNodes_5_text" presStyleLbl="node1" presStyleIdx="4" presStyleCnt="5">
        <dgm:presLayoutVars>
          <dgm:bulletEnabled val="1"/>
        </dgm:presLayoutVars>
      </dgm:prSet>
      <dgm:spPr/>
    </dgm:pt>
  </dgm:ptLst>
  <dgm:cxnLst>
    <dgm:cxn modelId="{B75CDD14-E263-45E5-A208-C5E11B837B8F}" type="presOf" srcId="{0F813F95-81D9-4321-8DEF-C1BC4E836A64}" destId="{AAB2D7F2-9199-4D2B-8BB9-D69D24F27E21}" srcOrd="0" destOrd="0" presId="urn:microsoft.com/office/officeart/2005/8/layout/vProcess5"/>
    <dgm:cxn modelId="{2D65BE21-8581-4187-99F3-CD59B2DC55DD}" type="presOf" srcId="{A1CA55BA-4437-41B2-BB66-08E888DAD39A}" destId="{CC0A8AF0-4063-4D2D-B532-06DECCA8050C}" srcOrd="0" destOrd="0" presId="urn:microsoft.com/office/officeart/2005/8/layout/vProcess5"/>
    <dgm:cxn modelId="{2BC9B123-7DFE-40E1-9C75-0256FCCC40C9}" type="presOf" srcId="{2A9FC815-EE09-43AF-98D1-07275DD6ADF6}" destId="{DA713144-D0E8-4BD2-AFC5-1AF6B4BDB17F}" srcOrd="0" destOrd="0" presId="urn:microsoft.com/office/officeart/2005/8/layout/vProcess5"/>
    <dgm:cxn modelId="{F737243D-8443-451F-A8C9-10F24D5AB3DD}" type="presOf" srcId="{B9338B03-AD03-48C8-87DF-323B2B3FC1DC}" destId="{AAB68D3C-4EDD-4334-A336-48F7AC684B14}" srcOrd="0" destOrd="0" presId="urn:microsoft.com/office/officeart/2005/8/layout/vProcess5"/>
    <dgm:cxn modelId="{14B5E540-C0BA-4B3A-9963-3F04298BAAB9}" srcId="{8FB92E61-4BF4-4B13-BF2D-C6EDA004D1C3}" destId="{2A9FC815-EE09-43AF-98D1-07275DD6ADF6}" srcOrd="0" destOrd="0" parTransId="{50BDEDE5-4488-4623-AA9E-79F7BD93AFA7}" sibTransId="{601D9E1F-9143-48DB-938B-8669CEFF4DDD}"/>
    <dgm:cxn modelId="{C5603245-CF47-47D1-A533-816B8418E3D3}" type="presOf" srcId="{B9338B03-AD03-48C8-87DF-323B2B3FC1DC}" destId="{2131D179-6745-4B6D-B8F0-54BDA7DAEA37}" srcOrd="1" destOrd="0" presId="urn:microsoft.com/office/officeart/2005/8/layout/vProcess5"/>
    <dgm:cxn modelId="{3F0F996B-EB51-46B9-9C1A-9643487E3DD4}" type="presOf" srcId="{2A9FC815-EE09-43AF-98D1-07275DD6ADF6}" destId="{A63D8E00-4346-43E3-91FD-6D0DBFB2F67D}" srcOrd="1" destOrd="0" presId="urn:microsoft.com/office/officeart/2005/8/layout/vProcess5"/>
    <dgm:cxn modelId="{B2DA8B79-D85A-46E6-B1EA-BB14A3A3A82C}" type="presOf" srcId="{601D9E1F-9143-48DB-938B-8669CEFF4DDD}" destId="{B6855F83-6AEB-48F9-B10E-C502E472A0A3}" srcOrd="0" destOrd="0" presId="urn:microsoft.com/office/officeart/2005/8/layout/vProcess5"/>
    <dgm:cxn modelId="{188B377A-2752-4445-AE40-2A09EAEB1C91}" srcId="{8FB92E61-4BF4-4B13-BF2D-C6EDA004D1C3}" destId="{F79F3C87-BCF0-48FC-8533-C2938B8EF8D2}" srcOrd="2" destOrd="0" parTransId="{A7091B24-47F4-4AED-99FB-75A7BAD96860}" sibTransId="{5C64B54E-36AC-4600-BA8B-0B4A761E1383}"/>
    <dgm:cxn modelId="{81C2DE5A-64C8-45E0-9604-7FA444BCD022}" type="presOf" srcId="{A1CA55BA-4437-41B2-BB66-08E888DAD39A}" destId="{40A9C0D9-970F-4DF1-B46F-FC8B370BA766}" srcOrd="1" destOrd="0" presId="urn:microsoft.com/office/officeart/2005/8/layout/vProcess5"/>
    <dgm:cxn modelId="{190FEC80-4376-4C91-B650-5372D488D067}" srcId="{8FB92E61-4BF4-4B13-BF2D-C6EDA004D1C3}" destId="{A1CA55BA-4437-41B2-BB66-08E888DAD39A}" srcOrd="3" destOrd="0" parTransId="{A8EBCEC8-1FF9-45F2-BDE2-914C14875B90}" sibTransId="{00A92EFB-5C7C-4DA7-956C-928919A9271E}"/>
    <dgm:cxn modelId="{1FE35785-C0B5-41E2-B50C-EE3E70DC5671}" type="presOf" srcId="{51681941-9BD5-4A81-8BE7-3801E8BBE464}" destId="{B2254199-803C-446D-A3D6-A9117256FDFC}" srcOrd="1" destOrd="0" presId="urn:microsoft.com/office/officeart/2005/8/layout/vProcess5"/>
    <dgm:cxn modelId="{0F0A3794-8F3B-43A7-A0E3-8807FCE28067}" type="presOf" srcId="{51681941-9BD5-4A81-8BE7-3801E8BBE464}" destId="{86DC77BE-85C0-48D7-82CB-87C710D14F2E}" srcOrd="0" destOrd="0" presId="urn:microsoft.com/office/officeart/2005/8/layout/vProcess5"/>
    <dgm:cxn modelId="{518A899B-FEEA-47D4-B074-42AA67E59EBC}" type="presOf" srcId="{F79F3C87-BCF0-48FC-8533-C2938B8EF8D2}" destId="{E317C3AB-1CAB-4139-B226-D7E49FCEB7FD}" srcOrd="0" destOrd="0" presId="urn:microsoft.com/office/officeart/2005/8/layout/vProcess5"/>
    <dgm:cxn modelId="{68D593AA-72CE-472E-8C2F-2E9386590BE5}" type="presOf" srcId="{8FB92E61-4BF4-4B13-BF2D-C6EDA004D1C3}" destId="{ED8C0F80-FFC0-4906-9328-476208DB7A52}" srcOrd="0" destOrd="0" presId="urn:microsoft.com/office/officeart/2005/8/layout/vProcess5"/>
    <dgm:cxn modelId="{A576D3AA-9CDF-4B42-9D90-66D08E469B87}" srcId="{8FB92E61-4BF4-4B13-BF2D-C6EDA004D1C3}" destId="{51681941-9BD5-4A81-8BE7-3801E8BBE464}" srcOrd="4" destOrd="0" parTransId="{76A54176-8275-447F-ACE9-DE90EC6B9D69}" sibTransId="{E734791D-E61E-47B7-AD0A-414B8C49F114}"/>
    <dgm:cxn modelId="{0473D5AA-8C8E-41E2-9317-E57BCF92FC87}" type="presOf" srcId="{00A92EFB-5C7C-4DA7-956C-928919A9271E}" destId="{DA1ABE14-C273-436E-B48E-E162A1C6EADD}" srcOrd="0" destOrd="0" presId="urn:microsoft.com/office/officeart/2005/8/layout/vProcess5"/>
    <dgm:cxn modelId="{8D2810B0-7DA0-4745-9119-E93C66EE4CB2}" type="presOf" srcId="{5C64B54E-36AC-4600-BA8B-0B4A761E1383}" destId="{570379AF-3CF4-4A4D-89B9-226C796DCEE6}" srcOrd="0" destOrd="0" presId="urn:microsoft.com/office/officeart/2005/8/layout/vProcess5"/>
    <dgm:cxn modelId="{86189CD1-8F7A-4868-BD78-F95141CCEC9C}" srcId="{8FB92E61-4BF4-4B13-BF2D-C6EDA004D1C3}" destId="{B9338B03-AD03-48C8-87DF-323B2B3FC1DC}" srcOrd="1" destOrd="0" parTransId="{284F6F0C-753C-46E6-9E72-7CE849404CC0}" sibTransId="{0F813F95-81D9-4321-8DEF-C1BC4E836A64}"/>
    <dgm:cxn modelId="{1616E0DA-2124-4E08-A598-B7EA60FE64E3}" type="presOf" srcId="{F79F3C87-BCF0-48FC-8533-C2938B8EF8D2}" destId="{937F3A79-54B5-48AC-B343-21546122CB91}" srcOrd="1" destOrd="0" presId="urn:microsoft.com/office/officeart/2005/8/layout/vProcess5"/>
    <dgm:cxn modelId="{F01703C0-D825-4F80-92C4-923A8A0C7304}" type="presParOf" srcId="{ED8C0F80-FFC0-4906-9328-476208DB7A52}" destId="{81E53965-12E6-4C56-B55C-931C443773E1}" srcOrd="0" destOrd="0" presId="urn:microsoft.com/office/officeart/2005/8/layout/vProcess5"/>
    <dgm:cxn modelId="{C929D9B4-2F1D-4B35-A2AA-5C6D7E07AF4F}" type="presParOf" srcId="{ED8C0F80-FFC0-4906-9328-476208DB7A52}" destId="{DA713144-D0E8-4BD2-AFC5-1AF6B4BDB17F}" srcOrd="1" destOrd="0" presId="urn:microsoft.com/office/officeart/2005/8/layout/vProcess5"/>
    <dgm:cxn modelId="{6DABEE5E-1439-4363-A3C8-D5C7DF1C6D73}" type="presParOf" srcId="{ED8C0F80-FFC0-4906-9328-476208DB7A52}" destId="{AAB68D3C-4EDD-4334-A336-48F7AC684B14}" srcOrd="2" destOrd="0" presId="urn:microsoft.com/office/officeart/2005/8/layout/vProcess5"/>
    <dgm:cxn modelId="{7A834614-583D-4B5C-8519-DC32FB9AC8AE}" type="presParOf" srcId="{ED8C0F80-FFC0-4906-9328-476208DB7A52}" destId="{E317C3AB-1CAB-4139-B226-D7E49FCEB7FD}" srcOrd="3" destOrd="0" presId="urn:microsoft.com/office/officeart/2005/8/layout/vProcess5"/>
    <dgm:cxn modelId="{67BFD501-88C3-44C2-BD0F-C06E8EED22AD}" type="presParOf" srcId="{ED8C0F80-FFC0-4906-9328-476208DB7A52}" destId="{CC0A8AF0-4063-4D2D-B532-06DECCA8050C}" srcOrd="4" destOrd="0" presId="urn:microsoft.com/office/officeart/2005/8/layout/vProcess5"/>
    <dgm:cxn modelId="{CFD05F8F-2E7F-4C34-8F78-F63DA95B5218}" type="presParOf" srcId="{ED8C0F80-FFC0-4906-9328-476208DB7A52}" destId="{86DC77BE-85C0-48D7-82CB-87C710D14F2E}" srcOrd="5" destOrd="0" presId="urn:microsoft.com/office/officeart/2005/8/layout/vProcess5"/>
    <dgm:cxn modelId="{E72FCD2D-42EC-4AA8-AB7C-51693794F787}" type="presParOf" srcId="{ED8C0F80-FFC0-4906-9328-476208DB7A52}" destId="{B6855F83-6AEB-48F9-B10E-C502E472A0A3}" srcOrd="6" destOrd="0" presId="urn:microsoft.com/office/officeart/2005/8/layout/vProcess5"/>
    <dgm:cxn modelId="{E6C47556-7A51-4951-9B7B-92E89AD3ED4A}" type="presParOf" srcId="{ED8C0F80-FFC0-4906-9328-476208DB7A52}" destId="{AAB2D7F2-9199-4D2B-8BB9-D69D24F27E21}" srcOrd="7" destOrd="0" presId="urn:microsoft.com/office/officeart/2005/8/layout/vProcess5"/>
    <dgm:cxn modelId="{493F7050-1C34-41B1-9B30-346B7DE82869}" type="presParOf" srcId="{ED8C0F80-FFC0-4906-9328-476208DB7A52}" destId="{570379AF-3CF4-4A4D-89B9-226C796DCEE6}" srcOrd="8" destOrd="0" presId="urn:microsoft.com/office/officeart/2005/8/layout/vProcess5"/>
    <dgm:cxn modelId="{A0A37233-AD02-4AA5-9241-82A5A7D65ED8}" type="presParOf" srcId="{ED8C0F80-FFC0-4906-9328-476208DB7A52}" destId="{DA1ABE14-C273-436E-B48E-E162A1C6EADD}" srcOrd="9" destOrd="0" presId="urn:microsoft.com/office/officeart/2005/8/layout/vProcess5"/>
    <dgm:cxn modelId="{591875DE-5110-4D77-9B8C-195A545F67D9}" type="presParOf" srcId="{ED8C0F80-FFC0-4906-9328-476208DB7A52}" destId="{A63D8E00-4346-43E3-91FD-6D0DBFB2F67D}" srcOrd="10" destOrd="0" presId="urn:microsoft.com/office/officeart/2005/8/layout/vProcess5"/>
    <dgm:cxn modelId="{4D090D54-0E38-4A40-9C25-E231167C8F61}" type="presParOf" srcId="{ED8C0F80-FFC0-4906-9328-476208DB7A52}" destId="{2131D179-6745-4B6D-B8F0-54BDA7DAEA37}" srcOrd="11" destOrd="0" presId="urn:microsoft.com/office/officeart/2005/8/layout/vProcess5"/>
    <dgm:cxn modelId="{2BCC237C-A463-49AA-9C51-C99CFD97151D}" type="presParOf" srcId="{ED8C0F80-FFC0-4906-9328-476208DB7A52}" destId="{937F3A79-54B5-48AC-B343-21546122CB91}" srcOrd="12" destOrd="0" presId="urn:microsoft.com/office/officeart/2005/8/layout/vProcess5"/>
    <dgm:cxn modelId="{44F6DBC5-9B4C-4636-ACA6-26B3BCF04175}" type="presParOf" srcId="{ED8C0F80-FFC0-4906-9328-476208DB7A52}" destId="{40A9C0D9-970F-4DF1-B46F-FC8B370BA766}" srcOrd="13" destOrd="0" presId="urn:microsoft.com/office/officeart/2005/8/layout/vProcess5"/>
    <dgm:cxn modelId="{787B7EB9-AEB6-4A56-A4FD-2641315F1FF4}" type="presParOf" srcId="{ED8C0F80-FFC0-4906-9328-476208DB7A52}" destId="{B2254199-803C-446D-A3D6-A9117256FDF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92E61-4BF4-4B13-BF2D-C6EDA004D1C3}" type="doc">
      <dgm:prSet loTypeId="urn:microsoft.com/office/officeart/2005/8/layout/vProcess5" loCatId="process" qsTypeId="urn:microsoft.com/office/officeart/2005/8/quickstyle/simple5" qsCatId="simple" csTypeId="urn:microsoft.com/office/officeart/2005/8/colors/accent1_5" csCatId="accent1" phldr="1"/>
      <dgm:spPr/>
      <dgm:t>
        <a:bodyPr/>
        <a:lstStyle/>
        <a:p>
          <a:endParaRPr lang="en-US"/>
        </a:p>
      </dgm:t>
    </dgm:pt>
    <dgm:pt modelId="{2A9FC815-EE09-43AF-98D1-07275DD6ADF6}">
      <dgm:prSet/>
      <dgm:spPr/>
      <dgm:t>
        <a:bodyPr/>
        <a:lstStyle/>
        <a:p>
          <a:r>
            <a:rPr lang="en-US" b="0" dirty="0">
              <a:solidFill>
                <a:schemeClr val="accent4">
                  <a:lumMod val="50000"/>
                </a:schemeClr>
              </a:solidFill>
              <a:latin typeface="Times New Roman" panose="02020603050405020304" pitchFamily="18" charset="0"/>
              <a:cs typeface="Times New Roman" panose="02020603050405020304" pitchFamily="18" charset="0"/>
            </a:rPr>
            <a:t>Development of a MATLAB model for wideband intrinsic optical link (laser, MZM, wideband PD) </a:t>
          </a:r>
          <a:r>
            <a:rPr lang="en-US" b="0" dirty="0" err="1">
              <a:solidFill>
                <a:schemeClr val="accent4">
                  <a:lumMod val="50000"/>
                </a:schemeClr>
              </a:solidFill>
              <a:latin typeface="Times New Roman" panose="02020603050405020304" pitchFamily="18" charset="0"/>
              <a:cs typeface="Times New Roman" panose="02020603050405020304" pitchFamily="18" charset="0"/>
            </a:rPr>
            <a:t>RoF</a:t>
          </a:r>
          <a:r>
            <a:rPr lang="en-US" b="0" dirty="0">
              <a:solidFill>
                <a:schemeClr val="accent4">
                  <a:lumMod val="50000"/>
                </a:schemeClr>
              </a:solidFill>
              <a:latin typeface="Times New Roman" panose="02020603050405020304" pitchFamily="18" charset="0"/>
              <a:cs typeface="Times New Roman" panose="02020603050405020304" pitchFamily="18" charset="0"/>
            </a:rPr>
            <a:t> link</a:t>
          </a:r>
        </a:p>
      </dgm:t>
    </dgm:pt>
    <dgm:pt modelId="{50BDEDE5-4488-4623-AA9E-79F7BD93AFA7}" type="parTrans" cxnId="{14B5E540-C0BA-4B3A-9963-3F04298BAAB9}">
      <dgm:prSet/>
      <dgm:spPr/>
      <dgm:t>
        <a:bodyPr/>
        <a:lstStyle/>
        <a:p>
          <a:endParaRPr lang="en-US"/>
        </a:p>
      </dgm:t>
    </dgm:pt>
    <dgm:pt modelId="{601D9E1F-9143-48DB-938B-8669CEFF4DDD}" type="sibTrans" cxnId="{14B5E540-C0BA-4B3A-9963-3F04298BAAB9}">
      <dgm:prSet/>
      <dgm:spPr/>
      <dgm:t>
        <a:bodyPr/>
        <a:lstStyle/>
        <a:p>
          <a:endParaRPr lang="en-US">
            <a:latin typeface="Times New Roman" panose="02020603050405020304" pitchFamily="18" charset="0"/>
            <a:cs typeface="Times New Roman" panose="02020603050405020304" pitchFamily="18" charset="0"/>
          </a:endParaRPr>
        </a:p>
      </dgm:t>
    </dgm:pt>
    <dgm:pt modelId="{B9338B03-AD03-48C8-87DF-323B2B3FC1DC}">
      <dgm:prSet custT="1"/>
      <dgm:spPr/>
      <dgm:t>
        <a:bodyPr/>
        <a:lstStyle/>
        <a:p>
          <a:r>
            <a:rPr lang="en-US" sz="2000" b="1" dirty="0">
              <a:latin typeface="Times New Roman" panose="02020603050405020304" pitchFamily="18" charset="0"/>
              <a:cs typeface="Times New Roman" panose="02020603050405020304" pitchFamily="18" charset="0"/>
            </a:rPr>
            <a:t>Laboratory measurements at low frequencies (900 MHz) to validate the model.</a:t>
          </a:r>
        </a:p>
      </dgm:t>
    </dgm:pt>
    <dgm:pt modelId="{284F6F0C-753C-46E6-9E72-7CE849404CC0}" type="parTrans" cxnId="{86189CD1-8F7A-4868-BD78-F95141CCEC9C}">
      <dgm:prSet/>
      <dgm:spPr/>
      <dgm:t>
        <a:bodyPr/>
        <a:lstStyle/>
        <a:p>
          <a:endParaRPr lang="en-US"/>
        </a:p>
      </dgm:t>
    </dgm:pt>
    <dgm:pt modelId="{0F813F95-81D9-4321-8DEF-C1BC4E836A64}" type="sibTrans" cxnId="{86189CD1-8F7A-4868-BD78-F95141CCEC9C}">
      <dgm:prSet/>
      <dgm:spPr/>
      <dgm:t>
        <a:bodyPr/>
        <a:lstStyle/>
        <a:p>
          <a:endParaRPr lang="en-US">
            <a:latin typeface="Times New Roman" panose="02020603050405020304" pitchFamily="18" charset="0"/>
            <a:cs typeface="Times New Roman" panose="02020603050405020304" pitchFamily="18" charset="0"/>
          </a:endParaRPr>
        </a:p>
      </dgm:t>
    </dgm:pt>
    <dgm:pt modelId="{A1CA55BA-4437-41B2-BB66-08E888DAD39A}">
      <dgm:prSet/>
      <dgm:spPr/>
      <dgm: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Simulation of intrinsic optical link based on several combination of  commercial components</a:t>
          </a:r>
        </a:p>
      </dgm:t>
    </dgm:pt>
    <dgm:pt modelId="{A8EBCEC8-1FF9-45F2-BDE2-914C14875B90}" type="parTrans" cxnId="{190FEC80-4376-4C91-B650-5372D488D067}">
      <dgm:prSet/>
      <dgm:spPr/>
      <dgm:t>
        <a:bodyPr/>
        <a:lstStyle/>
        <a:p>
          <a:endParaRPr lang="en-US"/>
        </a:p>
      </dgm:t>
    </dgm:pt>
    <dgm:pt modelId="{00A92EFB-5C7C-4DA7-956C-928919A9271E}" type="sibTrans" cxnId="{190FEC80-4376-4C91-B650-5372D488D067}">
      <dgm:prSet/>
      <dgm:spPr/>
      <dgm:t>
        <a:bodyPr/>
        <a:lstStyle/>
        <a:p>
          <a:endParaRPr lang="en-US">
            <a:latin typeface="Times New Roman" panose="02020603050405020304" pitchFamily="18" charset="0"/>
            <a:cs typeface="Times New Roman" panose="02020603050405020304" pitchFamily="18" charset="0"/>
          </a:endParaRPr>
        </a:p>
      </dgm:t>
    </dgm:pt>
    <dgm:pt modelId="{51681941-9BD5-4A81-8BE7-3801E8BBE464}">
      <dgm:prSet/>
      <dgm:spPr/>
      <dgm: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Identified and implemented suitable pre-/post-amplifiers to satisfy full link requirements.</a:t>
          </a:r>
        </a:p>
      </dgm:t>
    </dgm:pt>
    <dgm:pt modelId="{76A54176-8275-447F-ACE9-DE90EC6B9D69}" type="parTrans" cxnId="{A576D3AA-9CDF-4B42-9D90-66D08E469B87}">
      <dgm:prSet/>
      <dgm:spPr/>
      <dgm:t>
        <a:bodyPr/>
        <a:lstStyle/>
        <a:p>
          <a:endParaRPr lang="en-US"/>
        </a:p>
      </dgm:t>
    </dgm:pt>
    <dgm:pt modelId="{E734791D-E61E-47B7-AD0A-414B8C49F114}" type="sibTrans" cxnId="{A576D3AA-9CDF-4B42-9D90-66D08E469B87}">
      <dgm:prSet/>
      <dgm:spPr/>
      <dgm:t>
        <a:bodyPr/>
        <a:lstStyle/>
        <a:p>
          <a:endParaRPr lang="en-US"/>
        </a:p>
      </dgm:t>
    </dgm:pt>
    <dgm:pt modelId="{F79F3C87-BCF0-48FC-8533-C2938B8EF8D2}">
      <dgm:prSet/>
      <dgm:spPr/>
      <dgm: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Market research of commercial components (laser, MZM, wideband PD)</a:t>
          </a:r>
        </a:p>
      </dgm:t>
    </dgm:pt>
    <dgm:pt modelId="{A7091B24-47F4-4AED-99FB-75A7BAD96860}" type="parTrans" cxnId="{188B377A-2752-4445-AE40-2A09EAEB1C91}">
      <dgm:prSet/>
      <dgm:spPr/>
      <dgm:t>
        <a:bodyPr/>
        <a:lstStyle/>
        <a:p>
          <a:endParaRPr lang="en-US"/>
        </a:p>
      </dgm:t>
    </dgm:pt>
    <dgm:pt modelId="{5C64B54E-36AC-4600-BA8B-0B4A761E1383}" type="sibTrans" cxnId="{188B377A-2752-4445-AE40-2A09EAEB1C91}">
      <dgm:prSet/>
      <dgm:spPr/>
      <dgm:t>
        <a:bodyPr/>
        <a:lstStyle/>
        <a:p>
          <a:endParaRPr lang="en-US"/>
        </a:p>
      </dgm:t>
    </dgm:pt>
    <dgm:pt modelId="{ED8C0F80-FFC0-4906-9328-476208DB7A52}" type="pres">
      <dgm:prSet presAssocID="{8FB92E61-4BF4-4B13-BF2D-C6EDA004D1C3}" presName="outerComposite" presStyleCnt="0">
        <dgm:presLayoutVars>
          <dgm:chMax val="5"/>
          <dgm:dir/>
          <dgm:resizeHandles val="exact"/>
        </dgm:presLayoutVars>
      </dgm:prSet>
      <dgm:spPr/>
    </dgm:pt>
    <dgm:pt modelId="{81E53965-12E6-4C56-B55C-931C443773E1}" type="pres">
      <dgm:prSet presAssocID="{8FB92E61-4BF4-4B13-BF2D-C6EDA004D1C3}" presName="dummyMaxCanvas" presStyleCnt="0">
        <dgm:presLayoutVars/>
      </dgm:prSet>
      <dgm:spPr/>
    </dgm:pt>
    <dgm:pt modelId="{DA713144-D0E8-4BD2-AFC5-1AF6B4BDB17F}" type="pres">
      <dgm:prSet presAssocID="{8FB92E61-4BF4-4B13-BF2D-C6EDA004D1C3}" presName="FiveNodes_1" presStyleLbl="node1" presStyleIdx="0" presStyleCnt="5">
        <dgm:presLayoutVars>
          <dgm:bulletEnabled val="1"/>
        </dgm:presLayoutVars>
      </dgm:prSet>
      <dgm:spPr/>
    </dgm:pt>
    <dgm:pt modelId="{AAB68D3C-4EDD-4334-A336-48F7AC684B14}" type="pres">
      <dgm:prSet presAssocID="{8FB92E61-4BF4-4B13-BF2D-C6EDA004D1C3}" presName="FiveNodes_2" presStyleLbl="node1" presStyleIdx="1" presStyleCnt="5">
        <dgm:presLayoutVars>
          <dgm:bulletEnabled val="1"/>
        </dgm:presLayoutVars>
      </dgm:prSet>
      <dgm:spPr/>
    </dgm:pt>
    <dgm:pt modelId="{E317C3AB-1CAB-4139-B226-D7E49FCEB7FD}" type="pres">
      <dgm:prSet presAssocID="{8FB92E61-4BF4-4B13-BF2D-C6EDA004D1C3}" presName="FiveNodes_3" presStyleLbl="node1" presStyleIdx="2" presStyleCnt="5">
        <dgm:presLayoutVars>
          <dgm:bulletEnabled val="1"/>
        </dgm:presLayoutVars>
      </dgm:prSet>
      <dgm:spPr/>
    </dgm:pt>
    <dgm:pt modelId="{CC0A8AF0-4063-4D2D-B532-06DECCA8050C}" type="pres">
      <dgm:prSet presAssocID="{8FB92E61-4BF4-4B13-BF2D-C6EDA004D1C3}" presName="FiveNodes_4" presStyleLbl="node1" presStyleIdx="3" presStyleCnt="5">
        <dgm:presLayoutVars>
          <dgm:bulletEnabled val="1"/>
        </dgm:presLayoutVars>
      </dgm:prSet>
      <dgm:spPr/>
    </dgm:pt>
    <dgm:pt modelId="{86DC77BE-85C0-48D7-82CB-87C710D14F2E}" type="pres">
      <dgm:prSet presAssocID="{8FB92E61-4BF4-4B13-BF2D-C6EDA004D1C3}" presName="FiveNodes_5" presStyleLbl="node1" presStyleIdx="4" presStyleCnt="5">
        <dgm:presLayoutVars>
          <dgm:bulletEnabled val="1"/>
        </dgm:presLayoutVars>
      </dgm:prSet>
      <dgm:spPr/>
    </dgm:pt>
    <dgm:pt modelId="{B6855F83-6AEB-48F9-B10E-C502E472A0A3}" type="pres">
      <dgm:prSet presAssocID="{8FB92E61-4BF4-4B13-BF2D-C6EDA004D1C3}" presName="FiveConn_1-2" presStyleLbl="fgAccFollowNode1" presStyleIdx="0" presStyleCnt="4">
        <dgm:presLayoutVars>
          <dgm:bulletEnabled val="1"/>
        </dgm:presLayoutVars>
      </dgm:prSet>
      <dgm:spPr/>
    </dgm:pt>
    <dgm:pt modelId="{AAB2D7F2-9199-4D2B-8BB9-D69D24F27E21}" type="pres">
      <dgm:prSet presAssocID="{8FB92E61-4BF4-4B13-BF2D-C6EDA004D1C3}" presName="FiveConn_2-3" presStyleLbl="fgAccFollowNode1" presStyleIdx="1" presStyleCnt="4">
        <dgm:presLayoutVars>
          <dgm:bulletEnabled val="1"/>
        </dgm:presLayoutVars>
      </dgm:prSet>
      <dgm:spPr/>
    </dgm:pt>
    <dgm:pt modelId="{570379AF-3CF4-4A4D-89B9-226C796DCEE6}" type="pres">
      <dgm:prSet presAssocID="{8FB92E61-4BF4-4B13-BF2D-C6EDA004D1C3}" presName="FiveConn_3-4" presStyleLbl="fgAccFollowNode1" presStyleIdx="2" presStyleCnt="4">
        <dgm:presLayoutVars>
          <dgm:bulletEnabled val="1"/>
        </dgm:presLayoutVars>
      </dgm:prSet>
      <dgm:spPr/>
    </dgm:pt>
    <dgm:pt modelId="{DA1ABE14-C273-436E-B48E-E162A1C6EADD}" type="pres">
      <dgm:prSet presAssocID="{8FB92E61-4BF4-4B13-BF2D-C6EDA004D1C3}" presName="FiveConn_4-5" presStyleLbl="fgAccFollowNode1" presStyleIdx="3" presStyleCnt="4">
        <dgm:presLayoutVars>
          <dgm:bulletEnabled val="1"/>
        </dgm:presLayoutVars>
      </dgm:prSet>
      <dgm:spPr/>
    </dgm:pt>
    <dgm:pt modelId="{A63D8E00-4346-43E3-91FD-6D0DBFB2F67D}" type="pres">
      <dgm:prSet presAssocID="{8FB92E61-4BF4-4B13-BF2D-C6EDA004D1C3}" presName="FiveNodes_1_text" presStyleLbl="node1" presStyleIdx="4" presStyleCnt="5">
        <dgm:presLayoutVars>
          <dgm:bulletEnabled val="1"/>
        </dgm:presLayoutVars>
      </dgm:prSet>
      <dgm:spPr/>
    </dgm:pt>
    <dgm:pt modelId="{2131D179-6745-4B6D-B8F0-54BDA7DAEA37}" type="pres">
      <dgm:prSet presAssocID="{8FB92E61-4BF4-4B13-BF2D-C6EDA004D1C3}" presName="FiveNodes_2_text" presStyleLbl="node1" presStyleIdx="4" presStyleCnt="5">
        <dgm:presLayoutVars>
          <dgm:bulletEnabled val="1"/>
        </dgm:presLayoutVars>
      </dgm:prSet>
      <dgm:spPr/>
    </dgm:pt>
    <dgm:pt modelId="{937F3A79-54B5-48AC-B343-21546122CB91}" type="pres">
      <dgm:prSet presAssocID="{8FB92E61-4BF4-4B13-BF2D-C6EDA004D1C3}" presName="FiveNodes_3_text" presStyleLbl="node1" presStyleIdx="4" presStyleCnt="5">
        <dgm:presLayoutVars>
          <dgm:bulletEnabled val="1"/>
        </dgm:presLayoutVars>
      </dgm:prSet>
      <dgm:spPr/>
    </dgm:pt>
    <dgm:pt modelId="{40A9C0D9-970F-4DF1-B46F-FC8B370BA766}" type="pres">
      <dgm:prSet presAssocID="{8FB92E61-4BF4-4B13-BF2D-C6EDA004D1C3}" presName="FiveNodes_4_text" presStyleLbl="node1" presStyleIdx="4" presStyleCnt="5">
        <dgm:presLayoutVars>
          <dgm:bulletEnabled val="1"/>
        </dgm:presLayoutVars>
      </dgm:prSet>
      <dgm:spPr/>
    </dgm:pt>
    <dgm:pt modelId="{B2254199-803C-446D-A3D6-A9117256FDFC}" type="pres">
      <dgm:prSet presAssocID="{8FB92E61-4BF4-4B13-BF2D-C6EDA004D1C3}" presName="FiveNodes_5_text" presStyleLbl="node1" presStyleIdx="4" presStyleCnt="5">
        <dgm:presLayoutVars>
          <dgm:bulletEnabled val="1"/>
        </dgm:presLayoutVars>
      </dgm:prSet>
      <dgm:spPr/>
    </dgm:pt>
  </dgm:ptLst>
  <dgm:cxnLst>
    <dgm:cxn modelId="{B75CDD14-E263-45E5-A208-C5E11B837B8F}" type="presOf" srcId="{0F813F95-81D9-4321-8DEF-C1BC4E836A64}" destId="{AAB2D7F2-9199-4D2B-8BB9-D69D24F27E21}" srcOrd="0" destOrd="0" presId="urn:microsoft.com/office/officeart/2005/8/layout/vProcess5"/>
    <dgm:cxn modelId="{2D65BE21-8581-4187-99F3-CD59B2DC55DD}" type="presOf" srcId="{A1CA55BA-4437-41B2-BB66-08E888DAD39A}" destId="{CC0A8AF0-4063-4D2D-B532-06DECCA8050C}" srcOrd="0" destOrd="0" presId="urn:microsoft.com/office/officeart/2005/8/layout/vProcess5"/>
    <dgm:cxn modelId="{2BC9B123-7DFE-40E1-9C75-0256FCCC40C9}" type="presOf" srcId="{2A9FC815-EE09-43AF-98D1-07275DD6ADF6}" destId="{DA713144-D0E8-4BD2-AFC5-1AF6B4BDB17F}" srcOrd="0" destOrd="0" presId="urn:microsoft.com/office/officeart/2005/8/layout/vProcess5"/>
    <dgm:cxn modelId="{F737243D-8443-451F-A8C9-10F24D5AB3DD}" type="presOf" srcId="{B9338B03-AD03-48C8-87DF-323B2B3FC1DC}" destId="{AAB68D3C-4EDD-4334-A336-48F7AC684B14}" srcOrd="0" destOrd="0" presId="urn:microsoft.com/office/officeart/2005/8/layout/vProcess5"/>
    <dgm:cxn modelId="{14B5E540-C0BA-4B3A-9963-3F04298BAAB9}" srcId="{8FB92E61-4BF4-4B13-BF2D-C6EDA004D1C3}" destId="{2A9FC815-EE09-43AF-98D1-07275DD6ADF6}" srcOrd="0" destOrd="0" parTransId="{50BDEDE5-4488-4623-AA9E-79F7BD93AFA7}" sibTransId="{601D9E1F-9143-48DB-938B-8669CEFF4DDD}"/>
    <dgm:cxn modelId="{C5603245-CF47-47D1-A533-816B8418E3D3}" type="presOf" srcId="{B9338B03-AD03-48C8-87DF-323B2B3FC1DC}" destId="{2131D179-6745-4B6D-B8F0-54BDA7DAEA37}" srcOrd="1" destOrd="0" presId="urn:microsoft.com/office/officeart/2005/8/layout/vProcess5"/>
    <dgm:cxn modelId="{3F0F996B-EB51-46B9-9C1A-9643487E3DD4}" type="presOf" srcId="{2A9FC815-EE09-43AF-98D1-07275DD6ADF6}" destId="{A63D8E00-4346-43E3-91FD-6D0DBFB2F67D}" srcOrd="1" destOrd="0" presId="urn:microsoft.com/office/officeart/2005/8/layout/vProcess5"/>
    <dgm:cxn modelId="{B2DA8B79-D85A-46E6-B1EA-BB14A3A3A82C}" type="presOf" srcId="{601D9E1F-9143-48DB-938B-8669CEFF4DDD}" destId="{B6855F83-6AEB-48F9-B10E-C502E472A0A3}" srcOrd="0" destOrd="0" presId="urn:microsoft.com/office/officeart/2005/8/layout/vProcess5"/>
    <dgm:cxn modelId="{188B377A-2752-4445-AE40-2A09EAEB1C91}" srcId="{8FB92E61-4BF4-4B13-BF2D-C6EDA004D1C3}" destId="{F79F3C87-BCF0-48FC-8533-C2938B8EF8D2}" srcOrd="2" destOrd="0" parTransId="{A7091B24-47F4-4AED-99FB-75A7BAD96860}" sibTransId="{5C64B54E-36AC-4600-BA8B-0B4A761E1383}"/>
    <dgm:cxn modelId="{81C2DE5A-64C8-45E0-9604-7FA444BCD022}" type="presOf" srcId="{A1CA55BA-4437-41B2-BB66-08E888DAD39A}" destId="{40A9C0D9-970F-4DF1-B46F-FC8B370BA766}" srcOrd="1" destOrd="0" presId="urn:microsoft.com/office/officeart/2005/8/layout/vProcess5"/>
    <dgm:cxn modelId="{190FEC80-4376-4C91-B650-5372D488D067}" srcId="{8FB92E61-4BF4-4B13-BF2D-C6EDA004D1C3}" destId="{A1CA55BA-4437-41B2-BB66-08E888DAD39A}" srcOrd="3" destOrd="0" parTransId="{A8EBCEC8-1FF9-45F2-BDE2-914C14875B90}" sibTransId="{00A92EFB-5C7C-4DA7-956C-928919A9271E}"/>
    <dgm:cxn modelId="{1FE35785-C0B5-41E2-B50C-EE3E70DC5671}" type="presOf" srcId="{51681941-9BD5-4A81-8BE7-3801E8BBE464}" destId="{B2254199-803C-446D-A3D6-A9117256FDFC}" srcOrd="1" destOrd="0" presId="urn:microsoft.com/office/officeart/2005/8/layout/vProcess5"/>
    <dgm:cxn modelId="{0F0A3794-8F3B-43A7-A0E3-8807FCE28067}" type="presOf" srcId="{51681941-9BD5-4A81-8BE7-3801E8BBE464}" destId="{86DC77BE-85C0-48D7-82CB-87C710D14F2E}" srcOrd="0" destOrd="0" presId="urn:microsoft.com/office/officeart/2005/8/layout/vProcess5"/>
    <dgm:cxn modelId="{518A899B-FEEA-47D4-B074-42AA67E59EBC}" type="presOf" srcId="{F79F3C87-BCF0-48FC-8533-C2938B8EF8D2}" destId="{E317C3AB-1CAB-4139-B226-D7E49FCEB7FD}" srcOrd="0" destOrd="0" presId="urn:microsoft.com/office/officeart/2005/8/layout/vProcess5"/>
    <dgm:cxn modelId="{68D593AA-72CE-472E-8C2F-2E9386590BE5}" type="presOf" srcId="{8FB92E61-4BF4-4B13-BF2D-C6EDA004D1C3}" destId="{ED8C0F80-FFC0-4906-9328-476208DB7A52}" srcOrd="0" destOrd="0" presId="urn:microsoft.com/office/officeart/2005/8/layout/vProcess5"/>
    <dgm:cxn modelId="{A576D3AA-9CDF-4B42-9D90-66D08E469B87}" srcId="{8FB92E61-4BF4-4B13-BF2D-C6EDA004D1C3}" destId="{51681941-9BD5-4A81-8BE7-3801E8BBE464}" srcOrd="4" destOrd="0" parTransId="{76A54176-8275-447F-ACE9-DE90EC6B9D69}" sibTransId="{E734791D-E61E-47B7-AD0A-414B8C49F114}"/>
    <dgm:cxn modelId="{0473D5AA-8C8E-41E2-9317-E57BCF92FC87}" type="presOf" srcId="{00A92EFB-5C7C-4DA7-956C-928919A9271E}" destId="{DA1ABE14-C273-436E-B48E-E162A1C6EADD}" srcOrd="0" destOrd="0" presId="urn:microsoft.com/office/officeart/2005/8/layout/vProcess5"/>
    <dgm:cxn modelId="{8D2810B0-7DA0-4745-9119-E93C66EE4CB2}" type="presOf" srcId="{5C64B54E-36AC-4600-BA8B-0B4A761E1383}" destId="{570379AF-3CF4-4A4D-89B9-226C796DCEE6}" srcOrd="0" destOrd="0" presId="urn:microsoft.com/office/officeart/2005/8/layout/vProcess5"/>
    <dgm:cxn modelId="{86189CD1-8F7A-4868-BD78-F95141CCEC9C}" srcId="{8FB92E61-4BF4-4B13-BF2D-C6EDA004D1C3}" destId="{B9338B03-AD03-48C8-87DF-323B2B3FC1DC}" srcOrd="1" destOrd="0" parTransId="{284F6F0C-753C-46E6-9E72-7CE849404CC0}" sibTransId="{0F813F95-81D9-4321-8DEF-C1BC4E836A64}"/>
    <dgm:cxn modelId="{1616E0DA-2124-4E08-A598-B7EA60FE64E3}" type="presOf" srcId="{F79F3C87-BCF0-48FC-8533-C2938B8EF8D2}" destId="{937F3A79-54B5-48AC-B343-21546122CB91}" srcOrd="1" destOrd="0" presId="urn:microsoft.com/office/officeart/2005/8/layout/vProcess5"/>
    <dgm:cxn modelId="{F01703C0-D825-4F80-92C4-923A8A0C7304}" type="presParOf" srcId="{ED8C0F80-FFC0-4906-9328-476208DB7A52}" destId="{81E53965-12E6-4C56-B55C-931C443773E1}" srcOrd="0" destOrd="0" presId="urn:microsoft.com/office/officeart/2005/8/layout/vProcess5"/>
    <dgm:cxn modelId="{C929D9B4-2F1D-4B35-A2AA-5C6D7E07AF4F}" type="presParOf" srcId="{ED8C0F80-FFC0-4906-9328-476208DB7A52}" destId="{DA713144-D0E8-4BD2-AFC5-1AF6B4BDB17F}" srcOrd="1" destOrd="0" presId="urn:microsoft.com/office/officeart/2005/8/layout/vProcess5"/>
    <dgm:cxn modelId="{6DABEE5E-1439-4363-A3C8-D5C7DF1C6D73}" type="presParOf" srcId="{ED8C0F80-FFC0-4906-9328-476208DB7A52}" destId="{AAB68D3C-4EDD-4334-A336-48F7AC684B14}" srcOrd="2" destOrd="0" presId="urn:microsoft.com/office/officeart/2005/8/layout/vProcess5"/>
    <dgm:cxn modelId="{7A834614-583D-4B5C-8519-DC32FB9AC8AE}" type="presParOf" srcId="{ED8C0F80-FFC0-4906-9328-476208DB7A52}" destId="{E317C3AB-1CAB-4139-B226-D7E49FCEB7FD}" srcOrd="3" destOrd="0" presId="urn:microsoft.com/office/officeart/2005/8/layout/vProcess5"/>
    <dgm:cxn modelId="{67BFD501-88C3-44C2-BD0F-C06E8EED22AD}" type="presParOf" srcId="{ED8C0F80-FFC0-4906-9328-476208DB7A52}" destId="{CC0A8AF0-4063-4D2D-B532-06DECCA8050C}" srcOrd="4" destOrd="0" presId="urn:microsoft.com/office/officeart/2005/8/layout/vProcess5"/>
    <dgm:cxn modelId="{CFD05F8F-2E7F-4C34-8F78-F63DA95B5218}" type="presParOf" srcId="{ED8C0F80-FFC0-4906-9328-476208DB7A52}" destId="{86DC77BE-85C0-48D7-82CB-87C710D14F2E}" srcOrd="5" destOrd="0" presId="urn:microsoft.com/office/officeart/2005/8/layout/vProcess5"/>
    <dgm:cxn modelId="{E72FCD2D-42EC-4AA8-AB7C-51693794F787}" type="presParOf" srcId="{ED8C0F80-FFC0-4906-9328-476208DB7A52}" destId="{B6855F83-6AEB-48F9-B10E-C502E472A0A3}" srcOrd="6" destOrd="0" presId="urn:microsoft.com/office/officeart/2005/8/layout/vProcess5"/>
    <dgm:cxn modelId="{E6C47556-7A51-4951-9B7B-92E89AD3ED4A}" type="presParOf" srcId="{ED8C0F80-FFC0-4906-9328-476208DB7A52}" destId="{AAB2D7F2-9199-4D2B-8BB9-D69D24F27E21}" srcOrd="7" destOrd="0" presId="urn:microsoft.com/office/officeart/2005/8/layout/vProcess5"/>
    <dgm:cxn modelId="{493F7050-1C34-41B1-9B30-346B7DE82869}" type="presParOf" srcId="{ED8C0F80-FFC0-4906-9328-476208DB7A52}" destId="{570379AF-3CF4-4A4D-89B9-226C796DCEE6}" srcOrd="8" destOrd="0" presId="urn:microsoft.com/office/officeart/2005/8/layout/vProcess5"/>
    <dgm:cxn modelId="{A0A37233-AD02-4AA5-9241-82A5A7D65ED8}" type="presParOf" srcId="{ED8C0F80-FFC0-4906-9328-476208DB7A52}" destId="{DA1ABE14-C273-436E-B48E-E162A1C6EADD}" srcOrd="9" destOrd="0" presId="urn:microsoft.com/office/officeart/2005/8/layout/vProcess5"/>
    <dgm:cxn modelId="{591875DE-5110-4D77-9B8C-195A545F67D9}" type="presParOf" srcId="{ED8C0F80-FFC0-4906-9328-476208DB7A52}" destId="{A63D8E00-4346-43E3-91FD-6D0DBFB2F67D}" srcOrd="10" destOrd="0" presId="urn:microsoft.com/office/officeart/2005/8/layout/vProcess5"/>
    <dgm:cxn modelId="{4D090D54-0E38-4A40-9C25-E231167C8F61}" type="presParOf" srcId="{ED8C0F80-FFC0-4906-9328-476208DB7A52}" destId="{2131D179-6745-4B6D-B8F0-54BDA7DAEA37}" srcOrd="11" destOrd="0" presId="urn:microsoft.com/office/officeart/2005/8/layout/vProcess5"/>
    <dgm:cxn modelId="{2BCC237C-A463-49AA-9C51-C99CFD97151D}" type="presParOf" srcId="{ED8C0F80-FFC0-4906-9328-476208DB7A52}" destId="{937F3A79-54B5-48AC-B343-21546122CB91}" srcOrd="12" destOrd="0" presId="urn:microsoft.com/office/officeart/2005/8/layout/vProcess5"/>
    <dgm:cxn modelId="{44F6DBC5-9B4C-4636-ACA6-26B3BCF04175}" type="presParOf" srcId="{ED8C0F80-FFC0-4906-9328-476208DB7A52}" destId="{40A9C0D9-970F-4DF1-B46F-FC8B370BA766}" srcOrd="13" destOrd="0" presId="urn:microsoft.com/office/officeart/2005/8/layout/vProcess5"/>
    <dgm:cxn modelId="{787B7EB9-AEB6-4A56-A4FD-2641315F1FF4}" type="presParOf" srcId="{ED8C0F80-FFC0-4906-9328-476208DB7A52}" destId="{B2254199-803C-446D-A3D6-A9117256FDF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B92E61-4BF4-4B13-BF2D-C6EDA004D1C3}" type="doc">
      <dgm:prSet loTypeId="urn:microsoft.com/office/officeart/2005/8/layout/vProcess5" loCatId="process" qsTypeId="urn:microsoft.com/office/officeart/2005/8/quickstyle/simple5" qsCatId="simple" csTypeId="urn:microsoft.com/office/officeart/2005/8/colors/accent1_5" csCatId="accent1" phldr="1"/>
      <dgm:spPr/>
      <dgm:t>
        <a:bodyPr/>
        <a:lstStyle/>
        <a:p>
          <a:endParaRPr lang="en-US"/>
        </a:p>
      </dgm:t>
    </dgm:pt>
    <dgm:pt modelId="{2A9FC815-EE09-43AF-98D1-07275DD6ADF6}">
      <dgm:prSet/>
      <dgm:spPr/>
      <dgm:t>
        <a:bodyPr/>
        <a:lstStyle/>
        <a:p>
          <a:r>
            <a:rPr lang="en-US" b="0" dirty="0">
              <a:solidFill>
                <a:schemeClr val="accent4">
                  <a:lumMod val="50000"/>
                </a:schemeClr>
              </a:solidFill>
              <a:latin typeface="Times New Roman" panose="02020603050405020304" pitchFamily="18" charset="0"/>
              <a:cs typeface="Times New Roman" panose="02020603050405020304" pitchFamily="18" charset="0"/>
            </a:rPr>
            <a:t>Development of a MATLAB model for wideband intrinsic optical link (laser, MZM, wideband PD) </a:t>
          </a:r>
          <a:r>
            <a:rPr lang="en-US" b="0" dirty="0" err="1">
              <a:solidFill>
                <a:schemeClr val="accent4">
                  <a:lumMod val="50000"/>
                </a:schemeClr>
              </a:solidFill>
              <a:latin typeface="Times New Roman" panose="02020603050405020304" pitchFamily="18" charset="0"/>
              <a:cs typeface="Times New Roman" panose="02020603050405020304" pitchFamily="18" charset="0"/>
            </a:rPr>
            <a:t>RoF</a:t>
          </a:r>
          <a:r>
            <a:rPr lang="en-US" b="0" dirty="0">
              <a:solidFill>
                <a:schemeClr val="accent4">
                  <a:lumMod val="50000"/>
                </a:schemeClr>
              </a:solidFill>
              <a:latin typeface="Times New Roman" panose="02020603050405020304" pitchFamily="18" charset="0"/>
              <a:cs typeface="Times New Roman" panose="02020603050405020304" pitchFamily="18" charset="0"/>
            </a:rPr>
            <a:t> link</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dgm:t>
    </dgm:pt>
    <dgm:pt modelId="{50BDEDE5-4488-4623-AA9E-79F7BD93AFA7}" type="parTrans" cxnId="{14B5E540-C0BA-4B3A-9963-3F04298BAAB9}">
      <dgm:prSet/>
      <dgm:spPr/>
      <dgm:t>
        <a:bodyPr/>
        <a:lstStyle/>
        <a:p>
          <a:endParaRPr lang="en-US"/>
        </a:p>
      </dgm:t>
    </dgm:pt>
    <dgm:pt modelId="{601D9E1F-9143-48DB-938B-8669CEFF4DDD}" type="sibTrans" cxnId="{14B5E540-C0BA-4B3A-9963-3F04298BAAB9}">
      <dgm:prSet/>
      <dgm:spPr/>
      <dgm:t>
        <a:bodyPr/>
        <a:lstStyle/>
        <a:p>
          <a:endParaRPr lang="en-US">
            <a:latin typeface="Times New Roman" panose="02020603050405020304" pitchFamily="18" charset="0"/>
            <a:cs typeface="Times New Roman" panose="02020603050405020304" pitchFamily="18" charset="0"/>
          </a:endParaRPr>
        </a:p>
      </dgm:t>
    </dgm:pt>
    <dgm:pt modelId="{B9338B03-AD03-48C8-87DF-323B2B3FC1DC}">
      <dgm:prSet/>
      <dgm:spPr/>
      <dgm: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Laboratory measurements at low frequencies (900 MHz) to validate the model.</a:t>
          </a:r>
        </a:p>
      </dgm:t>
    </dgm:pt>
    <dgm:pt modelId="{284F6F0C-753C-46E6-9E72-7CE849404CC0}" type="parTrans" cxnId="{86189CD1-8F7A-4868-BD78-F95141CCEC9C}">
      <dgm:prSet/>
      <dgm:spPr/>
      <dgm:t>
        <a:bodyPr/>
        <a:lstStyle/>
        <a:p>
          <a:endParaRPr lang="en-US"/>
        </a:p>
      </dgm:t>
    </dgm:pt>
    <dgm:pt modelId="{0F813F95-81D9-4321-8DEF-C1BC4E836A64}" type="sibTrans" cxnId="{86189CD1-8F7A-4868-BD78-F95141CCEC9C}">
      <dgm:prSet/>
      <dgm:spPr/>
      <dgm:t>
        <a:bodyPr/>
        <a:lstStyle/>
        <a:p>
          <a:endParaRPr lang="en-US">
            <a:latin typeface="Times New Roman" panose="02020603050405020304" pitchFamily="18" charset="0"/>
            <a:cs typeface="Times New Roman" panose="02020603050405020304" pitchFamily="18" charset="0"/>
          </a:endParaRPr>
        </a:p>
      </dgm:t>
    </dgm:pt>
    <dgm:pt modelId="{A1CA55BA-4437-41B2-BB66-08E888DAD39A}">
      <dgm:prSet/>
      <dgm:spPr/>
      <dgm: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Simulation of intrinsic optical link based on several combination of  commercial components</a:t>
          </a:r>
        </a:p>
      </dgm:t>
    </dgm:pt>
    <dgm:pt modelId="{A8EBCEC8-1FF9-45F2-BDE2-914C14875B90}" type="parTrans" cxnId="{190FEC80-4376-4C91-B650-5372D488D067}">
      <dgm:prSet/>
      <dgm:spPr/>
      <dgm:t>
        <a:bodyPr/>
        <a:lstStyle/>
        <a:p>
          <a:endParaRPr lang="en-US"/>
        </a:p>
      </dgm:t>
    </dgm:pt>
    <dgm:pt modelId="{00A92EFB-5C7C-4DA7-956C-928919A9271E}" type="sibTrans" cxnId="{190FEC80-4376-4C91-B650-5372D488D067}">
      <dgm:prSet/>
      <dgm:spPr/>
      <dgm:t>
        <a:bodyPr/>
        <a:lstStyle/>
        <a:p>
          <a:endParaRPr lang="en-US">
            <a:latin typeface="Times New Roman" panose="02020603050405020304" pitchFamily="18" charset="0"/>
            <a:cs typeface="Times New Roman" panose="02020603050405020304" pitchFamily="18" charset="0"/>
          </a:endParaRPr>
        </a:p>
      </dgm:t>
    </dgm:pt>
    <dgm:pt modelId="{51681941-9BD5-4A81-8BE7-3801E8BBE464}">
      <dgm:prSet/>
      <dgm:spPr/>
      <dgm: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Identified and implemented suitable pre-/post-amplifiers to satisfy full link requirements</a:t>
          </a:r>
        </a:p>
      </dgm:t>
    </dgm:pt>
    <dgm:pt modelId="{76A54176-8275-447F-ACE9-DE90EC6B9D69}" type="parTrans" cxnId="{A576D3AA-9CDF-4B42-9D90-66D08E469B87}">
      <dgm:prSet/>
      <dgm:spPr/>
      <dgm:t>
        <a:bodyPr/>
        <a:lstStyle/>
        <a:p>
          <a:endParaRPr lang="en-US"/>
        </a:p>
      </dgm:t>
    </dgm:pt>
    <dgm:pt modelId="{E734791D-E61E-47B7-AD0A-414B8C49F114}" type="sibTrans" cxnId="{A576D3AA-9CDF-4B42-9D90-66D08E469B87}">
      <dgm:prSet/>
      <dgm:spPr/>
      <dgm:t>
        <a:bodyPr/>
        <a:lstStyle/>
        <a:p>
          <a:endParaRPr lang="en-US"/>
        </a:p>
      </dgm:t>
    </dgm:pt>
    <dgm:pt modelId="{F79F3C87-BCF0-48FC-8533-C2938B8EF8D2}">
      <dgm:prSet/>
      <dgm:spPr/>
      <dgm:t>
        <a:bodyPr/>
        <a:lstStyle/>
        <a:p>
          <a:r>
            <a:rPr lang="en-US" b="1" dirty="0">
              <a:latin typeface="Times New Roman" panose="02020603050405020304" pitchFamily="18" charset="0"/>
              <a:cs typeface="Times New Roman" panose="02020603050405020304" pitchFamily="18" charset="0"/>
            </a:rPr>
            <a:t>Market research of commercial components of intrinsic link (Laser, MZM, wideband PD</a:t>
          </a:r>
          <a:r>
            <a:rPr lang="en-US" dirty="0">
              <a:latin typeface="Times New Roman" panose="02020603050405020304" pitchFamily="18" charset="0"/>
              <a:cs typeface="Times New Roman" panose="02020603050405020304" pitchFamily="18" charset="0"/>
            </a:rPr>
            <a:t>)</a:t>
          </a:r>
        </a:p>
      </dgm:t>
    </dgm:pt>
    <dgm:pt modelId="{A7091B24-47F4-4AED-99FB-75A7BAD96860}" type="parTrans" cxnId="{188B377A-2752-4445-AE40-2A09EAEB1C91}">
      <dgm:prSet/>
      <dgm:spPr/>
      <dgm:t>
        <a:bodyPr/>
        <a:lstStyle/>
        <a:p>
          <a:endParaRPr lang="en-US"/>
        </a:p>
      </dgm:t>
    </dgm:pt>
    <dgm:pt modelId="{5C64B54E-36AC-4600-BA8B-0B4A761E1383}" type="sibTrans" cxnId="{188B377A-2752-4445-AE40-2A09EAEB1C91}">
      <dgm:prSet/>
      <dgm:spPr/>
      <dgm:t>
        <a:bodyPr/>
        <a:lstStyle/>
        <a:p>
          <a:endParaRPr lang="en-US"/>
        </a:p>
      </dgm:t>
    </dgm:pt>
    <dgm:pt modelId="{ED8C0F80-FFC0-4906-9328-476208DB7A52}" type="pres">
      <dgm:prSet presAssocID="{8FB92E61-4BF4-4B13-BF2D-C6EDA004D1C3}" presName="outerComposite" presStyleCnt="0">
        <dgm:presLayoutVars>
          <dgm:chMax val="5"/>
          <dgm:dir/>
          <dgm:resizeHandles val="exact"/>
        </dgm:presLayoutVars>
      </dgm:prSet>
      <dgm:spPr/>
    </dgm:pt>
    <dgm:pt modelId="{81E53965-12E6-4C56-B55C-931C443773E1}" type="pres">
      <dgm:prSet presAssocID="{8FB92E61-4BF4-4B13-BF2D-C6EDA004D1C3}" presName="dummyMaxCanvas" presStyleCnt="0">
        <dgm:presLayoutVars/>
      </dgm:prSet>
      <dgm:spPr/>
    </dgm:pt>
    <dgm:pt modelId="{DA713144-D0E8-4BD2-AFC5-1AF6B4BDB17F}" type="pres">
      <dgm:prSet presAssocID="{8FB92E61-4BF4-4B13-BF2D-C6EDA004D1C3}" presName="FiveNodes_1" presStyleLbl="node1" presStyleIdx="0" presStyleCnt="5">
        <dgm:presLayoutVars>
          <dgm:bulletEnabled val="1"/>
        </dgm:presLayoutVars>
      </dgm:prSet>
      <dgm:spPr/>
    </dgm:pt>
    <dgm:pt modelId="{AAB68D3C-4EDD-4334-A336-48F7AC684B14}" type="pres">
      <dgm:prSet presAssocID="{8FB92E61-4BF4-4B13-BF2D-C6EDA004D1C3}" presName="FiveNodes_2" presStyleLbl="node1" presStyleIdx="1" presStyleCnt="5">
        <dgm:presLayoutVars>
          <dgm:bulletEnabled val="1"/>
        </dgm:presLayoutVars>
      </dgm:prSet>
      <dgm:spPr/>
    </dgm:pt>
    <dgm:pt modelId="{E317C3AB-1CAB-4139-B226-D7E49FCEB7FD}" type="pres">
      <dgm:prSet presAssocID="{8FB92E61-4BF4-4B13-BF2D-C6EDA004D1C3}" presName="FiveNodes_3" presStyleLbl="node1" presStyleIdx="2" presStyleCnt="5">
        <dgm:presLayoutVars>
          <dgm:bulletEnabled val="1"/>
        </dgm:presLayoutVars>
      </dgm:prSet>
      <dgm:spPr/>
    </dgm:pt>
    <dgm:pt modelId="{CC0A8AF0-4063-4D2D-B532-06DECCA8050C}" type="pres">
      <dgm:prSet presAssocID="{8FB92E61-4BF4-4B13-BF2D-C6EDA004D1C3}" presName="FiveNodes_4" presStyleLbl="node1" presStyleIdx="3" presStyleCnt="5">
        <dgm:presLayoutVars>
          <dgm:bulletEnabled val="1"/>
        </dgm:presLayoutVars>
      </dgm:prSet>
      <dgm:spPr/>
    </dgm:pt>
    <dgm:pt modelId="{86DC77BE-85C0-48D7-82CB-87C710D14F2E}" type="pres">
      <dgm:prSet presAssocID="{8FB92E61-4BF4-4B13-BF2D-C6EDA004D1C3}" presName="FiveNodes_5" presStyleLbl="node1" presStyleIdx="4" presStyleCnt="5">
        <dgm:presLayoutVars>
          <dgm:bulletEnabled val="1"/>
        </dgm:presLayoutVars>
      </dgm:prSet>
      <dgm:spPr/>
    </dgm:pt>
    <dgm:pt modelId="{B6855F83-6AEB-48F9-B10E-C502E472A0A3}" type="pres">
      <dgm:prSet presAssocID="{8FB92E61-4BF4-4B13-BF2D-C6EDA004D1C3}" presName="FiveConn_1-2" presStyleLbl="fgAccFollowNode1" presStyleIdx="0" presStyleCnt="4">
        <dgm:presLayoutVars>
          <dgm:bulletEnabled val="1"/>
        </dgm:presLayoutVars>
      </dgm:prSet>
      <dgm:spPr/>
    </dgm:pt>
    <dgm:pt modelId="{AAB2D7F2-9199-4D2B-8BB9-D69D24F27E21}" type="pres">
      <dgm:prSet presAssocID="{8FB92E61-4BF4-4B13-BF2D-C6EDA004D1C3}" presName="FiveConn_2-3" presStyleLbl="fgAccFollowNode1" presStyleIdx="1" presStyleCnt="4">
        <dgm:presLayoutVars>
          <dgm:bulletEnabled val="1"/>
        </dgm:presLayoutVars>
      </dgm:prSet>
      <dgm:spPr/>
    </dgm:pt>
    <dgm:pt modelId="{570379AF-3CF4-4A4D-89B9-226C796DCEE6}" type="pres">
      <dgm:prSet presAssocID="{8FB92E61-4BF4-4B13-BF2D-C6EDA004D1C3}" presName="FiveConn_3-4" presStyleLbl="fgAccFollowNode1" presStyleIdx="2" presStyleCnt="4">
        <dgm:presLayoutVars>
          <dgm:bulletEnabled val="1"/>
        </dgm:presLayoutVars>
      </dgm:prSet>
      <dgm:spPr/>
    </dgm:pt>
    <dgm:pt modelId="{DA1ABE14-C273-436E-B48E-E162A1C6EADD}" type="pres">
      <dgm:prSet presAssocID="{8FB92E61-4BF4-4B13-BF2D-C6EDA004D1C3}" presName="FiveConn_4-5" presStyleLbl="fgAccFollowNode1" presStyleIdx="3" presStyleCnt="4">
        <dgm:presLayoutVars>
          <dgm:bulletEnabled val="1"/>
        </dgm:presLayoutVars>
      </dgm:prSet>
      <dgm:spPr/>
    </dgm:pt>
    <dgm:pt modelId="{A63D8E00-4346-43E3-91FD-6D0DBFB2F67D}" type="pres">
      <dgm:prSet presAssocID="{8FB92E61-4BF4-4B13-BF2D-C6EDA004D1C3}" presName="FiveNodes_1_text" presStyleLbl="node1" presStyleIdx="4" presStyleCnt="5">
        <dgm:presLayoutVars>
          <dgm:bulletEnabled val="1"/>
        </dgm:presLayoutVars>
      </dgm:prSet>
      <dgm:spPr/>
    </dgm:pt>
    <dgm:pt modelId="{2131D179-6745-4B6D-B8F0-54BDA7DAEA37}" type="pres">
      <dgm:prSet presAssocID="{8FB92E61-4BF4-4B13-BF2D-C6EDA004D1C3}" presName="FiveNodes_2_text" presStyleLbl="node1" presStyleIdx="4" presStyleCnt="5">
        <dgm:presLayoutVars>
          <dgm:bulletEnabled val="1"/>
        </dgm:presLayoutVars>
      </dgm:prSet>
      <dgm:spPr/>
    </dgm:pt>
    <dgm:pt modelId="{937F3A79-54B5-48AC-B343-21546122CB91}" type="pres">
      <dgm:prSet presAssocID="{8FB92E61-4BF4-4B13-BF2D-C6EDA004D1C3}" presName="FiveNodes_3_text" presStyleLbl="node1" presStyleIdx="4" presStyleCnt="5">
        <dgm:presLayoutVars>
          <dgm:bulletEnabled val="1"/>
        </dgm:presLayoutVars>
      </dgm:prSet>
      <dgm:spPr/>
    </dgm:pt>
    <dgm:pt modelId="{40A9C0D9-970F-4DF1-B46F-FC8B370BA766}" type="pres">
      <dgm:prSet presAssocID="{8FB92E61-4BF4-4B13-BF2D-C6EDA004D1C3}" presName="FiveNodes_4_text" presStyleLbl="node1" presStyleIdx="4" presStyleCnt="5">
        <dgm:presLayoutVars>
          <dgm:bulletEnabled val="1"/>
        </dgm:presLayoutVars>
      </dgm:prSet>
      <dgm:spPr/>
    </dgm:pt>
    <dgm:pt modelId="{B2254199-803C-446D-A3D6-A9117256FDFC}" type="pres">
      <dgm:prSet presAssocID="{8FB92E61-4BF4-4B13-BF2D-C6EDA004D1C3}" presName="FiveNodes_5_text" presStyleLbl="node1" presStyleIdx="4" presStyleCnt="5">
        <dgm:presLayoutVars>
          <dgm:bulletEnabled val="1"/>
        </dgm:presLayoutVars>
      </dgm:prSet>
      <dgm:spPr/>
    </dgm:pt>
  </dgm:ptLst>
  <dgm:cxnLst>
    <dgm:cxn modelId="{B75CDD14-E263-45E5-A208-C5E11B837B8F}" type="presOf" srcId="{0F813F95-81D9-4321-8DEF-C1BC4E836A64}" destId="{AAB2D7F2-9199-4D2B-8BB9-D69D24F27E21}" srcOrd="0" destOrd="0" presId="urn:microsoft.com/office/officeart/2005/8/layout/vProcess5"/>
    <dgm:cxn modelId="{2D65BE21-8581-4187-99F3-CD59B2DC55DD}" type="presOf" srcId="{A1CA55BA-4437-41B2-BB66-08E888DAD39A}" destId="{CC0A8AF0-4063-4D2D-B532-06DECCA8050C}" srcOrd="0" destOrd="0" presId="urn:microsoft.com/office/officeart/2005/8/layout/vProcess5"/>
    <dgm:cxn modelId="{2BC9B123-7DFE-40E1-9C75-0256FCCC40C9}" type="presOf" srcId="{2A9FC815-EE09-43AF-98D1-07275DD6ADF6}" destId="{DA713144-D0E8-4BD2-AFC5-1AF6B4BDB17F}" srcOrd="0" destOrd="0" presId="urn:microsoft.com/office/officeart/2005/8/layout/vProcess5"/>
    <dgm:cxn modelId="{F737243D-8443-451F-A8C9-10F24D5AB3DD}" type="presOf" srcId="{B9338B03-AD03-48C8-87DF-323B2B3FC1DC}" destId="{AAB68D3C-4EDD-4334-A336-48F7AC684B14}" srcOrd="0" destOrd="0" presId="urn:microsoft.com/office/officeart/2005/8/layout/vProcess5"/>
    <dgm:cxn modelId="{14B5E540-C0BA-4B3A-9963-3F04298BAAB9}" srcId="{8FB92E61-4BF4-4B13-BF2D-C6EDA004D1C3}" destId="{2A9FC815-EE09-43AF-98D1-07275DD6ADF6}" srcOrd="0" destOrd="0" parTransId="{50BDEDE5-4488-4623-AA9E-79F7BD93AFA7}" sibTransId="{601D9E1F-9143-48DB-938B-8669CEFF4DDD}"/>
    <dgm:cxn modelId="{C5603245-CF47-47D1-A533-816B8418E3D3}" type="presOf" srcId="{B9338B03-AD03-48C8-87DF-323B2B3FC1DC}" destId="{2131D179-6745-4B6D-B8F0-54BDA7DAEA37}" srcOrd="1" destOrd="0" presId="urn:microsoft.com/office/officeart/2005/8/layout/vProcess5"/>
    <dgm:cxn modelId="{3F0F996B-EB51-46B9-9C1A-9643487E3DD4}" type="presOf" srcId="{2A9FC815-EE09-43AF-98D1-07275DD6ADF6}" destId="{A63D8E00-4346-43E3-91FD-6D0DBFB2F67D}" srcOrd="1" destOrd="0" presId="urn:microsoft.com/office/officeart/2005/8/layout/vProcess5"/>
    <dgm:cxn modelId="{B2DA8B79-D85A-46E6-B1EA-BB14A3A3A82C}" type="presOf" srcId="{601D9E1F-9143-48DB-938B-8669CEFF4DDD}" destId="{B6855F83-6AEB-48F9-B10E-C502E472A0A3}" srcOrd="0" destOrd="0" presId="urn:microsoft.com/office/officeart/2005/8/layout/vProcess5"/>
    <dgm:cxn modelId="{188B377A-2752-4445-AE40-2A09EAEB1C91}" srcId="{8FB92E61-4BF4-4B13-BF2D-C6EDA004D1C3}" destId="{F79F3C87-BCF0-48FC-8533-C2938B8EF8D2}" srcOrd="2" destOrd="0" parTransId="{A7091B24-47F4-4AED-99FB-75A7BAD96860}" sibTransId="{5C64B54E-36AC-4600-BA8B-0B4A761E1383}"/>
    <dgm:cxn modelId="{81C2DE5A-64C8-45E0-9604-7FA444BCD022}" type="presOf" srcId="{A1CA55BA-4437-41B2-BB66-08E888DAD39A}" destId="{40A9C0D9-970F-4DF1-B46F-FC8B370BA766}" srcOrd="1" destOrd="0" presId="urn:microsoft.com/office/officeart/2005/8/layout/vProcess5"/>
    <dgm:cxn modelId="{190FEC80-4376-4C91-B650-5372D488D067}" srcId="{8FB92E61-4BF4-4B13-BF2D-C6EDA004D1C3}" destId="{A1CA55BA-4437-41B2-BB66-08E888DAD39A}" srcOrd="3" destOrd="0" parTransId="{A8EBCEC8-1FF9-45F2-BDE2-914C14875B90}" sibTransId="{00A92EFB-5C7C-4DA7-956C-928919A9271E}"/>
    <dgm:cxn modelId="{1FE35785-C0B5-41E2-B50C-EE3E70DC5671}" type="presOf" srcId="{51681941-9BD5-4A81-8BE7-3801E8BBE464}" destId="{B2254199-803C-446D-A3D6-A9117256FDFC}" srcOrd="1" destOrd="0" presId="urn:microsoft.com/office/officeart/2005/8/layout/vProcess5"/>
    <dgm:cxn modelId="{0F0A3794-8F3B-43A7-A0E3-8807FCE28067}" type="presOf" srcId="{51681941-9BD5-4A81-8BE7-3801E8BBE464}" destId="{86DC77BE-85C0-48D7-82CB-87C710D14F2E}" srcOrd="0" destOrd="0" presId="urn:microsoft.com/office/officeart/2005/8/layout/vProcess5"/>
    <dgm:cxn modelId="{518A899B-FEEA-47D4-B074-42AA67E59EBC}" type="presOf" srcId="{F79F3C87-BCF0-48FC-8533-C2938B8EF8D2}" destId="{E317C3AB-1CAB-4139-B226-D7E49FCEB7FD}" srcOrd="0" destOrd="0" presId="urn:microsoft.com/office/officeart/2005/8/layout/vProcess5"/>
    <dgm:cxn modelId="{68D593AA-72CE-472E-8C2F-2E9386590BE5}" type="presOf" srcId="{8FB92E61-4BF4-4B13-BF2D-C6EDA004D1C3}" destId="{ED8C0F80-FFC0-4906-9328-476208DB7A52}" srcOrd="0" destOrd="0" presId="urn:microsoft.com/office/officeart/2005/8/layout/vProcess5"/>
    <dgm:cxn modelId="{A576D3AA-9CDF-4B42-9D90-66D08E469B87}" srcId="{8FB92E61-4BF4-4B13-BF2D-C6EDA004D1C3}" destId="{51681941-9BD5-4A81-8BE7-3801E8BBE464}" srcOrd="4" destOrd="0" parTransId="{76A54176-8275-447F-ACE9-DE90EC6B9D69}" sibTransId="{E734791D-E61E-47B7-AD0A-414B8C49F114}"/>
    <dgm:cxn modelId="{0473D5AA-8C8E-41E2-9317-E57BCF92FC87}" type="presOf" srcId="{00A92EFB-5C7C-4DA7-956C-928919A9271E}" destId="{DA1ABE14-C273-436E-B48E-E162A1C6EADD}" srcOrd="0" destOrd="0" presId="urn:microsoft.com/office/officeart/2005/8/layout/vProcess5"/>
    <dgm:cxn modelId="{8D2810B0-7DA0-4745-9119-E93C66EE4CB2}" type="presOf" srcId="{5C64B54E-36AC-4600-BA8B-0B4A761E1383}" destId="{570379AF-3CF4-4A4D-89B9-226C796DCEE6}" srcOrd="0" destOrd="0" presId="urn:microsoft.com/office/officeart/2005/8/layout/vProcess5"/>
    <dgm:cxn modelId="{86189CD1-8F7A-4868-BD78-F95141CCEC9C}" srcId="{8FB92E61-4BF4-4B13-BF2D-C6EDA004D1C3}" destId="{B9338B03-AD03-48C8-87DF-323B2B3FC1DC}" srcOrd="1" destOrd="0" parTransId="{284F6F0C-753C-46E6-9E72-7CE849404CC0}" sibTransId="{0F813F95-81D9-4321-8DEF-C1BC4E836A64}"/>
    <dgm:cxn modelId="{1616E0DA-2124-4E08-A598-B7EA60FE64E3}" type="presOf" srcId="{F79F3C87-BCF0-48FC-8533-C2938B8EF8D2}" destId="{937F3A79-54B5-48AC-B343-21546122CB91}" srcOrd="1" destOrd="0" presId="urn:microsoft.com/office/officeart/2005/8/layout/vProcess5"/>
    <dgm:cxn modelId="{F01703C0-D825-4F80-92C4-923A8A0C7304}" type="presParOf" srcId="{ED8C0F80-FFC0-4906-9328-476208DB7A52}" destId="{81E53965-12E6-4C56-B55C-931C443773E1}" srcOrd="0" destOrd="0" presId="urn:microsoft.com/office/officeart/2005/8/layout/vProcess5"/>
    <dgm:cxn modelId="{C929D9B4-2F1D-4B35-A2AA-5C6D7E07AF4F}" type="presParOf" srcId="{ED8C0F80-FFC0-4906-9328-476208DB7A52}" destId="{DA713144-D0E8-4BD2-AFC5-1AF6B4BDB17F}" srcOrd="1" destOrd="0" presId="urn:microsoft.com/office/officeart/2005/8/layout/vProcess5"/>
    <dgm:cxn modelId="{6DABEE5E-1439-4363-A3C8-D5C7DF1C6D73}" type="presParOf" srcId="{ED8C0F80-FFC0-4906-9328-476208DB7A52}" destId="{AAB68D3C-4EDD-4334-A336-48F7AC684B14}" srcOrd="2" destOrd="0" presId="urn:microsoft.com/office/officeart/2005/8/layout/vProcess5"/>
    <dgm:cxn modelId="{7A834614-583D-4B5C-8519-DC32FB9AC8AE}" type="presParOf" srcId="{ED8C0F80-FFC0-4906-9328-476208DB7A52}" destId="{E317C3AB-1CAB-4139-B226-D7E49FCEB7FD}" srcOrd="3" destOrd="0" presId="urn:microsoft.com/office/officeart/2005/8/layout/vProcess5"/>
    <dgm:cxn modelId="{67BFD501-88C3-44C2-BD0F-C06E8EED22AD}" type="presParOf" srcId="{ED8C0F80-FFC0-4906-9328-476208DB7A52}" destId="{CC0A8AF0-4063-4D2D-B532-06DECCA8050C}" srcOrd="4" destOrd="0" presId="urn:microsoft.com/office/officeart/2005/8/layout/vProcess5"/>
    <dgm:cxn modelId="{CFD05F8F-2E7F-4C34-8F78-F63DA95B5218}" type="presParOf" srcId="{ED8C0F80-FFC0-4906-9328-476208DB7A52}" destId="{86DC77BE-85C0-48D7-82CB-87C710D14F2E}" srcOrd="5" destOrd="0" presId="urn:microsoft.com/office/officeart/2005/8/layout/vProcess5"/>
    <dgm:cxn modelId="{E72FCD2D-42EC-4AA8-AB7C-51693794F787}" type="presParOf" srcId="{ED8C0F80-FFC0-4906-9328-476208DB7A52}" destId="{B6855F83-6AEB-48F9-B10E-C502E472A0A3}" srcOrd="6" destOrd="0" presId="urn:microsoft.com/office/officeart/2005/8/layout/vProcess5"/>
    <dgm:cxn modelId="{E6C47556-7A51-4951-9B7B-92E89AD3ED4A}" type="presParOf" srcId="{ED8C0F80-FFC0-4906-9328-476208DB7A52}" destId="{AAB2D7F2-9199-4D2B-8BB9-D69D24F27E21}" srcOrd="7" destOrd="0" presId="urn:microsoft.com/office/officeart/2005/8/layout/vProcess5"/>
    <dgm:cxn modelId="{493F7050-1C34-41B1-9B30-346B7DE82869}" type="presParOf" srcId="{ED8C0F80-FFC0-4906-9328-476208DB7A52}" destId="{570379AF-3CF4-4A4D-89B9-226C796DCEE6}" srcOrd="8" destOrd="0" presId="urn:microsoft.com/office/officeart/2005/8/layout/vProcess5"/>
    <dgm:cxn modelId="{A0A37233-AD02-4AA5-9241-82A5A7D65ED8}" type="presParOf" srcId="{ED8C0F80-FFC0-4906-9328-476208DB7A52}" destId="{DA1ABE14-C273-436E-B48E-E162A1C6EADD}" srcOrd="9" destOrd="0" presId="urn:microsoft.com/office/officeart/2005/8/layout/vProcess5"/>
    <dgm:cxn modelId="{591875DE-5110-4D77-9B8C-195A545F67D9}" type="presParOf" srcId="{ED8C0F80-FFC0-4906-9328-476208DB7A52}" destId="{A63D8E00-4346-43E3-91FD-6D0DBFB2F67D}" srcOrd="10" destOrd="0" presId="urn:microsoft.com/office/officeart/2005/8/layout/vProcess5"/>
    <dgm:cxn modelId="{4D090D54-0E38-4A40-9C25-E231167C8F61}" type="presParOf" srcId="{ED8C0F80-FFC0-4906-9328-476208DB7A52}" destId="{2131D179-6745-4B6D-B8F0-54BDA7DAEA37}" srcOrd="11" destOrd="0" presId="urn:microsoft.com/office/officeart/2005/8/layout/vProcess5"/>
    <dgm:cxn modelId="{2BCC237C-A463-49AA-9C51-C99CFD97151D}" type="presParOf" srcId="{ED8C0F80-FFC0-4906-9328-476208DB7A52}" destId="{937F3A79-54B5-48AC-B343-21546122CB91}" srcOrd="12" destOrd="0" presId="urn:microsoft.com/office/officeart/2005/8/layout/vProcess5"/>
    <dgm:cxn modelId="{44F6DBC5-9B4C-4636-ACA6-26B3BCF04175}" type="presParOf" srcId="{ED8C0F80-FFC0-4906-9328-476208DB7A52}" destId="{40A9C0D9-970F-4DF1-B46F-FC8B370BA766}" srcOrd="13" destOrd="0" presId="urn:microsoft.com/office/officeart/2005/8/layout/vProcess5"/>
    <dgm:cxn modelId="{787B7EB9-AEB6-4A56-A4FD-2641315F1FF4}" type="presParOf" srcId="{ED8C0F80-FFC0-4906-9328-476208DB7A52}" destId="{B2254199-803C-446D-A3D6-A9117256FDF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B92E61-4BF4-4B13-BF2D-C6EDA004D1C3}" type="doc">
      <dgm:prSet loTypeId="urn:microsoft.com/office/officeart/2005/8/layout/vProcess5" loCatId="process" qsTypeId="urn:microsoft.com/office/officeart/2005/8/quickstyle/simple5" qsCatId="simple" csTypeId="urn:microsoft.com/office/officeart/2005/8/colors/accent1_5" csCatId="accent1" phldr="1"/>
      <dgm:spPr/>
      <dgm:t>
        <a:bodyPr/>
        <a:lstStyle/>
        <a:p>
          <a:endParaRPr lang="en-US"/>
        </a:p>
      </dgm:t>
    </dgm:pt>
    <dgm:pt modelId="{2A9FC815-EE09-43AF-98D1-07275DD6ADF6}">
      <dgm:prSet/>
      <dgm:spPr/>
      <dgm:t>
        <a:bodyPr/>
        <a:lstStyle/>
        <a:p>
          <a:r>
            <a:rPr lang="en-US" b="0" dirty="0">
              <a:solidFill>
                <a:schemeClr val="accent4">
                  <a:lumMod val="50000"/>
                </a:schemeClr>
              </a:solidFill>
              <a:latin typeface="Times New Roman" panose="02020603050405020304" pitchFamily="18" charset="0"/>
              <a:cs typeface="Times New Roman" panose="02020603050405020304" pitchFamily="18" charset="0"/>
            </a:rPr>
            <a:t>Development of a MATLAB model for wideband intrinsic optical link (laser, MZM, wideband PD) </a:t>
          </a:r>
          <a:r>
            <a:rPr lang="en-US" b="0" dirty="0" err="1">
              <a:solidFill>
                <a:schemeClr val="accent4">
                  <a:lumMod val="50000"/>
                </a:schemeClr>
              </a:solidFill>
              <a:latin typeface="Times New Roman" panose="02020603050405020304" pitchFamily="18" charset="0"/>
              <a:cs typeface="Times New Roman" panose="02020603050405020304" pitchFamily="18" charset="0"/>
            </a:rPr>
            <a:t>RoF</a:t>
          </a:r>
          <a:r>
            <a:rPr lang="en-US" b="0" dirty="0">
              <a:solidFill>
                <a:schemeClr val="accent4">
                  <a:lumMod val="50000"/>
                </a:schemeClr>
              </a:solidFill>
              <a:latin typeface="Times New Roman" panose="02020603050405020304" pitchFamily="18" charset="0"/>
              <a:cs typeface="Times New Roman" panose="02020603050405020304" pitchFamily="18" charset="0"/>
            </a:rPr>
            <a:t> link</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dgm:t>
    </dgm:pt>
    <dgm:pt modelId="{50BDEDE5-4488-4623-AA9E-79F7BD93AFA7}" type="parTrans" cxnId="{14B5E540-C0BA-4B3A-9963-3F04298BAAB9}">
      <dgm:prSet/>
      <dgm:spPr/>
      <dgm:t>
        <a:bodyPr/>
        <a:lstStyle/>
        <a:p>
          <a:endParaRPr lang="en-US"/>
        </a:p>
      </dgm:t>
    </dgm:pt>
    <dgm:pt modelId="{601D9E1F-9143-48DB-938B-8669CEFF4DDD}" type="sibTrans" cxnId="{14B5E540-C0BA-4B3A-9963-3F04298BAAB9}">
      <dgm:prSet/>
      <dgm:spPr/>
      <dgm:t>
        <a:bodyPr/>
        <a:lstStyle/>
        <a:p>
          <a:endParaRPr lang="en-US">
            <a:latin typeface="Times New Roman" panose="02020603050405020304" pitchFamily="18" charset="0"/>
            <a:cs typeface="Times New Roman" panose="02020603050405020304" pitchFamily="18" charset="0"/>
          </a:endParaRPr>
        </a:p>
      </dgm:t>
    </dgm:pt>
    <dgm:pt modelId="{B9338B03-AD03-48C8-87DF-323B2B3FC1DC}">
      <dgm:prSet/>
      <dgm:spPr/>
      <dgm: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Laboratory measurements at low frequencies (900 MHz) to validate the model.</a:t>
          </a:r>
        </a:p>
      </dgm:t>
    </dgm:pt>
    <dgm:pt modelId="{284F6F0C-753C-46E6-9E72-7CE849404CC0}" type="parTrans" cxnId="{86189CD1-8F7A-4868-BD78-F95141CCEC9C}">
      <dgm:prSet/>
      <dgm:spPr/>
      <dgm:t>
        <a:bodyPr/>
        <a:lstStyle/>
        <a:p>
          <a:endParaRPr lang="en-US"/>
        </a:p>
      </dgm:t>
    </dgm:pt>
    <dgm:pt modelId="{0F813F95-81D9-4321-8DEF-C1BC4E836A64}" type="sibTrans" cxnId="{86189CD1-8F7A-4868-BD78-F95141CCEC9C}">
      <dgm:prSet/>
      <dgm:spPr/>
      <dgm:t>
        <a:bodyPr/>
        <a:lstStyle/>
        <a:p>
          <a:endParaRPr lang="en-US">
            <a:latin typeface="Times New Roman" panose="02020603050405020304" pitchFamily="18" charset="0"/>
            <a:cs typeface="Times New Roman" panose="02020603050405020304" pitchFamily="18" charset="0"/>
          </a:endParaRPr>
        </a:p>
      </dgm:t>
    </dgm:pt>
    <dgm:pt modelId="{A1CA55BA-4437-41B2-BB66-08E888DAD39A}">
      <dgm:prSet custT="1"/>
      <dgm:spPr/>
      <dgm:t>
        <a:bodyPr/>
        <a:lstStyle/>
        <a:p>
          <a:r>
            <a:rPr lang="en-US" sz="2000" b="1" dirty="0">
              <a:solidFill>
                <a:schemeClr val="bg1"/>
              </a:solidFill>
              <a:latin typeface="Times New Roman" panose="02020603050405020304" pitchFamily="18" charset="0"/>
              <a:cs typeface="Times New Roman" panose="02020603050405020304" pitchFamily="18" charset="0"/>
            </a:rPr>
            <a:t>Simulation of intrinsic optical link based on several combination of  commercial components</a:t>
          </a:r>
        </a:p>
      </dgm:t>
    </dgm:pt>
    <dgm:pt modelId="{A8EBCEC8-1FF9-45F2-BDE2-914C14875B90}" type="parTrans" cxnId="{190FEC80-4376-4C91-B650-5372D488D067}">
      <dgm:prSet/>
      <dgm:spPr/>
      <dgm:t>
        <a:bodyPr/>
        <a:lstStyle/>
        <a:p>
          <a:endParaRPr lang="en-US"/>
        </a:p>
      </dgm:t>
    </dgm:pt>
    <dgm:pt modelId="{00A92EFB-5C7C-4DA7-956C-928919A9271E}" type="sibTrans" cxnId="{190FEC80-4376-4C91-B650-5372D488D067}">
      <dgm:prSet/>
      <dgm:spPr/>
      <dgm:t>
        <a:bodyPr/>
        <a:lstStyle/>
        <a:p>
          <a:endParaRPr lang="en-US">
            <a:latin typeface="Times New Roman" panose="02020603050405020304" pitchFamily="18" charset="0"/>
            <a:cs typeface="Times New Roman" panose="02020603050405020304" pitchFamily="18" charset="0"/>
          </a:endParaRPr>
        </a:p>
      </dgm:t>
    </dgm:pt>
    <dgm:pt modelId="{51681941-9BD5-4A81-8BE7-3801E8BBE464}">
      <dgm:prSet/>
      <dgm:spPr/>
      <dgm: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Identified and implemented suitable pre-/post-amplifiers to satisfy full link requirements</a:t>
          </a:r>
        </a:p>
      </dgm:t>
    </dgm:pt>
    <dgm:pt modelId="{76A54176-8275-447F-ACE9-DE90EC6B9D69}" type="parTrans" cxnId="{A576D3AA-9CDF-4B42-9D90-66D08E469B87}">
      <dgm:prSet/>
      <dgm:spPr/>
      <dgm:t>
        <a:bodyPr/>
        <a:lstStyle/>
        <a:p>
          <a:endParaRPr lang="en-US"/>
        </a:p>
      </dgm:t>
    </dgm:pt>
    <dgm:pt modelId="{E734791D-E61E-47B7-AD0A-414B8C49F114}" type="sibTrans" cxnId="{A576D3AA-9CDF-4B42-9D90-66D08E469B87}">
      <dgm:prSet/>
      <dgm:spPr/>
      <dgm:t>
        <a:bodyPr/>
        <a:lstStyle/>
        <a:p>
          <a:endParaRPr lang="en-US"/>
        </a:p>
      </dgm:t>
    </dgm:pt>
    <dgm:pt modelId="{F79F3C87-BCF0-48FC-8533-C2938B8EF8D2}">
      <dgm:prSet/>
      <dgm:spPr/>
      <dgm: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Market research of commercial components intrinsic link (laser, MZM, wideband PD)</a:t>
          </a:r>
        </a:p>
      </dgm:t>
    </dgm:pt>
    <dgm:pt modelId="{A7091B24-47F4-4AED-99FB-75A7BAD96860}" type="parTrans" cxnId="{188B377A-2752-4445-AE40-2A09EAEB1C91}">
      <dgm:prSet/>
      <dgm:spPr/>
      <dgm:t>
        <a:bodyPr/>
        <a:lstStyle/>
        <a:p>
          <a:endParaRPr lang="en-US"/>
        </a:p>
      </dgm:t>
    </dgm:pt>
    <dgm:pt modelId="{5C64B54E-36AC-4600-BA8B-0B4A761E1383}" type="sibTrans" cxnId="{188B377A-2752-4445-AE40-2A09EAEB1C91}">
      <dgm:prSet/>
      <dgm:spPr/>
      <dgm:t>
        <a:bodyPr/>
        <a:lstStyle/>
        <a:p>
          <a:endParaRPr lang="en-US"/>
        </a:p>
      </dgm:t>
    </dgm:pt>
    <dgm:pt modelId="{ED8C0F80-FFC0-4906-9328-476208DB7A52}" type="pres">
      <dgm:prSet presAssocID="{8FB92E61-4BF4-4B13-BF2D-C6EDA004D1C3}" presName="outerComposite" presStyleCnt="0">
        <dgm:presLayoutVars>
          <dgm:chMax val="5"/>
          <dgm:dir/>
          <dgm:resizeHandles val="exact"/>
        </dgm:presLayoutVars>
      </dgm:prSet>
      <dgm:spPr/>
    </dgm:pt>
    <dgm:pt modelId="{81E53965-12E6-4C56-B55C-931C443773E1}" type="pres">
      <dgm:prSet presAssocID="{8FB92E61-4BF4-4B13-BF2D-C6EDA004D1C3}" presName="dummyMaxCanvas" presStyleCnt="0">
        <dgm:presLayoutVars/>
      </dgm:prSet>
      <dgm:spPr/>
    </dgm:pt>
    <dgm:pt modelId="{DA713144-D0E8-4BD2-AFC5-1AF6B4BDB17F}" type="pres">
      <dgm:prSet presAssocID="{8FB92E61-4BF4-4B13-BF2D-C6EDA004D1C3}" presName="FiveNodes_1" presStyleLbl="node1" presStyleIdx="0" presStyleCnt="5">
        <dgm:presLayoutVars>
          <dgm:bulletEnabled val="1"/>
        </dgm:presLayoutVars>
      </dgm:prSet>
      <dgm:spPr/>
    </dgm:pt>
    <dgm:pt modelId="{AAB68D3C-4EDD-4334-A336-48F7AC684B14}" type="pres">
      <dgm:prSet presAssocID="{8FB92E61-4BF4-4B13-BF2D-C6EDA004D1C3}" presName="FiveNodes_2" presStyleLbl="node1" presStyleIdx="1" presStyleCnt="5">
        <dgm:presLayoutVars>
          <dgm:bulletEnabled val="1"/>
        </dgm:presLayoutVars>
      </dgm:prSet>
      <dgm:spPr/>
    </dgm:pt>
    <dgm:pt modelId="{E317C3AB-1CAB-4139-B226-D7E49FCEB7FD}" type="pres">
      <dgm:prSet presAssocID="{8FB92E61-4BF4-4B13-BF2D-C6EDA004D1C3}" presName="FiveNodes_3" presStyleLbl="node1" presStyleIdx="2" presStyleCnt="5">
        <dgm:presLayoutVars>
          <dgm:bulletEnabled val="1"/>
        </dgm:presLayoutVars>
      </dgm:prSet>
      <dgm:spPr/>
    </dgm:pt>
    <dgm:pt modelId="{CC0A8AF0-4063-4D2D-B532-06DECCA8050C}" type="pres">
      <dgm:prSet presAssocID="{8FB92E61-4BF4-4B13-BF2D-C6EDA004D1C3}" presName="FiveNodes_4" presStyleLbl="node1" presStyleIdx="3" presStyleCnt="5">
        <dgm:presLayoutVars>
          <dgm:bulletEnabled val="1"/>
        </dgm:presLayoutVars>
      </dgm:prSet>
      <dgm:spPr/>
    </dgm:pt>
    <dgm:pt modelId="{86DC77BE-85C0-48D7-82CB-87C710D14F2E}" type="pres">
      <dgm:prSet presAssocID="{8FB92E61-4BF4-4B13-BF2D-C6EDA004D1C3}" presName="FiveNodes_5" presStyleLbl="node1" presStyleIdx="4" presStyleCnt="5">
        <dgm:presLayoutVars>
          <dgm:bulletEnabled val="1"/>
        </dgm:presLayoutVars>
      </dgm:prSet>
      <dgm:spPr/>
    </dgm:pt>
    <dgm:pt modelId="{B6855F83-6AEB-48F9-B10E-C502E472A0A3}" type="pres">
      <dgm:prSet presAssocID="{8FB92E61-4BF4-4B13-BF2D-C6EDA004D1C3}" presName="FiveConn_1-2" presStyleLbl="fgAccFollowNode1" presStyleIdx="0" presStyleCnt="4">
        <dgm:presLayoutVars>
          <dgm:bulletEnabled val="1"/>
        </dgm:presLayoutVars>
      </dgm:prSet>
      <dgm:spPr/>
    </dgm:pt>
    <dgm:pt modelId="{AAB2D7F2-9199-4D2B-8BB9-D69D24F27E21}" type="pres">
      <dgm:prSet presAssocID="{8FB92E61-4BF4-4B13-BF2D-C6EDA004D1C3}" presName="FiveConn_2-3" presStyleLbl="fgAccFollowNode1" presStyleIdx="1" presStyleCnt="4">
        <dgm:presLayoutVars>
          <dgm:bulletEnabled val="1"/>
        </dgm:presLayoutVars>
      </dgm:prSet>
      <dgm:spPr/>
    </dgm:pt>
    <dgm:pt modelId="{570379AF-3CF4-4A4D-89B9-226C796DCEE6}" type="pres">
      <dgm:prSet presAssocID="{8FB92E61-4BF4-4B13-BF2D-C6EDA004D1C3}" presName="FiveConn_3-4" presStyleLbl="fgAccFollowNode1" presStyleIdx="2" presStyleCnt="4">
        <dgm:presLayoutVars>
          <dgm:bulletEnabled val="1"/>
        </dgm:presLayoutVars>
      </dgm:prSet>
      <dgm:spPr/>
    </dgm:pt>
    <dgm:pt modelId="{DA1ABE14-C273-436E-B48E-E162A1C6EADD}" type="pres">
      <dgm:prSet presAssocID="{8FB92E61-4BF4-4B13-BF2D-C6EDA004D1C3}" presName="FiveConn_4-5" presStyleLbl="fgAccFollowNode1" presStyleIdx="3" presStyleCnt="4">
        <dgm:presLayoutVars>
          <dgm:bulletEnabled val="1"/>
        </dgm:presLayoutVars>
      </dgm:prSet>
      <dgm:spPr/>
    </dgm:pt>
    <dgm:pt modelId="{A63D8E00-4346-43E3-91FD-6D0DBFB2F67D}" type="pres">
      <dgm:prSet presAssocID="{8FB92E61-4BF4-4B13-BF2D-C6EDA004D1C3}" presName="FiveNodes_1_text" presStyleLbl="node1" presStyleIdx="4" presStyleCnt="5">
        <dgm:presLayoutVars>
          <dgm:bulletEnabled val="1"/>
        </dgm:presLayoutVars>
      </dgm:prSet>
      <dgm:spPr/>
    </dgm:pt>
    <dgm:pt modelId="{2131D179-6745-4B6D-B8F0-54BDA7DAEA37}" type="pres">
      <dgm:prSet presAssocID="{8FB92E61-4BF4-4B13-BF2D-C6EDA004D1C3}" presName="FiveNodes_2_text" presStyleLbl="node1" presStyleIdx="4" presStyleCnt="5">
        <dgm:presLayoutVars>
          <dgm:bulletEnabled val="1"/>
        </dgm:presLayoutVars>
      </dgm:prSet>
      <dgm:spPr/>
    </dgm:pt>
    <dgm:pt modelId="{937F3A79-54B5-48AC-B343-21546122CB91}" type="pres">
      <dgm:prSet presAssocID="{8FB92E61-4BF4-4B13-BF2D-C6EDA004D1C3}" presName="FiveNodes_3_text" presStyleLbl="node1" presStyleIdx="4" presStyleCnt="5">
        <dgm:presLayoutVars>
          <dgm:bulletEnabled val="1"/>
        </dgm:presLayoutVars>
      </dgm:prSet>
      <dgm:spPr/>
    </dgm:pt>
    <dgm:pt modelId="{40A9C0D9-970F-4DF1-B46F-FC8B370BA766}" type="pres">
      <dgm:prSet presAssocID="{8FB92E61-4BF4-4B13-BF2D-C6EDA004D1C3}" presName="FiveNodes_4_text" presStyleLbl="node1" presStyleIdx="4" presStyleCnt="5">
        <dgm:presLayoutVars>
          <dgm:bulletEnabled val="1"/>
        </dgm:presLayoutVars>
      </dgm:prSet>
      <dgm:spPr/>
    </dgm:pt>
    <dgm:pt modelId="{B2254199-803C-446D-A3D6-A9117256FDFC}" type="pres">
      <dgm:prSet presAssocID="{8FB92E61-4BF4-4B13-BF2D-C6EDA004D1C3}" presName="FiveNodes_5_text" presStyleLbl="node1" presStyleIdx="4" presStyleCnt="5">
        <dgm:presLayoutVars>
          <dgm:bulletEnabled val="1"/>
        </dgm:presLayoutVars>
      </dgm:prSet>
      <dgm:spPr/>
    </dgm:pt>
  </dgm:ptLst>
  <dgm:cxnLst>
    <dgm:cxn modelId="{B75CDD14-E263-45E5-A208-C5E11B837B8F}" type="presOf" srcId="{0F813F95-81D9-4321-8DEF-C1BC4E836A64}" destId="{AAB2D7F2-9199-4D2B-8BB9-D69D24F27E21}" srcOrd="0" destOrd="0" presId="urn:microsoft.com/office/officeart/2005/8/layout/vProcess5"/>
    <dgm:cxn modelId="{2D65BE21-8581-4187-99F3-CD59B2DC55DD}" type="presOf" srcId="{A1CA55BA-4437-41B2-BB66-08E888DAD39A}" destId="{CC0A8AF0-4063-4D2D-B532-06DECCA8050C}" srcOrd="0" destOrd="0" presId="urn:microsoft.com/office/officeart/2005/8/layout/vProcess5"/>
    <dgm:cxn modelId="{2BC9B123-7DFE-40E1-9C75-0256FCCC40C9}" type="presOf" srcId="{2A9FC815-EE09-43AF-98D1-07275DD6ADF6}" destId="{DA713144-D0E8-4BD2-AFC5-1AF6B4BDB17F}" srcOrd="0" destOrd="0" presId="urn:microsoft.com/office/officeart/2005/8/layout/vProcess5"/>
    <dgm:cxn modelId="{F737243D-8443-451F-A8C9-10F24D5AB3DD}" type="presOf" srcId="{B9338B03-AD03-48C8-87DF-323B2B3FC1DC}" destId="{AAB68D3C-4EDD-4334-A336-48F7AC684B14}" srcOrd="0" destOrd="0" presId="urn:microsoft.com/office/officeart/2005/8/layout/vProcess5"/>
    <dgm:cxn modelId="{14B5E540-C0BA-4B3A-9963-3F04298BAAB9}" srcId="{8FB92E61-4BF4-4B13-BF2D-C6EDA004D1C3}" destId="{2A9FC815-EE09-43AF-98D1-07275DD6ADF6}" srcOrd="0" destOrd="0" parTransId="{50BDEDE5-4488-4623-AA9E-79F7BD93AFA7}" sibTransId="{601D9E1F-9143-48DB-938B-8669CEFF4DDD}"/>
    <dgm:cxn modelId="{C5603245-CF47-47D1-A533-816B8418E3D3}" type="presOf" srcId="{B9338B03-AD03-48C8-87DF-323B2B3FC1DC}" destId="{2131D179-6745-4B6D-B8F0-54BDA7DAEA37}" srcOrd="1" destOrd="0" presId="urn:microsoft.com/office/officeart/2005/8/layout/vProcess5"/>
    <dgm:cxn modelId="{3F0F996B-EB51-46B9-9C1A-9643487E3DD4}" type="presOf" srcId="{2A9FC815-EE09-43AF-98D1-07275DD6ADF6}" destId="{A63D8E00-4346-43E3-91FD-6D0DBFB2F67D}" srcOrd="1" destOrd="0" presId="urn:microsoft.com/office/officeart/2005/8/layout/vProcess5"/>
    <dgm:cxn modelId="{B2DA8B79-D85A-46E6-B1EA-BB14A3A3A82C}" type="presOf" srcId="{601D9E1F-9143-48DB-938B-8669CEFF4DDD}" destId="{B6855F83-6AEB-48F9-B10E-C502E472A0A3}" srcOrd="0" destOrd="0" presId="urn:microsoft.com/office/officeart/2005/8/layout/vProcess5"/>
    <dgm:cxn modelId="{188B377A-2752-4445-AE40-2A09EAEB1C91}" srcId="{8FB92E61-4BF4-4B13-BF2D-C6EDA004D1C3}" destId="{F79F3C87-BCF0-48FC-8533-C2938B8EF8D2}" srcOrd="2" destOrd="0" parTransId="{A7091B24-47F4-4AED-99FB-75A7BAD96860}" sibTransId="{5C64B54E-36AC-4600-BA8B-0B4A761E1383}"/>
    <dgm:cxn modelId="{81C2DE5A-64C8-45E0-9604-7FA444BCD022}" type="presOf" srcId="{A1CA55BA-4437-41B2-BB66-08E888DAD39A}" destId="{40A9C0D9-970F-4DF1-B46F-FC8B370BA766}" srcOrd="1" destOrd="0" presId="urn:microsoft.com/office/officeart/2005/8/layout/vProcess5"/>
    <dgm:cxn modelId="{190FEC80-4376-4C91-B650-5372D488D067}" srcId="{8FB92E61-4BF4-4B13-BF2D-C6EDA004D1C3}" destId="{A1CA55BA-4437-41B2-BB66-08E888DAD39A}" srcOrd="3" destOrd="0" parTransId="{A8EBCEC8-1FF9-45F2-BDE2-914C14875B90}" sibTransId="{00A92EFB-5C7C-4DA7-956C-928919A9271E}"/>
    <dgm:cxn modelId="{1FE35785-C0B5-41E2-B50C-EE3E70DC5671}" type="presOf" srcId="{51681941-9BD5-4A81-8BE7-3801E8BBE464}" destId="{B2254199-803C-446D-A3D6-A9117256FDFC}" srcOrd="1" destOrd="0" presId="urn:microsoft.com/office/officeart/2005/8/layout/vProcess5"/>
    <dgm:cxn modelId="{0F0A3794-8F3B-43A7-A0E3-8807FCE28067}" type="presOf" srcId="{51681941-9BD5-4A81-8BE7-3801E8BBE464}" destId="{86DC77BE-85C0-48D7-82CB-87C710D14F2E}" srcOrd="0" destOrd="0" presId="urn:microsoft.com/office/officeart/2005/8/layout/vProcess5"/>
    <dgm:cxn modelId="{518A899B-FEEA-47D4-B074-42AA67E59EBC}" type="presOf" srcId="{F79F3C87-BCF0-48FC-8533-C2938B8EF8D2}" destId="{E317C3AB-1CAB-4139-B226-D7E49FCEB7FD}" srcOrd="0" destOrd="0" presId="urn:microsoft.com/office/officeart/2005/8/layout/vProcess5"/>
    <dgm:cxn modelId="{68D593AA-72CE-472E-8C2F-2E9386590BE5}" type="presOf" srcId="{8FB92E61-4BF4-4B13-BF2D-C6EDA004D1C3}" destId="{ED8C0F80-FFC0-4906-9328-476208DB7A52}" srcOrd="0" destOrd="0" presId="urn:microsoft.com/office/officeart/2005/8/layout/vProcess5"/>
    <dgm:cxn modelId="{A576D3AA-9CDF-4B42-9D90-66D08E469B87}" srcId="{8FB92E61-4BF4-4B13-BF2D-C6EDA004D1C3}" destId="{51681941-9BD5-4A81-8BE7-3801E8BBE464}" srcOrd="4" destOrd="0" parTransId="{76A54176-8275-447F-ACE9-DE90EC6B9D69}" sibTransId="{E734791D-E61E-47B7-AD0A-414B8C49F114}"/>
    <dgm:cxn modelId="{0473D5AA-8C8E-41E2-9317-E57BCF92FC87}" type="presOf" srcId="{00A92EFB-5C7C-4DA7-956C-928919A9271E}" destId="{DA1ABE14-C273-436E-B48E-E162A1C6EADD}" srcOrd="0" destOrd="0" presId="urn:microsoft.com/office/officeart/2005/8/layout/vProcess5"/>
    <dgm:cxn modelId="{8D2810B0-7DA0-4745-9119-E93C66EE4CB2}" type="presOf" srcId="{5C64B54E-36AC-4600-BA8B-0B4A761E1383}" destId="{570379AF-3CF4-4A4D-89B9-226C796DCEE6}" srcOrd="0" destOrd="0" presId="urn:microsoft.com/office/officeart/2005/8/layout/vProcess5"/>
    <dgm:cxn modelId="{86189CD1-8F7A-4868-BD78-F95141CCEC9C}" srcId="{8FB92E61-4BF4-4B13-BF2D-C6EDA004D1C3}" destId="{B9338B03-AD03-48C8-87DF-323B2B3FC1DC}" srcOrd="1" destOrd="0" parTransId="{284F6F0C-753C-46E6-9E72-7CE849404CC0}" sibTransId="{0F813F95-81D9-4321-8DEF-C1BC4E836A64}"/>
    <dgm:cxn modelId="{1616E0DA-2124-4E08-A598-B7EA60FE64E3}" type="presOf" srcId="{F79F3C87-BCF0-48FC-8533-C2938B8EF8D2}" destId="{937F3A79-54B5-48AC-B343-21546122CB91}" srcOrd="1" destOrd="0" presId="urn:microsoft.com/office/officeart/2005/8/layout/vProcess5"/>
    <dgm:cxn modelId="{F01703C0-D825-4F80-92C4-923A8A0C7304}" type="presParOf" srcId="{ED8C0F80-FFC0-4906-9328-476208DB7A52}" destId="{81E53965-12E6-4C56-B55C-931C443773E1}" srcOrd="0" destOrd="0" presId="urn:microsoft.com/office/officeart/2005/8/layout/vProcess5"/>
    <dgm:cxn modelId="{C929D9B4-2F1D-4B35-A2AA-5C6D7E07AF4F}" type="presParOf" srcId="{ED8C0F80-FFC0-4906-9328-476208DB7A52}" destId="{DA713144-D0E8-4BD2-AFC5-1AF6B4BDB17F}" srcOrd="1" destOrd="0" presId="urn:microsoft.com/office/officeart/2005/8/layout/vProcess5"/>
    <dgm:cxn modelId="{6DABEE5E-1439-4363-A3C8-D5C7DF1C6D73}" type="presParOf" srcId="{ED8C0F80-FFC0-4906-9328-476208DB7A52}" destId="{AAB68D3C-4EDD-4334-A336-48F7AC684B14}" srcOrd="2" destOrd="0" presId="urn:microsoft.com/office/officeart/2005/8/layout/vProcess5"/>
    <dgm:cxn modelId="{7A834614-583D-4B5C-8519-DC32FB9AC8AE}" type="presParOf" srcId="{ED8C0F80-FFC0-4906-9328-476208DB7A52}" destId="{E317C3AB-1CAB-4139-B226-D7E49FCEB7FD}" srcOrd="3" destOrd="0" presId="urn:microsoft.com/office/officeart/2005/8/layout/vProcess5"/>
    <dgm:cxn modelId="{67BFD501-88C3-44C2-BD0F-C06E8EED22AD}" type="presParOf" srcId="{ED8C0F80-FFC0-4906-9328-476208DB7A52}" destId="{CC0A8AF0-4063-4D2D-B532-06DECCA8050C}" srcOrd="4" destOrd="0" presId="urn:microsoft.com/office/officeart/2005/8/layout/vProcess5"/>
    <dgm:cxn modelId="{CFD05F8F-2E7F-4C34-8F78-F63DA95B5218}" type="presParOf" srcId="{ED8C0F80-FFC0-4906-9328-476208DB7A52}" destId="{86DC77BE-85C0-48D7-82CB-87C710D14F2E}" srcOrd="5" destOrd="0" presId="urn:microsoft.com/office/officeart/2005/8/layout/vProcess5"/>
    <dgm:cxn modelId="{E72FCD2D-42EC-4AA8-AB7C-51693794F787}" type="presParOf" srcId="{ED8C0F80-FFC0-4906-9328-476208DB7A52}" destId="{B6855F83-6AEB-48F9-B10E-C502E472A0A3}" srcOrd="6" destOrd="0" presId="urn:microsoft.com/office/officeart/2005/8/layout/vProcess5"/>
    <dgm:cxn modelId="{E6C47556-7A51-4951-9B7B-92E89AD3ED4A}" type="presParOf" srcId="{ED8C0F80-FFC0-4906-9328-476208DB7A52}" destId="{AAB2D7F2-9199-4D2B-8BB9-D69D24F27E21}" srcOrd="7" destOrd="0" presId="urn:microsoft.com/office/officeart/2005/8/layout/vProcess5"/>
    <dgm:cxn modelId="{493F7050-1C34-41B1-9B30-346B7DE82869}" type="presParOf" srcId="{ED8C0F80-FFC0-4906-9328-476208DB7A52}" destId="{570379AF-3CF4-4A4D-89B9-226C796DCEE6}" srcOrd="8" destOrd="0" presId="urn:microsoft.com/office/officeart/2005/8/layout/vProcess5"/>
    <dgm:cxn modelId="{A0A37233-AD02-4AA5-9241-82A5A7D65ED8}" type="presParOf" srcId="{ED8C0F80-FFC0-4906-9328-476208DB7A52}" destId="{DA1ABE14-C273-436E-B48E-E162A1C6EADD}" srcOrd="9" destOrd="0" presId="urn:microsoft.com/office/officeart/2005/8/layout/vProcess5"/>
    <dgm:cxn modelId="{591875DE-5110-4D77-9B8C-195A545F67D9}" type="presParOf" srcId="{ED8C0F80-FFC0-4906-9328-476208DB7A52}" destId="{A63D8E00-4346-43E3-91FD-6D0DBFB2F67D}" srcOrd="10" destOrd="0" presId="urn:microsoft.com/office/officeart/2005/8/layout/vProcess5"/>
    <dgm:cxn modelId="{4D090D54-0E38-4A40-9C25-E231167C8F61}" type="presParOf" srcId="{ED8C0F80-FFC0-4906-9328-476208DB7A52}" destId="{2131D179-6745-4B6D-B8F0-54BDA7DAEA37}" srcOrd="11" destOrd="0" presId="urn:microsoft.com/office/officeart/2005/8/layout/vProcess5"/>
    <dgm:cxn modelId="{2BCC237C-A463-49AA-9C51-C99CFD97151D}" type="presParOf" srcId="{ED8C0F80-FFC0-4906-9328-476208DB7A52}" destId="{937F3A79-54B5-48AC-B343-21546122CB91}" srcOrd="12" destOrd="0" presId="urn:microsoft.com/office/officeart/2005/8/layout/vProcess5"/>
    <dgm:cxn modelId="{44F6DBC5-9B4C-4636-ACA6-26B3BCF04175}" type="presParOf" srcId="{ED8C0F80-FFC0-4906-9328-476208DB7A52}" destId="{40A9C0D9-970F-4DF1-B46F-FC8B370BA766}" srcOrd="13" destOrd="0" presId="urn:microsoft.com/office/officeart/2005/8/layout/vProcess5"/>
    <dgm:cxn modelId="{787B7EB9-AEB6-4A56-A4FD-2641315F1FF4}" type="presParOf" srcId="{ED8C0F80-FFC0-4906-9328-476208DB7A52}" destId="{B2254199-803C-446D-A3D6-A9117256FDF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B92E61-4BF4-4B13-BF2D-C6EDA004D1C3}" type="doc">
      <dgm:prSet loTypeId="urn:microsoft.com/office/officeart/2005/8/layout/vProcess5" loCatId="process" qsTypeId="urn:microsoft.com/office/officeart/2005/8/quickstyle/simple5" qsCatId="simple" csTypeId="urn:microsoft.com/office/officeart/2005/8/colors/accent1_5" csCatId="accent1" phldr="1"/>
      <dgm:spPr/>
      <dgm:t>
        <a:bodyPr/>
        <a:lstStyle/>
        <a:p>
          <a:endParaRPr lang="en-US"/>
        </a:p>
      </dgm:t>
    </dgm:pt>
    <dgm:pt modelId="{2A9FC815-EE09-43AF-98D1-07275DD6ADF6}">
      <dgm:prSet/>
      <dgm:spPr/>
      <dgm:t>
        <a:bodyPr/>
        <a:lstStyle/>
        <a:p>
          <a:r>
            <a:rPr lang="en-US" b="0" dirty="0">
              <a:solidFill>
                <a:schemeClr val="accent4">
                  <a:lumMod val="50000"/>
                </a:schemeClr>
              </a:solidFill>
              <a:latin typeface="Times New Roman" panose="02020603050405020304" pitchFamily="18" charset="0"/>
              <a:cs typeface="Times New Roman" panose="02020603050405020304" pitchFamily="18" charset="0"/>
            </a:rPr>
            <a:t>Development of a MATLAB model for wideband intrinsic optical link (laser, MZM, wideband PD) </a:t>
          </a:r>
          <a:r>
            <a:rPr lang="en-US" b="0" dirty="0" err="1">
              <a:solidFill>
                <a:schemeClr val="accent4">
                  <a:lumMod val="50000"/>
                </a:schemeClr>
              </a:solidFill>
              <a:latin typeface="Times New Roman" panose="02020603050405020304" pitchFamily="18" charset="0"/>
              <a:cs typeface="Times New Roman" panose="02020603050405020304" pitchFamily="18" charset="0"/>
            </a:rPr>
            <a:t>RoF</a:t>
          </a:r>
          <a:r>
            <a:rPr lang="en-US" b="0" dirty="0">
              <a:solidFill>
                <a:schemeClr val="accent4">
                  <a:lumMod val="50000"/>
                </a:schemeClr>
              </a:solidFill>
              <a:latin typeface="Times New Roman" panose="02020603050405020304" pitchFamily="18" charset="0"/>
              <a:cs typeface="Times New Roman" panose="02020603050405020304" pitchFamily="18" charset="0"/>
            </a:rPr>
            <a:t> link</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dgm:t>
    </dgm:pt>
    <dgm:pt modelId="{50BDEDE5-4488-4623-AA9E-79F7BD93AFA7}" type="parTrans" cxnId="{14B5E540-C0BA-4B3A-9963-3F04298BAAB9}">
      <dgm:prSet/>
      <dgm:spPr/>
      <dgm:t>
        <a:bodyPr/>
        <a:lstStyle/>
        <a:p>
          <a:endParaRPr lang="en-US"/>
        </a:p>
      </dgm:t>
    </dgm:pt>
    <dgm:pt modelId="{601D9E1F-9143-48DB-938B-8669CEFF4DDD}" type="sibTrans" cxnId="{14B5E540-C0BA-4B3A-9963-3F04298BAAB9}">
      <dgm:prSet/>
      <dgm:spPr/>
      <dgm:t>
        <a:bodyPr/>
        <a:lstStyle/>
        <a:p>
          <a:endParaRPr lang="en-US">
            <a:latin typeface="Times New Roman" panose="02020603050405020304" pitchFamily="18" charset="0"/>
            <a:cs typeface="Times New Roman" panose="02020603050405020304" pitchFamily="18" charset="0"/>
          </a:endParaRPr>
        </a:p>
      </dgm:t>
    </dgm:pt>
    <dgm:pt modelId="{B9338B03-AD03-48C8-87DF-323B2B3FC1DC}">
      <dgm:prSet/>
      <dgm:spPr/>
      <dgm: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Laboratory measurements at low frequencies (900 MHz) to validate the model.</a:t>
          </a:r>
        </a:p>
      </dgm:t>
    </dgm:pt>
    <dgm:pt modelId="{284F6F0C-753C-46E6-9E72-7CE849404CC0}" type="parTrans" cxnId="{86189CD1-8F7A-4868-BD78-F95141CCEC9C}">
      <dgm:prSet/>
      <dgm:spPr/>
      <dgm:t>
        <a:bodyPr/>
        <a:lstStyle/>
        <a:p>
          <a:endParaRPr lang="en-US"/>
        </a:p>
      </dgm:t>
    </dgm:pt>
    <dgm:pt modelId="{0F813F95-81D9-4321-8DEF-C1BC4E836A64}" type="sibTrans" cxnId="{86189CD1-8F7A-4868-BD78-F95141CCEC9C}">
      <dgm:prSet/>
      <dgm:spPr/>
      <dgm:t>
        <a:bodyPr/>
        <a:lstStyle/>
        <a:p>
          <a:endParaRPr lang="en-US">
            <a:latin typeface="Times New Roman" panose="02020603050405020304" pitchFamily="18" charset="0"/>
            <a:cs typeface="Times New Roman" panose="02020603050405020304" pitchFamily="18" charset="0"/>
          </a:endParaRPr>
        </a:p>
      </dgm:t>
    </dgm:pt>
    <dgm:pt modelId="{A1CA55BA-4437-41B2-BB66-08E888DAD39A}">
      <dgm:prSet custT="1"/>
      <dgm:spPr/>
      <dgm:t>
        <a:bodyPr/>
        <a:lstStyle/>
        <a:p>
          <a:r>
            <a:rPr lang="en-US" sz="1800" b="0" dirty="0">
              <a:solidFill>
                <a:schemeClr val="accent1">
                  <a:lumMod val="75000"/>
                </a:schemeClr>
              </a:solidFill>
              <a:latin typeface="Times New Roman" panose="02020603050405020304" pitchFamily="18" charset="0"/>
              <a:cs typeface="Times New Roman" panose="02020603050405020304" pitchFamily="18" charset="0"/>
            </a:rPr>
            <a:t>Simulation of intrinsic optical link based on several combination of  commercial components</a:t>
          </a:r>
        </a:p>
      </dgm:t>
    </dgm:pt>
    <dgm:pt modelId="{A8EBCEC8-1FF9-45F2-BDE2-914C14875B90}" type="parTrans" cxnId="{190FEC80-4376-4C91-B650-5372D488D067}">
      <dgm:prSet/>
      <dgm:spPr/>
      <dgm:t>
        <a:bodyPr/>
        <a:lstStyle/>
        <a:p>
          <a:endParaRPr lang="en-US"/>
        </a:p>
      </dgm:t>
    </dgm:pt>
    <dgm:pt modelId="{00A92EFB-5C7C-4DA7-956C-928919A9271E}" type="sibTrans" cxnId="{190FEC80-4376-4C91-B650-5372D488D067}">
      <dgm:prSet/>
      <dgm:spPr/>
      <dgm:t>
        <a:bodyPr/>
        <a:lstStyle/>
        <a:p>
          <a:endParaRPr lang="en-US">
            <a:latin typeface="Times New Roman" panose="02020603050405020304" pitchFamily="18" charset="0"/>
            <a:cs typeface="Times New Roman" panose="02020603050405020304" pitchFamily="18" charset="0"/>
          </a:endParaRPr>
        </a:p>
      </dgm:t>
    </dgm:pt>
    <dgm:pt modelId="{51681941-9BD5-4A81-8BE7-3801E8BBE464}">
      <dgm:prSet custT="1"/>
      <dgm:spPr/>
      <dgm:t>
        <a:bodyPr/>
        <a:lstStyle/>
        <a:p>
          <a:r>
            <a:rPr lang="en-US" sz="2000" b="1" dirty="0">
              <a:solidFill>
                <a:schemeClr val="bg1"/>
              </a:solidFill>
              <a:latin typeface="Times New Roman" panose="02020603050405020304" pitchFamily="18" charset="0"/>
              <a:cs typeface="Times New Roman" panose="02020603050405020304" pitchFamily="18" charset="0"/>
            </a:rPr>
            <a:t>Identified and implemented suitable pre-/post-amplifiers to satisfy full link requirements</a:t>
          </a:r>
        </a:p>
      </dgm:t>
    </dgm:pt>
    <dgm:pt modelId="{76A54176-8275-447F-ACE9-DE90EC6B9D69}" type="parTrans" cxnId="{A576D3AA-9CDF-4B42-9D90-66D08E469B87}">
      <dgm:prSet/>
      <dgm:spPr/>
      <dgm:t>
        <a:bodyPr/>
        <a:lstStyle/>
        <a:p>
          <a:endParaRPr lang="en-US"/>
        </a:p>
      </dgm:t>
    </dgm:pt>
    <dgm:pt modelId="{E734791D-E61E-47B7-AD0A-414B8C49F114}" type="sibTrans" cxnId="{A576D3AA-9CDF-4B42-9D90-66D08E469B87}">
      <dgm:prSet/>
      <dgm:spPr/>
      <dgm:t>
        <a:bodyPr/>
        <a:lstStyle/>
        <a:p>
          <a:endParaRPr lang="en-US"/>
        </a:p>
      </dgm:t>
    </dgm:pt>
    <dgm:pt modelId="{F79F3C87-BCF0-48FC-8533-C2938B8EF8D2}">
      <dgm:prSet/>
      <dgm:spPr/>
      <dgm: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Market research of commercial components intrinsic link (laser, MZM, wideband PD)</a:t>
          </a:r>
        </a:p>
      </dgm:t>
    </dgm:pt>
    <dgm:pt modelId="{A7091B24-47F4-4AED-99FB-75A7BAD96860}" type="parTrans" cxnId="{188B377A-2752-4445-AE40-2A09EAEB1C91}">
      <dgm:prSet/>
      <dgm:spPr/>
      <dgm:t>
        <a:bodyPr/>
        <a:lstStyle/>
        <a:p>
          <a:endParaRPr lang="en-US"/>
        </a:p>
      </dgm:t>
    </dgm:pt>
    <dgm:pt modelId="{5C64B54E-36AC-4600-BA8B-0B4A761E1383}" type="sibTrans" cxnId="{188B377A-2752-4445-AE40-2A09EAEB1C91}">
      <dgm:prSet/>
      <dgm:spPr/>
      <dgm:t>
        <a:bodyPr/>
        <a:lstStyle/>
        <a:p>
          <a:endParaRPr lang="en-US"/>
        </a:p>
      </dgm:t>
    </dgm:pt>
    <dgm:pt modelId="{ED8C0F80-FFC0-4906-9328-476208DB7A52}" type="pres">
      <dgm:prSet presAssocID="{8FB92E61-4BF4-4B13-BF2D-C6EDA004D1C3}" presName="outerComposite" presStyleCnt="0">
        <dgm:presLayoutVars>
          <dgm:chMax val="5"/>
          <dgm:dir/>
          <dgm:resizeHandles val="exact"/>
        </dgm:presLayoutVars>
      </dgm:prSet>
      <dgm:spPr/>
    </dgm:pt>
    <dgm:pt modelId="{81E53965-12E6-4C56-B55C-931C443773E1}" type="pres">
      <dgm:prSet presAssocID="{8FB92E61-4BF4-4B13-BF2D-C6EDA004D1C3}" presName="dummyMaxCanvas" presStyleCnt="0">
        <dgm:presLayoutVars/>
      </dgm:prSet>
      <dgm:spPr/>
    </dgm:pt>
    <dgm:pt modelId="{DA713144-D0E8-4BD2-AFC5-1AF6B4BDB17F}" type="pres">
      <dgm:prSet presAssocID="{8FB92E61-4BF4-4B13-BF2D-C6EDA004D1C3}" presName="FiveNodes_1" presStyleLbl="node1" presStyleIdx="0" presStyleCnt="5">
        <dgm:presLayoutVars>
          <dgm:bulletEnabled val="1"/>
        </dgm:presLayoutVars>
      </dgm:prSet>
      <dgm:spPr/>
    </dgm:pt>
    <dgm:pt modelId="{AAB68D3C-4EDD-4334-A336-48F7AC684B14}" type="pres">
      <dgm:prSet presAssocID="{8FB92E61-4BF4-4B13-BF2D-C6EDA004D1C3}" presName="FiveNodes_2" presStyleLbl="node1" presStyleIdx="1" presStyleCnt="5">
        <dgm:presLayoutVars>
          <dgm:bulletEnabled val="1"/>
        </dgm:presLayoutVars>
      </dgm:prSet>
      <dgm:spPr/>
    </dgm:pt>
    <dgm:pt modelId="{E317C3AB-1CAB-4139-B226-D7E49FCEB7FD}" type="pres">
      <dgm:prSet presAssocID="{8FB92E61-4BF4-4B13-BF2D-C6EDA004D1C3}" presName="FiveNodes_3" presStyleLbl="node1" presStyleIdx="2" presStyleCnt="5">
        <dgm:presLayoutVars>
          <dgm:bulletEnabled val="1"/>
        </dgm:presLayoutVars>
      </dgm:prSet>
      <dgm:spPr/>
    </dgm:pt>
    <dgm:pt modelId="{CC0A8AF0-4063-4D2D-B532-06DECCA8050C}" type="pres">
      <dgm:prSet presAssocID="{8FB92E61-4BF4-4B13-BF2D-C6EDA004D1C3}" presName="FiveNodes_4" presStyleLbl="node1" presStyleIdx="3" presStyleCnt="5">
        <dgm:presLayoutVars>
          <dgm:bulletEnabled val="1"/>
        </dgm:presLayoutVars>
      </dgm:prSet>
      <dgm:spPr/>
    </dgm:pt>
    <dgm:pt modelId="{86DC77BE-85C0-48D7-82CB-87C710D14F2E}" type="pres">
      <dgm:prSet presAssocID="{8FB92E61-4BF4-4B13-BF2D-C6EDA004D1C3}" presName="FiveNodes_5" presStyleLbl="node1" presStyleIdx="4" presStyleCnt="5">
        <dgm:presLayoutVars>
          <dgm:bulletEnabled val="1"/>
        </dgm:presLayoutVars>
      </dgm:prSet>
      <dgm:spPr/>
    </dgm:pt>
    <dgm:pt modelId="{B6855F83-6AEB-48F9-B10E-C502E472A0A3}" type="pres">
      <dgm:prSet presAssocID="{8FB92E61-4BF4-4B13-BF2D-C6EDA004D1C3}" presName="FiveConn_1-2" presStyleLbl="fgAccFollowNode1" presStyleIdx="0" presStyleCnt="4">
        <dgm:presLayoutVars>
          <dgm:bulletEnabled val="1"/>
        </dgm:presLayoutVars>
      </dgm:prSet>
      <dgm:spPr/>
    </dgm:pt>
    <dgm:pt modelId="{AAB2D7F2-9199-4D2B-8BB9-D69D24F27E21}" type="pres">
      <dgm:prSet presAssocID="{8FB92E61-4BF4-4B13-BF2D-C6EDA004D1C3}" presName="FiveConn_2-3" presStyleLbl="fgAccFollowNode1" presStyleIdx="1" presStyleCnt="4">
        <dgm:presLayoutVars>
          <dgm:bulletEnabled val="1"/>
        </dgm:presLayoutVars>
      </dgm:prSet>
      <dgm:spPr/>
    </dgm:pt>
    <dgm:pt modelId="{570379AF-3CF4-4A4D-89B9-226C796DCEE6}" type="pres">
      <dgm:prSet presAssocID="{8FB92E61-4BF4-4B13-BF2D-C6EDA004D1C3}" presName="FiveConn_3-4" presStyleLbl="fgAccFollowNode1" presStyleIdx="2" presStyleCnt="4">
        <dgm:presLayoutVars>
          <dgm:bulletEnabled val="1"/>
        </dgm:presLayoutVars>
      </dgm:prSet>
      <dgm:spPr/>
    </dgm:pt>
    <dgm:pt modelId="{DA1ABE14-C273-436E-B48E-E162A1C6EADD}" type="pres">
      <dgm:prSet presAssocID="{8FB92E61-4BF4-4B13-BF2D-C6EDA004D1C3}" presName="FiveConn_4-5" presStyleLbl="fgAccFollowNode1" presStyleIdx="3" presStyleCnt="4">
        <dgm:presLayoutVars>
          <dgm:bulletEnabled val="1"/>
        </dgm:presLayoutVars>
      </dgm:prSet>
      <dgm:spPr/>
    </dgm:pt>
    <dgm:pt modelId="{A63D8E00-4346-43E3-91FD-6D0DBFB2F67D}" type="pres">
      <dgm:prSet presAssocID="{8FB92E61-4BF4-4B13-BF2D-C6EDA004D1C3}" presName="FiveNodes_1_text" presStyleLbl="node1" presStyleIdx="4" presStyleCnt="5">
        <dgm:presLayoutVars>
          <dgm:bulletEnabled val="1"/>
        </dgm:presLayoutVars>
      </dgm:prSet>
      <dgm:spPr/>
    </dgm:pt>
    <dgm:pt modelId="{2131D179-6745-4B6D-B8F0-54BDA7DAEA37}" type="pres">
      <dgm:prSet presAssocID="{8FB92E61-4BF4-4B13-BF2D-C6EDA004D1C3}" presName="FiveNodes_2_text" presStyleLbl="node1" presStyleIdx="4" presStyleCnt="5">
        <dgm:presLayoutVars>
          <dgm:bulletEnabled val="1"/>
        </dgm:presLayoutVars>
      </dgm:prSet>
      <dgm:spPr/>
    </dgm:pt>
    <dgm:pt modelId="{937F3A79-54B5-48AC-B343-21546122CB91}" type="pres">
      <dgm:prSet presAssocID="{8FB92E61-4BF4-4B13-BF2D-C6EDA004D1C3}" presName="FiveNodes_3_text" presStyleLbl="node1" presStyleIdx="4" presStyleCnt="5">
        <dgm:presLayoutVars>
          <dgm:bulletEnabled val="1"/>
        </dgm:presLayoutVars>
      </dgm:prSet>
      <dgm:spPr/>
    </dgm:pt>
    <dgm:pt modelId="{40A9C0D9-970F-4DF1-B46F-FC8B370BA766}" type="pres">
      <dgm:prSet presAssocID="{8FB92E61-4BF4-4B13-BF2D-C6EDA004D1C3}" presName="FiveNodes_4_text" presStyleLbl="node1" presStyleIdx="4" presStyleCnt="5">
        <dgm:presLayoutVars>
          <dgm:bulletEnabled val="1"/>
        </dgm:presLayoutVars>
      </dgm:prSet>
      <dgm:spPr/>
    </dgm:pt>
    <dgm:pt modelId="{B2254199-803C-446D-A3D6-A9117256FDFC}" type="pres">
      <dgm:prSet presAssocID="{8FB92E61-4BF4-4B13-BF2D-C6EDA004D1C3}" presName="FiveNodes_5_text" presStyleLbl="node1" presStyleIdx="4" presStyleCnt="5">
        <dgm:presLayoutVars>
          <dgm:bulletEnabled val="1"/>
        </dgm:presLayoutVars>
      </dgm:prSet>
      <dgm:spPr/>
    </dgm:pt>
  </dgm:ptLst>
  <dgm:cxnLst>
    <dgm:cxn modelId="{B75CDD14-E263-45E5-A208-C5E11B837B8F}" type="presOf" srcId="{0F813F95-81D9-4321-8DEF-C1BC4E836A64}" destId="{AAB2D7F2-9199-4D2B-8BB9-D69D24F27E21}" srcOrd="0" destOrd="0" presId="urn:microsoft.com/office/officeart/2005/8/layout/vProcess5"/>
    <dgm:cxn modelId="{2D65BE21-8581-4187-99F3-CD59B2DC55DD}" type="presOf" srcId="{A1CA55BA-4437-41B2-BB66-08E888DAD39A}" destId="{CC0A8AF0-4063-4D2D-B532-06DECCA8050C}" srcOrd="0" destOrd="0" presId="urn:microsoft.com/office/officeart/2005/8/layout/vProcess5"/>
    <dgm:cxn modelId="{2BC9B123-7DFE-40E1-9C75-0256FCCC40C9}" type="presOf" srcId="{2A9FC815-EE09-43AF-98D1-07275DD6ADF6}" destId="{DA713144-D0E8-4BD2-AFC5-1AF6B4BDB17F}" srcOrd="0" destOrd="0" presId="urn:microsoft.com/office/officeart/2005/8/layout/vProcess5"/>
    <dgm:cxn modelId="{F737243D-8443-451F-A8C9-10F24D5AB3DD}" type="presOf" srcId="{B9338B03-AD03-48C8-87DF-323B2B3FC1DC}" destId="{AAB68D3C-4EDD-4334-A336-48F7AC684B14}" srcOrd="0" destOrd="0" presId="urn:microsoft.com/office/officeart/2005/8/layout/vProcess5"/>
    <dgm:cxn modelId="{14B5E540-C0BA-4B3A-9963-3F04298BAAB9}" srcId="{8FB92E61-4BF4-4B13-BF2D-C6EDA004D1C3}" destId="{2A9FC815-EE09-43AF-98D1-07275DD6ADF6}" srcOrd="0" destOrd="0" parTransId="{50BDEDE5-4488-4623-AA9E-79F7BD93AFA7}" sibTransId="{601D9E1F-9143-48DB-938B-8669CEFF4DDD}"/>
    <dgm:cxn modelId="{C5603245-CF47-47D1-A533-816B8418E3D3}" type="presOf" srcId="{B9338B03-AD03-48C8-87DF-323B2B3FC1DC}" destId="{2131D179-6745-4B6D-B8F0-54BDA7DAEA37}" srcOrd="1" destOrd="0" presId="urn:microsoft.com/office/officeart/2005/8/layout/vProcess5"/>
    <dgm:cxn modelId="{3F0F996B-EB51-46B9-9C1A-9643487E3DD4}" type="presOf" srcId="{2A9FC815-EE09-43AF-98D1-07275DD6ADF6}" destId="{A63D8E00-4346-43E3-91FD-6D0DBFB2F67D}" srcOrd="1" destOrd="0" presId="urn:microsoft.com/office/officeart/2005/8/layout/vProcess5"/>
    <dgm:cxn modelId="{B2DA8B79-D85A-46E6-B1EA-BB14A3A3A82C}" type="presOf" srcId="{601D9E1F-9143-48DB-938B-8669CEFF4DDD}" destId="{B6855F83-6AEB-48F9-B10E-C502E472A0A3}" srcOrd="0" destOrd="0" presId="urn:microsoft.com/office/officeart/2005/8/layout/vProcess5"/>
    <dgm:cxn modelId="{188B377A-2752-4445-AE40-2A09EAEB1C91}" srcId="{8FB92E61-4BF4-4B13-BF2D-C6EDA004D1C3}" destId="{F79F3C87-BCF0-48FC-8533-C2938B8EF8D2}" srcOrd="2" destOrd="0" parTransId="{A7091B24-47F4-4AED-99FB-75A7BAD96860}" sibTransId="{5C64B54E-36AC-4600-BA8B-0B4A761E1383}"/>
    <dgm:cxn modelId="{81C2DE5A-64C8-45E0-9604-7FA444BCD022}" type="presOf" srcId="{A1CA55BA-4437-41B2-BB66-08E888DAD39A}" destId="{40A9C0D9-970F-4DF1-B46F-FC8B370BA766}" srcOrd="1" destOrd="0" presId="urn:microsoft.com/office/officeart/2005/8/layout/vProcess5"/>
    <dgm:cxn modelId="{190FEC80-4376-4C91-B650-5372D488D067}" srcId="{8FB92E61-4BF4-4B13-BF2D-C6EDA004D1C3}" destId="{A1CA55BA-4437-41B2-BB66-08E888DAD39A}" srcOrd="3" destOrd="0" parTransId="{A8EBCEC8-1FF9-45F2-BDE2-914C14875B90}" sibTransId="{00A92EFB-5C7C-4DA7-956C-928919A9271E}"/>
    <dgm:cxn modelId="{1FE35785-C0B5-41E2-B50C-EE3E70DC5671}" type="presOf" srcId="{51681941-9BD5-4A81-8BE7-3801E8BBE464}" destId="{B2254199-803C-446D-A3D6-A9117256FDFC}" srcOrd="1" destOrd="0" presId="urn:microsoft.com/office/officeart/2005/8/layout/vProcess5"/>
    <dgm:cxn modelId="{0F0A3794-8F3B-43A7-A0E3-8807FCE28067}" type="presOf" srcId="{51681941-9BD5-4A81-8BE7-3801E8BBE464}" destId="{86DC77BE-85C0-48D7-82CB-87C710D14F2E}" srcOrd="0" destOrd="0" presId="urn:microsoft.com/office/officeart/2005/8/layout/vProcess5"/>
    <dgm:cxn modelId="{518A899B-FEEA-47D4-B074-42AA67E59EBC}" type="presOf" srcId="{F79F3C87-BCF0-48FC-8533-C2938B8EF8D2}" destId="{E317C3AB-1CAB-4139-B226-D7E49FCEB7FD}" srcOrd="0" destOrd="0" presId="urn:microsoft.com/office/officeart/2005/8/layout/vProcess5"/>
    <dgm:cxn modelId="{68D593AA-72CE-472E-8C2F-2E9386590BE5}" type="presOf" srcId="{8FB92E61-4BF4-4B13-BF2D-C6EDA004D1C3}" destId="{ED8C0F80-FFC0-4906-9328-476208DB7A52}" srcOrd="0" destOrd="0" presId="urn:microsoft.com/office/officeart/2005/8/layout/vProcess5"/>
    <dgm:cxn modelId="{A576D3AA-9CDF-4B42-9D90-66D08E469B87}" srcId="{8FB92E61-4BF4-4B13-BF2D-C6EDA004D1C3}" destId="{51681941-9BD5-4A81-8BE7-3801E8BBE464}" srcOrd="4" destOrd="0" parTransId="{76A54176-8275-447F-ACE9-DE90EC6B9D69}" sibTransId="{E734791D-E61E-47B7-AD0A-414B8C49F114}"/>
    <dgm:cxn modelId="{0473D5AA-8C8E-41E2-9317-E57BCF92FC87}" type="presOf" srcId="{00A92EFB-5C7C-4DA7-956C-928919A9271E}" destId="{DA1ABE14-C273-436E-B48E-E162A1C6EADD}" srcOrd="0" destOrd="0" presId="urn:microsoft.com/office/officeart/2005/8/layout/vProcess5"/>
    <dgm:cxn modelId="{8D2810B0-7DA0-4745-9119-E93C66EE4CB2}" type="presOf" srcId="{5C64B54E-36AC-4600-BA8B-0B4A761E1383}" destId="{570379AF-3CF4-4A4D-89B9-226C796DCEE6}" srcOrd="0" destOrd="0" presId="urn:microsoft.com/office/officeart/2005/8/layout/vProcess5"/>
    <dgm:cxn modelId="{86189CD1-8F7A-4868-BD78-F95141CCEC9C}" srcId="{8FB92E61-4BF4-4B13-BF2D-C6EDA004D1C3}" destId="{B9338B03-AD03-48C8-87DF-323B2B3FC1DC}" srcOrd="1" destOrd="0" parTransId="{284F6F0C-753C-46E6-9E72-7CE849404CC0}" sibTransId="{0F813F95-81D9-4321-8DEF-C1BC4E836A64}"/>
    <dgm:cxn modelId="{1616E0DA-2124-4E08-A598-B7EA60FE64E3}" type="presOf" srcId="{F79F3C87-BCF0-48FC-8533-C2938B8EF8D2}" destId="{937F3A79-54B5-48AC-B343-21546122CB91}" srcOrd="1" destOrd="0" presId="urn:microsoft.com/office/officeart/2005/8/layout/vProcess5"/>
    <dgm:cxn modelId="{F01703C0-D825-4F80-92C4-923A8A0C7304}" type="presParOf" srcId="{ED8C0F80-FFC0-4906-9328-476208DB7A52}" destId="{81E53965-12E6-4C56-B55C-931C443773E1}" srcOrd="0" destOrd="0" presId="urn:microsoft.com/office/officeart/2005/8/layout/vProcess5"/>
    <dgm:cxn modelId="{C929D9B4-2F1D-4B35-A2AA-5C6D7E07AF4F}" type="presParOf" srcId="{ED8C0F80-FFC0-4906-9328-476208DB7A52}" destId="{DA713144-D0E8-4BD2-AFC5-1AF6B4BDB17F}" srcOrd="1" destOrd="0" presId="urn:microsoft.com/office/officeart/2005/8/layout/vProcess5"/>
    <dgm:cxn modelId="{6DABEE5E-1439-4363-A3C8-D5C7DF1C6D73}" type="presParOf" srcId="{ED8C0F80-FFC0-4906-9328-476208DB7A52}" destId="{AAB68D3C-4EDD-4334-A336-48F7AC684B14}" srcOrd="2" destOrd="0" presId="urn:microsoft.com/office/officeart/2005/8/layout/vProcess5"/>
    <dgm:cxn modelId="{7A834614-583D-4B5C-8519-DC32FB9AC8AE}" type="presParOf" srcId="{ED8C0F80-FFC0-4906-9328-476208DB7A52}" destId="{E317C3AB-1CAB-4139-B226-D7E49FCEB7FD}" srcOrd="3" destOrd="0" presId="urn:microsoft.com/office/officeart/2005/8/layout/vProcess5"/>
    <dgm:cxn modelId="{67BFD501-88C3-44C2-BD0F-C06E8EED22AD}" type="presParOf" srcId="{ED8C0F80-FFC0-4906-9328-476208DB7A52}" destId="{CC0A8AF0-4063-4D2D-B532-06DECCA8050C}" srcOrd="4" destOrd="0" presId="urn:microsoft.com/office/officeart/2005/8/layout/vProcess5"/>
    <dgm:cxn modelId="{CFD05F8F-2E7F-4C34-8F78-F63DA95B5218}" type="presParOf" srcId="{ED8C0F80-FFC0-4906-9328-476208DB7A52}" destId="{86DC77BE-85C0-48D7-82CB-87C710D14F2E}" srcOrd="5" destOrd="0" presId="urn:microsoft.com/office/officeart/2005/8/layout/vProcess5"/>
    <dgm:cxn modelId="{E72FCD2D-42EC-4AA8-AB7C-51693794F787}" type="presParOf" srcId="{ED8C0F80-FFC0-4906-9328-476208DB7A52}" destId="{B6855F83-6AEB-48F9-B10E-C502E472A0A3}" srcOrd="6" destOrd="0" presId="urn:microsoft.com/office/officeart/2005/8/layout/vProcess5"/>
    <dgm:cxn modelId="{E6C47556-7A51-4951-9B7B-92E89AD3ED4A}" type="presParOf" srcId="{ED8C0F80-FFC0-4906-9328-476208DB7A52}" destId="{AAB2D7F2-9199-4D2B-8BB9-D69D24F27E21}" srcOrd="7" destOrd="0" presId="urn:microsoft.com/office/officeart/2005/8/layout/vProcess5"/>
    <dgm:cxn modelId="{493F7050-1C34-41B1-9B30-346B7DE82869}" type="presParOf" srcId="{ED8C0F80-FFC0-4906-9328-476208DB7A52}" destId="{570379AF-3CF4-4A4D-89B9-226C796DCEE6}" srcOrd="8" destOrd="0" presId="urn:microsoft.com/office/officeart/2005/8/layout/vProcess5"/>
    <dgm:cxn modelId="{A0A37233-AD02-4AA5-9241-82A5A7D65ED8}" type="presParOf" srcId="{ED8C0F80-FFC0-4906-9328-476208DB7A52}" destId="{DA1ABE14-C273-436E-B48E-E162A1C6EADD}" srcOrd="9" destOrd="0" presId="urn:microsoft.com/office/officeart/2005/8/layout/vProcess5"/>
    <dgm:cxn modelId="{591875DE-5110-4D77-9B8C-195A545F67D9}" type="presParOf" srcId="{ED8C0F80-FFC0-4906-9328-476208DB7A52}" destId="{A63D8E00-4346-43E3-91FD-6D0DBFB2F67D}" srcOrd="10" destOrd="0" presId="urn:microsoft.com/office/officeart/2005/8/layout/vProcess5"/>
    <dgm:cxn modelId="{4D090D54-0E38-4A40-9C25-E231167C8F61}" type="presParOf" srcId="{ED8C0F80-FFC0-4906-9328-476208DB7A52}" destId="{2131D179-6745-4B6D-B8F0-54BDA7DAEA37}" srcOrd="11" destOrd="0" presId="urn:microsoft.com/office/officeart/2005/8/layout/vProcess5"/>
    <dgm:cxn modelId="{2BCC237C-A463-49AA-9C51-C99CFD97151D}" type="presParOf" srcId="{ED8C0F80-FFC0-4906-9328-476208DB7A52}" destId="{937F3A79-54B5-48AC-B343-21546122CB91}" srcOrd="12" destOrd="0" presId="urn:microsoft.com/office/officeart/2005/8/layout/vProcess5"/>
    <dgm:cxn modelId="{44F6DBC5-9B4C-4636-ACA6-26B3BCF04175}" type="presParOf" srcId="{ED8C0F80-FFC0-4906-9328-476208DB7A52}" destId="{40A9C0D9-970F-4DF1-B46F-FC8B370BA766}" srcOrd="13" destOrd="0" presId="urn:microsoft.com/office/officeart/2005/8/layout/vProcess5"/>
    <dgm:cxn modelId="{787B7EB9-AEB6-4A56-A4FD-2641315F1FF4}" type="presParOf" srcId="{ED8C0F80-FFC0-4906-9328-476208DB7A52}" destId="{B2254199-803C-446D-A3D6-A9117256FDF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13144-D0E8-4BD2-AFC5-1AF6B4BDB17F}">
      <dsp:nvSpPr>
        <dsp:cNvPr id="0" name=""/>
        <dsp:cNvSpPr/>
      </dsp:nvSpPr>
      <dsp:spPr>
        <a:xfrm>
          <a:off x="0" y="0"/>
          <a:ext cx="7254541" cy="665150"/>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Development of a MATLAB model for wideband intrinsic optical link (laser, MZM, wideband PD) </a:t>
          </a:r>
          <a:r>
            <a:rPr lang="en-US" sz="1800" b="1" kern="1200" dirty="0" err="1">
              <a:latin typeface="Times New Roman" panose="02020603050405020304" pitchFamily="18" charset="0"/>
              <a:cs typeface="Times New Roman" panose="02020603050405020304" pitchFamily="18" charset="0"/>
            </a:rPr>
            <a:t>RoF</a:t>
          </a:r>
          <a:r>
            <a:rPr lang="en-US" sz="1800" b="1" kern="1200" dirty="0">
              <a:latin typeface="Times New Roman" panose="02020603050405020304" pitchFamily="18" charset="0"/>
              <a:cs typeface="Times New Roman" panose="02020603050405020304" pitchFamily="18" charset="0"/>
            </a:rPr>
            <a:t> link</a:t>
          </a:r>
        </a:p>
      </dsp:txBody>
      <dsp:txXfrm>
        <a:off x="19482" y="19482"/>
        <a:ext cx="6458969" cy="626186"/>
      </dsp:txXfrm>
    </dsp:sp>
    <dsp:sp modelId="{AAB68D3C-4EDD-4334-A336-48F7AC684B14}">
      <dsp:nvSpPr>
        <dsp:cNvPr id="0" name=""/>
        <dsp:cNvSpPr/>
      </dsp:nvSpPr>
      <dsp:spPr>
        <a:xfrm>
          <a:off x="541735" y="757532"/>
          <a:ext cx="7254541" cy="665150"/>
        </a:xfrm>
        <a:prstGeom prst="roundRect">
          <a:avLst>
            <a:gd name="adj" fmla="val 10000"/>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4">
                  <a:lumMod val="50000"/>
                </a:schemeClr>
              </a:solidFill>
              <a:latin typeface="Times New Roman" panose="02020603050405020304" pitchFamily="18" charset="0"/>
              <a:cs typeface="Times New Roman" panose="02020603050405020304" pitchFamily="18" charset="0"/>
            </a:rPr>
            <a:t>Laboratory measurements at low frequencies (900 MHz) to validate the model.</a:t>
          </a:r>
        </a:p>
      </dsp:txBody>
      <dsp:txXfrm>
        <a:off x="561217" y="777014"/>
        <a:ext cx="6241494" cy="626186"/>
      </dsp:txXfrm>
    </dsp:sp>
    <dsp:sp modelId="{E317C3AB-1CAB-4139-B226-D7E49FCEB7FD}">
      <dsp:nvSpPr>
        <dsp:cNvPr id="0" name=""/>
        <dsp:cNvSpPr/>
      </dsp:nvSpPr>
      <dsp:spPr>
        <a:xfrm>
          <a:off x="1083470" y="1515065"/>
          <a:ext cx="7254541" cy="665150"/>
        </a:xfrm>
        <a:prstGeom prst="roundRect">
          <a:avLst>
            <a:gd name="adj" fmla="val 1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4">
                  <a:lumMod val="50000"/>
                </a:schemeClr>
              </a:solidFill>
              <a:latin typeface="Times New Roman" panose="02020603050405020304" pitchFamily="18" charset="0"/>
              <a:cs typeface="Times New Roman" panose="02020603050405020304" pitchFamily="18" charset="0"/>
            </a:rPr>
            <a:t>Market research of commercial components (laser, MZM, wideband PD)</a:t>
          </a:r>
        </a:p>
      </dsp:txBody>
      <dsp:txXfrm>
        <a:off x="1102952" y="1534547"/>
        <a:ext cx="6241494" cy="626186"/>
      </dsp:txXfrm>
    </dsp:sp>
    <dsp:sp modelId="{CC0A8AF0-4063-4D2D-B532-06DECCA8050C}">
      <dsp:nvSpPr>
        <dsp:cNvPr id="0" name=""/>
        <dsp:cNvSpPr/>
      </dsp:nvSpPr>
      <dsp:spPr>
        <a:xfrm>
          <a:off x="1625205" y="2272597"/>
          <a:ext cx="7254541" cy="665150"/>
        </a:xfrm>
        <a:prstGeom prst="roundRect">
          <a:avLst>
            <a:gd name="adj" fmla="val 10000"/>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4">
                  <a:lumMod val="50000"/>
                </a:schemeClr>
              </a:solidFill>
              <a:latin typeface="Times New Roman" panose="02020603050405020304" pitchFamily="18" charset="0"/>
              <a:cs typeface="Times New Roman" panose="02020603050405020304" pitchFamily="18" charset="0"/>
            </a:rPr>
            <a:t>Simulation of intrinsic optical link based on several combination of  commercial components</a:t>
          </a:r>
        </a:p>
      </dsp:txBody>
      <dsp:txXfrm>
        <a:off x="1644687" y="2292079"/>
        <a:ext cx="6241494" cy="626186"/>
      </dsp:txXfrm>
    </dsp:sp>
    <dsp:sp modelId="{86DC77BE-85C0-48D7-82CB-87C710D14F2E}">
      <dsp:nvSpPr>
        <dsp:cNvPr id="0" name=""/>
        <dsp:cNvSpPr/>
      </dsp:nvSpPr>
      <dsp:spPr>
        <a:xfrm>
          <a:off x="2166941" y="3030130"/>
          <a:ext cx="7254541" cy="665150"/>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4">
                  <a:lumMod val="50000"/>
                </a:schemeClr>
              </a:solidFill>
              <a:latin typeface="Times New Roman" panose="02020603050405020304" pitchFamily="18" charset="0"/>
              <a:cs typeface="Times New Roman" panose="02020603050405020304" pitchFamily="18" charset="0"/>
            </a:rPr>
            <a:t>Identified and implemented suitable pre-/post-amplifiers to satisfy full link requirements</a:t>
          </a:r>
        </a:p>
      </dsp:txBody>
      <dsp:txXfrm>
        <a:off x="2186423" y="3049612"/>
        <a:ext cx="6241494" cy="626186"/>
      </dsp:txXfrm>
    </dsp:sp>
    <dsp:sp modelId="{B6855F83-6AEB-48F9-B10E-C502E472A0A3}">
      <dsp:nvSpPr>
        <dsp:cNvPr id="0" name=""/>
        <dsp:cNvSpPr/>
      </dsp:nvSpPr>
      <dsp:spPr>
        <a:xfrm>
          <a:off x="6822194" y="485929"/>
          <a:ext cx="432347" cy="4323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6919472" y="485929"/>
        <a:ext cx="237791" cy="325341"/>
      </dsp:txXfrm>
    </dsp:sp>
    <dsp:sp modelId="{AAB2D7F2-9199-4D2B-8BB9-D69D24F27E21}">
      <dsp:nvSpPr>
        <dsp:cNvPr id="0" name=""/>
        <dsp:cNvSpPr/>
      </dsp:nvSpPr>
      <dsp:spPr>
        <a:xfrm>
          <a:off x="7363929" y="1243462"/>
          <a:ext cx="432347" cy="432347"/>
        </a:xfrm>
        <a:prstGeom prst="downArrow">
          <a:avLst>
            <a:gd name="adj1" fmla="val 55000"/>
            <a:gd name="adj2" fmla="val 45000"/>
          </a:avLst>
        </a:prstGeom>
        <a:solidFill>
          <a:schemeClr val="accent1">
            <a:alpha val="90000"/>
            <a:tint val="40000"/>
            <a:hueOff val="0"/>
            <a:satOff val="0"/>
            <a:lumOff val="0"/>
            <a:alphaOff val="-13333"/>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7461207" y="1243462"/>
        <a:ext cx="237791" cy="325341"/>
      </dsp:txXfrm>
    </dsp:sp>
    <dsp:sp modelId="{570379AF-3CF4-4A4D-89B9-226C796DCEE6}">
      <dsp:nvSpPr>
        <dsp:cNvPr id="0" name=""/>
        <dsp:cNvSpPr/>
      </dsp:nvSpPr>
      <dsp:spPr>
        <a:xfrm>
          <a:off x="7905664" y="1989908"/>
          <a:ext cx="432347" cy="432347"/>
        </a:xfrm>
        <a:prstGeom prst="downArrow">
          <a:avLst>
            <a:gd name="adj1" fmla="val 55000"/>
            <a:gd name="adj2" fmla="val 45000"/>
          </a:avLst>
        </a:prstGeom>
        <a:solidFill>
          <a:schemeClr val="accent1">
            <a:alpha val="90000"/>
            <a:tint val="40000"/>
            <a:hueOff val="0"/>
            <a:satOff val="0"/>
            <a:lumOff val="0"/>
            <a:alphaOff val="-26667"/>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02942" y="1989908"/>
        <a:ext cx="237791" cy="325341"/>
      </dsp:txXfrm>
    </dsp:sp>
    <dsp:sp modelId="{DA1ABE14-C273-436E-B48E-E162A1C6EADD}">
      <dsp:nvSpPr>
        <dsp:cNvPr id="0" name=""/>
        <dsp:cNvSpPr/>
      </dsp:nvSpPr>
      <dsp:spPr>
        <a:xfrm>
          <a:off x="8447399" y="2754831"/>
          <a:ext cx="432347" cy="432347"/>
        </a:xfrm>
        <a:prstGeom prst="downArrow">
          <a:avLst>
            <a:gd name="adj1" fmla="val 55000"/>
            <a:gd name="adj2" fmla="val 45000"/>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8544677" y="2754831"/>
        <a:ext cx="237791" cy="325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13144-D0E8-4BD2-AFC5-1AF6B4BDB17F}">
      <dsp:nvSpPr>
        <dsp:cNvPr id="0" name=""/>
        <dsp:cNvSpPr/>
      </dsp:nvSpPr>
      <dsp:spPr>
        <a:xfrm>
          <a:off x="0" y="0"/>
          <a:ext cx="7254541" cy="665150"/>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accent4">
                  <a:lumMod val="50000"/>
                </a:schemeClr>
              </a:solidFill>
              <a:latin typeface="Times New Roman" panose="02020603050405020304" pitchFamily="18" charset="0"/>
              <a:cs typeface="Times New Roman" panose="02020603050405020304" pitchFamily="18" charset="0"/>
            </a:rPr>
            <a:t>Development of a MATLAB model for wideband intrinsic optical link (laser, MZM, wideband PD) </a:t>
          </a:r>
          <a:r>
            <a:rPr lang="en-US" sz="1800" b="0" kern="1200" dirty="0" err="1">
              <a:solidFill>
                <a:schemeClr val="accent4">
                  <a:lumMod val="50000"/>
                </a:schemeClr>
              </a:solidFill>
              <a:latin typeface="Times New Roman" panose="02020603050405020304" pitchFamily="18" charset="0"/>
              <a:cs typeface="Times New Roman" panose="02020603050405020304" pitchFamily="18" charset="0"/>
            </a:rPr>
            <a:t>RoF</a:t>
          </a:r>
          <a:r>
            <a:rPr lang="en-US" sz="1800" b="0" kern="1200" dirty="0">
              <a:solidFill>
                <a:schemeClr val="accent4">
                  <a:lumMod val="50000"/>
                </a:schemeClr>
              </a:solidFill>
              <a:latin typeface="Times New Roman" panose="02020603050405020304" pitchFamily="18" charset="0"/>
              <a:cs typeface="Times New Roman" panose="02020603050405020304" pitchFamily="18" charset="0"/>
            </a:rPr>
            <a:t> link</a:t>
          </a:r>
        </a:p>
      </dsp:txBody>
      <dsp:txXfrm>
        <a:off x="19482" y="19482"/>
        <a:ext cx="6458969" cy="626186"/>
      </dsp:txXfrm>
    </dsp:sp>
    <dsp:sp modelId="{AAB68D3C-4EDD-4334-A336-48F7AC684B14}">
      <dsp:nvSpPr>
        <dsp:cNvPr id="0" name=""/>
        <dsp:cNvSpPr/>
      </dsp:nvSpPr>
      <dsp:spPr>
        <a:xfrm>
          <a:off x="541735" y="757532"/>
          <a:ext cx="7254541" cy="665150"/>
        </a:xfrm>
        <a:prstGeom prst="roundRect">
          <a:avLst>
            <a:gd name="adj" fmla="val 10000"/>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Laboratory measurements at low frequencies (900 MHz) to validate the model.</a:t>
          </a:r>
        </a:p>
      </dsp:txBody>
      <dsp:txXfrm>
        <a:off x="561217" y="777014"/>
        <a:ext cx="6241494" cy="626186"/>
      </dsp:txXfrm>
    </dsp:sp>
    <dsp:sp modelId="{E317C3AB-1CAB-4139-B226-D7E49FCEB7FD}">
      <dsp:nvSpPr>
        <dsp:cNvPr id="0" name=""/>
        <dsp:cNvSpPr/>
      </dsp:nvSpPr>
      <dsp:spPr>
        <a:xfrm>
          <a:off x="1083470" y="1515065"/>
          <a:ext cx="7254541" cy="665150"/>
        </a:xfrm>
        <a:prstGeom prst="roundRect">
          <a:avLst>
            <a:gd name="adj" fmla="val 1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latin typeface="Times New Roman" panose="02020603050405020304" pitchFamily="18" charset="0"/>
              <a:cs typeface="Times New Roman" panose="02020603050405020304" pitchFamily="18" charset="0"/>
            </a:rPr>
            <a:t>Market research of commercial components (laser, MZM, wideband PD)</a:t>
          </a:r>
        </a:p>
      </dsp:txBody>
      <dsp:txXfrm>
        <a:off x="1102952" y="1534547"/>
        <a:ext cx="6241494" cy="626186"/>
      </dsp:txXfrm>
    </dsp:sp>
    <dsp:sp modelId="{CC0A8AF0-4063-4D2D-B532-06DECCA8050C}">
      <dsp:nvSpPr>
        <dsp:cNvPr id="0" name=""/>
        <dsp:cNvSpPr/>
      </dsp:nvSpPr>
      <dsp:spPr>
        <a:xfrm>
          <a:off x="1625205" y="2272597"/>
          <a:ext cx="7254541" cy="665150"/>
        </a:xfrm>
        <a:prstGeom prst="roundRect">
          <a:avLst>
            <a:gd name="adj" fmla="val 10000"/>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latin typeface="Times New Roman" panose="02020603050405020304" pitchFamily="18" charset="0"/>
              <a:cs typeface="Times New Roman" panose="02020603050405020304" pitchFamily="18" charset="0"/>
            </a:rPr>
            <a:t>Simulation of intrinsic optical link based on several combination of  commercial components</a:t>
          </a:r>
        </a:p>
      </dsp:txBody>
      <dsp:txXfrm>
        <a:off x="1644687" y="2292079"/>
        <a:ext cx="6241494" cy="626186"/>
      </dsp:txXfrm>
    </dsp:sp>
    <dsp:sp modelId="{86DC77BE-85C0-48D7-82CB-87C710D14F2E}">
      <dsp:nvSpPr>
        <dsp:cNvPr id="0" name=""/>
        <dsp:cNvSpPr/>
      </dsp:nvSpPr>
      <dsp:spPr>
        <a:xfrm>
          <a:off x="2166941" y="3030130"/>
          <a:ext cx="7254541" cy="665150"/>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latin typeface="Times New Roman" panose="02020603050405020304" pitchFamily="18" charset="0"/>
              <a:cs typeface="Times New Roman" panose="02020603050405020304" pitchFamily="18" charset="0"/>
            </a:rPr>
            <a:t>Identified and implemented suitable pre-/post-amplifiers to satisfy full link requirements.</a:t>
          </a:r>
        </a:p>
      </dsp:txBody>
      <dsp:txXfrm>
        <a:off x="2186423" y="3049612"/>
        <a:ext cx="6241494" cy="626186"/>
      </dsp:txXfrm>
    </dsp:sp>
    <dsp:sp modelId="{B6855F83-6AEB-48F9-B10E-C502E472A0A3}">
      <dsp:nvSpPr>
        <dsp:cNvPr id="0" name=""/>
        <dsp:cNvSpPr/>
      </dsp:nvSpPr>
      <dsp:spPr>
        <a:xfrm>
          <a:off x="6822194" y="485929"/>
          <a:ext cx="432347" cy="4323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6919472" y="485929"/>
        <a:ext cx="237791" cy="325341"/>
      </dsp:txXfrm>
    </dsp:sp>
    <dsp:sp modelId="{AAB2D7F2-9199-4D2B-8BB9-D69D24F27E21}">
      <dsp:nvSpPr>
        <dsp:cNvPr id="0" name=""/>
        <dsp:cNvSpPr/>
      </dsp:nvSpPr>
      <dsp:spPr>
        <a:xfrm>
          <a:off x="7363929" y="1243462"/>
          <a:ext cx="432347" cy="432347"/>
        </a:xfrm>
        <a:prstGeom prst="downArrow">
          <a:avLst>
            <a:gd name="adj1" fmla="val 55000"/>
            <a:gd name="adj2" fmla="val 45000"/>
          </a:avLst>
        </a:prstGeom>
        <a:solidFill>
          <a:schemeClr val="accent1">
            <a:alpha val="90000"/>
            <a:tint val="40000"/>
            <a:hueOff val="0"/>
            <a:satOff val="0"/>
            <a:lumOff val="0"/>
            <a:alphaOff val="-13333"/>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7461207" y="1243462"/>
        <a:ext cx="237791" cy="325341"/>
      </dsp:txXfrm>
    </dsp:sp>
    <dsp:sp modelId="{570379AF-3CF4-4A4D-89B9-226C796DCEE6}">
      <dsp:nvSpPr>
        <dsp:cNvPr id="0" name=""/>
        <dsp:cNvSpPr/>
      </dsp:nvSpPr>
      <dsp:spPr>
        <a:xfrm>
          <a:off x="7905664" y="1989908"/>
          <a:ext cx="432347" cy="432347"/>
        </a:xfrm>
        <a:prstGeom prst="downArrow">
          <a:avLst>
            <a:gd name="adj1" fmla="val 55000"/>
            <a:gd name="adj2" fmla="val 45000"/>
          </a:avLst>
        </a:prstGeom>
        <a:solidFill>
          <a:schemeClr val="accent1">
            <a:alpha val="90000"/>
            <a:tint val="40000"/>
            <a:hueOff val="0"/>
            <a:satOff val="0"/>
            <a:lumOff val="0"/>
            <a:alphaOff val="-26667"/>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02942" y="1989908"/>
        <a:ext cx="237791" cy="325341"/>
      </dsp:txXfrm>
    </dsp:sp>
    <dsp:sp modelId="{DA1ABE14-C273-436E-B48E-E162A1C6EADD}">
      <dsp:nvSpPr>
        <dsp:cNvPr id="0" name=""/>
        <dsp:cNvSpPr/>
      </dsp:nvSpPr>
      <dsp:spPr>
        <a:xfrm>
          <a:off x="8447399" y="2754831"/>
          <a:ext cx="432347" cy="432347"/>
        </a:xfrm>
        <a:prstGeom prst="downArrow">
          <a:avLst>
            <a:gd name="adj1" fmla="val 55000"/>
            <a:gd name="adj2" fmla="val 45000"/>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8544677" y="2754831"/>
        <a:ext cx="237791" cy="325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13144-D0E8-4BD2-AFC5-1AF6B4BDB17F}">
      <dsp:nvSpPr>
        <dsp:cNvPr id="0" name=""/>
        <dsp:cNvSpPr/>
      </dsp:nvSpPr>
      <dsp:spPr>
        <a:xfrm>
          <a:off x="0" y="0"/>
          <a:ext cx="7254541" cy="665150"/>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accent4">
                  <a:lumMod val="50000"/>
                </a:schemeClr>
              </a:solidFill>
              <a:latin typeface="Times New Roman" panose="02020603050405020304" pitchFamily="18" charset="0"/>
              <a:cs typeface="Times New Roman" panose="02020603050405020304" pitchFamily="18" charset="0"/>
            </a:rPr>
            <a:t>Development of a MATLAB model for wideband intrinsic optical link (laser, MZM, wideband PD) </a:t>
          </a:r>
          <a:r>
            <a:rPr lang="en-US" sz="1800" b="0" kern="1200" dirty="0" err="1">
              <a:solidFill>
                <a:schemeClr val="accent4">
                  <a:lumMod val="50000"/>
                </a:schemeClr>
              </a:solidFill>
              <a:latin typeface="Times New Roman" panose="02020603050405020304" pitchFamily="18" charset="0"/>
              <a:cs typeface="Times New Roman" panose="02020603050405020304" pitchFamily="18" charset="0"/>
            </a:rPr>
            <a:t>RoF</a:t>
          </a:r>
          <a:r>
            <a:rPr lang="en-US" sz="1800" b="0" kern="1200" dirty="0">
              <a:solidFill>
                <a:schemeClr val="accent4">
                  <a:lumMod val="50000"/>
                </a:schemeClr>
              </a:solidFill>
              <a:latin typeface="Times New Roman" panose="02020603050405020304" pitchFamily="18" charset="0"/>
              <a:cs typeface="Times New Roman" panose="02020603050405020304" pitchFamily="18" charset="0"/>
            </a:rPr>
            <a:t> link</a:t>
          </a:r>
          <a:endParaRPr lang="en-US" sz="1800" kern="1200" dirty="0">
            <a:solidFill>
              <a:schemeClr val="accent1">
                <a:lumMod val="75000"/>
              </a:schemeClr>
            </a:solidFill>
            <a:latin typeface="Times New Roman" panose="02020603050405020304" pitchFamily="18" charset="0"/>
            <a:cs typeface="Times New Roman" panose="02020603050405020304" pitchFamily="18" charset="0"/>
          </a:endParaRPr>
        </a:p>
      </dsp:txBody>
      <dsp:txXfrm>
        <a:off x="19482" y="19482"/>
        <a:ext cx="6458969" cy="626186"/>
      </dsp:txXfrm>
    </dsp:sp>
    <dsp:sp modelId="{AAB68D3C-4EDD-4334-A336-48F7AC684B14}">
      <dsp:nvSpPr>
        <dsp:cNvPr id="0" name=""/>
        <dsp:cNvSpPr/>
      </dsp:nvSpPr>
      <dsp:spPr>
        <a:xfrm>
          <a:off x="541735" y="757532"/>
          <a:ext cx="7254541" cy="665150"/>
        </a:xfrm>
        <a:prstGeom prst="roundRect">
          <a:avLst>
            <a:gd name="adj" fmla="val 10000"/>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latin typeface="Times New Roman" panose="02020603050405020304" pitchFamily="18" charset="0"/>
              <a:cs typeface="Times New Roman" panose="02020603050405020304" pitchFamily="18" charset="0"/>
            </a:rPr>
            <a:t>Laboratory measurements at low frequencies (900 MHz) to validate the model.</a:t>
          </a:r>
        </a:p>
      </dsp:txBody>
      <dsp:txXfrm>
        <a:off x="561217" y="777014"/>
        <a:ext cx="6241494" cy="626186"/>
      </dsp:txXfrm>
    </dsp:sp>
    <dsp:sp modelId="{E317C3AB-1CAB-4139-B226-D7E49FCEB7FD}">
      <dsp:nvSpPr>
        <dsp:cNvPr id="0" name=""/>
        <dsp:cNvSpPr/>
      </dsp:nvSpPr>
      <dsp:spPr>
        <a:xfrm>
          <a:off x="1083470" y="1515065"/>
          <a:ext cx="7254541" cy="665150"/>
        </a:xfrm>
        <a:prstGeom prst="roundRect">
          <a:avLst>
            <a:gd name="adj" fmla="val 1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Market research of commercial components of intrinsic link (Laser, MZM, wideband PD</a:t>
          </a:r>
          <a:r>
            <a:rPr lang="en-US" sz="1800" kern="1200" dirty="0">
              <a:latin typeface="Times New Roman" panose="02020603050405020304" pitchFamily="18" charset="0"/>
              <a:cs typeface="Times New Roman" panose="02020603050405020304" pitchFamily="18" charset="0"/>
            </a:rPr>
            <a:t>)</a:t>
          </a:r>
        </a:p>
      </dsp:txBody>
      <dsp:txXfrm>
        <a:off x="1102952" y="1534547"/>
        <a:ext cx="6241494" cy="626186"/>
      </dsp:txXfrm>
    </dsp:sp>
    <dsp:sp modelId="{CC0A8AF0-4063-4D2D-B532-06DECCA8050C}">
      <dsp:nvSpPr>
        <dsp:cNvPr id="0" name=""/>
        <dsp:cNvSpPr/>
      </dsp:nvSpPr>
      <dsp:spPr>
        <a:xfrm>
          <a:off x="1625205" y="2272597"/>
          <a:ext cx="7254541" cy="665150"/>
        </a:xfrm>
        <a:prstGeom prst="roundRect">
          <a:avLst>
            <a:gd name="adj" fmla="val 10000"/>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latin typeface="Times New Roman" panose="02020603050405020304" pitchFamily="18" charset="0"/>
              <a:cs typeface="Times New Roman" panose="02020603050405020304" pitchFamily="18" charset="0"/>
            </a:rPr>
            <a:t>Simulation of intrinsic optical link based on several combination of  commercial components</a:t>
          </a:r>
        </a:p>
      </dsp:txBody>
      <dsp:txXfrm>
        <a:off x="1644687" y="2292079"/>
        <a:ext cx="6241494" cy="626186"/>
      </dsp:txXfrm>
    </dsp:sp>
    <dsp:sp modelId="{86DC77BE-85C0-48D7-82CB-87C710D14F2E}">
      <dsp:nvSpPr>
        <dsp:cNvPr id="0" name=""/>
        <dsp:cNvSpPr/>
      </dsp:nvSpPr>
      <dsp:spPr>
        <a:xfrm>
          <a:off x="2166941" y="3030130"/>
          <a:ext cx="7254541" cy="665150"/>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latin typeface="Times New Roman" panose="02020603050405020304" pitchFamily="18" charset="0"/>
              <a:cs typeface="Times New Roman" panose="02020603050405020304" pitchFamily="18" charset="0"/>
            </a:rPr>
            <a:t>Identified and implemented suitable pre-/post-amplifiers to satisfy full link requirements</a:t>
          </a:r>
        </a:p>
      </dsp:txBody>
      <dsp:txXfrm>
        <a:off x="2186423" y="3049612"/>
        <a:ext cx="6241494" cy="626186"/>
      </dsp:txXfrm>
    </dsp:sp>
    <dsp:sp modelId="{B6855F83-6AEB-48F9-B10E-C502E472A0A3}">
      <dsp:nvSpPr>
        <dsp:cNvPr id="0" name=""/>
        <dsp:cNvSpPr/>
      </dsp:nvSpPr>
      <dsp:spPr>
        <a:xfrm>
          <a:off x="6822194" y="485929"/>
          <a:ext cx="432347" cy="4323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6919472" y="485929"/>
        <a:ext cx="237791" cy="325341"/>
      </dsp:txXfrm>
    </dsp:sp>
    <dsp:sp modelId="{AAB2D7F2-9199-4D2B-8BB9-D69D24F27E21}">
      <dsp:nvSpPr>
        <dsp:cNvPr id="0" name=""/>
        <dsp:cNvSpPr/>
      </dsp:nvSpPr>
      <dsp:spPr>
        <a:xfrm>
          <a:off x="7363929" y="1243462"/>
          <a:ext cx="432347" cy="432347"/>
        </a:xfrm>
        <a:prstGeom prst="downArrow">
          <a:avLst>
            <a:gd name="adj1" fmla="val 55000"/>
            <a:gd name="adj2" fmla="val 45000"/>
          </a:avLst>
        </a:prstGeom>
        <a:solidFill>
          <a:schemeClr val="accent1">
            <a:alpha val="90000"/>
            <a:tint val="40000"/>
            <a:hueOff val="0"/>
            <a:satOff val="0"/>
            <a:lumOff val="0"/>
            <a:alphaOff val="-13333"/>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7461207" y="1243462"/>
        <a:ext cx="237791" cy="325341"/>
      </dsp:txXfrm>
    </dsp:sp>
    <dsp:sp modelId="{570379AF-3CF4-4A4D-89B9-226C796DCEE6}">
      <dsp:nvSpPr>
        <dsp:cNvPr id="0" name=""/>
        <dsp:cNvSpPr/>
      </dsp:nvSpPr>
      <dsp:spPr>
        <a:xfrm>
          <a:off x="7905664" y="1989908"/>
          <a:ext cx="432347" cy="432347"/>
        </a:xfrm>
        <a:prstGeom prst="downArrow">
          <a:avLst>
            <a:gd name="adj1" fmla="val 55000"/>
            <a:gd name="adj2" fmla="val 45000"/>
          </a:avLst>
        </a:prstGeom>
        <a:solidFill>
          <a:schemeClr val="accent1">
            <a:alpha val="90000"/>
            <a:tint val="40000"/>
            <a:hueOff val="0"/>
            <a:satOff val="0"/>
            <a:lumOff val="0"/>
            <a:alphaOff val="-26667"/>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02942" y="1989908"/>
        <a:ext cx="237791" cy="325341"/>
      </dsp:txXfrm>
    </dsp:sp>
    <dsp:sp modelId="{DA1ABE14-C273-436E-B48E-E162A1C6EADD}">
      <dsp:nvSpPr>
        <dsp:cNvPr id="0" name=""/>
        <dsp:cNvSpPr/>
      </dsp:nvSpPr>
      <dsp:spPr>
        <a:xfrm>
          <a:off x="8447399" y="2754831"/>
          <a:ext cx="432347" cy="432347"/>
        </a:xfrm>
        <a:prstGeom prst="downArrow">
          <a:avLst>
            <a:gd name="adj1" fmla="val 55000"/>
            <a:gd name="adj2" fmla="val 45000"/>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8544677" y="2754831"/>
        <a:ext cx="237791" cy="325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13144-D0E8-4BD2-AFC5-1AF6B4BDB17F}">
      <dsp:nvSpPr>
        <dsp:cNvPr id="0" name=""/>
        <dsp:cNvSpPr/>
      </dsp:nvSpPr>
      <dsp:spPr>
        <a:xfrm>
          <a:off x="0" y="0"/>
          <a:ext cx="7254541" cy="665150"/>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accent4">
                  <a:lumMod val="50000"/>
                </a:schemeClr>
              </a:solidFill>
              <a:latin typeface="Times New Roman" panose="02020603050405020304" pitchFamily="18" charset="0"/>
              <a:cs typeface="Times New Roman" panose="02020603050405020304" pitchFamily="18" charset="0"/>
            </a:rPr>
            <a:t>Development of a MATLAB model for wideband intrinsic optical link (laser, MZM, wideband PD) </a:t>
          </a:r>
          <a:r>
            <a:rPr lang="en-US" sz="1800" b="0" kern="1200" dirty="0" err="1">
              <a:solidFill>
                <a:schemeClr val="accent4">
                  <a:lumMod val="50000"/>
                </a:schemeClr>
              </a:solidFill>
              <a:latin typeface="Times New Roman" panose="02020603050405020304" pitchFamily="18" charset="0"/>
              <a:cs typeface="Times New Roman" panose="02020603050405020304" pitchFamily="18" charset="0"/>
            </a:rPr>
            <a:t>RoF</a:t>
          </a:r>
          <a:r>
            <a:rPr lang="en-US" sz="1800" b="0" kern="1200" dirty="0">
              <a:solidFill>
                <a:schemeClr val="accent4">
                  <a:lumMod val="50000"/>
                </a:schemeClr>
              </a:solidFill>
              <a:latin typeface="Times New Roman" panose="02020603050405020304" pitchFamily="18" charset="0"/>
              <a:cs typeface="Times New Roman" panose="02020603050405020304" pitchFamily="18" charset="0"/>
            </a:rPr>
            <a:t> link</a:t>
          </a:r>
          <a:endParaRPr lang="en-US" sz="1800" kern="1200" dirty="0">
            <a:solidFill>
              <a:schemeClr val="accent1">
                <a:lumMod val="75000"/>
              </a:schemeClr>
            </a:solidFill>
            <a:latin typeface="Times New Roman" panose="02020603050405020304" pitchFamily="18" charset="0"/>
            <a:cs typeface="Times New Roman" panose="02020603050405020304" pitchFamily="18" charset="0"/>
          </a:endParaRPr>
        </a:p>
      </dsp:txBody>
      <dsp:txXfrm>
        <a:off x="19482" y="19482"/>
        <a:ext cx="6458969" cy="626186"/>
      </dsp:txXfrm>
    </dsp:sp>
    <dsp:sp modelId="{AAB68D3C-4EDD-4334-A336-48F7AC684B14}">
      <dsp:nvSpPr>
        <dsp:cNvPr id="0" name=""/>
        <dsp:cNvSpPr/>
      </dsp:nvSpPr>
      <dsp:spPr>
        <a:xfrm>
          <a:off x="541735" y="757532"/>
          <a:ext cx="7254541" cy="665150"/>
        </a:xfrm>
        <a:prstGeom prst="roundRect">
          <a:avLst>
            <a:gd name="adj" fmla="val 10000"/>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latin typeface="Times New Roman" panose="02020603050405020304" pitchFamily="18" charset="0"/>
              <a:cs typeface="Times New Roman" panose="02020603050405020304" pitchFamily="18" charset="0"/>
            </a:rPr>
            <a:t>Laboratory measurements at low frequencies (900 MHz) to validate the model.</a:t>
          </a:r>
        </a:p>
      </dsp:txBody>
      <dsp:txXfrm>
        <a:off x="561217" y="777014"/>
        <a:ext cx="6241494" cy="626186"/>
      </dsp:txXfrm>
    </dsp:sp>
    <dsp:sp modelId="{E317C3AB-1CAB-4139-B226-D7E49FCEB7FD}">
      <dsp:nvSpPr>
        <dsp:cNvPr id="0" name=""/>
        <dsp:cNvSpPr/>
      </dsp:nvSpPr>
      <dsp:spPr>
        <a:xfrm>
          <a:off x="1083470" y="1515065"/>
          <a:ext cx="7254541" cy="665150"/>
        </a:xfrm>
        <a:prstGeom prst="roundRect">
          <a:avLst>
            <a:gd name="adj" fmla="val 1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latin typeface="Times New Roman" panose="02020603050405020304" pitchFamily="18" charset="0"/>
              <a:cs typeface="Times New Roman" panose="02020603050405020304" pitchFamily="18" charset="0"/>
            </a:rPr>
            <a:t>Market research of commercial components intrinsic link (laser, MZM, wideband PD)</a:t>
          </a:r>
        </a:p>
      </dsp:txBody>
      <dsp:txXfrm>
        <a:off x="1102952" y="1534547"/>
        <a:ext cx="6241494" cy="626186"/>
      </dsp:txXfrm>
    </dsp:sp>
    <dsp:sp modelId="{CC0A8AF0-4063-4D2D-B532-06DECCA8050C}">
      <dsp:nvSpPr>
        <dsp:cNvPr id="0" name=""/>
        <dsp:cNvSpPr/>
      </dsp:nvSpPr>
      <dsp:spPr>
        <a:xfrm>
          <a:off x="1625205" y="2272597"/>
          <a:ext cx="7254541" cy="665150"/>
        </a:xfrm>
        <a:prstGeom prst="roundRect">
          <a:avLst>
            <a:gd name="adj" fmla="val 10000"/>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Simulation of intrinsic optical link based on several combination of  commercial components</a:t>
          </a:r>
        </a:p>
      </dsp:txBody>
      <dsp:txXfrm>
        <a:off x="1644687" y="2292079"/>
        <a:ext cx="6241494" cy="626186"/>
      </dsp:txXfrm>
    </dsp:sp>
    <dsp:sp modelId="{86DC77BE-85C0-48D7-82CB-87C710D14F2E}">
      <dsp:nvSpPr>
        <dsp:cNvPr id="0" name=""/>
        <dsp:cNvSpPr/>
      </dsp:nvSpPr>
      <dsp:spPr>
        <a:xfrm>
          <a:off x="2166941" y="3030130"/>
          <a:ext cx="7254541" cy="665150"/>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latin typeface="Times New Roman" panose="02020603050405020304" pitchFamily="18" charset="0"/>
              <a:cs typeface="Times New Roman" panose="02020603050405020304" pitchFamily="18" charset="0"/>
            </a:rPr>
            <a:t>Identified and implemented suitable pre-/post-amplifiers to satisfy full link requirements</a:t>
          </a:r>
        </a:p>
      </dsp:txBody>
      <dsp:txXfrm>
        <a:off x="2186423" y="3049612"/>
        <a:ext cx="6241494" cy="626186"/>
      </dsp:txXfrm>
    </dsp:sp>
    <dsp:sp modelId="{B6855F83-6AEB-48F9-B10E-C502E472A0A3}">
      <dsp:nvSpPr>
        <dsp:cNvPr id="0" name=""/>
        <dsp:cNvSpPr/>
      </dsp:nvSpPr>
      <dsp:spPr>
        <a:xfrm>
          <a:off x="6822194" y="485929"/>
          <a:ext cx="432347" cy="4323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6919472" y="485929"/>
        <a:ext cx="237791" cy="325341"/>
      </dsp:txXfrm>
    </dsp:sp>
    <dsp:sp modelId="{AAB2D7F2-9199-4D2B-8BB9-D69D24F27E21}">
      <dsp:nvSpPr>
        <dsp:cNvPr id="0" name=""/>
        <dsp:cNvSpPr/>
      </dsp:nvSpPr>
      <dsp:spPr>
        <a:xfrm>
          <a:off x="7363929" y="1243462"/>
          <a:ext cx="432347" cy="432347"/>
        </a:xfrm>
        <a:prstGeom prst="downArrow">
          <a:avLst>
            <a:gd name="adj1" fmla="val 55000"/>
            <a:gd name="adj2" fmla="val 45000"/>
          </a:avLst>
        </a:prstGeom>
        <a:solidFill>
          <a:schemeClr val="accent1">
            <a:alpha val="90000"/>
            <a:tint val="40000"/>
            <a:hueOff val="0"/>
            <a:satOff val="0"/>
            <a:lumOff val="0"/>
            <a:alphaOff val="-13333"/>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7461207" y="1243462"/>
        <a:ext cx="237791" cy="325341"/>
      </dsp:txXfrm>
    </dsp:sp>
    <dsp:sp modelId="{570379AF-3CF4-4A4D-89B9-226C796DCEE6}">
      <dsp:nvSpPr>
        <dsp:cNvPr id="0" name=""/>
        <dsp:cNvSpPr/>
      </dsp:nvSpPr>
      <dsp:spPr>
        <a:xfrm>
          <a:off x="7905664" y="1989908"/>
          <a:ext cx="432347" cy="432347"/>
        </a:xfrm>
        <a:prstGeom prst="downArrow">
          <a:avLst>
            <a:gd name="adj1" fmla="val 55000"/>
            <a:gd name="adj2" fmla="val 45000"/>
          </a:avLst>
        </a:prstGeom>
        <a:solidFill>
          <a:schemeClr val="accent1">
            <a:alpha val="90000"/>
            <a:tint val="40000"/>
            <a:hueOff val="0"/>
            <a:satOff val="0"/>
            <a:lumOff val="0"/>
            <a:alphaOff val="-26667"/>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02942" y="1989908"/>
        <a:ext cx="237791" cy="325341"/>
      </dsp:txXfrm>
    </dsp:sp>
    <dsp:sp modelId="{DA1ABE14-C273-436E-B48E-E162A1C6EADD}">
      <dsp:nvSpPr>
        <dsp:cNvPr id="0" name=""/>
        <dsp:cNvSpPr/>
      </dsp:nvSpPr>
      <dsp:spPr>
        <a:xfrm>
          <a:off x="8447399" y="2754831"/>
          <a:ext cx="432347" cy="432347"/>
        </a:xfrm>
        <a:prstGeom prst="downArrow">
          <a:avLst>
            <a:gd name="adj1" fmla="val 55000"/>
            <a:gd name="adj2" fmla="val 45000"/>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8544677" y="2754831"/>
        <a:ext cx="237791" cy="325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13144-D0E8-4BD2-AFC5-1AF6B4BDB17F}">
      <dsp:nvSpPr>
        <dsp:cNvPr id="0" name=""/>
        <dsp:cNvSpPr/>
      </dsp:nvSpPr>
      <dsp:spPr>
        <a:xfrm>
          <a:off x="0" y="0"/>
          <a:ext cx="7254541" cy="665150"/>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accent4">
                  <a:lumMod val="50000"/>
                </a:schemeClr>
              </a:solidFill>
              <a:latin typeface="Times New Roman" panose="02020603050405020304" pitchFamily="18" charset="0"/>
              <a:cs typeface="Times New Roman" panose="02020603050405020304" pitchFamily="18" charset="0"/>
            </a:rPr>
            <a:t>Development of a MATLAB model for wideband intrinsic optical link (laser, MZM, wideband PD) </a:t>
          </a:r>
          <a:r>
            <a:rPr lang="en-US" sz="1800" b="0" kern="1200" dirty="0" err="1">
              <a:solidFill>
                <a:schemeClr val="accent4">
                  <a:lumMod val="50000"/>
                </a:schemeClr>
              </a:solidFill>
              <a:latin typeface="Times New Roman" panose="02020603050405020304" pitchFamily="18" charset="0"/>
              <a:cs typeface="Times New Roman" panose="02020603050405020304" pitchFamily="18" charset="0"/>
            </a:rPr>
            <a:t>RoF</a:t>
          </a:r>
          <a:r>
            <a:rPr lang="en-US" sz="1800" b="0" kern="1200" dirty="0">
              <a:solidFill>
                <a:schemeClr val="accent4">
                  <a:lumMod val="50000"/>
                </a:schemeClr>
              </a:solidFill>
              <a:latin typeface="Times New Roman" panose="02020603050405020304" pitchFamily="18" charset="0"/>
              <a:cs typeface="Times New Roman" panose="02020603050405020304" pitchFamily="18" charset="0"/>
            </a:rPr>
            <a:t> link</a:t>
          </a:r>
          <a:endParaRPr lang="en-US" sz="1800" kern="1200" dirty="0">
            <a:solidFill>
              <a:schemeClr val="accent1">
                <a:lumMod val="75000"/>
              </a:schemeClr>
            </a:solidFill>
            <a:latin typeface="Times New Roman" panose="02020603050405020304" pitchFamily="18" charset="0"/>
            <a:cs typeface="Times New Roman" panose="02020603050405020304" pitchFamily="18" charset="0"/>
          </a:endParaRPr>
        </a:p>
      </dsp:txBody>
      <dsp:txXfrm>
        <a:off x="19482" y="19482"/>
        <a:ext cx="6458969" cy="626186"/>
      </dsp:txXfrm>
    </dsp:sp>
    <dsp:sp modelId="{AAB68D3C-4EDD-4334-A336-48F7AC684B14}">
      <dsp:nvSpPr>
        <dsp:cNvPr id="0" name=""/>
        <dsp:cNvSpPr/>
      </dsp:nvSpPr>
      <dsp:spPr>
        <a:xfrm>
          <a:off x="541735" y="757532"/>
          <a:ext cx="7254541" cy="665150"/>
        </a:xfrm>
        <a:prstGeom prst="roundRect">
          <a:avLst>
            <a:gd name="adj" fmla="val 10000"/>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latin typeface="Times New Roman" panose="02020603050405020304" pitchFamily="18" charset="0"/>
              <a:cs typeface="Times New Roman" panose="02020603050405020304" pitchFamily="18" charset="0"/>
            </a:rPr>
            <a:t>Laboratory measurements at low frequencies (900 MHz) to validate the model.</a:t>
          </a:r>
        </a:p>
      </dsp:txBody>
      <dsp:txXfrm>
        <a:off x="561217" y="777014"/>
        <a:ext cx="6241494" cy="626186"/>
      </dsp:txXfrm>
    </dsp:sp>
    <dsp:sp modelId="{E317C3AB-1CAB-4139-B226-D7E49FCEB7FD}">
      <dsp:nvSpPr>
        <dsp:cNvPr id="0" name=""/>
        <dsp:cNvSpPr/>
      </dsp:nvSpPr>
      <dsp:spPr>
        <a:xfrm>
          <a:off x="1083470" y="1515065"/>
          <a:ext cx="7254541" cy="665150"/>
        </a:xfrm>
        <a:prstGeom prst="roundRect">
          <a:avLst>
            <a:gd name="adj" fmla="val 1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accent1">
                  <a:lumMod val="75000"/>
                </a:schemeClr>
              </a:solidFill>
              <a:latin typeface="Times New Roman" panose="02020603050405020304" pitchFamily="18" charset="0"/>
              <a:cs typeface="Times New Roman" panose="02020603050405020304" pitchFamily="18" charset="0"/>
            </a:rPr>
            <a:t>Market research of commercial components intrinsic link (laser, MZM, wideband PD)</a:t>
          </a:r>
        </a:p>
      </dsp:txBody>
      <dsp:txXfrm>
        <a:off x="1102952" y="1534547"/>
        <a:ext cx="6241494" cy="626186"/>
      </dsp:txXfrm>
    </dsp:sp>
    <dsp:sp modelId="{CC0A8AF0-4063-4D2D-B532-06DECCA8050C}">
      <dsp:nvSpPr>
        <dsp:cNvPr id="0" name=""/>
        <dsp:cNvSpPr/>
      </dsp:nvSpPr>
      <dsp:spPr>
        <a:xfrm>
          <a:off x="1625205" y="2272597"/>
          <a:ext cx="7254541" cy="665150"/>
        </a:xfrm>
        <a:prstGeom prst="roundRect">
          <a:avLst>
            <a:gd name="adj" fmla="val 10000"/>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accent1">
                  <a:lumMod val="75000"/>
                </a:schemeClr>
              </a:solidFill>
              <a:latin typeface="Times New Roman" panose="02020603050405020304" pitchFamily="18" charset="0"/>
              <a:cs typeface="Times New Roman" panose="02020603050405020304" pitchFamily="18" charset="0"/>
            </a:rPr>
            <a:t>Simulation of intrinsic optical link based on several combination of  commercial components</a:t>
          </a:r>
        </a:p>
      </dsp:txBody>
      <dsp:txXfrm>
        <a:off x="1644687" y="2292079"/>
        <a:ext cx="6241494" cy="626186"/>
      </dsp:txXfrm>
    </dsp:sp>
    <dsp:sp modelId="{86DC77BE-85C0-48D7-82CB-87C710D14F2E}">
      <dsp:nvSpPr>
        <dsp:cNvPr id="0" name=""/>
        <dsp:cNvSpPr/>
      </dsp:nvSpPr>
      <dsp:spPr>
        <a:xfrm>
          <a:off x="2166941" y="3030130"/>
          <a:ext cx="7254541" cy="665150"/>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Identified and implemented suitable pre-/post-amplifiers to satisfy full link requirements</a:t>
          </a:r>
        </a:p>
      </dsp:txBody>
      <dsp:txXfrm>
        <a:off x="2186423" y="3049612"/>
        <a:ext cx="6241494" cy="626186"/>
      </dsp:txXfrm>
    </dsp:sp>
    <dsp:sp modelId="{B6855F83-6AEB-48F9-B10E-C502E472A0A3}">
      <dsp:nvSpPr>
        <dsp:cNvPr id="0" name=""/>
        <dsp:cNvSpPr/>
      </dsp:nvSpPr>
      <dsp:spPr>
        <a:xfrm>
          <a:off x="6822194" y="485929"/>
          <a:ext cx="432347" cy="43234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6919472" y="485929"/>
        <a:ext cx="237791" cy="325341"/>
      </dsp:txXfrm>
    </dsp:sp>
    <dsp:sp modelId="{AAB2D7F2-9199-4D2B-8BB9-D69D24F27E21}">
      <dsp:nvSpPr>
        <dsp:cNvPr id="0" name=""/>
        <dsp:cNvSpPr/>
      </dsp:nvSpPr>
      <dsp:spPr>
        <a:xfrm>
          <a:off x="7363929" y="1243462"/>
          <a:ext cx="432347" cy="432347"/>
        </a:xfrm>
        <a:prstGeom prst="downArrow">
          <a:avLst>
            <a:gd name="adj1" fmla="val 55000"/>
            <a:gd name="adj2" fmla="val 45000"/>
          </a:avLst>
        </a:prstGeom>
        <a:solidFill>
          <a:schemeClr val="accent1">
            <a:alpha val="90000"/>
            <a:tint val="40000"/>
            <a:hueOff val="0"/>
            <a:satOff val="0"/>
            <a:lumOff val="0"/>
            <a:alphaOff val="-13333"/>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7461207" y="1243462"/>
        <a:ext cx="237791" cy="325341"/>
      </dsp:txXfrm>
    </dsp:sp>
    <dsp:sp modelId="{570379AF-3CF4-4A4D-89B9-226C796DCEE6}">
      <dsp:nvSpPr>
        <dsp:cNvPr id="0" name=""/>
        <dsp:cNvSpPr/>
      </dsp:nvSpPr>
      <dsp:spPr>
        <a:xfrm>
          <a:off x="7905664" y="1989908"/>
          <a:ext cx="432347" cy="432347"/>
        </a:xfrm>
        <a:prstGeom prst="downArrow">
          <a:avLst>
            <a:gd name="adj1" fmla="val 55000"/>
            <a:gd name="adj2" fmla="val 45000"/>
          </a:avLst>
        </a:prstGeom>
        <a:solidFill>
          <a:schemeClr val="accent1">
            <a:alpha val="90000"/>
            <a:tint val="40000"/>
            <a:hueOff val="0"/>
            <a:satOff val="0"/>
            <a:lumOff val="0"/>
            <a:alphaOff val="-26667"/>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02942" y="1989908"/>
        <a:ext cx="237791" cy="325341"/>
      </dsp:txXfrm>
    </dsp:sp>
    <dsp:sp modelId="{DA1ABE14-C273-436E-B48E-E162A1C6EADD}">
      <dsp:nvSpPr>
        <dsp:cNvPr id="0" name=""/>
        <dsp:cNvSpPr/>
      </dsp:nvSpPr>
      <dsp:spPr>
        <a:xfrm>
          <a:off x="8447399" y="2754831"/>
          <a:ext cx="432347" cy="432347"/>
        </a:xfrm>
        <a:prstGeom prst="downArrow">
          <a:avLst>
            <a:gd name="adj1" fmla="val 55000"/>
            <a:gd name="adj2" fmla="val 45000"/>
          </a:avLst>
        </a:prstGeom>
        <a:solidFill>
          <a:schemeClr val="accent1">
            <a:alpha val="90000"/>
            <a:tint val="40000"/>
            <a:hueOff val="0"/>
            <a:satOff val="0"/>
            <a:lumOff val="0"/>
            <a:alphaOff val="-4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8544677" y="2754831"/>
        <a:ext cx="237791" cy="3253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6D91D-E321-46A7-B53E-1FD9FDA07E3B}"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451D3-D46D-438B-8020-F37226B546ED}" type="slidenum">
              <a:rPr lang="en-US" smtClean="0"/>
              <a:t>‹#›</a:t>
            </a:fld>
            <a:endParaRPr lang="en-US"/>
          </a:p>
        </p:txBody>
      </p:sp>
    </p:spTree>
    <p:extLst>
      <p:ext uri="{BB962C8B-B14F-4D97-AF65-F5344CB8AC3E}">
        <p14:creationId xmlns:p14="http://schemas.microsoft.com/office/powerpoint/2010/main" val="376733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2</a:t>
            </a:fld>
            <a:endParaRPr lang="en-US"/>
          </a:p>
        </p:txBody>
      </p:sp>
    </p:spTree>
    <p:extLst>
      <p:ext uri="{BB962C8B-B14F-4D97-AF65-F5344CB8AC3E}">
        <p14:creationId xmlns:p14="http://schemas.microsoft.com/office/powerpoint/2010/main" val="224477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7E341-45AC-4638-8344-2DE857356D24}" type="slidenum">
              <a:rPr lang="en-US" smtClean="0"/>
              <a:t>17</a:t>
            </a:fld>
            <a:endParaRPr lang="en-US"/>
          </a:p>
        </p:txBody>
      </p:sp>
    </p:spTree>
    <p:extLst>
      <p:ext uri="{BB962C8B-B14F-4D97-AF65-F5344CB8AC3E}">
        <p14:creationId xmlns:p14="http://schemas.microsoft.com/office/powerpoint/2010/main" val="2445640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C7E341-45AC-4638-8344-2DE857356D24}" type="slidenum">
              <a:rPr lang="en-US" smtClean="0"/>
              <a:t>18</a:t>
            </a:fld>
            <a:endParaRPr lang="en-US"/>
          </a:p>
        </p:txBody>
      </p:sp>
    </p:spTree>
    <p:extLst>
      <p:ext uri="{BB962C8B-B14F-4D97-AF65-F5344CB8AC3E}">
        <p14:creationId xmlns:p14="http://schemas.microsoft.com/office/powerpoint/2010/main" val="2890213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21</a:t>
            </a:fld>
            <a:endParaRPr lang="en-US"/>
          </a:p>
        </p:txBody>
      </p:sp>
    </p:spTree>
    <p:extLst>
      <p:ext uri="{BB962C8B-B14F-4D97-AF65-F5344CB8AC3E}">
        <p14:creationId xmlns:p14="http://schemas.microsoft.com/office/powerpoint/2010/main" val="69934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22</a:t>
            </a:fld>
            <a:endParaRPr lang="en-US"/>
          </a:p>
        </p:txBody>
      </p:sp>
    </p:spTree>
    <p:extLst>
      <p:ext uri="{BB962C8B-B14F-4D97-AF65-F5344CB8AC3E}">
        <p14:creationId xmlns:p14="http://schemas.microsoft.com/office/powerpoint/2010/main" val="1772602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23</a:t>
            </a:fld>
            <a:endParaRPr lang="en-US"/>
          </a:p>
        </p:txBody>
      </p:sp>
    </p:spTree>
    <p:extLst>
      <p:ext uri="{BB962C8B-B14F-4D97-AF65-F5344CB8AC3E}">
        <p14:creationId xmlns:p14="http://schemas.microsoft.com/office/powerpoint/2010/main" val="274650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4</a:t>
            </a:fld>
            <a:endParaRPr lang="en-US"/>
          </a:p>
        </p:txBody>
      </p:sp>
    </p:spTree>
    <p:extLst>
      <p:ext uri="{BB962C8B-B14F-4D97-AF65-F5344CB8AC3E}">
        <p14:creationId xmlns:p14="http://schemas.microsoft.com/office/powerpoint/2010/main" val="22290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5</a:t>
            </a:fld>
            <a:endParaRPr lang="en-US"/>
          </a:p>
        </p:txBody>
      </p:sp>
    </p:spTree>
    <p:extLst>
      <p:ext uri="{BB962C8B-B14F-4D97-AF65-F5344CB8AC3E}">
        <p14:creationId xmlns:p14="http://schemas.microsoft.com/office/powerpoint/2010/main" val="216719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6</a:t>
            </a:fld>
            <a:endParaRPr lang="en-US"/>
          </a:p>
        </p:txBody>
      </p:sp>
    </p:spTree>
    <p:extLst>
      <p:ext uri="{BB962C8B-B14F-4D97-AF65-F5344CB8AC3E}">
        <p14:creationId xmlns:p14="http://schemas.microsoft.com/office/powerpoint/2010/main" val="246314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7</a:t>
            </a:fld>
            <a:endParaRPr lang="en-US"/>
          </a:p>
        </p:txBody>
      </p:sp>
    </p:spTree>
    <p:extLst>
      <p:ext uri="{BB962C8B-B14F-4D97-AF65-F5344CB8AC3E}">
        <p14:creationId xmlns:p14="http://schemas.microsoft.com/office/powerpoint/2010/main" val="310056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8</a:t>
            </a:fld>
            <a:endParaRPr lang="en-US"/>
          </a:p>
        </p:txBody>
      </p:sp>
    </p:spTree>
    <p:extLst>
      <p:ext uri="{BB962C8B-B14F-4D97-AF65-F5344CB8AC3E}">
        <p14:creationId xmlns:p14="http://schemas.microsoft.com/office/powerpoint/2010/main" val="399801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11</a:t>
            </a:fld>
            <a:endParaRPr lang="en-US"/>
          </a:p>
        </p:txBody>
      </p:sp>
    </p:spTree>
    <p:extLst>
      <p:ext uri="{BB962C8B-B14F-4D97-AF65-F5344CB8AC3E}">
        <p14:creationId xmlns:p14="http://schemas.microsoft.com/office/powerpoint/2010/main" val="164689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13</a:t>
            </a:fld>
            <a:endParaRPr lang="en-US"/>
          </a:p>
        </p:txBody>
      </p:sp>
    </p:spTree>
    <p:extLst>
      <p:ext uri="{BB962C8B-B14F-4D97-AF65-F5344CB8AC3E}">
        <p14:creationId xmlns:p14="http://schemas.microsoft.com/office/powerpoint/2010/main" val="3098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455451D3-D46D-438B-8020-F37226B546ED}" type="slidenum">
              <a:rPr lang="en-US" smtClean="0"/>
              <a:t>14</a:t>
            </a:fld>
            <a:endParaRPr lang="en-US"/>
          </a:p>
        </p:txBody>
      </p:sp>
    </p:spTree>
    <p:extLst>
      <p:ext uri="{BB962C8B-B14F-4D97-AF65-F5344CB8AC3E}">
        <p14:creationId xmlns:p14="http://schemas.microsoft.com/office/powerpoint/2010/main" val="305870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5C64-D40C-0AD3-C4F1-75E91378CD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D7829A-6A55-A3BA-13E8-D059F4101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D62974-3365-84FD-AC9A-4EB6926C4F63}"/>
              </a:ext>
            </a:extLst>
          </p:cNvPr>
          <p:cNvSpPr>
            <a:spLocks noGrp="1"/>
          </p:cNvSpPr>
          <p:nvPr>
            <p:ph type="dt" sz="half" idx="10"/>
          </p:nvPr>
        </p:nvSpPr>
        <p:spPr/>
        <p:txBody>
          <a:bodyPr/>
          <a:lstStyle/>
          <a:p>
            <a:fld id="{2068472F-84DB-41DD-835F-2DD2D589E620}" type="datetimeFigureOut">
              <a:rPr lang="en-US" smtClean="0"/>
              <a:t>9/26/2025</a:t>
            </a:fld>
            <a:endParaRPr lang="en-US"/>
          </a:p>
        </p:txBody>
      </p:sp>
      <p:sp>
        <p:nvSpPr>
          <p:cNvPr id="5" name="Footer Placeholder 4">
            <a:extLst>
              <a:ext uri="{FF2B5EF4-FFF2-40B4-BE49-F238E27FC236}">
                <a16:creationId xmlns:a16="http://schemas.microsoft.com/office/drawing/2014/main" id="{0C638765-E219-A53C-916A-C2138F94E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12B67-6BC0-793B-0E3A-06B0BB157A2B}"/>
              </a:ext>
            </a:extLst>
          </p:cNvPr>
          <p:cNvSpPr>
            <a:spLocks noGrp="1"/>
          </p:cNvSpPr>
          <p:nvPr>
            <p:ph type="sldNum" sz="quarter" idx="12"/>
          </p:nvPr>
        </p:nvSpPr>
        <p:spPr/>
        <p:txBody>
          <a:bodyPr/>
          <a:lstStyle/>
          <a:p>
            <a:fld id="{14762912-90C7-4697-B527-C16152FF6D83}" type="slidenum">
              <a:rPr lang="en-US" smtClean="0"/>
              <a:t>‹#›</a:t>
            </a:fld>
            <a:endParaRPr lang="en-US"/>
          </a:p>
        </p:txBody>
      </p:sp>
    </p:spTree>
    <p:extLst>
      <p:ext uri="{BB962C8B-B14F-4D97-AF65-F5344CB8AC3E}">
        <p14:creationId xmlns:p14="http://schemas.microsoft.com/office/powerpoint/2010/main" val="31504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4864-7E7A-EA2C-C84E-D942223558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011228-8829-7312-FDE8-DA0F81816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B164-5952-B090-4CF7-7C9A91BD756A}"/>
              </a:ext>
            </a:extLst>
          </p:cNvPr>
          <p:cNvSpPr>
            <a:spLocks noGrp="1"/>
          </p:cNvSpPr>
          <p:nvPr>
            <p:ph type="dt" sz="half" idx="10"/>
          </p:nvPr>
        </p:nvSpPr>
        <p:spPr/>
        <p:txBody>
          <a:bodyPr/>
          <a:lstStyle/>
          <a:p>
            <a:fld id="{2068472F-84DB-41DD-835F-2DD2D589E620}" type="datetimeFigureOut">
              <a:rPr lang="en-US" smtClean="0"/>
              <a:t>9/26/2025</a:t>
            </a:fld>
            <a:endParaRPr lang="en-US"/>
          </a:p>
        </p:txBody>
      </p:sp>
      <p:sp>
        <p:nvSpPr>
          <p:cNvPr id="5" name="Footer Placeholder 4">
            <a:extLst>
              <a:ext uri="{FF2B5EF4-FFF2-40B4-BE49-F238E27FC236}">
                <a16:creationId xmlns:a16="http://schemas.microsoft.com/office/drawing/2014/main" id="{5DF25E1E-D23F-767E-367E-A9411DCF0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FEBA3-F8CB-332C-9901-F9EEF2818E69}"/>
              </a:ext>
            </a:extLst>
          </p:cNvPr>
          <p:cNvSpPr>
            <a:spLocks noGrp="1"/>
          </p:cNvSpPr>
          <p:nvPr>
            <p:ph type="sldNum" sz="quarter" idx="12"/>
          </p:nvPr>
        </p:nvSpPr>
        <p:spPr/>
        <p:txBody>
          <a:bodyPr/>
          <a:lstStyle/>
          <a:p>
            <a:fld id="{14762912-90C7-4697-B527-C16152FF6D83}" type="slidenum">
              <a:rPr lang="en-US" smtClean="0"/>
              <a:t>‹#›</a:t>
            </a:fld>
            <a:endParaRPr lang="en-US"/>
          </a:p>
        </p:txBody>
      </p:sp>
    </p:spTree>
    <p:extLst>
      <p:ext uri="{BB962C8B-B14F-4D97-AF65-F5344CB8AC3E}">
        <p14:creationId xmlns:p14="http://schemas.microsoft.com/office/powerpoint/2010/main" val="251791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C7D87-C4D1-67E8-E301-7CF2F7A13B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017682-38AD-5F4E-BF84-1EE141FDA9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F31AD-08EE-F3A9-4136-0A858D5A9464}"/>
              </a:ext>
            </a:extLst>
          </p:cNvPr>
          <p:cNvSpPr>
            <a:spLocks noGrp="1"/>
          </p:cNvSpPr>
          <p:nvPr>
            <p:ph type="dt" sz="half" idx="10"/>
          </p:nvPr>
        </p:nvSpPr>
        <p:spPr/>
        <p:txBody>
          <a:bodyPr/>
          <a:lstStyle/>
          <a:p>
            <a:fld id="{2068472F-84DB-41DD-835F-2DD2D589E620}" type="datetimeFigureOut">
              <a:rPr lang="en-US" smtClean="0"/>
              <a:t>9/26/2025</a:t>
            </a:fld>
            <a:endParaRPr lang="en-US"/>
          </a:p>
        </p:txBody>
      </p:sp>
      <p:sp>
        <p:nvSpPr>
          <p:cNvPr id="5" name="Footer Placeholder 4">
            <a:extLst>
              <a:ext uri="{FF2B5EF4-FFF2-40B4-BE49-F238E27FC236}">
                <a16:creationId xmlns:a16="http://schemas.microsoft.com/office/drawing/2014/main" id="{4F7F4C2E-67FE-1DE0-E744-E8A9E083A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8B846-7043-604F-04E1-3B8E1E864DF5}"/>
              </a:ext>
            </a:extLst>
          </p:cNvPr>
          <p:cNvSpPr>
            <a:spLocks noGrp="1"/>
          </p:cNvSpPr>
          <p:nvPr>
            <p:ph type="sldNum" sz="quarter" idx="12"/>
          </p:nvPr>
        </p:nvSpPr>
        <p:spPr/>
        <p:txBody>
          <a:bodyPr/>
          <a:lstStyle/>
          <a:p>
            <a:fld id="{14762912-90C7-4697-B527-C16152FF6D83}" type="slidenum">
              <a:rPr lang="en-US" smtClean="0"/>
              <a:t>‹#›</a:t>
            </a:fld>
            <a:endParaRPr lang="en-US"/>
          </a:p>
        </p:txBody>
      </p:sp>
    </p:spTree>
    <p:extLst>
      <p:ext uri="{BB962C8B-B14F-4D97-AF65-F5344CB8AC3E}">
        <p14:creationId xmlns:p14="http://schemas.microsoft.com/office/powerpoint/2010/main" val="425909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1F5C-A222-4170-4037-AE277022F4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5BC48-B6E2-B77E-F159-B705E0EF64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54DE1-0114-2610-A868-7395D87041BC}"/>
              </a:ext>
            </a:extLst>
          </p:cNvPr>
          <p:cNvSpPr>
            <a:spLocks noGrp="1"/>
          </p:cNvSpPr>
          <p:nvPr>
            <p:ph type="dt" sz="half" idx="10"/>
          </p:nvPr>
        </p:nvSpPr>
        <p:spPr/>
        <p:txBody>
          <a:bodyPr/>
          <a:lstStyle/>
          <a:p>
            <a:fld id="{2068472F-84DB-41DD-835F-2DD2D589E620}" type="datetimeFigureOut">
              <a:rPr lang="en-US" smtClean="0"/>
              <a:t>9/26/2025</a:t>
            </a:fld>
            <a:endParaRPr lang="en-US"/>
          </a:p>
        </p:txBody>
      </p:sp>
      <p:sp>
        <p:nvSpPr>
          <p:cNvPr id="5" name="Footer Placeholder 4">
            <a:extLst>
              <a:ext uri="{FF2B5EF4-FFF2-40B4-BE49-F238E27FC236}">
                <a16:creationId xmlns:a16="http://schemas.microsoft.com/office/drawing/2014/main" id="{D8850D0B-6B33-B00B-AFD3-7B052C720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FE18B-9398-7247-2ED8-BF9E6B214865}"/>
              </a:ext>
            </a:extLst>
          </p:cNvPr>
          <p:cNvSpPr>
            <a:spLocks noGrp="1"/>
          </p:cNvSpPr>
          <p:nvPr>
            <p:ph type="sldNum" sz="quarter" idx="12"/>
          </p:nvPr>
        </p:nvSpPr>
        <p:spPr/>
        <p:txBody>
          <a:bodyPr/>
          <a:lstStyle/>
          <a:p>
            <a:fld id="{14762912-90C7-4697-B527-C16152FF6D83}" type="slidenum">
              <a:rPr lang="en-US" smtClean="0"/>
              <a:t>‹#›</a:t>
            </a:fld>
            <a:endParaRPr lang="en-US"/>
          </a:p>
        </p:txBody>
      </p:sp>
    </p:spTree>
    <p:extLst>
      <p:ext uri="{BB962C8B-B14F-4D97-AF65-F5344CB8AC3E}">
        <p14:creationId xmlns:p14="http://schemas.microsoft.com/office/powerpoint/2010/main" val="126637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6051-8E4C-829A-8F8A-76D08DB065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E103BC-C11E-81D4-5880-1912A19D89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335E0D-2F54-1722-696F-A8A82301557A}"/>
              </a:ext>
            </a:extLst>
          </p:cNvPr>
          <p:cNvSpPr>
            <a:spLocks noGrp="1"/>
          </p:cNvSpPr>
          <p:nvPr>
            <p:ph type="dt" sz="half" idx="10"/>
          </p:nvPr>
        </p:nvSpPr>
        <p:spPr/>
        <p:txBody>
          <a:bodyPr/>
          <a:lstStyle/>
          <a:p>
            <a:fld id="{2068472F-84DB-41DD-835F-2DD2D589E620}" type="datetimeFigureOut">
              <a:rPr lang="en-US" smtClean="0"/>
              <a:t>9/26/2025</a:t>
            </a:fld>
            <a:endParaRPr lang="en-US"/>
          </a:p>
        </p:txBody>
      </p:sp>
      <p:sp>
        <p:nvSpPr>
          <p:cNvPr id="5" name="Footer Placeholder 4">
            <a:extLst>
              <a:ext uri="{FF2B5EF4-FFF2-40B4-BE49-F238E27FC236}">
                <a16:creationId xmlns:a16="http://schemas.microsoft.com/office/drawing/2014/main" id="{F6E4552D-5468-F041-4480-15F1AED60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2D6B2-838F-B645-D94F-2DFA16785297}"/>
              </a:ext>
            </a:extLst>
          </p:cNvPr>
          <p:cNvSpPr>
            <a:spLocks noGrp="1"/>
          </p:cNvSpPr>
          <p:nvPr>
            <p:ph type="sldNum" sz="quarter" idx="12"/>
          </p:nvPr>
        </p:nvSpPr>
        <p:spPr/>
        <p:txBody>
          <a:bodyPr/>
          <a:lstStyle/>
          <a:p>
            <a:fld id="{14762912-90C7-4697-B527-C16152FF6D83}" type="slidenum">
              <a:rPr lang="en-US" smtClean="0"/>
              <a:t>‹#›</a:t>
            </a:fld>
            <a:endParaRPr lang="en-US"/>
          </a:p>
        </p:txBody>
      </p:sp>
    </p:spTree>
    <p:extLst>
      <p:ext uri="{BB962C8B-B14F-4D97-AF65-F5344CB8AC3E}">
        <p14:creationId xmlns:p14="http://schemas.microsoft.com/office/powerpoint/2010/main" val="326516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C412-A748-17E3-9FF1-B0298E960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DF65FA-9F3C-54EA-34D1-A1503D620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23F67D-9A49-E9BF-7574-9F1F62E657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559B46-8FEC-56D7-A4E6-219B21FCEE46}"/>
              </a:ext>
            </a:extLst>
          </p:cNvPr>
          <p:cNvSpPr>
            <a:spLocks noGrp="1"/>
          </p:cNvSpPr>
          <p:nvPr>
            <p:ph type="dt" sz="half" idx="10"/>
          </p:nvPr>
        </p:nvSpPr>
        <p:spPr/>
        <p:txBody>
          <a:bodyPr/>
          <a:lstStyle/>
          <a:p>
            <a:fld id="{2068472F-84DB-41DD-835F-2DD2D589E620}" type="datetimeFigureOut">
              <a:rPr lang="en-US" smtClean="0"/>
              <a:t>9/26/2025</a:t>
            </a:fld>
            <a:endParaRPr lang="en-US"/>
          </a:p>
        </p:txBody>
      </p:sp>
      <p:sp>
        <p:nvSpPr>
          <p:cNvPr id="6" name="Footer Placeholder 5">
            <a:extLst>
              <a:ext uri="{FF2B5EF4-FFF2-40B4-BE49-F238E27FC236}">
                <a16:creationId xmlns:a16="http://schemas.microsoft.com/office/drawing/2014/main" id="{621BCAC8-811F-D101-137C-C678F2DE5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FD3E22-D818-58F9-6123-332E1085B5F1}"/>
              </a:ext>
            </a:extLst>
          </p:cNvPr>
          <p:cNvSpPr>
            <a:spLocks noGrp="1"/>
          </p:cNvSpPr>
          <p:nvPr>
            <p:ph type="sldNum" sz="quarter" idx="12"/>
          </p:nvPr>
        </p:nvSpPr>
        <p:spPr/>
        <p:txBody>
          <a:bodyPr/>
          <a:lstStyle/>
          <a:p>
            <a:fld id="{14762912-90C7-4697-B527-C16152FF6D83}" type="slidenum">
              <a:rPr lang="en-US" smtClean="0"/>
              <a:t>‹#›</a:t>
            </a:fld>
            <a:endParaRPr lang="en-US"/>
          </a:p>
        </p:txBody>
      </p:sp>
    </p:spTree>
    <p:extLst>
      <p:ext uri="{BB962C8B-B14F-4D97-AF65-F5344CB8AC3E}">
        <p14:creationId xmlns:p14="http://schemas.microsoft.com/office/powerpoint/2010/main" val="368418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27B4-EBB0-4B72-E23C-B56F91F654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B750D6-B0A5-2840-7CAE-CED9BF0CB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F6D7E6-C3DE-CFBE-6EF4-32F89AB711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A4453-097F-F9C5-FBF9-2DEA1A8D43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2C50DA-ACCC-DC0F-B80F-DE179C7BC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8A5C7B-3526-E835-D68E-9B6ACD2E80EA}"/>
              </a:ext>
            </a:extLst>
          </p:cNvPr>
          <p:cNvSpPr>
            <a:spLocks noGrp="1"/>
          </p:cNvSpPr>
          <p:nvPr>
            <p:ph type="dt" sz="half" idx="10"/>
          </p:nvPr>
        </p:nvSpPr>
        <p:spPr/>
        <p:txBody>
          <a:bodyPr/>
          <a:lstStyle/>
          <a:p>
            <a:fld id="{2068472F-84DB-41DD-835F-2DD2D589E620}" type="datetimeFigureOut">
              <a:rPr lang="en-US" smtClean="0"/>
              <a:t>9/26/2025</a:t>
            </a:fld>
            <a:endParaRPr lang="en-US"/>
          </a:p>
        </p:txBody>
      </p:sp>
      <p:sp>
        <p:nvSpPr>
          <p:cNvPr id="8" name="Footer Placeholder 7">
            <a:extLst>
              <a:ext uri="{FF2B5EF4-FFF2-40B4-BE49-F238E27FC236}">
                <a16:creationId xmlns:a16="http://schemas.microsoft.com/office/drawing/2014/main" id="{26E470F3-C405-6DD6-588D-8724A67612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A4EC6-1CE6-181C-5D39-10FBA37C7000}"/>
              </a:ext>
            </a:extLst>
          </p:cNvPr>
          <p:cNvSpPr>
            <a:spLocks noGrp="1"/>
          </p:cNvSpPr>
          <p:nvPr>
            <p:ph type="sldNum" sz="quarter" idx="12"/>
          </p:nvPr>
        </p:nvSpPr>
        <p:spPr/>
        <p:txBody>
          <a:bodyPr/>
          <a:lstStyle/>
          <a:p>
            <a:fld id="{14762912-90C7-4697-B527-C16152FF6D83}" type="slidenum">
              <a:rPr lang="en-US" smtClean="0"/>
              <a:t>‹#›</a:t>
            </a:fld>
            <a:endParaRPr lang="en-US"/>
          </a:p>
        </p:txBody>
      </p:sp>
    </p:spTree>
    <p:extLst>
      <p:ext uri="{BB962C8B-B14F-4D97-AF65-F5344CB8AC3E}">
        <p14:creationId xmlns:p14="http://schemas.microsoft.com/office/powerpoint/2010/main" val="21688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E3B3-11B7-7C87-A617-E6C3D01295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68BF33-0E72-E08F-04B1-B8DD85C23421}"/>
              </a:ext>
            </a:extLst>
          </p:cNvPr>
          <p:cNvSpPr>
            <a:spLocks noGrp="1"/>
          </p:cNvSpPr>
          <p:nvPr>
            <p:ph type="dt" sz="half" idx="10"/>
          </p:nvPr>
        </p:nvSpPr>
        <p:spPr/>
        <p:txBody>
          <a:bodyPr/>
          <a:lstStyle/>
          <a:p>
            <a:fld id="{2068472F-84DB-41DD-835F-2DD2D589E620}" type="datetimeFigureOut">
              <a:rPr lang="en-US" smtClean="0"/>
              <a:t>9/26/2025</a:t>
            </a:fld>
            <a:endParaRPr lang="en-US"/>
          </a:p>
        </p:txBody>
      </p:sp>
      <p:sp>
        <p:nvSpPr>
          <p:cNvPr id="4" name="Footer Placeholder 3">
            <a:extLst>
              <a:ext uri="{FF2B5EF4-FFF2-40B4-BE49-F238E27FC236}">
                <a16:creationId xmlns:a16="http://schemas.microsoft.com/office/drawing/2014/main" id="{218188B8-902F-343B-BD9B-6347FE0F5B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A58A9D-8496-80F1-B4B9-5A1B43A7DF76}"/>
              </a:ext>
            </a:extLst>
          </p:cNvPr>
          <p:cNvSpPr>
            <a:spLocks noGrp="1"/>
          </p:cNvSpPr>
          <p:nvPr>
            <p:ph type="sldNum" sz="quarter" idx="12"/>
          </p:nvPr>
        </p:nvSpPr>
        <p:spPr/>
        <p:txBody>
          <a:bodyPr/>
          <a:lstStyle/>
          <a:p>
            <a:fld id="{14762912-90C7-4697-B527-C16152FF6D83}" type="slidenum">
              <a:rPr lang="en-US" smtClean="0"/>
              <a:t>‹#›</a:t>
            </a:fld>
            <a:endParaRPr lang="en-US"/>
          </a:p>
        </p:txBody>
      </p:sp>
    </p:spTree>
    <p:extLst>
      <p:ext uri="{BB962C8B-B14F-4D97-AF65-F5344CB8AC3E}">
        <p14:creationId xmlns:p14="http://schemas.microsoft.com/office/powerpoint/2010/main" val="86524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402041-7A4D-E963-519C-916C3787D241}"/>
              </a:ext>
            </a:extLst>
          </p:cNvPr>
          <p:cNvSpPr>
            <a:spLocks noGrp="1"/>
          </p:cNvSpPr>
          <p:nvPr>
            <p:ph type="dt" sz="half" idx="10"/>
          </p:nvPr>
        </p:nvSpPr>
        <p:spPr/>
        <p:txBody>
          <a:bodyPr/>
          <a:lstStyle/>
          <a:p>
            <a:fld id="{2068472F-84DB-41DD-835F-2DD2D589E620}" type="datetimeFigureOut">
              <a:rPr lang="en-US" smtClean="0"/>
              <a:t>9/26/2025</a:t>
            </a:fld>
            <a:endParaRPr lang="en-US"/>
          </a:p>
        </p:txBody>
      </p:sp>
      <p:sp>
        <p:nvSpPr>
          <p:cNvPr id="3" name="Footer Placeholder 2">
            <a:extLst>
              <a:ext uri="{FF2B5EF4-FFF2-40B4-BE49-F238E27FC236}">
                <a16:creationId xmlns:a16="http://schemas.microsoft.com/office/drawing/2014/main" id="{1F578207-7508-44E2-9408-51381DCA70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7EDD04-B3B1-7D1B-BCB1-39A371C156B8}"/>
              </a:ext>
            </a:extLst>
          </p:cNvPr>
          <p:cNvSpPr>
            <a:spLocks noGrp="1"/>
          </p:cNvSpPr>
          <p:nvPr>
            <p:ph type="sldNum" sz="quarter" idx="12"/>
          </p:nvPr>
        </p:nvSpPr>
        <p:spPr/>
        <p:txBody>
          <a:bodyPr/>
          <a:lstStyle/>
          <a:p>
            <a:fld id="{14762912-90C7-4697-B527-C16152FF6D83}" type="slidenum">
              <a:rPr lang="en-US" smtClean="0"/>
              <a:t>‹#›</a:t>
            </a:fld>
            <a:endParaRPr lang="en-US"/>
          </a:p>
        </p:txBody>
      </p:sp>
    </p:spTree>
    <p:extLst>
      <p:ext uri="{BB962C8B-B14F-4D97-AF65-F5344CB8AC3E}">
        <p14:creationId xmlns:p14="http://schemas.microsoft.com/office/powerpoint/2010/main" val="265963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4146-664D-626F-F32C-543E9AE50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06F555-680E-FD61-6197-7AF10AF3A5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F48518-9D5E-4B25-1C25-E9CCBCDB5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FED59-38C9-E731-1021-98195EA382CD}"/>
              </a:ext>
            </a:extLst>
          </p:cNvPr>
          <p:cNvSpPr>
            <a:spLocks noGrp="1"/>
          </p:cNvSpPr>
          <p:nvPr>
            <p:ph type="dt" sz="half" idx="10"/>
          </p:nvPr>
        </p:nvSpPr>
        <p:spPr/>
        <p:txBody>
          <a:bodyPr/>
          <a:lstStyle/>
          <a:p>
            <a:fld id="{2068472F-84DB-41DD-835F-2DD2D589E620}" type="datetimeFigureOut">
              <a:rPr lang="en-US" smtClean="0"/>
              <a:t>9/26/2025</a:t>
            </a:fld>
            <a:endParaRPr lang="en-US"/>
          </a:p>
        </p:txBody>
      </p:sp>
      <p:sp>
        <p:nvSpPr>
          <p:cNvPr id="6" name="Footer Placeholder 5">
            <a:extLst>
              <a:ext uri="{FF2B5EF4-FFF2-40B4-BE49-F238E27FC236}">
                <a16:creationId xmlns:a16="http://schemas.microsoft.com/office/drawing/2014/main" id="{0A16491E-9801-8840-F4AA-B572396FA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6DEF3-6088-4C69-193B-085F1610C7DA}"/>
              </a:ext>
            </a:extLst>
          </p:cNvPr>
          <p:cNvSpPr>
            <a:spLocks noGrp="1"/>
          </p:cNvSpPr>
          <p:nvPr>
            <p:ph type="sldNum" sz="quarter" idx="12"/>
          </p:nvPr>
        </p:nvSpPr>
        <p:spPr/>
        <p:txBody>
          <a:bodyPr/>
          <a:lstStyle/>
          <a:p>
            <a:fld id="{14762912-90C7-4697-B527-C16152FF6D83}" type="slidenum">
              <a:rPr lang="en-US" smtClean="0"/>
              <a:t>‹#›</a:t>
            </a:fld>
            <a:endParaRPr lang="en-US"/>
          </a:p>
        </p:txBody>
      </p:sp>
    </p:spTree>
    <p:extLst>
      <p:ext uri="{BB962C8B-B14F-4D97-AF65-F5344CB8AC3E}">
        <p14:creationId xmlns:p14="http://schemas.microsoft.com/office/powerpoint/2010/main" val="30048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3A75-C19E-CB76-8E86-8F71A54BB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09560A-F259-7627-9694-BEB6734B27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43F1EE-79D3-9A17-A123-B2C613E50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2C33C-A60B-2295-8C84-B02E6305AE3F}"/>
              </a:ext>
            </a:extLst>
          </p:cNvPr>
          <p:cNvSpPr>
            <a:spLocks noGrp="1"/>
          </p:cNvSpPr>
          <p:nvPr>
            <p:ph type="dt" sz="half" idx="10"/>
          </p:nvPr>
        </p:nvSpPr>
        <p:spPr/>
        <p:txBody>
          <a:bodyPr/>
          <a:lstStyle/>
          <a:p>
            <a:fld id="{2068472F-84DB-41DD-835F-2DD2D589E620}" type="datetimeFigureOut">
              <a:rPr lang="en-US" smtClean="0"/>
              <a:t>9/26/2025</a:t>
            </a:fld>
            <a:endParaRPr lang="en-US"/>
          </a:p>
        </p:txBody>
      </p:sp>
      <p:sp>
        <p:nvSpPr>
          <p:cNvPr id="6" name="Footer Placeholder 5">
            <a:extLst>
              <a:ext uri="{FF2B5EF4-FFF2-40B4-BE49-F238E27FC236}">
                <a16:creationId xmlns:a16="http://schemas.microsoft.com/office/drawing/2014/main" id="{FD7FD160-3B03-017C-AE9F-8F775A2D0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AD66B-3A4D-BA8E-A42C-7FB047EFC38D}"/>
              </a:ext>
            </a:extLst>
          </p:cNvPr>
          <p:cNvSpPr>
            <a:spLocks noGrp="1"/>
          </p:cNvSpPr>
          <p:nvPr>
            <p:ph type="sldNum" sz="quarter" idx="12"/>
          </p:nvPr>
        </p:nvSpPr>
        <p:spPr/>
        <p:txBody>
          <a:bodyPr/>
          <a:lstStyle/>
          <a:p>
            <a:fld id="{14762912-90C7-4697-B527-C16152FF6D83}" type="slidenum">
              <a:rPr lang="en-US" smtClean="0"/>
              <a:t>‹#›</a:t>
            </a:fld>
            <a:endParaRPr lang="en-US"/>
          </a:p>
        </p:txBody>
      </p:sp>
    </p:spTree>
    <p:extLst>
      <p:ext uri="{BB962C8B-B14F-4D97-AF65-F5344CB8AC3E}">
        <p14:creationId xmlns:p14="http://schemas.microsoft.com/office/powerpoint/2010/main" val="137161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18E5F-3F4E-E340-B377-4DC5899024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5D3974-219A-6F50-471C-82109FE32C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DF4C5-94AC-6F38-DF2B-0B37902FA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68472F-84DB-41DD-835F-2DD2D589E620}" type="datetimeFigureOut">
              <a:rPr lang="en-US" smtClean="0"/>
              <a:t>9/26/2025</a:t>
            </a:fld>
            <a:endParaRPr lang="en-US"/>
          </a:p>
        </p:txBody>
      </p:sp>
      <p:sp>
        <p:nvSpPr>
          <p:cNvPr id="5" name="Footer Placeholder 4">
            <a:extLst>
              <a:ext uri="{FF2B5EF4-FFF2-40B4-BE49-F238E27FC236}">
                <a16:creationId xmlns:a16="http://schemas.microsoft.com/office/drawing/2014/main" id="{2D2F303F-CDDF-8FE0-947B-52402CCEE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7B572C-5ABA-5327-B2C6-90ACC62B3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762912-90C7-4697-B527-C16152FF6D83}" type="slidenum">
              <a:rPr lang="en-US" smtClean="0"/>
              <a:t>‹#›</a:t>
            </a:fld>
            <a:endParaRPr lang="en-US"/>
          </a:p>
        </p:txBody>
      </p:sp>
    </p:spTree>
    <p:extLst>
      <p:ext uri="{BB962C8B-B14F-4D97-AF65-F5344CB8AC3E}">
        <p14:creationId xmlns:p14="http://schemas.microsoft.com/office/powerpoint/2010/main" val="241944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29.png"/><Relationship Id="rId3" Type="http://schemas.openxmlformats.org/officeDocument/2006/relationships/image" Target="../media/image26.png"/><Relationship Id="rId21" Type="http://schemas.openxmlformats.org/officeDocument/2006/relationships/image" Target="../media/image27.emf"/><Relationship Id="rId7" Type="http://schemas.openxmlformats.org/officeDocument/2006/relationships/image" Target="../media/image230.png"/><Relationship Id="rId12" Type="http://schemas.openxmlformats.org/officeDocument/2006/relationships/image" Target="../media/image28.png"/><Relationship Id="rId17" Type="http://schemas.openxmlformats.org/officeDocument/2006/relationships/image" Target="../media/image22.png"/><Relationship Id="rId2" Type="http://schemas.openxmlformats.org/officeDocument/2006/relationships/notesSlide" Target="../notesSlides/notesSlide10.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7.png"/><Relationship Id="rId5" Type="http://schemas.openxmlformats.org/officeDocument/2006/relationships/image" Target="../media/image19.png"/><Relationship Id="rId15" Type="http://schemas.openxmlformats.org/officeDocument/2006/relationships/image" Target="../media/image31.png"/><Relationship Id="rId10"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0.png"/><Relationship Id="rId22" Type="http://schemas.openxmlformats.org/officeDocument/2006/relationships/image" Target="../media/image28.emf"/></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notesSlide" Target="../notesSlides/notesSlide11.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33.png"/><Relationship Id="rId5" Type="http://schemas.openxmlformats.org/officeDocument/2006/relationships/image" Target="../media/image17.png"/><Relationship Id="rId15" Type="http://schemas.openxmlformats.org/officeDocument/2006/relationships/image" Target="../media/image29.emf"/><Relationship Id="rId10" Type="http://schemas.openxmlformats.org/officeDocument/2006/relationships/image" Target="../media/image260.png"/><Relationship Id="rId4" Type="http://schemas.openxmlformats.org/officeDocument/2006/relationships/image" Target="../media/image19.png"/><Relationship Id="rId9" Type="http://schemas.openxmlformats.org/officeDocument/2006/relationships/image" Target="../media/image25.png"/><Relationship Id="rId1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ites.google.com/inaf.it/scuola-gianni-tofani-2025/spettra-2025?authuser=0%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andymelandri.wixsite.com/scia202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D56FB-0F72-68B4-D350-47FB9D6F71E4}"/>
            </a:ext>
          </a:extLst>
        </p:cNvPr>
        <p:cNvGrpSpPr/>
        <p:nvPr/>
      </p:nvGrpSpPr>
      <p:grpSpPr>
        <a:xfrm>
          <a:off x="0" y="0"/>
          <a:ext cx="0" cy="0"/>
          <a:chOff x="0" y="0"/>
          <a:chExt cx="0" cy="0"/>
        </a:xfrm>
      </p:grpSpPr>
      <p:pic>
        <p:nvPicPr>
          <p:cNvPr id="9" name="Picture 8" descr="Satellite dish under a starry night sky">
            <a:extLst>
              <a:ext uri="{FF2B5EF4-FFF2-40B4-BE49-F238E27FC236}">
                <a16:creationId xmlns:a16="http://schemas.microsoft.com/office/drawing/2014/main" id="{9390DC4E-7373-8255-614A-06BC3DA32E6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973295"/>
            <a:ext cx="12192000" cy="2777438"/>
          </a:xfrm>
          <a:prstGeom prst="rect">
            <a:avLst/>
          </a:prstGeom>
        </p:spPr>
      </p:pic>
      <p:sp>
        <p:nvSpPr>
          <p:cNvPr id="2" name="Title 1">
            <a:extLst>
              <a:ext uri="{FF2B5EF4-FFF2-40B4-BE49-F238E27FC236}">
                <a16:creationId xmlns:a16="http://schemas.microsoft.com/office/drawing/2014/main" id="{CD6EF66F-5E86-CB34-A80E-55F0914265AA}"/>
              </a:ext>
            </a:extLst>
          </p:cNvPr>
          <p:cNvSpPr>
            <a:spLocks noGrp="1"/>
          </p:cNvSpPr>
          <p:nvPr>
            <p:ph type="ctrTitle"/>
          </p:nvPr>
        </p:nvSpPr>
        <p:spPr>
          <a:xfrm>
            <a:off x="848981" y="1187512"/>
            <a:ext cx="10053763" cy="2465827"/>
          </a:xfrm>
        </p:spPr>
        <p:txBody>
          <a:bodyPr anchor="b">
            <a:normAutofit/>
          </a:bodyPr>
          <a:lstStyle/>
          <a:p>
            <a:pPr algn="l"/>
            <a:br>
              <a:rPr lang="en-US" sz="1900" dirty="0">
                <a:solidFill>
                  <a:srgbClr val="FFFFFF"/>
                </a:solidFill>
                <a:latin typeface="Times New Roman" panose="02020603050405020304" pitchFamily="18" charset="0"/>
                <a:cs typeface="Times New Roman" panose="02020603050405020304" pitchFamily="18" charset="0"/>
              </a:rPr>
            </a:br>
            <a:br>
              <a:rPr lang="en-US" sz="1900" dirty="0">
                <a:solidFill>
                  <a:srgbClr val="FFFFFF"/>
                </a:solidFill>
                <a:latin typeface="Times New Roman" panose="02020603050405020304" pitchFamily="18" charset="0"/>
                <a:cs typeface="Times New Roman" panose="02020603050405020304" pitchFamily="18" charset="0"/>
              </a:rPr>
            </a:br>
            <a:br>
              <a:rPr lang="en-US" sz="1900" dirty="0">
                <a:solidFill>
                  <a:srgbClr val="FFFFFF"/>
                </a:solidFill>
                <a:latin typeface="Times New Roman" panose="02020603050405020304" pitchFamily="18" charset="0"/>
                <a:cs typeface="Times New Roman" panose="02020603050405020304" pitchFamily="18" charset="0"/>
              </a:rPr>
            </a:br>
            <a:br>
              <a:rPr lang="en-US" sz="1900" dirty="0">
                <a:solidFill>
                  <a:srgbClr val="FFFFFF"/>
                </a:solidFill>
                <a:latin typeface="Times New Roman" panose="02020603050405020304" pitchFamily="18" charset="0"/>
                <a:cs typeface="Times New Roman" panose="02020603050405020304" pitchFamily="18" charset="0"/>
              </a:rPr>
            </a:br>
            <a:br>
              <a:rPr lang="en-US" sz="1900" dirty="0">
                <a:solidFill>
                  <a:srgbClr val="FFFFFF"/>
                </a:solidFill>
                <a:latin typeface="Times New Roman" panose="02020603050405020304" pitchFamily="18" charset="0"/>
                <a:cs typeface="Times New Roman" panose="02020603050405020304" pitchFamily="18" charset="0"/>
              </a:rPr>
            </a:br>
            <a:br>
              <a:rPr lang="en-US" sz="1900" dirty="0">
                <a:solidFill>
                  <a:srgbClr val="FFFFFF"/>
                </a:solidFill>
                <a:latin typeface="Times New Roman" panose="02020603050405020304" pitchFamily="18" charset="0"/>
                <a:cs typeface="Times New Roman" panose="02020603050405020304" pitchFamily="18" charset="0"/>
              </a:rPr>
            </a:br>
            <a:br>
              <a:rPr lang="en-US" sz="1900" dirty="0">
                <a:solidFill>
                  <a:srgbClr val="FFFFFF"/>
                </a:solidFill>
                <a:latin typeface="Times New Roman" panose="02020603050405020304" pitchFamily="18" charset="0"/>
                <a:cs typeface="Times New Roman" panose="02020603050405020304" pitchFamily="18" charset="0"/>
              </a:rPr>
            </a:br>
            <a:endParaRPr lang="en-US" sz="1900" dirty="0">
              <a:solidFill>
                <a:srgbClr val="FFFFFF"/>
              </a:solidFill>
            </a:endParaRPr>
          </a:p>
        </p:txBody>
      </p:sp>
      <p:sp>
        <p:nvSpPr>
          <p:cNvPr id="3" name="Subtitle 2">
            <a:extLst>
              <a:ext uri="{FF2B5EF4-FFF2-40B4-BE49-F238E27FC236}">
                <a16:creationId xmlns:a16="http://schemas.microsoft.com/office/drawing/2014/main" id="{EFBFB609-B69B-A672-1859-1B47C8BBD5AB}"/>
              </a:ext>
            </a:extLst>
          </p:cNvPr>
          <p:cNvSpPr>
            <a:spLocks noGrp="1"/>
          </p:cNvSpPr>
          <p:nvPr>
            <p:ph type="subTitle" idx="1"/>
          </p:nvPr>
        </p:nvSpPr>
        <p:spPr>
          <a:xfrm>
            <a:off x="455520" y="1435030"/>
            <a:ext cx="11163027" cy="1458258"/>
          </a:xfrm>
        </p:spPr>
        <p:txBody>
          <a:bodyPr anchor="ctr">
            <a:normAutofit/>
          </a:bodyPr>
          <a:lstStyle/>
          <a:p>
            <a:r>
              <a:rPr lang="en-US" sz="2800" b="1" i="0" dirty="0">
                <a:solidFill>
                  <a:srgbClr val="FF0000"/>
                </a:solidFill>
                <a:effectLst/>
                <a:latin typeface="Times New Roman" panose="02020603050405020304" pitchFamily="18" charset="0"/>
                <a:cs typeface="Times New Roman" panose="02020603050405020304" pitchFamily="18" charset="0"/>
              </a:rPr>
              <a:t>New Optical and RF Over Fiber Technologies for New Generation Radio Telescopes</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9355C26-BFFA-60C2-02F3-E6FBBDFC317E}"/>
              </a:ext>
            </a:extLst>
          </p:cNvPr>
          <p:cNvSpPr txBox="1"/>
          <p:nvPr/>
        </p:nvSpPr>
        <p:spPr>
          <a:xfrm>
            <a:off x="6570136" y="4819888"/>
            <a:ext cx="5621864" cy="1569660"/>
          </a:xfrm>
          <a:prstGeom prst="rect">
            <a:avLst/>
          </a:prstGeom>
          <a:noFill/>
        </p:spPr>
        <p:txBody>
          <a:bodyPr wrap="square">
            <a:spAutoFit/>
          </a:bodyP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Student: Maida Anwar</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Supervisor: Federico Perini INAF</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Co-supervisor: Jacopo Nanni  UNIBO</a:t>
            </a:r>
            <a:endParaRPr lang="en-US" sz="2400" dirty="0"/>
          </a:p>
        </p:txBody>
      </p:sp>
      <p:sp>
        <p:nvSpPr>
          <p:cNvPr id="4" name="TextBox 3">
            <a:extLst>
              <a:ext uri="{FF2B5EF4-FFF2-40B4-BE49-F238E27FC236}">
                <a16:creationId xmlns:a16="http://schemas.microsoft.com/office/drawing/2014/main" id="{ED8CDB38-F88E-6C5A-A14F-4F24F4B56173}"/>
              </a:ext>
            </a:extLst>
          </p:cNvPr>
          <p:cNvSpPr txBox="1"/>
          <p:nvPr/>
        </p:nvSpPr>
        <p:spPr>
          <a:xfrm>
            <a:off x="176120" y="4598954"/>
            <a:ext cx="7536645" cy="923330"/>
          </a:xfrm>
          <a:prstGeom prst="rect">
            <a:avLst/>
          </a:prstGeom>
          <a:noFill/>
        </p:spPr>
        <p:txBody>
          <a:bodyPr wrap="square" rtlCol="0">
            <a:spAutoFit/>
          </a:bodyPr>
          <a:lstStyle/>
          <a:p>
            <a:r>
              <a:rPr lang="en-US" b="0" i="0" dirty="0">
                <a:solidFill>
                  <a:srgbClr val="202124"/>
                </a:solidFill>
                <a:effectLst/>
                <a:highlight>
                  <a:srgbClr val="FFFFFF"/>
                </a:highlight>
                <a:latin typeface="Times New Roman" panose="02020603050405020304" pitchFamily="18" charset="0"/>
                <a:cs typeface="Times New Roman" panose="02020603050405020304" pitchFamily="18" charset="0"/>
              </a:rPr>
              <a:t>PhD TFPA - Technologies for Fundamental research in Physics and Astronomy</a:t>
            </a:r>
          </a:p>
          <a:p>
            <a:r>
              <a:rPr lang="en-US" b="1" dirty="0">
                <a:latin typeface="Times New Roman" panose="02020603050405020304" pitchFamily="18" charset="0"/>
                <a:cs typeface="Times New Roman" panose="02020603050405020304" pitchFamily="18" charset="0"/>
              </a:rPr>
              <a:t>Cycle and </a:t>
            </a:r>
            <a:r>
              <a:rPr lang="en-US" b="1" dirty="0" err="1">
                <a:latin typeface="Times New Roman" panose="02020603050405020304" pitchFamily="18" charset="0"/>
                <a:cs typeface="Times New Roman" panose="02020603050405020304" pitchFamily="18" charset="0"/>
              </a:rPr>
              <a:t>a.a.</a:t>
            </a:r>
            <a:r>
              <a:rPr lang="en-US" b="1" dirty="0">
                <a:latin typeface="Times New Roman" panose="02020603050405020304" pitchFamily="18" charset="0"/>
                <a:cs typeface="Times New Roman" panose="02020603050405020304" pitchFamily="18" charset="0"/>
              </a:rPr>
              <a:t>: 39</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cycle /2024-2025</a:t>
            </a:r>
          </a:p>
          <a:p>
            <a:r>
              <a:rPr lang="en-US" b="1" dirty="0">
                <a:latin typeface="Times New Roman" panose="02020603050405020304" pitchFamily="18" charset="0"/>
                <a:cs typeface="Times New Roman" panose="02020603050405020304" pitchFamily="18" charset="0"/>
              </a:rPr>
              <a:t>Scholarship No#23</a:t>
            </a:r>
          </a:p>
        </p:txBody>
      </p:sp>
      <p:pic>
        <p:nvPicPr>
          <p:cNvPr id="10" name="Picture 9">
            <a:extLst>
              <a:ext uri="{FF2B5EF4-FFF2-40B4-BE49-F238E27FC236}">
                <a16:creationId xmlns:a16="http://schemas.microsoft.com/office/drawing/2014/main" id="{EC489E33-22FD-BAD4-16ED-F57D233AE88F}"/>
              </a:ext>
            </a:extLst>
          </p:cNvPr>
          <p:cNvPicPr>
            <a:picLocks noChangeAspect="1"/>
          </p:cNvPicPr>
          <p:nvPr/>
        </p:nvPicPr>
        <p:blipFill>
          <a:blip r:embed="rId3"/>
          <a:stretch>
            <a:fillRect/>
          </a:stretch>
        </p:blipFill>
        <p:spPr>
          <a:xfrm>
            <a:off x="4781368" y="1"/>
            <a:ext cx="1835332" cy="906796"/>
          </a:xfrm>
          <a:prstGeom prst="rect">
            <a:avLst/>
          </a:prstGeom>
        </p:spPr>
      </p:pic>
      <p:pic>
        <p:nvPicPr>
          <p:cNvPr id="11" name="Picture 124" descr="Logo_UNIBO_high_res.jpg">
            <a:extLst>
              <a:ext uri="{FF2B5EF4-FFF2-40B4-BE49-F238E27FC236}">
                <a16:creationId xmlns:a16="http://schemas.microsoft.com/office/drawing/2014/main" id="{F3052F39-3881-BD1D-55EC-13602C1852AA}"/>
              </a:ext>
            </a:extLst>
          </p:cNvPr>
          <p:cNvPicPr>
            <a:picLocks noChangeAspect="1"/>
          </p:cNvPicPr>
          <p:nvPr/>
        </p:nvPicPr>
        <p:blipFill>
          <a:blip r:embed="rId4">
            <a:clrChange>
              <a:clrFrom>
                <a:srgbClr val="FFF7F7"/>
              </a:clrFrom>
              <a:clrTo>
                <a:srgbClr val="FFF7F7">
                  <a:alpha val="0"/>
                </a:srgbClr>
              </a:clrTo>
            </a:clrChange>
            <a:extLst>
              <a:ext uri="{28A0092B-C50C-407E-A947-70E740481C1C}">
                <a14:useLocalDpi xmlns:a14="http://schemas.microsoft.com/office/drawing/2010/main" val="0"/>
              </a:ext>
            </a:extLst>
          </a:blip>
          <a:srcRect/>
          <a:stretch>
            <a:fillRect/>
          </a:stretch>
        </p:blipFill>
        <p:spPr bwMode="auto">
          <a:xfrm>
            <a:off x="10647892" y="19029"/>
            <a:ext cx="1442508" cy="95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University of Padua | AlmaLaurea">
            <a:extLst>
              <a:ext uri="{FF2B5EF4-FFF2-40B4-BE49-F238E27FC236}">
                <a16:creationId xmlns:a16="http://schemas.microsoft.com/office/drawing/2014/main" id="{0C64D9E2-51C1-AE16-DF50-2FADBB25C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98243"/>
            <a:ext cx="1666516" cy="76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51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8D93F-01E8-94A4-E2C4-AE3FFD6C0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1B947-0031-E332-E3EA-B5FD795C91C9}"/>
              </a:ext>
            </a:extLst>
          </p:cNvPr>
          <p:cNvSpPr>
            <a:spLocks noGrp="1"/>
          </p:cNvSpPr>
          <p:nvPr>
            <p:ph type="title"/>
          </p:nvPr>
        </p:nvSpPr>
        <p:spPr>
          <a:xfrm>
            <a:off x="306956" y="579422"/>
            <a:ext cx="10515600" cy="1325563"/>
          </a:xfrm>
        </p:spPr>
        <p:txBody>
          <a:bodyPr/>
          <a:lstStyle/>
          <a:p>
            <a:r>
              <a:rPr lang="en-US" b="1" dirty="0">
                <a:latin typeface="Times New Roman" panose="02020603050405020304" pitchFamily="18" charset="0"/>
                <a:cs typeface="Times New Roman" panose="02020603050405020304" pitchFamily="18" charset="0"/>
              </a:rPr>
              <a:t>Second-Year Research Activities</a:t>
            </a:r>
          </a:p>
        </p:txBody>
      </p:sp>
      <p:graphicFrame>
        <p:nvGraphicFramePr>
          <p:cNvPr id="4" name="Content Placeholder 2">
            <a:extLst>
              <a:ext uri="{FF2B5EF4-FFF2-40B4-BE49-F238E27FC236}">
                <a16:creationId xmlns:a16="http://schemas.microsoft.com/office/drawing/2014/main" id="{C5B69F98-9136-8BEA-AEB6-12DE39E8FBC3}"/>
              </a:ext>
            </a:extLst>
          </p:cNvPr>
          <p:cNvGraphicFramePr>
            <a:graphicFrameLocks/>
          </p:cNvGraphicFramePr>
          <p:nvPr>
            <p:extLst>
              <p:ext uri="{D42A27DB-BD31-4B8C-83A1-F6EECF244321}">
                <p14:modId xmlns:p14="http://schemas.microsoft.com/office/powerpoint/2010/main" val="978048653"/>
              </p:ext>
            </p:extLst>
          </p:nvPr>
        </p:nvGraphicFramePr>
        <p:xfrm>
          <a:off x="1147313" y="2101670"/>
          <a:ext cx="9421483" cy="3695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56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CDD9F-4D6F-1AB1-EEED-0ACE6E37F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B88FF-054D-059B-96F7-E836B9F35EE4}"/>
              </a:ext>
            </a:extLst>
          </p:cNvPr>
          <p:cNvSpPr>
            <a:spLocks noGrp="1"/>
          </p:cNvSpPr>
          <p:nvPr>
            <p:ph type="title"/>
          </p:nvPr>
        </p:nvSpPr>
        <p:spPr>
          <a:xfrm>
            <a:off x="215552" y="135599"/>
            <a:ext cx="10515600" cy="1325563"/>
          </a:xfrm>
        </p:spPr>
        <p:txBody>
          <a:bodyPr>
            <a:noAutofit/>
          </a:bodyPr>
          <a:lstStyle/>
          <a:p>
            <a:r>
              <a:rPr lang="en-US" altLang="en-US" sz="2400" b="1" dirty="0">
                <a:latin typeface="Times New Roman" panose="02020603050405020304" pitchFamily="18" charset="0"/>
                <a:cs typeface="Times New Roman" panose="02020603050405020304" pitchFamily="18" charset="0"/>
              </a:rPr>
              <a:t>Characterization of Analogue </a:t>
            </a:r>
            <a:r>
              <a:rPr lang="en-US" altLang="en-US" sz="2400" b="1" dirty="0" err="1">
                <a:latin typeface="Times New Roman" panose="02020603050405020304" pitchFamily="18" charset="0"/>
                <a:cs typeface="Times New Roman" panose="02020603050405020304" pitchFamily="18" charset="0"/>
              </a:rPr>
              <a:t>RoF</a:t>
            </a:r>
            <a:r>
              <a:rPr lang="en-US" altLang="en-US" sz="2400" b="1" dirty="0">
                <a:latin typeface="Times New Roman" panose="02020603050405020304" pitchFamily="18" charset="0"/>
                <a:cs typeface="Times New Roman" panose="02020603050405020304" pitchFamily="18" charset="0"/>
              </a:rPr>
              <a:t> Link based on </a:t>
            </a:r>
            <a:br>
              <a:rPr lang="en-US" altLang="en-US" sz="2400" b="1" dirty="0">
                <a:latin typeface="Times New Roman" panose="02020603050405020304" pitchFamily="18" charset="0"/>
                <a:cs typeface="Times New Roman" panose="02020603050405020304" pitchFamily="18" charset="0"/>
              </a:rPr>
            </a:br>
            <a:r>
              <a:rPr lang="en-US" altLang="en-US" sz="2400" b="1" dirty="0">
                <a:latin typeface="Times New Roman" panose="02020603050405020304" pitchFamily="18" charset="0"/>
                <a:cs typeface="Times New Roman" panose="02020603050405020304" pitchFamily="18" charset="0"/>
              </a:rPr>
              <a:t>MZM and Comparison with Numerical Simulation  </a:t>
            </a:r>
            <a:br>
              <a:rPr lang="en-US" altLang="en-US" sz="2400" b="1" dirty="0">
                <a:latin typeface="Times New Roman" panose="02020603050405020304" pitchFamily="18" charset="0"/>
                <a:cs typeface="Times New Roman" panose="02020603050405020304" pitchFamily="18" charset="0"/>
              </a:rPr>
            </a:br>
            <a:endParaRPr lang="en-US" sz="2400" dirty="0"/>
          </a:p>
        </p:txBody>
      </p:sp>
      <p:sp>
        <p:nvSpPr>
          <p:cNvPr id="3" name="TextBox 2">
            <a:extLst>
              <a:ext uri="{FF2B5EF4-FFF2-40B4-BE49-F238E27FC236}">
                <a16:creationId xmlns:a16="http://schemas.microsoft.com/office/drawing/2014/main" id="{451B8DEB-C4D3-DE1B-A9FE-DE6AAEB788CE}"/>
              </a:ext>
            </a:extLst>
          </p:cNvPr>
          <p:cNvSpPr txBox="1"/>
          <p:nvPr/>
        </p:nvSpPr>
        <p:spPr>
          <a:xfrm>
            <a:off x="897148" y="5229867"/>
            <a:ext cx="473137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Block diagram of analogue </a:t>
            </a:r>
            <a:r>
              <a:rPr lang="en-US" sz="2000" b="1" dirty="0" err="1">
                <a:latin typeface="Times New Roman" panose="02020603050405020304" pitchFamily="18" charset="0"/>
                <a:cs typeface="Times New Roman" panose="02020603050405020304" pitchFamily="18" charset="0"/>
              </a:rPr>
              <a:t>RoF</a:t>
            </a:r>
            <a:r>
              <a:rPr lang="en-US" sz="2000" b="1" dirty="0">
                <a:latin typeface="Times New Roman" panose="02020603050405020304" pitchFamily="18" charset="0"/>
                <a:cs typeface="Times New Roman" panose="02020603050405020304" pitchFamily="18" charset="0"/>
              </a:rPr>
              <a:t> link   </a:t>
            </a:r>
          </a:p>
        </p:txBody>
      </p:sp>
      <p:pic>
        <p:nvPicPr>
          <p:cNvPr id="8" name="Picture 7">
            <a:extLst>
              <a:ext uri="{FF2B5EF4-FFF2-40B4-BE49-F238E27FC236}">
                <a16:creationId xmlns:a16="http://schemas.microsoft.com/office/drawing/2014/main" id="{AACCFB2B-D27B-9604-67F5-A9BE4B606B37}"/>
              </a:ext>
            </a:extLst>
          </p:cNvPr>
          <p:cNvPicPr>
            <a:picLocks noChangeAspect="1"/>
          </p:cNvPicPr>
          <p:nvPr/>
        </p:nvPicPr>
        <p:blipFill>
          <a:blip r:embed="rId3"/>
          <a:stretch>
            <a:fillRect/>
          </a:stretch>
        </p:blipFill>
        <p:spPr>
          <a:xfrm>
            <a:off x="418743" y="1796504"/>
            <a:ext cx="5312134" cy="3172591"/>
          </a:xfrm>
          <a:prstGeom prst="rect">
            <a:avLst/>
          </a:prstGeom>
        </p:spPr>
      </p:pic>
      <p:pic>
        <p:nvPicPr>
          <p:cNvPr id="20" name="Picture 19">
            <a:extLst>
              <a:ext uri="{FF2B5EF4-FFF2-40B4-BE49-F238E27FC236}">
                <a16:creationId xmlns:a16="http://schemas.microsoft.com/office/drawing/2014/main" id="{B2CFB66D-E2C1-02E1-BD91-A9A73EF533D1}"/>
              </a:ext>
            </a:extLst>
          </p:cNvPr>
          <p:cNvPicPr>
            <a:picLocks noChangeAspect="1"/>
          </p:cNvPicPr>
          <p:nvPr/>
        </p:nvPicPr>
        <p:blipFill>
          <a:blip r:embed="rId4"/>
          <a:stretch>
            <a:fillRect/>
          </a:stretch>
        </p:blipFill>
        <p:spPr>
          <a:xfrm>
            <a:off x="6512746" y="1787878"/>
            <a:ext cx="5109085" cy="3227417"/>
          </a:xfrm>
          <a:prstGeom prst="rect">
            <a:avLst/>
          </a:prstGeom>
        </p:spPr>
      </p:pic>
      <p:sp>
        <p:nvSpPr>
          <p:cNvPr id="22" name="TextBox 21">
            <a:extLst>
              <a:ext uri="{FF2B5EF4-FFF2-40B4-BE49-F238E27FC236}">
                <a16:creationId xmlns:a16="http://schemas.microsoft.com/office/drawing/2014/main" id="{5E33B58E-3DF8-D5B8-7804-7ACE2B4E7901}"/>
              </a:ext>
            </a:extLst>
          </p:cNvPr>
          <p:cNvSpPr txBox="1"/>
          <p:nvPr/>
        </p:nvSpPr>
        <p:spPr>
          <a:xfrm>
            <a:off x="7306574" y="5229867"/>
            <a:ext cx="3709357" cy="40011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Experimental setup in UNIBO</a:t>
            </a:r>
          </a:p>
        </p:txBody>
      </p:sp>
      <p:sp>
        <p:nvSpPr>
          <p:cNvPr id="6" name="TextBox 5">
            <a:extLst>
              <a:ext uri="{FF2B5EF4-FFF2-40B4-BE49-F238E27FC236}">
                <a16:creationId xmlns:a16="http://schemas.microsoft.com/office/drawing/2014/main" id="{534DFF10-FCD3-94E4-3EBC-B4D430AF4BB3}"/>
              </a:ext>
            </a:extLst>
          </p:cNvPr>
          <p:cNvSpPr txBox="1"/>
          <p:nvPr/>
        </p:nvSpPr>
        <p:spPr>
          <a:xfrm>
            <a:off x="8586158" y="110932"/>
            <a:ext cx="3269520" cy="1569660"/>
          </a:xfrm>
          <a:prstGeom prst="rect">
            <a:avLst/>
          </a:prstGeom>
          <a:noFill/>
        </p:spPr>
        <p:txBody>
          <a:bodyPr wrap="square">
            <a:spAutoFit/>
          </a:bodyPr>
          <a:lstStyle/>
          <a:p>
            <a:pPr>
              <a:defRPr/>
            </a:pPr>
            <a:r>
              <a:rPr lang="en-US" sz="1200" b="1" dirty="0">
                <a:solidFill>
                  <a:schemeClr val="accent2">
                    <a:lumMod val="75000"/>
                  </a:schemeClr>
                </a:solidFill>
                <a:latin typeface="Times New Roman" panose="02020603050405020304" pitchFamily="18" charset="0"/>
                <a:cs typeface="Times New Roman" panose="02020603050405020304" pitchFamily="18" charset="0"/>
              </a:rPr>
              <a:t>Parameters:</a:t>
            </a:r>
          </a:p>
          <a:p>
            <a:pPr>
              <a:defRPr/>
            </a:pPr>
            <a:r>
              <a:rPr lang="en-US" sz="1200" b="1" dirty="0">
                <a:solidFill>
                  <a:schemeClr val="accent2">
                    <a:lumMod val="75000"/>
                  </a:schemeClr>
                </a:solidFill>
                <a:latin typeface="Times New Roman" panose="02020603050405020304" pitchFamily="18" charset="0"/>
                <a:cs typeface="Times New Roman" panose="02020603050405020304" pitchFamily="18" charset="0"/>
              </a:rPr>
              <a:t>Laser  Power= 10dBm</a:t>
            </a:r>
          </a:p>
          <a:p>
            <a:pPr>
              <a:defRPr/>
            </a:pPr>
            <a:r>
              <a:rPr lang="en-US" sz="1200" b="1" dirty="0">
                <a:solidFill>
                  <a:schemeClr val="accent2">
                    <a:lumMod val="75000"/>
                  </a:schemeClr>
                </a:solidFill>
                <a:latin typeface="Times New Roman" panose="02020603050405020304" pitchFamily="18" charset="0"/>
                <a:cs typeface="Times New Roman" panose="02020603050405020304" pitchFamily="18" charset="0"/>
              </a:rPr>
              <a:t>MZM </a:t>
            </a:r>
            <a:r>
              <a:rPr lang="en-US" sz="1200" b="1" dirty="0" err="1">
                <a:solidFill>
                  <a:schemeClr val="accent2">
                    <a:lumMod val="75000"/>
                  </a:schemeClr>
                </a:solidFill>
                <a:latin typeface="Times New Roman" panose="02020603050405020304" pitchFamily="18" charset="0"/>
                <a:cs typeface="Times New Roman" panose="02020603050405020304" pitchFamily="18" charset="0"/>
              </a:rPr>
              <a:t>Vpi</a:t>
            </a:r>
            <a:r>
              <a:rPr lang="en-US" sz="1200" b="1" dirty="0">
                <a:solidFill>
                  <a:schemeClr val="accent2">
                    <a:lumMod val="75000"/>
                  </a:schemeClr>
                </a:solidFill>
                <a:latin typeface="Times New Roman" panose="02020603050405020304" pitchFamily="18" charset="0"/>
                <a:cs typeface="Times New Roman" panose="02020603050405020304" pitchFamily="18" charset="0"/>
              </a:rPr>
              <a:t> = 8V</a:t>
            </a:r>
          </a:p>
          <a:p>
            <a:pPr>
              <a:defRPr/>
            </a:pPr>
            <a:r>
              <a:rPr lang="en-US" sz="1200" b="1" dirty="0">
                <a:solidFill>
                  <a:schemeClr val="accent2">
                    <a:lumMod val="75000"/>
                  </a:schemeClr>
                </a:solidFill>
                <a:latin typeface="Times New Roman" panose="02020603050405020304" pitchFamily="18" charset="0"/>
                <a:cs typeface="Times New Roman" panose="02020603050405020304" pitchFamily="18" charset="0"/>
              </a:rPr>
              <a:t>Amplifier Gain= 30dB</a:t>
            </a:r>
          </a:p>
          <a:p>
            <a:pPr>
              <a:defRPr/>
            </a:pPr>
            <a:r>
              <a:rPr lang="en-US" sz="1200" b="1" dirty="0">
                <a:solidFill>
                  <a:schemeClr val="accent2">
                    <a:lumMod val="75000"/>
                  </a:schemeClr>
                </a:solidFill>
                <a:latin typeface="Times New Roman" panose="02020603050405020304" pitchFamily="18" charset="0"/>
                <a:cs typeface="Times New Roman" panose="02020603050405020304" pitchFamily="18" charset="0"/>
              </a:rPr>
              <a:t>Photodiode Responsivity = 1 A/W</a:t>
            </a:r>
          </a:p>
          <a:p>
            <a:pPr>
              <a:defRPr/>
            </a:pPr>
            <a:r>
              <a:rPr lang="en-US" sz="1200" b="1" dirty="0">
                <a:solidFill>
                  <a:schemeClr val="accent2">
                    <a:lumMod val="75000"/>
                  </a:schemeClr>
                </a:solidFill>
                <a:latin typeface="Times New Roman" panose="02020603050405020304" pitchFamily="18" charset="0"/>
                <a:cs typeface="Times New Roman" panose="02020603050405020304" pitchFamily="18" charset="0"/>
              </a:rPr>
              <a:t>Operating frequency = 900 MHz</a:t>
            </a:r>
          </a:p>
          <a:p>
            <a:pPr>
              <a:defRPr/>
            </a:pPr>
            <a:r>
              <a:rPr lang="en-US" sz="1200" b="1" dirty="0">
                <a:solidFill>
                  <a:schemeClr val="accent2">
                    <a:lumMod val="75000"/>
                  </a:schemeClr>
                </a:solidFill>
                <a:latin typeface="Times New Roman" panose="02020603050405020304" pitchFamily="18" charset="0"/>
                <a:cs typeface="Times New Roman" panose="02020603050405020304" pitchFamily="18" charset="0"/>
              </a:rPr>
              <a:t>Low noise Amplifier use for measuring noise figure only </a:t>
            </a:r>
          </a:p>
        </p:txBody>
      </p:sp>
      <p:sp>
        <p:nvSpPr>
          <p:cNvPr id="10" name="TextBox 9">
            <a:extLst>
              <a:ext uri="{FF2B5EF4-FFF2-40B4-BE49-F238E27FC236}">
                <a16:creationId xmlns:a16="http://schemas.microsoft.com/office/drawing/2014/main" id="{EB58FEF5-4C69-66CA-8232-BF9CAC95734C}"/>
              </a:ext>
            </a:extLst>
          </p:cNvPr>
          <p:cNvSpPr txBox="1"/>
          <p:nvPr/>
        </p:nvSpPr>
        <p:spPr>
          <a:xfrm>
            <a:off x="369403" y="6080848"/>
            <a:ext cx="8550418" cy="646331"/>
          </a:xfrm>
          <a:prstGeom prst="rect">
            <a:avLst/>
          </a:prstGeom>
          <a:solidFill>
            <a:srgbClr val="F6C3FF"/>
          </a:solidFill>
        </p:spPr>
        <p:txBody>
          <a:bodyPr wrap="none" rtlCol="0">
            <a:spAutoFit/>
          </a:bodyPr>
          <a:lstStyle/>
          <a:p>
            <a:pPr marL="285750" indent="-285750">
              <a:buFont typeface="Wingdings" panose="05000000000000000000" pitchFamily="2" charset="2"/>
              <a:buChar char="è"/>
            </a:pPr>
            <a:r>
              <a:rPr lang="en-US" b="1" dirty="0">
                <a:latin typeface="Times New Roman" panose="02020603050405020304" pitchFamily="18" charset="0"/>
                <a:cs typeface="Times New Roman" panose="02020603050405020304" pitchFamily="18" charset="0"/>
              </a:rPr>
              <a:t>Preliminary performance: simulation matches experiment well at low frequencies.</a:t>
            </a:r>
          </a:p>
          <a:p>
            <a:pPr marL="285750" indent="-285750">
              <a:buFont typeface="Wingdings" panose="05000000000000000000" pitchFamily="2" charset="2"/>
              <a:buChar char="è"/>
            </a:pPr>
            <a:r>
              <a:rPr lang="en-US" b="1" dirty="0">
                <a:latin typeface="Times New Roman" panose="02020603050405020304" pitchFamily="18" charset="0"/>
                <a:cs typeface="Times New Roman" panose="02020603050405020304" pitchFamily="18" charset="0"/>
              </a:rPr>
              <a:t>High-frequency measurements will be performed once the component arrives</a:t>
            </a:r>
          </a:p>
        </p:txBody>
      </p:sp>
    </p:spTree>
    <p:extLst>
      <p:ext uri="{BB962C8B-B14F-4D97-AF65-F5344CB8AC3E}">
        <p14:creationId xmlns:p14="http://schemas.microsoft.com/office/powerpoint/2010/main" val="61292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177EA-2EBF-5AE5-2686-0D9E5D1AC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31096-001E-7EC3-24E7-438578BEEC42}"/>
              </a:ext>
            </a:extLst>
          </p:cNvPr>
          <p:cNvSpPr>
            <a:spLocks noGrp="1"/>
          </p:cNvSpPr>
          <p:nvPr>
            <p:ph type="title"/>
          </p:nvPr>
        </p:nvSpPr>
        <p:spPr>
          <a:xfrm>
            <a:off x="306956" y="579422"/>
            <a:ext cx="10515600" cy="1325563"/>
          </a:xfrm>
        </p:spPr>
        <p:txBody>
          <a:bodyPr/>
          <a:lstStyle/>
          <a:p>
            <a:r>
              <a:rPr lang="en-US" b="1" dirty="0">
                <a:latin typeface="Times New Roman" panose="02020603050405020304" pitchFamily="18" charset="0"/>
                <a:cs typeface="Times New Roman" panose="02020603050405020304" pitchFamily="18" charset="0"/>
              </a:rPr>
              <a:t>Second-Year Research Activities</a:t>
            </a:r>
          </a:p>
        </p:txBody>
      </p:sp>
      <p:graphicFrame>
        <p:nvGraphicFramePr>
          <p:cNvPr id="4" name="Content Placeholder 2">
            <a:extLst>
              <a:ext uri="{FF2B5EF4-FFF2-40B4-BE49-F238E27FC236}">
                <a16:creationId xmlns:a16="http://schemas.microsoft.com/office/drawing/2014/main" id="{48CBCF72-4CC6-B4B6-5B92-6247013CCA53}"/>
              </a:ext>
            </a:extLst>
          </p:cNvPr>
          <p:cNvGraphicFramePr>
            <a:graphicFrameLocks/>
          </p:cNvGraphicFramePr>
          <p:nvPr>
            <p:extLst>
              <p:ext uri="{D42A27DB-BD31-4B8C-83A1-F6EECF244321}">
                <p14:modId xmlns:p14="http://schemas.microsoft.com/office/powerpoint/2010/main" val="3209853799"/>
              </p:ext>
            </p:extLst>
          </p:nvPr>
        </p:nvGraphicFramePr>
        <p:xfrm>
          <a:off x="1147313" y="2101670"/>
          <a:ext cx="9421483" cy="3695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275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762B-DE55-C281-6613-0F2F8B3B9B65}"/>
              </a:ext>
            </a:extLst>
          </p:cNvPr>
          <p:cNvSpPr>
            <a:spLocks noGrp="1"/>
          </p:cNvSpPr>
          <p:nvPr>
            <p:ph type="title"/>
          </p:nvPr>
        </p:nvSpPr>
        <p:spPr>
          <a:xfrm>
            <a:off x="286272" y="106499"/>
            <a:ext cx="9433458" cy="883525"/>
          </a:xfrm>
        </p:spPr>
        <p:txBody>
          <a:bodyPr/>
          <a:lstStyle/>
          <a:p>
            <a:r>
              <a:rPr lang="en-US" b="1" dirty="0">
                <a:latin typeface="Times New Roman" panose="02020603050405020304" pitchFamily="18" charset="0"/>
                <a:cs typeface="Times New Roman" panose="02020603050405020304" pitchFamily="18" charset="0"/>
              </a:rPr>
              <a:t>Block diagram </a:t>
            </a:r>
          </a:p>
        </p:txBody>
      </p:sp>
      <p:sp>
        <p:nvSpPr>
          <p:cNvPr id="28" name="Rectangle 27">
            <a:extLst>
              <a:ext uri="{FF2B5EF4-FFF2-40B4-BE49-F238E27FC236}">
                <a16:creationId xmlns:a16="http://schemas.microsoft.com/office/drawing/2014/main" id="{0BE059CE-1794-F983-6927-2BA4D01E7FF8}"/>
              </a:ext>
            </a:extLst>
          </p:cNvPr>
          <p:cNvSpPr/>
          <p:nvPr/>
        </p:nvSpPr>
        <p:spPr>
          <a:xfrm>
            <a:off x="7639899" y="3217587"/>
            <a:ext cx="2355849" cy="15704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87E7736B-A54E-C9E5-6820-3CAD450B21E9}"/>
              </a:ext>
            </a:extLst>
          </p:cNvPr>
          <p:cNvSpPr/>
          <p:nvPr/>
        </p:nvSpPr>
        <p:spPr>
          <a:xfrm>
            <a:off x="2981118" y="3204207"/>
            <a:ext cx="3089480" cy="11922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C5CF05BF-C88D-5EF6-A50B-85EBE63E565C}"/>
              </a:ext>
            </a:extLst>
          </p:cNvPr>
          <p:cNvSpPr/>
          <p:nvPr/>
        </p:nvSpPr>
        <p:spPr>
          <a:xfrm>
            <a:off x="1933368" y="1473598"/>
            <a:ext cx="8212663" cy="16815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80F6D902-894F-1BE7-CA99-AF7974A2C51A}"/>
              </a:ext>
            </a:extLst>
          </p:cNvPr>
          <p:cNvSpPr/>
          <p:nvPr/>
        </p:nvSpPr>
        <p:spPr>
          <a:xfrm>
            <a:off x="2305900" y="2118812"/>
            <a:ext cx="1126067" cy="660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Optical Source</a:t>
            </a:r>
          </a:p>
        </p:txBody>
      </p:sp>
      <p:sp>
        <p:nvSpPr>
          <p:cNvPr id="32" name="Rectangle 31">
            <a:extLst>
              <a:ext uri="{FF2B5EF4-FFF2-40B4-BE49-F238E27FC236}">
                <a16:creationId xmlns:a16="http://schemas.microsoft.com/office/drawing/2014/main" id="{EF2F46E1-EE86-B8BE-B656-C1049C0728D3}"/>
              </a:ext>
            </a:extLst>
          </p:cNvPr>
          <p:cNvSpPr/>
          <p:nvPr/>
        </p:nvSpPr>
        <p:spPr>
          <a:xfrm>
            <a:off x="3605533" y="3302657"/>
            <a:ext cx="2040466" cy="976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Low Noise Amplifier</a:t>
            </a:r>
          </a:p>
        </p:txBody>
      </p:sp>
      <p:sp>
        <p:nvSpPr>
          <p:cNvPr id="33" name="Rectangle 32">
            <a:extLst>
              <a:ext uri="{FF2B5EF4-FFF2-40B4-BE49-F238E27FC236}">
                <a16:creationId xmlns:a16="http://schemas.microsoft.com/office/drawing/2014/main" id="{6350387D-2ED3-6C71-21C8-4D2080B042B0}"/>
              </a:ext>
            </a:extLst>
          </p:cNvPr>
          <p:cNvSpPr/>
          <p:nvPr/>
        </p:nvSpPr>
        <p:spPr>
          <a:xfrm>
            <a:off x="3982300" y="2118812"/>
            <a:ext cx="1286933" cy="660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Intensity Modulator</a:t>
            </a:r>
          </a:p>
        </p:txBody>
      </p:sp>
      <p:cxnSp>
        <p:nvCxnSpPr>
          <p:cNvPr id="34" name="Straight Arrow Connector 33">
            <a:extLst>
              <a:ext uri="{FF2B5EF4-FFF2-40B4-BE49-F238E27FC236}">
                <a16:creationId xmlns:a16="http://schemas.microsoft.com/office/drawing/2014/main" id="{35FA1D76-91EC-87D9-37DE-008B94B971A6}"/>
              </a:ext>
            </a:extLst>
          </p:cNvPr>
          <p:cNvCxnSpPr>
            <a:cxnSpLocks/>
            <a:endCxn id="33" idx="1"/>
          </p:cNvCxnSpPr>
          <p:nvPr/>
        </p:nvCxnSpPr>
        <p:spPr>
          <a:xfrm>
            <a:off x="3423500" y="2449012"/>
            <a:ext cx="5588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C195005C-F9AB-B92B-C4BC-B30038166EDC}"/>
              </a:ext>
            </a:extLst>
          </p:cNvPr>
          <p:cNvCxnSpPr>
            <a:cxnSpLocks/>
            <a:stCxn id="32" idx="0"/>
            <a:endCxn id="33" idx="2"/>
          </p:cNvCxnSpPr>
          <p:nvPr/>
        </p:nvCxnSpPr>
        <p:spPr>
          <a:xfrm flipV="1">
            <a:off x="4625766" y="2779212"/>
            <a:ext cx="1" cy="5234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35">
            <a:extLst>
              <a:ext uri="{FF2B5EF4-FFF2-40B4-BE49-F238E27FC236}">
                <a16:creationId xmlns:a16="http://schemas.microsoft.com/office/drawing/2014/main" id="{BF09C442-EBB4-4222-612E-F74D9B846BDB}"/>
              </a:ext>
            </a:extLst>
          </p:cNvPr>
          <p:cNvSpPr/>
          <p:nvPr/>
        </p:nvSpPr>
        <p:spPr>
          <a:xfrm>
            <a:off x="3955840" y="4730190"/>
            <a:ext cx="1339851" cy="4180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RF Input </a:t>
            </a:r>
          </a:p>
          <a:p>
            <a:pPr algn="ctr"/>
            <a:endParaRPr lang="en-US" sz="1600" dirty="0"/>
          </a:p>
        </p:txBody>
      </p:sp>
      <p:cxnSp>
        <p:nvCxnSpPr>
          <p:cNvPr id="37" name="Straight Arrow Connector 36">
            <a:extLst>
              <a:ext uri="{FF2B5EF4-FFF2-40B4-BE49-F238E27FC236}">
                <a16:creationId xmlns:a16="http://schemas.microsoft.com/office/drawing/2014/main" id="{8BAEBAE8-1703-D30A-BC62-3C82A9BD1769}"/>
              </a:ext>
            </a:extLst>
          </p:cNvPr>
          <p:cNvCxnSpPr>
            <a:cxnSpLocks/>
            <a:stCxn id="36" idx="0"/>
          </p:cNvCxnSpPr>
          <p:nvPr/>
        </p:nvCxnSpPr>
        <p:spPr>
          <a:xfrm flipH="1" flipV="1">
            <a:off x="4599307" y="4284336"/>
            <a:ext cx="26459" cy="4458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8" name="Rectangle 37">
            <a:extLst>
              <a:ext uri="{FF2B5EF4-FFF2-40B4-BE49-F238E27FC236}">
                <a16:creationId xmlns:a16="http://schemas.microsoft.com/office/drawing/2014/main" id="{71D7A31D-DC37-EDC9-D8ED-F4167DEAC479}"/>
              </a:ext>
            </a:extLst>
          </p:cNvPr>
          <p:cNvSpPr/>
          <p:nvPr/>
        </p:nvSpPr>
        <p:spPr>
          <a:xfrm>
            <a:off x="7903214" y="2150192"/>
            <a:ext cx="1555747" cy="666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Photodetector</a:t>
            </a:r>
          </a:p>
        </p:txBody>
      </p:sp>
      <p:cxnSp>
        <p:nvCxnSpPr>
          <p:cNvPr id="39" name="Straight Arrow Connector 38">
            <a:extLst>
              <a:ext uri="{FF2B5EF4-FFF2-40B4-BE49-F238E27FC236}">
                <a16:creationId xmlns:a16="http://schemas.microsoft.com/office/drawing/2014/main" id="{C7345C49-C26F-A6CB-9063-D6E7C37E73D2}"/>
              </a:ext>
            </a:extLst>
          </p:cNvPr>
          <p:cNvCxnSpPr>
            <a:cxnSpLocks/>
          </p:cNvCxnSpPr>
          <p:nvPr/>
        </p:nvCxnSpPr>
        <p:spPr>
          <a:xfrm>
            <a:off x="8707545" y="2816922"/>
            <a:ext cx="0" cy="5611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Isosceles Triangle 39">
            <a:extLst>
              <a:ext uri="{FF2B5EF4-FFF2-40B4-BE49-F238E27FC236}">
                <a16:creationId xmlns:a16="http://schemas.microsoft.com/office/drawing/2014/main" id="{DCD4DE8D-903B-1D31-9A18-FA74FCF2F8A5}"/>
              </a:ext>
            </a:extLst>
          </p:cNvPr>
          <p:cNvSpPr/>
          <p:nvPr/>
        </p:nvSpPr>
        <p:spPr>
          <a:xfrm rot="10800000">
            <a:off x="7903214" y="3415104"/>
            <a:ext cx="1734131" cy="141002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7A2A0BE9-7BCE-57EF-C439-867EF5E1E11D}"/>
              </a:ext>
            </a:extLst>
          </p:cNvPr>
          <p:cNvSpPr txBox="1"/>
          <p:nvPr/>
        </p:nvSpPr>
        <p:spPr>
          <a:xfrm>
            <a:off x="8114111" y="3498664"/>
            <a:ext cx="1312335"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 Post-Amplifier</a:t>
            </a:r>
            <a:endParaRPr lang="en-US" sz="1400" dirty="0"/>
          </a:p>
        </p:txBody>
      </p:sp>
      <p:cxnSp>
        <p:nvCxnSpPr>
          <p:cNvPr id="42" name="Straight Connector 41">
            <a:extLst>
              <a:ext uri="{FF2B5EF4-FFF2-40B4-BE49-F238E27FC236}">
                <a16:creationId xmlns:a16="http://schemas.microsoft.com/office/drawing/2014/main" id="{960BB5E3-BF0F-C7FF-0AB3-169D32CC3B61}"/>
              </a:ext>
            </a:extLst>
          </p:cNvPr>
          <p:cNvCxnSpPr>
            <a:cxnSpLocks/>
            <a:stCxn id="33" idx="3"/>
            <a:endCxn id="38" idx="1"/>
          </p:cNvCxnSpPr>
          <p:nvPr/>
        </p:nvCxnSpPr>
        <p:spPr>
          <a:xfrm>
            <a:off x="5269233" y="2449012"/>
            <a:ext cx="2633981" cy="34545"/>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914BDEF7-BB42-7D48-8933-095F976C43FA}"/>
              </a:ext>
            </a:extLst>
          </p:cNvPr>
          <p:cNvCxnSpPr>
            <a:cxnSpLocks/>
            <a:stCxn id="40" idx="0"/>
          </p:cNvCxnSpPr>
          <p:nvPr/>
        </p:nvCxnSpPr>
        <p:spPr>
          <a:xfrm>
            <a:off x="8770279" y="4825132"/>
            <a:ext cx="6349" cy="4180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EED244DE-B247-EE18-EDCC-DAEB75557DFA}"/>
              </a:ext>
            </a:extLst>
          </p:cNvPr>
          <p:cNvSpPr txBox="1"/>
          <p:nvPr/>
        </p:nvSpPr>
        <p:spPr>
          <a:xfrm>
            <a:off x="6136006" y="2483557"/>
            <a:ext cx="1058333" cy="64279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Optical Fiber</a:t>
            </a:r>
          </a:p>
        </p:txBody>
      </p:sp>
      <p:sp>
        <p:nvSpPr>
          <p:cNvPr id="45" name="Oval 44">
            <a:extLst>
              <a:ext uri="{FF2B5EF4-FFF2-40B4-BE49-F238E27FC236}">
                <a16:creationId xmlns:a16="http://schemas.microsoft.com/office/drawing/2014/main" id="{8529CD7A-AF5F-A77F-7765-22C385A37031}"/>
              </a:ext>
            </a:extLst>
          </p:cNvPr>
          <p:cNvSpPr/>
          <p:nvPr/>
        </p:nvSpPr>
        <p:spPr>
          <a:xfrm>
            <a:off x="6347467" y="2163870"/>
            <a:ext cx="224368" cy="3231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F5B91AE-1F6F-3C37-C86E-53AE451E6234}"/>
              </a:ext>
            </a:extLst>
          </p:cNvPr>
          <p:cNvSpPr/>
          <p:nvPr/>
        </p:nvSpPr>
        <p:spPr>
          <a:xfrm>
            <a:off x="6449491" y="2163871"/>
            <a:ext cx="224368" cy="3231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CCEFFC8-4738-F4D8-182F-49832E4D19B1}"/>
              </a:ext>
            </a:extLst>
          </p:cNvPr>
          <p:cNvSpPr/>
          <p:nvPr/>
        </p:nvSpPr>
        <p:spPr>
          <a:xfrm>
            <a:off x="6552783" y="2160366"/>
            <a:ext cx="224368" cy="3231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5BD1C72-867C-E263-D182-E736C2DCA37F}"/>
              </a:ext>
            </a:extLst>
          </p:cNvPr>
          <p:cNvSpPr/>
          <p:nvPr/>
        </p:nvSpPr>
        <p:spPr>
          <a:xfrm>
            <a:off x="6654384" y="2160365"/>
            <a:ext cx="224368" cy="3231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E11996F-64D2-2E84-3DCE-2E2EA1EDB61C}"/>
              </a:ext>
            </a:extLst>
          </p:cNvPr>
          <p:cNvSpPr/>
          <p:nvPr/>
        </p:nvSpPr>
        <p:spPr>
          <a:xfrm>
            <a:off x="8255393" y="5187766"/>
            <a:ext cx="1159010" cy="3209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a:latin typeface="Times New Roman" panose="02020603050405020304" pitchFamily="18" charset="0"/>
                <a:cs typeface="Times New Roman" panose="02020603050405020304" pitchFamily="18" charset="0"/>
              </a:rPr>
              <a:t>RF Output</a:t>
            </a:r>
          </a:p>
        </p:txBody>
      </p:sp>
      <p:sp>
        <p:nvSpPr>
          <p:cNvPr id="50" name="Rectangle 49">
            <a:extLst>
              <a:ext uri="{FF2B5EF4-FFF2-40B4-BE49-F238E27FC236}">
                <a16:creationId xmlns:a16="http://schemas.microsoft.com/office/drawing/2014/main" id="{B713A7B4-F19D-0B0B-F2F2-5612B5B671E0}"/>
              </a:ext>
            </a:extLst>
          </p:cNvPr>
          <p:cNvSpPr/>
          <p:nvPr/>
        </p:nvSpPr>
        <p:spPr>
          <a:xfrm>
            <a:off x="1611634" y="1384857"/>
            <a:ext cx="8305798" cy="1808502"/>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3" name="TextBox 52">
            <a:extLst>
              <a:ext uri="{FF2B5EF4-FFF2-40B4-BE49-F238E27FC236}">
                <a16:creationId xmlns:a16="http://schemas.microsoft.com/office/drawing/2014/main" id="{D64ED2E6-BD8A-D889-2693-F6D3B6CB5582}"/>
              </a:ext>
            </a:extLst>
          </p:cNvPr>
          <p:cNvSpPr txBox="1"/>
          <p:nvPr/>
        </p:nvSpPr>
        <p:spPr>
          <a:xfrm>
            <a:off x="4582252" y="1505703"/>
            <a:ext cx="255069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Intrinsic Optical link </a:t>
            </a:r>
          </a:p>
        </p:txBody>
      </p:sp>
      <p:sp>
        <p:nvSpPr>
          <p:cNvPr id="55" name="Oval 54">
            <a:extLst>
              <a:ext uri="{FF2B5EF4-FFF2-40B4-BE49-F238E27FC236}">
                <a16:creationId xmlns:a16="http://schemas.microsoft.com/office/drawing/2014/main" id="{1D1807A1-F7E1-E35F-B780-5478A4E361EF}"/>
              </a:ext>
            </a:extLst>
          </p:cNvPr>
          <p:cNvSpPr/>
          <p:nvPr/>
        </p:nvSpPr>
        <p:spPr>
          <a:xfrm>
            <a:off x="1499251" y="1355682"/>
            <a:ext cx="8807650" cy="197068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4" name="TextBox 53">
            <a:extLst>
              <a:ext uri="{FF2B5EF4-FFF2-40B4-BE49-F238E27FC236}">
                <a16:creationId xmlns:a16="http://schemas.microsoft.com/office/drawing/2014/main" id="{55CB4DD4-1D13-DA62-3B6F-E10377979C41}"/>
              </a:ext>
            </a:extLst>
          </p:cNvPr>
          <p:cNvSpPr txBox="1"/>
          <p:nvPr/>
        </p:nvSpPr>
        <p:spPr>
          <a:xfrm>
            <a:off x="2304086" y="5671252"/>
            <a:ext cx="7533024" cy="400110"/>
          </a:xfrm>
          <a:prstGeom prst="rect">
            <a:avLst/>
          </a:prstGeom>
          <a:noFill/>
        </p:spPr>
        <p:txBody>
          <a:bodyPr wrap="square" rtlCol="0">
            <a:spAutoFit/>
          </a:bodyPr>
          <a:lstStyle/>
          <a:p>
            <a:r>
              <a:rPr lang="en-US" sz="2000" b="1" u="sng" dirty="0">
                <a:solidFill>
                  <a:srgbClr val="FF0000"/>
                </a:solidFill>
                <a:latin typeface="Times New Roman" panose="02020603050405020304" pitchFamily="18" charset="0"/>
                <a:cs typeface="Times New Roman" panose="02020603050405020304" pitchFamily="18" charset="0"/>
              </a:rPr>
              <a:t>Objective:</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Select an optical link from available market components</a:t>
            </a:r>
          </a:p>
        </p:txBody>
      </p:sp>
    </p:spTree>
    <p:extLst>
      <p:ext uri="{BB962C8B-B14F-4D97-AF65-F5344CB8AC3E}">
        <p14:creationId xmlns:p14="http://schemas.microsoft.com/office/powerpoint/2010/main" val="46629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91C84C45-02C9-1F04-848A-2B8289A9DFB5}"/>
              </a:ext>
            </a:extLst>
          </p:cNvPr>
          <p:cNvSpPr/>
          <p:nvPr/>
        </p:nvSpPr>
        <p:spPr>
          <a:xfrm>
            <a:off x="597481" y="199684"/>
            <a:ext cx="10143226" cy="1114436"/>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chemeClr val="tx2">
              <a:lumMod val="25000"/>
              <a:lumOff val="75000"/>
            </a:schemeClr>
          </a:solidFill>
        </p:spPr>
        <p:txBody>
          <a:bodyPr/>
          <a:lstStyle/>
          <a:p>
            <a:pPr lvl="0" algn="just" eaLnBrk="0" fontAlgn="base" hangingPunct="0">
              <a:spcBef>
                <a:spcPct val="0"/>
              </a:spcBef>
              <a:spcAft>
                <a:spcPct val="0"/>
              </a:spcAft>
            </a:pPr>
            <a:endParaRPr lang="en-US" altLang="en-US"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9B048567-C724-C9BC-8F19-0FA4E27BE837}"/>
              </a:ext>
            </a:extLst>
          </p:cNvPr>
          <p:cNvSpPr>
            <a:spLocks noGrp="1"/>
          </p:cNvSpPr>
          <p:nvPr>
            <p:ph type="title"/>
          </p:nvPr>
        </p:nvSpPr>
        <p:spPr>
          <a:xfrm>
            <a:off x="755780" y="584835"/>
            <a:ext cx="9489232" cy="982708"/>
          </a:xfrm>
        </p:spPr>
        <p:txBody>
          <a:bodyPr>
            <a:normAutofit fontScale="90000"/>
          </a:bodyPr>
          <a:lstStyle/>
          <a:p>
            <a:r>
              <a:rPr lang="en-US" sz="3100" b="1" dirty="0">
                <a:latin typeface="Times New Roman" panose="02020603050405020304" pitchFamily="18" charset="0"/>
                <a:cs typeface="Times New Roman" panose="02020603050405020304" pitchFamily="18" charset="0"/>
              </a:rPr>
              <a:t>Market research of commercial components for intrinsic link and extraction of S21 parameter </a:t>
            </a:r>
            <a:br>
              <a:rPr lang="en-US" dirty="0"/>
            </a:br>
            <a:endParaRPr lang="en-US" dirty="0"/>
          </a:p>
        </p:txBody>
      </p:sp>
      <p:sp>
        <p:nvSpPr>
          <p:cNvPr id="7" name="Freeform 3">
            <a:extLst>
              <a:ext uri="{FF2B5EF4-FFF2-40B4-BE49-F238E27FC236}">
                <a16:creationId xmlns:a16="http://schemas.microsoft.com/office/drawing/2014/main" id="{7AC73BEE-DFC0-FE89-0F93-30F7F668DE8C}"/>
              </a:ext>
            </a:extLst>
          </p:cNvPr>
          <p:cNvSpPr/>
          <p:nvPr/>
        </p:nvSpPr>
        <p:spPr>
          <a:xfrm>
            <a:off x="522836" y="1699271"/>
            <a:ext cx="6120559" cy="4853812"/>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chemeClr val="tx2">
              <a:lumMod val="10000"/>
              <a:lumOff val="90000"/>
            </a:schemeClr>
          </a:solidFill>
        </p:spPr>
        <p:txBody>
          <a:bodyPr/>
          <a:lstStyle/>
          <a:p>
            <a:pPr lvl="0" algn="just" eaLnBrk="0" fontAlgn="base" hangingPunct="0">
              <a:lnSpc>
                <a:spcPct val="150000"/>
              </a:lnSpc>
              <a:spcBef>
                <a:spcPct val="0"/>
              </a:spcBef>
              <a:spcAft>
                <a:spcPct val="0"/>
              </a:spcAft>
            </a:pPr>
            <a:endParaRPr lang="en-US" altLang="en-US" sz="2000" dirty="0">
              <a:latin typeface="Times New Roman" panose="02020603050405020304" pitchFamily="18" charset="0"/>
              <a:cs typeface="Times New Roman" panose="02020603050405020304" pitchFamily="18" charset="0"/>
              <a:sym typeface="Wingdings" panose="05000000000000000000" pitchFamily="2" charset="2"/>
            </a:endParaRPr>
          </a:p>
          <a:p>
            <a:pPr lvl="0" algn="just" eaLnBrk="0" fontAlgn="base" hangingPunct="0">
              <a:lnSpc>
                <a:spcPct val="150000"/>
              </a:lnSpc>
              <a:spcBef>
                <a:spcPct val="0"/>
              </a:spcBef>
              <a:spcAft>
                <a:spcPct val="0"/>
              </a:spcAft>
            </a:pP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Use the same laser as in the SRT for all combinations, with a low relative intensity noise (RIN ≤ –160 dB/Hz).</a:t>
            </a:r>
          </a:p>
          <a:p>
            <a:pPr lvl="0" algn="just" eaLnBrk="0" fontAlgn="base" hangingPunct="0">
              <a:lnSpc>
                <a:spcPct val="150000"/>
              </a:lnSpc>
              <a:spcBef>
                <a:spcPct val="0"/>
              </a:spcBef>
              <a:spcAft>
                <a:spcPct val="0"/>
              </a:spcAft>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Identify commercially available components (MZM and PD) through market research.</a:t>
            </a:r>
          </a:p>
          <a:p>
            <a:pPr lvl="0" algn="just" eaLnBrk="0" fontAlgn="base" hangingPunct="0">
              <a:lnSpc>
                <a:spcPct val="150000"/>
              </a:lnSpc>
              <a:spcBef>
                <a:spcPct val="0"/>
              </a:spcBef>
              <a:spcAft>
                <a:spcPct val="0"/>
              </a:spcAft>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Extract S21 parameters (full frequency response) to be used into the MATLAB model, including Vπ and insertion loss (IL) for MZM and responsivity (R) for PD, from datasheets and test reports using MATLAB tool- </a:t>
            </a:r>
            <a:r>
              <a:rPr lang="en-US" altLang="en-US" sz="2000" dirty="0" err="1">
                <a:latin typeface="Times New Roman" panose="02020603050405020304" pitchFamily="18" charset="0"/>
                <a:cs typeface="Times New Roman" panose="02020603050405020304" pitchFamily="18" charset="0"/>
                <a:sym typeface="Wingdings" panose="05000000000000000000" pitchFamily="2" charset="2"/>
              </a:rPr>
              <a:t>Grabit</a:t>
            </a: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 </a:t>
            </a:r>
          </a:p>
        </p:txBody>
      </p:sp>
      <p:graphicFrame>
        <p:nvGraphicFramePr>
          <p:cNvPr id="13" name="Table 12">
            <a:extLst>
              <a:ext uri="{FF2B5EF4-FFF2-40B4-BE49-F238E27FC236}">
                <a16:creationId xmlns:a16="http://schemas.microsoft.com/office/drawing/2014/main" id="{38959762-34FB-79E4-178F-4D426DF4A04A}"/>
              </a:ext>
            </a:extLst>
          </p:cNvPr>
          <p:cNvGraphicFramePr>
            <a:graphicFrameLocks noGrp="1"/>
          </p:cNvGraphicFramePr>
          <p:nvPr>
            <p:extLst>
              <p:ext uri="{D42A27DB-BD31-4B8C-83A1-F6EECF244321}">
                <p14:modId xmlns:p14="http://schemas.microsoft.com/office/powerpoint/2010/main" val="2009562980"/>
              </p:ext>
            </p:extLst>
          </p:nvPr>
        </p:nvGraphicFramePr>
        <p:xfrm>
          <a:off x="6736700" y="1699271"/>
          <a:ext cx="5261427" cy="4821943"/>
        </p:xfrm>
        <a:graphic>
          <a:graphicData uri="http://schemas.openxmlformats.org/drawingml/2006/table">
            <a:tbl>
              <a:tblPr firstRow="1" bandRow="1">
                <a:tableStyleId>{5C22544A-7EE6-4342-B048-85BDC9FD1C3A}</a:tableStyleId>
              </a:tblPr>
              <a:tblGrid>
                <a:gridCol w="1753809">
                  <a:extLst>
                    <a:ext uri="{9D8B030D-6E8A-4147-A177-3AD203B41FA5}">
                      <a16:colId xmlns:a16="http://schemas.microsoft.com/office/drawing/2014/main" val="3239977537"/>
                    </a:ext>
                  </a:extLst>
                </a:gridCol>
                <a:gridCol w="1753809">
                  <a:extLst>
                    <a:ext uri="{9D8B030D-6E8A-4147-A177-3AD203B41FA5}">
                      <a16:colId xmlns:a16="http://schemas.microsoft.com/office/drawing/2014/main" val="2720101728"/>
                    </a:ext>
                  </a:extLst>
                </a:gridCol>
                <a:gridCol w="1753809">
                  <a:extLst>
                    <a:ext uri="{9D8B030D-6E8A-4147-A177-3AD203B41FA5}">
                      <a16:colId xmlns:a16="http://schemas.microsoft.com/office/drawing/2014/main" val="1910915540"/>
                    </a:ext>
                  </a:extLst>
                </a:gridCol>
              </a:tblGrid>
              <a:tr h="682522">
                <a:tc>
                  <a:txBody>
                    <a:bodyPr/>
                    <a:lstStyle/>
                    <a:p>
                      <a:r>
                        <a:rPr lang="en-US" dirty="0">
                          <a:latin typeface="Times New Roman" panose="02020603050405020304" pitchFamily="18" charset="0"/>
                          <a:cs typeface="Times New Roman" panose="02020603050405020304" pitchFamily="18" charset="0"/>
                        </a:rPr>
                        <a:t>Component</a:t>
                      </a:r>
                    </a:p>
                  </a:txBody>
                  <a:tcPr/>
                </a:tc>
                <a:tc>
                  <a:txBody>
                    <a:bodyPr/>
                    <a:lstStyle/>
                    <a:p>
                      <a:r>
                        <a:rPr lang="en-US" b="1" dirty="0">
                          <a:latin typeface="Times New Roman" panose="02020603050405020304" pitchFamily="18" charset="0"/>
                          <a:cs typeface="Times New Roman" panose="02020603050405020304" pitchFamily="18" charset="0"/>
                        </a:rPr>
                        <a:t>Companies &amp; Product no.</a:t>
                      </a:r>
                    </a:p>
                  </a:txBody>
                  <a:tcPr/>
                </a:tc>
                <a:tc>
                  <a:txBody>
                    <a:bodyPr/>
                    <a:lstStyle/>
                    <a:p>
                      <a:r>
                        <a:rPr lang="en-US" dirty="0">
                          <a:latin typeface="Times New Roman" panose="02020603050405020304" pitchFamily="18" charset="0"/>
                          <a:cs typeface="Times New Roman" panose="02020603050405020304" pitchFamily="18" charset="0"/>
                        </a:rPr>
                        <a:t>Components Picture</a:t>
                      </a:r>
                    </a:p>
                  </a:txBody>
                  <a:tcPr/>
                </a:tc>
                <a:extLst>
                  <a:ext uri="{0D108BD9-81ED-4DB2-BD59-A6C34878D82A}">
                    <a16:rowId xmlns:a16="http://schemas.microsoft.com/office/drawing/2014/main" val="747232090"/>
                  </a:ext>
                </a:extLst>
              </a:tr>
              <a:tr h="422965">
                <a:tc>
                  <a:txBody>
                    <a:bodyPr/>
                    <a:lstStyle/>
                    <a:p>
                      <a:pPr algn="l"/>
                      <a:r>
                        <a:rPr lang="en-US" b="1" dirty="0">
                          <a:latin typeface="Times New Roman" panose="02020603050405020304" pitchFamily="18" charset="0"/>
                          <a:cs typeface="Times New Roman" panose="02020603050405020304" pitchFamily="18" charset="0"/>
                        </a:rPr>
                        <a:t>Laser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err="1">
                          <a:latin typeface="Times New Roman" panose="02020603050405020304" pitchFamily="18" charset="0"/>
                          <a:cs typeface="Times New Roman" panose="02020603050405020304" pitchFamily="18" charset="0"/>
                        </a:rPr>
                        <a:t>Allwave</a:t>
                      </a:r>
                      <a:r>
                        <a:rPr lang="en-US" sz="1600" b="0" dirty="0">
                          <a:latin typeface="Times New Roman" panose="02020603050405020304" pitchFamily="18" charset="0"/>
                          <a:cs typeface="Times New Roman" panose="02020603050405020304" pitchFamily="18" charset="0"/>
                        </a:rPr>
                        <a:t> Lasers SWLD927080-22-01-PM</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9359547"/>
                  </a:ext>
                </a:extLst>
              </a:tr>
              <a:tr h="422965">
                <a:tc>
                  <a:txBody>
                    <a:bodyPr/>
                    <a:lstStyle/>
                    <a:p>
                      <a:r>
                        <a:rPr lang="en-US" b="1" dirty="0">
                          <a:latin typeface="Times New Roman" panose="02020603050405020304" pitchFamily="18" charset="0"/>
                          <a:cs typeface="Times New Roman" panose="02020603050405020304" pitchFamily="18" charset="0"/>
                        </a:rPr>
                        <a:t>MZM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AFR AM-20 </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2942411"/>
                  </a:ext>
                </a:extLst>
              </a:tr>
              <a:tr h="682522">
                <a:tc>
                  <a:txBody>
                    <a:bodyPr/>
                    <a:lstStyle/>
                    <a:p>
                      <a:r>
                        <a:rPr lang="en-US" b="1" dirty="0">
                          <a:latin typeface="Times New Roman" panose="02020603050405020304" pitchFamily="18" charset="0"/>
                          <a:cs typeface="Times New Roman" panose="02020603050405020304" pitchFamily="18" charset="0"/>
                        </a:rPr>
                        <a:t>MZM</a:t>
                      </a:r>
                    </a:p>
                  </a:txBody>
                  <a:tcPr/>
                </a:tc>
                <a:tc>
                  <a:txBody>
                    <a:bodyPr/>
                    <a:lstStyle/>
                    <a:p>
                      <a:r>
                        <a:rPr lang="en-US" sz="1600" b="0" dirty="0" err="1">
                          <a:latin typeface="Times New Roman" panose="02020603050405020304" pitchFamily="18" charset="0"/>
                          <a:cs typeface="Times New Roman" panose="02020603050405020304" pitchFamily="18" charset="0"/>
                        </a:rPr>
                        <a:t>Optilab</a:t>
                      </a:r>
                      <a:r>
                        <a:rPr lang="en-US" sz="1600" b="0" dirty="0">
                          <a:latin typeface="Times New Roman" panose="02020603050405020304" pitchFamily="18" charset="0"/>
                          <a:cs typeface="Times New Roman" panose="02020603050405020304" pitchFamily="18" charset="0"/>
                        </a:rPr>
                        <a:t> IML-1550-40-PM-G </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35526004"/>
                  </a:ext>
                </a:extLst>
              </a:tr>
              <a:tr h="682522">
                <a:tc>
                  <a:txBody>
                    <a:bodyPr/>
                    <a:lstStyle/>
                    <a:p>
                      <a:r>
                        <a:rPr lang="en-US" b="1" dirty="0">
                          <a:latin typeface="Times New Roman" panose="02020603050405020304" pitchFamily="18" charset="0"/>
                          <a:cs typeface="Times New Roman" panose="02020603050405020304" pitchFamily="18" charset="0"/>
                        </a:rPr>
                        <a:t>MZM</a:t>
                      </a:r>
                    </a:p>
                  </a:txBody>
                  <a:tcPr/>
                </a:tc>
                <a:tc>
                  <a:txBody>
                    <a:bodyPr/>
                    <a:lstStyle/>
                    <a:p>
                      <a:r>
                        <a:rPr lang="en-US" sz="1600" b="0" dirty="0" err="1">
                          <a:latin typeface="Times New Roman" panose="02020603050405020304" pitchFamily="18" charset="0"/>
                          <a:cs typeface="Times New Roman" panose="02020603050405020304" pitchFamily="18" charset="0"/>
                        </a:rPr>
                        <a:t>Exail</a:t>
                      </a:r>
                      <a:r>
                        <a:rPr lang="en-US" sz="1600" b="0" dirty="0">
                          <a:latin typeface="Times New Roman" panose="02020603050405020304" pitchFamily="18" charset="0"/>
                          <a:cs typeface="Times New Roman" panose="02020603050405020304" pitchFamily="18" charset="0"/>
                        </a:rPr>
                        <a:t> MXAN-LN 1550 </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3416726"/>
                  </a:ext>
                </a:extLst>
              </a:tr>
              <a:tr h="682522">
                <a:tc>
                  <a:txBody>
                    <a:bodyPr/>
                    <a:lstStyle/>
                    <a:p>
                      <a:r>
                        <a:rPr lang="en-US" b="1" dirty="0">
                          <a:latin typeface="Times New Roman" panose="02020603050405020304" pitchFamily="18" charset="0"/>
                          <a:cs typeface="Times New Roman" panose="02020603050405020304" pitchFamily="18" charset="0"/>
                        </a:rPr>
                        <a:t>PD</a:t>
                      </a:r>
                    </a:p>
                  </a:txBody>
                  <a:tcPr/>
                </a:tc>
                <a:tc>
                  <a:txBody>
                    <a:bodyPr/>
                    <a:lstStyle/>
                    <a:p>
                      <a:r>
                        <a:rPr lang="en-US" sz="1600" b="0" dirty="0">
                          <a:latin typeface="Times New Roman" panose="02020603050405020304" pitchFamily="18" charset="0"/>
                          <a:cs typeface="Times New Roman" panose="02020603050405020304" pitchFamily="18" charset="0"/>
                        </a:rPr>
                        <a:t>WESTMAG GD45220R </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0908364"/>
                  </a:ext>
                </a:extLst>
              </a:tr>
              <a:tr h="422965">
                <a:tc>
                  <a:txBody>
                    <a:bodyPr/>
                    <a:lstStyle/>
                    <a:p>
                      <a:r>
                        <a:rPr lang="en-US" b="1" dirty="0">
                          <a:latin typeface="Times New Roman" panose="02020603050405020304" pitchFamily="18" charset="0"/>
                          <a:cs typeface="Times New Roman" panose="02020603050405020304" pitchFamily="18" charset="0"/>
                        </a:rPr>
                        <a:t>PD</a:t>
                      </a:r>
                    </a:p>
                  </a:txBody>
                  <a:tcPr/>
                </a:tc>
                <a:tc>
                  <a:txBody>
                    <a:bodyPr/>
                    <a:lstStyle/>
                    <a:p>
                      <a:r>
                        <a:rPr lang="en-US" sz="1600" b="0" dirty="0" err="1">
                          <a:latin typeface="Times New Roman" panose="02020603050405020304" pitchFamily="18" charset="0"/>
                          <a:cs typeface="Times New Roman" panose="02020603050405020304" pitchFamily="18" charset="0"/>
                        </a:rPr>
                        <a:t>Optilab</a:t>
                      </a:r>
                      <a:r>
                        <a:rPr lang="en-US" sz="1600" b="0" dirty="0">
                          <a:latin typeface="Times New Roman" panose="02020603050405020304" pitchFamily="18" charset="0"/>
                          <a:cs typeface="Times New Roman" panose="02020603050405020304" pitchFamily="18" charset="0"/>
                        </a:rPr>
                        <a:t> PD30</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35854860"/>
                  </a:ext>
                </a:extLst>
              </a:tr>
              <a:tr h="422965">
                <a:tc>
                  <a:txBody>
                    <a:bodyPr/>
                    <a:lstStyle/>
                    <a:p>
                      <a:r>
                        <a:rPr lang="en-US" b="1" dirty="0">
                          <a:latin typeface="Times New Roman" panose="02020603050405020304" pitchFamily="18" charset="0"/>
                          <a:cs typeface="Times New Roman" panose="02020603050405020304" pitchFamily="18" charset="0"/>
                        </a:rPr>
                        <a:t>PD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Thorlabs DX25H</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22292327"/>
                  </a:ext>
                </a:extLst>
              </a:tr>
            </a:tbl>
          </a:graphicData>
        </a:graphic>
      </p:graphicFrame>
      <p:pic>
        <p:nvPicPr>
          <p:cNvPr id="14" name="Picture 13">
            <a:extLst>
              <a:ext uri="{FF2B5EF4-FFF2-40B4-BE49-F238E27FC236}">
                <a16:creationId xmlns:a16="http://schemas.microsoft.com/office/drawing/2014/main" id="{9F05D9EA-290E-8B76-DF56-A6A44FCB6B7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526000" y="3091421"/>
            <a:ext cx="963075" cy="503700"/>
          </a:xfrm>
          <a:prstGeom prst="rect">
            <a:avLst/>
          </a:prstGeom>
        </p:spPr>
      </p:pic>
      <p:pic>
        <p:nvPicPr>
          <p:cNvPr id="15" name="Picture 14">
            <a:extLst>
              <a:ext uri="{FF2B5EF4-FFF2-40B4-BE49-F238E27FC236}">
                <a16:creationId xmlns:a16="http://schemas.microsoft.com/office/drawing/2014/main" id="{C3C8B00D-BAFC-38D0-AD54-0B851ED86F5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63659" y="3746442"/>
            <a:ext cx="1274586" cy="276498"/>
          </a:xfrm>
          <a:prstGeom prst="rect">
            <a:avLst/>
          </a:prstGeom>
        </p:spPr>
      </p:pic>
      <p:pic>
        <p:nvPicPr>
          <p:cNvPr id="16" name="Picture 15">
            <a:extLst>
              <a:ext uri="{FF2B5EF4-FFF2-40B4-BE49-F238E27FC236}">
                <a16:creationId xmlns:a16="http://schemas.microsoft.com/office/drawing/2014/main" id="{E9DEFAC7-19A5-F7F2-5A2A-619774834A35}"/>
              </a:ext>
            </a:extLst>
          </p:cNvPr>
          <p:cNvPicPr>
            <a:picLocks noChangeAspect="1"/>
          </p:cNvPicPr>
          <p:nvPr/>
        </p:nvPicPr>
        <p:blipFill>
          <a:blip r:embed="rId5"/>
          <a:stretch>
            <a:fillRect/>
          </a:stretch>
        </p:blipFill>
        <p:spPr>
          <a:xfrm>
            <a:off x="10463659" y="4458772"/>
            <a:ext cx="1055762" cy="381872"/>
          </a:xfrm>
          <a:prstGeom prst="rect">
            <a:avLst/>
          </a:prstGeom>
        </p:spPr>
      </p:pic>
      <p:pic>
        <p:nvPicPr>
          <p:cNvPr id="17" name="Picture 16">
            <a:extLst>
              <a:ext uri="{FF2B5EF4-FFF2-40B4-BE49-F238E27FC236}">
                <a16:creationId xmlns:a16="http://schemas.microsoft.com/office/drawing/2014/main" id="{4ABB6A70-BA09-B02D-1F8C-710B9DBA7459}"/>
              </a:ext>
            </a:extLst>
          </p:cNvPr>
          <p:cNvPicPr>
            <a:picLocks noChangeAspect="1"/>
          </p:cNvPicPr>
          <p:nvPr/>
        </p:nvPicPr>
        <p:blipFill>
          <a:blip r:embed="rId6"/>
          <a:stretch>
            <a:fillRect/>
          </a:stretch>
        </p:blipFill>
        <p:spPr>
          <a:xfrm>
            <a:off x="10730453" y="5064551"/>
            <a:ext cx="522174" cy="364446"/>
          </a:xfrm>
          <a:prstGeom prst="rect">
            <a:avLst/>
          </a:prstGeom>
        </p:spPr>
      </p:pic>
      <p:pic>
        <p:nvPicPr>
          <p:cNvPr id="18" name="Picture 17">
            <a:extLst>
              <a:ext uri="{FF2B5EF4-FFF2-40B4-BE49-F238E27FC236}">
                <a16:creationId xmlns:a16="http://schemas.microsoft.com/office/drawing/2014/main" id="{E62DA454-B700-5ED0-D991-565FF15640A2}"/>
              </a:ext>
            </a:extLst>
          </p:cNvPr>
          <p:cNvPicPr>
            <a:picLocks noChangeAspect="1"/>
          </p:cNvPicPr>
          <p:nvPr/>
        </p:nvPicPr>
        <p:blipFill>
          <a:blip r:embed="rId7"/>
          <a:srcRect l="6118" t="21365" r="10330" b="6596"/>
          <a:stretch>
            <a:fillRect/>
          </a:stretch>
        </p:blipFill>
        <p:spPr>
          <a:xfrm>
            <a:off x="10640381" y="5731640"/>
            <a:ext cx="795003" cy="276488"/>
          </a:xfrm>
          <a:prstGeom prst="rect">
            <a:avLst/>
          </a:prstGeom>
        </p:spPr>
      </p:pic>
      <p:pic>
        <p:nvPicPr>
          <p:cNvPr id="19" name="Picture 18">
            <a:extLst>
              <a:ext uri="{FF2B5EF4-FFF2-40B4-BE49-F238E27FC236}">
                <a16:creationId xmlns:a16="http://schemas.microsoft.com/office/drawing/2014/main" id="{BCB46AEB-9C2D-D77D-790C-2A9F412BD70F}"/>
              </a:ext>
            </a:extLst>
          </p:cNvPr>
          <p:cNvPicPr>
            <a:picLocks noChangeAspect="1"/>
          </p:cNvPicPr>
          <p:nvPr/>
        </p:nvPicPr>
        <p:blipFill>
          <a:blip r:embed="rId8"/>
          <a:srcRect l="-7099" t="25661" r="-1"/>
          <a:stretch>
            <a:fillRect/>
          </a:stretch>
        </p:blipFill>
        <p:spPr>
          <a:xfrm>
            <a:off x="10767352" y="6186805"/>
            <a:ext cx="721723" cy="315112"/>
          </a:xfrm>
          <a:prstGeom prst="rect">
            <a:avLst/>
          </a:prstGeom>
        </p:spPr>
      </p:pic>
      <p:sp>
        <p:nvSpPr>
          <p:cNvPr id="20" name="TextBox 19">
            <a:extLst>
              <a:ext uri="{FF2B5EF4-FFF2-40B4-BE49-F238E27FC236}">
                <a16:creationId xmlns:a16="http://schemas.microsoft.com/office/drawing/2014/main" id="{CD2CAB2F-7B0C-A7AF-0F2C-095449A7AB00}"/>
              </a:ext>
            </a:extLst>
          </p:cNvPr>
          <p:cNvSpPr txBox="1"/>
          <p:nvPr/>
        </p:nvSpPr>
        <p:spPr>
          <a:xfrm>
            <a:off x="6736700" y="6436785"/>
            <a:ext cx="554860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List of components identified through market research</a:t>
            </a:r>
          </a:p>
        </p:txBody>
      </p:sp>
      <p:pic>
        <p:nvPicPr>
          <p:cNvPr id="21" name="Picture 20">
            <a:extLst>
              <a:ext uri="{FF2B5EF4-FFF2-40B4-BE49-F238E27FC236}">
                <a16:creationId xmlns:a16="http://schemas.microsoft.com/office/drawing/2014/main" id="{971997F2-62BC-2623-66EE-2BCA04813E77}"/>
              </a:ext>
            </a:extLst>
          </p:cNvPr>
          <p:cNvPicPr>
            <a:picLocks noChangeAspect="1"/>
          </p:cNvPicPr>
          <p:nvPr/>
        </p:nvPicPr>
        <p:blipFill>
          <a:blip r:embed="rId9"/>
          <a:stretch>
            <a:fillRect/>
          </a:stretch>
        </p:blipFill>
        <p:spPr>
          <a:xfrm>
            <a:off x="10664838" y="2521857"/>
            <a:ext cx="824237" cy="503700"/>
          </a:xfrm>
          <a:prstGeom prst="rect">
            <a:avLst/>
          </a:prstGeom>
        </p:spPr>
      </p:pic>
    </p:spTree>
    <p:extLst>
      <p:ext uri="{BB962C8B-B14F-4D97-AF65-F5344CB8AC3E}">
        <p14:creationId xmlns:p14="http://schemas.microsoft.com/office/powerpoint/2010/main" val="361144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23C64-AC73-F0DB-E91A-5CE485F6B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3D9D4-D911-208F-635C-97C6421020A3}"/>
              </a:ext>
            </a:extLst>
          </p:cNvPr>
          <p:cNvSpPr>
            <a:spLocks noGrp="1"/>
          </p:cNvSpPr>
          <p:nvPr>
            <p:ph type="title"/>
          </p:nvPr>
        </p:nvSpPr>
        <p:spPr>
          <a:xfrm>
            <a:off x="195941" y="83666"/>
            <a:ext cx="11094099" cy="756089"/>
          </a:xfrm>
        </p:spPr>
        <p:txBody>
          <a:bodyPr>
            <a:noAutofit/>
          </a:bodyPr>
          <a:lstStyle/>
          <a:p>
            <a:r>
              <a:rPr lang="en-US" sz="3200" b="1" dirty="0">
                <a:latin typeface="Times New Roman" panose="02020603050405020304" pitchFamily="18" charset="0"/>
                <a:cs typeface="Times New Roman" panose="02020603050405020304" pitchFamily="18" charset="0"/>
              </a:rPr>
              <a:t>Example of Data Extraction Process with MATLAB Tool- </a:t>
            </a:r>
            <a:r>
              <a:rPr lang="en-US" sz="3200" b="1" dirty="0" err="1">
                <a:latin typeface="Times New Roman" panose="02020603050405020304" pitchFamily="18" charset="0"/>
                <a:cs typeface="Times New Roman" panose="02020603050405020304" pitchFamily="18" charset="0"/>
              </a:rPr>
              <a:t>Grabit</a:t>
            </a:r>
            <a:r>
              <a:rPr lang="en-US" sz="3200" b="1" dirty="0">
                <a:latin typeface="Times New Roman" panose="02020603050405020304" pitchFamily="18" charset="0"/>
                <a:cs typeface="Times New Roman" panose="02020603050405020304" pitchFamily="18" charset="0"/>
              </a:rPr>
              <a:t> of MZM AFR AM20-XT</a:t>
            </a:r>
          </a:p>
        </p:txBody>
      </p:sp>
      <p:pic>
        <p:nvPicPr>
          <p:cNvPr id="5" name="Picture 4" descr="A screen shot of a computer&#10;&#10;AI-generated content may be incorrect.">
            <a:extLst>
              <a:ext uri="{FF2B5EF4-FFF2-40B4-BE49-F238E27FC236}">
                <a16:creationId xmlns:a16="http://schemas.microsoft.com/office/drawing/2014/main" id="{F74291CF-FE30-F416-566A-1DB0FAC0EC2E}"/>
              </a:ext>
            </a:extLst>
          </p:cNvPr>
          <p:cNvPicPr>
            <a:picLocks noChangeAspect="1"/>
          </p:cNvPicPr>
          <p:nvPr/>
        </p:nvPicPr>
        <p:blipFill>
          <a:blip r:embed="rId2">
            <a:extLst>
              <a:ext uri="{28A0092B-C50C-407E-A947-70E740481C1C}">
                <a14:useLocalDpi xmlns:a14="http://schemas.microsoft.com/office/drawing/2010/main" val="0"/>
              </a:ext>
            </a:extLst>
          </a:blip>
          <a:srcRect l="1002" t="2346" r="2360" b="6829"/>
          <a:stretch>
            <a:fillRect/>
          </a:stretch>
        </p:blipFill>
        <p:spPr>
          <a:xfrm>
            <a:off x="1363155" y="1310869"/>
            <a:ext cx="8759670" cy="5145462"/>
          </a:xfrm>
          <a:prstGeom prst="rect">
            <a:avLst/>
          </a:prstGeom>
        </p:spPr>
      </p:pic>
      <p:pic>
        <p:nvPicPr>
          <p:cNvPr id="4" name="Picture 3">
            <a:extLst>
              <a:ext uri="{FF2B5EF4-FFF2-40B4-BE49-F238E27FC236}">
                <a16:creationId xmlns:a16="http://schemas.microsoft.com/office/drawing/2014/main" id="{DD6F46B1-97D0-8158-3604-94EC958E1C09}"/>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rcRect l="4828" r="6465" b="50000"/>
          <a:stretch>
            <a:fillRect/>
          </a:stretch>
        </p:blipFill>
        <p:spPr>
          <a:xfrm>
            <a:off x="2507748" y="2351315"/>
            <a:ext cx="6105960" cy="3900196"/>
          </a:xfrm>
          <a:prstGeom prst="rect">
            <a:avLst/>
          </a:prstGeom>
        </p:spPr>
      </p:pic>
      <p:pic>
        <p:nvPicPr>
          <p:cNvPr id="3" name="Picture 2">
            <a:extLst>
              <a:ext uri="{FF2B5EF4-FFF2-40B4-BE49-F238E27FC236}">
                <a16:creationId xmlns:a16="http://schemas.microsoft.com/office/drawing/2014/main" id="{FC2F0AAA-48C8-EF35-D53D-5FF155B5512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701267" y="-310518"/>
            <a:ext cx="3490733" cy="1825697"/>
          </a:xfrm>
          <a:prstGeom prst="rect">
            <a:avLst/>
          </a:prstGeom>
        </p:spPr>
      </p:pic>
    </p:spTree>
    <p:extLst>
      <p:ext uri="{BB962C8B-B14F-4D97-AF65-F5344CB8AC3E}">
        <p14:creationId xmlns:p14="http://schemas.microsoft.com/office/powerpoint/2010/main" val="173121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53476-8976-7BE2-7607-490CA2118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B227F-3E34-24F0-D319-3D3CFD7607B0}"/>
              </a:ext>
            </a:extLst>
          </p:cNvPr>
          <p:cNvSpPr>
            <a:spLocks noGrp="1"/>
          </p:cNvSpPr>
          <p:nvPr>
            <p:ph type="title"/>
          </p:nvPr>
        </p:nvSpPr>
        <p:spPr>
          <a:xfrm>
            <a:off x="306956" y="579422"/>
            <a:ext cx="10515600" cy="1325563"/>
          </a:xfrm>
        </p:spPr>
        <p:txBody>
          <a:bodyPr/>
          <a:lstStyle/>
          <a:p>
            <a:r>
              <a:rPr lang="en-US" b="1" dirty="0">
                <a:latin typeface="Times New Roman" panose="02020603050405020304" pitchFamily="18" charset="0"/>
                <a:cs typeface="Times New Roman" panose="02020603050405020304" pitchFamily="18" charset="0"/>
              </a:rPr>
              <a:t>Second-Year Research Activities</a:t>
            </a:r>
          </a:p>
        </p:txBody>
      </p:sp>
      <p:graphicFrame>
        <p:nvGraphicFramePr>
          <p:cNvPr id="4" name="Content Placeholder 2">
            <a:extLst>
              <a:ext uri="{FF2B5EF4-FFF2-40B4-BE49-F238E27FC236}">
                <a16:creationId xmlns:a16="http://schemas.microsoft.com/office/drawing/2014/main" id="{E263CF1A-F899-131D-D053-BCA6262726DF}"/>
              </a:ext>
            </a:extLst>
          </p:cNvPr>
          <p:cNvGraphicFramePr>
            <a:graphicFrameLocks/>
          </p:cNvGraphicFramePr>
          <p:nvPr>
            <p:extLst>
              <p:ext uri="{D42A27DB-BD31-4B8C-83A1-F6EECF244321}">
                <p14:modId xmlns:p14="http://schemas.microsoft.com/office/powerpoint/2010/main" val="4006955121"/>
              </p:ext>
            </p:extLst>
          </p:nvPr>
        </p:nvGraphicFramePr>
        <p:xfrm>
          <a:off x="1147313" y="2101670"/>
          <a:ext cx="9421483" cy="3695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760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D2FF6-0719-B380-0B8E-886251B077BB}"/>
            </a:ext>
          </a:extLst>
        </p:cNvPr>
        <p:cNvGrpSpPr/>
        <p:nvPr/>
      </p:nvGrpSpPr>
      <p:grpSpPr>
        <a:xfrm>
          <a:off x="0" y="0"/>
          <a:ext cx="0" cy="0"/>
          <a:chOff x="0" y="0"/>
          <a:chExt cx="0" cy="0"/>
        </a:xfrm>
      </p:grpSpPr>
      <p:sp>
        <p:nvSpPr>
          <p:cNvPr id="65" name="Rectangle 64">
            <a:extLst>
              <a:ext uri="{FF2B5EF4-FFF2-40B4-BE49-F238E27FC236}">
                <a16:creationId xmlns:a16="http://schemas.microsoft.com/office/drawing/2014/main" id="{2C046495-1DA2-D3BA-7CBD-5A02675DA300}"/>
              </a:ext>
            </a:extLst>
          </p:cNvPr>
          <p:cNvSpPr/>
          <p:nvPr/>
        </p:nvSpPr>
        <p:spPr>
          <a:xfrm>
            <a:off x="7235435" y="4223807"/>
            <a:ext cx="4870949" cy="559640"/>
          </a:xfrm>
          <a:prstGeom prst="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Rectangle 74">
            <a:extLst>
              <a:ext uri="{FF2B5EF4-FFF2-40B4-BE49-F238E27FC236}">
                <a16:creationId xmlns:a16="http://schemas.microsoft.com/office/drawing/2014/main" id="{A4769D25-2250-04D6-33E4-A86D9D70FDFC}"/>
              </a:ext>
            </a:extLst>
          </p:cNvPr>
          <p:cNvSpPr/>
          <p:nvPr/>
        </p:nvSpPr>
        <p:spPr>
          <a:xfrm>
            <a:off x="7232723" y="5634375"/>
            <a:ext cx="4885512" cy="582041"/>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Rectangle 69">
            <a:extLst>
              <a:ext uri="{FF2B5EF4-FFF2-40B4-BE49-F238E27FC236}">
                <a16:creationId xmlns:a16="http://schemas.microsoft.com/office/drawing/2014/main" id="{CAF0B5BA-FBE2-E7FF-7B3F-F496DEF11E39}"/>
              </a:ext>
            </a:extLst>
          </p:cNvPr>
          <p:cNvSpPr/>
          <p:nvPr/>
        </p:nvSpPr>
        <p:spPr>
          <a:xfrm>
            <a:off x="7232722" y="4856576"/>
            <a:ext cx="4870949" cy="687012"/>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ectangle 59">
            <a:extLst>
              <a:ext uri="{FF2B5EF4-FFF2-40B4-BE49-F238E27FC236}">
                <a16:creationId xmlns:a16="http://schemas.microsoft.com/office/drawing/2014/main" id="{5EDC32EA-8C0B-AA99-18B2-57D65B1B633B}"/>
              </a:ext>
            </a:extLst>
          </p:cNvPr>
          <p:cNvSpPr/>
          <p:nvPr/>
        </p:nvSpPr>
        <p:spPr>
          <a:xfrm>
            <a:off x="7235435" y="3480618"/>
            <a:ext cx="4834065" cy="652170"/>
          </a:xfrm>
          <a:prstGeom prst="rect">
            <a:avLst/>
          </a:prstGeom>
          <a:solidFill>
            <a:srgbClr val="7D3FA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a:extLst>
              <a:ext uri="{FF2B5EF4-FFF2-40B4-BE49-F238E27FC236}">
                <a16:creationId xmlns:a16="http://schemas.microsoft.com/office/drawing/2014/main" id="{118981B3-C996-F095-8865-76B8FB41EC43}"/>
              </a:ext>
            </a:extLst>
          </p:cNvPr>
          <p:cNvSpPr/>
          <p:nvPr/>
        </p:nvSpPr>
        <p:spPr>
          <a:xfrm>
            <a:off x="7235435" y="2740843"/>
            <a:ext cx="4806400" cy="630788"/>
          </a:xfrm>
          <a:prstGeom prst="rect">
            <a:avLst/>
          </a:prstGeom>
          <a:solidFill>
            <a:schemeClr val="accent3">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DCAC9FD0-2739-0055-BB6C-C8F6F981EA69}"/>
              </a:ext>
            </a:extLst>
          </p:cNvPr>
          <p:cNvSpPr/>
          <p:nvPr/>
        </p:nvSpPr>
        <p:spPr>
          <a:xfrm>
            <a:off x="7232723" y="6275510"/>
            <a:ext cx="4885512" cy="582040"/>
          </a:xfrm>
          <a:prstGeom prst="rect">
            <a:avLst/>
          </a:prstGeom>
          <a:solidFill>
            <a:srgbClr val="69687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Rectangle 87">
            <a:extLst>
              <a:ext uri="{FF2B5EF4-FFF2-40B4-BE49-F238E27FC236}">
                <a16:creationId xmlns:a16="http://schemas.microsoft.com/office/drawing/2014/main" id="{54898102-4C5C-3C4A-923D-A83DAFB8697E}"/>
              </a:ext>
            </a:extLst>
          </p:cNvPr>
          <p:cNvSpPr/>
          <p:nvPr/>
        </p:nvSpPr>
        <p:spPr>
          <a:xfrm>
            <a:off x="7235435" y="2062997"/>
            <a:ext cx="4806401" cy="582112"/>
          </a:xfrm>
          <a:prstGeom prst="rect">
            <a:avLst/>
          </a:prstGeom>
          <a:solidFill>
            <a:srgbClr val="66FF3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Rectangle 81">
            <a:extLst>
              <a:ext uri="{FF2B5EF4-FFF2-40B4-BE49-F238E27FC236}">
                <a16:creationId xmlns:a16="http://schemas.microsoft.com/office/drawing/2014/main" id="{62DF5C24-4AE5-849A-23DD-E0297B6EF726}"/>
              </a:ext>
            </a:extLst>
          </p:cNvPr>
          <p:cNvSpPr/>
          <p:nvPr/>
        </p:nvSpPr>
        <p:spPr>
          <a:xfrm>
            <a:off x="7235435" y="1412412"/>
            <a:ext cx="4806401" cy="583938"/>
          </a:xfrm>
          <a:prstGeom prst="rect">
            <a:avLst/>
          </a:prstGeom>
          <a:solidFill>
            <a:srgbClr val="009ED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ectangle 34">
            <a:extLst>
              <a:ext uri="{FF2B5EF4-FFF2-40B4-BE49-F238E27FC236}">
                <a16:creationId xmlns:a16="http://schemas.microsoft.com/office/drawing/2014/main" id="{21F3DA8F-0061-F1DB-4862-AC43F6904E40}"/>
              </a:ext>
            </a:extLst>
          </p:cNvPr>
          <p:cNvSpPr/>
          <p:nvPr/>
        </p:nvSpPr>
        <p:spPr>
          <a:xfrm>
            <a:off x="7235435" y="744562"/>
            <a:ext cx="4786199" cy="607233"/>
          </a:xfrm>
          <a:prstGeom prst="rect">
            <a:avLst/>
          </a:prstGeom>
          <a:solidFill>
            <a:srgbClr val="FF33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E1FA46D-43BF-2147-7A35-6AED1CAC1932}"/>
              </a:ext>
            </a:extLst>
          </p:cNvPr>
          <p:cNvSpPr txBox="1"/>
          <p:nvPr/>
        </p:nvSpPr>
        <p:spPr>
          <a:xfrm>
            <a:off x="7353647" y="682069"/>
            <a:ext cx="4572983" cy="323165"/>
          </a:xfrm>
          <a:prstGeom prst="rect">
            <a:avLst/>
          </a:prstGeom>
          <a:noFill/>
        </p:spPr>
        <p:txBody>
          <a:bodyPr wrap="square" rtlCol="0">
            <a:spAutoFit/>
          </a:bodyPr>
          <a:lstStyle/>
          <a:p>
            <a:r>
              <a:rPr lang="en-US" sz="1500" b="1" dirty="0"/>
              <a:t>2 – AFR AM-20                     WESTMAG GD45220R </a:t>
            </a:r>
            <a:endParaRPr lang="en-US" sz="1500" b="1" dirty="0">
              <a:latin typeface="Menlo"/>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EC97E0A-2A5F-3BB8-18E1-2B4197C82C6D}"/>
                  </a:ext>
                </a:extLst>
              </p:cNvPr>
              <p:cNvSpPr txBox="1"/>
              <p:nvPr/>
            </p:nvSpPr>
            <p:spPr>
              <a:xfrm>
                <a:off x="8453752" y="917319"/>
                <a:ext cx="1095941"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5 V</a:t>
                </a:r>
              </a:p>
              <a:p>
                <a:r>
                  <a:rPr lang="en-US" sz="1200" b="1" dirty="0">
                    <a:latin typeface="+mj-lt"/>
                  </a:rPr>
                  <a:t>IL = 3.3dB </a:t>
                </a:r>
              </a:p>
            </p:txBody>
          </p:sp>
        </mc:Choice>
        <mc:Fallback xmlns="">
          <p:sp>
            <p:nvSpPr>
              <p:cNvPr id="34" name="TextBox 33">
                <a:extLst>
                  <a:ext uri="{FF2B5EF4-FFF2-40B4-BE49-F238E27FC236}">
                    <a16:creationId xmlns:a16="http://schemas.microsoft.com/office/drawing/2014/main" id="{EEC97E0A-2A5F-3BB8-18E1-2B4197C82C6D}"/>
                  </a:ext>
                </a:extLst>
              </p:cNvPr>
              <p:cNvSpPr txBox="1">
                <a:spLocks noRot="1" noChangeAspect="1" noMove="1" noResize="1" noEditPoints="1" noAdjustHandles="1" noChangeArrowheads="1" noChangeShapeType="1" noTextEdit="1"/>
              </p:cNvSpPr>
              <p:nvPr/>
            </p:nvSpPr>
            <p:spPr>
              <a:xfrm>
                <a:off x="8453752" y="917319"/>
                <a:ext cx="1095941" cy="469872"/>
              </a:xfrm>
              <a:prstGeom prst="rect">
                <a:avLst/>
              </a:prstGeom>
              <a:blipFill>
                <a:blip r:embed="rId3"/>
                <a:stretch>
                  <a:fillRect l="-556" b="-7692"/>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9B285FF-B62B-46F4-54DD-2D2ACDACA0E2}"/>
              </a:ext>
            </a:extLst>
          </p:cNvPr>
          <p:cNvSpPr txBox="1"/>
          <p:nvPr/>
        </p:nvSpPr>
        <p:spPr>
          <a:xfrm>
            <a:off x="7304625" y="2685460"/>
            <a:ext cx="5058719" cy="338554"/>
          </a:xfrm>
          <a:prstGeom prst="rect">
            <a:avLst/>
          </a:prstGeom>
          <a:noFill/>
        </p:spPr>
        <p:txBody>
          <a:bodyPr wrap="square" rtlCol="0">
            <a:spAutoFit/>
          </a:bodyPr>
          <a:lstStyle/>
          <a:p>
            <a:r>
              <a:rPr lang="en-US" sz="1600" b="1" dirty="0"/>
              <a:t>5 -</a:t>
            </a:r>
            <a:r>
              <a:rPr lang="en-US" sz="1400" b="1" dirty="0" err="1"/>
              <a:t>optilab</a:t>
            </a:r>
            <a:r>
              <a:rPr lang="en-US" sz="1400" b="1" dirty="0"/>
              <a:t> IML-1550-40-PM-G             WESTMAG GD45220R </a:t>
            </a:r>
            <a:endParaRPr lang="en-US" sz="1600" b="1" dirty="0">
              <a:latin typeface="Menlo"/>
            </a:endParaRPr>
          </a:p>
        </p:txBody>
      </p:sp>
      <p:sp>
        <p:nvSpPr>
          <p:cNvPr id="58" name="TextBox 57">
            <a:extLst>
              <a:ext uri="{FF2B5EF4-FFF2-40B4-BE49-F238E27FC236}">
                <a16:creationId xmlns:a16="http://schemas.microsoft.com/office/drawing/2014/main" id="{1E5B90EF-EEDC-6B12-21CB-094B5A75EFD8}"/>
              </a:ext>
            </a:extLst>
          </p:cNvPr>
          <p:cNvSpPr txBox="1"/>
          <p:nvPr/>
        </p:nvSpPr>
        <p:spPr>
          <a:xfrm>
            <a:off x="7344565" y="3448651"/>
            <a:ext cx="4678014" cy="580371"/>
          </a:xfrm>
          <a:prstGeom prst="rect">
            <a:avLst/>
          </a:prstGeom>
          <a:noFill/>
        </p:spPr>
        <p:txBody>
          <a:bodyPr wrap="square" rtlCol="0">
            <a:spAutoFit/>
          </a:bodyPr>
          <a:lstStyle/>
          <a:p>
            <a:r>
              <a:rPr lang="en-US" sz="1600" b="1" dirty="0"/>
              <a:t>6 - </a:t>
            </a:r>
            <a:r>
              <a:rPr lang="en-US" sz="1600" b="1" dirty="0" err="1"/>
              <a:t>optilab</a:t>
            </a:r>
            <a:r>
              <a:rPr lang="en-US" sz="1600" b="1" dirty="0"/>
              <a:t> IML-1550-40-PM-G          </a:t>
            </a:r>
            <a:r>
              <a:rPr lang="en-US" sz="1600" b="1" dirty="0">
                <a:latin typeface="Menlo"/>
              </a:rPr>
              <a:t>Thorlabs DX25H</a:t>
            </a:r>
            <a:endParaRPr lang="en-US" sz="1600" dirty="0"/>
          </a:p>
          <a:p>
            <a:endParaRPr lang="en-US" sz="1600" b="1" dirty="0">
              <a:latin typeface="Menlo"/>
            </a:endParaRPr>
          </a:p>
        </p:txBody>
      </p:sp>
      <p:pic>
        <p:nvPicPr>
          <p:cNvPr id="62" name="Picture 61">
            <a:extLst>
              <a:ext uri="{FF2B5EF4-FFF2-40B4-BE49-F238E27FC236}">
                <a16:creationId xmlns:a16="http://schemas.microsoft.com/office/drawing/2014/main" id="{8EFDFEB1-2BE6-1306-766E-6AF13E0729CC}"/>
              </a:ext>
            </a:extLst>
          </p:cNvPr>
          <p:cNvPicPr>
            <a:picLocks noChangeAspect="1"/>
          </p:cNvPicPr>
          <p:nvPr/>
        </p:nvPicPr>
        <p:blipFill>
          <a:blip r:embed="rId4"/>
          <a:srcRect l="6118" t="11209" r="2430" b="6689"/>
          <a:stretch>
            <a:fillRect/>
          </a:stretch>
        </p:blipFill>
        <p:spPr>
          <a:xfrm>
            <a:off x="9989081" y="4395201"/>
            <a:ext cx="883782" cy="320041"/>
          </a:xfrm>
          <a:prstGeom prst="rect">
            <a:avLst/>
          </a:prstGeom>
        </p:spPr>
      </p:pic>
      <p:sp>
        <p:nvSpPr>
          <p:cNvPr id="63" name="TextBox 62">
            <a:extLst>
              <a:ext uri="{FF2B5EF4-FFF2-40B4-BE49-F238E27FC236}">
                <a16:creationId xmlns:a16="http://schemas.microsoft.com/office/drawing/2014/main" id="{66F2E11E-BAD4-9A2C-21B3-D241AC375739}"/>
              </a:ext>
            </a:extLst>
          </p:cNvPr>
          <p:cNvSpPr txBox="1"/>
          <p:nvPr/>
        </p:nvSpPr>
        <p:spPr>
          <a:xfrm>
            <a:off x="7387438" y="4144873"/>
            <a:ext cx="4657659" cy="338554"/>
          </a:xfrm>
          <a:prstGeom prst="rect">
            <a:avLst/>
          </a:prstGeom>
          <a:noFill/>
        </p:spPr>
        <p:txBody>
          <a:bodyPr wrap="square" rtlCol="0">
            <a:spAutoFit/>
          </a:bodyPr>
          <a:lstStyle/>
          <a:p>
            <a:r>
              <a:rPr lang="en-US" sz="1600" b="1" dirty="0"/>
              <a:t>7 - </a:t>
            </a:r>
            <a:r>
              <a:rPr lang="en-US" sz="1600" b="1" dirty="0" err="1"/>
              <a:t>Optilab</a:t>
            </a:r>
            <a:r>
              <a:rPr lang="en-US" sz="1600" b="1" dirty="0"/>
              <a:t> IML-1550-40-PM-G           </a:t>
            </a:r>
            <a:r>
              <a:rPr lang="en-US" sz="1600" b="1" dirty="0" err="1"/>
              <a:t>Optilab</a:t>
            </a:r>
            <a:r>
              <a:rPr lang="en-US" sz="1600" b="1" dirty="0"/>
              <a:t> PD30</a:t>
            </a:r>
            <a:endParaRPr lang="en-US" sz="1600" b="1" dirty="0">
              <a:latin typeface="Menlo"/>
            </a:endParaRPr>
          </a:p>
        </p:txBody>
      </p:sp>
      <p:pic>
        <p:nvPicPr>
          <p:cNvPr id="66" name="Picture 65">
            <a:extLst>
              <a:ext uri="{FF2B5EF4-FFF2-40B4-BE49-F238E27FC236}">
                <a16:creationId xmlns:a16="http://schemas.microsoft.com/office/drawing/2014/main" id="{61EC2BF2-3A8A-1966-2BD9-6CE5B3F3D314}"/>
              </a:ext>
            </a:extLst>
          </p:cNvPr>
          <p:cNvPicPr>
            <a:picLocks noChangeAspect="1"/>
          </p:cNvPicPr>
          <p:nvPr/>
        </p:nvPicPr>
        <p:blipFill>
          <a:blip r:embed="rId5"/>
          <a:stretch>
            <a:fillRect/>
          </a:stretch>
        </p:blipFill>
        <p:spPr>
          <a:xfrm>
            <a:off x="7363933" y="5051879"/>
            <a:ext cx="1055762" cy="381872"/>
          </a:xfrm>
          <a:prstGeom prst="rect">
            <a:avLst/>
          </a:prstGeom>
        </p:spPr>
      </p:pic>
      <p:sp>
        <p:nvSpPr>
          <p:cNvPr id="68" name="TextBox 67">
            <a:extLst>
              <a:ext uri="{FF2B5EF4-FFF2-40B4-BE49-F238E27FC236}">
                <a16:creationId xmlns:a16="http://schemas.microsoft.com/office/drawing/2014/main" id="{5CFF9497-6607-CF99-BB27-8E76E4665F3C}"/>
              </a:ext>
            </a:extLst>
          </p:cNvPr>
          <p:cNvSpPr txBox="1"/>
          <p:nvPr/>
        </p:nvSpPr>
        <p:spPr>
          <a:xfrm>
            <a:off x="7432125" y="4828633"/>
            <a:ext cx="4589509" cy="307777"/>
          </a:xfrm>
          <a:prstGeom prst="rect">
            <a:avLst/>
          </a:prstGeom>
          <a:noFill/>
        </p:spPr>
        <p:txBody>
          <a:bodyPr wrap="square" rtlCol="0">
            <a:spAutoFit/>
          </a:bodyPr>
          <a:lstStyle/>
          <a:p>
            <a:r>
              <a:rPr lang="en-US" sz="1400" b="1" dirty="0"/>
              <a:t>8 - </a:t>
            </a:r>
            <a:r>
              <a:rPr lang="en-US" sz="1400" b="1" dirty="0" err="1"/>
              <a:t>Exail</a:t>
            </a:r>
            <a:r>
              <a:rPr lang="en-US" sz="1400" b="1" dirty="0"/>
              <a:t> MXAN-LN 1550         WESTMAG GD45220R </a:t>
            </a:r>
            <a:endParaRPr lang="en-US" sz="1400" b="1" dirty="0">
              <a:latin typeface="Menlo"/>
            </a:endParaRPr>
          </a:p>
        </p:txBody>
      </p:sp>
      <p:pic>
        <p:nvPicPr>
          <p:cNvPr id="71" name="Picture 70">
            <a:extLst>
              <a:ext uri="{FF2B5EF4-FFF2-40B4-BE49-F238E27FC236}">
                <a16:creationId xmlns:a16="http://schemas.microsoft.com/office/drawing/2014/main" id="{CFA63BB9-D7AB-06C4-00AC-1288F5D66030}"/>
              </a:ext>
            </a:extLst>
          </p:cNvPr>
          <p:cNvPicPr>
            <a:picLocks noChangeAspect="1"/>
          </p:cNvPicPr>
          <p:nvPr/>
        </p:nvPicPr>
        <p:blipFill>
          <a:blip r:embed="rId5"/>
          <a:stretch>
            <a:fillRect/>
          </a:stretch>
        </p:blipFill>
        <p:spPr>
          <a:xfrm>
            <a:off x="7394005" y="5755608"/>
            <a:ext cx="1073230" cy="388190"/>
          </a:xfrm>
          <a:prstGeom prst="rect">
            <a:avLst/>
          </a:prstGeom>
        </p:spPr>
      </p:pic>
      <p:sp>
        <p:nvSpPr>
          <p:cNvPr id="73" name="TextBox 72">
            <a:extLst>
              <a:ext uri="{FF2B5EF4-FFF2-40B4-BE49-F238E27FC236}">
                <a16:creationId xmlns:a16="http://schemas.microsoft.com/office/drawing/2014/main" id="{4E4DDB28-B3AA-4E22-6B37-D461568B9CD0}"/>
              </a:ext>
            </a:extLst>
          </p:cNvPr>
          <p:cNvSpPr txBox="1"/>
          <p:nvPr/>
        </p:nvSpPr>
        <p:spPr>
          <a:xfrm>
            <a:off x="7432242" y="5590005"/>
            <a:ext cx="4558695" cy="584775"/>
          </a:xfrm>
          <a:prstGeom prst="rect">
            <a:avLst/>
          </a:prstGeom>
          <a:noFill/>
        </p:spPr>
        <p:txBody>
          <a:bodyPr wrap="square" rtlCol="0">
            <a:spAutoFit/>
          </a:bodyPr>
          <a:lstStyle/>
          <a:p>
            <a:r>
              <a:rPr lang="en-US" sz="1600" b="1" dirty="0"/>
              <a:t>9 - </a:t>
            </a:r>
            <a:r>
              <a:rPr lang="en-US" sz="1600" b="1" dirty="0" err="1"/>
              <a:t>Exail</a:t>
            </a:r>
            <a:r>
              <a:rPr lang="en-US" sz="1600" b="1" dirty="0"/>
              <a:t> MXAN-LN 1550                     </a:t>
            </a:r>
            <a:r>
              <a:rPr lang="en-US" sz="1600" b="1" dirty="0">
                <a:latin typeface="Menlo"/>
              </a:rPr>
              <a:t>Thorlabs DX25H</a:t>
            </a:r>
            <a:endParaRPr lang="en-US" sz="1600" dirty="0"/>
          </a:p>
          <a:p>
            <a:endParaRPr lang="en-US" sz="1600" b="1" dirty="0">
              <a:latin typeface="Menlo"/>
            </a:endParaRPr>
          </a:p>
        </p:txBody>
      </p:sp>
      <p:sp>
        <p:nvSpPr>
          <p:cNvPr id="76" name="TextBox 75">
            <a:extLst>
              <a:ext uri="{FF2B5EF4-FFF2-40B4-BE49-F238E27FC236}">
                <a16:creationId xmlns:a16="http://schemas.microsoft.com/office/drawing/2014/main" id="{F43C62AA-EA9D-A3B6-76B8-456BBD5E2833}"/>
              </a:ext>
            </a:extLst>
          </p:cNvPr>
          <p:cNvSpPr txBox="1"/>
          <p:nvPr/>
        </p:nvSpPr>
        <p:spPr>
          <a:xfrm>
            <a:off x="10895888" y="898290"/>
            <a:ext cx="1106704" cy="276999"/>
          </a:xfrm>
          <a:prstGeom prst="rect">
            <a:avLst/>
          </a:prstGeom>
          <a:noFill/>
        </p:spPr>
        <p:txBody>
          <a:bodyPr wrap="square" rtlCol="0">
            <a:spAutoFit/>
          </a:bodyPr>
          <a:lstStyle/>
          <a:p>
            <a:r>
              <a:rPr lang="en-US" sz="1200" b="1" dirty="0"/>
              <a:t>R = 0.8 A/W</a:t>
            </a:r>
            <a:endParaRPr lang="en-US" sz="1200" b="1" dirty="0">
              <a:latin typeface="Menlo"/>
            </a:endParaRPr>
          </a:p>
        </p:txBody>
      </p:sp>
      <p:sp>
        <p:nvSpPr>
          <p:cNvPr id="79" name="TextBox 78">
            <a:extLst>
              <a:ext uri="{FF2B5EF4-FFF2-40B4-BE49-F238E27FC236}">
                <a16:creationId xmlns:a16="http://schemas.microsoft.com/office/drawing/2014/main" id="{7CECE04D-F760-DA00-CE23-89D52F6ECF6B}"/>
              </a:ext>
            </a:extLst>
          </p:cNvPr>
          <p:cNvSpPr txBox="1"/>
          <p:nvPr/>
        </p:nvSpPr>
        <p:spPr>
          <a:xfrm>
            <a:off x="7395459" y="1381914"/>
            <a:ext cx="4182502" cy="584775"/>
          </a:xfrm>
          <a:prstGeom prst="rect">
            <a:avLst/>
          </a:prstGeom>
          <a:noFill/>
        </p:spPr>
        <p:txBody>
          <a:bodyPr wrap="square" rtlCol="0">
            <a:spAutoFit/>
          </a:bodyPr>
          <a:lstStyle/>
          <a:p>
            <a:r>
              <a:rPr lang="en-US" sz="1600" b="1" dirty="0"/>
              <a:t>3 - AFR AM-20                                  </a:t>
            </a:r>
            <a:r>
              <a:rPr lang="en-US" sz="1600" b="1" dirty="0">
                <a:latin typeface="Menlo"/>
              </a:rPr>
              <a:t>Thorlabs DX25H</a:t>
            </a:r>
            <a:endParaRPr lang="en-US" sz="1600" dirty="0"/>
          </a:p>
          <a:p>
            <a:endParaRPr lang="en-US" sz="1600" b="1" dirty="0">
              <a:latin typeface="Menlo"/>
            </a:endParaRPr>
          </a:p>
        </p:txBody>
      </p:sp>
      <p:sp>
        <p:nvSpPr>
          <p:cNvPr id="81" name="TextBox 80">
            <a:extLst>
              <a:ext uri="{FF2B5EF4-FFF2-40B4-BE49-F238E27FC236}">
                <a16:creationId xmlns:a16="http://schemas.microsoft.com/office/drawing/2014/main" id="{15B6524A-9784-8149-F3C1-26F7CA4A0DEE}"/>
              </a:ext>
            </a:extLst>
          </p:cNvPr>
          <p:cNvSpPr txBox="1"/>
          <p:nvPr/>
        </p:nvSpPr>
        <p:spPr>
          <a:xfrm>
            <a:off x="10869527" y="1574618"/>
            <a:ext cx="1106915" cy="276999"/>
          </a:xfrm>
          <a:prstGeom prst="rect">
            <a:avLst/>
          </a:prstGeom>
          <a:noFill/>
        </p:spPr>
        <p:txBody>
          <a:bodyPr wrap="square" rtlCol="0">
            <a:spAutoFit/>
          </a:bodyPr>
          <a:lstStyle/>
          <a:p>
            <a:r>
              <a:rPr lang="en-US" sz="1200" b="1" dirty="0"/>
              <a:t>R = 0.45 A/W</a:t>
            </a:r>
            <a:endParaRPr lang="en-US" sz="1200" b="1" dirty="0">
              <a:latin typeface="Menlo"/>
            </a:endParaRPr>
          </a:p>
        </p:txBody>
      </p:sp>
      <p:pic>
        <p:nvPicPr>
          <p:cNvPr id="84" name="Picture 83">
            <a:extLst>
              <a:ext uri="{FF2B5EF4-FFF2-40B4-BE49-F238E27FC236}">
                <a16:creationId xmlns:a16="http://schemas.microsoft.com/office/drawing/2014/main" id="{9213C77C-0ECA-FD46-E9E6-E3BD7F5FF5A3}"/>
              </a:ext>
            </a:extLst>
          </p:cNvPr>
          <p:cNvPicPr>
            <a:picLocks noChangeAspect="1"/>
          </p:cNvPicPr>
          <p:nvPr/>
        </p:nvPicPr>
        <p:blipFill>
          <a:blip r:embed="rId4"/>
          <a:srcRect l="6118" t="11209" r="2430" b="6689"/>
          <a:stretch>
            <a:fillRect/>
          </a:stretch>
        </p:blipFill>
        <p:spPr>
          <a:xfrm>
            <a:off x="9895518" y="2261792"/>
            <a:ext cx="870171" cy="315112"/>
          </a:xfrm>
          <a:prstGeom prst="rect">
            <a:avLst/>
          </a:prstGeom>
        </p:spPr>
      </p:pic>
      <p:sp>
        <p:nvSpPr>
          <p:cNvPr id="85" name="TextBox 84">
            <a:extLst>
              <a:ext uri="{FF2B5EF4-FFF2-40B4-BE49-F238E27FC236}">
                <a16:creationId xmlns:a16="http://schemas.microsoft.com/office/drawing/2014/main" id="{B6C64842-FFC5-1B1C-46FE-F665947071C9}"/>
              </a:ext>
            </a:extLst>
          </p:cNvPr>
          <p:cNvSpPr txBox="1"/>
          <p:nvPr/>
        </p:nvSpPr>
        <p:spPr>
          <a:xfrm>
            <a:off x="7432125" y="2029320"/>
            <a:ext cx="4304572" cy="338554"/>
          </a:xfrm>
          <a:prstGeom prst="rect">
            <a:avLst/>
          </a:prstGeom>
          <a:noFill/>
        </p:spPr>
        <p:txBody>
          <a:bodyPr wrap="square" rtlCol="0">
            <a:spAutoFit/>
          </a:bodyPr>
          <a:lstStyle/>
          <a:p>
            <a:r>
              <a:rPr lang="en-US" sz="1600" b="1" dirty="0"/>
              <a:t>4 - AFR AM-20                                   </a:t>
            </a:r>
            <a:r>
              <a:rPr lang="en-US" sz="1600" b="1" dirty="0" err="1"/>
              <a:t>Optilab</a:t>
            </a:r>
            <a:r>
              <a:rPr lang="en-US" sz="1600" b="1" dirty="0"/>
              <a:t> PD30</a:t>
            </a:r>
            <a:endParaRPr lang="en-US" sz="1600" b="1" dirty="0">
              <a:latin typeface="Menlo"/>
            </a:endParaRPr>
          </a:p>
        </p:txBody>
      </p:sp>
      <p:sp>
        <p:nvSpPr>
          <p:cNvPr id="87" name="TextBox 86">
            <a:extLst>
              <a:ext uri="{FF2B5EF4-FFF2-40B4-BE49-F238E27FC236}">
                <a16:creationId xmlns:a16="http://schemas.microsoft.com/office/drawing/2014/main" id="{DAA95BC7-1DA4-9B84-093B-B76E1E41C32F}"/>
              </a:ext>
            </a:extLst>
          </p:cNvPr>
          <p:cNvSpPr txBox="1"/>
          <p:nvPr/>
        </p:nvSpPr>
        <p:spPr>
          <a:xfrm>
            <a:off x="10807464" y="2239501"/>
            <a:ext cx="1092492" cy="276999"/>
          </a:xfrm>
          <a:prstGeom prst="rect">
            <a:avLst/>
          </a:prstGeom>
          <a:noFill/>
        </p:spPr>
        <p:txBody>
          <a:bodyPr wrap="square" rtlCol="0">
            <a:spAutoFit/>
          </a:bodyPr>
          <a:lstStyle/>
          <a:p>
            <a:r>
              <a:rPr lang="en-US" sz="1200" b="1" dirty="0"/>
              <a:t>R = 0.85 A/W</a:t>
            </a:r>
            <a:endParaRPr lang="en-US" sz="1200" b="1" dirty="0">
              <a:latin typeface="Menlo"/>
            </a:endParaRPr>
          </a:p>
        </p:txBody>
      </p:sp>
      <p:pic>
        <p:nvPicPr>
          <p:cNvPr id="18" name="Picture 17">
            <a:extLst>
              <a:ext uri="{FF2B5EF4-FFF2-40B4-BE49-F238E27FC236}">
                <a16:creationId xmlns:a16="http://schemas.microsoft.com/office/drawing/2014/main" id="{F59BD305-024E-E3E2-DA80-B5B20152D108}"/>
              </a:ext>
            </a:extLst>
          </p:cNvPr>
          <p:cNvPicPr>
            <a:picLocks noChangeAspect="1"/>
          </p:cNvPicPr>
          <p:nvPr/>
        </p:nvPicPr>
        <p:blipFill>
          <a:blip r:embed="rId5"/>
          <a:stretch>
            <a:fillRect/>
          </a:stretch>
        </p:blipFill>
        <p:spPr>
          <a:xfrm>
            <a:off x="7398814" y="6418998"/>
            <a:ext cx="1068747" cy="386569"/>
          </a:xfrm>
          <a:prstGeom prst="rect">
            <a:avLst/>
          </a:prstGeom>
        </p:spPr>
      </p:pic>
      <p:pic>
        <p:nvPicPr>
          <p:cNvPr id="19" name="Picture 18">
            <a:extLst>
              <a:ext uri="{FF2B5EF4-FFF2-40B4-BE49-F238E27FC236}">
                <a16:creationId xmlns:a16="http://schemas.microsoft.com/office/drawing/2014/main" id="{7588B580-A93D-29AC-397F-E6A9E7544B0D}"/>
              </a:ext>
            </a:extLst>
          </p:cNvPr>
          <p:cNvPicPr>
            <a:picLocks noChangeAspect="1"/>
          </p:cNvPicPr>
          <p:nvPr/>
        </p:nvPicPr>
        <p:blipFill>
          <a:blip r:embed="rId4"/>
          <a:srcRect l="6118" t="11209" r="2430" b="6689"/>
          <a:stretch>
            <a:fillRect/>
          </a:stretch>
        </p:blipFill>
        <p:spPr>
          <a:xfrm>
            <a:off x="10012882" y="6449502"/>
            <a:ext cx="884383" cy="320258"/>
          </a:xfrm>
          <a:prstGeom prst="rect">
            <a:avLst/>
          </a:prstGeom>
        </p:spPr>
      </p:pic>
      <p:sp>
        <p:nvSpPr>
          <p:cNvPr id="20" name="TextBox 19">
            <a:extLst>
              <a:ext uri="{FF2B5EF4-FFF2-40B4-BE49-F238E27FC236}">
                <a16:creationId xmlns:a16="http://schemas.microsoft.com/office/drawing/2014/main" id="{80DFF2CC-9ED6-830E-94B6-728AB2980A63}"/>
              </a:ext>
            </a:extLst>
          </p:cNvPr>
          <p:cNvSpPr txBox="1"/>
          <p:nvPr/>
        </p:nvSpPr>
        <p:spPr>
          <a:xfrm>
            <a:off x="7387439" y="6270080"/>
            <a:ext cx="4682062" cy="338554"/>
          </a:xfrm>
          <a:prstGeom prst="rect">
            <a:avLst/>
          </a:prstGeom>
          <a:noFill/>
        </p:spPr>
        <p:txBody>
          <a:bodyPr wrap="square" rtlCol="0">
            <a:spAutoFit/>
          </a:bodyPr>
          <a:lstStyle/>
          <a:p>
            <a:r>
              <a:rPr lang="en-US" sz="1600" b="1" dirty="0"/>
              <a:t>10 - </a:t>
            </a:r>
            <a:r>
              <a:rPr lang="en-US" sz="1600" b="1" dirty="0" err="1"/>
              <a:t>Exail</a:t>
            </a:r>
            <a:r>
              <a:rPr lang="en-US" sz="1600" b="1" dirty="0"/>
              <a:t> MXAN-LN 1550                          </a:t>
            </a:r>
            <a:r>
              <a:rPr lang="en-US" sz="1600" b="1" dirty="0" err="1"/>
              <a:t>Optilab</a:t>
            </a:r>
            <a:r>
              <a:rPr lang="en-US" sz="1600" b="1" dirty="0"/>
              <a:t> PD30</a:t>
            </a:r>
            <a:endParaRPr lang="en-US" sz="1600" b="1" dirty="0">
              <a:latin typeface="Menlo"/>
            </a:endParaRPr>
          </a:p>
        </p:txBody>
      </p:sp>
      <p:pic>
        <p:nvPicPr>
          <p:cNvPr id="25" name="Picture 24">
            <a:extLst>
              <a:ext uri="{FF2B5EF4-FFF2-40B4-BE49-F238E27FC236}">
                <a16:creationId xmlns:a16="http://schemas.microsoft.com/office/drawing/2014/main" id="{6481B956-9544-661E-58A7-B494B3912CA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30954" y="761939"/>
            <a:ext cx="963075" cy="503700"/>
          </a:xfrm>
          <a:prstGeom prst="rect">
            <a:avLst/>
          </a:prstGeom>
        </p:spPr>
      </p:pic>
      <p:pic>
        <p:nvPicPr>
          <p:cNvPr id="27" name="Picture 26">
            <a:extLst>
              <a:ext uri="{FF2B5EF4-FFF2-40B4-BE49-F238E27FC236}">
                <a16:creationId xmlns:a16="http://schemas.microsoft.com/office/drawing/2014/main" id="{B395845A-8144-C819-5B45-6370215FBAB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450772" y="1503199"/>
            <a:ext cx="972719" cy="508744"/>
          </a:xfrm>
          <a:prstGeom prst="rect">
            <a:avLst/>
          </a:prstGeom>
        </p:spPr>
      </p:pic>
      <p:pic>
        <p:nvPicPr>
          <p:cNvPr id="28" name="Picture 27">
            <a:extLst>
              <a:ext uri="{FF2B5EF4-FFF2-40B4-BE49-F238E27FC236}">
                <a16:creationId xmlns:a16="http://schemas.microsoft.com/office/drawing/2014/main" id="{A93DC4CF-CBCE-8F55-F431-67B04992080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363654" y="2074788"/>
            <a:ext cx="960045" cy="502115"/>
          </a:xfrm>
          <a:prstGeom prst="rect">
            <a:avLst/>
          </a:prstGeom>
          <a:noFill/>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F2D3C95-2D80-74CC-EFE1-F1A36EBFE8BC}"/>
                  </a:ext>
                </a:extLst>
              </p:cNvPr>
              <p:cNvSpPr txBox="1"/>
              <p:nvPr/>
            </p:nvSpPr>
            <p:spPr>
              <a:xfrm>
                <a:off x="8450843" y="1542509"/>
                <a:ext cx="1106915"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5 V</a:t>
                </a:r>
              </a:p>
              <a:p>
                <a:r>
                  <a:rPr lang="en-US" sz="1200" b="1" dirty="0">
                    <a:latin typeface="+mj-lt"/>
                  </a:rPr>
                  <a:t>IL = 3.3dB </a:t>
                </a:r>
              </a:p>
            </p:txBody>
          </p:sp>
        </mc:Choice>
        <mc:Fallback xmlns="">
          <p:sp>
            <p:nvSpPr>
              <p:cNvPr id="29" name="TextBox 28">
                <a:extLst>
                  <a:ext uri="{FF2B5EF4-FFF2-40B4-BE49-F238E27FC236}">
                    <a16:creationId xmlns:a16="http://schemas.microsoft.com/office/drawing/2014/main" id="{6F2D3C95-2D80-74CC-EFE1-F1A36EBFE8BC}"/>
                  </a:ext>
                </a:extLst>
              </p:cNvPr>
              <p:cNvSpPr txBox="1">
                <a:spLocks noRot="1" noChangeAspect="1" noMove="1" noResize="1" noEditPoints="1" noAdjustHandles="1" noChangeArrowheads="1" noChangeShapeType="1" noTextEdit="1"/>
              </p:cNvSpPr>
              <p:nvPr/>
            </p:nvSpPr>
            <p:spPr>
              <a:xfrm>
                <a:off x="8450843" y="1542509"/>
                <a:ext cx="1106915" cy="469872"/>
              </a:xfrm>
              <a:prstGeom prst="rect">
                <a:avLst/>
              </a:prstGeom>
              <a:blipFill>
                <a:blip r:embed="rId7"/>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AADA85-E372-B0C3-5DE5-6268A18C08E9}"/>
                  </a:ext>
                </a:extLst>
              </p:cNvPr>
              <p:cNvSpPr txBox="1"/>
              <p:nvPr/>
            </p:nvSpPr>
            <p:spPr>
              <a:xfrm>
                <a:off x="8394218" y="2239361"/>
                <a:ext cx="1092492"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5 V</a:t>
                </a:r>
              </a:p>
              <a:p>
                <a:r>
                  <a:rPr lang="en-US" sz="1200" b="1" dirty="0">
                    <a:latin typeface="+mj-lt"/>
                  </a:rPr>
                  <a:t>IL = 3.3dB </a:t>
                </a:r>
              </a:p>
            </p:txBody>
          </p:sp>
        </mc:Choice>
        <mc:Fallback xmlns="">
          <p:sp>
            <p:nvSpPr>
              <p:cNvPr id="30" name="TextBox 29">
                <a:extLst>
                  <a:ext uri="{FF2B5EF4-FFF2-40B4-BE49-F238E27FC236}">
                    <a16:creationId xmlns:a16="http://schemas.microsoft.com/office/drawing/2014/main" id="{74AADA85-E372-B0C3-5DE5-6268A18C08E9}"/>
                  </a:ext>
                </a:extLst>
              </p:cNvPr>
              <p:cNvSpPr txBox="1">
                <a:spLocks noRot="1" noChangeAspect="1" noMove="1" noResize="1" noEditPoints="1" noAdjustHandles="1" noChangeArrowheads="1" noChangeShapeType="1" noTextEdit="1"/>
              </p:cNvSpPr>
              <p:nvPr/>
            </p:nvSpPr>
            <p:spPr>
              <a:xfrm>
                <a:off x="8394218" y="2239361"/>
                <a:ext cx="1092492" cy="469872"/>
              </a:xfrm>
              <a:prstGeom prst="rect">
                <a:avLst/>
              </a:prstGeom>
              <a:blipFill>
                <a:blip r:embed="rId8"/>
                <a:stretch>
                  <a:fillRect b="-9091"/>
                </a:stretch>
              </a:blipFill>
            </p:spPr>
            <p:txBody>
              <a:bodyPr/>
              <a:lstStyle/>
              <a:p>
                <a:r>
                  <a:rPr lang="en-US">
                    <a:noFill/>
                  </a:rPr>
                  <a:t> </a:t>
                </a:r>
              </a:p>
            </p:txBody>
          </p:sp>
        </mc:Fallback>
      </mc:AlternateContent>
      <p:pic>
        <p:nvPicPr>
          <p:cNvPr id="31" name="Picture 30">
            <a:extLst>
              <a:ext uri="{FF2B5EF4-FFF2-40B4-BE49-F238E27FC236}">
                <a16:creationId xmlns:a16="http://schemas.microsoft.com/office/drawing/2014/main" id="{9AE5A33F-90E7-931A-181A-FD1A982EF5A6}"/>
              </a:ext>
            </a:extLst>
          </p:cNvPr>
          <p:cNvPicPr>
            <a:picLocks noChangeAspect="1"/>
          </p:cNvPicPr>
          <p:nvPr/>
        </p:nvPicPr>
        <p:blipFill>
          <a:blip r:embed="rId9"/>
          <a:stretch>
            <a:fillRect/>
          </a:stretch>
        </p:blipFill>
        <p:spPr>
          <a:xfrm>
            <a:off x="10170354" y="967876"/>
            <a:ext cx="522174" cy="364446"/>
          </a:xfrm>
          <a:prstGeom prst="rect">
            <a:avLst/>
          </a:prstGeom>
        </p:spPr>
      </p:pic>
      <p:pic>
        <p:nvPicPr>
          <p:cNvPr id="32" name="Picture 31">
            <a:extLst>
              <a:ext uri="{FF2B5EF4-FFF2-40B4-BE49-F238E27FC236}">
                <a16:creationId xmlns:a16="http://schemas.microsoft.com/office/drawing/2014/main" id="{01875B40-6BBA-B285-3E4F-340FE8917B7B}"/>
              </a:ext>
            </a:extLst>
          </p:cNvPr>
          <p:cNvPicPr>
            <a:picLocks noChangeAspect="1"/>
          </p:cNvPicPr>
          <p:nvPr/>
        </p:nvPicPr>
        <p:blipFill>
          <a:blip r:embed="rId9"/>
          <a:stretch>
            <a:fillRect/>
          </a:stretch>
        </p:blipFill>
        <p:spPr>
          <a:xfrm>
            <a:off x="10086957" y="2945866"/>
            <a:ext cx="520495" cy="363274"/>
          </a:xfrm>
          <a:prstGeom prst="rect">
            <a:avLst/>
          </a:prstGeom>
        </p:spPr>
      </p:pic>
      <p:sp>
        <p:nvSpPr>
          <p:cNvPr id="36" name="TextBox 35">
            <a:extLst>
              <a:ext uri="{FF2B5EF4-FFF2-40B4-BE49-F238E27FC236}">
                <a16:creationId xmlns:a16="http://schemas.microsoft.com/office/drawing/2014/main" id="{1B76384B-D9A7-0DDB-4440-464A4229FF9D}"/>
              </a:ext>
            </a:extLst>
          </p:cNvPr>
          <p:cNvSpPr txBox="1"/>
          <p:nvPr/>
        </p:nvSpPr>
        <p:spPr>
          <a:xfrm>
            <a:off x="10809042" y="3043107"/>
            <a:ext cx="992717" cy="276999"/>
          </a:xfrm>
          <a:prstGeom prst="rect">
            <a:avLst/>
          </a:prstGeom>
          <a:noFill/>
        </p:spPr>
        <p:txBody>
          <a:bodyPr wrap="square">
            <a:spAutoFit/>
          </a:bodyPr>
          <a:lstStyle/>
          <a:p>
            <a:r>
              <a:rPr lang="en-US" sz="1200" b="1" dirty="0"/>
              <a:t>R = 0.8 A/W</a:t>
            </a:r>
            <a:endParaRPr lang="en-US" sz="1200" b="1" dirty="0">
              <a:latin typeface="Menlo"/>
            </a:endParaRPr>
          </a:p>
        </p:txBody>
      </p:sp>
      <p:sp>
        <p:nvSpPr>
          <p:cNvPr id="38" name="TextBox 37">
            <a:extLst>
              <a:ext uri="{FF2B5EF4-FFF2-40B4-BE49-F238E27FC236}">
                <a16:creationId xmlns:a16="http://schemas.microsoft.com/office/drawing/2014/main" id="{3529B14B-204C-C125-27E4-F6EDE0556FE2}"/>
              </a:ext>
            </a:extLst>
          </p:cNvPr>
          <p:cNvSpPr txBox="1"/>
          <p:nvPr/>
        </p:nvSpPr>
        <p:spPr>
          <a:xfrm>
            <a:off x="11207750" y="4958795"/>
            <a:ext cx="984250" cy="261610"/>
          </a:xfrm>
          <a:prstGeom prst="rect">
            <a:avLst/>
          </a:prstGeom>
          <a:noFill/>
        </p:spPr>
        <p:txBody>
          <a:bodyPr wrap="square">
            <a:spAutoFit/>
          </a:bodyPr>
          <a:lstStyle/>
          <a:p>
            <a:r>
              <a:rPr lang="en-US" sz="1100" b="1" dirty="0"/>
              <a:t>R = 0.8 A/W</a:t>
            </a:r>
            <a:endParaRPr lang="en-US" sz="1100" b="1" dirty="0">
              <a:latin typeface="Menlo"/>
            </a:endParaRPr>
          </a:p>
        </p:txBody>
      </p:sp>
      <p:pic>
        <p:nvPicPr>
          <p:cNvPr id="39" name="Picture 38">
            <a:extLst>
              <a:ext uri="{FF2B5EF4-FFF2-40B4-BE49-F238E27FC236}">
                <a16:creationId xmlns:a16="http://schemas.microsoft.com/office/drawing/2014/main" id="{6F3CFA30-63C4-72F6-DCC0-7327F5DC066E}"/>
              </a:ext>
            </a:extLst>
          </p:cNvPr>
          <p:cNvPicPr>
            <a:picLocks noChangeAspect="1"/>
          </p:cNvPicPr>
          <p:nvPr/>
        </p:nvPicPr>
        <p:blipFill>
          <a:blip r:embed="rId9"/>
          <a:stretch>
            <a:fillRect/>
          </a:stretch>
        </p:blipFill>
        <p:spPr>
          <a:xfrm>
            <a:off x="10413304" y="5050336"/>
            <a:ext cx="515760" cy="359969"/>
          </a:xfrm>
          <a:prstGeom prst="rect">
            <a:avLst/>
          </a:prstGeom>
        </p:spPr>
      </p:pic>
      <p:pic>
        <p:nvPicPr>
          <p:cNvPr id="40" name="Picture 39">
            <a:extLst>
              <a:ext uri="{FF2B5EF4-FFF2-40B4-BE49-F238E27FC236}">
                <a16:creationId xmlns:a16="http://schemas.microsoft.com/office/drawing/2014/main" id="{1692C7FD-912A-0527-484E-70D8B248AAF0}"/>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375075" y="3044484"/>
            <a:ext cx="1274586" cy="276498"/>
          </a:xfrm>
          <a:prstGeom prst="rect">
            <a:avLst/>
          </a:prstGeom>
        </p:spPr>
      </p:pic>
      <p:pic>
        <p:nvPicPr>
          <p:cNvPr id="41" name="Picture 40">
            <a:extLst>
              <a:ext uri="{FF2B5EF4-FFF2-40B4-BE49-F238E27FC236}">
                <a16:creationId xmlns:a16="http://schemas.microsoft.com/office/drawing/2014/main" id="{11AE9439-52F4-DB1D-727A-43D21354A9F1}"/>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500616" y="3766666"/>
            <a:ext cx="1274586" cy="276498"/>
          </a:xfrm>
          <a:prstGeom prst="rect">
            <a:avLst/>
          </a:prstGeom>
        </p:spPr>
      </p:pic>
      <p:pic>
        <p:nvPicPr>
          <p:cNvPr id="43" name="Picture 42">
            <a:extLst>
              <a:ext uri="{FF2B5EF4-FFF2-40B4-BE49-F238E27FC236}">
                <a16:creationId xmlns:a16="http://schemas.microsoft.com/office/drawing/2014/main" id="{852754E4-1150-91C9-1E53-26E62BCF340C}"/>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561348" y="4409002"/>
            <a:ext cx="1277655" cy="277164"/>
          </a:xfrm>
          <a:prstGeom prst="rect">
            <a:avLst/>
          </a:prstGeom>
        </p:spPr>
      </p:pic>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5476FC2-3339-BB84-FF51-1EA882C4CA2F}"/>
                  </a:ext>
                </a:extLst>
              </p:cNvPr>
              <p:cNvSpPr txBox="1"/>
              <p:nvPr/>
            </p:nvSpPr>
            <p:spPr>
              <a:xfrm>
                <a:off x="8622436" y="2901970"/>
                <a:ext cx="1106915"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2.5 V</a:t>
                </a:r>
              </a:p>
              <a:p>
                <a:r>
                  <a:rPr lang="en-US" sz="1200" b="1" dirty="0">
                    <a:latin typeface="+mj-lt"/>
                  </a:rPr>
                  <a:t>IL = 4 dB </a:t>
                </a:r>
                <a:r>
                  <a:rPr lang="en-US" sz="1200" b="1" dirty="0" err="1">
                    <a:latin typeface="+mj-lt"/>
                  </a:rPr>
                  <a:t>typ</a:t>
                </a:r>
                <a:endParaRPr lang="en-US" sz="1200" b="1" dirty="0">
                  <a:latin typeface="+mj-lt"/>
                </a:endParaRPr>
              </a:p>
            </p:txBody>
          </p:sp>
        </mc:Choice>
        <mc:Fallback xmlns="">
          <p:sp>
            <p:nvSpPr>
              <p:cNvPr id="44" name="TextBox 43">
                <a:extLst>
                  <a:ext uri="{FF2B5EF4-FFF2-40B4-BE49-F238E27FC236}">
                    <a16:creationId xmlns:a16="http://schemas.microsoft.com/office/drawing/2014/main" id="{C5476FC2-3339-BB84-FF51-1EA882C4CA2F}"/>
                  </a:ext>
                </a:extLst>
              </p:cNvPr>
              <p:cNvSpPr txBox="1">
                <a:spLocks noRot="1" noChangeAspect="1" noMove="1" noResize="1" noEditPoints="1" noAdjustHandles="1" noChangeArrowheads="1" noChangeShapeType="1" noTextEdit="1"/>
              </p:cNvSpPr>
              <p:nvPr/>
            </p:nvSpPr>
            <p:spPr>
              <a:xfrm>
                <a:off x="8622436" y="2901970"/>
                <a:ext cx="1106915" cy="469872"/>
              </a:xfrm>
              <a:prstGeom prst="rect">
                <a:avLst/>
              </a:prstGeom>
              <a:blipFill>
                <a:blip r:embed="rId11"/>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CC0894E-E09C-F93A-BDAA-389782A0D4CB}"/>
                  </a:ext>
                </a:extLst>
              </p:cNvPr>
              <p:cNvSpPr txBox="1"/>
              <p:nvPr/>
            </p:nvSpPr>
            <p:spPr>
              <a:xfrm>
                <a:off x="8830695" y="4312040"/>
                <a:ext cx="1109580"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2.5 V</a:t>
                </a:r>
              </a:p>
              <a:p>
                <a:r>
                  <a:rPr lang="en-US" sz="1200" b="1" dirty="0">
                    <a:latin typeface="+mj-lt"/>
                  </a:rPr>
                  <a:t>IL = 4dB </a:t>
                </a:r>
                <a:r>
                  <a:rPr lang="en-US" sz="1200" b="1" dirty="0" err="1">
                    <a:latin typeface="+mj-lt"/>
                  </a:rPr>
                  <a:t>typ</a:t>
                </a:r>
                <a:endParaRPr lang="en-US" sz="1200" b="1" dirty="0">
                  <a:latin typeface="+mj-lt"/>
                </a:endParaRPr>
              </a:p>
            </p:txBody>
          </p:sp>
        </mc:Choice>
        <mc:Fallback xmlns="">
          <p:sp>
            <p:nvSpPr>
              <p:cNvPr id="45" name="TextBox 44">
                <a:extLst>
                  <a:ext uri="{FF2B5EF4-FFF2-40B4-BE49-F238E27FC236}">
                    <a16:creationId xmlns:a16="http://schemas.microsoft.com/office/drawing/2014/main" id="{8CC0894E-E09C-F93A-BDAA-389782A0D4CB}"/>
                  </a:ext>
                </a:extLst>
              </p:cNvPr>
              <p:cNvSpPr txBox="1">
                <a:spLocks noRot="1" noChangeAspect="1" noMove="1" noResize="1" noEditPoints="1" noAdjustHandles="1" noChangeArrowheads="1" noChangeShapeType="1" noTextEdit="1"/>
              </p:cNvSpPr>
              <p:nvPr/>
            </p:nvSpPr>
            <p:spPr>
              <a:xfrm>
                <a:off x="8830695" y="4312040"/>
                <a:ext cx="1109580" cy="469872"/>
              </a:xfrm>
              <a:prstGeom prst="rect">
                <a:avLst/>
              </a:prstGeom>
              <a:blipFill>
                <a:blip r:embed="rId12"/>
                <a:stretch>
                  <a:fillRect l="-549"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7212319-AE9C-54B3-B47E-61EC0F00F7AE}"/>
                  </a:ext>
                </a:extLst>
              </p:cNvPr>
              <p:cNvSpPr txBox="1"/>
              <p:nvPr/>
            </p:nvSpPr>
            <p:spPr>
              <a:xfrm>
                <a:off x="8783436" y="3702139"/>
                <a:ext cx="1106915"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2.5 V</a:t>
                </a:r>
              </a:p>
              <a:p>
                <a:r>
                  <a:rPr lang="en-US" sz="1200" b="1" dirty="0">
                    <a:latin typeface="+mj-lt"/>
                  </a:rPr>
                  <a:t>IL = 4dB </a:t>
                </a:r>
                <a:r>
                  <a:rPr lang="en-US" sz="1200" b="1" dirty="0" err="1">
                    <a:latin typeface="+mj-lt"/>
                  </a:rPr>
                  <a:t>typ</a:t>
                </a:r>
                <a:endParaRPr lang="en-US" sz="1200" b="1" dirty="0">
                  <a:latin typeface="+mj-lt"/>
                </a:endParaRPr>
              </a:p>
            </p:txBody>
          </p:sp>
        </mc:Choice>
        <mc:Fallback xmlns="">
          <p:sp>
            <p:nvSpPr>
              <p:cNvPr id="46" name="TextBox 45">
                <a:extLst>
                  <a:ext uri="{FF2B5EF4-FFF2-40B4-BE49-F238E27FC236}">
                    <a16:creationId xmlns:a16="http://schemas.microsoft.com/office/drawing/2014/main" id="{47212319-AE9C-54B3-B47E-61EC0F00F7AE}"/>
                  </a:ext>
                </a:extLst>
              </p:cNvPr>
              <p:cNvSpPr txBox="1">
                <a:spLocks noRot="1" noChangeAspect="1" noMove="1" noResize="1" noEditPoints="1" noAdjustHandles="1" noChangeArrowheads="1" noChangeShapeType="1" noTextEdit="1"/>
              </p:cNvSpPr>
              <p:nvPr/>
            </p:nvSpPr>
            <p:spPr>
              <a:xfrm>
                <a:off x="8783436" y="3702139"/>
                <a:ext cx="1106915" cy="469872"/>
              </a:xfrm>
              <a:prstGeom prst="rect">
                <a:avLst/>
              </a:prstGeom>
              <a:blipFill>
                <a:blip r:embed="rId13"/>
                <a:stretch>
                  <a:fillRect l="-552"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0AB3649-1511-DC36-4BE2-81BEBBFC22BD}"/>
                  </a:ext>
                </a:extLst>
              </p:cNvPr>
              <p:cNvSpPr txBox="1"/>
              <p:nvPr/>
            </p:nvSpPr>
            <p:spPr>
              <a:xfrm>
                <a:off x="8662442" y="5085908"/>
                <a:ext cx="1096845"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6.5V</a:t>
                </a:r>
              </a:p>
              <a:p>
                <a:r>
                  <a:rPr lang="en-US" sz="1200" b="1" dirty="0">
                    <a:latin typeface="+mj-lt"/>
                  </a:rPr>
                  <a:t>IL = 3.5dB </a:t>
                </a:r>
                <a:r>
                  <a:rPr lang="en-US" sz="1200" b="1" dirty="0" err="1">
                    <a:latin typeface="+mj-lt"/>
                  </a:rPr>
                  <a:t>typ</a:t>
                </a:r>
                <a:endParaRPr lang="en-US" sz="1200" b="1" dirty="0">
                  <a:latin typeface="+mj-lt"/>
                </a:endParaRPr>
              </a:p>
            </p:txBody>
          </p:sp>
        </mc:Choice>
        <mc:Fallback xmlns="">
          <p:sp>
            <p:nvSpPr>
              <p:cNvPr id="47" name="TextBox 46">
                <a:extLst>
                  <a:ext uri="{FF2B5EF4-FFF2-40B4-BE49-F238E27FC236}">
                    <a16:creationId xmlns:a16="http://schemas.microsoft.com/office/drawing/2014/main" id="{50AB3649-1511-DC36-4BE2-81BEBBFC22BD}"/>
                  </a:ext>
                </a:extLst>
              </p:cNvPr>
              <p:cNvSpPr txBox="1">
                <a:spLocks noRot="1" noChangeAspect="1" noMove="1" noResize="1" noEditPoints="1" noAdjustHandles="1" noChangeArrowheads="1" noChangeShapeType="1" noTextEdit="1"/>
              </p:cNvSpPr>
              <p:nvPr/>
            </p:nvSpPr>
            <p:spPr>
              <a:xfrm>
                <a:off x="8662442" y="5085908"/>
                <a:ext cx="1096845" cy="469872"/>
              </a:xfrm>
              <a:prstGeom prst="rect">
                <a:avLst/>
              </a:prstGeom>
              <a:blipFill>
                <a:blip r:embed="rId14"/>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FC3805E-7A8B-861E-30B8-D62F5D716B79}"/>
                  </a:ext>
                </a:extLst>
              </p:cNvPr>
              <p:cNvSpPr txBox="1"/>
              <p:nvPr/>
            </p:nvSpPr>
            <p:spPr>
              <a:xfrm>
                <a:off x="8510505" y="5788768"/>
                <a:ext cx="1114992"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6.5 V</a:t>
                </a:r>
              </a:p>
              <a:p>
                <a:r>
                  <a:rPr lang="en-US" sz="1200" b="1" dirty="0">
                    <a:latin typeface="+mj-lt"/>
                  </a:rPr>
                  <a:t>IL = 3.5dB </a:t>
                </a:r>
                <a:r>
                  <a:rPr lang="en-US" sz="1200" b="1" dirty="0" err="1">
                    <a:latin typeface="+mj-lt"/>
                  </a:rPr>
                  <a:t>typ</a:t>
                </a:r>
                <a:endParaRPr lang="en-US" sz="1200" b="1" dirty="0">
                  <a:latin typeface="+mj-lt"/>
                </a:endParaRPr>
              </a:p>
            </p:txBody>
          </p:sp>
        </mc:Choice>
        <mc:Fallback xmlns="">
          <p:sp>
            <p:nvSpPr>
              <p:cNvPr id="48" name="TextBox 47">
                <a:extLst>
                  <a:ext uri="{FF2B5EF4-FFF2-40B4-BE49-F238E27FC236}">
                    <a16:creationId xmlns:a16="http://schemas.microsoft.com/office/drawing/2014/main" id="{BFC3805E-7A8B-861E-30B8-D62F5D716B79}"/>
                  </a:ext>
                </a:extLst>
              </p:cNvPr>
              <p:cNvSpPr txBox="1">
                <a:spLocks noRot="1" noChangeAspect="1" noMove="1" noResize="1" noEditPoints="1" noAdjustHandles="1" noChangeArrowheads="1" noChangeShapeType="1" noTextEdit="1"/>
              </p:cNvSpPr>
              <p:nvPr/>
            </p:nvSpPr>
            <p:spPr>
              <a:xfrm>
                <a:off x="8510505" y="5788768"/>
                <a:ext cx="1114992" cy="469872"/>
              </a:xfrm>
              <a:prstGeom prst="rect">
                <a:avLst/>
              </a:prstGeom>
              <a:blipFill>
                <a:blip r:embed="rId1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B94B367-DB79-4010-F4CA-40C5C3A72FE3}"/>
                  </a:ext>
                </a:extLst>
              </p:cNvPr>
              <p:cNvSpPr txBox="1"/>
              <p:nvPr/>
            </p:nvSpPr>
            <p:spPr>
              <a:xfrm>
                <a:off x="8487688" y="6442296"/>
                <a:ext cx="1110335"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6.5 V</a:t>
                </a:r>
              </a:p>
              <a:p>
                <a:r>
                  <a:rPr lang="en-US" sz="1200" b="1" dirty="0">
                    <a:latin typeface="+mj-lt"/>
                  </a:rPr>
                  <a:t>IL = 3.5dB </a:t>
                </a:r>
                <a:r>
                  <a:rPr lang="en-US" sz="1200" b="1" dirty="0" err="1">
                    <a:latin typeface="+mj-lt"/>
                  </a:rPr>
                  <a:t>typ</a:t>
                </a:r>
                <a:endParaRPr lang="en-US" sz="1200" b="1" dirty="0">
                  <a:latin typeface="+mj-lt"/>
                </a:endParaRPr>
              </a:p>
            </p:txBody>
          </p:sp>
        </mc:Choice>
        <mc:Fallback xmlns="">
          <p:sp>
            <p:nvSpPr>
              <p:cNvPr id="49" name="TextBox 48">
                <a:extLst>
                  <a:ext uri="{FF2B5EF4-FFF2-40B4-BE49-F238E27FC236}">
                    <a16:creationId xmlns:a16="http://schemas.microsoft.com/office/drawing/2014/main" id="{BB94B367-DB79-4010-F4CA-40C5C3A72FE3}"/>
                  </a:ext>
                </a:extLst>
              </p:cNvPr>
              <p:cNvSpPr txBox="1">
                <a:spLocks noRot="1" noChangeAspect="1" noMove="1" noResize="1" noEditPoints="1" noAdjustHandles="1" noChangeArrowheads="1" noChangeShapeType="1" noTextEdit="1"/>
              </p:cNvSpPr>
              <p:nvPr/>
            </p:nvSpPr>
            <p:spPr>
              <a:xfrm>
                <a:off x="8487688" y="6442296"/>
                <a:ext cx="1110335" cy="469872"/>
              </a:xfrm>
              <a:prstGeom prst="rect">
                <a:avLst/>
              </a:prstGeom>
              <a:blipFill>
                <a:blip r:embed="rId16"/>
                <a:stretch>
                  <a:fillRect b="-9091"/>
                </a:stretch>
              </a:blipFill>
            </p:spPr>
            <p:txBody>
              <a:bodyPr/>
              <a:lstStyle/>
              <a:p>
                <a:r>
                  <a:rPr lang="en-US">
                    <a:noFill/>
                  </a:rPr>
                  <a:t> </a:t>
                </a:r>
              </a:p>
            </p:txBody>
          </p:sp>
        </mc:Fallback>
      </mc:AlternateContent>
      <p:pic>
        <p:nvPicPr>
          <p:cNvPr id="50" name="Picture 49">
            <a:extLst>
              <a:ext uri="{FF2B5EF4-FFF2-40B4-BE49-F238E27FC236}">
                <a16:creationId xmlns:a16="http://schemas.microsoft.com/office/drawing/2014/main" id="{1F4DBEF4-0C7E-8EB0-024C-4CA305165DFB}"/>
              </a:ext>
            </a:extLst>
          </p:cNvPr>
          <p:cNvPicPr>
            <a:picLocks noChangeAspect="1"/>
          </p:cNvPicPr>
          <p:nvPr/>
        </p:nvPicPr>
        <p:blipFill>
          <a:blip r:embed="rId17"/>
          <a:stretch>
            <a:fillRect/>
          </a:stretch>
        </p:blipFill>
        <p:spPr>
          <a:xfrm>
            <a:off x="9776157" y="5717337"/>
            <a:ext cx="699311" cy="410722"/>
          </a:xfrm>
          <a:prstGeom prst="rect">
            <a:avLst/>
          </a:prstGeom>
        </p:spPr>
      </p:pic>
      <p:sp>
        <p:nvSpPr>
          <p:cNvPr id="90" name="TextBox 89">
            <a:extLst>
              <a:ext uri="{FF2B5EF4-FFF2-40B4-BE49-F238E27FC236}">
                <a16:creationId xmlns:a16="http://schemas.microsoft.com/office/drawing/2014/main" id="{4C89D77B-5DC9-347D-CB4B-27D7CC69C062}"/>
              </a:ext>
            </a:extLst>
          </p:cNvPr>
          <p:cNvSpPr txBox="1"/>
          <p:nvPr/>
        </p:nvSpPr>
        <p:spPr>
          <a:xfrm>
            <a:off x="10898783" y="5808410"/>
            <a:ext cx="1181334" cy="276999"/>
          </a:xfrm>
          <a:prstGeom prst="rect">
            <a:avLst/>
          </a:prstGeom>
          <a:noFill/>
        </p:spPr>
        <p:txBody>
          <a:bodyPr wrap="square">
            <a:spAutoFit/>
          </a:bodyPr>
          <a:lstStyle/>
          <a:p>
            <a:r>
              <a:rPr lang="en-US" sz="1200" b="1" dirty="0"/>
              <a:t>R = 0.45 A/W</a:t>
            </a:r>
            <a:endParaRPr lang="en-US" sz="1200" b="1" dirty="0">
              <a:latin typeface="Menlo"/>
            </a:endParaRPr>
          </a:p>
        </p:txBody>
      </p:sp>
      <p:pic>
        <p:nvPicPr>
          <p:cNvPr id="91" name="Picture 90">
            <a:extLst>
              <a:ext uri="{FF2B5EF4-FFF2-40B4-BE49-F238E27FC236}">
                <a16:creationId xmlns:a16="http://schemas.microsoft.com/office/drawing/2014/main" id="{34062600-22C7-83CB-E7C7-A6AB6F6EA2B5}"/>
              </a:ext>
            </a:extLst>
          </p:cNvPr>
          <p:cNvPicPr>
            <a:picLocks noChangeAspect="1"/>
          </p:cNvPicPr>
          <p:nvPr/>
        </p:nvPicPr>
        <p:blipFill>
          <a:blip r:embed="rId17"/>
          <a:stretch>
            <a:fillRect/>
          </a:stretch>
        </p:blipFill>
        <p:spPr>
          <a:xfrm>
            <a:off x="10170354" y="1638360"/>
            <a:ext cx="610228" cy="358402"/>
          </a:xfrm>
          <a:prstGeom prst="rect">
            <a:avLst/>
          </a:prstGeom>
        </p:spPr>
      </p:pic>
      <p:pic>
        <p:nvPicPr>
          <p:cNvPr id="92" name="Picture 91">
            <a:extLst>
              <a:ext uri="{FF2B5EF4-FFF2-40B4-BE49-F238E27FC236}">
                <a16:creationId xmlns:a16="http://schemas.microsoft.com/office/drawing/2014/main" id="{EA897CAD-373B-6A96-0BCC-07E80AAE71D0}"/>
              </a:ext>
            </a:extLst>
          </p:cNvPr>
          <p:cNvPicPr>
            <a:picLocks noChangeAspect="1"/>
          </p:cNvPicPr>
          <p:nvPr/>
        </p:nvPicPr>
        <p:blipFill>
          <a:blip r:embed="rId17"/>
          <a:stretch>
            <a:fillRect/>
          </a:stretch>
        </p:blipFill>
        <p:spPr>
          <a:xfrm>
            <a:off x="10391998" y="3718002"/>
            <a:ext cx="601060" cy="353017"/>
          </a:xfrm>
          <a:prstGeom prst="rect">
            <a:avLst/>
          </a:prstGeom>
        </p:spPr>
      </p:pic>
      <p:sp>
        <p:nvSpPr>
          <p:cNvPr id="93" name="TextBox 92">
            <a:extLst>
              <a:ext uri="{FF2B5EF4-FFF2-40B4-BE49-F238E27FC236}">
                <a16:creationId xmlns:a16="http://schemas.microsoft.com/office/drawing/2014/main" id="{A64C3633-E3BF-20E2-1AB6-7008AE707B23}"/>
              </a:ext>
            </a:extLst>
          </p:cNvPr>
          <p:cNvSpPr txBox="1"/>
          <p:nvPr/>
        </p:nvSpPr>
        <p:spPr>
          <a:xfrm>
            <a:off x="11044051" y="3749826"/>
            <a:ext cx="1106915" cy="276999"/>
          </a:xfrm>
          <a:prstGeom prst="rect">
            <a:avLst/>
          </a:prstGeom>
          <a:noFill/>
        </p:spPr>
        <p:txBody>
          <a:bodyPr wrap="square">
            <a:spAutoFit/>
          </a:bodyPr>
          <a:lstStyle/>
          <a:p>
            <a:r>
              <a:rPr lang="en-US" sz="1200" b="1" dirty="0"/>
              <a:t>R = 0.45 A/W</a:t>
            </a:r>
            <a:endParaRPr lang="en-US" sz="1200" b="1" dirty="0">
              <a:latin typeface="Menlo"/>
            </a:endParaRPr>
          </a:p>
        </p:txBody>
      </p:sp>
      <p:sp>
        <p:nvSpPr>
          <p:cNvPr id="94" name="TextBox 93">
            <a:extLst>
              <a:ext uri="{FF2B5EF4-FFF2-40B4-BE49-F238E27FC236}">
                <a16:creationId xmlns:a16="http://schemas.microsoft.com/office/drawing/2014/main" id="{456B2E2A-FEA1-5651-F984-692730BD186C}"/>
              </a:ext>
            </a:extLst>
          </p:cNvPr>
          <p:cNvSpPr txBox="1"/>
          <p:nvPr/>
        </p:nvSpPr>
        <p:spPr>
          <a:xfrm>
            <a:off x="10844677" y="4458573"/>
            <a:ext cx="1141707" cy="276999"/>
          </a:xfrm>
          <a:prstGeom prst="rect">
            <a:avLst/>
          </a:prstGeom>
          <a:noFill/>
        </p:spPr>
        <p:txBody>
          <a:bodyPr wrap="square">
            <a:spAutoFit/>
          </a:bodyPr>
          <a:lstStyle/>
          <a:p>
            <a:r>
              <a:rPr lang="en-US" sz="1200" b="1" dirty="0"/>
              <a:t>R = 0.85A/W</a:t>
            </a:r>
            <a:endParaRPr lang="en-US" sz="1200" b="1" dirty="0">
              <a:latin typeface="Menlo"/>
            </a:endParaRPr>
          </a:p>
        </p:txBody>
      </p:sp>
      <p:sp>
        <p:nvSpPr>
          <p:cNvPr id="95" name="TextBox 94">
            <a:extLst>
              <a:ext uri="{FF2B5EF4-FFF2-40B4-BE49-F238E27FC236}">
                <a16:creationId xmlns:a16="http://schemas.microsoft.com/office/drawing/2014/main" id="{C87FA17E-ACEF-2E5B-74AA-1D8A1B05B66E}"/>
              </a:ext>
            </a:extLst>
          </p:cNvPr>
          <p:cNvSpPr txBox="1"/>
          <p:nvPr/>
        </p:nvSpPr>
        <p:spPr>
          <a:xfrm>
            <a:off x="11170709" y="6449502"/>
            <a:ext cx="1055553" cy="276999"/>
          </a:xfrm>
          <a:prstGeom prst="rect">
            <a:avLst/>
          </a:prstGeom>
          <a:noFill/>
        </p:spPr>
        <p:txBody>
          <a:bodyPr wrap="square">
            <a:spAutoFit/>
          </a:bodyPr>
          <a:lstStyle/>
          <a:p>
            <a:r>
              <a:rPr lang="en-US" sz="1200" b="1" dirty="0"/>
              <a:t>R = 0.8 5A/W</a:t>
            </a:r>
            <a:endParaRPr lang="en-US" sz="1200" b="1" dirty="0">
              <a:latin typeface="Menlo"/>
            </a:endParaRPr>
          </a:p>
        </p:txBody>
      </p:sp>
      <p:sp>
        <p:nvSpPr>
          <p:cNvPr id="2" name="Rectangle 1">
            <a:extLst>
              <a:ext uri="{FF2B5EF4-FFF2-40B4-BE49-F238E27FC236}">
                <a16:creationId xmlns:a16="http://schemas.microsoft.com/office/drawing/2014/main" id="{9C6E20C0-BB4B-1B7C-74A6-3A85E9CAE575}"/>
              </a:ext>
            </a:extLst>
          </p:cNvPr>
          <p:cNvSpPr/>
          <p:nvPr/>
        </p:nvSpPr>
        <p:spPr>
          <a:xfrm>
            <a:off x="7235435" y="67251"/>
            <a:ext cx="4786199" cy="607233"/>
          </a:xfrm>
          <a:prstGeom prst="rect">
            <a:avLst/>
          </a:prstGeom>
          <a:solidFill>
            <a:srgbClr val="B2B2B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E77E7BE-A251-637E-F763-5FFE27A8E7A0}"/>
              </a:ext>
            </a:extLst>
          </p:cNvPr>
          <p:cNvSpPr txBox="1"/>
          <p:nvPr/>
        </p:nvSpPr>
        <p:spPr>
          <a:xfrm>
            <a:off x="7346011" y="4758"/>
            <a:ext cx="4572983" cy="323165"/>
          </a:xfrm>
          <a:prstGeom prst="rect">
            <a:avLst/>
          </a:prstGeom>
          <a:noFill/>
        </p:spPr>
        <p:txBody>
          <a:bodyPr wrap="square" rtlCol="0">
            <a:spAutoFit/>
          </a:bodyPr>
          <a:lstStyle/>
          <a:p>
            <a:r>
              <a:rPr lang="en-US" sz="1500" b="1" dirty="0"/>
              <a:t>1 – AFR AM-20                     WESTMAG GD45220R(</a:t>
            </a:r>
            <a:r>
              <a:rPr lang="en-US" sz="1500" b="1" dirty="0">
                <a:solidFill>
                  <a:srgbClr val="FF0000"/>
                </a:solidFill>
              </a:rPr>
              <a:t>SRT) </a:t>
            </a:r>
            <a:endParaRPr lang="en-US" sz="1500" b="1" dirty="0">
              <a:solidFill>
                <a:srgbClr val="FF0000"/>
              </a:solidFill>
              <a:latin typeface="Menlo"/>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9C422D3-D7FD-699B-2663-8599F37ED398}"/>
                  </a:ext>
                </a:extLst>
              </p:cNvPr>
              <p:cNvSpPr txBox="1"/>
              <p:nvPr/>
            </p:nvSpPr>
            <p:spPr>
              <a:xfrm>
                <a:off x="8446116" y="240008"/>
                <a:ext cx="1095941"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5 V</a:t>
                </a:r>
              </a:p>
              <a:p>
                <a:r>
                  <a:rPr lang="en-US" sz="1200" b="1" dirty="0">
                    <a:latin typeface="+mj-lt"/>
                  </a:rPr>
                  <a:t>IL = 3.3dB </a:t>
                </a:r>
              </a:p>
            </p:txBody>
          </p:sp>
        </mc:Choice>
        <mc:Fallback xmlns="">
          <p:sp>
            <p:nvSpPr>
              <p:cNvPr id="4" name="TextBox 3">
                <a:extLst>
                  <a:ext uri="{FF2B5EF4-FFF2-40B4-BE49-F238E27FC236}">
                    <a16:creationId xmlns:a16="http://schemas.microsoft.com/office/drawing/2014/main" id="{F9C422D3-D7FD-699B-2663-8599F37ED398}"/>
                  </a:ext>
                </a:extLst>
              </p:cNvPr>
              <p:cNvSpPr txBox="1">
                <a:spLocks noRot="1" noChangeAspect="1" noMove="1" noResize="1" noEditPoints="1" noAdjustHandles="1" noChangeArrowheads="1" noChangeShapeType="1" noTextEdit="1"/>
              </p:cNvSpPr>
              <p:nvPr/>
            </p:nvSpPr>
            <p:spPr>
              <a:xfrm>
                <a:off x="8446116" y="240008"/>
                <a:ext cx="1095941" cy="469872"/>
              </a:xfrm>
              <a:prstGeom prst="rect">
                <a:avLst/>
              </a:prstGeom>
              <a:blipFill>
                <a:blip r:embed="rId20"/>
                <a:stretch>
                  <a:fillRect l="-559" b="-909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9DC696F-B6E2-4BA6-61F7-51DBB57EF56D}"/>
              </a:ext>
            </a:extLst>
          </p:cNvPr>
          <p:cNvSpPr txBox="1"/>
          <p:nvPr/>
        </p:nvSpPr>
        <p:spPr>
          <a:xfrm>
            <a:off x="10888252" y="220979"/>
            <a:ext cx="1095940" cy="276999"/>
          </a:xfrm>
          <a:prstGeom prst="rect">
            <a:avLst/>
          </a:prstGeom>
          <a:noFill/>
        </p:spPr>
        <p:txBody>
          <a:bodyPr wrap="square" rtlCol="0">
            <a:spAutoFit/>
          </a:bodyPr>
          <a:lstStyle/>
          <a:p>
            <a:r>
              <a:rPr lang="en-US" sz="1200" b="1" dirty="0"/>
              <a:t>R = 0.8 A/W</a:t>
            </a:r>
            <a:endParaRPr lang="en-US" sz="1200" b="1" dirty="0">
              <a:latin typeface="Menlo"/>
            </a:endParaRPr>
          </a:p>
        </p:txBody>
      </p:sp>
      <p:pic>
        <p:nvPicPr>
          <p:cNvPr id="7" name="Picture 6">
            <a:extLst>
              <a:ext uri="{FF2B5EF4-FFF2-40B4-BE49-F238E27FC236}">
                <a16:creationId xmlns:a16="http://schemas.microsoft.com/office/drawing/2014/main" id="{C4ED93E8-9EDF-F5EA-C656-A7C59C71362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23318" y="84628"/>
            <a:ext cx="963075" cy="503700"/>
          </a:xfrm>
          <a:prstGeom prst="rect">
            <a:avLst/>
          </a:prstGeom>
        </p:spPr>
      </p:pic>
      <p:pic>
        <p:nvPicPr>
          <p:cNvPr id="9" name="Picture 8">
            <a:extLst>
              <a:ext uri="{FF2B5EF4-FFF2-40B4-BE49-F238E27FC236}">
                <a16:creationId xmlns:a16="http://schemas.microsoft.com/office/drawing/2014/main" id="{307B2073-0324-C9F5-DAE0-A1EF65B7A177}"/>
              </a:ext>
            </a:extLst>
          </p:cNvPr>
          <p:cNvPicPr>
            <a:picLocks noChangeAspect="1"/>
          </p:cNvPicPr>
          <p:nvPr/>
        </p:nvPicPr>
        <p:blipFill>
          <a:blip r:embed="rId9"/>
          <a:stretch>
            <a:fillRect/>
          </a:stretch>
        </p:blipFill>
        <p:spPr>
          <a:xfrm>
            <a:off x="10162718" y="290565"/>
            <a:ext cx="522174" cy="364446"/>
          </a:xfrm>
          <a:prstGeom prst="rect">
            <a:avLst/>
          </a:prstGeom>
        </p:spPr>
      </p:pic>
      <p:pic>
        <p:nvPicPr>
          <p:cNvPr id="21" name="Picture 20">
            <a:extLst>
              <a:ext uri="{FF2B5EF4-FFF2-40B4-BE49-F238E27FC236}">
                <a16:creationId xmlns:a16="http://schemas.microsoft.com/office/drawing/2014/main" id="{BA855AEF-B926-74F9-3691-43AB6A158564}"/>
              </a:ext>
            </a:extLst>
          </p:cNvPr>
          <p:cNvPicPr>
            <a:picLocks noChangeAspect="1"/>
          </p:cNvPicPr>
          <p:nvPr/>
        </p:nvPicPr>
        <p:blipFill>
          <a:blip r:embed="rId21"/>
          <a:srcRect l="23279" t="1027" r="19504" b="46154"/>
          <a:stretch>
            <a:fillRect/>
          </a:stretch>
        </p:blipFill>
        <p:spPr>
          <a:xfrm>
            <a:off x="170820" y="211168"/>
            <a:ext cx="6975962" cy="3280898"/>
          </a:xfrm>
          <a:prstGeom prst="rect">
            <a:avLst/>
          </a:prstGeom>
        </p:spPr>
      </p:pic>
      <p:pic>
        <p:nvPicPr>
          <p:cNvPr id="24" name="Picture 23">
            <a:extLst>
              <a:ext uri="{FF2B5EF4-FFF2-40B4-BE49-F238E27FC236}">
                <a16:creationId xmlns:a16="http://schemas.microsoft.com/office/drawing/2014/main" id="{8CC1E975-3228-7177-790C-1A2D4906E8D5}"/>
              </a:ext>
            </a:extLst>
          </p:cNvPr>
          <p:cNvPicPr>
            <a:picLocks noChangeAspect="1"/>
          </p:cNvPicPr>
          <p:nvPr/>
        </p:nvPicPr>
        <p:blipFill>
          <a:blip r:embed="rId22"/>
          <a:srcRect l="22189" t="48070" r="19149"/>
          <a:stretch>
            <a:fillRect/>
          </a:stretch>
        </p:blipFill>
        <p:spPr>
          <a:xfrm>
            <a:off x="4394" y="3544057"/>
            <a:ext cx="7152110" cy="3225611"/>
          </a:xfrm>
          <a:prstGeom prst="rect">
            <a:avLst/>
          </a:prstGeom>
        </p:spPr>
      </p:pic>
    </p:spTree>
    <p:extLst>
      <p:ext uri="{BB962C8B-B14F-4D97-AF65-F5344CB8AC3E}">
        <p14:creationId xmlns:p14="http://schemas.microsoft.com/office/powerpoint/2010/main" val="3934189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F80CB-02D4-7B39-6476-DFD603ACD812}"/>
            </a:ext>
          </a:extLst>
        </p:cNvPr>
        <p:cNvGrpSpPr/>
        <p:nvPr/>
      </p:nvGrpSpPr>
      <p:grpSpPr>
        <a:xfrm>
          <a:off x="0" y="0"/>
          <a:ext cx="0" cy="0"/>
          <a:chOff x="0" y="0"/>
          <a:chExt cx="0" cy="0"/>
        </a:xfrm>
      </p:grpSpPr>
      <p:sp>
        <p:nvSpPr>
          <p:cNvPr id="65" name="Rectangle 64">
            <a:extLst>
              <a:ext uri="{FF2B5EF4-FFF2-40B4-BE49-F238E27FC236}">
                <a16:creationId xmlns:a16="http://schemas.microsoft.com/office/drawing/2014/main" id="{CDF23990-A150-A866-A1F4-B95A1E7009F3}"/>
              </a:ext>
            </a:extLst>
          </p:cNvPr>
          <p:cNvSpPr/>
          <p:nvPr/>
        </p:nvSpPr>
        <p:spPr>
          <a:xfrm>
            <a:off x="7281161" y="3820976"/>
            <a:ext cx="4798958" cy="657119"/>
          </a:xfrm>
          <a:prstGeom prst="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Rectangle 74">
            <a:extLst>
              <a:ext uri="{FF2B5EF4-FFF2-40B4-BE49-F238E27FC236}">
                <a16:creationId xmlns:a16="http://schemas.microsoft.com/office/drawing/2014/main" id="{72C7F0F2-42E9-B624-0E4B-E80478CDF020}"/>
              </a:ext>
            </a:extLst>
          </p:cNvPr>
          <p:cNvSpPr/>
          <p:nvPr/>
        </p:nvSpPr>
        <p:spPr>
          <a:xfrm>
            <a:off x="7304625" y="5340715"/>
            <a:ext cx="4798958" cy="657119"/>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DDDDD"/>
              </a:solidFill>
            </a:endParaRPr>
          </a:p>
        </p:txBody>
      </p:sp>
      <p:sp>
        <p:nvSpPr>
          <p:cNvPr id="70" name="Rectangle 69">
            <a:extLst>
              <a:ext uri="{FF2B5EF4-FFF2-40B4-BE49-F238E27FC236}">
                <a16:creationId xmlns:a16="http://schemas.microsoft.com/office/drawing/2014/main" id="{E4A4F3CE-A7B5-AEEF-9CAD-C3828B8AC0E0}"/>
              </a:ext>
            </a:extLst>
          </p:cNvPr>
          <p:cNvSpPr/>
          <p:nvPr/>
        </p:nvSpPr>
        <p:spPr>
          <a:xfrm>
            <a:off x="7289800" y="4587712"/>
            <a:ext cx="4798958" cy="657119"/>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ectangle 59">
            <a:extLst>
              <a:ext uri="{FF2B5EF4-FFF2-40B4-BE49-F238E27FC236}">
                <a16:creationId xmlns:a16="http://schemas.microsoft.com/office/drawing/2014/main" id="{FC83B757-FFBA-5F0F-1279-4CBE29C69AF3}"/>
              </a:ext>
            </a:extLst>
          </p:cNvPr>
          <p:cNvSpPr/>
          <p:nvPr/>
        </p:nvSpPr>
        <p:spPr>
          <a:xfrm>
            <a:off x="7281160" y="3067973"/>
            <a:ext cx="4803390" cy="657119"/>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DDDDD"/>
              </a:solidFill>
            </a:endParaRPr>
          </a:p>
        </p:txBody>
      </p:sp>
      <p:sp>
        <p:nvSpPr>
          <p:cNvPr id="55" name="Rectangle 54">
            <a:extLst>
              <a:ext uri="{FF2B5EF4-FFF2-40B4-BE49-F238E27FC236}">
                <a16:creationId xmlns:a16="http://schemas.microsoft.com/office/drawing/2014/main" id="{FDA93545-DFED-F173-5761-CA97AC64A70F}"/>
              </a:ext>
            </a:extLst>
          </p:cNvPr>
          <p:cNvSpPr/>
          <p:nvPr/>
        </p:nvSpPr>
        <p:spPr>
          <a:xfrm>
            <a:off x="7285368" y="2318841"/>
            <a:ext cx="4784134" cy="657119"/>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DDDDD"/>
              </a:solidFill>
            </a:endParaRPr>
          </a:p>
        </p:txBody>
      </p:sp>
      <p:sp>
        <p:nvSpPr>
          <p:cNvPr id="22" name="Rectangle 21">
            <a:extLst>
              <a:ext uri="{FF2B5EF4-FFF2-40B4-BE49-F238E27FC236}">
                <a16:creationId xmlns:a16="http://schemas.microsoft.com/office/drawing/2014/main" id="{B37908E6-B366-0C42-615E-684CE086F655}"/>
              </a:ext>
            </a:extLst>
          </p:cNvPr>
          <p:cNvSpPr/>
          <p:nvPr/>
        </p:nvSpPr>
        <p:spPr>
          <a:xfrm>
            <a:off x="7304625" y="6073910"/>
            <a:ext cx="4798957" cy="657119"/>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DDDDD"/>
              </a:solidFill>
            </a:endParaRPr>
          </a:p>
        </p:txBody>
      </p:sp>
      <p:sp>
        <p:nvSpPr>
          <p:cNvPr id="88" name="Rectangle 87">
            <a:extLst>
              <a:ext uri="{FF2B5EF4-FFF2-40B4-BE49-F238E27FC236}">
                <a16:creationId xmlns:a16="http://schemas.microsoft.com/office/drawing/2014/main" id="{52349FFB-CCBD-5B93-8440-464E2C8BE0CC}"/>
              </a:ext>
            </a:extLst>
          </p:cNvPr>
          <p:cNvSpPr/>
          <p:nvPr/>
        </p:nvSpPr>
        <p:spPr>
          <a:xfrm>
            <a:off x="7289799" y="1555608"/>
            <a:ext cx="4794751" cy="657119"/>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DDDDD"/>
              </a:solidFill>
            </a:endParaRPr>
          </a:p>
        </p:txBody>
      </p:sp>
      <p:sp>
        <p:nvSpPr>
          <p:cNvPr id="82" name="Rectangle 81">
            <a:extLst>
              <a:ext uri="{FF2B5EF4-FFF2-40B4-BE49-F238E27FC236}">
                <a16:creationId xmlns:a16="http://schemas.microsoft.com/office/drawing/2014/main" id="{C3524799-2663-6419-7CB4-8BA40F263C8B}"/>
              </a:ext>
            </a:extLst>
          </p:cNvPr>
          <p:cNvSpPr/>
          <p:nvPr/>
        </p:nvSpPr>
        <p:spPr>
          <a:xfrm>
            <a:off x="7285366" y="822314"/>
            <a:ext cx="4794751" cy="657119"/>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DDDDD"/>
              </a:solidFill>
            </a:endParaRPr>
          </a:p>
        </p:txBody>
      </p:sp>
      <p:sp>
        <p:nvSpPr>
          <p:cNvPr id="53" name="TextBox 52">
            <a:extLst>
              <a:ext uri="{FF2B5EF4-FFF2-40B4-BE49-F238E27FC236}">
                <a16:creationId xmlns:a16="http://schemas.microsoft.com/office/drawing/2014/main" id="{CF836D59-8C77-FA04-8F15-99318DBA0A91}"/>
              </a:ext>
            </a:extLst>
          </p:cNvPr>
          <p:cNvSpPr txBox="1"/>
          <p:nvPr/>
        </p:nvSpPr>
        <p:spPr>
          <a:xfrm>
            <a:off x="7387280" y="2287164"/>
            <a:ext cx="5058719" cy="338554"/>
          </a:xfrm>
          <a:prstGeom prst="rect">
            <a:avLst/>
          </a:prstGeom>
          <a:noFill/>
        </p:spPr>
        <p:txBody>
          <a:bodyPr wrap="square" rtlCol="0">
            <a:spAutoFit/>
          </a:bodyPr>
          <a:lstStyle/>
          <a:p>
            <a:r>
              <a:rPr lang="en-US" sz="1600" b="1" dirty="0">
                <a:solidFill>
                  <a:srgbClr val="DDDDDD"/>
                </a:solidFill>
              </a:rPr>
              <a:t>4 -</a:t>
            </a:r>
            <a:r>
              <a:rPr lang="en-US" sz="1400" b="1" dirty="0" err="1">
                <a:solidFill>
                  <a:srgbClr val="DDDDDD"/>
                </a:solidFill>
              </a:rPr>
              <a:t>optilab</a:t>
            </a:r>
            <a:r>
              <a:rPr lang="en-US" sz="1400" b="1" dirty="0">
                <a:solidFill>
                  <a:srgbClr val="DDDDDD"/>
                </a:solidFill>
              </a:rPr>
              <a:t> IML-1550-40-PM-G             WESTMAG GD45220R </a:t>
            </a:r>
            <a:endParaRPr lang="en-US" sz="1600" b="1" dirty="0">
              <a:solidFill>
                <a:srgbClr val="DDDDDD"/>
              </a:solidFill>
              <a:latin typeface="Menlo"/>
            </a:endParaRPr>
          </a:p>
        </p:txBody>
      </p:sp>
      <p:sp>
        <p:nvSpPr>
          <p:cNvPr id="58" name="TextBox 57">
            <a:extLst>
              <a:ext uri="{FF2B5EF4-FFF2-40B4-BE49-F238E27FC236}">
                <a16:creationId xmlns:a16="http://schemas.microsoft.com/office/drawing/2014/main" id="{0FE1D631-E572-3C6D-7739-DCDEB69D673B}"/>
              </a:ext>
            </a:extLst>
          </p:cNvPr>
          <p:cNvSpPr txBox="1"/>
          <p:nvPr/>
        </p:nvSpPr>
        <p:spPr>
          <a:xfrm>
            <a:off x="7387280" y="3036298"/>
            <a:ext cx="4678013" cy="584775"/>
          </a:xfrm>
          <a:prstGeom prst="rect">
            <a:avLst/>
          </a:prstGeom>
          <a:solidFill>
            <a:schemeClr val="bg2"/>
          </a:solidFill>
        </p:spPr>
        <p:txBody>
          <a:bodyPr wrap="square" rtlCol="0">
            <a:spAutoFit/>
          </a:bodyPr>
          <a:lstStyle/>
          <a:p>
            <a:r>
              <a:rPr lang="en-US" sz="1600" b="1" dirty="0">
                <a:solidFill>
                  <a:srgbClr val="DDDDDD"/>
                </a:solidFill>
              </a:rPr>
              <a:t>5 - </a:t>
            </a:r>
            <a:r>
              <a:rPr lang="en-US" sz="1600" b="1" dirty="0" err="1">
                <a:solidFill>
                  <a:srgbClr val="DDDDDD"/>
                </a:solidFill>
              </a:rPr>
              <a:t>optilab</a:t>
            </a:r>
            <a:r>
              <a:rPr lang="en-US" sz="1600" b="1" dirty="0">
                <a:solidFill>
                  <a:srgbClr val="DDDDDD"/>
                </a:solidFill>
              </a:rPr>
              <a:t> IML-1550-40-PM-G          </a:t>
            </a:r>
            <a:r>
              <a:rPr lang="en-US" sz="1600" b="1" dirty="0">
                <a:solidFill>
                  <a:srgbClr val="DDDDDD"/>
                </a:solidFill>
                <a:latin typeface="Menlo"/>
              </a:rPr>
              <a:t>Thorlabs DX25H</a:t>
            </a:r>
            <a:endParaRPr lang="en-US" sz="1600" dirty="0">
              <a:solidFill>
                <a:srgbClr val="DDDDDD"/>
              </a:solidFill>
            </a:endParaRPr>
          </a:p>
          <a:p>
            <a:endParaRPr lang="en-US" sz="1600" b="1" dirty="0">
              <a:solidFill>
                <a:srgbClr val="DDDDDD"/>
              </a:solidFill>
              <a:latin typeface="Menlo"/>
            </a:endParaRPr>
          </a:p>
        </p:txBody>
      </p:sp>
      <p:pic>
        <p:nvPicPr>
          <p:cNvPr id="62" name="Picture 61">
            <a:extLst>
              <a:ext uri="{FF2B5EF4-FFF2-40B4-BE49-F238E27FC236}">
                <a16:creationId xmlns:a16="http://schemas.microsoft.com/office/drawing/2014/main" id="{3F6F5CE4-51BE-1C66-FDE4-E8510D937E74}"/>
              </a:ext>
            </a:extLst>
          </p:cNvPr>
          <p:cNvPicPr>
            <a:picLocks noChangeAspect="1"/>
          </p:cNvPicPr>
          <p:nvPr/>
        </p:nvPicPr>
        <p:blipFill>
          <a:blip r:embed="rId3"/>
          <a:srcRect l="6118" t="11209" r="2430" b="6689"/>
          <a:stretch>
            <a:fillRect/>
          </a:stretch>
        </p:blipFill>
        <p:spPr>
          <a:xfrm>
            <a:off x="10026224" y="4090618"/>
            <a:ext cx="881659" cy="319272"/>
          </a:xfrm>
          <a:prstGeom prst="rect">
            <a:avLst/>
          </a:prstGeom>
        </p:spPr>
      </p:pic>
      <p:sp>
        <p:nvSpPr>
          <p:cNvPr id="63" name="TextBox 62">
            <a:extLst>
              <a:ext uri="{FF2B5EF4-FFF2-40B4-BE49-F238E27FC236}">
                <a16:creationId xmlns:a16="http://schemas.microsoft.com/office/drawing/2014/main" id="{AF4B8B28-20F0-12A8-F256-3E00F5E83B46}"/>
              </a:ext>
            </a:extLst>
          </p:cNvPr>
          <p:cNvSpPr txBox="1"/>
          <p:nvPr/>
        </p:nvSpPr>
        <p:spPr>
          <a:xfrm>
            <a:off x="7433648" y="3789299"/>
            <a:ext cx="4646470" cy="338554"/>
          </a:xfrm>
          <a:prstGeom prst="rect">
            <a:avLst/>
          </a:prstGeom>
          <a:noFill/>
        </p:spPr>
        <p:txBody>
          <a:bodyPr wrap="square" rtlCol="0">
            <a:spAutoFit/>
          </a:bodyPr>
          <a:lstStyle/>
          <a:p>
            <a:r>
              <a:rPr lang="en-US" sz="1600" b="1" dirty="0"/>
              <a:t>7 - </a:t>
            </a:r>
            <a:r>
              <a:rPr lang="en-US" sz="1600" b="1" dirty="0" err="1"/>
              <a:t>Optilab</a:t>
            </a:r>
            <a:r>
              <a:rPr lang="en-US" sz="1600" b="1" dirty="0"/>
              <a:t> IML-1550-40-PM-G           </a:t>
            </a:r>
            <a:r>
              <a:rPr lang="en-US" sz="1600" b="1" dirty="0" err="1"/>
              <a:t>Optilab</a:t>
            </a:r>
            <a:r>
              <a:rPr lang="en-US" sz="1600" b="1" dirty="0"/>
              <a:t> PD30</a:t>
            </a:r>
            <a:endParaRPr lang="en-US" sz="1600" b="1" dirty="0">
              <a:latin typeface="Menlo"/>
            </a:endParaRPr>
          </a:p>
        </p:txBody>
      </p:sp>
      <p:pic>
        <p:nvPicPr>
          <p:cNvPr id="66" name="Picture 65">
            <a:extLst>
              <a:ext uri="{FF2B5EF4-FFF2-40B4-BE49-F238E27FC236}">
                <a16:creationId xmlns:a16="http://schemas.microsoft.com/office/drawing/2014/main" id="{6D548A02-9D6A-EB58-E887-4F3BC9FC2BB9}"/>
              </a:ext>
            </a:extLst>
          </p:cNvPr>
          <p:cNvPicPr>
            <a:picLocks noChangeAspect="1"/>
          </p:cNvPicPr>
          <p:nvPr/>
        </p:nvPicPr>
        <p:blipFill>
          <a:blip r:embed="rId4"/>
          <a:stretch>
            <a:fillRect/>
          </a:stretch>
        </p:blipFill>
        <p:spPr>
          <a:xfrm>
            <a:off x="7397899" y="4827055"/>
            <a:ext cx="1065455" cy="385378"/>
          </a:xfrm>
          <a:prstGeom prst="rect">
            <a:avLst/>
          </a:prstGeom>
          <a:solidFill>
            <a:schemeClr val="bg2"/>
          </a:solidFill>
        </p:spPr>
      </p:pic>
      <p:sp>
        <p:nvSpPr>
          <p:cNvPr id="68" name="TextBox 67">
            <a:extLst>
              <a:ext uri="{FF2B5EF4-FFF2-40B4-BE49-F238E27FC236}">
                <a16:creationId xmlns:a16="http://schemas.microsoft.com/office/drawing/2014/main" id="{295EFD42-AD06-5B08-79D0-8D67C005EFEE}"/>
              </a:ext>
            </a:extLst>
          </p:cNvPr>
          <p:cNvSpPr txBox="1"/>
          <p:nvPr/>
        </p:nvSpPr>
        <p:spPr>
          <a:xfrm>
            <a:off x="7433648" y="4556035"/>
            <a:ext cx="4631645" cy="338554"/>
          </a:xfrm>
          <a:prstGeom prst="rect">
            <a:avLst/>
          </a:prstGeom>
          <a:noFill/>
        </p:spPr>
        <p:txBody>
          <a:bodyPr wrap="square" rtlCol="0">
            <a:spAutoFit/>
          </a:bodyPr>
          <a:lstStyle/>
          <a:p>
            <a:r>
              <a:rPr lang="en-US" sz="1600" b="1" dirty="0">
                <a:solidFill>
                  <a:srgbClr val="DDDDDD"/>
                </a:solidFill>
              </a:rPr>
              <a:t>7 - </a:t>
            </a:r>
            <a:r>
              <a:rPr lang="en-US" sz="1600" b="1" dirty="0" err="1">
                <a:solidFill>
                  <a:srgbClr val="DDDDDD"/>
                </a:solidFill>
              </a:rPr>
              <a:t>Exail</a:t>
            </a:r>
            <a:r>
              <a:rPr lang="en-US" sz="1600" b="1" dirty="0">
                <a:solidFill>
                  <a:srgbClr val="DDDDDD"/>
                </a:solidFill>
              </a:rPr>
              <a:t> MXAN-LN 1550         WESTMAG GD45220R </a:t>
            </a:r>
            <a:endParaRPr lang="en-US" sz="1600" b="1" dirty="0">
              <a:solidFill>
                <a:srgbClr val="DDDDDD"/>
              </a:solidFill>
              <a:latin typeface="Menlo"/>
            </a:endParaRPr>
          </a:p>
        </p:txBody>
      </p:sp>
      <p:pic>
        <p:nvPicPr>
          <p:cNvPr id="71" name="Picture 70">
            <a:extLst>
              <a:ext uri="{FF2B5EF4-FFF2-40B4-BE49-F238E27FC236}">
                <a16:creationId xmlns:a16="http://schemas.microsoft.com/office/drawing/2014/main" id="{857728BF-E816-DCDE-AD07-D0FDFCBBA6AE}"/>
              </a:ext>
            </a:extLst>
          </p:cNvPr>
          <p:cNvPicPr>
            <a:picLocks noChangeAspect="1"/>
          </p:cNvPicPr>
          <p:nvPr/>
        </p:nvPicPr>
        <p:blipFill>
          <a:blip r:embed="rId4"/>
          <a:stretch>
            <a:fillRect/>
          </a:stretch>
        </p:blipFill>
        <p:spPr>
          <a:xfrm>
            <a:off x="7412724" y="5580058"/>
            <a:ext cx="1065455" cy="385378"/>
          </a:xfrm>
          <a:prstGeom prst="rect">
            <a:avLst/>
          </a:prstGeom>
          <a:solidFill>
            <a:schemeClr val="bg2"/>
          </a:solidFill>
        </p:spPr>
      </p:pic>
      <p:sp>
        <p:nvSpPr>
          <p:cNvPr id="73" name="TextBox 72">
            <a:extLst>
              <a:ext uri="{FF2B5EF4-FFF2-40B4-BE49-F238E27FC236}">
                <a16:creationId xmlns:a16="http://schemas.microsoft.com/office/drawing/2014/main" id="{105080BD-8936-88E8-56D7-F3D84DAE1323}"/>
              </a:ext>
            </a:extLst>
          </p:cNvPr>
          <p:cNvSpPr txBox="1"/>
          <p:nvPr/>
        </p:nvSpPr>
        <p:spPr>
          <a:xfrm>
            <a:off x="7476212" y="5309038"/>
            <a:ext cx="4525670" cy="584775"/>
          </a:xfrm>
          <a:prstGeom prst="rect">
            <a:avLst/>
          </a:prstGeom>
          <a:solidFill>
            <a:schemeClr val="bg2"/>
          </a:solidFill>
        </p:spPr>
        <p:txBody>
          <a:bodyPr wrap="square" rtlCol="0">
            <a:spAutoFit/>
          </a:bodyPr>
          <a:lstStyle/>
          <a:p>
            <a:r>
              <a:rPr lang="en-US" sz="1600" b="1" dirty="0">
                <a:solidFill>
                  <a:srgbClr val="DDDDDD"/>
                </a:solidFill>
              </a:rPr>
              <a:t>8 - </a:t>
            </a:r>
            <a:r>
              <a:rPr lang="en-US" sz="1600" b="1" dirty="0" err="1">
                <a:solidFill>
                  <a:srgbClr val="DDDDDD"/>
                </a:solidFill>
              </a:rPr>
              <a:t>Exail</a:t>
            </a:r>
            <a:r>
              <a:rPr lang="en-US" sz="1600" b="1" dirty="0">
                <a:solidFill>
                  <a:srgbClr val="DDDDDD"/>
                </a:solidFill>
              </a:rPr>
              <a:t> MXAN-LN 1550                     </a:t>
            </a:r>
            <a:r>
              <a:rPr lang="en-US" sz="1600" b="1" dirty="0">
                <a:solidFill>
                  <a:srgbClr val="DDDDDD"/>
                </a:solidFill>
                <a:latin typeface="Menlo"/>
              </a:rPr>
              <a:t>Thorlabs DX25H</a:t>
            </a:r>
            <a:endParaRPr lang="en-US" sz="1600" dirty="0">
              <a:solidFill>
                <a:srgbClr val="DDDDDD"/>
              </a:solidFill>
            </a:endParaRPr>
          </a:p>
          <a:p>
            <a:endParaRPr lang="en-US" sz="1600" b="1" dirty="0">
              <a:solidFill>
                <a:srgbClr val="DDDDDD"/>
              </a:solidFill>
              <a:latin typeface="Menlo"/>
            </a:endParaRPr>
          </a:p>
        </p:txBody>
      </p:sp>
      <p:sp>
        <p:nvSpPr>
          <p:cNvPr id="79" name="TextBox 78">
            <a:extLst>
              <a:ext uri="{FF2B5EF4-FFF2-40B4-BE49-F238E27FC236}">
                <a16:creationId xmlns:a16="http://schemas.microsoft.com/office/drawing/2014/main" id="{630DA21B-1F20-7C0B-74D4-CD4EDED74FF8}"/>
              </a:ext>
            </a:extLst>
          </p:cNvPr>
          <p:cNvSpPr txBox="1"/>
          <p:nvPr/>
        </p:nvSpPr>
        <p:spPr>
          <a:xfrm>
            <a:off x="7387281" y="754434"/>
            <a:ext cx="4304572" cy="584775"/>
          </a:xfrm>
          <a:prstGeom prst="rect">
            <a:avLst/>
          </a:prstGeom>
          <a:solidFill>
            <a:schemeClr val="bg2"/>
          </a:solidFill>
        </p:spPr>
        <p:txBody>
          <a:bodyPr wrap="square" rtlCol="0">
            <a:spAutoFit/>
          </a:bodyPr>
          <a:lstStyle/>
          <a:p>
            <a:r>
              <a:rPr lang="en-US" sz="1600" b="1" dirty="0">
                <a:solidFill>
                  <a:srgbClr val="DDDDDD"/>
                </a:solidFill>
              </a:rPr>
              <a:t>2 - AFR AM-20                                  </a:t>
            </a:r>
            <a:r>
              <a:rPr lang="en-US" sz="1600" b="1" dirty="0">
                <a:solidFill>
                  <a:srgbClr val="DDDDDD"/>
                </a:solidFill>
                <a:latin typeface="Menlo"/>
              </a:rPr>
              <a:t>Thorlabs DX25H</a:t>
            </a:r>
            <a:endParaRPr lang="en-US" sz="1600" dirty="0">
              <a:solidFill>
                <a:srgbClr val="DDDDDD"/>
              </a:solidFill>
            </a:endParaRPr>
          </a:p>
          <a:p>
            <a:endParaRPr lang="en-US" sz="1600" b="1" dirty="0">
              <a:solidFill>
                <a:srgbClr val="DDDDDD"/>
              </a:solidFill>
              <a:latin typeface="Menlo"/>
            </a:endParaRPr>
          </a:p>
        </p:txBody>
      </p:sp>
      <p:sp>
        <p:nvSpPr>
          <p:cNvPr id="81" name="TextBox 80">
            <a:extLst>
              <a:ext uri="{FF2B5EF4-FFF2-40B4-BE49-F238E27FC236}">
                <a16:creationId xmlns:a16="http://schemas.microsoft.com/office/drawing/2014/main" id="{DA8A2EFE-CA69-AA20-B9F4-C679A895E73D}"/>
              </a:ext>
            </a:extLst>
          </p:cNvPr>
          <p:cNvSpPr txBox="1"/>
          <p:nvPr/>
        </p:nvSpPr>
        <p:spPr>
          <a:xfrm>
            <a:off x="10894967" y="1049590"/>
            <a:ext cx="1106915" cy="276999"/>
          </a:xfrm>
          <a:prstGeom prst="rect">
            <a:avLst/>
          </a:prstGeom>
          <a:solidFill>
            <a:schemeClr val="bg2"/>
          </a:solidFill>
        </p:spPr>
        <p:txBody>
          <a:bodyPr wrap="square" rtlCol="0">
            <a:spAutoFit/>
          </a:bodyPr>
          <a:lstStyle/>
          <a:p>
            <a:r>
              <a:rPr lang="en-US" sz="1200" b="1" dirty="0">
                <a:solidFill>
                  <a:srgbClr val="DDDDDD"/>
                </a:solidFill>
              </a:rPr>
              <a:t>R = 0.45 A/W</a:t>
            </a:r>
            <a:endParaRPr lang="en-US" sz="1200" b="1" dirty="0">
              <a:solidFill>
                <a:srgbClr val="DDDDDD"/>
              </a:solidFill>
              <a:latin typeface="Menlo"/>
            </a:endParaRPr>
          </a:p>
        </p:txBody>
      </p:sp>
      <p:pic>
        <p:nvPicPr>
          <p:cNvPr id="84" name="Picture 83">
            <a:extLst>
              <a:ext uri="{FF2B5EF4-FFF2-40B4-BE49-F238E27FC236}">
                <a16:creationId xmlns:a16="http://schemas.microsoft.com/office/drawing/2014/main" id="{FB45756F-2785-9ECC-6958-F286365953B2}"/>
              </a:ext>
            </a:extLst>
          </p:cNvPr>
          <p:cNvPicPr>
            <a:picLocks noChangeAspect="1"/>
          </p:cNvPicPr>
          <p:nvPr/>
        </p:nvPicPr>
        <p:blipFill>
          <a:blip r:embed="rId3"/>
          <a:srcRect l="6118" t="11209" r="2430" b="6689"/>
          <a:stretch>
            <a:fillRect/>
          </a:stretch>
        </p:blipFill>
        <p:spPr>
          <a:xfrm>
            <a:off x="9966698" y="1825250"/>
            <a:ext cx="881659" cy="319272"/>
          </a:xfrm>
          <a:prstGeom prst="rect">
            <a:avLst/>
          </a:prstGeom>
          <a:solidFill>
            <a:schemeClr val="bg2"/>
          </a:solidFill>
        </p:spPr>
      </p:pic>
      <p:sp>
        <p:nvSpPr>
          <p:cNvPr id="85" name="TextBox 84">
            <a:extLst>
              <a:ext uri="{FF2B5EF4-FFF2-40B4-BE49-F238E27FC236}">
                <a16:creationId xmlns:a16="http://schemas.microsoft.com/office/drawing/2014/main" id="{961CA227-F156-7902-3A27-1DE3A478EEE8}"/>
              </a:ext>
            </a:extLst>
          </p:cNvPr>
          <p:cNvSpPr txBox="1"/>
          <p:nvPr/>
        </p:nvSpPr>
        <p:spPr>
          <a:xfrm>
            <a:off x="7368023" y="1495272"/>
            <a:ext cx="4304572" cy="338554"/>
          </a:xfrm>
          <a:prstGeom prst="rect">
            <a:avLst/>
          </a:prstGeom>
          <a:solidFill>
            <a:schemeClr val="bg2"/>
          </a:solidFill>
        </p:spPr>
        <p:txBody>
          <a:bodyPr wrap="square" rtlCol="0">
            <a:spAutoFit/>
          </a:bodyPr>
          <a:lstStyle/>
          <a:p>
            <a:r>
              <a:rPr lang="en-US" sz="1600" b="1" dirty="0">
                <a:solidFill>
                  <a:srgbClr val="DDDDDD"/>
                </a:solidFill>
              </a:rPr>
              <a:t>3 - AFR AM-20                                   </a:t>
            </a:r>
            <a:r>
              <a:rPr lang="en-US" sz="1600" b="1" dirty="0" err="1">
                <a:solidFill>
                  <a:srgbClr val="DDDDDD"/>
                </a:solidFill>
              </a:rPr>
              <a:t>Optilab</a:t>
            </a:r>
            <a:r>
              <a:rPr lang="en-US" sz="1600" b="1" dirty="0">
                <a:solidFill>
                  <a:srgbClr val="DDDDDD"/>
                </a:solidFill>
              </a:rPr>
              <a:t> PD30</a:t>
            </a:r>
            <a:endParaRPr lang="en-US" sz="1600" b="1" dirty="0">
              <a:solidFill>
                <a:srgbClr val="DDDDDD"/>
              </a:solidFill>
              <a:latin typeface="Menlo"/>
            </a:endParaRPr>
          </a:p>
        </p:txBody>
      </p:sp>
      <p:sp>
        <p:nvSpPr>
          <p:cNvPr id="87" name="TextBox 86">
            <a:extLst>
              <a:ext uri="{FF2B5EF4-FFF2-40B4-BE49-F238E27FC236}">
                <a16:creationId xmlns:a16="http://schemas.microsoft.com/office/drawing/2014/main" id="{921B4C3D-2A4D-EA2C-7311-BCCB7732E082}"/>
              </a:ext>
            </a:extLst>
          </p:cNvPr>
          <p:cNvSpPr txBox="1"/>
          <p:nvPr/>
        </p:nvSpPr>
        <p:spPr>
          <a:xfrm>
            <a:off x="10875709" y="1790428"/>
            <a:ext cx="1106915" cy="276999"/>
          </a:xfrm>
          <a:prstGeom prst="rect">
            <a:avLst/>
          </a:prstGeom>
          <a:solidFill>
            <a:schemeClr val="bg2"/>
          </a:solidFill>
        </p:spPr>
        <p:txBody>
          <a:bodyPr wrap="square" rtlCol="0">
            <a:spAutoFit/>
          </a:bodyPr>
          <a:lstStyle/>
          <a:p>
            <a:r>
              <a:rPr lang="en-US" sz="1200" b="1" dirty="0">
                <a:solidFill>
                  <a:srgbClr val="DDDDDD"/>
                </a:solidFill>
              </a:rPr>
              <a:t>R = 0.85 A/W</a:t>
            </a:r>
            <a:endParaRPr lang="en-US" sz="1200" b="1" dirty="0">
              <a:solidFill>
                <a:srgbClr val="DDDDDD"/>
              </a:solidFill>
              <a:latin typeface="Menlo"/>
            </a:endParaRPr>
          </a:p>
        </p:txBody>
      </p:sp>
      <p:pic>
        <p:nvPicPr>
          <p:cNvPr id="18" name="Picture 17">
            <a:extLst>
              <a:ext uri="{FF2B5EF4-FFF2-40B4-BE49-F238E27FC236}">
                <a16:creationId xmlns:a16="http://schemas.microsoft.com/office/drawing/2014/main" id="{0CE8A019-36EB-4D09-8458-3B76473A1785}"/>
              </a:ext>
            </a:extLst>
          </p:cNvPr>
          <p:cNvPicPr>
            <a:picLocks noChangeAspect="1"/>
          </p:cNvPicPr>
          <p:nvPr/>
        </p:nvPicPr>
        <p:blipFill>
          <a:blip r:embed="rId4"/>
          <a:stretch>
            <a:fillRect/>
          </a:stretch>
        </p:blipFill>
        <p:spPr>
          <a:xfrm>
            <a:off x="7387281" y="6313253"/>
            <a:ext cx="1065455" cy="385378"/>
          </a:xfrm>
          <a:prstGeom prst="rect">
            <a:avLst/>
          </a:prstGeom>
          <a:solidFill>
            <a:schemeClr val="bg2"/>
          </a:solidFill>
        </p:spPr>
      </p:pic>
      <p:pic>
        <p:nvPicPr>
          <p:cNvPr id="19" name="Picture 18">
            <a:extLst>
              <a:ext uri="{FF2B5EF4-FFF2-40B4-BE49-F238E27FC236}">
                <a16:creationId xmlns:a16="http://schemas.microsoft.com/office/drawing/2014/main" id="{E026316D-D30B-065C-5A12-9A2C25C4D216}"/>
              </a:ext>
            </a:extLst>
          </p:cNvPr>
          <p:cNvPicPr>
            <a:picLocks noChangeAspect="1"/>
          </p:cNvPicPr>
          <p:nvPr/>
        </p:nvPicPr>
        <p:blipFill>
          <a:blip r:embed="rId3"/>
          <a:srcRect l="6118" t="11209" r="2430" b="6689"/>
          <a:stretch>
            <a:fillRect/>
          </a:stretch>
        </p:blipFill>
        <p:spPr>
          <a:xfrm>
            <a:off x="10000781" y="6343552"/>
            <a:ext cx="881659" cy="319272"/>
          </a:xfrm>
          <a:prstGeom prst="rect">
            <a:avLst/>
          </a:prstGeom>
          <a:solidFill>
            <a:schemeClr val="bg2"/>
          </a:solidFill>
        </p:spPr>
      </p:pic>
      <p:sp>
        <p:nvSpPr>
          <p:cNvPr id="20" name="TextBox 19">
            <a:extLst>
              <a:ext uri="{FF2B5EF4-FFF2-40B4-BE49-F238E27FC236}">
                <a16:creationId xmlns:a16="http://schemas.microsoft.com/office/drawing/2014/main" id="{4DE3EBAF-6B4E-E4F2-2CC7-1BEE479C34D3}"/>
              </a:ext>
            </a:extLst>
          </p:cNvPr>
          <p:cNvSpPr txBox="1"/>
          <p:nvPr/>
        </p:nvSpPr>
        <p:spPr>
          <a:xfrm>
            <a:off x="7433648" y="6042233"/>
            <a:ext cx="4621027" cy="338554"/>
          </a:xfrm>
          <a:prstGeom prst="rect">
            <a:avLst/>
          </a:prstGeom>
          <a:solidFill>
            <a:schemeClr val="bg2"/>
          </a:solidFill>
        </p:spPr>
        <p:txBody>
          <a:bodyPr wrap="square" rtlCol="0">
            <a:spAutoFit/>
          </a:bodyPr>
          <a:lstStyle/>
          <a:p>
            <a:r>
              <a:rPr lang="en-US" sz="1600" b="1" dirty="0">
                <a:solidFill>
                  <a:srgbClr val="DDDDDD"/>
                </a:solidFill>
              </a:rPr>
              <a:t>9 - </a:t>
            </a:r>
            <a:r>
              <a:rPr lang="en-US" sz="1600" b="1" dirty="0" err="1">
                <a:solidFill>
                  <a:srgbClr val="DDDDDD"/>
                </a:solidFill>
              </a:rPr>
              <a:t>Exail</a:t>
            </a:r>
            <a:r>
              <a:rPr lang="en-US" sz="1600" b="1" dirty="0">
                <a:solidFill>
                  <a:srgbClr val="DDDDDD"/>
                </a:solidFill>
              </a:rPr>
              <a:t> MXAN-LN 1550                          </a:t>
            </a:r>
            <a:r>
              <a:rPr lang="en-US" sz="1600" b="1" dirty="0" err="1">
                <a:solidFill>
                  <a:srgbClr val="DDDDDD"/>
                </a:solidFill>
              </a:rPr>
              <a:t>Optilab</a:t>
            </a:r>
            <a:r>
              <a:rPr lang="en-US" sz="1600" b="1" dirty="0">
                <a:solidFill>
                  <a:srgbClr val="DDDDDD"/>
                </a:solidFill>
              </a:rPr>
              <a:t> PD30</a:t>
            </a:r>
            <a:endParaRPr lang="en-US" sz="1600" b="1" dirty="0">
              <a:solidFill>
                <a:srgbClr val="DDDDDD"/>
              </a:solidFill>
              <a:latin typeface="Menlo"/>
            </a:endParaRPr>
          </a:p>
        </p:txBody>
      </p:sp>
      <p:pic>
        <p:nvPicPr>
          <p:cNvPr id="27" name="Picture 26">
            <a:extLst>
              <a:ext uri="{FF2B5EF4-FFF2-40B4-BE49-F238E27FC236}">
                <a16:creationId xmlns:a16="http://schemas.microsoft.com/office/drawing/2014/main" id="{BF2133E4-41F7-968D-9213-7DC5542DA7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76212" y="978171"/>
            <a:ext cx="972719" cy="508744"/>
          </a:xfrm>
          <a:prstGeom prst="rect">
            <a:avLst/>
          </a:prstGeom>
          <a:solidFill>
            <a:schemeClr val="bg2"/>
          </a:solidFill>
        </p:spPr>
      </p:pic>
      <p:pic>
        <p:nvPicPr>
          <p:cNvPr id="28" name="Picture 27">
            <a:extLst>
              <a:ext uri="{FF2B5EF4-FFF2-40B4-BE49-F238E27FC236}">
                <a16:creationId xmlns:a16="http://schemas.microsoft.com/office/drawing/2014/main" id="{AC850247-AF93-8CB2-1250-C1870D0E1CC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33648" y="1635778"/>
            <a:ext cx="972719" cy="508744"/>
          </a:xfrm>
          <a:prstGeom prst="rect">
            <a:avLst/>
          </a:prstGeom>
          <a:solidFill>
            <a:schemeClr val="bg2"/>
          </a:solidFill>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BA62F5A-0EFB-B15E-2A0D-FDB253062C65}"/>
                  </a:ext>
                </a:extLst>
              </p:cNvPr>
              <p:cNvSpPr txBox="1"/>
              <p:nvPr/>
            </p:nvSpPr>
            <p:spPr>
              <a:xfrm>
                <a:off x="8476283" y="1017481"/>
                <a:ext cx="1106915" cy="469872"/>
              </a:xfrm>
              <a:prstGeom prst="rect">
                <a:avLst/>
              </a:prstGeom>
              <a:solidFill>
                <a:schemeClr val="bg2"/>
              </a:solidFill>
            </p:spPr>
            <p:txBody>
              <a:bodyPr wrap="square" rtlCol="0">
                <a:spAutoFit/>
              </a:bodyPr>
              <a:lstStyle/>
              <a:p>
                <a14:m>
                  <m:oMath xmlns:m="http://schemas.openxmlformats.org/officeDocument/2006/math">
                    <m:sSub>
                      <m:sSubPr>
                        <m:ctrlPr>
                          <a:rPr lang="en-US" sz="1200" b="1" i="1" smtClean="0">
                            <a:solidFill>
                              <a:srgbClr val="DDDDDD"/>
                            </a:solidFill>
                            <a:latin typeface="Cambria Math" panose="02040503050406030204" pitchFamily="18" charset="0"/>
                          </a:rPr>
                        </m:ctrlPr>
                      </m:sSubPr>
                      <m:e>
                        <m:r>
                          <a:rPr lang="en-US" sz="1200" b="1" i="1">
                            <a:solidFill>
                              <a:srgbClr val="DDDDDD"/>
                            </a:solidFill>
                            <a:latin typeface="Cambria Math" panose="02040503050406030204" pitchFamily="18" charset="0"/>
                          </a:rPr>
                          <m:t>𝑽</m:t>
                        </m:r>
                      </m:e>
                      <m:sub>
                        <m:r>
                          <a:rPr lang="en-US" sz="1200" b="1" i="1">
                            <a:solidFill>
                              <a:srgbClr val="DDDDDD"/>
                            </a:solidFill>
                            <a:latin typeface="Cambria Math" panose="02040503050406030204" pitchFamily="18" charset="0"/>
                          </a:rPr>
                          <m:t>𝝅</m:t>
                        </m:r>
                        <m:r>
                          <a:rPr lang="en-US" sz="1200" b="1" i="1">
                            <a:solidFill>
                              <a:srgbClr val="DDDDDD"/>
                            </a:solidFill>
                            <a:latin typeface="Cambria Math" panose="02040503050406030204" pitchFamily="18" charset="0"/>
                          </a:rPr>
                          <m:t>,</m:t>
                        </m:r>
                        <m:r>
                          <a:rPr lang="en-US" sz="1200" b="1" i="1">
                            <a:solidFill>
                              <a:srgbClr val="DDDDDD"/>
                            </a:solidFill>
                            <a:latin typeface="Cambria Math" panose="02040503050406030204" pitchFamily="18" charset="0"/>
                          </a:rPr>
                          <m:t>𝑫𝑪</m:t>
                        </m:r>
                      </m:sub>
                    </m:sSub>
                  </m:oMath>
                </a14:m>
                <a:r>
                  <a:rPr lang="en-US" sz="1200" b="1" dirty="0">
                    <a:solidFill>
                      <a:srgbClr val="DDDDDD"/>
                    </a:solidFill>
                    <a:latin typeface="+mj-lt"/>
                  </a:rPr>
                  <a:t> = 5 V</a:t>
                </a:r>
              </a:p>
              <a:p>
                <a:r>
                  <a:rPr lang="en-US" sz="1200" b="1" dirty="0">
                    <a:solidFill>
                      <a:srgbClr val="DDDDDD"/>
                    </a:solidFill>
                    <a:latin typeface="+mj-lt"/>
                  </a:rPr>
                  <a:t>IL = 3.3dB </a:t>
                </a:r>
              </a:p>
            </p:txBody>
          </p:sp>
        </mc:Choice>
        <mc:Fallback xmlns="">
          <p:sp>
            <p:nvSpPr>
              <p:cNvPr id="29" name="TextBox 28">
                <a:extLst>
                  <a:ext uri="{FF2B5EF4-FFF2-40B4-BE49-F238E27FC236}">
                    <a16:creationId xmlns:a16="http://schemas.microsoft.com/office/drawing/2014/main" id="{6BA62F5A-0EFB-B15E-2A0D-FDB253062C65}"/>
                  </a:ext>
                </a:extLst>
              </p:cNvPr>
              <p:cNvSpPr txBox="1">
                <a:spLocks noRot="1" noChangeAspect="1" noMove="1" noResize="1" noEditPoints="1" noAdjustHandles="1" noChangeArrowheads="1" noChangeShapeType="1" noTextEdit="1"/>
              </p:cNvSpPr>
              <p:nvPr/>
            </p:nvSpPr>
            <p:spPr>
              <a:xfrm>
                <a:off x="8476283" y="1017481"/>
                <a:ext cx="1106915" cy="469872"/>
              </a:xfrm>
              <a:prstGeom prst="rect">
                <a:avLst/>
              </a:prstGeom>
              <a:blipFill>
                <a:blip r:embed="rId6"/>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73CE08D-5FC5-7120-7836-A61DA5836BA7}"/>
                  </a:ext>
                </a:extLst>
              </p:cNvPr>
              <p:cNvSpPr txBox="1"/>
              <p:nvPr/>
            </p:nvSpPr>
            <p:spPr>
              <a:xfrm>
                <a:off x="8462463" y="1778667"/>
                <a:ext cx="1106915" cy="469872"/>
              </a:xfrm>
              <a:prstGeom prst="rect">
                <a:avLst/>
              </a:prstGeom>
              <a:solidFill>
                <a:schemeClr val="bg2"/>
              </a:solidFill>
            </p:spPr>
            <p:txBody>
              <a:bodyPr wrap="square" rtlCol="0">
                <a:spAutoFit/>
              </a:bodyPr>
              <a:lstStyle/>
              <a:p>
                <a14:m>
                  <m:oMath xmlns:m="http://schemas.openxmlformats.org/officeDocument/2006/math">
                    <m:sSub>
                      <m:sSubPr>
                        <m:ctrlPr>
                          <a:rPr lang="en-US" sz="1200" b="1" i="1" smtClean="0">
                            <a:solidFill>
                              <a:srgbClr val="DDDDDD"/>
                            </a:solidFill>
                            <a:latin typeface="Cambria Math" panose="02040503050406030204" pitchFamily="18" charset="0"/>
                          </a:rPr>
                        </m:ctrlPr>
                      </m:sSubPr>
                      <m:e>
                        <m:r>
                          <a:rPr lang="en-US" sz="1200" b="1" i="1">
                            <a:solidFill>
                              <a:srgbClr val="DDDDDD"/>
                            </a:solidFill>
                            <a:latin typeface="Cambria Math" panose="02040503050406030204" pitchFamily="18" charset="0"/>
                          </a:rPr>
                          <m:t>𝑽</m:t>
                        </m:r>
                      </m:e>
                      <m:sub>
                        <m:r>
                          <a:rPr lang="en-US" sz="1200" b="1" i="1">
                            <a:solidFill>
                              <a:srgbClr val="DDDDDD"/>
                            </a:solidFill>
                            <a:latin typeface="Cambria Math" panose="02040503050406030204" pitchFamily="18" charset="0"/>
                          </a:rPr>
                          <m:t>𝝅</m:t>
                        </m:r>
                        <m:r>
                          <a:rPr lang="en-US" sz="1200" b="1" i="1">
                            <a:solidFill>
                              <a:srgbClr val="DDDDDD"/>
                            </a:solidFill>
                            <a:latin typeface="Cambria Math" panose="02040503050406030204" pitchFamily="18" charset="0"/>
                          </a:rPr>
                          <m:t>,</m:t>
                        </m:r>
                        <m:r>
                          <a:rPr lang="en-US" sz="1200" b="1" i="1">
                            <a:solidFill>
                              <a:srgbClr val="DDDDDD"/>
                            </a:solidFill>
                            <a:latin typeface="Cambria Math" panose="02040503050406030204" pitchFamily="18" charset="0"/>
                          </a:rPr>
                          <m:t>𝑫𝑪</m:t>
                        </m:r>
                      </m:sub>
                    </m:sSub>
                  </m:oMath>
                </a14:m>
                <a:r>
                  <a:rPr lang="en-US" sz="1200" b="1" dirty="0">
                    <a:solidFill>
                      <a:srgbClr val="DDDDDD"/>
                    </a:solidFill>
                    <a:latin typeface="+mj-lt"/>
                  </a:rPr>
                  <a:t> = 5 V</a:t>
                </a:r>
              </a:p>
              <a:p>
                <a:r>
                  <a:rPr lang="en-US" sz="1200" b="1" dirty="0">
                    <a:solidFill>
                      <a:srgbClr val="DDDDDD"/>
                    </a:solidFill>
                    <a:latin typeface="+mj-lt"/>
                  </a:rPr>
                  <a:t>IL = 3.3dB </a:t>
                </a:r>
              </a:p>
            </p:txBody>
          </p:sp>
        </mc:Choice>
        <mc:Fallback xmlns="">
          <p:sp>
            <p:nvSpPr>
              <p:cNvPr id="30" name="TextBox 29">
                <a:extLst>
                  <a:ext uri="{FF2B5EF4-FFF2-40B4-BE49-F238E27FC236}">
                    <a16:creationId xmlns:a16="http://schemas.microsoft.com/office/drawing/2014/main" id="{573CE08D-5FC5-7120-7836-A61DA5836BA7}"/>
                  </a:ext>
                </a:extLst>
              </p:cNvPr>
              <p:cNvSpPr txBox="1">
                <a:spLocks noRot="1" noChangeAspect="1" noMove="1" noResize="1" noEditPoints="1" noAdjustHandles="1" noChangeArrowheads="1" noChangeShapeType="1" noTextEdit="1"/>
              </p:cNvSpPr>
              <p:nvPr/>
            </p:nvSpPr>
            <p:spPr>
              <a:xfrm>
                <a:off x="8462463" y="1778667"/>
                <a:ext cx="1106915" cy="469872"/>
              </a:xfrm>
              <a:prstGeom prst="rect">
                <a:avLst/>
              </a:prstGeom>
              <a:blipFill>
                <a:blip r:embed="rId6"/>
                <a:stretch>
                  <a:fillRect b="-9091"/>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1035BAED-33C6-6A5C-EE12-89BFDCAF93A7}"/>
              </a:ext>
            </a:extLst>
          </p:cNvPr>
          <p:cNvPicPr>
            <a:picLocks noChangeAspect="1"/>
          </p:cNvPicPr>
          <p:nvPr/>
        </p:nvPicPr>
        <p:blipFill>
          <a:blip r:embed="rId7"/>
          <a:stretch>
            <a:fillRect/>
          </a:stretch>
        </p:blipFill>
        <p:spPr>
          <a:xfrm>
            <a:off x="10145530" y="2550195"/>
            <a:ext cx="520495" cy="363274"/>
          </a:xfrm>
          <a:prstGeom prst="rect">
            <a:avLst/>
          </a:prstGeom>
          <a:solidFill>
            <a:schemeClr val="bg2"/>
          </a:solidFill>
        </p:spPr>
      </p:pic>
      <p:sp>
        <p:nvSpPr>
          <p:cNvPr id="36" name="TextBox 35">
            <a:extLst>
              <a:ext uri="{FF2B5EF4-FFF2-40B4-BE49-F238E27FC236}">
                <a16:creationId xmlns:a16="http://schemas.microsoft.com/office/drawing/2014/main" id="{3A435E5E-A0B6-8D8B-A993-AE0CE1AAA8F3}"/>
              </a:ext>
            </a:extLst>
          </p:cNvPr>
          <p:cNvSpPr txBox="1"/>
          <p:nvPr/>
        </p:nvSpPr>
        <p:spPr>
          <a:xfrm>
            <a:off x="10867615" y="2647436"/>
            <a:ext cx="992717" cy="276999"/>
          </a:xfrm>
          <a:prstGeom prst="rect">
            <a:avLst/>
          </a:prstGeom>
          <a:solidFill>
            <a:schemeClr val="bg2"/>
          </a:solidFill>
        </p:spPr>
        <p:txBody>
          <a:bodyPr wrap="square">
            <a:spAutoFit/>
          </a:bodyPr>
          <a:lstStyle/>
          <a:p>
            <a:r>
              <a:rPr lang="en-US" sz="1200" b="1" dirty="0">
                <a:solidFill>
                  <a:srgbClr val="DDDDDD"/>
                </a:solidFill>
              </a:rPr>
              <a:t>R = 0.8 A/W</a:t>
            </a:r>
            <a:endParaRPr lang="en-US" sz="1200" b="1" dirty="0">
              <a:solidFill>
                <a:srgbClr val="DDDDDD"/>
              </a:solidFill>
              <a:latin typeface="Menlo"/>
            </a:endParaRPr>
          </a:p>
        </p:txBody>
      </p:sp>
      <p:sp>
        <p:nvSpPr>
          <p:cNvPr id="38" name="TextBox 37">
            <a:extLst>
              <a:ext uri="{FF2B5EF4-FFF2-40B4-BE49-F238E27FC236}">
                <a16:creationId xmlns:a16="http://schemas.microsoft.com/office/drawing/2014/main" id="{7D1C0C02-E74D-D509-D087-42CB84BBC2C6}"/>
              </a:ext>
            </a:extLst>
          </p:cNvPr>
          <p:cNvSpPr txBox="1"/>
          <p:nvPr/>
        </p:nvSpPr>
        <p:spPr>
          <a:xfrm>
            <a:off x="11207750" y="4958795"/>
            <a:ext cx="984250" cy="261610"/>
          </a:xfrm>
          <a:prstGeom prst="rect">
            <a:avLst/>
          </a:prstGeom>
          <a:noFill/>
        </p:spPr>
        <p:txBody>
          <a:bodyPr wrap="square">
            <a:spAutoFit/>
          </a:bodyPr>
          <a:lstStyle/>
          <a:p>
            <a:r>
              <a:rPr lang="en-US" sz="1100" b="1" dirty="0">
                <a:solidFill>
                  <a:srgbClr val="DDDDDD"/>
                </a:solidFill>
              </a:rPr>
              <a:t>R = 0.8 A/W</a:t>
            </a:r>
            <a:endParaRPr lang="en-US" sz="1100" b="1" dirty="0">
              <a:solidFill>
                <a:srgbClr val="DDDDDD"/>
              </a:solidFill>
              <a:latin typeface="Menlo"/>
            </a:endParaRPr>
          </a:p>
        </p:txBody>
      </p:sp>
      <p:pic>
        <p:nvPicPr>
          <p:cNvPr id="39" name="Picture 38">
            <a:extLst>
              <a:ext uri="{FF2B5EF4-FFF2-40B4-BE49-F238E27FC236}">
                <a16:creationId xmlns:a16="http://schemas.microsoft.com/office/drawing/2014/main" id="{A60FED3C-2E61-5F7D-8507-51DF3C52EABD}"/>
              </a:ext>
            </a:extLst>
          </p:cNvPr>
          <p:cNvPicPr>
            <a:picLocks noChangeAspect="1"/>
          </p:cNvPicPr>
          <p:nvPr/>
        </p:nvPicPr>
        <p:blipFill>
          <a:blip r:embed="rId7"/>
          <a:stretch>
            <a:fillRect/>
          </a:stretch>
        </p:blipFill>
        <p:spPr>
          <a:xfrm>
            <a:off x="10452228" y="4825714"/>
            <a:ext cx="520495" cy="363274"/>
          </a:xfrm>
          <a:prstGeom prst="rect">
            <a:avLst/>
          </a:prstGeom>
          <a:solidFill>
            <a:schemeClr val="bg2"/>
          </a:solidFill>
        </p:spPr>
      </p:pic>
      <p:pic>
        <p:nvPicPr>
          <p:cNvPr id="40" name="Picture 39">
            <a:extLst>
              <a:ext uri="{FF2B5EF4-FFF2-40B4-BE49-F238E27FC236}">
                <a16:creationId xmlns:a16="http://schemas.microsoft.com/office/drawing/2014/main" id="{B61CC437-E84C-FFCC-E94F-4B8A87BBBA0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433648" y="2648813"/>
            <a:ext cx="1274586" cy="276498"/>
          </a:xfrm>
          <a:prstGeom prst="rect">
            <a:avLst/>
          </a:prstGeom>
          <a:solidFill>
            <a:schemeClr val="bg2"/>
          </a:solidFill>
        </p:spPr>
      </p:pic>
      <p:pic>
        <p:nvPicPr>
          <p:cNvPr id="41" name="Picture 40">
            <a:extLst>
              <a:ext uri="{FF2B5EF4-FFF2-40B4-BE49-F238E27FC236}">
                <a16:creationId xmlns:a16="http://schemas.microsoft.com/office/drawing/2014/main" id="{8AF72E5A-F6AC-F728-85FA-000474F98F6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543331" y="3358717"/>
            <a:ext cx="1274586" cy="276498"/>
          </a:xfrm>
          <a:prstGeom prst="rect">
            <a:avLst/>
          </a:prstGeom>
          <a:solidFill>
            <a:schemeClr val="bg2"/>
          </a:solidFill>
        </p:spPr>
      </p:pic>
      <p:pic>
        <p:nvPicPr>
          <p:cNvPr id="43" name="Picture 42">
            <a:extLst>
              <a:ext uri="{FF2B5EF4-FFF2-40B4-BE49-F238E27FC236}">
                <a16:creationId xmlns:a16="http://schemas.microsoft.com/office/drawing/2014/main" id="{FC612FC7-A429-C898-1328-CAD506E313A7}"/>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599438" y="4104316"/>
            <a:ext cx="1274586" cy="276498"/>
          </a:xfrm>
          <a:prstGeom prst="rect">
            <a:avLst/>
          </a:prstGeom>
        </p:spPr>
      </p:pic>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442FF4B-480D-DB4B-F139-C8C2D0348B2F}"/>
                  </a:ext>
                </a:extLst>
              </p:cNvPr>
              <p:cNvSpPr txBox="1"/>
              <p:nvPr/>
            </p:nvSpPr>
            <p:spPr>
              <a:xfrm>
                <a:off x="8681009" y="2506299"/>
                <a:ext cx="1106915" cy="469872"/>
              </a:xfrm>
              <a:prstGeom prst="rect">
                <a:avLst/>
              </a:prstGeom>
              <a:solidFill>
                <a:schemeClr val="bg2"/>
              </a:solidFill>
            </p:spPr>
            <p:txBody>
              <a:bodyPr wrap="square" rtlCol="0">
                <a:spAutoFit/>
              </a:bodyPr>
              <a:lstStyle/>
              <a:p>
                <a14:m>
                  <m:oMath xmlns:m="http://schemas.openxmlformats.org/officeDocument/2006/math">
                    <m:sSub>
                      <m:sSubPr>
                        <m:ctrlPr>
                          <a:rPr lang="en-US" sz="1200" b="1" i="1" smtClean="0">
                            <a:solidFill>
                              <a:srgbClr val="DDDDDD"/>
                            </a:solidFill>
                            <a:latin typeface="Cambria Math" panose="02040503050406030204" pitchFamily="18" charset="0"/>
                          </a:rPr>
                        </m:ctrlPr>
                      </m:sSubPr>
                      <m:e>
                        <m:r>
                          <a:rPr lang="en-US" sz="1200" b="1" i="1">
                            <a:solidFill>
                              <a:srgbClr val="DDDDDD"/>
                            </a:solidFill>
                            <a:latin typeface="Cambria Math" panose="02040503050406030204" pitchFamily="18" charset="0"/>
                          </a:rPr>
                          <m:t>𝑽</m:t>
                        </m:r>
                      </m:e>
                      <m:sub>
                        <m:r>
                          <a:rPr lang="en-US" sz="1200" b="1" i="1">
                            <a:solidFill>
                              <a:srgbClr val="DDDDDD"/>
                            </a:solidFill>
                            <a:latin typeface="Cambria Math" panose="02040503050406030204" pitchFamily="18" charset="0"/>
                          </a:rPr>
                          <m:t>𝝅</m:t>
                        </m:r>
                        <m:r>
                          <a:rPr lang="en-US" sz="1200" b="1" i="1">
                            <a:solidFill>
                              <a:srgbClr val="DDDDDD"/>
                            </a:solidFill>
                            <a:latin typeface="Cambria Math" panose="02040503050406030204" pitchFamily="18" charset="0"/>
                          </a:rPr>
                          <m:t>,</m:t>
                        </m:r>
                        <m:r>
                          <a:rPr lang="en-US" sz="1200" b="1" i="1">
                            <a:solidFill>
                              <a:srgbClr val="DDDDDD"/>
                            </a:solidFill>
                            <a:latin typeface="Cambria Math" panose="02040503050406030204" pitchFamily="18" charset="0"/>
                          </a:rPr>
                          <m:t>𝑫𝑪</m:t>
                        </m:r>
                      </m:sub>
                    </m:sSub>
                  </m:oMath>
                </a14:m>
                <a:r>
                  <a:rPr lang="en-US" sz="1200" b="1" dirty="0">
                    <a:solidFill>
                      <a:srgbClr val="DDDDDD"/>
                    </a:solidFill>
                    <a:latin typeface="+mj-lt"/>
                  </a:rPr>
                  <a:t> = 2.5 V</a:t>
                </a:r>
              </a:p>
              <a:p>
                <a:r>
                  <a:rPr lang="en-US" sz="1200" b="1" dirty="0">
                    <a:solidFill>
                      <a:srgbClr val="DDDDDD"/>
                    </a:solidFill>
                    <a:latin typeface="+mj-lt"/>
                  </a:rPr>
                  <a:t>IL = 4 dB </a:t>
                </a:r>
                <a:r>
                  <a:rPr lang="en-US" sz="1200" b="1" dirty="0" err="1">
                    <a:solidFill>
                      <a:srgbClr val="DDDDDD"/>
                    </a:solidFill>
                    <a:latin typeface="+mj-lt"/>
                  </a:rPr>
                  <a:t>typ</a:t>
                </a:r>
                <a:endParaRPr lang="en-US" sz="1200" b="1" dirty="0">
                  <a:solidFill>
                    <a:srgbClr val="DDDDDD"/>
                  </a:solidFill>
                  <a:latin typeface="+mj-lt"/>
                </a:endParaRPr>
              </a:p>
            </p:txBody>
          </p:sp>
        </mc:Choice>
        <mc:Fallback xmlns="">
          <p:sp>
            <p:nvSpPr>
              <p:cNvPr id="44" name="TextBox 43">
                <a:extLst>
                  <a:ext uri="{FF2B5EF4-FFF2-40B4-BE49-F238E27FC236}">
                    <a16:creationId xmlns:a16="http://schemas.microsoft.com/office/drawing/2014/main" id="{9442FF4B-480D-DB4B-F139-C8C2D0348B2F}"/>
                  </a:ext>
                </a:extLst>
              </p:cNvPr>
              <p:cNvSpPr txBox="1">
                <a:spLocks noRot="1" noChangeAspect="1" noMove="1" noResize="1" noEditPoints="1" noAdjustHandles="1" noChangeArrowheads="1" noChangeShapeType="1" noTextEdit="1"/>
              </p:cNvSpPr>
              <p:nvPr/>
            </p:nvSpPr>
            <p:spPr>
              <a:xfrm>
                <a:off x="8681009" y="2506299"/>
                <a:ext cx="1106915" cy="469872"/>
              </a:xfrm>
              <a:prstGeom prst="rect">
                <a:avLst/>
              </a:prstGeom>
              <a:blipFill>
                <a:blip r:embed="rId9"/>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F17C9DD-6631-3BE1-83A9-2A4573110595}"/>
                  </a:ext>
                </a:extLst>
              </p:cNvPr>
              <p:cNvSpPr txBox="1"/>
              <p:nvPr/>
            </p:nvSpPr>
            <p:spPr>
              <a:xfrm>
                <a:off x="8840483" y="4021956"/>
                <a:ext cx="1106915"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2.5 V</a:t>
                </a:r>
              </a:p>
              <a:p>
                <a:r>
                  <a:rPr lang="en-US" sz="1200" b="1" dirty="0">
                    <a:latin typeface="+mj-lt"/>
                  </a:rPr>
                  <a:t>IL = 4dB </a:t>
                </a:r>
                <a:r>
                  <a:rPr lang="en-US" sz="1200" b="1" dirty="0" err="1">
                    <a:latin typeface="+mj-lt"/>
                  </a:rPr>
                  <a:t>typ</a:t>
                </a:r>
                <a:endParaRPr lang="en-US" sz="1200" b="1" dirty="0">
                  <a:latin typeface="+mj-lt"/>
                </a:endParaRPr>
              </a:p>
            </p:txBody>
          </p:sp>
        </mc:Choice>
        <mc:Fallback xmlns="">
          <p:sp>
            <p:nvSpPr>
              <p:cNvPr id="45" name="TextBox 44">
                <a:extLst>
                  <a:ext uri="{FF2B5EF4-FFF2-40B4-BE49-F238E27FC236}">
                    <a16:creationId xmlns:a16="http://schemas.microsoft.com/office/drawing/2014/main" id="{0F17C9DD-6631-3BE1-83A9-2A4573110595}"/>
                  </a:ext>
                </a:extLst>
              </p:cNvPr>
              <p:cNvSpPr txBox="1">
                <a:spLocks noRot="1" noChangeAspect="1" noMove="1" noResize="1" noEditPoints="1" noAdjustHandles="1" noChangeArrowheads="1" noChangeShapeType="1" noTextEdit="1"/>
              </p:cNvSpPr>
              <p:nvPr/>
            </p:nvSpPr>
            <p:spPr>
              <a:xfrm>
                <a:off x="8840483" y="4021956"/>
                <a:ext cx="1106915" cy="469872"/>
              </a:xfrm>
              <a:prstGeom prst="rect">
                <a:avLst/>
              </a:prstGeom>
              <a:blipFill>
                <a:blip r:embed="rId10"/>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282EE3B-256A-6916-A371-1FA28B80B7ED}"/>
                  </a:ext>
                </a:extLst>
              </p:cNvPr>
              <p:cNvSpPr txBox="1"/>
              <p:nvPr/>
            </p:nvSpPr>
            <p:spPr>
              <a:xfrm>
                <a:off x="8826151" y="3294190"/>
                <a:ext cx="1106915" cy="469872"/>
              </a:xfrm>
              <a:prstGeom prst="rect">
                <a:avLst/>
              </a:prstGeom>
              <a:solidFill>
                <a:schemeClr val="bg2"/>
              </a:solidFill>
            </p:spPr>
            <p:txBody>
              <a:bodyPr wrap="square" rtlCol="0">
                <a:spAutoFit/>
              </a:bodyPr>
              <a:lstStyle/>
              <a:p>
                <a14:m>
                  <m:oMath xmlns:m="http://schemas.openxmlformats.org/officeDocument/2006/math">
                    <m:sSub>
                      <m:sSubPr>
                        <m:ctrlPr>
                          <a:rPr lang="en-US" sz="1200" b="1" i="1" smtClean="0">
                            <a:solidFill>
                              <a:srgbClr val="DDDDDD"/>
                            </a:solidFill>
                            <a:latin typeface="Cambria Math" panose="02040503050406030204" pitchFamily="18" charset="0"/>
                          </a:rPr>
                        </m:ctrlPr>
                      </m:sSubPr>
                      <m:e>
                        <m:r>
                          <a:rPr lang="en-US" sz="1200" b="1" i="1">
                            <a:solidFill>
                              <a:srgbClr val="DDDDDD"/>
                            </a:solidFill>
                            <a:latin typeface="Cambria Math" panose="02040503050406030204" pitchFamily="18" charset="0"/>
                          </a:rPr>
                          <m:t>𝑽</m:t>
                        </m:r>
                      </m:e>
                      <m:sub>
                        <m:r>
                          <a:rPr lang="en-US" sz="1200" b="1" i="1">
                            <a:solidFill>
                              <a:srgbClr val="DDDDDD"/>
                            </a:solidFill>
                            <a:latin typeface="Cambria Math" panose="02040503050406030204" pitchFamily="18" charset="0"/>
                          </a:rPr>
                          <m:t>𝝅</m:t>
                        </m:r>
                        <m:r>
                          <a:rPr lang="en-US" sz="1200" b="1" i="1">
                            <a:solidFill>
                              <a:srgbClr val="DDDDDD"/>
                            </a:solidFill>
                            <a:latin typeface="Cambria Math" panose="02040503050406030204" pitchFamily="18" charset="0"/>
                          </a:rPr>
                          <m:t>,</m:t>
                        </m:r>
                        <m:r>
                          <a:rPr lang="en-US" sz="1200" b="1" i="1">
                            <a:solidFill>
                              <a:srgbClr val="DDDDDD"/>
                            </a:solidFill>
                            <a:latin typeface="Cambria Math" panose="02040503050406030204" pitchFamily="18" charset="0"/>
                          </a:rPr>
                          <m:t>𝑫𝑪</m:t>
                        </m:r>
                      </m:sub>
                    </m:sSub>
                  </m:oMath>
                </a14:m>
                <a:r>
                  <a:rPr lang="en-US" sz="1200" b="1" dirty="0">
                    <a:solidFill>
                      <a:srgbClr val="DDDDDD"/>
                    </a:solidFill>
                    <a:latin typeface="+mj-lt"/>
                  </a:rPr>
                  <a:t> = 2.5 V</a:t>
                </a:r>
              </a:p>
              <a:p>
                <a:r>
                  <a:rPr lang="en-US" sz="1200" b="1" dirty="0">
                    <a:solidFill>
                      <a:srgbClr val="DDDDDD"/>
                    </a:solidFill>
                    <a:latin typeface="+mj-lt"/>
                  </a:rPr>
                  <a:t>IL = 4dB </a:t>
                </a:r>
                <a:r>
                  <a:rPr lang="en-US" sz="1200" b="1" dirty="0" err="1">
                    <a:solidFill>
                      <a:srgbClr val="DDDDDD"/>
                    </a:solidFill>
                    <a:latin typeface="+mj-lt"/>
                  </a:rPr>
                  <a:t>typ</a:t>
                </a:r>
                <a:endParaRPr lang="en-US" sz="1200" b="1" dirty="0">
                  <a:solidFill>
                    <a:srgbClr val="DDDDDD"/>
                  </a:solidFill>
                  <a:latin typeface="+mj-lt"/>
                </a:endParaRPr>
              </a:p>
            </p:txBody>
          </p:sp>
        </mc:Choice>
        <mc:Fallback xmlns="">
          <p:sp>
            <p:nvSpPr>
              <p:cNvPr id="46" name="TextBox 45">
                <a:extLst>
                  <a:ext uri="{FF2B5EF4-FFF2-40B4-BE49-F238E27FC236}">
                    <a16:creationId xmlns:a16="http://schemas.microsoft.com/office/drawing/2014/main" id="{6282EE3B-256A-6916-A371-1FA28B80B7ED}"/>
                  </a:ext>
                </a:extLst>
              </p:cNvPr>
              <p:cNvSpPr txBox="1">
                <a:spLocks noRot="1" noChangeAspect="1" noMove="1" noResize="1" noEditPoints="1" noAdjustHandles="1" noChangeArrowheads="1" noChangeShapeType="1" noTextEdit="1"/>
              </p:cNvSpPr>
              <p:nvPr/>
            </p:nvSpPr>
            <p:spPr>
              <a:xfrm>
                <a:off x="8826151" y="3294190"/>
                <a:ext cx="1106915" cy="469872"/>
              </a:xfrm>
              <a:prstGeom prst="rect">
                <a:avLst/>
              </a:prstGeom>
              <a:blipFill>
                <a:blip r:embed="rId11"/>
                <a:stretch>
                  <a:fillRect l="-552"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DE7E81D-154A-E427-D342-2781AFB70519}"/>
                  </a:ext>
                </a:extLst>
              </p:cNvPr>
              <p:cNvSpPr txBox="1"/>
              <p:nvPr/>
            </p:nvSpPr>
            <p:spPr>
              <a:xfrm>
                <a:off x="8696031" y="4793420"/>
                <a:ext cx="1106915" cy="469872"/>
              </a:xfrm>
              <a:prstGeom prst="rect">
                <a:avLst/>
              </a:prstGeom>
              <a:solidFill>
                <a:schemeClr val="bg2"/>
              </a:solidFill>
            </p:spPr>
            <p:txBody>
              <a:bodyPr wrap="square" rtlCol="0">
                <a:spAutoFit/>
              </a:bodyPr>
              <a:lstStyle/>
              <a:p>
                <a14:m>
                  <m:oMath xmlns:m="http://schemas.openxmlformats.org/officeDocument/2006/math">
                    <m:sSub>
                      <m:sSubPr>
                        <m:ctrlPr>
                          <a:rPr lang="en-US" sz="1200" b="1" i="1" smtClean="0">
                            <a:solidFill>
                              <a:srgbClr val="DDDDDD"/>
                            </a:solidFill>
                            <a:latin typeface="Cambria Math" panose="02040503050406030204" pitchFamily="18" charset="0"/>
                          </a:rPr>
                        </m:ctrlPr>
                      </m:sSubPr>
                      <m:e>
                        <m:r>
                          <a:rPr lang="en-US" sz="1200" b="1" i="1">
                            <a:solidFill>
                              <a:srgbClr val="DDDDDD"/>
                            </a:solidFill>
                            <a:latin typeface="Cambria Math" panose="02040503050406030204" pitchFamily="18" charset="0"/>
                          </a:rPr>
                          <m:t>𝑽</m:t>
                        </m:r>
                      </m:e>
                      <m:sub>
                        <m:r>
                          <a:rPr lang="en-US" sz="1200" b="1" i="1">
                            <a:solidFill>
                              <a:srgbClr val="DDDDDD"/>
                            </a:solidFill>
                            <a:latin typeface="Cambria Math" panose="02040503050406030204" pitchFamily="18" charset="0"/>
                          </a:rPr>
                          <m:t>𝝅</m:t>
                        </m:r>
                        <m:r>
                          <a:rPr lang="en-US" sz="1200" b="1" i="1">
                            <a:solidFill>
                              <a:srgbClr val="DDDDDD"/>
                            </a:solidFill>
                            <a:latin typeface="Cambria Math" panose="02040503050406030204" pitchFamily="18" charset="0"/>
                          </a:rPr>
                          <m:t>,</m:t>
                        </m:r>
                        <m:r>
                          <a:rPr lang="en-US" sz="1200" b="1" i="1">
                            <a:solidFill>
                              <a:srgbClr val="DDDDDD"/>
                            </a:solidFill>
                            <a:latin typeface="Cambria Math" panose="02040503050406030204" pitchFamily="18" charset="0"/>
                          </a:rPr>
                          <m:t>𝑫𝑪</m:t>
                        </m:r>
                      </m:sub>
                    </m:sSub>
                  </m:oMath>
                </a14:m>
                <a:r>
                  <a:rPr lang="en-US" sz="1200" b="1" dirty="0">
                    <a:solidFill>
                      <a:srgbClr val="DDDDDD"/>
                    </a:solidFill>
                    <a:latin typeface="+mj-lt"/>
                  </a:rPr>
                  <a:t> = 6.5V</a:t>
                </a:r>
              </a:p>
              <a:p>
                <a:r>
                  <a:rPr lang="en-US" sz="1200" b="1" dirty="0">
                    <a:solidFill>
                      <a:srgbClr val="DDDDDD"/>
                    </a:solidFill>
                    <a:latin typeface="+mj-lt"/>
                  </a:rPr>
                  <a:t>IL = 3.5dB </a:t>
                </a:r>
                <a:r>
                  <a:rPr lang="en-US" sz="1200" b="1" dirty="0" err="1">
                    <a:solidFill>
                      <a:srgbClr val="DDDDDD"/>
                    </a:solidFill>
                    <a:latin typeface="+mj-lt"/>
                  </a:rPr>
                  <a:t>typ</a:t>
                </a:r>
                <a:endParaRPr lang="en-US" sz="1200" b="1" dirty="0">
                  <a:solidFill>
                    <a:srgbClr val="DDDDDD"/>
                  </a:solidFill>
                  <a:latin typeface="+mj-lt"/>
                </a:endParaRPr>
              </a:p>
            </p:txBody>
          </p:sp>
        </mc:Choice>
        <mc:Fallback xmlns="">
          <p:sp>
            <p:nvSpPr>
              <p:cNvPr id="47" name="TextBox 46">
                <a:extLst>
                  <a:ext uri="{FF2B5EF4-FFF2-40B4-BE49-F238E27FC236}">
                    <a16:creationId xmlns:a16="http://schemas.microsoft.com/office/drawing/2014/main" id="{6DE7E81D-154A-E427-D342-2781AFB70519}"/>
                  </a:ext>
                </a:extLst>
              </p:cNvPr>
              <p:cNvSpPr txBox="1">
                <a:spLocks noRot="1" noChangeAspect="1" noMove="1" noResize="1" noEditPoints="1" noAdjustHandles="1" noChangeArrowheads="1" noChangeShapeType="1" noTextEdit="1"/>
              </p:cNvSpPr>
              <p:nvPr/>
            </p:nvSpPr>
            <p:spPr>
              <a:xfrm>
                <a:off x="8696031" y="4793420"/>
                <a:ext cx="1106915" cy="469872"/>
              </a:xfrm>
              <a:prstGeom prst="rect">
                <a:avLst/>
              </a:prstGeom>
              <a:blipFill>
                <a:blip r:embed="rId12"/>
                <a:stretch>
                  <a:fillRect l="-552"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FEA47EF-A1D5-F424-A123-88974D7AF3D4}"/>
                  </a:ext>
                </a:extLst>
              </p:cNvPr>
              <p:cNvSpPr txBox="1"/>
              <p:nvPr/>
            </p:nvSpPr>
            <p:spPr>
              <a:xfrm>
                <a:off x="8529526" y="5527962"/>
                <a:ext cx="1106915" cy="469872"/>
              </a:xfrm>
              <a:prstGeom prst="rect">
                <a:avLst/>
              </a:prstGeom>
              <a:solidFill>
                <a:schemeClr val="bg2"/>
              </a:solidFill>
            </p:spPr>
            <p:txBody>
              <a:bodyPr wrap="square" rtlCol="0">
                <a:spAutoFit/>
              </a:bodyPr>
              <a:lstStyle/>
              <a:p>
                <a14:m>
                  <m:oMath xmlns:m="http://schemas.openxmlformats.org/officeDocument/2006/math">
                    <m:sSub>
                      <m:sSubPr>
                        <m:ctrlPr>
                          <a:rPr lang="en-US" sz="1200" b="1" i="1" smtClean="0">
                            <a:solidFill>
                              <a:srgbClr val="DDDDDD"/>
                            </a:solidFill>
                            <a:latin typeface="Cambria Math" panose="02040503050406030204" pitchFamily="18" charset="0"/>
                          </a:rPr>
                        </m:ctrlPr>
                      </m:sSubPr>
                      <m:e>
                        <m:r>
                          <a:rPr lang="en-US" sz="1200" b="1" i="1">
                            <a:solidFill>
                              <a:srgbClr val="DDDDDD"/>
                            </a:solidFill>
                            <a:latin typeface="Cambria Math" panose="02040503050406030204" pitchFamily="18" charset="0"/>
                          </a:rPr>
                          <m:t>𝑽</m:t>
                        </m:r>
                      </m:e>
                      <m:sub>
                        <m:r>
                          <a:rPr lang="en-US" sz="1200" b="1" i="1">
                            <a:solidFill>
                              <a:srgbClr val="DDDDDD"/>
                            </a:solidFill>
                            <a:latin typeface="Cambria Math" panose="02040503050406030204" pitchFamily="18" charset="0"/>
                          </a:rPr>
                          <m:t>𝝅</m:t>
                        </m:r>
                        <m:r>
                          <a:rPr lang="en-US" sz="1200" b="1" i="1">
                            <a:solidFill>
                              <a:srgbClr val="DDDDDD"/>
                            </a:solidFill>
                            <a:latin typeface="Cambria Math" panose="02040503050406030204" pitchFamily="18" charset="0"/>
                          </a:rPr>
                          <m:t>,</m:t>
                        </m:r>
                        <m:r>
                          <a:rPr lang="en-US" sz="1200" b="1" i="1">
                            <a:solidFill>
                              <a:srgbClr val="DDDDDD"/>
                            </a:solidFill>
                            <a:latin typeface="Cambria Math" panose="02040503050406030204" pitchFamily="18" charset="0"/>
                          </a:rPr>
                          <m:t>𝑫𝑪</m:t>
                        </m:r>
                      </m:sub>
                    </m:sSub>
                  </m:oMath>
                </a14:m>
                <a:r>
                  <a:rPr lang="en-US" sz="1200" b="1" dirty="0">
                    <a:solidFill>
                      <a:srgbClr val="DDDDDD"/>
                    </a:solidFill>
                    <a:latin typeface="+mj-lt"/>
                  </a:rPr>
                  <a:t> = 6.5 V</a:t>
                </a:r>
              </a:p>
              <a:p>
                <a:r>
                  <a:rPr lang="en-US" sz="1200" b="1" dirty="0">
                    <a:solidFill>
                      <a:srgbClr val="DDDDDD"/>
                    </a:solidFill>
                    <a:latin typeface="+mj-lt"/>
                  </a:rPr>
                  <a:t>IL = 3.5dB </a:t>
                </a:r>
                <a:r>
                  <a:rPr lang="en-US" sz="1200" b="1" dirty="0" err="1">
                    <a:solidFill>
                      <a:srgbClr val="DDDDDD"/>
                    </a:solidFill>
                    <a:latin typeface="+mj-lt"/>
                  </a:rPr>
                  <a:t>typ</a:t>
                </a:r>
                <a:endParaRPr lang="en-US" sz="1200" b="1" dirty="0">
                  <a:solidFill>
                    <a:srgbClr val="DDDDDD"/>
                  </a:solidFill>
                  <a:latin typeface="+mj-lt"/>
                </a:endParaRPr>
              </a:p>
            </p:txBody>
          </p:sp>
        </mc:Choice>
        <mc:Fallback xmlns="">
          <p:sp>
            <p:nvSpPr>
              <p:cNvPr id="48" name="TextBox 47">
                <a:extLst>
                  <a:ext uri="{FF2B5EF4-FFF2-40B4-BE49-F238E27FC236}">
                    <a16:creationId xmlns:a16="http://schemas.microsoft.com/office/drawing/2014/main" id="{1FEA47EF-A1D5-F424-A123-88974D7AF3D4}"/>
                  </a:ext>
                </a:extLst>
              </p:cNvPr>
              <p:cNvSpPr txBox="1">
                <a:spLocks noRot="1" noChangeAspect="1" noMove="1" noResize="1" noEditPoints="1" noAdjustHandles="1" noChangeArrowheads="1" noChangeShapeType="1" noTextEdit="1"/>
              </p:cNvSpPr>
              <p:nvPr/>
            </p:nvSpPr>
            <p:spPr>
              <a:xfrm>
                <a:off x="8529526" y="5527962"/>
                <a:ext cx="1106915" cy="469872"/>
              </a:xfrm>
              <a:prstGeom prst="rect">
                <a:avLst/>
              </a:prstGeom>
              <a:blipFill>
                <a:blip r:embed="rId13"/>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17E9D0A-73CE-7EF8-79EA-18598F984759}"/>
                  </a:ext>
                </a:extLst>
              </p:cNvPr>
              <p:cNvSpPr txBox="1"/>
              <p:nvPr/>
            </p:nvSpPr>
            <p:spPr>
              <a:xfrm>
                <a:off x="8476283" y="6241782"/>
                <a:ext cx="1106915" cy="469872"/>
              </a:xfrm>
              <a:prstGeom prst="rect">
                <a:avLst/>
              </a:prstGeom>
              <a:solidFill>
                <a:schemeClr val="bg2"/>
              </a:solidFill>
            </p:spPr>
            <p:txBody>
              <a:bodyPr wrap="square" rtlCol="0">
                <a:spAutoFit/>
              </a:bodyPr>
              <a:lstStyle/>
              <a:p>
                <a14:m>
                  <m:oMath xmlns:m="http://schemas.openxmlformats.org/officeDocument/2006/math">
                    <m:sSub>
                      <m:sSubPr>
                        <m:ctrlPr>
                          <a:rPr lang="en-US" sz="1200" b="1" i="1" smtClean="0">
                            <a:solidFill>
                              <a:srgbClr val="DDDDDD"/>
                            </a:solidFill>
                            <a:latin typeface="Cambria Math" panose="02040503050406030204" pitchFamily="18" charset="0"/>
                          </a:rPr>
                        </m:ctrlPr>
                      </m:sSubPr>
                      <m:e>
                        <m:r>
                          <a:rPr lang="en-US" sz="1200" b="1" i="1">
                            <a:solidFill>
                              <a:srgbClr val="DDDDDD"/>
                            </a:solidFill>
                            <a:latin typeface="Cambria Math" panose="02040503050406030204" pitchFamily="18" charset="0"/>
                          </a:rPr>
                          <m:t>𝑽</m:t>
                        </m:r>
                      </m:e>
                      <m:sub>
                        <m:r>
                          <a:rPr lang="en-US" sz="1200" b="1" i="1">
                            <a:solidFill>
                              <a:srgbClr val="DDDDDD"/>
                            </a:solidFill>
                            <a:latin typeface="Cambria Math" panose="02040503050406030204" pitchFamily="18" charset="0"/>
                          </a:rPr>
                          <m:t>𝝅</m:t>
                        </m:r>
                        <m:r>
                          <a:rPr lang="en-US" sz="1200" b="1" i="1">
                            <a:solidFill>
                              <a:srgbClr val="DDDDDD"/>
                            </a:solidFill>
                            <a:latin typeface="Cambria Math" panose="02040503050406030204" pitchFamily="18" charset="0"/>
                          </a:rPr>
                          <m:t>,</m:t>
                        </m:r>
                        <m:r>
                          <a:rPr lang="en-US" sz="1200" b="1" i="1">
                            <a:solidFill>
                              <a:srgbClr val="DDDDDD"/>
                            </a:solidFill>
                            <a:latin typeface="Cambria Math" panose="02040503050406030204" pitchFamily="18" charset="0"/>
                          </a:rPr>
                          <m:t>𝑫𝑪</m:t>
                        </m:r>
                      </m:sub>
                    </m:sSub>
                  </m:oMath>
                </a14:m>
                <a:r>
                  <a:rPr lang="en-US" sz="1200" b="1" dirty="0">
                    <a:solidFill>
                      <a:srgbClr val="DDDDDD"/>
                    </a:solidFill>
                    <a:latin typeface="+mj-lt"/>
                  </a:rPr>
                  <a:t> = 6.5 V</a:t>
                </a:r>
              </a:p>
              <a:p>
                <a:r>
                  <a:rPr lang="en-US" sz="1200" b="1" dirty="0">
                    <a:solidFill>
                      <a:srgbClr val="DDDDDD"/>
                    </a:solidFill>
                    <a:latin typeface="+mj-lt"/>
                  </a:rPr>
                  <a:t>IL = 3.5dB </a:t>
                </a:r>
                <a:r>
                  <a:rPr lang="en-US" sz="1200" b="1" dirty="0" err="1">
                    <a:solidFill>
                      <a:srgbClr val="DDDDDD"/>
                    </a:solidFill>
                    <a:latin typeface="+mj-lt"/>
                  </a:rPr>
                  <a:t>typ</a:t>
                </a:r>
                <a:endParaRPr lang="en-US" sz="1200" b="1" dirty="0">
                  <a:solidFill>
                    <a:srgbClr val="DDDDDD"/>
                  </a:solidFill>
                  <a:latin typeface="+mj-lt"/>
                </a:endParaRPr>
              </a:p>
            </p:txBody>
          </p:sp>
        </mc:Choice>
        <mc:Fallback xmlns="">
          <p:sp>
            <p:nvSpPr>
              <p:cNvPr id="49" name="TextBox 48">
                <a:extLst>
                  <a:ext uri="{FF2B5EF4-FFF2-40B4-BE49-F238E27FC236}">
                    <a16:creationId xmlns:a16="http://schemas.microsoft.com/office/drawing/2014/main" id="{317E9D0A-73CE-7EF8-79EA-18598F984759}"/>
                  </a:ext>
                </a:extLst>
              </p:cNvPr>
              <p:cNvSpPr txBox="1">
                <a:spLocks noRot="1" noChangeAspect="1" noMove="1" noResize="1" noEditPoints="1" noAdjustHandles="1" noChangeArrowheads="1" noChangeShapeType="1" noTextEdit="1"/>
              </p:cNvSpPr>
              <p:nvPr/>
            </p:nvSpPr>
            <p:spPr>
              <a:xfrm>
                <a:off x="8476283" y="6241782"/>
                <a:ext cx="1106915" cy="469872"/>
              </a:xfrm>
              <a:prstGeom prst="rect">
                <a:avLst/>
              </a:prstGeom>
              <a:blipFill>
                <a:blip r:embed="rId13"/>
                <a:stretch>
                  <a:fillRect b="-9091"/>
                </a:stretch>
              </a:blipFill>
            </p:spPr>
            <p:txBody>
              <a:bodyPr/>
              <a:lstStyle/>
              <a:p>
                <a:r>
                  <a:rPr lang="en-US">
                    <a:noFill/>
                  </a:rPr>
                  <a:t> </a:t>
                </a:r>
              </a:p>
            </p:txBody>
          </p:sp>
        </mc:Fallback>
      </mc:AlternateContent>
      <p:pic>
        <p:nvPicPr>
          <p:cNvPr id="50" name="Picture 49">
            <a:extLst>
              <a:ext uri="{FF2B5EF4-FFF2-40B4-BE49-F238E27FC236}">
                <a16:creationId xmlns:a16="http://schemas.microsoft.com/office/drawing/2014/main" id="{CC8C013C-4DE0-871E-553D-4FB798529558}"/>
              </a:ext>
            </a:extLst>
          </p:cNvPr>
          <p:cNvPicPr>
            <a:picLocks noChangeAspect="1"/>
          </p:cNvPicPr>
          <p:nvPr/>
        </p:nvPicPr>
        <p:blipFill>
          <a:blip r:embed="rId14"/>
          <a:stretch>
            <a:fillRect/>
          </a:stretch>
        </p:blipFill>
        <p:spPr>
          <a:xfrm>
            <a:off x="10501234" y="5548451"/>
            <a:ext cx="694245" cy="407747"/>
          </a:xfrm>
          <a:prstGeom prst="rect">
            <a:avLst/>
          </a:prstGeom>
          <a:solidFill>
            <a:schemeClr val="bg2"/>
          </a:solidFill>
        </p:spPr>
      </p:pic>
      <p:sp>
        <p:nvSpPr>
          <p:cNvPr id="90" name="TextBox 89">
            <a:extLst>
              <a:ext uri="{FF2B5EF4-FFF2-40B4-BE49-F238E27FC236}">
                <a16:creationId xmlns:a16="http://schemas.microsoft.com/office/drawing/2014/main" id="{75F23065-61DD-77C3-325F-5811B21B3484}"/>
              </a:ext>
            </a:extLst>
          </p:cNvPr>
          <p:cNvSpPr txBox="1"/>
          <p:nvPr/>
        </p:nvSpPr>
        <p:spPr>
          <a:xfrm>
            <a:off x="11044928" y="5699621"/>
            <a:ext cx="1181334" cy="276999"/>
          </a:xfrm>
          <a:prstGeom prst="rect">
            <a:avLst/>
          </a:prstGeom>
          <a:noFill/>
        </p:spPr>
        <p:txBody>
          <a:bodyPr wrap="square">
            <a:spAutoFit/>
          </a:bodyPr>
          <a:lstStyle/>
          <a:p>
            <a:r>
              <a:rPr lang="en-US" sz="1200" b="1" dirty="0">
                <a:solidFill>
                  <a:srgbClr val="DDDDDD"/>
                </a:solidFill>
              </a:rPr>
              <a:t>R = 0.45 A/W</a:t>
            </a:r>
            <a:endParaRPr lang="en-US" sz="1200" b="1" dirty="0">
              <a:solidFill>
                <a:srgbClr val="DDDDDD"/>
              </a:solidFill>
              <a:latin typeface="Menlo"/>
            </a:endParaRPr>
          </a:p>
        </p:txBody>
      </p:sp>
      <p:pic>
        <p:nvPicPr>
          <p:cNvPr id="91" name="Picture 90">
            <a:extLst>
              <a:ext uri="{FF2B5EF4-FFF2-40B4-BE49-F238E27FC236}">
                <a16:creationId xmlns:a16="http://schemas.microsoft.com/office/drawing/2014/main" id="{4BCFBD48-AE8F-0FD1-0FAA-F24483DE602C}"/>
              </a:ext>
            </a:extLst>
          </p:cNvPr>
          <p:cNvPicPr>
            <a:picLocks noChangeAspect="1"/>
          </p:cNvPicPr>
          <p:nvPr/>
        </p:nvPicPr>
        <p:blipFill>
          <a:blip r:embed="rId14"/>
          <a:stretch>
            <a:fillRect/>
          </a:stretch>
        </p:blipFill>
        <p:spPr>
          <a:xfrm>
            <a:off x="10154111" y="1045498"/>
            <a:ext cx="694245" cy="407747"/>
          </a:xfrm>
          <a:prstGeom prst="rect">
            <a:avLst/>
          </a:prstGeom>
          <a:solidFill>
            <a:schemeClr val="bg2"/>
          </a:solidFill>
        </p:spPr>
      </p:pic>
      <p:pic>
        <p:nvPicPr>
          <p:cNvPr id="92" name="Picture 91">
            <a:extLst>
              <a:ext uri="{FF2B5EF4-FFF2-40B4-BE49-F238E27FC236}">
                <a16:creationId xmlns:a16="http://schemas.microsoft.com/office/drawing/2014/main" id="{13E9FEFC-2FD0-2E04-0039-68F1193C12C7}"/>
              </a:ext>
            </a:extLst>
          </p:cNvPr>
          <p:cNvPicPr>
            <a:picLocks noChangeAspect="1"/>
          </p:cNvPicPr>
          <p:nvPr/>
        </p:nvPicPr>
        <p:blipFill>
          <a:blip r:embed="rId14"/>
          <a:stretch>
            <a:fillRect/>
          </a:stretch>
        </p:blipFill>
        <p:spPr>
          <a:xfrm>
            <a:off x="10619881" y="3309459"/>
            <a:ext cx="601060" cy="353017"/>
          </a:xfrm>
          <a:prstGeom prst="rect">
            <a:avLst/>
          </a:prstGeom>
          <a:solidFill>
            <a:schemeClr val="bg2"/>
          </a:solidFill>
        </p:spPr>
      </p:pic>
      <p:sp>
        <p:nvSpPr>
          <p:cNvPr id="93" name="TextBox 92">
            <a:extLst>
              <a:ext uri="{FF2B5EF4-FFF2-40B4-BE49-F238E27FC236}">
                <a16:creationId xmlns:a16="http://schemas.microsoft.com/office/drawing/2014/main" id="{5BF5087E-8F73-75A2-54F4-FB38422AAAF4}"/>
              </a:ext>
            </a:extLst>
          </p:cNvPr>
          <p:cNvSpPr txBox="1"/>
          <p:nvPr/>
        </p:nvSpPr>
        <p:spPr>
          <a:xfrm>
            <a:off x="11102370" y="3427485"/>
            <a:ext cx="1069043" cy="276999"/>
          </a:xfrm>
          <a:prstGeom prst="rect">
            <a:avLst/>
          </a:prstGeom>
          <a:noFill/>
        </p:spPr>
        <p:txBody>
          <a:bodyPr wrap="square">
            <a:spAutoFit/>
          </a:bodyPr>
          <a:lstStyle/>
          <a:p>
            <a:r>
              <a:rPr lang="en-US" sz="1200" b="1" dirty="0">
                <a:solidFill>
                  <a:srgbClr val="DDDDDD"/>
                </a:solidFill>
              </a:rPr>
              <a:t>R = 0.45 A/W</a:t>
            </a:r>
            <a:endParaRPr lang="en-US" sz="1200" b="1" dirty="0">
              <a:solidFill>
                <a:srgbClr val="DDDDDD"/>
              </a:solidFill>
              <a:latin typeface="Menlo"/>
            </a:endParaRPr>
          </a:p>
        </p:txBody>
      </p:sp>
      <p:sp>
        <p:nvSpPr>
          <p:cNvPr id="94" name="TextBox 93">
            <a:extLst>
              <a:ext uri="{FF2B5EF4-FFF2-40B4-BE49-F238E27FC236}">
                <a16:creationId xmlns:a16="http://schemas.microsoft.com/office/drawing/2014/main" id="{3EC47A38-9555-E64D-5E1C-95595B13C39E}"/>
              </a:ext>
            </a:extLst>
          </p:cNvPr>
          <p:cNvSpPr txBox="1"/>
          <p:nvPr/>
        </p:nvSpPr>
        <p:spPr>
          <a:xfrm>
            <a:off x="10882441" y="4112130"/>
            <a:ext cx="1138964" cy="276999"/>
          </a:xfrm>
          <a:prstGeom prst="rect">
            <a:avLst/>
          </a:prstGeom>
          <a:noFill/>
        </p:spPr>
        <p:txBody>
          <a:bodyPr wrap="square">
            <a:spAutoFit/>
          </a:bodyPr>
          <a:lstStyle/>
          <a:p>
            <a:r>
              <a:rPr lang="en-US" sz="1200" b="1" dirty="0"/>
              <a:t>R = 0.85A/W</a:t>
            </a:r>
            <a:endParaRPr lang="en-US" sz="1200" b="1" dirty="0">
              <a:latin typeface="Menlo"/>
            </a:endParaRPr>
          </a:p>
        </p:txBody>
      </p:sp>
      <p:sp>
        <p:nvSpPr>
          <p:cNvPr id="95" name="TextBox 94">
            <a:extLst>
              <a:ext uri="{FF2B5EF4-FFF2-40B4-BE49-F238E27FC236}">
                <a16:creationId xmlns:a16="http://schemas.microsoft.com/office/drawing/2014/main" id="{9D10AFB8-0F31-2D17-36A8-7734B93C97B9}"/>
              </a:ext>
            </a:extLst>
          </p:cNvPr>
          <p:cNvSpPr txBox="1"/>
          <p:nvPr/>
        </p:nvSpPr>
        <p:spPr>
          <a:xfrm>
            <a:off x="11172415" y="6407721"/>
            <a:ext cx="1055553" cy="276999"/>
          </a:xfrm>
          <a:prstGeom prst="rect">
            <a:avLst/>
          </a:prstGeom>
          <a:noFill/>
        </p:spPr>
        <p:txBody>
          <a:bodyPr wrap="square">
            <a:spAutoFit/>
          </a:bodyPr>
          <a:lstStyle/>
          <a:p>
            <a:r>
              <a:rPr lang="en-US" sz="1200" b="1" dirty="0">
                <a:solidFill>
                  <a:srgbClr val="DDDDDD"/>
                </a:solidFill>
              </a:rPr>
              <a:t>R = 0.8 5A/W</a:t>
            </a:r>
            <a:endParaRPr lang="en-US" sz="1200" b="1" dirty="0">
              <a:solidFill>
                <a:srgbClr val="DDDDDD"/>
              </a:solidFill>
              <a:latin typeface="Menlo"/>
            </a:endParaRPr>
          </a:p>
        </p:txBody>
      </p:sp>
      <p:sp>
        <p:nvSpPr>
          <p:cNvPr id="12" name="TextBox 11">
            <a:extLst>
              <a:ext uri="{FF2B5EF4-FFF2-40B4-BE49-F238E27FC236}">
                <a16:creationId xmlns:a16="http://schemas.microsoft.com/office/drawing/2014/main" id="{65A98B73-DF74-3F1C-E103-A4791FF8BEE1}"/>
              </a:ext>
            </a:extLst>
          </p:cNvPr>
          <p:cNvSpPr txBox="1"/>
          <p:nvPr/>
        </p:nvSpPr>
        <p:spPr>
          <a:xfrm>
            <a:off x="1928435" y="-504"/>
            <a:ext cx="2759410" cy="461665"/>
          </a:xfrm>
          <a:prstGeom prst="rect">
            <a:avLst/>
          </a:prstGeom>
          <a:noFill/>
        </p:spPr>
        <p:txBody>
          <a:bodyPr wrap="none" rtlCol="0">
            <a:spAutoFit/>
          </a:bodyPr>
          <a:lstStyle/>
          <a:p>
            <a:r>
              <a:rPr lang="en-US" sz="2400" b="1" dirty="0">
                <a:solidFill>
                  <a:srgbClr val="FF0000"/>
                </a:solidFill>
              </a:rPr>
              <a:t>Best Combination </a:t>
            </a:r>
          </a:p>
        </p:txBody>
      </p:sp>
      <p:pic>
        <p:nvPicPr>
          <p:cNvPr id="3" name="Picture 2">
            <a:extLst>
              <a:ext uri="{FF2B5EF4-FFF2-40B4-BE49-F238E27FC236}">
                <a16:creationId xmlns:a16="http://schemas.microsoft.com/office/drawing/2014/main" id="{1C433044-6C7F-C6DA-D632-834C4EFA1B0A}"/>
              </a:ext>
            </a:extLst>
          </p:cNvPr>
          <p:cNvPicPr>
            <a:picLocks noChangeAspect="1"/>
          </p:cNvPicPr>
          <p:nvPr/>
        </p:nvPicPr>
        <p:blipFill>
          <a:blip r:embed="rId15"/>
          <a:srcRect l="22500" t="51134" r="25939" b="-62"/>
          <a:stretch>
            <a:fillRect/>
          </a:stretch>
        </p:blipFill>
        <p:spPr>
          <a:xfrm>
            <a:off x="302428" y="3725091"/>
            <a:ext cx="6539241" cy="3161453"/>
          </a:xfrm>
          <a:prstGeom prst="rect">
            <a:avLst/>
          </a:prstGeom>
        </p:spPr>
      </p:pic>
      <p:pic>
        <p:nvPicPr>
          <p:cNvPr id="5" name="Picture 4">
            <a:extLst>
              <a:ext uri="{FF2B5EF4-FFF2-40B4-BE49-F238E27FC236}">
                <a16:creationId xmlns:a16="http://schemas.microsoft.com/office/drawing/2014/main" id="{1173A25F-2E77-E43B-184A-38BA69FB645C}"/>
              </a:ext>
            </a:extLst>
          </p:cNvPr>
          <p:cNvPicPr>
            <a:picLocks noChangeAspect="1"/>
          </p:cNvPicPr>
          <p:nvPr/>
        </p:nvPicPr>
        <p:blipFill>
          <a:blip r:embed="rId15"/>
          <a:srcRect l="22854" t="838" r="26442" b="49327"/>
          <a:stretch>
            <a:fillRect/>
          </a:stretch>
        </p:blipFill>
        <p:spPr>
          <a:xfrm>
            <a:off x="353933" y="338050"/>
            <a:ext cx="6614618" cy="3312159"/>
          </a:xfrm>
          <a:prstGeom prst="rect">
            <a:avLst/>
          </a:prstGeom>
        </p:spPr>
      </p:pic>
      <p:sp>
        <p:nvSpPr>
          <p:cNvPr id="4" name="Rectangle 3">
            <a:extLst>
              <a:ext uri="{FF2B5EF4-FFF2-40B4-BE49-F238E27FC236}">
                <a16:creationId xmlns:a16="http://schemas.microsoft.com/office/drawing/2014/main" id="{B7695078-BA97-1276-887A-3A8AE4E504CD}"/>
              </a:ext>
            </a:extLst>
          </p:cNvPr>
          <p:cNvSpPr/>
          <p:nvPr/>
        </p:nvSpPr>
        <p:spPr>
          <a:xfrm>
            <a:off x="7279045" y="49631"/>
            <a:ext cx="4786199" cy="607233"/>
          </a:xfrm>
          <a:prstGeom prst="rect">
            <a:avLst/>
          </a:prstGeom>
          <a:solidFill>
            <a:srgbClr val="B2B2B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EC59659-5F2A-EC5A-144F-05F24CA08DB3}"/>
              </a:ext>
            </a:extLst>
          </p:cNvPr>
          <p:cNvSpPr txBox="1"/>
          <p:nvPr/>
        </p:nvSpPr>
        <p:spPr>
          <a:xfrm>
            <a:off x="7346011" y="4758"/>
            <a:ext cx="4572983" cy="323165"/>
          </a:xfrm>
          <a:prstGeom prst="rect">
            <a:avLst/>
          </a:prstGeom>
          <a:noFill/>
        </p:spPr>
        <p:txBody>
          <a:bodyPr wrap="square" rtlCol="0">
            <a:spAutoFit/>
          </a:bodyPr>
          <a:lstStyle/>
          <a:p>
            <a:r>
              <a:rPr lang="en-US" sz="1500" b="1" dirty="0"/>
              <a:t>1 – AFR AM-20                     WESTMAG GD45220R(</a:t>
            </a:r>
            <a:r>
              <a:rPr lang="en-US" sz="1500" b="1" dirty="0">
                <a:solidFill>
                  <a:srgbClr val="FF0000"/>
                </a:solidFill>
              </a:rPr>
              <a:t>SRT) </a:t>
            </a:r>
            <a:endParaRPr lang="en-US" sz="1500" b="1" dirty="0">
              <a:solidFill>
                <a:srgbClr val="FF0000"/>
              </a:solidFill>
              <a:latin typeface="Menlo"/>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9EBDC1-5A18-1AED-9503-08BEE41C78D5}"/>
                  </a:ext>
                </a:extLst>
              </p:cNvPr>
              <p:cNvSpPr txBox="1"/>
              <p:nvPr/>
            </p:nvSpPr>
            <p:spPr>
              <a:xfrm>
                <a:off x="8446116" y="240008"/>
                <a:ext cx="1095941" cy="469872"/>
              </a:xfrm>
              <a:prstGeom prst="rect">
                <a:avLst/>
              </a:prstGeom>
              <a:noFill/>
            </p:spPr>
            <p:txBody>
              <a:bodyPr wrap="square" rtlCol="0">
                <a:spAutoFit/>
              </a:bodyPr>
              <a:lstStyle/>
              <a:p>
                <a14:m>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𝑽</m:t>
                        </m:r>
                      </m:e>
                      <m:sub>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𝑫𝑪</m:t>
                        </m:r>
                      </m:sub>
                    </m:sSub>
                  </m:oMath>
                </a14:m>
                <a:r>
                  <a:rPr lang="en-US" sz="1200" b="1" dirty="0">
                    <a:latin typeface="+mj-lt"/>
                  </a:rPr>
                  <a:t> = 5 V</a:t>
                </a:r>
              </a:p>
              <a:p>
                <a:r>
                  <a:rPr lang="en-US" sz="1200" b="1" dirty="0">
                    <a:latin typeface="+mj-lt"/>
                  </a:rPr>
                  <a:t>IL = 3.3dB </a:t>
                </a:r>
              </a:p>
            </p:txBody>
          </p:sp>
        </mc:Choice>
        <mc:Fallback xmlns="">
          <p:sp>
            <p:nvSpPr>
              <p:cNvPr id="7" name="TextBox 6">
                <a:extLst>
                  <a:ext uri="{FF2B5EF4-FFF2-40B4-BE49-F238E27FC236}">
                    <a16:creationId xmlns:a16="http://schemas.microsoft.com/office/drawing/2014/main" id="{B09EBDC1-5A18-1AED-9503-08BEE41C78D5}"/>
                  </a:ext>
                </a:extLst>
              </p:cNvPr>
              <p:cNvSpPr txBox="1">
                <a:spLocks noRot="1" noChangeAspect="1" noMove="1" noResize="1" noEditPoints="1" noAdjustHandles="1" noChangeArrowheads="1" noChangeShapeType="1" noTextEdit="1"/>
              </p:cNvSpPr>
              <p:nvPr/>
            </p:nvSpPr>
            <p:spPr>
              <a:xfrm>
                <a:off x="8446116" y="240008"/>
                <a:ext cx="1095941" cy="469872"/>
              </a:xfrm>
              <a:prstGeom prst="rect">
                <a:avLst/>
              </a:prstGeom>
              <a:blipFill>
                <a:blip r:embed="rId16"/>
                <a:stretch>
                  <a:fillRect l="-559" b="-909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BE694BA-6431-0F1E-B7AC-C224C0405E18}"/>
              </a:ext>
            </a:extLst>
          </p:cNvPr>
          <p:cNvSpPr txBox="1"/>
          <p:nvPr/>
        </p:nvSpPr>
        <p:spPr>
          <a:xfrm>
            <a:off x="10888252" y="220979"/>
            <a:ext cx="1095940" cy="276999"/>
          </a:xfrm>
          <a:prstGeom prst="rect">
            <a:avLst/>
          </a:prstGeom>
          <a:noFill/>
        </p:spPr>
        <p:txBody>
          <a:bodyPr wrap="square" rtlCol="0">
            <a:spAutoFit/>
          </a:bodyPr>
          <a:lstStyle/>
          <a:p>
            <a:r>
              <a:rPr lang="en-US" sz="1200" b="1" dirty="0"/>
              <a:t>R = 0.8 A/W</a:t>
            </a:r>
            <a:endParaRPr lang="en-US" sz="1200" b="1" dirty="0">
              <a:latin typeface="Menlo"/>
            </a:endParaRPr>
          </a:p>
        </p:txBody>
      </p:sp>
      <p:pic>
        <p:nvPicPr>
          <p:cNvPr id="9" name="Picture 8">
            <a:extLst>
              <a:ext uri="{FF2B5EF4-FFF2-40B4-BE49-F238E27FC236}">
                <a16:creationId xmlns:a16="http://schemas.microsoft.com/office/drawing/2014/main" id="{5A1C0FB1-78A9-2DAF-05DF-A97864990C0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523318" y="84628"/>
            <a:ext cx="963075" cy="503700"/>
          </a:xfrm>
          <a:prstGeom prst="rect">
            <a:avLst/>
          </a:prstGeom>
        </p:spPr>
      </p:pic>
      <p:pic>
        <p:nvPicPr>
          <p:cNvPr id="10" name="Picture 9">
            <a:extLst>
              <a:ext uri="{FF2B5EF4-FFF2-40B4-BE49-F238E27FC236}">
                <a16:creationId xmlns:a16="http://schemas.microsoft.com/office/drawing/2014/main" id="{38FE0741-F75A-6DD6-C018-78633DFD54B4}"/>
              </a:ext>
            </a:extLst>
          </p:cNvPr>
          <p:cNvPicPr>
            <a:picLocks noChangeAspect="1"/>
          </p:cNvPicPr>
          <p:nvPr/>
        </p:nvPicPr>
        <p:blipFill>
          <a:blip r:embed="rId7"/>
          <a:stretch>
            <a:fillRect/>
          </a:stretch>
        </p:blipFill>
        <p:spPr>
          <a:xfrm>
            <a:off x="10162718" y="290565"/>
            <a:ext cx="522174" cy="364446"/>
          </a:xfrm>
          <a:prstGeom prst="rect">
            <a:avLst/>
          </a:prstGeom>
        </p:spPr>
      </p:pic>
    </p:spTree>
    <p:extLst>
      <p:ext uri="{BB962C8B-B14F-4D97-AF65-F5344CB8AC3E}">
        <p14:creationId xmlns:p14="http://schemas.microsoft.com/office/powerpoint/2010/main" val="36417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96BBB-ADB7-902C-9ED9-565960305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77F06-764C-B853-A152-796802ACC975}"/>
              </a:ext>
            </a:extLst>
          </p:cNvPr>
          <p:cNvSpPr>
            <a:spLocks noGrp="1"/>
          </p:cNvSpPr>
          <p:nvPr>
            <p:ph type="title"/>
          </p:nvPr>
        </p:nvSpPr>
        <p:spPr>
          <a:xfrm>
            <a:off x="306956" y="579422"/>
            <a:ext cx="10515600" cy="1325563"/>
          </a:xfrm>
        </p:spPr>
        <p:txBody>
          <a:bodyPr/>
          <a:lstStyle/>
          <a:p>
            <a:r>
              <a:rPr lang="en-US" b="1" dirty="0">
                <a:latin typeface="Times New Roman" panose="02020603050405020304" pitchFamily="18" charset="0"/>
                <a:cs typeface="Times New Roman" panose="02020603050405020304" pitchFamily="18" charset="0"/>
              </a:rPr>
              <a:t>Second-Year Research Activities</a:t>
            </a:r>
          </a:p>
        </p:txBody>
      </p:sp>
      <p:graphicFrame>
        <p:nvGraphicFramePr>
          <p:cNvPr id="4" name="Content Placeholder 2">
            <a:extLst>
              <a:ext uri="{FF2B5EF4-FFF2-40B4-BE49-F238E27FC236}">
                <a16:creationId xmlns:a16="http://schemas.microsoft.com/office/drawing/2014/main" id="{C07B5055-999D-8B2B-5E15-7C98CB202196}"/>
              </a:ext>
            </a:extLst>
          </p:cNvPr>
          <p:cNvGraphicFramePr>
            <a:graphicFrameLocks/>
          </p:cNvGraphicFramePr>
          <p:nvPr>
            <p:extLst>
              <p:ext uri="{D42A27DB-BD31-4B8C-83A1-F6EECF244321}">
                <p14:modId xmlns:p14="http://schemas.microsoft.com/office/powerpoint/2010/main" val="2734792561"/>
              </p:ext>
            </p:extLst>
          </p:nvPr>
        </p:nvGraphicFramePr>
        <p:xfrm>
          <a:off x="1147313" y="2101670"/>
          <a:ext cx="9421483" cy="3695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26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42DE-B552-27A2-8F96-7EAC47F8489D}"/>
              </a:ext>
            </a:extLst>
          </p:cNvPr>
          <p:cNvSpPr>
            <a:spLocks noGrp="1"/>
          </p:cNvSpPr>
          <p:nvPr>
            <p:ph type="title"/>
          </p:nvPr>
        </p:nvSpPr>
        <p:spPr>
          <a:xfrm>
            <a:off x="933376" y="731000"/>
            <a:ext cx="3362864" cy="552090"/>
          </a:xfrm>
        </p:spPr>
        <p:txBody>
          <a:bodyPr>
            <a:normAutofit/>
          </a:bodyPr>
          <a:lstStyle/>
          <a:p>
            <a:r>
              <a:rPr lang="en-US" sz="2800" b="1" u="sng" dirty="0">
                <a:latin typeface="Times New Roman" panose="02020603050405020304" pitchFamily="18" charset="0"/>
                <a:cs typeface="Times New Roman" panose="02020603050405020304" pitchFamily="18" charset="0"/>
              </a:rPr>
              <a:t>Courses for 2</a:t>
            </a:r>
            <a:r>
              <a:rPr lang="en-US" sz="2800" b="1" u="sng" baseline="30000" dirty="0">
                <a:latin typeface="Times New Roman" panose="02020603050405020304" pitchFamily="18" charset="0"/>
                <a:cs typeface="Times New Roman" panose="02020603050405020304" pitchFamily="18" charset="0"/>
              </a:rPr>
              <a:t>nd</a:t>
            </a:r>
            <a:r>
              <a:rPr lang="en-US" sz="2800" b="1" u="sng" dirty="0">
                <a:latin typeface="Times New Roman" panose="02020603050405020304" pitchFamily="18" charset="0"/>
                <a:cs typeface="Times New Roman" panose="02020603050405020304" pitchFamily="18" charset="0"/>
              </a:rPr>
              <a:t> Year </a:t>
            </a:r>
          </a:p>
        </p:txBody>
      </p:sp>
      <p:graphicFrame>
        <p:nvGraphicFramePr>
          <p:cNvPr id="4" name="Table 3">
            <a:extLst>
              <a:ext uri="{FF2B5EF4-FFF2-40B4-BE49-F238E27FC236}">
                <a16:creationId xmlns:a16="http://schemas.microsoft.com/office/drawing/2014/main" id="{20CA8EEB-C6AE-F4A7-57E7-058B0DC336F6}"/>
              </a:ext>
            </a:extLst>
          </p:cNvPr>
          <p:cNvGraphicFramePr>
            <a:graphicFrameLocks noGrp="1"/>
          </p:cNvGraphicFramePr>
          <p:nvPr>
            <p:extLst>
              <p:ext uri="{D42A27DB-BD31-4B8C-83A1-F6EECF244321}">
                <p14:modId xmlns:p14="http://schemas.microsoft.com/office/powerpoint/2010/main" val="1287458640"/>
              </p:ext>
            </p:extLst>
          </p:nvPr>
        </p:nvGraphicFramePr>
        <p:xfrm>
          <a:off x="998690" y="1195242"/>
          <a:ext cx="9601201" cy="3388360"/>
        </p:xfrm>
        <a:graphic>
          <a:graphicData uri="http://schemas.openxmlformats.org/drawingml/2006/table">
            <a:tbl>
              <a:tblPr firstRow="1" bandRow="1">
                <a:tableStyleId>{5C22544A-7EE6-4342-B048-85BDC9FD1C3A}</a:tableStyleId>
              </a:tblPr>
              <a:tblGrid>
                <a:gridCol w="2223544">
                  <a:extLst>
                    <a:ext uri="{9D8B030D-6E8A-4147-A177-3AD203B41FA5}">
                      <a16:colId xmlns:a16="http://schemas.microsoft.com/office/drawing/2014/main" val="3704994645"/>
                    </a:ext>
                  </a:extLst>
                </a:gridCol>
                <a:gridCol w="2459219">
                  <a:extLst>
                    <a:ext uri="{9D8B030D-6E8A-4147-A177-3AD203B41FA5}">
                      <a16:colId xmlns:a16="http://schemas.microsoft.com/office/drawing/2014/main" val="2725102770"/>
                    </a:ext>
                  </a:extLst>
                </a:gridCol>
                <a:gridCol w="2459219">
                  <a:extLst>
                    <a:ext uri="{9D8B030D-6E8A-4147-A177-3AD203B41FA5}">
                      <a16:colId xmlns:a16="http://schemas.microsoft.com/office/drawing/2014/main" val="1815110033"/>
                    </a:ext>
                  </a:extLst>
                </a:gridCol>
                <a:gridCol w="2459219">
                  <a:extLst>
                    <a:ext uri="{9D8B030D-6E8A-4147-A177-3AD203B41FA5}">
                      <a16:colId xmlns:a16="http://schemas.microsoft.com/office/drawing/2014/main" val="2987788948"/>
                    </a:ext>
                  </a:extLst>
                </a:gridCol>
              </a:tblGrid>
              <a:tr h="370840">
                <a:tc>
                  <a:txBody>
                    <a:bodyPr/>
                    <a:lstStyle/>
                    <a:p>
                      <a:r>
                        <a:rPr lang="en-US" dirty="0">
                          <a:latin typeface="Times New Roman" panose="02020603050405020304" pitchFamily="18" charset="0"/>
                          <a:cs typeface="Times New Roman" panose="02020603050405020304" pitchFamily="18" charset="0"/>
                        </a:rPr>
                        <a:t>Timeline </a:t>
                      </a:r>
                    </a:p>
                  </a:txBody>
                  <a:tcPr/>
                </a:tc>
                <a:tc>
                  <a:txBody>
                    <a:bodyPr/>
                    <a:lstStyle/>
                    <a:p>
                      <a:r>
                        <a:rPr lang="en-US" dirty="0">
                          <a:latin typeface="Times New Roman" panose="02020603050405020304" pitchFamily="18" charset="0"/>
                          <a:cs typeface="Times New Roman" panose="02020603050405020304" pitchFamily="18" charset="0"/>
                        </a:rPr>
                        <a:t>Courses </a:t>
                      </a:r>
                    </a:p>
                  </a:txBody>
                  <a:tcPr/>
                </a:tc>
                <a:tc>
                  <a:txBody>
                    <a:bodyPr/>
                    <a:lstStyle/>
                    <a:p>
                      <a:r>
                        <a:rPr lang="en-US" dirty="0">
                          <a:latin typeface="Times New Roman" panose="02020603050405020304" pitchFamily="18" charset="0"/>
                          <a:cs typeface="Times New Roman" panose="02020603050405020304" pitchFamily="18" charset="0"/>
                        </a:rPr>
                        <a:t>Credit Hour</a:t>
                      </a:r>
                    </a:p>
                  </a:txBody>
                  <a:tcPr/>
                </a:tc>
                <a:tc>
                  <a:txBody>
                    <a:bodyPr/>
                    <a:lstStyle/>
                    <a:p>
                      <a:r>
                        <a:rPr lang="en-US" dirty="0">
                          <a:latin typeface="Times New Roman" panose="02020603050405020304" pitchFamily="18" charset="0"/>
                          <a:cs typeface="Times New Roman" panose="02020603050405020304" pitchFamily="18" charset="0"/>
                        </a:rPr>
                        <a:t>Status</a:t>
                      </a:r>
                    </a:p>
                  </a:txBody>
                  <a:tcPr/>
                </a:tc>
                <a:extLst>
                  <a:ext uri="{0D108BD9-81ED-4DB2-BD59-A6C34878D82A}">
                    <a16:rowId xmlns:a16="http://schemas.microsoft.com/office/drawing/2014/main" val="1180750525"/>
                  </a:ext>
                </a:extLst>
              </a:tr>
              <a:tr h="370840">
                <a:tc>
                  <a:txBody>
                    <a:bodyPr/>
                    <a:lstStyle/>
                    <a:p>
                      <a:r>
                        <a:rPr lang="en-US" sz="1800" dirty="0">
                          <a:latin typeface="Times New Roman" panose="02020603050405020304" pitchFamily="18" charset="0"/>
                          <a:cs typeface="Times New Roman" panose="02020603050405020304" pitchFamily="18" charset="0"/>
                        </a:rPr>
                        <a:t>Sep-Dec, 2024</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1" dirty="0">
                          <a:latin typeface="Times New Roman" panose="02020603050405020304" pitchFamily="18" charset="0"/>
                          <a:cs typeface="Times New Roman" panose="02020603050405020304" pitchFamily="18" charset="0"/>
                        </a:rPr>
                        <a:t>High Frequency Electronic Circuits M</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7.5</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Exam Passed in Jan (addendum left)</a:t>
                      </a:r>
                    </a:p>
                  </a:txBody>
                  <a:tcPr/>
                </a:tc>
                <a:extLst>
                  <a:ext uri="{0D108BD9-81ED-4DB2-BD59-A6C34878D82A}">
                    <a16:rowId xmlns:a16="http://schemas.microsoft.com/office/drawing/2014/main" val="3688681573"/>
                  </a:ext>
                </a:extLst>
              </a:tr>
              <a:tr h="370840">
                <a:tc>
                  <a:txBody>
                    <a:bodyPr/>
                    <a:lstStyle/>
                    <a:p>
                      <a:r>
                        <a:rPr lang="en-US" sz="1800" dirty="0">
                          <a:latin typeface="Times New Roman" panose="02020603050405020304" pitchFamily="18" charset="0"/>
                          <a:cs typeface="Times New Roman" panose="02020603050405020304" pitchFamily="18" charset="0"/>
                        </a:rPr>
                        <a:t>Sep-Dec, 2024</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1" dirty="0">
                          <a:latin typeface="Times New Roman" panose="02020603050405020304" pitchFamily="18" charset="0"/>
                          <a:cs typeface="Times New Roman" panose="02020603050405020304" pitchFamily="18" charset="0"/>
                        </a:rPr>
                        <a:t>Laboratory of Microwave Photonics 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Exam Passed in Jan (addendum left)</a:t>
                      </a:r>
                    </a:p>
                  </a:txBody>
                  <a:tcPr/>
                </a:tc>
                <a:extLst>
                  <a:ext uri="{0D108BD9-81ED-4DB2-BD59-A6C34878D82A}">
                    <a16:rowId xmlns:a16="http://schemas.microsoft.com/office/drawing/2014/main" val="4046359013"/>
                  </a:ext>
                </a:extLst>
              </a:tr>
              <a:tr h="370840">
                <a:tc>
                  <a:txBody>
                    <a:bodyPr/>
                    <a:lstStyle/>
                    <a:p>
                      <a:r>
                        <a:rPr lang="en-US" sz="1800" dirty="0">
                          <a:latin typeface="Times New Roman" panose="02020603050405020304" pitchFamily="18" charset="0"/>
                          <a:cs typeface="Times New Roman" panose="02020603050405020304" pitchFamily="18" charset="0"/>
                        </a:rPr>
                        <a:t>8-9April, 2025</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1" dirty="0">
                          <a:latin typeface="Times New Roman" panose="02020603050405020304" pitchFamily="18" charset="0"/>
                          <a:cs typeface="Times New Roman" panose="02020603050405020304" pitchFamily="18" charset="0"/>
                        </a:rPr>
                        <a:t>Fundamental system engineering and project management for large scientific projects </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1.5</a:t>
                      </a:r>
                    </a:p>
                  </a:txBody>
                  <a:tcPr/>
                </a:tc>
                <a:tc>
                  <a:txBody>
                    <a:bodyPr/>
                    <a:lstStyle/>
                    <a:p>
                      <a:r>
                        <a:rPr lang="en-US" dirty="0">
                          <a:latin typeface="Times New Roman" panose="02020603050405020304" pitchFamily="18" charset="0"/>
                          <a:cs typeface="Times New Roman" panose="02020603050405020304" pitchFamily="18" charset="0"/>
                        </a:rPr>
                        <a:t>Exam passed </a:t>
                      </a:r>
                    </a:p>
                  </a:txBody>
                  <a:tcPr/>
                </a:tc>
                <a:extLst>
                  <a:ext uri="{0D108BD9-81ED-4DB2-BD59-A6C34878D82A}">
                    <a16:rowId xmlns:a16="http://schemas.microsoft.com/office/drawing/2014/main" val="2977922551"/>
                  </a:ext>
                </a:extLst>
              </a:tr>
            </a:tbl>
          </a:graphicData>
        </a:graphic>
      </p:graphicFrame>
      <p:sp>
        <p:nvSpPr>
          <p:cNvPr id="6" name="TextBox 5">
            <a:extLst>
              <a:ext uri="{FF2B5EF4-FFF2-40B4-BE49-F238E27FC236}">
                <a16:creationId xmlns:a16="http://schemas.microsoft.com/office/drawing/2014/main" id="{5880443A-E45D-9250-CAE7-F6989E0A922E}"/>
              </a:ext>
            </a:extLst>
          </p:cNvPr>
          <p:cNvSpPr txBox="1"/>
          <p:nvPr/>
        </p:nvSpPr>
        <p:spPr>
          <a:xfrm>
            <a:off x="477137" y="118118"/>
            <a:ext cx="7787496" cy="646331"/>
          </a:xfrm>
          <a:prstGeom prst="rect">
            <a:avLst/>
          </a:prstGeom>
          <a:noFill/>
        </p:spPr>
        <p:txBody>
          <a:bodyPr wrap="square">
            <a:spAutoFit/>
          </a:bodyPr>
          <a:lstStyle/>
          <a:p>
            <a:r>
              <a:rPr lang="en-US" sz="3600" b="1" dirty="0">
                <a:latin typeface="Times New Roman" panose="02020603050405020304" pitchFamily="18" charset="0"/>
                <a:cs typeface="Times New Roman" panose="02020603050405020304" pitchFamily="18" charset="0"/>
              </a:rPr>
              <a:t>Timeline of 2</a:t>
            </a:r>
            <a:r>
              <a:rPr lang="en-US" sz="3600" b="1" baseline="30000" dirty="0">
                <a:latin typeface="Times New Roman" panose="02020603050405020304" pitchFamily="18" charset="0"/>
                <a:cs typeface="Times New Roman" panose="02020603050405020304" pitchFamily="18" charset="0"/>
              </a:rPr>
              <a:t>nd</a:t>
            </a:r>
            <a:r>
              <a:rPr lang="en-US" sz="3600" b="1" dirty="0">
                <a:latin typeface="Times New Roman" panose="02020603050405020304" pitchFamily="18" charset="0"/>
                <a:cs typeface="Times New Roman" panose="02020603050405020304" pitchFamily="18" charset="0"/>
              </a:rPr>
              <a:t> year</a:t>
            </a:r>
            <a:endParaRPr lang="en-US"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AEDD543-1D60-3F24-AF1D-19743E41AD30}"/>
              </a:ext>
            </a:extLst>
          </p:cNvPr>
          <p:cNvSpPr txBox="1"/>
          <p:nvPr/>
        </p:nvSpPr>
        <p:spPr>
          <a:xfrm>
            <a:off x="1327939" y="5014395"/>
            <a:ext cx="6085891" cy="369332"/>
          </a:xfrm>
          <a:prstGeom prst="rect">
            <a:avLst/>
          </a:prstGeom>
          <a:noFill/>
        </p:spPr>
        <p:txBody>
          <a:bodyPr wrap="square">
            <a:spAutoFit/>
          </a:bodyPr>
          <a:lstStyle/>
          <a:p>
            <a:r>
              <a:rPr lang="en-US" sz="1800" b="1" u="sng" dirty="0">
                <a:latin typeface="Times New Roman" panose="02020603050405020304" pitchFamily="18" charset="0"/>
                <a:cs typeface="Times New Roman" panose="02020603050405020304" pitchFamily="18" charset="0"/>
              </a:rPr>
              <a:t>Courses for 1</a:t>
            </a:r>
            <a:r>
              <a:rPr lang="en-US" b="1" u="sng" baseline="30000" dirty="0">
                <a:latin typeface="Times New Roman" panose="02020603050405020304" pitchFamily="18" charset="0"/>
                <a:cs typeface="Times New Roman" panose="02020603050405020304" pitchFamily="18" charset="0"/>
              </a:rPr>
              <a:t>st</a:t>
            </a:r>
            <a:r>
              <a:rPr lang="en-US" sz="1800" b="1" u="sng" dirty="0">
                <a:latin typeface="Times New Roman" panose="02020603050405020304" pitchFamily="18" charset="0"/>
                <a:cs typeface="Times New Roman" panose="02020603050405020304" pitchFamily="18" charset="0"/>
              </a:rPr>
              <a:t> Year </a:t>
            </a:r>
            <a:endParaRPr lang="en-US" dirty="0"/>
          </a:p>
        </p:txBody>
      </p:sp>
      <p:graphicFrame>
        <p:nvGraphicFramePr>
          <p:cNvPr id="8" name="Table 7">
            <a:extLst>
              <a:ext uri="{FF2B5EF4-FFF2-40B4-BE49-F238E27FC236}">
                <a16:creationId xmlns:a16="http://schemas.microsoft.com/office/drawing/2014/main" id="{9ECF3FB9-8616-F22D-F8EB-E797A2AA69D5}"/>
              </a:ext>
            </a:extLst>
          </p:cNvPr>
          <p:cNvGraphicFramePr>
            <a:graphicFrameLocks noGrp="1"/>
          </p:cNvGraphicFramePr>
          <p:nvPr>
            <p:extLst>
              <p:ext uri="{D42A27DB-BD31-4B8C-83A1-F6EECF244321}">
                <p14:modId xmlns:p14="http://schemas.microsoft.com/office/powerpoint/2010/main" val="1822325788"/>
              </p:ext>
            </p:extLst>
          </p:nvPr>
        </p:nvGraphicFramePr>
        <p:xfrm>
          <a:off x="1836057" y="5473180"/>
          <a:ext cx="8128000" cy="1010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94771155"/>
                    </a:ext>
                  </a:extLst>
                </a:gridCol>
                <a:gridCol w="2032000">
                  <a:extLst>
                    <a:ext uri="{9D8B030D-6E8A-4147-A177-3AD203B41FA5}">
                      <a16:colId xmlns:a16="http://schemas.microsoft.com/office/drawing/2014/main" val="1156894836"/>
                    </a:ext>
                  </a:extLst>
                </a:gridCol>
                <a:gridCol w="2032000">
                  <a:extLst>
                    <a:ext uri="{9D8B030D-6E8A-4147-A177-3AD203B41FA5}">
                      <a16:colId xmlns:a16="http://schemas.microsoft.com/office/drawing/2014/main" val="2116578507"/>
                    </a:ext>
                  </a:extLst>
                </a:gridCol>
                <a:gridCol w="2032000">
                  <a:extLst>
                    <a:ext uri="{9D8B030D-6E8A-4147-A177-3AD203B41FA5}">
                      <a16:colId xmlns:a16="http://schemas.microsoft.com/office/drawing/2014/main" val="1381649332"/>
                    </a:ext>
                  </a:extLst>
                </a:gridCol>
              </a:tblGrid>
              <a:tr h="370840">
                <a:tc>
                  <a:txBody>
                    <a:bodyPr/>
                    <a:lstStyle/>
                    <a:p>
                      <a:r>
                        <a:rPr lang="en-US" dirty="0">
                          <a:latin typeface="Times New Roman" panose="02020603050405020304" pitchFamily="18" charset="0"/>
                          <a:cs typeface="Times New Roman" panose="02020603050405020304" pitchFamily="18" charset="0"/>
                        </a:rPr>
                        <a:t>Timeline </a:t>
                      </a:r>
                    </a:p>
                  </a:txBody>
                  <a:tcPr/>
                </a:tc>
                <a:tc>
                  <a:txBody>
                    <a:bodyPr/>
                    <a:lstStyle/>
                    <a:p>
                      <a:r>
                        <a:rPr lang="en-US" dirty="0">
                          <a:latin typeface="Times New Roman" panose="02020603050405020304" pitchFamily="18" charset="0"/>
                          <a:cs typeface="Times New Roman" panose="02020603050405020304" pitchFamily="18" charset="0"/>
                        </a:rPr>
                        <a:t>Courses </a:t>
                      </a:r>
                    </a:p>
                  </a:txBody>
                  <a:tcPr/>
                </a:tc>
                <a:tc>
                  <a:txBody>
                    <a:bodyPr/>
                    <a:lstStyle/>
                    <a:p>
                      <a:r>
                        <a:rPr lang="en-US" dirty="0">
                          <a:latin typeface="Times New Roman" panose="02020603050405020304" pitchFamily="18" charset="0"/>
                          <a:cs typeface="Times New Roman" panose="02020603050405020304" pitchFamily="18" charset="0"/>
                        </a:rPr>
                        <a:t>Credit Hour</a:t>
                      </a:r>
                    </a:p>
                  </a:txBody>
                  <a:tcPr/>
                </a:tc>
                <a:tc>
                  <a:txBody>
                    <a:bodyPr/>
                    <a:lstStyle/>
                    <a:p>
                      <a:r>
                        <a:rPr lang="en-US" dirty="0">
                          <a:latin typeface="Times New Roman" panose="02020603050405020304" pitchFamily="18" charset="0"/>
                          <a:cs typeface="Times New Roman" panose="02020603050405020304" pitchFamily="18" charset="0"/>
                        </a:rPr>
                        <a:t>Status</a:t>
                      </a:r>
                    </a:p>
                  </a:txBody>
                  <a:tcPr/>
                </a:tc>
                <a:extLst>
                  <a:ext uri="{0D108BD9-81ED-4DB2-BD59-A6C34878D82A}">
                    <a16:rowId xmlns:a16="http://schemas.microsoft.com/office/drawing/2014/main" val="2732953037"/>
                  </a:ext>
                </a:extLst>
              </a:tr>
              <a:tr h="370840">
                <a:tc>
                  <a:txBody>
                    <a:bodyPr/>
                    <a:lstStyle/>
                    <a:p>
                      <a:r>
                        <a:rPr lang="en-US" b="0" dirty="0">
                          <a:latin typeface="Times New Roman" panose="02020603050405020304" pitchFamily="18" charset="0"/>
                          <a:cs typeface="Times New Roman" panose="02020603050405020304" pitchFamily="18" charset="0"/>
                        </a:rPr>
                        <a:t>Feb-June,2024</a:t>
                      </a:r>
                    </a:p>
                  </a:txBody>
                  <a:tcPr/>
                </a:tc>
                <a:tc>
                  <a:txBody>
                    <a:bodyPr/>
                    <a:lstStyle/>
                    <a:p>
                      <a:r>
                        <a:rPr lang="it-IT" b="1" dirty="0">
                          <a:latin typeface="Times New Roman" panose="02020603050405020304" pitchFamily="18" charset="0"/>
                          <a:cs typeface="Times New Roman" panose="02020603050405020304" pitchFamily="18" charset="0"/>
                        </a:rPr>
                        <a:t>Optical Fiber System M</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7.5</a:t>
                      </a:r>
                    </a:p>
                  </a:txBody>
                  <a:tcPr/>
                </a:tc>
                <a:tc>
                  <a:txBody>
                    <a:bodyPr/>
                    <a:lstStyle/>
                    <a:p>
                      <a:r>
                        <a:rPr lang="en-US" dirty="0">
                          <a:latin typeface="Times New Roman" panose="02020603050405020304" pitchFamily="18" charset="0"/>
                          <a:cs typeface="Times New Roman" panose="02020603050405020304" pitchFamily="18" charset="0"/>
                        </a:rPr>
                        <a:t>Exam Passed </a:t>
                      </a:r>
                    </a:p>
                  </a:txBody>
                  <a:tcPr/>
                </a:tc>
                <a:extLst>
                  <a:ext uri="{0D108BD9-81ED-4DB2-BD59-A6C34878D82A}">
                    <a16:rowId xmlns:a16="http://schemas.microsoft.com/office/drawing/2014/main" val="3209296466"/>
                  </a:ext>
                </a:extLst>
              </a:tr>
            </a:tbl>
          </a:graphicData>
        </a:graphic>
      </p:graphicFrame>
    </p:spTree>
    <p:extLst>
      <p:ext uri="{BB962C8B-B14F-4D97-AF65-F5344CB8AC3E}">
        <p14:creationId xmlns:p14="http://schemas.microsoft.com/office/powerpoint/2010/main" val="3325582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8C9C7-6093-9C43-D3EA-860591A88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D6E53-5D81-939A-B917-AF4F92B4AF4D}"/>
              </a:ext>
            </a:extLst>
          </p:cNvPr>
          <p:cNvSpPr>
            <a:spLocks noGrp="1"/>
          </p:cNvSpPr>
          <p:nvPr>
            <p:ph type="title"/>
          </p:nvPr>
        </p:nvSpPr>
        <p:spPr>
          <a:xfrm>
            <a:off x="286272" y="106499"/>
            <a:ext cx="9433458" cy="883525"/>
          </a:xfrm>
        </p:spPr>
        <p:txBody>
          <a:bodyPr/>
          <a:lstStyle/>
          <a:p>
            <a:r>
              <a:rPr lang="en-US" b="1" dirty="0">
                <a:latin typeface="Times New Roman" panose="02020603050405020304" pitchFamily="18" charset="0"/>
                <a:cs typeface="Times New Roman" panose="02020603050405020304" pitchFamily="18" charset="0"/>
              </a:rPr>
              <a:t>Block diagram </a:t>
            </a:r>
          </a:p>
        </p:txBody>
      </p:sp>
      <p:sp>
        <p:nvSpPr>
          <p:cNvPr id="28" name="Rectangle 27">
            <a:extLst>
              <a:ext uri="{FF2B5EF4-FFF2-40B4-BE49-F238E27FC236}">
                <a16:creationId xmlns:a16="http://schemas.microsoft.com/office/drawing/2014/main" id="{0E53DEC9-BFFF-A389-D356-6959AE3148FD}"/>
              </a:ext>
            </a:extLst>
          </p:cNvPr>
          <p:cNvSpPr/>
          <p:nvPr/>
        </p:nvSpPr>
        <p:spPr>
          <a:xfrm>
            <a:off x="7213598" y="3453228"/>
            <a:ext cx="2355849" cy="157046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88FF6615-F456-6E84-D090-13FF3182EEE4}"/>
              </a:ext>
            </a:extLst>
          </p:cNvPr>
          <p:cNvSpPr/>
          <p:nvPr/>
        </p:nvSpPr>
        <p:spPr>
          <a:xfrm>
            <a:off x="2554817" y="3439848"/>
            <a:ext cx="3089480" cy="11922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0E70AA76-C531-E835-3A02-32E2BF6FB6D4}"/>
              </a:ext>
            </a:extLst>
          </p:cNvPr>
          <p:cNvSpPr/>
          <p:nvPr/>
        </p:nvSpPr>
        <p:spPr>
          <a:xfrm>
            <a:off x="1507067" y="1709239"/>
            <a:ext cx="8212663" cy="16815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E7BCC0A7-DACC-BC38-77D1-2382783E5851}"/>
              </a:ext>
            </a:extLst>
          </p:cNvPr>
          <p:cNvSpPr/>
          <p:nvPr/>
        </p:nvSpPr>
        <p:spPr>
          <a:xfrm>
            <a:off x="1879599" y="2354453"/>
            <a:ext cx="1126067" cy="660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Optical Source</a:t>
            </a:r>
          </a:p>
        </p:txBody>
      </p:sp>
      <p:sp>
        <p:nvSpPr>
          <p:cNvPr id="32" name="Rectangle 31">
            <a:extLst>
              <a:ext uri="{FF2B5EF4-FFF2-40B4-BE49-F238E27FC236}">
                <a16:creationId xmlns:a16="http://schemas.microsoft.com/office/drawing/2014/main" id="{EC7D12FD-B0EF-9E16-C258-AF5B9E634AD7}"/>
              </a:ext>
            </a:extLst>
          </p:cNvPr>
          <p:cNvSpPr/>
          <p:nvPr/>
        </p:nvSpPr>
        <p:spPr>
          <a:xfrm>
            <a:off x="3179232" y="3538298"/>
            <a:ext cx="2040466" cy="9765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Low Noise Amplifier</a:t>
            </a:r>
          </a:p>
        </p:txBody>
      </p:sp>
      <p:sp>
        <p:nvSpPr>
          <p:cNvPr id="33" name="Rectangle 32">
            <a:extLst>
              <a:ext uri="{FF2B5EF4-FFF2-40B4-BE49-F238E27FC236}">
                <a16:creationId xmlns:a16="http://schemas.microsoft.com/office/drawing/2014/main" id="{5CD7A599-2B7B-710F-3122-9031B48C518A}"/>
              </a:ext>
            </a:extLst>
          </p:cNvPr>
          <p:cNvSpPr/>
          <p:nvPr/>
        </p:nvSpPr>
        <p:spPr>
          <a:xfrm>
            <a:off x="3555999" y="2354453"/>
            <a:ext cx="1286933" cy="660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Intensity Modulator</a:t>
            </a:r>
          </a:p>
        </p:txBody>
      </p:sp>
      <p:cxnSp>
        <p:nvCxnSpPr>
          <p:cNvPr id="34" name="Straight Arrow Connector 33">
            <a:extLst>
              <a:ext uri="{FF2B5EF4-FFF2-40B4-BE49-F238E27FC236}">
                <a16:creationId xmlns:a16="http://schemas.microsoft.com/office/drawing/2014/main" id="{EBF54210-7BC5-26B8-9834-B0F85DD9521E}"/>
              </a:ext>
            </a:extLst>
          </p:cNvPr>
          <p:cNvCxnSpPr>
            <a:cxnSpLocks/>
            <a:endCxn id="33" idx="1"/>
          </p:cNvCxnSpPr>
          <p:nvPr/>
        </p:nvCxnSpPr>
        <p:spPr>
          <a:xfrm>
            <a:off x="2997199" y="2684653"/>
            <a:ext cx="5588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48D6167B-2C75-5616-667E-CE11CDBD7092}"/>
              </a:ext>
            </a:extLst>
          </p:cNvPr>
          <p:cNvCxnSpPr>
            <a:cxnSpLocks/>
            <a:stCxn id="32" idx="0"/>
            <a:endCxn id="33" idx="2"/>
          </p:cNvCxnSpPr>
          <p:nvPr/>
        </p:nvCxnSpPr>
        <p:spPr>
          <a:xfrm flipV="1">
            <a:off x="4199465" y="3014853"/>
            <a:ext cx="1" cy="5234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35">
            <a:extLst>
              <a:ext uri="{FF2B5EF4-FFF2-40B4-BE49-F238E27FC236}">
                <a16:creationId xmlns:a16="http://schemas.microsoft.com/office/drawing/2014/main" id="{135E0DB2-F9E1-560D-24F0-0CFF64CC57FD}"/>
              </a:ext>
            </a:extLst>
          </p:cNvPr>
          <p:cNvSpPr/>
          <p:nvPr/>
        </p:nvSpPr>
        <p:spPr>
          <a:xfrm>
            <a:off x="3581399" y="4960698"/>
            <a:ext cx="1339851" cy="4180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RF Input </a:t>
            </a:r>
          </a:p>
          <a:p>
            <a:pPr algn="ctr"/>
            <a:endParaRPr lang="en-US" sz="1600" dirty="0"/>
          </a:p>
        </p:txBody>
      </p:sp>
      <p:cxnSp>
        <p:nvCxnSpPr>
          <p:cNvPr id="37" name="Straight Arrow Connector 36">
            <a:extLst>
              <a:ext uri="{FF2B5EF4-FFF2-40B4-BE49-F238E27FC236}">
                <a16:creationId xmlns:a16="http://schemas.microsoft.com/office/drawing/2014/main" id="{B8D8D5B9-B765-F348-4677-6E51550BC984}"/>
              </a:ext>
            </a:extLst>
          </p:cNvPr>
          <p:cNvCxnSpPr>
            <a:cxnSpLocks/>
            <a:stCxn id="36" idx="0"/>
          </p:cNvCxnSpPr>
          <p:nvPr/>
        </p:nvCxnSpPr>
        <p:spPr>
          <a:xfrm flipV="1">
            <a:off x="4251325" y="4514844"/>
            <a:ext cx="0" cy="4458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8" name="Rectangle 37">
            <a:extLst>
              <a:ext uri="{FF2B5EF4-FFF2-40B4-BE49-F238E27FC236}">
                <a16:creationId xmlns:a16="http://schemas.microsoft.com/office/drawing/2014/main" id="{760FBC3D-D9EA-2263-67DA-25FA5B65EEB8}"/>
              </a:ext>
            </a:extLst>
          </p:cNvPr>
          <p:cNvSpPr/>
          <p:nvPr/>
        </p:nvSpPr>
        <p:spPr>
          <a:xfrm>
            <a:off x="7476913" y="2385833"/>
            <a:ext cx="1555747" cy="666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Photodetector</a:t>
            </a:r>
          </a:p>
        </p:txBody>
      </p:sp>
      <p:cxnSp>
        <p:nvCxnSpPr>
          <p:cNvPr id="39" name="Straight Arrow Connector 38">
            <a:extLst>
              <a:ext uri="{FF2B5EF4-FFF2-40B4-BE49-F238E27FC236}">
                <a16:creationId xmlns:a16="http://schemas.microsoft.com/office/drawing/2014/main" id="{285E5057-FF4D-1338-3783-476EF28F54E9}"/>
              </a:ext>
            </a:extLst>
          </p:cNvPr>
          <p:cNvCxnSpPr>
            <a:cxnSpLocks/>
          </p:cNvCxnSpPr>
          <p:nvPr/>
        </p:nvCxnSpPr>
        <p:spPr>
          <a:xfrm>
            <a:off x="8281244" y="3052563"/>
            <a:ext cx="0" cy="5611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Isosceles Triangle 39">
            <a:extLst>
              <a:ext uri="{FF2B5EF4-FFF2-40B4-BE49-F238E27FC236}">
                <a16:creationId xmlns:a16="http://schemas.microsoft.com/office/drawing/2014/main" id="{6FBAB637-83E8-B98C-3D62-09785FD56C02}"/>
              </a:ext>
            </a:extLst>
          </p:cNvPr>
          <p:cNvSpPr/>
          <p:nvPr/>
        </p:nvSpPr>
        <p:spPr>
          <a:xfrm rot="10800000">
            <a:off x="7476913" y="3613668"/>
            <a:ext cx="1734131" cy="1410028"/>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662E68FE-63E0-05C0-D7CE-77EE179432AE}"/>
              </a:ext>
            </a:extLst>
          </p:cNvPr>
          <p:cNvSpPr txBox="1"/>
          <p:nvPr/>
        </p:nvSpPr>
        <p:spPr>
          <a:xfrm>
            <a:off x="7687810" y="3634067"/>
            <a:ext cx="1312335"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Post-Amplifier</a:t>
            </a:r>
            <a:endParaRPr lang="en-US" sz="1400" dirty="0"/>
          </a:p>
        </p:txBody>
      </p:sp>
      <p:cxnSp>
        <p:nvCxnSpPr>
          <p:cNvPr id="42" name="Straight Connector 41">
            <a:extLst>
              <a:ext uri="{FF2B5EF4-FFF2-40B4-BE49-F238E27FC236}">
                <a16:creationId xmlns:a16="http://schemas.microsoft.com/office/drawing/2014/main" id="{A03135B6-BF60-C482-945A-226A42292064}"/>
              </a:ext>
            </a:extLst>
          </p:cNvPr>
          <p:cNvCxnSpPr>
            <a:cxnSpLocks/>
            <a:stCxn id="33" idx="3"/>
            <a:endCxn id="38" idx="1"/>
          </p:cNvCxnSpPr>
          <p:nvPr/>
        </p:nvCxnSpPr>
        <p:spPr>
          <a:xfrm>
            <a:off x="4842932" y="2684653"/>
            <a:ext cx="2633981" cy="34545"/>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625C0A3D-6CC0-EE0C-3928-09B186674935}"/>
              </a:ext>
            </a:extLst>
          </p:cNvPr>
          <p:cNvCxnSpPr>
            <a:cxnSpLocks/>
            <a:stCxn id="40" idx="0"/>
          </p:cNvCxnSpPr>
          <p:nvPr/>
        </p:nvCxnSpPr>
        <p:spPr>
          <a:xfrm>
            <a:off x="8343978" y="5023696"/>
            <a:ext cx="6349" cy="4180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F7B55203-7CB8-4861-8E92-6AB8D9215A80}"/>
              </a:ext>
            </a:extLst>
          </p:cNvPr>
          <p:cNvSpPr txBox="1"/>
          <p:nvPr/>
        </p:nvSpPr>
        <p:spPr>
          <a:xfrm>
            <a:off x="5709705" y="2719198"/>
            <a:ext cx="1058333" cy="642790"/>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Optical Fiber</a:t>
            </a:r>
          </a:p>
        </p:txBody>
      </p:sp>
      <p:sp>
        <p:nvSpPr>
          <p:cNvPr id="45" name="Oval 44">
            <a:extLst>
              <a:ext uri="{FF2B5EF4-FFF2-40B4-BE49-F238E27FC236}">
                <a16:creationId xmlns:a16="http://schemas.microsoft.com/office/drawing/2014/main" id="{58F01A4D-94D9-8627-58DD-9855681B2C42}"/>
              </a:ext>
            </a:extLst>
          </p:cNvPr>
          <p:cNvSpPr/>
          <p:nvPr/>
        </p:nvSpPr>
        <p:spPr>
          <a:xfrm>
            <a:off x="5921166" y="2399511"/>
            <a:ext cx="224368" cy="3231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2E4E7B-23EE-EDBC-F8E3-8D868C875256}"/>
              </a:ext>
            </a:extLst>
          </p:cNvPr>
          <p:cNvSpPr/>
          <p:nvPr/>
        </p:nvSpPr>
        <p:spPr>
          <a:xfrm>
            <a:off x="6023190" y="2399512"/>
            <a:ext cx="224368" cy="3231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D8F04C6-2FD9-E8C1-71B1-EDEFA24F42C0}"/>
              </a:ext>
            </a:extLst>
          </p:cNvPr>
          <p:cNvSpPr/>
          <p:nvPr/>
        </p:nvSpPr>
        <p:spPr>
          <a:xfrm>
            <a:off x="6126482" y="2396007"/>
            <a:ext cx="224368" cy="3231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A783F93-A4AD-9517-8394-453F88860161}"/>
              </a:ext>
            </a:extLst>
          </p:cNvPr>
          <p:cNvSpPr/>
          <p:nvPr/>
        </p:nvSpPr>
        <p:spPr>
          <a:xfrm>
            <a:off x="6228083" y="2396006"/>
            <a:ext cx="224368" cy="3231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9BC3664-89F1-D363-E39A-63666322E320}"/>
              </a:ext>
            </a:extLst>
          </p:cNvPr>
          <p:cNvSpPr/>
          <p:nvPr/>
        </p:nvSpPr>
        <p:spPr>
          <a:xfrm>
            <a:off x="7745728" y="5441787"/>
            <a:ext cx="1245444" cy="4180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a:latin typeface="Times New Roman" panose="02020603050405020304" pitchFamily="18" charset="0"/>
                <a:cs typeface="Times New Roman" panose="02020603050405020304" pitchFamily="18" charset="0"/>
              </a:rPr>
              <a:t>RF Output</a:t>
            </a:r>
          </a:p>
        </p:txBody>
      </p:sp>
      <p:sp>
        <p:nvSpPr>
          <p:cNvPr id="50" name="Rectangle 49">
            <a:extLst>
              <a:ext uri="{FF2B5EF4-FFF2-40B4-BE49-F238E27FC236}">
                <a16:creationId xmlns:a16="http://schemas.microsoft.com/office/drawing/2014/main" id="{8DC54546-ADE7-7727-9D40-92DB684390FA}"/>
              </a:ext>
            </a:extLst>
          </p:cNvPr>
          <p:cNvSpPr/>
          <p:nvPr/>
        </p:nvSpPr>
        <p:spPr>
          <a:xfrm>
            <a:off x="1185333" y="1620498"/>
            <a:ext cx="8305798" cy="1808502"/>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53" name="TextBox 52">
            <a:extLst>
              <a:ext uri="{FF2B5EF4-FFF2-40B4-BE49-F238E27FC236}">
                <a16:creationId xmlns:a16="http://schemas.microsoft.com/office/drawing/2014/main" id="{6E21B6E8-8D13-5217-6E42-8B1B8342B452}"/>
              </a:ext>
            </a:extLst>
          </p:cNvPr>
          <p:cNvSpPr txBox="1"/>
          <p:nvPr/>
        </p:nvSpPr>
        <p:spPr>
          <a:xfrm>
            <a:off x="4099557" y="1777860"/>
            <a:ext cx="255069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Intrinsic Optical link </a:t>
            </a:r>
          </a:p>
        </p:txBody>
      </p:sp>
      <p:sp>
        <p:nvSpPr>
          <p:cNvPr id="54" name="TextBox 53">
            <a:extLst>
              <a:ext uri="{FF2B5EF4-FFF2-40B4-BE49-F238E27FC236}">
                <a16:creationId xmlns:a16="http://schemas.microsoft.com/office/drawing/2014/main" id="{801DF3C4-BE25-71BC-A702-1FB541A89DAD}"/>
              </a:ext>
            </a:extLst>
          </p:cNvPr>
          <p:cNvSpPr txBox="1"/>
          <p:nvPr/>
        </p:nvSpPr>
        <p:spPr>
          <a:xfrm>
            <a:off x="638956" y="6147527"/>
            <a:ext cx="10981276" cy="400110"/>
          </a:xfrm>
          <a:prstGeom prst="rect">
            <a:avLst/>
          </a:prstGeom>
          <a:noFill/>
        </p:spPr>
        <p:txBody>
          <a:bodyPr wrap="none" rtlCol="0">
            <a:spAutoFit/>
          </a:bodyPr>
          <a:lstStyle/>
          <a:p>
            <a:r>
              <a:rPr lang="en-US" sz="2000" b="1" u="sng" dirty="0">
                <a:solidFill>
                  <a:srgbClr val="FF0000"/>
                </a:solidFill>
                <a:latin typeface="Times New Roman" panose="02020603050405020304" pitchFamily="18" charset="0"/>
                <a:cs typeface="Times New Roman" panose="02020603050405020304" pitchFamily="18" charset="0"/>
              </a:rPr>
              <a:t>Full link analysis </a:t>
            </a:r>
            <a:r>
              <a:rPr lang="en-US" sz="2000" b="1" dirty="0">
                <a:latin typeface="Times New Roman" panose="02020603050405020304" pitchFamily="18" charset="0"/>
                <a:cs typeface="Times New Roman" panose="02020603050405020304" pitchFamily="18" charset="0"/>
              </a:rPr>
              <a:t>→ suitable </a:t>
            </a:r>
            <a:r>
              <a:rPr lang="en-US" sz="2000" b="1" i="1" dirty="0">
                <a:latin typeface="Times New Roman" panose="02020603050405020304" pitchFamily="18" charset="0"/>
                <a:cs typeface="Times New Roman" panose="02020603050405020304" pitchFamily="18" charset="0"/>
              </a:rPr>
              <a:t>pre-/post-amplifiers </a:t>
            </a:r>
            <a:r>
              <a:rPr lang="en-US" sz="2000" b="1" dirty="0">
                <a:latin typeface="Times New Roman" panose="02020603050405020304" pitchFamily="18" charset="0"/>
                <a:cs typeface="Times New Roman" panose="02020603050405020304" pitchFamily="18" charset="0"/>
              </a:rPr>
              <a:t>identified from the market for chosen </a:t>
            </a:r>
            <a:r>
              <a:rPr lang="en-US" sz="2000" b="1" i="1" dirty="0">
                <a:latin typeface="Times New Roman" panose="02020603050405020304" pitchFamily="18" charset="0"/>
                <a:cs typeface="Times New Roman" panose="02020603050405020304" pitchFamily="18" charset="0"/>
              </a:rPr>
              <a:t>optical Link </a:t>
            </a:r>
          </a:p>
        </p:txBody>
      </p:sp>
      <p:sp>
        <p:nvSpPr>
          <p:cNvPr id="3" name="Oval 2">
            <a:extLst>
              <a:ext uri="{FF2B5EF4-FFF2-40B4-BE49-F238E27FC236}">
                <a16:creationId xmlns:a16="http://schemas.microsoft.com/office/drawing/2014/main" id="{FDA2FD59-B2F4-4698-D0DC-3BA61D5A0A9D}"/>
              </a:ext>
            </a:extLst>
          </p:cNvPr>
          <p:cNvSpPr/>
          <p:nvPr/>
        </p:nvSpPr>
        <p:spPr>
          <a:xfrm>
            <a:off x="1507067" y="3370926"/>
            <a:ext cx="9177866" cy="164695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283689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204D4-946C-6C17-CE6E-D38E751CE4DF}"/>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A3475ECA-E4D9-C1FA-B23F-A01F8C6361B7}"/>
              </a:ext>
            </a:extLst>
          </p:cNvPr>
          <p:cNvSpPr/>
          <p:nvPr/>
        </p:nvSpPr>
        <p:spPr>
          <a:xfrm>
            <a:off x="8251810" y="3217378"/>
            <a:ext cx="2410953" cy="20230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339968D8-20F0-C6D0-079F-EF7863E50A8E}"/>
              </a:ext>
            </a:extLst>
          </p:cNvPr>
          <p:cNvSpPr/>
          <p:nvPr/>
        </p:nvSpPr>
        <p:spPr>
          <a:xfrm>
            <a:off x="4066638" y="3241675"/>
            <a:ext cx="2979458" cy="156757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EF7A0B41-66C5-CE7A-A8C1-FDAD426491B9}"/>
              </a:ext>
            </a:extLst>
          </p:cNvPr>
          <p:cNvSpPr/>
          <p:nvPr/>
        </p:nvSpPr>
        <p:spPr>
          <a:xfrm>
            <a:off x="643812" y="1347284"/>
            <a:ext cx="10018952" cy="17307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D3A09624-51C3-3847-66B4-19B001CA1373}"/>
              </a:ext>
            </a:extLst>
          </p:cNvPr>
          <p:cNvSpPr>
            <a:spLocks noGrp="1"/>
          </p:cNvSpPr>
          <p:nvPr>
            <p:ph type="title"/>
          </p:nvPr>
        </p:nvSpPr>
        <p:spPr>
          <a:xfrm>
            <a:off x="191510" y="264056"/>
            <a:ext cx="11292422" cy="883602"/>
          </a:xfrm>
        </p:spPr>
        <p:txBody>
          <a:bodyPr>
            <a:normAutofit fontScale="90000"/>
          </a:bodyPr>
          <a:lstStyle/>
          <a:p>
            <a:r>
              <a:rPr lang="en-US" sz="4000" b="1" dirty="0">
                <a:latin typeface="Times New Roman" panose="02020603050405020304" pitchFamily="18" charset="0"/>
                <a:cs typeface="Times New Roman" panose="02020603050405020304" pitchFamily="18" charset="0"/>
              </a:rPr>
              <a:t>Full Link Simulation using Commercial Components </a:t>
            </a:r>
          </a:p>
        </p:txBody>
      </p:sp>
      <p:sp>
        <p:nvSpPr>
          <p:cNvPr id="4" name="Rectangle 3">
            <a:extLst>
              <a:ext uri="{FF2B5EF4-FFF2-40B4-BE49-F238E27FC236}">
                <a16:creationId xmlns:a16="http://schemas.microsoft.com/office/drawing/2014/main" id="{D15CDD82-D28B-8EA6-7B19-0C4A6072D7B4}"/>
              </a:ext>
            </a:extLst>
          </p:cNvPr>
          <p:cNvSpPr/>
          <p:nvPr/>
        </p:nvSpPr>
        <p:spPr>
          <a:xfrm>
            <a:off x="4509892" y="3548443"/>
            <a:ext cx="2105825" cy="9901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Pre-Amp</a:t>
            </a:r>
            <a:r>
              <a:rPr lang="en-US" dirty="0">
                <a:solidFill>
                  <a:schemeClr val="tx1"/>
                </a:solidFill>
                <a:latin typeface="Times New Roman" panose="02020603050405020304" pitchFamily="18" charset="0"/>
                <a:cs typeface="Times New Roman" panose="02020603050405020304" pitchFamily="18" charset="0"/>
              </a:rPr>
              <a:t> </a:t>
            </a:r>
          </a:p>
          <a:p>
            <a:pPr algn="ctr"/>
            <a:r>
              <a:rPr lang="en-US" b="1" dirty="0">
                <a:latin typeface="Times New Roman" panose="02020603050405020304" pitchFamily="18" charset="0"/>
                <a:cs typeface="Times New Roman" panose="02020603050405020304" pitchFamily="18" charset="0"/>
              </a:rPr>
              <a:t>ZVE-0234LNX-K+ (Mini-Circuit)</a:t>
            </a:r>
            <a:endParaRPr lang="en-US"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BA52044-08FC-DE04-392E-7E2C3BC98C4C}"/>
                  </a:ext>
                </a:extLst>
              </p:cNvPr>
              <p:cNvSpPr/>
              <p:nvPr/>
            </p:nvSpPr>
            <p:spPr>
              <a:xfrm>
                <a:off x="4020980" y="1556647"/>
                <a:ext cx="2704845" cy="12791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MZM</a:t>
                </a:r>
              </a:p>
              <a:p>
                <a:pPr algn="ctr"/>
                <a:r>
                  <a:rPr lang="en-US" sz="1600" b="1" dirty="0" err="1">
                    <a:latin typeface="Times New Roman" panose="02020603050405020304" pitchFamily="18" charset="0"/>
                    <a:cs typeface="Times New Roman" panose="02020603050405020304" pitchFamily="18" charset="0"/>
                  </a:rPr>
                  <a:t>Optilab</a:t>
                </a:r>
                <a:r>
                  <a:rPr lang="en-US" sz="1600" b="1" dirty="0">
                    <a:latin typeface="Times New Roman" panose="02020603050405020304" pitchFamily="18" charset="0"/>
                    <a:cs typeface="Times New Roman" panose="02020603050405020304" pitchFamily="18" charset="0"/>
                  </a:rPr>
                  <a:t> IML-1550-40-PM-G </a:t>
                </a:r>
              </a:p>
              <a:p>
                <a:r>
                  <a:rPr lang="en-US" sz="1600" b="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𝑽</m:t>
                        </m:r>
                      </m:e>
                      <m:sub>
                        <m:r>
                          <a:rPr lang="en-US" sz="1600" b="1" i="1">
                            <a:latin typeface="Cambria Math" panose="02040503050406030204" pitchFamily="18" charset="0"/>
                          </a:rPr>
                          <m:t>𝝅</m:t>
                        </m:r>
                        <m:r>
                          <a:rPr lang="en-US" sz="1600" b="1" i="1">
                            <a:latin typeface="Cambria Math" panose="02040503050406030204" pitchFamily="18" charset="0"/>
                          </a:rPr>
                          <m:t>,</m:t>
                        </m:r>
                        <m:r>
                          <a:rPr lang="en-US" sz="1600" b="1" i="1">
                            <a:latin typeface="Cambria Math" panose="02040503050406030204" pitchFamily="18" charset="0"/>
                          </a:rPr>
                          <m:t>𝑫𝑪</m:t>
                        </m:r>
                      </m:sub>
                    </m:sSub>
                  </m:oMath>
                </a14:m>
                <a:r>
                  <a:rPr lang="en-US" sz="1600" b="1" dirty="0">
                    <a:latin typeface="Times New Roman" panose="02020603050405020304" pitchFamily="18" charset="0"/>
                    <a:cs typeface="Times New Roman" panose="02020603050405020304" pitchFamily="18" charset="0"/>
                  </a:rPr>
                  <a:t> = 2.5 V</a:t>
                </a:r>
              </a:p>
              <a:p>
                <a:r>
                  <a:rPr lang="en-US" sz="1600" b="1" dirty="0">
                    <a:latin typeface="Times New Roman" panose="02020603050405020304" pitchFamily="18" charset="0"/>
                    <a:cs typeface="Times New Roman" panose="02020603050405020304" pitchFamily="18" charset="0"/>
                  </a:rPr>
                  <a:t>             IL = 4 dB </a:t>
                </a:r>
              </a:p>
              <a:p>
                <a:pPr algn="ctr"/>
                <a:endParaRPr lang="en-US" dirty="0">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BA52044-08FC-DE04-392E-7E2C3BC98C4C}"/>
                  </a:ext>
                </a:extLst>
              </p:cNvPr>
              <p:cNvSpPr>
                <a:spLocks noRot="1" noChangeAspect="1" noMove="1" noResize="1" noEditPoints="1" noAdjustHandles="1" noChangeArrowheads="1" noChangeShapeType="1" noTextEdit="1"/>
              </p:cNvSpPr>
              <p:nvPr/>
            </p:nvSpPr>
            <p:spPr>
              <a:xfrm>
                <a:off x="4020980" y="1556647"/>
                <a:ext cx="2704845" cy="1279119"/>
              </a:xfrm>
              <a:prstGeom prst="rect">
                <a:avLst/>
              </a:prstGeom>
              <a:blipFill>
                <a:blip r:embed="rId3"/>
                <a:stretch>
                  <a:fillRect l="-448" t="-6103" r="-201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37EE0D58-7576-0B09-F694-D26CAA14EB89}"/>
              </a:ext>
            </a:extLst>
          </p:cNvPr>
          <p:cNvSpPr/>
          <p:nvPr/>
        </p:nvSpPr>
        <p:spPr>
          <a:xfrm>
            <a:off x="7997754" y="1780707"/>
            <a:ext cx="2479393" cy="12022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Times New Roman" panose="02020603050405020304" pitchFamily="18" charset="0"/>
                <a:cs typeface="Times New Roman" panose="02020603050405020304" pitchFamily="18" charset="0"/>
              </a:rPr>
              <a:t>PD</a:t>
            </a:r>
          </a:p>
          <a:p>
            <a:pPr algn="ctr"/>
            <a:r>
              <a:rPr lang="en-US" b="1" dirty="0" err="1">
                <a:latin typeface="Times New Roman" panose="02020603050405020304" pitchFamily="18" charset="0"/>
                <a:cs typeface="Times New Roman" panose="02020603050405020304" pitchFamily="18" charset="0"/>
              </a:rPr>
              <a:t>Optilab</a:t>
            </a:r>
            <a:r>
              <a:rPr lang="en-US" b="1" dirty="0">
                <a:latin typeface="Times New Roman" panose="02020603050405020304" pitchFamily="18" charset="0"/>
                <a:cs typeface="Times New Roman" panose="02020603050405020304" pitchFamily="18" charset="0"/>
              </a:rPr>
              <a:t> PD-30</a:t>
            </a:r>
          </a:p>
          <a:p>
            <a:pPr algn="ctr"/>
            <a:r>
              <a:rPr lang="en-US" b="1" dirty="0">
                <a:latin typeface="Times New Roman" panose="02020603050405020304" pitchFamily="18" charset="0"/>
                <a:cs typeface="Times New Roman" panose="02020603050405020304" pitchFamily="18" charset="0"/>
              </a:rPr>
              <a:t>R = 0.85 A/W</a:t>
            </a:r>
          </a:p>
          <a:p>
            <a:pPr algn="ctr"/>
            <a:endParaRPr lang="en-US" sz="14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8983FEE-353B-F906-9FFD-B3F4E9171069}"/>
              </a:ext>
            </a:extLst>
          </p:cNvPr>
          <p:cNvSpPr/>
          <p:nvPr/>
        </p:nvSpPr>
        <p:spPr>
          <a:xfrm>
            <a:off x="855281" y="1549929"/>
            <a:ext cx="2689004" cy="1285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Laser</a:t>
            </a:r>
            <a:r>
              <a:rPr lang="en-US" dirty="0">
                <a:latin typeface="Times New Roman" panose="02020603050405020304" pitchFamily="18" charset="0"/>
                <a:cs typeface="Times New Roman" panose="02020603050405020304" pitchFamily="18" charset="0"/>
              </a:rPr>
              <a:t> </a:t>
            </a:r>
          </a:p>
          <a:p>
            <a:pPr algn="ctr"/>
            <a:r>
              <a:rPr lang="en-US" sz="1600" b="1" dirty="0" err="1">
                <a:latin typeface="Times New Roman" panose="02020603050405020304" pitchFamily="18" charset="0"/>
                <a:cs typeface="Times New Roman" panose="02020603050405020304" pitchFamily="18" charset="0"/>
              </a:rPr>
              <a:t>Allwave</a:t>
            </a:r>
            <a:r>
              <a:rPr lang="en-US" sz="1600" b="1" dirty="0">
                <a:latin typeface="Times New Roman" panose="02020603050405020304" pitchFamily="18" charset="0"/>
                <a:cs typeface="Times New Roman" panose="02020603050405020304" pitchFamily="18" charset="0"/>
              </a:rPr>
              <a:t> Lasers </a:t>
            </a:r>
          </a:p>
          <a:p>
            <a:pPr algn="ctr"/>
            <a:r>
              <a:rPr lang="en-US" sz="1600" b="1" dirty="0">
                <a:latin typeface="Times New Roman" panose="02020603050405020304" pitchFamily="18" charset="0"/>
                <a:cs typeface="Times New Roman" panose="02020603050405020304" pitchFamily="18" charset="0"/>
              </a:rPr>
              <a:t>SWLD927080-22-01-PM</a:t>
            </a:r>
          </a:p>
          <a:p>
            <a:pPr algn="ctr"/>
            <a:r>
              <a:rPr lang="en-US" b="1" dirty="0">
                <a:latin typeface="Times New Roman" panose="02020603050405020304" pitchFamily="18" charset="0"/>
                <a:cs typeface="Times New Roman" panose="02020603050405020304" pitchFamily="18" charset="0"/>
              </a:rPr>
              <a:t>Rin </a:t>
            </a:r>
            <a:r>
              <a:rPr lang="en-US"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-160 dB/Hz</a:t>
            </a:r>
          </a:p>
        </p:txBody>
      </p:sp>
      <p:cxnSp>
        <p:nvCxnSpPr>
          <p:cNvPr id="15" name="Straight Arrow Connector 14">
            <a:extLst>
              <a:ext uri="{FF2B5EF4-FFF2-40B4-BE49-F238E27FC236}">
                <a16:creationId xmlns:a16="http://schemas.microsoft.com/office/drawing/2014/main" id="{4E0A08B2-7C9E-E185-3B28-406BBA1156C8}"/>
              </a:ext>
            </a:extLst>
          </p:cNvPr>
          <p:cNvCxnSpPr>
            <a:cxnSpLocks/>
            <a:endCxn id="6" idx="1"/>
          </p:cNvCxnSpPr>
          <p:nvPr/>
        </p:nvCxnSpPr>
        <p:spPr>
          <a:xfrm>
            <a:off x="6733302" y="2381840"/>
            <a:ext cx="12644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1313BBF-DE4E-F005-E06B-F77C3F4ED0A3}"/>
              </a:ext>
            </a:extLst>
          </p:cNvPr>
          <p:cNvCxnSpPr>
            <a:cxnSpLocks/>
          </p:cNvCxnSpPr>
          <p:nvPr/>
        </p:nvCxnSpPr>
        <p:spPr>
          <a:xfrm flipV="1">
            <a:off x="3544285" y="2222104"/>
            <a:ext cx="484173" cy="87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8C7B9353-36C6-FC57-0366-5649C21E9626}"/>
              </a:ext>
            </a:extLst>
          </p:cNvPr>
          <p:cNvSpPr/>
          <p:nvPr/>
        </p:nvSpPr>
        <p:spPr>
          <a:xfrm>
            <a:off x="7137820" y="2211152"/>
            <a:ext cx="129323" cy="1615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id="{B4DBC90E-DD73-1887-0D82-D6B5572CBBAE}"/>
              </a:ext>
            </a:extLst>
          </p:cNvPr>
          <p:cNvSpPr/>
          <p:nvPr/>
        </p:nvSpPr>
        <p:spPr>
          <a:xfrm>
            <a:off x="7217474" y="2220908"/>
            <a:ext cx="129323" cy="1615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B3699917-CAE7-9749-1879-818A90F0651D}"/>
              </a:ext>
            </a:extLst>
          </p:cNvPr>
          <p:cNvSpPr/>
          <p:nvPr/>
        </p:nvSpPr>
        <p:spPr>
          <a:xfrm>
            <a:off x="7297128" y="2211153"/>
            <a:ext cx="129323" cy="1712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B4B346B7-0D9E-86F6-B554-327E3C1122A1}"/>
              </a:ext>
            </a:extLst>
          </p:cNvPr>
          <p:cNvCxnSpPr>
            <a:cxnSpLocks/>
            <a:stCxn id="4" idx="0"/>
          </p:cNvCxnSpPr>
          <p:nvPr/>
        </p:nvCxnSpPr>
        <p:spPr>
          <a:xfrm flipV="1">
            <a:off x="5562805" y="2829048"/>
            <a:ext cx="0" cy="7193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9888DFDC-3343-638B-1152-997A2F2E3177}"/>
              </a:ext>
            </a:extLst>
          </p:cNvPr>
          <p:cNvSpPr/>
          <p:nvPr/>
        </p:nvSpPr>
        <p:spPr>
          <a:xfrm>
            <a:off x="8666141" y="3279113"/>
            <a:ext cx="1708307" cy="803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Post-Amp</a:t>
            </a:r>
            <a:r>
              <a:rPr lang="en-US" dirty="0">
                <a:solidFill>
                  <a:schemeClr val="tx1"/>
                </a:solidFill>
                <a:latin typeface="Times New Roman" panose="02020603050405020304" pitchFamily="18" charset="0"/>
                <a:cs typeface="Times New Roman" panose="02020603050405020304" pitchFamily="18" charset="0"/>
              </a:rPr>
              <a:t> </a:t>
            </a:r>
          </a:p>
          <a:p>
            <a:pPr algn="ctr"/>
            <a:r>
              <a:rPr lang="en-US" b="1" dirty="0">
                <a:latin typeface="Times New Roman" panose="02020603050405020304" pitchFamily="18" charset="0"/>
                <a:cs typeface="Times New Roman" panose="02020603050405020304" pitchFamily="18" charset="0"/>
              </a:rPr>
              <a:t>R00M30GSM</a:t>
            </a:r>
          </a:p>
          <a:p>
            <a:pPr algn="ctr"/>
            <a:r>
              <a:rPr lang="en-US" b="1" dirty="0">
                <a:latin typeface="Times New Roman" panose="02020603050405020304" pitchFamily="18" charset="0"/>
                <a:cs typeface="Times New Roman" panose="02020603050405020304" pitchFamily="18" charset="0"/>
              </a:rPr>
              <a:t>(RF Lambda)</a:t>
            </a:r>
          </a:p>
        </p:txBody>
      </p:sp>
      <p:cxnSp>
        <p:nvCxnSpPr>
          <p:cNvPr id="11" name="Straight Arrow Connector 10">
            <a:extLst>
              <a:ext uri="{FF2B5EF4-FFF2-40B4-BE49-F238E27FC236}">
                <a16:creationId xmlns:a16="http://schemas.microsoft.com/office/drawing/2014/main" id="{161530D7-64C1-4208-DA99-C88A6184EB59}"/>
              </a:ext>
            </a:extLst>
          </p:cNvPr>
          <p:cNvCxnSpPr>
            <a:cxnSpLocks/>
          </p:cNvCxnSpPr>
          <p:nvPr/>
        </p:nvCxnSpPr>
        <p:spPr>
          <a:xfrm>
            <a:off x="9372345" y="4096689"/>
            <a:ext cx="0" cy="4418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Rounded Corners 11">
            <a:extLst>
              <a:ext uri="{FF2B5EF4-FFF2-40B4-BE49-F238E27FC236}">
                <a16:creationId xmlns:a16="http://schemas.microsoft.com/office/drawing/2014/main" id="{44101D52-2D5A-CF6E-EB17-4DA6A49417C2}"/>
              </a:ext>
            </a:extLst>
          </p:cNvPr>
          <p:cNvSpPr/>
          <p:nvPr/>
        </p:nvSpPr>
        <p:spPr>
          <a:xfrm>
            <a:off x="8733734" y="4538545"/>
            <a:ext cx="1583582" cy="5141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C00000"/>
                </a:solidFill>
                <a:latin typeface="Times New Roman" panose="02020603050405020304" pitchFamily="18" charset="0"/>
                <a:cs typeface="Times New Roman" panose="02020603050405020304" pitchFamily="18" charset="0"/>
              </a:rPr>
              <a:t>Attenuator</a:t>
            </a:r>
          </a:p>
          <a:p>
            <a:pPr algn="ctr"/>
            <a:r>
              <a:rPr lang="en-US" b="1" dirty="0">
                <a:latin typeface="Times New Roman" panose="02020603050405020304" pitchFamily="18" charset="0"/>
                <a:cs typeface="Times New Roman" panose="02020603050405020304" pitchFamily="18" charset="0"/>
              </a:rPr>
              <a:t>12 dB</a:t>
            </a:r>
            <a:r>
              <a:rPr lang="en-US" dirty="0">
                <a:latin typeface="Times New Roman" panose="02020603050405020304" pitchFamily="18" charset="0"/>
                <a:cs typeface="Times New Roman" panose="02020603050405020304" pitchFamily="18" charset="0"/>
              </a:rPr>
              <a:t> </a:t>
            </a:r>
          </a:p>
        </p:txBody>
      </p:sp>
      <p:cxnSp>
        <p:nvCxnSpPr>
          <p:cNvPr id="20" name="Straight Arrow Connector 19">
            <a:extLst>
              <a:ext uri="{FF2B5EF4-FFF2-40B4-BE49-F238E27FC236}">
                <a16:creationId xmlns:a16="http://schemas.microsoft.com/office/drawing/2014/main" id="{D0C7B1D1-0614-CDA7-5AC4-B3CCE7765089}"/>
              </a:ext>
            </a:extLst>
          </p:cNvPr>
          <p:cNvCxnSpPr>
            <a:cxnSpLocks/>
          </p:cNvCxnSpPr>
          <p:nvPr/>
        </p:nvCxnSpPr>
        <p:spPr>
          <a:xfrm>
            <a:off x="9347301" y="2979337"/>
            <a:ext cx="0" cy="2503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8750F60C-82A6-5452-E0CF-E91AC7E280E6}"/>
              </a:ext>
            </a:extLst>
          </p:cNvPr>
          <p:cNvSpPr/>
          <p:nvPr/>
        </p:nvSpPr>
        <p:spPr>
          <a:xfrm>
            <a:off x="4972691" y="5052727"/>
            <a:ext cx="1072038" cy="3842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RF Input </a:t>
            </a:r>
          </a:p>
          <a:p>
            <a:pPr algn="ctr"/>
            <a:endParaRPr lang="en-US" sz="1600" dirty="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3268A7E3-532B-C838-7240-5ECBEDB71407}"/>
              </a:ext>
            </a:extLst>
          </p:cNvPr>
          <p:cNvCxnSpPr>
            <a:cxnSpLocks/>
            <a:endCxn id="4" idx="2"/>
          </p:cNvCxnSpPr>
          <p:nvPr/>
        </p:nvCxnSpPr>
        <p:spPr>
          <a:xfrm flipV="1">
            <a:off x="5562805" y="4538545"/>
            <a:ext cx="0" cy="5141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550B2C2A-B53D-9037-2D51-1EDD6F7CD286}"/>
              </a:ext>
            </a:extLst>
          </p:cNvPr>
          <p:cNvCxnSpPr>
            <a:cxnSpLocks/>
          </p:cNvCxnSpPr>
          <p:nvPr/>
        </p:nvCxnSpPr>
        <p:spPr>
          <a:xfrm>
            <a:off x="9432727" y="5192046"/>
            <a:ext cx="6349" cy="4180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C7AEDF82-C7E9-E040-8042-98C7C9650E0E}"/>
              </a:ext>
            </a:extLst>
          </p:cNvPr>
          <p:cNvSpPr/>
          <p:nvPr/>
        </p:nvSpPr>
        <p:spPr>
          <a:xfrm>
            <a:off x="8867100" y="5610137"/>
            <a:ext cx="1179897" cy="3379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a:latin typeface="Times New Roman" panose="02020603050405020304" pitchFamily="18" charset="0"/>
                <a:cs typeface="Times New Roman" panose="02020603050405020304" pitchFamily="18" charset="0"/>
              </a:rPr>
              <a:t>RF Output</a:t>
            </a:r>
          </a:p>
        </p:txBody>
      </p:sp>
      <p:sp>
        <p:nvSpPr>
          <p:cNvPr id="30" name="TextBox 29">
            <a:extLst>
              <a:ext uri="{FF2B5EF4-FFF2-40B4-BE49-F238E27FC236}">
                <a16:creationId xmlns:a16="http://schemas.microsoft.com/office/drawing/2014/main" id="{0A49CCD5-BE73-A620-63D3-E8F6C2726F4B}"/>
              </a:ext>
            </a:extLst>
          </p:cNvPr>
          <p:cNvSpPr txBox="1"/>
          <p:nvPr/>
        </p:nvSpPr>
        <p:spPr>
          <a:xfrm>
            <a:off x="6880334" y="1291954"/>
            <a:ext cx="2288400" cy="338554"/>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Intrinsic Optical link </a:t>
            </a:r>
          </a:p>
        </p:txBody>
      </p:sp>
      <p:sp>
        <p:nvSpPr>
          <p:cNvPr id="25" name="TextBox 24">
            <a:extLst>
              <a:ext uri="{FF2B5EF4-FFF2-40B4-BE49-F238E27FC236}">
                <a16:creationId xmlns:a16="http://schemas.microsoft.com/office/drawing/2014/main" id="{A97A9CFE-1699-1F68-A385-E35323CB8138}"/>
              </a:ext>
            </a:extLst>
          </p:cNvPr>
          <p:cNvSpPr txBox="1"/>
          <p:nvPr/>
        </p:nvSpPr>
        <p:spPr>
          <a:xfrm>
            <a:off x="80367" y="4316164"/>
            <a:ext cx="4005930" cy="2308324"/>
          </a:xfrm>
          <a:prstGeom prst="rect">
            <a:avLst/>
          </a:prstGeom>
          <a:noFill/>
        </p:spPr>
        <p:txBody>
          <a:bodyPr wrap="square">
            <a:spAutoFit/>
          </a:bodyPr>
          <a:lstStyle/>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sym typeface="Wingdings" panose="05000000000000000000" pitchFamily="2" charset="2"/>
              </a:rPr>
              <a:t>Extensive market research and simulations performed</a:t>
            </a:r>
          </a:p>
          <a:p>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v"/>
            </a:pPr>
            <a:r>
              <a:rPr lang="en-US" i="1" dirty="0">
                <a:latin typeface="Times New Roman" panose="02020603050405020304" pitchFamily="18" charset="0"/>
                <a:cs typeface="Times New Roman" panose="02020603050405020304" pitchFamily="18" charset="0"/>
                <a:sym typeface="Wingdings" panose="05000000000000000000" pitchFamily="2" charset="2"/>
              </a:rPr>
              <a:t>Pre-</a:t>
            </a:r>
            <a:r>
              <a:rPr lang="en-US" dirty="0">
                <a:latin typeface="Times New Roman" panose="02020603050405020304" pitchFamily="18" charset="0"/>
                <a:cs typeface="Times New Roman" panose="02020603050405020304" pitchFamily="18" charset="0"/>
                <a:sym typeface="Wingdings" panose="05000000000000000000" pitchFamily="2" charset="2"/>
              </a:rPr>
              <a:t> and </a:t>
            </a:r>
            <a:r>
              <a:rPr lang="en-US" i="1" dirty="0">
                <a:latin typeface="Times New Roman" panose="02020603050405020304" pitchFamily="18" charset="0"/>
                <a:cs typeface="Times New Roman" panose="02020603050405020304" pitchFamily="18" charset="0"/>
                <a:sym typeface="Wingdings" panose="05000000000000000000" pitchFamily="2" charset="2"/>
              </a:rPr>
              <a:t>post-amplifiers </a:t>
            </a:r>
            <a:r>
              <a:rPr lang="en-US" dirty="0">
                <a:latin typeface="Times New Roman" panose="02020603050405020304" pitchFamily="18" charset="0"/>
                <a:cs typeface="Times New Roman" panose="02020603050405020304" pitchFamily="18" charset="0"/>
                <a:sym typeface="Wingdings" panose="05000000000000000000" pitchFamily="2" charset="2"/>
              </a:rPr>
              <a:t>selected based on chosen </a:t>
            </a:r>
            <a:r>
              <a:rPr lang="en-US" i="1" dirty="0">
                <a:latin typeface="Times New Roman" panose="02020603050405020304" pitchFamily="18" charset="0"/>
                <a:cs typeface="Times New Roman" panose="02020603050405020304" pitchFamily="18" charset="0"/>
                <a:sym typeface="Wingdings" panose="05000000000000000000" pitchFamily="2" charset="2"/>
              </a:rPr>
              <a:t>optical link</a:t>
            </a:r>
          </a:p>
          <a:p>
            <a:endParaRPr lang="en-US" i="1"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sym typeface="Wingdings" panose="05000000000000000000" pitchFamily="2" charset="2"/>
              </a:rPr>
              <a:t>Results closest to required specifications</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355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FEC35-D395-D1BD-0302-A89A671B7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5B344-CDB9-03EA-2D56-988E048F419F}"/>
              </a:ext>
            </a:extLst>
          </p:cNvPr>
          <p:cNvSpPr>
            <a:spLocks noGrp="1"/>
          </p:cNvSpPr>
          <p:nvPr>
            <p:ph type="title"/>
          </p:nvPr>
        </p:nvSpPr>
        <p:spPr>
          <a:xfrm>
            <a:off x="0" y="62483"/>
            <a:ext cx="8117633" cy="907901"/>
          </a:xfrm>
        </p:spPr>
        <p:txBody>
          <a:bodyPr>
            <a:normAutofit fontScale="90000"/>
          </a:bodyPr>
          <a:lstStyle/>
          <a:p>
            <a:r>
              <a:rPr lang="en-US" sz="3200" b="1" dirty="0">
                <a:latin typeface="Times New Roman" panose="02020603050405020304" pitchFamily="18" charset="0"/>
                <a:cs typeface="Times New Roman" panose="02020603050405020304" pitchFamily="18" charset="0"/>
              </a:rPr>
              <a:t>Best Compromise of Full Link Simulation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with Commercial Components so far</a:t>
            </a:r>
          </a:p>
        </p:txBody>
      </p:sp>
      <p:pic>
        <p:nvPicPr>
          <p:cNvPr id="4" name="Picture 3">
            <a:extLst>
              <a:ext uri="{FF2B5EF4-FFF2-40B4-BE49-F238E27FC236}">
                <a16:creationId xmlns:a16="http://schemas.microsoft.com/office/drawing/2014/main" id="{8FC0D0E8-A0AF-1915-014C-42A0181382C5}"/>
              </a:ext>
            </a:extLst>
          </p:cNvPr>
          <p:cNvPicPr>
            <a:picLocks noChangeAspect="1"/>
          </p:cNvPicPr>
          <p:nvPr/>
        </p:nvPicPr>
        <p:blipFill>
          <a:blip r:embed="rId3"/>
          <a:srcRect l="50556" t="48091" r="10486" b="7882"/>
          <a:stretch>
            <a:fillRect/>
          </a:stretch>
        </p:blipFill>
        <p:spPr>
          <a:xfrm>
            <a:off x="6339999" y="3429000"/>
            <a:ext cx="5274733" cy="3036968"/>
          </a:xfrm>
          <a:prstGeom prst="rect">
            <a:avLst/>
          </a:prstGeom>
        </p:spPr>
      </p:pic>
      <p:pic>
        <p:nvPicPr>
          <p:cNvPr id="8" name="Picture 7">
            <a:extLst>
              <a:ext uri="{FF2B5EF4-FFF2-40B4-BE49-F238E27FC236}">
                <a16:creationId xmlns:a16="http://schemas.microsoft.com/office/drawing/2014/main" id="{83BA108D-39B0-3826-E6D8-F3AD11712712}"/>
              </a:ext>
            </a:extLst>
          </p:cNvPr>
          <p:cNvPicPr>
            <a:picLocks noChangeAspect="1"/>
          </p:cNvPicPr>
          <p:nvPr/>
        </p:nvPicPr>
        <p:blipFill>
          <a:blip r:embed="rId3"/>
          <a:srcRect l="50000" t="2974" r="10486" b="51908"/>
          <a:stretch>
            <a:fillRect/>
          </a:stretch>
        </p:blipFill>
        <p:spPr>
          <a:xfrm>
            <a:off x="6408499" y="440266"/>
            <a:ext cx="5137732" cy="2988734"/>
          </a:xfrm>
          <a:prstGeom prst="rect">
            <a:avLst/>
          </a:prstGeom>
        </p:spPr>
      </p:pic>
      <p:pic>
        <p:nvPicPr>
          <p:cNvPr id="10" name="Picture 9">
            <a:extLst>
              <a:ext uri="{FF2B5EF4-FFF2-40B4-BE49-F238E27FC236}">
                <a16:creationId xmlns:a16="http://schemas.microsoft.com/office/drawing/2014/main" id="{B3EA7AC6-90A5-0CD7-0CD8-E9B39AFA1FE7}"/>
              </a:ext>
            </a:extLst>
          </p:cNvPr>
          <p:cNvPicPr>
            <a:picLocks noChangeAspect="1"/>
          </p:cNvPicPr>
          <p:nvPr/>
        </p:nvPicPr>
        <p:blipFill>
          <a:blip r:embed="rId3"/>
          <a:srcRect l="11042" t="16060" r="49444" b="27237"/>
          <a:stretch>
            <a:fillRect/>
          </a:stretch>
        </p:blipFill>
        <p:spPr>
          <a:xfrm>
            <a:off x="577268" y="1770738"/>
            <a:ext cx="5105400" cy="3732595"/>
          </a:xfrm>
          <a:prstGeom prst="rect">
            <a:avLst/>
          </a:prstGeom>
        </p:spPr>
      </p:pic>
      <p:sp>
        <p:nvSpPr>
          <p:cNvPr id="11" name="TextBox 10">
            <a:extLst>
              <a:ext uri="{FF2B5EF4-FFF2-40B4-BE49-F238E27FC236}">
                <a16:creationId xmlns:a16="http://schemas.microsoft.com/office/drawing/2014/main" id="{2DF650B0-C978-7E66-46FC-A8287E186778}"/>
              </a:ext>
            </a:extLst>
          </p:cNvPr>
          <p:cNvSpPr txBox="1"/>
          <p:nvPr/>
        </p:nvSpPr>
        <p:spPr>
          <a:xfrm>
            <a:off x="91599" y="5595188"/>
            <a:ext cx="6248400" cy="1200329"/>
          </a:xfrm>
          <a:prstGeom prst="rect">
            <a:avLst/>
          </a:prstGeom>
          <a:noFill/>
          <a:ln>
            <a:solidFill>
              <a:srgbClr val="FF0000"/>
            </a:solidFill>
          </a:ln>
        </p:spPr>
        <p:txBody>
          <a:bodyPr wrap="square" rtlCol="0">
            <a:spAutoFit/>
          </a:bodyPr>
          <a:lstStyle/>
          <a:p>
            <a:pPr marL="285750" indent="-285750">
              <a:buFont typeface="Wingdings" panose="05000000000000000000" pitchFamily="2" charset="2"/>
              <a:buChar char="è"/>
            </a:pPr>
            <a:r>
              <a:rPr lang="en-US" b="1" i="1" u="sng" dirty="0">
                <a:solidFill>
                  <a:srgbClr val="FF0000"/>
                </a:solidFill>
                <a:latin typeface="Times New Roman" panose="02020603050405020304" pitchFamily="18" charset="0"/>
                <a:cs typeface="Times New Roman" panose="02020603050405020304" pitchFamily="18" charset="0"/>
              </a:rPr>
              <a:t>NF</a:t>
            </a:r>
            <a:r>
              <a:rPr lang="en-US" dirty="0">
                <a:latin typeface="Times New Roman" panose="02020603050405020304" pitchFamily="18" charset="0"/>
                <a:cs typeface="Times New Roman" panose="02020603050405020304" pitchFamily="18" charset="0"/>
              </a:rPr>
              <a:t> at </a:t>
            </a:r>
            <a:r>
              <a:rPr lang="en-US" b="1" i="1" dirty="0">
                <a:latin typeface="Times New Roman" panose="02020603050405020304" pitchFamily="18" charset="0"/>
                <a:cs typeface="Times New Roman" panose="02020603050405020304" pitchFamily="18" charset="0"/>
              </a:rPr>
              <a:t>lower </a:t>
            </a:r>
            <a:r>
              <a:rPr lang="en-US" dirty="0">
                <a:latin typeface="Times New Roman" panose="02020603050405020304" pitchFamily="18" charset="0"/>
                <a:cs typeface="Times New Roman" panose="02020603050405020304" pitchFamily="18" charset="0"/>
              </a:rPr>
              <a:t>and</a:t>
            </a:r>
            <a:r>
              <a:rPr lang="en-US" i="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higher frequencies </a:t>
            </a:r>
            <a:r>
              <a:rPr lang="en-US" dirty="0">
                <a:latin typeface="Times New Roman" panose="02020603050405020304" pitchFamily="18" charset="0"/>
                <a:cs typeface="Times New Roman" panose="02020603050405020304" pitchFamily="18" charset="0"/>
              </a:rPr>
              <a:t>fails to meet  </a:t>
            </a:r>
            <a:r>
              <a:rPr lang="en-US" b="1" dirty="0">
                <a:latin typeface="Times New Roman" panose="02020603050405020304" pitchFamily="18" charset="0"/>
                <a:cs typeface="Times New Roman" panose="02020603050405020304" pitchFamily="18" charset="0"/>
              </a:rPr>
              <a:t>specifications</a:t>
            </a:r>
            <a:r>
              <a:rPr lang="en-US"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è"/>
            </a:pPr>
            <a:r>
              <a:rPr lang="en-US" b="1" u="sng" dirty="0">
                <a:solidFill>
                  <a:srgbClr val="FF0000"/>
                </a:solidFill>
                <a:latin typeface="Times New Roman" panose="02020603050405020304" pitchFamily="18" charset="0"/>
                <a:cs typeface="Times New Roman" panose="02020603050405020304" pitchFamily="18" charset="0"/>
              </a:rPr>
              <a:t>Next step</a:t>
            </a:r>
            <a:r>
              <a:rPr lang="en-US" dirty="0">
                <a:latin typeface="Times New Roman" panose="02020603050405020304" pitchFamily="18" charset="0"/>
                <a:cs typeface="Times New Roman" panose="02020603050405020304" pitchFamily="18" charset="0"/>
              </a:rPr>
              <a:t>: optimization/customization of </a:t>
            </a:r>
            <a:r>
              <a:rPr lang="en-US" b="1" i="1" dirty="0">
                <a:latin typeface="Times New Roman" panose="02020603050405020304" pitchFamily="18" charset="0"/>
                <a:cs typeface="Times New Roman" panose="02020603050405020304" pitchFamily="18" charset="0"/>
              </a:rPr>
              <a:t>pre- and post-amplifiers.</a:t>
            </a:r>
            <a:endParaRPr lang="en-US" b="1" i="1"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67256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78A46C-D64F-6D54-F7B3-6378E3398329}"/>
              </a:ext>
            </a:extLst>
          </p:cNvPr>
          <p:cNvSpPr txBox="1">
            <a:spLocks/>
          </p:cNvSpPr>
          <p:nvPr/>
        </p:nvSpPr>
        <p:spPr>
          <a:xfrm>
            <a:off x="478328" y="111075"/>
            <a:ext cx="10607071" cy="8541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cs typeface="Times New Roman" panose="02020603050405020304" pitchFamily="18" charset="0"/>
              </a:rPr>
              <a:t>Future Plan</a:t>
            </a:r>
            <a:endParaRPr lang="en-US" sz="3600" b="1" dirty="0"/>
          </a:p>
        </p:txBody>
      </p:sp>
      <p:sp>
        <p:nvSpPr>
          <p:cNvPr id="5" name="Content Placeholder 2">
            <a:extLst>
              <a:ext uri="{FF2B5EF4-FFF2-40B4-BE49-F238E27FC236}">
                <a16:creationId xmlns:a16="http://schemas.microsoft.com/office/drawing/2014/main" id="{4DF9A4B3-38D6-AFA2-C6A5-33B38CD8EEFE}"/>
              </a:ext>
            </a:extLst>
          </p:cNvPr>
          <p:cNvSpPr txBox="1">
            <a:spLocks/>
          </p:cNvSpPr>
          <p:nvPr/>
        </p:nvSpPr>
        <p:spPr>
          <a:xfrm>
            <a:off x="667996" y="679205"/>
            <a:ext cx="10227733" cy="317675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Times New Roman" panose="02020603050405020304" pitchFamily="18" charset="0"/>
                <a:cs typeface="Times New Roman" panose="02020603050405020304" pitchFamily="18" charset="0"/>
              </a:rPr>
              <a:t>3</a:t>
            </a:r>
            <a:r>
              <a:rPr lang="en-US" b="1" baseline="30000" dirty="0">
                <a:latin typeface="Times New Roman" panose="02020603050405020304" pitchFamily="18" charset="0"/>
                <a:cs typeface="Times New Roman" panose="02020603050405020304" pitchFamily="18" charset="0"/>
              </a:rPr>
              <a:t>rd</a:t>
            </a:r>
            <a:r>
              <a:rPr lang="en-US" b="1" dirty="0">
                <a:latin typeface="Times New Roman" panose="02020603050405020304" pitchFamily="18" charset="0"/>
                <a:cs typeface="Times New Roman" panose="02020603050405020304" pitchFamily="18" charset="0"/>
              </a:rPr>
              <a:t>  Year</a:t>
            </a:r>
          </a:p>
          <a:p>
            <a:pPr marL="0" indent="0">
              <a:buFont typeface="Arial" panose="020B0604020202020204" pitchFamily="34" charset="0"/>
              <a:buNone/>
            </a:pPr>
            <a:r>
              <a:rPr lang="en-US" sz="2400" b="1" dirty="0">
                <a:latin typeface="Times New Roman" panose="02020603050405020304" pitchFamily="18" charset="0"/>
                <a:cs typeface="Times New Roman" panose="02020603050405020304" pitchFamily="18" charset="0"/>
              </a:rPr>
              <a:t>1-8 Month </a:t>
            </a:r>
          </a:p>
          <a:p>
            <a:r>
              <a:rPr lang="en-US" sz="1600" b="0" i="0" dirty="0">
                <a:solidFill>
                  <a:srgbClr val="202124"/>
                </a:solidFill>
                <a:effectLst/>
                <a:highlight>
                  <a:srgbClr val="FFFFFF"/>
                </a:highlight>
                <a:latin typeface="Times New Roman" panose="02020603050405020304" pitchFamily="18" charset="0"/>
                <a:cs typeface="Times New Roman" panose="02020603050405020304" pitchFamily="18" charset="0"/>
              </a:rPr>
              <a:t>Full and deep measurement characterization of the SRT </a:t>
            </a:r>
            <a:r>
              <a:rPr lang="en-US" sz="1600" b="0" i="0" dirty="0" err="1">
                <a:solidFill>
                  <a:srgbClr val="202124"/>
                </a:solidFill>
                <a:effectLst/>
                <a:highlight>
                  <a:srgbClr val="FFFFFF"/>
                </a:highlight>
                <a:latin typeface="Times New Roman" panose="02020603050405020304" pitchFamily="18" charset="0"/>
                <a:cs typeface="Times New Roman" panose="02020603050405020304" pitchFamily="18" charset="0"/>
              </a:rPr>
              <a:t>RoF</a:t>
            </a:r>
            <a:r>
              <a:rPr lang="en-US" sz="1600" b="0" i="0" dirty="0">
                <a:solidFill>
                  <a:srgbClr val="202124"/>
                </a:solidFill>
                <a:effectLst/>
                <a:highlight>
                  <a:srgbClr val="FFFFFF"/>
                </a:highlight>
                <a:latin typeface="Times New Roman" panose="02020603050405020304" pitchFamily="18" charset="0"/>
                <a:cs typeface="Times New Roman" panose="02020603050405020304" pitchFamily="18" charset="0"/>
              </a:rPr>
              <a:t> links in the lab to validate the MATLAB code at high frequency.</a:t>
            </a:r>
          </a:p>
          <a:p>
            <a:r>
              <a:rPr lang="en-US" sz="1600" b="0" i="0" dirty="0">
                <a:solidFill>
                  <a:srgbClr val="202124"/>
                </a:solidFill>
                <a:effectLst/>
                <a:highlight>
                  <a:srgbClr val="FFFFFF"/>
                </a:highlight>
                <a:latin typeface="Times New Roman" panose="02020603050405020304" pitchFamily="18" charset="0"/>
                <a:cs typeface="Times New Roman" panose="02020603050405020304" pitchFamily="18" charset="0"/>
              </a:rPr>
              <a:t>Check and refresh the RF specifications after new receiver installation on  Medicina (first light mid October 2025) </a:t>
            </a:r>
          </a:p>
          <a:p>
            <a:r>
              <a:rPr lang="en-US" sz="1600" dirty="0">
                <a:highlight>
                  <a:srgbClr val="FFFFFF"/>
                </a:highlight>
                <a:latin typeface="Times New Roman" panose="02020603050405020304" pitchFamily="18" charset="0"/>
                <a:cs typeface="Times New Roman" panose="02020603050405020304" pitchFamily="18" charset="0"/>
              </a:rPr>
              <a:t>Validate chosen components (MZM &amp;PD) through lab measurements</a:t>
            </a:r>
          </a:p>
          <a:p>
            <a:r>
              <a:rPr lang="en-US" sz="1600" dirty="0">
                <a:latin typeface="Times New Roman" panose="02020603050405020304" pitchFamily="18" charset="0"/>
                <a:cs typeface="Times New Roman" panose="02020603050405020304" pitchFamily="18" charset="0"/>
              </a:rPr>
              <a:t>Testing of a different architecture, e.g., a balanced photodetector, is planned</a:t>
            </a:r>
          </a:p>
          <a:p>
            <a:r>
              <a:rPr lang="en-US" sz="1800" dirty="0">
                <a:latin typeface="Times New Roman" panose="02020603050405020304" pitchFamily="18" charset="0"/>
                <a:cs typeface="Times New Roman" panose="02020603050405020304" pitchFamily="18" charset="0"/>
              </a:rPr>
              <a:t>Prototype of the wideband 18GHz link </a:t>
            </a:r>
          </a:p>
          <a:p>
            <a:pPr marL="0" indent="0">
              <a:buNone/>
            </a:pPr>
            <a:r>
              <a:rPr lang="en-US" sz="2400" b="1" dirty="0">
                <a:latin typeface="Times New Roman" panose="02020603050405020304" pitchFamily="18" charset="0"/>
                <a:cs typeface="Times New Roman" panose="02020603050405020304" pitchFamily="18" charset="0"/>
              </a:rPr>
              <a:t>8-12 Month </a:t>
            </a:r>
          </a:p>
          <a:p>
            <a:r>
              <a:rPr lang="en-US" sz="1600" dirty="0">
                <a:latin typeface="Times New Roman" panose="02020603050405020304" pitchFamily="18" charset="0"/>
                <a:cs typeface="Times New Roman" panose="02020603050405020304" pitchFamily="18" charset="0"/>
              </a:rPr>
              <a:t>Thesis writing and preparation for submission </a:t>
            </a:r>
          </a:p>
          <a:p>
            <a:r>
              <a:rPr lang="en-US" sz="1600" dirty="0">
                <a:latin typeface="Times New Roman" panose="02020603050405020304" pitchFamily="18" charset="0"/>
                <a:cs typeface="Times New Roman" panose="02020603050405020304" pitchFamily="18" charset="0"/>
              </a:rPr>
              <a:t>One journal paper submission e.g., Journal of Astronomical Telescopes, Instruments, and Systems</a:t>
            </a:r>
          </a:p>
          <a:p>
            <a:pPr marL="0" indent="0">
              <a:buNone/>
            </a:pPr>
            <a:r>
              <a:rPr lang="en-US" sz="2400" b="1" dirty="0">
                <a:latin typeface="Times New Roman" panose="02020603050405020304" pitchFamily="18" charset="0"/>
                <a:cs typeface="Times New Roman" panose="02020603050405020304" pitchFamily="18" charset="0"/>
              </a:rPr>
              <a:t>Conferences and Workshops</a:t>
            </a:r>
          </a:p>
          <a:p>
            <a:r>
              <a:rPr lang="en-US" sz="1800" dirty="0">
                <a:latin typeface="Times New Roman" panose="02020603050405020304" pitchFamily="18" charset="0"/>
                <a:cs typeface="Times New Roman" panose="02020603050405020304" pitchFamily="18" charset="0"/>
              </a:rPr>
              <a:t>Planned presentation of current work at the workshop </a:t>
            </a:r>
            <a:r>
              <a:rPr lang="en-US" sz="1800" b="1" i="1" dirty="0">
                <a:latin typeface="Times New Roman" panose="02020603050405020304" pitchFamily="18" charset="0"/>
                <a:cs typeface="Times New Roman" panose="02020603050405020304" pitchFamily="18" charset="0"/>
              </a:rPr>
              <a:t>“Towards High-Performance mm-VLBI Science Operations with Multi-Band Receivers”</a:t>
            </a:r>
            <a:r>
              <a:rPr lang="en-US" sz="1800" i="1" dirty="0">
                <a:latin typeface="Times New Roman" panose="02020603050405020304" pitchFamily="18" charset="0"/>
                <a:cs typeface="Times New Roman" panose="02020603050405020304" pitchFamily="18" charset="0"/>
              </a:rPr>
              <a:t> (Bologna, Italy, 28–31 October 2025</a:t>
            </a:r>
          </a:p>
          <a:p>
            <a:r>
              <a:rPr lang="en-US" sz="1800" b="1" i="1" dirty="0">
                <a:latin typeface="Times New Roman" panose="02020603050405020304" pitchFamily="18" charset="0"/>
                <a:cs typeface="Times New Roman" panose="02020603050405020304" pitchFamily="18" charset="0"/>
              </a:rPr>
              <a:t>SPIE Astronomical Telescopes + Instrumentation </a:t>
            </a:r>
            <a:r>
              <a:rPr lang="de-DE" sz="1800" dirty="0">
                <a:latin typeface="Times New Roman" panose="02020603050405020304" pitchFamily="18" charset="0"/>
                <a:cs typeface="Times New Roman" panose="02020603050405020304" pitchFamily="18" charset="0"/>
              </a:rPr>
              <a:t>5 - 10 July 2026 Copenhagen, Denmark</a:t>
            </a:r>
          </a:p>
          <a:p>
            <a:r>
              <a:rPr lang="en-US" sz="1800" b="1" i="1" dirty="0">
                <a:latin typeface="Times New Roman" panose="02020603050405020304" pitchFamily="18" charset="0"/>
                <a:cs typeface="Times New Roman" panose="02020603050405020304" pitchFamily="18" charset="0"/>
              </a:rPr>
              <a:t>Italian Conference on Optics and Photonics</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June 15 – 17, L’Aquila, Italy</a:t>
            </a:r>
          </a:p>
          <a:p>
            <a:endParaRPr lang="en-US" sz="18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154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0" name="Rectangle 9">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D902695-E496-1266-E8F9-E88A55635F94}"/>
              </a:ext>
            </a:extLst>
          </p:cNvPr>
          <p:cNvSpPr txBox="1"/>
          <p:nvPr/>
        </p:nvSpPr>
        <p:spPr>
          <a:xfrm rot="20959747">
            <a:off x="3558883" y="810441"/>
            <a:ext cx="4457357" cy="5046750"/>
          </a:xfrm>
          <a:prstGeom prst="rect">
            <a:avLst/>
          </a:prstGeom>
        </p:spPr>
        <p:txBody>
          <a:bodyPr vert="horz" lIns="91440" tIns="45720" rIns="91440" bIns="45720" rtlCol="0" anchor="ctr">
            <a:normAutofit/>
          </a:bodyPr>
          <a:lstStyle/>
          <a:p>
            <a:pPr>
              <a:lnSpc>
                <a:spcPct val="90000"/>
              </a:lnSpc>
              <a:spcAft>
                <a:spcPts val="600"/>
              </a:spcAft>
            </a:pPr>
            <a:r>
              <a:rPr lang="en-US" sz="7200" dirty="0">
                <a:latin typeface="Baguet Script" panose="00000500000000000000" pitchFamily="2" charset="0"/>
              </a:rPr>
              <a:t>Thank you </a:t>
            </a:r>
          </a:p>
        </p:txBody>
      </p:sp>
    </p:spTree>
    <p:extLst>
      <p:ext uri="{BB962C8B-B14F-4D97-AF65-F5344CB8AC3E}">
        <p14:creationId xmlns:p14="http://schemas.microsoft.com/office/powerpoint/2010/main" val="382798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FD48B-712E-F0BD-1EF4-EC414CB14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B7045-811F-4B3C-0309-5ABF40A3D731}"/>
              </a:ext>
            </a:extLst>
          </p:cNvPr>
          <p:cNvSpPr>
            <a:spLocks noGrp="1"/>
          </p:cNvSpPr>
          <p:nvPr>
            <p:ph type="title"/>
          </p:nvPr>
        </p:nvSpPr>
        <p:spPr>
          <a:xfrm>
            <a:off x="770466" y="135467"/>
            <a:ext cx="10515600" cy="1178984"/>
          </a:xfrm>
        </p:spPr>
        <p:txBody>
          <a:bodyPr>
            <a:normAutofit/>
          </a:bodyPr>
          <a:lstStyle/>
          <a:p>
            <a:r>
              <a:rPr lang="en-US" sz="3600" b="1" dirty="0">
                <a:latin typeface="Times New Roman" panose="02020603050405020304" pitchFamily="18" charset="0"/>
                <a:cs typeface="Times New Roman" panose="02020603050405020304" pitchFamily="18" charset="0"/>
              </a:rPr>
              <a:t>Timeline of 2</a:t>
            </a:r>
            <a:r>
              <a:rPr lang="en-US" sz="3600" b="1" baseline="30000" dirty="0">
                <a:latin typeface="Times New Roman" panose="02020603050405020304" pitchFamily="18" charset="0"/>
                <a:cs typeface="Times New Roman" panose="02020603050405020304" pitchFamily="18" charset="0"/>
              </a:rPr>
              <a:t>nd</a:t>
            </a:r>
            <a:r>
              <a:rPr lang="en-US" sz="3600" b="1" dirty="0">
                <a:latin typeface="Times New Roman" panose="02020603050405020304" pitchFamily="18" charset="0"/>
                <a:cs typeface="Times New Roman" panose="02020603050405020304" pitchFamily="18" charset="0"/>
              </a:rPr>
              <a:t> year</a:t>
            </a:r>
          </a:p>
        </p:txBody>
      </p:sp>
      <p:sp>
        <p:nvSpPr>
          <p:cNvPr id="3" name="Content Placeholder 2">
            <a:extLst>
              <a:ext uri="{FF2B5EF4-FFF2-40B4-BE49-F238E27FC236}">
                <a16:creationId xmlns:a16="http://schemas.microsoft.com/office/drawing/2014/main" id="{94842AB1-43C7-CBD0-7BC2-0F9DE574728C}"/>
              </a:ext>
            </a:extLst>
          </p:cNvPr>
          <p:cNvSpPr>
            <a:spLocks noGrp="1"/>
          </p:cNvSpPr>
          <p:nvPr>
            <p:ph idx="1"/>
          </p:nvPr>
        </p:nvSpPr>
        <p:spPr>
          <a:xfrm>
            <a:off x="603130" y="1512178"/>
            <a:ext cx="10985739" cy="5210355"/>
          </a:xfrm>
        </p:spPr>
        <p:txBody>
          <a:bodyPr>
            <a:normAutofit/>
          </a:bodyPr>
          <a:lstStyle/>
          <a:p>
            <a:pPr marL="0" indent="0">
              <a:lnSpc>
                <a:spcPct val="160000"/>
              </a:lnSpc>
              <a:buNone/>
            </a:pPr>
            <a:r>
              <a:rPr lang="en-US" sz="2600" b="1" u="sng" dirty="0">
                <a:latin typeface="Times New Roman" panose="02020603050405020304" pitchFamily="18" charset="0"/>
                <a:cs typeface="Times New Roman" panose="02020603050405020304" pitchFamily="18" charset="0"/>
              </a:rPr>
              <a:t>Conferences, Seminars</a:t>
            </a:r>
          </a:p>
          <a:p>
            <a:pPr>
              <a:buFont typeface="Courier New" panose="02070309020205020404" pitchFamily="49" charset="0"/>
              <a:buChar char="o"/>
            </a:pPr>
            <a:r>
              <a:rPr lang="en-US" sz="2000" b="1" dirty="0">
                <a:latin typeface="Times New Roman" panose="02020603050405020304" pitchFamily="18" charset="0"/>
                <a:cs typeface="Times New Roman" panose="02020603050405020304" pitchFamily="18" charset="0"/>
              </a:rPr>
              <a:t>TECH-FPA PhD Retreat 2025</a:t>
            </a:r>
            <a:r>
              <a:rPr lang="en-US" sz="2000" dirty="0">
                <a:latin typeface="Times New Roman" panose="02020603050405020304" pitchFamily="18" charset="0"/>
                <a:cs typeface="Times New Roman" panose="02020603050405020304" pitchFamily="18" charset="0"/>
              </a:rPr>
              <a:t>, February 17 - 21, 2025, Gran Sasso National Laboratory (LNGS), </a:t>
            </a:r>
            <a:r>
              <a:rPr lang="en-US" sz="2000" dirty="0" err="1">
                <a:latin typeface="Times New Roman" panose="02020603050405020304" pitchFamily="18" charset="0"/>
                <a:cs typeface="Times New Roman" panose="02020603050405020304" pitchFamily="18" charset="0"/>
              </a:rPr>
              <a:t>Assergi</a:t>
            </a:r>
            <a:r>
              <a:rPr lang="en-US" sz="2000" dirty="0">
                <a:latin typeface="Times New Roman" panose="02020603050405020304" pitchFamily="18" charset="0"/>
                <a:cs typeface="Times New Roman" panose="02020603050405020304" pitchFamily="18" charset="0"/>
              </a:rPr>
              <a:t> (L'Aquila)</a:t>
            </a:r>
          </a:p>
          <a:p>
            <a:pPr>
              <a:buFont typeface="Courier New" panose="02070309020205020404" pitchFamily="49" charset="0"/>
              <a:buChar char="o"/>
            </a:pPr>
            <a:r>
              <a:rPr lang="en-US" sz="2000" b="1" dirty="0">
                <a:latin typeface="Times New Roman" panose="02020603050405020304" pitchFamily="18" charset="0"/>
                <a:cs typeface="Times New Roman" panose="02020603050405020304" pitchFamily="18" charset="0"/>
              </a:rPr>
              <a:t>Sixth Workshop on </a:t>
            </a:r>
            <a:r>
              <a:rPr lang="en-US" sz="2000" b="1" dirty="0" err="1">
                <a:latin typeface="Times New Roman" panose="02020603050405020304" pitchFamily="18" charset="0"/>
                <a:cs typeface="Times New Roman" panose="02020603050405020304" pitchFamily="18" charset="0"/>
              </a:rPr>
              <a:t>Millimetre</a:t>
            </a:r>
            <a:r>
              <a:rPr lang="en-US" sz="2000" b="1" dirty="0">
                <a:latin typeface="Times New Roman" panose="02020603050405020304" pitchFamily="18" charset="0"/>
                <a:cs typeface="Times New Roman" panose="02020603050405020304" pitchFamily="18" charset="0"/>
              </a:rPr>
              <a:t> Astronomy in Italy, </a:t>
            </a:r>
            <a:r>
              <a:rPr lang="en-US" sz="2000" dirty="0">
                <a:latin typeface="Times New Roman" panose="02020603050405020304" pitchFamily="18" charset="0"/>
                <a:cs typeface="Times New Roman" panose="02020603050405020304" pitchFamily="18" charset="0"/>
              </a:rPr>
              <a:t>3 June 2025, Bologna </a:t>
            </a:r>
          </a:p>
          <a:p>
            <a:pPr>
              <a:buFont typeface="Courier New" panose="02070309020205020404" pitchFamily="49" charset="0"/>
              <a:buChar char="o"/>
            </a:pPr>
            <a:r>
              <a:rPr lang="en-US" sz="2000" b="1" dirty="0">
                <a:latin typeface="Times New Roman" panose="02020603050405020304" pitchFamily="18" charset="0"/>
                <a:cs typeface="Times New Roman" panose="02020603050405020304" pitchFamily="18" charset="0"/>
              </a:rPr>
              <a:t>Towards high - performance mm - VLBI science operations with multi-band receivers</a:t>
            </a:r>
            <a:r>
              <a:rPr lang="en-US" sz="2000" dirty="0">
                <a:latin typeface="Times New Roman" panose="02020603050405020304" pitchFamily="18" charset="0"/>
                <a:cs typeface="Times New Roman" panose="02020603050405020304" pitchFamily="18" charset="0"/>
              </a:rPr>
              <a:t>, Bologna (Italy), 28-31 October 2025 </a:t>
            </a:r>
          </a:p>
          <a:p>
            <a:pPr>
              <a:buFont typeface="Courier New" panose="02070309020205020404" pitchFamily="49" charset="0"/>
              <a:buChar char="o"/>
            </a:pPr>
            <a:endParaRPr lang="en-US" sz="2000" dirty="0">
              <a:latin typeface="Times New Roman" panose="02020603050405020304" pitchFamily="18" charset="0"/>
              <a:cs typeface="Times New Roman" panose="02020603050405020304" pitchFamily="18" charset="0"/>
            </a:endParaRPr>
          </a:p>
          <a:p>
            <a:pPr marL="0" indent="0">
              <a:buNone/>
            </a:pPr>
            <a:r>
              <a:rPr lang="en-US" sz="2600" b="1" u="sng" dirty="0">
                <a:solidFill>
                  <a:schemeClr val="bg2"/>
                </a:solidFill>
                <a:latin typeface="Times New Roman" panose="02020603050405020304" pitchFamily="18" charset="0"/>
                <a:cs typeface="Times New Roman" panose="02020603050405020304" pitchFamily="18" charset="0"/>
              </a:rPr>
              <a:t>Schools</a:t>
            </a:r>
            <a:endParaRPr lang="en-US" sz="2600" u="sng" dirty="0">
              <a:solidFill>
                <a:schemeClr val="bg2"/>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000" b="1" dirty="0">
                <a:solidFill>
                  <a:schemeClr val="bg2"/>
                </a:solidFill>
                <a:latin typeface="Times New Roman" panose="02020603050405020304" pitchFamily="18" charset="0"/>
                <a:cs typeface="Times New Roman" panose="02020603050405020304" pitchFamily="18" charset="0"/>
              </a:rPr>
              <a:t>SPEcialized Training in Technologies for Radio Astronomy, </a:t>
            </a:r>
            <a:r>
              <a:rPr lang="en-US" sz="2000" dirty="0">
                <a:solidFill>
                  <a:schemeClr val="bg2"/>
                </a:solidFill>
                <a:latin typeface="Times New Roman" panose="02020603050405020304" pitchFamily="18" charset="0"/>
                <a:cs typeface="Times New Roman" panose="02020603050405020304" pitchFamily="18" charset="0"/>
              </a:rPr>
              <a:t>September 15 to 19, 2025, INAF Radioastronomical Station of Medicina (Bologna) </a:t>
            </a:r>
          </a:p>
          <a:p>
            <a:pPr>
              <a:buFont typeface="Courier New" panose="02070309020205020404" pitchFamily="49" charset="0"/>
              <a:buChar char="o"/>
            </a:pPr>
            <a:r>
              <a:rPr lang="en-US" sz="2000" b="1" dirty="0">
                <a:solidFill>
                  <a:schemeClr val="bg2"/>
                </a:solidFill>
                <a:latin typeface="Times New Roman" panose="02020603050405020304" pitchFamily="18" charset="0"/>
                <a:cs typeface="Times New Roman" panose="02020603050405020304" pitchFamily="18" charset="0"/>
              </a:rPr>
              <a:t>The Bianca Garilli School, Scientific Communication in Astronomy , 3rd edition </a:t>
            </a:r>
            <a:r>
              <a:rPr lang="en-US" sz="2000" dirty="0">
                <a:solidFill>
                  <a:schemeClr val="bg2"/>
                </a:solidFill>
                <a:latin typeface="Times New Roman" panose="02020603050405020304" pitchFamily="18" charset="0"/>
                <a:cs typeface="Times New Roman" panose="02020603050405020304" pitchFamily="18" charset="0"/>
              </a:rPr>
              <a:t>October 12-17, 2025, Bertinoro, Bologna </a:t>
            </a:r>
          </a:p>
          <a:p>
            <a:pPr marL="0" indent="0">
              <a:buNone/>
            </a:pP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58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4A59D-B73C-7EFF-68CC-7CC821B04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AB116-E6C4-8DFC-E207-1A891E7BA96A}"/>
              </a:ext>
            </a:extLst>
          </p:cNvPr>
          <p:cNvSpPr>
            <a:spLocks noGrp="1"/>
          </p:cNvSpPr>
          <p:nvPr>
            <p:ph type="title"/>
          </p:nvPr>
        </p:nvSpPr>
        <p:spPr>
          <a:xfrm>
            <a:off x="770466" y="135467"/>
            <a:ext cx="10515600" cy="1178984"/>
          </a:xfrm>
        </p:spPr>
        <p:txBody>
          <a:bodyPr>
            <a:normAutofit/>
          </a:bodyPr>
          <a:lstStyle/>
          <a:p>
            <a:r>
              <a:rPr lang="en-US" sz="3600" b="1" dirty="0">
                <a:latin typeface="Times New Roman" panose="02020603050405020304" pitchFamily="18" charset="0"/>
                <a:cs typeface="Times New Roman" panose="02020603050405020304" pitchFamily="18" charset="0"/>
              </a:rPr>
              <a:t>Timeline of 2</a:t>
            </a:r>
            <a:r>
              <a:rPr lang="en-US" sz="3600" b="1" baseline="30000" dirty="0">
                <a:latin typeface="Times New Roman" panose="02020603050405020304" pitchFamily="18" charset="0"/>
                <a:cs typeface="Times New Roman" panose="02020603050405020304" pitchFamily="18" charset="0"/>
              </a:rPr>
              <a:t>nd</a:t>
            </a:r>
            <a:r>
              <a:rPr lang="en-US" sz="3600" b="1" dirty="0">
                <a:latin typeface="Times New Roman" panose="02020603050405020304" pitchFamily="18" charset="0"/>
                <a:cs typeface="Times New Roman" panose="02020603050405020304" pitchFamily="18" charset="0"/>
              </a:rPr>
              <a:t> year</a:t>
            </a:r>
          </a:p>
        </p:txBody>
      </p:sp>
      <p:sp>
        <p:nvSpPr>
          <p:cNvPr id="3" name="Content Placeholder 2">
            <a:extLst>
              <a:ext uri="{FF2B5EF4-FFF2-40B4-BE49-F238E27FC236}">
                <a16:creationId xmlns:a16="http://schemas.microsoft.com/office/drawing/2014/main" id="{0A73246A-B61B-9CF8-36F5-F9644E252BC1}"/>
              </a:ext>
            </a:extLst>
          </p:cNvPr>
          <p:cNvSpPr>
            <a:spLocks noGrp="1"/>
          </p:cNvSpPr>
          <p:nvPr>
            <p:ph idx="1"/>
          </p:nvPr>
        </p:nvSpPr>
        <p:spPr>
          <a:xfrm>
            <a:off x="535396" y="1314451"/>
            <a:ext cx="10985739" cy="5210355"/>
          </a:xfrm>
        </p:spPr>
        <p:txBody>
          <a:bodyPr>
            <a:normAutofit lnSpcReduction="10000"/>
          </a:bodyPr>
          <a:lstStyle/>
          <a:p>
            <a:pPr marL="0" indent="0">
              <a:lnSpc>
                <a:spcPct val="160000"/>
              </a:lnSpc>
              <a:buNone/>
            </a:pPr>
            <a:r>
              <a:rPr lang="en-US" sz="2600" b="1" u="sng" dirty="0">
                <a:solidFill>
                  <a:schemeClr val="bg2">
                    <a:lumMod val="90000"/>
                  </a:schemeClr>
                </a:solidFill>
                <a:latin typeface="Times New Roman" panose="02020603050405020304" pitchFamily="18" charset="0"/>
                <a:cs typeface="Times New Roman" panose="02020603050405020304" pitchFamily="18" charset="0"/>
              </a:rPr>
              <a:t>Conferences, Seminars</a:t>
            </a:r>
          </a:p>
          <a:p>
            <a:pPr>
              <a:buFont typeface="Courier New" panose="02070309020205020404" pitchFamily="49" charset="0"/>
              <a:buChar char="o"/>
            </a:pPr>
            <a:r>
              <a:rPr lang="en-US" sz="2000" b="1" dirty="0">
                <a:solidFill>
                  <a:schemeClr val="bg2">
                    <a:lumMod val="90000"/>
                  </a:schemeClr>
                </a:solidFill>
                <a:latin typeface="Times New Roman" panose="02020603050405020304" pitchFamily="18" charset="0"/>
                <a:cs typeface="Times New Roman" panose="02020603050405020304" pitchFamily="18" charset="0"/>
              </a:rPr>
              <a:t>TECH-FPA PhD Retreat 2025</a:t>
            </a:r>
            <a:r>
              <a:rPr lang="en-US" sz="2000" dirty="0">
                <a:solidFill>
                  <a:schemeClr val="bg2">
                    <a:lumMod val="90000"/>
                  </a:schemeClr>
                </a:solidFill>
                <a:latin typeface="Times New Roman" panose="02020603050405020304" pitchFamily="18" charset="0"/>
                <a:cs typeface="Times New Roman" panose="02020603050405020304" pitchFamily="18" charset="0"/>
              </a:rPr>
              <a:t>, February 17 - 21, 2025, Gran Sasso National Laboratory (LNGS), </a:t>
            </a:r>
            <a:r>
              <a:rPr lang="en-US" sz="2000" dirty="0" err="1">
                <a:solidFill>
                  <a:schemeClr val="bg2">
                    <a:lumMod val="90000"/>
                  </a:schemeClr>
                </a:solidFill>
                <a:latin typeface="Times New Roman" panose="02020603050405020304" pitchFamily="18" charset="0"/>
                <a:cs typeface="Times New Roman" panose="02020603050405020304" pitchFamily="18" charset="0"/>
              </a:rPr>
              <a:t>Assergi</a:t>
            </a:r>
            <a:r>
              <a:rPr lang="en-US" sz="2000" dirty="0">
                <a:solidFill>
                  <a:schemeClr val="bg2">
                    <a:lumMod val="90000"/>
                  </a:schemeClr>
                </a:solidFill>
                <a:latin typeface="Times New Roman" panose="02020603050405020304" pitchFamily="18" charset="0"/>
                <a:cs typeface="Times New Roman" panose="02020603050405020304" pitchFamily="18" charset="0"/>
              </a:rPr>
              <a:t> (L'Aquila)</a:t>
            </a:r>
          </a:p>
          <a:p>
            <a:pPr>
              <a:buFont typeface="Courier New" panose="02070309020205020404" pitchFamily="49" charset="0"/>
              <a:buChar char="o"/>
            </a:pPr>
            <a:r>
              <a:rPr lang="en-US" sz="2000" b="1" dirty="0">
                <a:solidFill>
                  <a:schemeClr val="bg2">
                    <a:lumMod val="90000"/>
                  </a:schemeClr>
                </a:solidFill>
                <a:latin typeface="Times New Roman" panose="02020603050405020304" pitchFamily="18" charset="0"/>
                <a:cs typeface="Times New Roman" panose="02020603050405020304" pitchFamily="18" charset="0"/>
              </a:rPr>
              <a:t>Sixth Workshop on </a:t>
            </a:r>
            <a:r>
              <a:rPr lang="en-US" sz="2000" b="1" dirty="0" err="1">
                <a:solidFill>
                  <a:schemeClr val="bg2">
                    <a:lumMod val="90000"/>
                  </a:schemeClr>
                </a:solidFill>
                <a:latin typeface="Times New Roman" panose="02020603050405020304" pitchFamily="18" charset="0"/>
                <a:cs typeface="Times New Roman" panose="02020603050405020304" pitchFamily="18" charset="0"/>
              </a:rPr>
              <a:t>Millimetre</a:t>
            </a:r>
            <a:r>
              <a:rPr lang="en-US" sz="2000" b="1" dirty="0">
                <a:solidFill>
                  <a:schemeClr val="bg2">
                    <a:lumMod val="90000"/>
                  </a:schemeClr>
                </a:solidFill>
                <a:latin typeface="Times New Roman" panose="02020603050405020304" pitchFamily="18" charset="0"/>
                <a:cs typeface="Times New Roman" panose="02020603050405020304" pitchFamily="18" charset="0"/>
              </a:rPr>
              <a:t> Astronomy in Italy, </a:t>
            </a:r>
            <a:r>
              <a:rPr lang="en-US" sz="2000" dirty="0">
                <a:solidFill>
                  <a:schemeClr val="bg2">
                    <a:lumMod val="90000"/>
                  </a:schemeClr>
                </a:solidFill>
                <a:latin typeface="Times New Roman" panose="02020603050405020304" pitchFamily="18" charset="0"/>
                <a:cs typeface="Times New Roman" panose="02020603050405020304" pitchFamily="18" charset="0"/>
              </a:rPr>
              <a:t>3 June 2025, Bologna </a:t>
            </a:r>
          </a:p>
          <a:p>
            <a:pPr>
              <a:buFont typeface="Courier New" panose="02070309020205020404" pitchFamily="49" charset="0"/>
              <a:buChar char="o"/>
            </a:pPr>
            <a:r>
              <a:rPr lang="en-US" sz="2000" b="1" dirty="0">
                <a:solidFill>
                  <a:schemeClr val="bg2">
                    <a:lumMod val="90000"/>
                  </a:schemeClr>
                </a:solidFill>
                <a:latin typeface="Times New Roman" panose="02020603050405020304" pitchFamily="18" charset="0"/>
                <a:cs typeface="Times New Roman" panose="02020603050405020304" pitchFamily="18" charset="0"/>
              </a:rPr>
              <a:t>Towards high - performance mm - VLBI science operations with multi-band receivers</a:t>
            </a:r>
            <a:r>
              <a:rPr lang="en-US" sz="2000" dirty="0">
                <a:solidFill>
                  <a:schemeClr val="bg2">
                    <a:lumMod val="90000"/>
                  </a:schemeClr>
                </a:solidFill>
                <a:latin typeface="Times New Roman" panose="02020603050405020304" pitchFamily="18" charset="0"/>
                <a:cs typeface="Times New Roman" panose="02020603050405020304" pitchFamily="18" charset="0"/>
              </a:rPr>
              <a:t>, Bologna (Italy), 28-31 October 2025 </a:t>
            </a:r>
          </a:p>
          <a:p>
            <a:pPr>
              <a:buFont typeface="Courier New" panose="02070309020205020404" pitchFamily="49" charset="0"/>
              <a:buChar char="o"/>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en-US" sz="2600" b="1" u="sng" dirty="0">
                <a:latin typeface="Times New Roman" panose="02020603050405020304" pitchFamily="18" charset="0"/>
                <a:cs typeface="Times New Roman" panose="02020603050405020304" pitchFamily="18" charset="0"/>
              </a:rPr>
              <a:t>Schools</a:t>
            </a:r>
            <a:endParaRPr lang="en-US" sz="2600" u="sng"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000" b="1" dirty="0">
                <a:latin typeface="Times New Roman" panose="02020603050405020304" pitchFamily="18" charset="0"/>
                <a:cs typeface="Times New Roman" panose="02020603050405020304" pitchFamily="18" charset="0"/>
              </a:rPr>
              <a:t>SPEcialized Training in Technologies for Radio Astronomy, </a:t>
            </a:r>
            <a:r>
              <a:rPr lang="en-US" sz="2000" dirty="0">
                <a:latin typeface="Times New Roman" panose="02020603050405020304" pitchFamily="18" charset="0"/>
                <a:cs typeface="Times New Roman" panose="02020603050405020304" pitchFamily="18" charset="0"/>
              </a:rPr>
              <a:t>September 15 to 19, 2025, INAF Radioastronomical Station of Medicina (Bologna) </a:t>
            </a:r>
            <a:r>
              <a:rPr lang="en-US" sz="2000" dirty="0">
                <a:latin typeface="Times New Roman" panose="02020603050405020304" pitchFamily="18" charset="0"/>
                <a:cs typeface="Times New Roman" panose="02020603050405020304" pitchFamily="18" charset="0"/>
                <a:hlinkClick r:id="rId3"/>
              </a:rPr>
              <a:t>https://sites.google.com/inaf.it/scuola-gianni-tofani-2025/spettra-2025?authuser=0%20)%20</a:t>
            </a:r>
            <a:r>
              <a:rPr lang="en-US" sz="2000" dirty="0">
                <a:latin typeface="Times New Roman" panose="02020603050405020304" pitchFamily="18" charset="0"/>
                <a:cs typeface="Times New Roman" panose="02020603050405020304" pitchFamily="18" charset="0"/>
              </a:rPr>
              <a:t>. </a:t>
            </a:r>
          </a:p>
          <a:p>
            <a:pPr>
              <a:buFont typeface="Courier New" panose="02070309020205020404" pitchFamily="49" charset="0"/>
              <a:buChar char="o"/>
            </a:pPr>
            <a:r>
              <a:rPr lang="en-US" sz="2000" b="1" dirty="0">
                <a:latin typeface="Times New Roman" panose="02020603050405020304" pitchFamily="18" charset="0"/>
                <a:cs typeface="Times New Roman" panose="02020603050405020304" pitchFamily="18" charset="0"/>
              </a:rPr>
              <a:t>The Bianca Garilli School, Scientific Communication in Astronomy , 3rd edition </a:t>
            </a:r>
            <a:r>
              <a:rPr lang="en-US" sz="2000" dirty="0">
                <a:latin typeface="Times New Roman" panose="02020603050405020304" pitchFamily="18" charset="0"/>
                <a:cs typeface="Times New Roman" panose="02020603050405020304" pitchFamily="18" charset="0"/>
              </a:rPr>
              <a:t>October 12-17, 2025, Bertinoro, Bologna </a:t>
            </a:r>
            <a:r>
              <a:rPr lang="en-US" sz="2000" dirty="0">
                <a:latin typeface="Times New Roman" panose="02020603050405020304" pitchFamily="18" charset="0"/>
                <a:cs typeface="Times New Roman" panose="02020603050405020304" pitchFamily="18" charset="0"/>
                <a:hlinkClick r:id="rId4"/>
              </a:rPr>
              <a:t>https://andymelandri.wixsite.com/scia2025</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 school recognized for PhD and postdoctoral students)</a:t>
            </a:r>
            <a:endParaRPr lang="en-US" sz="1800" i="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97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F380F16-7821-00B5-BC65-7CDC0228FCA1}"/>
              </a:ext>
            </a:extLst>
          </p:cNvPr>
          <p:cNvPicPr>
            <a:picLocks noChangeAspect="1"/>
          </p:cNvPicPr>
          <p:nvPr/>
        </p:nvPicPr>
        <p:blipFill>
          <a:blip r:embed="rId3"/>
          <a:stretch>
            <a:fillRect/>
          </a:stretch>
        </p:blipFill>
        <p:spPr>
          <a:xfrm>
            <a:off x="7408723" y="0"/>
            <a:ext cx="4783277" cy="4671545"/>
          </a:xfrm>
          <a:prstGeom prst="rect">
            <a:avLst/>
          </a:prstGeom>
        </p:spPr>
      </p:pic>
      <p:sp>
        <p:nvSpPr>
          <p:cNvPr id="2" name="Title 1">
            <a:extLst>
              <a:ext uri="{FF2B5EF4-FFF2-40B4-BE49-F238E27FC236}">
                <a16:creationId xmlns:a16="http://schemas.microsoft.com/office/drawing/2014/main" id="{6840930A-F14F-E213-4492-DF0C0DFBA5F0}"/>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Research Topic and Objectives</a:t>
            </a:r>
            <a:endParaRPr lang="en-US" sz="3600" dirty="0"/>
          </a:p>
        </p:txBody>
      </p:sp>
      <p:sp>
        <p:nvSpPr>
          <p:cNvPr id="3" name="Content Placeholder 2">
            <a:extLst>
              <a:ext uri="{FF2B5EF4-FFF2-40B4-BE49-F238E27FC236}">
                <a16:creationId xmlns:a16="http://schemas.microsoft.com/office/drawing/2014/main" id="{CA0F4B95-25C9-890D-0121-6102451123C8}"/>
              </a:ext>
            </a:extLst>
          </p:cNvPr>
          <p:cNvSpPr>
            <a:spLocks noGrp="1"/>
          </p:cNvSpPr>
          <p:nvPr>
            <p:ph idx="1"/>
          </p:nvPr>
        </p:nvSpPr>
        <p:spPr>
          <a:xfrm>
            <a:off x="651934" y="1388533"/>
            <a:ext cx="6400800" cy="3283012"/>
          </a:xfrm>
        </p:spPr>
        <p:txBody>
          <a:bodyPr>
            <a:normAutofit/>
          </a:bodyPr>
          <a:lstStyle/>
          <a:p>
            <a:pPr marL="0" lvl="0" indent="0" algn="ctr" rtl="0">
              <a:lnSpc>
                <a:spcPct val="90000"/>
              </a:lnSpc>
              <a:spcBef>
                <a:spcPts val="1800"/>
              </a:spcBef>
              <a:spcAft>
                <a:spcPts val="0"/>
              </a:spcAft>
              <a:buClr>
                <a:schemeClr val="dk2"/>
              </a:buClr>
              <a:buSzPts val="2400"/>
              <a:buNone/>
            </a:pPr>
            <a:r>
              <a:rPr lang="en-US" sz="2000" b="1" dirty="0">
                <a:solidFill>
                  <a:schemeClr val="dk2"/>
                </a:solidFill>
                <a:latin typeface="Times New Roman"/>
                <a:ea typeface="Times New Roman"/>
                <a:cs typeface="Times New Roman"/>
                <a:sym typeface="Times New Roman"/>
              </a:rPr>
              <a:t>Design and Realization of wide band (1-18GHz) radio over fiber systems for the IF downlinks of INAF VLBI antennas (Medicina and Noto)</a:t>
            </a:r>
            <a:endParaRPr lang="en-US" sz="2400" b="1" dirty="0"/>
          </a:p>
          <a:p>
            <a:pPr lvl="1">
              <a:spcBef>
                <a:spcPts val="1800"/>
              </a:spcBef>
              <a:buClr>
                <a:schemeClr val="dk2"/>
              </a:buClr>
              <a:buSzPts val="2400"/>
              <a:buFont typeface="Wingdings" panose="05000000000000000000" pitchFamily="2" charset="2"/>
              <a:buChar char="Ø"/>
            </a:pPr>
            <a:r>
              <a:rPr lang="en-US" sz="1800" b="1" dirty="0">
                <a:solidFill>
                  <a:schemeClr val="dk2"/>
                </a:solidFill>
                <a:latin typeface="Times New Roman"/>
                <a:ea typeface="Times New Roman"/>
                <a:cs typeface="Times New Roman"/>
                <a:sym typeface="Times New Roman"/>
              </a:rPr>
              <a:t>Starting point</a:t>
            </a:r>
            <a:r>
              <a:rPr lang="en-US" sz="1800" dirty="0">
                <a:solidFill>
                  <a:schemeClr val="dk2"/>
                </a:solidFill>
                <a:latin typeface="Times New Roman"/>
                <a:ea typeface="Times New Roman"/>
                <a:cs typeface="Times New Roman"/>
                <a:sym typeface="Times New Roman"/>
              </a:rPr>
              <a:t>: </a:t>
            </a:r>
          </a:p>
          <a:p>
            <a:pPr lvl="1">
              <a:spcBef>
                <a:spcPts val="1800"/>
              </a:spcBef>
              <a:buClr>
                <a:schemeClr val="dk2"/>
              </a:buClr>
              <a:buSzPts val="2400"/>
            </a:pPr>
            <a:r>
              <a:rPr lang="en-US" sz="1800" dirty="0">
                <a:solidFill>
                  <a:schemeClr val="tx1">
                    <a:lumMod val="95000"/>
                    <a:lumOff val="5000"/>
                  </a:schemeClr>
                </a:solidFill>
                <a:latin typeface="Times New Roman"/>
                <a:ea typeface="Times New Roman"/>
                <a:cs typeface="Times New Roman"/>
                <a:sym typeface="Times New Roman"/>
              </a:rPr>
              <a:t>The current optical link purchased for SRT (Sardinia Radio Telescope)</a:t>
            </a:r>
            <a:endParaRPr lang="en-US" sz="1800" dirty="0">
              <a:solidFill>
                <a:schemeClr val="dk2"/>
              </a:solidFill>
              <a:latin typeface="Times New Roman"/>
              <a:ea typeface="Times New Roman"/>
              <a:cs typeface="Times New Roman"/>
              <a:sym typeface="Times New Roman"/>
            </a:endParaRPr>
          </a:p>
          <a:p>
            <a:pPr lvl="1" algn="l" rtl="0">
              <a:lnSpc>
                <a:spcPct val="90000"/>
              </a:lnSpc>
              <a:spcBef>
                <a:spcPts val="1800"/>
              </a:spcBef>
              <a:spcAft>
                <a:spcPts val="0"/>
              </a:spcAft>
              <a:buClr>
                <a:schemeClr val="dk2"/>
              </a:buClr>
              <a:buSzPts val="2400"/>
              <a:buFont typeface="Wingdings" panose="05000000000000000000" pitchFamily="2" charset="2"/>
              <a:buChar char="Ø"/>
            </a:pPr>
            <a:r>
              <a:rPr lang="en-US" sz="1800" b="1" dirty="0">
                <a:solidFill>
                  <a:schemeClr val="tx1">
                    <a:lumMod val="95000"/>
                    <a:lumOff val="5000"/>
                  </a:schemeClr>
                </a:solidFill>
                <a:latin typeface="Times New Roman"/>
                <a:ea typeface="Times New Roman"/>
                <a:cs typeface="Times New Roman"/>
                <a:sym typeface="Times New Roman"/>
              </a:rPr>
              <a:t>Direction of research</a:t>
            </a:r>
            <a:r>
              <a:rPr lang="en-US" sz="1800" dirty="0">
                <a:solidFill>
                  <a:schemeClr val="tx1">
                    <a:lumMod val="95000"/>
                    <a:lumOff val="5000"/>
                  </a:schemeClr>
                </a:solidFill>
                <a:latin typeface="Times New Roman"/>
                <a:ea typeface="Times New Roman"/>
                <a:cs typeface="Times New Roman"/>
                <a:sym typeface="Times New Roman"/>
              </a:rPr>
              <a:t>: Improvement of the dynamic range from architectural and component perspective</a:t>
            </a:r>
            <a:endParaRPr lang="en-US" sz="1800" dirty="0">
              <a:solidFill>
                <a:schemeClr val="tx1">
                  <a:lumMod val="95000"/>
                  <a:lumOff val="5000"/>
                </a:schemeClr>
              </a:solidFill>
            </a:endParaRPr>
          </a:p>
          <a:p>
            <a:endParaRPr lang="en-US" sz="2000" dirty="0"/>
          </a:p>
        </p:txBody>
      </p:sp>
      <p:pic>
        <p:nvPicPr>
          <p:cNvPr id="5" name="Picture 4">
            <a:extLst>
              <a:ext uri="{FF2B5EF4-FFF2-40B4-BE49-F238E27FC236}">
                <a16:creationId xmlns:a16="http://schemas.microsoft.com/office/drawing/2014/main" id="{FDCEB788-026A-7C54-9DE3-57E0A3FCA5C0}"/>
              </a:ext>
            </a:extLst>
          </p:cNvPr>
          <p:cNvPicPr>
            <a:picLocks noChangeAspect="1"/>
          </p:cNvPicPr>
          <p:nvPr/>
        </p:nvPicPr>
        <p:blipFill>
          <a:blip r:embed="rId4"/>
          <a:stretch>
            <a:fillRect/>
          </a:stretch>
        </p:blipFill>
        <p:spPr>
          <a:xfrm>
            <a:off x="2716237" y="4856211"/>
            <a:ext cx="6759526" cy="1729890"/>
          </a:xfrm>
          <a:prstGeom prst="rect">
            <a:avLst/>
          </a:prstGeom>
        </p:spPr>
      </p:pic>
      <p:sp>
        <p:nvSpPr>
          <p:cNvPr id="6" name="Rectangle 5">
            <a:extLst>
              <a:ext uri="{FF2B5EF4-FFF2-40B4-BE49-F238E27FC236}">
                <a16:creationId xmlns:a16="http://schemas.microsoft.com/office/drawing/2014/main" id="{1667C454-0BEC-E8C3-3610-5581D54B56C1}"/>
              </a:ext>
            </a:extLst>
          </p:cNvPr>
          <p:cNvSpPr/>
          <p:nvPr/>
        </p:nvSpPr>
        <p:spPr>
          <a:xfrm>
            <a:off x="2593276" y="4790730"/>
            <a:ext cx="2954867" cy="1476367"/>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6E079C-7675-6C9E-E582-4F53633BE875}"/>
              </a:ext>
            </a:extLst>
          </p:cNvPr>
          <p:cNvSpPr/>
          <p:nvPr/>
        </p:nvSpPr>
        <p:spPr>
          <a:xfrm>
            <a:off x="6795673" y="4795632"/>
            <a:ext cx="2116666" cy="1229260"/>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C32E6E-3E47-E416-1E73-1A1CEEF901C1}"/>
              </a:ext>
            </a:extLst>
          </p:cNvPr>
          <p:cNvSpPr txBox="1"/>
          <p:nvPr/>
        </p:nvSpPr>
        <p:spPr>
          <a:xfrm>
            <a:off x="2827867" y="5549471"/>
            <a:ext cx="855133" cy="369332"/>
          </a:xfrm>
          <a:prstGeom prst="rect">
            <a:avLst/>
          </a:prstGeom>
          <a:noFill/>
        </p:spPr>
        <p:txBody>
          <a:bodyPr wrap="square" rtlCol="0">
            <a:spAutoFit/>
          </a:bodyPr>
          <a:lstStyle/>
          <a:p>
            <a:r>
              <a:rPr lang="en-US" b="1" dirty="0">
                <a:solidFill>
                  <a:srgbClr val="7030A0"/>
                </a:solidFill>
                <a:latin typeface="Times New Roman" panose="02020603050405020304" pitchFamily="18" charset="0"/>
                <a:cs typeface="Times New Roman" panose="02020603050405020304" pitchFamily="18" charset="0"/>
              </a:rPr>
              <a:t>OTX</a:t>
            </a:r>
          </a:p>
        </p:txBody>
      </p:sp>
      <p:sp>
        <p:nvSpPr>
          <p:cNvPr id="9" name="TextBox 8">
            <a:extLst>
              <a:ext uri="{FF2B5EF4-FFF2-40B4-BE49-F238E27FC236}">
                <a16:creationId xmlns:a16="http://schemas.microsoft.com/office/drawing/2014/main" id="{AD21C4FA-41C4-5B6C-8B00-E76E1033AA78}"/>
              </a:ext>
            </a:extLst>
          </p:cNvPr>
          <p:cNvSpPr txBox="1"/>
          <p:nvPr/>
        </p:nvSpPr>
        <p:spPr>
          <a:xfrm>
            <a:off x="7051759" y="5615707"/>
            <a:ext cx="973670" cy="369332"/>
          </a:xfrm>
          <a:prstGeom prst="rect">
            <a:avLst/>
          </a:prstGeom>
          <a:noFill/>
        </p:spPr>
        <p:txBody>
          <a:bodyPr wrap="square" rtlCol="0">
            <a:spAutoFit/>
          </a:bodyPr>
          <a:lstStyle/>
          <a:p>
            <a:r>
              <a:rPr lang="en-US" b="1" dirty="0">
                <a:solidFill>
                  <a:srgbClr val="7030A0"/>
                </a:solidFill>
                <a:latin typeface="Times New Roman" panose="02020603050405020304" pitchFamily="18" charset="0"/>
                <a:cs typeface="Times New Roman" panose="02020603050405020304" pitchFamily="18" charset="0"/>
              </a:rPr>
              <a:t>ORX</a:t>
            </a:r>
          </a:p>
        </p:txBody>
      </p:sp>
      <p:sp>
        <p:nvSpPr>
          <p:cNvPr id="11" name="TextBox 10">
            <a:extLst>
              <a:ext uri="{FF2B5EF4-FFF2-40B4-BE49-F238E27FC236}">
                <a16:creationId xmlns:a16="http://schemas.microsoft.com/office/drawing/2014/main" id="{537718A4-7EAE-FAAA-9293-9585827C6058}"/>
              </a:ext>
            </a:extLst>
          </p:cNvPr>
          <p:cNvSpPr txBox="1"/>
          <p:nvPr/>
        </p:nvSpPr>
        <p:spPr>
          <a:xfrm>
            <a:off x="5257800" y="6216769"/>
            <a:ext cx="6096000" cy="369332"/>
          </a:xfrm>
          <a:prstGeom prst="rect">
            <a:avLst/>
          </a:prstGeom>
          <a:noFill/>
        </p:spPr>
        <p:txBody>
          <a:bodyPr wrap="square">
            <a:spAutoFit/>
          </a:bodyPr>
          <a:lstStyle/>
          <a:p>
            <a:r>
              <a:rPr lang="en-US" sz="1800" b="1" dirty="0" err="1">
                <a:latin typeface="Times New Roman" panose="02020603050405020304" pitchFamily="18" charset="0"/>
                <a:cs typeface="Times New Roman" panose="02020603050405020304" pitchFamily="18" charset="0"/>
              </a:rPr>
              <a:t>RoF</a:t>
            </a:r>
            <a:r>
              <a:rPr lang="en-US" sz="1800" b="1" dirty="0">
                <a:latin typeface="Times New Roman" panose="02020603050405020304" pitchFamily="18" charset="0"/>
                <a:cs typeface="Times New Roman" panose="02020603050405020304" pitchFamily="18" charset="0"/>
              </a:rPr>
              <a:t> block diagram</a:t>
            </a:r>
          </a:p>
        </p:txBody>
      </p:sp>
      <p:cxnSp>
        <p:nvCxnSpPr>
          <p:cNvPr id="14" name="Straight Arrow Connector 13">
            <a:extLst>
              <a:ext uri="{FF2B5EF4-FFF2-40B4-BE49-F238E27FC236}">
                <a16:creationId xmlns:a16="http://schemas.microsoft.com/office/drawing/2014/main" id="{F7066035-64BA-DDC9-D057-26C344D2C9BB}"/>
              </a:ext>
            </a:extLst>
          </p:cNvPr>
          <p:cNvCxnSpPr>
            <a:cxnSpLocks/>
          </p:cNvCxnSpPr>
          <p:nvPr/>
        </p:nvCxnSpPr>
        <p:spPr>
          <a:xfrm flipV="1">
            <a:off x="8912339" y="4109647"/>
            <a:ext cx="1550309" cy="15697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ttore a gomito 21542">
            <a:extLst>
              <a:ext uri="{FF2B5EF4-FFF2-40B4-BE49-F238E27FC236}">
                <a16:creationId xmlns:a16="http://schemas.microsoft.com/office/drawing/2014/main" id="{6E6DF516-B32A-62A7-359A-A4B804B971F8}"/>
              </a:ext>
            </a:extLst>
          </p:cNvPr>
          <p:cNvCxnSpPr>
            <a:cxnSpLocks/>
          </p:cNvCxnSpPr>
          <p:nvPr/>
        </p:nvCxnSpPr>
        <p:spPr>
          <a:xfrm rot="16200000" flipH="1">
            <a:off x="8933549" y="2581117"/>
            <a:ext cx="1780191" cy="1173022"/>
          </a:xfrm>
          <a:prstGeom prst="bentConnector3">
            <a:avLst>
              <a:gd name="adj1" fmla="val 101365"/>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3E057FA-6867-A49E-45A6-7D2C91593E80}"/>
              </a:ext>
            </a:extLst>
          </p:cNvPr>
          <p:cNvCxnSpPr>
            <a:cxnSpLocks/>
          </p:cNvCxnSpPr>
          <p:nvPr/>
        </p:nvCxnSpPr>
        <p:spPr>
          <a:xfrm flipV="1">
            <a:off x="5602328" y="2303277"/>
            <a:ext cx="3612790" cy="2547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428926EC-1B81-7835-4F50-71D8D5F1CE69}"/>
              </a:ext>
            </a:extLst>
          </p:cNvPr>
          <p:cNvSpPr txBox="1"/>
          <p:nvPr/>
        </p:nvSpPr>
        <p:spPr>
          <a:xfrm>
            <a:off x="9313333" y="3235911"/>
            <a:ext cx="1286934" cy="369331"/>
          </a:xfrm>
          <a:prstGeom prst="rect">
            <a:avLst/>
          </a:prstGeom>
          <a:noFill/>
        </p:spPr>
        <p:txBody>
          <a:bodyPr wrap="square">
            <a:spAutoFit/>
          </a:bodyPr>
          <a:lstStyle/>
          <a:p>
            <a:pPr algn="ctr">
              <a:spcAft>
                <a:spcPts val="450"/>
              </a:spcAft>
            </a:pPr>
            <a:r>
              <a:rPr lang="en-US" altLang="en-US" b="1" dirty="0" err="1">
                <a:solidFill>
                  <a:srgbClr val="FFFF00"/>
                </a:solidFill>
                <a:latin typeface="Times New Roman" panose="02020603050405020304" pitchFamily="18" charset="0"/>
                <a:cs typeface="Times New Roman" panose="02020603050405020304" pitchFamily="18" charset="0"/>
              </a:rPr>
              <a:t>RoF</a:t>
            </a:r>
            <a:r>
              <a:rPr lang="en-US" altLang="en-US" b="1" dirty="0">
                <a:solidFill>
                  <a:srgbClr val="FFFF00"/>
                </a:solidFill>
                <a:latin typeface="Times New Roman" panose="02020603050405020304" pitchFamily="18" charset="0"/>
                <a:cs typeface="Times New Roman" panose="02020603050405020304" pitchFamily="18" charset="0"/>
              </a:rPr>
              <a:t> link</a:t>
            </a:r>
          </a:p>
        </p:txBody>
      </p:sp>
      <p:sp>
        <p:nvSpPr>
          <p:cNvPr id="4" name="TextBox 3">
            <a:extLst>
              <a:ext uri="{FF2B5EF4-FFF2-40B4-BE49-F238E27FC236}">
                <a16:creationId xmlns:a16="http://schemas.microsoft.com/office/drawing/2014/main" id="{599B29EF-BA4C-1989-BD8F-5F2AF37D75E6}"/>
              </a:ext>
            </a:extLst>
          </p:cNvPr>
          <p:cNvSpPr txBox="1"/>
          <p:nvPr/>
        </p:nvSpPr>
        <p:spPr>
          <a:xfrm>
            <a:off x="2816339" y="4428751"/>
            <a:ext cx="6096000" cy="369332"/>
          </a:xfrm>
          <a:prstGeom prst="rect">
            <a:avLst/>
          </a:prstGeom>
          <a:noFill/>
        </p:spPr>
        <p:txBody>
          <a:bodyPr wrap="square" rtlCol="0">
            <a:spAutoFit/>
          </a:bodyPr>
          <a:lstStyle/>
          <a:p>
            <a:r>
              <a:rPr lang="en-US" b="1" dirty="0">
                <a:solidFill>
                  <a:schemeClr val="accent6">
                    <a:lumMod val="50000"/>
                  </a:schemeClr>
                </a:solidFill>
                <a:latin typeface="Times New Roman" panose="02020603050405020304" pitchFamily="18" charset="0"/>
                <a:cs typeface="Times New Roman" panose="02020603050405020304" pitchFamily="18" charset="0"/>
              </a:rPr>
              <a:t>Intrinsic optical link</a:t>
            </a:r>
          </a:p>
        </p:txBody>
      </p:sp>
      <p:sp>
        <p:nvSpPr>
          <p:cNvPr id="10" name="Rectangle: Rounded Corners 9">
            <a:extLst>
              <a:ext uri="{FF2B5EF4-FFF2-40B4-BE49-F238E27FC236}">
                <a16:creationId xmlns:a16="http://schemas.microsoft.com/office/drawing/2014/main" id="{BAF23BF3-37A8-F090-E442-313A0B6DD174}"/>
              </a:ext>
            </a:extLst>
          </p:cNvPr>
          <p:cNvSpPr/>
          <p:nvPr/>
        </p:nvSpPr>
        <p:spPr>
          <a:xfrm>
            <a:off x="2419095" y="4471725"/>
            <a:ext cx="5606334" cy="1139008"/>
          </a:xfrm>
          <a:prstGeom prst="roundRect">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407582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2ABB-BC25-EFA0-ACB9-B8CB61B3C370}"/>
              </a:ext>
            </a:extLst>
          </p:cNvPr>
          <p:cNvSpPr>
            <a:spLocks noGrp="1"/>
          </p:cNvSpPr>
          <p:nvPr>
            <p:ph type="title"/>
          </p:nvPr>
        </p:nvSpPr>
        <p:spPr>
          <a:xfrm>
            <a:off x="166051" y="75958"/>
            <a:ext cx="11108267" cy="862542"/>
          </a:xfrm>
        </p:spPr>
        <p:txBody>
          <a:bodyPr>
            <a:noAutofit/>
          </a:bodyPr>
          <a:lstStyle/>
          <a:p>
            <a:r>
              <a:rPr lang="en-US" sz="2400" b="1" dirty="0">
                <a:solidFill>
                  <a:schemeClr val="dk2"/>
                </a:solidFill>
                <a:latin typeface="Times New Roman" panose="02020603050405020304" pitchFamily="18" charset="0"/>
                <a:ea typeface="Times New Roman"/>
                <a:cs typeface="Times New Roman" panose="02020603050405020304" pitchFamily="18" charset="0"/>
                <a:sym typeface="Times New Roman"/>
              </a:rPr>
              <a:t>Requirements of current optical </a:t>
            </a:r>
            <a:br>
              <a:rPr lang="en-US" sz="2400" b="1" dirty="0">
                <a:solidFill>
                  <a:schemeClr val="dk2"/>
                </a:solidFill>
                <a:latin typeface="Times New Roman" panose="02020603050405020304" pitchFamily="18" charset="0"/>
                <a:ea typeface="Times New Roman"/>
                <a:cs typeface="Times New Roman" panose="02020603050405020304" pitchFamily="18" charset="0"/>
                <a:sym typeface="Times New Roman"/>
              </a:rPr>
            </a:br>
            <a:r>
              <a:rPr lang="en-US" sz="2400" b="1" dirty="0">
                <a:solidFill>
                  <a:schemeClr val="dk2"/>
                </a:solidFill>
                <a:latin typeface="Times New Roman" panose="02020603050405020304" pitchFamily="18" charset="0"/>
                <a:ea typeface="Times New Roman"/>
                <a:cs typeface="Times New Roman" panose="02020603050405020304" pitchFamily="18" charset="0"/>
                <a:sym typeface="Times New Roman"/>
              </a:rPr>
              <a:t>link purchased for SRT</a:t>
            </a:r>
            <a:endParaRPr lang="en-US" sz="2400" b="1" dirty="0">
              <a:latin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72DCC795-6909-A159-B0EC-41C8A21AE199}"/>
              </a:ext>
            </a:extLst>
          </p:cNvPr>
          <p:cNvGraphicFramePr>
            <a:graphicFrameLocks noGrp="1"/>
          </p:cNvGraphicFramePr>
          <p:nvPr>
            <p:extLst>
              <p:ext uri="{D42A27DB-BD31-4B8C-83A1-F6EECF244321}">
                <p14:modId xmlns:p14="http://schemas.microsoft.com/office/powerpoint/2010/main" val="2608244254"/>
              </p:ext>
            </p:extLst>
          </p:nvPr>
        </p:nvGraphicFramePr>
        <p:xfrm>
          <a:off x="166051" y="1055469"/>
          <a:ext cx="5460309" cy="5156200"/>
        </p:xfrm>
        <a:graphic>
          <a:graphicData uri="http://schemas.openxmlformats.org/drawingml/2006/table">
            <a:tbl>
              <a:tblPr firstRow="1" bandRow="1">
                <a:tableStyleId>{5C22544A-7EE6-4342-B048-85BDC9FD1C3A}</a:tableStyleId>
              </a:tblPr>
              <a:tblGrid>
                <a:gridCol w="1820103">
                  <a:extLst>
                    <a:ext uri="{9D8B030D-6E8A-4147-A177-3AD203B41FA5}">
                      <a16:colId xmlns:a16="http://schemas.microsoft.com/office/drawing/2014/main" val="95176834"/>
                    </a:ext>
                  </a:extLst>
                </a:gridCol>
                <a:gridCol w="1820103">
                  <a:extLst>
                    <a:ext uri="{9D8B030D-6E8A-4147-A177-3AD203B41FA5}">
                      <a16:colId xmlns:a16="http://schemas.microsoft.com/office/drawing/2014/main" val="2907660592"/>
                    </a:ext>
                  </a:extLst>
                </a:gridCol>
                <a:gridCol w="1820103">
                  <a:extLst>
                    <a:ext uri="{9D8B030D-6E8A-4147-A177-3AD203B41FA5}">
                      <a16:colId xmlns:a16="http://schemas.microsoft.com/office/drawing/2014/main" val="2748698413"/>
                    </a:ext>
                  </a:extLst>
                </a:gridCol>
              </a:tblGrid>
              <a:tr h="370840">
                <a:tc>
                  <a:txBody>
                    <a:bodyPr/>
                    <a:lstStyle/>
                    <a:p>
                      <a:r>
                        <a:rPr lang="en-US">
                          <a:latin typeface="Times New Roman" panose="02020603050405020304" pitchFamily="18" charset="0"/>
                          <a:cs typeface="Times New Roman" panose="02020603050405020304" pitchFamily="18" charset="0"/>
                        </a:rPr>
                        <a:t>Parameter</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Value</a:t>
                      </a:r>
                    </a:p>
                  </a:txBody>
                  <a:tcPr/>
                </a:tc>
                <a:tc>
                  <a:txBody>
                    <a:bodyPr/>
                    <a:lstStyle/>
                    <a:p>
                      <a:r>
                        <a:rPr lang="en-US">
                          <a:latin typeface="Times New Roman" panose="02020603050405020304" pitchFamily="18" charset="0"/>
                          <a:cs typeface="Times New Roman" panose="02020603050405020304" pitchFamily="18" charset="0"/>
                        </a:rPr>
                        <a:t>Unit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24693208"/>
                  </a:ext>
                </a:extLst>
              </a:tr>
              <a:tr h="370840">
                <a:tc>
                  <a:txBody>
                    <a:bodyPr/>
                    <a:lstStyle/>
                    <a:p>
                      <a:pPr algn="ctr"/>
                      <a:r>
                        <a:rPr lang="en-US" dirty="0">
                          <a:latin typeface="Times New Roman" panose="02020603050405020304" pitchFamily="18" charset="0"/>
                          <a:cs typeface="Times New Roman" panose="02020603050405020304" pitchFamily="18" charset="0"/>
                        </a:rPr>
                        <a:t>Frequency band</a:t>
                      </a:r>
                    </a:p>
                  </a:txBody>
                  <a:tcPr/>
                </a:tc>
                <a:tc>
                  <a:txBody>
                    <a:bodyPr/>
                    <a:lstStyle/>
                    <a:p>
                      <a:pPr algn="ctr"/>
                      <a:r>
                        <a:rPr lang="en-US">
                          <a:latin typeface="Times New Roman" panose="02020603050405020304" pitchFamily="18" charset="0"/>
                          <a:cs typeface="Times New Roman" panose="02020603050405020304" pitchFamily="18" charset="0"/>
                        </a:rPr>
                        <a:t>1-18</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a:latin typeface="Times New Roman" panose="02020603050405020304" pitchFamily="18" charset="0"/>
                          <a:cs typeface="Times New Roman" panose="02020603050405020304" pitchFamily="18" charset="0"/>
                        </a:rPr>
                        <a:t>GHz</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91854442"/>
                  </a:ext>
                </a:extLst>
              </a:tr>
              <a:tr h="370840">
                <a:tc>
                  <a:txBody>
                    <a:bodyPr/>
                    <a:lstStyle/>
                    <a:p>
                      <a:pPr algn="ctr"/>
                      <a:r>
                        <a:rPr lang="en-US">
                          <a:latin typeface="Times New Roman" panose="02020603050405020304" pitchFamily="18" charset="0"/>
                          <a:cs typeface="Times New Roman" panose="02020603050405020304" pitchFamily="18" charset="0"/>
                        </a:rPr>
                        <a:t>Gain(mean value in band)</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14±2.5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a:latin typeface="Times New Roman" panose="02020603050405020304" pitchFamily="18" charset="0"/>
                          <a:cs typeface="Times New Roman" panose="02020603050405020304" pitchFamily="18" charset="0"/>
                        </a:rPr>
                        <a:t>dB</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67634106"/>
                  </a:ext>
                </a:extLst>
              </a:tr>
              <a:tr h="370840">
                <a:tc>
                  <a:txBody>
                    <a:bodyPr/>
                    <a:lstStyle/>
                    <a:p>
                      <a:pPr algn="ctr"/>
                      <a:r>
                        <a:rPr lang="en-US">
                          <a:latin typeface="Times New Roman" panose="02020603050405020304" pitchFamily="18" charset="0"/>
                          <a:cs typeface="Times New Roman" panose="02020603050405020304" pitchFamily="18" charset="0"/>
                        </a:rPr>
                        <a:t>Gain Smoothness</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±1 </a:t>
                      </a:r>
                      <a:r>
                        <a:rPr lang="en-US" sz="1800" b="0" i="0" kern="1200">
                          <a:solidFill>
                            <a:schemeClr val="dk1"/>
                          </a:solidFill>
                          <a:effectLst/>
                          <a:latin typeface="Times New Roman" panose="02020603050405020304" pitchFamily="18" charset="0"/>
                          <a:ea typeface="+mn-ea"/>
                          <a:cs typeface="Times New Roman" panose="02020603050405020304" pitchFamily="18" charset="0"/>
                        </a:rPr>
                        <a:t>(on 2GHz bandwidth)</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a:latin typeface="Times New Roman" panose="02020603050405020304" pitchFamily="18" charset="0"/>
                          <a:cs typeface="Times New Roman" panose="02020603050405020304" pitchFamily="18" charset="0"/>
                        </a:rPr>
                        <a:t>dB</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58875180"/>
                  </a:ext>
                </a:extLst>
              </a:tr>
              <a:tr h="370840">
                <a:tc>
                  <a:txBody>
                    <a:bodyPr/>
                    <a:lstStyle/>
                    <a:p>
                      <a:pPr algn="ctr"/>
                      <a:r>
                        <a:rPr lang="en-US">
                          <a:latin typeface="Times New Roman" panose="02020603050405020304" pitchFamily="18" charset="0"/>
                          <a:cs typeface="Times New Roman" panose="02020603050405020304" pitchFamily="18" charset="0"/>
                        </a:rPr>
                        <a:t>Input Return Loss</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a:latin typeface="Times New Roman" panose="02020603050405020304" pitchFamily="18" charset="0"/>
                          <a:cs typeface="Times New Roman" panose="02020603050405020304" pitchFamily="18" charset="0"/>
                        </a:rPr>
                        <a:t>&gt;10</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dB</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205185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Output Return Loss</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&gt;10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a:latin typeface="Times New Roman" panose="02020603050405020304" pitchFamily="18" charset="0"/>
                          <a:cs typeface="Times New Roman" panose="02020603050405020304" pitchFamily="18" charset="0"/>
                        </a:rPr>
                        <a:t>d</a:t>
                      </a:r>
                      <a:r>
                        <a:rPr lang="en-US" b="0">
                          <a:latin typeface="Times New Roman" panose="02020603050405020304" pitchFamily="18" charset="0"/>
                          <a:cs typeface="Times New Roman" panose="02020603050405020304" pitchFamily="18" charset="0"/>
                        </a:rPr>
                        <a:t>B</a:t>
                      </a:r>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40585271"/>
                  </a:ext>
                </a:extLst>
              </a:tr>
              <a:tr h="370840">
                <a:tc>
                  <a:txBody>
                    <a:bodyPr/>
                    <a:lstStyle/>
                    <a:p>
                      <a:pPr algn="ctr"/>
                      <a:r>
                        <a:rPr lang="en-US" b="1" i="1">
                          <a:latin typeface="Times New Roman" panose="02020603050405020304" pitchFamily="18" charset="0"/>
                          <a:cs typeface="Times New Roman" panose="02020603050405020304" pitchFamily="18" charset="0"/>
                        </a:rPr>
                        <a:t>Input P1dB*</a:t>
                      </a:r>
                      <a:endParaRPr lang="en-US" b="1" i="1" dirty="0">
                        <a:latin typeface="Times New Roman" panose="02020603050405020304" pitchFamily="18" charset="0"/>
                        <a:cs typeface="Times New Roman" panose="02020603050405020304" pitchFamily="18" charset="0"/>
                      </a:endParaRPr>
                    </a:p>
                  </a:txBody>
                  <a:tcPr/>
                </a:tc>
                <a:tc>
                  <a:txBody>
                    <a:bodyPr/>
                    <a:lstStyle/>
                    <a:p>
                      <a:pPr algn="ctr"/>
                      <a:r>
                        <a:rPr lang="en-US" b="1" i="1">
                          <a:latin typeface="Times New Roman" panose="02020603050405020304" pitchFamily="18" charset="0"/>
                          <a:cs typeface="Times New Roman" panose="02020603050405020304" pitchFamily="18" charset="0"/>
                        </a:rPr>
                        <a:t>&gt;-11 (</a:t>
                      </a:r>
                      <a:r>
                        <a:rPr lang="en-US" b="1" i="1">
                          <a:solidFill>
                            <a:srgbClr val="C00000"/>
                          </a:solidFill>
                          <a:latin typeface="Times New Roman" panose="02020603050405020304" pitchFamily="18" charset="0"/>
                          <a:cs typeface="Times New Roman" panose="02020603050405020304" pitchFamily="18" charset="0"/>
                        </a:rPr>
                        <a:t>-6</a:t>
                      </a:r>
                      <a:r>
                        <a:rPr lang="en-US" b="1" i="1">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a:latin typeface="Times New Roman" panose="02020603050405020304" pitchFamily="18" charset="0"/>
                          <a:cs typeface="Times New Roman" panose="02020603050405020304" pitchFamily="18" charset="0"/>
                        </a:rPr>
                        <a:t>dBm</a:t>
                      </a:r>
                      <a:endParaRPr lang="en-US"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241450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Input IP3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a:latin typeface="Times New Roman" panose="02020603050405020304" pitchFamily="18" charset="0"/>
                          <a:cs typeface="Times New Roman" panose="02020603050405020304" pitchFamily="18" charset="0"/>
                        </a:rPr>
                        <a:t>&gt;-11</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dBm</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5962438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Input IP2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a:latin typeface="Times New Roman" panose="02020603050405020304" pitchFamily="18" charset="0"/>
                          <a:cs typeface="Times New Roman" panose="02020603050405020304" pitchFamily="18" charset="0"/>
                        </a:rPr>
                        <a:t>&gt;-11</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dBm</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95710039"/>
                  </a:ext>
                </a:extLst>
              </a:tr>
              <a:tr h="370840">
                <a:tc>
                  <a:txBody>
                    <a:bodyPr/>
                    <a:lstStyle/>
                    <a:p>
                      <a:pPr algn="ctr"/>
                      <a:r>
                        <a:rPr lang="en-US" b="1" i="1">
                          <a:latin typeface="Times New Roman" panose="02020603050405020304" pitchFamily="18" charset="0"/>
                          <a:cs typeface="Times New Roman" panose="02020603050405020304" pitchFamily="18" charset="0"/>
                        </a:rPr>
                        <a:t>NF</a:t>
                      </a:r>
                      <a:endParaRPr lang="en-US" b="1" i="1" dirty="0">
                        <a:latin typeface="Times New Roman" panose="02020603050405020304" pitchFamily="18" charset="0"/>
                        <a:cs typeface="Times New Roman" panose="02020603050405020304" pitchFamily="18" charset="0"/>
                      </a:endParaRPr>
                    </a:p>
                  </a:txBody>
                  <a:tcPr/>
                </a:tc>
                <a:tc>
                  <a:txBody>
                    <a:bodyPr/>
                    <a:lstStyle/>
                    <a:p>
                      <a:pPr algn="ctr"/>
                      <a:r>
                        <a:rPr lang="en-US" b="1" i="1">
                          <a:latin typeface="Times New Roman" panose="02020603050405020304" pitchFamily="18" charset="0"/>
                          <a:cs typeface="Times New Roman" panose="02020603050405020304" pitchFamily="18" charset="0"/>
                        </a:rPr>
                        <a:t>&lt;6</a:t>
                      </a:r>
                      <a:endParaRPr lang="en-US" b="1" i="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a:latin typeface="Times New Roman" panose="02020603050405020304" pitchFamily="18" charset="0"/>
                          <a:cs typeface="Times New Roman" panose="02020603050405020304" pitchFamily="18" charset="0"/>
                        </a:rPr>
                        <a:t>dB</a:t>
                      </a:r>
                      <a:endParaRPr lang="en-US"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5226250"/>
                  </a:ext>
                </a:extLst>
              </a:tr>
              <a:tr h="370840">
                <a:tc>
                  <a:txBody>
                    <a:bodyPr/>
                    <a:lstStyle/>
                    <a:p>
                      <a:pPr algn="ctr"/>
                      <a:r>
                        <a:rPr lang="en-US" b="1" i="1">
                          <a:latin typeface="Times New Roman" panose="02020603050405020304" pitchFamily="18" charset="0"/>
                          <a:cs typeface="Times New Roman" panose="02020603050405020304" pitchFamily="18" charset="0"/>
                        </a:rPr>
                        <a:t>Cost</a:t>
                      </a:r>
                      <a:endParaRPr lang="en-US" b="1" i="1" dirty="0">
                        <a:latin typeface="Times New Roman" panose="02020603050405020304" pitchFamily="18" charset="0"/>
                        <a:cs typeface="Times New Roman" panose="02020603050405020304" pitchFamily="18" charset="0"/>
                      </a:endParaRPr>
                    </a:p>
                  </a:txBody>
                  <a:tcPr/>
                </a:tc>
                <a:tc>
                  <a:txBody>
                    <a:bodyPr/>
                    <a:lstStyle/>
                    <a:p>
                      <a:pPr algn="ctr"/>
                      <a:r>
                        <a:rPr lang="en-US" b="1" i="1">
                          <a:latin typeface="Times New Roman" panose="02020603050405020304" pitchFamily="18" charset="0"/>
                          <a:cs typeface="Times New Roman" panose="02020603050405020304" pitchFamily="18" charset="0"/>
                        </a:rPr>
                        <a:t>&lt;17.5</a:t>
                      </a:r>
                      <a:endParaRPr lang="en-US" b="1" i="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latin typeface="Times New Roman" panose="02020603050405020304" pitchFamily="18" charset="0"/>
                          <a:cs typeface="Times New Roman" panose="02020603050405020304" pitchFamily="18" charset="0"/>
                        </a:rPr>
                        <a:t>K</a:t>
                      </a:r>
                      <a:r>
                        <a:rPr lang="en-US" sz="1800" b="1" i="1" kern="1200" dirty="0">
                          <a:solidFill>
                            <a:schemeClr val="dk1"/>
                          </a:solidFill>
                          <a:effectLst/>
                          <a:latin typeface="+mn-lt"/>
                          <a:ea typeface="+mn-ea"/>
                          <a:cs typeface="+mn-cs"/>
                        </a:rPr>
                        <a:t>€</a:t>
                      </a:r>
                      <a:endParaRPr lang="en-US"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1441604"/>
                  </a:ext>
                </a:extLst>
              </a:tr>
            </a:tbl>
          </a:graphicData>
        </a:graphic>
      </p:graphicFrame>
      <p:sp>
        <p:nvSpPr>
          <p:cNvPr id="3" name="TextBox 2">
            <a:extLst>
              <a:ext uri="{FF2B5EF4-FFF2-40B4-BE49-F238E27FC236}">
                <a16:creationId xmlns:a16="http://schemas.microsoft.com/office/drawing/2014/main" id="{5C23A9C0-564B-D296-C269-9E5C054AFD4E}"/>
              </a:ext>
            </a:extLst>
          </p:cNvPr>
          <p:cNvSpPr txBox="1"/>
          <p:nvPr/>
        </p:nvSpPr>
        <p:spPr>
          <a:xfrm>
            <a:off x="74645" y="6273529"/>
            <a:ext cx="7326691" cy="64633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 -6 dBm was the original specification which has been relaxed to</a:t>
            </a:r>
          </a:p>
          <a:p>
            <a:pPr algn="just"/>
            <a:r>
              <a:rPr lang="en-US" dirty="0">
                <a:latin typeface="Times New Roman" panose="02020603050405020304" pitchFamily="18" charset="0"/>
                <a:cs typeface="Times New Roman" panose="02020603050405020304" pitchFamily="18" charset="0"/>
              </a:rPr>
              <a:t> -11dBm </a:t>
            </a:r>
            <a:r>
              <a:rPr lang="en-US" b="0" i="0" dirty="0">
                <a:solidFill>
                  <a:srgbClr val="202124"/>
                </a:solidFill>
                <a:effectLst/>
                <a:highlight>
                  <a:srgbClr val="FFFFFF"/>
                </a:highlight>
                <a:latin typeface="Times New Roman" panose="02020603050405020304" pitchFamily="18" charset="0"/>
                <a:cs typeface="Times New Roman" panose="02020603050405020304" pitchFamily="18" charset="0"/>
              </a:rPr>
              <a:t>because the spec was not reachable with COST system</a:t>
            </a:r>
            <a:endParaRPr lang="en-US" dirty="0">
              <a:latin typeface="Times New Roman" panose="02020603050405020304" pitchFamily="18" charset="0"/>
              <a:cs typeface="Times New Roman" panose="02020603050405020304" pitchFamily="18" charset="0"/>
            </a:endParaRPr>
          </a:p>
        </p:txBody>
      </p:sp>
      <p:pic>
        <p:nvPicPr>
          <p:cNvPr id="5" name="Picture 4" descr="A graph with blue dots&#10;&#10;AI-generated content may be incorrect.">
            <a:extLst>
              <a:ext uri="{FF2B5EF4-FFF2-40B4-BE49-F238E27FC236}">
                <a16:creationId xmlns:a16="http://schemas.microsoft.com/office/drawing/2014/main" id="{C4F41AB9-6B74-3BDA-4E4A-71A7C32C1B3C}"/>
              </a:ext>
            </a:extLst>
          </p:cNvPr>
          <p:cNvPicPr>
            <a:picLocks noChangeAspect="1"/>
          </p:cNvPicPr>
          <p:nvPr/>
        </p:nvPicPr>
        <p:blipFill>
          <a:blip r:embed="rId3">
            <a:extLst>
              <a:ext uri="{28A0092B-C50C-407E-A947-70E740481C1C}">
                <a14:useLocalDpi xmlns:a14="http://schemas.microsoft.com/office/drawing/2010/main" val="0"/>
              </a:ext>
            </a:extLst>
          </a:blip>
          <a:srcRect l="6650" t="7708" r="9288" b="3771"/>
          <a:stretch>
            <a:fillRect/>
          </a:stretch>
        </p:blipFill>
        <p:spPr>
          <a:xfrm>
            <a:off x="5626359" y="1555052"/>
            <a:ext cx="6471816" cy="4472487"/>
          </a:xfrm>
          <a:prstGeom prst="rect">
            <a:avLst/>
          </a:prstGeom>
        </p:spPr>
      </p:pic>
      <p:sp>
        <p:nvSpPr>
          <p:cNvPr id="6" name="TextBox 5">
            <a:extLst>
              <a:ext uri="{FF2B5EF4-FFF2-40B4-BE49-F238E27FC236}">
                <a16:creationId xmlns:a16="http://schemas.microsoft.com/office/drawing/2014/main" id="{66ED9A15-0AE6-D14E-DC47-83FECB68C8B8}"/>
              </a:ext>
            </a:extLst>
          </p:cNvPr>
          <p:cNvSpPr txBox="1"/>
          <p:nvPr/>
        </p:nvSpPr>
        <p:spPr>
          <a:xfrm>
            <a:off x="6565642" y="6027539"/>
            <a:ext cx="5138933"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Example of Input P1dB measurement of SRT link no. 1</a:t>
            </a:r>
          </a:p>
        </p:txBody>
      </p:sp>
      <p:sp>
        <p:nvSpPr>
          <p:cNvPr id="4" name="TextBox 3">
            <a:extLst>
              <a:ext uri="{FF2B5EF4-FFF2-40B4-BE49-F238E27FC236}">
                <a16:creationId xmlns:a16="http://schemas.microsoft.com/office/drawing/2014/main" id="{600B669B-87C7-2F03-985F-9110960CCA5A}"/>
              </a:ext>
            </a:extLst>
          </p:cNvPr>
          <p:cNvSpPr txBox="1"/>
          <p:nvPr/>
        </p:nvSpPr>
        <p:spPr>
          <a:xfrm>
            <a:off x="6328120" y="655359"/>
            <a:ext cx="515634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a:latin typeface="Times New Roman" panose="02020603050405020304" pitchFamily="18" charset="0"/>
                <a:cs typeface="Times New Roman" panose="02020603050405020304" pitchFamily="18" charset="0"/>
              </a:rPr>
              <a:t>SRT links meet all specs </a:t>
            </a:r>
            <a:r>
              <a:rPr lang="en-US" sz="2000" b="1" i="1" dirty="0">
                <a:solidFill>
                  <a:srgbClr val="FF0000"/>
                </a:solidFill>
                <a:latin typeface="Times New Roman" panose="02020603050405020304" pitchFamily="18" charset="0"/>
                <a:cs typeface="Times New Roman" panose="02020603050405020304" pitchFamily="18" charset="0"/>
              </a:rPr>
              <a:t>except input P1dB</a:t>
            </a:r>
          </a:p>
        </p:txBody>
      </p:sp>
      <p:sp>
        <p:nvSpPr>
          <p:cNvPr id="8" name="Oval 7">
            <a:extLst>
              <a:ext uri="{FF2B5EF4-FFF2-40B4-BE49-F238E27FC236}">
                <a16:creationId xmlns:a16="http://schemas.microsoft.com/office/drawing/2014/main" id="{D811BB19-9F9F-FB3A-CAD2-D58574B71EE4}"/>
              </a:ext>
            </a:extLst>
          </p:cNvPr>
          <p:cNvSpPr/>
          <p:nvPr/>
        </p:nvSpPr>
        <p:spPr>
          <a:xfrm>
            <a:off x="7772400" y="3741576"/>
            <a:ext cx="4253549" cy="1968759"/>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7749B7C-6F99-81D4-D539-523F869435CE}"/>
              </a:ext>
            </a:extLst>
          </p:cNvPr>
          <p:cNvSpPr/>
          <p:nvPr/>
        </p:nvSpPr>
        <p:spPr>
          <a:xfrm>
            <a:off x="6328120" y="655359"/>
            <a:ext cx="5156348" cy="529131"/>
          </a:xfrm>
          <a:prstGeom prst="round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02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712CE-1EAB-F43C-1F97-E745F397B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4F4B99-B4D4-AF43-1F8F-B76D77EC60FF}"/>
              </a:ext>
            </a:extLst>
          </p:cNvPr>
          <p:cNvSpPr>
            <a:spLocks noGrp="1"/>
          </p:cNvSpPr>
          <p:nvPr>
            <p:ph type="title"/>
          </p:nvPr>
        </p:nvSpPr>
        <p:spPr>
          <a:xfrm>
            <a:off x="306956" y="579422"/>
            <a:ext cx="10515600" cy="1325563"/>
          </a:xfrm>
        </p:spPr>
        <p:txBody>
          <a:bodyPr/>
          <a:lstStyle/>
          <a:p>
            <a:r>
              <a:rPr lang="en-US" b="1" dirty="0">
                <a:latin typeface="Times New Roman" panose="02020603050405020304" pitchFamily="18" charset="0"/>
                <a:cs typeface="Times New Roman" panose="02020603050405020304" pitchFamily="18" charset="0"/>
              </a:rPr>
              <a:t>Second-Year Research Activities</a:t>
            </a:r>
          </a:p>
        </p:txBody>
      </p:sp>
      <p:graphicFrame>
        <p:nvGraphicFramePr>
          <p:cNvPr id="4" name="Content Placeholder 2">
            <a:extLst>
              <a:ext uri="{FF2B5EF4-FFF2-40B4-BE49-F238E27FC236}">
                <a16:creationId xmlns:a16="http://schemas.microsoft.com/office/drawing/2014/main" id="{F6AA3411-2AE3-DE52-6E66-B4B5F527F675}"/>
              </a:ext>
            </a:extLst>
          </p:cNvPr>
          <p:cNvGraphicFramePr>
            <a:graphicFrameLocks/>
          </p:cNvGraphicFramePr>
          <p:nvPr>
            <p:extLst>
              <p:ext uri="{D42A27DB-BD31-4B8C-83A1-F6EECF244321}">
                <p14:modId xmlns:p14="http://schemas.microsoft.com/office/powerpoint/2010/main" val="2727971232"/>
              </p:ext>
            </p:extLst>
          </p:nvPr>
        </p:nvGraphicFramePr>
        <p:xfrm>
          <a:off x="1147313" y="2101670"/>
          <a:ext cx="9421483" cy="3695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5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31586C-01CA-D9E4-D1C9-AB1A616BD528}"/>
              </a:ext>
            </a:extLst>
          </p:cNvPr>
          <p:cNvSpPr/>
          <p:nvPr/>
        </p:nvSpPr>
        <p:spPr>
          <a:xfrm>
            <a:off x="247004" y="3419464"/>
            <a:ext cx="1348295" cy="34518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68F2F851-C8CB-FC81-F59B-B11C9FEC0DE5}"/>
              </a:ext>
            </a:extLst>
          </p:cNvPr>
          <p:cNvSpPr/>
          <p:nvPr/>
        </p:nvSpPr>
        <p:spPr>
          <a:xfrm>
            <a:off x="236472" y="1462219"/>
            <a:ext cx="652697" cy="30137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CA2B6289-CACC-5451-3006-D13F9B8E9067}"/>
              </a:ext>
            </a:extLst>
          </p:cNvPr>
          <p:cNvSpPr/>
          <p:nvPr/>
        </p:nvSpPr>
        <p:spPr>
          <a:xfrm>
            <a:off x="1029746" y="3874936"/>
            <a:ext cx="10320868" cy="632994"/>
          </a:xfrm>
          <a:prstGeom prst="roundRect">
            <a:avLst/>
          </a:prstGeom>
          <a:solidFill>
            <a:schemeClr val="tx2">
              <a:lumMod val="50000"/>
              <a:lumOff val="50000"/>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9AD6AB60-0205-D728-2841-1524C54D9AC3}"/>
              </a:ext>
            </a:extLst>
          </p:cNvPr>
          <p:cNvSpPr/>
          <p:nvPr/>
        </p:nvSpPr>
        <p:spPr>
          <a:xfrm>
            <a:off x="1032433" y="1808747"/>
            <a:ext cx="10320868" cy="1508141"/>
          </a:xfrm>
          <a:prstGeom prst="roundRect">
            <a:avLst/>
          </a:prstGeom>
          <a:solidFill>
            <a:schemeClr val="tx2">
              <a:lumMod val="50000"/>
              <a:lumOff val="50000"/>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9AF7F95-12BE-F9AE-243C-31FB77C71D3C}"/>
              </a:ext>
            </a:extLst>
          </p:cNvPr>
          <p:cNvSpPr/>
          <p:nvPr/>
        </p:nvSpPr>
        <p:spPr>
          <a:xfrm>
            <a:off x="1029746" y="587466"/>
            <a:ext cx="10264193" cy="875339"/>
          </a:xfrm>
          <a:prstGeom prst="roundRect">
            <a:avLst/>
          </a:prstGeom>
          <a:solidFill>
            <a:schemeClr val="tx2">
              <a:lumMod val="50000"/>
              <a:lumOff val="50000"/>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88A5D49-038E-8200-87CA-C8C1FF7A18A3}"/>
                  </a:ext>
                </a:extLst>
              </p:cNvPr>
              <p:cNvSpPr txBox="1"/>
              <p:nvPr/>
            </p:nvSpPr>
            <p:spPr>
              <a:xfrm>
                <a:off x="3740291" y="3842291"/>
                <a:ext cx="3965510" cy="6329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𝑅𝐹</m:t>
                          </m:r>
                          <m:r>
                            <a:rPr lang="en-US" sz="1600" i="1">
                              <a:latin typeface="Cambria Math" panose="02040503050406030204" pitchFamily="18" charset="0"/>
                            </a:rPr>
                            <m:t>,1</m:t>
                          </m:r>
                          <m:r>
                            <a:rPr lang="en-US" sz="1600" i="1">
                              <a:latin typeface="Cambria Math" panose="02040503050406030204" pitchFamily="18" charset="0"/>
                            </a:rPr>
                            <m:t>𝑑𝐵</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0.3</m:t>
                          </m:r>
                        </m:e>
                        <m:sup>
                          <m:r>
                            <a:rPr lang="en-US" sz="1600" i="1">
                              <a:latin typeface="Cambria Math" panose="02040503050406030204" pitchFamily="18" charset="0"/>
                            </a:rPr>
                            <m:t>2</m:t>
                          </m:r>
                        </m:sup>
                      </m:sSup>
                      <m:r>
                        <a:rPr lang="en-US" sz="1600" i="1">
                          <a:latin typeface="Cambria Math" panose="02040503050406030204" pitchFamily="18" charset="0"/>
                        </a:rPr>
                        <m:t>⋅</m:t>
                      </m:r>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a:rPr lang="en-US" sz="1600" i="1">
                                  <a:latin typeface="Cambria Math" panose="02040503050406030204" pitchFamily="18" charset="0"/>
                                </a:rPr>
                                <m:t>𝑉</m:t>
                              </m:r>
                            </m:e>
                            <m:sub>
                              <m:r>
                                <a:rPr lang="en-US" sz="1600" i="1">
                                  <a:latin typeface="Cambria Math" panose="02040503050406030204" pitchFamily="18" charset="0"/>
                                </a:rPr>
                                <m:t>𝜋</m:t>
                              </m:r>
                            </m:sub>
                            <m:sup>
                              <m:r>
                                <a:rPr lang="en-US" sz="1600" i="1">
                                  <a:latin typeface="Cambria Math" panose="02040503050406030204" pitchFamily="18" charset="0"/>
                                </a:rPr>
                                <m:t>2</m:t>
                              </m:r>
                            </m:sup>
                          </m:sSubSup>
                        </m:num>
                        <m:den>
                          <m:r>
                            <a:rPr lang="en-US" sz="1600" i="1">
                              <a:latin typeface="Cambria Math" panose="02040503050406030204" pitchFamily="18" charset="0"/>
                            </a:rPr>
                            <m:t>2</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𝐼𝑁</m:t>
                              </m:r>
                            </m:sub>
                          </m:sSub>
                        </m:den>
                      </m:f>
                    </m:oMath>
                  </m:oMathPara>
                </a14:m>
                <a:endParaRPr lang="en-US"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888A5D49-038E-8200-87CA-C8C1FF7A18A3}"/>
                  </a:ext>
                </a:extLst>
              </p:cNvPr>
              <p:cNvSpPr txBox="1">
                <a:spLocks noRot="1" noChangeAspect="1" noMove="1" noResize="1" noEditPoints="1" noAdjustHandles="1" noChangeArrowheads="1" noChangeShapeType="1" noTextEdit="1"/>
              </p:cNvSpPr>
              <p:nvPr/>
            </p:nvSpPr>
            <p:spPr>
              <a:xfrm>
                <a:off x="3740291" y="3842291"/>
                <a:ext cx="3965510" cy="6329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AFC6217-20AE-F02F-C8F9-F190882F8C51}"/>
                  </a:ext>
                </a:extLst>
              </p:cNvPr>
              <p:cNvSpPr txBox="1"/>
              <p:nvPr/>
            </p:nvSpPr>
            <p:spPr>
              <a:xfrm>
                <a:off x="3368016" y="1954432"/>
                <a:ext cx="5088469" cy="481670"/>
              </a:xfrm>
              <a:prstGeom prst="rect">
                <a:avLst/>
              </a:prstGeom>
              <a:noFill/>
            </p:spPr>
            <p:txBody>
              <a:bodyPr wrap="square">
                <a:spAutoFit/>
              </a:bodyPr>
              <a:lstStyle/>
              <a:p>
                <a14:m>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rPr>
                          <m:t>𝑁</m:t>
                        </m:r>
                      </m:e>
                      <m:sub>
                        <m:r>
                          <a:rPr lang="en-US" sz="1600" b="0" i="1" smtClean="0">
                            <a:solidFill>
                              <a:schemeClr val="tx1"/>
                            </a:solidFill>
                            <a:latin typeface="Cambria Math" panose="02040503050406030204" pitchFamily="18" charset="0"/>
                          </a:rPr>
                          <m:t>𝑜𝑢𝑡</m:t>
                        </m:r>
                      </m:sub>
                    </m:sSub>
                    <m:d>
                      <m:dPr>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𝑓</m:t>
                            </m:r>
                          </m:e>
                          <m:sub>
                            <m:r>
                              <a:rPr lang="en-US" sz="1600" b="0" i="1" smtClean="0">
                                <a:solidFill>
                                  <a:schemeClr val="tx1"/>
                                </a:solidFill>
                                <a:latin typeface="Cambria Math" panose="02040503050406030204" pitchFamily="18" charset="0"/>
                              </a:rPr>
                              <m:t>𝑅𝐹</m:t>
                            </m:r>
                          </m:sub>
                        </m:sSub>
                      </m:e>
                    </m:d>
                    <m:r>
                      <a:rPr lang="en-US" sz="1600" b="0" i="1" smtClean="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r>
                          <a:rPr lang="en-US" sz="1600" i="1">
                            <a:solidFill>
                              <a:schemeClr val="tx1"/>
                            </a:solidFill>
                            <a:latin typeface="Cambria Math" panose="02040503050406030204" pitchFamily="18" charset="0"/>
                          </a:rPr>
                          <m:t>𝐿𝑎𝑠𝑒</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𝑟</m:t>
                            </m:r>
                          </m:e>
                          <m:sub>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1</m:t>
                                </m:r>
                              </m:num>
                              <m:den>
                                <m:r>
                                  <a:rPr lang="en-US" sz="1600" i="1">
                                    <a:solidFill>
                                      <a:schemeClr val="tx1"/>
                                    </a:solidFill>
                                    <a:latin typeface="Cambria Math" panose="02040503050406030204" pitchFamily="18" charset="0"/>
                                  </a:rPr>
                                  <m:t>𝐻𝑧</m:t>
                                </m:r>
                              </m:den>
                            </m:f>
                          </m:sub>
                        </m:sSub>
                      </m:sub>
                    </m:sSub>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𝑓</m:t>
                            </m:r>
                          </m:e>
                          <m:sub>
                            <m:r>
                              <a:rPr lang="en-US" sz="1600" i="1">
                                <a:solidFill>
                                  <a:schemeClr val="tx1"/>
                                </a:solidFill>
                                <a:latin typeface="Cambria Math" panose="02040503050406030204" pitchFamily="18" charset="0"/>
                              </a:rPr>
                              <m:t>𝑅𝐹</m:t>
                            </m:r>
                          </m:sub>
                        </m:sSub>
                      </m:e>
                    </m:d>
                    <m:r>
                      <a:rPr lang="en-US" sz="1600" i="1">
                        <a:solidFill>
                          <a:schemeClr val="tx1"/>
                        </a:solidFill>
                        <a:latin typeface="Cambria Math" panose="02040503050406030204" pitchFamily="18" charset="0"/>
                      </a:rPr>
                      <m:t> </m:t>
                    </m:r>
                  </m:oMath>
                </a14:m>
                <a:r>
                  <a:rPr lang="en-US"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𝑠h𝑜𝑡</m:t>
                            </m:r>
                          </m:e>
                          <m:sub>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1</m:t>
                                </m:r>
                              </m:num>
                              <m:den>
                                <m:r>
                                  <a:rPr lang="en-US" sz="1600" i="1">
                                    <a:solidFill>
                                      <a:schemeClr val="tx1"/>
                                    </a:solidFill>
                                    <a:latin typeface="Cambria Math" panose="02040503050406030204" pitchFamily="18" charset="0"/>
                                  </a:rPr>
                                  <m:t>𝐻𝑧</m:t>
                                </m:r>
                              </m:den>
                            </m:f>
                          </m:sub>
                        </m:sSub>
                      </m:sub>
                    </m:sSub>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𝑓</m:t>
                            </m:r>
                          </m:e>
                          <m:sub>
                            <m:r>
                              <a:rPr lang="en-US" sz="1600" i="1">
                                <a:solidFill>
                                  <a:schemeClr val="tx1"/>
                                </a:solidFill>
                                <a:latin typeface="Cambria Math" panose="02040503050406030204" pitchFamily="18" charset="0"/>
                              </a:rPr>
                              <m:t>𝑅𝐹</m:t>
                            </m:r>
                          </m:sub>
                        </m:sSub>
                      </m:e>
                    </m:d>
                    <m:r>
                      <a:rPr lang="en-US" sz="1600" i="1">
                        <a:solidFill>
                          <a:schemeClr val="tx1"/>
                        </a:solidFill>
                        <a:latin typeface="Cambria Math" panose="02040503050406030204" pitchFamily="18" charset="0"/>
                      </a:rPr>
                      <m:t> </m:t>
                    </m:r>
                  </m:oMath>
                </a14:m>
                <a:r>
                  <a:rPr lang="en-US" sz="16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𝑁</m:t>
                        </m:r>
                      </m:e>
                      <m:sub>
                        <m:r>
                          <a:rPr lang="en-US" sz="1600" i="1">
                            <a:solidFill>
                              <a:schemeClr val="tx1"/>
                            </a:solidFill>
                            <a:latin typeface="Cambria Math" panose="02040503050406030204" pitchFamily="18" charset="0"/>
                          </a:rPr>
                          <m:t>𝑡</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h</m:t>
                            </m:r>
                          </m:e>
                          <m:sub>
                            <m:r>
                              <a:rPr lang="en-US" sz="1600" i="1">
                                <a:solidFill>
                                  <a:schemeClr val="tx1"/>
                                </a:solidFill>
                                <a:latin typeface="Cambria Math" panose="02040503050406030204" pitchFamily="18" charset="0"/>
                              </a:rPr>
                              <m:t>1/</m:t>
                            </m:r>
                            <m:r>
                              <a:rPr lang="en-US" sz="1600" i="1">
                                <a:solidFill>
                                  <a:schemeClr val="tx1"/>
                                </a:solidFill>
                                <a:latin typeface="Cambria Math" panose="02040503050406030204" pitchFamily="18" charset="0"/>
                              </a:rPr>
                              <m:t>𝐻𝑧</m:t>
                            </m:r>
                          </m:sub>
                        </m:sSub>
                        <m:r>
                          <a:rPr lang="en-US" sz="1600" b="0" i="1" smtClean="0">
                            <a:solidFill>
                              <a:schemeClr val="tx1"/>
                            </a:solidFill>
                            <a:latin typeface="Cambria Math" panose="02040503050406030204" pitchFamily="18" charset="0"/>
                          </a:rPr>
                          <m:t>  =</m:t>
                        </m:r>
                      </m:sub>
                    </m:sSub>
                  </m:oMath>
                </a14:m>
                <a:r>
                  <a:rPr lang="en-US" sz="1600" dirty="0">
                    <a:solidFill>
                      <a:schemeClr val="tx1"/>
                    </a:solidFill>
                    <a:latin typeface="Times New Roman" panose="02020603050405020304" pitchFamily="18" charset="0"/>
                    <a:cs typeface="Times New Roman" panose="02020603050405020304" pitchFamily="18" charset="0"/>
                  </a:rPr>
                  <a:t>  </a:t>
                </a:r>
              </a:p>
            </p:txBody>
          </p:sp>
        </mc:Choice>
        <mc:Fallback>
          <p:sp>
            <p:nvSpPr>
              <p:cNvPr id="7" name="TextBox 6">
                <a:extLst>
                  <a:ext uri="{FF2B5EF4-FFF2-40B4-BE49-F238E27FC236}">
                    <a16:creationId xmlns:a16="http://schemas.microsoft.com/office/drawing/2014/main" id="{9AFC6217-20AE-F02F-C8F9-F190882F8C51}"/>
                  </a:ext>
                </a:extLst>
              </p:cNvPr>
              <p:cNvSpPr txBox="1">
                <a:spLocks noRot="1" noChangeAspect="1" noMove="1" noResize="1" noEditPoints="1" noAdjustHandles="1" noChangeArrowheads="1" noChangeShapeType="1" noTextEdit="1"/>
              </p:cNvSpPr>
              <p:nvPr/>
            </p:nvSpPr>
            <p:spPr>
              <a:xfrm>
                <a:off x="3368016" y="1954432"/>
                <a:ext cx="5088469" cy="481670"/>
              </a:xfrm>
              <a:prstGeom prst="rect">
                <a:avLst/>
              </a:prstGeom>
              <a:blipFill>
                <a:blip r:embed="rId4"/>
                <a:stretch>
                  <a:fillRect t="-379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C673317-0C49-B0FC-101B-96A649FF5AC4}"/>
              </a:ext>
            </a:extLst>
          </p:cNvPr>
          <p:cNvSpPr txBox="1"/>
          <p:nvPr/>
        </p:nvSpPr>
        <p:spPr>
          <a:xfrm>
            <a:off x="205717" y="1414517"/>
            <a:ext cx="76690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Noise</a:t>
            </a:r>
            <a:r>
              <a:rPr lang="en-US" sz="1600" dirty="0">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F9CEC1C-680D-D066-C5B8-D73A4C348496}"/>
                  </a:ext>
                </a:extLst>
              </p:cNvPr>
              <p:cNvSpPr txBox="1"/>
              <p:nvPr/>
            </p:nvSpPr>
            <p:spPr>
              <a:xfrm>
                <a:off x="1528614" y="2524385"/>
                <a:ext cx="10051832" cy="533864"/>
              </a:xfrm>
              <a:prstGeom prst="rect">
                <a:avLst/>
              </a:prstGeom>
              <a:noFill/>
            </p:spPr>
            <p:txBody>
              <a:bodyPr wrap="square">
                <a:spAutoFit/>
              </a:bodyPr>
              <a:lstStyle/>
              <a:p>
                <a14:m>
                  <m:oMath xmlns:m="http://schemas.openxmlformats.org/officeDocument/2006/math">
                    <m:r>
                      <a:rPr lang="en-US" sz="1600" b="0" i="1" smtClean="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1</m:t>
                            </m:r>
                          </m:num>
                          <m:den>
                            <m:r>
                              <a:rPr lang="en-US" sz="1600" b="0" i="1" smtClean="0">
                                <a:solidFill>
                                  <a:schemeClr val="tx1"/>
                                </a:solidFill>
                                <a:latin typeface="Cambria Math" panose="02040503050406030204" pitchFamily="18" charset="0"/>
                              </a:rPr>
                              <m:t>4</m:t>
                            </m:r>
                          </m:den>
                        </m:f>
                        <m:r>
                          <a:rPr lang="en-US" sz="1600" i="1">
                            <a:solidFill>
                              <a:schemeClr val="tx1"/>
                            </a:solidFill>
                            <a:latin typeface="Cambria Math" panose="02040503050406030204" pitchFamily="18" charset="0"/>
                          </a:rPr>
                          <m:t>𝑍</m:t>
                        </m:r>
                      </m:e>
                      <m:sub>
                        <m:r>
                          <a:rPr lang="en-US" sz="1600" i="1">
                            <a:solidFill>
                              <a:schemeClr val="tx1"/>
                            </a:solidFill>
                            <a:latin typeface="Cambria Math" panose="02040503050406030204" pitchFamily="18" charset="0"/>
                          </a:rPr>
                          <m:t>𝐿</m:t>
                        </m:r>
                      </m:sub>
                    </m:sSub>
                    <m:r>
                      <a:rPr lang="en-US" sz="1600" i="1">
                        <a:solidFill>
                          <a:schemeClr val="tx1"/>
                        </a:solidFill>
                        <a:latin typeface="Cambria Math" panose="02040503050406030204" pitchFamily="18" charset="0"/>
                      </a:rPr>
                      <m:t>𝑅𝐼𝑁</m:t>
                    </m:r>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𝑯</m:t>
                        </m:r>
                      </m:e>
                      <m:sub>
                        <m:r>
                          <a:rPr lang="en-US" sz="1600" b="1" i="1">
                            <a:solidFill>
                              <a:schemeClr val="tx1"/>
                            </a:solidFill>
                            <a:latin typeface="Cambria Math" panose="02040503050406030204" pitchFamily="18" charset="0"/>
                          </a:rPr>
                          <m:t>𝑷𝑫</m:t>
                        </m:r>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𝑓</m:t>
                        </m:r>
                      </m:e>
                      <m:sub>
                        <m:r>
                          <a:rPr lang="en-US" sz="1600" i="1">
                            <a:solidFill>
                              <a:schemeClr val="tx1"/>
                            </a:solidFill>
                            <a:latin typeface="Cambria Math" panose="02040503050406030204" pitchFamily="18" charset="0"/>
                          </a:rPr>
                          <m:t>𝑅𝐹</m:t>
                        </m:r>
                      </m:sub>
                    </m:sSub>
                    <m:r>
                      <a:rPr lang="en-US" sz="1600" i="1">
                        <a:solidFill>
                          <a:schemeClr val="tx1"/>
                        </a:solidFill>
                        <a:latin typeface="Cambria Math" panose="02040503050406030204" pitchFamily="18" charset="0"/>
                      </a:rPr>
                      <m:t>)</m:t>
                    </m:r>
                    <m:sSup>
                      <m:sSupPr>
                        <m:ctrlPr>
                          <a:rPr lang="en-US" sz="1600" i="1">
                            <a:solidFill>
                              <a:schemeClr val="tx1"/>
                            </a:solidFill>
                            <a:latin typeface="Cambria Math" panose="02040503050406030204" pitchFamily="18" charset="0"/>
                          </a:rPr>
                        </m:ctrlPr>
                      </m:sSupPr>
                      <m:e>
                        <m:d>
                          <m:dPr>
                            <m:begChr m:val="["/>
                            <m:endChr m:val="]"/>
                            <m:ctrlPr>
                              <a:rPr lang="en-US" sz="1600" i="1">
                                <a:solidFill>
                                  <a:schemeClr val="tx1"/>
                                </a:solidFill>
                                <a:latin typeface="Cambria Math" panose="02040503050406030204" pitchFamily="18" charset="0"/>
                              </a:rPr>
                            </m:ctrlPr>
                          </m:dPr>
                          <m:e>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𝑅</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0,</m:t>
                                    </m:r>
                                    <m:r>
                                      <a:rPr lang="en-US" sz="1600" i="1">
                                        <a:solidFill>
                                          <a:schemeClr val="tx1"/>
                                        </a:solidFill>
                                        <a:latin typeface="Cambria Math" panose="02040503050406030204" pitchFamily="18" charset="0"/>
                                      </a:rPr>
                                      <m:t>𝑚𝑎𝑥</m:t>
                                    </m:r>
                                  </m:sub>
                                </m:sSub>
                              </m:num>
                              <m:den>
                                <m:r>
                                  <a:rPr lang="en-US" sz="1600" i="1">
                                    <a:solidFill>
                                      <a:schemeClr val="tx1"/>
                                    </a:solidFill>
                                    <a:latin typeface="Cambria Math" panose="02040503050406030204" pitchFamily="18" charset="0"/>
                                  </a:rPr>
                                  <m:t>2</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0</m:t>
                                    </m:r>
                                  </m:sub>
                                </m:sSub>
                              </m:den>
                            </m:f>
                            <m:r>
                              <a:rPr lang="en-US" sz="1600" i="1">
                                <a:solidFill>
                                  <a:schemeClr val="tx1"/>
                                </a:solidFill>
                                <a:latin typeface="Cambria Math" panose="02040503050406030204" pitchFamily="18" charset="0"/>
                              </a:rPr>
                              <m:t> </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1−</m:t>
                                </m:r>
                                <m:func>
                                  <m:funcPr>
                                    <m:ctrlPr>
                                      <a:rPr lang="en-US" sz="1600" i="1">
                                        <a:solidFill>
                                          <a:schemeClr val="tx1"/>
                                        </a:solidFill>
                                        <a:latin typeface="Cambria Math" panose="02040503050406030204" pitchFamily="18" charset="0"/>
                                      </a:rPr>
                                    </m:ctrlPr>
                                  </m:funcPr>
                                  <m:fName>
                                    <m:r>
                                      <m:rPr>
                                        <m:sty m:val="p"/>
                                      </m:rPr>
                                      <a:rPr lang="en-US" sz="1600">
                                        <a:solidFill>
                                          <a:schemeClr val="tx1"/>
                                        </a:solidFill>
                                        <a:latin typeface="Cambria Math" panose="02040503050406030204" pitchFamily="18" charset="0"/>
                                      </a:rPr>
                                      <m:t>sin</m:t>
                                    </m:r>
                                  </m:fName>
                                  <m:e>
                                    <m:d>
                                      <m:dPr>
                                        <m:ctrlPr>
                                          <a:rPr lang="en-US" sz="1600" i="1">
                                            <a:solidFill>
                                              <a:schemeClr val="tx1"/>
                                            </a:solidFill>
                                            <a:latin typeface="Cambria Math" panose="02040503050406030204" pitchFamily="18" charset="0"/>
                                          </a:rPr>
                                        </m:ctrlPr>
                                      </m:dPr>
                                      <m:e>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𝜋</m:t>
                                            </m:r>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𝜋</m:t>
                                                </m:r>
                                              </m:sub>
                                            </m:sSub>
                                          </m:den>
                                        </m:f>
                                        <m:r>
                                          <a:rPr lang="en-US" sz="1600" i="1">
                                            <a:solidFill>
                                              <a:schemeClr val="tx1"/>
                                            </a:solidFill>
                                            <a:latin typeface="Cambria Math" panose="02040503050406030204" pitchFamily="18" charset="0"/>
                                          </a:rPr>
                                          <m:t>𝛿</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0</m:t>
                                            </m:r>
                                          </m:sub>
                                        </m:sSub>
                                      </m:e>
                                    </m:d>
                                  </m:e>
                                </m:func>
                              </m:e>
                            </m:d>
                          </m:e>
                        </m:d>
                      </m:e>
                      <m:sup>
                        <m:r>
                          <a:rPr lang="en-US" sz="1600" i="1">
                            <a:solidFill>
                              <a:schemeClr val="tx1"/>
                            </a:solidFill>
                            <a:latin typeface="Cambria Math" panose="02040503050406030204" pitchFamily="18" charset="0"/>
                          </a:rPr>
                          <m:t>2</m:t>
                        </m:r>
                      </m:sup>
                    </m:sSup>
                  </m:oMath>
                </a14:m>
                <a:r>
                  <a:rPr lang="en-US" sz="16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1600" i="1">
                            <a:solidFill>
                              <a:schemeClr val="tx1"/>
                            </a:solidFill>
                            <a:latin typeface="Cambria Math" panose="02040503050406030204" pitchFamily="18" charset="0"/>
                          </a:rPr>
                        </m:ctrlPr>
                      </m:sSubPr>
                      <m:e>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1</m:t>
                            </m:r>
                          </m:num>
                          <m:den>
                            <m:r>
                              <a:rPr lang="en-US" sz="1600" b="0" i="1" smtClean="0">
                                <a:solidFill>
                                  <a:schemeClr val="tx1"/>
                                </a:solidFill>
                                <a:latin typeface="Cambria Math" panose="02040503050406030204" pitchFamily="18" charset="0"/>
                              </a:rPr>
                              <m:t>4</m:t>
                            </m:r>
                          </m:den>
                        </m:f>
                        <m:r>
                          <a:rPr lang="en-US" sz="1600" b="0" i="1"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𝑍</m:t>
                        </m:r>
                      </m:e>
                      <m:sub>
                        <m:r>
                          <a:rPr lang="en-US" sz="1600" i="1">
                            <a:solidFill>
                              <a:schemeClr val="tx1"/>
                            </a:solidFill>
                            <a:latin typeface="Cambria Math" panose="02040503050406030204" pitchFamily="18" charset="0"/>
                          </a:rPr>
                          <m:t>𝐿</m:t>
                        </m:r>
                      </m:sub>
                    </m:sSub>
                    <m:r>
                      <a:rPr lang="en-US" sz="1600" i="1">
                        <a:solidFill>
                          <a:schemeClr val="tx1"/>
                        </a:solidFill>
                        <a:latin typeface="Cambria Math" panose="02040503050406030204" pitchFamily="18" charset="0"/>
                      </a:rPr>
                      <m:t>2</m:t>
                    </m:r>
                    <m:r>
                      <a:rPr lang="en-US" sz="1600" i="1">
                        <a:solidFill>
                          <a:schemeClr val="tx1"/>
                        </a:solidFill>
                        <a:latin typeface="Cambria Math" panose="02040503050406030204" pitchFamily="18" charset="0"/>
                      </a:rPr>
                      <m:t>𝑞</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𝑅</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0,</m:t>
                            </m:r>
                            <m:r>
                              <a:rPr lang="en-US" sz="1600" i="1">
                                <a:solidFill>
                                  <a:schemeClr val="tx1"/>
                                </a:solidFill>
                                <a:latin typeface="Cambria Math" panose="02040503050406030204" pitchFamily="18" charset="0"/>
                              </a:rPr>
                              <m:t>𝑚𝑎𝑥</m:t>
                            </m:r>
                          </m:sub>
                        </m:sSub>
                      </m:num>
                      <m:den>
                        <m:r>
                          <a:rPr lang="en-US" sz="1600" i="1">
                            <a:solidFill>
                              <a:schemeClr val="tx1"/>
                            </a:solidFill>
                            <a:latin typeface="Cambria Math" panose="02040503050406030204" pitchFamily="18" charset="0"/>
                          </a:rPr>
                          <m:t>2</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0</m:t>
                            </m:r>
                          </m:sub>
                        </m:sSub>
                      </m:den>
                    </m:f>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𝑯</m:t>
                        </m:r>
                      </m:e>
                      <m:sub>
                        <m:r>
                          <a:rPr lang="en-US" sz="1600" b="1" i="1">
                            <a:solidFill>
                              <a:schemeClr val="tx1"/>
                            </a:solidFill>
                            <a:latin typeface="Cambria Math" panose="02040503050406030204" pitchFamily="18" charset="0"/>
                          </a:rPr>
                          <m:t>𝑷𝑫</m:t>
                        </m:r>
                      </m:sub>
                    </m:sSub>
                    <m:r>
                      <a:rPr lang="en-US" sz="1600" i="1">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𝑓</m:t>
                        </m:r>
                      </m:e>
                      <m:sub>
                        <m:r>
                          <a:rPr lang="en-US" sz="1600" i="1">
                            <a:solidFill>
                              <a:schemeClr val="tx1"/>
                            </a:solidFill>
                            <a:latin typeface="Cambria Math" panose="02040503050406030204" pitchFamily="18" charset="0"/>
                          </a:rPr>
                          <m:t>𝑅𝐹</m:t>
                        </m:r>
                      </m:sub>
                    </m:sSub>
                    <m:r>
                      <a:rPr lang="en-US" sz="1600" i="1">
                        <a:solidFill>
                          <a:schemeClr val="tx1"/>
                        </a:solidFill>
                        <a:latin typeface="Cambria Math" panose="02040503050406030204" pitchFamily="18" charset="0"/>
                      </a:rPr>
                      <m:t>)</m:t>
                    </m:r>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1−</m:t>
                        </m:r>
                        <m:func>
                          <m:funcPr>
                            <m:ctrlPr>
                              <a:rPr lang="en-US" sz="1600" i="1">
                                <a:solidFill>
                                  <a:schemeClr val="tx1"/>
                                </a:solidFill>
                                <a:latin typeface="Cambria Math" panose="02040503050406030204" pitchFamily="18" charset="0"/>
                              </a:rPr>
                            </m:ctrlPr>
                          </m:funcPr>
                          <m:fName>
                            <m:r>
                              <m:rPr>
                                <m:sty m:val="p"/>
                              </m:rPr>
                              <a:rPr lang="en-US" sz="1600">
                                <a:solidFill>
                                  <a:schemeClr val="tx1"/>
                                </a:solidFill>
                                <a:latin typeface="Cambria Math" panose="02040503050406030204" pitchFamily="18" charset="0"/>
                              </a:rPr>
                              <m:t>sin</m:t>
                            </m:r>
                          </m:fName>
                          <m:e>
                            <m:d>
                              <m:dPr>
                                <m:ctrlPr>
                                  <a:rPr lang="en-US" sz="1600" i="1">
                                    <a:solidFill>
                                      <a:schemeClr val="tx1"/>
                                    </a:solidFill>
                                    <a:latin typeface="Cambria Math" panose="02040503050406030204" pitchFamily="18" charset="0"/>
                                  </a:rPr>
                                </m:ctrlPr>
                              </m:dPr>
                              <m:e>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𝜋</m:t>
                                    </m:r>
                                  </m:num>
                                  <m:den>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𝜋</m:t>
                                        </m:r>
                                      </m:sub>
                                    </m:sSub>
                                  </m:den>
                                </m:f>
                                <m:r>
                                  <a:rPr lang="en-US" sz="1600" i="1">
                                    <a:solidFill>
                                      <a:schemeClr val="tx1"/>
                                    </a:solidFill>
                                    <a:latin typeface="Cambria Math" panose="02040503050406030204" pitchFamily="18" charset="0"/>
                                  </a:rPr>
                                  <m:t>𝛿</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0</m:t>
                                    </m:r>
                                  </m:sub>
                                </m:sSub>
                              </m:e>
                            </m:d>
                          </m:e>
                        </m:func>
                      </m:e>
                    </m:d>
                  </m:oMath>
                </a14:m>
                <a:r>
                  <a:rPr lang="en-US" sz="16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r>
                      <a:rPr lang="en-US" sz="1600" i="1">
                        <a:solidFill>
                          <a:schemeClr val="tx1"/>
                        </a:solidFill>
                        <a:latin typeface="Cambria Math" panose="02040503050406030204" pitchFamily="18" charset="0"/>
                      </a:rPr>
                      <m:t>𝐾𝑇</m:t>
                    </m:r>
                  </m:oMath>
                </a14:m>
                <a:endParaRPr lang="en-US"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3F9CEC1C-680D-D066-C5B8-D73A4C348496}"/>
                  </a:ext>
                </a:extLst>
              </p:cNvPr>
              <p:cNvSpPr txBox="1">
                <a:spLocks noRot="1" noChangeAspect="1" noMove="1" noResize="1" noEditPoints="1" noAdjustHandles="1" noChangeArrowheads="1" noChangeShapeType="1" noTextEdit="1"/>
              </p:cNvSpPr>
              <p:nvPr/>
            </p:nvSpPr>
            <p:spPr>
              <a:xfrm>
                <a:off x="1528614" y="2524385"/>
                <a:ext cx="10051832" cy="5338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Content Placeholder 2">
                <a:extLst>
                  <a:ext uri="{FF2B5EF4-FFF2-40B4-BE49-F238E27FC236}">
                    <a16:creationId xmlns:a16="http://schemas.microsoft.com/office/drawing/2014/main" id="{067F2EC8-F853-B3AF-069A-B3735737A658}"/>
                  </a:ext>
                </a:extLst>
              </p:cNvPr>
              <p:cNvSpPr txBox="1">
                <a:spLocks/>
              </p:cNvSpPr>
              <p:nvPr/>
            </p:nvSpPr>
            <p:spPr>
              <a:xfrm>
                <a:off x="501236" y="726017"/>
                <a:ext cx="11514195"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𝐺</m:t>
                          </m:r>
                        </m:e>
                        <m:sub>
                          <m:r>
                            <a:rPr lang="en-US" sz="1600" i="1">
                              <a:solidFill>
                                <a:schemeClr val="tx1"/>
                              </a:solidFill>
                              <a:latin typeface="Cambria Math" panose="02040503050406030204" pitchFamily="18" charset="0"/>
                            </a:rPr>
                            <m:t>𝑅𝐹</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𝑙𝑖𝑛</m:t>
                          </m:r>
                        </m:sub>
                      </m:sSub>
                      <m:r>
                        <a:rPr lang="en-US" sz="1600" i="1" smtClean="0">
                          <a:solidFill>
                            <a:schemeClr val="tx1"/>
                          </a:solidFill>
                          <a:latin typeface="Cambria Math" panose="02040503050406030204" pitchFamily="18" charset="0"/>
                        </a:rPr>
                        <m:t>(</m:t>
                      </m:r>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rPr>
                            <m:t>𝑓</m:t>
                          </m:r>
                        </m:e>
                        <m:sub>
                          <m:r>
                            <a:rPr lang="en-US" sz="1600" i="1" smtClean="0">
                              <a:solidFill>
                                <a:schemeClr val="tx1"/>
                              </a:solidFill>
                              <a:latin typeface="Cambria Math" panose="02040503050406030204" pitchFamily="18" charset="0"/>
                            </a:rPr>
                            <m:t>𝑅𝐹</m:t>
                          </m:r>
                        </m:sub>
                      </m:sSub>
                      <m:r>
                        <a:rPr lang="en-US" sz="1600" i="1" smtClean="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1</m:t>
                          </m:r>
                        </m:num>
                        <m:den>
                          <m:r>
                            <a:rPr lang="en-US" sz="1600" i="1">
                              <a:solidFill>
                                <a:schemeClr val="tx1"/>
                              </a:solidFill>
                              <a:latin typeface="Cambria Math" panose="02040503050406030204" pitchFamily="18" charset="0"/>
                            </a:rPr>
                            <m:t>4</m:t>
                          </m:r>
                        </m:den>
                      </m:f>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𝑍</m:t>
                          </m:r>
                        </m:e>
                        <m:sub>
                          <m:r>
                            <a:rPr lang="en-US" sz="1600" i="1">
                              <a:solidFill>
                                <a:schemeClr val="tx1"/>
                              </a:solidFill>
                              <a:latin typeface="Cambria Math" panose="02040503050406030204" pitchFamily="18" charset="0"/>
                            </a:rPr>
                            <m:t>𝐿</m:t>
                          </m:r>
                        </m:sub>
                      </m:s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𝑍</m:t>
                          </m:r>
                        </m:e>
                        <m:sub>
                          <m:r>
                            <a:rPr lang="en-US" sz="1600" i="1">
                              <a:solidFill>
                                <a:schemeClr val="tx1"/>
                              </a:solidFill>
                              <a:latin typeface="Cambria Math" panose="02040503050406030204" pitchFamily="18" charset="0"/>
                            </a:rPr>
                            <m:t>𝐼𝑁</m:t>
                          </m:r>
                        </m:sub>
                      </m:sSub>
                      <m:sSup>
                        <m:sSupPr>
                          <m:ctrlPr>
                            <a:rPr lang="en-US" sz="1600" i="1">
                              <a:solidFill>
                                <a:schemeClr val="tx1"/>
                              </a:solidFill>
                              <a:latin typeface="Cambria Math" panose="02040503050406030204" pitchFamily="18" charset="0"/>
                            </a:rPr>
                          </m:ctrlPr>
                        </m:sSupPr>
                        <m:e>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𝑖</m:t>
                                  </m:r>
                                </m:e>
                                <m:sub>
                                  <m:r>
                                    <a:rPr lang="en-US" sz="1600" i="1">
                                      <a:solidFill>
                                        <a:schemeClr val="tx1"/>
                                      </a:solidFill>
                                      <a:latin typeface="Cambria Math" panose="02040503050406030204" pitchFamily="18" charset="0"/>
                                    </a:rPr>
                                    <m:t>𝑜𝑢𝑡</m:t>
                                  </m:r>
                                  <m:r>
                                    <a:rPr lang="en-US" sz="1600" i="1">
                                      <a:solidFill>
                                        <a:schemeClr val="tx1"/>
                                      </a:solidFill>
                                      <a:latin typeface="Cambria Math" panose="02040503050406030204" pitchFamily="18" charset="0"/>
                                    </a:rPr>
                                    <m:t>,0,</m:t>
                                  </m:r>
                                  <m:r>
                                    <a:rPr lang="en-US" sz="1600" i="1">
                                      <a:solidFill>
                                        <a:schemeClr val="tx1"/>
                                      </a:solidFill>
                                      <a:latin typeface="Cambria Math" panose="02040503050406030204" pitchFamily="18" charset="0"/>
                                    </a:rPr>
                                    <m:t>𝑚𝑖𝑑</m:t>
                                  </m:r>
                                </m:sub>
                              </m:sSub>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𝜋</m:t>
                                  </m:r>
                                </m:num>
                                <m:den>
                                  <m:sSub>
                                    <m:sSubPr>
                                      <m:ctrlPr>
                                        <a:rPr lang="en-US" sz="1600" b="1" i="1" smtClean="0">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𝑽</m:t>
                                      </m:r>
                                    </m:e>
                                    <m:sub>
                                      <m:r>
                                        <a:rPr lang="en-US" sz="1600" b="1" i="1">
                                          <a:solidFill>
                                            <a:schemeClr val="tx1"/>
                                          </a:solidFill>
                                          <a:latin typeface="Cambria Math" panose="02040503050406030204" pitchFamily="18" charset="0"/>
                                        </a:rPr>
                                        <m:t>𝝅</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𝑹𝑭</m:t>
                                      </m:r>
                                    </m:sub>
                                  </m:sSub>
                                  <m:r>
                                    <a:rPr lang="en-US" sz="1600" i="1" smtClean="0">
                                      <a:solidFill>
                                        <a:schemeClr val="tx1"/>
                                      </a:solidFill>
                                      <a:latin typeface="Cambria Math" panose="02040503050406030204" pitchFamily="18" charset="0"/>
                                    </a:rPr>
                                    <m:t>(</m:t>
                                  </m:r>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rPr>
                                        <m:t>𝑓</m:t>
                                      </m:r>
                                    </m:e>
                                    <m:sub>
                                      <m:r>
                                        <a:rPr lang="en-US" sz="1600" i="1" smtClean="0">
                                          <a:solidFill>
                                            <a:schemeClr val="tx1"/>
                                          </a:solidFill>
                                          <a:latin typeface="Cambria Math" panose="02040503050406030204" pitchFamily="18" charset="0"/>
                                        </a:rPr>
                                        <m:t>𝑅𝐹</m:t>
                                      </m:r>
                                    </m:sub>
                                  </m:sSub>
                                  <m:r>
                                    <a:rPr lang="en-US" sz="1600" i="1" smtClean="0">
                                      <a:solidFill>
                                        <a:schemeClr val="tx1"/>
                                      </a:solidFill>
                                      <a:latin typeface="Cambria Math" panose="02040503050406030204" pitchFamily="18" charset="0"/>
                                    </a:rPr>
                                    <m:t>)</m:t>
                                  </m:r>
                                </m:den>
                              </m:f>
                            </m:e>
                          </m:d>
                        </m:e>
                        <m:sup>
                          <m:r>
                            <a:rPr lang="en-US" sz="1600" i="1">
                              <a:solidFill>
                                <a:schemeClr val="tx1"/>
                              </a:solidFill>
                              <a:latin typeface="Cambria Math" panose="02040503050406030204" pitchFamily="18" charset="0"/>
                            </a:rPr>
                            <m:t>2</m:t>
                          </m:r>
                        </m:sup>
                      </m:sSup>
                      <m:func>
                        <m:funcPr>
                          <m:ctrlPr>
                            <a:rPr lang="en-US" sz="1600" i="1">
                              <a:solidFill>
                                <a:schemeClr val="tx1"/>
                              </a:solidFill>
                              <a:latin typeface="Cambria Math" panose="02040503050406030204" pitchFamily="18" charset="0"/>
                            </a:rPr>
                          </m:ctrlPr>
                        </m:funcPr>
                        <m:fName>
                          <m:sSup>
                            <m:sSupPr>
                              <m:ctrlPr>
                                <a:rPr lang="en-US" sz="1600" i="1">
                                  <a:solidFill>
                                    <a:schemeClr val="tx1"/>
                                  </a:solidFill>
                                  <a:latin typeface="Cambria Math" panose="02040503050406030204" pitchFamily="18" charset="0"/>
                                </a:rPr>
                              </m:ctrlPr>
                            </m:sSupPr>
                            <m:e>
                              <m:r>
                                <m:rPr>
                                  <m:sty m:val="p"/>
                                </m:rPr>
                                <a:rPr lang="en-US" sz="1600">
                                  <a:solidFill>
                                    <a:schemeClr val="tx1"/>
                                  </a:solidFill>
                                  <a:latin typeface="Cambria Math" panose="02040503050406030204" pitchFamily="18" charset="0"/>
                                </a:rPr>
                                <m:t>cos</m:t>
                              </m:r>
                            </m:e>
                            <m:sup>
                              <m:r>
                                <a:rPr lang="en-US" sz="1600" i="1">
                                  <a:solidFill>
                                    <a:schemeClr val="tx1"/>
                                  </a:solidFill>
                                  <a:latin typeface="Cambria Math" panose="02040503050406030204" pitchFamily="18" charset="0"/>
                                </a:rPr>
                                <m:t>2</m:t>
                              </m:r>
                            </m:sup>
                          </m:sSup>
                        </m:fName>
                        <m:e>
                          <m:d>
                            <m:dPr>
                              <m:ctrlPr>
                                <a:rPr lang="en-US" sz="1600" i="1">
                                  <a:solidFill>
                                    <a:schemeClr val="tx1"/>
                                  </a:solidFill>
                                  <a:latin typeface="Cambria Math" panose="02040503050406030204" pitchFamily="18" charset="0"/>
                                </a:rPr>
                              </m:ctrlPr>
                            </m:dPr>
                            <m:e>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𝜋</m:t>
                                  </m:r>
                                </m:num>
                                <m:den>
                                  <m:r>
                                    <a:rPr lang="en-US" sz="1600" i="1">
                                      <a:solidFill>
                                        <a:schemeClr val="tx1"/>
                                      </a:solidFill>
                                      <a:latin typeface="Cambria Math" panose="02040503050406030204" pitchFamily="18" charset="0"/>
                                    </a:rPr>
                                    <m:t>𝑉</m:t>
                                  </m:r>
                                  <m:r>
                                    <a:rPr lang="en-US" sz="1600" i="1">
                                      <a:solidFill>
                                        <a:schemeClr val="tx1"/>
                                      </a:solidFill>
                                      <a:latin typeface="Cambria Math" panose="02040503050406030204" pitchFamily="18" charset="0"/>
                                    </a:rPr>
                                    <m:t>𝜋</m:t>
                                  </m:r>
                                </m:den>
                              </m:f>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𝛿</m:t>
                                  </m:r>
                                  <m:r>
                                    <a:rPr lang="en-US" sz="1600" i="1">
                                      <a:solidFill>
                                        <a:schemeClr val="tx1"/>
                                      </a:solidFill>
                                      <a:latin typeface="Cambria Math" panose="02040503050406030204" pitchFamily="18" charset="0"/>
                                    </a:rPr>
                                    <m:t>𝑉</m:t>
                                  </m:r>
                                </m:e>
                                <m:sub>
                                  <m:r>
                                    <a:rPr lang="en-US" sz="1600" i="1">
                                      <a:solidFill>
                                        <a:schemeClr val="tx1"/>
                                      </a:solidFill>
                                      <a:latin typeface="Cambria Math" panose="02040503050406030204" pitchFamily="18" charset="0"/>
                                    </a:rPr>
                                    <m:t>0</m:t>
                                  </m:r>
                                </m:sub>
                              </m:sSub>
                            </m:e>
                          </m:d>
                          <m:sSub>
                            <m:sSubPr>
                              <m:ctrlPr>
                                <a:rPr lang="en-US" sz="1600" b="1" i="1" smtClean="0">
                                  <a:solidFill>
                                    <a:schemeClr val="tx1"/>
                                  </a:solidFill>
                                  <a:latin typeface="Cambria Math" panose="02040503050406030204" pitchFamily="18" charset="0"/>
                                </a:rPr>
                              </m:ctrlPr>
                            </m:sSubPr>
                            <m:e>
                              <m:r>
                                <a:rPr lang="en-US" sz="1600" b="1" i="1">
                                  <a:solidFill>
                                    <a:schemeClr val="tx1"/>
                                  </a:solidFill>
                                  <a:latin typeface="Cambria Math" panose="02040503050406030204" pitchFamily="18" charset="0"/>
                                </a:rPr>
                                <m:t>𝑯</m:t>
                              </m:r>
                            </m:e>
                            <m:sub>
                              <m:r>
                                <a:rPr lang="en-US" sz="1600" b="1" i="1" smtClean="0">
                                  <a:solidFill>
                                    <a:schemeClr val="tx1"/>
                                  </a:solidFill>
                                  <a:latin typeface="Cambria Math" panose="02040503050406030204" pitchFamily="18" charset="0"/>
                                </a:rPr>
                                <m:t>𝑷𝑫</m:t>
                              </m:r>
                            </m:sub>
                          </m:sSub>
                          <m:r>
                            <a:rPr lang="en-US" sz="1600" i="1" smtClean="0">
                              <a:solidFill>
                                <a:schemeClr val="tx1"/>
                              </a:solidFill>
                              <a:latin typeface="Cambria Math" panose="02040503050406030204" pitchFamily="18" charset="0"/>
                            </a:rPr>
                            <m:t>(</m:t>
                          </m:r>
                          <m:sSub>
                            <m:sSubPr>
                              <m:ctrlPr>
                                <a:rPr lang="en-US" sz="1600" i="1" smtClean="0">
                                  <a:solidFill>
                                    <a:schemeClr val="tx1"/>
                                  </a:solidFill>
                                  <a:latin typeface="Cambria Math" panose="02040503050406030204" pitchFamily="18" charset="0"/>
                                </a:rPr>
                              </m:ctrlPr>
                            </m:sSubPr>
                            <m:e>
                              <m:r>
                                <a:rPr lang="en-US" sz="1600" i="1" smtClean="0">
                                  <a:solidFill>
                                    <a:schemeClr val="tx1"/>
                                  </a:solidFill>
                                  <a:latin typeface="Cambria Math" panose="02040503050406030204" pitchFamily="18" charset="0"/>
                                </a:rPr>
                                <m:t>𝑓</m:t>
                              </m:r>
                            </m:e>
                            <m:sub>
                              <m:r>
                                <a:rPr lang="en-US" sz="1600" i="1" smtClean="0">
                                  <a:solidFill>
                                    <a:schemeClr val="tx1"/>
                                  </a:solidFill>
                                  <a:latin typeface="Cambria Math" panose="02040503050406030204" pitchFamily="18" charset="0"/>
                                </a:rPr>
                                <m:t>𝑅𝐹</m:t>
                              </m:r>
                            </m:sub>
                          </m:sSub>
                          <m:r>
                            <a:rPr lang="en-US" sz="1600" i="1" smtClean="0">
                              <a:solidFill>
                                <a:schemeClr val="tx1"/>
                              </a:solidFill>
                              <a:latin typeface="Cambria Math" panose="02040503050406030204" pitchFamily="18" charset="0"/>
                            </a:rPr>
                            <m:t>)</m:t>
                          </m:r>
                        </m:e>
                      </m:func>
                      <m:r>
                        <a:rPr lang="en-US" sz="1600" smtClean="0">
                          <a:solidFill>
                            <a:schemeClr val="tx1"/>
                          </a:solidFill>
                          <a:latin typeface="Cambria Math" panose="02040503050406030204" pitchFamily="18" charset="0"/>
                        </a:rPr>
                        <m:t>,</m:t>
                      </m:r>
                      <m:r>
                        <a:rPr lang="en-US" sz="1600" i="1" smtClean="0">
                          <a:solidFill>
                            <a:schemeClr val="tx1"/>
                          </a:solidFill>
                          <a:latin typeface="Cambria Math" panose="02040503050406030204" pitchFamily="18" charset="0"/>
                        </a:rPr>
                        <m:t>  </m:t>
                      </m:r>
                      <m:r>
                        <a:rPr lang="en-US" sz="1600" i="1" smtClean="0">
                          <a:solidFill>
                            <a:schemeClr val="tx1"/>
                          </a:solidFill>
                          <a:latin typeface="Cambria Math" panose="02040503050406030204" pitchFamily="18" charset="0"/>
                        </a:rPr>
                        <m:t>𝑤h𝑒𝑟𝑒</m:t>
                      </m:r>
                      <m:r>
                        <a:rPr lang="en-US" sz="1600" i="1" smtClean="0">
                          <a:solidFill>
                            <a:schemeClr val="tx1"/>
                          </a:solidFill>
                          <a:latin typeface="Cambria Math" panose="02040503050406030204" pitchFamily="18" charset="0"/>
                        </a:rPr>
                        <m:t>   </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𝑖</m:t>
                          </m:r>
                        </m:e>
                        <m:sub>
                          <m:r>
                            <a:rPr lang="en-US" sz="1600" i="1">
                              <a:solidFill>
                                <a:schemeClr val="tx1"/>
                              </a:solidFill>
                              <a:latin typeface="Cambria Math" panose="02040503050406030204" pitchFamily="18" charset="0"/>
                            </a:rPr>
                            <m:t>𝑜𝑢𝑡</m:t>
                          </m:r>
                          <m:r>
                            <a:rPr lang="en-US" sz="1600" i="1">
                              <a:solidFill>
                                <a:schemeClr val="tx1"/>
                              </a:solidFill>
                              <a:latin typeface="Cambria Math" panose="02040503050406030204" pitchFamily="18" charset="0"/>
                            </a:rPr>
                            <m:t>,0,</m:t>
                          </m:r>
                          <m:r>
                            <a:rPr lang="en-US" sz="1600" i="1">
                              <a:solidFill>
                                <a:schemeClr val="tx1"/>
                              </a:solidFill>
                              <a:latin typeface="Cambria Math" panose="02040503050406030204" pitchFamily="18" charset="0"/>
                            </a:rPr>
                            <m:t>𝑚𝑖𝑑</m:t>
                          </m:r>
                        </m:sub>
                      </m:sSub>
                      <m:r>
                        <a:rPr lang="en-US" sz="160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𝑅</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smtClean="0">
                                  <a:solidFill>
                                    <a:schemeClr val="tx1"/>
                                  </a:solidFill>
                                  <a:latin typeface="Cambria Math" panose="02040503050406030204" pitchFamily="18" charset="0"/>
                                </a:rPr>
                                <m:t>𝑜</m:t>
                              </m:r>
                              <m:r>
                                <a:rPr lang="en-US" sz="1600" i="1" smtClean="0">
                                  <a:solidFill>
                                    <a:schemeClr val="tx1"/>
                                  </a:solidFill>
                                  <a:latin typeface="Cambria Math" panose="02040503050406030204" pitchFamily="18" charset="0"/>
                                </a:rPr>
                                <m:t>,</m:t>
                              </m:r>
                              <m:r>
                                <a:rPr lang="en-US" sz="1600" i="1" smtClean="0">
                                  <a:solidFill>
                                    <a:schemeClr val="tx1"/>
                                  </a:solidFill>
                                  <a:latin typeface="Cambria Math" panose="02040503050406030204" pitchFamily="18" charset="0"/>
                                </a:rPr>
                                <m:t>𝑜𝑢𝑡</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𝑚𝑎𝑥</m:t>
                              </m:r>
                              <m:r>
                                <a:rPr lang="en-US" sz="1600" i="1" smtClean="0">
                                  <a:solidFill>
                                    <a:schemeClr val="tx1"/>
                                  </a:solidFill>
                                  <a:latin typeface="Cambria Math" panose="02040503050406030204" pitchFamily="18" charset="0"/>
                                </a:rPr>
                                <m:t>,</m:t>
                              </m:r>
                              <m:r>
                                <a:rPr lang="en-US" sz="1600" i="1" smtClean="0">
                                  <a:solidFill>
                                    <a:schemeClr val="tx1"/>
                                  </a:solidFill>
                                  <a:latin typeface="Cambria Math" panose="02040503050406030204" pitchFamily="18" charset="0"/>
                                </a:rPr>
                                <m:t>𝑀𝑍𝑀</m:t>
                              </m:r>
                            </m:sub>
                          </m:sSub>
                        </m:num>
                        <m:den>
                          <m:r>
                            <a:rPr lang="en-US" sz="1600" i="1">
                              <a:solidFill>
                                <a:schemeClr val="tx1"/>
                              </a:solidFill>
                              <a:latin typeface="Cambria Math" panose="02040503050406030204" pitchFamily="18" charset="0"/>
                            </a:rPr>
                            <m:t>2</m:t>
                          </m:r>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i="1">
                                  <a:solidFill>
                                    <a:schemeClr val="tx1"/>
                                  </a:solidFill>
                                  <a:latin typeface="Cambria Math" panose="02040503050406030204" pitchFamily="18" charset="0"/>
                                </a:rPr>
                                <m:t>0</m:t>
                              </m:r>
                            </m:sub>
                          </m:sSub>
                        </m:den>
                      </m:f>
                    </m:oMath>
                  </m:oMathPara>
                </a14:m>
                <a:endParaRPr lang="en-US"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13" name="Content Placeholder 2">
                <a:extLst>
                  <a:ext uri="{FF2B5EF4-FFF2-40B4-BE49-F238E27FC236}">
                    <a16:creationId xmlns:a16="http://schemas.microsoft.com/office/drawing/2014/main" id="{067F2EC8-F853-B3AF-069A-B3735737A658}"/>
                  </a:ext>
                </a:extLst>
              </p:cNvPr>
              <p:cNvSpPr txBox="1">
                <a:spLocks noRot="1" noChangeAspect="1" noMove="1" noResize="1" noEditPoints="1" noAdjustHandles="1" noChangeArrowheads="1" noChangeShapeType="1" noTextEdit="1"/>
              </p:cNvSpPr>
              <p:nvPr/>
            </p:nvSpPr>
            <p:spPr>
              <a:xfrm>
                <a:off x="501236" y="726017"/>
                <a:ext cx="11514195" cy="646331"/>
              </a:xfrm>
              <a:prstGeom prst="rect">
                <a:avLst/>
              </a:prstGeom>
              <a:blipFill>
                <a:blip r:embed="rId6"/>
                <a:stretch>
                  <a:fillRect b="-943"/>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A73C796-8302-0F22-0499-54D11487DD3B}"/>
              </a:ext>
            </a:extLst>
          </p:cNvPr>
          <p:cNvSpPr/>
          <p:nvPr/>
        </p:nvSpPr>
        <p:spPr>
          <a:xfrm>
            <a:off x="252283" y="69863"/>
            <a:ext cx="5367866" cy="3351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01209186-A66D-C347-1CC7-46B7D0168881}"/>
              </a:ext>
            </a:extLst>
          </p:cNvPr>
          <p:cNvSpPr txBox="1"/>
          <p:nvPr/>
        </p:nvSpPr>
        <p:spPr>
          <a:xfrm>
            <a:off x="252283" y="69863"/>
            <a:ext cx="6231466" cy="369332"/>
          </a:xfrm>
          <a:prstGeom prst="rect">
            <a:avLst/>
          </a:prstGeom>
          <a:noFill/>
        </p:spPr>
        <p:txBody>
          <a:bodyPr wrap="square">
            <a:spAutoFit/>
          </a:bodyPr>
          <a:lstStyle/>
          <a:p>
            <a:pPr marL="0" indent="0">
              <a:lnSpc>
                <a:spcPct val="100000"/>
              </a:lnSpc>
              <a:spcBef>
                <a:spcPts val="0"/>
              </a:spcBef>
              <a:spcAft>
                <a:spcPts val="600"/>
              </a:spcAft>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Gain expression in linear region (both MZM and PD)</a:t>
            </a:r>
          </a:p>
        </p:txBody>
      </p:sp>
      <p:sp>
        <p:nvSpPr>
          <p:cNvPr id="21" name="TextBox 20">
            <a:extLst>
              <a:ext uri="{FF2B5EF4-FFF2-40B4-BE49-F238E27FC236}">
                <a16:creationId xmlns:a16="http://schemas.microsoft.com/office/drawing/2014/main" id="{33537119-ACC3-4F63-F6F0-2F44E2E73A61}"/>
              </a:ext>
            </a:extLst>
          </p:cNvPr>
          <p:cNvSpPr txBox="1"/>
          <p:nvPr/>
        </p:nvSpPr>
        <p:spPr>
          <a:xfrm>
            <a:off x="236472" y="3438536"/>
            <a:ext cx="1456266" cy="313932"/>
          </a:xfrm>
          <a:prstGeom prst="rect">
            <a:avLst/>
          </a:prstGeom>
          <a:noFill/>
        </p:spPr>
        <p:txBody>
          <a:bodyPr wrap="square">
            <a:spAutoFit/>
          </a:bodyPr>
          <a:lstStyle/>
          <a:p>
            <a:pPr>
              <a:lnSpc>
                <a:spcPct val="80000"/>
              </a:lnSpc>
              <a:spcAft>
                <a:spcPts val="600"/>
              </a:spcAft>
              <a:defRPr/>
            </a:pPr>
            <a:r>
              <a:rPr lang="en-US" b="1" dirty="0">
                <a:latin typeface="Times New Roman" panose="02020603050405020304" pitchFamily="18" charset="0"/>
                <a:cs typeface="Times New Roman" panose="02020603050405020304" pitchFamily="18" charset="0"/>
              </a:rPr>
              <a:t>Input P1dB </a:t>
            </a:r>
            <a:endParaRPr lang="en-US" sz="1600" i="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DA722B7-6254-E3E5-AFCD-4598D32A820A}"/>
              </a:ext>
            </a:extLst>
          </p:cNvPr>
          <p:cNvSpPr/>
          <p:nvPr/>
        </p:nvSpPr>
        <p:spPr>
          <a:xfrm>
            <a:off x="236471" y="4590563"/>
            <a:ext cx="621945" cy="34173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9" name="Rectangle: Rounded Corners 8">
            <a:extLst>
              <a:ext uri="{FF2B5EF4-FFF2-40B4-BE49-F238E27FC236}">
                <a16:creationId xmlns:a16="http://schemas.microsoft.com/office/drawing/2014/main" id="{0DDF87B8-1CBB-220B-0BBF-1444E3CC480B}"/>
              </a:ext>
            </a:extLst>
          </p:cNvPr>
          <p:cNvSpPr/>
          <p:nvPr/>
        </p:nvSpPr>
        <p:spPr>
          <a:xfrm>
            <a:off x="1029746" y="5042730"/>
            <a:ext cx="10320868" cy="632994"/>
          </a:xfrm>
          <a:prstGeom prst="roundRect">
            <a:avLst/>
          </a:prstGeom>
          <a:solidFill>
            <a:schemeClr val="tx2">
              <a:lumMod val="50000"/>
              <a:lumOff val="50000"/>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1E7A8C3-C74A-51E7-88CD-E6250E458AD4}"/>
                  </a:ext>
                </a:extLst>
              </p:cNvPr>
              <p:cNvSpPr txBox="1"/>
              <p:nvPr/>
            </p:nvSpPr>
            <p:spPr>
              <a:xfrm>
                <a:off x="3729676" y="5041466"/>
                <a:ext cx="3965510" cy="6568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m:t>𝐼𝐼𝑃</m:t>
                      </m:r>
                      <m:sSub>
                        <m:sSubPr>
                          <m:ctrlPr>
                            <a:rPr lang="en-US" sz="1600" i="1"/>
                          </m:ctrlPr>
                        </m:sSubPr>
                        <m:e>
                          <m:r>
                            <a:rPr lang="en-US" sz="1600" i="1"/>
                            <m:t>3</m:t>
                          </m:r>
                        </m:e>
                        <m:sub>
                          <m:r>
                            <a:rPr lang="en-US" sz="1600" i="1"/>
                            <m:t>𝑑𝐵𝑚</m:t>
                          </m:r>
                        </m:sub>
                      </m:sSub>
                      <m:r>
                        <a:rPr lang="en-US" sz="1600" i="1"/>
                        <m:t>=10</m:t>
                      </m:r>
                      <m:func>
                        <m:funcPr>
                          <m:ctrlPr>
                            <a:rPr lang="en-US" sz="1600" i="1"/>
                          </m:ctrlPr>
                        </m:funcPr>
                        <m:fName>
                          <m:sSub>
                            <m:sSubPr>
                              <m:ctrlPr>
                                <a:rPr lang="en-US" sz="1600" i="1"/>
                              </m:ctrlPr>
                            </m:sSubPr>
                            <m:e>
                              <m:r>
                                <m:rPr>
                                  <m:sty m:val="p"/>
                                </m:rPr>
                                <a:rPr lang="en-US" sz="1600"/>
                                <m:t>log</m:t>
                              </m:r>
                            </m:e>
                            <m:sub>
                              <m:r>
                                <a:rPr lang="en-US" sz="1600" i="1"/>
                                <m:t>10</m:t>
                              </m:r>
                            </m:sub>
                          </m:sSub>
                        </m:fName>
                        <m:e>
                          <m:d>
                            <m:dPr>
                              <m:ctrlPr>
                                <a:rPr lang="en-US" sz="1600" i="1"/>
                              </m:ctrlPr>
                            </m:dPr>
                            <m:e>
                              <m:f>
                                <m:fPr>
                                  <m:ctrlPr>
                                    <a:rPr lang="en-US" sz="1600" i="1"/>
                                  </m:ctrlPr>
                                </m:fPr>
                                <m:num>
                                  <m:r>
                                    <a:rPr lang="en-US" sz="1600" i="1"/>
                                    <m:t>4</m:t>
                                  </m:r>
                                  <m:sSubSup>
                                    <m:sSubSupPr>
                                      <m:ctrlPr>
                                        <a:rPr lang="en-US" sz="1600" i="1"/>
                                      </m:ctrlPr>
                                    </m:sSubSupPr>
                                    <m:e>
                                      <m:r>
                                        <a:rPr lang="en-US" sz="1600" i="1"/>
                                        <m:t>𝑉</m:t>
                                      </m:r>
                                    </m:e>
                                    <m:sub>
                                      <m:r>
                                        <a:rPr lang="en-US" sz="1600" i="1"/>
                                        <m:t>𝜋</m:t>
                                      </m:r>
                                    </m:sub>
                                    <m:sup>
                                      <m:r>
                                        <a:rPr lang="en-US" sz="1600" i="1"/>
                                        <m:t>2</m:t>
                                      </m:r>
                                    </m:sup>
                                  </m:sSubSup>
                                </m:num>
                                <m:den>
                                  <m:sSup>
                                    <m:sSupPr>
                                      <m:ctrlPr>
                                        <a:rPr lang="en-US" sz="1600" i="1"/>
                                      </m:ctrlPr>
                                    </m:sSupPr>
                                    <m:e>
                                      <m:r>
                                        <a:rPr lang="en-US" sz="1600" i="1"/>
                                        <m:t>𝜋</m:t>
                                      </m:r>
                                    </m:e>
                                    <m:sup>
                                      <m:r>
                                        <a:rPr lang="en-US" sz="1600" i="1"/>
                                        <m:t>2</m:t>
                                      </m:r>
                                    </m:sup>
                                  </m:sSup>
                                  <m:sSub>
                                    <m:sSubPr>
                                      <m:ctrlPr>
                                        <a:rPr lang="en-US" sz="1600" i="1"/>
                                      </m:ctrlPr>
                                    </m:sSubPr>
                                    <m:e>
                                      <m:r>
                                        <a:rPr lang="en-US" sz="1600" i="1"/>
                                        <m:t>𝑍</m:t>
                                      </m:r>
                                    </m:e>
                                    <m:sub>
                                      <m:r>
                                        <a:rPr lang="en-US" sz="1600" i="1"/>
                                        <m:t>𝐼𝑁</m:t>
                                      </m:r>
                                    </m:sub>
                                  </m:sSub>
                                </m:den>
                              </m:f>
                            </m:e>
                          </m:d>
                          <m:r>
                            <a:rPr lang="en-US" sz="1600" i="1"/>
                            <m:t>+30</m:t>
                          </m:r>
                        </m:e>
                      </m:func>
                    </m:oMath>
                  </m:oMathPara>
                </a14:m>
                <a:endParaRPr lang="en-US" sz="1600" dirty="0">
                  <a:solidFill>
                    <a:schemeClr val="tx1"/>
                  </a:solidFill>
                  <a:latin typeface="Times New Roman" panose="02020603050405020304" pitchFamily="18" charset="0"/>
                  <a:cs typeface="Times New Roman" panose="02020603050405020304" pitchFamily="18" charset="0"/>
                </a:endParaRPr>
              </a:p>
            </p:txBody>
          </p:sp>
        </mc:Choice>
        <mc:Fallback>
          <p:sp>
            <p:nvSpPr>
              <p:cNvPr id="11" name="TextBox 10">
                <a:extLst>
                  <a:ext uri="{FF2B5EF4-FFF2-40B4-BE49-F238E27FC236}">
                    <a16:creationId xmlns:a16="http://schemas.microsoft.com/office/drawing/2014/main" id="{61E7A8C3-C74A-51E7-88CD-E6250E458AD4}"/>
                  </a:ext>
                </a:extLst>
              </p:cNvPr>
              <p:cNvSpPr txBox="1">
                <a:spLocks noRot="1" noChangeAspect="1" noMove="1" noResize="1" noEditPoints="1" noAdjustHandles="1" noChangeArrowheads="1" noChangeShapeType="1" noTextEdit="1"/>
              </p:cNvSpPr>
              <p:nvPr/>
            </p:nvSpPr>
            <p:spPr>
              <a:xfrm>
                <a:off x="3729676" y="5041466"/>
                <a:ext cx="3965510" cy="656846"/>
              </a:xfrm>
              <a:prstGeom prst="rect">
                <a:avLst/>
              </a:prstGeom>
              <a:blipFill>
                <a:blip r:embed="rId7"/>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A075AFD8-9185-7E83-C609-E64667063051}"/>
              </a:ext>
            </a:extLst>
          </p:cNvPr>
          <p:cNvSpPr txBox="1"/>
          <p:nvPr/>
        </p:nvSpPr>
        <p:spPr>
          <a:xfrm>
            <a:off x="247003" y="4618364"/>
            <a:ext cx="726067" cy="313932"/>
          </a:xfrm>
          <a:prstGeom prst="rect">
            <a:avLst/>
          </a:prstGeom>
          <a:noFill/>
        </p:spPr>
        <p:txBody>
          <a:bodyPr wrap="square">
            <a:spAutoFit/>
          </a:bodyPr>
          <a:lstStyle/>
          <a:p>
            <a:pPr>
              <a:lnSpc>
                <a:spcPct val="80000"/>
              </a:lnSpc>
              <a:spcAft>
                <a:spcPts val="600"/>
              </a:spcAft>
              <a:defRPr/>
            </a:pPr>
            <a:r>
              <a:rPr lang="en-US" b="1" dirty="0">
                <a:latin typeface="Times New Roman" panose="02020603050405020304" pitchFamily="18" charset="0"/>
                <a:cs typeface="Times New Roman" panose="02020603050405020304" pitchFamily="18" charset="0"/>
              </a:rPr>
              <a:t>IIP3 </a:t>
            </a:r>
            <a:endParaRPr lang="en-US" sz="1600" i="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255B805-E973-82B5-94E1-CB206C249FAF}"/>
              </a:ext>
            </a:extLst>
          </p:cNvPr>
          <p:cNvSpPr/>
          <p:nvPr/>
        </p:nvSpPr>
        <p:spPr>
          <a:xfrm>
            <a:off x="247003" y="5698972"/>
            <a:ext cx="611415" cy="351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8" name="Rectangle: Rounded Corners 17">
            <a:extLst>
              <a:ext uri="{FF2B5EF4-FFF2-40B4-BE49-F238E27FC236}">
                <a16:creationId xmlns:a16="http://schemas.microsoft.com/office/drawing/2014/main" id="{B9A10E8E-CE35-06B5-0DF6-4F374913C397}"/>
              </a:ext>
            </a:extLst>
          </p:cNvPr>
          <p:cNvSpPr/>
          <p:nvPr/>
        </p:nvSpPr>
        <p:spPr>
          <a:xfrm>
            <a:off x="973071" y="6115322"/>
            <a:ext cx="10320868" cy="632994"/>
          </a:xfrm>
          <a:prstGeom prst="roundRect">
            <a:avLst/>
          </a:prstGeom>
          <a:solidFill>
            <a:schemeClr val="tx2">
              <a:lumMod val="50000"/>
              <a:lumOff val="50000"/>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E66BDE39-4210-74D9-5B59-B0946F2FF2DA}"/>
                  </a:ext>
                </a:extLst>
              </p:cNvPr>
              <p:cNvSpPr txBox="1"/>
              <p:nvPr/>
            </p:nvSpPr>
            <p:spPr>
              <a:xfrm>
                <a:off x="3522257" y="6115322"/>
                <a:ext cx="4779986" cy="872290"/>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sz="1600" i="1"/>
                        <m:t>𝐼𝐼𝑃</m:t>
                      </m:r>
                      <m:sSub>
                        <m:sSubPr>
                          <m:ctrlPr>
                            <a:rPr lang="en-US" sz="1600" i="1"/>
                          </m:ctrlPr>
                        </m:sSubPr>
                        <m:e>
                          <m:r>
                            <a:rPr lang="en-US" sz="1600" i="1"/>
                            <m:t>2</m:t>
                          </m:r>
                        </m:e>
                        <m:sub>
                          <m:r>
                            <a:rPr lang="en-US" sz="1600" i="1"/>
                            <m:t>𝑑𝐵𝑚</m:t>
                          </m:r>
                        </m:sub>
                      </m:sSub>
                      <m:r>
                        <a:rPr lang="en-US" sz="1600" i="1"/>
                        <m:t>=10</m:t>
                      </m:r>
                      <m:func>
                        <m:funcPr>
                          <m:ctrlPr>
                            <a:rPr lang="en-US" sz="1600" i="1"/>
                          </m:ctrlPr>
                        </m:funcPr>
                        <m:fName>
                          <m:sSub>
                            <m:sSubPr>
                              <m:ctrlPr>
                                <a:rPr lang="en-US" sz="1600" i="1"/>
                              </m:ctrlPr>
                            </m:sSubPr>
                            <m:e>
                              <m:r>
                                <m:rPr>
                                  <m:sty m:val="p"/>
                                </m:rPr>
                                <a:rPr lang="en-US" sz="1600"/>
                                <m:t>log</m:t>
                              </m:r>
                            </m:e>
                            <m:sub>
                              <m:r>
                                <a:rPr lang="en-US" sz="1600" i="1"/>
                                <m:t>10</m:t>
                              </m:r>
                            </m:sub>
                          </m:sSub>
                        </m:fName>
                        <m:e>
                          <m:d>
                            <m:dPr>
                              <m:ctrlPr>
                                <a:rPr lang="en-US" sz="1600" i="1"/>
                              </m:ctrlPr>
                            </m:dPr>
                            <m:e>
                              <m:func>
                                <m:funcPr>
                                  <m:ctrlPr>
                                    <a:rPr lang="en-US" sz="1600" i="1"/>
                                  </m:ctrlPr>
                                </m:funcPr>
                                <m:fName>
                                  <m:sSup>
                                    <m:sSupPr>
                                      <m:ctrlPr>
                                        <a:rPr lang="en-US" sz="1600" i="1"/>
                                      </m:ctrlPr>
                                    </m:sSupPr>
                                    <m:e>
                                      <m:r>
                                        <m:rPr>
                                          <m:sty m:val="p"/>
                                        </m:rPr>
                                        <a:rPr lang="en-US" sz="1600"/>
                                        <m:t>cot</m:t>
                                      </m:r>
                                    </m:e>
                                    <m:sup>
                                      <m:r>
                                        <a:rPr lang="en-US" sz="1600"/>
                                        <m:t>2</m:t>
                                      </m:r>
                                    </m:sup>
                                  </m:sSup>
                                </m:fName>
                                <m:e>
                                  <m:d>
                                    <m:dPr>
                                      <m:ctrlPr>
                                        <a:rPr lang="en-US" sz="1600" i="1"/>
                                      </m:ctrlPr>
                                    </m:dPr>
                                    <m:e>
                                      <m:f>
                                        <m:fPr>
                                          <m:ctrlPr>
                                            <a:rPr lang="en-US" sz="1600" i="1"/>
                                          </m:ctrlPr>
                                        </m:fPr>
                                        <m:num>
                                          <m:r>
                                            <a:rPr lang="en-US" sz="1600" i="1"/>
                                            <m:t>𝜋</m:t>
                                          </m:r>
                                        </m:num>
                                        <m:den>
                                          <m:sSub>
                                            <m:sSubPr>
                                              <m:ctrlPr>
                                                <a:rPr lang="en-US" sz="1600" i="1"/>
                                              </m:ctrlPr>
                                            </m:sSubPr>
                                            <m:e>
                                              <m:r>
                                                <a:rPr lang="en-US" sz="1600" i="1"/>
                                                <m:t>𝑉</m:t>
                                              </m:r>
                                            </m:e>
                                            <m:sub>
                                              <m:r>
                                                <a:rPr lang="en-US" sz="1600" i="1"/>
                                                <m:t>𝜋</m:t>
                                              </m:r>
                                            </m:sub>
                                          </m:sSub>
                                        </m:den>
                                      </m:f>
                                      <m:r>
                                        <a:rPr lang="en-US" sz="1600" i="1"/>
                                        <m:t>𝛿</m:t>
                                      </m:r>
                                      <m:sSub>
                                        <m:sSubPr>
                                          <m:ctrlPr>
                                            <a:rPr lang="en-US" sz="1600" i="1"/>
                                          </m:ctrlPr>
                                        </m:sSubPr>
                                        <m:e>
                                          <m:r>
                                            <a:rPr lang="en-US" sz="1600" i="1"/>
                                            <m:t>𝑉</m:t>
                                          </m:r>
                                        </m:e>
                                        <m:sub>
                                          <m:r>
                                            <a:rPr lang="en-US" sz="1600" i="1"/>
                                            <m:t>0</m:t>
                                          </m:r>
                                        </m:sub>
                                      </m:sSub>
                                    </m:e>
                                  </m:d>
                                  <m:r>
                                    <a:rPr lang="en-US" sz="1600" i="1"/>
                                    <m:t> </m:t>
                                  </m:r>
                                </m:e>
                              </m:func>
                              <m:f>
                                <m:fPr>
                                  <m:ctrlPr>
                                    <a:rPr lang="en-US" sz="1600" i="1"/>
                                  </m:ctrlPr>
                                </m:fPr>
                                <m:num>
                                  <m:r>
                                    <a:rPr lang="en-US" sz="1600" i="1"/>
                                    <m:t>2</m:t>
                                  </m:r>
                                  <m:sSubSup>
                                    <m:sSubSupPr>
                                      <m:ctrlPr>
                                        <a:rPr lang="en-US" sz="1600" i="1"/>
                                      </m:ctrlPr>
                                    </m:sSubSupPr>
                                    <m:e>
                                      <m:r>
                                        <a:rPr lang="en-US" sz="1600" i="1"/>
                                        <m:t>𝑉</m:t>
                                      </m:r>
                                    </m:e>
                                    <m:sub>
                                      <m:r>
                                        <a:rPr lang="en-US" sz="1600" i="1"/>
                                        <m:t>𝜋</m:t>
                                      </m:r>
                                    </m:sub>
                                    <m:sup>
                                      <m:r>
                                        <a:rPr lang="en-US" sz="1600" i="1"/>
                                        <m:t>2</m:t>
                                      </m:r>
                                    </m:sup>
                                  </m:sSubSup>
                                </m:num>
                                <m:den>
                                  <m:sSup>
                                    <m:sSupPr>
                                      <m:ctrlPr>
                                        <a:rPr lang="en-US" sz="1600" i="1"/>
                                      </m:ctrlPr>
                                    </m:sSupPr>
                                    <m:e>
                                      <m:r>
                                        <a:rPr lang="en-US" sz="1600" i="1"/>
                                        <m:t>𝜋</m:t>
                                      </m:r>
                                    </m:e>
                                    <m:sup>
                                      <m:r>
                                        <a:rPr lang="en-US" sz="1600" i="1"/>
                                        <m:t>2</m:t>
                                      </m:r>
                                    </m:sup>
                                  </m:sSup>
                                  <m:sSub>
                                    <m:sSubPr>
                                      <m:ctrlPr>
                                        <a:rPr lang="en-US" sz="1600" i="1"/>
                                      </m:ctrlPr>
                                    </m:sSubPr>
                                    <m:e>
                                      <m:r>
                                        <a:rPr lang="en-US" sz="1600" i="1"/>
                                        <m:t>𝑍</m:t>
                                      </m:r>
                                    </m:e>
                                    <m:sub>
                                      <m:r>
                                        <a:rPr lang="en-US" sz="1600" i="1"/>
                                        <m:t>𝐼𝑁</m:t>
                                      </m:r>
                                    </m:sub>
                                  </m:sSub>
                                </m:den>
                              </m:f>
                            </m:e>
                          </m:d>
                          <m:r>
                            <a:rPr lang="en-US" sz="1600" i="1"/>
                            <m:t>+30</m:t>
                          </m:r>
                        </m:e>
                      </m:func>
                    </m:oMath>
                  </m:oMathPara>
                </a14:m>
                <a:endParaRPr lang="en-US" sz="1600" dirty="0">
                  <a:latin typeface="Times New Roman" panose="02020603050405020304" pitchFamily="18" charset="0"/>
                  <a:cs typeface="Times New Roman" panose="02020603050405020304" pitchFamily="18" charset="0"/>
                </a:endParaRPr>
              </a:p>
              <a:p>
                <a:pPr/>
                <a:endParaRPr lang="en-US" sz="1400" dirty="0">
                  <a:solidFill>
                    <a:schemeClr val="tx1"/>
                  </a:solidFill>
                  <a:latin typeface="Times New Roman" panose="02020603050405020304" pitchFamily="18"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E66BDE39-4210-74D9-5B59-B0946F2FF2DA}"/>
                  </a:ext>
                </a:extLst>
              </p:cNvPr>
              <p:cNvSpPr txBox="1">
                <a:spLocks noRot="1" noChangeAspect="1" noMove="1" noResize="1" noEditPoints="1" noAdjustHandles="1" noChangeArrowheads="1" noChangeShapeType="1" noTextEdit="1"/>
              </p:cNvSpPr>
              <p:nvPr/>
            </p:nvSpPr>
            <p:spPr>
              <a:xfrm>
                <a:off x="3522257" y="6115322"/>
                <a:ext cx="4779986" cy="872290"/>
              </a:xfrm>
              <a:prstGeom prst="rect">
                <a:avLst/>
              </a:prstGeom>
              <a:blipFill>
                <a:blip r:embed="rId8"/>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4939ADF3-ED97-8019-2C54-FC23455DEF8E}"/>
              </a:ext>
            </a:extLst>
          </p:cNvPr>
          <p:cNvSpPr txBox="1"/>
          <p:nvPr/>
        </p:nvSpPr>
        <p:spPr>
          <a:xfrm>
            <a:off x="237707" y="5736440"/>
            <a:ext cx="937950" cy="313932"/>
          </a:xfrm>
          <a:prstGeom prst="rect">
            <a:avLst/>
          </a:prstGeom>
          <a:noFill/>
        </p:spPr>
        <p:txBody>
          <a:bodyPr wrap="square">
            <a:spAutoFit/>
          </a:bodyPr>
          <a:lstStyle/>
          <a:p>
            <a:pPr>
              <a:lnSpc>
                <a:spcPct val="80000"/>
              </a:lnSpc>
              <a:spcAft>
                <a:spcPts val="600"/>
              </a:spcAft>
              <a:defRPr/>
            </a:pPr>
            <a:r>
              <a:rPr lang="en-US" b="1" dirty="0">
                <a:latin typeface="Times New Roman" panose="02020603050405020304" pitchFamily="18" charset="0"/>
                <a:cs typeface="Times New Roman" panose="02020603050405020304" pitchFamily="18" charset="0"/>
              </a:rPr>
              <a:t>IIP2 </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47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676C-9857-7785-4437-B809B541AE2C}"/>
              </a:ext>
            </a:extLst>
          </p:cNvPr>
          <p:cNvSpPr>
            <a:spLocks noGrp="1"/>
          </p:cNvSpPr>
          <p:nvPr>
            <p:ph type="title"/>
          </p:nvPr>
        </p:nvSpPr>
        <p:spPr>
          <a:xfrm>
            <a:off x="162560" y="0"/>
            <a:ext cx="7355840" cy="700431"/>
          </a:xfrm>
        </p:spPr>
        <p:txBody>
          <a:bodyPr>
            <a:normAutofit/>
          </a:bodyPr>
          <a:lstStyle/>
          <a:p>
            <a:r>
              <a:rPr lang="en-US" sz="3600" b="1">
                <a:latin typeface="Times New Roman" panose="02020603050405020304" pitchFamily="18" charset="0"/>
                <a:cs typeface="Times New Roman" panose="02020603050405020304" pitchFamily="18" charset="0"/>
              </a:rPr>
              <a:t>MATLAB Code with Results </a:t>
            </a:r>
            <a:endParaRPr lang="en-US" sz="3600" b="1" dirty="0">
              <a:latin typeface="Times New Roman" panose="02020603050405020304" pitchFamily="18" charset="0"/>
              <a:cs typeface="Times New Roman" panose="02020603050405020304" pitchFamily="18" charset="0"/>
            </a:endParaRPr>
          </a:p>
        </p:txBody>
      </p:sp>
      <p:pic>
        <p:nvPicPr>
          <p:cNvPr id="5" name="Picture 4" descr="A screenshot of a computer&#10;&#10;AI-generated content may be incorrect.">
            <a:extLst>
              <a:ext uri="{FF2B5EF4-FFF2-40B4-BE49-F238E27FC236}">
                <a16:creationId xmlns:a16="http://schemas.microsoft.com/office/drawing/2014/main" id="{03E55B24-1DD7-608C-39C7-79F7408DAEBF}"/>
              </a:ext>
            </a:extLst>
          </p:cNvPr>
          <p:cNvPicPr>
            <a:picLocks noChangeAspect="1"/>
          </p:cNvPicPr>
          <p:nvPr/>
        </p:nvPicPr>
        <p:blipFill>
          <a:blip r:embed="rId2">
            <a:extLst>
              <a:ext uri="{28A0092B-C50C-407E-A947-70E740481C1C}">
                <a14:useLocalDpi xmlns:a14="http://schemas.microsoft.com/office/drawing/2010/main" val="0"/>
              </a:ext>
            </a:extLst>
          </a:blip>
          <a:srcRect l="1332" t="3946" b="7075"/>
          <a:stretch>
            <a:fillRect/>
          </a:stretch>
        </p:blipFill>
        <p:spPr>
          <a:xfrm>
            <a:off x="527180" y="633250"/>
            <a:ext cx="10826620" cy="6102221"/>
          </a:xfrm>
          <a:prstGeom prst="rect">
            <a:avLst/>
          </a:prstGeom>
        </p:spPr>
      </p:pic>
    </p:spTree>
    <p:extLst>
      <p:ext uri="{BB962C8B-B14F-4D97-AF65-F5344CB8AC3E}">
        <p14:creationId xmlns:p14="http://schemas.microsoft.com/office/powerpoint/2010/main" val="2817986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TM02900769[[fn=Retrospect]]</Template>
  <TotalTime>4621</TotalTime>
  <Words>2022</Words>
  <Application>Microsoft Office PowerPoint</Application>
  <PresentationFormat>Widescreen</PresentationFormat>
  <Paragraphs>351</Paragraphs>
  <Slides>24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Aptos Display</vt:lpstr>
      <vt:lpstr>Arial</vt:lpstr>
      <vt:lpstr>Baguet Script</vt:lpstr>
      <vt:lpstr>Cambria Math</vt:lpstr>
      <vt:lpstr>Courier New</vt:lpstr>
      <vt:lpstr>Menlo</vt:lpstr>
      <vt:lpstr>Times New Roman</vt:lpstr>
      <vt:lpstr>Wingdings</vt:lpstr>
      <vt:lpstr>Office Theme</vt:lpstr>
      <vt:lpstr>       </vt:lpstr>
      <vt:lpstr>Courses for 2nd Year </vt:lpstr>
      <vt:lpstr>Timeline of 2nd year</vt:lpstr>
      <vt:lpstr>Timeline of 2nd year</vt:lpstr>
      <vt:lpstr>Research Topic and Objectives</vt:lpstr>
      <vt:lpstr>Requirements of current optical  link purchased for SRT</vt:lpstr>
      <vt:lpstr>Second-Year Research Activities</vt:lpstr>
      <vt:lpstr>PowerPoint Presentation</vt:lpstr>
      <vt:lpstr>MATLAB Code with Results </vt:lpstr>
      <vt:lpstr>Second-Year Research Activities</vt:lpstr>
      <vt:lpstr>Characterization of Analogue RoF Link based on  MZM and Comparison with Numerical Simulation   </vt:lpstr>
      <vt:lpstr>Second-Year Research Activities</vt:lpstr>
      <vt:lpstr>Block diagram </vt:lpstr>
      <vt:lpstr>Market research of commercial components for intrinsic link and extraction of S21 parameter  </vt:lpstr>
      <vt:lpstr>Example of Data Extraction Process with MATLAB Tool- Grabit of MZM AFR AM20-XT</vt:lpstr>
      <vt:lpstr>Second-Year Research Activities</vt:lpstr>
      <vt:lpstr>PowerPoint Presentation</vt:lpstr>
      <vt:lpstr>PowerPoint Presentation</vt:lpstr>
      <vt:lpstr>Second-Year Research Activities</vt:lpstr>
      <vt:lpstr>Block diagram </vt:lpstr>
      <vt:lpstr>Full Link Simulation using Commercial Components </vt:lpstr>
      <vt:lpstr>Best Compromise of Full Link Simulation  with Commercial Components so far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Maida Anwar</dc:creator>
  <cp:lastModifiedBy>Maida Anwar</cp:lastModifiedBy>
  <cp:revision>78</cp:revision>
  <dcterms:created xsi:type="dcterms:W3CDTF">2025-08-24T20:25:03Z</dcterms:created>
  <dcterms:modified xsi:type="dcterms:W3CDTF">2025-09-26T12:24:04Z</dcterms:modified>
</cp:coreProperties>
</file>