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8"/>
  </p:notesMasterIdLst>
  <p:sldIdLst>
    <p:sldId id="256" r:id="rId2"/>
    <p:sldId id="644" r:id="rId3"/>
    <p:sldId id="259" r:id="rId4"/>
    <p:sldId id="270" r:id="rId5"/>
    <p:sldId id="271" r:id="rId6"/>
    <p:sldId id="640" r:id="rId7"/>
    <p:sldId id="643" r:id="rId8"/>
    <p:sldId id="641" r:id="rId9"/>
    <p:sldId id="276" r:id="rId10"/>
    <p:sldId id="647" r:id="rId11"/>
    <p:sldId id="648" r:id="rId12"/>
    <p:sldId id="645" r:id="rId13"/>
    <p:sldId id="642" r:id="rId14"/>
    <p:sldId id="639" r:id="rId15"/>
    <p:sldId id="267" r:id="rId16"/>
    <p:sldId id="277" r:id="rId17"/>
    <p:sldId id="257" r:id="rId18"/>
    <p:sldId id="649" r:id="rId19"/>
    <p:sldId id="619" r:id="rId20"/>
    <p:sldId id="620" r:id="rId21"/>
    <p:sldId id="618" r:id="rId22"/>
    <p:sldId id="624" r:id="rId23"/>
    <p:sldId id="628" r:id="rId24"/>
    <p:sldId id="625" r:id="rId25"/>
    <p:sldId id="626" r:id="rId26"/>
    <p:sldId id="627" r:id="rId27"/>
    <p:sldId id="272" r:id="rId28"/>
    <p:sldId id="273" r:id="rId29"/>
    <p:sldId id="274" r:id="rId30"/>
    <p:sldId id="275" r:id="rId31"/>
    <p:sldId id="260" r:id="rId32"/>
    <p:sldId id="629" r:id="rId33"/>
    <p:sldId id="630" r:id="rId34"/>
    <p:sldId id="631" r:id="rId35"/>
    <p:sldId id="632" r:id="rId36"/>
    <p:sldId id="633" r:id="rId37"/>
  </p:sldIdLst>
  <p:sldSz cx="18288000" cy="10287000"/>
  <p:notesSz cx="6858000" cy="9144000"/>
  <p:embeddedFontLst>
    <p:embeddedFont>
      <p:font typeface="Candara" panose="020E0502030303020204" pitchFamily="34" charset="0"/>
      <p:regular r:id="rId39"/>
      <p:bold r:id="rId40"/>
      <p:italic r:id="rId41"/>
      <p:boldItalic r:id="rId42"/>
    </p:embeddedFont>
    <p:embeddedFont>
      <p:font typeface="Futura Bold" panose="020B0604020202020204" charset="0"/>
      <p:regular r:id="rId43"/>
    </p:embeddedFont>
    <p:embeddedFont>
      <p:font typeface="SimHei" panose="02010609060101010101" pitchFamily="49" charset="-122"/>
      <p:regular r:id="rId44"/>
    </p:embeddedFont>
    <p:embeddedFont>
      <p:font typeface="Varela Round" panose="00000500000000000000" pitchFamily="2" charset="-79"/>
      <p:regular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DA70F5-9AA5-41AA-BABE-8B8B20A0F2A8}">
          <p14:sldIdLst>
            <p14:sldId id="256"/>
            <p14:sldId id="644"/>
            <p14:sldId id="259"/>
            <p14:sldId id="270"/>
            <p14:sldId id="271"/>
            <p14:sldId id="640"/>
            <p14:sldId id="643"/>
            <p14:sldId id="641"/>
            <p14:sldId id="276"/>
            <p14:sldId id="647"/>
            <p14:sldId id="648"/>
            <p14:sldId id="645"/>
            <p14:sldId id="642"/>
            <p14:sldId id="639"/>
            <p14:sldId id="267"/>
            <p14:sldId id="277"/>
          </p14:sldIdLst>
        </p14:section>
        <p14:section name="Default Section" id="{4469D405-2A6A-6A45-8296-36B1C96FA65B}">
          <p14:sldIdLst/>
        </p14:section>
        <p14:section name="backup slides" id="{59843ECF-28B3-F644-83C2-CF351E3049E1}">
          <p14:sldIdLst/>
        </p14:section>
        <p14:section name="Default Section" id="{D5D9EF0D-8483-4DC3-97FC-92F1E7FCE251}">
          <p14:sldIdLst>
            <p14:sldId id="257"/>
            <p14:sldId id="649"/>
            <p14:sldId id="619"/>
            <p14:sldId id="620"/>
            <p14:sldId id="618"/>
            <p14:sldId id="624"/>
            <p14:sldId id="628"/>
            <p14:sldId id="625"/>
            <p14:sldId id="626"/>
            <p14:sldId id="627"/>
            <p14:sldId id="272"/>
            <p14:sldId id="273"/>
            <p14:sldId id="274"/>
            <p14:sldId id="275"/>
            <p14:sldId id="260"/>
            <p14:sldId id="629"/>
            <p14:sldId id="630"/>
            <p14:sldId id="631"/>
            <p14:sldId id="632"/>
            <p14:sldId id="633"/>
          </p14:sldIdLst>
        </p14:section>
        <p14:section name="backup slides" id="{DB98FF04-D289-4092-BEFF-4BA90FCC5E8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4622" autoAdjust="0"/>
  </p:normalViewPr>
  <p:slideViewPr>
    <p:cSldViewPr>
      <p:cViewPr varScale="1">
        <p:scale>
          <a:sx n="43" d="100"/>
          <a:sy n="43" d="100"/>
        </p:scale>
        <p:origin x="5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7708E-5250-4A43-82F8-883B26F91C0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16230-63C4-48D3-8648-472B91569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25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upyter.ihep.ac.cn/0IgkrUveRiWGe0NOyjbruA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9F91-8EB7-ABF1-BC42-927810281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EB7AA7-C80F-7A6A-2F15-17EFC0744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97961-1F79-D26A-83D8-3C4AAFB3A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Final Signal Cable Mapping [Final one] - </a:t>
            </a:r>
            <a:r>
              <a:rPr lang="en-US" dirty="0" err="1">
                <a:hlinkClick r:id="rId3"/>
              </a:rPr>
              <a:t>HedgeDoc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574EB-E0C7-B274-B8EF-A98DC575C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28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37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641DC-A319-E728-29D8-517B74319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DD23D-5720-CF78-100B-2603AA923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FB9D2D-EF35-DF78-623E-F06E64903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83E88-0C42-B289-2985-4EEC8F78D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68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ABBB4-A949-7059-AE96-3ADFDEAEB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88F23C-B808-A777-7B35-C9A6CCDB2E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236414-22E3-DCC5-E237-259854F8D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47AA8-1650-8E93-AFED-FDD9EB7458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E5854-B326-FAD4-B2F2-5A217CED7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4D6DB7-1E89-11B8-95E3-A36200391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336B0-2BD3-1909-C7EE-257DB4503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0871B-9C5D-5FC6-7364-66B595876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52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27E73-464C-83CE-096A-0365940F4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94DAD-229B-C27A-64B7-82708EBC3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D3BA7-EF0E-DBF6-C9C0-406EC0087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74E40-E2CB-1C8D-D60C-756B7A2D5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3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525EA-9AA9-824F-AFDD-704B286BB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5A241-7B43-48B7-40E7-4B5E0DEEC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C33922-AA99-2041-D97A-FBB4CA2F8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32A01-E187-6F17-C00B-C833299FA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2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09162-76B7-67F1-97A3-2B36E977B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89878-7835-6F81-931B-54305C69F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218D0-B0C1-2E6B-B08F-164DA2549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AF34E-8BC7-B4DE-686F-F007435F4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26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European community for future </a:t>
            </a:r>
            <a:r>
              <a:rPr lang="en-US" dirty="0" err="1"/>
              <a:t>accelatror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62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FF799-240F-F25C-146B-A7642F0B9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18F9A8-44A6-75A5-8E0B-F015EE755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11C3C-87EA-B158-8F4E-F240633A2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European community for future </a:t>
            </a:r>
            <a:r>
              <a:rPr lang="en-US" dirty="0" err="1"/>
              <a:t>accelatror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F0C45-6B49-D7FE-E000-E05D06F89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71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7B29-AB5C-339D-2AE0-82332CEA0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69FE5-4F86-AE13-CCFF-0056BDE63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68E54-6010-9C38-89AB-2DD464B0B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European community for future </a:t>
            </a:r>
            <a:r>
              <a:rPr lang="en-US" dirty="0" err="1"/>
              <a:t>accelatror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2A5FE-6ED2-6BE8-03E9-7A9134DF4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9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0E69C-CCDC-874F-21D5-3455E814A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C4903D-000B-E28A-0D6C-55B0DE666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48B41-0F3E-598D-2675-F82BE3CF7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European community for future </a:t>
            </a:r>
            <a:r>
              <a:rPr lang="en-US" dirty="0" err="1"/>
              <a:t>accelatror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6812A-6346-108D-B7AC-8FFBB14DF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64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135B5-BD59-175F-DE14-0D65D468C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D8B14-0B5F-A17F-2B0F-711EB56BD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20A90B-DC33-9CA8-AF6F-F63F31321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European community for future </a:t>
            </a:r>
            <a:r>
              <a:rPr lang="en-US" dirty="0" err="1"/>
              <a:t>accelatror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A3BB8-FB21-0C0D-2BC1-2A9BF4099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0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0A8B5-E575-8D5D-A8C3-E84F3DBA3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3926F7-82C0-1057-0BA1-59D3EBE5F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FA5A4-4642-59A5-7A70-CA5E040C4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14C5B-0C3D-0A10-AAC2-6B4E46574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6230-63C4-48D3-8648-472B915691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1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9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67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9184" y="534988"/>
            <a:ext cx="14545616" cy="27316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0A2CDC56-586C-919B-B1BE-7AF9369442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9544" y="4423420"/>
            <a:ext cx="8208912" cy="1835944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latin typeface="Candara" panose="020E0502030303020204" pitchFamily="34" charset="0"/>
              </a:defRPr>
            </a:lvl4pPr>
            <a:lvl5pPr>
              <a:defRPr sz="2100"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73F62AEC-1BC6-76BF-6392-695CA5193E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1600000">
            <a:off x="12965964" y="650016"/>
            <a:ext cx="808020" cy="91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RomaTreINFN_logo.jpg">
            <a:extLst>
              <a:ext uri="{FF2B5EF4-FFF2-40B4-BE49-F238E27FC236}">
                <a16:creationId xmlns:a16="http://schemas.microsoft.com/office/drawing/2014/main" id="{630BFB92-FD82-CB4C-4927-BFD8F35175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984" y="650016"/>
            <a:ext cx="1133360" cy="91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52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4D41-CF3E-B611-4403-C304B5FE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9DF73-03FA-46DD-BA18-6E866772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27/05/24</a:t>
            </a:r>
            <a:endParaRPr lang="en-IT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4142C9D-D622-212D-E3DE-90EE098B9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7136" y="1471094"/>
            <a:ext cx="8784976" cy="1835944"/>
          </a:xfrm>
          <a:prstGeom prst="rect">
            <a:avLst/>
          </a:prstGeom>
        </p:spPr>
        <p:txBody>
          <a:bodyPr/>
          <a:lstStyle>
            <a:lvl1pPr>
              <a:buClr>
                <a:srgbClr val="2572C4"/>
              </a:buCl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572C4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572C4"/>
              </a:buCl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latin typeface="Candara" panose="020E0502030303020204" pitchFamily="34" charset="0"/>
              </a:defRPr>
            </a:lvl4pPr>
            <a:lvl5pPr>
              <a:defRPr sz="2100"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583291D-DBFA-7CC2-CA9A-1831AF24DC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3308" y="4730566"/>
            <a:ext cx="8784976" cy="1835944"/>
          </a:xfrm>
          <a:prstGeom prst="rect">
            <a:avLst/>
          </a:prstGeom>
        </p:spPr>
        <p:txBody>
          <a:bodyPr/>
          <a:lstStyle>
            <a:lvl1pPr>
              <a:buClr>
                <a:srgbClr val="2572C4"/>
              </a:buCl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572C4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572C4"/>
              </a:buCl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latin typeface="Candara" panose="020E0502030303020204" pitchFamily="34" charset="0"/>
              </a:defRPr>
            </a:lvl4pPr>
            <a:lvl5pPr>
              <a:defRPr sz="2100"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977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0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5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9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6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4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59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tags" Target="../tags/tag8.xml"/><Relationship Id="rId16" Type="http://schemas.openxmlformats.org/officeDocument/2006/relationships/image" Target="../media/image14.png"/><Relationship Id="rId1" Type="http://schemas.openxmlformats.org/officeDocument/2006/relationships/tags" Target="../tags/tag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5" Type="http://schemas.openxmlformats.org/officeDocument/2006/relationships/image" Target="../media/image79.emf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5" Type="http://schemas.openxmlformats.org/officeDocument/2006/relationships/image" Target="../media/image81.emf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8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5" Type="http://schemas.openxmlformats.org/officeDocument/2006/relationships/image" Target="../media/image84.emf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5" Type="http://schemas.openxmlformats.org/officeDocument/2006/relationships/image" Target="../media/image87.emf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8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tags" Target="../tags/tag11.xml"/><Relationship Id="rId21" Type="http://schemas.openxmlformats.org/officeDocument/2006/relationships/image" Target="../media/image13.png"/><Relationship Id="rId7" Type="http://schemas.openxmlformats.org/officeDocument/2006/relationships/tags" Target="../tags/tag15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tags" Target="../tags/tag10.xml"/><Relationship Id="rId16" Type="http://schemas.openxmlformats.org/officeDocument/2006/relationships/image" Target="../media/image8.svg"/><Relationship Id="rId20" Type="http://schemas.openxmlformats.org/officeDocument/2006/relationships/image" Target="../media/image12.jpe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3.png"/><Relationship Id="rId5" Type="http://schemas.openxmlformats.org/officeDocument/2006/relationships/tags" Target="../tags/tag13.xml"/><Relationship Id="rId15" Type="http://schemas.openxmlformats.org/officeDocument/2006/relationships/image" Target="../media/image7.png"/><Relationship Id="rId23" Type="http://schemas.openxmlformats.org/officeDocument/2006/relationships/image" Target="../media/image89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1.jpe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6.svg"/><Relationship Id="rId2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7.png"/><Relationship Id="rId18" Type="http://schemas.openxmlformats.org/officeDocument/2006/relationships/image" Target="../media/image12.jpeg"/><Relationship Id="rId3" Type="http://schemas.openxmlformats.org/officeDocument/2006/relationships/tags" Target="../tags/tag20.xml"/><Relationship Id="rId21" Type="http://schemas.openxmlformats.org/officeDocument/2006/relationships/image" Target="../media/image90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17" Type="http://schemas.openxmlformats.org/officeDocument/2006/relationships/image" Target="../media/image11.jpeg"/><Relationship Id="rId2" Type="http://schemas.openxmlformats.org/officeDocument/2006/relationships/tags" Target="../tags/tag19.xml"/><Relationship Id="rId16" Type="http://schemas.openxmlformats.org/officeDocument/2006/relationships/image" Target="../media/image10.svg"/><Relationship Id="rId20" Type="http://schemas.openxmlformats.org/officeDocument/2006/relationships/image" Target="../media/image14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5.png"/><Relationship Id="rId5" Type="http://schemas.openxmlformats.org/officeDocument/2006/relationships/tags" Target="../tags/tag22.xml"/><Relationship Id="rId15" Type="http://schemas.openxmlformats.org/officeDocument/2006/relationships/image" Target="../media/image9.png"/><Relationship Id="rId10" Type="http://schemas.openxmlformats.org/officeDocument/2006/relationships/image" Target="../media/image4.svg"/><Relationship Id="rId19" Type="http://schemas.openxmlformats.org/officeDocument/2006/relationships/image" Target="../media/image13.png"/><Relationship Id="rId4" Type="http://schemas.openxmlformats.org/officeDocument/2006/relationships/tags" Target="../tags/tag21.xml"/><Relationship Id="rId9" Type="http://schemas.openxmlformats.org/officeDocument/2006/relationships/image" Target="../media/image3.png"/><Relationship Id="rId14" Type="http://schemas.openxmlformats.org/officeDocument/2006/relationships/image" Target="../media/image8.svg"/><Relationship Id="rId22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sv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1.png"/><Relationship Id="rId1" Type="http://schemas.openxmlformats.org/officeDocument/2006/relationships/tags" Target="../tags/tag24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tags" Target="../tags/tag26.xml"/><Relationship Id="rId16" Type="http://schemas.openxmlformats.org/officeDocument/2006/relationships/image" Target="../media/image14.png"/><Relationship Id="rId1" Type="http://schemas.openxmlformats.org/officeDocument/2006/relationships/tags" Target="../tags/tag25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jpe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92.png"/><Relationship Id="rId2" Type="http://schemas.openxmlformats.org/officeDocument/2006/relationships/tags" Target="../tags/tag28.xml"/><Relationship Id="rId16" Type="http://schemas.openxmlformats.org/officeDocument/2006/relationships/image" Target="../media/image14.png"/><Relationship Id="rId20" Type="http://schemas.openxmlformats.org/officeDocument/2006/relationships/image" Target="../media/image95.png"/><Relationship Id="rId1" Type="http://schemas.openxmlformats.org/officeDocument/2006/relationships/tags" Target="../tags/tag2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9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jpeg"/><Relationship Id="rId1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96.png"/><Relationship Id="rId2" Type="http://schemas.openxmlformats.org/officeDocument/2006/relationships/tags" Target="../tags/tag30.xml"/><Relationship Id="rId16" Type="http://schemas.openxmlformats.org/officeDocument/2006/relationships/image" Target="../media/image14.png"/><Relationship Id="rId20" Type="http://schemas.openxmlformats.org/officeDocument/2006/relationships/image" Target="../media/image99.png"/><Relationship Id="rId1" Type="http://schemas.openxmlformats.org/officeDocument/2006/relationships/tags" Target="../tags/tag29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9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jpeg"/><Relationship Id="rId18" Type="http://schemas.openxmlformats.org/officeDocument/2006/relationships/image" Target="../media/image19.jpe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8.jpeg"/><Relationship Id="rId25" Type="http://schemas.openxmlformats.org/officeDocument/2006/relationships/image" Target="../media/image26.png"/><Relationship Id="rId2" Type="http://schemas.openxmlformats.org/officeDocument/2006/relationships/tags" Target="../tags/tag2.xml"/><Relationship Id="rId16" Type="http://schemas.openxmlformats.org/officeDocument/2006/relationships/image" Target="../media/image14.png"/><Relationship Id="rId20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4.png"/><Relationship Id="rId10" Type="http://schemas.openxmlformats.org/officeDocument/2006/relationships/image" Target="../media/image8.svg"/><Relationship Id="rId19" Type="http://schemas.openxmlformats.org/officeDocument/2006/relationships/image" Target="../media/image2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jpe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2" Type="http://schemas.openxmlformats.org/officeDocument/2006/relationships/tags" Target="../tags/tag4.xml"/><Relationship Id="rId16" Type="http://schemas.openxmlformats.org/officeDocument/2006/relationships/image" Target="../media/image14.png"/><Relationship Id="rId20" Type="http://schemas.openxmlformats.org/officeDocument/2006/relationships/image" Target="../media/image32.jpeg"/><Relationship Id="rId29" Type="http://schemas.openxmlformats.org/officeDocument/2006/relationships/image" Target="../media/image41.jpeg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36.jpe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35.png"/><Relationship Id="rId28" Type="http://schemas.openxmlformats.org/officeDocument/2006/relationships/image" Target="../media/image40.jpeg"/><Relationship Id="rId10" Type="http://schemas.openxmlformats.org/officeDocument/2006/relationships/image" Target="../media/image8.svg"/><Relationship Id="rId19" Type="http://schemas.openxmlformats.org/officeDocument/2006/relationships/image" Target="../media/image31.jpeg"/><Relationship Id="rId31" Type="http://schemas.openxmlformats.org/officeDocument/2006/relationships/image" Target="../media/image4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44.jpeg"/><Relationship Id="rId26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7.jpe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43.jpeg"/><Relationship Id="rId25" Type="http://schemas.openxmlformats.org/officeDocument/2006/relationships/image" Target="../media/image50.jpeg"/><Relationship Id="rId33" Type="http://schemas.openxmlformats.org/officeDocument/2006/relationships/image" Target="../media/image58.png"/><Relationship Id="rId2" Type="http://schemas.openxmlformats.org/officeDocument/2006/relationships/tags" Target="../tags/tag6.xml"/><Relationship Id="rId16" Type="http://schemas.openxmlformats.org/officeDocument/2006/relationships/image" Target="../media/image14.png"/><Relationship Id="rId20" Type="http://schemas.openxmlformats.org/officeDocument/2006/relationships/image" Target="../media/image46.jpeg"/><Relationship Id="rId29" Type="http://schemas.openxmlformats.org/officeDocument/2006/relationships/image" Target="../media/image54.jpeg"/><Relationship Id="rId1" Type="http://schemas.openxmlformats.org/officeDocument/2006/relationships/tags" Target="../tags/tag5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0.jpeg"/><Relationship Id="rId32" Type="http://schemas.openxmlformats.org/officeDocument/2006/relationships/image" Target="../media/image57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49.jpeg"/><Relationship Id="rId28" Type="http://schemas.openxmlformats.org/officeDocument/2006/relationships/image" Target="../media/image53.jpeg"/><Relationship Id="rId10" Type="http://schemas.openxmlformats.org/officeDocument/2006/relationships/image" Target="../media/image8.svg"/><Relationship Id="rId19" Type="http://schemas.openxmlformats.org/officeDocument/2006/relationships/image" Target="../media/image45.jpeg"/><Relationship Id="rId31" Type="http://schemas.openxmlformats.org/officeDocument/2006/relationships/image" Target="../media/image5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48.jpeg"/><Relationship Id="rId27" Type="http://schemas.openxmlformats.org/officeDocument/2006/relationships/image" Target="../media/image52.png"/><Relationship Id="rId30" Type="http://schemas.openxmlformats.org/officeDocument/2006/relationships/image" Target="../media/image55.jpeg"/><Relationship Id="rId8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327384" y="3323071"/>
            <a:ext cx="11633233" cy="258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6"/>
              </a:lnSpc>
            </a:pPr>
            <a:r>
              <a:rPr lang="en-US" sz="4000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Introduction to JUNO/TAO, My Contributions and Research Activities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26419" y="6460126"/>
            <a:ext cx="14404181" cy="2389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 dirty="0">
                <a:solidFill>
                  <a:srgbClr val="034697"/>
                </a:solidFill>
                <a:latin typeface="Varela Round"/>
                <a:ea typeface="Varela Round"/>
                <a:cs typeface="Varela Round"/>
                <a:sym typeface="Varela Round"/>
              </a:rPr>
              <a:t>Presented by: Ammad Ul Islam</a:t>
            </a:r>
          </a:p>
          <a:p>
            <a:pPr algn="ctr">
              <a:lnSpc>
                <a:spcPts val="3699"/>
              </a:lnSpc>
            </a:pPr>
            <a:r>
              <a:rPr lang="en-US" sz="3699" dirty="0">
                <a:solidFill>
                  <a:srgbClr val="034697"/>
                </a:solidFill>
                <a:latin typeface="Varela Round"/>
                <a:ea typeface="Varela Round"/>
                <a:cs typeface="Varela Round"/>
                <a:sym typeface="Varela Round"/>
              </a:rPr>
              <a:t>For:  Admission to the III year</a:t>
            </a:r>
          </a:p>
          <a:p>
            <a:pPr algn="ctr">
              <a:lnSpc>
                <a:spcPts val="3699"/>
              </a:lnSpc>
            </a:pPr>
            <a:endParaRPr lang="en-US" sz="3699" dirty="0">
              <a:solidFill>
                <a:srgbClr val="034697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algn="ctr">
              <a:lnSpc>
                <a:spcPts val="3699"/>
              </a:lnSpc>
            </a:pPr>
            <a:r>
              <a:rPr lang="en-US" sz="3699" dirty="0">
                <a:solidFill>
                  <a:srgbClr val="034697"/>
                </a:solidFill>
                <a:latin typeface="Varela Round"/>
                <a:ea typeface="Varela Round"/>
                <a:cs typeface="Varela Round"/>
                <a:sym typeface="Varela Round"/>
              </a:rPr>
              <a:t>Supervisor: Dr. Andrea Fabbri</a:t>
            </a:r>
          </a:p>
          <a:p>
            <a:pPr algn="ctr">
              <a:lnSpc>
                <a:spcPts val="3699"/>
              </a:lnSpc>
            </a:pPr>
            <a:r>
              <a:rPr lang="en-US" sz="3699" dirty="0">
                <a:solidFill>
                  <a:srgbClr val="034697"/>
                </a:solidFill>
                <a:latin typeface="Varela Round"/>
                <a:ea typeface="Varela Round"/>
                <a:cs typeface="Varela Round"/>
                <a:sym typeface="Varela Round"/>
              </a:rPr>
              <a:t>Co-Supervisor: Dr. Fabrizio Petrucci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EAF39-B169-16FD-E374-610A76947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A7D9B9-B9EF-EB45-3FFF-151EF078F3C4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E218E93-04F5-7D2A-CDF5-F07F5FBB3F52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0D06352-3528-39EB-A98C-96A7EDA6DE96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0E42D26-14FD-072E-C857-281B884290B5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3298078-FEB0-0668-F075-2C14C41FD8B2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692FB93-51FF-0309-3F02-8358A628EC65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CA99C78-80DC-ABF9-8B72-4C0CCA550BBD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006037C-D13B-A6EE-F942-693FE8C14EC7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EF56A1F-2BEF-2CF1-A32A-1C1CE95EE999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6224B0A-0599-81B4-12F1-B7D6E590F194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773288A-DB0B-B600-B9F6-FE5C7194AF1B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638C10A-04D1-772A-0C45-1F0E47B914AD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0D0C5E9-C647-3280-E91D-CD9EFEA6EC41}"/>
              </a:ext>
            </a:extLst>
          </p:cNvPr>
          <p:cNvSpPr txBox="1"/>
          <p:nvPr/>
        </p:nvSpPr>
        <p:spPr>
          <a:xfrm>
            <a:off x="1028700" y="1485900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Remaining Tasks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3B9F0E-0EBA-7454-C1EA-CCE017B03454}"/>
              </a:ext>
            </a:extLst>
          </p:cNvPr>
          <p:cNvSpPr txBox="1"/>
          <p:nvPr/>
        </p:nvSpPr>
        <p:spPr>
          <a:xfrm>
            <a:off x="2590800" y="2670232"/>
            <a:ext cx="13716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Delivery remaining ADC boards [Rome Tre]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Overshoot optimization, Sep. 15 Guofu Cao + 1 PhD from NJU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control software improvement, [Rome Tre]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Grounding, Sep. 11 Guofu Cao]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crate commissioning (~1300 channels), Sep. 11 Sep. 22 [Elec. + TDAQ]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Cabling in cabinets, Sep. 22 Jie Zhang 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Q/T algorithm optimization based on waveform data, &lt; Sep. 22 Guofu Cao, Jiayang Xu]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Firmware, &lt; Oct. 13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Fengfan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 issues found during the commissioning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 data flow from FEC to TDAQ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optimized Q/T algorithm, reasonable Q/T accuracy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Firmware for TVT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full detector commissioning and performance optimization, &lt; Oct. 27</a:t>
            </a:r>
          </a:p>
        </p:txBody>
      </p:sp>
    </p:spTree>
    <p:extLst>
      <p:ext uri="{BB962C8B-B14F-4D97-AF65-F5344CB8AC3E}">
        <p14:creationId xmlns:p14="http://schemas.microsoft.com/office/powerpoint/2010/main" val="214389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B9D26-ED89-DD38-70F6-4F33F3B86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21FA380-D58D-1434-4540-E63280417CC9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BD36FE4-920A-5D46-D543-D68996722213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77C2D96-0A88-DF9C-21E6-17DB389C1CE7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6537699-CFD0-E138-4989-B00921E2F3A3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134C3D6-1E8C-B2C1-6F35-F8932769F03C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4EBB74C-F53D-0409-D809-D29EFFDD7D32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DC813A1-A775-3123-6037-28B7394B9552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24B05E-22AA-8375-BF8C-664B04857BC8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C9B39DA-A4F8-E45F-8949-3FF242E009F7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A7FF5EE-15EB-78AE-F392-A258DEF3869A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28CBEDD-9EAE-9253-5B12-26329D6C6AF5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4AA51B6-2BB4-F119-AE61-29D833A5D92A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347BC25-A059-1EAD-CA5D-698B2D170A41}"/>
              </a:ext>
            </a:extLst>
          </p:cNvPr>
          <p:cNvSpPr txBox="1"/>
          <p:nvPr/>
        </p:nvSpPr>
        <p:spPr>
          <a:xfrm>
            <a:off x="1028700" y="1485900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Roma Tre Tasks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27345-3308-0A02-7620-1D9E600C2C79}"/>
              </a:ext>
            </a:extLst>
          </p:cNvPr>
          <p:cNvSpPr txBox="1"/>
          <p:nvPr/>
        </p:nvSpPr>
        <p:spPr>
          <a:xfrm>
            <a:off x="2590800" y="2670232"/>
            <a:ext cx="1371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Delivery remaining ADC boards [Rome Tre]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and Troubleshooting of the LV issues with proposed solutions at INFN Roma 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 LV system controls to DCS(Remote Control is already implemented)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8C20C9-2BAC-8841-6BDA-B0BE4F34F1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1152" y="4000500"/>
            <a:ext cx="9162848" cy="474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06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3917F-0871-0345-D5C0-0B280ECBD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E8F991A-DD8D-DCA0-A23A-B5BFB73760F1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4A682DF-0441-BF07-ECBE-4024D1ADD4E7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B2AC318-1A4D-66F1-E4C5-C6279B449223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56DF498-796E-E9D0-DBC6-487CB522FF99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0D647CA-FC03-6014-2C82-2E1650CFB757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AFC82B-95DA-A983-B584-47453CF3EED6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D6EBB55-F022-0C4D-7043-700309D857F9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CB803EC-6ECF-E1B4-ECC5-2D5B577830B9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DB4EEBA-228D-9246-F919-89564F4880B9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FBE86E7-69CF-538F-B39F-23E08293C9CC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285BC44-7A93-DFB9-1C8F-5A621F5392B2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7BEEF08-E1C0-5574-BE98-FE821F4D75D5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7C14A89-6BE9-87F8-4234-E72FBABDA7ED}"/>
              </a:ext>
            </a:extLst>
          </p:cNvPr>
          <p:cNvSpPr txBox="1"/>
          <p:nvPr/>
        </p:nvSpPr>
        <p:spPr>
          <a:xfrm>
            <a:off x="1028700" y="1751303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Courses and Conferences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65963-06AF-293C-E7B7-3E7F13724664}"/>
              </a:ext>
            </a:extLst>
          </p:cNvPr>
          <p:cNvSpPr txBox="1"/>
          <p:nvPr/>
        </p:nvSpPr>
        <p:spPr>
          <a:xfrm>
            <a:off x="1220736" y="2814165"/>
            <a:ext cx="1584652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Programmable System on Chip (SoC) for Data Acquisition and Processing(Passed)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Energy Particle Physics Detectors in Space(Passed)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Scientific Projects(Passed)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For Physics(Project in Development)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scientific Programming in MATLAB(Attended)</a:t>
            </a:r>
          </a:p>
          <a:p>
            <a:pPr lvl="1"/>
            <a:endParaRPr lang="en-US" sz="2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Conferences and Workshops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26th JUNO Collaboration Meeting, </a:t>
            </a:r>
            <a:r>
              <a:rPr lang="en-US" sz="280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Kaiping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JUNO Analysis Workshop, Dongguan University of Technology(DGUT) July 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meeting at the Gran Sasso National Laboratories February 2025: Poster Presentation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2nd ECFA-INFN Early Career Researchers Meeting,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18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8D97-A9B9-D87B-9CBD-A8EF60A83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D66511-2DBA-B1D3-C8DB-6B2B68E2D05A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56FE7DC-4311-3501-2E7B-BCF51A59DB73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46CD4FA-B071-B874-29F7-6E6F3E096163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30DCC62-D87F-A02A-C88B-6EA2688A7A33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8D8BB05-188E-EC9E-8E08-5790679419D6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FEC95B0-8982-A070-853A-F7368A345B3F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B0F9695-2205-63DC-5776-0DB8955719EE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1D63B1F-C52B-5450-A435-BC75F80404FA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4BC917B-0102-5695-B5BE-D97C1D6886D1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5AF003C-2613-9C0A-DCC8-6B95F1EEA5FE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80FE834-8AC8-4DFC-FA6D-75AE7F9F7E7A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E6CC916-0E73-74DA-D571-6F1400655192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C082F93-08BC-32DB-8092-A1C03F632E38}"/>
              </a:ext>
            </a:extLst>
          </p:cNvPr>
          <p:cNvSpPr txBox="1"/>
          <p:nvPr/>
        </p:nvSpPr>
        <p:spPr>
          <a:xfrm>
            <a:off x="1028700" y="1751303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Publications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F5E6D-D57D-346E-0FC2-12F15ABC29F7}"/>
              </a:ext>
            </a:extLst>
          </p:cNvPr>
          <p:cNvSpPr txBox="1"/>
          <p:nvPr/>
        </p:nvSpPr>
        <p:spPr>
          <a:xfrm>
            <a:off x="1220736" y="2814165"/>
            <a:ext cx="1584652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  <a:endParaRPr lang="en-US" sz="28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Corresponding Author: “Real-Time Monitoring and Control of Renewable Energy Systems Using Wireless Telecommunication and Signal Processing Techniques for Smart Grids with Energy Storage”, Spectrum of Engineering Sciences (2025)</a:t>
            </a:r>
          </a:p>
          <a:p>
            <a:pPr lvl="1"/>
            <a:endParaRPr lang="en-US" sz="2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Writeup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and Performance of Silicon Photomultipliers Readout System and Front-End Electronics for Reactor Neutrino Detection at the JUNO-TAO Experiment (writeup)</a:t>
            </a:r>
          </a:p>
          <a:p>
            <a:pPr lvl="1"/>
            <a:endParaRPr lang="en-US" sz="28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 LV System Talk in TAO Meeting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67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18E9A-7247-2A13-2E35-34015A71E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DEB4744-0831-89F2-1DD3-3CB6CA79259A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5B23348-60D0-A87B-D0E4-37E6B90A213E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34E0C29-FBB2-941E-3215-DC3A77E9971F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3DD6DAB-86B9-786D-54B7-1BB02C000B90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A3F5D98-6E5F-DE29-AD32-38057AC0B1CA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EB94021-BEA1-E5B6-C21E-05C6FC1489A5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07D4A8D-1D6D-1034-2CAF-77E701AC7501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24654CE-2E06-388B-AA30-89BE57D2B380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26481D8-A4A6-A95C-3B00-D8A791361698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E9BB34D-39EB-7062-E2BD-A8ABABED7370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8EE3647-45E1-C709-0BD9-F138499DBDA6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7D5B0A3-6981-C1AA-CF40-A32D557C98D8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A41DD80C-7C38-A9E6-92B2-EF77697BFEF3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6DFB6F15-F2AC-7B9F-596B-7D2351F7270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BA65D69-A9DF-A918-0273-4DA313217EB5}"/>
              </a:ext>
            </a:extLst>
          </p:cNvPr>
          <p:cNvSpPr txBox="1"/>
          <p:nvPr/>
        </p:nvSpPr>
        <p:spPr>
          <a:xfrm>
            <a:off x="1028700" y="1618050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Planning for III Year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D4057904-C7A2-5D75-2A7A-031915707876}"/>
              </a:ext>
            </a:extLst>
          </p:cNvPr>
          <p:cNvSpPr txBox="1">
            <a:spLocks/>
          </p:cNvSpPr>
          <p:nvPr/>
        </p:nvSpPr>
        <p:spPr>
          <a:xfrm>
            <a:off x="2949080" y="2876232"/>
            <a:ext cx="10081120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FC6ABE31-D898-6B17-998D-ED081C004D04}"/>
              </a:ext>
            </a:extLst>
          </p:cNvPr>
          <p:cNvSpPr txBox="1"/>
          <p:nvPr/>
        </p:nvSpPr>
        <p:spPr>
          <a:xfrm>
            <a:off x="1414463" y="2510681"/>
            <a:ext cx="1599009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Version of GUI for LV and its Deployment on DCS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Noise Issues on I2C of LV System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 and Pre-processing: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the real-time data acquired from the TAO which is expected to be available at the end the year.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Cleaning, pre-processing, and organizing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Algorithm Development: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and train the AI-based pattern recognition technique.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model, optimizing its architecture, and training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 Implementation: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model will be developed on an FPGA(KU15P).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Validation and Benchmarking: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Benchmarking the speed, accuracy, and efficiency of proposed method against traditional methods.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Thesis Writing: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Writing the thesis, systematically documenting the research methodology, results, and conclusions.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DFF6CF8E-4854-D71F-F132-52D3B6795AF3}"/>
              </a:ext>
            </a:extLst>
          </p:cNvPr>
          <p:cNvSpPr txBox="1"/>
          <p:nvPr/>
        </p:nvSpPr>
        <p:spPr>
          <a:xfrm>
            <a:off x="3513357" y="3476351"/>
            <a:ext cx="11452675" cy="6492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9pPr>
          </a:lstStyle>
          <a:p>
            <a:endParaRPr kumimoji="0" lang="en-US" altLang="zh-CN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DF88B714-2A2B-AC00-33C1-11B9C9EF964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85934" y="7446961"/>
            <a:ext cx="12987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48483485-F390-0931-28CA-E2567F11B93E}"/>
              </a:ext>
            </a:extLst>
          </p:cNvPr>
          <p:cNvSpPr txBox="1">
            <a:spLocks/>
          </p:cNvSpPr>
          <p:nvPr/>
        </p:nvSpPr>
        <p:spPr>
          <a:xfrm>
            <a:off x="2655277" y="2860994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3ACD8918-63D5-CDF4-6881-7E3BB8813CAD}"/>
              </a:ext>
            </a:extLst>
          </p:cNvPr>
          <p:cNvSpPr txBox="1">
            <a:spLocks/>
          </p:cNvSpPr>
          <p:nvPr/>
        </p:nvSpPr>
        <p:spPr>
          <a:xfrm>
            <a:off x="4331677" y="2668588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6881DDAD-9065-63F1-95B4-1657215EBF7E}"/>
              </a:ext>
            </a:extLst>
          </p:cNvPr>
          <p:cNvSpPr txBox="1">
            <a:spLocks/>
          </p:cNvSpPr>
          <p:nvPr/>
        </p:nvSpPr>
        <p:spPr>
          <a:xfrm>
            <a:off x="4331677" y="3389313"/>
            <a:ext cx="8774723" cy="5259387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 </a:t>
            </a:r>
            <a:endParaRPr lang="en-US" altLang="zh-CN" dirty="0"/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60F5B8B3-31F1-6FD2-D335-F5DC1667796A}"/>
              </a:ext>
            </a:extLst>
          </p:cNvPr>
          <p:cNvSpPr txBox="1">
            <a:spLocks/>
          </p:cNvSpPr>
          <p:nvPr/>
        </p:nvSpPr>
        <p:spPr>
          <a:xfrm>
            <a:off x="2655277" y="3646867"/>
            <a:ext cx="14489723" cy="5259387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55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327384" y="3607558"/>
            <a:ext cx="11633233" cy="318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6"/>
              </a:lnSpc>
            </a:pPr>
            <a:r>
              <a:rPr lang="en-US" sz="12479" b="1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THANK</a:t>
            </a:r>
          </a:p>
          <a:p>
            <a:pPr algn="ctr">
              <a:lnSpc>
                <a:spcPts val="11106"/>
              </a:lnSpc>
            </a:pPr>
            <a:r>
              <a:rPr lang="en-US" sz="12479" b="1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YOU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EB5C4-2D61-DAF0-6EB0-8F582FB2A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4E8ECD8-3FE9-43E2-50BF-4B8022024204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132A7EF-7425-C87B-5863-243FEA4A0DF7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0AF2F3C-DBAE-10F0-B6B0-E0AEC8529BCB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7E1ED8-BF2B-B67B-0E64-E2CFF36C68F3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FC6E035-CCB8-E65B-688E-2A76F8CD9FB1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B34DFA0-509E-B24B-4995-D341ABE679D1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2E95AB8-EAFF-BAA0-647B-68D20A78DC25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5D9F33E-DFEA-1ADA-2F52-7C4D5DEAEF30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74C1F9F-9C2D-BB3C-A88F-08DD85C35007}"/>
              </a:ext>
            </a:extLst>
          </p:cNvPr>
          <p:cNvSpPr txBox="1"/>
          <p:nvPr/>
        </p:nvSpPr>
        <p:spPr>
          <a:xfrm>
            <a:off x="3327384" y="3607558"/>
            <a:ext cx="11633233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6"/>
              </a:lnSpc>
            </a:pPr>
            <a:r>
              <a:rPr lang="en-US" sz="12479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Supporting Slides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42CFC3F-61F5-9198-E126-27F791FB041B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A5F8B53-2FBB-54BD-0FAC-B83BD4EE1366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72BB60D-5B37-8B07-E0BF-5AA2C2C0985F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4443338-5F99-1DD0-D01E-425212CDC58B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12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6614" y="3631592"/>
            <a:ext cx="10731628" cy="2731648"/>
          </a:xfrm>
        </p:spPr>
        <p:txBody>
          <a:bodyPr/>
          <a:lstStyle/>
          <a:p>
            <a:r>
              <a:rPr lang="en-US" sz="5600" dirty="0"/>
              <a:t>Electronics Update</a:t>
            </a:r>
          </a:p>
        </p:txBody>
      </p:sp>
    </p:spTree>
    <p:extLst>
      <p:ext uri="{BB962C8B-B14F-4D97-AF65-F5344CB8AC3E}">
        <p14:creationId xmlns:p14="http://schemas.microsoft.com/office/powerpoint/2010/main" val="1036080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FF23-83CD-BB06-6193-8A31369D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shoot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D15ABF-7291-80FD-3517-AFD50803B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400300"/>
            <a:ext cx="13411200" cy="70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62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B50F-CCF9-1BF9-699A-055B508B8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88EA344-57AA-B317-1B1A-1F5E0A41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13200"/>
            <a:ext cx="8375202" cy="491284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Pending</a:t>
            </a:r>
            <a:r>
              <a:rPr lang="it-IT" dirty="0"/>
              <a:t> </a:t>
            </a:r>
            <a:r>
              <a:rPr lang="it-IT" dirty="0" err="1"/>
              <a:t>Actitivies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last meeting</a:t>
            </a:r>
            <a:endParaRPr lang="en-IT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33B7616-FD06-911A-EDF4-820A6A6656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82645" y="2126730"/>
            <a:ext cx="15112162" cy="3424064"/>
          </a:xfrm>
        </p:spPr>
        <p:txBody>
          <a:bodyPr/>
          <a:lstStyle/>
          <a:p>
            <a:r>
              <a:rPr lang="en-GB" sz="4800" dirty="0"/>
              <a:t>Low Voltage Control system</a:t>
            </a:r>
          </a:p>
          <a:p>
            <a:pPr lvl="1"/>
            <a:r>
              <a:rPr lang="en-GB" sz="3200" dirty="0"/>
              <a:t>Splitter boards give some insulation issues when several PSU are connected</a:t>
            </a:r>
          </a:p>
          <a:p>
            <a:r>
              <a:rPr lang="en-GB" sz="4800" dirty="0"/>
              <a:t>ADC Production </a:t>
            </a:r>
          </a:p>
          <a:p>
            <a:pPr lvl="1"/>
            <a:r>
              <a:rPr lang="en-GB" sz="3200" dirty="0"/>
              <a:t>It was scheduled during the last spring </a:t>
            </a:r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13040B4A-0E5F-687F-B0A6-187268FD1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011" y="9825985"/>
            <a:ext cx="1862638" cy="549274"/>
          </a:xfrm>
        </p:spPr>
        <p:txBody>
          <a:bodyPr/>
          <a:lstStyle/>
          <a:p>
            <a:r>
              <a:rPr lang="it-IT" dirty="0"/>
              <a:t>26/07/25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49920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996CD-1F78-26AB-9024-7F1C4366B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07C30A-701A-D1FD-683E-E60D16230C44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0362515-A392-E118-3F8F-1692105BC557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4F85EF4-48ED-6E78-A0B6-7920A5E83A31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F06522D-74AB-4E45-ACDD-45EE7F92A3EB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33CF85C-4198-8DA7-2133-6E532676E69A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8AF2AFC-C79C-CF42-9210-C0C8BD3345B8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14FB44F-FEBE-929C-2155-DFDAAAFA5F45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779421D-E21F-D83F-6576-4BEC0DE2D8E4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1018D88-5117-F227-5583-130457E7DF8D}"/>
              </a:ext>
            </a:extLst>
          </p:cNvPr>
          <p:cNvSpPr txBox="1"/>
          <p:nvPr/>
        </p:nvSpPr>
        <p:spPr>
          <a:xfrm>
            <a:off x="4663812" y="1530647"/>
            <a:ext cx="8960375" cy="120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INTRODUCTION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99F89D0-BD54-7ED9-B933-52D354A49307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F9C9118-4FD5-B5C3-AB33-53D281C35F48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10B41EE-E69A-BC05-FC57-2DC387C459C7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AF6905F-7C9A-F4B0-1EF9-ED5C6B9126FF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9515FD-F7CF-25C7-8AD0-1DDD6D526F03}"/>
              </a:ext>
            </a:extLst>
          </p:cNvPr>
          <p:cNvSpPr txBox="1"/>
          <p:nvPr/>
        </p:nvSpPr>
        <p:spPr>
          <a:xfrm>
            <a:off x="2100543" y="2377425"/>
            <a:ext cx="1439598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aishan </a:t>
            </a:r>
            <a:r>
              <a:rPr lang="en-US" sz="28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ntineutrino </a:t>
            </a:r>
            <a:r>
              <a:rPr lang="en-US" sz="28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O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bservatory </a:t>
            </a:r>
            <a:r>
              <a:rPr lang="en-US" sz="28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(TAO)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satellite experiment of </a:t>
            </a:r>
            <a:r>
              <a:rPr lang="en-US" sz="28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JUNO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Taishan Nuclear Power Plant, 30 –35 m from one of the 4.6 GW the reactor cores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reactor neutrino spectrum </a:t>
            </a:r>
            <a:endParaRPr lang="en-US" sz="2800" b="0" i="0" u="none" strike="noStrike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solidFill>
                  <a:srgbClr val="00A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 scale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Gd-doped Liquid Scintillator (Gd-LS)</a:t>
            </a:r>
            <a:endParaRPr lang="en-US" sz="2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solidFill>
                  <a:srgbClr val="00A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coverage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0" u="none" strike="noStrike" baseline="0" dirty="0">
              <a:solidFill>
                <a:srgbClr val="00A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Operate at </a:t>
            </a:r>
            <a:r>
              <a:rPr lang="en-US" sz="2800" b="1" i="0" u="none" strike="noStrike" baseline="0" dirty="0">
                <a:solidFill>
                  <a:srgbClr val="00A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 ℃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(reduce </a:t>
            </a:r>
            <a:r>
              <a:rPr lang="en-US" sz="2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dark noise)</a:t>
            </a:r>
            <a:endParaRPr lang="en-US" sz="2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tanks and plastic scintillator for shielding</a:t>
            </a:r>
          </a:p>
          <a:p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Tank (WT)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m thickness of water Cherenkov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 3 inch PMTs, same with </a:t>
            </a:r>
            <a:r>
              <a:rPr lang="en-US" sz="2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sPMT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JUNO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314FE2-6861-40E1-B846-C0C1A9323346}"/>
              </a:ext>
            </a:extLst>
          </p:cNvPr>
          <p:cNvSpPr/>
          <p:nvPr/>
        </p:nvSpPr>
        <p:spPr>
          <a:xfrm>
            <a:off x="1851819" y="6960297"/>
            <a:ext cx="7673897" cy="14208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i="0" u="none" strike="noStrike" baseline="0" dirty="0" err="1">
                <a:latin typeface="Calibri" panose="020F0502020204030204" pitchFamily="34" charset="0"/>
              </a:rPr>
              <a:t>GdLS</a:t>
            </a:r>
            <a:r>
              <a:rPr lang="en-US" sz="2800" b="0" i="0" u="none" strike="noStrike" baseline="0" dirty="0" err="1">
                <a:latin typeface="Wingdings" panose="05000000000000000000" pitchFamily="2" charset="2"/>
              </a:rPr>
              <a:t></a:t>
            </a:r>
            <a:r>
              <a:rPr lang="en-US" sz="2800" b="1" i="0" u="none" strike="noStrike" baseline="0" dirty="0" err="1">
                <a:latin typeface="Calibri" panose="020F0502020204030204" pitchFamily="34" charset="0"/>
              </a:rPr>
              <a:t>Acrylicvessel</a:t>
            </a:r>
            <a:r>
              <a:rPr lang="en-US" sz="2800" b="1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2800" b="0" i="0" u="none" strike="noStrike" baseline="0" dirty="0">
                <a:latin typeface="Wingdings" panose="05000000000000000000" pitchFamily="2" charset="2"/>
              </a:rPr>
              <a:t></a:t>
            </a:r>
            <a:r>
              <a:rPr lang="en-US" sz="2800" b="1" i="0" u="none" strike="noStrike" baseline="0" dirty="0" err="1">
                <a:latin typeface="Calibri" panose="020F0502020204030204" pitchFamily="34" charset="0"/>
              </a:rPr>
              <a:t>SiPM</a:t>
            </a:r>
            <a:r>
              <a:rPr lang="en-US" sz="2800" b="1" i="0" u="none" strike="noStrike" baseline="0" dirty="0">
                <a:latin typeface="Calibri" panose="020F0502020204030204" pitchFamily="34" charset="0"/>
              </a:rPr>
              <a:t>/support </a:t>
            </a:r>
            <a:r>
              <a:rPr lang="en-US" sz="2800" b="0" i="0" u="none" strike="noStrike" baseline="0" dirty="0">
                <a:latin typeface="Wingdings" panose="05000000000000000000" pitchFamily="2" charset="2"/>
              </a:rPr>
              <a:t></a:t>
            </a:r>
            <a:r>
              <a:rPr lang="en-US" sz="2800" b="1" i="0" u="none" strike="noStrike" baseline="0" dirty="0">
                <a:latin typeface="Calibri" panose="020F0502020204030204" pitchFamily="34" charset="0"/>
              </a:rPr>
              <a:t> Tank</a:t>
            </a:r>
            <a:r>
              <a:rPr lang="en-US" sz="2800" b="0" i="0" u="none" strike="noStrike" baseline="0" dirty="0">
                <a:latin typeface="Wingdings" panose="05000000000000000000" pitchFamily="2" charset="2"/>
              </a:rPr>
              <a:t></a:t>
            </a:r>
            <a:r>
              <a:rPr lang="en-US" sz="2800" b="1" dirty="0">
                <a:latin typeface="Calibri" panose="020F0502020204030204" pitchFamily="34" charset="0"/>
              </a:rPr>
              <a:t> Insulation</a:t>
            </a:r>
            <a:r>
              <a:rPr lang="en-US" sz="2800" dirty="0">
                <a:latin typeface="Wingdings" panose="05000000000000000000" pitchFamily="2" charset="2"/>
              </a:rPr>
              <a:t> </a:t>
            </a:r>
            <a:r>
              <a:rPr lang="en-US" sz="2800" b="1" dirty="0">
                <a:latin typeface="Calibri" panose="020F0502020204030204" pitchFamily="34" charset="0"/>
              </a:rPr>
              <a:t> 1.2 </a:t>
            </a:r>
            <a:r>
              <a:rPr lang="en-US" sz="2800" b="1" i="0" u="none" strike="noStrike" baseline="0" dirty="0">
                <a:latin typeface="Calibri" panose="020F0502020204030204" pitchFamily="34" charset="0"/>
              </a:rPr>
              <a:t>m water or HDPE shielding 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3CA9E8-FFF4-47E0-77D0-833CA90DE8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9147" y="3771900"/>
            <a:ext cx="6960153" cy="48574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FB5355-180A-C976-2D19-6710B0E25053}"/>
              </a:ext>
            </a:extLst>
          </p:cNvPr>
          <p:cNvSpPr txBox="1"/>
          <p:nvPr/>
        </p:nvSpPr>
        <p:spPr>
          <a:xfrm>
            <a:off x="4674128" y="9893945"/>
            <a:ext cx="1092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Reference: TAO CDR arXiv:2005.08745</a:t>
            </a:r>
          </a:p>
        </p:txBody>
      </p:sp>
    </p:spTree>
    <p:extLst>
      <p:ext uri="{BB962C8B-B14F-4D97-AF65-F5344CB8AC3E}">
        <p14:creationId xmlns:p14="http://schemas.microsoft.com/office/powerpoint/2010/main" val="3728697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3C4E-096A-C278-216E-075A6D542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BB1C576-2955-8914-1EC2-947B476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13200"/>
            <a:ext cx="8375202" cy="491284"/>
          </a:xfrm>
        </p:spPr>
        <p:txBody>
          <a:bodyPr>
            <a:normAutofit fontScale="90000"/>
          </a:bodyPr>
          <a:lstStyle/>
          <a:p>
            <a:r>
              <a:rPr lang="it-IT" dirty="0"/>
              <a:t>LV system</a:t>
            </a:r>
            <a:endParaRPr lang="en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1BDB50-1448-C8EF-E74A-A7683DC5EB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023" y="1485090"/>
            <a:ext cx="11940302" cy="1835944"/>
          </a:xfrm>
        </p:spPr>
        <p:txBody>
          <a:bodyPr>
            <a:normAutofit fontScale="47500" lnSpcReduction="20000"/>
          </a:bodyPr>
          <a:lstStyle/>
          <a:p>
            <a:r>
              <a:rPr lang="it-IT" dirty="0"/>
              <a:t>A second </a:t>
            </a:r>
            <a:r>
              <a:rPr lang="it-IT" dirty="0" err="1"/>
              <a:t>version</a:t>
            </a:r>
            <a:r>
              <a:rPr lang="it-IT" dirty="0"/>
              <a:t> of the splitter board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currently</a:t>
            </a:r>
            <a:r>
              <a:rPr lang="it-IT" dirty="0"/>
              <a:t> running @ NPP.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insulation</a:t>
            </a:r>
            <a:r>
              <a:rPr lang="it-IT" dirty="0"/>
              <a:t> </a:t>
            </a:r>
            <a:r>
              <a:rPr lang="it-IT" dirty="0" err="1"/>
              <a:t>issues</a:t>
            </a:r>
            <a:r>
              <a:rPr lang="it-IT" dirty="0"/>
              <a:t> are </a:t>
            </a:r>
            <a:r>
              <a:rPr lang="it-IT" dirty="0" err="1"/>
              <a:t>solved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The control software for the LV system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currently</a:t>
            </a:r>
            <a:r>
              <a:rPr lang="it-IT" dirty="0"/>
              <a:t> under </a:t>
            </a:r>
            <a:r>
              <a:rPr lang="it-IT" dirty="0" err="1"/>
              <a:t>final</a:t>
            </a:r>
            <a:r>
              <a:rPr lang="it-IT" dirty="0"/>
              <a:t> deployment by </a:t>
            </a:r>
            <a:r>
              <a:rPr lang="it-IT" dirty="0" err="1"/>
              <a:t>Ammad</a:t>
            </a:r>
            <a:r>
              <a:rPr lang="it-IT" dirty="0"/>
              <a:t> </a:t>
            </a:r>
            <a:r>
              <a:rPr lang="it-IT" dirty="0" err="1"/>
              <a:t>directly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NPP. </a:t>
            </a:r>
          </a:p>
          <a:p>
            <a:endParaRPr lang="it-IT" dirty="0"/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included</a:t>
            </a:r>
            <a:r>
              <a:rPr lang="it-IT" dirty="0"/>
              <a:t> in the DCS software in the </a:t>
            </a:r>
            <a:r>
              <a:rPr lang="it-IT" dirty="0" err="1"/>
              <a:t>next</a:t>
            </a:r>
            <a:r>
              <a:rPr lang="it-IT" dirty="0"/>
              <a:t> weeks.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7FA3BC16-CDEF-BB5C-CACC-0034F1A98D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39200" y="48387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36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DD7B625-106B-A1A7-1938-747ABBF47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576" y="4248597"/>
            <a:ext cx="3947300" cy="537132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C5C5E53-FFE8-6D1D-FE99-08D367A0B5F1}"/>
              </a:ext>
            </a:extLst>
          </p:cNvPr>
          <p:cNvSpPr/>
          <p:nvPr/>
        </p:nvSpPr>
        <p:spPr>
          <a:xfrm>
            <a:off x="14384952" y="5972032"/>
            <a:ext cx="132652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indent="367200" algn="ctr" defTabSz="327026">
              <a:buClr>
                <a:srgbClr val="003A00"/>
              </a:buClr>
              <a:buSzPct val="130000"/>
              <a:buFont typeface="Arial"/>
              <a:buChar char="•"/>
              <a:tabLst>
                <a:tab pos="704850" algn="l"/>
              </a:tabLst>
            </a:pPr>
            <a:endParaRPr lang="it-IT" sz="2800" dirty="0">
              <a:solidFill>
                <a:srgbClr val="0000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8824F43-F7D6-AB20-CF2E-CB7D8DE9D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404559" y="-257731"/>
            <a:ext cx="1835942" cy="562069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3CDA45C-D1BC-1391-F89E-41BE0C5BD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33" y="6439704"/>
            <a:ext cx="4073074" cy="297776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4CAFA0E-19BB-7C4B-D009-FCA1A9694B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310" y="6439702"/>
            <a:ext cx="3978192" cy="297776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304C9FA-99A1-C0B1-0C45-E6CAC17EB2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1" y="6439702"/>
            <a:ext cx="3612830" cy="2418008"/>
          </a:xfrm>
          <a:prstGeom prst="rect">
            <a:avLst/>
          </a:prstGeom>
        </p:spPr>
      </p:pic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AAA70409-F151-1B77-9D74-B344D63F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011" y="9825985"/>
            <a:ext cx="1862638" cy="549274"/>
          </a:xfrm>
        </p:spPr>
        <p:txBody>
          <a:bodyPr/>
          <a:lstStyle/>
          <a:p>
            <a:r>
              <a:rPr lang="it-IT" dirty="0"/>
              <a:t>26/07/25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660927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B7187-068D-0F5B-0A28-C45BE785B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F018278-85E7-052B-F0D0-13BDF7F49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ADC Board</a:t>
            </a:r>
            <a:endParaRPr lang="en-IT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0776FC7-641F-752A-B8B7-A114C0707B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89" y="1238088"/>
            <a:ext cx="14615126" cy="1835944"/>
          </a:xfrm>
        </p:spPr>
        <p:txBody>
          <a:bodyPr/>
          <a:lstStyle/>
          <a:p>
            <a:r>
              <a:rPr lang="en-GB" sz="3200" dirty="0"/>
              <a:t>Production done at the end of May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0B8D41C-9D05-F032-6E8C-A9AC6F46CD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710" y="4317583"/>
            <a:ext cx="4921652" cy="4056610"/>
          </a:xfrm>
          <a:prstGeom prst="rect">
            <a:avLst/>
          </a:prstGeom>
        </p:spPr>
      </p:pic>
      <p:cxnSp>
        <p:nvCxnSpPr>
          <p:cNvPr id="23" name="Straight Arrow Connector 21">
            <a:extLst>
              <a:ext uri="{FF2B5EF4-FFF2-40B4-BE49-F238E27FC236}">
                <a16:creationId xmlns:a16="http://schemas.microsoft.com/office/drawing/2014/main" id="{EB70F01A-5C39-E260-5F45-A25C4D915DA7}"/>
              </a:ext>
            </a:extLst>
          </p:cNvPr>
          <p:cNvCxnSpPr>
            <a:cxnSpLocks/>
          </p:cNvCxnSpPr>
          <p:nvPr/>
        </p:nvCxnSpPr>
        <p:spPr bwMode="auto">
          <a:xfrm flipH="1">
            <a:off x="7007814" y="3477340"/>
            <a:ext cx="1077300" cy="191542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1">
            <a:extLst>
              <a:ext uri="{FF2B5EF4-FFF2-40B4-BE49-F238E27FC236}">
                <a16:creationId xmlns:a16="http://schemas.microsoft.com/office/drawing/2014/main" id="{2E2E418B-48E7-2585-27C5-5D7B0E72D549}"/>
              </a:ext>
            </a:extLst>
          </p:cNvPr>
          <p:cNvCxnSpPr>
            <a:cxnSpLocks/>
          </p:cNvCxnSpPr>
          <p:nvPr/>
        </p:nvCxnSpPr>
        <p:spPr bwMode="auto">
          <a:xfrm flipH="1">
            <a:off x="7123318" y="3573593"/>
            <a:ext cx="961796" cy="321483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23FB58C-02B1-C298-4814-DD3C32EF04F6}"/>
              </a:ext>
            </a:extLst>
          </p:cNvPr>
          <p:cNvSpPr txBox="1"/>
          <p:nvPr/>
        </p:nvSpPr>
        <p:spPr>
          <a:xfrm>
            <a:off x="8287977" y="3169562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7026">
              <a:buClr>
                <a:srgbClr val="003A00"/>
              </a:buClr>
              <a:buSzPct val="130000"/>
            </a:pPr>
            <a:r>
              <a:rPr lang="it-IT" sz="2800" dirty="0">
                <a:solidFill>
                  <a:srgbClr val="000000"/>
                </a:solidFill>
              </a:rPr>
              <a:t>AD9083 (16 </a:t>
            </a:r>
            <a:r>
              <a:rPr lang="it-IT" sz="2800" dirty="0" err="1">
                <a:solidFill>
                  <a:srgbClr val="000000"/>
                </a:solidFill>
              </a:rPr>
              <a:t>channel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each</a:t>
            </a:r>
            <a:r>
              <a:rPr lang="it-IT" sz="28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D8D646E-FCA5-0B84-E40C-9041C403B2AB}"/>
              </a:ext>
            </a:extLst>
          </p:cNvPr>
          <p:cNvSpPr txBox="1"/>
          <p:nvPr/>
        </p:nvSpPr>
        <p:spPr>
          <a:xfrm>
            <a:off x="9555302" y="4848364"/>
            <a:ext cx="2659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7026">
              <a:buClr>
                <a:srgbClr val="003A00"/>
              </a:buClr>
              <a:buSzPct val="130000"/>
            </a:pPr>
            <a:r>
              <a:rPr lang="it-IT" sz="2800">
                <a:solidFill>
                  <a:srgbClr val="000000"/>
                </a:solidFill>
              </a:rPr>
              <a:t>Input </a:t>
            </a:r>
            <a:r>
              <a:rPr lang="it-IT" sz="2800" err="1">
                <a:solidFill>
                  <a:srgbClr val="000000"/>
                </a:solidFill>
              </a:rPr>
              <a:t>connector</a:t>
            </a:r>
            <a:endParaRPr lang="it-IT" sz="2800">
              <a:solidFill>
                <a:srgbClr val="000000"/>
              </a:solidFill>
            </a:endParaRPr>
          </a:p>
        </p:txBody>
      </p:sp>
      <p:cxnSp>
        <p:nvCxnSpPr>
          <p:cNvPr id="31" name="Straight Arrow Connector 21">
            <a:extLst>
              <a:ext uri="{FF2B5EF4-FFF2-40B4-BE49-F238E27FC236}">
                <a16:creationId xmlns:a16="http://schemas.microsoft.com/office/drawing/2014/main" id="{A19321BE-14B2-3662-0F9F-4290482DEF04}"/>
              </a:ext>
            </a:extLst>
          </p:cNvPr>
          <p:cNvCxnSpPr>
            <a:cxnSpLocks/>
            <a:stCxn id="30" idx="1"/>
          </p:cNvCxnSpPr>
          <p:nvPr/>
        </p:nvCxnSpPr>
        <p:spPr bwMode="auto">
          <a:xfrm flipH="1">
            <a:off x="8318825" y="5109974"/>
            <a:ext cx="1236477" cy="957874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814DDCF-5F33-A3A9-67B5-6428750B3E35}"/>
              </a:ext>
            </a:extLst>
          </p:cNvPr>
          <p:cNvSpPr txBox="1"/>
          <p:nvPr/>
        </p:nvSpPr>
        <p:spPr>
          <a:xfrm>
            <a:off x="569821" y="8103686"/>
            <a:ext cx="2766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7026">
              <a:buClr>
                <a:srgbClr val="003A00"/>
              </a:buClr>
              <a:buSzPct val="130000"/>
            </a:pPr>
            <a:r>
              <a:rPr lang="it-IT" sz="2800">
                <a:solidFill>
                  <a:srgbClr val="000000"/>
                </a:solidFill>
              </a:rPr>
              <a:t>FPGA Connector</a:t>
            </a:r>
          </a:p>
        </p:txBody>
      </p:sp>
      <p:cxnSp>
        <p:nvCxnSpPr>
          <p:cNvPr id="36" name="Straight Arrow Connector 21">
            <a:extLst>
              <a:ext uri="{FF2B5EF4-FFF2-40B4-BE49-F238E27FC236}">
                <a16:creationId xmlns:a16="http://schemas.microsoft.com/office/drawing/2014/main" id="{4DF7FF0A-16B2-1047-052D-A887AB50B8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772623" y="6788431"/>
            <a:ext cx="1625566" cy="137455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AB18E32-65C3-7049-692A-E5F8A5DFE1B0}"/>
              </a:ext>
            </a:extLst>
          </p:cNvPr>
          <p:cNvSpPr txBox="1"/>
          <p:nvPr/>
        </p:nvSpPr>
        <p:spPr>
          <a:xfrm>
            <a:off x="1352966" y="4162506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7026">
              <a:buClr>
                <a:srgbClr val="003A00"/>
              </a:buClr>
              <a:buSzPct val="130000"/>
            </a:pPr>
            <a:r>
              <a:rPr lang="it-IT" sz="2800">
                <a:solidFill>
                  <a:srgbClr val="000000"/>
                </a:solidFill>
              </a:rPr>
              <a:t>PLL</a:t>
            </a:r>
          </a:p>
        </p:txBody>
      </p:sp>
      <p:cxnSp>
        <p:nvCxnSpPr>
          <p:cNvPr id="41" name="Straight Arrow Connector 21">
            <a:extLst>
              <a:ext uri="{FF2B5EF4-FFF2-40B4-BE49-F238E27FC236}">
                <a16:creationId xmlns:a16="http://schemas.microsoft.com/office/drawing/2014/main" id="{A408D141-CCA8-A831-4048-909DF593D13E}"/>
              </a:ext>
            </a:extLst>
          </p:cNvPr>
          <p:cNvCxnSpPr>
            <a:cxnSpLocks/>
            <a:stCxn id="40" idx="3"/>
          </p:cNvCxnSpPr>
          <p:nvPr/>
        </p:nvCxnSpPr>
        <p:spPr bwMode="auto">
          <a:xfrm>
            <a:off x="2103492" y="4424116"/>
            <a:ext cx="3328137" cy="2066393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2CC1514-E0F6-62A7-FB62-B7349829BB05}"/>
              </a:ext>
            </a:extLst>
          </p:cNvPr>
          <p:cNvSpPr txBox="1"/>
          <p:nvPr/>
        </p:nvSpPr>
        <p:spPr>
          <a:xfrm>
            <a:off x="2049238" y="2910538"/>
            <a:ext cx="1480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7026">
              <a:buClr>
                <a:srgbClr val="003A00"/>
              </a:buClr>
              <a:buSzPct val="130000"/>
            </a:pPr>
            <a:r>
              <a:rPr lang="it-IT" sz="2800">
                <a:solidFill>
                  <a:srgbClr val="000000"/>
                </a:solidFill>
              </a:rPr>
              <a:t>E</a:t>
            </a:r>
            <a:r>
              <a:rPr lang="it-IT" sz="2800" baseline="30000">
                <a:solidFill>
                  <a:srgbClr val="000000"/>
                </a:solidFill>
              </a:rPr>
              <a:t>2</a:t>
            </a:r>
            <a:r>
              <a:rPr lang="it-IT" sz="2800">
                <a:solidFill>
                  <a:srgbClr val="000000"/>
                </a:solidFill>
              </a:rPr>
              <a:t>PROM</a:t>
            </a:r>
          </a:p>
        </p:txBody>
      </p:sp>
      <p:cxnSp>
        <p:nvCxnSpPr>
          <p:cNvPr id="45" name="Straight Arrow Connector 21">
            <a:extLst>
              <a:ext uri="{FF2B5EF4-FFF2-40B4-BE49-F238E27FC236}">
                <a16:creationId xmlns:a16="http://schemas.microsoft.com/office/drawing/2014/main" id="{C3AFB59B-5F11-8C75-4CFF-EEEC2B06FA2F}"/>
              </a:ext>
            </a:extLst>
          </p:cNvPr>
          <p:cNvCxnSpPr>
            <a:cxnSpLocks/>
          </p:cNvCxnSpPr>
          <p:nvPr/>
        </p:nvCxnSpPr>
        <p:spPr bwMode="auto">
          <a:xfrm>
            <a:off x="3207319" y="3477339"/>
            <a:ext cx="2224310" cy="110779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DF1FC82-5B9B-36D8-8622-424850CE1A19}"/>
              </a:ext>
            </a:extLst>
          </p:cNvPr>
          <p:cNvSpPr txBox="1"/>
          <p:nvPr/>
        </p:nvSpPr>
        <p:spPr>
          <a:xfrm>
            <a:off x="5192359" y="2608866"/>
            <a:ext cx="3077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7026">
              <a:buClr>
                <a:srgbClr val="003A00"/>
              </a:buClr>
              <a:buSzPct val="130000"/>
            </a:pPr>
            <a:r>
              <a:rPr lang="it-IT" sz="2800">
                <a:solidFill>
                  <a:srgbClr val="000000"/>
                </a:solidFill>
              </a:rPr>
              <a:t>Voltage </a:t>
            </a:r>
            <a:r>
              <a:rPr lang="it-IT" sz="2800" err="1">
                <a:solidFill>
                  <a:srgbClr val="000000"/>
                </a:solidFill>
              </a:rPr>
              <a:t>Regulators</a:t>
            </a:r>
            <a:endParaRPr lang="it-IT" sz="2800">
              <a:solidFill>
                <a:srgbClr val="000000"/>
              </a:solidFill>
            </a:endParaRPr>
          </a:p>
        </p:txBody>
      </p:sp>
      <p:cxnSp>
        <p:nvCxnSpPr>
          <p:cNvPr id="50" name="Straight Arrow Connector 21">
            <a:extLst>
              <a:ext uri="{FF2B5EF4-FFF2-40B4-BE49-F238E27FC236}">
                <a16:creationId xmlns:a16="http://schemas.microsoft.com/office/drawing/2014/main" id="{25A32F41-A917-BDD6-E0EF-3554460C4524}"/>
              </a:ext>
            </a:extLst>
          </p:cNvPr>
          <p:cNvCxnSpPr>
            <a:cxnSpLocks/>
          </p:cNvCxnSpPr>
          <p:nvPr/>
        </p:nvCxnSpPr>
        <p:spPr bwMode="auto">
          <a:xfrm flipH="1">
            <a:off x="6240588" y="3252568"/>
            <a:ext cx="118216" cy="449838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21">
            <a:extLst>
              <a:ext uri="{FF2B5EF4-FFF2-40B4-BE49-F238E27FC236}">
                <a16:creationId xmlns:a16="http://schemas.microsoft.com/office/drawing/2014/main" id="{1B79F374-AE00-A266-B0A5-659D34417D4E}"/>
              </a:ext>
            </a:extLst>
          </p:cNvPr>
          <p:cNvCxnSpPr>
            <a:cxnSpLocks/>
          </p:cNvCxnSpPr>
          <p:nvPr/>
        </p:nvCxnSpPr>
        <p:spPr bwMode="auto">
          <a:xfrm flipH="1">
            <a:off x="6167704" y="3317696"/>
            <a:ext cx="188388" cy="1742836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21">
            <a:extLst>
              <a:ext uri="{FF2B5EF4-FFF2-40B4-BE49-F238E27FC236}">
                <a16:creationId xmlns:a16="http://schemas.microsoft.com/office/drawing/2014/main" id="{3E856411-15A3-7A35-7888-906EC7593C4F}"/>
              </a:ext>
            </a:extLst>
          </p:cNvPr>
          <p:cNvCxnSpPr>
            <a:cxnSpLocks/>
          </p:cNvCxnSpPr>
          <p:nvPr/>
        </p:nvCxnSpPr>
        <p:spPr bwMode="auto">
          <a:xfrm flipH="1">
            <a:off x="5461356" y="3317696"/>
            <a:ext cx="894736" cy="171622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10B7282-233A-13D3-27D7-4EFB48AFB5C9}"/>
              </a:ext>
            </a:extLst>
          </p:cNvPr>
          <p:cNvSpPr txBox="1"/>
          <p:nvPr/>
        </p:nvSpPr>
        <p:spPr>
          <a:xfrm>
            <a:off x="6857983" y="8772788"/>
            <a:ext cx="222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7026">
              <a:buClr>
                <a:srgbClr val="003A00"/>
              </a:buClr>
              <a:buSzPct val="130000"/>
            </a:pPr>
            <a:r>
              <a:rPr lang="it-IT" sz="2800">
                <a:solidFill>
                  <a:srgbClr val="000000"/>
                </a:solidFill>
              </a:rPr>
              <a:t>Level </a:t>
            </a:r>
            <a:r>
              <a:rPr lang="it-IT" sz="2800" err="1">
                <a:solidFill>
                  <a:srgbClr val="000000"/>
                </a:solidFill>
              </a:rPr>
              <a:t>shifters</a:t>
            </a:r>
            <a:endParaRPr lang="it-IT" sz="2800">
              <a:solidFill>
                <a:srgbClr val="000000"/>
              </a:solidFill>
            </a:endParaRPr>
          </a:p>
        </p:txBody>
      </p:sp>
      <p:cxnSp>
        <p:nvCxnSpPr>
          <p:cNvPr id="61" name="Straight Arrow Connector 21">
            <a:extLst>
              <a:ext uri="{FF2B5EF4-FFF2-40B4-BE49-F238E27FC236}">
                <a16:creationId xmlns:a16="http://schemas.microsoft.com/office/drawing/2014/main" id="{CE6BBF7F-875F-9C93-C528-33CD9CF738F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30300" y="6884682"/>
            <a:ext cx="1116164" cy="1892092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21">
            <a:extLst>
              <a:ext uri="{FF2B5EF4-FFF2-40B4-BE49-F238E27FC236}">
                <a16:creationId xmlns:a16="http://schemas.microsoft.com/office/drawing/2014/main" id="{896AD16B-40C6-A31D-FC3D-F00EA6F3570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57424" y="6067848"/>
            <a:ext cx="1146792" cy="270494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5" name="Immagine 64">
            <a:extLst>
              <a:ext uri="{FF2B5EF4-FFF2-40B4-BE49-F238E27FC236}">
                <a16:creationId xmlns:a16="http://schemas.microsoft.com/office/drawing/2014/main" id="{34066710-35D7-74B4-22DB-944890D391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6280" y="6258247"/>
            <a:ext cx="4053340" cy="3340914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5E5E3367-F31E-A119-3190-95F2BF4670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4370" y="2947155"/>
            <a:ext cx="4040048" cy="3228954"/>
          </a:xfrm>
          <a:prstGeom prst="rect">
            <a:avLst/>
          </a:prstGeom>
        </p:spPr>
      </p:pic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8711142F-A928-CD77-CCC1-B52BFA79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011" y="9825985"/>
            <a:ext cx="1862638" cy="549274"/>
          </a:xfrm>
        </p:spPr>
        <p:txBody>
          <a:bodyPr/>
          <a:lstStyle/>
          <a:p>
            <a:r>
              <a:rPr lang="it-IT" dirty="0"/>
              <a:t>26/07/25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3935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E9B77-06A0-A0EA-5B4E-E3DC4B1D3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E1C8A7A-EF51-8A2A-7CDF-A82F1F62DE2E}"/>
              </a:ext>
            </a:extLst>
          </p:cNvPr>
          <p:cNvSpPr txBox="1">
            <a:spLocks/>
          </p:cNvSpPr>
          <p:nvPr/>
        </p:nvSpPr>
        <p:spPr bwMode="auto">
          <a:xfrm>
            <a:off x="1267" y="510578"/>
            <a:ext cx="7053834" cy="491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34289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ahoma" pitchFamily="34" charset="0"/>
              <a:defRPr sz="1800" b="1" i="0">
                <a:solidFill>
                  <a:srgbClr val="2572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34289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ahoma" pitchFamily="34" charset="0"/>
              <a:defRPr sz="1800" b="1">
                <a:solidFill>
                  <a:srgbClr val="000066"/>
                </a:solidFill>
                <a:latin typeface="Tahoma" pitchFamily="34" charset="0"/>
              </a:defRPr>
            </a:lvl2pPr>
            <a:lvl3pPr algn="l" defTabSz="34289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ahoma" pitchFamily="34" charset="0"/>
              <a:defRPr sz="1800" b="1">
                <a:solidFill>
                  <a:srgbClr val="000066"/>
                </a:solidFill>
                <a:latin typeface="Tahoma" pitchFamily="34" charset="0"/>
              </a:defRPr>
            </a:lvl3pPr>
            <a:lvl4pPr algn="l" defTabSz="34289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ahoma" pitchFamily="34" charset="0"/>
              <a:defRPr sz="1800" b="1">
                <a:solidFill>
                  <a:srgbClr val="000066"/>
                </a:solidFill>
                <a:latin typeface="Tahoma" pitchFamily="34" charset="0"/>
              </a:defRPr>
            </a:lvl4pPr>
            <a:lvl5pPr algn="l" defTabSz="34289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ahoma" pitchFamily="34" charset="0"/>
              <a:defRPr sz="1800" b="1">
                <a:solidFill>
                  <a:srgbClr val="000066"/>
                </a:solidFill>
                <a:latin typeface="Tahoma" pitchFamily="34" charset="0"/>
              </a:defRPr>
            </a:lvl5pPr>
            <a:lvl6pPr marL="342892" algn="l" defTabSz="34289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ahoma" pitchFamily="34" charset="0"/>
              <a:defRPr sz="1800" b="1">
                <a:solidFill>
                  <a:srgbClr val="000066"/>
                </a:solidFill>
                <a:latin typeface="Tahoma" pitchFamily="34" charset="0"/>
              </a:defRPr>
            </a:lvl6pPr>
            <a:lvl7pPr marL="685783" algn="l" defTabSz="34289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ahoma" pitchFamily="34" charset="0"/>
              <a:defRPr sz="1800" b="1">
                <a:solidFill>
                  <a:srgbClr val="000066"/>
                </a:solidFill>
                <a:latin typeface="Tahoma" pitchFamily="34" charset="0"/>
              </a:defRPr>
            </a:lvl7pPr>
            <a:lvl8pPr marL="1028675" algn="l" defTabSz="34289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ahoma" pitchFamily="34" charset="0"/>
              <a:defRPr sz="1800" b="1">
                <a:solidFill>
                  <a:srgbClr val="000066"/>
                </a:solidFill>
                <a:latin typeface="Tahoma" pitchFamily="34" charset="0"/>
              </a:defRPr>
            </a:lvl8pPr>
            <a:lvl9pPr marL="1371566" algn="l" defTabSz="34289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ahoma" pitchFamily="34" charset="0"/>
              <a:defRPr sz="1800" b="1">
                <a:solidFill>
                  <a:srgbClr val="000066"/>
                </a:solidFill>
                <a:latin typeface="Tahoma" pitchFamily="34" charset="0"/>
              </a:defRPr>
            </a:lvl9pPr>
          </a:lstStyle>
          <a:p>
            <a:r>
              <a:rPr lang="it-IT" sz="3600" kern="0" dirty="0"/>
              <a:t>Test Procedure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DA58F4-9358-8A5B-DA7F-1CE4F5188101}"/>
              </a:ext>
            </a:extLst>
          </p:cNvPr>
          <p:cNvSpPr txBox="1"/>
          <p:nvPr/>
        </p:nvSpPr>
        <p:spPr>
          <a:xfrm>
            <a:off x="768618" y="8081923"/>
            <a:ext cx="161637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it-IT" sz="2800" dirty="0">
                <a:solidFill>
                  <a:srgbClr val="000000"/>
                </a:solidFill>
              </a:rPr>
              <a:t>Test JIG </a:t>
            </a:r>
            <a:r>
              <a:rPr lang="it-IT" sz="2800" dirty="0" err="1">
                <a:solidFill>
                  <a:srgbClr val="000000"/>
                </a:solidFill>
              </a:rPr>
              <a:t>generates</a:t>
            </a:r>
            <a:r>
              <a:rPr lang="it-IT" sz="2800" dirty="0">
                <a:solidFill>
                  <a:srgbClr val="000000"/>
                </a:solidFill>
              </a:rPr>
              <a:t> 32 </a:t>
            </a:r>
            <a:r>
              <a:rPr lang="it-IT" sz="2800" dirty="0" err="1">
                <a:solidFill>
                  <a:srgbClr val="000000"/>
                </a:solidFill>
              </a:rPr>
              <a:t>signals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that</a:t>
            </a:r>
            <a:r>
              <a:rPr lang="it-IT" sz="2800" dirty="0">
                <a:solidFill>
                  <a:srgbClr val="000000"/>
                </a:solidFill>
              </a:rPr>
              <a:t> feed </a:t>
            </a:r>
            <a:r>
              <a:rPr lang="it-IT" sz="2800" dirty="0" err="1">
                <a:solidFill>
                  <a:srgbClr val="000000"/>
                </a:solidFill>
              </a:rPr>
              <a:t>all</a:t>
            </a:r>
            <a:r>
              <a:rPr lang="it-IT" sz="2800" dirty="0">
                <a:solidFill>
                  <a:srgbClr val="000000"/>
                </a:solidFill>
              </a:rPr>
              <a:t> the ADC board input. </a:t>
            </a:r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it-IT" sz="2800" dirty="0" err="1"/>
              <a:t>Signal</a:t>
            </a:r>
            <a:r>
              <a:rPr lang="it-IT" sz="2800" dirty="0"/>
              <a:t> </a:t>
            </a:r>
            <a:r>
              <a:rPr lang="it-IT" sz="2800" dirty="0" err="1"/>
              <a:t>amplitudes</a:t>
            </a:r>
            <a:r>
              <a:rPr lang="it-IT" sz="2800" dirty="0"/>
              <a:t> can </a:t>
            </a:r>
            <a:r>
              <a:rPr lang="it-IT" sz="2800" dirty="0" err="1"/>
              <a:t>scan</a:t>
            </a:r>
            <a:r>
              <a:rPr lang="it-IT" sz="2800" dirty="0"/>
              <a:t> the input dynamics </a:t>
            </a:r>
            <a:r>
              <a:rPr lang="en-US" sz="2800" dirty="0"/>
              <a:t>starting from below half of a single </a:t>
            </a:r>
            <a:r>
              <a:rPr lang="en-US" sz="2800" dirty="0" err="1"/>
              <a:t>p.e.</a:t>
            </a:r>
            <a:r>
              <a:rPr lang="en-US" sz="2800" dirty="0"/>
              <a:t> up to ~300 </a:t>
            </a:r>
            <a:r>
              <a:rPr lang="en-US" sz="2800" dirty="0" err="1"/>
              <a:t>p.e.</a:t>
            </a:r>
            <a:endParaRPr lang="it-IT" sz="28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FCEA586-ED5C-F258-70FE-B1CADD5430F0}"/>
              </a:ext>
            </a:extLst>
          </p:cNvPr>
          <p:cNvGrpSpPr/>
          <p:nvPr/>
        </p:nvGrpSpPr>
        <p:grpSpPr>
          <a:xfrm>
            <a:off x="540299" y="1259109"/>
            <a:ext cx="7934002" cy="2623004"/>
            <a:chOff x="1686824" y="904980"/>
            <a:chExt cx="4853980" cy="1997605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24D4A84D-FB15-896A-80AF-88A3894A2142}"/>
                </a:ext>
              </a:extLst>
            </p:cNvPr>
            <p:cNvSpPr/>
            <p:nvPr/>
          </p:nvSpPr>
          <p:spPr>
            <a:xfrm>
              <a:off x="1686824" y="1788449"/>
              <a:ext cx="1077172" cy="398469"/>
            </a:xfrm>
            <a:prstGeom prst="rect">
              <a:avLst/>
            </a:prstGeom>
            <a:solidFill>
              <a:srgbClr val="2572C4"/>
            </a:solidFill>
          </p:spPr>
          <p:txBody>
            <a:bodyPr rtlCol="0" anchor="ctr">
              <a:spAutoFit/>
            </a:bodyPr>
            <a:lstStyle/>
            <a:p>
              <a:pPr indent="367200" algn="ctr" defTabSz="327026">
                <a:buClr>
                  <a:srgbClr val="003A00"/>
                </a:buClr>
                <a:buSzPct val="130000"/>
                <a:buFont typeface="Arial"/>
                <a:buChar char="•"/>
                <a:tabLst>
                  <a:tab pos="704850" algn="l"/>
                </a:tabLst>
              </a:pPr>
              <a:endParaRPr lang="it-IT" sz="28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785C591-210F-5D20-34CE-031D1D68F176}"/>
                </a:ext>
              </a:extLst>
            </p:cNvPr>
            <p:cNvSpPr/>
            <p:nvPr/>
          </p:nvSpPr>
          <p:spPr>
            <a:xfrm>
              <a:off x="1901560" y="1624372"/>
              <a:ext cx="647700" cy="726621"/>
            </a:xfrm>
            <a:prstGeom prst="rect">
              <a:avLst/>
            </a:prstGeom>
            <a:solidFill>
              <a:srgbClr val="2572C4"/>
            </a:solidFill>
          </p:spPr>
          <p:txBody>
            <a:bodyPr rtlCol="0" anchor="ctr">
              <a:spAutoFit/>
            </a:bodyPr>
            <a:lstStyle/>
            <a:p>
              <a:pPr algn="ctr" defTabSz="327026">
                <a:buClr>
                  <a:srgbClr val="003A00"/>
                </a:buClr>
                <a:buSzPct val="130000"/>
                <a:tabLst>
                  <a:tab pos="704850" algn="l"/>
                </a:tabLst>
              </a:pPr>
              <a:r>
                <a:rPr lang="it-IT" sz="2800" dirty="0">
                  <a:solidFill>
                    <a:srgbClr val="000000"/>
                  </a:solidFill>
                </a:rPr>
                <a:t>Test JIG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7E39B8EB-5B2E-C37A-AF1D-8DF1CC22402B}"/>
                </a:ext>
              </a:extLst>
            </p:cNvPr>
            <p:cNvCxnSpPr/>
            <p:nvPr/>
          </p:nvCxnSpPr>
          <p:spPr bwMode="auto">
            <a:xfrm>
              <a:off x="2763996" y="1287820"/>
              <a:ext cx="450019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43ACB259-BAEE-E617-4D1A-863B8E6AF4B9}"/>
                </a:ext>
              </a:extLst>
            </p:cNvPr>
            <p:cNvCxnSpPr/>
            <p:nvPr/>
          </p:nvCxnSpPr>
          <p:spPr bwMode="auto">
            <a:xfrm>
              <a:off x="2763996" y="1441018"/>
              <a:ext cx="454807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813CF1B7-6D0D-383E-D79F-1417C2910BDA}"/>
                </a:ext>
              </a:extLst>
            </p:cNvPr>
            <p:cNvCxnSpPr/>
            <p:nvPr/>
          </p:nvCxnSpPr>
          <p:spPr bwMode="auto">
            <a:xfrm>
              <a:off x="2763996" y="1584641"/>
              <a:ext cx="450019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45569B19-AC36-33C5-E0B6-26CC3BB6F146}"/>
                </a:ext>
              </a:extLst>
            </p:cNvPr>
            <p:cNvCxnSpPr/>
            <p:nvPr/>
          </p:nvCxnSpPr>
          <p:spPr bwMode="auto">
            <a:xfrm>
              <a:off x="2763995" y="2364195"/>
              <a:ext cx="450019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21A52B3C-0357-2A09-32F1-4ADD8483ADD8}"/>
                </a:ext>
              </a:extLst>
            </p:cNvPr>
            <p:cNvCxnSpPr/>
            <p:nvPr/>
          </p:nvCxnSpPr>
          <p:spPr bwMode="auto">
            <a:xfrm>
              <a:off x="2763995" y="2517393"/>
              <a:ext cx="454807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AC7D5BB9-5D34-4B19-DD7A-06F9FE8CB395}"/>
                </a:ext>
              </a:extLst>
            </p:cNvPr>
            <p:cNvCxnSpPr/>
            <p:nvPr/>
          </p:nvCxnSpPr>
          <p:spPr bwMode="auto">
            <a:xfrm>
              <a:off x="2763995" y="2661016"/>
              <a:ext cx="450019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1FE83570-1E58-F711-9B8D-2C308A3135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75680" y="1879271"/>
              <a:ext cx="391645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63E4BC99-A51E-1CA3-FC03-C65E59C522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75680" y="2035557"/>
              <a:ext cx="391645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844787BE-CF99-B7A3-77DC-D3467138DB6C}"/>
                </a:ext>
              </a:extLst>
            </p:cNvPr>
            <p:cNvCxnSpPr/>
            <p:nvPr/>
          </p:nvCxnSpPr>
          <p:spPr bwMode="auto">
            <a:xfrm>
              <a:off x="2763994" y="2210199"/>
              <a:ext cx="450019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3A6D8B9F-2C62-E6A8-E10C-EF146E60ABF5}"/>
                </a:ext>
              </a:extLst>
            </p:cNvPr>
            <p:cNvCxnSpPr/>
            <p:nvPr/>
          </p:nvCxnSpPr>
          <p:spPr bwMode="auto">
            <a:xfrm>
              <a:off x="2763993" y="1726073"/>
              <a:ext cx="450019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BCB1999-1FDE-D4EC-68D3-D018CF520A5C}"/>
                </a:ext>
              </a:extLst>
            </p:cNvPr>
            <p:cNvSpPr txBox="1"/>
            <p:nvPr/>
          </p:nvSpPr>
          <p:spPr>
            <a:xfrm>
              <a:off x="2698616" y="904980"/>
              <a:ext cx="466033" cy="398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27026">
                <a:buClr>
                  <a:srgbClr val="003A00"/>
                </a:buClr>
                <a:buSzPct val="130000"/>
              </a:pPr>
              <a:r>
                <a:rPr lang="it-IT" sz="2800" dirty="0">
                  <a:solidFill>
                    <a:srgbClr val="000000"/>
                  </a:solidFill>
                </a:rPr>
                <a:t>#32</a:t>
              </a:r>
            </a:p>
          </p:txBody>
        </p:sp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B3C7100C-7BCE-4FCB-BE0C-6C065E628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199521" y="972812"/>
              <a:ext cx="2341283" cy="1929773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F34A4DF6-3A1E-93CD-FF22-BFDA1E7C0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9694" y="1052117"/>
              <a:ext cx="692033" cy="431003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EE9782F3-B666-FAE2-D18E-11C6089CF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487" y="1510571"/>
              <a:ext cx="692033" cy="431003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4B83E1B0-C949-5848-8D52-37790EE48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487" y="2032996"/>
              <a:ext cx="692033" cy="431003"/>
            </a:xfrm>
            <a:prstGeom prst="rect">
              <a:avLst/>
            </a:prstGeom>
          </p:spPr>
        </p:pic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013F85B3-9FBF-2529-D496-57933326E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487" y="2445514"/>
              <a:ext cx="692033" cy="431003"/>
            </a:xfrm>
            <a:prstGeom prst="rect">
              <a:avLst/>
            </a:prstGeom>
          </p:spPr>
        </p:pic>
      </p:grpSp>
      <p:pic>
        <p:nvPicPr>
          <p:cNvPr id="38" name="Immagine 37">
            <a:extLst>
              <a:ext uri="{FF2B5EF4-FFF2-40B4-BE49-F238E27FC236}">
                <a16:creationId xmlns:a16="http://schemas.microsoft.com/office/drawing/2014/main" id="{BF27DC07-9DE9-9991-F54C-75E726047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946" y="3852631"/>
            <a:ext cx="10210136" cy="4124774"/>
          </a:xfrm>
          <a:prstGeom prst="rect">
            <a:avLst/>
          </a:prstGeom>
        </p:spPr>
      </p:pic>
      <p:sp>
        <p:nvSpPr>
          <p:cNvPr id="51" name="Date Placeholder 11">
            <a:extLst>
              <a:ext uri="{FF2B5EF4-FFF2-40B4-BE49-F238E27FC236}">
                <a16:creationId xmlns:a16="http://schemas.microsoft.com/office/drawing/2014/main" id="{86334A37-D081-58D3-8B66-1A192827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011" y="9825985"/>
            <a:ext cx="1862638" cy="549274"/>
          </a:xfrm>
        </p:spPr>
        <p:txBody>
          <a:bodyPr/>
          <a:lstStyle/>
          <a:p>
            <a:r>
              <a:rPr lang="it-IT" dirty="0"/>
              <a:t>26/07/25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01467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0DAF4-230D-B14C-EBFA-A112925E9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13AE5EF8-0645-FB67-121E-E13C392CC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13200"/>
            <a:ext cx="7053834" cy="491284"/>
          </a:xfrm>
        </p:spPr>
        <p:txBody>
          <a:bodyPr>
            <a:normAutofit fontScale="90000"/>
          </a:bodyPr>
          <a:lstStyle/>
          <a:p>
            <a:r>
              <a:rPr lang="it-IT" dirty="0"/>
              <a:t>QA / QC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B6AA1D2-7D44-C8C7-E2D6-49AD4100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011" y="9825985"/>
            <a:ext cx="1862638" cy="549274"/>
          </a:xfrm>
        </p:spPr>
        <p:txBody>
          <a:bodyPr/>
          <a:lstStyle/>
          <a:p>
            <a:r>
              <a:rPr lang="it-IT" dirty="0"/>
              <a:t>26/07/25</a:t>
            </a:r>
            <a:endParaRPr lang="en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20FFA67-DFAE-2098-DA4C-8C305D7BE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54" y="5143500"/>
            <a:ext cx="7016796" cy="4233216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7C8BECCF-4D2E-073B-8524-24E61B48D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959" y="5222288"/>
            <a:ext cx="7535002" cy="4253748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DEB315F2-3678-517A-7330-CE3010EA4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482" y="1088390"/>
            <a:ext cx="6554660" cy="42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2E69D-4FC8-20BF-F013-DACFA5D23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9B2202D2-0CAE-43C1-726F-A4142DC2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13200"/>
            <a:ext cx="7053834" cy="491284"/>
          </a:xfrm>
        </p:spPr>
        <p:txBody>
          <a:bodyPr>
            <a:normAutofit fontScale="90000"/>
          </a:bodyPr>
          <a:lstStyle/>
          <a:p>
            <a:r>
              <a:rPr lang="it-IT" dirty="0"/>
              <a:t>QA / QC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F6A650-ED57-25E1-9069-F8E30C5968E1}"/>
              </a:ext>
            </a:extLst>
          </p:cNvPr>
          <p:cNvSpPr txBox="1"/>
          <p:nvPr/>
        </p:nvSpPr>
        <p:spPr>
          <a:xfrm>
            <a:off x="215007" y="2115979"/>
            <a:ext cx="1687942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it-IT" sz="2800" dirty="0" err="1">
                <a:solidFill>
                  <a:srgbClr val="000000"/>
                </a:solidFill>
              </a:rPr>
              <a:t>Several</a:t>
            </a:r>
            <a:r>
              <a:rPr lang="it-IT" sz="2800" dirty="0">
                <a:solidFill>
                  <a:srgbClr val="000000"/>
                </a:solidFill>
              </a:rPr>
              <a:t> boards (~ 100) </a:t>
            </a:r>
            <a:r>
              <a:rPr lang="it-IT" sz="2800" dirty="0" err="1">
                <a:solidFill>
                  <a:srgbClr val="000000"/>
                </a:solidFill>
              </a:rPr>
              <a:t>didn’t</a:t>
            </a:r>
            <a:r>
              <a:rPr lang="it-IT" sz="2800" dirty="0">
                <a:solidFill>
                  <a:srgbClr val="000000"/>
                </a:solidFill>
              </a:rPr>
              <a:t> pass the first steps of the QA / QC: </a:t>
            </a:r>
          </a:p>
          <a:p>
            <a:pPr lvl="1"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it-IT" sz="2800" dirty="0" err="1">
                <a:solidFill>
                  <a:srgbClr val="000000"/>
                </a:solidFill>
              </a:rPr>
              <a:t>odd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resistance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values</a:t>
            </a:r>
            <a:r>
              <a:rPr lang="it-IT" sz="2800" dirty="0">
                <a:solidFill>
                  <a:srgbClr val="000000"/>
                </a:solidFill>
              </a:rPr>
              <a:t> on the DC/DC outputs.</a:t>
            </a:r>
          </a:p>
          <a:p>
            <a:pPr lvl="1"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it-IT" sz="2800" dirty="0" err="1">
                <a:solidFill>
                  <a:srgbClr val="000000"/>
                </a:solidFill>
              </a:rPr>
              <a:t>Reduced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voltages</a:t>
            </a:r>
            <a:r>
              <a:rPr lang="it-IT" sz="2800" dirty="0">
                <a:solidFill>
                  <a:srgbClr val="000000"/>
                </a:solidFill>
              </a:rPr>
              <a:t> on the ADC pins </a:t>
            </a:r>
            <a:r>
              <a:rPr lang="it-IT" sz="2800" dirty="0" err="1">
                <a:solidFill>
                  <a:srgbClr val="000000"/>
                </a:solidFill>
              </a:rPr>
              <a:t>also</a:t>
            </a:r>
            <a:r>
              <a:rPr lang="it-IT" sz="2800" dirty="0">
                <a:solidFill>
                  <a:srgbClr val="000000"/>
                </a:solidFill>
              </a:rPr>
              <a:t> with the </a:t>
            </a:r>
            <a:r>
              <a:rPr lang="it-IT" sz="2800" dirty="0" err="1">
                <a:solidFill>
                  <a:srgbClr val="000000"/>
                </a:solidFill>
              </a:rPr>
              <a:t>right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resistance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values</a:t>
            </a:r>
            <a:r>
              <a:rPr lang="it-IT" sz="2800" dirty="0">
                <a:solidFill>
                  <a:srgbClr val="000000"/>
                </a:solidFill>
              </a:rPr>
              <a:t>. </a:t>
            </a:r>
          </a:p>
          <a:p>
            <a:pPr lvl="1"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endParaRPr lang="it-IT" sz="2800" dirty="0">
              <a:solidFill>
                <a:srgbClr val="000000"/>
              </a:solidFill>
            </a:endParaRPr>
          </a:p>
          <a:p>
            <a:pPr lvl="1"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endParaRPr lang="it-IT" sz="2800" dirty="0">
              <a:solidFill>
                <a:srgbClr val="000000"/>
              </a:solidFill>
            </a:endParaRPr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it-IT" sz="2800" dirty="0">
                <a:solidFill>
                  <a:srgbClr val="000000"/>
                </a:solidFill>
              </a:rPr>
              <a:t>Data </a:t>
            </a:r>
            <a:r>
              <a:rPr lang="it-IT" sz="2800" dirty="0" err="1">
                <a:solidFill>
                  <a:srgbClr val="000000"/>
                </a:solidFill>
              </a:rPr>
              <a:t>cannot</a:t>
            </a:r>
            <a:r>
              <a:rPr lang="it-IT" sz="2800" dirty="0">
                <a:solidFill>
                  <a:srgbClr val="000000"/>
                </a:solidFill>
              </a:rPr>
              <a:t> be </a:t>
            </a:r>
            <a:r>
              <a:rPr lang="it-IT" sz="2800" dirty="0" err="1">
                <a:solidFill>
                  <a:srgbClr val="000000"/>
                </a:solidFill>
              </a:rPr>
              <a:t>acquired</a:t>
            </a:r>
            <a:r>
              <a:rPr lang="it-IT" sz="2800" dirty="0">
                <a:solidFill>
                  <a:srgbClr val="000000"/>
                </a:solidFill>
              </a:rPr>
              <a:t> by the DAQ system (</a:t>
            </a:r>
            <a:r>
              <a:rPr lang="it-IT" sz="2800" dirty="0" err="1">
                <a:solidFill>
                  <a:srgbClr val="000000"/>
                </a:solidFill>
              </a:rPr>
              <a:t>discontinuous</a:t>
            </a:r>
            <a:r>
              <a:rPr lang="it-IT" sz="2800" dirty="0">
                <a:solidFill>
                  <a:srgbClr val="000000"/>
                </a:solidFill>
              </a:rPr>
              <a:t> transfer or </a:t>
            </a:r>
            <a:r>
              <a:rPr lang="it-IT" sz="2800" dirty="0" err="1">
                <a:solidFill>
                  <a:srgbClr val="000000"/>
                </a:solidFill>
              </a:rPr>
              <a:t>totally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absent</a:t>
            </a:r>
            <a:r>
              <a:rPr lang="it-IT" sz="2800" dirty="0">
                <a:solidFill>
                  <a:srgbClr val="000000"/>
                </a:solidFill>
              </a:rPr>
              <a:t>)</a:t>
            </a:r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endParaRPr lang="it-IT" sz="2800" dirty="0">
              <a:solidFill>
                <a:srgbClr val="000000"/>
              </a:solidFill>
            </a:endParaRPr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it-IT" sz="2800" dirty="0">
                <a:solidFill>
                  <a:srgbClr val="000000"/>
                </a:solidFill>
              </a:rPr>
              <a:t>After </a:t>
            </a:r>
            <a:r>
              <a:rPr lang="it-IT" sz="2800" dirty="0" err="1">
                <a:solidFill>
                  <a:srgbClr val="000000"/>
                </a:solidFill>
              </a:rPr>
              <a:t>several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iteration</a:t>
            </a:r>
            <a:r>
              <a:rPr lang="it-IT" sz="2800" dirty="0">
                <a:solidFill>
                  <a:srgbClr val="000000"/>
                </a:solidFill>
              </a:rPr>
              <a:t> with the assembly company </a:t>
            </a:r>
            <a:r>
              <a:rPr lang="it-IT" sz="2800" dirty="0" err="1">
                <a:solidFill>
                  <a:srgbClr val="000000"/>
                </a:solidFill>
              </a:rPr>
              <a:t>we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found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there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was</a:t>
            </a:r>
            <a:r>
              <a:rPr lang="it-IT" sz="2800" dirty="0">
                <a:solidFill>
                  <a:srgbClr val="000000"/>
                </a:solidFill>
              </a:rPr>
              <a:t> a big </a:t>
            </a:r>
            <a:r>
              <a:rPr lang="it-IT" sz="2800" dirty="0" err="1">
                <a:solidFill>
                  <a:srgbClr val="000000"/>
                </a:solidFill>
              </a:rPr>
              <a:t>issue</a:t>
            </a:r>
            <a:r>
              <a:rPr lang="it-IT" sz="2800" dirty="0">
                <a:solidFill>
                  <a:srgbClr val="000000"/>
                </a:solidFill>
              </a:rPr>
              <a:t> with the </a:t>
            </a:r>
            <a:r>
              <a:rPr lang="it-IT" sz="2800" dirty="0" err="1">
                <a:solidFill>
                  <a:srgbClr val="000000"/>
                </a:solidFill>
              </a:rPr>
              <a:t>soldering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oven</a:t>
            </a:r>
            <a:r>
              <a:rPr lang="it-IT" sz="2800" dirty="0">
                <a:solidFill>
                  <a:srgbClr val="000000"/>
                </a:solidFill>
              </a:rPr>
              <a:t>,</a:t>
            </a:r>
          </a:p>
          <a:p>
            <a:pPr defTabSz="327026">
              <a:buClr>
                <a:srgbClr val="003A00"/>
              </a:buClr>
              <a:buSzPct val="130000"/>
            </a:pPr>
            <a:r>
              <a:rPr lang="it-IT" sz="2800" dirty="0">
                <a:solidFill>
                  <a:srgbClr val="000000"/>
                </a:solidFill>
              </a:rPr>
              <a:t>the temperature </a:t>
            </a:r>
            <a:r>
              <a:rPr lang="it-IT" sz="2800" dirty="0" err="1">
                <a:solidFill>
                  <a:srgbClr val="000000"/>
                </a:solidFill>
              </a:rPr>
              <a:t>was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not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homogeneus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during</a:t>
            </a:r>
            <a:r>
              <a:rPr lang="it-IT" sz="2800" dirty="0">
                <a:solidFill>
                  <a:srgbClr val="000000"/>
                </a:solidFill>
              </a:rPr>
              <a:t> the </a:t>
            </a:r>
            <a:r>
              <a:rPr lang="it-IT" sz="2800" dirty="0" err="1">
                <a:solidFill>
                  <a:srgbClr val="000000"/>
                </a:solidFill>
              </a:rPr>
              <a:t>process</a:t>
            </a:r>
            <a:r>
              <a:rPr lang="it-IT" sz="2800" dirty="0">
                <a:solidFill>
                  <a:srgbClr val="000000"/>
                </a:solidFill>
              </a:rPr>
              <a:t> and </a:t>
            </a:r>
            <a:r>
              <a:rPr lang="it-IT" sz="2800" dirty="0" err="1">
                <a:solidFill>
                  <a:srgbClr val="000000"/>
                </a:solidFill>
              </a:rPr>
              <a:t>was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below</a:t>
            </a:r>
            <a:r>
              <a:rPr lang="it-IT" sz="2800" dirty="0">
                <a:solidFill>
                  <a:srgbClr val="000000"/>
                </a:solidFill>
              </a:rPr>
              <a:t> the </a:t>
            </a:r>
            <a:r>
              <a:rPr lang="it-IT" sz="2800" dirty="0" err="1">
                <a:solidFill>
                  <a:srgbClr val="000000"/>
                </a:solidFill>
              </a:rPr>
              <a:t>soldering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threshold</a:t>
            </a:r>
            <a:r>
              <a:rPr lang="it-IT" sz="2800" dirty="0">
                <a:solidFill>
                  <a:srgbClr val="000000"/>
                </a:solidFill>
              </a:rPr>
              <a:t> on some of </a:t>
            </a:r>
          </a:p>
          <a:p>
            <a:pPr defTabSz="327026">
              <a:buClr>
                <a:srgbClr val="003A00"/>
              </a:buClr>
              <a:buSzPct val="130000"/>
            </a:pPr>
            <a:r>
              <a:rPr lang="it-IT" sz="2800" dirty="0">
                <a:solidFill>
                  <a:srgbClr val="000000"/>
                </a:solidFill>
              </a:rPr>
              <a:t>boards. 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DAA3BBC3-6356-B633-48E1-9B862659320D}"/>
              </a:ext>
            </a:extLst>
          </p:cNvPr>
          <p:cNvSpPr/>
          <p:nvPr/>
        </p:nvSpPr>
        <p:spPr>
          <a:xfrm>
            <a:off x="7482627" y="3533512"/>
            <a:ext cx="463638" cy="634544"/>
          </a:xfrm>
          <a:prstGeom prst="downArrow">
            <a:avLst/>
          </a:prstGeom>
          <a:solidFill>
            <a:srgbClr val="2572C4"/>
          </a:solidFill>
        </p:spPr>
        <p:txBody>
          <a:bodyPr rtlCol="0" anchor="ctr">
            <a:spAutoFit/>
          </a:bodyPr>
          <a:lstStyle/>
          <a:p>
            <a:pPr indent="367200" algn="ctr" defTabSz="327026">
              <a:buClr>
                <a:srgbClr val="003A00"/>
              </a:buClr>
              <a:buSzPct val="130000"/>
              <a:buFont typeface="Arial"/>
              <a:buChar char="•"/>
              <a:tabLst>
                <a:tab pos="704850" algn="l"/>
              </a:tabLst>
            </a:pPr>
            <a:endParaRPr lang="it-IT" sz="2800" dirty="0">
              <a:solidFill>
                <a:srgbClr val="000000"/>
              </a:solidFill>
            </a:endParaRPr>
          </a:p>
        </p:txBody>
      </p:sp>
      <p:pic>
        <p:nvPicPr>
          <p:cNvPr id="11" name="PXL_20250526_112013492">
            <a:hlinkClick r:id="" action="ppaction://media"/>
            <a:extLst>
              <a:ext uri="{FF2B5EF4-FFF2-40B4-BE49-F238E27FC236}">
                <a16:creationId xmlns:a16="http://schemas.microsoft.com/office/drawing/2014/main" id="{36B0A162-4DA1-99C7-4689-A9FB81EB0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3816" y="6351518"/>
            <a:ext cx="6422176" cy="3639008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B6BD5B0-24E2-7D9D-9AFD-181A28F8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011" y="9825985"/>
            <a:ext cx="1862638" cy="549274"/>
          </a:xfrm>
        </p:spPr>
        <p:txBody>
          <a:bodyPr/>
          <a:lstStyle/>
          <a:p>
            <a:r>
              <a:rPr lang="it-IT" dirty="0"/>
              <a:t>26/07/25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9359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8AC36-B9D1-AAF7-D162-2B0FDE198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1F9A7B84-3285-577A-8C85-03DA2CEC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011" y="9825985"/>
            <a:ext cx="1862638" cy="549274"/>
          </a:xfrm>
        </p:spPr>
        <p:txBody>
          <a:bodyPr/>
          <a:lstStyle/>
          <a:p>
            <a:r>
              <a:rPr lang="it-IT" dirty="0"/>
              <a:t>26/07/25</a:t>
            </a:r>
            <a:endParaRPr lang="en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C952FB9-2BF1-E989-90E5-BD9FF817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13200"/>
            <a:ext cx="7053834" cy="491284"/>
          </a:xfrm>
        </p:spPr>
        <p:txBody>
          <a:bodyPr>
            <a:normAutofit fontScale="90000"/>
          </a:bodyPr>
          <a:lstStyle/>
          <a:p>
            <a:r>
              <a:rPr lang="it-IT" dirty="0"/>
              <a:t>QA / QC </a:t>
            </a:r>
            <a:r>
              <a:rPr lang="it-IT" dirty="0" err="1"/>
              <a:t>results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6772750-5FF8-5F21-9E1B-C588B9A7D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13" y="4024193"/>
            <a:ext cx="3959030" cy="38179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3CB156-EB23-4907-AAD4-4D421FC54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822" y="4024194"/>
            <a:ext cx="4340180" cy="38411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0BDB55C-B4F4-067C-A0DA-1E60098A2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401" y="4359221"/>
            <a:ext cx="6850966" cy="31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2CE31-ED0F-B2A9-56E6-1281FE23F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88CB529B-85BA-370A-2968-EB0E2BBD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13200"/>
            <a:ext cx="7053834" cy="491284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Current</a:t>
            </a:r>
            <a:r>
              <a:rPr lang="it-IT" dirty="0"/>
              <a:t> activities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AB1D8D-036D-EA5D-5F3C-1031C3FB1F84}"/>
              </a:ext>
            </a:extLst>
          </p:cNvPr>
          <p:cNvSpPr txBox="1"/>
          <p:nvPr/>
        </p:nvSpPr>
        <p:spPr>
          <a:xfrm>
            <a:off x="215007" y="2115978"/>
            <a:ext cx="172046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it-IT" sz="2800" dirty="0" err="1">
                <a:solidFill>
                  <a:srgbClr val="000000"/>
                </a:solidFill>
              </a:rPr>
              <a:t>Currently</a:t>
            </a:r>
            <a:r>
              <a:rPr lang="it-IT" sz="2800" dirty="0">
                <a:solidFill>
                  <a:srgbClr val="000000"/>
                </a:solidFill>
              </a:rPr>
              <a:t> ~16 boards </a:t>
            </a:r>
            <a:r>
              <a:rPr lang="it-IT" sz="2800" dirty="0" err="1">
                <a:solidFill>
                  <a:srgbClr val="000000"/>
                </a:solidFill>
              </a:rPr>
              <a:t>were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r>
              <a:rPr lang="it-IT" sz="2800" dirty="0" err="1">
                <a:solidFill>
                  <a:srgbClr val="000000"/>
                </a:solidFill>
              </a:rPr>
              <a:t>recov</a:t>
            </a:r>
            <a:r>
              <a:rPr lang="it-IT" sz="2800" dirty="0" err="1"/>
              <a:t>ered</a:t>
            </a:r>
            <a:r>
              <a:rPr lang="it-IT" sz="2800" dirty="0"/>
              <a:t>.</a:t>
            </a:r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endParaRPr lang="it-IT" sz="2800" dirty="0"/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en-US" sz="2800" dirty="0"/>
              <a:t>Fifty-four reworked boards will be delivered next Wednesday, we will be able to test them the day after and ship them as soon as possible.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endParaRPr lang="it-IT" sz="2800" dirty="0">
              <a:solidFill>
                <a:srgbClr val="000000"/>
              </a:solidFill>
            </a:endParaRPr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en-US" sz="2800" dirty="0"/>
              <a:t>We have 6 board in China right now, thanks to Fabrizio, to test the same reworking there trying to speed up the process.</a:t>
            </a:r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endParaRPr lang="it-IT" sz="2800" dirty="0"/>
          </a:p>
          <a:p>
            <a:pPr indent="367200" defTabSz="327026">
              <a:buClr>
                <a:srgbClr val="003A00"/>
              </a:buClr>
              <a:buSzPct val="130000"/>
              <a:buFont typeface="Arial"/>
              <a:buChar char="•"/>
            </a:pPr>
            <a:r>
              <a:rPr lang="en-US" sz="2800" dirty="0"/>
              <a:t>The last board batch should be ready for mid-</a:t>
            </a:r>
            <a:r>
              <a:rPr lang="en-US" sz="2800" dirty="0" err="1"/>
              <a:t>september</a:t>
            </a:r>
            <a:r>
              <a:rPr lang="en-US" sz="2800" dirty="0"/>
              <a:t> (take into account </a:t>
            </a:r>
            <a:r>
              <a:rPr lang="en-US" sz="2800" dirty="0" err="1"/>
              <a:t>italian</a:t>
            </a:r>
            <a:r>
              <a:rPr lang="en-US" sz="2800" dirty="0"/>
              <a:t> company summer break.)</a:t>
            </a:r>
            <a:endParaRPr lang="it-IT" sz="2800" dirty="0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B845EA38-357F-636B-098D-7CC8DAD8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011" y="9825985"/>
            <a:ext cx="1862638" cy="549274"/>
          </a:xfrm>
        </p:spPr>
        <p:txBody>
          <a:bodyPr/>
          <a:lstStyle/>
          <a:p>
            <a:r>
              <a:rPr lang="it-IT" dirty="0"/>
              <a:t>26/07/25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409330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7A1B7-0C0B-0931-8E42-A9E9BA315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71A02B-024F-3AB2-DA89-D57F92E40767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0492576-CCCD-0777-ED3D-DF7F78BDC0E8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4381EC8-5B12-E958-4AC1-BBA5E51945E7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3E0077E-4BE0-AF1F-8719-57F483C071A9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A8A57B1-7AFF-4CBC-25C1-660559FD6EFC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421BD28-799D-87AA-0372-BF59A0F3B021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CD1D3C2-EAB5-BFEA-6CBC-835B24D4FFA4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A2CFDFE-842C-D869-6A2F-2AB188C21ED9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E49C8C7-CD58-9833-0B87-F45CAA91E862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419A429-F8CD-F923-51BB-5D97D76E6DC9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4D883D6-0DEC-C57F-A75B-DAADF76199CD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0051CFF-FDF1-1085-3089-EF7CB4AD40D1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6E6A40C-346F-8760-8C53-E67F6CDFACB3}"/>
              </a:ext>
            </a:extLst>
          </p:cNvPr>
          <p:cNvSpPr txBox="1"/>
          <p:nvPr/>
        </p:nvSpPr>
        <p:spPr>
          <a:xfrm>
            <a:off x="2769394" y="1396960"/>
            <a:ext cx="1260395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Physics </a:t>
            </a:r>
            <a:r>
              <a:rPr lang="en-US" sz="8462" b="1" dirty="0" err="1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Requirments</a:t>
            </a:r>
            <a:endParaRPr lang="en-US" sz="8462" b="1" dirty="0">
              <a:solidFill>
                <a:srgbClr val="034697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7889E3-279C-5B11-C1BD-8A5A5CC3C13E}"/>
              </a:ext>
            </a:extLst>
          </p:cNvPr>
          <p:cNvSpPr txBox="1"/>
          <p:nvPr/>
        </p:nvSpPr>
        <p:spPr>
          <a:xfrm>
            <a:off x="1298472" y="2592329"/>
            <a:ext cx="109299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 err="1">
                <a:latin typeface="Times New Roman" panose="02020603050405020304" pitchFamily="18" charset="0"/>
              </a:rPr>
              <a:t>Requirements</a:t>
            </a:r>
            <a:r>
              <a:rPr lang="en-US" sz="2400" b="0" i="0" u="none" strike="noStrike" baseline="0" dirty="0" err="1">
                <a:latin typeface="Wingdings" panose="05000000000000000000" pitchFamily="2" charset="2"/>
              </a:rPr>
              <a:t></a:t>
            </a:r>
            <a:r>
              <a:rPr lang="en-US" sz="2400" b="1" i="0" u="none" strike="noStrike" baseline="0" dirty="0" err="1">
                <a:latin typeface="Times New Roman" panose="02020603050405020304" pitchFamily="18" charset="0"/>
              </a:rPr>
              <a:t>ENC</a:t>
            </a:r>
            <a:r>
              <a:rPr lang="en-US" sz="2400" b="1" i="0" u="none" strike="noStrike" baseline="0" dirty="0">
                <a:latin typeface="Times New Roman" panose="02020603050405020304" pitchFamily="18" charset="0"/>
              </a:rPr>
              <a:t> &lt; 0.1 </a:t>
            </a:r>
            <a:r>
              <a:rPr lang="en-US" sz="2400" b="1" i="0" u="none" strike="noStrike" baseline="0" dirty="0" err="1">
                <a:latin typeface="Times New Roman" panose="02020603050405020304" pitchFamily="18" charset="0"/>
              </a:rPr>
              <a:t>p.e.</a:t>
            </a:r>
            <a:endParaRPr lang="en-US" sz="2400" b="0" i="0" u="none" strike="noStrike" baseline="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latin typeface="Times New Roman" panose="02020603050405020304" pitchFamily="18" charset="0"/>
              </a:rPr>
              <a:t>Negligible impacts on energy resolution and allowed us to perform photon counting</a:t>
            </a:r>
            <a:endParaRPr lang="en-US" sz="2400" b="0" i="0" u="none" strike="noStrike" baseline="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51A79A-17F7-6AA3-6D56-AD5BCC9C97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4504" y="4716525"/>
            <a:ext cx="4838937" cy="37366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CFBDB-A304-1A4C-1DE2-C9279E5CBB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1202" y="4411725"/>
            <a:ext cx="6270171" cy="43462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0774DC-8372-BA42-80D1-182885663688}"/>
              </a:ext>
            </a:extLst>
          </p:cNvPr>
          <p:cNvSpPr txBox="1"/>
          <p:nvPr/>
        </p:nvSpPr>
        <p:spPr>
          <a:xfrm>
            <a:off x="3107223" y="4372656"/>
            <a:ext cx="247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ASIC Readout  Scheme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796F4B-6C20-E31E-6292-BAF990BCF8EE}"/>
              </a:ext>
            </a:extLst>
          </p:cNvPr>
          <p:cNvSpPr txBox="1"/>
          <p:nvPr/>
        </p:nvSpPr>
        <p:spPr>
          <a:xfrm>
            <a:off x="10326140" y="4365172"/>
            <a:ext cx="28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Discrete Readout  Scheme</a:t>
            </a:r>
          </a:p>
        </p:txBody>
      </p:sp>
    </p:spTree>
    <p:extLst>
      <p:ext uri="{BB962C8B-B14F-4D97-AF65-F5344CB8AC3E}">
        <p14:creationId xmlns:p14="http://schemas.microsoft.com/office/powerpoint/2010/main" val="709548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C226-660C-DF26-342D-071F4CDB5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F166A5-2430-E2E5-321B-10788BA07884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13B3DCA-5E5D-7994-6CC1-4AE357B8A806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D5E9907-17B9-1685-75EA-5BBF917B9BFF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C8B58F6-C500-842A-CE52-36D3E5D9857B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6EEB04E-7088-6672-603F-5F712BE86094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68444C5-BCDB-7CCE-2B82-85ACBD42C984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4E3047C-A41A-E6DB-9755-0F677DDFCB38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2497833-65EB-4DC4-DFAC-DAD07D941DD3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136F214-B9F7-3A61-ACC9-4AED77E8DB8A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37F0E18-21E1-94F4-9A61-058C8BE2D86D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56CBAB3-3D95-C145-3A83-BC7561103A65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844E13-D968-A7BA-20B6-92C654C9BA50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C6B034D-8D44-FADF-6B8E-5D61F4D4FDBA}"/>
              </a:ext>
            </a:extLst>
          </p:cNvPr>
          <p:cNvSpPr txBox="1"/>
          <p:nvPr/>
        </p:nvSpPr>
        <p:spPr>
          <a:xfrm>
            <a:off x="2769394" y="1396960"/>
            <a:ext cx="1260395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Timing </a:t>
            </a:r>
            <a:r>
              <a:rPr lang="en-US" sz="8462" b="1" dirty="0" err="1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Resoultion</a:t>
            </a:r>
            <a:endParaRPr lang="en-US" sz="8462" b="1" dirty="0">
              <a:solidFill>
                <a:srgbClr val="034697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2E9A0-4D2D-3046-6FD4-231D43ED5B13}"/>
              </a:ext>
            </a:extLst>
          </p:cNvPr>
          <p:cNvSpPr txBox="1"/>
          <p:nvPr/>
        </p:nvSpPr>
        <p:spPr>
          <a:xfrm>
            <a:off x="1298472" y="2592329"/>
            <a:ext cx="158465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latin typeface="Times New Roman" panose="02020603050405020304" pitchFamily="18" charset="0"/>
              </a:rPr>
              <a:t>Requirements: 1 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latin typeface="Times New Roman" panose="02020603050405020304" pitchFamily="18" charset="0"/>
              </a:rPr>
              <a:t>It’s not essential to have a ~ns level timing resolution for PSD</a:t>
            </a:r>
            <a:endParaRPr lang="en-US" sz="2400" b="0" i="0" u="none" strike="noStrike" baseline="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latin typeface="Times New Roman" panose="02020603050405020304" pitchFamily="18" charset="0"/>
              </a:rPr>
              <a:t>However, a good timing resolution (~1 ns) can help to improve the resolution of reconstructed position</a:t>
            </a:r>
            <a:endParaRPr lang="en-US" sz="2400" b="0" i="0" u="none" strike="noStrike" baseline="0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ASIC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200 </a:t>
            </a:r>
            <a:r>
              <a:rPr lang="en-US" sz="2400" b="1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ps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TDC bin size, timing resolution of SPE is under investigation</a:t>
            </a:r>
            <a:endParaRPr lang="en-US" sz="2400" b="0" i="0" u="none" strike="noStrike" baseline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</a:rPr>
              <a:t>Discrete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</a:rPr>
              <a:t>~1.5 ns at 1 </a:t>
            </a:r>
            <a:r>
              <a:rPr lang="en-US" sz="2400" b="1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p.e.</a:t>
            </a: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</a:rPr>
              <a:t>, measured with a 6 x 6 mm square </a:t>
            </a:r>
            <a:r>
              <a:rPr lang="en-US" sz="2400" b="1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SiPM</a:t>
            </a: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AA3363-C744-A110-AC51-46843FD0F9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6027" y="5616786"/>
            <a:ext cx="3970563" cy="31414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641D1D-7486-C9F3-1EA6-857417FF3E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6925" y="5379027"/>
            <a:ext cx="3851371" cy="32993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5A655A-3DEC-AB4B-B4BB-F0FAB95AB3D6}"/>
              </a:ext>
            </a:extLst>
          </p:cNvPr>
          <p:cNvSpPr txBox="1"/>
          <p:nvPr/>
        </p:nvSpPr>
        <p:spPr>
          <a:xfrm>
            <a:off x="3874271" y="8609159"/>
            <a:ext cx="67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E324B4-D53D-8E92-EE73-2CAF27F08959}"/>
              </a:ext>
            </a:extLst>
          </p:cNvPr>
          <p:cNvSpPr txBox="1"/>
          <p:nvPr/>
        </p:nvSpPr>
        <p:spPr>
          <a:xfrm>
            <a:off x="8236947" y="8555593"/>
            <a:ext cx="10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Discrete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1451E7-3442-B0DD-66E8-26F5E8B12C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08295" y="4559995"/>
            <a:ext cx="5501461" cy="38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16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BB82A-B054-31C6-2C20-AB9B75582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DB06896-C875-6175-BDB0-E29060A21992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A24CD9-AB8A-2EDF-F449-884A6FC104FF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4FA3DEF-78CB-4A42-D4D1-A2F240E56D12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64EB75D-F98C-3324-F4DB-4B53321D1A4A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D1520F4-5E02-5968-FBAF-17283FE3077A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0ED0994-317D-1B27-5BB2-181A3CE3693F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DC8996B-97B4-C8B8-B7BB-5796837DFA0F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BCDBD45-34AB-06F6-7DE5-B81B068E1CE8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00A8E40-A07E-B233-EAF4-A44A04B7DCAA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5079EAF-CD2E-A44F-9683-728E50DECFEC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CC4A10E-5420-EBB3-756C-76B60ED88A9E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5328F46C-7F54-326C-519B-AA97EF86878F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18AD056-F0D3-0DEB-EABE-D5D5E43EAD4D}"/>
              </a:ext>
            </a:extLst>
          </p:cNvPr>
          <p:cNvSpPr txBox="1"/>
          <p:nvPr/>
        </p:nvSpPr>
        <p:spPr>
          <a:xfrm>
            <a:off x="2769394" y="1396960"/>
            <a:ext cx="1260395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Energy Non Linearity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CB8CA3-2B60-0C6A-5E80-74AD7B2A2D56}"/>
              </a:ext>
            </a:extLst>
          </p:cNvPr>
          <p:cNvSpPr txBox="1"/>
          <p:nvPr/>
        </p:nvSpPr>
        <p:spPr>
          <a:xfrm>
            <a:off x="1298472" y="2592329"/>
            <a:ext cx="1584652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44180" indent="-342900" algn="just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 scheme:</a:t>
            </a:r>
            <a:endParaRPr lang="en-US" sz="2400" b="0" i="0" u="none" strike="noStrike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large non-linearity is expected for </a:t>
            </a:r>
            <a:r>
              <a:rPr lang="en-US" sz="2400" b="1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KLauSchip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is similar with that in DYB.</a:t>
            </a:r>
            <a:endParaRPr lang="en-US" sz="2400" b="0" i="0" u="none" strike="noStrike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non-linearity based on charge depends on event positions, but this dependence can be significantly reduced by using </a:t>
            </a:r>
            <a:r>
              <a:rPr lang="en-US" sz="2400" b="1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p.e.counting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is one of main features of </a:t>
            </a:r>
            <a:r>
              <a:rPr lang="en-US" sz="2400" b="1" i="0" u="none" strike="noStrike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i="0" u="none" strike="noStrike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corrected during energy calibration.</a:t>
            </a:r>
            <a:endParaRPr lang="en-US" sz="2400" b="0" i="0" u="none" strike="noStrike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Discrete scheme:</a:t>
            </a: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electronics non-linearity is expected for discrete readout. </a:t>
            </a: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8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156624-4A08-DFAB-A751-D4B887CC4A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3397" y="5268117"/>
            <a:ext cx="5525194" cy="3819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AB5E7B-003F-CBC1-970F-1D7411B752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2800" y="5219700"/>
            <a:ext cx="5003520" cy="38198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EBC176-5A51-A07C-6F51-BFF598BF08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80595" y="4724908"/>
            <a:ext cx="4788230" cy="36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6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663812" y="1673622"/>
            <a:ext cx="896037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 TAO Electronics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9A6AB1-FA78-B32F-816C-98DD022FF3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96812" y="2705100"/>
            <a:ext cx="13014588" cy="41590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841047-25E9-0A27-31BB-0F1932D9A9B7}"/>
              </a:ext>
            </a:extLst>
          </p:cNvPr>
          <p:cNvSpPr txBox="1"/>
          <p:nvPr/>
        </p:nvSpPr>
        <p:spPr>
          <a:xfrm>
            <a:off x="2736054" y="6795839"/>
            <a:ext cx="1092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features (refer to CDR):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8048 readout channels, 12.5 cm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 resolution: ~1ns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CA446-829F-CEAC-8D02-6A2B33A55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6CBFF7-D468-AECF-60BD-22A0736BAAE8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8C5D19-D547-7799-505C-632D1D8BCA36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0C61FD5-6D95-4645-67FD-88134A1745A8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AA302FB-F9FF-2321-DFE8-92B94D982240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4CFD277-75D1-D57F-5070-DBD0493DC2DE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6D97D8F-3D25-21DE-77B8-C6577B4E2010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EF126F5-6B6D-2E9B-C6E1-1C122A20CC23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3F03905-6A50-8BE0-48AB-284BE8CD09B5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49CBF2C-5207-CA0B-465A-F91754C8F831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DCDFCA4-E480-7055-4327-7AFB216FA8B9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FB08A37-B0D2-B0CF-EE79-6707C5AFEC66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686F34F5-42C5-B0DA-4E9D-C8C75992F78C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58868A4-73F4-8BA7-D208-2889D40597E9}"/>
              </a:ext>
            </a:extLst>
          </p:cNvPr>
          <p:cNvSpPr txBox="1"/>
          <p:nvPr/>
        </p:nvSpPr>
        <p:spPr>
          <a:xfrm>
            <a:off x="1028700" y="1751303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Pulse Shape Discrimination(PSD)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BADD1-DA41-A74F-F97F-F9252CFFBD5A}"/>
              </a:ext>
            </a:extLst>
          </p:cNvPr>
          <p:cNvSpPr txBox="1"/>
          <p:nvPr/>
        </p:nvSpPr>
        <p:spPr>
          <a:xfrm>
            <a:off x="1250848" y="2693054"/>
            <a:ext cx="158465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fine granularity of ASIC readout scheme, it shows very powerful PSD discrimination</a:t>
            </a:r>
            <a:r>
              <a:rPr lang="en-US" sz="2400" b="0" i="0" u="none" strike="noStrike" baseline="0" dirty="0">
                <a:solidFill>
                  <a:srgbClr val="00A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A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sensitivity of mass ordering determination is improved with Δχ2increased by 0.05 (Doc-6568) (JUNO budget ~300 M$ for Δχ2= 9, so Δχ2= 0.05 is corresponding to 1.7 M$)</a:t>
            </a:r>
            <a:endParaRPr lang="en-US" sz="2400" b="0" i="0" u="none" strike="noStrike" baseline="0" dirty="0">
              <a:solidFill>
                <a:srgbClr val="00A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A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risks on fast neutron background are almost eliminated</a:t>
            </a:r>
            <a:endParaRPr lang="en-US" sz="2400" b="0" i="0" u="none" strike="noStrike" baseline="0" dirty="0">
              <a:solidFill>
                <a:srgbClr val="00A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number of channels in discreate readout scheme is increased by a factor of 2, the similar PSD power with ASIC one can also be achieved</a:t>
            </a:r>
            <a:endParaRPr lang="en-US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29C1CA-FCBD-1088-4983-3508B6D862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8749" y="4903334"/>
            <a:ext cx="5427799" cy="40154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A685C2-1317-088D-1F71-6878368D90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8700" y="4903334"/>
            <a:ext cx="5457174" cy="3829220"/>
          </a:xfrm>
          <a:prstGeom prst="rect">
            <a:avLst/>
          </a:prstGeom>
        </p:spPr>
      </p:pic>
      <p:grpSp>
        <p:nvGrpSpPr>
          <p:cNvPr id="25" name="Group 4">
            <a:extLst>
              <a:ext uri="{FF2B5EF4-FFF2-40B4-BE49-F238E27FC236}">
                <a16:creationId xmlns:a16="http://schemas.microsoft.com/office/drawing/2014/main" id="{5DB1ADC9-C35D-B47F-109C-50BE074588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061825" y="5227638"/>
            <a:ext cx="5027613" cy="3367087"/>
            <a:chOff x="7598" y="3293"/>
            <a:chExt cx="3167" cy="2121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9CF5B139-DDF4-A99F-A8FC-8D9529FBB04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598" y="3293"/>
              <a:ext cx="3167" cy="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C5BAD25A-F7D1-111F-08CE-AD9FEE339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" y="3293"/>
              <a:ext cx="3172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3895207-04F7-B011-6C62-29CCE2E2541E}"/>
              </a:ext>
            </a:extLst>
          </p:cNvPr>
          <p:cNvSpPr txBox="1"/>
          <p:nvPr/>
        </p:nvSpPr>
        <p:spPr>
          <a:xfrm>
            <a:off x="14173200" y="6911042"/>
            <a:ext cx="223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IBD Efficiency 100%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41D08D-0CCC-898C-E1CE-945B1BB3121C}"/>
              </a:ext>
            </a:extLst>
          </p:cNvPr>
          <p:cNvSpPr txBox="1"/>
          <p:nvPr/>
        </p:nvSpPr>
        <p:spPr>
          <a:xfrm>
            <a:off x="12840394" y="7720628"/>
            <a:ext cx="10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Discrete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8DEFE8-E5E1-D794-0EE3-A30F50ECE951}"/>
              </a:ext>
            </a:extLst>
          </p:cNvPr>
          <p:cNvSpPr txBox="1"/>
          <p:nvPr/>
        </p:nvSpPr>
        <p:spPr>
          <a:xfrm>
            <a:off x="14575631" y="5628087"/>
            <a:ext cx="67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F58DC5-5CE3-6605-BEB2-558071645639}"/>
              </a:ext>
            </a:extLst>
          </p:cNvPr>
          <p:cNvSpPr txBox="1"/>
          <p:nvPr/>
        </p:nvSpPr>
        <p:spPr>
          <a:xfrm>
            <a:off x="9601200" y="6675635"/>
            <a:ext cx="10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Discrete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582F2B-49E3-19C7-35C4-9A93CDC37703}"/>
              </a:ext>
            </a:extLst>
          </p:cNvPr>
          <p:cNvSpPr txBox="1"/>
          <p:nvPr/>
        </p:nvSpPr>
        <p:spPr>
          <a:xfrm>
            <a:off x="4267200" y="6434832"/>
            <a:ext cx="67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ASIC</a:t>
            </a:r>
          </a:p>
        </p:txBody>
      </p:sp>
    </p:spTree>
    <p:extLst>
      <p:ext uri="{BB962C8B-B14F-4D97-AF65-F5344CB8AC3E}">
        <p14:creationId xmlns:p14="http://schemas.microsoft.com/office/powerpoint/2010/main" val="917668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85801" y="1745746"/>
            <a:ext cx="1668780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Muon Induced Fast Neutron Findings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0C73A502-FBE0-C594-ECE8-68297862DC04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27D1FDC5-C2BF-FAC5-FC9E-3CF4C5956715}"/>
              </a:ext>
            </a:extLst>
          </p:cNvPr>
          <p:cNvSpPr txBox="1"/>
          <p:nvPr/>
        </p:nvSpPr>
        <p:spPr>
          <a:xfrm>
            <a:off x="1713310" y="3585068"/>
            <a:ext cx="146327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The spallation neutron from muon can mimic IBD signal.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Fast neutron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High energy neutron deposited energy(proton recoil)+neutron capture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Double neutron: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Two neutron capture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Using about 22days’ data </a:t>
            </a:r>
          </a:p>
        </p:txBody>
      </p:sp>
      <p:pic>
        <p:nvPicPr>
          <p:cNvPr id="42" name="图片 22">
            <a:extLst>
              <a:ext uri="{FF2B5EF4-FFF2-40B4-BE49-F238E27FC236}">
                <a16:creationId xmlns:a16="http://schemas.microsoft.com/office/drawing/2014/main" id="{95D35DED-9E3C-9511-5F7C-BD86DB9D2CB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7224" t="7443" r="23041" b="11590"/>
          <a:stretch>
            <a:fillRect/>
          </a:stretch>
        </p:blipFill>
        <p:spPr>
          <a:xfrm>
            <a:off x="3928973" y="6310508"/>
            <a:ext cx="3240156" cy="3481192"/>
          </a:xfrm>
          <a:prstGeom prst="rect">
            <a:avLst/>
          </a:prstGeom>
        </p:spPr>
      </p:pic>
      <p:cxnSp>
        <p:nvCxnSpPr>
          <p:cNvPr id="43" name="直接箭头连接符 23">
            <a:extLst>
              <a:ext uri="{FF2B5EF4-FFF2-40B4-BE49-F238E27FC236}">
                <a16:creationId xmlns:a16="http://schemas.microsoft.com/office/drawing/2014/main" id="{7E6191F0-6EA9-DB14-9468-061605888063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flipH="1">
            <a:off x="4045490" y="7091781"/>
            <a:ext cx="1387915" cy="1544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4" name="文本框 24">
            <a:extLst>
              <a:ext uri="{FF2B5EF4-FFF2-40B4-BE49-F238E27FC236}">
                <a16:creationId xmlns:a16="http://schemas.microsoft.com/office/drawing/2014/main" id="{A597EEE8-8FC4-43A4-2A86-00DBC1876BE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56796" y="6731709"/>
            <a:ext cx="9620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Muon</a:t>
            </a:r>
          </a:p>
        </p:txBody>
      </p:sp>
      <p:cxnSp>
        <p:nvCxnSpPr>
          <p:cNvPr id="45" name="曲线连接符 6">
            <a:extLst>
              <a:ext uri="{FF2B5EF4-FFF2-40B4-BE49-F238E27FC236}">
                <a16:creationId xmlns:a16="http://schemas.microsoft.com/office/drawing/2014/main" id="{EE8E9E22-8E81-C47A-5203-3F5358868085}"/>
              </a:ext>
            </a:extLst>
          </p:cNvPr>
          <p:cNvCxnSpPr>
            <a:stCxn id="48" idx="1"/>
            <a:endCxn id="46" idx="3"/>
          </p:cNvCxnSpPr>
          <p:nvPr>
            <p:custDataLst>
              <p:tags r:id="rId3"/>
            </p:custDataLst>
          </p:nvPr>
        </p:nvCxnSpPr>
        <p:spPr>
          <a:xfrm>
            <a:off x="5141422" y="8607281"/>
            <a:ext cx="311959" cy="156659"/>
          </a:xfrm>
          <a:prstGeom prst="curvedConnector3">
            <a:avLst>
              <a:gd name="adj1" fmla="val 173279"/>
            </a:avLst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爆炸形: 8 pt  28">
            <a:extLst>
              <a:ext uri="{FF2B5EF4-FFF2-40B4-BE49-F238E27FC236}">
                <a16:creationId xmlns:a16="http://schemas.microsoft.com/office/drawing/2014/main" id="{55A86315-39A9-489B-DEDA-25C2E3FE3477}"/>
              </a:ext>
            </a:extLst>
          </p:cNvPr>
          <p:cNvSpPr/>
          <p:nvPr/>
        </p:nvSpPr>
        <p:spPr bwMode="auto">
          <a:xfrm>
            <a:off x="5371525" y="8633713"/>
            <a:ext cx="81856" cy="211655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7" name="曲线连接符 6">
            <a:extLst>
              <a:ext uri="{FF2B5EF4-FFF2-40B4-BE49-F238E27FC236}">
                <a16:creationId xmlns:a16="http://schemas.microsoft.com/office/drawing/2014/main" id="{CF795D0B-C992-F309-B947-97886A3D998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rot="5400000" flipV="1">
            <a:off x="4513532" y="8132434"/>
            <a:ext cx="791845" cy="2159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爆炸形: 14 pt  31">
            <a:extLst>
              <a:ext uri="{FF2B5EF4-FFF2-40B4-BE49-F238E27FC236}">
                <a16:creationId xmlns:a16="http://schemas.microsoft.com/office/drawing/2014/main" id="{7C0D4011-D6F2-1BC8-62B5-7FB114DFE4F2}"/>
              </a:ext>
            </a:extLst>
          </p:cNvPr>
          <p:cNvSpPr/>
          <p:nvPr/>
        </p:nvSpPr>
        <p:spPr bwMode="auto">
          <a:xfrm flipH="1" flipV="1">
            <a:off x="4977709" y="8575726"/>
            <a:ext cx="163713" cy="78137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1D654250-CA21-2B70-213B-1D1A273280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图片 25">
            <a:extLst>
              <a:ext uri="{FF2B5EF4-FFF2-40B4-BE49-F238E27FC236}">
                <a16:creationId xmlns:a16="http://schemas.microsoft.com/office/drawing/2014/main" id="{F14CFA90-5692-CA1F-0B07-3E519142BA0D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7224" t="7443" r="23041" b="11590"/>
          <a:stretch>
            <a:fillRect/>
          </a:stretch>
        </p:blipFill>
        <p:spPr>
          <a:xfrm>
            <a:off x="7784514" y="6300470"/>
            <a:ext cx="3320415" cy="3567430"/>
          </a:xfrm>
          <a:prstGeom prst="rect">
            <a:avLst/>
          </a:prstGeom>
        </p:spPr>
      </p:pic>
      <p:cxnSp>
        <p:nvCxnSpPr>
          <p:cNvPr id="51" name="直接箭头连接符 27">
            <a:extLst>
              <a:ext uri="{FF2B5EF4-FFF2-40B4-BE49-F238E27FC236}">
                <a16:creationId xmlns:a16="http://schemas.microsoft.com/office/drawing/2014/main" id="{214C4BC1-F962-410C-C735-FF0E4FCD16BE}"/>
              </a:ext>
            </a:extLst>
          </p:cNvPr>
          <p:cNvCxnSpPr>
            <a:stCxn id="52" idx="1"/>
          </p:cNvCxnSpPr>
          <p:nvPr>
            <p:custDataLst>
              <p:tags r:id="rId6"/>
            </p:custDataLst>
          </p:nvPr>
        </p:nvCxnSpPr>
        <p:spPr>
          <a:xfrm flipH="1">
            <a:off x="8216949" y="6931025"/>
            <a:ext cx="1026160" cy="18834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2" name="文本框 30">
            <a:extLst>
              <a:ext uri="{FF2B5EF4-FFF2-40B4-BE49-F238E27FC236}">
                <a16:creationId xmlns:a16="http://schemas.microsoft.com/office/drawing/2014/main" id="{F00D2538-4BBB-6BE6-BCF5-0B1D575E38C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11730" y="6833842"/>
            <a:ext cx="1059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Muon</a:t>
            </a:r>
          </a:p>
        </p:txBody>
      </p:sp>
      <p:cxnSp>
        <p:nvCxnSpPr>
          <p:cNvPr id="53" name="曲线连接符 6">
            <a:extLst>
              <a:ext uri="{FF2B5EF4-FFF2-40B4-BE49-F238E27FC236}">
                <a16:creationId xmlns:a16="http://schemas.microsoft.com/office/drawing/2014/main" id="{34E06A82-BB89-087F-64E1-EDFCEA4499D7}"/>
              </a:ext>
            </a:extLst>
          </p:cNvPr>
          <p:cNvCxnSpPr>
            <a:endCxn id="54" idx="1"/>
          </p:cNvCxnSpPr>
          <p:nvPr>
            <p:custDataLst>
              <p:tags r:id="rId8"/>
            </p:custDataLst>
          </p:nvPr>
        </p:nvCxnSpPr>
        <p:spPr>
          <a:xfrm>
            <a:off x="8752889" y="7957185"/>
            <a:ext cx="718185" cy="535305"/>
          </a:xfrm>
          <a:prstGeom prst="curvedConnector3">
            <a:avLst>
              <a:gd name="adj1" fmla="val 50044"/>
            </a:avLst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爆炸形: 8 pt  33">
            <a:extLst>
              <a:ext uri="{FF2B5EF4-FFF2-40B4-BE49-F238E27FC236}">
                <a16:creationId xmlns:a16="http://schemas.microsoft.com/office/drawing/2014/main" id="{FD362AA9-464F-6224-1F0A-6838D52E1308}"/>
              </a:ext>
            </a:extLst>
          </p:cNvPr>
          <p:cNvSpPr/>
          <p:nvPr/>
        </p:nvSpPr>
        <p:spPr bwMode="auto">
          <a:xfrm>
            <a:off x="9471074" y="8402955"/>
            <a:ext cx="191770" cy="224790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55" name="曲线连接符 6">
            <a:extLst>
              <a:ext uri="{FF2B5EF4-FFF2-40B4-BE49-F238E27FC236}">
                <a16:creationId xmlns:a16="http://schemas.microsoft.com/office/drawing/2014/main" id="{9C9545AD-B1F7-20D3-900A-69D8AC4533EF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8635414" y="8133080"/>
            <a:ext cx="662305" cy="570865"/>
          </a:xfrm>
          <a:prstGeom prst="curvedConnector3">
            <a:avLst>
              <a:gd name="adj1" fmla="val 50048"/>
            </a:avLst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爆炸形: 14 pt  35">
            <a:extLst>
              <a:ext uri="{FF2B5EF4-FFF2-40B4-BE49-F238E27FC236}">
                <a16:creationId xmlns:a16="http://schemas.microsoft.com/office/drawing/2014/main" id="{37BFADCF-A7A7-E740-9BA2-C95A83C650F5}"/>
              </a:ext>
            </a:extLst>
          </p:cNvPr>
          <p:cNvSpPr/>
          <p:nvPr/>
        </p:nvSpPr>
        <p:spPr bwMode="auto">
          <a:xfrm>
            <a:off x="9220200" y="8648700"/>
            <a:ext cx="163830" cy="20066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3700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ED454-C788-959C-0334-F75AB2385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74399EA-0CDB-D3BA-2926-77B4FFE58D69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22EA000-5301-C4EB-E44A-941BDF623CB1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A669C4-D1FC-DCDF-C1A8-CD5F3463AE3D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A3BC471-A3C5-6936-E968-769BD52BCBE4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2C55C51-6E51-5374-E268-0018C4A35137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7ACB174-778E-A71C-F4E5-24FBCD7EED6C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F6E1281-D205-539E-D0DB-FE5911D6C7F3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0C2B90A-F6CB-B878-A771-98C488130998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175DDD0-9D77-8746-A48B-4FC5CF0B25B2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52BB373-4514-DA2D-C615-440C6CF44365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B2F159DF-17E0-C3F1-2131-B455987E75D7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1B0EC78-3961-07B0-6ABC-CD997D1AD901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1148CE0D-FA72-1842-1A73-37ADE857CF20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57DFE741-E0C9-54D5-11DF-3A7E66C672E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F8F43FC-4CD9-9210-A065-0DB33F1389B5}"/>
              </a:ext>
            </a:extLst>
          </p:cNvPr>
          <p:cNvSpPr txBox="1">
            <a:spLocks/>
          </p:cNvSpPr>
          <p:nvPr/>
        </p:nvSpPr>
        <p:spPr>
          <a:xfrm>
            <a:off x="1746521" y="2881137"/>
            <a:ext cx="10333312" cy="3960440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real case, the fast-n background is an untagged muon-induced background.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use the tagged WP muon to study the fast-n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properity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preminary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trigger select WP muon(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&gt;450);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 muon [-20us,20us](total PE&gt;40000);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 only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event(no CD muon)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Cut: </a:t>
            </a:r>
          </a:p>
          <a:p>
            <a:pPr lvl="1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muon:[0, 500]us, find the CD event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Sub-event  PE&gt;3000</a:t>
            </a:r>
          </a:p>
        </p:txBody>
      </p:sp>
      <p:pic>
        <p:nvPicPr>
          <p:cNvPr id="14" name="图片 7">
            <a:extLst>
              <a:ext uri="{FF2B5EF4-FFF2-40B4-BE49-F238E27FC236}">
                <a16:creationId xmlns:a16="http://schemas.microsoft.com/office/drawing/2014/main" id="{535F3078-2876-DB0A-4C25-6017087AA61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1745" t="8890" r="305" b="2215"/>
          <a:stretch>
            <a:fillRect/>
          </a:stretch>
        </p:blipFill>
        <p:spPr>
          <a:xfrm>
            <a:off x="6347416" y="6614507"/>
            <a:ext cx="4499395" cy="3212998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344E8FA4-80F5-953A-62DD-D1B4ED97D8D9}"/>
              </a:ext>
            </a:extLst>
          </p:cNvPr>
          <p:cNvSpPr txBox="1"/>
          <p:nvPr/>
        </p:nvSpPr>
        <p:spPr>
          <a:xfrm>
            <a:off x="6347195" y="9600435"/>
            <a:ext cx="4803053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eaLnBrk="1" latinLnBrk="0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[0,500us] sub-event 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mulitiplicity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21">
            <a:extLst>
              <a:ext uri="{FF2B5EF4-FFF2-40B4-BE49-F238E27FC236}">
                <a16:creationId xmlns:a16="http://schemas.microsoft.com/office/drawing/2014/main" id="{E824748D-D720-3973-C79F-C18BBE6BAE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17424" y="5846350"/>
            <a:ext cx="9950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5">
            <a:extLst>
              <a:ext uri="{FF2B5EF4-FFF2-40B4-BE49-F238E27FC236}">
                <a16:creationId xmlns:a16="http://schemas.microsoft.com/office/drawing/2014/main" id="{2553B707-4428-5500-628C-AE7C536E30D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7224" t="7443" r="23041" b="11590"/>
          <a:stretch>
            <a:fillRect/>
          </a:stretch>
        </p:blipFill>
        <p:spPr>
          <a:xfrm>
            <a:off x="13523844" y="2977231"/>
            <a:ext cx="3240156" cy="3481192"/>
          </a:xfrm>
          <a:prstGeom prst="rect">
            <a:avLst/>
          </a:prstGeom>
        </p:spPr>
      </p:pic>
      <p:cxnSp>
        <p:nvCxnSpPr>
          <p:cNvPr id="22" name="直接箭头连接符 6">
            <a:extLst>
              <a:ext uri="{FF2B5EF4-FFF2-40B4-BE49-F238E27FC236}">
                <a16:creationId xmlns:a16="http://schemas.microsoft.com/office/drawing/2014/main" id="{17FE9FAE-BC17-67D8-919A-CA7E11F2327F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flipH="1">
            <a:off x="13640996" y="3783904"/>
            <a:ext cx="1387915" cy="1544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3" name="文本框 8">
            <a:extLst>
              <a:ext uri="{FF2B5EF4-FFF2-40B4-BE49-F238E27FC236}">
                <a16:creationId xmlns:a16="http://schemas.microsoft.com/office/drawing/2014/main" id="{234494F6-FB4C-EED5-5895-411B6700477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52302" y="3423832"/>
            <a:ext cx="9620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Muon</a:t>
            </a:r>
          </a:p>
        </p:txBody>
      </p:sp>
      <p:cxnSp>
        <p:nvCxnSpPr>
          <p:cNvPr id="24" name="曲线连接符 6">
            <a:extLst>
              <a:ext uri="{FF2B5EF4-FFF2-40B4-BE49-F238E27FC236}">
                <a16:creationId xmlns:a16="http://schemas.microsoft.com/office/drawing/2014/main" id="{B24EE5C1-E5D7-9F09-CC63-6E02EBAB378D}"/>
              </a:ext>
            </a:extLst>
          </p:cNvPr>
          <p:cNvCxnSpPr>
            <a:stCxn id="27" idx="1"/>
            <a:endCxn id="25" idx="3"/>
          </p:cNvCxnSpPr>
          <p:nvPr>
            <p:custDataLst>
              <p:tags r:id="rId5"/>
            </p:custDataLst>
          </p:nvPr>
        </p:nvCxnSpPr>
        <p:spPr>
          <a:xfrm>
            <a:off x="14717913" y="5299404"/>
            <a:ext cx="311959" cy="156659"/>
          </a:xfrm>
          <a:prstGeom prst="curvedConnector3">
            <a:avLst>
              <a:gd name="adj1" fmla="val 173279"/>
            </a:avLst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爆炸形: 8 pt  11">
            <a:extLst>
              <a:ext uri="{FF2B5EF4-FFF2-40B4-BE49-F238E27FC236}">
                <a16:creationId xmlns:a16="http://schemas.microsoft.com/office/drawing/2014/main" id="{BCBC0702-442A-EFCE-005A-C282FBCA7F05}"/>
              </a:ext>
            </a:extLst>
          </p:cNvPr>
          <p:cNvSpPr/>
          <p:nvPr/>
        </p:nvSpPr>
        <p:spPr bwMode="auto">
          <a:xfrm>
            <a:off x="14948016" y="5325836"/>
            <a:ext cx="81856" cy="211655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6" name="曲线连接符 6">
            <a:extLst>
              <a:ext uri="{FF2B5EF4-FFF2-40B4-BE49-F238E27FC236}">
                <a16:creationId xmlns:a16="http://schemas.microsoft.com/office/drawing/2014/main" id="{51A4CC4F-B617-5F5C-41DC-71C15572CBCD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rot="5400000" flipV="1">
            <a:off x="14109038" y="4824557"/>
            <a:ext cx="791845" cy="2159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爆炸形: 14 pt  13">
            <a:extLst>
              <a:ext uri="{FF2B5EF4-FFF2-40B4-BE49-F238E27FC236}">
                <a16:creationId xmlns:a16="http://schemas.microsoft.com/office/drawing/2014/main" id="{FA06C5D6-29CB-E8FA-572E-FDDC23C43ACB}"/>
              </a:ext>
            </a:extLst>
          </p:cNvPr>
          <p:cNvSpPr/>
          <p:nvPr/>
        </p:nvSpPr>
        <p:spPr bwMode="auto">
          <a:xfrm flipH="1" flipV="1">
            <a:off x="14554200" y="5267849"/>
            <a:ext cx="163713" cy="78137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8" name="直接连接符 4">
            <a:extLst>
              <a:ext uri="{FF2B5EF4-FFF2-40B4-BE49-F238E27FC236}">
                <a16:creationId xmlns:a16="http://schemas.microsoft.com/office/drawing/2014/main" id="{2FC13D7D-688C-B1AA-7C4E-5CC3539F9AAE}"/>
              </a:ext>
            </a:extLst>
          </p:cNvPr>
          <p:cNvCxnSpPr/>
          <p:nvPr/>
        </p:nvCxnSpPr>
        <p:spPr>
          <a:xfrm flipH="1">
            <a:off x="13745063" y="2761296"/>
            <a:ext cx="504190" cy="39604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文本框 15">
            <a:extLst>
              <a:ext uri="{FF2B5EF4-FFF2-40B4-BE49-F238E27FC236}">
                <a16:creationId xmlns:a16="http://schemas.microsoft.com/office/drawing/2014/main" id="{FD7B6DFB-9A30-F6E6-EACA-A75F58E0D573}"/>
              </a:ext>
            </a:extLst>
          </p:cNvPr>
          <p:cNvSpPr txBox="1"/>
          <p:nvPr/>
        </p:nvSpPr>
        <p:spPr>
          <a:xfrm>
            <a:off x="13762942" y="6555421"/>
            <a:ext cx="28486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Outside from the veto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2B8511FA-2599-6705-0900-D97932B0462F}"/>
              </a:ext>
            </a:extLst>
          </p:cNvPr>
          <p:cNvSpPr txBox="1"/>
          <p:nvPr/>
        </p:nvSpPr>
        <p:spPr>
          <a:xfrm>
            <a:off x="1028700" y="1751303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Event Selection</a:t>
            </a:r>
          </a:p>
        </p:txBody>
      </p:sp>
    </p:spTree>
    <p:extLst>
      <p:ext uri="{BB962C8B-B14F-4D97-AF65-F5344CB8AC3E}">
        <p14:creationId xmlns:p14="http://schemas.microsoft.com/office/powerpoint/2010/main" val="1531249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404EE-332D-106C-62FD-2B977D724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07BE3D-8FB8-C13F-E91F-28E0ED4DCC6F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D7C90F6-7C9D-2922-7AF4-46C8C0A39D40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C8586C6-2CC0-F530-A702-A184AAAF816B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A95E23C-D7E2-A19A-BE09-5D27499E1CF8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3E7C554-01DA-C310-6375-2807064963DE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B50C3A2-AA17-8DE4-AC1E-C3597609C2F1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17CD23D-ACA9-4077-3812-2E6739D3F3D5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AE1BEBD-F6B8-AEED-86D0-A191EB17F1F6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217D5261-13A9-3DE6-8950-02CAD44EDC89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5423B56-E8EC-478E-B9C9-C1FCD0F2D8FE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4C477E84-06EF-231B-45D5-96B9F7010F87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218C9568-1536-9597-4033-56F59F2C6F9D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FA95B16C-76A3-689A-D781-CDADBA0C4F10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8ADE9766-C83B-4790-80B2-821D29A9EA2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D2679E54-35D2-9D28-3E05-BD0475A0EE2A}"/>
              </a:ext>
            </a:extLst>
          </p:cNvPr>
          <p:cNvSpPr txBox="1"/>
          <p:nvPr/>
        </p:nvSpPr>
        <p:spPr>
          <a:xfrm>
            <a:off x="1028700" y="1751303"/>
            <a:ext cx="1500257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Sub event Time vs Charge after WP-only muons</a:t>
            </a:r>
          </a:p>
        </p:txBody>
      </p:sp>
      <p:pic>
        <p:nvPicPr>
          <p:cNvPr id="10" name="内容占位符 7">
            <a:extLst>
              <a:ext uri="{FF2B5EF4-FFF2-40B4-BE49-F238E27FC236}">
                <a16:creationId xmlns:a16="http://schemas.microsoft.com/office/drawing/2014/main" id="{5786374C-9B6A-1ACD-0DF1-F7D7E2E210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7370" y="3662996"/>
            <a:ext cx="4336415" cy="312420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708680C-DE66-FDF3-1AE0-E45DC372BE9A}"/>
              </a:ext>
            </a:extLst>
          </p:cNvPr>
          <p:cNvSpPr txBox="1">
            <a:spLocks/>
          </p:cNvSpPr>
          <p:nvPr/>
        </p:nvSpPr>
        <p:spPr>
          <a:xfrm>
            <a:off x="2949080" y="2876232"/>
            <a:ext cx="10081120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2">
            <a:extLst>
              <a:ext uri="{FF2B5EF4-FFF2-40B4-BE49-F238E27FC236}">
                <a16:creationId xmlns:a16="http://schemas.microsoft.com/office/drawing/2014/main" id="{41E88C37-1DD7-0C3A-A2F2-041D8AA043DF}"/>
              </a:ext>
            </a:extLst>
          </p:cNvPr>
          <p:cNvSpPr/>
          <p:nvPr/>
        </p:nvSpPr>
        <p:spPr>
          <a:xfrm>
            <a:off x="4677272" y="3965579"/>
            <a:ext cx="794464" cy="230400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文本框 4">
            <a:extLst>
              <a:ext uri="{FF2B5EF4-FFF2-40B4-BE49-F238E27FC236}">
                <a16:creationId xmlns:a16="http://schemas.microsoft.com/office/drawing/2014/main" id="{B8E918F8-AD2D-EDF5-A07E-E5C171494D1C}"/>
              </a:ext>
            </a:extLst>
          </p:cNvPr>
          <p:cNvSpPr txBox="1"/>
          <p:nvPr/>
        </p:nvSpPr>
        <p:spPr>
          <a:xfrm>
            <a:off x="8133656" y="3938646"/>
            <a:ext cx="7239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Since select the WP-only muon: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Still see before 60μs, there were a lot of events;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Caused by the flasher/PMT after pulse?</a:t>
            </a:r>
            <a:endParaRPr lang="en-US" altLang="zh-CN" sz="2400" b="1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3" name="文本框 17">
            <a:extLst>
              <a:ext uri="{FF2B5EF4-FFF2-40B4-BE49-F238E27FC236}">
                <a16:creationId xmlns:a16="http://schemas.microsoft.com/office/drawing/2014/main" id="{A4BD87BC-1484-959E-8380-01CDCDEE939D}"/>
              </a:ext>
            </a:extLst>
          </p:cNvPr>
          <p:cNvSpPr txBox="1"/>
          <p:nvPr/>
        </p:nvSpPr>
        <p:spPr>
          <a:xfrm>
            <a:off x="3740915" y="7216201"/>
            <a:ext cx="846258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Sub-events time: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Prompt Time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he time of first signal after muon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Delayed Time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the time of second signal after muon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The time of third signal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after muon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Time n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The time of (n+1)th signal after muon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56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1B15C-F32C-03F7-2551-44366E1F9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A41208-B454-43F8-FD8B-6C0BD9B51C5E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54D2288-8AE1-6AEB-3CF2-251CF2BC9FE0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355EA60-52F1-534E-80D1-F2781F9D2671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7840800-91AE-F06B-50E9-C595E192C200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35F5310-8A72-B620-15E4-F37BB55EBE6F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DEE1175-EBFE-B410-C24C-C6AF74A9254B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62AD8FF-35B8-7FC2-47E8-D483CD7EA0EE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3A53DBC-E035-9445-52AE-A33C12BF6930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A974418-9B7A-1B6C-A90A-FD7699DE98E7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437AB56A-7C52-8C86-0BA4-881ACE90BC8A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EF51B74-2EB7-43D5-41BE-BC20906AB76A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87BA6F6-2835-4E73-1419-19FCFF9CC91F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E225D20A-3BCF-1265-31C3-31F851A1A442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9597CC9D-C4AC-A54D-ED5B-FEE07C5FB96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72C42D84-4BCE-895D-0BD2-C3A4579CD660}"/>
              </a:ext>
            </a:extLst>
          </p:cNvPr>
          <p:cNvSpPr txBox="1"/>
          <p:nvPr/>
        </p:nvSpPr>
        <p:spPr>
          <a:xfrm>
            <a:off x="1028700" y="1751303"/>
            <a:ext cx="1500257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Fast-neutron/Double neutron Finding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7457983E-2B0A-FA7E-A37A-33F19C44DED6}"/>
              </a:ext>
            </a:extLst>
          </p:cNvPr>
          <p:cNvSpPr txBox="1">
            <a:spLocks/>
          </p:cNvSpPr>
          <p:nvPr/>
        </p:nvSpPr>
        <p:spPr>
          <a:xfrm>
            <a:off x="2949080" y="2876232"/>
            <a:ext cx="10081120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7785D26A-18D1-30E4-F59B-DEC9903D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508" y="9883775"/>
            <a:ext cx="1254668" cy="2889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D549928E-728F-4FD3-696F-AD0158A3A526}"/>
              </a:ext>
            </a:extLst>
          </p:cNvPr>
          <p:cNvSpPr txBox="1"/>
          <p:nvPr/>
        </p:nvSpPr>
        <p:spPr>
          <a:xfrm>
            <a:off x="3625499" y="4584384"/>
            <a:ext cx="599072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CN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zh-CN" sz="1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84B267E8-ABE5-AAEC-414B-117E431681FC}"/>
              </a:ext>
            </a:extLst>
          </p:cNvPr>
          <p:cNvSpPr txBox="1"/>
          <p:nvPr/>
        </p:nvSpPr>
        <p:spPr>
          <a:xfrm>
            <a:off x="3513357" y="3476351"/>
            <a:ext cx="11452675" cy="6492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9pPr>
          </a:lstStyle>
          <a:p>
            <a:endParaRPr kumimoji="0" lang="en-US" altLang="zh-CN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17F54A56-9566-C8A3-F3A0-F45C529983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85934" y="7446961"/>
            <a:ext cx="12987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85D52A4B-8E66-64ED-4EDB-8D17975F4175}"/>
              </a:ext>
            </a:extLst>
          </p:cNvPr>
          <p:cNvSpPr txBox="1"/>
          <p:nvPr/>
        </p:nvSpPr>
        <p:spPr>
          <a:xfrm>
            <a:off x="3657502" y="5708690"/>
            <a:ext cx="11277697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Fast neutrons: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Multiplicity =2;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Prompt signal : within &lt;2us after WP-only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Delay signal: [60,500]us, neutron capture 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Double neutron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Prompt(neutron capture),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[60,500]us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Delay(neutron capture),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[60,500]us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algn="l"/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2">
            <a:extLst>
              <a:ext uri="{FF2B5EF4-FFF2-40B4-BE49-F238E27FC236}">
                <a16:creationId xmlns:a16="http://schemas.microsoft.com/office/drawing/2014/main" id="{21878BCA-DA00-5893-A2D2-2DC4B7B48F9D}"/>
              </a:ext>
            </a:extLst>
          </p:cNvPr>
          <p:cNvSpPr txBox="1"/>
          <p:nvPr/>
        </p:nvSpPr>
        <p:spPr>
          <a:xfrm>
            <a:off x="3729089" y="4412253"/>
            <a:ext cx="10942819" cy="1420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eaLnBrk="1" latinLnBrk="0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For sub-event </a:t>
            </a:r>
          </a:p>
          <a:p>
            <a:pPr marL="342900" indent="-342900" algn="l" eaLnBrk="1" latinLnBrk="0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Add Cut :[0,500us], sub-event multiplicity =2;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67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32E5D-594C-283E-68DD-76C93C000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CC8EB9-CB84-026C-E324-553CDD035F79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616F73A-C4D4-4A7E-A188-68F592A8F9DB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E20FD7D-4EE4-4C9F-99CB-6A0864D7FCBA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D742479-1EB3-1596-0CDB-19DC5E8248C8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04E41A0-7A59-FFAA-7377-008EB563FFA8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9D74B02-9E9E-CA29-0FDE-63334988DAF7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6A71150-FD9E-288F-3A1E-C09DD19146A5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185CDB8-F12B-1F9B-A4B4-593A46077770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5889ADC-E375-5A2E-F6A0-46E82F1F6917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41B4E4FE-F735-3165-1F84-ADFA231CBD86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A505F08-5A19-BDBC-586B-BE9080B35ACD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17E7AD5-2EFF-F971-5225-2F32CFB5A7AE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06A1BAEF-AD67-8DA3-9A50-6C35642AA8D9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C5E9982C-2E10-0658-76F0-A45224C1B7E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D553C8CD-95E5-A94D-7365-CFEBA153F8B9}"/>
              </a:ext>
            </a:extLst>
          </p:cNvPr>
          <p:cNvSpPr txBox="1"/>
          <p:nvPr/>
        </p:nvSpPr>
        <p:spPr>
          <a:xfrm>
            <a:off x="1028700" y="1751303"/>
            <a:ext cx="1500257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Sub-event multiplicity =2 event feature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93472D2-6903-C85A-249F-0B4657C52701}"/>
              </a:ext>
            </a:extLst>
          </p:cNvPr>
          <p:cNvSpPr txBox="1">
            <a:spLocks/>
          </p:cNvSpPr>
          <p:nvPr/>
        </p:nvSpPr>
        <p:spPr>
          <a:xfrm>
            <a:off x="2949080" y="2876232"/>
            <a:ext cx="10081120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0F6223F0-C564-E5FB-43F6-C404C99E6C5D}"/>
              </a:ext>
            </a:extLst>
          </p:cNvPr>
          <p:cNvSpPr txBox="1"/>
          <p:nvPr/>
        </p:nvSpPr>
        <p:spPr>
          <a:xfrm>
            <a:off x="3625499" y="4584384"/>
            <a:ext cx="599072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CN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zh-CN" sz="1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887CC08A-0D4E-0222-1F1D-BC8C06E19C2C}"/>
              </a:ext>
            </a:extLst>
          </p:cNvPr>
          <p:cNvSpPr txBox="1"/>
          <p:nvPr/>
        </p:nvSpPr>
        <p:spPr>
          <a:xfrm>
            <a:off x="3513357" y="3476351"/>
            <a:ext cx="11452675" cy="6492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9pPr>
          </a:lstStyle>
          <a:p>
            <a:endParaRPr kumimoji="0" lang="en-US" altLang="zh-CN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61DCC1F6-D9A4-9423-7A31-2BD4358D10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85934" y="7446961"/>
            <a:ext cx="12987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B8EDE493-CB22-F292-3899-828E4C7B33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07020" y="3798570"/>
            <a:ext cx="3683635" cy="2670175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65C05DE5-CFEC-BCA8-0BE6-7D6FCB5A36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35705" y="3798570"/>
            <a:ext cx="3883025" cy="2818765"/>
          </a:xfrm>
          <a:prstGeom prst="rect">
            <a:avLst/>
          </a:prstGeom>
        </p:spPr>
      </p:pic>
      <p:sp>
        <p:nvSpPr>
          <p:cNvPr id="23" name="标题 1">
            <a:extLst>
              <a:ext uri="{FF2B5EF4-FFF2-40B4-BE49-F238E27FC236}">
                <a16:creationId xmlns:a16="http://schemas.microsoft.com/office/drawing/2014/main" id="{C43A9DF5-F193-0771-CB9D-B6208CC4C0AC}"/>
              </a:ext>
            </a:extLst>
          </p:cNvPr>
          <p:cNvSpPr txBox="1">
            <a:spLocks/>
          </p:cNvSpPr>
          <p:nvPr/>
        </p:nvSpPr>
        <p:spPr>
          <a:xfrm>
            <a:off x="3735559" y="2933384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F8432108-4C2D-5AD8-442E-3BCCC6FABDDD}"/>
              </a:ext>
            </a:extLst>
          </p:cNvPr>
          <p:cNvSpPr txBox="1">
            <a:spLocks/>
          </p:cNvSpPr>
          <p:nvPr/>
        </p:nvSpPr>
        <p:spPr>
          <a:xfrm flipH="1" flipV="1">
            <a:off x="12505055" y="8985250"/>
            <a:ext cx="296545" cy="1644650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 </a:t>
            </a:r>
          </a:p>
        </p:txBody>
      </p:sp>
      <p:sp>
        <p:nvSpPr>
          <p:cNvPr id="25" name="文本框 4">
            <a:extLst>
              <a:ext uri="{FF2B5EF4-FFF2-40B4-BE49-F238E27FC236}">
                <a16:creationId xmlns:a16="http://schemas.microsoft.com/office/drawing/2014/main" id="{2849A5B6-0285-C93D-3EEA-DE6939F4BEA2}"/>
              </a:ext>
            </a:extLst>
          </p:cNvPr>
          <p:cNvSpPr txBox="1"/>
          <p:nvPr/>
        </p:nvSpPr>
        <p:spPr>
          <a:xfrm>
            <a:off x="7546975" y="6606540"/>
            <a:ext cx="657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altLang="zh-CN" sz="2400" b="1" i="0" dirty="0">
                <a:solidFill>
                  <a:srgbClr val="24292F"/>
                </a:solidFill>
                <a:latin typeface="Times New Roman" panose="02020603050405020304" pitchFamily="18" charset="0"/>
                <a:ea typeface="Noto Sans SC" panose="020B0200000000000000" charset="-122"/>
                <a:cs typeface="Times New Roman" panose="02020603050405020304" pitchFamily="18" charset="0"/>
              </a:rPr>
              <a:t>– Time distribution of prompt signals</a:t>
            </a:r>
          </a:p>
          <a:p>
            <a:pPr marL="0" indent="0"/>
            <a:r>
              <a:rPr lang="en-US" altLang="zh-CN" sz="2400" b="1" i="0" dirty="0">
                <a:solidFill>
                  <a:srgbClr val="24292F"/>
                </a:solidFill>
                <a:latin typeface="Times New Roman" panose="02020603050405020304" pitchFamily="18" charset="0"/>
                <a:ea typeface="Noto Sans SC" panose="020B0200000000000000" charset="-122"/>
                <a:cs typeface="Times New Roman" panose="02020603050405020304" pitchFamily="18" charset="0"/>
              </a:rPr>
              <a:t>– Time distribution of delayed signals</a:t>
            </a:r>
          </a:p>
          <a:p>
            <a:pPr marL="0" indent="0"/>
            <a:r>
              <a:rPr lang="en-US" altLang="zh-CN" sz="2400" b="1" i="0" dirty="0">
                <a:solidFill>
                  <a:srgbClr val="24292F"/>
                </a:solidFill>
                <a:latin typeface="Times New Roman" panose="02020603050405020304" pitchFamily="18" charset="0"/>
                <a:ea typeface="Noto Sans SC" panose="020B0200000000000000" charset="-122"/>
                <a:cs typeface="Times New Roman" panose="02020603050405020304" pitchFamily="18" charset="0"/>
              </a:rPr>
              <a:t>– Time </a:t>
            </a:r>
            <a:r>
              <a:rPr lang="en-US" altLang="zh-CN" sz="2400" b="1" i="0" dirty="0" err="1">
                <a:solidFill>
                  <a:srgbClr val="24292F"/>
                </a:solidFill>
                <a:latin typeface="Times New Roman" panose="02020603050405020304" pitchFamily="18" charset="0"/>
                <a:ea typeface="Noto Sans SC" panose="020B0200000000000000" charset="-122"/>
                <a:cs typeface="Times New Roman" panose="02020603050405020304" pitchFamily="18" charset="0"/>
              </a:rPr>
              <a:t>timediff</a:t>
            </a:r>
            <a:r>
              <a:rPr lang="en-US" altLang="zh-CN" sz="2400" b="1" i="0" dirty="0">
                <a:solidFill>
                  <a:srgbClr val="24292F"/>
                </a:solidFill>
                <a:latin typeface="Times New Roman" panose="02020603050405020304" pitchFamily="18" charset="0"/>
                <a:ea typeface="Noto Sans SC" panose="020B0200000000000000" charset="-122"/>
                <a:cs typeface="Times New Roman" panose="02020603050405020304" pitchFamily="18" charset="0"/>
              </a:rPr>
              <a:t> distribution</a:t>
            </a:r>
          </a:p>
          <a:p>
            <a:pPr marL="0" indent="0"/>
            <a:endParaRPr lang="en-US" altLang="zh-CN" sz="2400" b="1" i="0" dirty="0">
              <a:solidFill>
                <a:srgbClr val="24292F"/>
              </a:solidFill>
              <a:latin typeface="Times New Roman" panose="02020603050405020304" pitchFamily="18" charset="0"/>
              <a:ea typeface="Noto Sans SC" panose="020B0200000000000000" charset="-122"/>
              <a:cs typeface="Times New Roman" panose="02020603050405020304" pitchFamily="18" charset="0"/>
            </a:endParaRPr>
          </a:p>
          <a:p>
            <a:pPr marL="0" indent="0"/>
            <a:endParaRPr lang="en-US" altLang="zh-CN" sz="2400" b="1" i="0" dirty="0">
              <a:solidFill>
                <a:srgbClr val="24292F"/>
              </a:solidFill>
              <a:latin typeface="Times New Roman" panose="02020603050405020304" pitchFamily="18" charset="0"/>
              <a:ea typeface="Noto Sans SC" panose="020B0200000000000000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F85D271F-8EED-8955-59D9-27B8E86BABE7}"/>
              </a:ext>
            </a:extLst>
          </p:cNvPr>
          <p:cNvSpPr txBox="1"/>
          <p:nvPr/>
        </p:nvSpPr>
        <p:spPr>
          <a:xfrm>
            <a:off x="7474584" y="7974965"/>
            <a:ext cx="8756015" cy="776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There is a distinct pulse between 0 and 60 microseconds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The Event generated by the inherent properties of the PMT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椭圆 15">
            <a:extLst>
              <a:ext uri="{FF2B5EF4-FFF2-40B4-BE49-F238E27FC236}">
                <a16:creationId xmlns:a16="http://schemas.microsoft.com/office/drawing/2014/main" id="{12BD68AF-26CB-562E-39D8-6648D2D8DA8D}"/>
              </a:ext>
            </a:extLst>
          </p:cNvPr>
          <p:cNvSpPr/>
          <p:nvPr/>
        </p:nvSpPr>
        <p:spPr>
          <a:xfrm>
            <a:off x="4162425" y="5814695"/>
            <a:ext cx="483235" cy="481965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10">
            <a:extLst>
              <a:ext uri="{FF2B5EF4-FFF2-40B4-BE49-F238E27FC236}">
                <a16:creationId xmlns:a16="http://schemas.microsoft.com/office/drawing/2014/main" id="{4EF4347C-90E2-9195-3C99-ADEF92791A73}"/>
              </a:ext>
            </a:extLst>
          </p:cNvPr>
          <p:cNvSpPr/>
          <p:nvPr/>
        </p:nvSpPr>
        <p:spPr>
          <a:xfrm>
            <a:off x="8267065" y="5166360"/>
            <a:ext cx="483235" cy="481965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39FD9F0E-F00D-14F4-10B6-EC88CB675A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74135" y="6750685"/>
            <a:ext cx="3570605" cy="2580640"/>
          </a:xfrm>
          <a:prstGeom prst="rect">
            <a:avLst/>
          </a:prstGeom>
        </p:spPr>
      </p:pic>
      <p:sp>
        <p:nvSpPr>
          <p:cNvPr id="31" name="矩形 12">
            <a:extLst>
              <a:ext uri="{FF2B5EF4-FFF2-40B4-BE49-F238E27FC236}">
                <a16:creationId xmlns:a16="http://schemas.microsoft.com/office/drawing/2014/main" id="{DE07E0C8-75B3-1086-EE07-29D6D5265A7E}"/>
              </a:ext>
            </a:extLst>
          </p:cNvPr>
          <p:cNvSpPr/>
          <p:nvPr/>
        </p:nvSpPr>
        <p:spPr>
          <a:xfrm>
            <a:off x="4162425" y="6966585"/>
            <a:ext cx="280670" cy="221043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2" name="直接箭头连接符 13">
            <a:extLst>
              <a:ext uri="{FF2B5EF4-FFF2-40B4-BE49-F238E27FC236}">
                <a16:creationId xmlns:a16="http://schemas.microsoft.com/office/drawing/2014/main" id="{E5E42A22-8B4A-F5AC-19CB-A057C5DF936F}"/>
              </a:ext>
            </a:extLst>
          </p:cNvPr>
          <p:cNvCxnSpPr/>
          <p:nvPr/>
        </p:nvCxnSpPr>
        <p:spPr>
          <a:xfrm flipV="1">
            <a:off x="4450715" y="7542530"/>
            <a:ext cx="431800" cy="146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33" name="图片 14">
            <a:extLst>
              <a:ext uri="{FF2B5EF4-FFF2-40B4-BE49-F238E27FC236}">
                <a16:creationId xmlns:a16="http://schemas.microsoft.com/office/drawing/2014/main" id="{41586864-0779-84F2-19E1-41DD4E9628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54270" y="7110730"/>
            <a:ext cx="1734820" cy="126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15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871AE-1B04-450A-EB14-DC06DDAC4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03228E-628C-5496-5666-492A2C954E16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053362D-3741-1B1A-4F75-FDCF4E0CFD99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F67C3B7-067B-3C67-FF1E-BA976E7E52B1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59F7730-E4EC-90D1-502E-2127A7479827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3AA475C-3CFF-A08A-BC2B-3C2018D6B10E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3EA65D5-98EC-9268-90E0-AB576C4CFE81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DAE7B74-C127-656D-2AA9-76B81D8CEA95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E8ADE56-F763-7331-A646-18B3AAA0E8B8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8190BCC-F939-A62C-8B8D-88C4E9213FB2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BEDCAF0-9D4A-A1DA-8FCD-78343DFD9071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C4BB5465-C8D2-35FB-BB3B-57CFE6AE9EFB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04CEB2E-2883-E867-378A-CCA91D5C986A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DAD48D5D-1D71-B8D4-AB2B-657A2948C76A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D3290C4F-03F1-BBFF-FFF1-A20C38FF4F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7806FFFF-80A7-E648-6256-32AB84F926C1}"/>
              </a:ext>
            </a:extLst>
          </p:cNvPr>
          <p:cNvSpPr txBox="1"/>
          <p:nvPr/>
        </p:nvSpPr>
        <p:spPr>
          <a:xfrm>
            <a:off x="1028700" y="1751303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Time vs Charge without Cut 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BA06BBE8-E94C-691C-4FC9-8F9DCDE98841}"/>
              </a:ext>
            </a:extLst>
          </p:cNvPr>
          <p:cNvSpPr txBox="1">
            <a:spLocks/>
          </p:cNvSpPr>
          <p:nvPr/>
        </p:nvSpPr>
        <p:spPr>
          <a:xfrm>
            <a:off x="2949080" y="2876232"/>
            <a:ext cx="10081120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65EEBBDF-7F6E-BD1A-230E-35A9B9CB75D9}"/>
              </a:ext>
            </a:extLst>
          </p:cNvPr>
          <p:cNvSpPr txBox="1"/>
          <p:nvPr/>
        </p:nvSpPr>
        <p:spPr>
          <a:xfrm>
            <a:off x="3625499" y="4584384"/>
            <a:ext cx="599072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CN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zh-CN" sz="1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1657E8BC-0252-EF8F-4898-B4F9C7E71558}"/>
              </a:ext>
            </a:extLst>
          </p:cNvPr>
          <p:cNvSpPr txBox="1"/>
          <p:nvPr/>
        </p:nvSpPr>
        <p:spPr>
          <a:xfrm>
            <a:off x="3513357" y="3476351"/>
            <a:ext cx="11452675" cy="6492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9pPr>
          </a:lstStyle>
          <a:p>
            <a:endParaRPr kumimoji="0" lang="en-US" altLang="zh-CN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B6E046C8-8F81-B05C-F1DC-8F06829CAFF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85934" y="7446961"/>
            <a:ext cx="12987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A5E3FD4-0104-8A9B-8174-604993F93581}"/>
              </a:ext>
            </a:extLst>
          </p:cNvPr>
          <p:cNvSpPr txBox="1">
            <a:spLocks/>
          </p:cNvSpPr>
          <p:nvPr/>
        </p:nvSpPr>
        <p:spPr>
          <a:xfrm>
            <a:off x="2655277" y="2860994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内容占位符 11">
            <a:extLst>
              <a:ext uri="{FF2B5EF4-FFF2-40B4-BE49-F238E27FC236}">
                <a16:creationId xmlns:a16="http://schemas.microsoft.com/office/drawing/2014/main" id="{DE41DCEB-CD24-2FE3-118E-F82784E652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9380" y="5958205"/>
            <a:ext cx="3868420" cy="2808605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B8C75D1B-AB93-9E52-9272-B0FF88262D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72940" y="5853430"/>
            <a:ext cx="4034790" cy="2913380"/>
          </a:xfrm>
          <a:prstGeom prst="rect">
            <a:avLst/>
          </a:prstGeom>
        </p:spPr>
      </p:pic>
      <p:pic>
        <p:nvPicPr>
          <p:cNvPr id="24" name="图片 13">
            <a:extLst>
              <a:ext uri="{FF2B5EF4-FFF2-40B4-BE49-F238E27FC236}">
                <a16:creationId xmlns:a16="http://schemas.microsoft.com/office/drawing/2014/main" id="{B170F2AD-7F09-122D-C964-1C3F3BB477F1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-46" b="1034"/>
          <a:stretch>
            <a:fillRect/>
          </a:stretch>
        </p:blipFill>
        <p:spPr>
          <a:xfrm>
            <a:off x="9009380" y="3005455"/>
            <a:ext cx="3830320" cy="2737485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id="{4C798901-9D50-A932-8D48-923F3D194D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72940" y="2933700"/>
            <a:ext cx="4051300" cy="29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7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7C776-08A9-B540-9CDB-85FFF33BB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ED0450-A857-BF76-54EF-3198DECC76CC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844D495-3B8C-5D74-671B-32548DF29BD4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4726A47-216C-3B4A-62D4-5709014A704D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E61F21E-ECB2-6550-81FE-F1E8F2B2B86B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ACA5752-A5B2-0482-1BBF-C33A57CCA6B9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5EA8B60-A0CD-151D-7317-05839DD0E762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33D38A-F8DF-254D-8FEE-7FB42242A802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B36761F-C4F4-52FA-D89F-741E476CB9E7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1701A75-225B-CE0C-98FE-2AC7FCB5CF0E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DB844D5-2E08-E510-D256-42E6A2BB5C17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0743146-C2FD-F85B-EF97-620BE96B9592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4A59D8E-D1F6-FF5F-2999-20D8BE5009A7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E04FEBF-4772-819C-A3CF-45D366F9F382}"/>
              </a:ext>
            </a:extLst>
          </p:cNvPr>
          <p:cNvSpPr txBox="1"/>
          <p:nvPr/>
        </p:nvSpPr>
        <p:spPr>
          <a:xfrm>
            <a:off x="2769394" y="1396960"/>
            <a:ext cx="1260395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TAO Electronics Scheme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2FD9D9-FA53-B7EF-2C9F-BB1C485C04B6}"/>
              </a:ext>
            </a:extLst>
          </p:cNvPr>
          <p:cNvSpPr txBox="1"/>
          <p:nvPr/>
        </p:nvSpPr>
        <p:spPr>
          <a:xfrm>
            <a:off x="1298472" y="2592329"/>
            <a:ext cx="86075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channel 1 tiles</a:t>
            </a:r>
            <a:endParaRPr lang="en-US" sz="2400" b="0" i="0" u="none" strike="noStrike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804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channels</a:t>
            </a: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Tile and FEB are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connected</a:t>
            </a: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 signals from FEB will be transferred to FEC via differential pairs, 3-4 m inside the SS tank, ~10 m outside the tank</a:t>
            </a: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 is on FEC, used to digitize analog signals from FEB</a:t>
            </a: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 &amp; Power boards in MicroTCA.4 crate</a:t>
            </a: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Q/T information is extracted with FPGA (waveform analysis)</a:t>
            </a: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D8A439-9AA3-FF23-2BD3-084C628F59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3600" y="4223124"/>
            <a:ext cx="7360636" cy="49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9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2140-F655-A131-0FBE-383BA032A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047AB3-6649-0001-670A-C88B9D625FB2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7A52E85-90DF-44CB-ADDF-E4BEF9B4F8A3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3A8EB38-ABE4-630B-8A0D-257EEB1ACA64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31847DD-615A-1A52-2411-920F03FF81DB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7D26460-853C-8886-6637-F7EC110E6424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4D88B2E-1B8F-9B8C-D6A5-1EAE009561D9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FC108E1-489D-DFAD-5DAA-482082DA984D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34140FC-7506-F6DC-B468-4E9B5C53D044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80F1EA4-993E-3EE5-B8EF-180934F896F2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4B5F4FC-9385-A7FC-435F-35842F3776D2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2718984-7C71-F261-24C3-00C21623A851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278425A-665D-755A-8A9D-B4B5A37FCB66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76B5D78-83EF-0096-ABC1-608E336A74FC}"/>
              </a:ext>
            </a:extLst>
          </p:cNvPr>
          <p:cNvSpPr txBox="1"/>
          <p:nvPr/>
        </p:nvSpPr>
        <p:spPr>
          <a:xfrm>
            <a:off x="2151856" y="1767241"/>
            <a:ext cx="1353740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Study Abroad at TNNP/IHEP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CC017-2A2F-3D22-ECDB-D0EF68076F32}"/>
              </a:ext>
            </a:extLst>
          </p:cNvPr>
          <p:cNvSpPr txBox="1"/>
          <p:nvPr/>
        </p:nvSpPr>
        <p:spPr>
          <a:xfrm>
            <a:off x="2286000" y="2766804"/>
            <a:ext cx="10929938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Language Barrier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in a Controlled Environment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Underground in a Noisy Environment</a:t>
            </a:r>
            <a:endParaRPr lang="en-US" sz="28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Safety, Access, and Logistical Hurdles</a:t>
            </a:r>
            <a:r>
              <a:rPr lang="en-US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Integration and Interdependence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Custom/Prototype Hardware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Troubleshooting Unforeseen Failures</a:t>
            </a:r>
            <a:endParaRPr lang="en-US" sz="28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9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472C5-620E-F72C-905F-76410BED9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A95D9DC-93D7-624D-E93B-84E9B36C5FD7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FC71BAB-1DBD-B215-7A94-111073AC9DD4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820BA8E-07A9-8B51-E7B0-1A1773441266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1B0713-E30E-3D64-DF7A-9EFEE2181AA6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23A4A00-76A3-DC9E-FF43-5090BD1FAACD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7BA176E-DC13-91FB-3940-DFC8EB788782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9855F3C-B106-DC4E-E420-24465E8AE3BD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7681A04-5F36-3452-85AC-EC0335E97785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BBFC1F-0603-4004-5352-7860FE20617E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A2831D8-D099-6985-AD53-8B29237BF62E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A02BB280-27C5-22D2-5484-56E2B2FBFD05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34C6464-7E25-1D6D-7F01-0E627CE6A908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AC507EE6-1514-645C-B9D6-ED16E868F742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FD5F6CF1-A74A-B842-17BE-2A8CFBCDCD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5AD1F493-8A61-F244-63A9-D2DD20D65B5C}"/>
              </a:ext>
            </a:extLst>
          </p:cNvPr>
          <p:cNvSpPr txBox="1"/>
          <p:nvPr/>
        </p:nvSpPr>
        <p:spPr>
          <a:xfrm>
            <a:off x="1028700" y="1751303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My Contribution</a:t>
            </a:r>
            <a:endParaRPr lang="en-US" sz="8462" b="1" dirty="0">
              <a:solidFill>
                <a:srgbClr val="034697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76D668A3-BACC-487A-E76D-93D496168184}"/>
              </a:ext>
            </a:extLst>
          </p:cNvPr>
          <p:cNvSpPr txBox="1">
            <a:spLocks/>
          </p:cNvSpPr>
          <p:nvPr/>
        </p:nvSpPr>
        <p:spPr>
          <a:xfrm>
            <a:off x="2949080" y="2876232"/>
            <a:ext cx="10081120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7EC83E07-E0B7-BC16-FFEF-8FA0BA33749C}"/>
              </a:ext>
            </a:extLst>
          </p:cNvPr>
          <p:cNvSpPr txBox="1"/>
          <p:nvPr/>
        </p:nvSpPr>
        <p:spPr>
          <a:xfrm>
            <a:off x="3625499" y="4584384"/>
            <a:ext cx="599072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CN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zh-CN" sz="1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DDB3A7D6-5070-AED8-8E49-148022818EF3}"/>
              </a:ext>
            </a:extLst>
          </p:cNvPr>
          <p:cNvSpPr txBox="1"/>
          <p:nvPr/>
        </p:nvSpPr>
        <p:spPr>
          <a:xfrm>
            <a:off x="3513357" y="3476351"/>
            <a:ext cx="11452675" cy="6492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9pPr>
          </a:lstStyle>
          <a:p>
            <a:endParaRPr kumimoji="0" lang="en-US" altLang="zh-CN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37020A75-E1DC-8540-B073-B835A6F865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85934" y="7446961"/>
            <a:ext cx="12987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1E98FDF9-E76F-0C5A-BEAF-C4688EE003FA}"/>
              </a:ext>
            </a:extLst>
          </p:cNvPr>
          <p:cNvSpPr txBox="1">
            <a:spLocks/>
          </p:cNvSpPr>
          <p:nvPr/>
        </p:nvSpPr>
        <p:spPr>
          <a:xfrm>
            <a:off x="2655277" y="2860994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3D3C3060-EC35-8D1B-ABB9-7FFA1E631D47}"/>
              </a:ext>
            </a:extLst>
          </p:cNvPr>
          <p:cNvSpPr txBox="1">
            <a:spLocks/>
          </p:cNvSpPr>
          <p:nvPr/>
        </p:nvSpPr>
        <p:spPr>
          <a:xfrm>
            <a:off x="4331677" y="2668588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809E15B-42CE-0618-7849-94DE59A84771}"/>
              </a:ext>
            </a:extLst>
          </p:cNvPr>
          <p:cNvSpPr txBox="1">
            <a:spLocks/>
          </p:cNvSpPr>
          <p:nvPr/>
        </p:nvSpPr>
        <p:spPr>
          <a:xfrm>
            <a:off x="4331677" y="3389313"/>
            <a:ext cx="8774723" cy="5259387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 </a:t>
            </a:r>
            <a:endParaRPr lang="en-US" altLang="zh-CN" dirty="0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F35D8B6C-C46D-4D5F-3454-89A420BA2468}"/>
              </a:ext>
            </a:extLst>
          </p:cNvPr>
          <p:cNvSpPr txBox="1">
            <a:spLocks/>
          </p:cNvSpPr>
          <p:nvPr/>
        </p:nvSpPr>
        <p:spPr>
          <a:xfrm>
            <a:off x="3132993" y="2717800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20D31339-379E-88EA-47EB-0D9CA30B8464}"/>
              </a:ext>
            </a:extLst>
          </p:cNvPr>
          <p:cNvGraphicFramePr>
            <a:graphicFrameLocks noGrp="1"/>
          </p:cNvGraphicFramePr>
          <p:nvPr/>
        </p:nvGraphicFramePr>
        <p:xfrm>
          <a:off x="10972800" y="3314700"/>
          <a:ext cx="6096000" cy="4902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346189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584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 Testing, Configuration, Pair Testing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2928574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Interface Board Issue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406187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Cabling of LV to all flanges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4128950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Testing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Dryrun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initial 1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411963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Troubleshooting of Faulty Channels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717771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DryRun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Initial  test 2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3888864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Troubleshooting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1071251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Dryrun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Initial Test 3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572511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Troubleshooting of faulty channels 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292742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 of all Initials and Troubleshooting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1469389394"/>
                  </a:ext>
                </a:extLst>
              </a:tr>
            </a:tbl>
          </a:graphicData>
        </a:graphic>
      </p:graphicFrame>
      <p:pic>
        <p:nvPicPr>
          <p:cNvPr id="23" name="Picture 22" descr="A green circuit board in a clear plastic case&#10;&#10;AI-generated content may be incorrect.">
            <a:extLst>
              <a:ext uri="{FF2B5EF4-FFF2-40B4-BE49-F238E27FC236}">
                <a16:creationId xmlns:a16="http://schemas.microsoft.com/office/drawing/2014/main" id="{0322F8C0-4EB8-9A5A-0400-9F3DACDED10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85" y="3280813"/>
            <a:ext cx="4501416" cy="6001888"/>
          </a:xfrm>
          <a:prstGeom prst="rect">
            <a:avLst/>
          </a:prstGeom>
        </p:spPr>
      </p:pic>
      <p:pic>
        <p:nvPicPr>
          <p:cNvPr id="25" name="Picture 24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127AFE26-D96A-5CF7-10D5-B9A53711733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58" y="3286258"/>
            <a:ext cx="4501416" cy="6001888"/>
          </a:xfrm>
          <a:prstGeom prst="rect">
            <a:avLst/>
          </a:prstGeom>
        </p:spPr>
      </p:pic>
      <p:pic>
        <p:nvPicPr>
          <p:cNvPr id="33" name="Picture 32" descr="A person in a hair net and a computer&#10;&#10;AI-generated content may be incorrect.">
            <a:extLst>
              <a:ext uri="{FF2B5EF4-FFF2-40B4-BE49-F238E27FC236}">
                <a16:creationId xmlns:a16="http://schemas.microsoft.com/office/drawing/2014/main" id="{43F947D2-7DF1-0D04-0536-231DDEDC26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38" y="3304474"/>
            <a:ext cx="7981486" cy="5986115"/>
          </a:xfrm>
          <a:prstGeom prst="rect">
            <a:avLst/>
          </a:prstGeom>
        </p:spPr>
      </p:pic>
      <p:pic>
        <p:nvPicPr>
          <p:cNvPr id="35" name="Picture 3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0E51EC-EDF9-DEE9-3C8A-C6D8392497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84" y="3237656"/>
            <a:ext cx="9123067" cy="5679381"/>
          </a:xfrm>
          <a:prstGeom prst="rect">
            <a:avLst/>
          </a:prstGeom>
        </p:spPr>
      </p:pic>
      <p:pic>
        <p:nvPicPr>
          <p:cNvPr id="37" name="Picture 3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EBAB42-E5EC-C219-B527-4E1ADA4C38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1" y="3566660"/>
            <a:ext cx="10077380" cy="5874517"/>
          </a:xfrm>
          <a:prstGeom prst="rect">
            <a:avLst/>
          </a:prstGeom>
        </p:spPr>
      </p:pic>
      <p:pic>
        <p:nvPicPr>
          <p:cNvPr id="39" name="Picture 3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5CA9C5-3CFE-4430-1641-3BCFC1FF5E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3" y="3559892"/>
            <a:ext cx="10034959" cy="5885990"/>
          </a:xfrm>
          <a:prstGeom prst="rect">
            <a:avLst/>
          </a:prstGeom>
        </p:spPr>
      </p:pic>
      <p:pic>
        <p:nvPicPr>
          <p:cNvPr id="42" name="Picture 4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1869B6-C318-C48F-46CD-6D9541B1455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6" y="3587022"/>
            <a:ext cx="9992614" cy="5837736"/>
          </a:xfrm>
          <a:prstGeom prst="rect">
            <a:avLst/>
          </a:prstGeom>
        </p:spPr>
      </p:pic>
      <p:pic>
        <p:nvPicPr>
          <p:cNvPr id="44" name="Picture 4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0DA3FF-468A-BFAA-F151-EA39112C952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8" y="3611935"/>
            <a:ext cx="9994392" cy="5794760"/>
          </a:xfrm>
          <a:prstGeom prst="rect">
            <a:avLst/>
          </a:prstGeom>
        </p:spPr>
      </p:pic>
      <p:pic>
        <p:nvPicPr>
          <p:cNvPr id="46" name="Picture 4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DA0610-A448-89B7-C860-6E44651AFE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1" y="3619983"/>
            <a:ext cx="9994392" cy="5867406"/>
          </a:xfrm>
          <a:prstGeom prst="rect">
            <a:avLst/>
          </a:prstGeom>
        </p:spPr>
      </p:pic>
      <p:pic>
        <p:nvPicPr>
          <p:cNvPr id="48" name="Picture 4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43033B3-7D17-76FE-E3FC-F0A520B6AC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53" y="3611365"/>
            <a:ext cx="9994392" cy="5826140"/>
          </a:xfrm>
          <a:prstGeom prst="rect">
            <a:avLst/>
          </a:prstGeom>
        </p:spPr>
      </p:pic>
      <p:pic>
        <p:nvPicPr>
          <p:cNvPr id="51" name="Picture 5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732EAC3-3458-F4FE-0BED-B2D00949A70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6" y="3598998"/>
            <a:ext cx="9994392" cy="58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40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EA590-6D62-15F1-8C3E-96314E6E1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3F296B-2ABD-F7AD-2B9F-9243FBD17877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2B16E3-AF97-BD82-0463-EC63E7A45330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6C769BC-DCF5-CC82-1B26-501FE5AA819B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15B3DC6-77D6-CE06-7AB9-2B9FAD78979D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EC6CF04-0FC5-CCB6-6291-8B1CDB6303D2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3B465E9-5823-F33F-2D45-E0A28B9CA7D3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DA4BA59-CDA3-410D-141B-99735F4F5D4B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BC36EFA-8124-11FD-6217-57491A16430E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6A41B34-3B0C-F2D6-D6C5-B2F3128AEEA0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EC25B1C-8969-1223-6635-056C0F5F720E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4789736-1195-0F72-476B-227555253AFE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8550688-8E20-CA45-6409-1887D020D70E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D584D142-6B96-9404-1C04-6E5DBB1F37A5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254C21D8-32CC-BDBF-13A6-F3A47DE165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391CE48F-5159-0FDE-317D-541D0090F90A}"/>
              </a:ext>
            </a:extLst>
          </p:cNvPr>
          <p:cNvSpPr txBox="1"/>
          <p:nvPr/>
        </p:nvSpPr>
        <p:spPr>
          <a:xfrm>
            <a:off x="1028700" y="1751303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My Contribution</a:t>
            </a:r>
            <a:endParaRPr lang="en-US" sz="8462" b="1" dirty="0">
              <a:solidFill>
                <a:srgbClr val="034697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AE223F3A-7280-D977-F4A9-AD720D71BA33}"/>
              </a:ext>
            </a:extLst>
          </p:cNvPr>
          <p:cNvSpPr txBox="1">
            <a:spLocks/>
          </p:cNvSpPr>
          <p:nvPr/>
        </p:nvSpPr>
        <p:spPr>
          <a:xfrm>
            <a:off x="2949080" y="2876232"/>
            <a:ext cx="10081120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C843D8E8-791C-8D1F-FF95-2FE3F4328B65}"/>
              </a:ext>
            </a:extLst>
          </p:cNvPr>
          <p:cNvSpPr txBox="1"/>
          <p:nvPr/>
        </p:nvSpPr>
        <p:spPr>
          <a:xfrm>
            <a:off x="3625499" y="4584384"/>
            <a:ext cx="599072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CN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zh-CN" sz="1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E705B50F-8556-D1A1-F21C-1D96B3BB9349}"/>
              </a:ext>
            </a:extLst>
          </p:cNvPr>
          <p:cNvSpPr txBox="1"/>
          <p:nvPr/>
        </p:nvSpPr>
        <p:spPr>
          <a:xfrm>
            <a:off x="3513357" y="3476351"/>
            <a:ext cx="11452675" cy="6492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9pPr>
          </a:lstStyle>
          <a:p>
            <a:endParaRPr kumimoji="0" lang="en-US" altLang="zh-CN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0CC04063-5FE2-ECF7-ABBF-6A3047EEF4D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85934" y="7446961"/>
            <a:ext cx="12987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BE94CB24-CDD8-3412-C858-38EDA704087F}"/>
              </a:ext>
            </a:extLst>
          </p:cNvPr>
          <p:cNvSpPr txBox="1">
            <a:spLocks/>
          </p:cNvSpPr>
          <p:nvPr/>
        </p:nvSpPr>
        <p:spPr>
          <a:xfrm>
            <a:off x="2655277" y="2860994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0E757A37-DD5F-81D6-8FF2-F85E28708057}"/>
              </a:ext>
            </a:extLst>
          </p:cNvPr>
          <p:cNvSpPr txBox="1">
            <a:spLocks/>
          </p:cNvSpPr>
          <p:nvPr/>
        </p:nvSpPr>
        <p:spPr>
          <a:xfrm>
            <a:off x="4331677" y="2668588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BFF88C74-05A1-D0C7-B5CE-A74755A4EA8C}"/>
              </a:ext>
            </a:extLst>
          </p:cNvPr>
          <p:cNvSpPr txBox="1">
            <a:spLocks/>
          </p:cNvSpPr>
          <p:nvPr/>
        </p:nvSpPr>
        <p:spPr>
          <a:xfrm>
            <a:off x="4331677" y="3389313"/>
            <a:ext cx="8774723" cy="5259387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 </a:t>
            </a:r>
            <a:endParaRPr lang="en-US" altLang="zh-CN" dirty="0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A1275966-4E0A-C734-D171-07F55BE83B8B}"/>
              </a:ext>
            </a:extLst>
          </p:cNvPr>
          <p:cNvSpPr txBox="1">
            <a:spLocks/>
          </p:cNvSpPr>
          <p:nvPr/>
        </p:nvSpPr>
        <p:spPr>
          <a:xfrm>
            <a:off x="3132993" y="2717800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5B020F5-317E-BC0C-6BBB-C0D6AEA6C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975088"/>
              </p:ext>
            </p:extLst>
          </p:nvPr>
        </p:nvGraphicFramePr>
        <p:xfrm>
          <a:off x="10972800" y="3314700"/>
          <a:ext cx="6096000" cy="4958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940688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3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Dementaling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 LV, HV and Signal Cables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4160924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Cleaning of the tank and Internal parts with ethanol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2731707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Shifting and setting of new Cleanroom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175191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Bottom Shielding with Lead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335721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HDPE bottom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407177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ACU(Automatic Calibration Unit)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356553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Cable Loop Systems(CLS)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559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Air Purging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877269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Thermal Insulation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2572474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HDPE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1706979668"/>
                  </a:ext>
                </a:extLst>
              </a:tr>
            </a:tbl>
          </a:graphicData>
        </a:graphic>
      </p:graphicFrame>
      <p:pic>
        <p:nvPicPr>
          <p:cNvPr id="24" name="Picture 23" descr="A close-up of a computer&#10;&#10;AI-generated content may be incorrect.">
            <a:extLst>
              <a:ext uri="{FF2B5EF4-FFF2-40B4-BE49-F238E27FC236}">
                <a16:creationId xmlns:a16="http://schemas.microsoft.com/office/drawing/2014/main" id="{D04DA0D0-2E18-CB37-3F71-F105377800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16" y="2933700"/>
            <a:ext cx="4572000" cy="6096000"/>
          </a:xfrm>
          <a:prstGeom prst="rect">
            <a:avLst/>
          </a:prstGeom>
        </p:spPr>
      </p:pic>
      <p:pic>
        <p:nvPicPr>
          <p:cNvPr id="26" name="Picture 25" descr="A person standing in front of a computer&#10;&#10;AI-generated content may be incorrect.">
            <a:extLst>
              <a:ext uri="{FF2B5EF4-FFF2-40B4-BE49-F238E27FC236}">
                <a16:creationId xmlns:a16="http://schemas.microsoft.com/office/drawing/2014/main" id="{2EC53D74-52C5-5DC3-22CF-5F63606AEFD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15" y="2933700"/>
            <a:ext cx="4572000" cy="6096000"/>
          </a:xfrm>
          <a:prstGeom prst="rect">
            <a:avLst/>
          </a:prstGeom>
        </p:spPr>
      </p:pic>
      <p:pic>
        <p:nvPicPr>
          <p:cNvPr id="28" name="Picture 27" descr="A person with a beard and hair net standing next to a large metal cylinder&#10;&#10;AI-generated content may be incorrect.">
            <a:extLst>
              <a:ext uri="{FF2B5EF4-FFF2-40B4-BE49-F238E27FC236}">
                <a16:creationId xmlns:a16="http://schemas.microsoft.com/office/drawing/2014/main" id="{88C1686B-6CE2-26CD-06F2-459BDCCEA4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15" y="2941705"/>
            <a:ext cx="8229600" cy="6172200"/>
          </a:xfrm>
          <a:prstGeom prst="rect">
            <a:avLst/>
          </a:prstGeom>
        </p:spPr>
      </p:pic>
      <p:pic>
        <p:nvPicPr>
          <p:cNvPr id="31" name="Picture 30" descr="A person holding a large object&#10;&#10;AI-generated content may be incorrect.">
            <a:extLst>
              <a:ext uri="{FF2B5EF4-FFF2-40B4-BE49-F238E27FC236}">
                <a16:creationId xmlns:a16="http://schemas.microsoft.com/office/drawing/2014/main" id="{93EA606A-4F91-28B8-3168-540884AEEF2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94" y="2746678"/>
            <a:ext cx="4869180" cy="6492240"/>
          </a:xfrm>
          <a:prstGeom prst="rect">
            <a:avLst/>
          </a:prstGeom>
        </p:spPr>
      </p:pic>
      <p:pic>
        <p:nvPicPr>
          <p:cNvPr id="33" name="Picture 32" descr="A person with a beard and hair net standing next to a large metal cylinder&#10;&#10;AI-generated content may be incorrect.">
            <a:extLst>
              <a:ext uri="{FF2B5EF4-FFF2-40B4-BE49-F238E27FC236}">
                <a16:creationId xmlns:a16="http://schemas.microsoft.com/office/drawing/2014/main" id="{D42717F4-2AB4-DF9F-0385-CA4D6D6442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15" y="2925431"/>
            <a:ext cx="8229600" cy="6172200"/>
          </a:xfrm>
          <a:prstGeom prst="rect">
            <a:avLst/>
          </a:prstGeom>
        </p:spPr>
      </p:pic>
      <p:pic>
        <p:nvPicPr>
          <p:cNvPr id="35" name="Picture 34" descr="A group of blue plastic containers&#10;&#10;AI-generated content may be incorrect.">
            <a:extLst>
              <a:ext uri="{FF2B5EF4-FFF2-40B4-BE49-F238E27FC236}">
                <a16:creationId xmlns:a16="http://schemas.microsoft.com/office/drawing/2014/main" id="{833F98DC-5128-C603-54FF-3709D0F397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2838835"/>
            <a:ext cx="8503920" cy="6377940"/>
          </a:xfrm>
          <a:prstGeom prst="rect">
            <a:avLst/>
          </a:prstGeom>
        </p:spPr>
      </p:pic>
      <p:pic>
        <p:nvPicPr>
          <p:cNvPr id="37" name="Picture 36" descr="A large metal cylinder with chains&#10;&#10;AI-generated content may be incorrect.">
            <a:extLst>
              <a:ext uri="{FF2B5EF4-FFF2-40B4-BE49-F238E27FC236}">
                <a16:creationId xmlns:a16="http://schemas.microsoft.com/office/drawing/2014/main" id="{DAF2BAED-D168-F642-8133-93E46FD8468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12" y="2746678"/>
            <a:ext cx="4937760" cy="6583680"/>
          </a:xfrm>
          <a:prstGeom prst="rect">
            <a:avLst/>
          </a:prstGeom>
        </p:spPr>
      </p:pic>
      <p:pic>
        <p:nvPicPr>
          <p:cNvPr id="39" name="Picture 38" descr="A close-up of a machine&#10;&#10;AI-generated content may be incorrect.">
            <a:extLst>
              <a:ext uri="{FF2B5EF4-FFF2-40B4-BE49-F238E27FC236}">
                <a16:creationId xmlns:a16="http://schemas.microsoft.com/office/drawing/2014/main" id="{55B4A885-7653-A194-E5C6-CAA682208F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55" y="4513581"/>
            <a:ext cx="9404256" cy="4814900"/>
          </a:xfrm>
          <a:prstGeom prst="rect">
            <a:avLst/>
          </a:prstGeom>
        </p:spPr>
      </p:pic>
      <p:pic>
        <p:nvPicPr>
          <p:cNvPr id="42" name="Picture 41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C523F937-43F9-CEBF-C08C-7B8539E42D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82" y="2622605"/>
            <a:ext cx="5074920" cy="6766560"/>
          </a:xfrm>
          <a:prstGeom prst="rect">
            <a:avLst/>
          </a:prstGeom>
        </p:spPr>
      </p:pic>
      <p:pic>
        <p:nvPicPr>
          <p:cNvPr id="44" name="Picture 43" descr="A machine with wires and cables&#10;&#10;AI-generated content may be incorrect.">
            <a:extLst>
              <a:ext uri="{FF2B5EF4-FFF2-40B4-BE49-F238E27FC236}">
                <a16:creationId xmlns:a16="http://schemas.microsoft.com/office/drawing/2014/main" id="{455095B4-B720-FFEA-950C-E4D78F52954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14" y="2941705"/>
            <a:ext cx="4846320" cy="6461760"/>
          </a:xfrm>
          <a:prstGeom prst="rect">
            <a:avLst/>
          </a:prstGeom>
        </p:spPr>
      </p:pic>
      <p:pic>
        <p:nvPicPr>
          <p:cNvPr id="46" name="Picture 45" descr="A person standing on a machine&#10;&#10;AI-generated content may be incorrect.">
            <a:extLst>
              <a:ext uri="{FF2B5EF4-FFF2-40B4-BE49-F238E27FC236}">
                <a16:creationId xmlns:a16="http://schemas.microsoft.com/office/drawing/2014/main" id="{98CBCFB4-2C44-E576-3FE9-7688B4C493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0" y="2906959"/>
            <a:ext cx="8756291" cy="6567218"/>
          </a:xfrm>
          <a:prstGeom prst="rect">
            <a:avLst/>
          </a:prstGeom>
        </p:spPr>
      </p:pic>
      <p:pic>
        <p:nvPicPr>
          <p:cNvPr id="48" name="Picture 47" descr="A close up of a gauge&#10;&#10;AI-generated content may be incorrect.">
            <a:extLst>
              <a:ext uri="{FF2B5EF4-FFF2-40B4-BE49-F238E27FC236}">
                <a16:creationId xmlns:a16="http://schemas.microsoft.com/office/drawing/2014/main" id="{8EAF4EFE-0D03-B710-AAED-40AEA5D80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0" y="2713105"/>
            <a:ext cx="8950476" cy="6712857"/>
          </a:xfrm>
          <a:prstGeom prst="rect">
            <a:avLst/>
          </a:prstGeom>
        </p:spPr>
      </p:pic>
      <p:pic>
        <p:nvPicPr>
          <p:cNvPr id="51" name="Picture 50" descr="A large white cylindrical object in a room&#10;&#10;AI-generated content may be incorrect.">
            <a:extLst>
              <a:ext uri="{FF2B5EF4-FFF2-40B4-BE49-F238E27FC236}">
                <a16:creationId xmlns:a16="http://schemas.microsoft.com/office/drawing/2014/main" id="{D837712E-3C0E-FD25-4102-93EE4937F3D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2" y="2624566"/>
            <a:ext cx="8987233" cy="6740425"/>
          </a:xfrm>
          <a:prstGeom prst="rect">
            <a:avLst/>
          </a:prstGeom>
        </p:spPr>
      </p:pic>
      <p:pic>
        <p:nvPicPr>
          <p:cNvPr id="53" name="Picture 52" descr="A person standing in a factory&#10;&#10;AI-generated content may be incorrect.">
            <a:extLst>
              <a:ext uri="{FF2B5EF4-FFF2-40B4-BE49-F238E27FC236}">
                <a16:creationId xmlns:a16="http://schemas.microsoft.com/office/drawing/2014/main" id="{4231061F-B6CF-6763-A650-16D07193903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2" y="2688590"/>
            <a:ext cx="9195552" cy="6896664"/>
          </a:xfrm>
          <a:prstGeom prst="rect">
            <a:avLst/>
          </a:prstGeom>
        </p:spPr>
      </p:pic>
      <p:pic>
        <p:nvPicPr>
          <p:cNvPr id="55" name="Picture 54" descr="A large white cylindrical object with many white boxes&#10;&#10;AI-generated content may be incorrect.">
            <a:extLst>
              <a:ext uri="{FF2B5EF4-FFF2-40B4-BE49-F238E27FC236}">
                <a16:creationId xmlns:a16="http://schemas.microsoft.com/office/drawing/2014/main" id="{CCDB9821-EBCF-A4E8-6F84-E46B5AEA791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73" y="2640959"/>
            <a:ext cx="5208222" cy="6944295"/>
          </a:xfrm>
          <a:prstGeom prst="rect">
            <a:avLst/>
          </a:prstGeom>
        </p:spPr>
      </p:pic>
      <p:pic>
        <p:nvPicPr>
          <p:cNvPr id="57" name="Picture 56" descr="A group of men working on a car&#10;&#10;AI-generated content may be incorrect.">
            <a:extLst>
              <a:ext uri="{FF2B5EF4-FFF2-40B4-BE49-F238E27FC236}">
                <a16:creationId xmlns:a16="http://schemas.microsoft.com/office/drawing/2014/main" id="{3C17919A-25CE-B57D-A136-C26728CE65A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1" y="2671306"/>
            <a:ext cx="4712975" cy="62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BCFDB-0411-4125-F97A-6F4C67171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2D0F72-F171-DCE5-2128-FAAC2890AE34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22F9862-B031-5727-0BC9-544A42351459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75B427B-F5A9-4E3C-145C-29BADC679736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4091FF4-866E-41B6-C46D-3C27FDD59282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72AC764-45EB-F6B8-A6E3-18CC596BAC20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2F692FB-F09A-8D97-2FF5-C423E759207E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5A9174E-3AEC-B810-9D6B-95512799139E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3ACB0E5-548C-E168-12FB-84C6B15EFF4D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B773EB6-BDB8-2D09-594C-34A8D94C816A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E88F69E6-261D-6035-A0E6-78092A2572C4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1455F196-B590-4FCA-2454-D3986A88C46F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E7A349A-AE52-4265-5735-B3FAB6348021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灯片编号占位符 3">
            <a:extLst>
              <a:ext uri="{FF2B5EF4-FFF2-40B4-BE49-F238E27FC236}">
                <a16:creationId xmlns:a16="http://schemas.microsoft.com/office/drawing/2014/main" id="{2E1DA790-D8E8-CDE2-2900-7312F0A8C85E}"/>
              </a:ext>
            </a:extLst>
          </p:cNvPr>
          <p:cNvSpPr txBox="1">
            <a:spLocks/>
          </p:cNvSpPr>
          <p:nvPr/>
        </p:nvSpPr>
        <p:spPr>
          <a:xfrm>
            <a:off x="11230708" y="8816975"/>
            <a:ext cx="961292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黑体" panose="02010609060101010101" pitchFamily="2" charset="-122"/>
              </a:rPr>
              <a:t> </a:t>
            </a:r>
            <a:endParaRPr lang="en-US" dirty="0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sp>
        <p:nvSpPr>
          <p:cNvPr id="49" name="文本框 21">
            <a:extLst>
              <a:ext uri="{FF2B5EF4-FFF2-40B4-BE49-F238E27FC236}">
                <a16:creationId xmlns:a16="http://schemas.microsoft.com/office/drawing/2014/main" id="{E94EF5EE-B045-3A9E-5D78-B18C4F0BAA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939757" y="8641440"/>
            <a:ext cx="1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021A8E5-4F25-6E7D-AA85-5B7FDE99D6E8}"/>
              </a:ext>
            </a:extLst>
          </p:cNvPr>
          <p:cNvSpPr txBox="1"/>
          <p:nvPr/>
        </p:nvSpPr>
        <p:spPr>
          <a:xfrm>
            <a:off x="1028700" y="1751303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My Contribution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5F49660A-4CBD-6EA5-507E-A0D177879228}"/>
              </a:ext>
            </a:extLst>
          </p:cNvPr>
          <p:cNvSpPr txBox="1">
            <a:spLocks/>
          </p:cNvSpPr>
          <p:nvPr/>
        </p:nvSpPr>
        <p:spPr>
          <a:xfrm>
            <a:off x="2949080" y="2876232"/>
            <a:ext cx="10081120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90C0ADD0-7E52-55FF-7D66-355E05F34C6E}"/>
              </a:ext>
            </a:extLst>
          </p:cNvPr>
          <p:cNvSpPr txBox="1"/>
          <p:nvPr/>
        </p:nvSpPr>
        <p:spPr>
          <a:xfrm>
            <a:off x="3625499" y="4584384"/>
            <a:ext cx="599072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CN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zh-CN" sz="1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027DFF37-F857-CAE5-99FE-77F910AFD74E}"/>
              </a:ext>
            </a:extLst>
          </p:cNvPr>
          <p:cNvSpPr txBox="1"/>
          <p:nvPr/>
        </p:nvSpPr>
        <p:spPr>
          <a:xfrm>
            <a:off x="3513357" y="3476351"/>
            <a:ext cx="11452675" cy="6492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  <a:sym typeface="Arial" panose="020B0604020202020204" pitchFamily="34" charset="0"/>
              </a:defRPr>
            </a:lvl9pPr>
          </a:lstStyle>
          <a:p>
            <a:endParaRPr kumimoji="0" lang="en-US" altLang="zh-CN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id="{809AA189-C8BB-6E5B-1CC4-A547994DC53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85934" y="7446961"/>
            <a:ext cx="12987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Water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1A4DB21-20A9-E618-19E4-F9AC5599B9EB}"/>
              </a:ext>
            </a:extLst>
          </p:cNvPr>
          <p:cNvSpPr txBox="1">
            <a:spLocks/>
          </p:cNvSpPr>
          <p:nvPr/>
        </p:nvSpPr>
        <p:spPr>
          <a:xfrm>
            <a:off x="2655277" y="2860994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A98A89DD-C511-F731-DD51-5D1C9BF7C8EC}"/>
              </a:ext>
            </a:extLst>
          </p:cNvPr>
          <p:cNvSpPr txBox="1">
            <a:spLocks/>
          </p:cNvSpPr>
          <p:nvPr/>
        </p:nvSpPr>
        <p:spPr>
          <a:xfrm>
            <a:off x="4331677" y="2668588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24E7761-896F-E27D-C637-40200492DCB3}"/>
              </a:ext>
            </a:extLst>
          </p:cNvPr>
          <p:cNvSpPr txBox="1">
            <a:spLocks/>
          </p:cNvSpPr>
          <p:nvPr/>
        </p:nvSpPr>
        <p:spPr>
          <a:xfrm>
            <a:off x="4331677" y="3389313"/>
            <a:ext cx="8774723" cy="5259387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 </a:t>
            </a:r>
            <a:endParaRPr lang="en-US" altLang="zh-CN" dirty="0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B95208E7-53F7-4302-D10C-4E2740ECA928}"/>
              </a:ext>
            </a:extLst>
          </p:cNvPr>
          <p:cNvSpPr txBox="1">
            <a:spLocks/>
          </p:cNvSpPr>
          <p:nvPr/>
        </p:nvSpPr>
        <p:spPr>
          <a:xfrm>
            <a:off x="3132993" y="2717800"/>
            <a:ext cx="8774723" cy="649287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C902F22-FEC9-70F2-3A64-EF3F5D759B6D}"/>
              </a:ext>
            </a:extLst>
          </p:cNvPr>
          <p:cNvGraphicFramePr>
            <a:graphicFrameLocks noGrp="1"/>
          </p:cNvGraphicFramePr>
          <p:nvPr/>
        </p:nvGraphicFramePr>
        <p:xfrm>
          <a:off x="10972800" y="3314700"/>
          <a:ext cx="6096000" cy="446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346189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584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Troubleshooting Resistance Issue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2928574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JUNO Workshop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406187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Collaboration Meeting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4128950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Resistance Testing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411963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GUI development for LV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717771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Leakage Issue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3888864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Dismanteling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Everything From Racks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1071251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Flange Boxes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572511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Putting Everything on Racks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292742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Commissioning</a:t>
                      </a:r>
                    </a:p>
                  </a:txBody>
                  <a:tcPr marL="109855" marR="109855" marT="0" marB="0"/>
                </a:tc>
                <a:extLst>
                  <a:ext uri="{0D108BD9-81ED-4DB2-BD59-A6C34878D82A}">
                    <a16:rowId xmlns:a16="http://schemas.microsoft.com/office/drawing/2014/main" val="1469389394"/>
                  </a:ext>
                </a:extLst>
              </a:tr>
            </a:tbl>
          </a:graphicData>
        </a:graphic>
      </p:graphicFrame>
      <p:pic>
        <p:nvPicPr>
          <p:cNvPr id="23" name="Picture 22" descr="A group of men working on a car&#10;&#10;AI-generated content may be incorrect.">
            <a:extLst>
              <a:ext uri="{FF2B5EF4-FFF2-40B4-BE49-F238E27FC236}">
                <a16:creationId xmlns:a16="http://schemas.microsoft.com/office/drawing/2014/main" id="{CC2CE130-91FB-67D6-EBA3-C34B67A12D5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8" y="2938282"/>
            <a:ext cx="4829175" cy="6438900"/>
          </a:xfrm>
          <a:prstGeom prst="rect">
            <a:avLst/>
          </a:prstGeom>
        </p:spPr>
      </p:pic>
      <p:pic>
        <p:nvPicPr>
          <p:cNvPr id="25" name="Picture 24" descr="A person with a beard wearing a lanyard&#10;&#10;AI-generated content may be incorrect.">
            <a:extLst>
              <a:ext uri="{FF2B5EF4-FFF2-40B4-BE49-F238E27FC236}">
                <a16:creationId xmlns:a16="http://schemas.microsoft.com/office/drawing/2014/main" id="{5707617A-E50E-8FE3-4054-51BB0F25C8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44" y="2926554"/>
            <a:ext cx="4829175" cy="6438900"/>
          </a:xfrm>
          <a:prstGeom prst="rect">
            <a:avLst/>
          </a:prstGeom>
        </p:spPr>
      </p:pic>
      <p:pic>
        <p:nvPicPr>
          <p:cNvPr id="28" name="Picture 27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7A083FB0-3128-4362-8B0B-EDB18B4AC1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40" y="2926554"/>
            <a:ext cx="8602139" cy="6451604"/>
          </a:xfrm>
          <a:prstGeom prst="rect">
            <a:avLst/>
          </a:prstGeom>
        </p:spPr>
      </p:pic>
      <p:pic>
        <p:nvPicPr>
          <p:cNvPr id="31" name="Picture 30" descr="Two men holding up badges&#10;&#10;AI-generated content may be incorrect.">
            <a:extLst>
              <a:ext uri="{FF2B5EF4-FFF2-40B4-BE49-F238E27FC236}">
                <a16:creationId xmlns:a16="http://schemas.microsoft.com/office/drawing/2014/main" id="{49C22106-E1F5-F9AF-8787-5E166334B0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40" y="2910175"/>
            <a:ext cx="8768184" cy="6576138"/>
          </a:xfrm>
          <a:prstGeom prst="rect">
            <a:avLst/>
          </a:prstGeom>
        </p:spPr>
      </p:pic>
      <p:pic>
        <p:nvPicPr>
          <p:cNvPr id="35" name="Picture 34" descr="A person in a vest standing in a tunnel&#10;&#10;AI-generated content may be incorrect.">
            <a:extLst>
              <a:ext uri="{FF2B5EF4-FFF2-40B4-BE49-F238E27FC236}">
                <a16:creationId xmlns:a16="http://schemas.microsoft.com/office/drawing/2014/main" id="{3DB67747-634C-0EBC-2206-AB5264AA4E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09" y="2837656"/>
            <a:ext cx="4986493" cy="6648657"/>
          </a:xfrm>
          <a:prstGeom prst="rect">
            <a:avLst/>
          </a:prstGeom>
        </p:spPr>
      </p:pic>
      <p:pic>
        <p:nvPicPr>
          <p:cNvPr id="37" name="Picture 36" descr="A person wearing a hard hat and white coat standing in a room with wires&#10;&#10;AI-generated content may be incorrect.">
            <a:extLst>
              <a:ext uri="{FF2B5EF4-FFF2-40B4-BE49-F238E27FC236}">
                <a16:creationId xmlns:a16="http://schemas.microsoft.com/office/drawing/2014/main" id="{E61B5A5D-71B5-01DA-CF45-CCEEC73A6DB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44" y="2891147"/>
            <a:ext cx="4803865" cy="6405153"/>
          </a:xfrm>
          <a:prstGeom prst="rect">
            <a:avLst/>
          </a:prstGeom>
        </p:spPr>
      </p:pic>
      <p:pic>
        <p:nvPicPr>
          <p:cNvPr id="39" name="Picture 38" descr="A person sitting in a chair in a room with a computer&#10;&#10;AI-generated content may be incorrect.">
            <a:extLst>
              <a:ext uri="{FF2B5EF4-FFF2-40B4-BE49-F238E27FC236}">
                <a16:creationId xmlns:a16="http://schemas.microsoft.com/office/drawing/2014/main" id="{8ED36C68-50E9-D777-FA77-F0B353A105B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8" y="2832035"/>
            <a:ext cx="4986493" cy="6648657"/>
          </a:xfrm>
          <a:prstGeom prst="rect">
            <a:avLst/>
          </a:prstGeom>
        </p:spPr>
      </p:pic>
      <p:pic>
        <p:nvPicPr>
          <p:cNvPr id="42" name="Picture 41" descr="A person in a hair net and a computer&#10;&#10;AI-generated content may be incorrect.">
            <a:extLst>
              <a:ext uri="{FF2B5EF4-FFF2-40B4-BE49-F238E27FC236}">
                <a16:creationId xmlns:a16="http://schemas.microsoft.com/office/drawing/2014/main" id="{BEF20B00-0B32-EE05-8301-2163C91CD6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44" y="2820274"/>
            <a:ext cx="8880557" cy="6660418"/>
          </a:xfrm>
          <a:prstGeom prst="rect">
            <a:avLst/>
          </a:prstGeom>
        </p:spPr>
      </p:pic>
      <p:pic>
        <p:nvPicPr>
          <p:cNvPr id="44" name="Picture 43" descr="A person working on a computer&#10;&#10;AI-generated content may be incorrect.">
            <a:extLst>
              <a:ext uri="{FF2B5EF4-FFF2-40B4-BE49-F238E27FC236}">
                <a16:creationId xmlns:a16="http://schemas.microsoft.com/office/drawing/2014/main" id="{BECB8914-B491-C63B-19AE-27F0DDDFFE2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6" y="2715619"/>
            <a:ext cx="5039484" cy="6719312"/>
          </a:xfrm>
          <a:prstGeom prst="rect">
            <a:avLst/>
          </a:prstGeom>
        </p:spPr>
      </p:pic>
      <p:pic>
        <p:nvPicPr>
          <p:cNvPr id="46" name="Picture 45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70087F68-76B0-D443-69DB-CC9A9E8C428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9" y="3249598"/>
            <a:ext cx="10298331" cy="5792811"/>
          </a:xfrm>
          <a:prstGeom prst="rect">
            <a:avLst/>
          </a:prstGeom>
        </p:spPr>
      </p:pic>
      <p:pic>
        <p:nvPicPr>
          <p:cNvPr id="48" name="Picture 4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B063B4-1A6F-428A-EF5F-38F25F39212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8" y="3412214"/>
            <a:ext cx="10439341" cy="5872129"/>
          </a:xfrm>
          <a:prstGeom prst="rect">
            <a:avLst/>
          </a:prstGeom>
        </p:spPr>
      </p:pic>
      <p:pic>
        <p:nvPicPr>
          <p:cNvPr id="51" name="Picture 50" descr="A metal box with many small objects inside&#10;&#10;AI-generated content may be incorrect.">
            <a:extLst>
              <a:ext uri="{FF2B5EF4-FFF2-40B4-BE49-F238E27FC236}">
                <a16:creationId xmlns:a16="http://schemas.microsoft.com/office/drawing/2014/main" id="{520F79BE-9B85-A780-9137-DEF6B79525A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14" y="3090241"/>
            <a:ext cx="8310301" cy="6232726"/>
          </a:xfrm>
          <a:prstGeom prst="rect">
            <a:avLst/>
          </a:prstGeom>
        </p:spPr>
      </p:pic>
      <p:pic>
        <p:nvPicPr>
          <p:cNvPr id="53" name="Picture 52" descr="A close-up of a blue container&#10;&#10;AI-generated content may be incorrect.">
            <a:extLst>
              <a:ext uri="{FF2B5EF4-FFF2-40B4-BE49-F238E27FC236}">
                <a16:creationId xmlns:a16="http://schemas.microsoft.com/office/drawing/2014/main" id="{F88D8D77-0ED9-3CF3-68AD-5BA1BB94D75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36" y="2798709"/>
            <a:ext cx="5041160" cy="6721547"/>
          </a:xfrm>
          <a:prstGeom prst="rect">
            <a:avLst/>
          </a:prstGeom>
        </p:spPr>
      </p:pic>
      <p:pic>
        <p:nvPicPr>
          <p:cNvPr id="55" name="Picture 54" descr="Several electronic devices with wires&#10;&#10;AI-generated content may be incorrect.">
            <a:extLst>
              <a:ext uri="{FF2B5EF4-FFF2-40B4-BE49-F238E27FC236}">
                <a16:creationId xmlns:a16="http://schemas.microsoft.com/office/drawing/2014/main" id="{34DB5B02-1844-70CE-DE74-D451A1BC6F4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2" y="2743968"/>
            <a:ext cx="5071112" cy="6761482"/>
          </a:xfrm>
          <a:prstGeom prst="rect">
            <a:avLst/>
          </a:prstGeom>
        </p:spPr>
      </p:pic>
      <p:pic>
        <p:nvPicPr>
          <p:cNvPr id="57" name="Picture 56" descr="A close-up of a machine&#10;&#10;AI-generated content may be incorrect.">
            <a:extLst>
              <a:ext uri="{FF2B5EF4-FFF2-40B4-BE49-F238E27FC236}">
                <a16:creationId xmlns:a16="http://schemas.microsoft.com/office/drawing/2014/main" id="{E5C6E6E4-AB55-5C68-F9E4-13E7F5AEB11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322" y="2724833"/>
            <a:ext cx="5096105" cy="6794806"/>
          </a:xfrm>
          <a:prstGeom prst="rect">
            <a:avLst/>
          </a:prstGeom>
        </p:spPr>
      </p:pic>
      <p:pic>
        <p:nvPicPr>
          <p:cNvPr id="59" name="Picture 5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212507-B7AB-95D0-C1E2-D84B50C7E4A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9" y="3353282"/>
            <a:ext cx="10349615" cy="5486543"/>
          </a:xfrm>
          <a:prstGeom prst="rect">
            <a:avLst/>
          </a:prstGeom>
        </p:spPr>
      </p:pic>
      <p:pic>
        <p:nvPicPr>
          <p:cNvPr id="61" name="Picture 6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971259-D067-39C9-832A-66CB3214C7A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7" y="4101191"/>
            <a:ext cx="10381672" cy="44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0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29495-5A6E-564E-33E7-AF5A6CF2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CCB06A-A995-38ED-0970-86CA893D7598}"/>
              </a:ext>
            </a:extLst>
          </p:cNvPr>
          <p:cNvSpPr/>
          <p:nvPr/>
        </p:nvSpPr>
        <p:spPr>
          <a:xfrm flipV="1">
            <a:off x="17259300" y="3611365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5646935"/>
                </a:moveTo>
                <a:lnTo>
                  <a:pt x="2813200" y="5646935"/>
                </a:lnTo>
                <a:lnTo>
                  <a:pt x="2813200" y="0"/>
                </a:lnTo>
                <a:lnTo>
                  <a:pt x="0" y="0"/>
                </a:lnTo>
                <a:lnTo>
                  <a:pt x="0" y="56469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3D6C181-0BE7-6568-7C05-584B527844A8}"/>
              </a:ext>
            </a:extLst>
          </p:cNvPr>
          <p:cNvSpPr/>
          <p:nvPr/>
        </p:nvSpPr>
        <p:spPr>
          <a:xfrm rot="5400000" flipH="1" flipV="1">
            <a:off x="14257262" y="-3201368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1" y="5646935"/>
                </a:moveTo>
                <a:lnTo>
                  <a:pt x="0" y="5646935"/>
                </a:lnTo>
                <a:lnTo>
                  <a:pt x="0" y="0"/>
                </a:lnTo>
                <a:lnTo>
                  <a:pt x="2813201" y="0"/>
                </a:lnTo>
                <a:lnTo>
                  <a:pt x="2813201" y="5646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FD184E5-4401-07D8-2CFC-ED6B47D8C14E}"/>
              </a:ext>
            </a:extLst>
          </p:cNvPr>
          <p:cNvSpPr/>
          <p:nvPr/>
        </p:nvSpPr>
        <p:spPr>
          <a:xfrm rot="5400000">
            <a:off x="1038967" y="7841433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0" y="0"/>
                </a:moveTo>
                <a:lnTo>
                  <a:pt x="2813200" y="0"/>
                </a:lnTo>
                <a:lnTo>
                  <a:pt x="2813200" y="5646935"/>
                </a:lnTo>
                <a:lnTo>
                  <a:pt x="0" y="5646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54A44EE-3F4E-2D07-21DC-365559A04AED}"/>
              </a:ext>
            </a:extLst>
          </p:cNvPr>
          <p:cNvSpPr/>
          <p:nvPr/>
        </p:nvSpPr>
        <p:spPr>
          <a:xfrm flipH="1">
            <a:off x="-1784500" y="1028700"/>
            <a:ext cx="2813200" cy="5646935"/>
          </a:xfrm>
          <a:custGeom>
            <a:avLst/>
            <a:gdLst/>
            <a:ahLst/>
            <a:cxnLst/>
            <a:rect l="l" t="t" r="r" b="b"/>
            <a:pathLst>
              <a:path w="2813200" h="5646935">
                <a:moveTo>
                  <a:pt x="2813200" y="0"/>
                </a:moveTo>
                <a:lnTo>
                  <a:pt x="0" y="0"/>
                </a:lnTo>
                <a:lnTo>
                  <a:pt x="0" y="5646935"/>
                </a:lnTo>
                <a:lnTo>
                  <a:pt x="2813200" y="5646935"/>
                </a:lnTo>
                <a:lnTo>
                  <a:pt x="2813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48101B5-A871-6E35-3D05-8B9F4216B011}"/>
              </a:ext>
            </a:extLst>
          </p:cNvPr>
          <p:cNvSpPr/>
          <p:nvPr/>
        </p:nvSpPr>
        <p:spPr>
          <a:xfrm>
            <a:off x="-926064" y="7429986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0"/>
                </a:moveTo>
                <a:lnTo>
                  <a:pt x="1954764" y="0"/>
                </a:lnTo>
                <a:lnTo>
                  <a:pt x="1954764" y="2437914"/>
                </a:lnTo>
                <a:lnTo>
                  <a:pt x="0" y="2437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48AD0D5-CAB3-5595-43A0-39663F2BCFB9}"/>
              </a:ext>
            </a:extLst>
          </p:cNvPr>
          <p:cNvSpPr/>
          <p:nvPr/>
        </p:nvSpPr>
        <p:spPr>
          <a:xfrm flipV="1">
            <a:off x="17259300" y="557698"/>
            <a:ext cx="1954764" cy="2437914"/>
          </a:xfrm>
          <a:custGeom>
            <a:avLst/>
            <a:gdLst/>
            <a:ahLst/>
            <a:cxnLst/>
            <a:rect l="l" t="t" r="r" b="b"/>
            <a:pathLst>
              <a:path w="1954764" h="2437914">
                <a:moveTo>
                  <a:pt x="0" y="2437914"/>
                </a:moveTo>
                <a:lnTo>
                  <a:pt x="1954764" y="2437914"/>
                </a:lnTo>
                <a:lnTo>
                  <a:pt x="1954764" y="0"/>
                </a:lnTo>
                <a:lnTo>
                  <a:pt x="0" y="0"/>
                </a:lnTo>
                <a:lnTo>
                  <a:pt x="0" y="243791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1EE93B5-2F4A-5139-9223-CD5052952C3B}"/>
              </a:ext>
            </a:extLst>
          </p:cNvPr>
          <p:cNvSpPr/>
          <p:nvPr/>
        </p:nvSpPr>
        <p:spPr>
          <a:xfrm>
            <a:off x="15373350" y="557698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0"/>
                </a:moveTo>
                <a:lnTo>
                  <a:pt x="1885950" y="0"/>
                </a:lnTo>
                <a:lnTo>
                  <a:pt x="1885950" y="942975"/>
                </a:lnTo>
                <a:lnTo>
                  <a:pt x="0" y="9429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F172D9E-2D6B-C07A-1D08-7D09D93C701B}"/>
              </a:ext>
            </a:extLst>
          </p:cNvPr>
          <p:cNvSpPr/>
          <p:nvPr/>
        </p:nvSpPr>
        <p:spPr>
          <a:xfrm flipV="1">
            <a:off x="883444" y="8924925"/>
            <a:ext cx="1885950" cy="942975"/>
          </a:xfrm>
          <a:custGeom>
            <a:avLst/>
            <a:gdLst/>
            <a:ahLst/>
            <a:cxnLst/>
            <a:rect l="l" t="t" r="r" b="b"/>
            <a:pathLst>
              <a:path w="1885950" h="942975">
                <a:moveTo>
                  <a:pt x="0" y="942975"/>
                </a:moveTo>
                <a:lnTo>
                  <a:pt x="1885950" y="942975"/>
                </a:lnTo>
                <a:lnTo>
                  <a:pt x="1885950" y="0"/>
                </a:lnTo>
                <a:lnTo>
                  <a:pt x="0" y="0"/>
                </a:lnTo>
                <a:lnTo>
                  <a:pt x="0" y="94297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9301A31-4F8C-75DB-E19F-ED2A660B8B60}"/>
              </a:ext>
            </a:extLst>
          </p:cNvPr>
          <p:cNvSpPr/>
          <p:nvPr/>
        </p:nvSpPr>
        <p:spPr>
          <a:xfrm>
            <a:off x="108087" y="216751"/>
            <a:ext cx="1550714" cy="1294846"/>
          </a:xfrm>
          <a:custGeom>
            <a:avLst/>
            <a:gdLst/>
            <a:ahLst/>
            <a:cxnLst/>
            <a:rect l="l" t="t" r="r" b="b"/>
            <a:pathLst>
              <a:path w="1550714" h="1294846">
                <a:moveTo>
                  <a:pt x="0" y="0"/>
                </a:moveTo>
                <a:lnTo>
                  <a:pt x="1550714" y="0"/>
                </a:lnTo>
                <a:lnTo>
                  <a:pt x="1550714" y="1294846"/>
                </a:lnTo>
                <a:lnTo>
                  <a:pt x="0" y="1294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AB047AA-B9EB-D792-2D02-0716ED976ABF}"/>
              </a:ext>
            </a:extLst>
          </p:cNvPr>
          <p:cNvSpPr/>
          <p:nvPr/>
        </p:nvSpPr>
        <p:spPr>
          <a:xfrm>
            <a:off x="1826419" y="0"/>
            <a:ext cx="3072618" cy="1728348"/>
          </a:xfrm>
          <a:custGeom>
            <a:avLst/>
            <a:gdLst/>
            <a:ahLst/>
            <a:cxnLst/>
            <a:rect l="l" t="t" r="r" b="b"/>
            <a:pathLst>
              <a:path w="3072618" h="1728348">
                <a:moveTo>
                  <a:pt x="0" y="0"/>
                </a:moveTo>
                <a:lnTo>
                  <a:pt x="3072618" y="0"/>
                </a:lnTo>
                <a:lnTo>
                  <a:pt x="3072618" y="1728348"/>
                </a:lnTo>
                <a:lnTo>
                  <a:pt x="0" y="1728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717" b="-16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4039D47-D53A-73F1-8E18-F58ED54DF3D9}"/>
              </a:ext>
            </a:extLst>
          </p:cNvPr>
          <p:cNvSpPr/>
          <p:nvPr/>
        </p:nvSpPr>
        <p:spPr>
          <a:xfrm>
            <a:off x="5269035" y="216751"/>
            <a:ext cx="6959375" cy="1102475"/>
          </a:xfrm>
          <a:custGeom>
            <a:avLst/>
            <a:gdLst/>
            <a:ahLst/>
            <a:cxnLst/>
            <a:rect l="l" t="t" r="r" b="b"/>
            <a:pathLst>
              <a:path w="6959375" h="1102475">
                <a:moveTo>
                  <a:pt x="0" y="0"/>
                </a:moveTo>
                <a:lnTo>
                  <a:pt x="6959375" y="0"/>
                </a:lnTo>
                <a:lnTo>
                  <a:pt x="6959375" y="1102475"/>
                </a:lnTo>
                <a:lnTo>
                  <a:pt x="0" y="1102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440144A-04D5-C7DE-BBEF-B16A93B9E659}"/>
              </a:ext>
            </a:extLst>
          </p:cNvPr>
          <p:cNvSpPr/>
          <p:nvPr/>
        </p:nvSpPr>
        <p:spPr>
          <a:xfrm>
            <a:off x="10880149" y="8648943"/>
            <a:ext cx="6379151" cy="1480444"/>
          </a:xfrm>
          <a:custGeom>
            <a:avLst/>
            <a:gdLst/>
            <a:ahLst/>
            <a:cxnLst/>
            <a:rect l="l" t="t" r="r" b="b"/>
            <a:pathLst>
              <a:path w="6379151" h="1480444">
                <a:moveTo>
                  <a:pt x="0" y="0"/>
                </a:moveTo>
                <a:lnTo>
                  <a:pt x="6379151" y="0"/>
                </a:lnTo>
                <a:lnTo>
                  <a:pt x="6379151" y="1480444"/>
                </a:lnTo>
                <a:lnTo>
                  <a:pt x="0" y="14804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9636B3E-E1E4-BCD0-5A30-9055A0CD984D}"/>
              </a:ext>
            </a:extLst>
          </p:cNvPr>
          <p:cNvSpPr txBox="1"/>
          <p:nvPr/>
        </p:nvSpPr>
        <p:spPr>
          <a:xfrm>
            <a:off x="1028700" y="1485900"/>
            <a:ext cx="1500257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31"/>
              </a:lnSpc>
            </a:pPr>
            <a:r>
              <a:rPr lang="en-US" sz="8462" b="1" dirty="0">
                <a:solidFill>
                  <a:srgbClr val="034697"/>
                </a:solidFill>
                <a:latin typeface="Futura Bold"/>
                <a:ea typeface="Futura Bold"/>
                <a:cs typeface="Futura Bold"/>
                <a:sym typeface="Futura Bold"/>
              </a:rPr>
              <a:t>Current Status of TAO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56169E-1BB7-0994-816C-F80185C3EA1F}"/>
              </a:ext>
            </a:extLst>
          </p:cNvPr>
          <p:cNvSpPr txBox="1"/>
          <p:nvPr/>
        </p:nvSpPr>
        <p:spPr>
          <a:xfrm>
            <a:off x="2590800" y="2670232"/>
            <a:ext cx="10922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work almost done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 installation done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 filling was done on Aug.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Started cooling on Sep. 2, now at ~-50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TVT installation done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 filling done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Commissioning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TAO Goals Achieved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algorithm works with reasonable accuracy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Backgrounds are understood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response is understood, and energy response is obtained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IBD signals are obtained by analyzing the commissioning data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261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58385826771655,&quot;left&quot;:394.05,&quot;top&quot;:78.16614173228346,&quot;width&quot;:312.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58385826771655,&quot;left&quot;:394.05,&quot;top&quot;:78.16614173228346,&quot;width&quot;:312.2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58385826771655,&quot;left&quot;:394.05,&quot;top&quot;:78.16614173228346,&quot;width&quot;:312.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58385826771655,&quot;left&quot;:394.05,&quot;top&quot;:78.16614173228346,&quot;width&quot;:312.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58385826771655,&quot;left&quot;:394.05,&quot;top&quot;:78.16614173228346,&quot;width&quot;:312.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58385826771655,&quot;left&quot;:394.05,&quot;top&quot;:78.16614173228346,&quot;width&quot;:312.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58385826771655,&quot;left&quot;:394.05,&quot;top&quot;:78.16614173228346,&quot;width&quot;:312.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5,&quot;left&quot;:394.05,&quot;top&quot;:82.9,&quot;width&quot;:312.2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5965</TotalTime>
  <Words>1993</Words>
  <Application>Microsoft Office PowerPoint</Application>
  <PresentationFormat>Custom</PresentationFormat>
  <Paragraphs>337</Paragraphs>
  <Slides>36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Aptos Display</vt:lpstr>
      <vt:lpstr>Varela Round</vt:lpstr>
      <vt:lpstr>Futura Bold</vt:lpstr>
      <vt:lpstr>Aptos</vt:lpstr>
      <vt:lpstr>Wingdings</vt:lpstr>
      <vt:lpstr>Candara</vt:lpstr>
      <vt:lpstr>SimHei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Electronics Update</vt:lpstr>
      <vt:lpstr>Over shoot </vt:lpstr>
      <vt:lpstr>Pending Actitivies since last meeting</vt:lpstr>
      <vt:lpstr>LV system</vt:lpstr>
      <vt:lpstr>ADC Board</vt:lpstr>
      <vt:lpstr>PowerPoint Presentation</vt:lpstr>
      <vt:lpstr>QA / QC results</vt:lpstr>
      <vt:lpstr>QA / QC results</vt:lpstr>
      <vt:lpstr>QA / QC results</vt:lpstr>
      <vt:lpstr>Current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Simple Geometric Project Presentation</dc:title>
  <cp:lastModifiedBy>Ammad Ul Islam</cp:lastModifiedBy>
  <cp:revision>30</cp:revision>
  <dcterms:created xsi:type="dcterms:W3CDTF">2006-08-16T00:00:00Z</dcterms:created>
  <dcterms:modified xsi:type="dcterms:W3CDTF">2025-09-29T09:18:30Z</dcterms:modified>
  <dc:identifier>DAGx2eC5UgM</dc:identifier>
</cp:coreProperties>
</file>